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630" r:id="rId5"/>
    <p:sldId id="631" r:id="rId6"/>
    <p:sldId id="633" r:id="rId7"/>
    <p:sldId id="632" r:id="rId8"/>
    <p:sldId id="620" r:id="rId9"/>
    <p:sldId id="634" r:id="rId10"/>
    <p:sldId id="628" r:id="rId11"/>
    <p:sldId id="621" r:id="rId12"/>
    <p:sldId id="260" r:id="rId13"/>
    <p:sldId id="635" r:id="rId14"/>
    <p:sldId id="1026" r:id="rId15"/>
    <p:sldId id="1024" r:id="rId16"/>
    <p:sldId id="259" r:id="rId17"/>
    <p:sldId id="594" r:id="rId18"/>
    <p:sldId id="595" r:id="rId19"/>
    <p:sldId id="615" r:id="rId20"/>
    <p:sldId id="618" r:id="rId21"/>
    <p:sldId id="1027" r:id="rId22"/>
    <p:sldId id="1028" r:id="rId23"/>
    <p:sldId id="1029" r:id="rId24"/>
    <p:sldId id="1030" r:id="rId25"/>
    <p:sldId id="1031" r:id="rId26"/>
    <p:sldId id="624" r:id="rId27"/>
    <p:sldId id="623" r:id="rId28"/>
    <p:sldId id="625" r:id="rId29"/>
    <p:sldId id="626" r:id="rId30"/>
    <p:sldId id="627" r:id="rId31"/>
    <p:sldId id="622" r:id="rId32"/>
    <p:sldId id="573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8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156CD3-E3F2-2145-83EE-7C3F70D247C6}" v="15" dt="2021-11-12T14:00:55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9"/>
  </p:normalViewPr>
  <p:slideViewPr>
    <p:cSldViewPr snapToGrid="0">
      <p:cViewPr varScale="1">
        <p:scale>
          <a:sx n="136" d="100"/>
          <a:sy n="136" d="100"/>
        </p:scale>
        <p:origin x="216" y="9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SALVATORE LA COGNATA" userId="83eb3702-e4cc-4380-8fc4-f1fbd20b1c6d" providerId="ADAL" clId="{96156CD3-E3F2-2145-83EE-7C3F70D247C6}"/>
    <pc:docChg chg="undo custSel addSld modSld">
      <pc:chgData name="MARCO SALVATORE LA COGNATA" userId="83eb3702-e4cc-4380-8fc4-f1fbd20b1c6d" providerId="ADAL" clId="{96156CD3-E3F2-2145-83EE-7C3F70D247C6}" dt="2021-11-12T14:01:14.008" v="153" actId="1076"/>
      <pc:docMkLst>
        <pc:docMk/>
      </pc:docMkLst>
      <pc:sldChg chg="modSp mod">
        <pc:chgData name="MARCO SALVATORE LA COGNATA" userId="83eb3702-e4cc-4380-8fc4-f1fbd20b1c6d" providerId="ADAL" clId="{96156CD3-E3F2-2145-83EE-7C3F70D247C6}" dt="2021-11-03T10:09:10.698" v="0" actId="6549"/>
        <pc:sldMkLst>
          <pc:docMk/>
          <pc:sldMk cId="1015217740" sldId="620"/>
        </pc:sldMkLst>
        <pc:spChg chg="mod">
          <ac:chgData name="MARCO SALVATORE LA COGNATA" userId="83eb3702-e4cc-4380-8fc4-f1fbd20b1c6d" providerId="ADAL" clId="{96156CD3-E3F2-2145-83EE-7C3F70D247C6}" dt="2021-11-03T10:09:10.698" v="0" actId="6549"/>
          <ac:spMkLst>
            <pc:docMk/>
            <pc:sldMk cId="1015217740" sldId="620"/>
            <ac:spMk id="3" creationId="{D7214A52-5001-574F-9D1A-19F3E34892B7}"/>
          </ac:spMkLst>
        </pc:spChg>
      </pc:sldChg>
      <pc:sldChg chg="addSp modSp mod">
        <pc:chgData name="MARCO SALVATORE LA COGNATA" userId="83eb3702-e4cc-4380-8fc4-f1fbd20b1c6d" providerId="ADAL" clId="{96156CD3-E3F2-2145-83EE-7C3F70D247C6}" dt="2021-11-12T14:01:14.008" v="153" actId="1076"/>
        <pc:sldMkLst>
          <pc:docMk/>
          <pc:sldMk cId="1451058366" sldId="626"/>
        </pc:sldMkLst>
        <pc:spChg chg="add mod">
          <ac:chgData name="MARCO SALVATORE LA COGNATA" userId="83eb3702-e4cc-4380-8fc4-f1fbd20b1c6d" providerId="ADAL" clId="{96156CD3-E3F2-2145-83EE-7C3F70D247C6}" dt="2021-11-12T07:30:27.629" v="148" actId="1076"/>
          <ac:spMkLst>
            <pc:docMk/>
            <pc:sldMk cId="1451058366" sldId="626"/>
            <ac:spMk id="4" creationId="{441E0843-A317-5444-8F92-BE0E938F26D7}"/>
          </ac:spMkLst>
        </pc:spChg>
        <pc:picChg chg="add mod">
          <ac:chgData name="MARCO SALVATORE LA COGNATA" userId="83eb3702-e4cc-4380-8fc4-f1fbd20b1c6d" providerId="ADAL" clId="{96156CD3-E3F2-2145-83EE-7C3F70D247C6}" dt="2021-11-12T07:29:55.858" v="142"/>
          <ac:picMkLst>
            <pc:docMk/>
            <pc:sldMk cId="1451058366" sldId="626"/>
            <ac:picMk id="3" creationId="{36CED073-00F3-214F-8442-9C49BF0440FA}"/>
          </ac:picMkLst>
        </pc:picChg>
        <pc:picChg chg="add mod">
          <ac:chgData name="MARCO SALVATORE LA COGNATA" userId="83eb3702-e4cc-4380-8fc4-f1fbd20b1c6d" providerId="ADAL" clId="{96156CD3-E3F2-2145-83EE-7C3F70D247C6}" dt="2021-11-12T14:01:14.008" v="153" actId="1076"/>
          <ac:picMkLst>
            <pc:docMk/>
            <pc:sldMk cId="1451058366" sldId="626"/>
            <ac:picMk id="6" creationId="{FF790061-4983-A24B-B700-B24FEC749202}"/>
          </ac:picMkLst>
        </pc:picChg>
      </pc:sldChg>
      <pc:sldChg chg="addSp modSp new mod">
        <pc:chgData name="MARCO SALVATORE LA COGNATA" userId="83eb3702-e4cc-4380-8fc4-f1fbd20b1c6d" providerId="ADAL" clId="{96156CD3-E3F2-2145-83EE-7C3F70D247C6}" dt="2021-11-05T15:16:46.979" v="68" actId="1076"/>
        <pc:sldMkLst>
          <pc:docMk/>
          <pc:sldMk cId="2255215005" sldId="1027"/>
        </pc:sldMkLst>
        <pc:spChg chg="add mod">
          <ac:chgData name="MARCO SALVATORE LA COGNATA" userId="83eb3702-e4cc-4380-8fc4-f1fbd20b1c6d" providerId="ADAL" clId="{96156CD3-E3F2-2145-83EE-7C3F70D247C6}" dt="2021-11-05T15:12:39.133" v="56" actId="20577"/>
          <ac:spMkLst>
            <pc:docMk/>
            <pc:sldMk cId="2255215005" sldId="1027"/>
            <ac:spMk id="2" creationId="{C81A984D-6110-3F45-AB30-7F602D1202B0}"/>
          </ac:spMkLst>
        </pc:spChg>
        <pc:spChg chg="add mod">
          <ac:chgData name="MARCO SALVATORE LA COGNATA" userId="83eb3702-e4cc-4380-8fc4-f1fbd20b1c6d" providerId="ADAL" clId="{96156CD3-E3F2-2145-83EE-7C3F70D247C6}" dt="2021-11-05T15:16:14.732" v="64" actId="1076"/>
          <ac:spMkLst>
            <pc:docMk/>
            <pc:sldMk cId="2255215005" sldId="1027"/>
            <ac:spMk id="3" creationId="{BAA8DD4B-A3A1-A44C-8625-AF6CBAA386E0}"/>
          </ac:spMkLst>
        </pc:spChg>
        <pc:spChg chg="add mod">
          <ac:chgData name="MARCO SALVATORE LA COGNATA" userId="83eb3702-e4cc-4380-8fc4-f1fbd20b1c6d" providerId="ADAL" clId="{96156CD3-E3F2-2145-83EE-7C3F70D247C6}" dt="2021-11-05T15:16:10.831" v="63" actId="1076"/>
          <ac:spMkLst>
            <pc:docMk/>
            <pc:sldMk cId="2255215005" sldId="1027"/>
            <ac:spMk id="4" creationId="{B20E741D-B61A-F54B-8F79-FB3F12C488F4}"/>
          </ac:spMkLst>
        </pc:spChg>
        <pc:picChg chg="add mod">
          <ac:chgData name="MARCO SALVATORE LA COGNATA" userId="83eb3702-e4cc-4380-8fc4-f1fbd20b1c6d" providerId="ADAL" clId="{96156CD3-E3F2-2145-83EE-7C3F70D247C6}" dt="2021-11-05T15:16:46.979" v="68" actId="1076"/>
          <ac:picMkLst>
            <pc:docMk/>
            <pc:sldMk cId="2255215005" sldId="1027"/>
            <ac:picMk id="5" creationId="{3B309DD6-304D-E341-854A-7D62C5AF9BBE}"/>
          </ac:picMkLst>
        </pc:picChg>
      </pc:sldChg>
      <pc:sldChg chg="addSp delSp modSp add mod">
        <pc:chgData name="MARCO SALVATORE LA COGNATA" userId="83eb3702-e4cc-4380-8fc4-f1fbd20b1c6d" providerId="ADAL" clId="{96156CD3-E3F2-2145-83EE-7C3F70D247C6}" dt="2021-11-05T15:17:20.460" v="72" actId="1076"/>
        <pc:sldMkLst>
          <pc:docMk/>
          <pc:sldMk cId="3934277597" sldId="1028"/>
        </pc:sldMkLst>
        <pc:spChg chg="del">
          <ac:chgData name="MARCO SALVATORE LA COGNATA" userId="83eb3702-e4cc-4380-8fc4-f1fbd20b1c6d" providerId="ADAL" clId="{96156CD3-E3F2-2145-83EE-7C3F70D247C6}" dt="2021-11-05T15:16:58.436" v="70" actId="478"/>
          <ac:spMkLst>
            <pc:docMk/>
            <pc:sldMk cId="3934277597" sldId="1028"/>
            <ac:spMk id="3" creationId="{BAA8DD4B-A3A1-A44C-8625-AF6CBAA386E0}"/>
          </ac:spMkLst>
        </pc:spChg>
        <pc:spChg chg="del">
          <ac:chgData name="MARCO SALVATORE LA COGNATA" userId="83eb3702-e4cc-4380-8fc4-f1fbd20b1c6d" providerId="ADAL" clId="{96156CD3-E3F2-2145-83EE-7C3F70D247C6}" dt="2021-11-05T15:16:58.436" v="70" actId="478"/>
          <ac:spMkLst>
            <pc:docMk/>
            <pc:sldMk cId="3934277597" sldId="1028"/>
            <ac:spMk id="4" creationId="{B20E741D-B61A-F54B-8F79-FB3F12C488F4}"/>
          </ac:spMkLst>
        </pc:spChg>
        <pc:picChg chg="del">
          <ac:chgData name="MARCO SALVATORE LA COGNATA" userId="83eb3702-e4cc-4380-8fc4-f1fbd20b1c6d" providerId="ADAL" clId="{96156CD3-E3F2-2145-83EE-7C3F70D247C6}" dt="2021-11-05T15:16:58.436" v="70" actId="478"/>
          <ac:picMkLst>
            <pc:docMk/>
            <pc:sldMk cId="3934277597" sldId="1028"/>
            <ac:picMk id="5" creationId="{3B309DD6-304D-E341-854A-7D62C5AF9BBE}"/>
          </ac:picMkLst>
        </pc:picChg>
        <pc:picChg chg="add mod">
          <ac:chgData name="MARCO SALVATORE LA COGNATA" userId="83eb3702-e4cc-4380-8fc4-f1fbd20b1c6d" providerId="ADAL" clId="{96156CD3-E3F2-2145-83EE-7C3F70D247C6}" dt="2021-11-05T15:17:20.460" v="72" actId="1076"/>
          <ac:picMkLst>
            <pc:docMk/>
            <pc:sldMk cId="3934277597" sldId="1028"/>
            <ac:picMk id="6" creationId="{B621DB5D-4FF3-D643-B3A8-A570F534C03D}"/>
          </ac:picMkLst>
        </pc:picChg>
      </pc:sldChg>
      <pc:sldChg chg="addSp modSp add mod">
        <pc:chgData name="MARCO SALVATORE LA COGNATA" userId="83eb3702-e4cc-4380-8fc4-f1fbd20b1c6d" providerId="ADAL" clId="{96156CD3-E3F2-2145-83EE-7C3F70D247C6}" dt="2021-11-05T15:18:13.958" v="77" actId="1076"/>
        <pc:sldMkLst>
          <pc:docMk/>
          <pc:sldMk cId="2489653481" sldId="1029"/>
        </pc:sldMkLst>
        <pc:picChg chg="add mod">
          <ac:chgData name="MARCO SALVATORE LA COGNATA" userId="83eb3702-e4cc-4380-8fc4-f1fbd20b1c6d" providerId="ADAL" clId="{96156CD3-E3F2-2145-83EE-7C3F70D247C6}" dt="2021-11-05T15:18:13.958" v="77" actId="1076"/>
          <ac:picMkLst>
            <pc:docMk/>
            <pc:sldMk cId="2489653481" sldId="1029"/>
            <ac:picMk id="4" creationId="{72060289-F308-F04E-BCA3-D95E4751FB46}"/>
          </ac:picMkLst>
        </pc:picChg>
      </pc:sldChg>
      <pc:sldChg chg="addSp delSp modSp add mod">
        <pc:chgData name="MARCO SALVATORE LA COGNATA" userId="83eb3702-e4cc-4380-8fc4-f1fbd20b1c6d" providerId="ADAL" clId="{96156CD3-E3F2-2145-83EE-7C3F70D247C6}" dt="2021-11-05T15:19:01.424" v="83" actId="1076"/>
        <pc:sldMkLst>
          <pc:docMk/>
          <pc:sldMk cId="510765628" sldId="1030"/>
        </pc:sldMkLst>
        <pc:spChg chg="add mod">
          <ac:chgData name="MARCO SALVATORE LA COGNATA" userId="83eb3702-e4cc-4380-8fc4-f1fbd20b1c6d" providerId="ADAL" clId="{96156CD3-E3F2-2145-83EE-7C3F70D247C6}" dt="2021-11-05T15:19:01.424" v="83" actId="1076"/>
          <ac:spMkLst>
            <pc:docMk/>
            <pc:sldMk cId="510765628" sldId="1030"/>
            <ac:spMk id="3" creationId="{981548BD-BACA-A14D-930D-C854F6E6DD21}"/>
          </ac:spMkLst>
        </pc:spChg>
        <pc:picChg chg="del">
          <ac:chgData name="MARCO SALVATORE LA COGNATA" userId="83eb3702-e4cc-4380-8fc4-f1fbd20b1c6d" providerId="ADAL" clId="{96156CD3-E3F2-2145-83EE-7C3F70D247C6}" dt="2021-11-05T15:18:22.425" v="79" actId="478"/>
          <ac:picMkLst>
            <pc:docMk/>
            <pc:sldMk cId="510765628" sldId="1030"/>
            <ac:picMk id="4" creationId="{72060289-F308-F04E-BCA3-D95E4751FB46}"/>
          </ac:picMkLst>
        </pc:picChg>
        <pc:picChg chg="add mod">
          <ac:chgData name="MARCO SALVATORE LA COGNATA" userId="83eb3702-e4cc-4380-8fc4-f1fbd20b1c6d" providerId="ADAL" clId="{96156CD3-E3F2-2145-83EE-7C3F70D247C6}" dt="2021-11-05T15:18:40.877" v="81" actId="1076"/>
          <ac:picMkLst>
            <pc:docMk/>
            <pc:sldMk cId="510765628" sldId="1030"/>
            <ac:picMk id="5" creationId="{9CDD0DD7-A3FC-E041-91F3-2A1C4C76953E}"/>
          </ac:picMkLst>
        </pc:picChg>
      </pc:sldChg>
      <pc:sldChg chg="addSp modSp new mod">
        <pc:chgData name="MARCO SALVATORE LA COGNATA" userId="83eb3702-e4cc-4380-8fc4-f1fbd20b1c6d" providerId="ADAL" clId="{96156CD3-E3F2-2145-83EE-7C3F70D247C6}" dt="2021-11-05T15:20:49.593" v="141" actId="1076"/>
        <pc:sldMkLst>
          <pc:docMk/>
          <pc:sldMk cId="3211417159" sldId="1031"/>
        </pc:sldMkLst>
        <pc:spChg chg="add mod">
          <ac:chgData name="MARCO SALVATORE LA COGNATA" userId="83eb3702-e4cc-4380-8fc4-f1fbd20b1c6d" providerId="ADAL" clId="{96156CD3-E3F2-2145-83EE-7C3F70D247C6}" dt="2021-11-05T15:19:29.301" v="85"/>
          <ac:spMkLst>
            <pc:docMk/>
            <pc:sldMk cId="3211417159" sldId="1031"/>
            <ac:spMk id="2" creationId="{DB6CC939-ECC4-2241-80B5-DB22A01EFE45}"/>
          </ac:spMkLst>
        </pc:spChg>
        <pc:spChg chg="add mod">
          <ac:chgData name="MARCO SALVATORE LA COGNATA" userId="83eb3702-e4cc-4380-8fc4-f1fbd20b1c6d" providerId="ADAL" clId="{96156CD3-E3F2-2145-83EE-7C3F70D247C6}" dt="2021-11-05T15:19:59.148" v="115" actId="20577"/>
          <ac:spMkLst>
            <pc:docMk/>
            <pc:sldMk cId="3211417159" sldId="1031"/>
            <ac:spMk id="4" creationId="{75888DC6-9C30-3140-8BB6-E0BD030D73D6}"/>
          </ac:spMkLst>
        </pc:spChg>
        <pc:spChg chg="add mod">
          <ac:chgData name="MARCO SALVATORE LA COGNATA" userId="83eb3702-e4cc-4380-8fc4-f1fbd20b1c6d" providerId="ADAL" clId="{96156CD3-E3F2-2145-83EE-7C3F70D247C6}" dt="2021-11-05T15:20:49.593" v="141" actId="1076"/>
          <ac:spMkLst>
            <pc:docMk/>
            <pc:sldMk cId="3211417159" sldId="1031"/>
            <ac:spMk id="5" creationId="{2DBD94A7-7F76-1C43-A7A2-A4EEAA9AEFF5}"/>
          </ac:spMkLst>
        </pc:spChg>
        <pc:picChg chg="add mod">
          <ac:chgData name="MARCO SALVATORE LA COGNATA" userId="83eb3702-e4cc-4380-8fc4-f1fbd20b1c6d" providerId="ADAL" clId="{96156CD3-E3F2-2145-83EE-7C3F70D247C6}" dt="2021-11-05T15:19:46.720" v="87" actId="1076"/>
          <ac:picMkLst>
            <pc:docMk/>
            <pc:sldMk cId="3211417159" sldId="1031"/>
            <ac:picMk id="3" creationId="{9E041342-B629-0347-9533-69591193C915}"/>
          </ac:picMkLst>
        </pc:picChg>
      </pc:sldChg>
    </pc:docChg>
  </pc:docChgLst>
  <pc:docChgLst>
    <pc:chgData name="MARCO SALVATORE LA COGNATA" userId="83eb3702-e4cc-4380-8fc4-f1fbd20b1c6d" providerId="ADAL" clId="{C34E754B-2BBF-1247-8A58-124E651E36ED}"/>
    <pc:docChg chg="modSld">
      <pc:chgData name="MARCO SALVATORE LA COGNATA" userId="83eb3702-e4cc-4380-8fc4-f1fbd20b1c6d" providerId="ADAL" clId="{C34E754B-2BBF-1247-8A58-124E651E36ED}" dt="2021-11-06T19:40:35.631" v="0" actId="18331"/>
      <pc:docMkLst>
        <pc:docMk/>
      </pc:docMkLst>
      <pc:sldChg chg="modSp">
        <pc:chgData name="MARCO SALVATORE LA COGNATA" userId="83eb3702-e4cc-4380-8fc4-f1fbd20b1c6d" providerId="ADAL" clId="{C34E754B-2BBF-1247-8A58-124E651E36ED}" dt="2021-11-06T19:40:35.631" v="0" actId="18331"/>
        <pc:sldMkLst>
          <pc:docMk/>
          <pc:sldMk cId="2228013920" sldId="621"/>
        </pc:sldMkLst>
        <pc:picChg chg="mod">
          <ac:chgData name="MARCO SALVATORE LA COGNATA" userId="83eb3702-e4cc-4380-8fc4-f1fbd20b1c6d" providerId="ADAL" clId="{C34E754B-2BBF-1247-8A58-124E651E36ED}" dt="2021-11-06T19:40:35.631" v="0" actId="18331"/>
          <ac:picMkLst>
            <pc:docMk/>
            <pc:sldMk cId="2228013920" sldId="621"/>
            <ac:picMk id="10" creationId="{B9A86F26-DDD5-7149-AEAB-01ED05C26058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0-26T08:38:56.5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1,'1734'0,"-1575"13,92 0,358-13,-477 14,-65-16,91 4,-110 3,49 3,155 5,-175-15,97 4,-133 2,117 5,-79-11,93 4,-125 3,91 3,1556-8,-1563 14,412-15,-519-1,-15-1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1076B-4177-A543-A1A0-BCBB754BA018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F9541-724C-3645-8F83-13770DFE9C3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6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8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24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4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40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3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5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transfer to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excited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preferably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sequential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vibrational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ejectile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high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collectivity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20Ne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seems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break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transferred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protons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two-proton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cross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endParaRPr lang="it-IT"/>
          </a:p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6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transfer to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excited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proceeds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preferably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sequential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vibrational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ejectile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high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collectivity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20Ne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seems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break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transferred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protons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two-proton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cross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transfer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</a:t>
            </a:r>
            <a:r>
              <a:rPr lang="it-I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endParaRPr lang="it-IT"/>
          </a:p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56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comparison involves not only the transfer mechanism, but also nuclear structure models. Different models were used to calculate the spectroscopic amplitudes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F9541-724C-3645-8F83-13770DFE9C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9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F6C966-A2D6-4056-8860-F16E444BA8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6D8ED28-6A0A-4159-8023-62315331EAB2}" type="slidenum">
              <a:t>15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453FE41-33B1-4BE6-8C2A-7723E55BD1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E5AE972-255E-4D88-84C0-6BF4BB6D4E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</p:spPr>
        <p:txBody>
          <a:bodyPr vert="horz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9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9F6EE-380A-7047-99C5-32D70E6F6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FABFC2-51FA-B541-8501-389B2D24D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8BC8C5-F6C8-8649-9D97-7D492F496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B34802-C25E-EC43-AE94-225837A6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4BA85A-B160-3144-8E5B-9C0233AF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7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E51B96-3333-4F47-9C52-8B926D2E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E2A6B0E-017B-A448-B89F-3D64A3DB4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DC09E9-A6AC-B749-9992-C1EEBE22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B61971-2682-C94C-8FE0-836E544C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F88574-329E-2644-8595-782AE3C5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5CE9270-DE24-F048-B3CE-DAFDE2290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4760DB-22B3-DC4F-B0A8-6FBC6440A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BB1A04-EF81-594A-9929-609143E11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841DE0-54A1-DF4C-8ABE-E52E2031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23668C-A3F5-5740-8F5E-1071422D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0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A325E-9882-C849-ABEA-80E47BF2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CE904E-DFE9-EE45-BC41-2036622F5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50BA86-3CB0-1A4A-8787-8E04E6B39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AF9AC8-53A5-F548-BBD3-026D7ABD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6AE5D6-30C6-C74F-B1A6-39DC39D3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3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2158E3-34F2-DD46-B11F-AEDFB4F0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F09FD3-3D32-5044-A0AC-AC9EBAEB1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C80BBF-9B31-E947-B456-D87F3696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D5421E-6E9E-AD43-AF04-676701A0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189135-43A3-8147-951F-9F34C6056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4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17C411-7B39-7E40-ABD4-FA89DD804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F7F38D-9DAE-5D4E-8C9E-04A5F437E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E183F15-C0AB-2B4D-9247-97272533D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2C0CA0-0D29-7145-9644-AF17E4FF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2B4AE6-09AD-0B48-9A87-8D430CAF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0C1331-4052-1141-9FB2-6FDBE81A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0DA5A3-48A6-544B-843F-1E06899AD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0C6FDE-FE1E-034F-B31E-DD65B08C4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657EA0-F1FC-EA4B-9E0D-8C9FEF899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F26BB71-1C6B-B74A-A969-0FE64BE1B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E520A6F-3FBF-114E-9646-9E44A341E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365398-17F0-8A40-9CF6-9F6C9A03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36FC5F3-5A0A-B14F-9726-5F591455E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B19E0EE-3C53-B24A-B7F1-C19AA4C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2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4D3929-409D-8B4D-9402-E899A65B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A21319-25E1-F747-9A84-593D6998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64678A-29DE-A341-A7F7-D18AE1F9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B1B9730-4F40-C243-B353-0E595A6E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7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86C16BD-AE95-DB49-B0AD-EA2B4C11F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7EA4DF8-39F5-B34C-A8A5-1861AE9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D99E87-A0F9-D04A-B4EC-F49E4E3A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9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63F76A-9612-EA48-B3FF-C1F20541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6C86B4-025D-4B4A-9337-42F6AD6B7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C5D8C9-EC1D-0D49-9F11-F1650C793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5978A5-E23C-C240-BB9E-576AC84C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244B4E-15E3-C841-B19E-1F7B3FBC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9E638B-6CA4-7D47-8A1F-ADFD5241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42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6170CB-9011-2948-B47D-922EC955D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4374653-7E85-4A4E-AAC9-95534D4E5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481D38-7631-BB4C-B570-70E192EF6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73227F-A286-DB41-96BB-1C1447368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D6C5DC-36DE-924F-9DE5-17E541E37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E21600-42EE-E54C-B4A2-0053A6DB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0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F330472-5ABB-BF42-826E-0DE52D11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A64277-A880-6544-9EC4-B31A9D1F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7B0FB8-D109-C640-A71B-CC4E28208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F5280-5AA8-ED44-AD3D-788A256FA00C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8293EC-E903-CF42-ADF7-FBE2799C9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E4E738-F9A6-E84C-8D19-73FF7B19C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C09C8-0547-DC48-8E30-8C04EFD3750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0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emf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12.wmf"/><Relationship Id="rId4" Type="http://schemas.openxmlformats.org/officeDocument/2006/relationships/image" Target="../media/image14.jpeg"/><Relationship Id="rId9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9.e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0.png"/><Relationship Id="rId4" Type="http://schemas.openxmlformats.org/officeDocument/2006/relationships/customXml" Target="../ink/ink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9674119A-3001-1943-A131-68A8B19A0B32}"/>
              </a:ext>
            </a:extLst>
          </p:cNvPr>
          <p:cNvSpPr txBox="1">
            <a:spLocks/>
          </p:cNvSpPr>
          <p:nvPr/>
        </p:nvSpPr>
        <p:spPr>
          <a:xfrm>
            <a:off x="570494" y="763572"/>
            <a:ext cx="8825658" cy="41929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300" b="1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Nuclear</a:t>
            </a:r>
            <a:r>
              <a:rPr kumimoji="0" lang="it-IT" sz="7300" b="1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it-IT" sz="7300" b="1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Physics</a:t>
            </a:r>
            <a:r>
              <a:rPr kumimoji="0" lang="it-IT" sz="7200" b="1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it-IT" sz="7200" b="1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at</a:t>
            </a:r>
            <a:r>
              <a:rPr kumimoji="0" lang="it-IT" sz="7200" b="1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INFN-LNS: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aseline="30000">
              <a:solidFill>
                <a:schemeClr val="tx1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baseline="30000">
                <a:solidFill>
                  <a:schemeClr val="tx1"/>
                </a:solidFill>
                <a:latin typeface="Century Gothic" panose="020B0502020202020204"/>
              </a:rPr>
              <a:t>E</a:t>
            </a:r>
            <a:r>
              <a:rPr kumimoji="0" lang="it-IT" sz="4800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mphasys</a:t>
            </a:r>
            <a:r>
              <a:rPr kumimoji="0" lang="it-IT" sz="48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on the </a:t>
            </a:r>
            <a:r>
              <a:rPr kumimoji="0" lang="it-IT" sz="4800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research</a:t>
            </a:r>
            <a:r>
              <a:rPr kumimoji="0" lang="it-IT" sz="48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r>
              <a:rPr kumimoji="0" lang="it-IT" sz="4800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at</a:t>
            </a:r>
            <a:r>
              <a:rPr lang="it-IT" sz="4800" baseline="30000">
                <a:solidFill>
                  <a:schemeClr val="tx1"/>
                </a:solidFill>
                <a:latin typeface="Century Gothic" panose="020B0502020202020204"/>
              </a:rPr>
              <a:t> </a:t>
            </a:r>
            <a:r>
              <a:rPr kumimoji="0" lang="it-IT" sz="48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the Tandem </a:t>
            </a:r>
            <a:r>
              <a:rPr kumimoji="0" lang="it-IT" sz="4800" b="0" i="0" u="none" strike="noStrike" kern="1200" cap="none" spc="0" normalizeH="0" baseline="3000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accelerator</a:t>
            </a:r>
            <a:br>
              <a:rPr kumimoji="0" lang="it-IT" sz="7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kumimoji="0" lang="it-IT" sz="7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M. La Cognata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703E6540-4EBF-D74A-A39C-E80EF0DB3FDE}"/>
              </a:ext>
            </a:extLst>
          </p:cNvPr>
          <p:cNvSpPr txBox="1">
            <a:spLocks/>
          </p:cNvSpPr>
          <p:nvPr/>
        </p:nvSpPr>
        <p:spPr>
          <a:xfrm>
            <a:off x="570494" y="5096897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it-IT" sz="2000" b="0" i="0" u="none" strike="noStrike" kern="1200" cap="all" spc="0" normalizeH="0" baseline="0" noProof="0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Laboratori Nazionali del Sud - INFN, Catania, </a:t>
            </a:r>
            <a:r>
              <a:rPr kumimoji="0" lang="it-IT" sz="2000" b="0" i="0" u="none" strike="noStrike" kern="1200" cap="all" spc="0" normalizeH="0" baseline="0" noProof="0" err="1">
                <a:ln>
                  <a:noFill/>
                </a:ln>
                <a:solidFill>
                  <a:srgbClr val="418AB3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Italy</a:t>
            </a:r>
            <a:endParaRPr kumimoji="0" lang="it-IT" sz="2000" b="0" i="0" u="none" strike="noStrike" kern="1200" cap="all" spc="0" normalizeH="0" baseline="0" noProof="0">
              <a:ln>
                <a:noFill/>
              </a:ln>
              <a:solidFill>
                <a:srgbClr val="418AB3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714E722-9030-364E-B430-FE2D42E53B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234" y="2607611"/>
            <a:ext cx="3320200" cy="2348880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437539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BF87B9C9-5551-FB46-ABA9-A9621D710A60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CHIRONE: Detectors R&amp;D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8EE2D3-0B20-1345-87A2-086CBA6DC15F}"/>
              </a:ext>
            </a:extLst>
          </p:cNvPr>
          <p:cNvSpPr txBox="1"/>
          <p:nvPr/>
        </p:nvSpPr>
        <p:spPr>
          <a:xfrm>
            <a:off x="431258" y="1178848"/>
            <a:ext cx="40257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1800" b="1">
                <a:latin typeface="Century Gothic" panose="020B0502020202020204" pitchFamily="34" charset="0"/>
              </a:rPr>
              <a:t>Development of a </a:t>
            </a:r>
            <a:r>
              <a:rPr lang="it-IT" sz="1800" b="1" err="1">
                <a:latin typeface="Century Gothic" panose="020B0502020202020204" pitchFamily="34" charset="0"/>
              </a:rPr>
              <a:t>neutron</a:t>
            </a:r>
            <a:r>
              <a:rPr lang="it-IT" sz="1800" b="1">
                <a:latin typeface="Century Gothic" panose="020B0502020202020204" pitchFamily="34" charset="0"/>
              </a:rPr>
              <a:t> </a:t>
            </a:r>
            <a:r>
              <a:rPr lang="it-IT" sz="1800" b="1" err="1">
                <a:latin typeface="Century Gothic" panose="020B0502020202020204" pitchFamily="34" charset="0"/>
              </a:rPr>
              <a:t>hodoscope</a:t>
            </a:r>
            <a:endParaRPr lang="it-IT" sz="1800" b="1">
              <a:latin typeface="Century Gothic" panose="020B0502020202020204" pitchFamily="34" charset="0"/>
            </a:endParaRP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1800" err="1">
                <a:latin typeface="Century Gothic" panose="020B0502020202020204" pitchFamily="34" charset="0"/>
              </a:rPr>
              <a:t>Further</a:t>
            </a:r>
            <a:r>
              <a:rPr lang="it-IT" sz="1800">
                <a:latin typeface="Century Gothic" panose="020B0502020202020204" pitchFamily="34" charset="0"/>
              </a:rPr>
              <a:t> </a:t>
            </a:r>
            <a:r>
              <a:rPr lang="it-IT" sz="1800" err="1">
                <a:latin typeface="Century Gothic" panose="020B0502020202020204" pitchFamily="34" charset="0"/>
              </a:rPr>
              <a:t>tests</a:t>
            </a:r>
            <a:r>
              <a:rPr lang="it-IT" sz="1800">
                <a:latin typeface="Century Gothic" panose="020B0502020202020204" pitchFamily="34" charset="0"/>
              </a:rPr>
              <a:t> with sources and </a:t>
            </a:r>
            <a:r>
              <a:rPr lang="it-IT" sz="1800" err="1">
                <a:latin typeface="Century Gothic" panose="020B0502020202020204" pitchFamily="34" charset="0"/>
              </a:rPr>
              <a:t>beam</a:t>
            </a:r>
            <a:r>
              <a:rPr lang="it-IT" sz="1800">
                <a:latin typeface="Century Gothic" panose="020B0502020202020204" pitchFamily="34" charset="0"/>
              </a:rPr>
              <a:t> for the </a:t>
            </a:r>
            <a:r>
              <a:rPr lang="it-IT" err="1">
                <a:latin typeface="Century Gothic" panose="020B0502020202020204" pitchFamily="34" charset="0"/>
              </a:rPr>
              <a:t>arrary</a:t>
            </a:r>
            <a:r>
              <a:rPr lang="it-IT" sz="1800">
                <a:latin typeface="Century Gothic" panose="020B0502020202020204" pitchFamily="34" charset="0"/>
              </a:rPr>
              <a:t>: </a:t>
            </a:r>
            <a:r>
              <a:rPr lang="it-IT" sz="1800" err="1">
                <a:latin typeface="Century Gothic" panose="020B0502020202020204" pitchFamily="34" charset="0"/>
              </a:rPr>
              <a:t>towards</a:t>
            </a:r>
            <a:r>
              <a:rPr lang="it-IT" sz="1800">
                <a:latin typeface="Century Gothic" panose="020B0502020202020204" pitchFamily="34" charset="0"/>
              </a:rPr>
              <a:t> a </a:t>
            </a:r>
            <a:r>
              <a:rPr lang="it-IT" sz="1800" err="1">
                <a:latin typeface="Century Gothic" panose="020B0502020202020204" pitchFamily="34" charset="0"/>
              </a:rPr>
              <a:t>prototype</a:t>
            </a:r>
            <a:r>
              <a:rPr lang="it-IT" sz="1800">
                <a:latin typeface="Century Gothic" panose="020B0502020202020204" pitchFamily="34" charset="0"/>
              </a:rPr>
              <a:t> of (4 x 4 x 4) cm</a:t>
            </a:r>
            <a:r>
              <a:rPr lang="it-IT" sz="1800" baseline="30000">
                <a:latin typeface="Century Gothic" panose="020B0502020202020204" pitchFamily="34" charset="0"/>
              </a:rPr>
              <a:t>3</a:t>
            </a:r>
            <a:r>
              <a:rPr lang="it-IT" sz="1800">
                <a:latin typeface="Century Gothic" panose="020B0502020202020204" pitchFamily="34" charset="0"/>
              </a:rPr>
              <a:t> 64 </a:t>
            </a:r>
            <a:r>
              <a:rPr lang="it-IT" sz="1800" err="1">
                <a:latin typeface="Century Gothic" panose="020B0502020202020204" pitchFamily="34" charset="0"/>
              </a:rPr>
              <a:t>cells</a:t>
            </a:r>
            <a:r>
              <a:rPr lang="it-IT" sz="1800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structure</a:t>
            </a:r>
            <a:r>
              <a:rPr lang="it-IT">
                <a:latin typeface="Century Gothic" panose="020B0502020202020204" pitchFamily="34" charset="0"/>
              </a:rPr>
              <a:t> of EJ276G by </a:t>
            </a:r>
            <a:r>
              <a:rPr lang="it-IT" err="1">
                <a:latin typeface="Century Gothic" panose="020B0502020202020204" pitchFamily="34" charset="0"/>
              </a:rPr>
              <a:t>Scionix</a:t>
            </a:r>
            <a:r>
              <a:rPr lang="it-IT">
                <a:latin typeface="Century Gothic" panose="020B0502020202020204" pitchFamily="34" charset="0"/>
              </a:rPr>
              <a:t> 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>
              <a:latin typeface="Century Gothic" panose="020B0502020202020204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2B997F2-AD98-1E48-89DE-50CB08D27210}"/>
              </a:ext>
            </a:extLst>
          </p:cNvPr>
          <p:cNvGrpSpPr/>
          <p:nvPr/>
        </p:nvGrpSpPr>
        <p:grpSpPr>
          <a:xfrm>
            <a:off x="4452995" y="823073"/>
            <a:ext cx="7627295" cy="2752985"/>
            <a:chOff x="1348153" y="1395309"/>
            <a:chExt cx="7443994" cy="2402850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E3667B12-DC1C-8643-BD42-13ACDC110D3E}"/>
                </a:ext>
              </a:extLst>
            </p:cNvPr>
            <p:cNvSpPr/>
            <p:nvPr/>
          </p:nvSpPr>
          <p:spPr>
            <a:xfrm>
              <a:off x="1348153" y="1404132"/>
              <a:ext cx="7443994" cy="2394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F639CEF0-6619-D140-BC68-55DFEAD984E7}"/>
                </a:ext>
              </a:extLst>
            </p:cNvPr>
            <p:cNvGrpSpPr/>
            <p:nvPr/>
          </p:nvGrpSpPr>
          <p:grpSpPr>
            <a:xfrm>
              <a:off x="2510602" y="1395309"/>
              <a:ext cx="6075868" cy="2394028"/>
              <a:chOff x="1296138" y="919290"/>
              <a:chExt cx="6746217" cy="2733593"/>
            </a:xfrm>
          </p:grpSpPr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7FE7827C-7325-BA41-9D41-15D9FE93CBAE}"/>
                  </a:ext>
                </a:extLst>
              </p:cNvPr>
              <p:cNvGrpSpPr/>
              <p:nvPr/>
            </p:nvGrpSpPr>
            <p:grpSpPr>
              <a:xfrm>
                <a:off x="1296138" y="919290"/>
                <a:ext cx="6746217" cy="2733593"/>
                <a:chOff x="1356150" y="879850"/>
                <a:chExt cx="6746217" cy="2733593"/>
              </a:xfrm>
            </p:grpSpPr>
            <p:pic>
              <p:nvPicPr>
                <p:cNvPr id="11" name="Immagine 10">
                  <a:extLst>
                    <a:ext uri="{FF2B5EF4-FFF2-40B4-BE49-F238E27FC236}">
                      <a16:creationId xmlns:a16="http://schemas.microsoft.com/office/drawing/2014/main" id="{70CE65BE-480E-9044-A908-47A74B348D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19857" y="879850"/>
                  <a:ext cx="5982510" cy="2733593"/>
                </a:xfrm>
                <a:prstGeom prst="rect">
                  <a:avLst/>
                </a:prstGeom>
              </p:spPr>
            </p:pic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FC2A354D-9299-1040-B936-7883BDB5ED65}"/>
                    </a:ext>
                  </a:extLst>
                </p:cNvPr>
                <p:cNvSpPr txBox="1"/>
                <p:nvPr/>
              </p:nvSpPr>
              <p:spPr>
                <a:xfrm>
                  <a:off x="1356150" y="3046503"/>
                  <a:ext cx="1417216" cy="322798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0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Target/Source</a:t>
                  </a:r>
                </a:p>
              </p:txBody>
            </p:sp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6C132802-520F-EC47-A790-D2C121D26889}"/>
                    </a:ext>
                  </a:extLst>
                </p:cNvPr>
                <p:cNvSpPr txBox="1"/>
                <p:nvPr/>
              </p:nvSpPr>
              <p:spPr>
                <a:xfrm>
                  <a:off x="2818033" y="1921258"/>
                  <a:ext cx="1282531" cy="276999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VETO detector</a:t>
                  </a:r>
                </a:p>
              </p:txBody>
            </p:sp>
          </p:grp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0BB3428-FF3C-8D41-8E6E-4D8AE65228B9}"/>
                  </a:ext>
                </a:extLst>
              </p:cNvPr>
              <p:cNvSpPr txBox="1"/>
              <p:nvPr/>
            </p:nvSpPr>
            <p:spPr>
              <a:xfrm>
                <a:off x="3193970" y="3234597"/>
                <a:ext cx="5661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</a:rPr>
                  <a:t>50 cm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11A0404-CE26-D74B-930B-B0F9D243A9CA}"/>
                  </a:ext>
                </a:extLst>
              </p:cNvPr>
              <p:cNvSpPr txBox="1"/>
              <p:nvPr/>
            </p:nvSpPr>
            <p:spPr>
              <a:xfrm>
                <a:off x="3913648" y="1685627"/>
                <a:ext cx="6559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</a:rPr>
                  <a:t>100 cm</a:t>
                </a:r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91B2134-E338-C742-9063-CDADB68B7FD6}"/>
                </a:ext>
              </a:extLst>
            </p:cNvPr>
            <p:cNvSpPr txBox="1"/>
            <p:nvPr/>
          </p:nvSpPr>
          <p:spPr>
            <a:xfrm>
              <a:off x="1482499" y="2018768"/>
              <a:ext cx="2344724" cy="636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150000"/>
                </a:lnSpc>
              </a:pPr>
              <a:r>
                <a:rPr lang="en-GB" sz="1200" b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Solid angle ≈ 14 </a:t>
              </a:r>
              <a:r>
                <a:rPr lang="en-GB" sz="1200" b="1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msr</a:t>
              </a:r>
              <a:r>
                <a:rPr lang="en-GB" sz="1200" b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 </a:t>
              </a:r>
            </a:p>
            <a:p>
              <a:pPr defTabSz="457200"/>
              <a:r>
                <a:rPr lang="en-GB" sz="1200" b="1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/>
                </a:rPr>
                <a:t>Angular resolution ≈ 2°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5DAECDC0-8F0D-7F46-B7F1-3D6EC28CB043}"/>
              </a:ext>
            </a:extLst>
          </p:cNvPr>
          <p:cNvGrpSpPr/>
          <p:nvPr/>
        </p:nvGrpSpPr>
        <p:grpSpPr>
          <a:xfrm>
            <a:off x="7087442" y="4383817"/>
            <a:ext cx="3414755" cy="1941125"/>
            <a:chOff x="4540210" y="2019273"/>
            <a:chExt cx="3663258" cy="2314838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A14D9E10-D465-5C49-BD24-324A7A06E62F}"/>
                </a:ext>
              </a:extLst>
            </p:cNvPr>
            <p:cNvGrpSpPr/>
            <p:nvPr/>
          </p:nvGrpSpPr>
          <p:grpSpPr>
            <a:xfrm>
              <a:off x="4540210" y="2019273"/>
              <a:ext cx="880564" cy="443365"/>
              <a:chOff x="4540210" y="2019273"/>
              <a:chExt cx="880564" cy="443365"/>
            </a:xfrm>
          </p:grpSpPr>
          <p:cxnSp>
            <p:nvCxnSpPr>
              <p:cNvPr id="129" name="Connettore 2 128">
                <a:extLst>
                  <a:ext uri="{FF2B5EF4-FFF2-40B4-BE49-F238E27FC236}">
                    <a16:creationId xmlns:a16="http://schemas.microsoft.com/office/drawing/2014/main" id="{4FF4D110-5F7E-E54C-BB09-12705278A9CD}"/>
                  </a:ext>
                </a:extLst>
              </p:cNvPr>
              <p:cNvCxnSpPr/>
              <p:nvPr/>
            </p:nvCxnSpPr>
            <p:spPr>
              <a:xfrm>
                <a:off x="4723585" y="2381070"/>
                <a:ext cx="245652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CasellaDiTesto 129">
                <a:extLst>
                  <a:ext uri="{FF2B5EF4-FFF2-40B4-BE49-F238E27FC236}">
                    <a16:creationId xmlns:a16="http://schemas.microsoft.com/office/drawing/2014/main" id="{73BC6B8F-1662-3940-B996-124D820BA3A7}"/>
                  </a:ext>
                </a:extLst>
              </p:cNvPr>
              <p:cNvSpPr txBox="1"/>
              <p:nvPr/>
            </p:nvSpPr>
            <p:spPr>
              <a:xfrm>
                <a:off x="4540210" y="2019273"/>
                <a:ext cx="880564" cy="443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5 mm</a:t>
                </a:r>
                <a:endParaRPr lang="en-GB"/>
              </a:p>
            </p:txBody>
          </p:sp>
        </p:grp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BDB9029-3177-9A49-9338-D636D64C1C07}"/>
                </a:ext>
              </a:extLst>
            </p:cNvPr>
            <p:cNvGrpSpPr/>
            <p:nvPr/>
          </p:nvGrpSpPr>
          <p:grpSpPr>
            <a:xfrm>
              <a:off x="4753237" y="2464751"/>
              <a:ext cx="2811730" cy="1352613"/>
              <a:chOff x="4753237" y="2464751"/>
              <a:chExt cx="2811730" cy="1352613"/>
            </a:xfrm>
          </p:grpSpPr>
          <p:grpSp>
            <p:nvGrpSpPr>
              <p:cNvPr id="23" name="Gruppo 22">
                <a:extLst>
                  <a:ext uri="{FF2B5EF4-FFF2-40B4-BE49-F238E27FC236}">
                    <a16:creationId xmlns:a16="http://schemas.microsoft.com/office/drawing/2014/main" id="{69D5686E-8B0C-2645-89E5-A5DBBC3292E1}"/>
                  </a:ext>
                </a:extLst>
              </p:cNvPr>
              <p:cNvGrpSpPr/>
              <p:nvPr/>
            </p:nvGrpSpPr>
            <p:grpSpPr>
              <a:xfrm>
                <a:off x="4753237" y="2464751"/>
                <a:ext cx="2811730" cy="900592"/>
                <a:chOff x="4753237" y="2464751"/>
                <a:chExt cx="2811730" cy="900592"/>
              </a:xfrm>
            </p:grpSpPr>
            <p:grpSp>
              <p:nvGrpSpPr>
                <p:cNvPr id="59" name="Gruppo 58">
                  <a:extLst>
                    <a:ext uri="{FF2B5EF4-FFF2-40B4-BE49-F238E27FC236}">
                      <a16:creationId xmlns:a16="http://schemas.microsoft.com/office/drawing/2014/main" id="{D788EA12-D367-F54D-B4CB-044A1B02A47A}"/>
                    </a:ext>
                  </a:extLst>
                </p:cNvPr>
                <p:cNvGrpSpPr/>
                <p:nvPr/>
              </p:nvGrpSpPr>
              <p:grpSpPr>
                <a:xfrm>
                  <a:off x="4753237" y="2464751"/>
                  <a:ext cx="2811730" cy="455000"/>
                  <a:chOff x="4753237" y="2464751"/>
                  <a:chExt cx="2811730" cy="455000"/>
                </a:xfrm>
              </p:grpSpPr>
              <p:grpSp>
                <p:nvGrpSpPr>
                  <p:cNvPr id="95" name="Gruppo 94">
                    <a:extLst>
                      <a:ext uri="{FF2B5EF4-FFF2-40B4-BE49-F238E27FC236}">
                        <a16:creationId xmlns:a16="http://schemas.microsoft.com/office/drawing/2014/main" id="{056EC996-7FD0-DF4E-9BAF-65E112521654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464751"/>
                    <a:ext cx="2811730" cy="216000"/>
                    <a:chOff x="4753237" y="2464751"/>
                    <a:chExt cx="2811730" cy="216000"/>
                  </a:xfrm>
                </p:grpSpPr>
                <p:grpSp>
                  <p:nvGrpSpPr>
                    <p:cNvPr id="113" name="Gruppo 112">
                      <a:extLst>
                        <a:ext uri="{FF2B5EF4-FFF2-40B4-BE49-F238E27FC236}">
                          <a16:creationId xmlns:a16="http://schemas.microsoft.com/office/drawing/2014/main" id="{D6572F75-E9CF-8743-914E-0125641888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1859838" cy="216000"/>
                      <a:chOff x="4753237" y="2464751"/>
                      <a:chExt cx="1859838" cy="216000"/>
                    </a:xfrm>
                  </p:grpSpPr>
                  <p:grpSp>
                    <p:nvGrpSpPr>
                      <p:cNvPr id="119" name="Gruppo 118">
                        <a:extLst>
                          <a:ext uri="{FF2B5EF4-FFF2-40B4-BE49-F238E27FC236}">
                            <a16:creationId xmlns:a16="http://schemas.microsoft.com/office/drawing/2014/main" id="{3EC7FE0A-215D-A844-A0EB-446B6E6BBF5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125" name="Rettangolo 124">
                          <a:extLst>
                            <a:ext uri="{FF2B5EF4-FFF2-40B4-BE49-F238E27FC236}">
                              <a16:creationId xmlns:a16="http://schemas.microsoft.com/office/drawing/2014/main" id="{1F2CA474-2ABE-1343-BBED-51BB34864D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6" name="Rettangolo 125">
                          <a:extLst>
                            <a:ext uri="{FF2B5EF4-FFF2-40B4-BE49-F238E27FC236}">
                              <a16:creationId xmlns:a16="http://schemas.microsoft.com/office/drawing/2014/main" id="{ADE58F8E-5E6A-384B-82E0-F3BA587CE5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7" name="Rettangolo 126">
                          <a:extLst>
                            <a:ext uri="{FF2B5EF4-FFF2-40B4-BE49-F238E27FC236}">
                              <a16:creationId xmlns:a16="http://schemas.microsoft.com/office/drawing/2014/main" id="{0F1A3DCE-F170-0A43-9456-BCEBD36007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8" name="Rettangolo 127">
                          <a:extLst>
                            <a:ext uri="{FF2B5EF4-FFF2-40B4-BE49-F238E27FC236}">
                              <a16:creationId xmlns:a16="http://schemas.microsoft.com/office/drawing/2014/main" id="{0774C4A4-A306-694F-A98C-C49E4DA82B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  <p:grpSp>
                    <p:nvGrpSpPr>
                      <p:cNvPr id="120" name="Gruppo 119">
                        <a:extLst>
                          <a:ext uri="{FF2B5EF4-FFF2-40B4-BE49-F238E27FC236}">
                            <a16:creationId xmlns:a16="http://schemas.microsoft.com/office/drawing/2014/main" id="{FDA2342D-C6EC-CB4B-BF88-528624A5F1A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83156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121" name="Rettangolo 120">
                          <a:extLst>
                            <a:ext uri="{FF2B5EF4-FFF2-40B4-BE49-F238E27FC236}">
                              <a16:creationId xmlns:a16="http://schemas.microsoft.com/office/drawing/2014/main" id="{BCB438F1-FF95-4A44-A7B5-A814BD7579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2" name="Rettangolo 121">
                          <a:extLst>
                            <a:ext uri="{FF2B5EF4-FFF2-40B4-BE49-F238E27FC236}">
                              <a16:creationId xmlns:a16="http://schemas.microsoft.com/office/drawing/2014/main" id="{173D6E91-5D4F-CC48-8233-CAB26352C4D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3" name="Rettangolo 122">
                          <a:extLst>
                            <a:ext uri="{FF2B5EF4-FFF2-40B4-BE49-F238E27FC236}">
                              <a16:creationId xmlns:a16="http://schemas.microsoft.com/office/drawing/2014/main" id="{D0F1EAEC-EAF9-5542-A1CC-D6951CC807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24" name="Rettangolo 123">
                          <a:extLst>
                            <a:ext uri="{FF2B5EF4-FFF2-40B4-BE49-F238E27FC236}">
                              <a16:creationId xmlns:a16="http://schemas.microsoft.com/office/drawing/2014/main" id="{156AB929-46BF-1348-8C8D-13BE9655FC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114" name="Gruppo 113">
                      <a:extLst>
                        <a:ext uri="{FF2B5EF4-FFF2-40B4-BE49-F238E27FC236}">
                          <a16:creationId xmlns:a16="http://schemas.microsoft.com/office/drawing/2014/main" id="{0025FFD3-78E8-CC42-97BB-A39B4A6B4C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35048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115" name="Rettangolo 114">
                        <a:extLst>
                          <a:ext uri="{FF2B5EF4-FFF2-40B4-BE49-F238E27FC236}">
                            <a16:creationId xmlns:a16="http://schemas.microsoft.com/office/drawing/2014/main" id="{7425D86E-18DC-B245-8E38-023F115E6F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16" name="Rettangolo 115">
                        <a:extLst>
                          <a:ext uri="{FF2B5EF4-FFF2-40B4-BE49-F238E27FC236}">
                            <a16:creationId xmlns:a16="http://schemas.microsoft.com/office/drawing/2014/main" id="{61C4DB63-2552-4B46-858F-7E0573B37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17" name="Rettangolo 116">
                        <a:extLst>
                          <a:ext uri="{FF2B5EF4-FFF2-40B4-BE49-F238E27FC236}">
                            <a16:creationId xmlns:a16="http://schemas.microsoft.com/office/drawing/2014/main" id="{11D1881F-1A11-944B-9653-61426357B5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18" name="Rettangolo 117">
                        <a:extLst>
                          <a:ext uri="{FF2B5EF4-FFF2-40B4-BE49-F238E27FC236}">
                            <a16:creationId xmlns:a16="http://schemas.microsoft.com/office/drawing/2014/main" id="{169F26B9-2D7A-EA45-9950-3137EAA753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grpSp>
                <p:nvGrpSpPr>
                  <p:cNvPr id="96" name="Gruppo 95">
                    <a:extLst>
                      <a:ext uri="{FF2B5EF4-FFF2-40B4-BE49-F238E27FC236}">
                        <a16:creationId xmlns:a16="http://schemas.microsoft.com/office/drawing/2014/main" id="{E5510251-047C-2B45-90E9-8AA11014436F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703751"/>
                    <a:ext cx="2811730" cy="216000"/>
                    <a:chOff x="4753237" y="2464751"/>
                    <a:chExt cx="2811730" cy="216000"/>
                  </a:xfrm>
                </p:grpSpPr>
                <p:grpSp>
                  <p:nvGrpSpPr>
                    <p:cNvPr id="97" name="Gruppo 96">
                      <a:extLst>
                        <a:ext uri="{FF2B5EF4-FFF2-40B4-BE49-F238E27FC236}">
                          <a16:creationId xmlns:a16="http://schemas.microsoft.com/office/drawing/2014/main" id="{808164AE-A827-8C4E-A738-C355D24532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1859838" cy="216000"/>
                      <a:chOff x="4753237" y="2464751"/>
                      <a:chExt cx="1859838" cy="216000"/>
                    </a:xfrm>
                  </p:grpSpPr>
                  <p:grpSp>
                    <p:nvGrpSpPr>
                      <p:cNvPr id="103" name="Gruppo 102">
                        <a:extLst>
                          <a:ext uri="{FF2B5EF4-FFF2-40B4-BE49-F238E27FC236}">
                            <a16:creationId xmlns:a16="http://schemas.microsoft.com/office/drawing/2014/main" id="{B8A1572C-D8BF-B24A-9FDD-B17E9A7564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109" name="Rettangolo 108">
                          <a:extLst>
                            <a:ext uri="{FF2B5EF4-FFF2-40B4-BE49-F238E27FC236}">
                              <a16:creationId xmlns:a16="http://schemas.microsoft.com/office/drawing/2014/main" id="{B1F321B2-17ED-1044-AFE4-16399E1F38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10" name="Rettangolo 109">
                          <a:extLst>
                            <a:ext uri="{FF2B5EF4-FFF2-40B4-BE49-F238E27FC236}">
                              <a16:creationId xmlns:a16="http://schemas.microsoft.com/office/drawing/2014/main" id="{CE530EFD-18CA-F741-9D72-086F116670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11" name="Rettangolo 110">
                          <a:extLst>
                            <a:ext uri="{FF2B5EF4-FFF2-40B4-BE49-F238E27FC236}">
                              <a16:creationId xmlns:a16="http://schemas.microsoft.com/office/drawing/2014/main" id="{C7D5836D-E00E-3D46-B7E7-7558026B14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12" name="Rettangolo 111">
                          <a:extLst>
                            <a:ext uri="{FF2B5EF4-FFF2-40B4-BE49-F238E27FC236}">
                              <a16:creationId xmlns:a16="http://schemas.microsoft.com/office/drawing/2014/main" id="{C2208EF8-1AE9-0244-8B67-A61AABBED2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  <p:grpSp>
                    <p:nvGrpSpPr>
                      <p:cNvPr id="104" name="Gruppo 103">
                        <a:extLst>
                          <a:ext uri="{FF2B5EF4-FFF2-40B4-BE49-F238E27FC236}">
                            <a16:creationId xmlns:a16="http://schemas.microsoft.com/office/drawing/2014/main" id="{1814C010-240B-AF4B-82C9-41F03C3100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83156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105" name="Rettangolo 104">
                          <a:extLst>
                            <a:ext uri="{FF2B5EF4-FFF2-40B4-BE49-F238E27FC236}">
                              <a16:creationId xmlns:a16="http://schemas.microsoft.com/office/drawing/2014/main" id="{4A7044E6-773A-C24C-9605-5106C1EDC7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06" name="Rettangolo 105">
                          <a:extLst>
                            <a:ext uri="{FF2B5EF4-FFF2-40B4-BE49-F238E27FC236}">
                              <a16:creationId xmlns:a16="http://schemas.microsoft.com/office/drawing/2014/main" id="{584D4867-7971-2F4F-9EBE-82E7410D9A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07" name="Rettangolo 106">
                          <a:extLst>
                            <a:ext uri="{FF2B5EF4-FFF2-40B4-BE49-F238E27FC236}">
                              <a16:creationId xmlns:a16="http://schemas.microsoft.com/office/drawing/2014/main" id="{03C24E9B-14FA-004F-8C9A-CA20537930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108" name="Rettangolo 107">
                          <a:extLst>
                            <a:ext uri="{FF2B5EF4-FFF2-40B4-BE49-F238E27FC236}">
                              <a16:creationId xmlns:a16="http://schemas.microsoft.com/office/drawing/2014/main" id="{98CB377D-7912-424F-A851-1381027850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98" name="Gruppo 97">
                      <a:extLst>
                        <a:ext uri="{FF2B5EF4-FFF2-40B4-BE49-F238E27FC236}">
                          <a16:creationId xmlns:a16="http://schemas.microsoft.com/office/drawing/2014/main" id="{DBFA9328-B72B-614E-82B9-3318C78D5F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35048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99" name="Rettangolo 98">
                        <a:extLst>
                          <a:ext uri="{FF2B5EF4-FFF2-40B4-BE49-F238E27FC236}">
                            <a16:creationId xmlns:a16="http://schemas.microsoft.com/office/drawing/2014/main" id="{66788325-F83E-BF48-ADFC-4A19724532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0" name="Rettangolo 99">
                        <a:extLst>
                          <a:ext uri="{FF2B5EF4-FFF2-40B4-BE49-F238E27FC236}">
                            <a16:creationId xmlns:a16="http://schemas.microsoft.com/office/drawing/2014/main" id="{C176B937-DFB5-CD4F-92FB-082E3B5303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1" name="Rettangolo 100">
                        <a:extLst>
                          <a:ext uri="{FF2B5EF4-FFF2-40B4-BE49-F238E27FC236}">
                            <a16:creationId xmlns:a16="http://schemas.microsoft.com/office/drawing/2014/main" id="{6AC2352A-BC3F-154F-B116-04EDCCA3D7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2" name="Rettangolo 101">
                        <a:extLst>
                          <a:ext uri="{FF2B5EF4-FFF2-40B4-BE49-F238E27FC236}">
                            <a16:creationId xmlns:a16="http://schemas.microsoft.com/office/drawing/2014/main" id="{EAD3265F-CB9A-4444-802B-87C8D88EBB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</p:grpSp>
            <p:grpSp>
              <p:nvGrpSpPr>
                <p:cNvPr id="60" name="Gruppo 59">
                  <a:extLst>
                    <a:ext uri="{FF2B5EF4-FFF2-40B4-BE49-F238E27FC236}">
                      <a16:creationId xmlns:a16="http://schemas.microsoft.com/office/drawing/2014/main" id="{8FE43505-DCF0-A142-956A-7A5B2C8596C5}"/>
                    </a:ext>
                  </a:extLst>
                </p:cNvPr>
                <p:cNvGrpSpPr/>
                <p:nvPr/>
              </p:nvGrpSpPr>
              <p:grpSpPr>
                <a:xfrm>
                  <a:off x="4753237" y="2910343"/>
                  <a:ext cx="2811730" cy="455000"/>
                  <a:chOff x="4753237" y="2464751"/>
                  <a:chExt cx="2811730" cy="455000"/>
                </a:xfrm>
              </p:grpSpPr>
              <p:grpSp>
                <p:nvGrpSpPr>
                  <p:cNvPr id="61" name="Gruppo 60">
                    <a:extLst>
                      <a:ext uri="{FF2B5EF4-FFF2-40B4-BE49-F238E27FC236}">
                        <a16:creationId xmlns:a16="http://schemas.microsoft.com/office/drawing/2014/main" id="{736318B2-7B47-204A-BB0B-99244F351EAA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464751"/>
                    <a:ext cx="2811730" cy="216000"/>
                    <a:chOff x="4753237" y="2464751"/>
                    <a:chExt cx="2811730" cy="216000"/>
                  </a:xfrm>
                </p:grpSpPr>
                <p:grpSp>
                  <p:nvGrpSpPr>
                    <p:cNvPr id="79" name="Gruppo 78">
                      <a:extLst>
                        <a:ext uri="{FF2B5EF4-FFF2-40B4-BE49-F238E27FC236}">
                          <a16:creationId xmlns:a16="http://schemas.microsoft.com/office/drawing/2014/main" id="{FDF2C2BD-D9C7-FD41-9897-9A93687041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1859838" cy="216000"/>
                      <a:chOff x="4753237" y="2464751"/>
                      <a:chExt cx="1859838" cy="216000"/>
                    </a:xfrm>
                  </p:grpSpPr>
                  <p:grpSp>
                    <p:nvGrpSpPr>
                      <p:cNvPr id="85" name="Gruppo 84">
                        <a:extLst>
                          <a:ext uri="{FF2B5EF4-FFF2-40B4-BE49-F238E27FC236}">
                            <a16:creationId xmlns:a16="http://schemas.microsoft.com/office/drawing/2014/main" id="{0B1910F8-00DF-A64D-AD62-6B108986CF2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91" name="Rettangolo 90">
                          <a:extLst>
                            <a:ext uri="{FF2B5EF4-FFF2-40B4-BE49-F238E27FC236}">
                              <a16:creationId xmlns:a16="http://schemas.microsoft.com/office/drawing/2014/main" id="{932C58B6-D8E2-8D4F-A09F-56843E54BE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92" name="Rettangolo 91">
                          <a:extLst>
                            <a:ext uri="{FF2B5EF4-FFF2-40B4-BE49-F238E27FC236}">
                              <a16:creationId xmlns:a16="http://schemas.microsoft.com/office/drawing/2014/main" id="{F69770F2-F113-FC4E-B4CB-6018CA2A7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93" name="Rettangolo 92">
                          <a:extLst>
                            <a:ext uri="{FF2B5EF4-FFF2-40B4-BE49-F238E27FC236}">
                              <a16:creationId xmlns:a16="http://schemas.microsoft.com/office/drawing/2014/main" id="{7D682644-ABE6-D543-9A12-763E96837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94" name="Rettangolo 93">
                          <a:extLst>
                            <a:ext uri="{FF2B5EF4-FFF2-40B4-BE49-F238E27FC236}">
                              <a16:creationId xmlns:a16="http://schemas.microsoft.com/office/drawing/2014/main" id="{534E38C4-87AC-034E-B4A4-EE918D3C1ED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  <p:grpSp>
                    <p:nvGrpSpPr>
                      <p:cNvPr id="86" name="Gruppo 85">
                        <a:extLst>
                          <a:ext uri="{FF2B5EF4-FFF2-40B4-BE49-F238E27FC236}">
                            <a16:creationId xmlns:a16="http://schemas.microsoft.com/office/drawing/2014/main" id="{5B3F3FB9-C6BC-344A-B105-EF15FBF213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83156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87" name="Rettangolo 86">
                          <a:extLst>
                            <a:ext uri="{FF2B5EF4-FFF2-40B4-BE49-F238E27FC236}">
                              <a16:creationId xmlns:a16="http://schemas.microsoft.com/office/drawing/2014/main" id="{94443D1D-6101-CF45-925A-2CED3E4EE5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88" name="Rettangolo 87">
                          <a:extLst>
                            <a:ext uri="{FF2B5EF4-FFF2-40B4-BE49-F238E27FC236}">
                              <a16:creationId xmlns:a16="http://schemas.microsoft.com/office/drawing/2014/main" id="{1A131704-7332-DF46-B5C0-803339524C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89" name="Rettangolo 88">
                          <a:extLst>
                            <a:ext uri="{FF2B5EF4-FFF2-40B4-BE49-F238E27FC236}">
                              <a16:creationId xmlns:a16="http://schemas.microsoft.com/office/drawing/2014/main" id="{D42879C5-3CF5-914A-BFAD-77EF56C565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90" name="Rettangolo 89">
                          <a:extLst>
                            <a:ext uri="{FF2B5EF4-FFF2-40B4-BE49-F238E27FC236}">
                              <a16:creationId xmlns:a16="http://schemas.microsoft.com/office/drawing/2014/main" id="{6C6CE187-FF5A-D740-826A-CA5A9DFF58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80" name="Gruppo 79">
                      <a:extLst>
                        <a:ext uri="{FF2B5EF4-FFF2-40B4-BE49-F238E27FC236}">
                          <a16:creationId xmlns:a16="http://schemas.microsoft.com/office/drawing/2014/main" id="{ECDEE9E6-94E8-4341-9B5B-CC69D0FED7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35048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81" name="Rettangolo 80">
                        <a:extLst>
                          <a:ext uri="{FF2B5EF4-FFF2-40B4-BE49-F238E27FC236}">
                            <a16:creationId xmlns:a16="http://schemas.microsoft.com/office/drawing/2014/main" id="{A7040746-B73C-B643-BF45-96E08D5B95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82" name="Rettangolo 81">
                        <a:extLst>
                          <a:ext uri="{FF2B5EF4-FFF2-40B4-BE49-F238E27FC236}">
                            <a16:creationId xmlns:a16="http://schemas.microsoft.com/office/drawing/2014/main" id="{81F38992-607B-7C41-9156-E8DA74504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83" name="Rettangolo 82">
                        <a:extLst>
                          <a:ext uri="{FF2B5EF4-FFF2-40B4-BE49-F238E27FC236}">
                            <a16:creationId xmlns:a16="http://schemas.microsoft.com/office/drawing/2014/main" id="{87702E61-954E-D049-B5BD-76A160EE13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84" name="Rettangolo 83">
                        <a:extLst>
                          <a:ext uri="{FF2B5EF4-FFF2-40B4-BE49-F238E27FC236}">
                            <a16:creationId xmlns:a16="http://schemas.microsoft.com/office/drawing/2014/main" id="{A5601B83-2589-0D47-84E7-D5AFDE1A98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grpSp>
                <p:nvGrpSpPr>
                  <p:cNvPr id="62" name="Gruppo 61">
                    <a:extLst>
                      <a:ext uri="{FF2B5EF4-FFF2-40B4-BE49-F238E27FC236}">
                        <a16:creationId xmlns:a16="http://schemas.microsoft.com/office/drawing/2014/main" id="{8D2D0C36-2563-7E41-9534-C3A2C52E0B0C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703751"/>
                    <a:ext cx="2811730" cy="216000"/>
                    <a:chOff x="4753237" y="2464751"/>
                    <a:chExt cx="2811730" cy="216000"/>
                  </a:xfrm>
                </p:grpSpPr>
                <p:grpSp>
                  <p:nvGrpSpPr>
                    <p:cNvPr id="63" name="Gruppo 62">
                      <a:extLst>
                        <a:ext uri="{FF2B5EF4-FFF2-40B4-BE49-F238E27FC236}">
                          <a16:creationId xmlns:a16="http://schemas.microsoft.com/office/drawing/2014/main" id="{9C2ADA30-EE6A-EC45-9CD3-CC51F27D07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1859838" cy="216000"/>
                      <a:chOff x="4753237" y="2464751"/>
                      <a:chExt cx="1859838" cy="216000"/>
                    </a:xfrm>
                  </p:grpSpPr>
                  <p:grpSp>
                    <p:nvGrpSpPr>
                      <p:cNvPr id="69" name="Gruppo 68">
                        <a:extLst>
                          <a:ext uri="{FF2B5EF4-FFF2-40B4-BE49-F238E27FC236}">
                            <a16:creationId xmlns:a16="http://schemas.microsoft.com/office/drawing/2014/main" id="{A74721B1-0D40-BD44-89D3-8A1E8F8A0B8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753237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75" name="Rettangolo 74">
                          <a:extLst>
                            <a:ext uri="{FF2B5EF4-FFF2-40B4-BE49-F238E27FC236}">
                              <a16:creationId xmlns:a16="http://schemas.microsoft.com/office/drawing/2014/main" id="{27E8EBB7-5461-B540-847E-A0EF4B7873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6" name="Rettangolo 75">
                          <a:extLst>
                            <a:ext uri="{FF2B5EF4-FFF2-40B4-BE49-F238E27FC236}">
                              <a16:creationId xmlns:a16="http://schemas.microsoft.com/office/drawing/2014/main" id="{7519FCE8-6058-1F49-A563-88DE338E77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7" name="Rettangolo 76">
                          <a:extLst>
                            <a:ext uri="{FF2B5EF4-FFF2-40B4-BE49-F238E27FC236}">
                              <a16:creationId xmlns:a16="http://schemas.microsoft.com/office/drawing/2014/main" id="{2200D0EC-6640-7144-BED6-C858DCAC2B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8" name="Rettangolo 77">
                          <a:extLst>
                            <a:ext uri="{FF2B5EF4-FFF2-40B4-BE49-F238E27FC236}">
                              <a16:creationId xmlns:a16="http://schemas.microsoft.com/office/drawing/2014/main" id="{5396024E-0C82-8F4E-9F65-795832B1A9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  <p:grpSp>
                    <p:nvGrpSpPr>
                      <p:cNvPr id="70" name="Gruppo 69">
                        <a:extLst>
                          <a:ext uri="{FF2B5EF4-FFF2-40B4-BE49-F238E27FC236}">
                            <a16:creationId xmlns:a16="http://schemas.microsoft.com/office/drawing/2014/main" id="{CC865DD0-1167-744B-AA8A-A2511A4C399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683156" y="2464751"/>
                        <a:ext cx="929919" cy="216000"/>
                        <a:chOff x="4753237" y="2464751"/>
                        <a:chExt cx="929919" cy="216000"/>
                      </a:xfrm>
                    </p:grpSpPr>
                    <p:sp>
                      <p:nvSpPr>
                        <p:cNvPr id="71" name="Rettangolo 70">
                          <a:extLst>
                            <a:ext uri="{FF2B5EF4-FFF2-40B4-BE49-F238E27FC236}">
                              <a16:creationId xmlns:a16="http://schemas.microsoft.com/office/drawing/2014/main" id="{4DD9E019-3AF7-7E48-86C9-36361AC778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53237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2" name="Rettangolo 71">
                          <a:extLst>
                            <a:ext uri="{FF2B5EF4-FFF2-40B4-BE49-F238E27FC236}">
                              <a16:creationId xmlns:a16="http://schemas.microsoft.com/office/drawing/2014/main" id="{A271F0A5-5AD4-A747-9143-9C85B21883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91210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3" name="Rettangolo 72">
                          <a:extLst>
                            <a:ext uri="{FF2B5EF4-FFF2-40B4-BE49-F238E27FC236}">
                              <a16:creationId xmlns:a16="http://schemas.microsoft.com/office/drawing/2014/main" id="{D63B0D63-D198-4D42-8D1A-D28E7801AD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229183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  <p:sp>
                      <p:nvSpPr>
                        <p:cNvPr id="74" name="Rettangolo 73">
                          <a:extLst>
                            <a:ext uri="{FF2B5EF4-FFF2-40B4-BE49-F238E27FC236}">
                              <a16:creationId xmlns:a16="http://schemas.microsoft.com/office/drawing/2014/main" id="{0F2141BC-1583-364D-9DB0-223BBEE8145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467156" y="2464751"/>
                          <a:ext cx="216000" cy="216000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it-IT"/>
                        </a:p>
                      </p:txBody>
                    </p:sp>
                  </p:grpSp>
                </p:grpSp>
                <p:grpSp>
                  <p:nvGrpSpPr>
                    <p:cNvPr id="64" name="Gruppo 63">
                      <a:extLst>
                        <a:ext uri="{FF2B5EF4-FFF2-40B4-BE49-F238E27FC236}">
                          <a16:creationId xmlns:a16="http://schemas.microsoft.com/office/drawing/2014/main" id="{92392B3C-A11D-F54C-8586-259EE1FCAC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35048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65" name="Rettangolo 64">
                        <a:extLst>
                          <a:ext uri="{FF2B5EF4-FFF2-40B4-BE49-F238E27FC236}">
                            <a16:creationId xmlns:a16="http://schemas.microsoft.com/office/drawing/2014/main" id="{CD12D9A9-BEA2-1B4C-89C7-5540FF48CB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66" name="Rettangolo 65">
                        <a:extLst>
                          <a:ext uri="{FF2B5EF4-FFF2-40B4-BE49-F238E27FC236}">
                            <a16:creationId xmlns:a16="http://schemas.microsoft.com/office/drawing/2014/main" id="{6471897E-ECFD-FD42-818C-73E1CDE3CE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67" name="Rettangolo 66">
                        <a:extLst>
                          <a:ext uri="{FF2B5EF4-FFF2-40B4-BE49-F238E27FC236}">
                            <a16:creationId xmlns:a16="http://schemas.microsoft.com/office/drawing/2014/main" id="{7B995C32-35E3-CE4B-98AC-F18FC60BA8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68" name="Rettangolo 67">
                        <a:extLst>
                          <a:ext uri="{FF2B5EF4-FFF2-40B4-BE49-F238E27FC236}">
                            <a16:creationId xmlns:a16="http://schemas.microsoft.com/office/drawing/2014/main" id="{19E1BF1A-4C76-0F46-9BE9-16BC15EDD4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</p:grpSp>
          </p:grp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F246F387-CAE6-1A45-9CFE-268FCC66E54D}"/>
                  </a:ext>
                </a:extLst>
              </p:cNvPr>
              <p:cNvGrpSpPr/>
              <p:nvPr/>
            </p:nvGrpSpPr>
            <p:grpSpPr>
              <a:xfrm>
                <a:off x="4753237" y="3362364"/>
                <a:ext cx="2811730" cy="455000"/>
                <a:chOff x="4753237" y="2464751"/>
                <a:chExt cx="2811730" cy="455000"/>
              </a:xfrm>
            </p:grpSpPr>
            <p:grpSp>
              <p:nvGrpSpPr>
                <p:cNvPr id="25" name="Gruppo 24">
                  <a:extLst>
                    <a:ext uri="{FF2B5EF4-FFF2-40B4-BE49-F238E27FC236}">
                      <a16:creationId xmlns:a16="http://schemas.microsoft.com/office/drawing/2014/main" id="{151CB21E-E733-414A-B548-CEF9EB835FF7}"/>
                    </a:ext>
                  </a:extLst>
                </p:cNvPr>
                <p:cNvGrpSpPr/>
                <p:nvPr/>
              </p:nvGrpSpPr>
              <p:grpSpPr>
                <a:xfrm>
                  <a:off x="4753237" y="2464751"/>
                  <a:ext cx="2811730" cy="216000"/>
                  <a:chOff x="4753237" y="2464751"/>
                  <a:chExt cx="2811730" cy="216000"/>
                </a:xfrm>
              </p:grpSpPr>
              <p:grpSp>
                <p:nvGrpSpPr>
                  <p:cNvPr id="43" name="Gruppo 42">
                    <a:extLst>
                      <a:ext uri="{FF2B5EF4-FFF2-40B4-BE49-F238E27FC236}">
                        <a16:creationId xmlns:a16="http://schemas.microsoft.com/office/drawing/2014/main" id="{4CE7D7E8-EC9B-DA40-BE44-FDAA16AF1FE5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464751"/>
                    <a:ext cx="1859838" cy="216000"/>
                    <a:chOff x="4753237" y="2464751"/>
                    <a:chExt cx="1859838" cy="216000"/>
                  </a:xfrm>
                </p:grpSpPr>
                <p:grpSp>
                  <p:nvGrpSpPr>
                    <p:cNvPr id="49" name="Gruppo 48">
                      <a:extLst>
                        <a:ext uri="{FF2B5EF4-FFF2-40B4-BE49-F238E27FC236}">
                          <a16:creationId xmlns:a16="http://schemas.microsoft.com/office/drawing/2014/main" id="{3D446C7A-46FF-3043-AF5B-1997964B48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55" name="Rettangolo 54">
                        <a:extLst>
                          <a:ext uri="{FF2B5EF4-FFF2-40B4-BE49-F238E27FC236}">
                            <a16:creationId xmlns:a16="http://schemas.microsoft.com/office/drawing/2014/main" id="{C8DCEF3D-8A63-594E-B533-3F7FAAD36E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6" name="Rettangolo 55">
                        <a:extLst>
                          <a:ext uri="{FF2B5EF4-FFF2-40B4-BE49-F238E27FC236}">
                            <a16:creationId xmlns:a16="http://schemas.microsoft.com/office/drawing/2014/main" id="{4D0EC046-FCAB-1043-8A57-EC2562688D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7" name="Rettangolo 56">
                        <a:extLst>
                          <a:ext uri="{FF2B5EF4-FFF2-40B4-BE49-F238E27FC236}">
                            <a16:creationId xmlns:a16="http://schemas.microsoft.com/office/drawing/2014/main" id="{D944D705-81A6-C44A-A406-19C82E9641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8" name="Rettangolo 57">
                        <a:extLst>
                          <a:ext uri="{FF2B5EF4-FFF2-40B4-BE49-F238E27FC236}">
                            <a16:creationId xmlns:a16="http://schemas.microsoft.com/office/drawing/2014/main" id="{E515701A-56EB-224F-9728-7455E536A7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grpSp>
                  <p:nvGrpSpPr>
                    <p:cNvPr id="50" name="Gruppo 49">
                      <a:extLst>
                        <a:ext uri="{FF2B5EF4-FFF2-40B4-BE49-F238E27FC236}">
                          <a16:creationId xmlns:a16="http://schemas.microsoft.com/office/drawing/2014/main" id="{B61B3053-7946-7A4A-8EDA-7EEC12EDA4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83156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51" name="Rettangolo 50">
                        <a:extLst>
                          <a:ext uri="{FF2B5EF4-FFF2-40B4-BE49-F238E27FC236}">
                            <a16:creationId xmlns:a16="http://schemas.microsoft.com/office/drawing/2014/main" id="{3BBEC511-69B6-CD4D-97DF-AC94DA4E4D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5999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2" name="Rettangolo 51">
                        <a:extLst>
                          <a:ext uri="{FF2B5EF4-FFF2-40B4-BE49-F238E27FC236}">
                            <a16:creationId xmlns:a16="http://schemas.microsoft.com/office/drawing/2014/main" id="{4A6189FF-B861-AF46-AE76-C071E05211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3" name="Rettangolo 52">
                        <a:extLst>
                          <a:ext uri="{FF2B5EF4-FFF2-40B4-BE49-F238E27FC236}">
                            <a16:creationId xmlns:a16="http://schemas.microsoft.com/office/drawing/2014/main" id="{97C71110-2801-CB4D-BC7C-AA0BD8DEAA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54" name="Rettangolo 53">
                        <a:extLst>
                          <a:ext uri="{FF2B5EF4-FFF2-40B4-BE49-F238E27FC236}">
                            <a16:creationId xmlns:a16="http://schemas.microsoft.com/office/drawing/2014/main" id="{211995AC-A41D-2C48-9DCF-B96EAAA52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grpSp>
                <p:nvGrpSpPr>
                  <p:cNvPr id="44" name="Gruppo 43">
                    <a:extLst>
                      <a:ext uri="{FF2B5EF4-FFF2-40B4-BE49-F238E27FC236}">
                        <a16:creationId xmlns:a16="http://schemas.microsoft.com/office/drawing/2014/main" id="{25671259-3E24-1744-B09F-93F3EA00A853}"/>
                      </a:ext>
                    </a:extLst>
                  </p:cNvPr>
                  <p:cNvGrpSpPr/>
                  <p:nvPr/>
                </p:nvGrpSpPr>
                <p:grpSpPr>
                  <a:xfrm>
                    <a:off x="6635048" y="2464751"/>
                    <a:ext cx="929919" cy="216000"/>
                    <a:chOff x="4753237" y="2464751"/>
                    <a:chExt cx="929919" cy="216000"/>
                  </a:xfrm>
                </p:grpSpPr>
                <p:sp>
                  <p:nvSpPr>
                    <p:cNvPr id="45" name="Rettangolo 44">
                      <a:extLst>
                        <a:ext uri="{FF2B5EF4-FFF2-40B4-BE49-F238E27FC236}">
                          <a16:creationId xmlns:a16="http://schemas.microsoft.com/office/drawing/2014/main" id="{812CF0E8-D5F7-3640-9C8B-C752A54F4D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237" y="2464751"/>
                      <a:ext cx="216000" cy="216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6" name="Rettangolo 45">
                      <a:extLst>
                        <a:ext uri="{FF2B5EF4-FFF2-40B4-BE49-F238E27FC236}">
                          <a16:creationId xmlns:a16="http://schemas.microsoft.com/office/drawing/2014/main" id="{5BF94D03-C872-ED45-981C-BB97F3C27A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210" y="2464751"/>
                      <a:ext cx="216000" cy="216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7" name="Rettangolo 46">
                      <a:extLst>
                        <a:ext uri="{FF2B5EF4-FFF2-40B4-BE49-F238E27FC236}">
                          <a16:creationId xmlns:a16="http://schemas.microsoft.com/office/drawing/2014/main" id="{8319768D-503B-3548-9845-C7C5C86C55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183" y="2464751"/>
                      <a:ext cx="216000" cy="216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48" name="Rettangolo 47">
                      <a:extLst>
                        <a:ext uri="{FF2B5EF4-FFF2-40B4-BE49-F238E27FC236}">
                          <a16:creationId xmlns:a16="http://schemas.microsoft.com/office/drawing/2014/main" id="{8D3DFA1C-0888-254F-BA8F-8DF01B8D7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7156" y="2464751"/>
                      <a:ext cx="216000" cy="216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  <p:grpSp>
              <p:nvGrpSpPr>
                <p:cNvPr id="26" name="Gruppo 25">
                  <a:extLst>
                    <a:ext uri="{FF2B5EF4-FFF2-40B4-BE49-F238E27FC236}">
                      <a16:creationId xmlns:a16="http://schemas.microsoft.com/office/drawing/2014/main" id="{8E306CB4-3AE3-6842-8C78-99BA181AF5C8}"/>
                    </a:ext>
                  </a:extLst>
                </p:cNvPr>
                <p:cNvGrpSpPr/>
                <p:nvPr/>
              </p:nvGrpSpPr>
              <p:grpSpPr>
                <a:xfrm>
                  <a:off x="4753237" y="2703751"/>
                  <a:ext cx="2811730" cy="216000"/>
                  <a:chOff x="4753237" y="2464751"/>
                  <a:chExt cx="2811730" cy="216000"/>
                </a:xfrm>
              </p:grpSpPr>
              <p:grpSp>
                <p:nvGrpSpPr>
                  <p:cNvPr id="27" name="Gruppo 26">
                    <a:extLst>
                      <a:ext uri="{FF2B5EF4-FFF2-40B4-BE49-F238E27FC236}">
                        <a16:creationId xmlns:a16="http://schemas.microsoft.com/office/drawing/2014/main" id="{06BA8941-45EE-604A-B70E-DA049A40DCA6}"/>
                      </a:ext>
                    </a:extLst>
                  </p:cNvPr>
                  <p:cNvGrpSpPr/>
                  <p:nvPr/>
                </p:nvGrpSpPr>
                <p:grpSpPr>
                  <a:xfrm>
                    <a:off x="4753237" y="2464751"/>
                    <a:ext cx="1859838" cy="216000"/>
                    <a:chOff x="4753237" y="2464751"/>
                    <a:chExt cx="1859838" cy="216000"/>
                  </a:xfrm>
                </p:grpSpPr>
                <p:grpSp>
                  <p:nvGrpSpPr>
                    <p:cNvPr id="33" name="Gruppo 32">
                      <a:extLst>
                        <a:ext uri="{FF2B5EF4-FFF2-40B4-BE49-F238E27FC236}">
                          <a16:creationId xmlns:a16="http://schemas.microsoft.com/office/drawing/2014/main" id="{F967B998-007C-8140-B9B1-0601235372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3237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39" name="Rettangolo 38">
                        <a:extLst>
                          <a:ext uri="{FF2B5EF4-FFF2-40B4-BE49-F238E27FC236}">
                            <a16:creationId xmlns:a16="http://schemas.microsoft.com/office/drawing/2014/main" id="{E79F7398-C18A-5F49-9999-CFDA700F49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40" name="Rettangolo 39">
                        <a:extLst>
                          <a:ext uri="{FF2B5EF4-FFF2-40B4-BE49-F238E27FC236}">
                            <a16:creationId xmlns:a16="http://schemas.microsoft.com/office/drawing/2014/main" id="{0AA885D7-5AE1-4A43-B56C-5A389DF618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41" name="Rettangolo 40">
                        <a:extLst>
                          <a:ext uri="{FF2B5EF4-FFF2-40B4-BE49-F238E27FC236}">
                            <a16:creationId xmlns:a16="http://schemas.microsoft.com/office/drawing/2014/main" id="{AABD45F4-354F-224A-9787-343E5D3C7C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42" name="Rettangolo 41">
                        <a:extLst>
                          <a:ext uri="{FF2B5EF4-FFF2-40B4-BE49-F238E27FC236}">
                            <a16:creationId xmlns:a16="http://schemas.microsoft.com/office/drawing/2014/main" id="{B555B9E5-8828-014A-87FD-C7DA0B41C0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grpSp>
                  <p:nvGrpSpPr>
                    <p:cNvPr id="34" name="Gruppo 33">
                      <a:extLst>
                        <a:ext uri="{FF2B5EF4-FFF2-40B4-BE49-F238E27FC236}">
                          <a16:creationId xmlns:a16="http://schemas.microsoft.com/office/drawing/2014/main" id="{7ECAF17C-01B3-1D4E-B276-E1DDEDA0C8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83156" y="2464751"/>
                      <a:ext cx="929919" cy="216000"/>
                      <a:chOff x="4753237" y="2464751"/>
                      <a:chExt cx="929919" cy="216000"/>
                    </a:xfrm>
                  </p:grpSpPr>
                  <p:sp>
                    <p:nvSpPr>
                      <p:cNvPr id="35" name="Rettangolo 34">
                        <a:extLst>
                          <a:ext uri="{FF2B5EF4-FFF2-40B4-BE49-F238E27FC236}">
                            <a16:creationId xmlns:a16="http://schemas.microsoft.com/office/drawing/2014/main" id="{F0F94E11-782C-9149-BBD8-BF09F1CC71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3237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36" name="Rettangolo 35">
                        <a:extLst>
                          <a:ext uri="{FF2B5EF4-FFF2-40B4-BE49-F238E27FC236}">
                            <a16:creationId xmlns:a16="http://schemas.microsoft.com/office/drawing/2014/main" id="{38707558-5D5E-8F4E-907A-3EDB7CF021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1210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37" name="Rettangolo 36">
                        <a:extLst>
                          <a:ext uri="{FF2B5EF4-FFF2-40B4-BE49-F238E27FC236}">
                            <a16:creationId xmlns:a16="http://schemas.microsoft.com/office/drawing/2014/main" id="{CCEF0866-4D96-534D-AEEC-639FD61E91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183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38" name="Rettangolo 37">
                        <a:extLst>
                          <a:ext uri="{FF2B5EF4-FFF2-40B4-BE49-F238E27FC236}">
                            <a16:creationId xmlns:a16="http://schemas.microsoft.com/office/drawing/2014/main" id="{61C211E0-B74F-4C40-8913-EADA846D4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7156" y="2464751"/>
                        <a:ext cx="216000" cy="21600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grpSp>
                <p:nvGrpSpPr>
                  <p:cNvPr id="28" name="Gruppo 27">
                    <a:extLst>
                      <a:ext uri="{FF2B5EF4-FFF2-40B4-BE49-F238E27FC236}">
                        <a16:creationId xmlns:a16="http://schemas.microsoft.com/office/drawing/2014/main" id="{154F8229-D4A8-0B4A-88AD-B9B97EC8439E}"/>
                      </a:ext>
                    </a:extLst>
                  </p:cNvPr>
                  <p:cNvGrpSpPr/>
                  <p:nvPr/>
                </p:nvGrpSpPr>
                <p:grpSpPr>
                  <a:xfrm>
                    <a:off x="6635048" y="2464751"/>
                    <a:ext cx="929919" cy="216000"/>
                    <a:chOff x="4753237" y="2464751"/>
                    <a:chExt cx="929919" cy="216000"/>
                  </a:xfrm>
                </p:grpSpPr>
                <p:sp>
                  <p:nvSpPr>
                    <p:cNvPr id="29" name="Rettangolo 28">
                      <a:extLst>
                        <a:ext uri="{FF2B5EF4-FFF2-40B4-BE49-F238E27FC236}">
                          <a16:creationId xmlns:a16="http://schemas.microsoft.com/office/drawing/2014/main" id="{79047C3D-7C54-6B45-921E-DBD3A60A94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3237" y="2464751"/>
                      <a:ext cx="216000" cy="216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0" name="Rettangolo 29">
                      <a:extLst>
                        <a:ext uri="{FF2B5EF4-FFF2-40B4-BE49-F238E27FC236}">
                          <a16:creationId xmlns:a16="http://schemas.microsoft.com/office/drawing/2014/main" id="{94FFA475-B2DA-9545-B5AC-BA2338EE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210" y="2464751"/>
                      <a:ext cx="216000" cy="216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1" name="Rettangolo 30">
                      <a:extLst>
                        <a:ext uri="{FF2B5EF4-FFF2-40B4-BE49-F238E27FC236}">
                          <a16:creationId xmlns:a16="http://schemas.microsoft.com/office/drawing/2014/main" id="{9A89BE2B-13D1-5840-A680-708847CCF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9183" y="2464751"/>
                      <a:ext cx="216000" cy="216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2" name="Rettangolo 31">
                      <a:extLst>
                        <a:ext uri="{FF2B5EF4-FFF2-40B4-BE49-F238E27FC236}">
                          <a16:creationId xmlns:a16="http://schemas.microsoft.com/office/drawing/2014/main" id="{453FB607-A0D0-3643-8AEF-0DE1ADAC4F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67156" y="2464751"/>
                      <a:ext cx="216000" cy="216000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</p:grpSp>
          </p:grp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FC80B9D7-3252-1940-BF59-0E54AD4C2A1E}"/>
                </a:ext>
              </a:extLst>
            </p:cNvPr>
            <p:cNvGrpSpPr/>
            <p:nvPr/>
          </p:nvGrpSpPr>
          <p:grpSpPr>
            <a:xfrm>
              <a:off x="4706810" y="3890746"/>
              <a:ext cx="2858157" cy="443365"/>
              <a:chOff x="4505223" y="1215237"/>
              <a:chExt cx="2858157" cy="443365"/>
            </a:xfrm>
          </p:grpSpPr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A6DC1144-9C8B-AB41-AAF7-E85E862066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05223" y="1250837"/>
                <a:ext cx="2858157" cy="1323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748CAD-5AE9-354A-9621-571C1F29FE37}"/>
                  </a:ext>
                </a:extLst>
              </p:cNvPr>
              <p:cNvSpPr txBox="1"/>
              <p:nvPr/>
            </p:nvSpPr>
            <p:spPr>
              <a:xfrm>
                <a:off x="5001853" y="1215237"/>
                <a:ext cx="1178206" cy="443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60 mm</a:t>
                </a:r>
                <a:endParaRPr lang="en-GB"/>
              </a:p>
            </p:txBody>
          </p:sp>
        </p:grp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EA590683-A3A4-F344-890D-3792CF6286BC}"/>
                </a:ext>
              </a:extLst>
            </p:cNvPr>
            <p:cNvGrpSpPr/>
            <p:nvPr/>
          </p:nvGrpSpPr>
          <p:grpSpPr>
            <a:xfrm rot="5400000">
              <a:off x="7212152" y="2935039"/>
              <a:ext cx="1489041" cy="493590"/>
              <a:chOff x="4588487" y="2142952"/>
              <a:chExt cx="1489041" cy="493590"/>
            </a:xfrm>
          </p:grpSpPr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932B86C1-18F6-DF4E-9D4B-B7786FC5CA0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278512" y="1946517"/>
                <a:ext cx="0" cy="13800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912CB41-5E9A-2C4E-BC35-7A62F2D1119C}"/>
                  </a:ext>
                </a:extLst>
              </p:cNvPr>
              <p:cNvSpPr txBox="1"/>
              <p:nvPr/>
            </p:nvSpPr>
            <p:spPr>
              <a:xfrm>
                <a:off x="4954180" y="2142952"/>
                <a:ext cx="1123348" cy="39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30 mm</a:t>
                </a:r>
                <a:endParaRPr lang="en-GB"/>
              </a:p>
            </p:txBody>
          </p:sp>
        </p:grpSp>
      </p:grpSp>
      <p:sp>
        <p:nvSpPr>
          <p:cNvPr id="131" name="Rettangolo 130">
            <a:extLst>
              <a:ext uri="{FF2B5EF4-FFF2-40B4-BE49-F238E27FC236}">
                <a16:creationId xmlns:a16="http://schemas.microsoft.com/office/drawing/2014/main" id="{CE1CB86D-A137-F948-ACB7-D498348DC980}"/>
              </a:ext>
            </a:extLst>
          </p:cNvPr>
          <p:cNvSpPr/>
          <p:nvPr/>
        </p:nvSpPr>
        <p:spPr>
          <a:xfrm>
            <a:off x="195885" y="3875102"/>
            <a:ext cx="66168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>
                <a:latin typeface="Century Gothic" panose="020B0502020202020204" pitchFamily="34" charset="0"/>
              </a:rPr>
              <a:t>Development of a new </a:t>
            </a:r>
            <a:r>
              <a:rPr lang="it-IT" b="1" err="1">
                <a:latin typeface="Century Gothic" panose="020B0502020202020204" pitchFamily="34" charset="0"/>
              </a:rPr>
              <a:t>Rad</a:t>
            </a:r>
            <a:r>
              <a:rPr lang="it-IT" b="1">
                <a:latin typeface="Century Gothic" panose="020B0502020202020204" pitchFamily="34" charset="0"/>
              </a:rPr>
              <a:t>-Hard  and fast </a:t>
            </a:r>
            <a:r>
              <a:rPr lang="it-IT" b="1" err="1">
                <a:latin typeface="Century Gothic" panose="020B0502020202020204" pitchFamily="34" charset="0"/>
              </a:rPr>
              <a:t>tagging</a:t>
            </a:r>
            <a:r>
              <a:rPr lang="it-IT" b="1">
                <a:latin typeface="Century Gothic" panose="020B0502020202020204" pitchFamily="34" charset="0"/>
              </a:rPr>
              <a:t> </a:t>
            </a:r>
            <a:r>
              <a:rPr lang="it-IT" b="1" err="1">
                <a:latin typeface="Century Gothic" panose="020B0502020202020204" pitchFamily="34" charset="0"/>
              </a:rPr>
              <a:t>system</a:t>
            </a:r>
            <a:r>
              <a:rPr lang="it-IT" b="1">
                <a:latin typeface="Century Gothic" panose="020B0502020202020204" pitchFamily="34" charset="0"/>
              </a:rPr>
              <a:t> for </a:t>
            </a:r>
            <a:r>
              <a:rPr lang="it-IT" b="1" err="1">
                <a:latin typeface="Century Gothic" panose="020B0502020202020204" pitchFamily="34" charset="0"/>
              </a:rPr>
              <a:t>RIBs</a:t>
            </a:r>
            <a:r>
              <a:rPr lang="it-IT" b="1">
                <a:latin typeface="Century Gothic" panose="020B0502020202020204" pitchFamily="34" charset="0"/>
              </a:rPr>
              <a:t> </a:t>
            </a:r>
            <a:r>
              <a:rPr lang="it-IT" b="1" err="1">
                <a:latin typeface="Century Gothic" panose="020B0502020202020204" pitchFamily="34" charset="0"/>
              </a:rPr>
              <a:t>produced</a:t>
            </a:r>
            <a:r>
              <a:rPr lang="it-IT" b="1">
                <a:latin typeface="Century Gothic" panose="020B0502020202020204" pitchFamily="34" charset="0"/>
              </a:rPr>
              <a:t> by </a:t>
            </a:r>
            <a:r>
              <a:rPr lang="it-IT" b="1" err="1">
                <a:latin typeface="Century Gothic" panose="020B0502020202020204" pitchFamily="34" charset="0"/>
              </a:rPr>
              <a:t>FraISe</a:t>
            </a:r>
            <a:endParaRPr lang="it-IT" b="1">
              <a:latin typeface="Century Gothic" panose="020B0502020202020204" pitchFamily="34" charset="0"/>
            </a:endParaRPr>
          </a:p>
          <a:p>
            <a:r>
              <a:rPr lang="it-IT">
                <a:latin typeface="Century Gothic" panose="020B0502020202020204" pitchFamily="34" charset="0"/>
              </a:rPr>
              <a:t>- 100 µm </a:t>
            </a:r>
            <a:r>
              <a:rPr lang="it-IT" err="1">
                <a:latin typeface="Century Gothic" panose="020B0502020202020204" pitchFamily="34" charset="0"/>
              </a:rPr>
              <a:t>thick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fully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depleted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SiC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rad</a:t>
            </a:r>
            <a:r>
              <a:rPr lang="it-IT">
                <a:latin typeface="Century Gothic" panose="020B0502020202020204" pitchFamily="34" charset="0"/>
              </a:rPr>
              <a:t>-hard multi-</a:t>
            </a:r>
            <a:r>
              <a:rPr lang="it-IT" err="1">
                <a:latin typeface="Century Gothic" panose="020B0502020202020204" pitchFamily="34" charset="0"/>
              </a:rPr>
              <a:t>pad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sensors</a:t>
            </a:r>
            <a:r>
              <a:rPr lang="it-IT">
                <a:latin typeface="Century Gothic" panose="020B0502020202020204" pitchFamily="34" charset="0"/>
              </a:rPr>
              <a:t> in a sandwich </a:t>
            </a:r>
            <a:r>
              <a:rPr lang="it-IT" err="1">
                <a:latin typeface="Century Gothic" panose="020B0502020202020204" pitchFamily="34" charset="0"/>
              </a:rPr>
              <a:t>configuration</a:t>
            </a:r>
            <a:r>
              <a:rPr lang="it-IT">
                <a:latin typeface="Century Gothic" panose="020B0502020202020204" pitchFamily="34" charset="0"/>
              </a:rPr>
              <a:t>: up to 10</a:t>
            </a:r>
            <a:r>
              <a:rPr lang="it-IT" baseline="30000">
                <a:latin typeface="Century Gothic" panose="020B0502020202020204" pitchFamily="34" charset="0"/>
              </a:rPr>
              <a:t>7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pps</a:t>
            </a:r>
            <a:r>
              <a:rPr lang="it-IT">
                <a:latin typeface="Century Gothic" panose="020B0502020202020204" pitchFamily="34" charset="0"/>
              </a:rPr>
              <a:t> over </a:t>
            </a:r>
            <a:r>
              <a:rPr lang="it-IT">
                <a:latin typeface="Century Gothic" panose="020B0502020202020204" pitchFamily="34" charset="0"/>
                <a:sym typeface="Symbol" panose="05050102010706020507" pitchFamily="18" charset="2"/>
              </a:rPr>
              <a:t> </a:t>
            </a:r>
            <a:r>
              <a:rPr lang="it-IT">
                <a:latin typeface="Century Gothic" panose="020B0502020202020204" pitchFamily="34" charset="0"/>
              </a:rPr>
              <a:t>100 </a:t>
            </a:r>
            <a:r>
              <a:rPr lang="it-IT" err="1">
                <a:latin typeface="Century Gothic" panose="020B0502020202020204" pitchFamily="34" charset="0"/>
              </a:rPr>
              <a:t>channels</a:t>
            </a:r>
            <a:r>
              <a:rPr lang="it-IT">
                <a:latin typeface="Century Gothic" panose="020B0502020202020204" pitchFamily="34" charset="0"/>
              </a:rPr>
              <a:t> with </a:t>
            </a:r>
            <a:r>
              <a:rPr lang="el-GR">
                <a:latin typeface="Century Gothic" panose="020B0502020202020204" pitchFamily="34" charset="0"/>
              </a:rPr>
              <a:t>Δ</a:t>
            </a:r>
            <a:r>
              <a:rPr lang="it-IT">
                <a:latin typeface="Century Gothic" panose="020B0502020202020204" pitchFamily="34" charset="0"/>
              </a:rPr>
              <a:t>t ≈ 100 </a:t>
            </a:r>
            <a:r>
              <a:rPr lang="it-IT" err="1">
                <a:latin typeface="Century Gothic" panose="020B0502020202020204" pitchFamily="34" charset="0"/>
              </a:rPr>
              <a:t>ps</a:t>
            </a:r>
            <a:r>
              <a:rPr lang="it-IT">
                <a:latin typeface="Century Gothic" panose="020B0502020202020204" pitchFamily="34" charset="0"/>
              </a:rPr>
              <a:t> (</a:t>
            </a:r>
            <a:r>
              <a:rPr lang="it-IT">
                <a:latin typeface="Century Gothic" panose="020B0502020202020204" pitchFamily="34" charset="0"/>
                <a:sym typeface="Symbol" panose="05050102010706020507" pitchFamily="18" charset="2"/>
              </a:rPr>
              <a:t></a:t>
            </a:r>
            <a:r>
              <a:rPr lang="it-IT">
                <a:latin typeface="Century Gothic" panose="020B0502020202020204" pitchFamily="34" charset="0"/>
              </a:rPr>
              <a:t>0.1% </a:t>
            </a:r>
            <a:r>
              <a:rPr lang="it-IT" err="1">
                <a:latin typeface="Century Gothic" panose="020B0502020202020204" pitchFamily="34" charset="0"/>
              </a:rPr>
              <a:t>precision</a:t>
            </a:r>
            <a:r>
              <a:rPr lang="it-IT">
                <a:latin typeface="Century Gothic" panose="020B0502020202020204" pitchFamily="34" charset="0"/>
              </a:rPr>
              <a:t> on energy for 20 m base-of-</a:t>
            </a:r>
            <a:r>
              <a:rPr lang="it-IT" err="1">
                <a:latin typeface="Century Gothic" panose="020B0502020202020204" pitchFamily="34" charset="0"/>
              </a:rPr>
              <a:t>flight</a:t>
            </a:r>
            <a:r>
              <a:rPr lang="it-IT">
                <a:latin typeface="Century Gothic" panose="020B0502020202020204" pitchFamily="34" charset="0"/>
              </a:rPr>
              <a:t>), with 200 µm inter-</a:t>
            </a:r>
            <a:r>
              <a:rPr lang="it-IT" err="1">
                <a:latin typeface="Century Gothic" panose="020B0502020202020204" pitchFamily="34" charset="0"/>
              </a:rPr>
              <a:t>pad</a:t>
            </a:r>
            <a:r>
              <a:rPr lang="it-IT">
                <a:latin typeface="Century Gothic" panose="020B0502020202020204" pitchFamily="34" charset="0"/>
              </a:rPr>
              <a:t> dead zone, 10% dead area</a:t>
            </a:r>
          </a:p>
          <a:p>
            <a:r>
              <a:rPr lang="it-IT">
                <a:latin typeface="Century Gothic" panose="020B0502020202020204" pitchFamily="34" charset="0"/>
              </a:rPr>
              <a:t>- Front-end: Custom multi/</a:t>
            </a:r>
            <a:r>
              <a:rPr lang="it-IT" err="1">
                <a:latin typeface="Century Gothic" panose="020B0502020202020204" pitchFamily="34" charset="0"/>
              </a:rPr>
              <a:t>channel</a:t>
            </a:r>
            <a:r>
              <a:rPr lang="it-IT">
                <a:latin typeface="Century Gothic" panose="020B0502020202020204" pitchFamily="34" charset="0"/>
              </a:rPr>
              <a:t> ASIC</a:t>
            </a:r>
          </a:p>
          <a:p>
            <a:r>
              <a:rPr lang="en-GB">
                <a:latin typeface="Century Gothic" panose="020B0502020202020204" pitchFamily="34" charset="0"/>
              </a:rPr>
              <a:t>- Full waveform digitizers and </a:t>
            </a:r>
            <a:r>
              <a:rPr lang="en-GB" err="1">
                <a:latin typeface="Century Gothic" panose="020B0502020202020204" pitchFamily="34" charset="0"/>
              </a:rPr>
              <a:t>TimeStamping</a:t>
            </a:r>
            <a:r>
              <a:rPr lang="en-GB">
                <a:latin typeface="Century Gothic" panose="020B0502020202020204" pitchFamily="34" charset="0"/>
              </a:rPr>
              <a:t> synchronization</a:t>
            </a:r>
            <a:r>
              <a:rPr lang="it-IT">
                <a:latin typeface="Century Gothic" panose="020B0502020202020204" pitchFamily="34" charset="0"/>
              </a:rPr>
              <a:t> with CHIMERA DAQ 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5230670B-D232-CD40-AD62-12122FF81E64}"/>
              </a:ext>
            </a:extLst>
          </p:cNvPr>
          <p:cNvSpPr txBox="1"/>
          <p:nvPr/>
        </p:nvSpPr>
        <p:spPr>
          <a:xfrm>
            <a:off x="10465996" y="4155410"/>
            <a:ext cx="1202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Side </a:t>
            </a:r>
            <a:r>
              <a:rPr lang="it-IT" err="1"/>
              <a:t>View</a:t>
            </a:r>
            <a:endParaRPr lang="it-IT"/>
          </a:p>
        </p:txBody>
      </p:sp>
      <p:grpSp>
        <p:nvGrpSpPr>
          <p:cNvPr id="133" name="Gruppo 132">
            <a:extLst>
              <a:ext uri="{FF2B5EF4-FFF2-40B4-BE49-F238E27FC236}">
                <a16:creationId xmlns:a16="http://schemas.microsoft.com/office/drawing/2014/main" id="{E9B4CF7D-80E9-CD40-95B5-BF05503A444A}"/>
              </a:ext>
            </a:extLst>
          </p:cNvPr>
          <p:cNvGrpSpPr/>
          <p:nvPr/>
        </p:nvGrpSpPr>
        <p:grpSpPr>
          <a:xfrm>
            <a:off x="10078899" y="4731435"/>
            <a:ext cx="1597219" cy="1161459"/>
            <a:chOff x="4025900" y="1410959"/>
            <a:chExt cx="1597219" cy="1161459"/>
          </a:xfrm>
        </p:grpSpPr>
        <p:grpSp>
          <p:nvGrpSpPr>
            <p:cNvPr id="134" name="Gruppo 133">
              <a:extLst>
                <a:ext uri="{FF2B5EF4-FFF2-40B4-BE49-F238E27FC236}">
                  <a16:creationId xmlns:a16="http://schemas.microsoft.com/office/drawing/2014/main" id="{688B9DDE-AA72-8E4B-A823-0CB46DE60296}"/>
                </a:ext>
              </a:extLst>
            </p:cNvPr>
            <p:cNvGrpSpPr/>
            <p:nvPr/>
          </p:nvGrpSpPr>
          <p:grpSpPr>
            <a:xfrm>
              <a:off x="4599215" y="1410959"/>
              <a:ext cx="201347" cy="1159642"/>
              <a:chOff x="4599215" y="4120043"/>
              <a:chExt cx="201347" cy="1159642"/>
            </a:xfrm>
          </p:grpSpPr>
          <p:sp>
            <p:nvSpPr>
              <p:cNvPr id="144" name="Rettangolo 143">
                <a:extLst>
                  <a:ext uri="{FF2B5EF4-FFF2-40B4-BE49-F238E27FC236}">
                    <a16:creationId xmlns:a16="http://schemas.microsoft.com/office/drawing/2014/main" id="{6628E029-664E-0245-BFBA-099A717F05B6}"/>
                  </a:ext>
                </a:extLst>
              </p:cNvPr>
              <p:cNvSpPr/>
              <p:nvPr/>
            </p:nvSpPr>
            <p:spPr>
              <a:xfrm>
                <a:off x="4599215" y="4120043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5" name="Rettangolo 144">
                <a:extLst>
                  <a:ext uri="{FF2B5EF4-FFF2-40B4-BE49-F238E27FC236}">
                    <a16:creationId xmlns:a16="http://schemas.microsoft.com/office/drawing/2014/main" id="{DC333C4F-1839-AD43-B731-86015F569730}"/>
                  </a:ext>
                </a:extLst>
              </p:cNvPr>
              <p:cNvSpPr/>
              <p:nvPr/>
            </p:nvSpPr>
            <p:spPr>
              <a:xfrm>
                <a:off x="4599215" y="4320458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6" name="Rettangolo 145">
                <a:extLst>
                  <a:ext uri="{FF2B5EF4-FFF2-40B4-BE49-F238E27FC236}">
                    <a16:creationId xmlns:a16="http://schemas.microsoft.com/office/drawing/2014/main" id="{32BD6A30-3492-6E40-85F9-7D838DB800AB}"/>
                  </a:ext>
                </a:extLst>
              </p:cNvPr>
              <p:cNvSpPr/>
              <p:nvPr/>
            </p:nvSpPr>
            <p:spPr>
              <a:xfrm>
                <a:off x="4599215" y="4898142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7" name="Rettangolo 146">
                <a:extLst>
                  <a:ext uri="{FF2B5EF4-FFF2-40B4-BE49-F238E27FC236}">
                    <a16:creationId xmlns:a16="http://schemas.microsoft.com/office/drawing/2014/main" id="{85B0A5F4-2046-4F4C-9211-385A29D28F77}"/>
                  </a:ext>
                </a:extLst>
              </p:cNvPr>
              <p:cNvSpPr/>
              <p:nvPr/>
            </p:nvSpPr>
            <p:spPr>
              <a:xfrm>
                <a:off x="4599215" y="5098557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8" name="Rettangolo 147">
                <a:extLst>
                  <a:ext uri="{FF2B5EF4-FFF2-40B4-BE49-F238E27FC236}">
                    <a16:creationId xmlns:a16="http://schemas.microsoft.com/office/drawing/2014/main" id="{DFA6FF19-52A8-C149-830F-9372AFB832F4}"/>
                  </a:ext>
                </a:extLst>
              </p:cNvPr>
              <p:cNvSpPr/>
              <p:nvPr/>
            </p:nvSpPr>
            <p:spPr>
              <a:xfrm>
                <a:off x="4599215" y="4513743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9" name="Rettangolo 148">
                <a:extLst>
                  <a:ext uri="{FF2B5EF4-FFF2-40B4-BE49-F238E27FC236}">
                    <a16:creationId xmlns:a16="http://schemas.microsoft.com/office/drawing/2014/main" id="{0C3E835B-7C05-7B48-B7BD-D1561A2983BE}"/>
                  </a:ext>
                </a:extLst>
              </p:cNvPr>
              <p:cNvSpPr/>
              <p:nvPr/>
            </p:nvSpPr>
            <p:spPr>
              <a:xfrm>
                <a:off x="4599215" y="4714158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135" name="Connettore 2 134">
              <a:extLst>
                <a:ext uri="{FF2B5EF4-FFF2-40B4-BE49-F238E27FC236}">
                  <a16:creationId xmlns:a16="http://schemas.microsoft.com/office/drawing/2014/main" id="{5D343D14-D80D-A34A-A0DC-F75DE11EE1BC}"/>
                </a:ext>
              </a:extLst>
            </p:cNvPr>
            <p:cNvCxnSpPr>
              <a:cxnSpLocks/>
            </p:cNvCxnSpPr>
            <p:nvPr/>
          </p:nvCxnSpPr>
          <p:spPr>
            <a:xfrm>
              <a:off x="4025900" y="1592087"/>
              <a:ext cx="1597219" cy="505132"/>
            </a:xfrm>
            <a:prstGeom prst="straightConnector1">
              <a:avLst/>
            </a:prstGeom>
            <a:ln w="31750"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e 135">
              <a:extLst>
                <a:ext uri="{FF2B5EF4-FFF2-40B4-BE49-F238E27FC236}">
                  <a16:creationId xmlns:a16="http://schemas.microsoft.com/office/drawing/2014/main" id="{2CA1541A-E0DC-0048-938E-BF37929F209F}"/>
                </a:ext>
              </a:extLst>
            </p:cNvPr>
            <p:cNvSpPr/>
            <p:nvPr/>
          </p:nvSpPr>
          <p:spPr>
            <a:xfrm>
              <a:off x="4905740" y="1785500"/>
              <a:ext cx="201346" cy="20218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7" name="Gruppo 136">
              <a:extLst>
                <a:ext uri="{FF2B5EF4-FFF2-40B4-BE49-F238E27FC236}">
                  <a16:creationId xmlns:a16="http://schemas.microsoft.com/office/drawing/2014/main" id="{8E85D850-FF69-7F41-B43A-CE1E86702E4E}"/>
                </a:ext>
              </a:extLst>
            </p:cNvPr>
            <p:cNvGrpSpPr/>
            <p:nvPr/>
          </p:nvGrpSpPr>
          <p:grpSpPr>
            <a:xfrm>
              <a:off x="5220072" y="1412776"/>
              <a:ext cx="201347" cy="1159642"/>
              <a:chOff x="4599215" y="4120043"/>
              <a:chExt cx="201347" cy="1159642"/>
            </a:xfrm>
          </p:grpSpPr>
          <p:sp>
            <p:nvSpPr>
              <p:cNvPr id="138" name="Rettangolo 137">
                <a:extLst>
                  <a:ext uri="{FF2B5EF4-FFF2-40B4-BE49-F238E27FC236}">
                    <a16:creationId xmlns:a16="http://schemas.microsoft.com/office/drawing/2014/main" id="{F954C112-DDEA-8549-A6B5-87958C7865E4}"/>
                  </a:ext>
                </a:extLst>
              </p:cNvPr>
              <p:cNvSpPr/>
              <p:nvPr/>
            </p:nvSpPr>
            <p:spPr>
              <a:xfrm>
                <a:off x="4599215" y="4120043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9" name="Rettangolo 138">
                <a:extLst>
                  <a:ext uri="{FF2B5EF4-FFF2-40B4-BE49-F238E27FC236}">
                    <a16:creationId xmlns:a16="http://schemas.microsoft.com/office/drawing/2014/main" id="{4ACBC31B-354A-544F-9810-3C48553E8364}"/>
                  </a:ext>
                </a:extLst>
              </p:cNvPr>
              <p:cNvSpPr/>
              <p:nvPr/>
            </p:nvSpPr>
            <p:spPr>
              <a:xfrm>
                <a:off x="4599215" y="4320458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0" name="Rettangolo 139">
                <a:extLst>
                  <a:ext uri="{FF2B5EF4-FFF2-40B4-BE49-F238E27FC236}">
                    <a16:creationId xmlns:a16="http://schemas.microsoft.com/office/drawing/2014/main" id="{C3591562-D9B1-D44E-B3C7-879E6E09A3B7}"/>
                  </a:ext>
                </a:extLst>
              </p:cNvPr>
              <p:cNvSpPr/>
              <p:nvPr/>
            </p:nvSpPr>
            <p:spPr>
              <a:xfrm>
                <a:off x="4599215" y="4898142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1" name="Rettangolo 140">
                <a:extLst>
                  <a:ext uri="{FF2B5EF4-FFF2-40B4-BE49-F238E27FC236}">
                    <a16:creationId xmlns:a16="http://schemas.microsoft.com/office/drawing/2014/main" id="{206D2F9F-62E5-D246-9524-90A83A563451}"/>
                  </a:ext>
                </a:extLst>
              </p:cNvPr>
              <p:cNvSpPr/>
              <p:nvPr/>
            </p:nvSpPr>
            <p:spPr>
              <a:xfrm>
                <a:off x="4599215" y="5098557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2" name="Rettangolo 141">
                <a:extLst>
                  <a:ext uri="{FF2B5EF4-FFF2-40B4-BE49-F238E27FC236}">
                    <a16:creationId xmlns:a16="http://schemas.microsoft.com/office/drawing/2014/main" id="{6688C8EE-8504-6F4B-966B-8696C29DF3ED}"/>
                  </a:ext>
                </a:extLst>
              </p:cNvPr>
              <p:cNvSpPr/>
              <p:nvPr/>
            </p:nvSpPr>
            <p:spPr>
              <a:xfrm>
                <a:off x="4599215" y="4513743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3" name="Rettangolo 142">
                <a:extLst>
                  <a:ext uri="{FF2B5EF4-FFF2-40B4-BE49-F238E27FC236}">
                    <a16:creationId xmlns:a16="http://schemas.microsoft.com/office/drawing/2014/main" id="{26884FE0-8ABA-6449-A539-A5301668F77F}"/>
                  </a:ext>
                </a:extLst>
              </p:cNvPr>
              <p:cNvSpPr/>
              <p:nvPr/>
            </p:nvSpPr>
            <p:spPr>
              <a:xfrm>
                <a:off x="4599215" y="4714158"/>
                <a:ext cx="201347" cy="181128"/>
              </a:xfrm>
              <a:prstGeom prst="rect">
                <a:avLst/>
              </a:prstGeom>
              <a:solidFill>
                <a:srgbClr val="00B05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51" name="CasellaDiTesto 150">
            <a:extLst>
              <a:ext uri="{FF2B5EF4-FFF2-40B4-BE49-F238E27FC236}">
                <a16:creationId xmlns:a16="http://schemas.microsoft.com/office/drawing/2014/main" id="{E710A7CC-1029-C84F-ABAE-081483CFE2FF}"/>
              </a:ext>
            </a:extLst>
          </p:cNvPr>
          <p:cNvSpPr txBox="1"/>
          <p:nvPr/>
        </p:nvSpPr>
        <p:spPr>
          <a:xfrm>
            <a:off x="8305756" y="4092694"/>
            <a:ext cx="1399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Front </a:t>
            </a:r>
            <a:r>
              <a:rPr lang="it-IT" err="1"/>
              <a:t>View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20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DB596E-7DAE-8A4C-98A2-99FD6C3287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79" y="5669053"/>
            <a:ext cx="1126927" cy="105323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85001C-AFDE-8B4C-BF9E-2D7209215AFF}"/>
              </a:ext>
            </a:extLst>
          </p:cNvPr>
          <p:cNvSpPr txBox="1"/>
          <p:nvPr/>
        </p:nvSpPr>
        <p:spPr>
          <a:xfrm>
            <a:off x="1451221" y="5916114"/>
            <a:ext cx="8882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National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responsibles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Clementina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Agodi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&amp; Francesco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Cappuzzello</a:t>
            </a:r>
            <a:endParaRPr lang="it-IT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LNS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Clementina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Agodi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&amp; Manuela Cavallaro </a:t>
            </a:r>
          </a:p>
        </p:txBody>
      </p:sp>
      <p:sp>
        <p:nvSpPr>
          <p:cNvPr id="4" name="Titolo 2">
            <a:extLst>
              <a:ext uri="{FF2B5EF4-FFF2-40B4-BE49-F238E27FC236}">
                <a16:creationId xmlns:a16="http://schemas.microsoft.com/office/drawing/2014/main" id="{A27C8F13-BE85-E94A-AC6E-B3E5172C24A9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NUMEN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CDF86CA-6188-594D-9C95-02C8209E590F}"/>
              </a:ext>
            </a:extLst>
          </p:cNvPr>
          <p:cNvSpPr txBox="1">
            <a:spLocks/>
          </p:cNvSpPr>
          <p:nvPr/>
        </p:nvSpPr>
        <p:spPr>
          <a:xfrm>
            <a:off x="31078" y="740690"/>
            <a:ext cx="10638391" cy="100283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sz="1600">
                <a:latin typeface="Century Gothic" panose="020B0502020202020204" pitchFamily="34" charset="0"/>
              </a:rPr>
              <a:t>Extraction from measured cross-sections of “</a:t>
            </a:r>
            <a:r>
              <a:rPr lang="en-US" sz="1600" i="1">
                <a:latin typeface="Century Gothic" panose="020B0502020202020204" pitchFamily="34" charset="0"/>
              </a:rPr>
              <a:t>data-driven”</a:t>
            </a:r>
            <a:r>
              <a:rPr lang="en-US" sz="1600">
                <a:latin typeface="Century Gothic" panose="020B0502020202020204" pitchFamily="34" charset="0"/>
              </a:rPr>
              <a:t> information on Nuclear Matrix Elements for all the systems candidate for 0</a:t>
            </a:r>
            <a:r>
              <a:rPr lang="el-GR" sz="1600" err="1">
                <a:latin typeface="Century Gothic" panose="020B0502020202020204" pitchFamily="34" charset="0"/>
              </a:rPr>
              <a:t>νββ</a:t>
            </a:r>
            <a:endParaRPr lang="it-IT" sz="1600">
              <a:latin typeface="Century Gothic" panose="020B0502020202020204" pitchFamily="34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1600">
                <a:latin typeface="Century Gothic" panose="020B0502020202020204" pitchFamily="34" charset="0"/>
              </a:rPr>
              <a:t>Use of </a:t>
            </a:r>
            <a:r>
              <a:rPr lang="it-IT" sz="1600" err="1">
                <a:latin typeface="Century Gothic" panose="020B0502020202020204" pitchFamily="34" charset="0"/>
              </a:rPr>
              <a:t>nuclear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reactions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b="1">
                <a:latin typeface="Century Gothic" panose="020B0502020202020204" pitchFamily="34" charset="0"/>
              </a:rPr>
              <a:t>(Double </a:t>
            </a:r>
            <a:r>
              <a:rPr lang="it-IT" sz="1600" b="1" err="1">
                <a:latin typeface="Century Gothic" panose="020B0502020202020204" pitchFamily="34" charset="0"/>
              </a:rPr>
              <a:t>Charge</a:t>
            </a:r>
            <a:r>
              <a:rPr lang="it-IT" sz="1600" b="1">
                <a:latin typeface="Century Gothic" panose="020B0502020202020204" pitchFamily="34" charset="0"/>
              </a:rPr>
              <a:t> Exchange </a:t>
            </a:r>
            <a:r>
              <a:rPr lang="it-IT" sz="1600" b="1" err="1">
                <a:latin typeface="Century Gothic" panose="020B0502020202020204" pitchFamily="34" charset="0"/>
              </a:rPr>
              <a:t>reactions</a:t>
            </a:r>
            <a:r>
              <a:rPr lang="it-IT" sz="1600" b="1">
                <a:latin typeface="Century Gothic" panose="020B0502020202020204" pitchFamily="34" charset="0"/>
              </a:rPr>
              <a:t>) </a:t>
            </a:r>
            <a:r>
              <a:rPr lang="it-IT" sz="1600">
                <a:latin typeface="Century Gothic" panose="020B0502020202020204" pitchFamily="34" charset="0"/>
              </a:rPr>
              <a:t>to </a:t>
            </a:r>
            <a:r>
              <a:rPr lang="it-IT" sz="1600" err="1">
                <a:latin typeface="Century Gothic" panose="020B0502020202020204" pitchFamily="34" charset="0"/>
              </a:rPr>
              <a:t>stimulate</a:t>
            </a:r>
            <a:r>
              <a:rPr lang="it-IT" sz="1600">
                <a:latin typeface="Century Gothic" panose="020B0502020202020204" pitchFamily="34" charset="0"/>
              </a:rPr>
              <a:t> in the </a:t>
            </a:r>
            <a:r>
              <a:rPr lang="it-IT" sz="1600" err="1">
                <a:latin typeface="Century Gothic" panose="020B0502020202020204" pitchFamily="34" charset="0"/>
              </a:rPr>
              <a:t>laboratory</a:t>
            </a:r>
            <a:r>
              <a:rPr lang="it-IT" sz="1600">
                <a:latin typeface="Century Gothic" panose="020B0502020202020204" pitchFamily="34" charset="0"/>
              </a:rPr>
              <a:t> the </a:t>
            </a:r>
            <a:r>
              <a:rPr lang="it-IT" sz="1600" err="1">
                <a:latin typeface="Century Gothic" panose="020B0502020202020204" pitchFamily="34" charset="0"/>
              </a:rPr>
              <a:t>same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nuclear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transition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occurring</a:t>
            </a:r>
            <a:r>
              <a:rPr lang="it-IT" sz="1600">
                <a:latin typeface="Century Gothic" panose="020B0502020202020204" pitchFamily="34" charset="0"/>
              </a:rPr>
              <a:t> in 0</a:t>
            </a:r>
            <a:r>
              <a:rPr lang="el-GR" sz="1600" err="1">
                <a:latin typeface="Century Gothic" panose="020B0502020202020204" pitchFamily="34" charset="0"/>
              </a:rPr>
              <a:t>νββ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" name="Picture 2" descr="https://www.mpg.de/6983769/zoom.jpg">
            <a:extLst>
              <a:ext uri="{FF2B5EF4-FFF2-40B4-BE49-F238E27FC236}">
                <a16:creationId xmlns:a16="http://schemas.microsoft.com/office/drawing/2014/main" id="{B36ADFFA-661B-4248-A44A-ADD5DDF3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6885" y="110048"/>
            <a:ext cx="673082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isultati immagini per european commission logo">
            <a:extLst>
              <a:ext uri="{FF2B5EF4-FFF2-40B4-BE49-F238E27FC236}">
                <a16:creationId xmlns:a16="http://schemas.microsoft.com/office/drawing/2014/main" id="{B618ECA2-6504-7A46-9B34-92C889905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0424" y="140948"/>
            <a:ext cx="673082" cy="46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F338E21-A245-2144-B178-BD5164365506}"/>
              </a:ext>
            </a:extLst>
          </p:cNvPr>
          <p:cNvSpPr txBox="1"/>
          <p:nvPr/>
        </p:nvSpPr>
        <p:spPr>
          <a:xfrm>
            <a:off x="11061997" y="480161"/>
            <a:ext cx="948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NURE</a:t>
            </a:r>
          </a:p>
        </p:txBody>
      </p:sp>
      <p:pic>
        <p:nvPicPr>
          <p:cNvPr id="9" name="Picture 4" descr="magnexcap6">
            <a:extLst>
              <a:ext uri="{FF2B5EF4-FFF2-40B4-BE49-F238E27FC236}">
                <a16:creationId xmlns:a16="http://schemas.microsoft.com/office/drawing/2014/main" id="{52FB3A4C-3B53-0949-81A8-F9AFD019F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788" y="3551828"/>
            <a:ext cx="3607131" cy="1617734"/>
          </a:xfrm>
          <a:prstGeom prst="rect">
            <a:avLst/>
          </a:prstGeom>
          <a:noFill/>
        </p:spPr>
      </p:pic>
      <p:pic>
        <p:nvPicPr>
          <p:cNvPr id="10" name="Picture 20" descr="Ciclotrone 3">
            <a:extLst>
              <a:ext uri="{FF2B5EF4-FFF2-40B4-BE49-F238E27FC236}">
                <a16:creationId xmlns:a16="http://schemas.microsoft.com/office/drawing/2014/main" id="{B9A86F26-DDD5-7149-AEAB-01ED05C2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980" y="3581244"/>
            <a:ext cx="2240250" cy="1617734"/>
          </a:xfrm>
          <a:prstGeom prst="rect">
            <a:avLst/>
          </a:pr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C70A683-DD01-A142-9FC8-C3814A2CC787}"/>
              </a:ext>
            </a:extLst>
          </p:cNvPr>
          <p:cNvSpPr txBox="1"/>
          <p:nvPr/>
        </p:nvSpPr>
        <p:spPr>
          <a:xfrm>
            <a:off x="4486603" y="5194374"/>
            <a:ext cx="389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418AB3"/>
                </a:solidFill>
                <a:latin typeface="Century Gothic" panose="020B0502020202020204" pitchFamily="34" charset="0"/>
              </a:rPr>
              <a:t>K800 </a:t>
            </a:r>
            <a:r>
              <a:rPr lang="it-IT" b="1" err="1">
                <a:solidFill>
                  <a:srgbClr val="418AB3"/>
                </a:solidFill>
                <a:latin typeface="Century Gothic" panose="020B0502020202020204" pitchFamily="34" charset="0"/>
              </a:rPr>
              <a:t>Superconducting</a:t>
            </a:r>
            <a:r>
              <a:rPr lang="it-IT" b="1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b="1" err="1">
                <a:solidFill>
                  <a:srgbClr val="418AB3"/>
                </a:solidFill>
                <a:latin typeface="Century Gothic" panose="020B0502020202020204" pitchFamily="34" charset="0"/>
              </a:rPr>
              <a:t>Cyclotron</a:t>
            </a:r>
            <a:endParaRPr lang="it-IT" b="1">
              <a:solidFill>
                <a:srgbClr val="418AB3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2984BE0-4D59-7342-8686-1A9FE48D6ACD}"/>
              </a:ext>
            </a:extLst>
          </p:cNvPr>
          <p:cNvSpPr txBox="1"/>
          <p:nvPr/>
        </p:nvSpPr>
        <p:spPr>
          <a:xfrm>
            <a:off x="309027" y="5228871"/>
            <a:ext cx="413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418AB3"/>
                </a:solidFill>
                <a:latin typeface="Century Gothic" panose="020B0502020202020204" pitchFamily="34" charset="0"/>
              </a:rPr>
              <a:t>MAGNEX </a:t>
            </a:r>
            <a:r>
              <a:rPr lang="it-IT" b="1" err="1">
                <a:solidFill>
                  <a:srgbClr val="418AB3"/>
                </a:solidFill>
                <a:latin typeface="Century Gothic" panose="020B0502020202020204" pitchFamily="34" charset="0"/>
              </a:rPr>
              <a:t>magnetic</a:t>
            </a:r>
            <a:r>
              <a:rPr lang="it-IT" b="1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b="1" err="1">
                <a:solidFill>
                  <a:srgbClr val="418AB3"/>
                </a:solidFill>
                <a:latin typeface="Century Gothic" panose="020B0502020202020204" pitchFamily="34" charset="0"/>
              </a:rPr>
              <a:t>spectrometer</a:t>
            </a:r>
            <a:endParaRPr lang="it-IT" b="1">
              <a:solidFill>
                <a:srgbClr val="418AB3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C7D39D-AFA2-0646-941A-5578206383D2}"/>
              </a:ext>
            </a:extLst>
          </p:cNvPr>
          <p:cNvSpPr txBox="1"/>
          <p:nvPr/>
        </p:nvSpPr>
        <p:spPr>
          <a:xfrm>
            <a:off x="9515662" y="3551828"/>
            <a:ext cx="1921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>
                <a:solidFill>
                  <a:srgbClr val="418AB3"/>
                </a:solidFill>
                <a:latin typeface="Century Gothic" panose="020B0502020202020204" pitchFamily="34" charset="0"/>
              </a:rPr>
              <a:t>A </a:t>
            </a:r>
            <a:r>
              <a:rPr lang="it-IT" sz="2100" b="1" err="1">
                <a:solidFill>
                  <a:srgbClr val="418AB3"/>
                </a:solidFill>
                <a:latin typeface="Century Gothic" panose="020B0502020202020204" pitchFamily="34" charset="0"/>
              </a:rPr>
              <a:t>challenging</a:t>
            </a:r>
            <a:r>
              <a:rPr lang="it-IT" sz="2100" b="1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2100" b="1" err="1">
                <a:solidFill>
                  <a:srgbClr val="418AB3"/>
                </a:solidFill>
                <a:latin typeface="Century Gothic" panose="020B0502020202020204" pitchFamily="34" charset="0"/>
              </a:rPr>
              <a:t>perspective</a:t>
            </a:r>
            <a:r>
              <a:rPr lang="it-IT" sz="2100" b="1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2100" b="1" err="1">
                <a:solidFill>
                  <a:srgbClr val="418AB3"/>
                </a:solidFill>
                <a:latin typeface="Century Gothic" panose="020B0502020202020204" pitchFamily="34" charset="0"/>
              </a:rPr>
              <a:t>at</a:t>
            </a:r>
            <a:r>
              <a:rPr lang="it-IT" sz="2100" b="1">
                <a:solidFill>
                  <a:srgbClr val="418AB3"/>
                </a:solidFill>
                <a:latin typeface="Century Gothic" panose="020B0502020202020204" pitchFamily="34" charset="0"/>
              </a:rPr>
              <a:t> LNS in </a:t>
            </a:r>
            <a:r>
              <a:rPr lang="it-IT" sz="2100" b="1" err="1">
                <a:solidFill>
                  <a:srgbClr val="418AB3"/>
                </a:solidFill>
                <a:latin typeface="Century Gothic" panose="020B0502020202020204" pitchFamily="34" charset="0"/>
              </a:rPr>
              <a:t>nuclear</a:t>
            </a:r>
            <a:r>
              <a:rPr lang="it-IT" sz="2100" b="1">
                <a:solidFill>
                  <a:srgbClr val="418AB3"/>
                </a:solidFill>
                <a:latin typeface="Century Gothic" panose="020B0502020202020204" pitchFamily="34" charset="0"/>
              </a:rPr>
              <a:t> science</a:t>
            </a:r>
          </a:p>
        </p:txBody>
      </p:sp>
      <p:pic>
        <p:nvPicPr>
          <p:cNvPr id="14" name="Picture 15" descr="What Next 2016 (16-17 February 2016): Informazioni · Agenda (Indico)">
            <a:extLst>
              <a:ext uri="{FF2B5EF4-FFF2-40B4-BE49-F238E27FC236}">
                <a16:creationId xmlns:a16="http://schemas.microsoft.com/office/drawing/2014/main" id="{A709C962-6EE2-0B4D-9990-56646582F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251"/>
          <a:stretch/>
        </p:blipFill>
        <p:spPr bwMode="auto">
          <a:xfrm>
            <a:off x="10886034" y="868874"/>
            <a:ext cx="1191843" cy="611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8D07CD09-643A-3E4C-902A-FC0FB9222DA2}"/>
              </a:ext>
            </a:extLst>
          </p:cNvPr>
          <p:cNvSpPr/>
          <p:nvPr/>
        </p:nvSpPr>
        <p:spPr>
          <a:xfrm>
            <a:off x="338789" y="3490389"/>
            <a:ext cx="11544184" cy="21786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661C2F4E-597E-D141-A3C8-07A3F0B2F9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060154"/>
              </p:ext>
            </p:extLst>
          </p:nvPr>
        </p:nvGraphicFramePr>
        <p:xfrm>
          <a:off x="2515303" y="2260659"/>
          <a:ext cx="5625852" cy="619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zione" r:id="rId9" imgW="2882880" imgH="317160" progId="Equation.3">
                  <p:embed/>
                </p:oleObj>
              </mc:Choice>
              <mc:Fallback>
                <p:oleObj name="Equazione" r:id="rId9" imgW="2882880" imgH="317160" progId="Equation.3">
                  <p:embed/>
                  <p:pic>
                    <p:nvPicPr>
                      <p:cNvPr id="16" name="Oggetto 15">
                        <a:extLst>
                          <a:ext uri="{FF2B5EF4-FFF2-40B4-BE49-F238E27FC236}">
                            <a16:creationId xmlns:a16="http://schemas.microsoft.com/office/drawing/2014/main" id="{661C2F4E-597E-D141-A3C8-07A3F0B2F9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303" y="2260659"/>
                        <a:ext cx="5625852" cy="6193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24428EE-96FD-574D-B3D5-040B6C4879C8}"/>
              </a:ext>
            </a:extLst>
          </p:cNvPr>
          <p:cNvSpPr txBox="1"/>
          <p:nvPr/>
        </p:nvSpPr>
        <p:spPr>
          <a:xfrm>
            <a:off x="620361" y="1955347"/>
            <a:ext cx="2145139" cy="338554"/>
          </a:xfrm>
          <a:prstGeom prst="rect">
            <a:avLst/>
          </a:prstGeom>
          <a:noFill/>
          <a:ln>
            <a:solidFill>
              <a:srgbClr val="418AB3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>
                <a:latin typeface="Century Gothic" panose="020B0502020202020204" pitchFamily="34" charset="0"/>
              </a:rPr>
              <a:t>0</a:t>
            </a:r>
            <a:r>
              <a:rPr lang="el-GR" sz="1600">
                <a:latin typeface="Century Gothic" panose="020B0502020202020204" pitchFamily="34" charset="0"/>
              </a:rPr>
              <a:t>νββ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decay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half</a:t>
            </a:r>
            <a:r>
              <a:rPr lang="it-IT" sz="1600">
                <a:latin typeface="Century Gothic" panose="020B0502020202020204" pitchFamily="34" charset="0"/>
              </a:rPr>
              <a:t>-life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56CDA4F-D95B-C849-A943-14D6851BB82A}"/>
              </a:ext>
            </a:extLst>
          </p:cNvPr>
          <p:cNvSpPr txBox="1"/>
          <p:nvPr/>
        </p:nvSpPr>
        <p:spPr>
          <a:xfrm>
            <a:off x="4815635" y="1767979"/>
            <a:ext cx="2029522" cy="584775"/>
          </a:xfrm>
          <a:prstGeom prst="rect">
            <a:avLst/>
          </a:prstGeom>
          <a:noFill/>
          <a:ln>
            <a:solidFill>
              <a:srgbClr val="418AB3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err="1">
                <a:latin typeface="Century Gothic" panose="020B0502020202020204" pitchFamily="34" charset="0"/>
              </a:rPr>
              <a:t>Phase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space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factor</a:t>
            </a:r>
            <a:endParaRPr lang="it-IT" sz="1600">
              <a:latin typeface="Century Gothic" panose="020B0502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80CC4C7-832D-7E45-B7B5-50EA20573397}"/>
              </a:ext>
            </a:extLst>
          </p:cNvPr>
          <p:cNvSpPr txBox="1"/>
          <p:nvPr/>
        </p:nvSpPr>
        <p:spPr>
          <a:xfrm>
            <a:off x="6196183" y="2867338"/>
            <a:ext cx="1960793" cy="584775"/>
          </a:xfrm>
          <a:prstGeom prst="rect">
            <a:avLst/>
          </a:prstGeom>
          <a:noFill/>
          <a:ln>
            <a:solidFill>
              <a:srgbClr val="418AB3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err="1">
                <a:latin typeface="Century Gothic" panose="020B0502020202020204" pitchFamily="34" charset="0"/>
              </a:rPr>
              <a:t>Nuclear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matrix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element</a:t>
            </a:r>
            <a:endParaRPr lang="it-IT" sz="1600">
              <a:latin typeface="Century Gothic" panose="020B0502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22A5C6C-1152-3542-8FEB-841EC546AED7}"/>
              </a:ext>
            </a:extLst>
          </p:cNvPr>
          <p:cNvSpPr txBox="1"/>
          <p:nvPr/>
        </p:nvSpPr>
        <p:spPr>
          <a:xfrm>
            <a:off x="7385562" y="1793131"/>
            <a:ext cx="2650535" cy="584775"/>
          </a:xfrm>
          <a:prstGeom prst="rect">
            <a:avLst/>
          </a:prstGeom>
          <a:noFill/>
          <a:ln>
            <a:solidFill>
              <a:srgbClr val="418AB3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err="1">
                <a:latin typeface="Century Gothic" panose="020B0502020202020204" pitchFamily="34" charset="0"/>
              </a:rPr>
              <a:t>contains</a:t>
            </a:r>
            <a:r>
              <a:rPr lang="it-IT" sz="1600">
                <a:latin typeface="Century Gothic" panose="020B0502020202020204" pitchFamily="34" charset="0"/>
              </a:rPr>
              <a:t> the </a:t>
            </a:r>
            <a:r>
              <a:rPr lang="it-IT" sz="1600" err="1">
                <a:latin typeface="Century Gothic" panose="020B0502020202020204" pitchFamily="34" charset="0"/>
              </a:rPr>
              <a:t>average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b="1">
                <a:latin typeface="Century Gothic" panose="020B0502020202020204" pitchFamily="34" charset="0"/>
              </a:rPr>
              <a:t>neutrino mass</a:t>
            </a:r>
          </a:p>
        </p:txBody>
      </p:sp>
    </p:spTree>
    <p:extLst>
      <p:ext uri="{BB962C8B-B14F-4D97-AF65-F5344CB8AC3E}">
        <p14:creationId xmlns:p14="http://schemas.microsoft.com/office/powerpoint/2010/main" val="2228013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F6FD82-0F81-9F4B-A128-614A62C13CA2}"/>
              </a:ext>
            </a:extLst>
          </p:cNvPr>
          <p:cNvSpPr txBox="1"/>
          <p:nvPr/>
        </p:nvSpPr>
        <p:spPr>
          <a:xfrm>
            <a:off x="0" y="-278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latin typeface="Century Gothic" panose="020B0502020202020204" pitchFamily="34" charset="0"/>
              </a:rPr>
              <a:t>A multi-channel approach to nuclear reactions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B6586F-A7A6-584D-B2C4-6FD95CC96E18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8800" y="656321"/>
            <a:ext cx="1552400" cy="254289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9BADB1F-CA65-4745-9918-75C1B0867F1E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2" t="961" r="21137"/>
          <a:stretch/>
        </p:blipFill>
        <p:spPr>
          <a:xfrm>
            <a:off x="7296998" y="754748"/>
            <a:ext cx="1646056" cy="284552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B694F545-2C63-A441-88EB-B2AD8AD0BA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05" y="5157621"/>
            <a:ext cx="4666091" cy="1209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15054917-E474-5E43-B97D-68D88E2D17BB}"/>
              </a:ext>
            </a:extLst>
          </p:cNvPr>
          <p:cNvGrpSpPr/>
          <p:nvPr/>
        </p:nvGrpSpPr>
        <p:grpSpPr>
          <a:xfrm>
            <a:off x="1191592" y="1049064"/>
            <a:ext cx="4003603" cy="2135408"/>
            <a:chOff x="684095" y="2289853"/>
            <a:chExt cx="4882919" cy="2431679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74B08DBB-48F4-C44E-9CC8-D825D63BC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095" y="2733496"/>
              <a:ext cx="4867275" cy="19880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6F4E14D3-1E76-8E42-BA45-0E1A7E3D1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739" y="2289853"/>
              <a:ext cx="4867275" cy="440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aphicFrame>
        <p:nvGraphicFramePr>
          <p:cNvPr id="30" name="Oggetto 29">
            <a:extLst>
              <a:ext uri="{FF2B5EF4-FFF2-40B4-BE49-F238E27FC236}">
                <a16:creationId xmlns:a16="http://schemas.microsoft.com/office/drawing/2014/main" id="{71A453CF-8AA6-ED4F-BF96-ED44B0B0A6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943067"/>
              </p:ext>
            </p:extLst>
          </p:nvPr>
        </p:nvGraphicFramePr>
        <p:xfrm>
          <a:off x="9280128" y="771330"/>
          <a:ext cx="2026516" cy="3613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Acrobat Document" r:id="rId9" imgW="3422440" imgH="6102034" progId="AcroExch.Document.DC">
                  <p:embed/>
                </p:oleObj>
              </mc:Choice>
              <mc:Fallback>
                <p:oleObj name="Acrobat Document" r:id="rId9" imgW="3422440" imgH="6102034" progId="AcroExch.Document.DC">
                  <p:embed/>
                  <p:pic>
                    <p:nvPicPr>
                      <p:cNvPr id="30" name="Oggetto 29">
                        <a:extLst>
                          <a:ext uri="{FF2B5EF4-FFF2-40B4-BE49-F238E27FC236}">
                            <a16:creationId xmlns:a16="http://schemas.microsoft.com/office/drawing/2014/main" id="{71A453CF-8AA6-ED4F-BF96-ED44B0B0A6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80128" y="771330"/>
                        <a:ext cx="2026516" cy="3613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uppo 45">
            <a:extLst>
              <a:ext uri="{FF2B5EF4-FFF2-40B4-BE49-F238E27FC236}">
                <a16:creationId xmlns:a16="http://schemas.microsoft.com/office/drawing/2014/main" id="{F565767A-2DFC-A14F-901C-0CEAE2423CF4}"/>
              </a:ext>
            </a:extLst>
          </p:cNvPr>
          <p:cNvGrpSpPr/>
          <p:nvPr/>
        </p:nvGrpSpPr>
        <p:grpSpPr>
          <a:xfrm>
            <a:off x="4081169" y="3723348"/>
            <a:ext cx="1313307" cy="1240046"/>
            <a:chOff x="4081169" y="3723348"/>
            <a:chExt cx="1313307" cy="124004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2A3B315-CB5B-B446-B3CD-E8DFED296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081169" y="3723348"/>
              <a:ext cx="378000" cy="37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33107D6-AEC7-F149-8EA3-9A6CB6C3704B}"/>
                </a:ext>
              </a:extLst>
            </p:cNvPr>
            <p:cNvSpPr/>
            <p:nvPr/>
          </p:nvSpPr>
          <p:spPr>
            <a:xfrm>
              <a:off x="4970849" y="3953804"/>
              <a:ext cx="357157" cy="33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" name="Gruppo 66">
              <a:extLst>
                <a:ext uri="{FF2B5EF4-FFF2-40B4-BE49-F238E27FC236}">
                  <a16:creationId xmlns:a16="http://schemas.microsoft.com/office/drawing/2014/main" id="{C04A78DB-14F4-AB4D-AA0E-4CBD2A9A49E1}"/>
                </a:ext>
              </a:extLst>
            </p:cNvPr>
            <p:cNvGrpSpPr/>
            <p:nvPr/>
          </p:nvGrpSpPr>
          <p:grpSpPr>
            <a:xfrm>
              <a:off x="4268766" y="3972136"/>
              <a:ext cx="1075867" cy="991258"/>
              <a:chOff x="2031474" y="1268760"/>
              <a:chExt cx="4338210" cy="432048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3297CE9D-332A-084C-A776-492029FFA21C}"/>
                  </a:ext>
                </a:extLst>
              </p:cNvPr>
              <p:cNvSpPr/>
              <p:nvPr/>
            </p:nvSpPr>
            <p:spPr>
              <a:xfrm>
                <a:off x="2031474" y="4149079"/>
                <a:ext cx="1440161" cy="1440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93E082C1-C032-2544-B765-DF576F9A3869}"/>
                  </a:ext>
                </a:extLst>
              </p:cNvPr>
              <p:cNvSpPr/>
              <p:nvPr/>
            </p:nvSpPr>
            <p:spPr>
              <a:xfrm>
                <a:off x="2051720" y="1268760"/>
                <a:ext cx="1440160" cy="144016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1" name="Gruppo 10">
                <a:extLst>
                  <a:ext uri="{FF2B5EF4-FFF2-40B4-BE49-F238E27FC236}">
                    <a16:creationId xmlns:a16="http://schemas.microsoft.com/office/drawing/2014/main" id="{17DC7C07-609F-CC4E-A883-F48D7B6EA522}"/>
                  </a:ext>
                </a:extLst>
              </p:cNvPr>
              <p:cNvGrpSpPr/>
              <p:nvPr/>
            </p:nvGrpSpPr>
            <p:grpSpPr>
              <a:xfrm>
                <a:off x="2049203" y="1268760"/>
                <a:ext cx="4320481" cy="4320480"/>
                <a:chOff x="251520" y="1268760"/>
                <a:chExt cx="4320480" cy="4320480"/>
              </a:xfrm>
            </p:grpSpPr>
            <p:sp>
              <p:nvSpPr>
                <p:cNvPr id="12" name="Rettangolo 11">
                  <a:extLst>
                    <a:ext uri="{FF2B5EF4-FFF2-40B4-BE49-F238E27FC236}">
                      <a16:creationId xmlns:a16="http://schemas.microsoft.com/office/drawing/2014/main" id="{F1B02C58-24B8-224B-90C8-070E44295A88}"/>
                    </a:ext>
                  </a:extLst>
                </p:cNvPr>
                <p:cNvSpPr/>
                <p:nvPr/>
              </p:nvSpPr>
              <p:spPr>
                <a:xfrm>
                  <a:off x="251520" y="1268760"/>
                  <a:ext cx="4320480" cy="4320480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3" name="Connettore 1 23">
                  <a:extLst>
                    <a:ext uri="{FF2B5EF4-FFF2-40B4-BE49-F238E27FC236}">
                      <a16:creationId xmlns:a16="http://schemas.microsoft.com/office/drawing/2014/main" id="{5EEE76CB-5373-EC4E-8FB2-5D0907D0BD3B}"/>
                    </a:ext>
                  </a:extLst>
                </p:cNvPr>
                <p:cNvCxnSpPr/>
                <p:nvPr/>
              </p:nvCxnSpPr>
              <p:spPr>
                <a:xfrm>
                  <a:off x="1691680" y="1268760"/>
                  <a:ext cx="0" cy="4320480"/>
                </a:xfrm>
                <a:prstGeom prst="line">
                  <a:avLst/>
                </a:prstGeom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ttore 1 25">
                  <a:extLst>
                    <a:ext uri="{FF2B5EF4-FFF2-40B4-BE49-F238E27FC236}">
                      <a16:creationId xmlns:a16="http://schemas.microsoft.com/office/drawing/2014/main" id="{31A110F5-B495-754A-A306-A74E9FEEF768}"/>
                    </a:ext>
                  </a:extLst>
                </p:cNvPr>
                <p:cNvCxnSpPr/>
                <p:nvPr/>
              </p:nvCxnSpPr>
              <p:spPr>
                <a:xfrm>
                  <a:off x="3131840" y="1268760"/>
                  <a:ext cx="0" cy="4320480"/>
                </a:xfrm>
                <a:prstGeom prst="line">
                  <a:avLst/>
                </a:prstGeom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1 27">
                  <a:extLst>
                    <a:ext uri="{FF2B5EF4-FFF2-40B4-BE49-F238E27FC236}">
                      <a16:creationId xmlns:a16="http://schemas.microsoft.com/office/drawing/2014/main" id="{397BD1C6-9CF3-4E4B-825F-96F341D91841}"/>
                    </a:ext>
                  </a:extLst>
                </p:cNvPr>
                <p:cNvCxnSpPr/>
                <p:nvPr/>
              </p:nvCxnSpPr>
              <p:spPr>
                <a:xfrm>
                  <a:off x="251520" y="2708920"/>
                  <a:ext cx="4320480" cy="0"/>
                </a:xfrm>
                <a:prstGeom prst="line">
                  <a:avLst/>
                </a:prstGeom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1 30">
                  <a:extLst>
                    <a:ext uri="{FF2B5EF4-FFF2-40B4-BE49-F238E27FC236}">
                      <a16:creationId xmlns:a16="http://schemas.microsoft.com/office/drawing/2014/main" id="{28C517D2-4001-154B-B31B-34CFE4C81D6E}"/>
                    </a:ext>
                  </a:extLst>
                </p:cNvPr>
                <p:cNvCxnSpPr/>
                <p:nvPr/>
              </p:nvCxnSpPr>
              <p:spPr>
                <a:xfrm>
                  <a:off x="251520" y="4149080"/>
                  <a:ext cx="4320480" cy="0"/>
                </a:xfrm>
                <a:prstGeom prst="line">
                  <a:avLst/>
                </a:prstGeom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34BC1AB-1B00-6944-89C9-009DDD3B7C75}"/>
                </a:ext>
              </a:extLst>
            </p:cNvPr>
            <p:cNvSpPr txBox="1"/>
            <p:nvPr/>
          </p:nvSpPr>
          <p:spPr>
            <a:xfrm>
              <a:off x="4205718" y="4021928"/>
              <a:ext cx="465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baseline="30000">
                  <a:solidFill>
                    <a:prstClr val="black"/>
                  </a:solidFill>
                </a:rPr>
                <a:t>40</a:t>
              </a:r>
              <a:r>
                <a:rPr lang="it-IT" sz="900" b="1">
                  <a:solidFill>
                    <a:prstClr val="black"/>
                  </a:solidFill>
                </a:rPr>
                <a:t>Ca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9566452-A6D9-9743-BB37-73A8BD6930DD}"/>
                </a:ext>
              </a:extLst>
            </p:cNvPr>
            <p:cNvSpPr txBox="1"/>
            <p:nvPr/>
          </p:nvSpPr>
          <p:spPr>
            <a:xfrm>
              <a:off x="4203360" y="4655894"/>
              <a:ext cx="465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baseline="30000">
                  <a:solidFill>
                    <a:prstClr val="black"/>
                  </a:solidFill>
                </a:rPr>
                <a:t>38</a:t>
              </a:r>
              <a:r>
                <a:rPr lang="it-IT" sz="900" b="1">
                  <a:solidFill>
                    <a:prstClr val="black"/>
                  </a:solidFill>
                </a:rPr>
                <a:t>Ar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1E12B72-0FAD-1C49-9B38-38C4D6B1F927}"/>
                </a:ext>
              </a:extLst>
            </p:cNvPr>
            <p:cNvSpPr txBox="1"/>
            <p:nvPr/>
          </p:nvSpPr>
          <p:spPr>
            <a:xfrm>
              <a:off x="4929276" y="4021928"/>
              <a:ext cx="465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baseline="30000">
                  <a:solidFill>
                    <a:prstClr val="black"/>
                  </a:solidFill>
                </a:rPr>
                <a:t>42</a:t>
              </a:r>
              <a:r>
                <a:rPr lang="it-IT" sz="900" b="1">
                  <a:solidFill>
                    <a:prstClr val="black"/>
                  </a:solidFill>
                </a:rPr>
                <a:t>Ca</a:t>
              </a: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E80E37EF-C702-AC47-BFD9-8BFE19900732}"/>
                </a:ext>
              </a:extLst>
            </p:cNvPr>
            <p:cNvSpPr/>
            <p:nvPr/>
          </p:nvSpPr>
          <p:spPr>
            <a:xfrm>
              <a:off x="5000496" y="4638475"/>
              <a:ext cx="347388" cy="3249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D5AA928-6EC1-1847-B691-02E5AA6AAF64}"/>
                </a:ext>
              </a:extLst>
            </p:cNvPr>
            <p:cNvSpPr txBox="1"/>
            <p:nvPr/>
          </p:nvSpPr>
          <p:spPr>
            <a:xfrm>
              <a:off x="4933467" y="4655894"/>
              <a:ext cx="40401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baseline="30000">
                  <a:solidFill>
                    <a:prstClr val="black"/>
                  </a:solidFill>
                </a:rPr>
                <a:t>40</a:t>
              </a:r>
              <a:r>
                <a:rPr lang="it-IT" sz="900" b="1">
                  <a:solidFill>
                    <a:prstClr val="black"/>
                  </a:solidFill>
                </a:rPr>
                <a:t>Ar</a:t>
              </a:r>
            </a:p>
          </p:txBody>
        </p:sp>
        <p:sp>
          <p:nvSpPr>
            <p:cNvPr id="27" name="Freccia in giù 55">
              <a:extLst>
                <a:ext uri="{FF2B5EF4-FFF2-40B4-BE49-F238E27FC236}">
                  <a16:creationId xmlns:a16="http://schemas.microsoft.com/office/drawing/2014/main" id="{1DB518E6-E1C5-004A-A7FC-801CA764C981}"/>
                </a:ext>
              </a:extLst>
            </p:cNvPr>
            <p:cNvSpPr>
              <a:spLocks/>
            </p:cNvSpPr>
            <p:nvPr/>
          </p:nvSpPr>
          <p:spPr>
            <a:xfrm>
              <a:off x="4344396" y="4191756"/>
              <a:ext cx="163395" cy="517877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Freccia in giù 56">
              <a:extLst>
                <a:ext uri="{FF2B5EF4-FFF2-40B4-BE49-F238E27FC236}">
                  <a16:creationId xmlns:a16="http://schemas.microsoft.com/office/drawing/2014/main" id="{C0F1C5BE-AE8A-F04E-9911-D4DB63A43781}"/>
                </a:ext>
              </a:extLst>
            </p:cNvPr>
            <p:cNvSpPr>
              <a:spLocks/>
            </p:cNvSpPr>
            <p:nvPr/>
          </p:nvSpPr>
          <p:spPr>
            <a:xfrm rot="18900000">
              <a:off x="4534768" y="4160459"/>
              <a:ext cx="208414" cy="429826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Freccia in giù 57">
              <a:extLst>
                <a:ext uri="{FF2B5EF4-FFF2-40B4-BE49-F238E27FC236}">
                  <a16:creationId xmlns:a16="http://schemas.microsoft.com/office/drawing/2014/main" id="{46D3723E-5AD6-9647-BA8A-3BFB0E87916E}"/>
                </a:ext>
              </a:extLst>
            </p:cNvPr>
            <p:cNvSpPr>
              <a:spLocks/>
            </p:cNvSpPr>
            <p:nvPr/>
          </p:nvSpPr>
          <p:spPr>
            <a:xfrm rot="18900000">
              <a:off x="4769129" y="4037269"/>
              <a:ext cx="180005" cy="735587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Freccia in giù 45">
              <a:extLst>
                <a:ext uri="{FF2B5EF4-FFF2-40B4-BE49-F238E27FC236}">
                  <a16:creationId xmlns:a16="http://schemas.microsoft.com/office/drawing/2014/main" id="{CABA4CFC-A32A-2B44-B7D3-8F275119C113}"/>
                </a:ext>
              </a:extLst>
            </p:cNvPr>
            <p:cNvSpPr>
              <a:spLocks/>
            </p:cNvSpPr>
            <p:nvPr/>
          </p:nvSpPr>
          <p:spPr>
            <a:xfrm>
              <a:off x="4214269" y="4201336"/>
              <a:ext cx="161694" cy="285452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Freccia in giù 46">
              <a:extLst>
                <a:ext uri="{FF2B5EF4-FFF2-40B4-BE49-F238E27FC236}">
                  <a16:creationId xmlns:a16="http://schemas.microsoft.com/office/drawing/2014/main" id="{C3CC19CE-880F-0B42-8A0B-67E5A288CD3D}"/>
                </a:ext>
              </a:extLst>
            </p:cNvPr>
            <p:cNvSpPr>
              <a:spLocks/>
            </p:cNvSpPr>
            <p:nvPr/>
          </p:nvSpPr>
          <p:spPr>
            <a:xfrm rot="16200000">
              <a:off x="4575797" y="3830454"/>
              <a:ext cx="171246" cy="361785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F010CE9B-E4BD-F048-B5A5-DDDE7B2064FD}"/>
              </a:ext>
            </a:extLst>
          </p:cNvPr>
          <p:cNvGrpSpPr/>
          <p:nvPr/>
        </p:nvGrpSpPr>
        <p:grpSpPr>
          <a:xfrm>
            <a:off x="6505000" y="3830722"/>
            <a:ext cx="2342308" cy="2812690"/>
            <a:chOff x="8449230" y="143337"/>
            <a:chExt cx="3718094" cy="4280002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BF9F16B1-7A05-3B46-A9DA-E0B56435FF86}"/>
                </a:ext>
              </a:extLst>
            </p:cNvPr>
            <p:cNvGrpSpPr/>
            <p:nvPr/>
          </p:nvGrpSpPr>
          <p:grpSpPr>
            <a:xfrm>
              <a:off x="8858992" y="143337"/>
              <a:ext cx="2759105" cy="3838727"/>
              <a:chOff x="8858992" y="143337"/>
              <a:chExt cx="2759105" cy="3838727"/>
            </a:xfrm>
          </p:grpSpPr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5C0A7323-9AB2-A34A-ACFF-DE6F71269C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564" t="13250" r="9432" b="7315"/>
              <a:stretch/>
            </p:blipFill>
            <p:spPr>
              <a:xfrm>
                <a:off x="8897131" y="143337"/>
                <a:ext cx="2709885" cy="1934077"/>
              </a:xfrm>
              <a:prstGeom prst="rect">
                <a:avLst/>
              </a:prstGeom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327D0BCB-4FAB-BB45-BF7B-4E807AE1E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564" t="13250" r="9432" b="6951"/>
              <a:stretch/>
            </p:blipFill>
            <p:spPr>
              <a:xfrm>
                <a:off x="8858992" y="2003838"/>
                <a:ext cx="2759105" cy="1978226"/>
              </a:xfrm>
              <a:prstGeom prst="rect">
                <a:avLst/>
              </a:prstGeom>
            </p:spPr>
          </p:pic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AD24190B-0053-E944-ACBF-6BD88EC2CFAF}"/>
                </a:ext>
              </a:extLst>
            </p:cNvPr>
            <p:cNvSpPr txBox="1"/>
            <p:nvPr/>
          </p:nvSpPr>
          <p:spPr>
            <a:xfrm>
              <a:off x="8449230" y="4036961"/>
              <a:ext cx="3718094" cy="38637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/>
                <a:t>S. Calabrese et al. (to be </a:t>
              </a:r>
              <a:r>
                <a:rPr lang="it-IT" sz="1050" err="1"/>
                <a:t>submitted</a:t>
              </a:r>
              <a:r>
                <a:rPr lang="it-IT" sz="1050"/>
                <a:t>)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BFF44114-3919-9946-B3C6-44426C1CAE01}"/>
              </a:ext>
            </a:extLst>
          </p:cNvPr>
          <p:cNvGrpSpPr/>
          <p:nvPr/>
        </p:nvGrpSpPr>
        <p:grpSpPr>
          <a:xfrm>
            <a:off x="9301455" y="4450694"/>
            <a:ext cx="2549669" cy="2162003"/>
            <a:chOff x="7105194" y="3115808"/>
            <a:chExt cx="4313702" cy="3763249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37127587-E87D-0D4C-BB03-A5CFC7A38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5194" y="3115808"/>
              <a:ext cx="4126571" cy="3085881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45048527-1B73-4B49-8407-9B8EC2D14161}"/>
                </a:ext>
              </a:extLst>
            </p:cNvPr>
            <p:cNvSpPr txBox="1"/>
            <p:nvPr/>
          </p:nvSpPr>
          <p:spPr>
            <a:xfrm>
              <a:off x="7545520" y="6155828"/>
              <a:ext cx="3873376" cy="723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/>
                <a:t>F. Cappuzzello, et al., EPJA (2015)</a:t>
              </a:r>
            </a:p>
            <a:p>
              <a:r>
                <a:rPr lang="it-IT" sz="1050"/>
                <a:t>H. </a:t>
              </a:r>
              <a:r>
                <a:rPr lang="it-IT" sz="1050" err="1"/>
                <a:t>Lenske</a:t>
              </a:r>
              <a:r>
                <a:rPr lang="it-IT" sz="1050"/>
                <a:t>, et al., PPNP (2019)</a:t>
              </a:r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D0E959B-3D6B-A148-98F3-1283710273B9}"/>
              </a:ext>
            </a:extLst>
          </p:cNvPr>
          <p:cNvSpPr txBox="1"/>
          <p:nvPr/>
        </p:nvSpPr>
        <p:spPr>
          <a:xfrm>
            <a:off x="5924006" y="3354999"/>
            <a:ext cx="290656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50"/>
              <a:t>M. Cavallaro et al., Front. </a:t>
            </a:r>
            <a:r>
              <a:rPr lang="it-IT" sz="1050" err="1"/>
              <a:t>Astr</a:t>
            </a:r>
            <a:r>
              <a:rPr lang="it-IT" sz="1050"/>
              <a:t>. </a:t>
            </a:r>
            <a:r>
              <a:rPr lang="it-IT" sz="1050" err="1"/>
              <a:t>Sp</a:t>
            </a:r>
            <a:r>
              <a:rPr lang="it-IT" sz="1050"/>
              <a:t>. Sc. (2021)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DFDAC99-0DE1-EA4F-B654-3F628D24D9B7}"/>
              </a:ext>
            </a:extLst>
          </p:cNvPr>
          <p:cNvSpPr txBox="1"/>
          <p:nvPr/>
        </p:nvSpPr>
        <p:spPr>
          <a:xfrm>
            <a:off x="10293385" y="2011979"/>
            <a:ext cx="1799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/>
              <a:t>J.L. Ferreira et al., PRC (2021)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2EA4AAF-6D0C-A242-8A7C-3519732CAF51}"/>
              </a:ext>
            </a:extLst>
          </p:cNvPr>
          <p:cNvSpPr txBox="1"/>
          <p:nvPr/>
        </p:nvSpPr>
        <p:spPr>
          <a:xfrm>
            <a:off x="260936" y="3334183"/>
            <a:ext cx="3658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Consistent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study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(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experimental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and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theoretical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) of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all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the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reaction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channels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competing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with the double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charge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exchange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to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obtain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a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reliable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description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of the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reaction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mechanism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and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structure</a:t>
            </a:r>
            <a:endParaRPr lang="it-IT" sz="1600">
              <a:solidFill>
                <a:srgbClr val="418AB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37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F6FD82-0F81-9F4B-A128-614A62C13CA2}"/>
              </a:ext>
            </a:extLst>
          </p:cNvPr>
          <p:cNvSpPr txBox="1"/>
          <p:nvPr/>
        </p:nvSpPr>
        <p:spPr>
          <a:xfrm>
            <a:off x="0" y="-278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>
                <a:latin typeface="Century Gothic" panose="020B0502020202020204" pitchFamily="34" charset="0"/>
              </a:rPr>
              <a:t>A multi-channel approach to nuclear reactions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B6586F-A7A6-584D-B2C4-6FD95CC96E18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8800" y="656321"/>
            <a:ext cx="1552400" cy="254289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9BADB1F-CA65-4745-9918-75C1B0867F1E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2" t="961" r="21137"/>
          <a:stretch/>
        </p:blipFill>
        <p:spPr>
          <a:xfrm>
            <a:off x="7296998" y="754748"/>
            <a:ext cx="1646056" cy="284552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B694F545-2C63-A441-88EB-B2AD8AD0BA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05" y="5157621"/>
            <a:ext cx="4666091" cy="1209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15054917-E474-5E43-B97D-68D88E2D17BB}"/>
              </a:ext>
            </a:extLst>
          </p:cNvPr>
          <p:cNvGrpSpPr/>
          <p:nvPr/>
        </p:nvGrpSpPr>
        <p:grpSpPr>
          <a:xfrm>
            <a:off x="1191592" y="1049064"/>
            <a:ext cx="4003603" cy="2135408"/>
            <a:chOff x="684095" y="2289853"/>
            <a:chExt cx="4882919" cy="2431679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74B08DBB-48F4-C44E-9CC8-D825D63BC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095" y="2733496"/>
              <a:ext cx="4867275" cy="19880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6F4E14D3-1E76-8E42-BA45-0E1A7E3D1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739" y="2289853"/>
              <a:ext cx="4867275" cy="440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F565767A-2DFC-A14F-901C-0CEAE2423CF4}"/>
              </a:ext>
            </a:extLst>
          </p:cNvPr>
          <p:cNvGrpSpPr/>
          <p:nvPr/>
        </p:nvGrpSpPr>
        <p:grpSpPr>
          <a:xfrm>
            <a:off x="4081169" y="3723348"/>
            <a:ext cx="1313307" cy="1240046"/>
            <a:chOff x="4081169" y="3723348"/>
            <a:chExt cx="1313307" cy="124004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2A3B315-CB5B-B446-B3CD-E8DFED296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081169" y="3723348"/>
              <a:ext cx="378000" cy="37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133107D6-AEC7-F149-8EA3-9A6CB6C3704B}"/>
                </a:ext>
              </a:extLst>
            </p:cNvPr>
            <p:cNvSpPr/>
            <p:nvPr/>
          </p:nvSpPr>
          <p:spPr>
            <a:xfrm>
              <a:off x="4970849" y="3953804"/>
              <a:ext cx="357157" cy="330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" name="Gruppo 66">
              <a:extLst>
                <a:ext uri="{FF2B5EF4-FFF2-40B4-BE49-F238E27FC236}">
                  <a16:creationId xmlns:a16="http://schemas.microsoft.com/office/drawing/2014/main" id="{C04A78DB-14F4-AB4D-AA0E-4CBD2A9A49E1}"/>
                </a:ext>
              </a:extLst>
            </p:cNvPr>
            <p:cNvGrpSpPr/>
            <p:nvPr/>
          </p:nvGrpSpPr>
          <p:grpSpPr>
            <a:xfrm>
              <a:off x="4268766" y="3972136"/>
              <a:ext cx="1075867" cy="991258"/>
              <a:chOff x="2031474" y="1268760"/>
              <a:chExt cx="4338210" cy="4320480"/>
            </a:xfrm>
          </p:grpSpPr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3297CE9D-332A-084C-A776-492029FFA21C}"/>
                  </a:ext>
                </a:extLst>
              </p:cNvPr>
              <p:cNvSpPr/>
              <p:nvPr/>
            </p:nvSpPr>
            <p:spPr>
              <a:xfrm>
                <a:off x="2031474" y="4149079"/>
                <a:ext cx="1440161" cy="1440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93E082C1-C032-2544-B765-DF576F9A3869}"/>
                  </a:ext>
                </a:extLst>
              </p:cNvPr>
              <p:cNvSpPr/>
              <p:nvPr/>
            </p:nvSpPr>
            <p:spPr>
              <a:xfrm>
                <a:off x="2051720" y="1268760"/>
                <a:ext cx="1440160" cy="144016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1" name="Gruppo 10">
                <a:extLst>
                  <a:ext uri="{FF2B5EF4-FFF2-40B4-BE49-F238E27FC236}">
                    <a16:creationId xmlns:a16="http://schemas.microsoft.com/office/drawing/2014/main" id="{17DC7C07-609F-CC4E-A883-F48D7B6EA522}"/>
                  </a:ext>
                </a:extLst>
              </p:cNvPr>
              <p:cNvGrpSpPr/>
              <p:nvPr/>
            </p:nvGrpSpPr>
            <p:grpSpPr>
              <a:xfrm>
                <a:off x="2049203" y="1268760"/>
                <a:ext cx="4320481" cy="4320480"/>
                <a:chOff x="251520" y="1268760"/>
                <a:chExt cx="4320480" cy="4320480"/>
              </a:xfrm>
            </p:grpSpPr>
            <p:sp>
              <p:nvSpPr>
                <p:cNvPr id="12" name="Rettangolo 11">
                  <a:extLst>
                    <a:ext uri="{FF2B5EF4-FFF2-40B4-BE49-F238E27FC236}">
                      <a16:creationId xmlns:a16="http://schemas.microsoft.com/office/drawing/2014/main" id="{F1B02C58-24B8-224B-90C8-070E44295A88}"/>
                    </a:ext>
                  </a:extLst>
                </p:cNvPr>
                <p:cNvSpPr/>
                <p:nvPr/>
              </p:nvSpPr>
              <p:spPr>
                <a:xfrm>
                  <a:off x="251520" y="1268760"/>
                  <a:ext cx="4320480" cy="4320480"/>
                </a:xfrm>
                <a:prstGeom prst="rect">
                  <a:avLst/>
                </a:prstGeom>
                <a:no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3" name="Connettore 1 23">
                  <a:extLst>
                    <a:ext uri="{FF2B5EF4-FFF2-40B4-BE49-F238E27FC236}">
                      <a16:creationId xmlns:a16="http://schemas.microsoft.com/office/drawing/2014/main" id="{5EEE76CB-5373-EC4E-8FB2-5D0907D0BD3B}"/>
                    </a:ext>
                  </a:extLst>
                </p:cNvPr>
                <p:cNvCxnSpPr/>
                <p:nvPr/>
              </p:nvCxnSpPr>
              <p:spPr>
                <a:xfrm>
                  <a:off x="1691680" y="1268760"/>
                  <a:ext cx="0" cy="4320480"/>
                </a:xfrm>
                <a:prstGeom prst="line">
                  <a:avLst/>
                </a:prstGeom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nettore 1 25">
                  <a:extLst>
                    <a:ext uri="{FF2B5EF4-FFF2-40B4-BE49-F238E27FC236}">
                      <a16:creationId xmlns:a16="http://schemas.microsoft.com/office/drawing/2014/main" id="{31A110F5-B495-754A-A306-A74E9FEEF768}"/>
                    </a:ext>
                  </a:extLst>
                </p:cNvPr>
                <p:cNvCxnSpPr/>
                <p:nvPr/>
              </p:nvCxnSpPr>
              <p:spPr>
                <a:xfrm>
                  <a:off x="3131840" y="1268760"/>
                  <a:ext cx="0" cy="4320480"/>
                </a:xfrm>
                <a:prstGeom prst="line">
                  <a:avLst/>
                </a:prstGeom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1 27">
                  <a:extLst>
                    <a:ext uri="{FF2B5EF4-FFF2-40B4-BE49-F238E27FC236}">
                      <a16:creationId xmlns:a16="http://schemas.microsoft.com/office/drawing/2014/main" id="{397BD1C6-9CF3-4E4B-825F-96F341D91841}"/>
                    </a:ext>
                  </a:extLst>
                </p:cNvPr>
                <p:cNvCxnSpPr/>
                <p:nvPr/>
              </p:nvCxnSpPr>
              <p:spPr>
                <a:xfrm>
                  <a:off x="251520" y="2708920"/>
                  <a:ext cx="4320480" cy="0"/>
                </a:xfrm>
                <a:prstGeom prst="line">
                  <a:avLst/>
                </a:prstGeom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1 30">
                  <a:extLst>
                    <a:ext uri="{FF2B5EF4-FFF2-40B4-BE49-F238E27FC236}">
                      <a16:creationId xmlns:a16="http://schemas.microsoft.com/office/drawing/2014/main" id="{28C517D2-4001-154B-B31B-34CFE4C81D6E}"/>
                    </a:ext>
                  </a:extLst>
                </p:cNvPr>
                <p:cNvCxnSpPr/>
                <p:nvPr/>
              </p:nvCxnSpPr>
              <p:spPr>
                <a:xfrm>
                  <a:off x="251520" y="4149080"/>
                  <a:ext cx="4320480" cy="0"/>
                </a:xfrm>
                <a:prstGeom prst="line">
                  <a:avLst/>
                </a:prstGeom>
                <a:ln w="254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34BC1AB-1B00-6944-89C9-009DDD3B7C75}"/>
                </a:ext>
              </a:extLst>
            </p:cNvPr>
            <p:cNvSpPr txBox="1"/>
            <p:nvPr/>
          </p:nvSpPr>
          <p:spPr>
            <a:xfrm>
              <a:off x="4205718" y="4021928"/>
              <a:ext cx="465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baseline="30000">
                  <a:solidFill>
                    <a:prstClr val="black"/>
                  </a:solidFill>
                </a:rPr>
                <a:t>40</a:t>
              </a:r>
              <a:r>
                <a:rPr lang="it-IT" sz="900" b="1">
                  <a:solidFill>
                    <a:prstClr val="black"/>
                  </a:solidFill>
                </a:rPr>
                <a:t>Ca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9566452-A6D9-9743-BB37-73A8BD6930DD}"/>
                </a:ext>
              </a:extLst>
            </p:cNvPr>
            <p:cNvSpPr txBox="1"/>
            <p:nvPr/>
          </p:nvSpPr>
          <p:spPr>
            <a:xfrm>
              <a:off x="4203360" y="4655894"/>
              <a:ext cx="465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baseline="30000">
                  <a:solidFill>
                    <a:prstClr val="black"/>
                  </a:solidFill>
                </a:rPr>
                <a:t>38</a:t>
              </a:r>
              <a:r>
                <a:rPr lang="it-IT" sz="900" b="1">
                  <a:solidFill>
                    <a:prstClr val="black"/>
                  </a:solidFill>
                </a:rPr>
                <a:t>Ar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A1E12B72-0FAD-1C49-9B38-38C4D6B1F927}"/>
                </a:ext>
              </a:extLst>
            </p:cNvPr>
            <p:cNvSpPr txBox="1"/>
            <p:nvPr/>
          </p:nvSpPr>
          <p:spPr>
            <a:xfrm>
              <a:off x="4929276" y="4021928"/>
              <a:ext cx="4652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baseline="30000">
                  <a:solidFill>
                    <a:prstClr val="black"/>
                  </a:solidFill>
                </a:rPr>
                <a:t>42</a:t>
              </a:r>
              <a:r>
                <a:rPr lang="it-IT" sz="900" b="1">
                  <a:solidFill>
                    <a:prstClr val="black"/>
                  </a:solidFill>
                </a:rPr>
                <a:t>Ca</a:t>
              </a: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E80E37EF-C702-AC47-BFD9-8BFE19900732}"/>
                </a:ext>
              </a:extLst>
            </p:cNvPr>
            <p:cNvSpPr/>
            <p:nvPr/>
          </p:nvSpPr>
          <p:spPr>
            <a:xfrm>
              <a:off x="5000496" y="4638475"/>
              <a:ext cx="347388" cy="32491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D5AA928-6EC1-1847-B691-02E5AA6AAF64}"/>
                </a:ext>
              </a:extLst>
            </p:cNvPr>
            <p:cNvSpPr txBox="1"/>
            <p:nvPr/>
          </p:nvSpPr>
          <p:spPr>
            <a:xfrm>
              <a:off x="4933467" y="4655894"/>
              <a:ext cx="40401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baseline="30000">
                  <a:solidFill>
                    <a:prstClr val="black"/>
                  </a:solidFill>
                </a:rPr>
                <a:t>40</a:t>
              </a:r>
              <a:r>
                <a:rPr lang="it-IT" sz="900" b="1">
                  <a:solidFill>
                    <a:prstClr val="black"/>
                  </a:solidFill>
                </a:rPr>
                <a:t>Ar</a:t>
              </a:r>
            </a:p>
          </p:txBody>
        </p:sp>
        <p:sp>
          <p:nvSpPr>
            <p:cNvPr id="27" name="Freccia in giù 55">
              <a:extLst>
                <a:ext uri="{FF2B5EF4-FFF2-40B4-BE49-F238E27FC236}">
                  <a16:creationId xmlns:a16="http://schemas.microsoft.com/office/drawing/2014/main" id="{1DB518E6-E1C5-004A-A7FC-801CA764C981}"/>
                </a:ext>
              </a:extLst>
            </p:cNvPr>
            <p:cNvSpPr>
              <a:spLocks/>
            </p:cNvSpPr>
            <p:nvPr/>
          </p:nvSpPr>
          <p:spPr>
            <a:xfrm>
              <a:off x="4344396" y="4191756"/>
              <a:ext cx="163395" cy="517877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Freccia in giù 56">
              <a:extLst>
                <a:ext uri="{FF2B5EF4-FFF2-40B4-BE49-F238E27FC236}">
                  <a16:creationId xmlns:a16="http://schemas.microsoft.com/office/drawing/2014/main" id="{C0F1C5BE-AE8A-F04E-9911-D4DB63A43781}"/>
                </a:ext>
              </a:extLst>
            </p:cNvPr>
            <p:cNvSpPr>
              <a:spLocks/>
            </p:cNvSpPr>
            <p:nvPr/>
          </p:nvSpPr>
          <p:spPr>
            <a:xfrm rot="18900000">
              <a:off x="4534768" y="4160459"/>
              <a:ext cx="208414" cy="429826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Freccia in giù 57">
              <a:extLst>
                <a:ext uri="{FF2B5EF4-FFF2-40B4-BE49-F238E27FC236}">
                  <a16:creationId xmlns:a16="http://schemas.microsoft.com/office/drawing/2014/main" id="{46D3723E-5AD6-9647-BA8A-3BFB0E87916E}"/>
                </a:ext>
              </a:extLst>
            </p:cNvPr>
            <p:cNvSpPr>
              <a:spLocks/>
            </p:cNvSpPr>
            <p:nvPr/>
          </p:nvSpPr>
          <p:spPr>
            <a:xfrm rot="18900000">
              <a:off x="4769129" y="4037269"/>
              <a:ext cx="180005" cy="735587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Freccia in giù 45">
              <a:extLst>
                <a:ext uri="{FF2B5EF4-FFF2-40B4-BE49-F238E27FC236}">
                  <a16:creationId xmlns:a16="http://schemas.microsoft.com/office/drawing/2014/main" id="{CABA4CFC-A32A-2B44-B7D3-8F275119C113}"/>
                </a:ext>
              </a:extLst>
            </p:cNvPr>
            <p:cNvSpPr>
              <a:spLocks/>
            </p:cNvSpPr>
            <p:nvPr/>
          </p:nvSpPr>
          <p:spPr>
            <a:xfrm>
              <a:off x="4214269" y="4201336"/>
              <a:ext cx="161694" cy="285452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Freccia in giù 46">
              <a:extLst>
                <a:ext uri="{FF2B5EF4-FFF2-40B4-BE49-F238E27FC236}">
                  <a16:creationId xmlns:a16="http://schemas.microsoft.com/office/drawing/2014/main" id="{C3CC19CE-880F-0B42-8A0B-67E5A288CD3D}"/>
                </a:ext>
              </a:extLst>
            </p:cNvPr>
            <p:cNvSpPr>
              <a:spLocks/>
            </p:cNvSpPr>
            <p:nvPr/>
          </p:nvSpPr>
          <p:spPr>
            <a:xfrm rot="16200000">
              <a:off x="4575797" y="3830454"/>
              <a:ext cx="171246" cy="361785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F010CE9B-E4BD-F048-B5A5-DDDE7B2064FD}"/>
              </a:ext>
            </a:extLst>
          </p:cNvPr>
          <p:cNvGrpSpPr/>
          <p:nvPr/>
        </p:nvGrpSpPr>
        <p:grpSpPr>
          <a:xfrm>
            <a:off x="6505000" y="3830722"/>
            <a:ext cx="2342308" cy="2812690"/>
            <a:chOff x="8449230" y="143337"/>
            <a:chExt cx="3718094" cy="4280002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BF9F16B1-7A05-3B46-A9DA-E0B56435FF86}"/>
                </a:ext>
              </a:extLst>
            </p:cNvPr>
            <p:cNvGrpSpPr/>
            <p:nvPr/>
          </p:nvGrpSpPr>
          <p:grpSpPr>
            <a:xfrm>
              <a:off x="8858992" y="143337"/>
              <a:ext cx="2759105" cy="3838727"/>
              <a:chOff x="8858992" y="143337"/>
              <a:chExt cx="2759105" cy="3838727"/>
            </a:xfrm>
          </p:grpSpPr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5C0A7323-9AB2-A34A-ACFF-DE6F71269C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564" t="13250" r="9432" b="7315"/>
              <a:stretch/>
            </p:blipFill>
            <p:spPr>
              <a:xfrm>
                <a:off x="8897131" y="143337"/>
                <a:ext cx="2709885" cy="1934077"/>
              </a:xfrm>
              <a:prstGeom prst="rect">
                <a:avLst/>
              </a:prstGeom>
            </p:spPr>
          </p:pic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327D0BCB-4FAB-BB45-BF7B-4E807AE1E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564" t="13250" r="9432" b="6951"/>
              <a:stretch/>
            </p:blipFill>
            <p:spPr>
              <a:xfrm>
                <a:off x="8858992" y="2003838"/>
                <a:ext cx="2759105" cy="1978226"/>
              </a:xfrm>
              <a:prstGeom prst="rect">
                <a:avLst/>
              </a:prstGeom>
            </p:spPr>
          </p:pic>
        </p:grp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AD24190B-0053-E944-ACBF-6BD88EC2CFAF}"/>
                </a:ext>
              </a:extLst>
            </p:cNvPr>
            <p:cNvSpPr txBox="1"/>
            <p:nvPr/>
          </p:nvSpPr>
          <p:spPr>
            <a:xfrm>
              <a:off x="8449230" y="4036961"/>
              <a:ext cx="3718094" cy="38637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/>
                <a:t>S. Calabrese et al. (to be </a:t>
              </a:r>
              <a:r>
                <a:rPr lang="it-IT" sz="1050" err="1"/>
                <a:t>submitted</a:t>
              </a:r>
              <a:r>
                <a:rPr lang="it-IT" sz="1050"/>
                <a:t>)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BFF44114-3919-9946-B3C6-44426C1CAE01}"/>
              </a:ext>
            </a:extLst>
          </p:cNvPr>
          <p:cNvGrpSpPr/>
          <p:nvPr/>
        </p:nvGrpSpPr>
        <p:grpSpPr>
          <a:xfrm>
            <a:off x="9301455" y="4450694"/>
            <a:ext cx="2549669" cy="2162003"/>
            <a:chOff x="7105194" y="3115808"/>
            <a:chExt cx="4313702" cy="3763249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37127587-E87D-0D4C-BB03-A5CFC7A38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5194" y="3115808"/>
              <a:ext cx="4126571" cy="3085881"/>
            </a:xfrm>
            <a:prstGeom prst="rect">
              <a:avLst/>
            </a:prstGeom>
          </p:spPr>
        </p:pic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45048527-1B73-4B49-8407-9B8EC2D14161}"/>
                </a:ext>
              </a:extLst>
            </p:cNvPr>
            <p:cNvSpPr txBox="1"/>
            <p:nvPr/>
          </p:nvSpPr>
          <p:spPr>
            <a:xfrm>
              <a:off x="7545520" y="6155828"/>
              <a:ext cx="3873376" cy="723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050"/>
                <a:t>F. Cappuzzello, et al., EPJA (2015)</a:t>
              </a:r>
            </a:p>
            <a:p>
              <a:r>
                <a:rPr lang="it-IT" sz="1050"/>
                <a:t>H. </a:t>
              </a:r>
              <a:r>
                <a:rPr lang="it-IT" sz="1050" err="1"/>
                <a:t>Lenske</a:t>
              </a:r>
              <a:r>
                <a:rPr lang="it-IT" sz="1050"/>
                <a:t>, et al., PPNP (2019)</a:t>
              </a:r>
            </a:p>
          </p:txBody>
        </p: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D0E959B-3D6B-A148-98F3-1283710273B9}"/>
              </a:ext>
            </a:extLst>
          </p:cNvPr>
          <p:cNvSpPr txBox="1"/>
          <p:nvPr/>
        </p:nvSpPr>
        <p:spPr>
          <a:xfrm>
            <a:off x="5924006" y="3354999"/>
            <a:ext cx="290656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50"/>
              <a:t>M. Cavallaro et al., Front. </a:t>
            </a:r>
            <a:r>
              <a:rPr lang="it-IT" sz="1050" err="1"/>
              <a:t>Astr</a:t>
            </a:r>
            <a:r>
              <a:rPr lang="it-IT" sz="1050"/>
              <a:t>. </a:t>
            </a:r>
            <a:r>
              <a:rPr lang="it-IT" sz="1050" err="1"/>
              <a:t>Sp</a:t>
            </a:r>
            <a:r>
              <a:rPr lang="it-IT" sz="1050"/>
              <a:t>. Sc. (2021)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2EA4AAF-6D0C-A242-8A7C-3519732CAF51}"/>
              </a:ext>
            </a:extLst>
          </p:cNvPr>
          <p:cNvSpPr txBox="1"/>
          <p:nvPr/>
        </p:nvSpPr>
        <p:spPr>
          <a:xfrm>
            <a:off x="260936" y="3334183"/>
            <a:ext cx="3658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Consistent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study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(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experimental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and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theoretical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) of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all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the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reaction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channels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competing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with the double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charge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exchange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to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obtain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a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reliable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description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of the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reaction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mechanism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and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structure</a:t>
            </a:r>
            <a:endParaRPr lang="it-IT" sz="1600">
              <a:solidFill>
                <a:srgbClr val="418AB3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0" name="Oggetto 29">
            <a:extLst>
              <a:ext uri="{FF2B5EF4-FFF2-40B4-BE49-F238E27FC236}">
                <a16:creationId xmlns:a16="http://schemas.microsoft.com/office/drawing/2014/main" id="{71A453CF-8AA6-ED4F-BF96-ED44B0B0A6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675165"/>
              </p:ext>
            </p:extLst>
          </p:nvPr>
        </p:nvGraphicFramePr>
        <p:xfrm>
          <a:off x="8045684" y="771330"/>
          <a:ext cx="3260960" cy="5814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Acrobat Document" r:id="rId13" imgW="3422440" imgH="6102034" progId="AcroExch.Document.DC">
                  <p:embed/>
                </p:oleObj>
              </mc:Choice>
              <mc:Fallback>
                <p:oleObj name="Acrobat Document" r:id="rId13" imgW="3422440" imgH="6102034" progId="AcroExch.Document.DC">
                  <p:embed/>
                  <p:pic>
                    <p:nvPicPr>
                      <p:cNvPr id="30" name="Oggetto 29">
                        <a:extLst>
                          <a:ext uri="{FF2B5EF4-FFF2-40B4-BE49-F238E27FC236}">
                            <a16:creationId xmlns:a16="http://schemas.microsoft.com/office/drawing/2014/main" id="{71A453CF-8AA6-ED4F-BF96-ED44B0B0A6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45684" y="771330"/>
                        <a:ext cx="3260960" cy="5814068"/>
                      </a:xfrm>
                      <a:prstGeom prst="rect">
                        <a:avLst/>
                      </a:prstGeom>
                      <a:ln w="38100">
                        <a:solidFill>
                          <a:srgbClr val="418AB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DFDAC99-0DE1-EA4F-B654-3F628D24D9B7}"/>
              </a:ext>
            </a:extLst>
          </p:cNvPr>
          <p:cNvSpPr txBox="1"/>
          <p:nvPr/>
        </p:nvSpPr>
        <p:spPr>
          <a:xfrm>
            <a:off x="9850915" y="2804820"/>
            <a:ext cx="20911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/>
              <a:t>J.L. Ferreira et al., PRC (2021)</a:t>
            </a:r>
          </a:p>
        </p:txBody>
      </p:sp>
    </p:spTree>
    <p:extLst>
      <p:ext uri="{BB962C8B-B14F-4D97-AF65-F5344CB8AC3E}">
        <p14:creationId xmlns:p14="http://schemas.microsoft.com/office/powerpoint/2010/main" val="2163230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3014285-5613-4DBB-A2A0-A44DE464D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20" y="1178485"/>
            <a:ext cx="6756555" cy="230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2A00979-530F-4AEE-B353-972FC8930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6" y="5311782"/>
            <a:ext cx="6756555" cy="154621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59A428E-A32B-4D6C-97DD-159BA1125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193" y="1400175"/>
            <a:ext cx="3121254" cy="52424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07CCF6C-E57D-4ABC-9E06-E3CC3E174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26" y="3707125"/>
            <a:ext cx="7106856" cy="14607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B64E7F-FBA1-4A5E-997C-0265824D7A30}"/>
              </a:ext>
            </a:extLst>
          </p:cNvPr>
          <p:cNvSpPr txBox="1"/>
          <p:nvPr/>
        </p:nvSpPr>
        <p:spPr>
          <a:xfrm>
            <a:off x="437326" y="3944679"/>
            <a:ext cx="176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2p-transfer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146F75-8984-428F-A135-D6C7CC82B8B0}"/>
              </a:ext>
            </a:extLst>
          </p:cNvPr>
          <p:cNvSpPr txBox="1"/>
          <p:nvPr/>
        </p:nvSpPr>
        <p:spPr>
          <a:xfrm>
            <a:off x="437326" y="5557819"/>
            <a:ext cx="176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2n-transfer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96DE4B-E957-43ED-B4E1-0EADDB710597}"/>
              </a:ext>
            </a:extLst>
          </p:cNvPr>
          <p:cNvSpPr txBox="1"/>
          <p:nvPr/>
        </p:nvSpPr>
        <p:spPr>
          <a:xfrm>
            <a:off x="837219" y="99852"/>
            <a:ext cx="6979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latin typeface="Century Gothic" panose="020B0502020202020204" pitchFamily="34" charset="0"/>
              </a:rPr>
              <a:t>Sensitivity</a:t>
            </a:r>
            <a:r>
              <a:rPr lang="it-IT" sz="2400" b="1">
                <a:latin typeface="Century Gothic" panose="020B0502020202020204" pitchFamily="34" charset="0"/>
              </a:rPr>
              <a:t> to </a:t>
            </a:r>
            <a:r>
              <a:rPr lang="it-IT" sz="2400" b="1" err="1">
                <a:latin typeface="Century Gothic" panose="020B0502020202020204" pitchFamily="34" charset="0"/>
              </a:rPr>
              <a:t>different</a:t>
            </a:r>
            <a:r>
              <a:rPr lang="it-IT" sz="2400" b="1">
                <a:latin typeface="Century Gothic" panose="020B0502020202020204" pitchFamily="34" charset="0"/>
              </a:rPr>
              <a:t> </a:t>
            </a:r>
            <a:r>
              <a:rPr lang="it-IT" sz="2400" b="1" err="1">
                <a:latin typeface="Century Gothic" panose="020B0502020202020204" pitchFamily="34" charset="0"/>
              </a:rPr>
              <a:t>nuclear</a:t>
            </a:r>
            <a:r>
              <a:rPr lang="it-IT" sz="2400" b="1">
                <a:latin typeface="Century Gothic" panose="020B0502020202020204" pitchFamily="34" charset="0"/>
              </a:rPr>
              <a:t> </a:t>
            </a:r>
            <a:r>
              <a:rPr lang="it-IT" sz="2400" b="1" err="1">
                <a:latin typeface="Century Gothic" panose="020B0502020202020204" pitchFamily="34" charset="0"/>
              </a:rPr>
              <a:t>structure</a:t>
            </a:r>
            <a:r>
              <a:rPr lang="it-IT" sz="2400" b="1">
                <a:latin typeface="Century Gothic" panose="020B0502020202020204" pitchFamily="34" charset="0"/>
              </a:rPr>
              <a:t> models (IBM, QRPA, Large-scale SM)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6061A4-11D1-482A-837C-966B0D9D95BA}"/>
              </a:ext>
            </a:extLst>
          </p:cNvPr>
          <p:cNvSpPr txBox="1"/>
          <p:nvPr/>
        </p:nvSpPr>
        <p:spPr>
          <a:xfrm>
            <a:off x="7544182" y="189917"/>
            <a:ext cx="4369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latin typeface="Century Gothic" panose="020B0502020202020204" pitchFamily="34" charset="0"/>
              </a:rPr>
              <a:t>First </a:t>
            </a:r>
            <a:r>
              <a:rPr lang="it-IT" sz="1600" err="1">
                <a:latin typeface="Century Gothic" panose="020B0502020202020204" pitchFamily="34" charset="0"/>
              </a:rPr>
              <a:t>comparison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study</a:t>
            </a:r>
            <a:r>
              <a:rPr lang="it-IT" sz="1600">
                <a:latin typeface="Century Gothic" panose="020B0502020202020204" pitchFamily="34" charset="0"/>
              </a:rPr>
              <a:t> with </a:t>
            </a:r>
            <a:r>
              <a:rPr lang="it-IT" sz="1600" err="1">
                <a:latin typeface="Century Gothic" panose="020B0502020202020204" pitchFamily="34" charset="0"/>
              </a:rPr>
              <a:t>experimental</a:t>
            </a:r>
            <a:r>
              <a:rPr lang="it-IT" sz="1600">
                <a:latin typeface="Century Gothic" panose="020B0502020202020204" pitchFamily="34" charset="0"/>
              </a:rPr>
              <a:t> data of 2p- and 2n-transfer with </a:t>
            </a:r>
            <a:r>
              <a:rPr lang="it-IT" sz="1600" err="1">
                <a:latin typeface="Century Gothic" panose="020B0502020202020204" pitchFamily="34" charset="0"/>
              </a:rPr>
              <a:t>spectroscopic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amplitudes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derived</a:t>
            </a:r>
            <a:r>
              <a:rPr lang="it-IT" sz="1600">
                <a:latin typeface="Century Gothic" panose="020B0502020202020204" pitchFamily="34" charset="0"/>
              </a:rPr>
              <a:t> from </a:t>
            </a:r>
            <a:r>
              <a:rPr lang="it-IT" sz="1600" err="1">
                <a:latin typeface="Century Gothic" panose="020B0502020202020204" pitchFamily="34" charset="0"/>
              </a:rPr>
              <a:t>different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nucler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structure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models</a:t>
            </a:r>
            <a:endParaRPr lang="it-IT" sz="16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78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>
            <a:extLst>
              <a:ext uri="{FF2B5EF4-FFF2-40B4-BE49-F238E27FC236}">
                <a16:creationId xmlns:a16="http://schemas.microsoft.com/office/drawing/2014/main" id="{1FE24C5D-D170-4354-A3A6-3AD6A9E82364}"/>
              </a:ext>
            </a:extLst>
          </p:cNvPr>
          <p:cNvGrpSpPr/>
          <p:nvPr/>
        </p:nvGrpSpPr>
        <p:grpSpPr>
          <a:xfrm>
            <a:off x="132242" y="2605571"/>
            <a:ext cx="3364212" cy="4177021"/>
            <a:chOff x="288742" y="1105881"/>
            <a:chExt cx="3829223" cy="4662986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9868B6C-AA1F-48D6-B169-5429618F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8742" y="1105881"/>
              <a:ext cx="3829223" cy="46629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264B267F-66FC-491E-BCE7-6F1E27A3C68C}"/>
                </a:ext>
              </a:extLst>
            </p:cNvPr>
            <p:cNvCxnSpPr/>
            <p:nvPr/>
          </p:nvCxnSpPr>
          <p:spPr>
            <a:xfrm>
              <a:off x="775252" y="2079035"/>
              <a:ext cx="0" cy="2214669"/>
            </a:xfrm>
            <a:prstGeom prst="straightConnector1">
              <a:avLst/>
            </a:prstGeom>
            <a:ln w="15875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D74D3C8-254C-47FB-B892-B6762E2FFD6B}"/>
                </a:ext>
              </a:extLst>
            </p:cNvPr>
            <p:cNvSpPr txBox="1"/>
            <p:nvPr/>
          </p:nvSpPr>
          <p:spPr>
            <a:xfrm rot="16200000">
              <a:off x="111929" y="3252708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</a:rPr>
                <a:t>180 mm</a:t>
              </a:r>
            </a:p>
          </p:txBody>
        </p: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94D7109C-BA22-43A9-A1A4-1100ED7318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055" y="4382249"/>
              <a:ext cx="569654" cy="1073352"/>
            </a:xfrm>
            <a:prstGeom prst="straightConnector1">
              <a:avLst/>
            </a:prstGeom>
            <a:ln w="15875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4A01AEA-94B7-4E63-9809-178F3D446F73}"/>
                </a:ext>
              </a:extLst>
            </p:cNvPr>
            <p:cNvSpPr txBox="1"/>
            <p:nvPr/>
          </p:nvSpPr>
          <p:spPr>
            <a:xfrm rot="3711087">
              <a:off x="533000" y="4846620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</a:rPr>
                <a:t>100 mm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4C616C7-F2F2-4037-AFE9-92F1670E9C86}"/>
                </a:ext>
              </a:extLst>
            </p:cNvPr>
            <p:cNvSpPr txBox="1"/>
            <p:nvPr/>
          </p:nvSpPr>
          <p:spPr>
            <a:xfrm rot="20690841">
              <a:off x="2126631" y="5205620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</a:rPr>
                <a:t>100 mm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9453C271-C6DA-4194-BD87-D0F3B90E8F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8329" y="5031286"/>
              <a:ext cx="1724903" cy="452446"/>
            </a:xfrm>
            <a:prstGeom prst="straightConnector1">
              <a:avLst/>
            </a:prstGeom>
            <a:ln w="15875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4CCD682E-318D-4D0B-A26E-6ACC61D47C4C}"/>
              </a:ext>
            </a:extLst>
          </p:cNvPr>
          <p:cNvGrpSpPr/>
          <p:nvPr/>
        </p:nvGrpSpPr>
        <p:grpSpPr>
          <a:xfrm>
            <a:off x="4450350" y="2184375"/>
            <a:ext cx="3780158" cy="3561453"/>
            <a:chOff x="8355773" y="948040"/>
            <a:chExt cx="3780158" cy="3561453"/>
          </a:xfrm>
        </p:grpSpPr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EE007A8C-6747-401E-AA25-124FDEB1FBEE}"/>
                </a:ext>
              </a:extLst>
            </p:cNvPr>
            <p:cNvGrpSpPr/>
            <p:nvPr/>
          </p:nvGrpSpPr>
          <p:grpSpPr>
            <a:xfrm>
              <a:off x="8355773" y="948040"/>
              <a:ext cx="3780158" cy="1534684"/>
              <a:chOff x="8323766" y="1058226"/>
              <a:chExt cx="3780158" cy="1534684"/>
            </a:xfrm>
          </p:grpSpPr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DCF7C53F-6469-47EC-BE7F-79BF22D5C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lum/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323766" y="1058226"/>
                <a:ext cx="3780158" cy="153468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F76F7977-7C93-46C9-A962-374CEE7C5227}"/>
                  </a:ext>
                </a:extLst>
              </p:cNvPr>
              <p:cNvSpPr txBox="1"/>
              <p:nvPr/>
            </p:nvSpPr>
            <p:spPr>
              <a:xfrm>
                <a:off x="10094547" y="1090884"/>
                <a:ext cx="19571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>
                    <a:solidFill>
                      <a:srgbClr val="FF0000"/>
                    </a:solidFill>
                  </a:rPr>
                  <a:t>Strip-</a:t>
                </a:r>
                <a:r>
                  <a:rPr lang="it-IT" err="1">
                    <a:solidFill>
                      <a:srgbClr val="FF0000"/>
                    </a:solidFill>
                  </a:rPr>
                  <a:t>based</a:t>
                </a:r>
                <a:r>
                  <a:rPr lang="it-IT">
                    <a:solidFill>
                      <a:srgbClr val="FF0000"/>
                    </a:solidFill>
                  </a:rPr>
                  <a:t> </a:t>
                </a:r>
                <a:r>
                  <a:rPr lang="it-IT" err="1">
                    <a:solidFill>
                      <a:srgbClr val="FF0000"/>
                    </a:solidFill>
                  </a:rPr>
                  <a:t>anode</a:t>
                </a:r>
                <a:endParaRPr lang="it-IT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6AC89F60-DDB6-4611-82E5-B15F1F0D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970238" y="2556567"/>
              <a:ext cx="2679183" cy="1952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B3E3717-D96E-4B78-9796-401163710D14}"/>
                </a:ext>
              </a:extLst>
            </p:cNvPr>
            <p:cNvSpPr txBox="1"/>
            <p:nvPr/>
          </p:nvSpPr>
          <p:spPr>
            <a:xfrm>
              <a:off x="9055429" y="4040166"/>
              <a:ext cx="13919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err="1">
                  <a:solidFill>
                    <a:srgbClr val="FF0000"/>
                  </a:solidFill>
                </a:rPr>
                <a:t>Row</a:t>
              </a:r>
              <a:r>
                <a:rPr lang="it-IT">
                  <a:solidFill>
                    <a:srgbClr val="FF0000"/>
                  </a:solidFill>
                </a:rPr>
                <a:t> THGEM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859E706F-FADD-4346-AE28-E19B5BC9564D}"/>
              </a:ext>
            </a:extLst>
          </p:cNvPr>
          <p:cNvGrpSpPr/>
          <p:nvPr/>
        </p:nvGrpSpPr>
        <p:grpSpPr>
          <a:xfrm>
            <a:off x="8294730" y="2125594"/>
            <a:ext cx="3897270" cy="3613961"/>
            <a:chOff x="7344090" y="904910"/>
            <a:chExt cx="3897270" cy="3613961"/>
          </a:xfrm>
          <a:solidFill>
            <a:schemeClr val="bg1"/>
          </a:solidFill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91FB84A6-8BF4-47BC-9EDF-89088A37A894}"/>
                </a:ext>
              </a:extLst>
            </p:cNvPr>
            <p:cNvGrpSpPr/>
            <p:nvPr/>
          </p:nvGrpSpPr>
          <p:grpSpPr>
            <a:xfrm>
              <a:off x="7344090" y="904910"/>
              <a:ext cx="3897270" cy="1542423"/>
              <a:chOff x="7345668" y="1008802"/>
              <a:chExt cx="3897270" cy="1542423"/>
            </a:xfrm>
            <a:grpFill/>
          </p:grpSpPr>
          <p:pic>
            <p:nvPicPr>
              <p:cNvPr id="47" name="Immagine 46">
                <a:extLst>
                  <a:ext uri="{FF2B5EF4-FFF2-40B4-BE49-F238E27FC236}">
                    <a16:creationId xmlns:a16="http://schemas.microsoft.com/office/drawing/2014/main" id="{E247785E-3B55-4011-9DD4-4F786F3E8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lum/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345668" y="1008802"/>
                <a:ext cx="3780158" cy="1542423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0C997269-FBE4-4D84-BA2F-5ED83B67A7E7}"/>
                  </a:ext>
                </a:extLst>
              </p:cNvPr>
              <p:cNvSpPr txBox="1"/>
              <p:nvPr/>
            </p:nvSpPr>
            <p:spPr>
              <a:xfrm>
                <a:off x="9285774" y="1097506"/>
                <a:ext cx="1957164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>
                    <a:solidFill>
                      <a:srgbClr val="FF0000"/>
                    </a:solidFill>
                  </a:rPr>
                  <a:t>Pad- </a:t>
                </a:r>
                <a:r>
                  <a:rPr lang="it-IT" err="1">
                    <a:solidFill>
                      <a:srgbClr val="FF0000"/>
                    </a:solidFill>
                  </a:rPr>
                  <a:t>based</a:t>
                </a:r>
                <a:r>
                  <a:rPr lang="it-IT">
                    <a:solidFill>
                      <a:srgbClr val="FF0000"/>
                    </a:solidFill>
                  </a:rPr>
                  <a:t> </a:t>
                </a:r>
                <a:r>
                  <a:rPr lang="it-IT" err="1">
                    <a:solidFill>
                      <a:srgbClr val="FF0000"/>
                    </a:solidFill>
                  </a:rPr>
                  <a:t>anode</a:t>
                </a:r>
                <a:endParaRPr lang="it-IT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24FFC0A6-CACB-4A1E-9C4F-BC0826004FB6}"/>
                </a:ext>
              </a:extLst>
            </p:cNvPr>
            <p:cNvGrpSpPr/>
            <p:nvPr/>
          </p:nvGrpSpPr>
          <p:grpSpPr>
            <a:xfrm>
              <a:off x="7940018" y="2554810"/>
              <a:ext cx="2877051" cy="1964061"/>
              <a:chOff x="7584889" y="2326472"/>
              <a:chExt cx="2877051" cy="1964061"/>
            </a:xfrm>
            <a:grpFill/>
          </p:grpSpPr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CBFD8FEF-0AF0-4153-8D84-C96F40FC31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584889" y="2326472"/>
                <a:ext cx="2877051" cy="1964061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540117C-6D22-4E0A-BC51-1998FCE5C370}"/>
                  </a:ext>
                </a:extLst>
              </p:cNvPr>
              <p:cNvSpPr txBox="1"/>
              <p:nvPr/>
            </p:nvSpPr>
            <p:spPr>
              <a:xfrm>
                <a:off x="9023415" y="3845949"/>
                <a:ext cx="1290736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it-IT">
                    <a:solidFill>
                      <a:srgbClr val="FF0000"/>
                    </a:solidFill>
                  </a:rPr>
                  <a:t>Full THGEM</a:t>
                </a:r>
              </a:p>
            </p:txBody>
          </p:sp>
        </p:grpSp>
      </p:grp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7C02BC97-FCFF-417E-B3B2-DA3121A8ACFD}"/>
              </a:ext>
            </a:extLst>
          </p:cNvPr>
          <p:cNvCxnSpPr>
            <a:cxnSpLocks/>
          </p:cNvCxnSpPr>
          <p:nvPr/>
        </p:nvCxnSpPr>
        <p:spPr>
          <a:xfrm flipV="1">
            <a:off x="2846912" y="3091538"/>
            <a:ext cx="816713" cy="436217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3D6A15C7-7257-4D5F-A0D9-8E192D254AAF}"/>
              </a:ext>
            </a:extLst>
          </p:cNvPr>
          <p:cNvCxnSpPr>
            <a:cxnSpLocks/>
          </p:cNvCxnSpPr>
          <p:nvPr/>
        </p:nvCxnSpPr>
        <p:spPr>
          <a:xfrm>
            <a:off x="2901582" y="3713639"/>
            <a:ext cx="932180" cy="55167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9DBBB1B-46A8-4FDC-99C3-C1CCF9F3D862}"/>
              </a:ext>
            </a:extLst>
          </p:cNvPr>
          <p:cNvCxnSpPr>
            <a:cxnSpLocks/>
          </p:cNvCxnSpPr>
          <p:nvPr/>
        </p:nvCxnSpPr>
        <p:spPr>
          <a:xfrm>
            <a:off x="2833374" y="5940528"/>
            <a:ext cx="663080" cy="279694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46E4C3-8854-41DC-9DBF-A0DDEFE39115}"/>
              </a:ext>
            </a:extLst>
          </p:cNvPr>
          <p:cNvSpPr txBox="1"/>
          <p:nvPr/>
        </p:nvSpPr>
        <p:spPr>
          <a:xfrm>
            <a:off x="3743249" y="4197773"/>
            <a:ext cx="124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M-THGEM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1496944-C890-4433-AF6E-F8568B01D99B}"/>
              </a:ext>
            </a:extLst>
          </p:cNvPr>
          <p:cNvSpPr txBox="1"/>
          <p:nvPr/>
        </p:nvSpPr>
        <p:spPr>
          <a:xfrm>
            <a:off x="3414155" y="6131832"/>
            <a:ext cx="124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rgbClr val="FF0000"/>
                </a:solidFill>
              </a:rPr>
              <a:t>Cathode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4025E44-3B83-4268-B599-53D8D2143DFE}"/>
              </a:ext>
            </a:extLst>
          </p:cNvPr>
          <p:cNvSpPr txBox="1"/>
          <p:nvPr/>
        </p:nvSpPr>
        <p:spPr>
          <a:xfrm>
            <a:off x="3571570" y="2725475"/>
            <a:ext cx="124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rgbClr val="FF0000"/>
                </a:solidFill>
              </a:rPr>
              <a:t>Stripped</a:t>
            </a:r>
            <a:endParaRPr lang="it-IT">
              <a:solidFill>
                <a:srgbClr val="FF0000"/>
              </a:solidFill>
            </a:endParaRPr>
          </a:p>
          <a:p>
            <a:r>
              <a:rPr lang="it-IT" err="1">
                <a:solidFill>
                  <a:srgbClr val="FF0000"/>
                </a:solidFill>
              </a:rPr>
              <a:t>Anode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56AE9EA-D6AC-482E-BAC1-FEB44EC2F9CA}"/>
              </a:ext>
            </a:extLst>
          </p:cNvPr>
          <p:cNvSpPr txBox="1"/>
          <p:nvPr/>
        </p:nvSpPr>
        <p:spPr>
          <a:xfrm>
            <a:off x="9075311" y="1027719"/>
            <a:ext cx="3116696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>
                <a:latin typeface="Century Gothic" panose="020B0502020202020204" pitchFamily="34" charset="0"/>
              </a:rPr>
              <a:t>RATE</a:t>
            </a:r>
            <a:r>
              <a:rPr lang="it-IT" sz="1600">
                <a:latin typeface="Century Gothic" panose="020B0502020202020204" pitchFamily="34" charset="0"/>
              </a:rPr>
              <a:t> from </a:t>
            </a:r>
            <a:r>
              <a:rPr lang="it-IT" sz="1600" err="1">
                <a:latin typeface="Century Gothic" panose="020B0502020202020204" pitchFamily="34" charset="0"/>
              </a:rPr>
              <a:t>few</a:t>
            </a:r>
            <a:r>
              <a:rPr lang="it-IT" sz="1600">
                <a:latin typeface="Century Gothic" panose="020B0502020202020204" pitchFamily="34" charset="0"/>
              </a:rPr>
              <a:t> kHz to MHz</a:t>
            </a:r>
          </a:p>
          <a:p>
            <a:r>
              <a:rPr lang="it-IT" sz="1600" err="1">
                <a:latin typeface="Century Gothic" panose="020B0502020202020204" pitchFamily="34" charset="0"/>
              </a:rPr>
              <a:t>preserving</a:t>
            </a:r>
            <a:r>
              <a:rPr lang="it-IT" sz="1600">
                <a:latin typeface="Century Gothic" panose="020B0502020202020204" pitchFamily="34" charset="0"/>
              </a:rPr>
              <a:t> </a:t>
            </a:r>
            <a:r>
              <a:rPr lang="it-IT" sz="1600" err="1">
                <a:latin typeface="Century Gothic" panose="020B0502020202020204" pitchFamily="34" charset="0"/>
              </a:rPr>
              <a:t>low</a:t>
            </a:r>
            <a:r>
              <a:rPr lang="it-IT" sz="1600">
                <a:latin typeface="Century Gothic" panose="020B0502020202020204" pitchFamily="34" charset="0"/>
              </a:rPr>
              <a:t>-pressure </a:t>
            </a:r>
            <a:r>
              <a:rPr lang="it-IT" sz="1600" err="1">
                <a:latin typeface="Century Gothic" panose="020B0502020202020204" pitchFamily="34" charset="0"/>
              </a:rPr>
              <a:t>operation</a:t>
            </a:r>
            <a:endParaRPr lang="it-IT" sz="1600">
              <a:latin typeface="Century Gothic" panose="020B0502020202020204" pitchFamily="34" charset="0"/>
            </a:endParaRPr>
          </a:p>
        </p:txBody>
      </p:sp>
      <p:pic>
        <p:nvPicPr>
          <p:cNvPr id="33" name="Picture 14">
            <a:extLst>
              <a:ext uri="{FF2B5EF4-FFF2-40B4-BE49-F238E27FC236}">
                <a16:creationId xmlns:a16="http://schemas.microsoft.com/office/drawing/2014/main" id="{2396B025-0702-43E2-AF35-F3A8B385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5" y="561759"/>
            <a:ext cx="2078771" cy="198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FAAA7303-1F93-4DA1-9D52-69C67F934936}"/>
              </a:ext>
            </a:extLst>
          </p:cNvPr>
          <p:cNvSpPr/>
          <p:nvPr/>
        </p:nvSpPr>
        <p:spPr>
          <a:xfrm>
            <a:off x="2616620" y="1234110"/>
            <a:ext cx="2718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400" b="1">
                <a:solidFill>
                  <a:srgbClr val="FF0000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Simple &amp; Robust</a:t>
            </a:r>
            <a:endParaRPr lang="en-GB" sz="2400">
              <a:latin typeface="+mj-lt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D73A70F-AC3F-496D-8547-E52C41464217}"/>
              </a:ext>
            </a:extLst>
          </p:cNvPr>
          <p:cNvSpPr txBox="1"/>
          <p:nvPr/>
        </p:nvSpPr>
        <p:spPr>
          <a:xfrm>
            <a:off x="2616620" y="783318"/>
            <a:ext cx="645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Multiple </a:t>
            </a:r>
            <a:r>
              <a:rPr lang="it-IT" sz="2400" err="1"/>
              <a:t>Thick</a:t>
            </a:r>
            <a:r>
              <a:rPr lang="it-IT" sz="2400"/>
              <a:t> Gas Electron </a:t>
            </a:r>
            <a:r>
              <a:rPr lang="it-IT" sz="2400" err="1"/>
              <a:t>Multiplier</a:t>
            </a:r>
            <a:r>
              <a:rPr lang="it-IT" sz="2400"/>
              <a:t> (M-THGEM)</a:t>
            </a: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E99A0461-867B-486C-B53A-464F4C8298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272" y="4802622"/>
            <a:ext cx="3146588" cy="2021551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EF9274A6-C3FD-419E-9B59-CD22F75F5E8F}"/>
              </a:ext>
            </a:extLst>
          </p:cNvPr>
          <p:cNvSpPr txBox="1"/>
          <p:nvPr/>
        </p:nvSpPr>
        <p:spPr>
          <a:xfrm>
            <a:off x="8373449" y="6196309"/>
            <a:ext cx="34542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>
                <a:solidFill>
                  <a:srgbClr val="FF0000"/>
                </a:solidFill>
              </a:rPr>
              <a:t>High gain </a:t>
            </a:r>
            <a:r>
              <a:rPr lang="it-IT" sz="1600" err="1"/>
              <a:t>at</a:t>
            </a:r>
            <a:r>
              <a:rPr lang="it-IT" sz="1600"/>
              <a:t> </a:t>
            </a:r>
            <a:r>
              <a:rPr lang="it-IT" sz="1600" err="1"/>
              <a:t>low</a:t>
            </a:r>
            <a:r>
              <a:rPr lang="it-IT" sz="1600"/>
              <a:t> </a:t>
            </a:r>
            <a:r>
              <a:rPr lang="it-IT" sz="1600" err="1"/>
              <a:t>voltage</a:t>
            </a:r>
            <a:r>
              <a:rPr lang="it-IT" sz="1600"/>
              <a:t> and pressure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0630B1-655D-4B74-B252-4229F826DF55}"/>
              </a:ext>
            </a:extLst>
          </p:cNvPr>
          <p:cNvSpPr txBox="1"/>
          <p:nvPr/>
        </p:nvSpPr>
        <p:spPr>
          <a:xfrm>
            <a:off x="4354864" y="5657671"/>
            <a:ext cx="293131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/>
              <a:t>Test (with source and with </a:t>
            </a:r>
            <a:r>
              <a:rPr lang="it-IT" err="1"/>
              <a:t>beam</a:t>
            </a:r>
            <a:r>
              <a:rPr lang="it-IT"/>
              <a:t>) on the </a:t>
            </a:r>
            <a:r>
              <a:rPr lang="it-IT" err="1"/>
              <a:t>tracker</a:t>
            </a:r>
            <a:r>
              <a:rPr lang="it-IT"/>
              <a:t> and on the </a:t>
            </a:r>
            <a:r>
              <a:rPr lang="it-IT" err="1"/>
              <a:t>other</a:t>
            </a:r>
            <a:r>
              <a:rPr lang="it-IT"/>
              <a:t> detectors </a:t>
            </a:r>
            <a:r>
              <a:rPr lang="it-IT" err="1"/>
              <a:t>expected</a:t>
            </a:r>
            <a:r>
              <a:rPr lang="it-IT"/>
              <a:t> in 2022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BBB6840-FBA5-6C4E-A8B6-EF95F4328F70}"/>
              </a:ext>
            </a:extLst>
          </p:cNvPr>
          <p:cNvSpPr txBox="1"/>
          <p:nvPr/>
        </p:nvSpPr>
        <p:spPr>
          <a:xfrm>
            <a:off x="837219" y="99852"/>
            <a:ext cx="110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latin typeface="Century Gothic" panose="020B0502020202020204" pitchFamily="34" charset="0"/>
              </a:rPr>
              <a:t>R&amp;D </a:t>
            </a:r>
            <a:r>
              <a:rPr lang="it-IT" sz="2400" b="1" err="1">
                <a:latin typeface="Century Gothic" panose="020B0502020202020204" pitchFamily="34" charset="0"/>
              </a:rPr>
              <a:t>activity</a:t>
            </a:r>
            <a:r>
              <a:rPr lang="it-IT" sz="2400" b="1">
                <a:latin typeface="Century Gothic" panose="020B0502020202020204" pitchFamily="34" charset="0"/>
              </a:rPr>
              <a:t>: </a:t>
            </a:r>
            <a:r>
              <a:rPr lang="it-IT" sz="2400" b="1" err="1">
                <a:latin typeface="Century Gothic" panose="020B0502020202020204" pitchFamily="34" charset="0"/>
              </a:rPr>
              <a:t>development</a:t>
            </a:r>
            <a:r>
              <a:rPr lang="it-IT" sz="2400" b="1">
                <a:latin typeface="Century Gothic" panose="020B0502020202020204" pitchFamily="34" charset="0"/>
              </a:rPr>
              <a:t> of the </a:t>
            </a:r>
            <a:r>
              <a:rPr lang="it-IT" sz="2400" b="1" err="1">
                <a:latin typeface="Century Gothic" panose="020B0502020202020204" pitchFamily="34" charset="0"/>
              </a:rPr>
              <a:t>tracker</a:t>
            </a:r>
            <a:r>
              <a:rPr lang="it-IT" sz="2400" b="1">
                <a:latin typeface="Century Gothic" panose="020B0502020202020204" pitchFamily="34" charset="0"/>
              </a:rPr>
              <a:t> to stand high </a:t>
            </a:r>
            <a:r>
              <a:rPr lang="it-IT" sz="2400" b="1" err="1">
                <a:latin typeface="Century Gothic" panose="020B0502020202020204" pitchFamily="34" charset="0"/>
              </a:rPr>
              <a:t>intentity</a:t>
            </a:r>
            <a:r>
              <a:rPr lang="it-IT" sz="2400" b="1">
                <a:latin typeface="Century Gothic" panose="020B0502020202020204" pitchFamily="34" charset="0"/>
              </a:rPr>
              <a:t> </a:t>
            </a:r>
            <a:r>
              <a:rPr lang="it-IT" sz="2400" b="1" err="1">
                <a:latin typeface="Century Gothic" panose="020B0502020202020204" pitchFamily="34" charset="0"/>
              </a:rPr>
              <a:t>beams</a:t>
            </a:r>
            <a:endParaRPr lang="it-IT" sz="24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790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D2B7D100-D56D-7944-940F-81E181AD73D5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ASFIN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68294E0-376D-0342-B44A-5BEA72DB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4422"/>
            <a:ext cx="1813390" cy="123357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A46750-07DE-1341-8B81-293A1DE9B835}"/>
              </a:ext>
            </a:extLst>
          </p:cNvPr>
          <p:cNvSpPr txBox="1"/>
          <p:nvPr/>
        </p:nvSpPr>
        <p:spPr>
          <a:xfrm>
            <a:off x="1813390" y="5887268"/>
            <a:ext cx="823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National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responsibles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Livio Lamia &amp; Rosario Gianluca Pizzone</a:t>
            </a:r>
          </a:p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LNS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Pierpaolo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Figuera</a:t>
            </a:r>
            <a:endParaRPr lang="it-IT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925127-0E43-5846-B82C-AB5BCCCA7F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418" y="1363615"/>
            <a:ext cx="10052955" cy="4425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B3357B-BECD-4F48-A00B-D4E5AECAF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879" y="1877004"/>
            <a:ext cx="10545781" cy="384546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F61FCECC-AE0A-224D-ACFF-830DB9E94930}"/>
              </a:ext>
            </a:extLst>
          </p:cNvPr>
          <p:cNvSpPr txBox="1">
            <a:spLocks/>
          </p:cNvSpPr>
          <p:nvPr/>
        </p:nvSpPr>
        <p:spPr>
          <a:xfrm>
            <a:off x="2442116" y="823410"/>
            <a:ext cx="8229600" cy="79010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solidFill>
                  <a:srgbClr val="418AB3"/>
                </a:solidFill>
                <a:latin typeface="Century Gothic" panose="020B0502020202020204" pitchFamily="34" charset="0"/>
              </a:rPr>
              <a:t>Major research field: indirect methods for nuclear astrophysics</a:t>
            </a:r>
          </a:p>
        </p:txBody>
      </p:sp>
    </p:spTree>
    <p:extLst>
      <p:ext uri="{BB962C8B-B14F-4D97-AF65-F5344CB8AC3E}">
        <p14:creationId xmlns:p14="http://schemas.microsoft.com/office/powerpoint/2010/main" val="1083948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003F17-B078-2C42-B206-E6D8BF8A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3" y="500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Century Gothic" panose="020B0502020202020204" pitchFamily="34" charset="0"/>
              </a:rPr>
              <a:t>The experiment at LNS (right after the end of national 2020 lockdown)</a:t>
            </a:r>
            <a:br>
              <a:rPr lang="en-US">
                <a:latin typeface="Century Gothic" panose="020B0502020202020204" pitchFamily="34" charset="0"/>
              </a:rPr>
            </a:br>
            <a:r>
              <a:rPr lang="en-US">
                <a:latin typeface="Century Gothic" panose="020B0502020202020204" pitchFamily="34" charset="0"/>
              </a:rPr>
              <a:t>PI: F. </a:t>
            </a:r>
            <a:r>
              <a:rPr lang="en-US" err="1">
                <a:latin typeface="Century Gothic" panose="020B0502020202020204" pitchFamily="34" charset="0"/>
              </a:rPr>
              <a:t>Hammache</a:t>
            </a:r>
            <a:r>
              <a:rPr lang="en-US">
                <a:latin typeface="Century Gothic" panose="020B0502020202020204" pitchFamily="34" charset="0"/>
              </a:rPr>
              <a:t> (Orsay) – S. </a:t>
            </a:r>
            <a:r>
              <a:rPr lang="en-US" err="1">
                <a:latin typeface="Century Gothic" panose="020B0502020202020204" pitchFamily="34" charset="0"/>
              </a:rPr>
              <a:t>Palmerini</a:t>
            </a:r>
            <a:r>
              <a:rPr lang="en-US">
                <a:latin typeface="Century Gothic" panose="020B0502020202020204" pitchFamily="34" charset="0"/>
              </a:rPr>
              <a:t> (PG)</a:t>
            </a:r>
          </a:p>
        </p:txBody>
      </p:sp>
      <p:pic>
        <p:nvPicPr>
          <p:cNvPr id="4" name="Picture 5" descr="A picture containing indoor, bicycle, parked, sitting&#10;&#10;Description automatically generated">
            <a:extLst>
              <a:ext uri="{FF2B5EF4-FFF2-40B4-BE49-F238E27FC236}">
                <a16:creationId xmlns:a16="http://schemas.microsoft.com/office/drawing/2014/main" id="{8F5DF27D-C610-FE42-9A03-65DA1E1C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3427" y="2538147"/>
            <a:ext cx="3808292" cy="3477472"/>
          </a:xfrm>
          <a:prstGeom prst="rect">
            <a:avLst/>
          </a:prstGeom>
        </p:spPr>
      </p:pic>
      <p:cxnSp>
        <p:nvCxnSpPr>
          <p:cNvPr id="5" name="Straight Arrow Connector 7">
            <a:extLst>
              <a:ext uri="{FF2B5EF4-FFF2-40B4-BE49-F238E27FC236}">
                <a16:creationId xmlns:a16="http://schemas.microsoft.com/office/drawing/2014/main" id="{69AC9AB0-8A99-3446-BBBF-46EAA6F35522}"/>
              </a:ext>
            </a:extLst>
          </p:cNvPr>
          <p:cNvCxnSpPr/>
          <p:nvPr/>
        </p:nvCxnSpPr>
        <p:spPr>
          <a:xfrm flipH="1" flipV="1">
            <a:off x="1856647" y="4601264"/>
            <a:ext cx="669471" cy="1224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1A914201-B120-F349-99DC-9126F8D4B630}"/>
              </a:ext>
            </a:extLst>
          </p:cNvPr>
          <p:cNvSpPr txBox="1"/>
          <p:nvPr/>
        </p:nvSpPr>
        <p:spPr>
          <a:xfrm>
            <a:off x="157873" y="5599131"/>
            <a:ext cx="1915390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b="1" baseline="30000">
                <a:solidFill>
                  <a:srgbClr val="418AB3"/>
                </a:solidFill>
              </a:rPr>
              <a:t>27</a:t>
            </a:r>
            <a:r>
              <a:rPr lang="en-IT" b="1">
                <a:solidFill>
                  <a:srgbClr val="418AB3"/>
                </a:solidFill>
              </a:rPr>
              <a:t>Al  @ 80 MeV</a:t>
            </a:r>
            <a:r>
              <a:rPr lang="it-IT" b="1">
                <a:solidFill>
                  <a:srgbClr val="418AB3"/>
                </a:solidFill>
              </a:rPr>
              <a:t> </a:t>
            </a:r>
          </a:p>
          <a:p>
            <a:endParaRPr lang="it-IT" b="1">
              <a:solidFill>
                <a:srgbClr val="418AB3"/>
              </a:solidFill>
            </a:endParaRPr>
          </a:p>
          <a:p>
            <a:r>
              <a:rPr lang="it-IT" b="1">
                <a:solidFill>
                  <a:srgbClr val="418AB3"/>
                </a:solidFill>
              </a:rPr>
              <a:t>From LNS Tandem</a:t>
            </a:r>
            <a:endParaRPr lang="en-IT" b="1">
              <a:solidFill>
                <a:srgbClr val="418AB3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7791453E-436C-654C-A56A-A0FE33E18775}"/>
              </a:ext>
            </a:extLst>
          </p:cNvPr>
          <p:cNvSpPr txBox="1"/>
          <p:nvPr/>
        </p:nvSpPr>
        <p:spPr>
          <a:xfrm>
            <a:off x="1970604" y="4149149"/>
            <a:ext cx="1518787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T" b="1">
                <a:solidFill>
                  <a:srgbClr val="418AB3"/>
                </a:solidFill>
              </a:rPr>
              <a:t>CD</a:t>
            </a:r>
            <a:r>
              <a:rPr lang="en-IT" b="1" baseline="-25000">
                <a:solidFill>
                  <a:srgbClr val="418AB3"/>
                </a:solidFill>
              </a:rPr>
              <a:t>2</a:t>
            </a:r>
            <a:r>
              <a:rPr lang="en-IT" b="1">
                <a:solidFill>
                  <a:srgbClr val="418AB3"/>
                </a:solidFill>
              </a:rPr>
              <a:t> target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A95F154-900F-D946-830F-19607EDD6660}"/>
              </a:ext>
            </a:extLst>
          </p:cNvPr>
          <p:cNvSpPr txBox="1"/>
          <p:nvPr/>
        </p:nvSpPr>
        <p:spPr>
          <a:xfrm>
            <a:off x="1856647" y="2699167"/>
            <a:ext cx="65274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b="1" baseline="30000">
                <a:solidFill>
                  <a:srgbClr val="418AB3"/>
                </a:solidFill>
              </a:rPr>
              <a:t>24</a:t>
            </a:r>
            <a:r>
              <a:rPr lang="en-IT" b="1">
                <a:solidFill>
                  <a:srgbClr val="418AB3"/>
                </a:solidFill>
              </a:rPr>
              <a:t>Mg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C67BC42-1733-EE41-BEDF-9804F7E67D2F}"/>
              </a:ext>
            </a:extLst>
          </p:cNvPr>
          <p:cNvSpPr txBox="1"/>
          <p:nvPr/>
        </p:nvSpPr>
        <p:spPr>
          <a:xfrm>
            <a:off x="462353" y="4601264"/>
            <a:ext cx="52450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IT" b="1" baseline="30000">
                <a:solidFill>
                  <a:srgbClr val="418AB3"/>
                </a:solidFill>
              </a:rPr>
              <a:t>4</a:t>
            </a:r>
            <a:r>
              <a:rPr lang="en-IT" b="1">
                <a:solidFill>
                  <a:srgbClr val="418AB3"/>
                </a:solidFill>
              </a:rPr>
              <a:t>He</a:t>
            </a:r>
          </a:p>
        </p:txBody>
      </p:sp>
      <p:cxnSp>
        <p:nvCxnSpPr>
          <p:cNvPr id="10" name="Straight Arrow Connector 12">
            <a:extLst>
              <a:ext uri="{FF2B5EF4-FFF2-40B4-BE49-F238E27FC236}">
                <a16:creationId xmlns:a16="http://schemas.microsoft.com/office/drawing/2014/main" id="{EF1F1AAD-C816-B14A-8F8C-0829A704CB73}"/>
              </a:ext>
            </a:extLst>
          </p:cNvPr>
          <p:cNvCxnSpPr>
            <a:cxnSpLocks/>
          </p:cNvCxnSpPr>
          <p:nvPr/>
        </p:nvCxnSpPr>
        <p:spPr>
          <a:xfrm flipH="1" flipV="1">
            <a:off x="1115568" y="4405618"/>
            <a:ext cx="413229" cy="1482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5">
            <a:extLst>
              <a:ext uri="{FF2B5EF4-FFF2-40B4-BE49-F238E27FC236}">
                <a16:creationId xmlns:a16="http://schemas.microsoft.com/office/drawing/2014/main" id="{8F75A53C-C0A7-8644-93BA-BC0FC642364E}"/>
              </a:ext>
            </a:extLst>
          </p:cNvPr>
          <p:cNvCxnSpPr>
            <a:cxnSpLocks/>
          </p:cNvCxnSpPr>
          <p:nvPr/>
        </p:nvCxnSpPr>
        <p:spPr>
          <a:xfrm flipH="1" flipV="1">
            <a:off x="1725574" y="3234644"/>
            <a:ext cx="110291" cy="1170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0" descr="A picture containing indoor, person, young, small&#10;&#10;Description automatically generated">
            <a:extLst>
              <a:ext uri="{FF2B5EF4-FFF2-40B4-BE49-F238E27FC236}">
                <a16:creationId xmlns:a16="http://schemas.microsoft.com/office/drawing/2014/main" id="{63F4650B-A761-844A-B2F2-E310CB447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514" flipH="1">
            <a:off x="4133899" y="2292530"/>
            <a:ext cx="2383348" cy="1884229"/>
          </a:xfrm>
          <a:prstGeom prst="rect">
            <a:avLst/>
          </a:prstGeom>
        </p:spPr>
      </p:pic>
      <p:pic>
        <p:nvPicPr>
          <p:cNvPr id="13" name="Picture 36" descr="A screenshot of a newspaper&#10;&#10;Description automatically generated">
            <a:extLst>
              <a:ext uri="{FF2B5EF4-FFF2-40B4-BE49-F238E27FC236}">
                <a16:creationId xmlns:a16="http://schemas.microsoft.com/office/drawing/2014/main" id="{FD7BFEF8-16FC-9B4C-8E5B-93A7E3668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541">
            <a:off x="6954652" y="2549220"/>
            <a:ext cx="4981349" cy="1618938"/>
          </a:xfrm>
          <a:prstGeom prst="rect">
            <a:avLst/>
          </a:prstGeom>
        </p:spPr>
      </p:pic>
      <p:pic>
        <p:nvPicPr>
          <p:cNvPr id="14" name="Immagine 13" descr="Immagine che contiene interni, fotografia, monitor, sedendo&#10;&#10;Descrizione generata automaticamente">
            <a:extLst>
              <a:ext uri="{FF2B5EF4-FFF2-40B4-BE49-F238E27FC236}">
                <a16:creationId xmlns:a16="http://schemas.microsoft.com/office/drawing/2014/main" id="{05121392-AD07-5A43-8C6E-1C3C218A9B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922" y="4502022"/>
            <a:ext cx="4231317" cy="212003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70EFA39-462E-A847-948F-44F59D9019AB}"/>
              </a:ext>
            </a:extLst>
          </p:cNvPr>
          <p:cNvSpPr txBox="1"/>
          <p:nvPr/>
        </p:nvSpPr>
        <p:spPr>
          <a:xfrm>
            <a:off x="3754351" y="4502022"/>
            <a:ext cx="3142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The experiment was carried out by local people only, though the proposal included 25 people from 7 countries </a:t>
            </a:r>
            <a:r>
              <a:rPr lang="en-US">
                <a:latin typeface="Century Gothic" panose="020B0502020202020204" pitchFamily="34" charset="0"/>
                <a:sym typeface="Wingdings" pitchFamily="2" charset="2"/>
              </a:rPr>
              <a:t> </a:t>
            </a:r>
            <a:r>
              <a:rPr lang="en-US">
                <a:solidFill>
                  <a:srgbClr val="C00000"/>
                </a:solidFill>
                <a:latin typeface="Century Gothic" panose="020B0502020202020204" pitchFamily="34" charset="0"/>
                <a:sym typeface="Wingdings" pitchFamily="2" charset="2"/>
              </a:rPr>
              <a:t>international effort</a:t>
            </a:r>
            <a:r>
              <a:rPr lang="en-US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D5E4A87-F518-AD43-BDD0-1055C5C8E9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1424" y="122857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0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4CE72AB-BFF0-D14D-852F-CD2A66D43A19}"/>
              </a:ext>
            </a:extLst>
          </p:cNvPr>
          <p:cNvSpPr/>
          <p:nvPr/>
        </p:nvSpPr>
        <p:spPr>
          <a:xfrm>
            <a:off x="99391" y="290984"/>
            <a:ext cx="5246803" cy="4320773"/>
          </a:xfrm>
          <a:prstGeom prst="roundRect">
            <a:avLst/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DF247B87-509C-9D4E-ADBD-4D09DF9B6700}"/>
              </a:ext>
            </a:extLst>
          </p:cNvPr>
          <p:cNvSpPr txBox="1">
            <a:spLocks/>
          </p:cNvSpPr>
          <p:nvPr/>
        </p:nvSpPr>
        <p:spPr>
          <a:xfrm>
            <a:off x="408434" y="506780"/>
            <a:ext cx="493776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err="1">
                <a:solidFill>
                  <a:schemeClr val="bg1"/>
                </a:solidFill>
              </a:rPr>
              <a:t>MgAl</a:t>
            </a:r>
            <a:r>
              <a:rPr lang="en-US" sz="1800" b="1">
                <a:solidFill>
                  <a:schemeClr val="bg1"/>
                </a:solidFill>
              </a:rPr>
              <a:t> cycle in massive stars and the synthesis of Mg and Al isotopes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555210C3-E524-464F-855E-C7E98A5F15AB}"/>
              </a:ext>
            </a:extLst>
          </p:cNvPr>
          <p:cNvSpPr txBox="1">
            <a:spLocks/>
          </p:cNvSpPr>
          <p:nvPr/>
        </p:nvSpPr>
        <p:spPr>
          <a:xfrm>
            <a:off x="2811910" y="1141967"/>
            <a:ext cx="1700455" cy="30188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It is ignited at temperatures &gt; 0.03 GK and it is important to determine the abundances of medium mass nuclei</a:t>
            </a:r>
          </a:p>
        </p:txBody>
      </p:sp>
      <p:pic>
        <p:nvPicPr>
          <p:cNvPr id="6" name="Immagine 22">
            <a:extLst>
              <a:ext uri="{FF2B5EF4-FFF2-40B4-BE49-F238E27FC236}">
                <a16:creationId xmlns:a16="http://schemas.microsoft.com/office/drawing/2014/main" id="{9C160DE2-A19E-BF42-81E7-99A075BE8E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554" y="1141967"/>
            <a:ext cx="2443781" cy="3375307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68BEB7D4-C5CC-4E43-A4E3-861B6551C98F}"/>
              </a:ext>
            </a:extLst>
          </p:cNvPr>
          <p:cNvGrpSpPr/>
          <p:nvPr/>
        </p:nvGrpSpPr>
        <p:grpSpPr>
          <a:xfrm>
            <a:off x="5147917" y="794670"/>
            <a:ext cx="5800396" cy="3713480"/>
            <a:chOff x="5577584" y="803794"/>
            <a:chExt cx="5800396" cy="3713480"/>
          </a:xfrm>
        </p:grpSpPr>
        <p:pic>
          <p:nvPicPr>
            <p:cNvPr id="8" name="Segnaposto contenuto 9">
              <a:extLst>
                <a:ext uri="{FF2B5EF4-FFF2-40B4-BE49-F238E27FC236}">
                  <a16:creationId xmlns:a16="http://schemas.microsoft.com/office/drawing/2014/main" id="{376294DB-F235-A14A-A400-1B95073D2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621042" y="-239664"/>
              <a:ext cx="3713480" cy="5800396"/>
            </a:xfrm>
            <a:prstGeom prst="rect">
              <a:avLst/>
            </a:prstGeom>
          </p:spPr>
        </p:pic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7238892D-1F3F-7B4C-ABC9-5040756DD8FE}"/>
                </a:ext>
              </a:extLst>
            </p:cNvPr>
            <p:cNvSpPr/>
            <p:nvPr/>
          </p:nvSpPr>
          <p:spPr>
            <a:xfrm>
              <a:off x="7353380" y="983481"/>
              <a:ext cx="166968" cy="2872674"/>
            </a:xfrm>
            <a:prstGeom prst="roundRect">
              <a:avLst/>
            </a:prstGeom>
            <a:solidFill>
              <a:srgbClr val="418AB3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052BE4-95C1-694D-915D-2C0DA8B3004D}"/>
              </a:ext>
            </a:extLst>
          </p:cNvPr>
          <p:cNvSpPr txBox="1"/>
          <p:nvPr/>
        </p:nvSpPr>
        <p:spPr>
          <a:xfrm>
            <a:off x="6418362" y="306945"/>
            <a:ext cx="1873463" cy="646331"/>
          </a:xfrm>
          <a:prstGeom prst="rect">
            <a:avLst/>
          </a:prstGeom>
          <a:solidFill>
            <a:srgbClr val="418AB3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Gamow window for 50 MK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D2AD165-A078-8A43-8FE1-0DD89AE3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76"/>
          <a:stretch/>
        </p:blipFill>
        <p:spPr>
          <a:xfrm rot="5400000">
            <a:off x="8890577" y="92563"/>
            <a:ext cx="3126262" cy="29411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96237FD-CA85-BA47-B3EF-C092A112E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574" y="4015649"/>
            <a:ext cx="3721426" cy="2803991"/>
          </a:xfrm>
          <a:prstGeom prst="rect">
            <a:avLst/>
          </a:prstGeom>
        </p:spPr>
      </p:pic>
      <p:sp>
        <p:nvSpPr>
          <p:cNvPr id="15" name="Fumetto 2 14">
            <a:extLst>
              <a:ext uri="{FF2B5EF4-FFF2-40B4-BE49-F238E27FC236}">
                <a16:creationId xmlns:a16="http://schemas.microsoft.com/office/drawing/2014/main" id="{C2391F39-CDDE-D741-A5F5-5CBA33ED1A0A}"/>
              </a:ext>
            </a:extLst>
          </p:cNvPr>
          <p:cNvSpPr/>
          <p:nvPr/>
        </p:nvSpPr>
        <p:spPr>
          <a:xfrm>
            <a:off x="5172408" y="4597479"/>
            <a:ext cx="3083341" cy="779227"/>
          </a:xfrm>
          <a:prstGeom prst="wedgeRoundRectCallout">
            <a:avLst>
              <a:gd name="adj1" fmla="val 79057"/>
              <a:gd name="adj2" fmla="val 176198"/>
              <a:gd name="adj3" fmla="val 16667"/>
            </a:avLst>
          </a:prstGeom>
          <a:solidFill>
            <a:srgbClr val="418A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Temperatures of interest for massive stars hydrostatic H-burning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613538C-1BF9-424F-BA2D-507E411DD258}"/>
              </a:ext>
            </a:extLst>
          </p:cNvPr>
          <p:cNvSpPr txBox="1"/>
          <p:nvPr/>
        </p:nvSpPr>
        <p:spPr>
          <a:xfrm>
            <a:off x="361325" y="4967795"/>
            <a:ext cx="4549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418AB3"/>
                </a:solidFill>
                <a:latin typeface="Century Gothic" panose="020B0502020202020204" pitchFamily="34" charset="0"/>
              </a:rPr>
              <a:t>First time observation of a 80 keV resonance occurring exacting at the Gamow energy makes it possible to calculate a factor of 3 lower rate than presently used in nucleosynthesis models  </a:t>
            </a:r>
          </a:p>
        </p:txBody>
      </p:sp>
    </p:spTree>
    <p:extLst>
      <p:ext uri="{BB962C8B-B14F-4D97-AF65-F5344CB8AC3E}">
        <p14:creationId xmlns:p14="http://schemas.microsoft.com/office/powerpoint/2010/main" val="1191545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9811C-7C69-454A-9479-F803FE3C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208" y="835682"/>
            <a:ext cx="5451987" cy="2693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FED600-D07F-E049-B818-F31BA46A37E3}"/>
              </a:ext>
            </a:extLst>
          </p:cNvPr>
          <p:cNvSpPr txBox="1"/>
          <p:nvPr/>
        </p:nvSpPr>
        <p:spPr>
          <a:xfrm>
            <a:off x="8077201" y="1181317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8000"/>
                </a:solidFill>
                <a:latin typeface="+mn-lt"/>
              </a:rPr>
              <a:t> </a:t>
            </a:r>
            <a:endParaRPr lang="en-GB" sz="200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B82CD5-F897-F04D-9778-562C74A87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85800"/>
            <a:ext cx="4038600" cy="359069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F7865DDB-E7E2-7642-B5C9-BE8436AD8069}"/>
              </a:ext>
            </a:extLst>
          </p:cNvPr>
          <p:cNvSpPr/>
          <p:nvPr/>
        </p:nvSpPr>
        <p:spPr>
          <a:xfrm>
            <a:off x="3841207" y="1977685"/>
            <a:ext cx="1066800" cy="381000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67955-D45C-8B4D-9E42-61EC0CDE5BBB}"/>
              </a:ext>
            </a:extLst>
          </p:cNvPr>
          <p:cNvSpPr txBox="1"/>
          <p:nvPr/>
        </p:nvSpPr>
        <p:spPr>
          <a:xfrm>
            <a:off x="978056" y="-2521"/>
            <a:ext cx="10660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aseline="30000">
                <a:latin typeface="Century Gothic" panose="020B0502020202020204" pitchFamily="34" charset="0"/>
              </a:rPr>
              <a:t>10</a:t>
            </a:r>
            <a:r>
              <a:rPr lang="en-GB" sz="2800">
                <a:latin typeface="Century Gothic" panose="020B0502020202020204" pitchFamily="34" charset="0"/>
              </a:rPr>
              <a:t>Be+</a:t>
            </a:r>
            <a:r>
              <a:rPr lang="en-GB" sz="2800" baseline="30000">
                <a:latin typeface="Century Gothic" panose="020B0502020202020204" pitchFamily="34" charset="0"/>
              </a:rPr>
              <a:t>4</a:t>
            </a:r>
            <a:r>
              <a:rPr lang="en-GB" sz="2800">
                <a:latin typeface="Century Gothic" panose="020B0502020202020204" pitchFamily="34" charset="0"/>
              </a:rPr>
              <a:t>He</a:t>
            </a:r>
            <a:r>
              <a:rPr lang="en-GB" sz="2800">
                <a:latin typeface="Century Gothic" panose="020B0502020202020204" pitchFamily="34" charset="0"/>
                <a:sym typeface="Wingdings" pitchFamily="2" charset="2"/>
              </a:rPr>
              <a:t></a:t>
            </a:r>
            <a:r>
              <a:rPr lang="en-GB" sz="2800" baseline="30000">
                <a:latin typeface="Century Gothic" panose="020B0502020202020204" pitchFamily="34" charset="0"/>
                <a:sym typeface="Wingdings" pitchFamily="2" charset="2"/>
              </a:rPr>
              <a:t>4,6</a:t>
            </a:r>
            <a:r>
              <a:rPr lang="en-GB" sz="2800">
                <a:latin typeface="Century Gothic" panose="020B0502020202020204" pitchFamily="34" charset="0"/>
                <a:sym typeface="Wingdings" pitchFamily="2" charset="2"/>
              </a:rPr>
              <a:t>He+</a:t>
            </a:r>
            <a:r>
              <a:rPr lang="en-GB" sz="2800" baseline="30000">
                <a:latin typeface="Century Gothic" panose="020B0502020202020204" pitchFamily="34" charset="0"/>
                <a:sym typeface="Wingdings" pitchFamily="2" charset="2"/>
              </a:rPr>
              <a:t>8,10</a:t>
            </a:r>
            <a:r>
              <a:rPr lang="en-GB" sz="2800">
                <a:latin typeface="Century Gothic" panose="020B0502020202020204" pitchFamily="34" charset="0"/>
                <a:sym typeface="Wingdings" pitchFamily="2" charset="2"/>
              </a:rPr>
              <a:t>Be:</a:t>
            </a:r>
            <a:r>
              <a:rPr lang="en-GB" sz="2800">
                <a:latin typeface="Century Gothic" panose="020B0502020202020204" pitchFamily="34" charset="0"/>
              </a:rPr>
              <a:t> CHAIN experiment @ LNS (June 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83301C-54B2-4142-9339-74B545B3B1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174" y="3618560"/>
            <a:ext cx="3398759" cy="3273031"/>
          </a:xfrm>
          <a:prstGeom prst="rect">
            <a:avLst/>
          </a:prstGeom>
        </p:spPr>
      </p:pic>
      <p:sp>
        <p:nvSpPr>
          <p:cNvPr id="10" name="Bent-Up Arrow 16">
            <a:extLst>
              <a:ext uri="{FF2B5EF4-FFF2-40B4-BE49-F238E27FC236}">
                <a16:creationId xmlns:a16="http://schemas.microsoft.com/office/drawing/2014/main" id="{ABAB8E87-D83A-2B40-9F48-D495CEFEDA23}"/>
              </a:ext>
            </a:extLst>
          </p:cNvPr>
          <p:cNvSpPr/>
          <p:nvPr/>
        </p:nvSpPr>
        <p:spPr>
          <a:xfrm rot="5400000">
            <a:off x="1946787" y="4499316"/>
            <a:ext cx="1356852" cy="736361"/>
          </a:xfrm>
          <a:prstGeom prst="bent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4B9E47-4103-6E47-A739-59A6D957916F}"/>
              </a:ext>
            </a:extLst>
          </p:cNvPr>
          <p:cNvSpPr txBox="1"/>
          <p:nvPr/>
        </p:nvSpPr>
        <p:spPr>
          <a:xfrm>
            <a:off x="5351208" y="387638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7D549-7FE1-784A-AF4D-85DF652CD3CF}"/>
              </a:ext>
            </a:extLst>
          </p:cNvPr>
          <p:cNvSpPr/>
          <p:nvPr/>
        </p:nvSpPr>
        <p:spPr>
          <a:xfrm>
            <a:off x="8077201" y="1116449"/>
            <a:ext cx="211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/>
              <a:t>10</a:t>
            </a:r>
            <a:r>
              <a:rPr lang="en-GB"/>
              <a:t>Be+</a:t>
            </a:r>
            <a:r>
              <a:rPr lang="en-GB" baseline="30000"/>
              <a:t>4</a:t>
            </a:r>
            <a:r>
              <a:rPr lang="en-GB"/>
              <a:t>He</a:t>
            </a:r>
            <a:r>
              <a:rPr lang="en-GB">
                <a:sym typeface="Wingdings" pitchFamily="2" charset="2"/>
              </a:rPr>
              <a:t></a:t>
            </a:r>
            <a:r>
              <a:rPr lang="en-GB" baseline="30000">
                <a:sym typeface="Wingdings" pitchFamily="2" charset="2"/>
              </a:rPr>
              <a:t>4</a:t>
            </a:r>
            <a:r>
              <a:rPr lang="en-GB">
                <a:sym typeface="Wingdings" pitchFamily="2" charset="2"/>
              </a:rPr>
              <a:t>He+</a:t>
            </a:r>
            <a:r>
              <a:rPr lang="en-GB" baseline="30000">
                <a:sym typeface="Wingdings" pitchFamily="2" charset="2"/>
              </a:rPr>
              <a:t>10</a:t>
            </a:r>
            <a:r>
              <a:rPr lang="en-GB">
                <a:sym typeface="Wingdings" pitchFamily="2" charset="2"/>
              </a:rPr>
              <a:t>Be</a:t>
            </a:r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037BB6-987B-324F-8714-F2AA2E757E64}"/>
              </a:ext>
            </a:extLst>
          </p:cNvPr>
          <p:cNvSpPr/>
          <p:nvPr/>
        </p:nvSpPr>
        <p:spPr>
          <a:xfrm>
            <a:off x="4876054" y="3934053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/>
              <a:t>10</a:t>
            </a:r>
            <a:r>
              <a:rPr lang="en-GB"/>
              <a:t>Be+</a:t>
            </a:r>
            <a:r>
              <a:rPr lang="en-GB" baseline="30000"/>
              <a:t>4</a:t>
            </a:r>
            <a:r>
              <a:rPr lang="en-GB"/>
              <a:t>He</a:t>
            </a:r>
            <a:r>
              <a:rPr lang="en-GB">
                <a:sym typeface="Wingdings" pitchFamily="2" charset="2"/>
              </a:rPr>
              <a:t></a:t>
            </a:r>
            <a:r>
              <a:rPr lang="en-GB" baseline="30000">
                <a:sym typeface="Wingdings" pitchFamily="2" charset="2"/>
              </a:rPr>
              <a:t>6</a:t>
            </a:r>
            <a:r>
              <a:rPr lang="en-GB">
                <a:sym typeface="Wingdings" pitchFamily="2" charset="2"/>
              </a:rPr>
              <a:t>He+</a:t>
            </a:r>
            <a:r>
              <a:rPr lang="en-GB" baseline="30000">
                <a:sym typeface="Wingdings" pitchFamily="2" charset="2"/>
              </a:rPr>
              <a:t>8</a:t>
            </a:r>
            <a:r>
              <a:rPr lang="en-GB">
                <a:sym typeface="Wingdings" pitchFamily="2" charset="2"/>
              </a:rPr>
              <a:t>Be</a:t>
            </a:r>
            <a:endParaRPr lang="it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E20DC1-2CC2-D249-9D80-5685CCF8AB5B}"/>
              </a:ext>
            </a:extLst>
          </p:cNvPr>
          <p:cNvSpPr txBox="1"/>
          <p:nvPr/>
        </p:nvSpPr>
        <p:spPr>
          <a:xfrm>
            <a:off x="7902619" y="3990333"/>
            <a:ext cx="3735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Century Gothic" panose="020B0502020202020204" pitchFamily="34" charset="0"/>
              </a:rPr>
              <a:t>Experiment performed in June 2020</a:t>
            </a:r>
          </a:p>
          <a:p>
            <a:endParaRPr lang="en-GB">
              <a:latin typeface="Century Gothic" panose="020B0502020202020204" pitchFamily="34" charset="0"/>
            </a:endParaRPr>
          </a:p>
          <a:p>
            <a:r>
              <a:rPr lang="en-GB">
                <a:latin typeface="Century Gothic" panose="020B0502020202020204" pitchFamily="34" charset="0"/>
              </a:rPr>
              <a:t>I</a:t>
            </a:r>
            <a:r>
              <a:rPr lang="en-IT">
                <a:latin typeface="Century Gothic" panose="020B0502020202020204" pitchFamily="34" charset="0"/>
              </a:rPr>
              <a:t>nvestigation of cluster stuctures in </a:t>
            </a:r>
            <a:r>
              <a:rPr lang="en-IT" baseline="30000">
                <a:latin typeface="Century Gothic" panose="020B0502020202020204" pitchFamily="34" charset="0"/>
              </a:rPr>
              <a:t>14</a:t>
            </a:r>
            <a:r>
              <a:rPr lang="en-IT">
                <a:latin typeface="Century Gothic" panose="020B0502020202020204" pitchFamily="34" charset="0"/>
              </a:rPr>
              <a:t>C decaying </a:t>
            </a:r>
            <a:r>
              <a:rPr lang="en-IT" baseline="30000">
                <a:latin typeface="Century Gothic" panose="020B0502020202020204" pitchFamily="34" charset="0"/>
              </a:rPr>
              <a:t>4</a:t>
            </a:r>
            <a:r>
              <a:rPr lang="en-IT">
                <a:latin typeface="Century Gothic" panose="020B0502020202020204" pitchFamily="34" charset="0"/>
              </a:rPr>
              <a:t>He+</a:t>
            </a:r>
            <a:r>
              <a:rPr lang="en-IT" baseline="30000">
                <a:latin typeface="Century Gothic" panose="020B0502020202020204" pitchFamily="34" charset="0"/>
              </a:rPr>
              <a:t>10</a:t>
            </a:r>
            <a:r>
              <a:rPr lang="en-IT">
                <a:latin typeface="Century Gothic" panose="020B0502020202020204" pitchFamily="34" charset="0"/>
              </a:rPr>
              <a:t>Be and </a:t>
            </a:r>
            <a:r>
              <a:rPr lang="en-IT" baseline="30000">
                <a:latin typeface="Century Gothic" panose="020B0502020202020204" pitchFamily="34" charset="0"/>
              </a:rPr>
              <a:t>6</a:t>
            </a:r>
            <a:r>
              <a:rPr lang="en-IT">
                <a:latin typeface="Century Gothic" panose="020B0502020202020204" pitchFamily="34" charset="0"/>
              </a:rPr>
              <a:t>He+</a:t>
            </a:r>
            <a:r>
              <a:rPr lang="en-IT" baseline="30000">
                <a:latin typeface="Century Gothic" panose="020B0502020202020204" pitchFamily="34" charset="0"/>
              </a:rPr>
              <a:t>10</a:t>
            </a:r>
            <a:r>
              <a:rPr lang="en-IT">
                <a:latin typeface="Century Gothic" panose="020B0502020202020204" pitchFamily="34" charset="0"/>
              </a:rPr>
              <a:t>Be</a:t>
            </a:r>
            <a:endParaRPr lang="it-IT">
              <a:latin typeface="Century Gothic" panose="020B0502020202020204" pitchFamily="34" charset="0"/>
            </a:endParaRPr>
          </a:p>
          <a:p>
            <a:endParaRPr lang="it-IT">
              <a:latin typeface="Century Gothic" panose="020B0502020202020204" pitchFamily="34" charset="0"/>
            </a:endParaRPr>
          </a:p>
          <a:p>
            <a:r>
              <a:rPr lang="it-IT" err="1">
                <a:latin typeface="Century Gothic" panose="020B0502020202020204" pitchFamily="34" charset="0"/>
              </a:rPr>
              <a:t>Astrophysical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application</a:t>
            </a:r>
            <a:r>
              <a:rPr lang="it-IT">
                <a:latin typeface="Century Gothic" panose="020B0502020202020204" pitchFamily="34" charset="0"/>
              </a:rPr>
              <a:t>: </a:t>
            </a:r>
            <a:r>
              <a:rPr lang="it-IT" err="1">
                <a:latin typeface="Century Gothic" panose="020B0502020202020204" pitchFamily="34" charset="0"/>
              </a:rPr>
              <a:t>planet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formation</a:t>
            </a:r>
            <a:endParaRPr lang="en-IT">
              <a:latin typeface="Century Gothic" panose="020B0502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C233ADD-42A0-4B4E-BC55-8ACC1534C071}"/>
              </a:ext>
            </a:extLst>
          </p:cNvPr>
          <p:cNvSpPr txBox="1"/>
          <p:nvPr/>
        </p:nvSpPr>
        <p:spPr>
          <a:xfrm>
            <a:off x="185853" y="5676683"/>
            <a:ext cx="417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First experiment with a RIB at the LNS tandem in batch mode  </a:t>
            </a:r>
          </a:p>
        </p:txBody>
      </p:sp>
    </p:spTree>
    <p:extLst>
      <p:ext uri="{BB962C8B-B14F-4D97-AF65-F5344CB8AC3E}">
        <p14:creationId xmlns:p14="http://schemas.microsoft.com/office/powerpoint/2010/main" val="84245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11F4A21-57E1-CB43-91B4-B009B1277404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GR3 @ LNS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820BAE-C2E8-7648-8172-25D52B0D1C32}"/>
              </a:ext>
            </a:extLst>
          </p:cNvPr>
          <p:cNvSpPr txBox="1"/>
          <p:nvPr/>
        </p:nvSpPr>
        <p:spPr>
          <a:xfrm>
            <a:off x="-9525" y="797510"/>
            <a:ext cx="122015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err="1">
                <a:latin typeface="Century Gothic" panose="020B0502020202020204" pitchFamily="34" charset="0"/>
              </a:rPr>
              <a:t>Nuclear</a:t>
            </a:r>
            <a:r>
              <a:rPr lang="it-IT" sz="2400">
                <a:latin typeface="Century Gothic" panose="020B0502020202020204" pitchFamily="34" charset="0"/>
              </a:rPr>
              <a:t> </a:t>
            </a:r>
            <a:r>
              <a:rPr lang="it-IT" sz="2400" err="1">
                <a:latin typeface="Century Gothic" panose="020B0502020202020204" pitchFamily="34" charset="0"/>
              </a:rPr>
              <a:t>physics</a:t>
            </a:r>
            <a:r>
              <a:rPr lang="it-IT" sz="2400">
                <a:latin typeface="Century Gothic" panose="020B0502020202020204" pitchFamily="34" charset="0"/>
              </a:rPr>
              <a:t> </a:t>
            </a:r>
            <a:r>
              <a:rPr lang="it-IT" sz="2400" err="1">
                <a:latin typeface="Century Gothic" panose="020B0502020202020204" pitchFamily="34" charset="0"/>
              </a:rPr>
              <a:t>activities</a:t>
            </a:r>
            <a:r>
              <a:rPr lang="it-IT" sz="2400">
                <a:latin typeface="Century Gothic" panose="020B0502020202020204" pitchFamily="34" charset="0"/>
              </a:rPr>
              <a:t> </a:t>
            </a:r>
            <a:r>
              <a:rPr lang="it-IT" sz="2400" err="1">
                <a:latin typeface="Century Gothic" panose="020B0502020202020204" pitchFamily="34" charset="0"/>
              </a:rPr>
              <a:t>at</a:t>
            </a:r>
            <a:r>
              <a:rPr lang="it-IT" sz="2400">
                <a:latin typeface="Century Gothic" panose="020B0502020202020204" pitchFamily="34" charset="0"/>
              </a:rPr>
              <a:t> LNS are </a:t>
            </a:r>
            <a:r>
              <a:rPr lang="it-IT" sz="2400" err="1">
                <a:latin typeface="Century Gothic" panose="020B0502020202020204" pitchFamily="34" charset="0"/>
              </a:rPr>
              <a:t>carried</a:t>
            </a:r>
            <a:r>
              <a:rPr lang="it-IT" sz="2400">
                <a:latin typeface="Century Gothic" panose="020B0502020202020204" pitchFamily="34" charset="0"/>
              </a:rPr>
              <a:t> out in the </a:t>
            </a:r>
            <a:r>
              <a:rPr lang="it-IT" sz="2400" err="1">
                <a:latin typeface="Century Gothic" panose="020B0502020202020204" pitchFamily="34" charset="0"/>
              </a:rPr>
              <a:t>framework</a:t>
            </a:r>
            <a:r>
              <a:rPr lang="it-IT" sz="2400">
                <a:latin typeface="Century Gothic" panose="020B0502020202020204" pitchFamily="34" charset="0"/>
              </a:rPr>
              <a:t> of the INFN 3° </a:t>
            </a:r>
            <a:r>
              <a:rPr lang="it-IT" sz="2400" err="1">
                <a:latin typeface="Century Gothic" panose="020B0502020202020204" pitchFamily="34" charset="0"/>
              </a:rPr>
              <a:t>division</a:t>
            </a:r>
            <a:r>
              <a:rPr lang="it-IT" sz="2400">
                <a:latin typeface="Century Gothic" panose="020B0502020202020204" pitchFamily="34" charset="0"/>
              </a:rPr>
              <a:t>. </a:t>
            </a:r>
            <a:r>
              <a:rPr lang="it-IT" sz="2400" err="1">
                <a:latin typeface="Century Gothic" panose="020B0502020202020204" pitchFamily="34" charset="0"/>
              </a:rPr>
              <a:t>It</a:t>
            </a:r>
            <a:r>
              <a:rPr lang="it-IT" sz="2400">
                <a:latin typeface="Century Gothic" panose="020B0502020202020204" pitchFamily="34" charset="0"/>
              </a:rPr>
              <a:t> </a:t>
            </a:r>
            <a:r>
              <a:rPr lang="it-IT" sz="2400" err="1">
                <a:latin typeface="Century Gothic" panose="020B0502020202020204" pitchFamily="34" charset="0"/>
              </a:rPr>
              <a:t>is</a:t>
            </a:r>
            <a:r>
              <a:rPr lang="it-IT" sz="2400">
                <a:latin typeface="Century Gothic" panose="020B0502020202020204" pitchFamily="34" charset="0"/>
              </a:rPr>
              <a:t> made up of </a:t>
            </a:r>
            <a:r>
              <a:rPr lang="it-IT" sz="2400" err="1">
                <a:latin typeface="Century Gothic" panose="020B0502020202020204" pitchFamily="34" charset="0"/>
              </a:rPr>
              <a:t>different</a:t>
            </a:r>
            <a:r>
              <a:rPr lang="it-IT" sz="2400">
                <a:latin typeface="Century Gothic" panose="020B0502020202020204" pitchFamily="34" charset="0"/>
              </a:rPr>
              <a:t> </a:t>
            </a:r>
            <a:r>
              <a:rPr lang="it-IT" sz="2400" err="1">
                <a:latin typeface="Century Gothic" panose="020B0502020202020204" pitchFamily="34" charset="0"/>
              </a:rPr>
              <a:t>research</a:t>
            </a:r>
            <a:r>
              <a:rPr lang="it-IT" sz="2400">
                <a:latin typeface="Century Gothic" panose="020B0502020202020204" pitchFamily="34" charset="0"/>
              </a:rPr>
              <a:t> </a:t>
            </a:r>
            <a:r>
              <a:rPr lang="it-IT" sz="2400" err="1">
                <a:latin typeface="Century Gothic" panose="020B0502020202020204" pitchFamily="34" charset="0"/>
              </a:rPr>
              <a:t>lines</a:t>
            </a:r>
            <a:r>
              <a:rPr lang="it-IT" sz="2400">
                <a:latin typeface="Century Gothic" panose="020B0502020202020204" pitchFamily="34" charset="0"/>
              </a:rPr>
              <a:t>: </a:t>
            </a:r>
          </a:p>
          <a:p>
            <a:endParaRPr lang="it-IT" sz="2400" b="1" i="1">
              <a:solidFill>
                <a:srgbClr val="418AB3"/>
              </a:solidFill>
              <a:latin typeface="Century Gothic" panose="020B0502020202020204" pitchFamily="34" charset="0"/>
            </a:endParaRPr>
          </a:p>
          <a:p>
            <a:r>
              <a:rPr lang="it-IT" sz="2400" b="1" i="1">
                <a:solidFill>
                  <a:srgbClr val="418AB3"/>
                </a:solidFill>
                <a:latin typeface="Century Gothic" panose="020B0502020202020204" pitchFamily="34" charset="0"/>
              </a:rPr>
              <a:t>Line 1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2400">
                <a:solidFill>
                  <a:srgbClr val="418AB3"/>
                </a:solidFill>
                <a:latin typeface="Century Gothic" panose="020B0502020202020204" pitchFamily="34" charset="0"/>
              </a:rPr>
              <a:t>(QUARKS AND HADRON DYNAMICS)</a:t>
            </a:r>
          </a:p>
          <a:p>
            <a:r>
              <a:rPr lang="it-IT" sz="2400" b="1">
                <a:latin typeface="Century Gothic" panose="020B0502020202020204" pitchFamily="34" charset="0"/>
              </a:rPr>
              <a:t>JLAB12 </a:t>
            </a:r>
          </a:p>
          <a:p>
            <a:r>
              <a:rPr lang="it-IT" sz="2400" b="1">
                <a:latin typeface="Century Gothic" panose="020B0502020202020204" pitchFamily="34" charset="0"/>
              </a:rPr>
              <a:t>EIC_NET	</a:t>
            </a:r>
          </a:p>
          <a:p>
            <a:endParaRPr lang="it-IT" sz="2400" b="1">
              <a:latin typeface="Century Gothic" panose="020B0502020202020204" pitchFamily="34" charset="0"/>
            </a:endParaRPr>
          </a:p>
          <a:p>
            <a:r>
              <a:rPr lang="it-IT" sz="2400" b="1" i="1">
                <a:solidFill>
                  <a:srgbClr val="418AB3"/>
                </a:solidFill>
                <a:latin typeface="Century Gothic" panose="020B0502020202020204" pitchFamily="34" charset="0"/>
              </a:rPr>
              <a:t>Line 3 </a:t>
            </a:r>
            <a:r>
              <a:rPr lang="it-IT" sz="2400" i="1">
                <a:solidFill>
                  <a:srgbClr val="418AB3"/>
                </a:solidFill>
                <a:latin typeface="Century Gothic" panose="020B0502020202020204" pitchFamily="34" charset="0"/>
              </a:rPr>
              <a:t>(</a:t>
            </a:r>
            <a:r>
              <a:rPr lang="it-IT" sz="2400">
                <a:solidFill>
                  <a:srgbClr val="418AB3"/>
                </a:solidFill>
                <a:latin typeface="Century Gothic" panose="020B0502020202020204" pitchFamily="34" charset="0"/>
                <a:cs typeface="Arial" charset="0"/>
              </a:rPr>
              <a:t>NUCLEAR  STRUCTURES AND REACTIONS DYNAMICS)</a:t>
            </a:r>
            <a:endParaRPr lang="it-IT" sz="2400" b="1">
              <a:solidFill>
                <a:srgbClr val="418AB3"/>
              </a:solidFill>
              <a:latin typeface="Century Gothic" panose="020B0502020202020204" pitchFamily="34" charset="0"/>
            </a:endParaRPr>
          </a:p>
          <a:p>
            <a:r>
              <a:rPr lang="it-IT" sz="2400" b="1">
                <a:latin typeface="Century Gothic" panose="020B0502020202020204" pitchFamily="34" charset="0"/>
              </a:rPr>
              <a:t>CHIRONE </a:t>
            </a:r>
          </a:p>
          <a:p>
            <a:r>
              <a:rPr lang="it-IT" sz="2400" b="1">
                <a:latin typeface="Century Gothic" panose="020B0502020202020204" pitchFamily="34" charset="0"/>
              </a:rPr>
              <a:t>NUMEN_GR3</a:t>
            </a:r>
          </a:p>
          <a:p>
            <a:endParaRPr lang="it-IT" sz="2400" b="1">
              <a:latin typeface="Century Gothic" panose="020B0502020202020204" pitchFamily="34" charset="0"/>
            </a:endParaRPr>
          </a:p>
          <a:p>
            <a:r>
              <a:rPr lang="it-IT" sz="2400" b="1" i="1">
                <a:solidFill>
                  <a:srgbClr val="418AB3"/>
                </a:solidFill>
                <a:latin typeface="Century Gothic" panose="020B0502020202020204" pitchFamily="34" charset="0"/>
              </a:rPr>
              <a:t>Line 4  </a:t>
            </a:r>
            <a:r>
              <a:rPr lang="it-IT" sz="2400" i="1">
                <a:solidFill>
                  <a:srgbClr val="418AB3"/>
                </a:solidFill>
                <a:latin typeface="Century Gothic" panose="020B0502020202020204" pitchFamily="34" charset="0"/>
              </a:rPr>
              <a:t>(</a:t>
            </a:r>
            <a:r>
              <a:rPr lang="it-IT" sz="2400">
                <a:solidFill>
                  <a:srgbClr val="418AB3"/>
                </a:solidFill>
                <a:latin typeface="Century Gothic" panose="020B0502020202020204" pitchFamily="34" charset="0"/>
                <a:cs typeface="Arial" charset="0"/>
              </a:rPr>
              <a:t>ASTROPHYSICS AND INTERDISCIPLINARY RESEARCHES)</a:t>
            </a:r>
            <a:endParaRPr lang="it-IT" sz="2400" b="1">
              <a:solidFill>
                <a:srgbClr val="418AB3"/>
              </a:solidFill>
              <a:latin typeface="Century Gothic" panose="020B0502020202020204" pitchFamily="34" charset="0"/>
            </a:endParaRPr>
          </a:p>
          <a:p>
            <a:r>
              <a:rPr lang="it-IT" sz="2400" b="1">
                <a:latin typeface="Century Gothic" panose="020B0502020202020204" pitchFamily="34" charset="0"/>
              </a:rPr>
              <a:t>ASFIN</a:t>
            </a:r>
          </a:p>
          <a:p>
            <a:r>
              <a:rPr lang="it-IT" sz="2400" b="1" err="1">
                <a:latin typeface="Century Gothic" panose="020B0502020202020204" pitchFamily="34" charset="0"/>
              </a:rPr>
              <a:t>n_TOF</a:t>
            </a:r>
            <a:r>
              <a:rPr lang="it-IT" sz="2400" b="1">
                <a:latin typeface="Century Gothic" panose="020B0502020202020204" pitchFamily="34" charset="0"/>
              </a:rPr>
              <a:t>		</a:t>
            </a:r>
          </a:p>
          <a:p>
            <a:r>
              <a:rPr lang="it-IT" sz="2400" b="1">
                <a:latin typeface="Century Gothic" panose="020B0502020202020204" pitchFamily="34" charset="0"/>
                <a:cs typeface="Arial" charset="0"/>
              </a:rPr>
              <a:t>PANDORA</a:t>
            </a:r>
          </a:p>
        </p:txBody>
      </p:sp>
    </p:spTree>
    <p:extLst>
      <p:ext uri="{BB962C8B-B14F-4D97-AF65-F5344CB8AC3E}">
        <p14:creationId xmlns:p14="http://schemas.microsoft.com/office/powerpoint/2010/main" val="2569145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9E33D5-6CFD-3E42-8CE0-43EAC5C5B04C}"/>
              </a:ext>
            </a:extLst>
          </p:cNvPr>
          <p:cNvSpPr txBox="1"/>
          <p:nvPr/>
        </p:nvSpPr>
        <p:spPr>
          <a:xfrm>
            <a:off x="0" y="-535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entury Gothic" panose="020B0502020202020204" pitchFamily="34" charset="0"/>
              </a:rPr>
              <a:t>R&amp;D: new stable and unstable tandem beams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AF9E32-DCC5-3945-A721-3E6B9CB35526}"/>
              </a:ext>
            </a:extLst>
          </p:cNvPr>
          <p:cNvSpPr txBox="1"/>
          <p:nvPr/>
        </p:nvSpPr>
        <p:spPr>
          <a:xfrm>
            <a:off x="372164" y="986063"/>
            <a:ext cx="5032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Century Gothic" panose="020B0502020202020204" pitchFamily="34" charset="0"/>
              </a:rPr>
              <a:t>Stable beams of NOBLE GASES </a:t>
            </a:r>
            <a:r>
              <a:rPr lang="en-US">
                <a:latin typeface="Century Gothic" panose="020B0502020202020204" pitchFamily="34" charset="0"/>
              </a:rPr>
              <a:t>(LOI approved by LNS)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- Test of the THM method with d and 3He</a:t>
            </a:r>
          </a:p>
          <a:p>
            <a:r>
              <a:rPr lang="en-US">
                <a:latin typeface="Century Gothic" panose="020B0502020202020204" pitchFamily="34" charset="0"/>
              </a:rPr>
              <a:t>- Measurements of reactions for the Big Bang (e.g. </a:t>
            </a:r>
            <a:r>
              <a:rPr lang="en-US" baseline="30000">
                <a:latin typeface="Century Gothic" panose="020B0502020202020204" pitchFamily="34" charset="0"/>
              </a:rPr>
              <a:t>3</a:t>
            </a:r>
            <a:r>
              <a:rPr lang="en-US">
                <a:latin typeface="Century Gothic" panose="020B0502020202020204" pitchFamily="34" charset="0"/>
              </a:rPr>
              <a:t>He(n, p)</a:t>
            </a:r>
            <a:r>
              <a:rPr lang="en-US" baseline="30000">
                <a:latin typeface="Century Gothic" panose="020B0502020202020204" pitchFamily="34" charset="0"/>
              </a:rPr>
              <a:t>3</a:t>
            </a:r>
            <a:r>
              <a:rPr lang="en-US">
                <a:latin typeface="Century Gothic" panose="020B0502020202020204" pitchFamily="34" charset="0"/>
              </a:rPr>
              <a:t>H)</a:t>
            </a:r>
          </a:p>
          <a:p>
            <a:r>
              <a:rPr lang="en-US">
                <a:latin typeface="Century Gothic" panose="020B0502020202020204" pitchFamily="34" charset="0"/>
              </a:rPr>
              <a:t>- Measurements of reactions induced by deuterium</a:t>
            </a:r>
          </a:p>
          <a:p>
            <a:r>
              <a:rPr lang="en-US">
                <a:latin typeface="Century Gothic" panose="020B0502020202020204" pitchFamily="34" charset="0"/>
              </a:rPr>
              <a:t>- Implantation (using the source itself) + low energy reactions</a:t>
            </a:r>
          </a:p>
          <a:p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DFFC40-841A-0342-BB37-189AC7E180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71" y="3847297"/>
            <a:ext cx="4782174" cy="28623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D2C7F1-F170-6840-8BCC-7DA4BCB913BA}"/>
              </a:ext>
            </a:extLst>
          </p:cNvPr>
          <p:cNvSpPr txBox="1"/>
          <p:nvPr/>
        </p:nvSpPr>
        <p:spPr>
          <a:xfrm>
            <a:off x="982758" y="4010839"/>
            <a:ext cx="2733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entury Gothic" panose="020B0502020202020204" pitchFamily="34" charset="0"/>
              </a:rPr>
              <a:t>Preliminary </a:t>
            </a:r>
            <a:r>
              <a:rPr lang="en-US" sz="1600">
                <a:latin typeface="Century Gothic" panose="020B0502020202020204" pitchFamily="34" charset="0"/>
              </a:rPr>
              <a:t>measurement of the </a:t>
            </a:r>
            <a:r>
              <a:rPr lang="en-US" sz="1600" baseline="30000">
                <a:latin typeface="Century Gothic" panose="020B0502020202020204" pitchFamily="34" charset="0"/>
              </a:rPr>
              <a:t>3</a:t>
            </a:r>
            <a:r>
              <a:rPr lang="en-US" sz="1600">
                <a:latin typeface="Century Gothic" panose="020B0502020202020204" pitchFamily="34" charset="0"/>
              </a:rPr>
              <a:t>He(</a:t>
            </a:r>
            <a:r>
              <a:rPr lang="en-US" sz="1600" err="1">
                <a:latin typeface="Century Gothic" panose="020B0502020202020204" pitchFamily="34" charset="0"/>
              </a:rPr>
              <a:t>n,p</a:t>
            </a:r>
            <a:r>
              <a:rPr lang="en-US" sz="1600">
                <a:latin typeface="Century Gothic" panose="020B0502020202020204" pitchFamily="34" charset="0"/>
              </a:rPr>
              <a:t>)</a:t>
            </a:r>
            <a:r>
              <a:rPr lang="en-US" sz="1600" baseline="30000">
                <a:latin typeface="Century Gothic" panose="020B0502020202020204" pitchFamily="34" charset="0"/>
              </a:rPr>
              <a:t>3</a:t>
            </a:r>
            <a:r>
              <a:rPr lang="en-US" sz="1600">
                <a:latin typeface="Century Gothic" panose="020B0502020202020204" pitchFamily="34" charset="0"/>
              </a:rPr>
              <a:t>H reaction with </a:t>
            </a:r>
            <a:r>
              <a:rPr lang="en-US" sz="1600" baseline="30000">
                <a:latin typeface="Century Gothic" panose="020B0502020202020204" pitchFamily="34" charset="0"/>
              </a:rPr>
              <a:t>3</a:t>
            </a:r>
            <a:r>
              <a:rPr lang="en-US" sz="1600">
                <a:latin typeface="Century Gothic" panose="020B0502020202020204" pitchFamily="34" charset="0"/>
              </a:rPr>
              <a:t>He beam and CD</a:t>
            </a:r>
            <a:r>
              <a:rPr lang="en-US" sz="1600" baseline="-25000">
                <a:latin typeface="Century Gothic" panose="020B0502020202020204" pitchFamily="34" charset="0"/>
              </a:rPr>
              <a:t>2</a:t>
            </a:r>
            <a:r>
              <a:rPr lang="en-US" sz="1600">
                <a:latin typeface="Century Gothic" panose="020B0502020202020204" pitchFamily="34" charset="0"/>
              </a:rPr>
              <a:t> target at ND (USA)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FB33DE-188B-7044-90C6-622A17CCDF65}"/>
              </a:ext>
            </a:extLst>
          </p:cNvPr>
          <p:cNvSpPr txBox="1"/>
          <p:nvPr/>
        </p:nvSpPr>
        <p:spPr>
          <a:xfrm>
            <a:off x="6231835" y="972792"/>
            <a:ext cx="55880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Century Gothic" panose="020B0502020202020204" pitchFamily="34" charset="0"/>
              </a:rPr>
              <a:t>Long-life radioactive beams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- Average half lives &gt; 10</a:t>
            </a:r>
            <a:r>
              <a:rPr lang="en-US" baseline="30000">
                <a:latin typeface="Century Gothic" panose="020B0502020202020204" pitchFamily="34" charset="0"/>
              </a:rPr>
              <a:t>5</a:t>
            </a:r>
            <a:r>
              <a:rPr lang="en-US">
                <a:latin typeface="Century Gothic" panose="020B0502020202020204" pitchFamily="34" charset="0"/>
              </a:rPr>
              <a:t> years (low activity)</a:t>
            </a:r>
          </a:p>
          <a:p>
            <a:r>
              <a:rPr lang="en-US">
                <a:latin typeface="Century Gothic" panose="020B0502020202020204" pitchFamily="34" charset="0"/>
              </a:rPr>
              <a:t>- Test carried out successfully with </a:t>
            </a:r>
            <a:r>
              <a:rPr lang="en-US" baseline="30000">
                <a:latin typeface="Century Gothic" panose="020B0502020202020204" pitchFamily="34" charset="0"/>
              </a:rPr>
              <a:t>10</a:t>
            </a:r>
            <a:r>
              <a:rPr lang="en-US">
                <a:latin typeface="Century Gothic" panose="020B0502020202020204" pitchFamily="34" charset="0"/>
              </a:rPr>
              <a:t>Be</a:t>
            </a:r>
          </a:p>
          <a:p>
            <a:r>
              <a:rPr lang="en-US">
                <a:latin typeface="Century Gothic" panose="020B0502020202020204" pitchFamily="34" charset="0"/>
              </a:rPr>
              <a:t>- </a:t>
            </a:r>
            <a:r>
              <a:rPr lang="en-US">
                <a:solidFill>
                  <a:srgbClr val="FF0000"/>
                </a:solidFill>
                <a:latin typeface="Century Gothic" panose="020B0502020202020204" pitchFamily="34" charset="0"/>
              </a:rPr>
              <a:t>From </a:t>
            </a:r>
            <a:r>
              <a:rPr lang="en-US" err="1">
                <a:solidFill>
                  <a:srgbClr val="FF0000"/>
                </a:solidFill>
                <a:latin typeface="Century Gothic" panose="020B0502020202020204" pitchFamily="34" charset="0"/>
              </a:rPr>
              <a:t>MultiMessenger</a:t>
            </a:r>
            <a:r>
              <a:rPr lang="en-US">
                <a:solidFill>
                  <a:srgbClr val="FF0000"/>
                </a:solidFill>
                <a:latin typeface="Century Gothic" panose="020B0502020202020204" pitchFamily="34" charset="0"/>
              </a:rPr>
              <a:t> Astronomy to studies on the formation of the Solar System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Examples: </a:t>
            </a:r>
          </a:p>
          <a:p>
            <a:r>
              <a:rPr lang="en-US" baseline="30000">
                <a:latin typeface="Century Gothic" panose="020B0502020202020204" pitchFamily="34" charset="0"/>
              </a:rPr>
              <a:t>10</a:t>
            </a:r>
            <a:r>
              <a:rPr lang="en-US">
                <a:latin typeface="Century Gothic" panose="020B0502020202020204" pitchFamily="34" charset="0"/>
              </a:rPr>
              <a:t>Be	(Half life:	1.51 My)</a:t>
            </a:r>
          </a:p>
          <a:p>
            <a:r>
              <a:rPr lang="en-US" baseline="30000">
                <a:latin typeface="Century Gothic" panose="020B0502020202020204" pitchFamily="34" charset="0"/>
              </a:rPr>
              <a:t>26</a:t>
            </a:r>
            <a:r>
              <a:rPr lang="en-US">
                <a:latin typeface="Century Gothic" panose="020B0502020202020204" pitchFamily="34" charset="0"/>
              </a:rPr>
              <a:t>Al	(                     	0.72 My)</a:t>
            </a:r>
          </a:p>
          <a:p>
            <a:r>
              <a:rPr lang="en-US" baseline="30000">
                <a:latin typeface="Century Gothic" panose="020B0502020202020204" pitchFamily="34" charset="0"/>
              </a:rPr>
              <a:t>36</a:t>
            </a:r>
            <a:r>
              <a:rPr lang="en-US">
                <a:latin typeface="Century Gothic" panose="020B0502020202020204" pitchFamily="34" charset="0"/>
              </a:rPr>
              <a:t>Cl	(		0.30 My)</a:t>
            </a:r>
          </a:p>
          <a:p>
            <a:r>
              <a:rPr lang="en-US" baseline="30000">
                <a:latin typeface="Century Gothic" panose="020B0502020202020204" pitchFamily="34" charset="0"/>
              </a:rPr>
              <a:t>41</a:t>
            </a:r>
            <a:r>
              <a:rPr lang="en-US">
                <a:latin typeface="Century Gothic" panose="020B0502020202020204" pitchFamily="34" charset="0"/>
              </a:rPr>
              <a:t>Ca	(		0.10 My)</a:t>
            </a:r>
          </a:p>
          <a:p>
            <a:r>
              <a:rPr lang="en-US" baseline="30000">
                <a:latin typeface="Century Gothic" panose="020B0502020202020204" pitchFamily="34" charset="0"/>
              </a:rPr>
              <a:t>53</a:t>
            </a:r>
            <a:r>
              <a:rPr lang="en-US">
                <a:latin typeface="Century Gothic" panose="020B0502020202020204" pitchFamily="34" charset="0"/>
              </a:rPr>
              <a:t>Mn	(		3.47 My)</a:t>
            </a:r>
          </a:p>
          <a:p>
            <a:r>
              <a:rPr lang="en-US" baseline="30000">
                <a:latin typeface="Century Gothic" panose="020B0502020202020204" pitchFamily="34" charset="0"/>
              </a:rPr>
              <a:t>60</a:t>
            </a:r>
            <a:r>
              <a:rPr lang="en-US">
                <a:latin typeface="Century Gothic" panose="020B0502020202020204" pitchFamily="34" charset="0"/>
              </a:rPr>
              <a:t>Fe	(		2.62 My)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Possibility of production at </a:t>
            </a:r>
            <a:r>
              <a:rPr lang="en-US">
                <a:solidFill>
                  <a:srgbClr val="418AB3"/>
                </a:solidFill>
                <a:latin typeface="Century Gothic" panose="020B0502020202020204" pitchFamily="34" charset="0"/>
              </a:rPr>
              <a:t>PSI/ATOMKI/</a:t>
            </a:r>
            <a:r>
              <a:rPr lang="en-US" err="1">
                <a:solidFill>
                  <a:srgbClr val="418AB3"/>
                </a:solidFill>
                <a:latin typeface="Century Gothic" panose="020B0502020202020204" pitchFamily="34" charset="0"/>
              </a:rPr>
              <a:t>iThemba</a:t>
            </a:r>
            <a:r>
              <a:rPr lang="en-US">
                <a:solidFill>
                  <a:srgbClr val="418AB3"/>
                </a:solidFill>
                <a:latin typeface="Century Gothic" panose="020B0502020202020204" pitchFamily="34" charset="0"/>
              </a:rPr>
              <a:t> labs </a:t>
            </a:r>
            <a:r>
              <a:rPr lang="en-US">
                <a:latin typeface="Century Gothic" panose="020B0502020202020204" pitchFamily="34" charset="0"/>
              </a:rPr>
              <a:t>(with which we have a MOU)</a:t>
            </a:r>
          </a:p>
          <a:p>
            <a:r>
              <a:rPr lang="en-US" b="1">
                <a:latin typeface="Century Gothic" panose="020B0502020202020204" pitchFamily="34" charset="0"/>
              </a:rPr>
              <a:t>We could be the only lab in the world with the availability of these radioactive beams with intensities approaching those of stable beams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5DE4DB0-B245-B149-806A-C56D0298226E}"/>
              </a:ext>
            </a:extLst>
          </p:cNvPr>
          <p:cNvSpPr/>
          <p:nvPr/>
        </p:nvSpPr>
        <p:spPr>
          <a:xfrm>
            <a:off x="248480" y="918199"/>
            <a:ext cx="5283126" cy="57914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61312CB-5C16-CC4C-82FD-B465DED9E17B}"/>
              </a:ext>
            </a:extLst>
          </p:cNvPr>
          <p:cNvSpPr/>
          <p:nvPr/>
        </p:nvSpPr>
        <p:spPr>
          <a:xfrm>
            <a:off x="6048438" y="918199"/>
            <a:ext cx="5596909" cy="57914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18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1A984D-6110-3F45-AB30-7F602D1202B0}"/>
              </a:ext>
            </a:extLst>
          </p:cNvPr>
          <p:cNvSpPr txBox="1"/>
          <p:nvPr/>
        </p:nvSpPr>
        <p:spPr>
          <a:xfrm>
            <a:off x="0" y="-535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entury Gothic" panose="020B0502020202020204" pitchFamily="34" charset="0"/>
              </a:rPr>
              <a:t>Nuclear astrophysics with hp lasers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A8DD4B-A3A1-A44C-8625-AF6CBAA386E0}"/>
              </a:ext>
            </a:extLst>
          </p:cNvPr>
          <p:cNvSpPr txBox="1"/>
          <p:nvPr/>
        </p:nvSpPr>
        <p:spPr>
          <a:xfrm>
            <a:off x="323185" y="1509083"/>
            <a:ext cx="71051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Features of THM measurements:</a:t>
            </a:r>
          </a:p>
          <a:p>
            <a:r>
              <a:rPr lang="en-US"/>
              <a:t>Possibility to reach astrophysical energies</a:t>
            </a:r>
          </a:p>
          <a:p>
            <a:r>
              <a:rPr lang="en-US"/>
              <a:t>No electron screening</a:t>
            </a:r>
          </a:p>
          <a:p>
            <a:endParaRPr lang="en-US"/>
          </a:p>
          <a:p>
            <a:r>
              <a:rPr lang="en-US" u="sng"/>
              <a:t>However: </a:t>
            </a:r>
          </a:p>
          <a:p>
            <a:r>
              <a:rPr lang="en-US"/>
              <a:t>Indirect measurements rely on nuclear reaction theory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>
                <a:sym typeface="Wingdings" pitchFamily="2" charset="2"/>
              </a:rPr>
              <a:t>possible model dependence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In stars we do have electron screening, though different from the one in the laboratory</a:t>
            </a:r>
            <a:endParaRPr lang="en-US"/>
          </a:p>
          <a:p>
            <a:endParaRPr lang="en-US"/>
          </a:p>
          <a:p>
            <a:r>
              <a:rPr lang="en-US" u="sng"/>
              <a:t>Direct measurements:</a:t>
            </a:r>
          </a:p>
          <a:p>
            <a:r>
              <a:rPr lang="en-US"/>
              <a:t>Limit in the beam intensity</a:t>
            </a:r>
          </a:p>
          <a:p>
            <a:r>
              <a:rPr lang="en-US"/>
              <a:t>Different screening from the one in the laboratory</a:t>
            </a:r>
          </a:p>
          <a:p>
            <a:r>
              <a:rPr lang="en-US"/>
              <a:t>Background very important</a:t>
            </a:r>
          </a:p>
          <a:p>
            <a:r>
              <a:rPr lang="en-US"/>
              <a:t>Signal-to-noise </a:t>
            </a:r>
            <a:r>
              <a:rPr lang="en-US">
                <a:sym typeface="Wingdings" pitchFamily="2" charset="2"/>
              </a:rPr>
              <a:t> 0 since signal vanishes</a:t>
            </a:r>
            <a:endParaRPr lang="en-US"/>
          </a:p>
          <a:p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20E741D-B61A-F54B-8F79-FB3F12C488F4}"/>
              </a:ext>
            </a:extLst>
          </p:cNvPr>
          <p:cNvSpPr/>
          <p:nvPr/>
        </p:nvSpPr>
        <p:spPr>
          <a:xfrm>
            <a:off x="7428320" y="1200558"/>
            <a:ext cx="40912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Fusion in laser induced plasmas may help to extend direct measurements to lower energy increasing “beam” intensities and to measure cross sections in the presence of electron screening</a:t>
            </a:r>
          </a:p>
        </p:txBody>
      </p:sp>
      <p:pic>
        <p:nvPicPr>
          <p:cNvPr id="5" name="Immagine 4" descr="Schermata 2016-11-15 alle 09.23.14.png">
            <a:extLst>
              <a:ext uri="{FF2B5EF4-FFF2-40B4-BE49-F238E27FC236}">
                <a16:creationId xmlns:a16="http://schemas.microsoft.com/office/drawing/2014/main" id="{3B309DD6-304D-E341-854A-7D62C5AF9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235" y="3196306"/>
            <a:ext cx="4075504" cy="33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15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1A984D-6110-3F45-AB30-7F602D1202B0}"/>
              </a:ext>
            </a:extLst>
          </p:cNvPr>
          <p:cNvSpPr txBox="1"/>
          <p:nvPr/>
        </p:nvSpPr>
        <p:spPr>
          <a:xfrm>
            <a:off x="0" y="-535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entury Gothic" panose="020B0502020202020204" pitchFamily="34" charset="0"/>
              </a:rPr>
              <a:t>Nuclear astrophysics with hp lasers</a:t>
            </a:r>
          </a:p>
        </p:txBody>
      </p:sp>
      <p:pic>
        <p:nvPicPr>
          <p:cNvPr id="6" name="Immagine 5" descr="Schermata 2016-11-15 alle 09.23.14.png">
            <a:extLst>
              <a:ext uri="{FF2B5EF4-FFF2-40B4-BE49-F238E27FC236}">
                <a16:creationId xmlns:a16="http://schemas.microsoft.com/office/drawing/2014/main" id="{B621DB5D-4FF3-D643-B3A8-A570F534C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2" y="810177"/>
            <a:ext cx="9835978" cy="59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77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1A984D-6110-3F45-AB30-7F602D1202B0}"/>
              </a:ext>
            </a:extLst>
          </p:cNvPr>
          <p:cNvSpPr txBox="1"/>
          <p:nvPr/>
        </p:nvSpPr>
        <p:spPr>
          <a:xfrm>
            <a:off x="0" y="-535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entury Gothic" panose="020B0502020202020204" pitchFamily="34" charset="0"/>
              </a:rPr>
              <a:t>Nuclear astrophysics with hp lasers</a:t>
            </a:r>
          </a:p>
        </p:txBody>
      </p:sp>
      <p:pic>
        <p:nvPicPr>
          <p:cNvPr id="6" name="Immagine 5" descr="Schermata 2016-11-15 alle 09.23.14.png">
            <a:extLst>
              <a:ext uri="{FF2B5EF4-FFF2-40B4-BE49-F238E27FC236}">
                <a16:creationId xmlns:a16="http://schemas.microsoft.com/office/drawing/2014/main" id="{B621DB5D-4FF3-D643-B3A8-A570F534C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2" y="810177"/>
            <a:ext cx="9835978" cy="5924263"/>
          </a:xfrm>
          <a:prstGeom prst="rect">
            <a:avLst/>
          </a:prstGeom>
        </p:spPr>
      </p:pic>
      <p:pic>
        <p:nvPicPr>
          <p:cNvPr id="4" name="Immagine 3" descr="Schermata 2016-11-15 alle 09.57.24.png">
            <a:extLst>
              <a:ext uri="{FF2B5EF4-FFF2-40B4-BE49-F238E27FC236}">
                <a16:creationId xmlns:a16="http://schemas.microsoft.com/office/drawing/2014/main" id="{72060289-F308-F04E-BCA3-D95E4751FB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6"/>
          <a:stretch/>
        </p:blipFill>
        <p:spPr>
          <a:xfrm>
            <a:off x="5304149" y="810177"/>
            <a:ext cx="5386231" cy="37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5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1A984D-6110-3F45-AB30-7F602D1202B0}"/>
              </a:ext>
            </a:extLst>
          </p:cNvPr>
          <p:cNvSpPr txBox="1"/>
          <p:nvPr/>
        </p:nvSpPr>
        <p:spPr>
          <a:xfrm>
            <a:off x="0" y="-535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entury Gothic" panose="020B0502020202020204" pitchFamily="34" charset="0"/>
              </a:rPr>
              <a:t>Nuclear astrophysics with hp lasers</a:t>
            </a:r>
          </a:p>
        </p:txBody>
      </p:sp>
      <p:pic>
        <p:nvPicPr>
          <p:cNvPr id="6" name="Immagine 5" descr="Schermata 2016-11-15 alle 09.23.14.png">
            <a:extLst>
              <a:ext uri="{FF2B5EF4-FFF2-40B4-BE49-F238E27FC236}">
                <a16:creationId xmlns:a16="http://schemas.microsoft.com/office/drawing/2014/main" id="{B621DB5D-4FF3-D643-B3A8-A570F534C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2" y="810177"/>
            <a:ext cx="9835978" cy="59242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CDD0DD7-A3FC-E041-91F3-2A1C4C76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11950700" cy="42926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81548BD-BACA-A14D-930D-C854F6E6DD21}"/>
              </a:ext>
            </a:extLst>
          </p:cNvPr>
          <p:cNvSpPr/>
          <p:nvPr/>
        </p:nvSpPr>
        <p:spPr>
          <a:xfrm>
            <a:off x="459370" y="913368"/>
            <a:ext cx="5108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/>
              <a:t>M. </a:t>
            </a:r>
            <a:r>
              <a:rPr lang="it-IT" err="1"/>
              <a:t>Barbui</a:t>
            </a:r>
            <a:r>
              <a:rPr lang="it-IT"/>
              <a:t>  et al., </a:t>
            </a:r>
            <a:r>
              <a:rPr lang="it-IT" err="1"/>
              <a:t>Phys</a:t>
            </a:r>
            <a:r>
              <a:rPr lang="it-IT"/>
              <a:t>. Rev. </a:t>
            </a:r>
            <a:r>
              <a:rPr lang="it-IT" err="1"/>
              <a:t>Lett</a:t>
            </a:r>
            <a:r>
              <a:rPr lang="it-IT"/>
              <a:t>. </a:t>
            </a:r>
            <a:r>
              <a:rPr lang="en-US"/>
              <a:t>111, 082502 (2013) </a:t>
            </a:r>
          </a:p>
        </p:txBody>
      </p:sp>
    </p:spTree>
    <p:extLst>
      <p:ext uri="{BB962C8B-B14F-4D97-AF65-F5344CB8AC3E}">
        <p14:creationId xmlns:p14="http://schemas.microsoft.com/office/powerpoint/2010/main" val="510765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6CC939-ECC4-2241-80B5-DB22A01EFE45}"/>
              </a:ext>
            </a:extLst>
          </p:cNvPr>
          <p:cNvSpPr txBox="1"/>
          <p:nvPr/>
        </p:nvSpPr>
        <p:spPr>
          <a:xfrm>
            <a:off x="0" y="-5351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Century Gothic" panose="020B0502020202020204" pitchFamily="34" charset="0"/>
              </a:rPr>
              <a:t>Nuclear astrophysics with hp lasers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041342-B629-0347-9533-69591193C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113" y="733313"/>
            <a:ext cx="9144000" cy="774700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75888DC6-9C30-3140-8BB6-E0BD030D7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97" y="783895"/>
            <a:ext cx="8833744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 i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ts val="1125"/>
              </a:spcBef>
              <a:buClr>
                <a:srgbClr val="FFFF00"/>
              </a:buClr>
              <a:buSzPct val="100000"/>
            </a:pPr>
            <a:r>
              <a:rPr lang="it-IT" b="1" i="0">
                <a:latin typeface="Calibri" panose="020F0502020204030204" pitchFamily="34" charset="0"/>
                <a:cs typeface="Calibri" panose="020F0502020204030204" pitchFamily="34" charset="0"/>
              </a:rPr>
              <a:t>LASER </a:t>
            </a:r>
            <a:r>
              <a:rPr lang="it-IT" b="1" i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it-IT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0" err="1">
                <a:latin typeface="Calibri" panose="020F0502020204030204" pitchFamily="34" charset="0"/>
                <a:cs typeface="Calibri" panose="020F0502020204030204" pitchFamily="34" charset="0"/>
              </a:rPr>
              <a:t>aneutronic</a:t>
            </a:r>
            <a:r>
              <a:rPr lang="it-IT" b="1" i="0">
                <a:latin typeface="Calibri" panose="020F0502020204030204" pitchFamily="34" charset="0"/>
                <a:cs typeface="Calibri" panose="020F0502020204030204" pitchFamily="34" charset="0"/>
              </a:rPr>
              <a:t> fusion for </a:t>
            </a:r>
            <a:r>
              <a:rPr lang="it-IT" b="1" i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b="1" i="0">
                <a:latin typeface="Calibri" panose="020F0502020204030204" pitchFamily="34" charset="0"/>
                <a:cs typeface="Calibri" panose="020F0502020204030204" pitchFamily="34" charset="0"/>
              </a:rPr>
              <a:t> production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BD94A7-7F76-1C43-A7A2-A4EEAA9AEFF5}"/>
              </a:ext>
            </a:extLst>
          </p:cNvPr>
          <p:cNvSpPr txBox="1"/>
          <p:nvPr/>
        </p:nvSpPr>
        <p:spPr>
          <a:xfrm>
            <a:off x="1813485" y="1798246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Clr>
                <a:srgbClr val="FF0000"/>
              </a:buClr>
              <a:buSzPct val="110000"/>
              <a:buFont typeface="Wingdings" charset="2"/>
              <a:buChar char="§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The </a:t>
            </a:r>
            <a:r>
              <a:rPr lang="en-US" sz="2400" baseline="30000">
                <a:solidFill>
                  <a:srgbClr val="000000"/>
                </a:solidFill>
                <a:latin typeface="Arial Unicode MS"/>
                <a:cs typeface="Arial "/>
              </a:rPr>
              <a:t>11</a:t>
            </a: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B(p,3α) is considered a </a:t>
            </a:r>
          </a:p>
          <a:p>
            <a:pPr>
              <a:buClr>
                <a:srgbClr val="FF0000"/>
              </a:buClr>
              <a:buSzPct val="110000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promising reaction for energy production </a:t>
            </a:r>
          </a:p>
          <a:p>
            <a:pPr>
              <a:buClr>
                <a:srgbClr val="FF0000"/>
              </a:buClr>
              <a:buSzPct val="110000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in fusion reactors and was studied largely </a:t>
            </a:r>
          </a:p>
          <a:p>
            <a:pPr>
              <a:buClr>
                <a:srgbClr val="FF0000"/>
              </a:buClr>
              <a:buSzPct val="110000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at LNS </a:t>
            </a:r>
          </a:p>
          <a:p>
            <a:pPr marL="914400" lvl="1" indent="-457200">
              <a:buClr>
                <a:srgbClr val="FF0000"/>
              </a:buClr>
              <a:buSzPct val="110000"/>
              <a:buFont typeface="Wingdings" charset="2"/>
              <a:buChar char="§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It does not emit neutrons </a:t>
            </a:r>
          </a:p>
          <a:p>
            <a:pPr marL="914400" lvl="1" indent="-457200">
              <a:buClr>
                <a:srgbClr val="FF0000"/>
              </a:buClr>
              <a:buSzPct val="110000"/>
              <a:buFont typeface="Wingdings" charset="2"/>
              <a:buChar char="§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High energy output (8.59 MeV)</a:t>
            </a:r>
          </a:p>
          <a:p>
            <a:pPr marL="914400" lvl="1" indent="-457200">
              <a:buClr>
                <a:srgbClr val="FF0000"/>
              </a:buClr>
              <a:buSzPct val="110000"/>
              <a:buFont typeface="Wingdings" charset="2"/>
              <a:buChar char="§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However: </a:t>
            </a:r>
            <a:r>
              <a:rPr lang="en-US" sz="2400" baseline="30000">
                <a:solidFill>
                  <a:srgbClr val="000000"/>
                </a:solidFill>
                <a:latin typeface="Arial Unicode MS"/>
                <a:cs typeface="Arial "/>
              </a:rPr>
              <a:t>10</a:t>
            </a: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B is 20% natural boron </a:t>
            </a:r>
          </a:p>
          <a:p>
            <a:pPr lvl="1">
              <a:buClr>
                <a:srgbClr val="FF0000"/>
              </a:buClr>
              <a:buSzPct val="110000"/>
              <a:defRPr/>
            </a:pPr>
            <a:endParaRPr lang="en-US" sz="2400">
              <a:solidFill>
                <a:srgbClr val="000000"/>
              </a:solidFill>
              <a:latin typeface="Arial Unicode MS"/>
              <a:cs typeface="Arial "/>
            </a:endParaRPr>
          </a:p>
          <a:p>
            <a:pPr marL="457200" indent="-457200">
              <a:buClr>
                <a:srgbClr val="FF0000"/>
              </a:buClr>
              <a:buSzPct val="110000"/>
              <a:buFont typeface="Wingdings" charset="2"/>
              <a:buChar char="§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Possible idea: study of the p-</a:t>
            </a:r>
            <a:r>
              <a:rPr lang="en-US" sz="2400" baseline="30000">
                <a:solidFill>
                  <a:srgbClr val="000000"/>
                </a:solidFill>
                <a:latin typeface="Arial Unicode MS"/>
                <a:cs typeface="Arial "/>
              </a:rPr>
              <a:t>11</a:t>
            </a: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B fusion in plasmas</a:t>
            </a:r>
          </a:p>
          <a:p>
            <a:pPr marL="914400" lvl="1" indent="-457200">
              <a:buClr>
                <a:srgbClr val="FF0000"/>
              </a:buClr>
              <a:buSzPct val="110000"/>
              <a:buFont typeface="Wingdings" charset="2"/>
              <a:buChar char="§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Evaluation of electron screening</a:t>
            </a:r>
          </a:p>
          <a:p>
            <a:pPr marL="914400" lvl="1" indent="-457200">
              <a:buClr>
                <a:srgbClr val="FF0000"/>
              </a:buClr>
              <a:buSzPct val="110000"/>
              <a:buFont typeface="Wingdings" charset="2"/>
              <a:buChar char="§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Synergy between THM and direct measurements in “stellar” environment</a:t>
            </a:r>
          </a:p>
          <a:p>
            <a:pPr marL="914400" lvl="1" indent="-457200">
              <a:buClr>
                <a:srgbClr val="FF0000"/>
              </a:buClr>
              <a:buSzPct val="110000"/>
              <a:buFont typeface="Wingdings" charset="2"/>
              <a:buChar char="§"/>
              <a:defRPr/>
            </a:pPr>
            <a:r>
              <a:rPr lang="en-US" sz="2400">
                <a:solidFill>
                  <a:srgbClr val="000000"/>
                </a:solidFill>
                <a:latin typeface="Arial Unicode MS"/>
                <a:cs typeface="Arial "/>
              </a:rPr>
              <a:t>Continuation of research on electron screening by ASFIN</a:t>
            </a:r>
          </a:p>
        </p:txBody>
      </p:sp>
    </p:spTree>
    <p:extLst>
      <p:ext uri="{BB962C8B-B14F-4D97-AF65-F5344CB8AC3E}">
        <p14:creationId xmlns:p14="http://schemas.microsoft.com/office/powerpoint/2010/main" val="321141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215B955A-4FBF-A746-BE0F-45380FEEB278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 err="1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n_TOF</a:t>
            </a:r>
            <a:endParaRPr lang="it-IT" sz="4800" b="1" kern="0">
              <a:solidFill>
                <a:schemeClr val="tx1"/>
              </a:solidFill>
              <a:latin typeface="Century Gothic" panose="020B0502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6EDE3C-8654-7844-A3C3-2ED3C8712079}"/>
              </a:ext>
            </a:extLst>
          </p:cNvPr>
          <p:cNvSpPr txBox="1"/>
          <p:nvPr/>
        </p:nvSpPr>
        <p:spPr>
          <a:xfrm>
            <a:off x="1813390" y="5887268"/>
            <a:ext cx="823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National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responsibles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Cristian Massimi</a:t>
            </a:r>
          </a:p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LNS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Gianluigi Cosentino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B5E2DDFC-5203-674F-8361-56AD5AB78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96" y="5741912"/>
            <a:ext cx="1415775" cy="9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8E73F7F-0364-E845-94A6-F35ED0DD5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7121" y="121915"/>
            <a:ext cx="4602445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D381F4D-DEF7-0049-80A1-F0ADF509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545" y="3305695"/>
            <a:ext cx="3582889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ccia in giù 6">
            <a:extLst>
              <a:ext uri="{FF2B5EF4-FFF2-40B4-BE49-F238E27FC236}">
                <a16:creationId xmlns:a16="http://schemas.microsoft.com/office/drawing/2014/main" id="{E5E661BD-E512-D54F-9CD3-94AF722092AD}"/>
              </a:ext>
            </a:extLst>
          </p:cNvPr>
          <p:cNvSpPr/>
          <p:nvPr/>
        </p:nvSpPr>
        <p:spPr>
          <a:xfrm rot="1056888">
            <a:off x="9147218" y="2170884"/>
            <a:ext cx="233684" cy="764981"/>
          </a:xfrm>
          <a:prstGeom prst="downArrow">
            <a:avLst/>
          </a:prstGeom>
          <a:solidFill>
            <a:srgbClr val="DD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BE33427-A7F1-B548-8DF8-2E7AB3E9539B}"/>
              </a:ext>
            </a:extLst>
          </p:cNvPr>
          <p:cNvSpPr/>
          <p:nvPr/>
        </p:nvSpPr>
        <p:spPr>
          <a:xfrm>
            <a:off x="7010400" y="2965749"/>
            <a:ext cx="4118458" cy="2655417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011894F-4AAF-4442-86AE-1AB84CF8CD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3578" y="5355977"/>
            <a:ext cx="1397985" cy="1380108"/>
          </a:xfrm>
          <a:prstGeom prst="rect">
            <a:avLst/>
          </a:prstGeom>
          <a:solidFill>
            <a:srgbClr val="418AB3"/>
          </a:solidFill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4C52308-C332-FC47-903D-FFA978145673}"/>
              </a:ext>
            </a:extLst>
          </p:cNvPr>
          <p:cNvSpPr txBox="1"/>
          <p:nvPr/>
        </p:nvSpPr>
        <p:spPr>
          <a:xfrm>
            <a:off x="171725" y="953869"/>
            <a:ext cx="6362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Data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</a:rPr>
              <a:t>taking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</a:rPr>
              <a:t> @ CERN</a:t>
            </a:r>
          </a:p>
          <a:p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 The LNS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group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is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active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 in data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analysis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 and detector </a:t>
            </a:r>
            <a:r>
              <a:rPr lang="it-IT" sz="1600" err="1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development</a:t>
            </a:r>
            <a:r>
              <a:rPr lang="it-IT" sz="1600">
                <a:solidFill>
                  <a:srgbClr val="418AB3"/>
                </a:solidFill>
                <a:latin typeface="Century Gothic" panose="020B0502020202020204" pitchFamily="34" charset="0"/>
                <a:sym typeface="Wingdings" pitchFamily="2" charset="2"/>
              </a:rPr>
              <a:t> </a:t>
            </a:r>
            <a:endParaRPr lang="it-IT" sz="1600">
              <a:solidFill>
                <a:srgbClr val="418AB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A1492B1-A2D7-DC4A-972E-7BFDD7814A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65" y="1949166"/>
            <a:ext cx="6236914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4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884017EC-03C0-8043-98E7-91750A774C01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 err="1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n_TOF</a:t>
            </a:r>
            <a:endParaRPr lang="it-IT" sz="4800" b="1" kern="0">
              <a:solidFill>
                <a:schemeClr val="tx1"/>
              </a:solidFill>
              <a:latin typeface="Century Gothic" panose="020B0502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E6D5CF9-080C-1547-9801-CA59981F50DA}"/>
              </a:ext>
            </a:extLst>
          </p:cNvPr>
          <p:cNvSpPr/>
          <p:nvPr/>
        </p:nvSpPr>
        <p:spPr>
          <a:xfrm>
            <a:off x="0" y="834613"/>
            <a:ext cx="6095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 In the </a:t>
            </a:r>
            <a:r>
              <a:rPr lang="it-IT" sz="2000" err="1">
                <a:solidFill>
                  <a:srgbClr val="418AB3"/>
                </a:solidFill>
                <a:latin typeface="Century Gothic" panose="020B0502020202020204" pitchFamily="34" charset="0"/>
              </a:rPr>
              <a:t>next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 future: </a:t>
            </a:r>
            <a:r>
              <a:rPr lang="it-IT" sz="2000" err="1">
                <a:solidFill>
                  <a:srgbClr val="418AB3"/>
                </a:solidFill>
                <a:latin typeface="Century Gothic" panose="020B0502020202020204" pitchFamily="34" charset="0"/>
              </a:rPr>
              <a:t>measurement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 of (</a:t>
            </a:r>
            <a:r>
              <a:rPr lang="it-IT" sz="2000" err="1">
                <a:solidFill>
                  <a:srgbClr val="418AB3"/>
                </a:solidFill>
                <a:latin typeface="Century Gothic" panose="020B0502020202020204" pitchFamily="34" charset="0"/>
              </a:rPr>
              <a:t>n,charged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2000" err="1">
                <a:solidFill>
                  <a:srgbClr val="418AB3"/>
                </a:solidFill>
                <a:latin typeface="Century Gothic" panose="020B0502020202020204" pitchFamily="34" charset="0"/>
              </a:rPr>
              <a:t>particles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) </a:t>
            </a:r>
            <a:r>
              <a:rPr lang="it-IT" sz="2000" err="1">
                <a:solidFill>
                  <a:srgbClr val="418AB3"/>
                </a:solidFill>
                <a:latin typeface="Century Gothic" panose="020B0502020202020204" pitchFamily="34" charset="0"/>
              </a:rPr>
              <a:t>reactions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2000" err="1">
                <a:solidFill>
                  <a:srgbClr val="418AB3"/>
                </a:solidFill>
                <a:latin typeface="Century Gothic" panose="020B0502020202020204" pitchFamily="34" charset="0"/>
              </a:rPr>
              <a:t>such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2000" err="1">
                <a:solidFill>
                  <a:srgbClr val="418AB3"/>
                </a:solidFill>
                <a:latin typeface="Century Gothic" panose="020B0502020202020204" pitchFamily="34" charset="0"/>
              </a:rPr>
              <a:t>as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 the </a:t>
            </a:r>
            <a:r>
              <a:rPr lang="it-IT" sz="2000" baseline="30000">
                <a:solidFill>
                  <a:srgbClr val="418AB3"/>
                </a:solidFill>
                <a:latin typeface="Century Gothic" panose="020B0502020202020204" pitchFamily="34" charset="0"/>
              </a:rPr>
              <a:t>16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O(</a:t>
            </a:r>
            <a:r>
              <a:rPr lang="it-IT" sz="2000" err="1">
                <a:solidFill>
                  <a:srgbClr val="418AB3"/>
                </a:solidFill>
                <a:latin typeface="Century Gothic" panose="020B0502020202020204" pitchFamily="34" charset="0"/>
              </a:rPr>
              <a:t>n,a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)</a:t>
            </a:r>
            <a:r>
              <a:rPr lang="it-IT" sz="2000" baseline="30000">
                <a:solidFill>
                  <a:srgbClr val="418AB3"/>
                </a:solidFill>
                <a:latin typeface="Century Gothic" panose="020B0502020202020204" pitchFamily="34" charset="0"/>
              </a:rPr>
              <a:t>13</a:t>
            </a:r>
            <a:r>
              <a:rPr lang="it-IT" sz="2000">
                <a:solidFill>
                  <a:srgbClr val="418AB3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AE40F3-5434-424E-A276-FAE466A865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699" y="1542499"/>
            <a:ext cx="3520600" cy="2664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A6DCB8-B1AC-9846-A3C9-57DB89E03811}"/>
              </a:ext>
            </a:extLst>
          </p:cNvPr>
          <p:cNvSpPr txBox="1"/>
          <p:nvPr/>
        </p:nvSpPr>
        <p:spPr>
          <a:xfrm>
            <a:off x="0" y="4284530"/>
            <a:ext cx="6095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Annular silicon detector using PSA for PID under test at CERN </a:t>
            </a:r>
            <a:r>
              <a:rPr lang="en-US">
                <a:latin typeface="Century Gothic" panose="020B0502020202020204" pitchFamily="34" charset="0"/>
                <a:sym typeface="Wingdings" pitchFamily="2" charset="2"/>
              </a:rPr>
              <a:t> low detection threshold for e.g. </a:t>
            </a:r>
            <a:r>
              <a:rPr lang="en-US" err="1">
                <a:latin typeface="Century Gothic" panose="020B0502020202020204" pitchFamily="34" charset="0"/>
                <a:sym typeface="Wingdings" pitchFamily="2" charset="2"/>
              </a:rPr>
              <a:t>endoenergetic</a:t>
            </a:r>
            <a:r>
              <a:rPr lang="en-US">
                <a:latin typeface="Century Gothic" panose="020B0502020202020204" pitchFamily="34" charset="0"/>
                <a:sym typeface="Wingdings" pitchFamily="2" charset="2"/>
              </a:rPr>
              <a:t> </a:t>
            </a:r>
            <a:r>
              <a:rPr lang="en-US" err="1">
                <a:latin typeface="Century Gothic" panose="020B0502020202020204" pitchFamily="34" charset="0"/>
                <a:sym typeface="Wingdings" pitchFamily="2" charset="2"/>
              </a:rPr>
              <a:t>rections</a:t>
            </a:r>
            <a:endParaRPr lang="en-US">
              <a:latin typeface="Century Gothic" panose="020B0502020202020204" pitchFamily="34" charset="0"/>
              <a:sym typeface="Wingdings" pitchFamily="2" charset="2"/>
            </a:endParaRPr>
          </a:p>
          <a:p>
            <a:endParaRPr lang="en-US">
              <a:latin typeface="Century Gothic" panose="020B0502020202020204" pitchFamily="34" charset="0"/>
              <a:sym typeface="Wingdings" pitchFamily="2" charset="2"/>
            </a:endParaRPr>
          </a:p>
          <a:p>
            <a:r>
              <a:rPr lang="en-US">
                <a:latin typeface="Century Gothic" panose="020B0502020202020204" pitchFamily="34" charset="0"/>
                <a:sym typeface="Wingdings" pitchFamily="2" charset="2"/>
              </a:rPr>
              <a:t>Many physical cases from chromium to tungsten and beam energies lower than 14 MeV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577A8B-1C77-2645-BB79-7C52B2FAF8DD}"/>
              </a:ext>
            </a:extLst>
          </p:cNvPr>
          <p:cNvSpPr txBox="1"/>
          <p:nvPr/>
        </p:nvSpPr>
        <p:spPr>
          <a:xfrm>
            <a:off x="6405630" y="901529"/>
            <a:ext cx="5607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err="1">
                <a:latin typeface="Century Gothic" panose="020B0502020202020204" pitchFamily="34" charset="0"/>
              </a:rPr>
              <a:t>Example</a:t>
            </a:r>
            <a:r>
              <a:rPr lang="it-IT" sz="1600" b="1">
                <a:latin typeface="Century Gothic" panose="020B0502020202020204" pitchFamily="34" charset="0"/>
              </a:rPr>
              <a:t> of data </a:t>
            </a:r>
            <a:r>
              <a:rPr lang="it-IT" sz="1600" b="1" err="1">
                <a:latin typeface="Century Gothic" panose="020B0502020202020204" pitchFamily="34" charset="0"/>
              </a:rPr>
              <a:t>analysis</a:t>
            </a:r>
            <a:r>
              <a:rPr lang="it-IT" sz="1600" b="1">
                <a:latin typeface="Century Gothic" panose="020B0502020202020204" pitchFamily="34" charset="0"/>
              </a:rPr>
              <a:t>: </a:t>
            </a:r>
            <a:r>
              <a:rPr lang="it-IT" sz="1600" b="1" baseline="30000">
                <a:latin typeface="Century Gothic" panose="020B0502020202020204" pitchFamily="34" charset="0"/>
              </a:rPr>
              <a:t>140</a:t>
            </a:r>
            <a:r>
              <a:rPr lang="it-IT" sz="1600" b="1">
                <a:latin typeface="Century Gothic" panose="020B0502020202020204" pitchFamily="34" charset="0"/>
              </a:rPr>
              <a:t>Ce(</a:t>
            </a:r>
            <a:r>
              <a:rPr lang="it-IT" sz="1600" b="1" err="1">
                <a:latin typeface="Century Gothic" panose="020B0502020202020204" pitchFamily="34" charset="0"/>
              </a:rPr>
              <a:t>n</a:t>
            </a:r>
            <a:r>
              <a:rPr lang="it-IT" sz="1600" b="1">
                <a:latin typeface="Century Gothic" panose="020B0502020202020204" pitchFamily="34" charset="0"/>
              </a:rPr>
              <a:t>,</a:t>
            </a:r>
            <a:r>
              <a:rPr lang="el-GR" sz="1600" b="1">
                <a:latin typeface="Century Gothic" panose="020B0502020202020204" pitchFamily="34" charset="0"/>
              </a:rPr>
              <a:t>γ</a:t>
            </a:r>
            <a:r>
              <a:rPr lang="it-IT" sz="1600" b="1">
                <a:latin typeface="Century Gothic" panose="020B0502020202020204" pitchFamily="34" charset="0"/>
              </a:rPr>
              <a:t>) and the </a:t>
            </a:r>
            <a:r>
              <a:rPr lang="it-IT" sz="1600" b="1" err="1">
                <a:latin typeface="Century Gothic" panose="020B0502020202020204" pitchFamily="34" charset="0"/>
              </a:rPr>
              <a:t>s-process</a:t>
            </a:r>
            <a:endParaRPr lang="en-US" sz="1600" b="1">
              <a:latin typeface="Century Gothic" panose="020B0502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202075A-C41A-604E-8D48-05E6D55D07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4488" y="2143516"/>
            <a:ext cx="3698069" cy="24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DD44B68E-9651-B145-AA70-7EFEBABD77CF}"/>
              </a:ext>
            </a:extLst>
          </p:cNvPr>
          <p:cNvSpPr/>
          <p:nvPr/>
        </p:nvSpPr>
        <p:spPr>
          <a:xfrm>
            <a:off x="6405629" y="1322093"/>
            <a:ext cx="5607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Bef>
                <a:spcPts val="1417"/>
              </a:spcBef>
              <a:spcAft>
                <a:spcPts val="1417"/>
              </a:spcAft>
              <a:defRPr lang="en-GB" sz="2000"/>
            </a:pPr>
            <a:r>
              <a:rPr lang="en-GB" sz="1600"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Example of analysis for a a p-wave resonance. The </a:t>
            </a:r>
            <a:r>
              <a:rPr lang="en-GB" sz="1600" err="1"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n_TOF</a:t>
            </a:r>
            <a:r>
              <a:rPr lang="en-GB" sz="1600"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 fit of the capture yield shows </a:t>
            </a:r>
            <a:r>
              <a:rPr lang="en-GB" sz="1600" b="1"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large discrepancies</a:t>
            </a:r>
            <a:r>
              <a:rPr lang="en-GB" sz="1600"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 compared to JENDL-4.0 and ENDF/B-VIII libraries.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450017-FF11-C84C-84BB-DD9B3DCDB97D}"/>
              </a:ext>
            </a:extLst>
          </p:cNvPr>
          <p:cNvSpPr txBox="1"/>
          <p:nvPr/>
        </p:nvSpPr>
        <p:spPr>
          <a:xfrm>
            <a:off x="6405629" y="4627516"/>
            <a:ext cx="5654207" cy="845509"/>
          </a:xfrm>
          <a:prstGeom prst="rect">
            <a:avLst/>
          </a:prstGeom>
          <a:noFill/>
          <a:ln w="6350">
            <a:solidFill>
              <a:srgbClr val="002060"/>
            </a:solidFill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just" hangingPunct="0">
              <a:lnSpc>
                <a:spcPct val="100000"/>
              </a:lnSpc>
              <a:spcBef>
                <a:spcPts val="1417"/>
              </a:spcBef>
              <a:spcAft>
                <a:spcPts val="1417"/>
              </a:spcAft>
              <a:buNone/>
              <a:tabLst/>
              <a:defRPr lang="en-GB" sz="2000"/>
            </a:pPr>
            <a:r>
              <a:rPr lang="en-GB" sz="1600" b="0" i="0" u="none" strike="noStrike" kern="1200" cap="none">
                <a:ln>
                  <a:noFill/>
                </a:ln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The table reports the </a:t>
            </a:r>
            <a:r>
              <a:rPr lang="en-GB" sz="1600" b="1" i="0" u="none" strike="noStrike" kern="1200" cap="none">
                <a:ln>
                  <a:noFill/>
                </a:ln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width and centroid </a:t>
            </a:r>
            <a:r>
              <a:rPr lang="en-GB" sz="1600" i="0" u="none" strike="noStrike" kern="1200" cap="none">
                <a:ln>
                  <a:noFill/>
                </a:ln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of the resonance.</a:t>
            </a:r>
            <a:r>
              <a:rPr lang="en-GB" sz="1600" b="0" i="0" u="none" strike="noStrike" kern="1200" cap="none">
                <a:ln>
                  <a:noFill/>
                </a:ln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 The </a:t>
            </a:r>
            <a:r>
              <a:rPr lang="en-GB" sz="1600" b="0" i="0" u="none" strike="noStrike" kern="1200" cap="none" err="1">
                <a:ln>
                  <a:noFill/>
                </a:ln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n_TOF</a:t>
            </a:r>
            <a:r>
              <a:rPr lang="en-GB" sz="1600" b="0" i="0" u="none" strike="noStrike" kern="1200" cap="none">
                <a:ln>
                  <a:noFill/>
                </a:ln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 value is a</a:t>
            </a:r>
            <a:r>
              <a:rPr lang="en-GB" sz="1600" b="1" i="0" u="none" strike="noStrike" kern="1200" cap="none">
                <a:ln>
                  <a:noFill/>
                </a:ln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 factor 2</a:t>
            </a:r>
            <a:r>
              <a:rPr lang="en-GB" sz="1600" b="0" i="0" u="none" strike="noStrike" kern="1200" cap="none">
                <a:ln>
                  <a:noFill/>
                </a:ln>
                <a:latin typeface="Century Gothic" panose="020B0502020202020204" pitchFamily="34" charset="0"/>
                <a:ea typeface="AR PL SungtiL GB" pitchFamily="2"/>
                <a:cs typeface="Lohit Devanagari" pitchFamily="2"/>
              </a:rPr>
              <a:t> larger than libraries and transmission (Musgrove) data.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2ED706B-6B12-064A-9E18-614102CB20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9834" y="5535907"/>
            <a:ext cx="4039213" cy="12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698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594A97AA-FB71-EB4C-9427-87BB32EECA56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971486-AF50-F245-B44E-735366669CE3}"/>
              </a:ext>
            </a:extLst>
          </p:cNvPr>
          <p:cNvSpPr txBox="1"/>
          <p:nvPr/>
        </p:nvSpPr>
        <p:spPr>
          <a:xfrm>
            <a:off x="-9525" y="797510"/>
            <a:ext cx="122015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>
                <a:latin typeface="Century Gothic" panose="020B0502020202020204" pitchFamily="34" charset="0"/>
              </a:rPr>
              <a:t>Nuclear physics at LNS covers a broad range of physical cases</a:t>
            </a:r>
          </a:p>
          <a:p>
            <a:pPr marL="342900" indent="-342900">
              <a:buFontTx/>
              <a:buChar char="-"/>
            </a:pPr>
            <a:endParaRPr lang="en-US" sz="2400"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>
                <a:latin typeface="Century Gothic" panose="020B0502020202020204" pitchFamily="34" charset="0"/>
              </a:rPr>
              <a:t>Many experiments (CHIRONE, NUMEN, ASFIN) are focused on the CS and on the TANDEM</a:t>
            </a:r>
          </a:p>
          <a:p>
            <a:pPr marL="342900" indent="-342900">
              <a:buFontTx/>
              <a:buChar char="-"/>
            </a:pPr>
            <a:endParaRPr lang="en-US" sz="2400"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>
                <a:latin typeface="Century Gothic" panose="020B0502020202020204" pitchFamily="34" charset="0"/>
              </a:rPr>
              <a:t>Nuclear astrophysics is a key research fields, from dark matter to </a:t>
            </a:r>
            <a:r>
              <a:rPr lang="en-US" sz="2400" err="1">
                <a:latin typeface="Century Gothic" panose="020B0502020202020204" pitchFamily="34" charset="0"/>
              </a:rPr>
              <a:t>multimessenger</a:t>
            </a:r>
            <a:r>
              <a:rPr lang="en-US" sz="2400">
                <a:latin typeface="Century Gothic" panose="020B0502020202020204" pitchFamily="34" charset="0"/>
              </a:rPr>
              <a:t> astronomy, with a strong connection with international laboratories</a:t>
            </a:r>
          </a:p>
          <a:p>
            <a:pPr marL="342900" indent="-342900">
              <a:buFontTx/>
              <a:buChar char="-"/>
            </a:pPr>
            <a:endParaRPr lang="en-US" sz="2400">
              <a:latin typeface="Century Gothic" panose="020B0502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>
                <a:latin typeface="Century Gothic" panose="020B0502020202020204" pitchFamily="34" charset="0"/>
              </a:rPr>
              <a:t>The Tandem program for the next years is very broad and full of exciting and highly competitive physical cases</a:t>
            </a:r>
          </a:p>
          <a:p>
            <a:endParaRPr lang="en-US" sz="2400" b="1" i="1">
              <a:solidFill>
                <a:srgbClr val="418AB3"/>
              </a:solidFill>
              <a:latin typeface="Century Gothic" panose="020B0502020202020204" pitchFamily="34" charset="0"/>
            </a:endParaRPr>
          </a:p>
          <a:p>
            <a:endParaRPr lang="en-US" sz="2400" b="1">
              <a:latin typeface="Century Gothic" panose="020B0502020202020204" pitchFamily="34" charset="0"/>
            </a:endParaRPr>
          </a:p>
          <a:p>
            <a:pPr algn="ctr"/>
            <a:r>
              <a:rPr lang="en-US" sz="4800" b="1" i="1">
                <a:solidFill>
                  <a:srgbClr val="418AB3"/>
                </a:solidFill>
                <a:latin typeface="Century Gothic" panose="020B0502020202020204" pitchFamily="34" charset="0"/>
              </a:rPr>
              <a:t>THANKS FOR YOUR ATTENTION</a:t>
            </a:r>
            <a:endParaRPr lang="en-US" sz="4800" b="1">
              <a:solidFill>
                <a:srgbClr val="418AB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88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CED073-00F3-214F-8442-9C49BF044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04" y="0"/>
            <a:ext cx="10524392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1E0843-A317-5444-8F92-BE0E938F26D7}"/>
              </a:ext>
            </a:extLst>
          </p:cNvPr>
          <p:cNvSpPr txBox="1"/>
          <p:nvPr/>
        </p:nvSpPr>
        <p:spPr>
          <a:xfrm>
            <a:off x="3497371" y="1121789"/>
            <a:ext cx="519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https://</a:t>
            </a:r>
            <a:r>
              <a:rPr lang="en-US" sz="2400" b="1" dirty="0" err="1">
                <a:solidFill>
                  <a:schemeClr val="bg1"/>
                </a:solidFill>
              </a:rPr>
              <a:t>web.infn.it</a:t>
            </a:r>
            <a:r>
              <a:rPr lang="en-US" sz="2400" b="1" dirty="0">
                <a:solidFill>
                  <a:schemeClr val="bg1"/>
                </a:solidFill>
              </a:rPr>
              <a:t>/</a:t>
            </a:r>
            <a:r>
              <a:rPr lang="en-US" sz="2400" b="1" dirty="0" err="1">
                <a:solidFill>
                  <a:schemeClr val="bg1"/>
                </a:solidFill>
              </a:rPr>
              <a:t>nucphys</a:t>
            </a:r>
            <a:r>
              <a:rPr lang="en-US" sz="2400" b="1" dirty="0">
                <a:solidFill>
                  <a:schemeClr val="bg1"/>
                </a:solidFill>
              </a:rPr>
              <a:t>-plan-</a:t>
            </a:r>
            <a:r>
              <a:rPr lang="en-US" sz="2400" b="1" dirty="0" err="1">
                <a:solidFill>
                  <a:schemeClr val="bg1"/>
                </a:solidFill>
              </a:rPr>
              <a:t>italy</a:t>
            </a:r>
            <a:r>
              <a:rPr lang="en-US" sz="2400" b="1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790061-4983-A24B-B700-B24FEC749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421" y="1684256"/>
            <a:ext cx="1257693" cy="12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5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611F4A21-57E1-CB43-91B4-B009B1277404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GR3 @ LNS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820BAE-C2E8-7648-8172-25D52B0D1C32}"/>
              </a:ext>
            </a:extLst>
          </p:cNvPr>
          <p:cNvSpPr txBox="1"/>
          <p:nvPr/>
        </p:nvSpPr>
        <p:spPr>
          <a:xfrm>
            <a:off x="-9525" y="797510"/>
            <a:ext cx="122015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latin typeface="Century Gothic" panose="020B0502020202020204" pitchFamily="34" charset="0"/>
              </a:rPr>
              <a:t>In </a:t>
            </a:r>
            <a:r>
              <a:rPr lang="it-IT" sz="2400" err="1">
                <a:latin typeface="Century Gothic" panose="020B0502020202020204" pitchFamily="34" charset="0"/>
              </a:rPr>
              <a:t>this</a:t>
            </a:r>
            <a:r>
              <a:rPr lang="it-IT" sz="2400">
                <a:latin typeface="Century Gothic" panose="020B0502020202020204" pitchFamily="34" charset="0"/>
              </a:rPr>
              <a:t> talk I </a:t>
            </a:r>
            <a:r>
              <a:rPr lang="it-IT" sz="2400" err="1">
                <a:latin typeface="Century Gothic" panose="020B0502020202020204" pitchFamily="34" charset="0"/>
              </a:rPr>
              <a:t>will</a:t>
            </a:r>
            <a:r>
              <a:rPr lang="it-IT" sz="2400">
                <a:latin typeface="Century Gothic" panose="020B0502020202020204" pitchFamily="34" charset="0"/>
              </a:rPr>
              <a:t> focus </a:t>
            </a:r>
            <a:r>
              <a:rPr lang="it-IT" sz="2400" err="1">
                <a:latin typeface="Century Gothic" panose="020B0502020202020204" pitchFamily="34" charset="0"/>
              </a:rPr>
              <a:t>mostly</a:t>
            </a:r>
            <a:r>
              <a:rPr lang="it-IT" sz="2400">
                <a:latin typeface="Century Gothic" panose="020B0502020202020204" pitchFamily="34" charset="0"/>
              </a:rPr>
              <a:t> on the </a:t>
            </a:r>
            <a:r>
              <a:rPr lang="it-IT" sz="2400" err="1">
                <a:latin typeface="Century Gothic" panose="020B0502020202020204" pitchFamily="34" charset="0"/>
              </a:rPr>
              <a:t>activities</a:t>
            </a:r>
            <a:r>
              <a:rPr lang="it-IT" sz="2400">
                <a:latin typeface="Century Gothic" panose="020B0502020202020204" pitchFamily="34" charset="0"/>
              </a:rPr>
              <a:t> </a:t>
            </a:r>
            <a:r>
              <a:rPr lang="it-IT" sz="2400" err="1">
                <a:latin typeface="Century Gothic" panose="020B0502020202020204" pitchFamily="34" charset="0"/>
              </a:rPr>
              <a:t>using</a:t>
            </a:r>
            <a:r>
              <a:rPr lang="it-IT" sz="2400">
                <a:latin typeface="Century Gothic" panose="020B0502020202020204" pitchFamily="34" charset="0"/>
              </a:rPr>
              <a:t> the </a:t>
            </a:r>
            <a:r>
              <a:rPr lang="it-IT" sz="2400" err="1">
                <a:latin typeface="Century Gothic" panose="020B0502020202020204" pitchFamily="34" charset="0"/>
              </a:rPr>
              <a:t>beams</a:t>
            </a:r>
            <a:r>
              <a:rPr lang="it-IT" sz="2400">
                <a:latin typeface="Century Gothic" panose="020B0502020202020204" pitchFamily="34" charset="0"/>
              </a:rPr>
              <a:t> from LNS Tandem </a:t>
            </a:r>
            <a:r>
              <a:rPr lang="it-IT" sz="2400" err="1">
                <a:latin typeface="Century Gothic" panose="020B0502020202020204" pitchFamily="34" charset="0"/>
              </a:rPr>
              <a:t>accelerator</a:t>
            </a:r>
            <a:endParaRPr lang="it-IT" sz="2400">
              <a:latin typeface="Century Gothic" panose="020B0502020202020204" pitchFamily="34" charset="0"/>
            </a:endParaRPr>
          </a:p>
          <a:p>
            <a:endParaRPr lang="it-IT" sz="2400" b="1" i="1">
              <a:solidFill>
                <a:srgbClr val="418AB3"/>
              </a:solidFill>
              <a:latin typeface="Century Gothic" panose="020B0502020202020204" pitchFamily="34" charset="0"/>
            </a:endParaRPr>
          </a:p>
          <a:p>
            <a:r>
              <a:rPr lang="it-IT" sz="2400" b="1" i="1">
                <a:solidFill>
                  <a:srgbClr val="418AB3"/>
                </a:solidFill>
                <a:latin typeface="Century Gothic" panose="020B0502020202020204" pitchFamily="34" charset="0"/>
              </a:rPr>
              <a:t>Line 1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</a:rPr>
              <a:t> </a:t>
            </a:r>
            <a:r>
              <a:rPr lang="it-IT" sz="2400">
                <a:solidFill>
                  <a:srgbClr val="418AB3"/>
                </a:solidFill>
                <a:latin typeface="Century Gothic" panose="020B0502020202020204" pitchFamily="34" charset="0"/>
              </a:rPr>
              <a:t>(QUARKS AND HADRON DYNAMICS)</a:t>
            </a:r>
          </a:p>
          <a:p>
            <a:r>
              <a:rPr lang="it-IT" sz="2400" b="1">
                <a:latin typeface="Century Gothic" panose="020B0502020202020204" pitchFamily="34" charset="0"/>
              </a:rPr>
              <a:t>JLAB12 </a:t>
            </a:r>
          </a:p>
          <a:p>
            <a:r>
              <a:rPr lang="it-IT" sz="2400" b="1">
                <a:latin typeface="Century Gothic" panose="020B0502020202020204" pitchFamily="34" charset="0"/>
              </a:rPr>
              <a:t>EIC_NET	</a:t>
            </a:r>
          </a:p>
          <a:p>
            <a:endParaRPr lang="it-IT" sz="2400" b="1">
              <a:latin typeface="Century Gothic" panose="020B0502020202020204" pitchFamily="34" charset="0"/>
            </a:endParaRPr>
          </a:p>
          <a:p>
            <a:r>
              <a:rPr lang="it-IT" sz="2400" b="1" i="1">
                <a:solidFill>
                  <a:srgbClr val="418AB3"/>
                </a:solidFill>
                <a:latin typeface="Century Gothic" panose="020B0502020202020204" pitchFamily="34" charset="0"/>
              </a:rPr>
              <a:t>Line 3 </a:t>
            </a:r>
            <a:r>
              <a:rPr lang="it-IT" sz="2400" i="1">
                <a:solidFill>
                  <a:srgbClr val="418AB3"/>
                </a:solidFill>
                <a:latin typeface="Century Gothic" panose="020B0502020202020204" pitchFamily="34" charset="0"/>
              </a:rPr>
              <a:t>(</a:t>
            </a:r>
            <a:r>
              <a:rPr lang="it-IT" sz="2400">
                <a:solidFill>
                  <a:srgbClr val="418AB3"/>
                </a:solidFill>
                <a:latin typeface="Century Gothic" panose="020B0502020202020204" pitchFamily="34" charset="0"/>
                <a:cs typeface="Arial" charset="0"/>
              </a:rPr>
              <a:t>NUCLEAR  STRUCTURES AND REACTIONS DYNAMICS)</a:t>
            </a:r>
            <a:endParaRPr lang="it-IT" sz="2400" b="1">
              <a:solidFill>
                <a:srgbClr val="418AB3"/>
              </a:solidFill>
              <a:latin typeface="Century Gothic" panose="020B0502020202020204" pitchFamily="34" charset="0"/>
            </a:endParaRPr>
          </a:p>
          <a:p>
            <a:r>
              <a:rPr lang="it-IT" sz="2400" b="1">
                <a:latin typeface="Century Gothic" panose="020B0502020202020204" pitchFamily="34" charset="0"/>
              </a:rPr>
              <a:t>CHIRONE </a:t>
            </a:r>
          </a:p>
          <a:p>
            <a:r>
              <a:rPr lang="it-IT" sz="2400" b="1">
                <a:latin typeface="Century Gothic" panose="020B0502020202020204" pitchFamily="34" charset="0"/>
              </a:rPr>
              <a:t>NUMEN_GR3</a:t>
            </a:r>
          </a:p>
          <a:p>
            <a:endParaRPr lang="it-IT" sz="2400" b="1">
              <a:latin typeface="Century Gothic" panose="020B0502020202020204" pitchFamily="34" charset="0"/>
            </a:endParaRPr>
          </a:p>
          <a:p>
            <a:r>
              <a:rPr lang="it-IT" sz="2400" b="1" i="1">
                <a:solidFill>
                  <a:srgbClr val="418AB3"/>
                </a:solidFill>
                <a:latin typeface="Century Gothic" panose="020B0502020202020204" pitchFamily="34" charset="0"/>
              </a:rPr>
              <a:t>Line 4  </a:t>
            </a:r>
            <a:r>
              <a:rPr lang="it-IT" sz="2400" i="1">
                <a:solidFill>
                  <a:srgbClr val="418AB3"/>
                </a:solidFill>
                <a:latin typeface="Century Gothic" panose="020B0502020202020204" pitchFamily="34" charset="0"/>
              </a:rPr>
              <a:t>(</a:t>
            </a:r>
            <a:r>
              <a:rPr lang="it-IT" sz="2400">
                <a:solidFill>
                  <a:srgbClr val="418AB3"/>
                </a:solidFill>
                <a:latin typeface="Century Gothic" panose="020B0502020202020204" pitchFamily="34" charset="0"/>
                <a:cs typeface="Arial" charset="0"/>
              </a:rPr>
              <a:t>ASTROPHYSICS AND INTERDISCIPLINARY RESEARCHES)</a:t>
            </a:r>
            <a:endParaRPr lang="it-IT" sz="2400" b="1">
              <a:solidFill>
                <a:srgbClr val="418AB3"/>
              </a:solidFill>
              <a:latin typeface="Century Gothic" panose="020B0502020202020204" pitchFamily="34" charset="0"/>
            </a:endParaRPr>
          </a:p>
          <a:p>
            <a:r>
              <a:rPr lang="it-IT" sz="2400" b="1">
                <a:latin typeface="Century Gothic" panose="020B0502020202020204" pitchFamily="34" charset="0"/>
              </a:rPr>
              <a:t>ASFIN</a:t>
            </a:r>
          </a:p>
          <a:p>
            <a:r>
              <a:rPr lang="it-IT" sz="2400" b="1" err="1">
                <a:latin typeface="Century Gothic" panose="020B0502020202020204" pitchFamily="34" charset="0"/>
              </a:rPr>
              <a:t>n_TOF</a:t>
            </a:r>
            <a:r>
              <a:rPr lang="it-IT" sz="2400" b="1">
                <a:latin typeface="Century Gothic" panose="020B0502020202020204" pitchFamily="34" charset="0"/>
              </a:rPr>
              <a:t>		</a:t>
            </a:r>
          </a:p>
          <a:p>
            <a:r>
              <a:rPr lang="it-IT" sz="2400" b="1">
                <a:latin typeface="Century Gothic" panose="020B0502020202020204" pitchFamily="34" charset="0"/>
                <a:cs typeface="Arial" charset="0"/>
              </a:rPr>
              <a:t>PANDORA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A3CA49D-2AC5-C048-9F9E-23F4DFDBCD9C}"/>
              </a:ext>
            </a:extLst>
          </p:cNvPr>
          <p:cNvSpPr/>
          <p:nvPr/>
        </p:nvSpPr>
        <p:spPr>
          <a:xfrm>
            <a:off x="-9525" y="3811836"/>
            <a:ext cx="2378152" cy="672029"/>
          </a:xfrm>
          <a:prstGeom prst="roundRect">
            <a:avLst/>
          </a:prstGeom>
          <a:solidFill>
            <a:srgbClr val="418AB3">
              <a:alpha val="4960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45DDC35-8792-874A-858A-B55B961BDC3D}"/>
              </a:ext>
            </a:extLst>
          </p:cNvPr>
          <p:cNvSpPr/>
          <p:nvPr/>
        </p:nvSpPr>
        <p:spPr>
          <a:xfrm>
            <a:off x="0" y="5264226"/>
            <a:ext cx="2378152" cy="672029"/>
          </a:xfrm>
          <a:prstGeom prst="roundRect">
            <a:avLst/>
          </a:prstGeom>
          <a:solidFill>
            <a:srgbClr val="418AB3">
              <a:alpha val="4960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43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1CD842B-98B4-6F46-803E-23CFA55E10DD}"/>
              </a:ext>
            </a:extLst>
          </p:cNvPr>
          <p:cNvSpPr txBox="1"/>
          <p:nvPr/>
        </p:nvSpPr>
        <p:spPr>
          <a:xfrm>
            <a:off x="3111048" y="0"/>
            <a:ext cx="5969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baseline="30000">
                <a:latin typeface="Century Gothic" panose="020B0502020202020204" pitchFamily="34" charset="0"/>
              </a:rPr>
              <a:t>What next at the LNS Tandem</a:t>
            </a:r>
            <a:endParaRPr lang="en-GB" sz="4800" b="1">
              <a:latin typeface="Century Gothic" panose="020B0502020202020204" pitchFamily="34" charset="0"/>
            </a:endParaRPr>
          </a:p>
        </p:txBody>
      </p:sp>
      <p:sp>
        <p:nvSpPr>
          <p:cNvPr id="3" name="Segnaposto contenuto 4">
            <a:extLst>
              <a:ext uri="{FF2B5EF4-FFF2-40B4-BE49-F238E27FC236}">
                <a16:creationId xmlns:a16="http://schemas.microsoft.com/office/drawing/2014/main" id="{A23F6C7B-7D4B-3745-8590-9DF418466C44}"/>
              </a:ext>
            </a:extLst>
          </p:cNvPr>
          <p:cNvSpPr txBox="1">
            <a:spLocks/>
          </p:cNvSpPr>
          <p:nvPr/>
        </p:nvSpPr>
        <p:spPr>
          <a:xfrm>
            <a:off x="0" y="2163678"/>
            <a:ext cx="12192000" cy="2097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The </a:t>
            </a:r>
            <a:r>
              <a:rPr lang="en-US" sz="1800" baseline="30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26</a:t>
            </a: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Al (t</a:t>
            </a:r>
            <a:r>
              <a:rPr lang="en-US" sz="1800" baseline="-25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1/2</a:t>
            </a: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=7.2</a:t>
            </a:r>
            <a:r>
              <a:rPr lang="it-IT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</a:t>
            </a: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10</a:t>
            </a:r>
            <a:r>
              <a:rPr lang="en-US" sz="1800" baseline="30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5</a:t>
            </a:r>
            <a:r>
              <a:rPr lang="en-US" sz="1800" baseline="-25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y) nucleosynthesis is one of the most challenging issues for astrophysics and nuclear astrophysics</a:t>
            </a:r>
          </a:p>
          <a:p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Its presence has been detected in different sites: </a:t>
            </a:r>
            <a:r>
              <a:rPr lang="en-US" sz="1800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Galactic interstellar medium </a:t>
            </a: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(via the 1809 keV </a:t>
            </a:r>
            <a:r>
              <a:rPr lang="it-IT" sz="180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γ</a:t>
            </a: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-ray line detection), in </a:t>
            </a:r>
            <a:r>
              <a:rPr lang="en-US" sz="1800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meteorites</a:t>
            </a: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(via the presence of the daughter </a:t>
            </a:r>
            <a:r>
              <a:rPr lang="en-US" sz="1800" baseline="300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26</a:t>
            </a:r>
            <a:r>
              <a:rPr lang="en-US" sz="180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Mg nucleus) and in </a:t>
            </a:r>
            <a:r>
              <a:rPr lang="en-US" sz="1800" b="1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presolar</a:t>
            </a:r>
            <a:r>
              <a:rPr lang="en-US" sz="1800" b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grains</a:t>
            </a:r>
          </a:p>
          <a:p>
            <a:endParaRPr lang="it-IT" sz="1800">
              <a:latin typeface="Century Gothic" panose="020B0502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ED33BF-F5DC-3B41-BB92-F361A3D13836}"/>
              </a:ext>
            </a:extLst>
          </p:cNvPr>
          <p:cNvSpPr txBox="1"/>
          <p:nvPr/>
        </p:nvSpPr>
        <p:spPr>
          <a:xfrm>
            <a:off x="1" y="686350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418AB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“</a:t>
            </a:r>
            <a:r>
              <a:rPr lang="en-US" b="1" err="1">
                <a:solidFill>
                  <a:srgbClr val="418AB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NaMES</a:t>
            </a:r>
            <a:r>
              <a:rPr lang="en-US" b="1">
                <a:solidFill>
                  <a:srgbClr val="418AB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”: Natrum for </a:t>
            </a:r>
            <a:r>
              <a:rPr lang="en-US" b="1" err="1">
                <a:solidFill>
                  <a:srgbClr val="418AB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MassivE</a:t>
            </a:r>
            <a:r>
              <a:rPr lang="en-US" b="1">
                <a:solidFill>
                  <a:srgbClr val="418AB3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Stars  (postponed due to COVID emergency)	</a:t>
            </a:r>
            <a:r>
              <a:rPr lang="en-US" b="1">
                <a:latin typeface="Century Gothic" panose="020B0502020202020204" pitchFamily="34" charset="0"/>
                <a:ea typeface="Times New Roman" panose="02020603050405020304" pitchFamily="18" charset="0"/>
              </a:rPr>
              <a:t>	</a:t>
            </a:r>
            <a:r>
              <a:rPr lang="en-US">
                <a:latin typeface="Century Gothic" panose="020B0502020202020204" pitchFamily="34" charset="0"/>
              </a:rPr>
              <a:t> </a:t>
            </a:r>
          </a:p>
          <a:p>
            <a:r>
              <a:rPr lang="en-US" i="1">
                <a:solidFill>
                  <a:srgbClr val="FF0000"/>
                </a:solidFill>
                <a:latin typeface="Century Gothic" panose="020B0502020202020204" pitchFamily="34" charset="0"/>
              </a:rPr>
              <a:t>to be performed 2022-2023?</a:t>
            </a:r>
            <a:endParaRPr lang="it-IT" i="1">
              <a:solidFill>
                <a:srgbClr val="FF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endParaRPr lang="en-US" i="1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en-US" i="1">
                <a:latin typeface="Century Gothic" panose="020B0502020202020204" pitchFamily="34" charset="0"/>
                <a:ea typeface="Times New Roman" panose="02020603050405020304" pitchFamily="18" charset="0"/>
              </a:rPr>
              <a:t>Experimental study of the </a:t>
            </a:r>
            <a:r>
              <a:rPr lang="en-US" i="1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23</a:t>
            </a:r>
            <a:r>
              <a:rPr lang="en-US" i="1">
                <a:latin typeface="Century Gothic" panose="020B0502020202020204" pitchFamily="34" charset="0"/>
                <a:ea typeface="Times New Roman" panose="02020603050405020304" pitchFamily="18" charset="0"/>
              </a:rPr>
              <a:t>Na(</a:t>
            </a:r>
            <a:r>
              <a:rPr lang="it-IT" i="1">
                <a:latin typeface="Century Gothic" panose="020B0502020202020204" pitchFamily="34" charset="0"/>
                <a:ea typeface="Times New Roman" panose="02020603050405020304" pitchFamily="18" charset="0"/>
              </a:rPr>
              <a:t>α</a:t>
            </a:r>
            <a:r>
              <a:rPr lang="en-US" i="1">
                <a:latin typeface="Century Gothic" panose="020B0502020202020204" pitchFamily="34" charset="0"/>
                <a:ea typeface="Times New Roman" panose="02020603050405020304" pitchFamily="18" charset="0"/>
              </a:rPr>
              <a:t>,p)</a:t>
            </a:r>
            <a:r>
              <a:rPr lang="en-US" i="1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26</a:t>
            </a:r>
            <a:r>
              <a:rPr lang="en-US" i="1">
                <a:latin typeface="Century Gothic" panose="020B0502020202020204" pitchFamily="34" charset="0"/>
                <a:ea typeface="Times New Roman" panose="02020603050405020304" pitchFamily="18" charset="0"/>
              </a:rPr>
              <a:t>Mg at astrophysical energies by means of the Trojan Horse Method applied to the </a:t>
            </a:r>
            <a:r>
              <a:rPr lang="en-US" i="1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6</a:t>
            </a:r>
            <a:r>
              <a:rPr lang="en-US" i="1">
                <a:latin typeface="Century Gothic" panose="020B0502020202020204" pitchFamily="34" charset="0"/>
                <a:ea typeface="Times New Roman" panose="02020603050405020304" pitchFamily="18" charset="0"/>
              </a:rPr>
              <a:t>Li(</a:t>
            </a:r>
            <a:r>
              <a:rPr lang="en-US" i="1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23</a:t>
            </a:r>
            <a:r>
              <a:rPr lang="en-US" i="1">
                <a:latin typeface="Century Gothic" panose="020B0502020202020204" pitchFamily="34" charset="0"/>
                <a:ea typeface="Times New Roman" panose="02020603050405020304" pitchFamily="18" charset="0"/>
              </a:rPr>
              <a:t>Na, p </a:t>
            </a:r>
            <a:r>
              <a:rPr lang="en-US" i="1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26</a:t>
            </a:r>
            <a:r>
              <a:rPr lang="en-US" i="1">
                <a:latin typeface="Century Gothic" panose="020B0502020202020204" pitchFamily="34" charset="0"/>
                <a:ea typeface="Times New Roman" panose="02020603050405020304" pitchFamily="18" charset="0"/>
              </a:rPr>
              <a:t>Mg)d reaction.</a:t>
            </a:r>
            <a:endParaRPr lang="it-IT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FB04AA-333A-4C4D-9B47-D7AE7685B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5557" y="3429000"/>
            <a:ext cx="3841338" cy="2801049"/>
          </a:xfrm>
          <a:prstGeom prst="rect">
            <a:avLst/>
          </a:prstGeom>
        </p:spPr>
      </p:pic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72D1903B-E748-7B41-AF28-FCF0143D8D48}"/>
              </a:ext>
            </a:extLst>
          </p:cNvPr>
          <p:cNvSpPr txBox="1">
            <a:spLocks/>
          </p:cNvSpPr>
          <p:nvPr/>
        </p:nvSpPr>
        <p:spPr>
          <a:xfrm>
            <a:off x="0" y="3675725"/>
            <a:ext cx="6997147" cy="217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Century Gothic" panose="020B0502020202020204" pitchFamily="34" charset="0"/>
                <a:ea typeface="Times New Roman" panose="02020603050405020304" pitchFamily="18" charset="0"/>
              </a:rPr>
              <a:t>In massive stars, the </a:t>
            </a:r>
            <a:r>
              <a:rPr lang="en-US" sz="1800" b="1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23</a:t>
            </a:r>
            <a:r>
              <a:rPr lang="en-US" sz="1800" b="1">
                <a:latin typeface="Century Gothic" panose="020B0502020202020204" pitchFamily="34" charset="0"/>
                <a:ea typeface="Times New Roman" panose="02020603050405020304" pitchFamily="18" charset="0"/>
              </a:rPr>
              <a:t>Na(</a:t>
            </a:r>
            <a:r>
              <a:rPr lang="it-IT" sz="1800" b="1">
                <a:latin typeface="Century Gothic" panose="020B0502020202020204" pitchFamily="34" charset="0"/>
                <a:ea typeface="Times New Roman" panose="02020603050405020304" pitchFamily="18" charset="0"/>
              </a:rPr>
              <a:t>α</a:t>
            </a:r>
            <a:r>
              <a:rPr lang="en-US" sz="1800" b="1">
                <a:latin typeface="Century Gothic" panose="020B0502020202020204" pitchFamily="34" charset="0"/>
                <a:ea typeface="Times New Roman" panose="02020603050405020304" pitchFamily="18" charset="0"/>
              </a:rPr>
              <a:t>,p)</a:t>
            </a:r>
            <a:r>
              <a:rPr lang="en-US" sz="1800" b="1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26</a:t>
            </a:r>
            <a:r>
              <a:rPr lang="en-US" sz="1800" b="1">
                <a:latin typeface="Century Gothic" panose="020B0502020202020204" pitchFamily="34" charset="0"/>
                <a:ea typeface="Times New Roman" panose="02020603050405020304" pitchFamily="18" charset="0"/>
              </a:rPr>
              <a:t>Mg</a:t>
            </a:r>
            <a:r>
              <a:rPr lang="en-US" sz="1800">
                <a:latin typeface="Century Gothic" panose="020B0502020202020204" pitchFamily="34" charset="0"/>
                <a:ea typeface="Times New Roman" panose="02020603050405020304" pitchFamily="18" charset="0"/>
              </a:rPr>
              <a:t> is the second most important proton source [1]</a:t>
            </a:r>
          </a:p>
          <a:p>
            <a:r>
              <a:rPr lang="en-US" sz="1800">
                <a:solidFill>
                  <a:srgbClr val="231F2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Direct measurements of the </a:t>
            </a:r>
            <a:r>
              <a:rPr lang="en-US" sz="1800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23</a:t>
            </a:r>
            <a:r>
              <a:rPr lang="en-US" sz="1800">
                <a:latin typeface="Century Gothic" panose="020B0502020202020204" pitchFamily="34" charset="0"/>
                <a:ea typeface="Times New Roman" panose="02020603050405020304" pitchFamily="18" charset="0"/>
              </a:rPr>
              <a:t>Na(</a:t>
            </a:r>
            <a:r>
              <a:rPr lang="it-IT" sz="1800">
                <a:latin typeface="Century Gothic" panose="020B0502020202020204" pitchFamily="34" charset="0"/>
                <a:ea typeface="Times New Roman" panose="02020603050405020304" pitchFamily="18" charset="0"/>
              </a:rPr>
              <a:t>α</a:t>
            </a:r>
            <a:r>
              <a:rPr lang="en-US" sz="1800">
                <a:latin typeface="Century Gothic" panose="020B0502020202020204" pitchFamily="34" charset="0"/>
                <a:ea typeface="Times New Roman" panose="02020603050405020304" pitchFamily="18" charset="0"/>
              </a:rPr>
              <a:t>,p)</a:t>
            </a:r>
            <a:r>
              <a:rPr lang="en-US" sz="1800" baseline="30000">
                <a:latin typeface="Century Gothic" panose="020B0502020202020204" pitchFamily="34" charset="0"/>
                <a:ea typeface="Times New Roman" panose="02020603050405020304" pitchFamily="18" charset="0"/>
              </a:rPr>
              <a:t>26</a:t>
            </a:r>
            <a:r>
              <a:rPr lang="en-US" sz="1800">
                <a:latin typeface="Century Gothic" panose="020B0502020202020204" pitchFamily="34" charset="0"/>
                <a:ea typeface="Times New Roman" panose="02020603050405020304" pitchFamily="18" charset="0"/>
              </a:rPr>
              <a:t>Mg</a:t>
            </a:r>
            <a:r>
              <a:rPr lang="en-US" sz="1800">
                <a:solidFill>
                  <a:srgbClr val="231F2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reaction are difficult to be performed due to of a series of experimental problems such as: </a:t>
            </a:r>
            <a:r>
              <a:rPr lang="en-US" sz="1800" b="1">
                <a:solidFill>
                  <a:srgbClr val="231F2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the height of the Coulomb barrier </a:t>
            </a:r>
            <a:r>
              <a:rPr lang="en-US" sz="1800">
                <a:solidFill>
                  <a:srgbClr val="231F2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>
                <a:solidFill>
                  <a:srgbClr val="231F2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1800">
                <a:solidFill>
                  <a:srgbClr val="231F2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5.5 MeV) well above the energy of astrophysical interest, use of gas-targets, the contamination from competing channels, etc.</a:t>
            </a:r>
            <a:endParaRPr lang="it-IT" sz="180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DA2B800F-04AC-564C-B5B1-F54AA4C78FEE}"/>
                  </a:ext>
                </a:extLst>
              </p14:cNvPr>
              <p14:cNvContentPartPr/>
              <p14:nvPr/>
            </p14:nvContentPartPr>
            <p14:xfrm>
              <a:off x="7596095" y="4479639"/>
              <a:ext cx="2445840" cy="3852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DA2B800F-04AC-564C-B5B1-F54AA4C78F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2103" y="4371639"/>
                <a:ext cx="2553464" cy="254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31B4A96A-CB08-DA4F-8FAD-C8031AFF11AF}"/>
              </a:ext>
            </a:extLst>
          </p:cNvPr>
          <p:cNvSpPr txBox="1"/>
          <p:nvPr/>
        </p:nvSpPr>
        <p:spPr>
          <a:xfrm>
            <a:off x="7615557" y="6230048"/>
            <a:ext cx="3938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>
                <a:ea typeface="Times New Roman" panose="02020603050405020304" pitchFamily="18" charset="0"/>
              </a:rPr>
              <a:t>[1] Sensitivity study for </a:t>
            </a:r>
            <a:r>
              <a:rPr lang="en-US" sz="1400" i="1" baseline="30000">
                <a:ea typeface="Times New Roman" panose="02020603050405020304" pitchFamily="18" charset="0"/>
              </a:rPr>
              <a:t>26</a:t>
            </a:r>
            <a:r>
              <a:rPr lang="en-US" sz="1400" i="1">
                <a:ea typeface="Times New Roman" panose="02020603050405020304" pitchFamily="18" charset="0"/>
              </a:rPr>
              <a:t>Al production. </a:t>
            </a:r>
            <a:r>
              <a:rPr lang="en-US" sz="1400" i="1" err="1">
                <a:ea typeface="Times New Roman" panose="02020603050405020304" pitchFamily="18" charset="0"/>
              </a:rPr>
              <a:t>Iliadis</a:t>
            </a:r>
            <a:r>
              <a:rPr lang="en-US" sz="1400" i="1">
                <a:ea typeface="Times New Roman" panose="02020603050405020304" pitchFamily="18" charset="0"/>
              </a:rPr>
              <a:t> C. et al, </a:t>
            </a:r>
            <a:r>
              <a:rPr lang="en-US" sz="1400" i="1" err="1">
                <a:ea typeface="Times New Roman" panose="02020603050405020304" pitchFamily="18" charset="0"/>
              </a:rPr>
              <a:t>ApJ</a:t>
            </a:r>
            <a:r>
              <a:rPr lang="en-US" sz="1400" i="1">
                <a:ea typeface="Times New Roman" panose="02020603050405020304" pitchFamily="18" charset="0"/>
              </a:rPr>
              <a:t> Supp. Ser., 193, 16 (2007)</a:t>
            </a:r>
            <a:endParaRPr lang="it-IT" sz="1400" i="1"/>
          </a:p>
        </p:txBody>
      </p:sp>
    </p:spTree>
    <p:extLst>
      <p:ext uri="{BB962C8B-B14F-4D97-AF65-F5344CB8AC3E}">
        <p14:creationId xmlns:p14="http://schemas.microsoft.com/office/powerpoint/2010/main" val="2075486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AE4E34E-2E87-6E45-85F8-4AF761C124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659208"/>
            <a:ext cx="4711700" cy="197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4FFA068-EA53-3249-B536-BF428F93E1FF}"/>
              </a:ext>
            </a:extLst>
          </p:cNvPr>
          <p:cNvSpPr/>
          <p:nvPr/>
        </p:nvSpPr>
        <p:spPr>
          <a:xfrm>
            <a:off x="0" y="-303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80"/>
              </a:spcAft>
              <a:tabLst>
                <a:tab pos="-91440" algn="l"/>
                <a:tab pos="548640" algn="l"/>
                <a:tab pos="1737360" algn="l"/>
                <a:tab pos="2560320" algn="l"/>
              </a:tabLst>
            </a:pPr>
            <a:r>
              <a:rPr lang="en-GB" b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Cosmological Lithium problem investigated via </a:t>
            </a:r>
            <a:r>
              <a:rPr lang="en-GB" b="1" baseline="3000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b="1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break-up @ LNS &amp; pole invariance test  </a:t>
            </a:r>
            <a:r>
              <a:rPr lang="en-GB" b="1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LOI LITHE </a:t>
            </a:r>
            <a:endParaRPr lang="it-IT" b="1">
              <a:highlight>
                <a:srgbClr val="FFFF00"/>
              </a:highlight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E6256A-75A0-9B49-874E-92376D0F999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85" y="2885499"/>
            <a:ext cx="4166287" cy="323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1BA3D2-B732-5049-A729-58175055BEB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64" y="3015444"/>
            <a:ext cx="4294419" cy="31011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88AC67-297C-4048-AC77-4A437C82D39A}"/>
              </a:ext>
            </a:extLst>
          </p:cNvPr>
          <p:cNvSpPr txBox="1"/>
          <p:nvPr/>
        </p:nvSpPr>
        <p:spPr>
          <a:xfrm>
            <a:off x="4911726" y="659208"/>
            <a:ext cx="728027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err="1">
                <a:latin typeface="Century Gothic" panose="020B0502020202020204" pitchFamily="34" charset="0"/>
              </a:rPr>
              <a:t>We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plan</a:t>
            </a:r>
            <a:r>
              <a:rPr lang="it-IT">
                <a:latin typeface="Century Gothic" panose="020B0502020202020204" pitchFamily="34" charset="0"/>
              </a:rPr>
              <a:t> to investigate by </a:t>
            </a:r>
            <a:r>
              <a:rPr lang="it-IT" err="1">
                <a:latin typeface="Century Gothic" panose="020B0502020202020204" pitchFamily="34" charset="0"/>
              </a:rPr>
              <a:t>means</a:t>
            </a:r>
            <a:r>
              <a:rPr lang="it-IT">
                <a:latin typeface="Century Gothic" panose="020B0502020202020204" pitchFamily="34" charset="0"/>
              </a:rPr>
              <a:t> of THM the </a:t>
            </a:r>
            <a:r>
              <a:rPr lang="it-IT" baseline="30000">
                <a:latin typeface="Century Gothic" panose="020B0502020202020204" pitchFamily="34" charset="0"/>
              </a:rPr>
              <a:t>7</a:t>
            </a:r>
            <a:r>
              <a:rPr lang="it-IT">
                <a:latin typeface="Century Gothic" panose="020B0502020202020204" pitchFamily="34" charset="0"/>
              </a:rPr>
              <a:t>Li(</a:t>
            </a:r>
            <a:r>
              <a:rPr lang="it-IT" err="1">
                <a:latin typeface="Century Gothic" panose="020B0502020202020204" pitchFamily="34" charset="0"/>
              </a:rPr>
              <a:t>p</a:t>
            </a:r>
            <a:r>
              <a:rPr lang="it-IT">
                <a:latin typeface="Century Gothic" panose="020B0502020202020204" pitchFamily="34" charset="0"/>
              </a:rPr>
              <a:t>,</a:t>
            </a:r>
            <a:r>
              <a:rPr lang="it-IT">
                <a:latin typeface="Century Gothic" panose="020B0502020202020204" pitchFamily="34" charset="0"/>
                <a:ea typeface="+mn-lt"/>
                <a:cs typeface="+mn-lt"/>
              </a:rPr>
              <a:t>α</a:t>
            </a:r>
            <a:r>
              <a:rPr lang="it-IT">
                <a:latin typeface="Century Gothic" panose="020B0502020202020204" pitchFamily="34" charset="0"/>
              </a:rPr>
              <a:t>)4He via </a:t>
            </a:r>
            <a:r>
              <a:rPr lang="it-IT" baseline="30000">
                <a:latin typeface="Century Gothic" panose="020B0502020202020204" pitchFamily="34" charset="0"/>
              </a:rPr>
              <a:t>3</a:t>
            </a:r>
            <a:r>
              <a:rPr lang="it-IT">
                <a:latin typeface="Century Gothic" panose="020B0502020202020204" pitchFamily="34" charset="0"/>
              </a:rPr>
              <a:t>He breakup </a:t>
            </a:r>
            <a:r>
              <a:rPr lang="it-IT" err="1">
                <a:latin typeface="Century Gothic" panose="020B0502020202020204" pitchFamily="34" charset="0"/>
              </a:rPr>
              <a:t>at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astrophysical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energies</a:t>
            </a:r>
            <a:r>
              <a:rPr lang="it-IT">
                <a:latin typeface="Century Gothic" panose="020B0502020202020204" pitchFamily="34" charset="0"/>
              </a:rPr>
              <a:t>. Up to </a:t>
            </a:r>
            <a:r>
              <a:rPr lang="it-IT" err="1">
                <a:latin typeface="Century Gothic" panose="020B0502020202020204" pitchFamily="34" charset="0"/>
              </a:rPr>
              <a:t>now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this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has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been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done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only</a:t>
            </a:r>
            <a:r>
              <a:rPr lang="it-IT">
                <a:latin typeface="Century Gothic" panose="020B0502020202020204" pitchFamily="34" charset="0"/>
              </a:rPr>
              <a:t> for </a:t>
            </a:r>
            <a:r>
              <a:rPr lang="it-IT" err="1">
                <a:latin typeface="Century Gothic" panose="020B0502020202020204" pitchFamily="34" charset="0"/>
              </a:rPr>
              <a:t>energies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above</a:t>
            </a:r>
            <a:r>
              <a:rPr lang="it-IT">
                <a:latin typeface="Century Gothic" panose="020B0502020202020204" pitchFamily="34" charset="0"/>
              </a:rPr>
              <a:t> 1 </a:t>
            </a:r>
            <a:r>
              <a:rPr lang="it-IT" err="1">
                <a:latin typeface="Century Gothic" panose="020B0502020202020204" pitchFamily="34" charset="0"/>
              </a:rPr>
              <a:t>MeV</a:t>
            </a:r>
            <a:r>
              <a:rPr lang="it-IT">
                <a:latin typeface="Century Gothic" panose="020B0502020202020204" pitchFamily="34" charset="0"/>
              </a:rPr>
              <a:t> (</a:t>
            </a:r>
            <a:r>
              <a:rPr lang="it-IT" err="1">
                <a:latin typeface="Century Gothic" panose="020B0502020202020204" pitchFamily="34" charset="0"/>
              </a:rPr>
              <a:t>see</a:t>
            </a:r>
            <a:r>
              <a:rPr lang="it-IT">
                <a:latin typeface="Century Gothic" panose="020B0502020202020204" pitchFamily="34" charset="0"/>
              </a:rPr>
              <a:t> Pizzone et al. PRC 2011). </a:t>
            </a:r>
          </a:p>
          <a:p>
            <a:r>
              <a:rPr lang="it-IT" err="1">
                <a:latin typeface="Century Gothic" panose="020B0502020202020204" pitchFamily="34" charset="0"/>
              </a:rPr>
              <a:t>This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will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allow</a:t>
            </a:r>
            <a:r>
              <a:rPr lang="it-IT">
                <a:latin typeface="Century Gothic" panose="020B0502020202020204" pitchFamily="34" charset="0"/>
              </a:rPr>
              <a:t> a </a:t>
            </a:r>
            <a:r>
              <a:rPr lang="it-IT" err="1">
                <a:latin typeface="Century Gothic" panose="020B0502020202020204" pitchFamily="34" charset="0"/>
              </a:rPr>
              <a:t>better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calculation</a:t>
            </a:r>
            <a:r>
              <a:rPr lang="it-IT">
                <a:latin typeface="Century Gothic" panose="020B0502020202020204" pitchFamily="34" charset="0"/>
              </a:rPr>
              <a:t> of </a:t>
            </a:r>
            <a:r>
              <a:rPr lang="it-IT" err="1">
                <a:latin typeface="Century Gothic" panose="020B0502020202020204" pitchFamily="34" charset="0"/>
              </a:rPr>
              <a:t>reaction</a:t>
            </a:r>
            <a:r>
              <a:rPr lang="it-IT">
                <a:latin typeface="Century Gothic" panose="020B0502020202020204" pitchFamily="34" charset="0"/>
              </a:rPr>
              <a:t> rate in the BBN </a:t>
            </a:r>
          </a:p>
          <a:p>
            <a:r>
              <a:rPr lang="it-IT" err="1">
                <a:latin typeface="Century Gothic" panose="020B0502020202020204" pitchFamily="34" charset="0"/>
              </a:rPr>
              <a:t>Gamow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window</a:t>
            </a:r>
            <a:r>
              <a:rPr lang="it-IT">
                <a:latin typeface="Century Gothic" panose="020B0502020202020204" pitchFamily="34" charset="0"/>
              </a:rPr>
              <a:t>. The </a:t>
            </a:r>
            <a:r>
              <a:rPr lang="it-IT" err="1">
                <a:latin typeface="Century Gothic" panose="020B0502020202020204" pitchFamily="34" charset="0"/>
              </a:rPr>
              <a:t>same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will</a:t>
            </a:r>
            <a:r>
              <a:rPr lang="it-IT">
                <a:latin typeface="Century Gothic" panose="020B0502020202020204" pitchFamily="34" charset="0"/>
              </a:rPr>
              <a:t> be </a:t>
            </a:r>
            <a:r>
              <a:rPr lang="it-IT" err="1">
                <a:latin typeface="Century Gothic" panose="020B0502020202020204" pitchFamily="34" charset="0"/>
              </a:rPr>
              <a:t>extended</a:t>
            </a:r>
            <a:r>
              <a:rPr lang="it-IT">
                <a:latin typeface="Century Gothic" panose="020B0502020202020204" pitchFamily="34" charset="0"/>
              </a:rPr>
              <a:t> to </a:t>
            </a:r>
            <a:r>
              <a:rPr lang="it-IT" baseline="30000">
                <a:latin typeface="Century Gothic" panose="020B0502020202020204" pitchFamily="34" charset="0"/>
              </a:rPr>
              <a:t>6</a:t>
            </a:r>
            <a:r>
              <a:rPr lang="it-IT">
                <a:latin typeface="Century Gothic" panose="020B0502020202020204" pitchFamily="34" charset="0"/>
              </a:rPr>
              <a:t>Li(</a:t>
            </a:r>
            <a:r>
              <a:rPr lang="it-IT" err="1">
                <a:latin typeface="Century Gothic" panose="020B0502020202020204" pitchFamily="34" charset="0"/>
              </a:rPr>
              <a:t>p</a:t>
            </a:r>
            <a:r>
              <a:rPr lang="it-IT">
                <a:latin typeface="Century Gothic" panose="020B0502020202020204" pitchFamily="34" charset="0"/>
              </a:rPr>
              <a:t>,α)</a:t>
            </a:r>
            <a:r>
              <a:rPr lang="it-IT" baseline="30000">
                <a:latin typeface="Century Gothic" panose="020B0502020202020204" pitchFamily="34" charset="0"/>
              </a:rPr>
              <a:t>3</a:t>
            </a:r>
            <a:r>
              <a:rPr lang="it-IT">
                <a:latin typeface="Century Gothic" panose="020B0502020202020204" pitchFamily="34" charset="0"/>
              </a:rPr>
              <a:t>He </a:t>
            </a:r>
            <a:r>
              <a:rPr lang="it-IT" err="1">
                <a:latin typeface="Century Gothic" panose="020B0502020202020204" pitchFamily="34" charset="0"/>
              </a:rPr>
              <a:t>as</a:t>
            </a:r>
            <a:r>
              <a:rPr lang="it-IT">
                <a:latin typeface="Century Gothic" panose="020B0502020202020204" pitchFamily="34" charset="0"/>
              </a:rPr>
              <a:t> </a:t>
            </a:r>
          </a:p>
          <a:p>
            <a:r>
              <a:rPr lang="it-IT" err="1">
                <a:latin typeface="Century Gothic" panose="020B0502020202020204" pitchFamily="34" charset="0"/>
              </a:rPr>
              <a:t>Well</a:t>
            </a:r>
            <a:r>
              <a:rPr lang="it-IT">
                <a:latin typeface="Century Gothic" panose="020B0502020202020204" pitchFamily="34" charset="0"/>
              </a:rPr>
              <a:t> with the </a:t>
            </a:r>
            <a:r>
              <a:rPr lang="it-IT" err="1">
                <a:latin typeface="Century Gothic" panose="020B0502020202020204" pitchFamily="34" charset="0"/>
              </a:rPr>
              <a:t>same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methodology</a:t>
            </a:r>
            <a:r>
              <a:rPr lang="it-IT">
                <a:latin typeface="Century Gothic" panose="020B0502020202020204" pitchFamily="34" charset="0"/>
              </a:rPr>
              <a:t>. </a:t>
            </a:r>
          </a:p>
          <a:p>
            <a:r>
              <a:rPr lang="it-IT" i="1" err="1">
                <a:solidFill>
                  <a:srgbClr val="FF0000"/>
                </a:solidFill>
                <a:latin typeface="Century Gothic" panose="020B0502020202020204" pitchFamily="34" charset="0"/>
              </a:rPr>
              <a:t>Key-role</a:t>
            </a:r>
            <a:r>
              <a:rPr lang="it-IT" i="1">
                <a:solidFill>
                  <a:srgbClr val="FF0000"/>
                </a:solidFill>
                <a:latin typeface="Century Gothic" panose="020B0502020202020204" pitchFamily="34" charset="0"/>
              </a:rPr>
              <a:t> of the NESTOR </a:t>
            </a:r>
            <a:r>
              <a:rPr lang="it-IT" i="1" err="1">
                <a:solidFill>
                  <a:srgbClr val="FF0000"/>
                </a:solidFill>
                <a:latin typeface="Century Gothic" panose="020B0502020202020204" pitchFamily="34" charset="0"/>
              </a:rPr>
              <a:t>noble</a:t>
            </a:r>
            <a:r>
              <a:rPr lang="it-IT" i="1">
                <a:solidFill>
                  <a:srgbClr val="FF0000"/>
                </a:solidFill>
                <a:latin typeface="Century Gothic" panose="020B0502020202020204" pitchFamily="34" charset="0"/>
              </a:rPr>
              <a:t> gas source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E9B457-1FEE-4A47-94B9-56FE766B052A}"/>
              </a:ext>
            </a:extLst>
          </p:cNvPr>
          <p:cNvSpPr txBox="1"/>
          <p:nvPr/>
        </p:nvSpPr>
        <p:spPr>
          <a:xfrm>
            <a:off x="306856" y="6102544"/>
            <a:ext cx="485244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>
                <a:latin typeface="Century Gothic" panose="020B0502020202020204" pitchFamily="34" charset="0"/>
              </a:rPr>
              <a:t>From Pizzone et al. 2011: pole </a:t>
            </a:r>
            <a:r>
              <a:rPr lang="it-IT" err="1">
                <a:latin typeface="Century Gothic" panose="020B0502020202020204" pitchFamily="34" charset="0"/>
              </a:rPr>
              <a:t>invariance</a:t>
            </a:r>
            <a:r>
              <a:rPr lang="it-IT">
                <a:latin typeface="Century Gothic" panose="020B0502020202020204" pitchFamily="34" charset="0"/>
              </a:rPr>
              <a:t> test with </a:t>
            </a:r>
            <a:r>
              <a:rPr lang="it-IT" baseline="30000">
                <a:latin typeface="Century Gothic" panose="020B0502020202020204" pitchFamily="34" charset="0"/>
              </a:rPr>
              <a:t>3</a:t>
            </a:r>
            <a:r>
              <a:rPr lang="it-IT">
                <a:latin typeface="Century Gothic" panose="020B0502020202020204" pitchFamily="34" charset="0"/>
              </a:rPr>
              <a:t>He and d breakup. 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56DBC7-2DFC-C445-8929-E2E421702B8E}"/>
              </a:ext>
            </a:extLst>
          </p:cNvPr>
          <p:cNvSpPr txBox="1"/>
          <p:nvPr/>
        </p:nvSpPr>
        <p:spPr>
          <a:xfrm>
            <a:off x="6049286" y="6103320"/>
            <a:ext cx="614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latin typeface="Century Gothic" panose="020B0502020202020204" pitchFamily="34" charset="0"/>
              </a:rPr>
              <a:t>Expected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energy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range</a:t>
            </a:r>
            <a:r>
              <a:rPr lang="it-IT">
                <a:latin typeface="Century Gothic" panose="020B0502020202020204" pitchFamily="34" charset="0"/>
              </a:rPr>
              <a:t> to be </a:t>
            </a:r>
            <a:r>
              <a:rPr lang="it-IT" err="1">
                <a:latin typeface="Century Gothic" panose="020B0502020202020204" pitchFamily="34" charset="0"/>
              </a:rPr>
              <a:t>investigated</a:t>
            </a:r>
            <a:r>
              <a:rPr lang="it-IT">
                <a:latin typeface="Century Gothic" panose="020B0502020202020204" pitchFamily="34" charset="0"/>
              </a:rPr>
              <a:t> in the new </a:t>
            </a:r>
            <a:r>
              <a:rPr lang="it-IT" err="1">
                <a:latin typeface="Century Gothic" panose="020B0502020202020204" pitchFamily="34" charset="0"/>
              </a:rPr>
              <a:t>experiment</a:t>
            </a:r>
            <a:r>
              <a:rPr lang="it-IT">
                <a:latin typeface="Century Gothic" panose="020B0502020202020204" pitchFamily="34" charset="0"/>
              </a:rPr>
              <a:t>. The BBN </a:t>
            </a:r>
            <a:r>
              <a:rPr lang="it-IT" err="1">
                <a:latin typeface="Century Gothic" panose="020B0502020202020204" pitchFamily="34" charset="0"/>
              </a:rPr>
              <a:t>Gamow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window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is</a:t>
            </a:r>
            <a:r>
              <a:rPr lang="it-IT">
                <a:latin typeface="Century Gothic" panose="020B0502020202020204" pitchFamily="34" charset="0"/>
              </a:rPr>
              <a:t> </a:t>
            </a:r>
            <a:r>
              <a:rPr lang="it-IT" err="1">
                <a:latin typeface="Century Gothic" panose="020B0502020202020204" pitchFamily="34" charset="0"/>
              </a:rPr>
              <a:t>reported</a:t>
            </a:r>
            <a:r>
              <a:rPr lang="it-IT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21E541B-1F49-8D45-8B60-5CF336A3BC6A}"/>
              </a:ext>
            </a:extLst>
          </p:cNvPr>
          <p:cNvSpPr/>
          <p:nvPr/>
        </p:nvSpPr>
        <p:spPr>
          <a:xfrm>
            <a:off x="7487483" y="3156151"/>
            <a:ext cx="609597" cy="2465111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5F98D15-0FA3-E141-B264-51AF564F6692}"/>
              </a:ext>
            </a:extLst>
          </p:cNvPr>
          <p:cNvSpPr/>
          <p:nvPr/>
        </p:nvSpPr>
        <p:spPr>
          <a:xfrm>
            <a:off x="927653" y="2994992"/>
            <a:ext cx="596348" cy="2570922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50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D2B7D100-D56D-7944-940F-81E181AD73D5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CHIRONE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653181-A2BB-B445-92D5-C02E7EDE93EA}"/>
              </a:ext>
            </a:extLst>
          </p:cNvPr>
          <p:cNvSpPr txBox="1"/>
          <p:nvPr/>
        </p:nvSpPr>
        <p:spPr>
          <a:xfrm>
            <a:off x="9389065" y="4078304"/>
            <a:ext cx="2375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mera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3B</a:t>
            </a: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doscopes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eutrons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xperiment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5359CE-4F55-FC43-ACC1-8A99C2017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9" y="5299671"/>
            <a:ext cx="1548688" cy="1435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E0F6AC-13D7-7245-BE2D-1E8C8FBB5BFD}"/>
              </a:ext>
            </a:extLst>
          </p:cNvPr>
          <p:cNvSpPr txBox="1"/>
          <p:nvPr/>
        </p:nvSpPr>
        <p:spPr>
          <a:xfrm>
            <a:off x="1882401" y="5663353"/>
            <a:ext cx="823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National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responsibles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Sara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Pirrone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&amp; P.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Russotto</a:t>
            </a:r>
            <a:endParaRPr lang="it-IT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LNS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Emanuele Pagano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BEB367-5F89-084B-89F5-417B9874B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074" y="910828"/>
            <a:ext cx="4118222" cy="27467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38D85C-52B5-084B-A610-C8E81E944AE8}"/>
              </a:ext>
            </a:extLst>
          </p:cNvPr>
          <p:cNvSpPr txBox="1"/>
          <p:nvPr/>
        </p:nvSpPr>
        <p:spPr>
          <a:xfrm>
            <a:off x="126705" y="1009291"/>
            <a:ext cx="68951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The CHIRONE experiment carries out world-renown research in many areas (at LNS and abroad):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EOS and symmetry energy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Reaction mechanisms (influence of isospin and clustering)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Nuclear astrophysics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Detector development, for charged particles and neutrons</a:t>
            </a: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49CDF71-3237-744B-A57A-ABA9AE5CBE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1" y="3617294"/>
            <a:ext cx="3661460" cy="150715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6CC5BF-4D37-CE47-8A7C-443C93BFE2ED}"/>
              </a:ext>
            </a:extLst>
          </p:cNvPr>
          <p:cNvSpPr txBox="1"/>
          <p:nvPr/>
        </p:nvSpPr>
        <p:spPr>
          <a:xfrm>
            <a:off x="4185051" y="4316831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One FARCOS cluster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10DA72-4CD8-E44A-9B5C-10EC0DFAFCCC}"/>
              </a:ext>
            </a:extLst>
          </p:cNvPr>
          <p:cNvSpPr txBox="1"/>
          <p:nvPr/>
        </p:nvSpPr>
        <p:spPr>
          <a:xfrm>
            <a:off x="9392074" y="45671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CHIMERA</a:t>
            </a:r>
          </a:p>
        </p:txBody>
      </p:sp>
    </p:spTree>
    <p:extLst>
      <p:ext uri="{BB962C8B-B14F-4D97-AF65-F5344CB8AC3E}">
        <p14:creationId xmlns:p14="http://schemas.microsoft.com/office/powerpoint/2010/main" val="336447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D2B7D100-D56D-7944-940F-81E181AD73D5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CHIRONE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653181-A2BB-B445-92D5-C02E7EDE93EA}"/>
              </a:ext>
            </a:extLst>
          </p:cNvPr>
          <p:cNvSpPr txBox="1"/>
          <p:nvPr/>
        </p:nvSpPr>
        <p:spPr>
          <a:xfrm>
            <a:off x="9389065" y="4078304"/>
            <a:ext cx="2375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mera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3B</a:t>
            </a: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doscopes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eutrons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xperiment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5359CE-4F55-FC43-ACC1-8A99C2017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9" y="5299671"/>
            <a:ext cx="1548688" cy="1435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E0F6AC-13D7-7245-BE2D-1E8C8FBB5BFD}"/>
              </a:ext>
            </a:extLst>
          </p:cNvPr>
          <p:cNvSpPr txBox="1"/>
          <p:nvPr/>
        </p:nvSpPr>
        <p:spPr>
          <a:xfrm>
            <a:off x="1882401" y="5663353"/>
            <a:ext cx="823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National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responsibles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Sara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Pirrone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&amp; P.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Russotto</a:t>
            </a:r>
            <a:endParaRPr lang="it-IT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LNS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Emanuele Pagano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BEB367-5F89-084B-89F5-417B9874B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074" y="910828"/>
            <a:ext cx="4118222" cy="27467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38D85C-52B5-084B-A610-C8E81E944AE8}"/>
              </a:ext>
            </a:extLst>
          </p:cNvPr>
          <p:cNvSpPr txBox="1"/>
          <p:nvPr/>
        </p:nvSpPr>
        <p:spPr>
          <a:xfrm>
            <a:off x="126705" y="1009291"/>
            <a:ext cx="68951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The CHIRONE experiment carries out world-renown research in many areas (at LNS and abroad):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>
                <a:latin typeface="Century Gothic" panose="020B0502020202020204" pitchFamily="34" charset="0"/>
              </a:rPr>
              <a:t>EOS and symmetry energy</a:t>
            </a:r>
          </a:p>
          <a:p>
            <a:pPr marL="285750" indent="-285750">
              <a:buFontTx/>
              <a:buChar char="-"/>
            </a:pPr>
            <a:r>
              <a:rPr lang="en-US" b="1">
                <a:latin typeface="Century Gothic" panose="020B0502020202020204" pitchFamily="34" charset="0"/>
              </a:rPr>
              <a:t>Reaction mechanisms (influence of isospin and clustering)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Nuclear astrophysics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Detector development, for charged particles and neutrons</a:t>
            </a: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49CDF71-3237-744B-A57A-ABA9AE5CBE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1" y="3617294"/>
            <a:ext cx="3661460" cy="150715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6CC5BF-4D37-CE47-8A7C-443C93BFE2ED}"/>
              </a:ext>
            </a:extLst>
          </p:cNvPr>
          <p:cNvSpPr txBox="1"/>
          <p:nvPr/>
        </p:nvSpPr>
        <p:spPr>
          <a:xfrm>
            <a:off x="4185051" y="4316831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One FARCOS cluster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10DA72-4CD8-E44A-9B5C-10EC0DFAFCCC}"/>
              </a:ext>
            </a:extLst>
          </p:cNvPr>
          <p:cNvSpPr txBox="1"/>
          <p:nvPr/>
        </p:nvSpPr>
        <p:spPr>
          <a:xfrm>
            <a:off x="9392074" y="45671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CHIMERA</a:t>
            </a:r>
          </a:p>
        </p:txBody>
      </p:sp>
    </p:spTree>
    <p:extLst>
      <p:ext uri="{BB962C8B-B14F-4D97-AF65-F5344CB8AC3E}">
        <p14:creationId xmlns:p14="http://schemas.microsoft.com/office/powerpoint/2010/main" val="835476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D2B7D100-D56D-7944-940F-81E181AD73D5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CHIRONE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653181-A2BB-B445-92D5-C02E7EDE93EA}"/>
              </a:ext>
            </a:extLst>
          </p:cNvPr>
          <p:cNvSpPr txBox="1"/>
          <p:nvPr/>
        </p:nvSpPr>
        <p:spPr>
          <a:xfrm>
            <a:off x="9389065" y="4078304"/>
            <a:ext cx="2375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mera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3B</a:t>
            </a: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doscopes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eutrons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xperiment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5359CE-4F55-FC43-ACC1-8A99C2017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9" y="5299671"/>
            <a:ext cx="1548688" cy="1435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E0F6AC-13D7-7245-BE2D-1E8C8FBB5BFD}"/>
              </a:ext>
            </a:extLst>
          </p:cNvPr>
          <p:cNvSpPr txBox="1"/>
          <p:nvPr/>
        </p:nvSpPr>
        <p:spPr>
          <a:xfrm>
            <a:off x="1882401" y="5663353"/>
            <a:ext cx="823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National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responsibles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Sara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Pirrone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&amp; P.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Russotto</a:t>
            </a:r>
            <a:endParaRPr lang="it-IT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LNS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Emanuele Pagano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BEB367-5F89-084B-89F5-417B9874B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074" y="910828"/>
            <a:ext cx="4118222" cy="27467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38D85C-52B5-084B-A610-C8E81E944AE8}"/>
              </a:ext>
            </a:extLst>
          </p:cNvPr>
          <p:cNvSpPr txBox="1"/>
          <p:nvPr/>
        </p:nvSpPr>
        <p:spPr>
          <a:xfrm>
            <a:off x="126705" y="1009291"/>
            <a:ext cx="68951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The CHIRONE experiment carries out world-renown research in many areas (at LNS and abroad):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b="1">
                <a:latin typeface="Century Gothic" panose="020B0502020202020204" pitchFamily="34" charset="0"/>
              </a:rPr>
              <a:t>EOS and symmetry energy</a:t>
            </a:r>
          </a:p>
          <a:p>
            <a:pPr marL="285750" indent="-285750">
              <a:buFontTx/>
              <a:buChar char="-"/>
            </a:pPr>
            <a:r>
              <a:rPr lang="en-US" b="1">
                <a:latin typeface="Century Gothic" panose="020B0502020202020204" pitchFamily="34" charset="0"/>
              </a:rPr>
              <a:t>Reaction mechanisms (influence of isospin and clustering)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Nuclear astrophysics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Detector development, for charged particles and neutrons</a:t>
            </a: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49CDF71-3237-744B-A57A-ABA9AE5CBE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1" y="3617294"/>
            <a:ext cx="3661460" cy="150715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6CC5BF-4D37-CE47-8A7C-443C93BFE2ED}"/>
              </a:ext>
            </a:extLst>
          </p:cNvPr>
          <p:cNvSpPr txBox="1"/>
          <p:nvPr/>
        </p:nvSpPr>
        <p:spPr>
          <a:xfrm>
            <a:off x="4185051" y="4316831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One FARCOS cluster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10DA72-4CD8-E44A-9B5C-10EC0DFAFCCC}"/>
              </a:ext>
            </a:extLst>
          </p:cNvPr>
          <p:cNvSpPr txBox="1"/>
          <p:nvPr/>
        </p:nvSpPr>
        <p:spPr>
          <a:xfrm>
            <a:off x="9392074" y="45671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CHIMERA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BB762BA-824A-BD43-9ED7-2284B0A9EDCB}"/>
              </a:ext>
            </a:extLst>
          </p:cNvPr>
          <p:cNvSpPr/>
          <p:nvPr/>
        </p:nvSpPr>
        <p:spPr>
          <a:xfrm>
            <a:off x="657340" y="2440452"/>
            <a:ext cx="11107199" cy="4139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fig1">
            <a:extLst>
              <a:ext uri="{FF2B5EF4-FFF2-40B4-BE49-F238E27FC236}">
                <a16:creationId xmlns:a16="http://schemas.microsoft.com/office/drawing/2014/main" id="{4944B45E-E14B-3849-808D-D7FB81C4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8139" y="3055113"/>
            <a:ext cx="4867542" cy="343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95189F6-4CD5-814D-AA0B-8A7B7D267935}"/>
              </a:ext>
            </a:extLst>
          </p:cNvPr>
          <p:cNvSpPr txBox="1"/>
          <p:nvPr/>
        </p:nvSpPr>
        <p:spPr>
          <a:xfrm>
            <a:off x="2041511" y="2685782"/>
            <a:ext cx="8578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rgbClr val="FF0000"/>
                </a:solidFill>
                <a:latin typeface="Century Gothic" panose="020B0502020202020204" pitchFamily="34" charset="0"/>
              </a:rPr>
              <a:t>CHIFAR EXPERIMENT (</a:t>
            </a:r>
            <a:r>
              <a:rPr lang="en-GB" sz="1800" b="1" err="1">
                <a:solidFill>
                  <a:srgbClr val="FF0000"/>
                </a:solidFill>
                <a:latin typeface="Century Gothic" panose="020B0502020202020204" pitchFamily="34" charset="0"/>
              </a:rPr>
              <a:t>E.V.Pagano</a:t>
            </a:r>
            <a:r>
              <a:rPr lang="en-GB" sz="1800" b="1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en-GB" sz="1800" b="1" err="1">
                <a:solidFill>
                  <a:srgbClr val="FF0000"/>
                </a:solidFill>
                <a:latin typeface="Century Gothic" panose="020B0502020202020204" pitchFamily="34" charset="0"/>
              </a:rPr>
              <a:t>E.De</a:t>
            </a:r>
            <a:r>
              <a:rPr lang="en-GB" sz="1800" b="1">
                <a:solidFill>
                  <a:srgbClr val="FF0000"/>
                </a:solidFill>
                <a:latin typeface="Century Gothic" panose="020B0502020202020204" pitchFamily="34" charset="0"/>
              </a:rPr>
              <a:t> Filippo, P. Russotto)</a:t>
            </a:r>
            <a:r>
              <a:rPr lang="en-GB" sz="1800" b="1" baseline="3000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34C991D-8870-FE4C-9EBC-663EECCF8C24}"/>
              </a:ext>
            </a:extLst>
          </p:cNvPr>
          <p:cNvSpPr txBox="1"/>
          <p:nvPr/>
        </p:nvSpPr>
        <p:spPr>
          <a:xfrm>
            <a:off x="932839" y="3350176"/>
            <a:ext cx="5599421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Low-energy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extension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of the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studies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on the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competition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of the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dynamic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and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statistical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components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and on the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influence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of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isospin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 in the break-up of the </a:t>
            </a:r>
            <a:r>
              <a:rPr lang="it-IT" err="1">
                <a:solidFill>
                  <a:srgbClr val="0000FF"/>
                </a:solidFill>
                <a:latin typeface="Century Gothic" panose="020B0502020202020204" pitchFamily="34" charset="0"/>
              </a:rPr>
              <a:t>projectile</a:t>
            </a:r>
            <a:r>
              <a:rPr lang="it-IT">
                <a:solidFill>
                  <a:srgbClr val="0000FF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it-IT">
              <a:solidFill>
                <a:srgbClr val="0000FF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 sz="1700" b="1" baseline="30000">
                <a:solidFill>
                  <a:srgbClr val="FF0000"/>
                </a:solidFill>
                <a:latin typeface="Century Gothic" panose="020B0502020202020204" pitchFamily="34" charset="0"/>
              </a:rPr>
              <a:t>124</a:t>
            </a:r>
            <a:r>
              <a:rPr lang="en-GB" sz="1700" b="1">
                <a:solidFill>
                  <a:srgbClr val="FF0000"/>
                </a:solidFill>
                <a:latin typeface="Century Gothic" panose="020B0502020202020204" pitchFamily="34" charset="0"/>
              </a:rPr>
              <a:t>Sn+</a:t>
            </a:r>
            <a:r>
              <a:rPr lang="en-GB" sz="1700" b="1" baseline="30000">
                <a:solidFill>
                  <a:srgbClr val="FF0000"/>
                </a:solidFill>
                <a:latin typeface="Century Gothic" panose="020B0502020202020204" pitchFamily="34" charset="0"/>
              </a:rPr>
              <a:t>64</a:t>
            </a:r>
            <a:r>
              <a:rPr lang="en-GB" sz="1700" b="1">
                <a:solidFill>
                  <a:srgbClr val="FF0000"/>
                </a:solidFill>
                <a:latin typeface="Century Gothic" panose="020B0502020202020204" pitchFamily="34" charset="0"/>
              </a:rPr>
              <a:t>Ni, </a:t>
            </a:r>
            <a:r>
              <a:rPr lang="en-GB" sz="1700" b="1" baseline="30000">
                <a:solidFill>
                  <a:srgbClr val="FF0000"/>
                </a:solidFill>
                <a:latin typeface="Century Gothic" panose="020B0502020202020204" pitchFamily="34" charset="0"/>
              </a:rPr>
              <a:t>112</a:t>
            </a:r>
            <a:r>
              <a:rPr lang="en-GB" sz="1700" b="1">
                <a:solidFill>
                  <a:srgbClr val="FF0000"/>
                </a:solidFill>
                <a:latin typeface="Century Gothic" panose="020B0502020202020204" pitchFamily="34" charset="0"/>
              </a:rPr>
              <a:t>Sn+</a:t>
            </a:r>
            <a:r>
              <a:rPr lang="en-GB" sz="1700" b="1" baseline="30000">
                <a:solidFill>
                  <a:srgbClr val="FF0000"/>
                </a:solidFill>
                <a:latin typeface="Century Gothic" panose="020B0502020202020204" pitchFamily="34" charset="0"/>
              </a:rPr>
              <a:t>58</a:t>
            </a:r>
            <a:r>
              <a:rPr lang="en-GB" sz="1700" b="1">
                <a:solidFill>
                  <a:srgbClr val="FF0000"/>
                </a:solidFill>
                <a:latin typeface="Century Gothic" panose="020B0502020202020204" pitchFamily="34" charset="0"/>
              </a:rPr>
              <a:t>Ni, </a:t>
            </a:r>
            <a:r>
              <a:rPr lang="en-GB" sz="1700" b="1" baseline="30000">
                <a:solidFill>
                  <a:srgbClr val="FF0000"/>
                </a:solidFill>
                <a:latin typeface="Century Gothic" panose="020B0502020202020204" pitchFamily="34" charset="0"/>
              </a:rPr>
              <a:t>124</a:t>
            </a:r>
            <a:r>
              <a:rPr lang="en-GB" sz="1700" b="1">
                <a:solidFill>
                  <a:srgbClr val="FF0000"/>
                </a:solidFill>
                <a:latin typeface="Century Gothic" panose="020B0502020202020204" pitchFamily="34" charset="0"/>
              </a:rPr>
              <a:t>Xe+</a:t>
            </a:r>
            <a:r>
              <a:rPr lang="en-GB" sz="1700" b="1" baseline="30000">
                <a:solidFill>
                  <a:srgbClr val="FF0000"/>
                </a:solidFill>
                <a:latin typeface="Century Gothic" panose="020B0502020202020204" pitchFamily="34" charset="0"/>
              </a:rPr>
              <a:t>64</a:t>
            </a:r>
            <a:r>
              <a:rPr lang="en-GB" sz="1700" b="1">
                <a:solidFill>
                  <a:srgbClr val="FF0000"/>
                </a:solidFill>
                <a:latin typeface="Century Gothic" panose="020B0502020202020204" pitchFamily="34" charset="0"/>
              </a:rPr>
              <a:t>Zn @ 20 </a:t>
            </a:r>
            <a:r>
              <a:rPr lang="en-GB" sz="1700" b="1" err="1">
                <a:solidFill>
                  <a:srgbClr val="FF0000"/>
                </a:solidFill>
                <a:latin typeface="Century Gothic" panose="020B0502020202020204" pitchFamily="34" charset="0"/>
              </a:rPr>
              <a:t>AMeV</a:t>
            </a:r>
            <a:r>
              <a:rPr lang="en-GB" sz="1700" b="1">
                <a:solidFill>
                  <a:srgbClr val="FF0000"/>
                </a:solidFill>
                <a:latin typeface="Century Gothic" panose="020B0502020202020204" pitchFamily="34" charset="0"/>
              </a:rPr>
              <a:t> CHIMERA+10 FARCOS TELS (NOV. 2019)</a:t>
            </a:r>
          </a:p>
          <a:p>
            <a:pPr algn="just"/>
            <a:endParaRPr lang="en-GB" sz="1700" b="1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GB">
                <a:solidFill>
                  <a:srgbClr val="0000FF"/>
                </a:solidFill>
                <a:latin typeface="Century Gothic" panose="020B0502020202020204" pitchFamily="34" charset="0"/>
              </a:rPr>
              <a:t>Calibration (almost) completed: ready to extract physical info</a:t>
            </a:r>
          </a:p>
        </p:txBody>
      </p:sp>
    </p:spTree>
    <p:extLst>
      <p:ext uri="{BB962C8B-B14F-4D97-AF65-F5344CB8AC3E}">
        <p14:creationId xmlns:p14="http://schemas.microsoft.com/office/powerpoint/2010/main" val="4004999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D2B7D100-D56D-7944-940F-81E181AD73D5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CHIRONE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653181-A2BB-B445-92D5-C02E7EDE93EA}"/>
              </a:ext>
            </a:extLst>
          </p:cNvPr>
          <p:cNvSpPr txBox="1"/>
          <p:nvPr/>
        </p:nvSpPr>
        <p:spPr>
          <a:xfrm>
            <a:off x="9389065" y="4078304"/>
            <a:ext cx="2375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mera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3B</a:t>
            </a: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doscopes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eutrons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xperiment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5359CE-4F55-FC43-ACC1-8A99C2017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9" y="5299671"/>
            <a:ext cx="1548688" cy="1435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E0F6AC-13D7-7245-BE2D-1E8C8FBB5BFD}"/>
              </a:ext>
            </a:extLst>
          </p:cNvPr>
          <p:cNvSpPr txBox="1"/>
          <p:nvPr/>
        </p:nvSpPr>
        <p:spPr>
          <a:xfrm>
            <a:off x="1882401" y="5663353"/>
            <a:ext cx="823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National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responsibles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Sara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Pirrone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&amp; P.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Russotto</a:t>
            </a:r>
            <a:endParaRPr lang="it-IT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LNS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Emanuele Pagano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BEB367-5F89-084B-89F5-417B9874B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074" y="910828"/>
            <a:ext cx="4118222" cy="27467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38D85C-52B5-084B-A610-C8E81E944AE8}"/>
              </a:ext>
            </a:extLst>
          </p:cNvPr>
          <p:cNvSpPr txBox="1"/>
          <p:nvPr/>
        </p:nvSpPr>
        <p:spPr>
          <a:xfrm>
            <a:off x="126705" y="1009291"/>
            <a:ext cx="68951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The CHIRONE experiment carries out world-renown research in many areas (at LNS and abroad):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EOS and symmetry energy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Reaction mechanisms (influence of isospin and clustering)</a:t>
            </a:r>
          </a:p>
          <a:p>
            <a:pPr marL="285750" indent="-285750">
              <a:buFontTx/>
              <a:buChar char="-"/>
            </a:pPr>
            <a:r>
              <a:rPr lang="en-US" b="1">
                <a:latin typeface="Century Gothic" panose="020B0502020202020204" pitchFamily="34" charset="0"/>
              </a:rPr>
              <a:t>Nuclear astrophysics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Detector development, for charged particles and neutrons</a:t>
            </a: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49CDF71-3237-744B-A57A-ABA9AE5CBE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1" y="3617294"/>
            <a:ext cx="3661460" cy="150715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6CC5BF-4D37-CE47-8A7C-443C93BFE2ED}"/>
              </a:ext>
            </a:extLst>
          </p:cNvPr>
          <p:cNvSpPr txBox="1"/>
          <p:nvPr/>
        </p:nvSpPr>
        <p:spPr>
          <a:xfrm>
            <a:off x="4185051" y="4316831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One FARCOS cluster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10DA72-4CD8-E44A-9B5C-10EC0DFAFCCC}"/>
              </a:ext>
            </a:extLst>
          </p:cNvPr>
          <p:cNvSpPr txBox="1"/>
          <p:nvPr/>
        </p:nvSpPr>
        <p:spPr>
          <a:xfrm>
            <a:off x="9392074" y="45671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CHIMERA</a:t>
            </a:r>
          </a:p>
        </p:txBody>
      </p:sp>
    </p:spTree>
    <p:extLst>
      <p:ext uri="{BB962C8B-B14F-4D97-AF65-F5344CB8AC3E}">
        <p14:creationId xmlns:p14="http://schemas.microsoft.com/office/powerpoint/2010/main" val="196942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taglio schermata">
            <a:extLst>
              <a:ext uri="{FF2B5EF4-FFF2-40B4-BE49-F238E27FC236}">
                <a16:creationId xmlns:a16="http://schemas.microsoft.com/office/drawing/2014/main" id="{0F530882-D8D3-0E42-B38E-D64FB0712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600" y="3802527"/>
            <a:ext cx="4124331" cy="254711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7214A52-5001-574F-9D1A-19F3E34892B7}"/>
              </a:ext>
            </a:extLst>
          </p:cNvPr>
          <p:cNvSpPr/>
          <p:nvPr/>
        </p:nvSpPr>
        <p:spPr>
          <a:xfrm>
            <a:off x="735390" y="4577197"/>
            <a:ext cx="6948009" cy="213218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Decay probability for the Hoyle state </a:t>
            </a:r>
            <a:r>
              <a:rPr lang="en-GB" sz="1600" b="1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Γ</a:t>
            </a:r>
            <a:r>
              <a:rPr lang="en-GB" sz="1600" b="1" baseline="-250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2γ</a:t>
            </a:r>
            <a:r>
              <a:rPr lang="en-GB" sz="1600" b="1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/Γ = 1.8 ± 0.6 × 10</a:t>
            </a:r>
            <a:r>
              <a:rPr lang="en-GB" sz="1600" b="1" baseline="300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−</a:t>
            </a:r>
            <a:r>
              <a:rPr lang="en-GB" sz="1600" baseline="300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3 </a:t>
            </a:r>
            <a:r>
              <a:rPr lang="en-GB" sz="16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(possible presence of EFIMOV state increasing the yield)</a:t>
            </a:r>
            <a:endParaRPr lang="en-GB" sz="1600">
              <a:effectLst/>
              <a:latin typeface="Century Gothic" panose="020B0502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For the 9.64 MeV, the relative yield value is </a:t>
            </a:r>
            <a:r>
              <a:rPr lang="en-GB" sz="1600" b="1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Γ</a:t>
            </a:r>
            <a:r>
              <a:rPr lang="en-GB" sz="1600" b="1" baseline="-250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2γ</a:t>
            </a:r>
            <a:r>
              <a:rPr lang="en-GB" sz="1600" b="1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/Γ = 6.4 ± 5.1 × 10</a:t>
            </a:r>
            <a:r>
              <a:rPr lang="en-GB" sz="1600" b="1" baseline="300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−5</a:t>
            </a:r>
            <a:r>
              <a:rPr lang="en-GB" sz="1600" b="1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600">
                <a:effectLst/>
                <a:latin typeface="Century Gothic" panose="020B0502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1600"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 first direct measurement of the γ decay cascade of this level. Our result is consistent with the recent result of M. Tsumura et al., Physics Letters B 817, 136283 (2021) with kinematical coincidence only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31263C-8FD1-5D41-BF85-4BCACD1BE448}"/>
              </a:ext>
            </a:extLst>
          </p:cNvPr>
          <p:cNvSpPr txBox="1"/>
          <p:nvPr/>
        </p:nvSpPr>
        <p:spPr>
          <a:xfrm>
            <a:off x="735390" y="-2781"/>
            <a:ext cx="10544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latin typeface="Century Gothic" panose="020B0502020202020204" pitchFamily="34" charset="0"/>
              </a:rPr>
              <a:t>CARBON PRODUCTION IN STARS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21B81E-490A-334A-8FB0-E2B240F8E93A}"/>
              </a:ext>
            </a:extLst>
          </p:cNvPr>
          <p:cNvSpPr txBox="1"/>
          <p:nvPr/>
        </p:nvSpPr>
        <p:spPr>
          <a:xfrm>
            <a:off x="3860661" y="859457"/>
            <a:ext cx="3577203" cy="1569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effectLst/>
                <a:latin typeface="Century Gothic" panose="020B0502020202020204" pitchFamily="34" charset="0"/>
              </a:rPr>
              <a:t>For the first time directly measured the </a:t>
            </a:r>
            <a:r>
              <a:rPr lang="en-GB" sz="1600" b="1">
                <a:effectLst/>
                <a:latin typeface="Symbol" pitchFamily="2" charset="2"/>
              </a:rPr>
              <a:t>g</a:t>
            </a:r>
            <a:r>
              <a:rPr lang="en-GB" sz="1600" b="1">
                <a:effectLst/>
                <a:latin typeface="Century Gothic" panose="020B0502020202020204" pitchFamily="34" charset="0"/>
              </a:rPr>
              <a:t>-decay of the 9.64 MeV level </a:t>
            </a:r>
            <a:r>
              <a:rPr lang="en-GB" sz="1600">
                <a:effectLst/>
                <a:latin typeface="Century Gothic" panose="020B0502020202020204" pitchFamily="34" charset="0"/>
              </a:rPr>
              <a:t>measuring in coincidence two </a:t>
            </a:r>
            <a:r>
              <a:rPr lang="en-GB" sz="1600">
                <a:effectLst/>
                <a:latin typeface="Symbol" pitchFamily="2" charset="2"/>
              </a:rPr>
              <a:t>g</a:t>
            </a:r>
            <a:r>
              <a:rPr lang="en-GB" sz="1600">
                <a:effectLst/>
                <a:latin typeface="Century Gothic" panose="020B0502020202020204" pitchFamily="34" charset="0"/>
              </a:rPr>
              <a:t> rays – recoiling carbon and scattered beam in the </a:t>
            </a:r>
            <a:r>
              <a:rPr lang="en-GB" sz="1600" b="1">
                <a:effectLst/>
                <a:latin typeface="Century Gothic" panose="020B0502020202020204" pitchFamily="34" charset="0"/>
              </a:rPr>
              <a:t>a+</a:t>
            </a:r>
            <a:r>
              <a:rPr lang="en-GB" sz="1600" b="1" baseline="30000">
                <a:effectLst/>
                <a:latin typeface="Century Gothic" panose="020B0502020202020204" pitchFamily="34" charset="0"/>
              </a:rPr>
              <a:t>12</a:t>
            </a:r>
            <a:r>
              <a:rPr lang="en-GB" sz="1600" b="1">
                <a:effectLst/>
                <a:latin typeface="Century Gothic" panose="020B0502020202020204" pitchFamily="34" charset="0"/>
              </a:rPr>
              <a:t>C</a:t>
            </a:r>
            <a:r>
              <a:rPr lang="en-GB" sz="1600">
                <a:effectLst/>
                <a:latin typeface="Century Gothic" panose="020B0502020202020204" pitchFamily="34" charset="0"/>
              </a:rPr>
              <a:t> reaction at </a:t>
            </a:r>
            <a:r>
              <a:rPr lang="en-GB" sz="1600" b="1">
                <a:effectLst/>
                <a:latin typeface="Century Gothic" panose="020B0502020202020204" pitchFamily="34" charset="0"/>
              </a:rPr>
              <a:t>64 MeV 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021859B-95B1-DE41-8205-52612ACEA244}"/>
              </a:ext>
            </a:extLst>
          </p:cNvPr>
          <p:cNvGrpSpPr/>
          <p:nvPr/>
        </p:nvGrpSpPr>
        <p:grpSpPr>
          <a:xfrm>
            <a:off x="7819951" y="835965"/>
            <a:ext cx="4137627" cy="2674648"/>
            <a:chOff x="7819951" y="835965"/>
            <a:chExt cx="4137627" cy="2674648"/>
          </a:xfrm>
          <a:effectLst/>
        </p:grpSpPr>
        <p:pic>
          <p:nvPicPr>
            <p:cNvPr id="7" name="Immagine 6" descr="Ritaglio schermata">
              <a:extLst>
                <a:ext uri="{FF2B5EF4-FFF2-40B4-BE49-F238E27FC236}">
                  <a16:creationId xmlns:a16="http://schemas.microsoft.com/office/drawing/2014/main" id="{9FE29A56-59C1-214D-955D-E90DB205D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951" y="835965"/>
              <a:ext cx="4137627" cy="267464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E1BEA273-E1A5-6145-AC7E-1C094FCB3EF3}"/>
                </a:ext>
              </a:extLst>
            </p:cNvPr>
            <p:cNvSpPr txBox="1"/>
            <p:nvPr/>
          </p:nvSpPr>
          <p:spPr>
            <a:xfrm>
              <a:off x="10743408" y="1344684"/>
              <a:ext cx="1090363" cy="369332"/>
            </a:xfrm>
            <a:prstGeom prst="rect">
              <a:avLst/>
            </a:prstGeom>
            <a:noFill/>
            <a:ln>
              <a:noFill/>
            </a:ln>
            <a:effectLst/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FF00FF"/>
                  </a:solidFill>
                </a:rPr>
                <a:t>7.65 MeV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B023AEEB-3A15-EB4B-B4F2-EA23D6957E05}"/>
                </a:ext>
              </a:extLst>
            </p:cNvPr>
            <p:cNvSpPr txBox="1"/>
            <p:nvPr/>
          </p:nvSpPr>
          <p:spPr>
            <a:xfrm>
              <a:off x="9806779" y="2637343"/>
              <a:ext cx="1090363" cy="369332"/>
            </a:xfrm>
            <a:prstGeom prst="rect">
              <a:avLst/>
            </a:prstGeom>
            <a:noFill/>
            <a:ln>
              <a:noFill/>
            </a:ln>
            <a:effectLst/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>
                      <a:lumMod val="75000"/>
                    </a:schemeClr>
                  </a:solidFill>
                </a:rPr>
                <a:t>9.64 MeV</a:t>
              </a:r>
            </a:p>
          </p:txBody>
        </p:sp>
        <p:sp>
          <p:nvSpPr>
            <p:cNvPr id="10" name="Freccia curva 9">
              <a:extLst>
                <a:ext uri="{FF2B5EF4-FFF2-40B4-BE49-F238E27FC236}">
                  <a16:creationId xmlns:a16="http://schemas.microsoft.com/office/drawing/2014/main" id="{6031495D-1D71-9C46-84A5-BAA4DA8DDE7F}"/>
                </a:ext>
              </a:extLst>
            </p:cNvPr>
            <p:cNvSpPr/>
            <p:nvPr/>
          </p:nvSpPr>
          <p:spPr>
            <a:xfrm rot="10800000">
              <a:off x="10743408" y="1670786"/>
              <a:ext cx="257694" cy="415636"/>
            </a:xfrm>
            <a:prstGeom prst="bentArrow">
              <a:avLst/>
            </a:prstGeom>
            <a:solidFill>
              <a:srgbClr val="FF00FF"/>
            </a:solidFill>
            <a:ln>
              <a:noFill/>
            </a:ln>
            <a:effectLst/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Freccia curva 10">
              <a:extLst>
                <a:ext uri="{FF2B5EF4-FFF2-40B4-BE49-F238E27FC236}">
                  <a16:creationId xmlns:a16="http://schemas.microsoft.com/office/drawing/2014/main" id="{D5DCA0AA-DA23-D141-B857-5BF12135D7FF}"/>
                </a:ext>
              </a:extLst>
            </p:cNvPr>
            <p:cNvSpPr/>
            <p:nvPr/>
          </p:nvSpPr>
          <p:spPr>
            <a:xfrm>
              <a:off x="10451310" y="2221707"/>
              <a:ext cx="257694" cy="415636"/>
            </a:xfrm>
            <a:prstGeom prst="ben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94E6820B-C34B-3140-A45C-C2291AFC19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220" y="2797097"/>
            <a:ext cx="1970750" cy="1477091"/>
          </a:xfrm>
          <a:prstGeom prst="rect">
            <a:avLst/>
          </a:prstGeom>
          <a:solidFill>
            <a:srgbClr val="66FF33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10A021B-22F8-5049-8B10-CF1DD0C8BC62}"/>
              </a:ext>
            </a:extLst>
          </p:cNvPr>
          <p:cNvSpPr txBox="1"/>
          <p:nvPr/>
        </p:nvSpPr>
        <p:spPr>
          <a:xfrm>
            <a:off x="5929839" y="2841437"/>
            <a:ext cx="1521897" cy="13234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effectLst/>
                <a:latin typeface="Century Gothic" panose="020B0502020202020204" pitchFamily="34" charset="0"/>
              </a:rPr>
              <a:t>gammas and particles detected in the chimera sphere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641F0940-AF18-414A-BE81-E79E8CE7AA15}"/>
              </a:ext>
            </a:extLst>
          </p:cNvPr>
          <p:cNvGrpSpPr/>
          <p:nvPr/>
        </p:nvGrpSpPr>
        <p:grpSpPr>
          <a:xfrm>
            <a:off x="181782" y="724159"/>
            <a:ext cx="3512049" cy="3695462"/>
            <a:chOff x="181782" y="724159"/>
            <a:chExt cx="3512049" cy="3695462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B95FD653-B38B-4643-8441-D68A419AADC0}"/>
                </a:ext>
              </a:extLst>
            </p:cNvPr>
            <p:cNvGrpSpPr/>
            <p:nvPr/>
          </p:nvGrpSpPr>
          <p:grpSpPr>
            <a:xfrm>
              <a:off x="181782" y="1878604"/>
              <a:ext cx="3356613" cy="2174931"/>
              <a:chOff x="315290" y="810153"/>
              <a:chExt cx="3356613" cy="2174931"/>
            </a:xfrm>
          </p:grpSpPr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C2988C90-2C95-DF47-BE91-46569B9C3491}"/>
                  </a:ext>
                </a:extLst>
              </p:cNvPr>
              <p:cNvGrpSpPr/>
              <p:nvPr/>
            </p:nvGrpSpPr>
            <p:grpSpPr>
              <a:xfrm>
                <a:off x="315290" y="1032599"/>
                <a:ext cx="3356613" cy="1952485"/>
                <a:chOff x="240476" y="1282521"/>
                <a:chExt cx="3356613" cy="1952485"/>
              </a:xfrm>
            </p:grpSpPr>
            <p:pic>
              <p:nvPicPr>
                <p:cNvPr id="23" name="Immagine 10" descr="Ritaglio schermata">
                  <a:extLst>
                    <a:ext uri="{FF2B5EF4-FFF2-40B4-BE49-F238E27FC236}">
                      <a16:creationId xmlns:a16="http://schemas.microsoft.com/office/drawing/2014/main" id="{43E68825-6109-8A43-9C21-F5CCF61970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0351" r="11718" b="5026"/>
                <a:stretch/>
              </p:blipFill>
              <p:spPr bwMode="auto">
                <a:xfrm>
                  <a:off x="240476" y="1585351"/>
                  <a:ext cx="2725806" cy="16496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4" name="Connettore diritto 16">
                  <a:extLst>
                    <a:ext uri="{FF2B5EF4-FFF2-40B4-BE49-F238E27FC236}">
                      <a16:creationId xmlns:a16="http://schemas.microsoft.com/office/drawing/2014/main" id="{AE4E4FAB-BD1D-934B-B0D3-2C46DF832462}"/>
                    </a:ext>
                  </a:extLst>
                </p:cNvPr>
                <p:cNvCxnSpPr/>
                <p:nvPr/>
              </p:nvCxnSpPr>
              <p:spPr>
                <a:xfrm>
                  <a:off x="1814673" y="1469639"/>
                  <a:ext cx="748146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D3EBE80B-06A9-4F42-A33A-D1D4EF81D0B6}"/>
                    </a:ext>
                  </a:extLst>
                </p:cNvPr>
                <p:cNvSpPr txBox="1"/>
                <p:nvPr/>
              </p:nvSpPr>
              <p:spPr>
                <a:xfrm>
                  <a:off x="2506726" y="1282521"/>
                  <a:ext cx="10903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>
                      <a:solidFill>
                        <a:schemeClr val="accent1">
                          <a:lumMod val="75000"/>
                        </a:schemeClr>
                      </a:solidFill>
                    </a:rPr>
                    <a:t>9.64 MeV</a:t>
                  </a:r>
                </a:p>
              </p:txBody>
            </p:sp>
            <p:sp>
              <p:nvSpPr>
                <p:cNvPr id="26" name="Freccia curva 25">
                  <a:extLst>
                    <a:ext uri="{FF2B5EF4-FFF2-40B4-BE49-F238E27FC236}">
                      <a16:creationId xmlns:a16="http://schemas.microsoft.com/office/drawing/2014/main" id="{97629B34-C547-174C-8340-0DD1C3A16ADF}"/>
                    </a:ext>
                  </a:extLst>
                </p:cNvPr>
                <p:cNvSpPr/>
                <p:nvPr/>
              </p:nvSpPr>
              <p:spPr>
                <a:xfrm>
                  <a:off x="1471353" y="1354975"/>
                  <a:ext cx="257694" cy="415636"/>
                </a:xfrm>
                <a:prstGeom prst="ben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C41D0C91-A372-C74E-B15C-90CC33E19F1B}"/>
                    </a:ext>
                  </a:extLst>
                </p:cNvPr>
                <p:cNvSpPr txBox="1"/>
                <p:nvPr/>
              </p:nvSpPr>
              <p:spPr>
                <a:xfrm>
                  <a:off x="2506725" y="1954683"/>
                  <a:ext cx="109036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>
                      <a:solidFill>
                        <a:srgbClr val="FF00FF"/>
                      </a:solidFill>
                    </a:rPr>
                    <a:t>7.65 MeV</a:t>
                  </a:r>
                </a:p>
              </p:txBody>
            </p:sp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72AA53C1-8E5E-D64B-AF7B-CE998914CAAD}"/>
                    </a:ext>
                  </a:extLst>
                </p:cNvPr>
                <p:cNvSpPr txBox="1"/>
                <p:nvPr/>
              </p:nvSpPr>
              <p:spPr>
                <a:xfrm>
                  <a:off x="2506724" y="2365232"/>
                  <a:ext cx="1090363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</a:rPr>
                    <a:t>4.44 MeV</a:t>
                  </a:r>
                </a:p>
              </p:txBody>
            </p:sp>
            <p:cxnSp>
              <p:nvCxnSpPr>
                <p:cNvPr id="29" name="Connettore 2 28">
                  <a:extLst>
                    <a:ext uri="{FF2B5EF4-FFF2-40B4-BE49-F238E27FC236}">
                      <a16:creationId xmlns:a16="http://schemas.microsoft.com/office/drawing/2014/main" id="{5E8C6438-6299-8A48-BCC7-0895F6FE43BE}"/>
                    </a:ext>
                  </a:extLst>
                </p:cNvPr>
                <p:cNvCxnSpPr/>
                <p:nvPr/>
              </p:nvCxnSpPr>
              <p:spPr>
                <a:xfrm>
                  <a:off x="2188746" y="1467187"/>
                  <a:ext cx="0" cy="101000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2 29">
                  <a:extLst>
                    <a:ext uri="{FF2B5EF4-FFF2-40B4-BE49-F238E27FC236}">
                      <a16:creationId xmlns:a16="http://schemas.microsoft.com/office/drawing/2014/main" id="{6B6E85E8-1CB2-9643-97C8-3A182CEC68DA}"/>
                    </a:ext>
                  </a:extLst>
                </p:cNvPr>
                <p:cNvCxnSpPr/>
                <p:nvPr/>
              </p:nvCxnSpPr>
              <p:spPr>
                <a:xfrm>
                  <a:off x="2435629" y="1467187"/>
                  <a:ext cx="8313" cy="1525395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CC069CF0-E419-8D40-9F53-80A8D11E87ED}"/>
                    </a:ext>
                  </a:extLst>
                </p:cNvPr>
                <p:cNvSpPr txBox="1"/>
                <p:nvPr/>
              </p:nvSpPr>
              <p:spPr>
                <a:xfrm>
                  <a:off x="2407167" y="1825627"/>
                  <a:ext cx="3113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/>
                    <a:t>E</a:t>
                  </a:r>
                  <a:r>
                    <a:rPr lang="en-GB" sz="1200" baseline="-25000"/>
                    <a:t>3</a:t>
                  </a:r>
                </a:p>
              </p:txBody>
            </p:sp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8E93F833-C9D9-D049-8C22-6252646187A3}"/>
                    </a:ext>
                  </a:extLst>
                </p:cNvPr>
                <p:cNvSpPr txBox="1"/>
                <p:nvPr/>
              </p:nvSpPr>
              <p:spPr>
                <a:xfrm>
                  <a:off x="1937281" y="1449094"/>
                  <a:ext cx="3113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/>
                    <a:t>E</a:t>
                  </a:r>
                  <a:r>
                    <a:rPr lang="en-GB" sz="1200" baseline="-25000"/>
                    <a:t>1</a:t>
                  </a:r>
                </a:p>
              </p:txBody>
            </p:sp>
          </p:grp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EDC35810-86D5-F845-936B-CA840B38B364}"/>
                  </a:ext>
                </a:extLst>
              </p:cNvPr>
              <p:cNvSpPr txBox="1"/>
              <p:nvPr/>
            </p:nvSpPr>
            <p:spPr>
              <a:xfrm>
                <a:off x="1136790" y="810153"/>
                <a:ext cx="642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>
                    <a:solidFill>
                      <a:schemeClr val="accent1">
                        <a:lumMod val="75000"/>
                      </a:schemeClr>
                    </a:solidFill>
                  </a:rPr>
                  <a:t>T</a:t>
                </a:r>
                <a:r>
                  <a:rPr lang="en-GB" baseline="-25000">
                    <a:solidFill>
                      <a:schemeClr val="accent1">
                        <a:lumMod val="75000"/>
                      </a:schemeClr>
                    </a:solidFill>
                  </a:rPr>
                  <a:t>9</a:t>
                </a:r>
                <a:r>
                  <a:rPr lang="en-GB">
                    <a:solidFill>
                      <a:schemeClr val="accent1">
                        <a:lumMod val="75000"/>
                      </a:schemeClr>
                    </a:solidFill>
                  </a:rPr>
                  <a:t>&gt;1</a:t>
                </a:r>
              </a:p>
            </p:txBody>
          </p:sp>
        </p:grp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160F9FB6-7FAB-EC45-A664-9C5B1EA32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7907" y="724159"/>
              <a:ext cx="1830085" cy="1255877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38AD5D6-1723-D146-BACA-4F1C33C03E0C}"/>
                </a:ext>
              </a:extLst>
            </p:cNvPr>
            <p:cNvSpPr txBox="1"/>
            <p:nvPr/>
          </p:nvSpPr>
          <p:spPr>
            <a:xfrm>
              <a:off x="646202" y="4050289"/>
              <a:ext cx="3047629" cy="369332"/>
            </a:xfrm>
            <a:prstGeom prst="rect">
              <a:avLst/>
            </a:prstGeom>
            <a:solidFill>
              <a:srgbClr val="418AB3"/>
            </a:solidFill>
          </p:spPr>
          <p:txBody>
            <a:bodyPr wrap="none" rtlCol="0">
              <a:spAutoFit/>
            </a:bodyPr>
            <a:lstStyle/>
            <a:p>
              <a:r>
                <a:rPr lang="en-GB" b="1">
                  <a:solidFill>
                    <a:schemeClr val="bg1"/>
                  </a:solidFill>
                  <a:latin typeface="Century Gothic" panose="020B0502020202020204" pitchFamily="34" charset="0"/>
                </a:rPr>
                <a:t>NOT ONLY the Hoyle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21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2">
            <a:extLst>
              <a:ext uri="{FF2B5EF4-FFF2-40B4-BE49-F238E27FC236}">
                <a16:creationId xmlns:a16="http://schemas.microsoft.com/office/drawing/2014/main" id="{D2B7D100-D56D-7944-940F-81E181AD73D5}"/>
              </a:ext>
            </a:extLst>
          </p:cNvPr>
          <p:cNvSpPr txBox="1">
            <a:spLocks/>
          </p:cNvSpPr>
          <p:nvPr/>
        </p:nvSpPr>
        <p:spPr>
          <a:xfrm>
            <a:off x="-9525" y="-21474"/>
            <a:ext cx="11544185" cy="62865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84188" eaLnBrk="1" hangingPunct="1"/>
            <a:r>
              <a:rPr lang="it-IT" sz="4800" b="1" kern="0">
                <a:solidFill>
                  <a:schemeClr val="tx1"/>
                </a:solidFill>
                <a:latin typeface="Century Gothic" panose="020B0502020202020204" pitchFamily="34" charset="0"/>
                <a:ea typeface="MS PGothic" charset="0"/>
                <a:cs typeface="Arial" panose="020B0604020202020204" pitchFamily="34" charset="0"/>
              </a:rPr>
              <a:t>CHIRONE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653181-A2BB-B445-92D5-C02E7EDE93EA}"/>
              </a:ext>
            </a:extLst>
          </p:cNvPr>
          <p:cNvSpPr txBox="1"/>
          <p:nvPr/>
        </p:nvSpPr>
        <p:spPr>
          <a:xfrm>
            <a:off x="9389065" y="4078304"/>
            <a:ext cx="2375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CHI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mera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3B</a:t>
            </a: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h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doscopes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 err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</a:t>
            </a:r>
            <a:r>
              <a:rPr lang="it-IT" sz="2400" b="1" err="1">
                <a:latin typeface="Century Gothic" panose="020B0502020202020204" pitchFamily="34" charset="0"/>
                <a:cs typeface="Arial" panose="020B0604020202020204" pitchFamily="34" charset="0"/>
              </a:rPr>
              <a:t>eutrons</a:t>
            </a:r>
            <a:endParaRPr lang="it-IT" sz="2400" b="1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it-IT" sz="2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it-IT" sz="2400" b="1">
                <a:solidFill>
                  <a:srgbClr val="418AB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it-IT" sz="2400" b="1">
                <a:latin typeface="Century Gothic" panose="020B0502020202020204" pitchFamily="34" charset="0"/>
                <a:cs typeface="Arial" panose="020B0604020202020204" pitchFamily="34" charset="0"/>
              </a:rPr>
              <a:t>xperiment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5359CE-4F55-FC43-ACC1-8A99C2017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59" y="5299671"/>
            <a:ext cx="1548688" cy="1435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E0F6AC-13D7-7245-BE2D-1E8C8FBB5BFD}"/>
              </a:ext>
            </a:extLst>
          </p:cNvPr>
          <p:cNvSpPr txBox="1"/>
          <p:nvPr/>
        </p:nvSpPr>
        <p:spPr>
          <a:xfrm>
            <a:off x="1882401" y="5663353"/>
            <a:ext cx="8239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National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responsibles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Sara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Pirrone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&amp; P.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Russotto</a:t>
            </a:r>
            <a:endParaRPr lang="it-IT" sz="20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LNS </a:t>
            </a:r>
            <a:r>
              <a:rPr lang="it-IT" sz="200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responsible</a:t>
            </a:r>
            <a:r>
              <a:rPr lang="it-IT" sz="200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 Emanuele Pagano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BEB367-5F89-084B-89F5-417B9874B3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074" y="910828"/>
            <a:ext cx="4118222" cy="27467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38D85C-52B5-084B-A610-C8E81E944AE8}"/>
              </a:ext>
            </a:extLst>
          </p:cNvPr>
          <p:cNvSpPr txBox="1"/>
          <p:nvPr/>
        </p:nvSpPr>
        <p:spPr>
          <a:xfrm>
            <a:off x="126705" y="1009291"/>
            <a:ext cx="68951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The CHIRONE experiment carries out world-renown research in many areas (at LNS and abroad):</a:t>
            </a:r>
          </a:p>
          <a:p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EOS and symmetry energy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Reaction mechanisms (influence of isospin and clustering)</a:t>
            </a:r>
          </a:p>
          <a:p>
            <a:pPr marL="285750" indent="-285750">
              <a:buFontTx/>
              <a:buChar char="-"/>
            </a:pPr>
            <a:r>
              <a:rPr lang="en-US">
                <a:latin typeface="Century Gothic" panose="020B0502020202020204" pitchFamily="34" charset="0"/>
              </a:rPr>
              <a:t>Nuclear astrophysics</a:t>
            </a:r>
          </a:p>
          <a:p>
            <a:pPr marL="285750" indent="-285750">
              <a:buFontTx/>
              <a:buChar char="-"/>
            </a:pPr>
            <a:r>
              <a:rPr lang="en-US" b="1">
                <a:latin typeface="Century Gothic" panose="020B0502020202020204" pitchFamily="34" charset="0"/>
              </a:rPr>
              <a:t>Detector development, for charged particles and neutrons</a:t>
            </a: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49CDF71-3237-744B-A57A-ABA9AE5CBE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61" y="3617294"/>
            <a:ext cx="3661460" cy="150715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6CC5BF-4D37-CE47-8A7C-443C93BFE2ED}"/>
              </a:ext>
            </a:extLst>
          </p:cNvPr>
          <p:cNvSpPr txBox="1"/>
          <p:nvPr/>
        </p:nvSpPr>
        <p:spPr>
          <a:xfrm>
            <a:off x="4185051" y="4316831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One FARCOS cluster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10DA72-4CD8-E44A-9B5C-10EC0DFAFCCC}"/>
              </a:ext>
            </a:extLst>
          </p:cNvPr>
          <p:cNvSpPr txBox="1"/>
          <p:nvPr/>
        </p:nvSpPr>
        <p:spPr>
          <a:xfrm>
            <a:off x="9392074" y="45671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CHIMERA</a:t>
            </a:r>
          </a:p>
        </p:txBody>
      </p:sp>
    </p:spTree>
    <p:extLst>
      <p:ext uri="{BB962C8B-B14F-4D97-AF65-F5344CB8AC3E}">
        <p14:creationId xmlns:p14="http://schemas.microsoft.com/office/powerpoint/2010/main" val="33362064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2778</Words>
  <Application>Microsoft Macintosh PowerPoint</Application>
  <PresentationFormat>Widescreen</PresentationFormat>
  <Paragraphs>357</Paragraphs>
  <Slides>32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45" baseType="lpstr">
      <vt:lpstr>Arial Unicode MS</vt:lpstr>
      <vt:lpstr>Arial</vt:lpstr>
      <vt:lpstr>Calibri</vt:lpstr>
      <vt:lpstr>Calibri Light</vt:lpstr>
      <vt:lpstr>Century Gothic</vt:lpstr>
      <vt:lpstr>Courier New</vt:lpstr>
      <vt:lpstr>Symbol</vt:lpstr>
      <vt:lpstr>Times New Roman</vt:lpstr>
      <vt:lpstr>Wingdings</vt:lpstr>
      <vt:lpstr>Wingdings 3</vt:lpstr>
      <vt:lpstr>Tema di Office</vt:lpstr>
      <vt:lpstr>Equazione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experiment at LNS (right after the end of national 2020 lockdown) PI: F. Hammache (Orsay) – S. Palmerini (PG)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SALVATORE LA COGNATA</dc:creator>
  <cp:lastModifiedBy>MARCO SALVATORE LA COGNATA</cp:lastModifiedBy>
  <cp:revision>1</cp:revision>
  <dcterms:created xsi:type="dcterms:W3CDTF">2021-10-21T14:30:17Z</dcterms:created>
  <dcterms:modified xsi:type="dcterms:W3CDTF">2021-11-12T14:01:16Z</dcterms:modified>
</cp:coreProperties>
</file>