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4"/>
  </p:notesMasterIdLst>
  <p:sldIdLst>
    <p:sldId id="257" r:id="rId5"/>
    <p:sldId id="265" r:id="rId6"/>
    <p:sldId id="264" r:id="rId7"/>
    <p:sldId id="263" r:id="rId8"/>
    <p:sldId id="258" r:id="rId9"/>
    <p:sldId id="259" r:id="rId10"/>
    <p:sldId id="260" r:id="rId11"/>
    <p:sldId id="262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B181-D327-4AF0-A7A3-226AA5B088E4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CB71C-319D-41B3-AADE-1205093F3C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1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82EFD-0A55-4D01-BB67-F164E15DE247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70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415B-693B-4810-A907-05EC4F2C009A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2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44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0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D25A-2D12-453A-BFAF-42B2DC65F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3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04470-511D-49C5-BBC7-5C8E1C0481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29A63-B76B-4925-A614-68686B47F5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0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C16BD-2A53-47A1-983C-68518C12D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4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522F-5E9F-40EF-B87B-53FEEA24B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43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A3D5-DEF6-41C5-A83E-AE5B607D11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0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7608A-C041-4225-8BDD-4AA4DEE464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61AB-7CAA-4685-BF28-4EDB6457A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16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AD2F-FBD1-4171-B837-60283E17E5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2BB9-43EF-4EE6-A966-B604505FE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0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5ED8-8660-41AF-A0F1-74AFD8C5DA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26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6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15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25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7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5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452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3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7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18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599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10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57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6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06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68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76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1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4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40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4C16-6B0F-457D-938A-4414B06137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04EA-9F4F-40B5-8E37-F8B8291805D7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1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66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50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92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2092-94CC-4CFD-968C-84D1670D8EE8}" type="datetimeFigureOut">
              <a:rPr lang="it-IT" smtClean="0"/>
              <a:t>29/09/2021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B4B8-7BFE-4C0A-BAAC-79DF7FBCF7D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D55E60-4F2A-4CD2-9AE7-281AEF1AB0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7201-2761-4571-AA8F-981B18236D7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20D7-76A8-4281-B401-FEB570CD8DF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4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4C16-6B0F-457D-938A-4414B061370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04EA-9F4F-40B5-8E37-F8B8291805D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9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31910"/>
            <a:ext cx="5724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CREMLINplus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463"/>
            <a:ext cx="28273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228" y="2852936"/>
            <a:ext cx="88183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Scientific and Research Reactor Complex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Ion Collider Facility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4th Generation Synchrotron Radiation Source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USSR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(LNF)</a:t>
            </a:r>
          </a:p>
          <a:p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Super Charm-Tau Factory 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(LNF, Ferrara, Lecce, Bari)</a:t>
            </a:r>
          </a:p>
          <a:p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Exawatt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for Extreme Light Studies 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XCELS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93" y="1124744"/>
            <a:ext cx="6661007" cy="154491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228" y="6025277"/>
            <a:ext cx="5133484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INFRASUPP-01-2018-2019 (Horizon 2020)</a:t>
            </a:r>
          </a:p>
          <a:p>
            <a:pPr algn="ctr"/>
            <a:r>
              <a:rPr lang="it-IT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Start: 1 Febbruary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8668" y="6086832"/>
            <a:ext cx="305577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Allocated 25 MEuro</a:t>
            </a:r>
          </a:p>
        </p:txBody>
      </p:sp>
    </p:spTree>
    <p:extLst>
      <p:ext uri="{BB962C8B-B14F-4D97-AF65-F5344CB8AC3E}">
        <p14:creationId xmlns:p14="http://schemas.microsoft.com/office/powerpoint/2010/main" val="6280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017832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3675" y="34269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Countries</a:t>
            </a:r>
            <a:endParaRPr lang="it-IT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638132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partners, 10 from Russia and 25 from EU</a:t>
            </a:r>
            <a:endParaRPr lang="it-IT" sz="20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2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416" y="3164029"/>
            <a:ext cx="25202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CREMLINplus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4728" y="1867885"/>
            <a:ext cx="33123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Super Charm Tau Factory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415929"/>
            <a:ext cx="12961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0229" y="4392535"/>
            <a:ext cx="8996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USSR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4034681"/>
            <a:ext cx="17281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2786696" y="2267995"/>
            <a:ext cx="1944216" cy="1126867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7" idx="0"/>
          </p:cNvCxnSpPr>
          <p:nvPr/>
        </p:nvCxnSpPr>
        <p:spPr>
          <a:xfrm>
            <a:off x="2786696" y="3394862"/>
            <a:ext cx="2073336" cy="997673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6387096" y="2067940"/>
            <a:ext cx="561168" cy="54804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>
          <a:xfrm flipV="1">
            <a:off x="5309834" y="4234736"/>
            <a:ext cx="1422406" cy="35785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3876" y="2615984"/>
            <a:ext cx="79208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3573016"/>
            <a:ext cx="79208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6696" y="404664"/>
            <a:ext cx="3727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CREMLINplus at LNF</a:t>
            </a:r>
            <a:endParaRPr lang="it-IT" sz="2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365" y="1503166"/>
            <a:ext cx="64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WP5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0560" y="479605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WP4</a:t>
            </a:r>
            <a:endParaRPr lang="it-IT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5177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7874"/>
            <a:ext cx="75040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708" y="33265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USSR (Baseline option)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6309320"/>
            <a:ext cx="2895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S.M.Polozov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2"/>
            <a:ext cx="4104456" cy="25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340768"/>
            <a:ext cx="8640959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Analysis of the best experience in the vacuum chamber design of the modern synchrotron light sources and high intensity particle colliders (factories)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Choice of the vacuum beam pipe shape and dimensions (together with lattice design group)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Low impedance design of the principal vacuum chamber components/hardware such as RF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cavities, kickers, bellows, flanges, valves, BPMs, pumping ports etc.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Elaboration of the impedance model including geometric, resistive-wall and roughness effects</a:t>
            </a:r>
          </a:p>
          <a:p>
            <a:pPr marL="342900" indent="-342900">
              <a:spcAft>
                <a:spcPts val="100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Determination of beam parameters such as bunch length, energy spread, emittance, and lifetime including IBS and harmonic cavity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Study of the single bunch instabilities (particularly important for the timing mode) and measures for their mitigation: microwave instability in the longitudinal plane and turbulent mode coupling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instability (TMCI) in the transverse plane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7" y="260648"/>
            <a:ext cx="9136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cs typeface="Arial" panose="020B0604020202020204" pitchFamily="34" charset="0"/>
              </a:rPr>
              <a:t>Main Topics of Task 4.3</a:t>
            </a:r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>Resp. Mikhail </a:t>
            </a:r>
            <a:r>
              <a:rPr lang="en-US" sz="2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Zobov</a:t>
            </a:r>
            <a:endParaRPr lang="en-US" sz="2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rgbClr val="0000CC"/>
                </a:solidFill>
                <a:cs typeface="Arial" panose="020B0604020202020204" pitchFamily="34" charset="0"/>
              </a:rPr>
              <a:t> vacuum chamber impedances, beam-chamber interactions, instabilities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6021288"/>
            <a:ext cx="3672408" cy="4001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6600"/>
                </a:solidFill>
              </a:rPr>
              <a:t>LNF INFN, DESY, ESRF, KI</a:t>
            </a:r>
            <a:endParaRPr lang="it-IT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60648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  <a:cs typeface="Arial" panose="020B0604020202020204" pitchFamily="34" charset="0"/>
              </a:rPr>
              <a:t>Main Topics of Task 4.3</a:t>
            </a:r>
            <a:r>
              <a:rPr lang="en-US" sz="2200" dirty="0" smtClean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cs typeface="Arial" panose="020B0604020202020204" pitchFamily="34" charset="0"/>
              </a:rPr>
              <a:t>Resp. Mikhail </a:t>
            </a:r>
            <a:r>
              <a:rPr lang="en-US" sz="2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Zobov</a:t>
            </a:r>
            <a:endParaRPr lang="en-US" sz="22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it-IT" sz="2200" dirty="0">
                <a:solidFill>
                  <a:srgbClr val="0000CC"/>
                </a:solidFill>
                <a:cs typeface="Arial" panose="020B0604020202020204" pitchFamily="34" charset="0"/>
              </a:rPr>
              <a:t>vacuum chamber impedances, beam-chamber interactions, instabilities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628799"/>
            <a:ext cx="8712968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7. Study of multi-bunch instabilities and effects and measures for their mitigation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1000"/>
              </a:spcAft>
              <a:buFontTx/>
              <a:buAutoNum type="alphaLcParenR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Shift of the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betatron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frequencies due to the </a:t>
            </a:r>
            <a:r>
              <a:rPr lang="en-US" dirty="0" err="1">
                <a:solidFill>
                  <a:srgbClr val="000000"/>
                </a:solidFill>
                <a:cs typeface="Arial" panose="020B0604020202020204" pitchFamily="34" charset="0"/>
              </a:rPr>
              <a:t>quadrupolar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resistive wall wake fields</a:t>
            </a:r>
          </a:p>
          <a:p>
            <a:pPr marL="342900" indent="-342900">
              <a:spcAft>
                <a:spcPts val="1000"/>
              </a:spcAft>
              <a:buFontTx/>
              <a:buAutoNum type="alphaLcParenR"/>
            </a:pP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Resistive wall multi-bunch instability</a:t>
            </a:r>
          </a:p>
          <a:p>
            <a:pPr marL="342900" indent="-342900">
              <a:spcAft>
                <a:spcPts val="1000"/>
              </a:spcAft>
              <a:buFontTx/>
              <a:buAutoNum type="alphaLcParenR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Instabilities due to the beam interaction with higher order modes trapped in the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vacuum chamber components</a:t>
            </a:r>
          </a:p>
          <a:p>
            <a:pPr>
              <a:spcAft>
                <a:spcPts val="1000"/>
              </a:spcAft>
            </a:pP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d)  Ion instabilities: trapped ions, fast ion instability, emittance growth.</a:t>
            </a:r>
          </a:p>
          <a:p>
            <a:pPr marL="342900" indent="-342900">
              <a:buFontTx/>
              <a:buAutoNum type="alphaLcParenR" startAt="5"/>
            </a:pP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Transient beam loading effects of non-uniform fill pattern including the         harmonic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cavities</a:t>
            </a:r>
          </a:p>
          <a:p>
            <a:endParaRPr lang="it-IT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8. Analysis of the vacuum chamber heating due to the beam coupling impedance</a:t>
            </a:r>
            <a:endParaRPr lang="it-IT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Topics of Task 4.4</a:t>
            </a:r>
            <a:r>
              <a:rPr 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Resp. Cristina </a:t>
            </a:r>
            <a:r>
              <a:rPr lang="en-US" sz="2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Vaccarezza</a:t>
            </a:r>
            <a:endParaRPr lang="it-IT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Top-up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 including RF-guns and diagnostics system </a:t>
            </a:r>
            <a:endParaRPr lang="it-IT" sz="2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91080"/>
            <a:ext cx="8064896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 of the linear accelerator layout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the working frequency (S-band, C-band, other)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the accelerator structures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the acceleration regimes (injection into the storage ring, topping up, FEL regime)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dynamics simulation in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guns, RF sections and transport channels.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Start-to-end beam dynamics simulations.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400"/>
              </a:spcAft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diagnostics development</a:t>
            </a:r>
            <a:endParaRPr lang="it-IT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76125"/>
              </p:ext>
            </p:extLst>
          </p:nvPr>
        </p:nvGraphicFramePr>
        <p:xfrm>
          <a:off x="1524000" y="1052736"/>
          <a:ext cx="6096000" cy="405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71510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Participant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FTE, 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Rendicontazione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Zobov Mikhail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40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dal 01/02/2020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Vaccarezza Cristina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20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dal 01/05/2020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Giribono Anna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20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Dal 01/01/2021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Bilanishvili</a:t>
                      </a:r>
                      <a:r>
                        <a:rPr lang="it-IT" baseline="0" dirty="0" smtClean="0">
                          <a:solidFill>
                            <a:srgbClr val="0000CC"/>
                          </a:solidFill>
                        </a:rPr>
                        <a:t> Shalva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Assegno</a:t>
                      </a:r>
                      <a:r>
                        <a:rPr lang="it-IT" baseline="0" dirty="0" smtClean="0">
                          <a:solidFill>
                            <a:srgbClr val="0000CC"/>
                          </a:solidFill>
                        </a:rPr>
                        <a:t> di Ricerca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dal 01/09/2021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Shpakov Vladimir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-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rgbClr val="0000CC"/>
                          </a:solidFill>
                        </a:rPr>
                        <a:t>Started working</a:t>
                      </a:r>
                      <a:endParaRPr lang="it-IT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Buonomo Bruno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 yet, disponibile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Gallo</a:t>
                      </a:r>
                      <a:r>
                        <a:rPr lang="it-IT" baseline="0" dirty="0" smtClean="0"/>
                        <a:t> Alessandro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 yet, disponibile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Ferrario</a:t>
                      </a:r>
                      <a:r>
                        <a:rPr lang="it-IT" baseline="0" dirty="0" smtClean="0"/>
                        <a:t> Massimo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 </a:t>
                      </a:r>
                      <a:r>
                        <a:rPr lang="it-IT" baseline="0" dirty="0" smtClean="0"/>
                        <a:t>yet, disponibile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Milardi Catia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Not yet, disponibile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157192"/>
            <a:ext cx="777686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Tx/>
              <a:buAutoNum type="arabicPeriod"/>
            </a:pPr>
            <a:r>
              <a:rPr lang="it-IT" dirty="0" smtClean="0">
                <a:solidFill>
                  <a:srgbClr val="C00000"/>
                </a:solidFill>
              </a:rPr>
              <a:t>Andato a vuoto AR “</a:t>
            </a:r>
            <a:r>
              <a:rPr lang="en-US" i="1" dirty="0" smtClean="0">
                <a:solidFill>
                  <a:srgbClr val="C00000"/>
                </a:solidFill>
              </a:rPr>
              <a:t>Study </a:t>
            </a:r>
            <a:r>
              <a:rPr lang="en-US" i="1" dirty="0">
                <a:solidFill>
                  <a:srgbClr val="C00000"/>
                </a:solidFill>
              </a:rPr>
              <a:t>of multi-bunch instabilities in circular </a:t>
            </a:r>
            <a:r>
              <a:rPr lang="en-US" i="1" dirty="0" smtClean="0">
                <a:solidFill>
                  <a:srgbClr val="C00000"/>
                </a:solidFill>
              </a:rPr>
              <a:t>accelerators” </a:t>
            </a:r>
            <a:r>
              <a:rPr lang="en-US" dirty="0" smtClean="0">
                <a:solidFill>
                  <a:srgbClr val="C00000"/>
                </a:solidFill>
              </a:rPr>
              <a:t>(non </a:t>
            </a:r>
            <a:r>
              <a:rPr lang="en-US" dirty="0" err="1" smtClean="0">
                <a:solidFill>
                  <a:srgbClr val="C00000"/>
                </a:solidFill>
              </a:rPr>
              <a:t>hanno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preso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servizio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E.Buratin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vincitrice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 err="1" smtClean="0">
                <a:solidFill>
                  <a:srgbClr val="C00000"/>
                </a:solidFill>
              </a:rPr>
              <a:t>S.Caschera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idoneo</a:t>
            </a:r>
            <a:r>
              <a:rPr lang="en-US" dirty="0" smtClean="0">
                <a:solidFill>
                  <a:srgbClr val="C00000"/>
                </a:solidFill>
              </a:rPr>
              <a:t>))</a:t>
            </a:r>
          </a:p>
          <a:p>
            <a:pPr marL="342900" indent="-342900">
              <a:spcAft>
                <a:spcPts val="200"/>
              </a:spcAft>
              <a:buFontTx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Danilo </a:t>
            </a:r>
            <a:r>
              <a:rPr lang="en-US" dirty="0" err="1" smtClean="0">
                <a:solidFill>
                  <a:srgbClr val="C00000"/>
                </a:solidFill>
              </a:rPr>
              <a:t>Quartullo</a:t>
            </a:r>
            <a:r>
              <a:rPr lang="en-US" dirty="0" smtClean="0">
                <a:solidFill>
                  <a:srgbClr val="C00000"/>
                </a:solidFill>
              </a:rPr>
              <a:t> has left for CERN (Switzerland)</a:t>
            </a:r>
          </a:p>
          <a:p>
            <a:pPr marL="342900" indent="-342900">
              <a:spcAft>
                <a:spcPts val="200"/>
              </a:spcAft>
              <a:buAutoNum type="arabicPeriod"/>
            </a:pPr>
            <a:r>
              <a:rPr lang="it-IT" dirty="0" smtClean="0">
                <a:solidFill>
                  <a:srgbClr val="C00000"/>
                </a:solidFill>
              </a:rPr>
              <a:t>Marco Diomede has left for DESY (Hamburg</a:t>
            </a:r>
            <a:r>
              <a:rPr lang="it-IT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rgbClr val="C00000"/>
                </a:solidFill>
              </a:rPr>
              <a:t>Jessica Scifo has left for ENEA (Italy)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323686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Partecipanti DA</a:t>
            </a:r>
          </a:p>
        </p:txBody>
      </p:sp>
    </p:spTree>
    <p:extLst>
      <p:ext uri="{BB962C8B-B14F-4D97-AF65-F5344CB8AC3E}">
        <p14:creationId xmlns:p14="http://schemas.microsoft.com/office/powerpoint/2010/main" val="900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Periods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770552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2021 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- 1st CREMLINplus Periodic Report (18 months)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a) Interim Technical Report (WPs)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b) Financial Statement (about 300 kEuro INFN)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c) Questionnaire for beneficiaries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880" y="4155177"/>
            <a:ext cx="74888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2022 </a:t>
            </a: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Scientific Reports of Task 4.3 and Task 4.4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it-IT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(M24 Deliverable)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6" y="5961816"/>
            <a:ext cx="2516816" cy="6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816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628</Words>
  <Application>Microsoft Office PowerPoint</Application>
  <PresentationFormat>On-screen Show (4:3)</PresentationFormat>
  <Paragraphs>100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2_Default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Mikhail</dc:creator>
  <cp:lastModifiedBy>Mikhail</cp:lastModifiedBy>
  <cp:revision>22</cp:revision>
  <dcterms:created xsi:type="dcterms:W3CDTF">2021-02-11T08:59:17Z</dcterms:created>
  <dcterms:modified xsi:type="dcterms:W3CDTF">2021-09-29T07:56:37Z</dcterms:modified>
</cp:coreProperties>
</file>