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07" r:id="rId2"/>
    <p:sldId id="414" r:id="rId3"/>
    <p:sldId id="413" r:id="rId4"/>
    <p:sldId id="412" r:id="rId5"/>
    <p:sldId id="257" r:id="rId6"/>
    <p:sldId id="411" r:id="rId7"/>
    <p:sldId id="33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8FF"/>
    <a:srgbClr val="FEFFFF"/>
    <a:srgbClr val="0070C0"/>
    <a:srgbClr val="FF0000"/>
    <a:srgbClr val="00B050"/>
    <a:srgbClr val="FF3BFC"/>
    <a:srgbClr val="4DAEEA"/>
    <a:srgbClr val="000000"/>
    <a:srgbClr val="BB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93416"/>
  </p:normalViewPr>
  <p:slideViewPr>
    <p:cSldViewPr snapToGrid="0" snapToObjects="1">
      <p:cViewPr varScale="1">
        <p:scale>
          <a:sx n="118" d="100"/>
          <a:sy n="118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3DD-D611-B54F-B0E4-F434EF4F6213}" type="datetimeFigureOut">
              <a:rPr lang="it-IT" smtClean="0"/>
              <a:t>09/09/21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CF51-7085-F241-9167-EC3015DDA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DF72E-3004-47EC-9737-349E3E7E59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9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DF72E-3004-47EC-9737-349E3E7E59B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9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5CA1-49BC-334D-931D-F88A583872BB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EDAA-57A7-4F4F-A876-4ADEF04F56A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F07F44-B1FF-9E45-BCEA-00C7DA711861}"/>
              </a:ext>
            </a:extLst>
          </p:cNvPr>
          <p:cNvSpPr/>
          <p:nvPr/>
        </p:nvSpPr>
        <p:spPr>
          <a:xfrm>
            <a:off x="0" y="0"/>
            <a:ext cx="9277085" cy="699392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E2AAE-8906-3D47-81CE-5FC6C909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16" y="5756547"/>
            <a:ext cx="2451769" cy="123737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771C0E9-2971-40CE-BCAA-85BAE2BC709E}"/>
              </a:ext>
            </a:extLst>
          </p:cNvPr>
          <p:cNvSpPr/>
          <p:nvPr/>
        </p:nvSpPr>
        <p:spPr>
          <a:xfrm>
            <a:off x="133085" y="64949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Online, September 14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 2021</a:t>
            </a:r>
          </a:p>
        </p:txBody>
      </p:sp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1FD9FE6-6765-D340-A88B-A461DD11E3A7}"/>
              </a:ext>
            </a:extLst>
          </p:cNvPr>
          <p:cNvSpPr txBox="1"/>
          <p:nvPr/>
        </p:nvSpPr>
        <p:spPr>
          <a:xfrm>
            <a:off x="439039" y="1957229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MPGD-based HCAL</a:t>
            </a:r>
            <a:br>
              <a:rPr lang="en-GB" sz="4800" dirty="0">
                <a:solidFill>
                  <a:schemeClr val="bg1"/>
                </a:solidFill>
                <a:latin typeface="+mj-lt"/>
              </a:rPr>
            </a:br>
            <a:endParaRPr lang="en-GB" sz="2400" i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CasellaDiTesto 11">
            <a:extLst>
              <a:ext uri="{FF2B5EF4-FFF2-40B4-BE49-F238E27FC236}">
                <a16:creationId xmlns:a16="http://schemas.microsoft.com/office/drawing/2014/main" id="{1C84EE2A-D38B-F345-BD2F-5FE99E98BFF3}"/>
              </a:ext>
            </a:extLst>
          </p:cNvPr>
          <p:cNvSpPr txBox="1"/>
          <p:nvPr/>
        </p:nvSpPr>
        <p:spPr>
          <a:xfrm>
            <a:off x="637310" y="2967557"/>
            <a:ext cx="8175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+mj-lt"/>
              </a:rPr>
              <a:t>MuColl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Meeting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September 9 2021</a:t>
            </a:r>
            <a:br>
              <a:rPr lang="en-GB" sz="1200" dirty="0">
                <a:solidFill>
                  <a:schemeClr val="bg1"/>
                </a:solidFill>
                <a:latin typeface="+mj-lt"/>
              </a:rPr>
            </a:br>
            <a:br>
              <a:rPr lang="en-GB" sz="2400" dirty="0">
                <a:solidFill>
                  <a:schemeClr val="accent6"/>
                </a:solidFill>
                <a:latin typeface="+mj-lt"/>
              </a:rPr>
            </a:br>
            <a:r>
              <a:rPr lang="en-GB" sz="2400" i="1" dirty="0">
                <a:solidFill>
                  <a:schemeClr val="bg1"/>
                </a:solidFill>
                <a:latin typeface="+mj-lt"/>
              </a:rPr>
              <a:t>Anna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Colaleo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Filippo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Errico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Marcello Maggi, Antonello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Pellecchia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Raffaella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Radogna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Federica Simone, Anna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Stamerra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Rosamaria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Venditti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2400" i="1" dirty="0">
                <a:solidFill>
                  <a:schemeClr val="accent6"/>
                </a:solidFill>
                <a:latin typeface="+mj-lt"/>
              </a:rPr>
              <a:t>Piet </a:t>
            </a:r>
            <a:r>
              <a:rPr lang="en-GB" sz="2400" i="1" dirty="0" err="1">
                <a:solidFill>
                  <a:schemeClr val="accent6"/>
                </a:solidFill>
                <a:latin typeface="+mj-lt"/>
              </a:rPr>
              <a:t>Verwilligen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Angela Zaza</a:t>
            </a:r>
            <a:br>
              <a:rPr lang="en-GB" sz="2400" i="1" dirty="0">
                <a:solidFill>
                  <a:schemeClr val="bg1"/>
                </a:solidFill>
                <a:latin typeface="+mj-lt"/>
              </a:rPr>
            </a:br>
            <a:br>
              <a:rPr lang="en-GB" sz="2400" i="1" dirty="0">
                <a:solidFill>
                  <a:schemeClr val="bg1"/>
                </a:solidFill>
                <a:latin typeface="+mj-lt"/>
              </a:rPr>
            </a:br>
            <a:r>
              <a:rPr lang="en-GB" sz="2400" i="1" dirty="0">
                <a:solidFill>
                  <a:schemeClr val="bg1"/>
                </a:solidFill>
                <a:latin typeface="+mj-lt"/>
              </a:rPr>
              <a:t>INFN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sezione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 di BARI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307E489-96A7-924B-A94B-2314A0D1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06247"/>
            <a:ext cx="1274618" cy="12746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CCB2E3-A2A3-9D44-86A6-0D3477472726}"/>
              </a:ext>
            </a:extLst>
          </p:cNvPr>
          <p:cNvSpPr txBox="1"/>
          <p:nvPr/>
        </p:nvSpPr>
        <p:spPr>
          <a:xfrm>
            <a:off x="1858738" y="5894833"/>
            <a:ext cx="569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</a:rPr>
              <a:t>with </a:t>
            </a:r>
            <a:r>
              <a:rPr lang="it-IT" i="1" dirty="0" err="1">
                <a:solidFill>
                  <a:schemeClr val="bg1"/>
                </a:solidFill>
              </a:rPr>
              <a:t>intellectual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support</a:t>
            </a:r>
            <a:r>
              <a:rPr lang="it-IT" i="1" dirty="0">
                <a:solidFill>
                  <a:schemeClr val="bg1"/>
                </a:solidFill>
              </a:rPr>
              <a:t> from </a:t>
            </a:r>
            <a:r>
              <a:rPr lang="it-IT" i="1" dirty="0" err="1">
                <a:solidFill>
                  <a:schemeClr val="bg1"/>
                </a:solidFill>
              </a:rPr>
              <a:t>other</a:t>
            </a:r>
            <a:r>
              <a:rPr lang="it-IT" i="1" dirty="0">
                <a:solidFill>
                  <a:schemeClr val="bg1"/>
                </a:solidFill>
              </a:rPr>
              <a:t> INFN </a:t>
            </a:r>
            <a:r>
              <a:rPr lang="it-IT" i="1" dirty="0" err="1">
                <a:solidFill>
                  <a:schemeClr val="bg1"/>
                </a:solidFill>
              </a:rPr>
              <a:t>researchers</a:t>
            </a:r>
            <a:r>
              <a:rPr lang="it-IT" i="1" dirty="0">
                <a:solidFill>
                  <a:schemeClr val="bg1"/>
                </a:solidFill>
              </a:rPr>
              <a:t> </a:t>
            </a:r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1725653" y="4007343"/>
            <a:ext cx="5692694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FA83561-7A04-0A41-8BEB-FCFB8DB6C131}"/>
              </a:ext>
            </a:extLst>
          </p:cNvPr>
          <p:cNvCxnSpPr>
            <a:cxnSpLocks/>
          </p:cNvCxnSpPr>
          <p:nvPr/>
        </p:nvCxnSpPr>
        <p:spPr>
          <a:xfrm flipV="1">
            <a:off x="1792195" y="5262994"/>
            <a:ext cx="5692694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A2CC5-2EAB-C24B-9BDF-3E6A5568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Proto-MC Detector</a:t>
            </a:r>
            <a:br>
              <a:rPr lang="it-IT" dirty="0"/>
            </a:br>
            <a:r>
              <a:rPr lang="it-IT" sz="2700" dirty="0"/>
              <a:t>(under </a:t>
            </a:r>
            <a:r>
              <a:rPr lang="it-IT" sz="2700" dirty="0" err="1"/>
              <a:t>optimization</a:t>
            </a:r>
            <a:r>
              <a:rPr lang="it-IT" sz="2700" dirty="0"/>
              <a:t>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09A12A-FD7A-7942-A080-91B98F13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87" t="40406" r="16327" b="11490"/>
          <a:stretch/>
        </p:blipFill>
        <p:spPr>
          <a:xfrm>
            <a:off x="2905366" y="3513825"/>
            <a:ext cx="6010034" cy="288251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E9FF55-AF52-394A-852B-1D4BA7F9131A}"/>
              </a:ext>
            </a:extLst>
          </p:cNvPr>
          <p:cNvSpPr txBox="1"/>
          <p:nvPr/>
        </p:nvSpPr>
        <p:spPr>
          <a:xfrm>
            <a:off x="457199" y="1556657"/>
            <a:ext cx="8458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 detector </a:t>
            </a:r>
            <a:r>
              <a:rPr lang="it-IT" dirty="0" err="1"/>
              <a:t>adopted</a:t>
            </a:r>
            <a:r>
              <a:rPr lang="it-IT" dirty="0"/>
              <a:t> with some </a:t>
            </a:r>
            <a:r>
              <a:rPr lang="it-IT" dirty="0" err="1"/>
              <a:t>modifications</a:t>
            </a:r>
            <a:r>
              <a:rPr lang="it-IT" dirty="0"/>
              <a:t> for </a:t>
            </a:r>
            <a:r>
              <a:rPr lang="it-IT" dirty="0" err="1"/>
              <a:t>muon</a:t>
            </a:r>
            <a:r>
              <a:rPr lang="it-IT" dirty="0"/>
              <a:t> collider detector </a:t>
            </a:r>
            <a:r>
              <a:rPr lang="it-IT" dirty="0" err="1"/>
              <a:t>needs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CLIC: HCAL from CALICE R&amp;D: </a:t>
            </a:r>
            <a:r>
              <a:rPr lang="it-IT" dirty="0" err="1"/>
              <a:t>mainline</a:t>
            </a:r>
            <a:r>
              <a:rPr lang="it-IT" dirty="0"/>
              <a:t> option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Scintillator</a:t>
            </a:r>
            <a:r>
              <a:rPr lang="it-IT" dirty="0"/>
              <a:t> + </a:t>
            </a:r>
            <a:r>
              <a:rPr lang="it-IT" dirty="0" err="1"/>
              <a:t>SiPM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CALICE alternative: FE </a:t>
            </a:r>
            <a:r>
              <a:rPr lang="it-IT" dirty="0" err="1"/>
              <a:t>absorber</a:t>
            </a:r>
            <a:r>
              <a:rPr lang="it-IT" dirty="0"/>
              <a:t> + </a:t>
            </a:r>
            <a:r>
              <a:rPr lang="it-IT" dirty="0" err="1"/>
              <a:t>Gaseous</a:t>
            </a:r>
            <a:r>
              <a:rPr lang="it-IT" dirty="0"/>
              <a:t> Detector (</a:t>
            </a:r>
            <a:r>
              <a:rPr lang="it-IT" dirty="0" err="1"/>
              <a:t>glass</a:t>
            </a:r>
            <a:r>
              <a:rPr lang="it-IT" dirty="0"/>
              <a:t> RPC)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More </a:t>
            </a:r>
            <a:r>
              <a:rPr lang="it-IT" dirty="0" err="1"/>
              <a:t>detailed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background </a:t>
            </a:r>
            <a:r>
              <a:rPr lang="it-IT" dirty="0" err="1"/>
              <a:t>simulations</a:t>
            </a:r>
            <a:r>
              <a:rPr lang="it-IT" dirty="0"/>
              <a:t> in </a:t>
            </a:r>
            <a:r>
              <a:rPr lang="it-IT" dirty="0" err="1"/>
              <a:t>Fluka</a:t>
            </a:r>
            <a:r>
              <a:rPr lang="it-IT" dirty="0"/>
              <a:t> are </a:t>
            </a:r>
            <a:r>
              <a:rPr lang="it-IT" dirty="0" err="1"/>
              <a:t>ongoing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Preliminary </a:t>
            </a:r>
            <a:r>
              <a:rPr lang="it-IT" dirty="0" err="1"/>
              <a:t>studies</a:t>
            </a:r>
            <a:r>
              <a:rPr lang="it-IT" dirty="0"/>
              <a:t> indicate: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/>
              <a:t>HCAL</a:t>
            </a:r>
            <a:r>
              <a:rPr lang="it-IT" dirty="0"/>
              <a:t>: 10</a:t>
            </a:r>
            <a:r>
              <a:rPr lang="it-IT" baseline="30000" dirty="0"/>
              <a:t>11</a:t>
            </a:r>
            <a:r>
              <a:rPr lang="it-IT" dirty="0"/>
              <a:t> – 10</a:t>
            </a:r>
            <a:r>
              <a:rPr lang="it-IT" baseline="30000" dirty="0"/>
              <a:t>15</a:t>
            </a:r>
            <a:r>
              <a:rPr lang="it-IT" dirty="0"/>
              <a:t> 1MeV </a:t>
            </a:r>
            <a:r>
              <a:rPr lang="it-IT" dirty="0" err="1"/>
              <a:t>n-equiv</a:t>
            </a:r>
            <a:r>
              <a:rPr lang="it-IT" dirty="0"/>
              <a:t> /cm</a:t>
            </a:r>
            <a:r>
              <a:rPr lang="it-IT" baseline="30000" dirty="0"/>
              <a:t>2 </a:t>
            </a:r>
            <a:r>
              <a:rPr lang="it-IT" dirty="0"/>
              <a:t>per </a:t>
            </a:r>
            <a:r>
              <a:rPr lang="it-IT" dirty="0" err="1"/>
              <a:t>year</a:t>
            </a:r>
            <a:r>
              <a:rPr lang="it-IT" dirty="0"/>
              <a:t>;</a:t>
            </a:r>
            <a:endParaRPr lang="it-IT" baseline="30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0CC73-3773-E94F-8FA2-B4A8CCBA444B}"/>
              </a:ext>
            </a:extLst>
          </p:cNvPr>
          <p:cNvSpPr txBox="1"/>
          <p:nvPr/>
        </p:nvSpPr>
        <p:spPr>
          <a:xfrm>
            <a:off x="97971" y="3854566"/>
            <a:ext cx="23186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Machine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3 </a:t>
            </a:r>
            <a:r>
              <a:rPr lang="it-IT" sz="1400" dirty="0" err="1"/>
              <a:t>TeV</a:t>
            </a:r>
            <a:r>
              <a:rPr lang="it-IT" sz="1400" dirty="0"/>
              <a:t> </a:t>
            </a:r>
            <a:r>
              <a:rPr lang="it-IT" sz="1400" dirty="0" err="1"/>
              <a:t>c.o.m</a:t>
            </a:r>
            <a:r>
              <a:rPr lang="it-IT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2x10</a:t>
            </a:r>
            <a:r>
              <a:rPr lang="it-IT" sz="1400" baseline="30000" dirty="0"/>
              <a:t>12</a:t>
            </a:r>
            <a:r>
              <a:rPr lang="it-IT" sz="1400" dirty="0"/>
              <a:t> mu/</a:t>
            </a:r>
            <a:r>
              <a:rPr lang="it-IT" sz="1400" dirty="0" err="1"/>
              <a:t>bunch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200 </a:t>
            </a:r>
            <a:r>
              <a:rPr lang="it-IT" sz="1400" dirty="0" err="1"/>
              <a:t>days</a:t>
            </a:r>
            <a:r>
              <a:rPr lang="it-IT" sz="1400" dirty="0"/>
              <a:t> </a:t>
            </a:r>
            <a:r>
              <a:rPr lang="it-IT" sz="1400" dirty="0" err="1"/>
              <a:t>operation</a:t>
            </a:r>
            <a:r>
              <a:rPr lang="it-IT" sz="1400" dirty="0"/>
              <a:t>/</a:t>
            </a:r>
            <a:r>
              <a:rPr lang="it-IT" sz="1400" dirty="0" err="1"/>
              <a:t>year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100kHz </a:t>
            </a:r>
            <a:r>
              <a:rPr lang="it-IT" sz="1400" dirty="0" err="1"/>
              <a:t>bunch</a:t>
            </a:r>
            <a:r>
              <a:rPr lang="it-IT" sz="1400" dirty="0"/>
              <a:t> </a:t>
            </a:r>
            <a:r>
              <a:rPr lang="it-IT" sz="1400" dirty="0" err="1"/>
              <a:t>crossing</a:t>
            </a:r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58EC4B-3B51-BF4E-9597-76F1114DE458}"/>
              </a:ext>
            </a:extLst>
          </p:cNvPr>
          <p:cNvSpPr txBox="1"/>
          <p:nvPr/>
        </p:nvSpPr>
        <p:spPr>
          <a:xfrm>
            <a:off x="97971" y="6396335"/>
            <a:ext cx="720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We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want</a:t>
            </a:r>
            <a:r>
              <a:rPr lang="it-IT" sz="2400" b="1" dirty="0">
                <a:solidFill>
                  <a:srgbClr val="FF0000"/>
                </a:solidFill>
              </a:rPr>
              <a:t> to propose a more RAD-hard HCAL detector</a:t>
            </a:r>
          </a:p>
        </p:txBody>
      </p:sp>
    </p:spTree>
    <p:extLst>
      <p:ext uri="{BB962C8B-B14F-4D97-AF65-F5344CB8AC3E}">
        <p14:creationId xmlns:p14="http://schemas.microsoft.com/office/powerpoint/2010/main" val="297960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CB283-A31E-3B43-8F24-3753EB73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Gaseous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Imaging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Calorimeters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90D4C65-3A38-AB48-B830-AC4CAF888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9" t="16707" r="6406" b="10024"/>
          <a:stretch/>
        </p:blipFill>
        <p:spPr>
          <a:xfrm>
            <a:off x="3464695" y="1557388"/>
            <a:ext cx="5532346" cy="314524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CBE5D5-78B9-574D-B10B-4D914661C04D}"/>
              </a:ext>
            </a:extLst>
          </p:cNvPr>
          <p:cNvSpPr txBox="1"/>
          <p:nvPr/>
        </p:nvSpPr>
        <p:spPr>
          <a:xfrm>
            <a:off x="125185" y="1194512"/>
            <a:ext cx="889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accent6"/>
                </a:solidFill>
              </a:rPr>
              <a:t>Gaseous</a:t>
            </a:r>
            <a:r>
              <a:rPr lang="it-IT" i="1" dirty="0">
                <a:solidFill>
                  <a:schemeClr val="accent6"/>
                </a:solidFill>
              </a:rPr>
              <a:t> detectors are </a:t>
            </a:r>
            <a:r>
              <a:rPr lang="it-IT" i="1" dirty="0" err="1">
                <a:solidFill>
                  <a:schemeClr val="accent6"/>
                </a:solidFill>
              </a:rPr>
              <a:t>naturally</a:t>
            </a:r>
            <a:r>
              <a:rPr lang="it-IT" i="1" dirty="0">
                <a:solidFill>
                  <a:schemeClr val="accent6"/>
                </a:solidFill>
              </a:rPr>
              <a:t> </a:t>
            </a:r>
            <a:r>
              <a:rPr lang="it-IT" i="1" dirty="0" err="1">
                <a:solidFill>
                  <a:schemeClr val="accent6"/>
                </a:solidFill>
              </a:rPr>
              <a:t>radiation</a:t>
            </a:r>
            <a:r>
              <a:rPr lang="it-IT" i="1" dirty="0">
                <a:solidFill>
                  <a:schemeClr val="accent6"/>
                </a:solidFill>
              </a:rPr>
              <a:t> hard. Can </a:t>
            </a:r>
            <a:r>
              <a:rPr lang="it-IT" i="1" dirty="0" err="1">
                <a:solidFill>
                  <a:schemeClr val="accent6"/>
                </a:solidFill>
              </a:rPr>
              <a:t>they</a:t>
            </a:r>
            <a:r>
              <a:rPr lang="it-IT" i="1" dirty="0">
                <a:solidFill>
                  <a:schemeClr val="accent6"/>
                </a:solidFill>
              </a:rPr>
              <a:t> </a:t>
            </a:r>
            <a:r>
              <a:rPr lang="it-IT" i="1" dirty="0" err="1">
                <a:solidFill>
                  <a:schemeClr val="accent6"/>
                </a:solidFill>
              </a:rPr>
              <a:t>provide</a:t>
            </a:r>
            <a:r>
              <a:rPr lang="it-IT" i="1" dirty="0">
                <a:solidFill>
                  <a:schemeClr val="accent6"/>
                </a:solidFill>
              </a:rPr>
              <a:t> </a:t>
            </a:r>
            <a:r>
              <a:rPr lang="it-IT" i="1" dirty="0" err="1">
                <a:solidFill>
                  <a:schemeClr val="accent6"/>
                </a:solidFill>
              </a:rPr>
              <a:t>equally</a:t>
            </a:r>
            <a:r>
              <a:rPr lang="it-IT" i="1" dirty="0">
                <a:solidFill>
                  <a:schemeClr val="accent6"/>
                </a:solidFill>
              </a:rPr>
              <a:t> </a:t>
            </a:r>
            <a:r>
              <a:rPr lang="it-IT" i="1" dirty="0" err="1">
                <a:solidFill>
                  <a:schemeClr val="accent6"/>
                </a:solidFill>
              </a:rPr>
              <a:t>good</a:t>
            </a:r>
            <a:r>
              <a:rPr lang="it-IT" i="1" dirty="0">
                <a:solidFill>
                  <a:schemeClr val="accent6"/>
                </a:solidFill>
              </a:rPr>
              <a:t> performance?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E7E4CB-8B76-8740-84AB-D4A743A7181B}"/>
              </a:ext>
            </a:extLst>
          </p:cNvPr>
          <p:cNvSpPr txBox="1"/>
          <p:nvPr/>
        </p:nvSpPr>
        <p:spPr>
          <a:xfrm>
            <a:off x="239486" y="1647127"/>
            <a:ext cx="2944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Lot</a:t>
            </a:r>
            <a:r>
              <a:rPr lang="it-IT" dirty="0"/>
              <a:t> of work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CALICE </a:t>
            </a:r>
            <a:r>
              <a:rPr lang="it-IT" dirty="0" err="1"/>
              <a:t>collaboration</a:t>
            </a:r>
            <a:r>
              <a:rPr lang="it-IT" dirty="0"/>
              <a:t>:</a:t>
            </a:r>
            <a:br>
              <a:rPr lang="it-IT" dirty="0"/>
            </a:b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AHCAL </a:t>
            </a:r>
            <a:r>
              <a:rPr lang="it-IT" dirty="0" err="1"/>
              <a:t>Scint+SiPM</a:t>
            </a:r>
            <a:br>
              <a:rPr lang="it-IT" dirty="0"/>
            </a:br>
            <a:r>
              <a:rPr lang="it-IT" dirty="0"/>
              <a:t>30 x 30 mm</a:t>
            </a:r>
            <a:r>
              <a:rPr lang="it-IT" baseline="30000" dirty="0"/>
              <a:t>2 </a:t>
            </a:r>
            <a:r>
              <a:rPr lang="it-IT" dirty="0" err="1"/>
              <a:t>granularity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DHCAL </a:t>
            </a:r>
            <a:r>
              <a:rPr lang="it-IT" dirty="0" err="1"/>
              <a:t>glass</a:t>
            </a:r>
            <a:r>
              <a:rPr lang="it-IT" dirty="0"/>
              <a:t> RPC</a:t>
            </a:r>
            <a:br>
              <a:rPr lang="it-IT" dirty="0"/>
            </a:br>
            <a:r>
              <a:rPr lang="it-IT" dirty="0"/>
              <a:t>10 x 10 mm</a:t>
            </a:r>
            <a:r>
              <a:rPr lang="it-IT" baseline="30000" dirty="0"/>
              <a:t>2 </a:t>
            </a:r>
            <a:r>
              <a:rPr lang="it-IT" dirty="0" err="1"/>
              <a:t>granularity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SDHCAL RPC</a:t>
            </a:r>
            <a:br>
              <a:rPr lang="it-IT" dirty="0"/>
            </a:br>
            <a:r>
              <a:rPr lang="it-IT" dirty="0"/>
              <a:t>10 x 10 mm</a:t>
            </a:r>
            <a:r>
              <a:rPr lang="it-IT" baseline="30000" dirty="0"/>
              <a:t>2 </a:t>
            </a:r>
            <a:r>
              <a:rPr lang="it-IT" dirty="0" err="1"/>
              <a:t>granularity</a:t>
            </a:r>
            <a:br>
              <a:rPr lang="it-IT" dirty="0"/>
            </a:br>
            <a:r>
              <a:rPr lang="it-IT" dirty="0" err="1"/>
              <a:t>also</a:t>
            </a:r>
            <a:r>
              <a:rPr lang="it-IT" dirty="0"/>
              <a:t> with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Micromegas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85E0266-E657-F847-B08D-64AD92833F6A}"/>
                  </a:ext>
                </a:extLst>
              </p:cNvPr>
              <p:cNvSpPr txBox="1"/>
              <p:nvPr/>
            </p:nvSpPr>
            <p:spPr>
              <a:xfrm>
                <a:off x="397326" y="4702629"/>
                <a:ext cx="859971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Gaseous Detectors </a:t>
                </a:r>
                <a:r>
                  <a:rPr lang="it-IT" dirty="0" err="1"/>
                  <a:t>provide</a:t>
                </a:r>
                <a:r>
                  <a:rPr lang="it-IT" dirty="0"/>
                  <a:t> </a:t>
                </a:r>
                <a:r>
                  <a:rPr lang="it-IT" b="1" dirty="0">
                    <a:solidFill>
                      <a:srgbClr val="0070C0"/>
                    </a:solidFill>
                  </a:rPr>
                  <a:t>high </a:t>
                </a:r>
                <a:r>
                  <a:rPr lang="it-IT" b="1" dirty="0" err="1">
                    <a:solidFill>
                      <a:srgbClr val="0070C0"/>
                    </a:solidFill>
                  </a:rPr>
                  <a:t>readout</a:t>
                </a:r>
                <a:r>
                  <a:rPr lang="it-IT" b="1" dirty="0">
                    <a:solidFill>
                      <a:srgbClr val="0070C0"/>
                    </a:solidFill>
                  </a:rPr>
                  <a:t> </a:t>
                </a:r>
                <a:r>
                  <a:rPr lang="it-IT" b="1" dirty="0" err="1">
                    <a:solidFill>
                      <a:srgbClr val="0070C0"/>
                    </a:solidFill>
                  </a:rPr>
                  <a:t>granularity</a:t>
                </a:r>
                <a:r>
                  <a:rPr lang="it-IT" b="1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it-IT" dirty="0"/>
                  <a:t> = 50um,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= 5ns) </a:t>
                </a:r>
                <a:r>
                  <a:rPr lang="it-IT" b="1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b="1" dirty="0">
                    <a:solidFill>
                      <a:srgbClr val="0070C0"/>
                    </a:solidFill>
                  </a:rPr>
                  <a:t> </a:t>
                </a:r>
                <a:r>
                  <a:rPr lang="it-IT" b="1" dirty="0" err="1">
                    <a:solidFill>
                      <a:srgbClr val="0070C0"/>
                    </a:solidFill>
                  </a:rPr>
                  <a:t>low</a:t>
                </a:r>
                <a:r>
                  <a:rPr lang="it-IT" b="1" dirty="0">
                    <a:solidFill>
                      <a:srgbClr val="0070C0"/>
                    </a:solidFill>
                  </a:rPr>
                  <a:t> </a:t>
                </a:r>
                <a:r>
                  <a:rPr lang="it-IT" b="1" dirty="0" err="1">
                    <a:solidFill>
                      <a:srgbClr val="0070C0"/>
                    </a:solidFill>
                  </a:rPr>
                  <a:t>cost</a:t>
                </a:r>
                <a:endParaRPr lang="it-IT" b="1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Energy </a:t>
                </a:r>
                <a:r>
                  <a:rPr lang="it-IT" dirty="0" err="1"/>
                  <a:t>resolution</a:t>
                </a:r>
                <a:r>
                  <a:rPr lang="it-IT" dirty="0"/>
                  <a:t> in 10x10 </a:t>
                </a:r>
                <a:r>
                  <a:rPr lang="it-IT" dirty="0" err="1"/>
                  <a:t>granularity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better</a:t>
                </a:r>
                <a:r>
                  <a:rPr lang="it-IT" dirty="0"/>
                  <a:t> </a:t>
                </a:r>
                <a:r>
                  <a:rPr lang="it-IT" dirty="0" err="1"/>
                  <a:t>w.r.t</a:t>
                </a:r>
                <a:r>
                  <a:rPr lang="it-IT" dirty="0"/>
                  <a:t> 30x30 </a:t>
                </a:r>
                <a:r>
                  <a:rPr lang="it-IT" dirty="0" err="1"/>
                  <a:t>granularity</a:t>
                </a:r>
                <a:endParaRPr lang="it-IT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10x10 </a:t>
                </a:r>
                <a:r>
                  <a:rPr lang="it-IT" dirty="0" err="1"/>
                  <a:t>will</a:t>
                </a:r>
                <a:r>
                  <a:rPr lang="it-IT" dirty="0"/>
                  <a:t> </a:t>
                </a:r>
                <a:r>
                  <a:rPr lang="it-IT" dirty="0" err="1"/>
                  <a:t>allow</a:t>
                </a:r>
                <a:r>
                  <a:rPr lang="it-IT" dirty="0"/>
                  <a:t> </a:t>
                </a:r>
                <a:r>
                  <a:rPr lang="it-IT" dirty="0" err="1"/>
                  <a:t>also</a:t>
                </a:r>
                <a:r>
                  <a:rPr lang="it-IT" dirty="0"/>
                  <a:t> </a:t>
                </a:r>
                <a:r>
                  <a:rPr lang="it-IT" dirty="0" err="1"/>
                  <a:t>better</a:t>
                </a:r>
                <a:r>
                  <a:rPr lang="it-IT" dirty="0"/>
                  <a:t> </a:t>
                </a:r>
                <a:r>
                  <a:rPr lang="it-IT" dirty="0" err="1"/>
                  <a:t>imaging</a:t>
                </a:r>
                <a:r>
                  <a:rPr lang="it-IT" dirty="0"/>
                  <a:t> &amp; </a:t>
                </a:r>
                <a:r>
                  <a:rPr lang="it-IT" dirty="0" err="1"/>
                  <a:t>better</a:t>
                </a:r>
                <a:r>
                  <a:rPr lang="it-IT" dirty="0"/>
                  <a:t> </a:t>
                </a:r>
                <a:r>
                  <a:rPr lang="it-IT" dirty="0" err="1"/>
                  <a:t>topological</a:t>
                </a:r>
                <a:r>
                  <a:rPr lang="it-IT" dirty="0"/>
                  <a:t> background </a:t>
                </a:r>
                <a:r>
                  <a:rPr lang="it-IT" dirty="0" err="1"/>
                  <a:t>removal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Studies</a:t>
                </a:r>
                <a:r>
                  <a:rPr lang="it-IT" dirty="0"/>
                  <a:t> show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Energy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obtained</a:t>
                </a:r>
                <a:r>
                  <a:rPr lang="it-IT" dirty="0">
                    <a:solidFill>
                      <a:srgbClr val="0070C0"/>
                    </a:solidFill>
                  </a:rPr>
                  <a:t> Semi-Digital HCAL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good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as</a:t>
                </a:r>
                <a:r>
                  <a:rPr lang="it-IT" dirty="0">
                    <a:solidFill>
                      <a:srgbClr val="0070C0"/>
                    </a:solidFill>
                  </a:rPr>
                  <a:t> AHCAL </a:t>
                </a:r>
                <a:r>
                  <a:rPr lang="it-IT" dirty="0"/>
                  <a:t>with software </a:t>
                </a:r>
                <a:r>
                  <a:rPr lang="it-IT" dirty="0" err="1"/>
                  <a:t>compensation</a:t>
                </a:r>
                <a:r>
                  <a:rPr lang="it-IT" dirty="0"/>
                  <a:t> </a:t>
                </a:r>
                <a:r>
                  <a:rPr lang="it-IT" i="1" dirty="0"/>
                  <a:t>(</a:t>
                </a:r>
                <a:r>
                  <a:rPr lang="it-IT" i="1" dirty="0" err="1"/>
                  <a:t>but</a:t>
                </a:r>
                <a:r>
                  <a:rPr lang="it-IT" i="1" dirty="0"/>
                  <a:t> note </a:t>
                </a:r>
                <a:r>
                  <a:rPr lang="it-IT" i="1" dirty="0" err="1"/>
                  <a:t>this</a:t>
                </a:r>
                <a:r>
                  <a:rPr lang="it-IT" i="1" dirty="0"/>
                  <a:t> </a:t>
                </a:r>
                <a:r>
                  <a:rPr lang="it-IT" i="1" dirty="0" err="1"/>
                  <a:t>is</a:t>
                </a:r>
                <a:r>
                  <a:rPr lang="it-IT" i="1" dirty="0"/>
                  <a:t> for 10x10 </a:t>
                </a:r>
                <a:r>
                  <a:rPr lang="it-IT" i="1" dirty="0" err="1"/>
                  <a:t>granularity</a:t>
                </a:r>
                <a:r>
                  <a:rPr lang="it-IT" i="1" dirty="0"/>
                  <a:t>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>
                    <a:solidFill>
                      <a:schemeClr val="accent6"/>
                    </a:solidFill>
                  </a:rPr>
                  <a:t>=&gt; 10x10 SDHCAL with </a:t>
                </a:r>
                <a:r>
                  <a:rPr lang="it-IT" i="1" dirty="0" err="1">
                    <a:solidFill>
                      <a:schemeClr val="accent6"/>
                    </a:solidFill>
                  </a:rPr>
                  <a:t>gaseous</a:t>
                </a:r>
                <a:r>
                  <a:rPr lang="it-IT" i="1" dirty="0">
                    <a:solidFill>
                      <a:schemeClr val="accent6"/>
                    </a:solidFill>
                  </a:rPr>
                  <a:t> detector </a:t>
                </a:r>
                <a:r>
                  <a:rPr lang="it-IT" i="1" dirty="0" err="1">
                    <a:solidFill>
                      <a:schemeClr val="accent6"/>
                    </a:solidFill>
                  </a:rPr>
                  <a:t>is</a:t>
                </a:r>
                <a:r>
                  <a:rPr lang="it-IT" i="1" dirty="0">
                    <a:solidFill>
                      <a:schemeClr val="accent6"/>
                    </a:solidFill>
                  </a:rPr>
                  <a:t> </a:t>
                </a:r>
                <a:r>
                  <a:rPr lang="it-IT" i="1" dirty="0" err="1">
                    <a:solidFill>
                      <a:schemeClr val="accent6"/>
                    </a:solidFill>
                  </a:rPr>
                  <a:t>interesting</a:t>
                </a:r>
                <a:r>
                  <a:rPr lang="it-IT" i="1" dirty="0">
                    <a:solidFill>
                      <a:schemeClr val="accent6"/>
                    </a:solidFill>
                  </a:rPr>
                  <a:t> option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=&gt; </a:t>
                </a:r>
                <a:r>
                  <a:rPr lang="it-IT" b="1" dirty="0" err="1"/>
                  <a:t>we</a:t>
                </a:r>
                <a:r>
                  <a:rPr lang="it-IT" b="1" dirty="0"/>
                  <a:t> </a:t>
                </a:r>
                <a:r>
                  <a:rPr lang="it-IT" b="1" dirty="0" err="1"/>
                  <a:t>want</a:t>
                </a:r>
                <a:r>
                  <a:rPr lang="it-IT" b="1" dirty="0"/>
                  <a:t> to propose more </a:t>
                </a:r>
                <a:r>
                  <a:rPr lang="it-IT" b="1" dirty="0" err="1"/>
                  <a:t>radiation</a:t>
                </a:r>
                <a:r>
                  <a:rPr lang="it-IT" b="1" dirty="0"/>
                  <a:t> hard, 4D, </a:t>
                </a:r>
                <a:r>
                  <a:rPr lang="it-IT" b="1" dirty="0" err="1"/>
                  <a:t>low-cost</a:t>
                </a:r>
                <a:r>
                  <a:rPr lang="it-IT" b="1" dirty="0"/>
                  <a:t> HCAL detector.</a:t>
                </a:r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85E0266-E657-F847-B08D-64AD9283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26" y="4702629"/>
                <a:ext cx="8599715" cy="2031325"/>
              </a:xfrm>
              <a:prstGeom prst="rect">
                <a:avLst/>
              </a:prstGeom>
              <a:blipFill>
                <a:blip r:embed="rId3"/>
                <a:stretch>
                  <a:fillRect l="-442" t="-1242" b="-3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>
            <a:extLst>
              <a:ext uri="{FF2B5EF4-FFF2-40B4-BE49-F238E27FC236}">
                <a16:creationId xmlns:a16="http://schemas.microsoft.com/office/drawing/2014/main" id="{6F0DEA0C-0F56-CB4D-A90B-F6AAB9FF5719}"/>
              </a:ext>
            </a:extLst>
          </p:cNvPr>
          <p:cNvSpPr/>
          <p:nvPr/>
        </p:nvSpPr>
        <p:spPr>
          <a:xfrm rot="615419">
            <a:off x="7259204" y="3361866"/>
            <a:ext cx="1621972" cy="30227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1A8B7A05-B725-9649-9BD0-8A5F7EDA4323}"/>
              </a:ext>
            </a:extLst>
          </p:cNvPr>
          <p:cNvSpPr/>
          <p:nvPr/>
        </p:nvSpPr>
        <p:spPr>
          <a:xfrm>
            <a:off x="8675914" y="3810000"/>
            <a:ext cx="402261" cy="1926771"/>
          </a:xfrm>
          <a:custGeom>
            <a:avLst/>
            <a:gdLst>
              <a:gd name="connsiteX0" fmla="*/ 0 w 402261"/>
              <a:gd name="connsiteY0" fmla="*/ 1926771 h 1926771"/>
              <a:gd name="connsiteX1" fmla="*/ 391886 w 402261"/>
              <a:gd name="connsiteY1" fmla="*/ 1066800 h 1926771"/>
              <a:gd name="connsiteX2" fmla="*/ 250372 w 402261"/>
              <a:gd name="connsiteY2" fmla="*/ 0 h 19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261" h="1926771">
                <a:moveTo>
                  <a:pt x="0" y="1926771"/>
                </a:moveTo>
                <a:cubicBezTo>
                  <a:pt x="175078" y="1657349"/>
                  <a:pt x="350157" y="1387928"/>
                  <a:pt x="391886" y="1066800"/>
                </a:cubicBezTo>
                <a:cubicBezTo>
                  <a:pt x="433615" y="745672"/>
                  <a:pt x="341993" y="372836"/>
                  <a:pt x="250372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83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11B51-D9CB-DA47-9DA4-6B193FCB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 come from?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47AEF-D379-644F-B232-C025C122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829"/>
            <a:ext cx="8686800" cy="5508171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err="1"/>
              <a:t>Historically</a:t>
            </a:r>
            <a:r>
              <a:rPr lang="it-IT" b="1" dirty="0"/>
              <a:t>: CALICE</a:t>
            </a:r>
          </a:p>
          <a:p>
            <a:pPr lvl="1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SDHCAL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/ RPC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obtains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same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resolution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AHCAL 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reduced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cost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However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RPCs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operate with non-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environmentally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safe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gas 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(R&amp;D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ongoing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detector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constraints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Some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Micromegas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modules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built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inserted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Show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performance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w.r.t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RPC: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rate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capability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smaller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clustersize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radiation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hard and Energy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measurements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possible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CEPC: R&amp;D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ongoing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Calorimeter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with Resistive MPGD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concentrated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on RP-WELL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Weissmann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Israel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) USTC (China))</a:t>
            </a:r>
          </a:p>
          <a:p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like</a:t>
            </a:r>
            <a:r>
              <a:rPr lang="it-IT" b="1" dirty="0"/>
              <a:t> to propose R&amp;D </a:t>
            </a:r>
            <a:r>
              <a:rPr lang="it-IT" b="1" dirty="0" err="1"/>
              <a:t>effort</a:t>
            </a:r>
            <a:r>
              <a:rPr lang="it-IT" b="1" dirty="0"/>
              <a:t> on resistive MPGD</a:t>
            </a:r>
          </a:p>
          <a:p>
            <a:pPr lvl="1"/>
            <a:r>
              <a:rPr lang="it-IT" dirty="0"/>
              <a:t>Timing </a:t>
            </a:r>
            <a:r>
              <a:rPr lang="it-IT" dirty="0" err="1"/>
              <a:t>measurements</a:t>
            </a:r>
            <a:r>
              <a:rPr lang="it-IT" dirty="0"/>
              <a:t> of </a:t>
            </a:r>
            <a:r>
              <a:rPr lang="it-IT" dirty="0" err="1"/>
              <a:t>Gaseous</a:t>
            </a:r>
            <a:r>
              <a:rPr lang="it-IT" dirty="0"/>
              <a:t> detectors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used</a:t>
            </a:r>
            <a:endParaRPr lang="it-IT" dirty="0"/>
          </a:p>
          <a:p>
            <a:pPr lvl="2"/>
            <a:r>
              <a:rPr lang="it-IT" dirty="0" err="1"/>
              <a:t>Interesting</a:t>
            </a:r>
            <a:r>
              <a:rPr lang="it-IT" dirty="0"/>
              <a:t> road to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shower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&amp; </a:t>
            </a:r>
            <a:r>
              <a:rPr lang="it-IT" dirty="0" err="1"/>
              <a:t>remove</a:t>
            </a:r>
            <a:r>
              <a:rPr lang="it-IT" dirty="0"/>
              <a:t> backgrounds</a:t>
            </a:r>
          </a:p>
          <a:p>
            <a:pPr lvl="2"/>
            <a:r>
              <a:rPr lang="it-IT" dirty="0" err="1"/>
              <a:t>RPCs</a:t>
            </a:r>
            <a:r>
              <a:rPr lang="it-IT" dirty="0"/>
              <a:t> </a:t>
            </a:r>
            <a:r>
              <a:rPr lang="it-IT" dirty="0" err="1"/>
              <a:t>naturally</a:t>
            </a:r>
            <a:r>
              <a:rPr lang="it-IT" dirty="0"/>
              <a:t> fast detectors, in </a:t>
            </a:r>
            <a:r>
              <a:rPr lang="it-IT" dirty="0" err="1"/>
              <a:t>MPGDs</a:t>
            </a:r>
            <a:r>
              <a:rPr lang="it-IT" dirty="0"/>
              <a:t> R&amp;D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on timing</a:t>
            </a:r>
          </a:p>
          <a:p>
            <a:pPr lvl="1"/>
            <a:r>
              <a:rPr lang="it-IT" dirty="0" err="1"/>
              <a:t>Unifies</a:t>
            </a:r>
            <a:r>
              <a:rPr lang="it-IT" dirty="0"/>
              <a:t> INFN </a:t>
            </a:r>
            <a:r>
              <a:rPr lang="it-IT" dirty="0" err="1"/>
              <a:t>groups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on resistive </a:t>
            </a:r>
            <a:r>
              <a:rPr lang="it-IT" dirty="0" err="1"/>
              <a:t>MPGDs</a:t>
            </a:r>
            <a:r>
              <a:rPr lang="it-IT" dirty="0"/>
              <a:t> (</a:t>
            </a:r>
            <a:r>
              <a:rPr lang="it-IT" dirty="0" err="1"/>
              <a:t>Na,LNF,Ba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Submitted</a:t>
            </a:r>
            <a:r>
              <a:rPr lang="it-IT" dirty="0"/>
              <a:t> Common Project for </a:t>
            </a:r>
            <a:r>
              <a:rPr lang="it-IT" dirty="0" err="1"/>
              <a:t>add</a:t>
            </a:r>
            <a:r>
              <a:rPr lang="it-IT" dirty="0"/>
              <a:t>. RD51 </a:t>
            </a:r>
            <a:r>
              <a:rPr lang="it-IT" dirty="0" err="1"/>
              <a:t>funding</a:t>
            </a:r>
            <a:r>
              <a:rPr lang="it-IT" dirty="0"/>
              <a:t> (15kEUR/anno)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94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4B93-7BB0-B840-9C32-0CAFD898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Design of MPGD-based HCAL cell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94D1A-59D5-8B41-AA41-E794DA0C03B0}"/>
              </a:ext>
            </a:extLst>
          </p:cNvPr>
          <p:cNvSpPr/>
          <p:nvPr/>
        </p:nvSpPr>
        <p:spPr>
          <a:xfrm>
            <a:off x="497711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8D517-20A6-5B4F-9D46-741C0A101602}"/>
              </a:ext>
            </a:extLst>
          </p:cNvPr>
          <p:cNvSpPr/>
          <p:nvPr/>
        </p:nvSpPr>
        <p:spPr>
          <a:xfrm>
            <a:off x="1333017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666A8-E0BB-154C-90EA-7927208DEEF0}"/>
              </a:ext>
            </a:extLst>
          </p:cNvPr>
          <p:cNvSpPr/>
          <p:nvPr/>
        </p:nvSpPr>
        <p:spPr>
          <a:xfrm>
            <a:off x="2168323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696F0-4C52-8C49-935E-891E8CBE355C}"/>
              </a:ext>
            </a:extLst>
          </p:cNvPr>
          <p:cNvSpPr/>
          <p:nvPr/>
        </p:nvSpPr>
        <p:spPr>
          <a:xfrm>
            <a:off x="3003629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7AB0C-8819-0C4E-9A3A-E6676A6E2618}"/>
              </a:ext>
            </a:extLst>
          </p:cNvPr>
          <p:cNvSpPr/>
          <p:nvPr/>
        </p:nvSpPr>
        <p:spPr>
          <a:xfrm>
            <a:off x="3856295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AD94-1CF8-AC49-A42B-3AFD42A7EDB2}"/>
              </a:ext>
            </a:extLst>
          </p:cNvPr>
          <p:cNvSpPr/>
          <p:nvPr/>
        </p:nvSpPr>
        <p:spPr>
          <a:xfrm>
            <a:off x="915364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3A95B-CB1B-9544-B686-9C5D87051D4E}"/>
              </a:ext>
            </a:extLst>
          </p:cNvPr>
          <p:cNvSpPr/>
          <p:nvPr/>
        </p:nvSpPr>
        <p:spPr>
          <a:xfrm>
            <a:off x="1750670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221AF-6B80-A144-A440-8BB80D682727}"/>
              </a:ext>
            </a:extLst>
          </p:cNvPr>
          <p:cNvSpPr/>
          <p:nvPr/>
        </p:nvSpPr>
        <p:spPr>
          <a:xfrm>
            <a:off x="2585976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75AA8-A971-A648-BDC4-E6C5F694D2E9}"/>
              </a:ext>
            </a:extLst>
          </p:cNvPr>
          <p:cNvSpPr/>
          <p:nvPr/>
        </p:nvSpPr>
        <p:spPr>
          <a:xfrm>
            <a:off x="3429962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0891A6-98E5-9B46-ACBD-49863106BF9C}"/>
              </a:ext>
            </a:extLst>
          </p:cNvPr>
          <p:cNvSpPr/>
          <p:nvPr/>
        </p:nvSpPr>
        <p:spPr>
          <a:xfrm>
            <a:off x="915364" y="4155311"/>
            <a:ext cx="2514598" cy="2500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D755A-FB0E-7245-BB49-EEAC31904A92}"/>
              </a:ext>
            </a:extLst>
          </p:cNvPr>
          <p:cNvSpPr/>
          <p:nvPr/>
        </p:nvSpPr>
        <p:spPr>
          <a:xfrm>
            <a:off x="1274180" y="4618299"/>
            <a:ext cx="1729449" cy="16980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6E5747-3537-E342-843F-D7E1409C725A}"/>
              </a:ext>
            </a:extLst>
          </p:cNvPr>
          <p:cNvGrpSpPr/>
          <p:nvPr/>
        </p:nvGrpSpPr>
        <p:grpSpPr>
          <a:xfrm>
            <a:off x="3171462" y="5549539"/>
            <a:ext cx="1273215" cy="821802"/>
            <a:chOff x="3171462" y="5549539"/>
            <a:chExt cx="1273215" cy="8218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0AACAC-9355-8E45-8DBD-431681D4051B}"/>
                </a:ext>
              </a:extLst>
            </p:cNvPr>
            <p:cNvSpPr/>
            <p:nvPr/>
          </p:nvSpPr>
          <p:spPr>
            <a:xfrm>
              <a:off x="3171462" y="5549539"/>
              <a:ext cx="1273215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1FA48A-FDCE-3746-A529-654FED6DF5EE}"/>
                </a:ext>
              </a:extLst>
            </p:cNvPr>
            <p:cNvSpPr/>
            <p:nvPr/>
          </p:nvSpPr>
          <p:spPr>
            <a:xfrm rot="5400000" flipV="1">
              <a:off x="2973343" y="593758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03AD55-0271-7645-A032-8FC7EFC584B4}"/>
                </a:ext>
              </a:extLst>
            </p:cNvPr>
            <p:cNvSpPr/>
            <p:nvPr/>
          </p:nvSpPr>
          <p:spPr>
            <a:xfrm rot="5400000">
              <a:off x="3323678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BC872-8E46-2146-A975-D90EC009E6DD}"/>
                </a:ext>
              </a:extLst>
            </p:cNvPr>
            <p:cNvSpPr/>
            <p:nvPr/>
          </p:nvSpPr>
          <p:spPr>
            <a:xfrm rot="5400000">
              <a:off x="3590219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263591-8DC9-FB4C-B09A-2E15C3B00466}"/>
                </a:ext>
              </a:extLst>
            </p:cNvPr>
            <p:cNvSpPr/>
            <p:nvPr/>
          </p:nvSpPr>
          <p:spPr>
            <a:xfrm rot="5400000">
              <a:off x="3856760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DF10DC-E275-804D-90C5-3040E3EEEFF1}"/>
                </a:ext>
              </a:extLst>
            </p:cNvPr>
            <p:cNvSpPr/>
            <p:nvPr/>
          </p:nvSpPr>
          <p:spPr>
            <a:xfrm rot="5400000">
              <a:off x="4110755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0D78F5-AE13-C04A-888F-524D2BDD8066}"/>
                </a:ext>
              </a:extLst>
            </p:cNvPr>
            <p:cNvSpPr/>
            <p:nvPr/>
          </p:nvSpPr>
          <p:spPr>
            <a:xfrm>
              <a:off x="3429962" y="6081693"/>
              <a:ext cx="358536" cy="19356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dirty="0">
                  <a:solidFill>
                    <a:schemeClr val="tx1"/>
                  </a:solidFill>
                </a:rPr>
                <a:t>LV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D41D7D-338F-294F-B62B-3C6E52AB27E6}"/>
                </a:ext>
              </a:extLst>
            </p:cNvPr>
            <p:cNvSpPr/>
            <p:nvPr/>
          </p:nvSpPr>
          <p:spPr>
            <a:xfrm>
              <a:off x="4028268" y="6090970"/>
              <a:ext cx="358536" cy="1935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C19F08-0870-5746-B4E5-FF2021E05241}"/>
              </a:ext>
            </a:extLst>
          </p:cNvPr>
          <p:cNvSpPr txBox="1"/>
          <p:nvPr/>
        </p:nvSpPr>
        <p:spPr>
          <a:xfrm>
            <a:off x="1380762" y="4759311"/>
            <a:ext cx="1684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MPGD</a:t>
            </a:r>
            <a:br>
              <a:rPr lang="en-IT" dirty="0"/>
            </a:br>
            <a:r>
              <a:rPr lang="en-IT" dirty="0"/>
              <a:t>10 x 10 cm</a:t>
            </a:r>
            <a:r>
              <a:rPr lang="en-IT" baseline="30000" dirty="0"/>
              <a:t>2</a:t>
            </a:r>
            <a:br>
              <a:rPr lang="en-IT" dirty="0"/>
            </a:br>
            <a:r>
              <a:rPr lang="en-IT" dirty="0"/>
              <a:t>- uRWELL</a:t>
            </a:r>
            <a:br>
              <a:rPr lang="en-IT" dirty="0"/>
            </a:br>
            <a:r>
              <a:rPr lang="en-IT" dirty="0"/>
              <a:t>- MM-resistivo</a:t>
            </a:r>
          </a:p>
          <a:p>
            <a:r>
              <a:rPr lang="en-IT" dirty="0"/>
              <a:t>- GEM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F59EE5-3833-7145-BF0D-24FFF9563CA9}"/>
              </a:ext>
            </a:extLst>
          </p:cNvPr>
          <p:cNvGrpSpPr/>
          <p:nvPr/>
        </p:nvGrpSpPr>
        <p:grpSpPr>
          <a:xfrm rot="5400000">
            <a:off x="1470949" y="6215606"/>
            <a:ext cx="428264" cy="821802"/>
            <a:chOff x="3171463" y="4618299"/>
            <a:chExt cx="428264" cy="82180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992E28-A332-434A-8BBF-438AA4ABFA69}"/>
                </a:ext>
              </a:extLst>
            </p:cNvPr>
            <p:cNvSpPr/>
            <p:nvPr/>
          </p:nvSpPr>
          <p:spPr>
            <a:xfrm>
              <a:off x="3171463" y="4618299"/>
              <a:ext cx="428264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564DB9-7928-4C49-B206-DE40E23C9ED1}"/>
                </a:ext>
              </a:extLst>
            </p:cNvPr>
            <p:cNvSpPr/>
            <p:nvPr/>
          </p:nvSpPr>
          <p:spPr>
            <a:xfrm rot="5400000" flipV="1">
              <a:off x="2973343" y="500634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3BD4A8-FFDB-D242-B8D0-6EAB1BD59E2F}"/>
              </a:ext>
            </a:extLst>
          </p:cNvPr>
          <p:cNvGrpSpPr/>
          <p:nvPr/>
        </p:nvGrpSpPr>
        <p:grpSpPr>
          <a:xfrm rot="5400000">
            <a:off x="2371844" y="6215606"/>
            <a:ext cx="428264" cy="821802"/>
            <a:chOff x="3171463" y="4618299"/>
            <a:chExt cx="428264" cy="8218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8686AD-C140-7249-918C-C070009B0FFB}"/>
                </a:ext>
              </a:extLst>
            </p:cNvPr>
            <p:cNvSpPr/>
            <p:nvPr/>
          </p:nvSpPr>
          <p:spPr>
            <a:xfrm>
              <a:off x="3171463" y="4618299"/>
              <a:ext cx="428264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7BDE25-5C73-7D49-8075-324112EC6375}"/>
                </a:ext>
              </a:extLst>
            </p:cNvPr>
            <p:cNvSpPr/>
            <p:nvPr/>
          </p:nvSpPr>
          <p:spPr>
            <a:xfrm rot="5400000" flipV="1">
              <a:off x="2973343" y="500634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9484C-B54A-2947-AF0D-20C27D5BA804}"/>
              </a:ext>
            </a:extLst>
          </p:cNvPr>
          <p:cNvGrpSpPr/>
          <p:nvPr/>
        </p:nvGrpSpPr>
        <p:grpSpPr>
          <a:xfrm>
            <a:off x="3171462" y="4601738"/>
            <a:ext cx="1273215" cy="821802"/>
            <a:chOff x="3171462" y="5549539"/>
            <a:chExt cx="1273215" cy="82180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10B0FF-F726-A44F-8E58-79FD5726F87B}"/>
                </a:ext>
              </a:extLst>
            </p:cNvPr>
            <p:cNvSpPr/>
            <p:nvPr/>
          </p:nvSpPr>
          <p:spPr>
            <a:xfrm>
              <a:off x="3171462" y="5549539"/>
              <a:ext cx="1273215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9D52FB-7EF2-8648-8517-E06332CDBAD7}"/>
                </a:ext>
              </a:extLst>
            </p:cNvPr>
            <p:cNvSpPr/>
            <p:nvPr/>
          </p:nvSpPr>
          <p:spPr>
            <a:xfrm rot="5400000" flipV="1">
              <a:off x="2973343" y="593758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A52079-E03D-8C45-9F27-A083917F20A5}"/>
                </a:ext>
              </a:extLst>
            </p:cNvPr>
            <p:cNvSpPr/>
            <p:nvPr/>
          </p:nvSpPr>
          <p:spPr>
            <a:xfrm rot="5400000">
              <a:off x="3323678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A7B3E8-6422-F542-9D35-769884BB8D39}"/>
                </a:ext>
              </a:extLst>
            </p:cNvPr>
            <p:cNvSpPr/>
            <p:nvPr/>
          </p:nvSpPr>
          <p:spPr>
            <a:xfrm rot="5400000">
              <a:off x="3590219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016802-7517-0D41-AD26-1D8BF059855A}"/>
                </a:ext>
              </a:extLst>
            </p:cNvPr>
            <p:cNvSpPr/>
            <p:nvPr/>
          </p:nvSpPr>
          <p:spPr>
            <a:xfrm rot="5400000">
              <a:off x="3856760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765D89-372F-A442-8FDB-72D30D69D9E4}"/>
                </a:ext>
              </a:extLst>
            </p:cNvPr>
            <p:cNvSpPr/>
            <p:nvPr/>
          </p:nvSpPr>
          <p:spPr>
            <a:xfrm rot="5400000">
              <a:off x="4110755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625C8D-2DAF-994B-8298-B156D8CD29BB}"/>
                </a:ext>
              </a:extLst>
            </p:cNvPr>
            <p:cNvSpPr/>
            <p:nvPr/>
          </p:nvSpPr>
          <p:spPr>
            <a:xfrm>
              <a:off x="3429962" y="6081693"/>
              <a:ext cx="358536" cy="19356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063359-7E30-8049-8A14-F20FF20D6C3C}"/>
                </a:ext>
              </a:extLst>
            </p:cNvPr>
            <p:cNvSpPr/>
            <p:nvPr/>
          </p:nvSpPr>
          <p:spPr>
            <a:xfrm>
              <a:off x="4028268" y="6090970"/>
              <a:ext cx="358536" cy="1935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BC82B49-B14C-5F4A-8551-2AB5737376F3}"/>
              </a:ext>
            </a:extLst>
          </p:cNvPr>
          <p:cNvSpPr txBox="1"/>
          <p:nvPr/>
        </p:nvSpPr>
        <p:spPr>
          <a:xfrm>
            <a:off x="3406165" y="5626312"/>
            <a:ext cx="95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4 FATIC</a:t>
            </a:r>
            <a:r>
              <a:rPr lang="en-IT" baseline="-250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53B05C-FAC5-F845-AAF7-156B7E2D9620}"/>
              </a:ext>
            </a:extLst>
          </p:cNvPr>
          <p:cNvSpPr txBox="1"/>
          <p:nvPr/>
        </p:nvSpPr>
        <p:spPr>
          <a:xfrm>
            <a:off x="3387369" y="4677751"/>
            <a:ext cx="95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4 FATIC</a:t>
            </a:r>
            <a:r>
              <a:rPr lang="en-IT" baseline="-250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208719-3826-F64D-B0E1-3D06A7788578}"/>
              </a:ext>
            </a:extLst>
          </p:cNvPr>
          <p:cNvSpPr txBox="1"/>
          <p:nvPr/>
        </p:nvSpPr>
        <p:spPr>
          <a:xfrm rot="16200000">
            <a:off x="2893063" y="5852357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E1DC9-828E-DC4F-BB27-9BC660434313}"/>
              </a:ext>
            </a:extLst>
          </p:cNvPr>
          <p:cNvSpPr txBox="1"/>
          <p:nvPr/>
        </p:nvSpPr>
        <p:spPr>
          <a:xfrm rot="16200000">
            <a:off x="2893063" y="4919743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7B0ED4-4C6B-5940-9CE8-53E7EB0C945D}"/>
              </a:ext>
            </a:extLst>
          </p:cNvPr>
          <p:cNvSpPr/>
          <p:nvPr/>
        </p:nvSpPr>
        <p:spPr>
          <a:xfrm>
            <a:off x="3429962" y="5133892"/>
            <a:ext cx="358536" cy="1935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solidFill>
                  <a:schemeClr val="tx1"/>
                </a:solidFill>
              </a:rPr>
              <a:t>LV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6E6103-79EA-7549-B2A9-7B8132952507}"/>
              </a:ext>
            </a:extLst>
          </p:cNvPr>
          <p:cNvSpPr txBox="1"/>
          <p:nvPr/>
        </p:nvSpPr>
        <p:spPr>
          <a:xfrm>
            <a:off x="2262244" y="6345763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07F788-7B0A-A545-AB3B-D9D61C6B057A}"/>
              </a:ext>
            </a:extLst>
          </p:cNvPr>
          <p:cNvSpPr txBox="1"/>
          <p:nvPr/>
        </p:nvSpPr>
        <p:spPr>
          <a:xfrm>
            <a:off x="1358513" y="6349014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pic>
        <p:nvPicPr>
          <p:cNvPr id="67" name="Picture 6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8FBAF8-8760-F341-9F34-F1D51E495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0" r="1"/>
          <a:stretch/>
        </p:blipFill>
        <p:spPr>
          <a:xfrm>
            <a:off x="6345044" y="4300253"/>
            <a:ext cx="2612903" cy="2395443"/>
          </a:xfrm>
          <a:prstGeom prst="rect">
            <a:avLst/>
          </a:prstGeom>
        </p:spPr>
      </p:pic>
      <p:sp>
        <p:nvSpPr>
          <p:cNvPr id="72" name="Freeform 71">
            <a:extLst>
              <a:ext uri="{FF2B5EF4-FFF2-40B4-BE49-F238E27FC236}">
                <a16:creationId xmlns:a16="http://schemas.microsoft.com/office/drawing/2014/main" id="{99BFCFA5-F04E-5E45-AE8F-2013866764DF}"/>
              </a:ext>
            </a:extLst>
          </p:cNvPr>
          <p:cNvSpPr/>
          <p:nvPr/>
        </p:nvSpPr>
        <p:spPr>
          <a:xfrm flipH="1">
            <a:off x="4345166" y="5252323"/>
            <a:ext cx="2081753" cy="297214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72495B2-FCEA-364D-AF09-34764F6B64AE}"/>
              </a:ext>
            </a:extLst>
          </p:cNvPr>
          <p:cNvSpPr/>
          <p:nvPr/>
        </p:nvSpPr>
        <p:spPr>
          <a:xfrm flipH="1" flipV="1">
            <a:off x="4386804" y="5675533"/>
            <a:ext cx="2040116" cy="529463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FEB1B1-AA36-D546-B47E-38EFA56DC56B}"/>
              </a:ext>
            </a:extLst>
          </p:cNvPr>
          <p:cNvSpPr/>
          <p:nvPr/>
        </p:nvSpPr>
        <p:spPr>
          <a:xfrm>
            <a:off x="6426919" y="4393580"/>
            <a:ext cx="2003403" cy="1601304"/>
          </a:xfrm>
          <a:prstGeom prst="rect">
            <a:avLst/>
          </a:prstGeom>
          <a:solidFill>
            <a:srgbClr val="4472C4">
              <a:alpha val="23922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N</a:t>
            </a:r>
            <a:r>
              <a:rPr lang="en-IT" b="1" dirty="0">
                <a:solidFill>
                  <a:srgbClr val="7030A0"/>
                </a:solidFill>
              </a:rPr>
              <a:t>ew concentrator boards for MOSAIC </a:t>
            </a:r>
            <a:br>
              <a:rPr lang="en-IT" b="1" dirty="0">
                <a:solidFill>
                  <a:schemeClr val="accent1"/>
                </a:solidFill>
              </a:rPr>
            </a:br>
            <a:br>
              <a:rPr lang="en-IT" dirty="0">
                <a:solidFill>
                  <a:schemeClr val="accent1"/>
                </a:solidFill>
              </a:rPr>
            </a:br>
            <a:br>
              <a:rPr lang="en-IT" dirty="0">
                <a:solidFill>
                  <a:schemeClr val="accent1"/>
                </a:solidFill>
              </a:rPr>
            </a:br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5D24B9-710F-7D46-AD35-BE566363B9D1}"/>
              </a:ext>
            </a:extLst>
          </p:cNvPr>
          <p:cNvSpPr txBox="1"/>
          <p:nvPr/>
        </p:nvSpPr>
        <p:spPr>
          <a:xfrm>
            <a:off x="4463051" y="4626483"/>
            <a:ext cx="143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P</a:t>
            </a:r>
            <a:r>
              <a:rPr lang="en-IT" sz="1400" i="1" dirty="0"/>
              <a:t>lugincards with 4 FATIC2 chips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A5A78E-D092-F748-8483-8A6ABA8B2987}"/>
              </a:ext>
            </a:extLst>
          </p:cNvPr>
          <p:cNvCxnSpPr>
            <a:cxnSpLocks/>
          </p:cNvCxnSpPr>
          <p:nvPr/>
        </p:nvCxnSpPr>
        <p:spPr>
          <a:xfrm>
            <a:off x="917483" y="4063068"/>
            <a:ext cx="365217" cy="22532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734E4C-83D4-D34A-A1A0-E56F196D87EF}"/>
              </a:ext>
            </a:extLst>
          </p:cNvPr>
          <p:cNvCxnSpPr>
            <a:cxnSpLocks/>
          </p:cNvCxnSpPr>
          <p:nvPr/>
        </p:nvCxnSpPr>
        <p:spPr>
          <a:xfrm>
            <a:off x="1282700" y="4083435"/>
            <a:ext cx="1718212" cy="5183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39C9D5F-4524-D646-A664-552DAFCFB6BA}"/>
              </a:ext>
            </a:extLst>
          </p:cNvPr>
          <p:cNvSpPr txBox="1"/>
          <p:nvPr/>
        </p:nvSpPr>
        <p:spPr>
          <a:xfrm rot="16200000">
            <a:off x="-40182" y="267033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91898F-BA48-6847-9978-8942994C37C3}"/>
              </a:ext>
            </a:extLst>
          </p:cNvPr>
          <p:cNvSpPr txBox="1"/>
          <p:nvPr/>
        </p:nvSpPr>
        <p:spPr>
          <a:xfrm rot="16200000">
            <a:off x="833590" y="2701372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256CA3-5C88-0943-AC88-C9BB3F681553}"/>
              </a:ext>
            </a:extLst>
          </p:cNvPr>
          <p:cNvSpPr txBox="1"/>
          <p:nvPr/>
        </p:nvSpPr>
        <p:spPr>
          <a:xfrm rot="16200000">
            <a:off x="1630057" y="2701372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2312200-CD35-FA4E-BF44-76F00A2605CF}"/>
              </a:ext>
            </a:extLst>
          </p:cNvPr>
          <p:cNvSpPr txBox="1"/>
          <p:nvPr/>
        </p:nvSpPr>
        <p:spPr>
          <a:xfrm rot="16200000">
            <a:off x="2454161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7831E9-DA53-A848-A2DD-D735066BDD63}"/>
              </a:ext>
            </a:extLst>
          </p:cNvPr>
          <p:cNvSpPr txBox="1"/>
          <p:nvPr/>
        </p:nvSpPr>
        <p:spPr>
          <a:xfrm rot="16200000">
            <a:off x="3322053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4BB5FC-5D22-6E45-9FE1-BF379DF337B5}"/>
              </a:ext>
            </a:extLst>
          </p:cNvPr>
          <p:cNvSpPr txBox="1"/>
          <p:nvPr/>
        </p:nvSpPr>
        <p:spPr>
          <a:xfrm rot="16200000">
            <a:off x="376550" y="2701371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99FD6B-65D0-5643-AE3B-3DA54C66D95E}"/>
              </a:ext>
            </a:extLst>
          </p:cNvPr>
          <p:cNvSpPr txBox="1"/>
          <p:nvPr/>
        </p:nvSpPr>
        <p:spPr>
          <a:xfrm rot="16200000">
            <a:off x="1207990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D57071-8CE7-8544-850F-47F64C56DD17}"/>
              </a:ext>
            </a:extLst>
          </p:cNvPr>
          <p:cNvSpPr txBox="1"/>
          <p:nvPr/>
        </p:nvSpPr>
        <p:spPr>
          <a:xfrm rot="16200000">
            <a:off x="2045767" y="2764975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8B8328-571A-C540-B180-69B76F005BE9}"/>
              </a:ext>
            </a:extLst>
          </p:cNvPr>
          <p:cNvSpPr txBox="1"/>
          <p:nvPr/>
        </p:nvSpPr>
        <p:spPr>
          <a:xfrm rot="16200000">
            <a:off x="2898298" y="276497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DE0015-68B1-C34B-9451-9C1801236EA6}"/>
              </a:ext>
            </a:extLst>
          </p:cNvPr>
          <p:cNvSpPr txBox="1"/>
          <p:nvPr/>
        </p:nvSpPr>
        <p:spPr>
          <a:xfrm>
            <a:off x="1016710" y="3755360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4F9B30-228C-464B-8560-F22FBF2B813F}"/>
              </a:ext>
            </a:extLst>
          </p:cNvPr>
          <p:cNvSpPr txBox="1"/>
          <p:nvPr/>
        </p:nvSpPr>
        <p:spPr>
          <a:xfrm>
            <a:off x="1861319" y="3751520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451E94-66B5-1640-A246-FA69AE8673C2}"/>
              </a:ext>
            </a:extLst>
          </p:cNvPr>
          <p:cNvSpPr txBox="1"/>
          <p:nvPr/>
        </p:nvSpPr>
        <p:spPr>
          <a:xfrm>
            <a:off x="2686057" y="3759541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A9D98C-2F44-1146-89C9-F6E34658ED37}"/>
              </a:ext>
            </a:extLst>
          </p:cNvPr>
          <p:cNvSpPr txBox="1"/>
          <p:nvPr/>
        </p:nvSpPr>
        <p:spPr>
          <a:xfrm>
            <a:off x="3532220" y="3774813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EBB9E3-3635-BB49-8BE5-28FC7EB56426}"/>
              </a:ext>
            </a:extLst>
          </p:cNvPr>
          <p:cNvSpPr txBox="1"/>
          <p:nvPr/>
        </p:nvSpPr>
        <p:spPr>
          <a:xfrm>
            <a:off x="3381434" y="6389226"/>
            <a:ext cx="283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8 LVDS: 1RX  1Clk  4TX 1 F-OR 1 Reset</a:t>
            </a:r>
            <a:br>
              <a:rPr lang="en-US" sz="1200" i="1" dirty="0"/>
            </a:br>
            <a:endParaRPr lang="en-IT" sz="1200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EB9F1E-B4E5-CA4F-8060-DA78E0643623}"/>
              </a:ext>
            </a:extLst>
          </p:cNvPr>
          <p:cNvSpPr txBox="1"/>
          <p:nvPr/>
        </p:nvSpPr>
        <p:spPr>
          <a:xfrm>
            <a:off x="4300795" y="1259783"/>
            <a:ext cx="4965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We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would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like</a:t>
            </a:r>
            <a:r>
              <a:rPr lang="it-IT" b="1" dirty="0">
                <a:solidFill>
                  <a:srgbClr val="0070C0"/>
                </a:solidFill>
              </a:rPr>
              <a:t> to propose a R&amp;D </a:t>
            </a:r>
            <a:r>
              <a:rPr lang="it-IT" b="1" dirty="0" err="1">
                <a:solidFill>
                  <a:srgbClr val="0070C0"/>
                </a:solidFill>
              </a:rPr>
              <a:t>program</a:t>
            </a:r>
            <a:r>
              <a:rPr lang="it-IT" b="1" dirty="0">
                <a:solidFill>
                  <a:srgbClr val="0070C0"/>
                </a:solidFill>
              </a:rPr>
              <a:t>  to validate the best </a:t>
            </a:r>
            <a:r>
              <a:rPr lang="it-IT" b="1" dirty="0" err="1">
                <a:solidFill>
                  <a:srgbClr val="0070C0"/>
                </a:solidFill>
              </a:rPr>
              <a:t>technology</a:t>
            </a:r>
            <a:r>
              <a:rPr lang="it-IT" b="1" dirty="0">
                <a:solidFill>
                  <a:srgbClr val="0070C0"/>
                </a:solidFill>
              </a:rPr>
              <a:t> in the </a:t>
            </a:r>
            <a:r>
              <a:rPr lang="it-IT" b="1" dirty="0" err="1">
                <a:solidFill>
                  <a:srgbClr val="0070C0"/>
                </a:solidFill>
              </a:rPr>
              <a:t>next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years</a:t>
            </a:r>
            <a:r>
              <a:rPr lang="it-IT" b="1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simulation</a:t>
            </a:r>
            <a:r>
              <a:rPr lang="it-IT" sz="1600" dirty="0"/>
              <a:t> </a:t>
            </a:r>
            <a:r>
              <a:rPr lang="it-IT" sz="1600" dirty="0" err="1"/>
              <a:t>studies</a:t>
            </a:r>
            <a:r>
              <a:rPr lang="it-IT" sz="1600" dirty="0"/>
              <a:t> – GEANT </a:t>
            </a:r>
            <a:r>
              <a:rPr lang="it-IT" sz="1600" dirty="0" err="1"/>
              <a:t>implementation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 different MPGD technologies in a small-size stack with stainless steel absorbers: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Resistive Micromegas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Resistive micro-RWELL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Leave room for future resistive MPGDs with improved timing response</a:t>
            </a:r>
          </a:p>
          <a:p>
            <a:r>
              <a:rPr lang="en-US" sz="1600" dirty="0"/>
              <a:t>Read out all detectors with same FE electronics. Exploit new Front-End </a:t>
            </a:r>
            <a:r>
              <a:rPr lang="en-US" sz="1600" dirty="0" err="1"/>
              <a:t>asic</a:t>
            </a:r>
            <a:r>
              <a:rPr lang="en-US" sz="1600" dirty="0"/>
              <a:t> designed for FTM: FATIC (Time measurement + Charge measurement)</a:t>
            </a:r>
            <a:endParaRPr lang="en-IT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EFE3D-C29D-F44D-824D-F55145857115}"/>
              </a:ext>
            </a:extLst>
          </p:cNvPr>
          <p:cNvSpPr txBox="1"/>
          <p:nvPr/>
        </p:nvSpPr>
        <p:spPr>
          <a:xfrm>
            <a:off x="6217729" y="6049365"/>
            <a:ext cx="12732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600" dirty="0"/>
              <a:t>MOSAIC </a:t>
            </a:r>
            <a:br>
              <a:rPr lang="en-IT" sz="1600" dirty="0"/>
            </a:br>
            <a:r>
              <a:rPr lang="en-IT" sz="1600" dirty="0"/>
              <a:t>FPGA-board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C8D92BE-1529-E246-8D42-924D71A15DC4}"/>
              </a:ext>
            </a:extLst>
          </p:cNvPr>
          <p:cNvSpPr/>
          <p:nvPr/>
        </p:nvSpPr>
        <p:spPr>
          <a:xfrm>
            <a:off x="3219510" y="5769436"/>
            <a:ext cx="3207413" cy="886007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5E895F05-4AB7-AB4E-9200-1C383B1C6CDE}"/>
              </a:ext>
            </a:extLst>
          </p:cNvPr>
          <p:cNvSpPr/>
          <p:nvPr/>
        </p:nvSpPr>
        <p:spPr>
          <a:xfrm>
            <a:off x="3219510" y="5895435"/>
            <a:ext cx="3207414" cy="843285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861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3D46-16E2-4348-BBC2-54296CBB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Financial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130A-AB4F-4C45-85DA-106DAC09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55000" lnSpcReduction="20000"/>
          </a:bodyPr>
          <a:lstStyle/>
          <a:p>
            <a:r>
              <a:rPr lang="en-IT" b="1" dirty="0">
                <a:solidFill>
                  <a:srgbClr val="0070C0"/>
                </a:solidFill>
              </a:rPr>
              <a:t>RD_Mucoll:</a:t>
            </a:r>
          </a:p>
          <a:p>
            <a:pPr lvl="1"/>
            <a:r>
              <a:rPr lang="en-IT" dirty="0"/>
              <a:t>10kEUR for 2 resistive Micro-Megas (MM)</a:t>
            </a:r>
          </a:p>
          <a:p>
            <a:pPr lvl="2"/>
            <a:r>
              <a:rPr lang="en-GB" dirty="0"/>
              <a:t>Need 10x10mm</a:t>
            </a:r>
            <a:r>
              <a:rPr lang="en-GB" baseline="30000" dirty="0"/>
              <a:t>2</a:t>
            </a:r>
            <a:r>
              <a:rPr lang="en-GB" dirty="0"/>
              <a:t> pixel size</a:t>
            </a:r>
          </a:p>
          <a:p>
            <a:pPr lvl="2"/>
            <a:r>
              <a:rPr lang="en-GB" dirty="0"/>
              <a:t>D</a:t>
            </a:r>
            <a:r>
              <a:rPr lang="en-IT" dirty="0"/>
              <a:t>esign provided by Mauro Iodice (RM3)</a:t>
            </a:r>
          </a:p>
          <a:p>
            <a:pPr lvl="1"/>
            <a:r>
              <a:rPr lang="en-IT" dirty="0"/>
              <a:t>7kEUR for Electronics to read-out 2 </a:t>
            </a:r>
            <a:r>
              <a:rPr lang="en-IT"/>
              <a:t>MM:</a:t>
            </a:r>
            <a:r>
              <a:rPr lang="it-IT" dirty="0"/>
              <a:t>		</a:t>
            </a:r>
            <a:r>
              <a:rPr lang="it-IT" dirty="0">
                <a:solidFill>
                  <a:srgbClr val="FF0000"/>
                </a:solidFill>
              </a:rPr>
              <a:t>Note: 30kEUR of ASIC </a:t>
            </a:r>
            <a:r>
              <a:rPr lang="it-IT" dirty="0" err="1">
                <a:solidFill>
                  <a:srgbClr val="FF0000"/>
                </a:solidFill>
              </a:rPr>
              <a:t>already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spent</a:t>
            </a:r>
            <a:r>
              <a:rPr lang="it-IT" dirty="0">
                <a:solidFill>
                  <a:srgbClr val="FF0000"/>
                </a:solidFill>
              </a:rPr>
              <a:t> in CSN-V</a:t>
            </a:r>
            <a:endParaRPr lang="en-IT" dirty="0">
              <a:solidFill>
                <a:srgbClr val="FF0000"/>
              </a:solidFill>
            </a:endParaRPr>
          </a:p>
          <a:p>
            <a:pPr lvl="2"/>
            <a:r>
              <a:rPr lang="en-IT" dirty="0"/>
              <a:t>4kEUR for </a:t>
            </a:r>
            <a:r>
              <a:rPr lang="en-IT"/>
              <a:t>10 plugincards</a:t>
            </a:r>
            <a:r>
              <a:rPr lang="it-IT" dirty="0"/>
              <a:t>				</a:t>
            </a:r>
            <a:r>
              <a:rPr lang="it-IT" i="1" dirty="0" err="1">
                <a:solidFill>
                  <a:srgbClr val="FF0000"/>
                </a:solidFill>
              </a:rPr>
              <a:t>would</a:t>
            </a:r>
            <a:r>
              <a:rPr lang="it-IT" i="1" dirty="0">
                <a:solidFill>
                  <a:srgbClr val="FF0000"/>
                </a:solidFill>
              </a:rPr>
              <a:t> be the first major use of FATIC chip</a:t>
            </a:r>
            <a:endParaRPr lang="en-IT" i="1" dirty="0">
              <a:solidFill>
                <a:srgbClr val="FF0000"/>
              </a:solidFill>
            </a:endParaRPr>
          </a:p>
          <a:p>
            <a:pPr lvl="2"/>
            <a:r>
              <a:rPr lang="en-IT" dirty="0"/>
              <a:t>2kEUR for </a:t>
            </a:r>
            <a:r>
              <a:rPr lang="en-IT"/>
              <a:t>concentrator board</a:t>
            </a:r>
            <a:r>
              <a:rPr lang="it-IT" dirty="0"/>
              <a:t>				</a:t>
            </a:r>
            <a:r>
              <a:rPr lang="it-IT" i="1" dirty="0">
                <a:solidFill>
                  <a:srgbClr val="FF0000"/>
                </a:solidFill>
              </a:rPr>
              <a:t>(</a:t>
            </a:r>
            <a:r>
              <a:rPr lang="it-IT" i="1" dirty="0" err="1">
                <a:solidFill>
                  <a:srgbClr val="FF0000"/>
                </a:solidFill>
              </a:rPr>
              <a:t>also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considered</a:t>
            </a:r>
            <a:r>
              <a:rPr lang="it-IT" i="1" dirty="0">
                <a:solidFill>
                  <a:srgbClr val="FF0000"/>
                </a:solidFill>
              </a:rPr>
              <a:t> for </a:t>
            </a:r>
            <a:r>
              <a:rPr lang="it-IT" i="1" dirty="0" err="1">
                <a:solidFill>
                  <a:srgbClr val="FF0000"/>
                </a:solidFill>
              </a:rPr>
              <a:t>LHCb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uRWELL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readout</a:t>
            </a:r>
            <a:r>
              <a:rPr lang="it-IT" i="1" dirty="0">
                <a:solidFill>
                  <a:srgbClr val="FF0000"/>
                </a:solidFill>
              </a:rPr>
              <a:t> R&amp;D)</a:t>
            </a:r>
            <a:endParaRPr lang="en-IT" i="1" dirty="0">
              <a:solidFill>
                <a:srgbClr val="FF0000"/>
              </a:solidFill>
            </a:endParaRPr>
          </a:p>
          <a:p>
            <a:pPr lvl="2"/>
            <a:r>
              <a:rPr lang="en-IT" dirty="0"/>
              <a:t>1kEUR for </a:t>
            </a:r>
            <a:r>
              <a:rPr lang="en-IT"/>
              <a:t>high-speed cables</a:t>
            </a:r>
            <a:endParaRPr lang="it-IT" dirty="0"/>
          </a:p>
          <a:p>
            <a:pPr lvl="1"/>
            <a:r>
              <a:rPr lang="it-IT" dirty="0"/>
              <a:t>3kEUR for </a:t>
            </a:r>
            <a:r>
              <a:rPr lang="it-IT" dirty="0" err="1"/>
              <a:t>Mechanics</a:t>
            </a:r>
            <a:endParaRPr lang="it-IT" dirty="0"/>
          </a:p>
          <a:p>
            <a:pPr lvl="2"/>
            <a:r>
              <a:rPr lang="it-IT" dirty="0"/>
              <a:t>Fe </a:t>
            </a:r>
            <a:r>
              <a:rPr lang="it-IT" dirty="0" err="1"/>
              <a:t>absorber</a:t>
            </a:r>
            <a:r>
              <a:rPr lang="it-IT" dirty="0"/>
              <a:t> </a:t>
            </a:r>
            <a:r>
              <a:rPr lang="it-IT" dirty="0" err="1"/>
              <a:t>plates</a:t>
            </a:r>
            <a:endParaRPr lang="it-IT" dirty="0"/>
          </a:p>
          <a:p>
            <a:pPr lvl="2"/>
            <a:r>
              <a:rPr lang="it-IT" dirty="0" err="1"/>
              <a:t>Bosh</a:t>
            </a:r>
            <a:r>
              <a:rPr lang="it-IT" dirty="0"/>
              <a:t> </a:t>
            </a:r>
            <a:r>
              <a:rPr lang="it-IT" dirty="0" err="1"/>
              <a:t>profile</a:t>
            </a:r>
            <a:r>
              <a:rPr lang="it-IT" dirty="0"/>
              <a:t> </a:t>
            </a:r>
            <a:r>
              <a:rPr lang="it-IT" dirty="0" err="1"/>
              <a:t>structure</a:t>
            </a:r>
            <a:endParaRPr lang="en-IT" dirty="0"/>
          </a:p>
          <a:p>
            <a:pPr marL="0" indent="0">
              <a:buNone/>
            </a:pPr>
            <a:br>
              <a:rPr lang="en-IT" dirty="0"/>
            </a:br>
            <a:endParaRPr lang="en-IT" dirty="0"/>
          </a:p>
          <a:p>
            <a:r>
              <a:rPr lang="en-IT" b="1" dirty="0">
                <a:solidFill>
                  <a:srgbClr val="0070C0"/>
                </a:solidFill>
              </a:rPr>
              <a:t>RD51 Common Project:</a:t>
            </a:r>
          </a:p>
          <a:p>
            <a:pPr lvl="1"/>
            <a:r>
              <a:rPr lang="en-IT" dirty="0"/>
              <a:t>Ask small extra funding to RD51 collaboration through “Common Project”</a:t>
            </a:r>
          </a:p>
          <a:p>
            <a:pPr lvl="2"/>
            <a:r>
              <a:rPr lang="en-GB" dirty="0"/>
              <a:t>W</a:t>
            </a:r>
            <a:r>
              <a:rPr lang="en-IT" dirty="0"/>
              <a:t>ill allow to make modifications to the prototypes – change Readout board for GEMs …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ollaborating institutes: </a:t>
            </a:r>
            <a:r>
              <a:rPr lang="en-IT" b="1" dirty="0">
                <a:solidFill>
                  <a:schemeClr val="accent1"/>
                </a:solidFill>
              </a:rPr>
              <a:t>Roma 3</a:t>
            </a:r>
            <a:r>
              <a:rPr lang="en-IT" dirty="0"/>
              <a:t> (ATLAS MM) &amp; </a:t>
            </a:r>
            <a:r>
              <a:rPr lang="en-IT" b="1" dirty="0">
                <a:solidFill>
                  <a:schemeClr val="accent1"/>
                </a:solidFill>
              </a:rPr>
              <a:t>LNF</a:t>
            </a:r>
            <a:r>
              <a:rPr lang="en-IT" dirty="0"/>
              <a:t> (LHCb uRWELL)</a:t>
            </a:r>
          </a:p>
          <a:p>
            <a:pPr lvl="2"/>
            <a:r>
              <a:rPr lang="en-GB" dirty="0"/>
              <a:t>C</a:t>
            </a:r>
            <a:r>
              <a:rPr lang="en-IT" dirty="0"/>
              <a:t>an however not pledge officially FTE to MuCOL but are very interested in the development of the hadron collider with MPGD readout </a:t>
            </a:r>
          </a:p>
          <a:p>
            <a:pPr lvl="2"/>
            <a:r>
              <a:rPr lang="en-IT" i="1" dirty="0">
                <a:solidFill>
                  <a:schemeClr val="accent1"/>
                </a:solidFill>
              </a:rPr>
              <a:t>… remake of ALEPH  PF-Calorimeter with state of the Art MPGDs …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892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E2AAE-8906-3D47-81CE-5FC6C909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7" y="5434678"/>
            <a:ext cx="2451769" cy="12373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164822" y="4161038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+mj-lt"/>
              </a:rPr>
              <a:t>BACKUP</a:t>
            </a:r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518654" y="5361367"/>
            <a:ext cx="5039619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C0E9-2971-40CE-BCAA-85BAE2BC709E}"/>
              </a:ext>
            </a:extLst>
          </p:cNvPr>
          <p:cNvSpPr/>
          <p:nvPr/>
        </p:nvSpPr>
        <p:spPr>
          <a:xfrm>
            <a:off x="133085" y="64949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Online, September 14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 2021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6ECFED-95CC-9B49-8E06-25AB6C00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06247"/>
            <a:ext cx="1274618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20707</TotalTime>
  <Words>818</Words>
  <Application>Microsoft Macintosh PowerPoint</Application>
  <PresentationFormat>Presentazione su schermo (4:3)</PresentationFormat>
  <Paragraphs>102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Presentazione standard di PowerPoint</vt:lpstr>
      <vt:lpstr>Proto-MC Detector (under optimization)</vt:lpstr>
      <vt:lpstr>Gaseous Imaging Calorimeters</vt:lpstr>
      <vt:lpstr>Where does this proposal come from?</vt:lpstr>
      <vt:lpstr>Design of MPGD-based HCAL cell</vt:lpstr>
      <vt:lpstr>Financial Requests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 Omer J Verwilligen</dc:creator>
  <cp:lastModifiedBy>Piet Omer J Verwilligen</cp:lastModifiedBy>
  <cp:revision>135</cp:revision>
  <dcterms:created xsi:type="dcterms:W3CDTF">2020-05-13T13:07:05Z</dcterms:created>
  <dcterms:modified xsi:type="dcterms:W3CDTF">2021-09-14T10:37:46Z</dcterms:modified>
</cp:coreProperties>
</file>