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9" r:id="rId2"/>
    <p:sldId id="318" r:id="rId3"/>
    <p:sldId id="272" r:id="rId4"/>
    <p:sldId id="265" r:id="rId5"/>
    <p:sldId id="319" r:id="rId6"/>
    <p:sldId id="304" r:id="rId7"/>
    <p:sldId id="306" r:id="rId8"/>
    <p:sldId id="309" r:id="rId9"/>
    <p:sldId id="307" r:id="rId10"/>
    <p:sldId id="311" r:id="rId11"/>
    <p:sldId id="313" r:id="rId12"/>
    <p:sldId id="314" r:id="rId13"/>
    <p:sldId id="291" r:id="rId14"/>
    <p:sldId id="315" r:id="rId15"/>
    <p:sldId id="294" r:id="rId16"/>
    <p:sldId id="321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5" d="100"/>
          <a:sy n="75" d="100"/>
        </p:scale>
        <p:origin x="-123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9794A-9211-4092-A963-47456626C9C8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67286-D973-4845-B17B-311C42FAFC8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8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8D8BB-801A-4984-AAD9-BC496BE8AB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8D8BB-801A-4984-AAD9-BC496BE8AB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8D8BB-801A-4984-AAD9-BC496BE8AB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7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8D8BB-801A-4984-AAD9-BC496BE8AB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45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8D8BB-801A-4984-AAD9-BC496BE8AB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Andrea Passarelli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91283"/>
            <a:ext cx="9144000" cy="1446550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7916" y="6356350"/>
            <a:ext cx="53644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07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3308581"/>
            <a:ext cx="74295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7381"/>
            <a:ext cx="74295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E9C3-CBF1-7442-8814-C6963ECFD2B8}" type="datetime1">
              <a:rPr lang="en-US" smtClean="0"/>
              <a:t>9/13/2021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THz spectroscopy of innonvative materials and metamaterials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FC35-7D86-493E-A804-FEBBD76368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39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478" y="2956992"/>
            <a:ext cx="9145478" cy="3901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" y="-27384"/>
            <a:ext cx="48482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</a:t>
            </a:fld>
            <a:endParaRPr lang="it-IT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866670" y="298369"/>
            <a:ext cx="6953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"Characterization of materials and realization of components in the GHz and THz domain"</a:t>
            </a:r>
          </a:p>
          <a:p>
            <a:pPr algn="ctr"/>
            <a:endParaRPr lang="en-US" sz="2400" dirty="0"/>
          </a:p>
        </p:txBody>
      </p:sp>
      <p:cxnSp>
        <p:nvCxnSpPr>
          <p:cNvPr id="18" name="Connettore 1 17"/>
          <p:cNvCxnSpPr/>
          <p:nvPr/>
        </p:nvCxnSpPr>
        <p:spPr>
          <a:xfrm>
            <a:off x="4570364" y="2956992"/>
            <a:ext cx="4573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2555776" y="1671883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Can </a:t>
            </a:r>
            <a:r>
              <a:rPr lang="en-US" sz="2000" i="1" dirty="0" err="1" smtClean="0"/>
              <a:t>Koral</a:t>
            </a:r>
            <a:endParaRPr lang="en-US" sz="2000" i="1" dirty="0"/>
          </a:p>
        </p:txBody>
      </p:sp>
      <p:pic>
        <p:nvPicPr>
          <p:cNvPr id="17" name="Picture 2" descr="Image result for INFN napol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53" y="3053752"/>
            <a:ext cx="3338618" cy="111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https://agenda.infn.it/conferenceDisplay.py/getPic?picId=6&amp;confId=141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25" y="3017317"/>
            <a:ext cx="1979712" cy="109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45559" y="6186527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200" dirty="0">
                <a:solidFill>
                  <a:schemeClr val="bg1"/>
                </a:solidFill>
              </a:rPr>
              <a:t>13 </a:t>
            </a:r>
            <a:r>
              <a:rPr lang="en-US" sz="1200" dirty="0" smtClean="0">
                <a:solidFill>
                  <a:schemeClr val="bg1"/>
                </a:solidFill>
              </a:rPr>
              <a:t>September  </a:t>
            </a:r>
            <a:r>
              <a:rPr lang="en-US" sz="1200" dirty="0">
                <a:solidFill>
                  <a:schemeClr val="bg1"/>
                </a:solidFill>
              </a:rPr>
              <a:t>2021</a:t>
            </a:r>
          </a:p>
          <a:p>
            <a:pPr algn="ctr" fontAlgn="t"/>
            <a:r>
              <a:rPr lang="en-US" sz="1200" dirty="0">
                <a:solidFill>
                  <a:schemeClr val="bg1"/>
                </a:solidFill>
              </a:rPr>
              <a:t>Meeting on “radio frequency activities in the INFN”</a:t>
            </a:r>
          </a:p>
        </p:txBody>
      </p:sp>
    </p:spTree>
    <p:extLst>
      <p:ext uri="{BB962C8B-B14F-4D97-AF65-F5344CB8AC3E}">
        <p14:creationId xmlns:p14="http://schemas.microsoft.com/office/powerpoint/2010/main" val="376550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85788" y="116632"/>
            <a:ext cx="7879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dirty="0" err="1"/>
              <a:t>BriXSino</a:t>
            </a:r>
            <a:r>
              <a:rPr lang="en-US" sz="2000" dirty="0"/>
              <a:t> P</a:t>
            </a:r>
            <a:r>
              <a:rPr lang="en-US" sz="2000" dirty="0" smtClean="0"/>
              <a:t>roject</a:t>
            </a:r>
            <a:endParaRPr lang="en-US" sz="2000" dirty="0"/>
          </a:p>
        </p:txBody>
      </p:sp>
      <p:sp>
        <p:nvSpPr>
          <p:cNvPr id="5" name="Rettangolo 4"/>
          <p:cNvSpPr/>
          <p:nvPr/>
        </p:nvSpPr>
        <p:spPr>
          <a:xfrm>
            <a:off x="585664" y="5229200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dirty="0" err="1"/>
              <a:t>BriXSino</a:t>
            </a:r>
            <a:r>
              <a:rPr lang="en-US" sz="2000" dirty="0"/>
              <a:t> project </a:t>
            </a:r>
            <a:r>
              <a:rPr lang="en-US" sz="2000" dirty="0" smtClean="0"/>
              <a:t>exhibits </a:t>
            </a:r>
            <a:r>
              <a:rPr lang="en-US" sz="2000" dirty="0"/>
              <a:t>strong potentiality as user facility for both X-rays and THz radiation.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8" y="1968035"/>
            <a:ext cx="7720524" cy="326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31168" y="1567924"/>
            <a:ext cx="8327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TU </a:t>
            </a:r>
            <a:r>
              <a:rPr lang="en-US" sz="2000" dirty="0"/>
              <a:t>(Terahertz </a:t>
            </a:r>
            <a:r>
              <a:rPr lang="en-US" sz="2000" dirty="0" err="1"/>
              <a:t>Undulator</a:t>
            </a:r>
            <a:r>
              <a:rPr lang="en-US" sz="2000" dirty="0"/>
              <a:t>) and IO (Infrared </a:t>
            </a:r>
            <a:r>
              <a:rPr lang="en-US" sz="2000" dirty="0" smtClean="0"/>
              <a:t>Oscillator)  </a:t>
            </a:r>
            <a:r>
              <a:rPr lang="en-US" sz="2000" dirty="0"/>
              <a:t>at </a:t>
            </a:r>
            <a:r>
              <a:rPr lang="en-US" sz="2000" dirty="0" err="1"/>
              <a:t>BriXSino</a:t>
            </a:r>
            <a:r>
              <a:rPr lang="en-US" sz="2000" dirty="0"/>
              <a:t>.</a:t>
            </a:r>
          </a:p>
        </p:txBody>
      </p:sp>
      <p:sp>
        <p:nvSpPr>
          <p:cNvPr id="8" name="Rettangolo 7"/>
          <p:cNvSpPr/>
          <p:nvPr/>
        </p:nvSpPr>
        <p:spPr>
          <a:xfrm>
            <a:off x="585788" y="692696"/>
            <a:ext cx="7848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Developed </a:t>
            </a:r>
            <a:r>
              <a:rPr lang="en-US" sz="1600" dirty="0"/>
              <a:t>by INFN </a:t>
            </a:r>
            <a:r>
              <a:rPr lang="en-US" sz="1600" dirty="0" smtClean="0"/>
              <a:t>-Milan in </a:t>
            </a:r>
            <a:r>
              <a:rPr lang="en-US" sz="1600" dirty="0"/>
              <a:t>collaboration with Italian National Institutions and Universities, and will be located at </a:t>
            </a:r>
            <a:r>
              <a:rPr lang="en-US" sz="1600" dirty="0" smtClean="0"/>
              <a:t>LASA (</a:t>
            </a:r>
            <a:r>
              <a:rPr lang="it-IT" sz="1600" dirty="0"/>
              <a:t>Laboratori Acceleratori e Superconduttività Applicata</a:t>
            </a:r>
            <a:r>
              <a:rPr lang="en-US" sz="1600" dirty="0" smtClean="0"/>
              <a:t>). </a:t>
            </a:r>
            <a:endParaRPr lang="en-US" sz="1600" dirty="0"/>
          </a:p>
        </p:txBody>
      </p:sp>
      <p:sp>
        <p:nvSpPr>
          <p:cNvPr id="9" name="Rettangolo 8"/>
          <p:cNvSpPr/>
          <p:nvPr/>
        </p:nvSpPr>
        <p:spPr>
          <a:xfrm>
            <a:off x="2680549" y="6408302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223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38973" y="180766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THz/GHz optics </a:t>
            </a:r>
            <a:r>
              <a:rPr lang="en-US" sz="2000" b="1" dirty="0"/>
              <a:t>and </a:t>
            </a:r>
            <a:r>
              <a:rPr lang="en-US" sz="2000" b="1" dirty="0" smtClean="0"/>
              <a:t>devices(Devices </a:t>
            </a:r>
            <a:r>
              <a:rPr lang="en-US" sz="2000" b="1" dirty="0"/>
              <a:t>for </a:t>
            </a:r>
            <a:r>
              <a:rPr lang="en-US" sz="2000" b="1" dirty="0" smtClean="0"/>
              <a:t>THz/GHz </a:t>
            </a:r>
            <a:r>
              <a:rPr lang="en-US" sz="2000" b="1" dirty="0"/>
              <a:t>beam </a:t>
            </a:r>
            <a:r>
              <a:rPr lang="en-US" sz="2000" b="1" dirty="0" smtClean="0"/>
              <a:t>manipulation)</a:t>
            </a:r>
            <a:endParaRPr lang="en-US" sz="2000" b="1" dirty="0"/>
          </a:p>
        </p:txBody>
      </p:sp>
      <p:sp>
        <p:nvSpPr>
          <p:cNvPr id="9" name="Rettangolo 8"/>
          <p:cNvSpPr/>
          <p:nvPr/>
        </p:nvSpPr>
        <p:spPr>
          <a:xfrm>
            <a:off x="372789" y="2204864"/>
            <a:ext cx="79053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The technology </a:t>
            </a:r>
            <a:r>
              <a:rPr lang="en-US" sz="2000" b="1" dirty="0"/>
              <a:t>of active wave-plates based on liquid crystals and operating in the </a:t>
            </a:r>
            <a:r>
              <a:rPr lang="en-US" sz="2000" b="1" dirty="0" smtClean="0"/>
              <a:t>visible/near-infrared</a:t>
            </a:r>
          </a:p>
          <a:p>
            <a:pPr algn="ctr"/>
            <a:r>
              <a:rPr lang="en-US" sz="2000" b="1" dirty="0"/>
              <a:t>a</a:t>
            </a:r>
            <a:r>
              <a:rPr lang="en-US" sz="2000" b="1" dirty="0" smtClean="0"/>
              <a:t>re shifted </a:t>
            </a:r>
            <a:r>
              <a:rPr lang="en-US" sz="2000" b="1" dirty="0"/>
              <a:t>at </a:t>
            </a:r>
            <a:r>
              <a:rPr lang="en-US" sz="2000" b="1" dirty="0" smtClean="0"/>
              <a:t>THz/GHz frequencies</a:t>
            </a:r>
            <a:endParaRPr lang="en-US" sz="20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41" y="3309574"/>
            <a:ext cx="3785136" cy="254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372790" y="881425"/>
            <a:ext cx="80586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 polarization of light is an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important </a:t>
            </a:r>
            <a:r>
              <a:rPr lang="en-US" sz="2000" b="1" dirty="0">
                <a:solidFill>
                  <a:srgbClr val="FF0000"/>
                </a:solidFill>
              </a:rPr>
              <a:t>parameter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entering </a:t>
            </a:r>
            <a:r>
              <a:rPr lang="en-US" sz="2000" b="1" dirty="0">
                <a:solidFill>
                  <a:srgbClr val="FF0000"/>
                </a:solidFill>
              </a:rPr>
              <a:t>in many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applications.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In </a:t>
            </a:r>
            <a:r>
              <a:rPr lang="en-US" sz="2000" b="1" dirty="0">
                <a:solidFill>
                  <a:srgbClr val="FF0000"/>
                </a:solidFill>
              </a:rPr>
              <a:t>the THz range also a simple circular polarization is difficult to obtain</a:t>
            </a:r>
            <a:r>
              <a:rPr lang="tr-TR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due to the lack of efficient </a:t>
            </a:r>
            <a:r>
              <a:rPr lang="en-US" sz="2000" b="1" dirty="0" smtClean="0">
                <a:solidFill>
                  <a:srgbClr val="FF0000"/>
                </a:solidFill>
              </a:rPr>
              <a:t>wave-plates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0" y="3356992"/>
            <a:ext cx="3992272" cy="240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693931" y="6433702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916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20" y="836712"/>
            <a:ext cx="603699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4" y="0"/>
            <a:ext cx="3229021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47191" y="6371974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+</a:t>
            </a:r>
            <a:r>
              <a:rPr lang="en-US" sz="1200" dirty="0" err="1"/>
              <a:t>Maik</a:t>
            </a:r>
            <a:r>
              <a:rPr lang="en-US" sz="1200" dirty="0"/>
              <a:t> </a:t>
            </a:r>
            <a:r>
              <a:rPr lang="en-US" sz="1200" dirty="0" err="1"/>
              <a:t>Scheller</a:t>
            </a:r>
            <a:r>
              <a:rPr lang="en-US" sz="1200" dirty="0"/>
              <a:t>, Christian </a:t>
            </a:r>
            <a:r>
              <a:rPr lang="en-US" sz="1200" dirty="0" err="1"/>
              <a:t>Jördens</a:t>
            </a:r>
            <a:r>
              <a:rPr lang="en-US" sz="1200" dirty="0"/>
              <a:t>, and Martin Koch, "Terahertz form birefringence," Opt. Express 18, 10137-10142 (2010)</a:t>
            </a:r>
          </a:p>
        </p:txBody>
      </p:sp>
      <p:sp>
        <p:nvSpPr>
          <p:cNvPr id="7" name="Rettangolo 6"/>
          <p:cNvSpPr/>
          <p:nvPr/>
        </p:nvSpPr>
        <p:spPr>
          <a:xfrm>
            <a:off x="3899644" y="5135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2nd order EMT which describes</a:t>
            </a:r>
          </a:p>
          <a:p>
            <a:pPr algn="ctr"/>
            <a:r>
              <a:rPr lang="en-US" dirty="0"/>
              <a:t>the effective optical material </a:t>
            </a:r>
            <a:r>
              <a:rPr lang="en-US" dirty="0" smtClean="0"/>
              <a:t>parameters: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4" y="3056632"/>
            <a:ext cx="8761413" cy="318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139952" y="87172"/>
            <a:ext cx="3820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TERAHERTZ FORM BIREFRINGENCE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6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tente\Desktop\ACTIVE_PROJECTS\3D_printed_Q_plate\fotoùù-device_q-plate\20210609_1202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33737" r="50000" b="21124"/>
          <a:stretch/>
        </p:blipFill>
        <p:spPr bwMode="auto">
          <a:xfrm rot="5400000">
            <a:off x="1843128" y="4020396"/>
            <a:ext cx="236140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tente\Desktop\ACTIVE_PROJECTS\3D_printed_Q_plate\3D_printed_devices_characterization_CK\tydex_measurements\foto\20210729_1448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6229" r="14961" b="6706"/>
          <a:stretch/>
        </p:blipFill>
        <p:spPr bwMode="auto">
          <a:xfrm>
            <a:off x="6012160" y="498872"/>
            <a:ext cx="2359690" cy="233302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23716"/>
            <a:ext cx="4745392" cy="34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3528" y="53480"/>
            <a:ext cx="8602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3D Printed THz &amp; GHz Wave Plates</a:t>
            </a:r>
            <a:endParaRPr lang="en-US" sz="2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" y="476300"/>
            <a:ext cx="3272716" cy="228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utente\Desktop\ACTIVE_PROJECTS\3D_printed_Q_plate\fotoùù-device_q-plate\20210609_1203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t="17649" r="30319" b="25227"/>
          <a:stretch/>
        </p:blipFill>
        <p:spPr bwMode="auto">
          <a:xfrm>
            <a:off x="28104" y="2831900"/>
            <a:ext cx="2376265" cy="1925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221" y="764704"/>
            <a:ext cx="2015598" cy="17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451823" y="6453336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66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99776"/>
            <a:ext cx="6372231" cy="264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3376712" cy="251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23528" y="27373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3D Printed Segmented Wave-Plate</a:t>
            </a:r>
            <a:r>
              <a:rPr lang="en-US" sz="2000" dirty="0"/>
              <a:t> </a:t>
            </a:r>
            <a:r>
              <a:rPr lang="en-US" sz="2000" dirty="0" smtClean="0"/>
              <a:t>(THz &amp;GHz )Design consisting </a:t>
            </a:r>
            <a:r>
              <a:rPr lang="en-US" sz="2000" dirty="0"/>
              <a:t>of several specially oriented half-wave plates allows getting radiation with radial and azimuthal polarization from linearly polarized one.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8284"/>
            <a:ext cx="3654762" cy="278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2496135" y="6398201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  <p:pic>
        <p:nvPicPr>
          <p:cNvPr id="5123" name="Picture 3" descr="C:\Users\utente\Desktop\ACTIVE_PROJECTS\3D_printed_Q_plate\3D_printed_devices_characterization_CK\tydex_measurements\foto\20210729_1445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r="21063"/>
          <a:stretch/>
        </p:blipFill>
        <p:spPr bwMode="auto">
          <a:xfrm>
            <a:off x="395536" y="1268760"/>
            <a:ext cx="1924968" cy="207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8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00" y="1086678"/>
            <a:ext cx="2137205" cy="128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6" y="2659443"/>
            <a:ext cx="2918388" cy="242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74" y="3573016"/>
            <a:ext cx="2834640" cy="277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14" y="2580321"/>
            <a:ext cx="2834640" cy="244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73" y="1027613"/>
            <a:ext cx="2834640" cy="23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-180528" y="4213"/>
            <a:ext cx="9563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3D Printed Segmented Wave-Plate</a:t>
            </a:r>
            <a:r>
              <a:rPr lang="en-US" sz="2000" dirty="0"/>
              <a:t> </a:t>
            </a:r>
            <a:r>
              <a:rPr lang="en-US" sz="2000" dirty="0" smtClean="0"/>
              <a:t>(THz &amp;GHz )Design consisting </a:t>
            </a:r>
            <a:r>
              <a:rPr lang="en-US" sz="2000" dirty="0"/>
              <a:t>of several specially oriented half-wave plates allows getting radiation with radial and azimuthal polarization from linearly polarized one.</a:t>
            </a:r>
          </a:p>
        </p:txBody>
      </p:sp>
      <p:sp>
        <p:nvSpPr>
          <p:cNvPr id="2" name="Rettangolo 1"/>
          <p:cNvSpPr/>
          <p:nvPr/>
        </p:nvSpPr>
        <p:spPr>
          <a:xfrm>
            <a:off x="936168" y="5284979"/>
            <a:ext cx="1673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AZIMUTHAL</a:t>
            </a:r>
          </a:p>
          <a:p>
            <a:r>
              <a:rPr lang="en-US" dirty="0" smtClean="0"/>
              <a:t>(Clock-Wise)</a:t>
            </a:r>
            <a:endParaRPr lang="en-US" dirty="0"/>
          </a:p>
        </p:txBody>
      </p:sp>
      <p:sp>
        <p:nvSpPr>
          <p:cNvPr id="3" name="Rettangolo 2"/>
          <p:cNvSpPr/>
          <p:nvPr/>
        </p:nvSpPr>
        <p:spPr>
          <a:xfrm>
            <a:off x="3498831" y="6276836"/>
            <a:ext cx="2484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RADIAL (In-Ward)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6444260" y="5031073"/>
            <a:ext cx="229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AZIMUTHAL (Counter-Clock-Wise)</a:t>
            </a:r>
          </a:p>
        </p:txBody>
      </p:sp>
      <p:sp>
        <p:nvSpPr>
          <p:cNvPr id="6" name="Rettangolo 5"/>
          <p:cNvSpPr/>
          <p:nvPr/>
        </p:nvSpPr>
        <p:spPr>
          <a:xfrm>
            <a:off x="3575078" y="3273722"/>
            <a:ext cx="194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RADIAL(Out-Ward)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478" y="2984376"/>
            <a:ext cx="9145478" cy="3901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" y="-27384"/>
            <a:ext cx="48482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16</a:t>
            </a:fld>
            <a:endParaRPr lang="it-IT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866670" y="298369"/>
            <a:ext cx="6953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"Characterization of materials and realization of components in the GHz and THz domain</a:t>
            </a:r>
            <a:r>
              <a:rPr lang="en-US" sz="2400" dirty="0" smtClean="0"/>
              <a:t>"</a:t>
            </a:r>
            <a:endParaRPr lang="en-US" sz="2400" dirty="0"/>
          </a:p>
        </p:txBody>
      </p:sp>
      <p:cxnSp>
        <p:nvCxnSpPr>
          <p:cNvPr id="18" name="Connettore 1 17"/>
          <p:cNvCxnSpPr/>
          <p:nvPr/>
        </p:nvCxnSpPr>
        <p:spPr>
          <a:xfrm>
            <a:off x="4570364" y="2956992"/>
            <a:ext cx="4573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2699792" y="1487217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/>
              <a:t>Can </a:t>
            </a:r>
            <a:r>
              <a:rPr lang="en-US" i="1" dirty="0" err="1" smtClean="0"/>
              <a:t>Koral</a:t>
            </a:r>
            <a:endParaRPr lang="en-US" i="1" dirty="0"/>
          </a:p>
        </p:txBody>
      </p:sp>
      <p:pic>
        <p:nvPicPr>
          <p:cNvPr id="17" name="Picture 2" descr="Image result for INFN napoli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48" y="3034028"/>
            <a:ext cx="2183585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https://agenda.infn.it/conferenceDisplay.py/getPic?picId=6&amp;confId=141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56" y="3053752"/>
            <a:ext cx="1318052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73391" y="6171897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n-US" sz="1200" dirty="0">
                <a:solidFill>
                  <a:schemeClr val="bg1"/>
                </a:solidFill>
              </a:rPr>
              <a:t>13 </a:t>
            </a:r>
            <a:r>
              <a:rPr lang="en-US" sz="1200" dirty="0" smtClean="0">
                <a:solidFill>
                  <a:schemeClr val="bg1"/>
                </a:solidFill>
              </a:rPr>
              <a:t>September  </a:t>
            </a:r>
            <a:r>
              <a:rPr lang="en-US" sz="1200" dirty="0">
                <a:solidFill>
                  <a:schemeClr val="bg1"/>
                </a:solidFill>
              </a:rPr>
              <a:t>2021</a:t>
            </a:r>
          </a:p>
          <a:p>
            <a:pPr algn="ctr" fontAlgn="t"/>
            <a:r>
              <a:rPr lang="en-US" sz="1200" dirty="0">
                <a:solidFill>
                  <a:schemeClr val="bg1"/>
                </a:solidFill>
              </a:rPr>
              <a:t>Meeting on “radio frequency activities in the INFN”</a:t>
            </a:r>
          </a:p>
        </p:txBody>
      </p:sp>
    </p:spTree>
    <p:extLst>
      <p:ext uri="{BB962C8B-B14F-4D97-AF65-F5344CB8AC3E}">
        <p14:creationId xmlns:p14="http://schemas.microsoft.com/office/powerpoint/2010/main" val="21241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2</a:t>
            </a:fld>
            <a:endParaRPr lang="it-IT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" y="44624"/>
            <a:ext cx="6707879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323528" y="3120074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Spectral Fingerprint </a:t>
            </a:r>
            <a:r>
              <a:rPr lang="en-US" dirty="0"/>
              <a:t>The photon energy of the THz wave largely coincides with energy levels corresponding to low-frequency </a:t>
            </a:r>
            <a:r>
              <a:rPr lang="en-US" dirty="0" smtClean="0"/>
              <a:t>motions</a:t>
            </a:r>
            <a:endParaRPr lang="en-US" dirty="0"/>
          </a:p>
        </p:txBody>
      </p:sp>
      <p:sp>
        <p:nvSpPr>
          <p:cNvPr id="10" name="Rettangolo 9"/>
          <p:cNvSpPr/>
          <p:nvPr/>
        </p:nvSpPr>
        <p:spPr>
          <a:xfrm>
            <a:off x="371352" y="4797152"/>
            <a:ext cx="3480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Transparency of Materials </a:t>
            </a:r>
            <a:r>
              <a:rPr lang="en-US" dirty="0" smtClean="0"/>
              <a:t>Nonpolar Materials which </a:t>
            </a:r>
            <a:r>
              <a:rPr lang="en-US" dirty="0"/>
              <a:t>are opaque to visible and near-infrared waves, </a:t>
            </a:r>
            <a:r>
              <a:rPr lang="tr-TR" dirty="0" smtClean="0"/>
              <a:t>are </a:t>
            </a:r>
            <a:r>
              <a:rPr lang="en-US" dirty="0" smtClean="0"/>
              <a:t>transparent </a:t>
            </a:r>
            <a:r>
              <a:rPr lang="en-US" dirty="0"/>
              <a:t>in the THz range.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170865" y="3101007"/>
            <a:ext cx="4548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Strong Absorption by </a:t>
            </a:r>
            <a:r>
              <a:rPr lang="en-US" b="1" dirty="0" smtClean="0">
                <a:solidFill>
                  <a:srgbClr val="FF0000"/>
                </a:solidFill>
              </a:rPr>
              <a:t>Polar molecules</a:t>
            </a:r>
            <a:endParaRPr lang="en-US" dirty="0" smtClean="0"/>
          </a:p>
          <a:p>
            <a:pPr algn="just"/>
            <a:r>
              <a:rPr lang="en-US" dirty="0" smtClean="0"/>
              <a:t>(</a:t>
            </a:r>
            <a:r>
              <a:rPr lang="tr-TR" dirty="0" smtClean="0"/>
              <a:t>the </a:t>
            </a:r>
            <a:r>
              <a:rPr lang="en-US" dirty="0" smtClean="0"/>
              <a:t>hydration levels, Icing effects ….) 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4188377" y="3873822"/>
            <a:ext cx="4548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Time </a:t>
            </a:r>
            <a:r>
              <a:rPr lang="en-US" b="1" dirty="0">
                <a:solidFill>
                  <a:srgbClr val="FF0000"/>
                </a:solidFill>
              </a:rPr>
              <a:t>and Spatial Resolution </a:t>
            </a:r>
            <a:r>
              <a:rPr lang="en-US" dirty="0" smtClean="0"/>
              <a:t>THz </a:t>
            </a:r>
            <a:r>
              <a:rPr lang="en-US" dirty="0"/>
              <a:t>spectroscopy permits time-resolved investigations </a:t>
            </a:r>
            <a:r>
              <a:rPr lang="en-US" dirty="0" smtClean="0"/>
              <a:t>with</a:t>
            </a:r>
            <a:r>
              <a:rPr lang="tr-TR" dirty="0" smtClean="0"/>
              <a:t> high sensitivity</a:t>
            </a:r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>
            <a:off x="4170865" y="4815753"/>
            <a:ext cx="45481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Noninvasive and Nonionizing Properties </a:t>
            </a:r>
            <a:r>
              <a:rPr lang="en-US" dirty="0"/>
              <a:t>The low-energy photons of THz radiation </a:t>
            </a:r>
            <a:r>
              <a:rPr lang="tr-TR" dirty="0" smtClean="0"/>
              <a:t>are suitable for </a:t>
            </a:r>
            <a:r>
              <a:rPr lang="en-US" dirty="0" smtClean="0"/>
              <a:t>the </a:t>
            </a:r>
            <a:r>
              <a:rPr lang="en-US" dirty="0"/>
              <a:t>noninvasive </a:t>
            </a:r>
            <a:r>
              <a:rPr lang="tr-TR" dirty="0" smtClean="0"/>
              <a:t>characterization </a:t>
            </a:r>
            <a:r>
              <a:rPr lang="en-US" dirty="0" smtClean="0"/>
              <a:t>in </a:t>
            </a:r>
            <a:r>
              <a:rPr lang="en-US" dirty="0"/>
              <a:t>vivo real-time diagnosis without causing ionization </a:t>
            </a:r>
            <a:r>
              <a:rPr lang="en-US" dirty="0" smtClean="0"/>
              <a:t>damage.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510829" y="26738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u="sng" dirty="0" smtClean="0"/>
              <a:t>mm-wave technologie</a:t>
            </a:r>
            <a:r>
              <a:rPr lang="en-US" sz="2000" dirty="0" smtClean="0"/>
              <a:t>s</a:t>
            </a:r>
          </a:p>
          <a:p>
            <a:pPr algn="r"/>
            <a:r>
              <a:rPr lang="en-US" sz="2000" dirty="0" smtClean="0"/>
              <a:t>Frequency</a:t>
            </a:r>
            <a:r>
              <a:rPr lang="en-US" sz="2000" dirty="0"/>
              <a:t>: </a:t>
            </a:r>
            <a:endParaRPr lang="en-US" sz="2000" dirty="0" smtClean="0"/>
          </a:p>
          <a:p>
            <a:pPr algn="r"/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0.1 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THz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10 THz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FF0000"/>
                </a:solidFill>
              </a:rPr>
              <a:t>30THz</a:t>
            </a:r>
          </a:p>
          <a:p>
            <a:pPr algn="r"/>
            <a:r>
              <a:rPr lang="en-US" sz="2000" dirty="0"/>
              <a:t>Wavelength: </a:t>
            </a:r>
            <a:endParaRPr lang="en-US" sz="2000" dirty="0" smtClean="0"/>
          </a:p>
          <a:p>
            <a:pPr algn="r"/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 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mm 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30 µ m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rgbClr val="FF0000"/>
                </a:solidFill>
              </a:rPr>
              <a:t> 10 </a:t>
            </a:r>
            <a:r>
              <a:rPr lang="en-US" sz="2000" dirty="0" smtClean="0">
                <a:solidFill>
                  <a:srgbClr val="FF0000"/>
                </a:solidFill>
              </a:rPr>
              <a:t>µm</a:t>
            </a:r>
            <a:endParaRPr lang="en-US" sz="2000" dirty="0">
              <a:solidFill>
                <a:srgbClr val="FF0000"/>
              </a:solidFill>
            </a:endParaRPr>
          </a:p>
          <a:p>
            <a:pPr algn="r"/>
            <a:r>
              <a:rPr lang="en-US" sz="2000" dirty="0"/>
              <a:t>Energy</a:t>
            </a:r>
            <a:r>
              <a:rPr lang="en-US" sz="2000" dirty="0" smtClean="0"/>
              <a:t>:</a:t>
            </a:r>
          </a:p>
          <a:p>
            <a:pPr algn="r"/>
            <a:r>
              <a:rPr lang="en-US" sz="2000" dirty="0" smtClean="0"/>
              <a:t> 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0.41meV 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41 </a:t>
            </a:r>
            <a:r>
              <a:rPr lang="en-US" sz="2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meV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 124meV</a:t>
            </a:r>
            <a:endParaRPr lang="en-US" sz="2000" dirty="0">
              <a:solidFill>
                <a:srgbClr val="FF0000"/>
              </a:solidFill>
            </a:endParaRPr>
          </a:p>
          <a:p>
            <a:pPr algn="r"/>
            <a:r>
              <a:rPr lang="en-US" sz="2000" dirty="0" smtClean="0"/>
              <a:t>Wavenumber:</a:t>
            </a:r>
          </a:p>
          <a:p>
            <a:pPr algn="r"/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3.3 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cm</a:t>
            </a:r>
            <a:r>
              <a:rPr lang="en-US" sz="2000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-1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333 cm</a:t>
            </a:r>
            <a:r>
              <a:rPr lang="en-US" sz="2000" baseline="30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-1</a:t>
            </a:r>
            <a:r>
              <a:rPr lang="en-US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1000</a:t>
            </a:r>
            <a:r>
              <a:rPr lang="en-US" sz="2000" dirty="0">
                <a:solidFill>
                  <a:srgbClr val="FF0000"/>
                </a:solidFill>
              </a:rPr>
              <a:t> cm</a:t>
            </a:r>
            <a:r>
              <a:rPr lang="en-US" sz="2000" baseline="30000" dirty="0">
                <a:solidFill>
                  <a:srgbClr val="FF0000"/>
                </a:solidFill>
              </a:rPr>
              <a:t>-1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96471" y="6398201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720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7896"/>
            <a:ext cx="4443394" cy="312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4875879" y="1772815"/>
            <a:ext cx="399399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The time dependency of the incoming THz electric field is measured by sampling it by a very short optical pulse.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74" y="34140"/>
            <a:ext cx="4092809" cy="17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3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6912"/>
            <a:ext cx="4826474" cy="219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74" y="-760"/>
            <a:ext cx="4210022" cy="31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8936"/>
            <a:ext cx="4435613" cy="338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95536" y="8701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THz Time Domain Spectroscopy</a:t>
            </a:r>
            <a:endParaRPr lang="en-US" sz="2400" dirty="0"/>
          </a:p>
        </p:txBody>
      </p:sp>
      <p:sp>
        <p:nvSpPr>
          <p:cNvPr id="11" name="Rettangolo 10"/>
          <p:cNvSpPr/>
          <p:nvPr/>
        </p:nvSpPr>
        <p:spPr>
          <a:xfrm>
            <a:off x="2392029" y="6438781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1437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tente\Desktop\ACTIVE_PROJECTS\GRAPHENE\laminated graphene\GRAPHENE_PMMA_50LAYERS_CONSOLIDATED_28_01_2020\28_01_2019_pmma_CVD_marangoni_fotos\20200203_1233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5"/>
          <a:stretch/>
        </p:blipFill>
        <p:spPr bwMode="auto">
          <a:xfrm>
            <a:off x="179511" y="2145484"/>
            <a:ext cx="2400760" cy="146268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utente\Desktop\ACTIVE_PROJECTS\GRAPHENE\laminated graphene\GRAPHENE_PMMA_50LAYERS_CONSOLIDATED_28_01_2020\28_01_2019_pmma_CVD_marangoni_fotos\20200128_121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271"/>
            <a:ext cx="2400759" cy="180056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1" y="3838133"/>
            <a:ext cx="5256584" cy="243445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8916" name="Picture 4" descr="C:\Users\utente\Desktop\ACTIVE_PROJECTS\TERA_and_T_plate_and_LC\liquid crystal\LUGID CRYSTAL\20181009_1140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0162" y="946443"/>
            <a:ext cx="3453366" cy="187009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553200" y="6319619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800" smtClean="0">
                <a:solidFill>
                  <a:prstClr val="white">
                    <a:tint val="75000"/>
                  </a:prstClr>
                </a:solidFill>
              </a:rPr>
              <a:pPr algn="ctr"/>
              <a:t>4</a:t>
            </a:fld>
            <a:endParaRPr lang="it-IT" sz="180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860032" y="152301"/>
            <a:ext cx="401951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THz-Time Domain Spectroscopy</a:t>
            </a:r>
          </a:p>
          <a:p>
            <a:pPr algn="ctr"/>
            <a:r>
              <a:rPr lang="en-US" dirty="0" smtClean="0"/>
              <a:t>(Transmission mode and Reflection Mode)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030064" y="1786191"/>
            <a:ext cx="36507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u="sng" dirty="0" smtClean="0"/>
              <a:t>THz-</a:t>
            </a:r>
            <a:r>
              <a:rPr lang="en-US" u="sng" dirty="0" err="1" smtClean="0"/>
              <a:t>Ellipsometry</a:t>
            </a:r>
            <a:endParaRPr lang="en-US" u="sng" dirty="0"/>
          </a:p>
          <a:p>
            <a:pPr algn="ctr"/>
            <a:r>
              <a:rPr lang="en-US" dirty="0" smtClean="0"/>
              <a:t>(Angular Reflection measurements)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860032" y="1075631"/>
            <a:ext cx="33418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dirty="0"/>
              <a:t>THz Fast Mapping and </a:t>
            </a:r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14" name="Rettangolo 13"/>
          <p:cNvSpPr/>
          <p:nvPr/>
        </p:nvSpPr>
        <p:spPr>
          <a:xfrm>
            <a:off x="5436095" y="3284984"/>
            <a:ext cx="3524170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dirty="0" smtClean="0"/>
              <a:t>Material characterization (dielectrics, doped semiconductors, phase transition and  2D materials, liquid crystals from cryogenic (2 K) to high (700 K) temperatures.</a:t>
            </a:r>
          </a:p>
          <a:p>
            <a:pPr marL="285750" indent="-285750" algn="ctr">
              <a:buFont typeface="Arial"/>
              <a:buChar char="•"/>
            </a:pPr>
            <a:endParaRPr lang="en-US" dirty="0"/>
          </a:p>
          <a:p>
            <a:pPr marL="285750" indent="-285750" algn="ctr">
              <a:buFont typeface="Arial"/>
              <a:buChar char="•"/>
            </a:pPr>
            <a:r>
              <a:rPr lang="en-US" dirty="0"/>
              <a:t> </a:t>
            </a:r>
            <a:r>
              <a:rPr lang="en-US" dirty="0" err="1" smtClean="0"/>
              <a:t>Metamaterial</a:t>
            </a:r>
            <a:r>
              <a:rPr lang="en-US" dirty="0" smtClean="0"/>
              <a:t>-based and </a:t>
            </a:r>
            <a:r>
              <a:rPr lang="en-US" dirty="0" err="1" smtClean="0"/>
              <a:t>plasmonic</a:t>
            </a:r>
            <a:r>
              <a:rPr lang="en-US" dirty="0" smtClean="0"/>
              <a:t> devices design and testing</a:t>
            </a:r>
          </a:p>
        </p:txBody>
      </p:sp>
      <p:sp>
        <p:nvSpPr>
          <p:cNvPr id="3" name="Rettangolo 2"/>
          <p:cNvSpPr/>
          <p:nvPr/>
        </p:nvSpPr>
        <p:spPr>
          <a:xfrm>
            <a:off x="4911103" y="2679220"/>
            <a:ext cx="336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u="sng" dirty="0" smtClean="0"/>
              <a:t>THz Wave-Guide Spectroscopy </a:t>
            </a:r>
            <a:endParaRPr lang="en-US" u="sng" dirty="0"/>
          </a:p>
        </p:txBody>
      </p:sp>
      <p:sp>
        <p:nvSpPr>
          <p:cNvPr id="15" name="Rettangolo 14"/>
          <p:cNvSpPr/>
          <p:nvPr/>
        </p:nvSpPr>
        <p:spPr>
          <a:xfrm>
            <a:off x="2317803" y="6529006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77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3528" y="1886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b="1" u="sng" dirty="0" smtClean="0"/>
              <a:t>THz WAVE-GUIDE SPECTROSCOPY </a:t>
            </a:r>
            <a:r>
              <a:rPr lang="en-US" dirty="0" smtClean="0"/>
              <a:t>as a novel approach for the </a:t>
            </a:r>
            <a:r>
              <a:rPr lang="en-US" dirty="0"/>
              <a:t>evaluation of the surface impedance of coatings in accelerator beam pipes in the sub-THz </a:t>
            </a:r>
            <a:r>
              <a:rPr lang="en-US" dirty="0" smtClean="0"/>
              <a:t>range.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3B1F408B-6F70-4B43-A5A2-2B7A27A5F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34" y="2642810"/>
            <a:ext cx="2654424" cy="174288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23528" y="112474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electromagnetic characterization of coating materials in the Sub-THz frequency for particle accelerators range used in the accelerators and pipe lines 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0" y="192555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Materials for the improvement of ultra-high vacuum(NEG / non evaporable getters) </a:t>
            </a:r>
          </a:p>
          <a:p>
            <a:pPr algn="ctr"/>
            <a:endParaRPr lang="en-US" dirty="0"/>
          </a:p>
        </p:txBody>
      </p:sp>
      <p:sp>
        <p:nvSpPr>
          <p:cNvPr id="9" name="Rettangolo 8"/>
          <p:cNvSpPr/>
          <p:nvPr/>
        </p:nvSpPr>
        <p:spPr>
          <a:xfrm>
            <a:off x="4572000" y="19255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The reduction of the secondary electron yield(a-C / amorphous carbon)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60" y="2642811"/>
            <a:ext cx="4896544" cy="36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23" y="4474704"/>
            <a:ext cx="383183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510199" y="6529006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47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73" y="2966728"/>
            <a:ext cx="4841948" cy="349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" y="3027149"/>
            <a:ext cx="4543814" cy="343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4">
            <a:extLst>
              <a:ext uri="{FF2B5EF4-FFF2-40B4-BE49-F238E27FC236}">
                <a16:creationId xmlns="" xmlns:a16="http://schemas.microsoft.com/office/drawing/2014/main" id="{AE93E164-D163-3643-A6DE-6045E89D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463" y="103091"/>
            <a:ext cx="9144000" cy="338554"/>
          </a:xfrm>
        </p:spPr>
        <p:txBody>
          <a:bodyPr>
            <a:normAutofit/>
          </a:bodyPr>
          <a:lstStyle/>
          <a:p>
            <a:r>
              <a:rPr lang="en-US" sz="1600" dirty="0"/>
              <a:t>Analytical </a:t>
            </a:r>
            <a:r>
              <a:rPr lang="en-US" sz="1600" dirty="0" smtClean="0"/>
              <a:t>evaluations (</a:t>
            </a:r>
            <a:r>
              <a:rPr lang="en-US" sz="1600" dirty="0">
                <a:latin typeface="Helvetica" pitchFamily="2" charset="0"/>
              </a:rPr>
              <a:t>In-house retrieval </a:t>
            </a:r>
            <a:r>
              <a:rPr lang="en-US" sz="1600" dirty="0" smtClean="0">
                <a:latin typeface="Helvetica" pitchFamily="2" charset="0"/>
              </a:rPr>
              <a:t>method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7CD50A8-9FBD-3846-82A4-3D613E164CE6}"/>
              </a:ext>
            </a:extLst>
          </p:cNvPr>
          <p:cNvSpPr/>
          <p:nvPr/>
        </p:nvSpPr>
        <p:spPr>
          <a:xfrm>
            <a:off x="1763688" y="655620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Waveguide of length </a:t>
            </a:r>
            <a:r>
              <a:rPr lang="en-US" sz="1600" dirty="0" err="1">
                <a:latin typeface="Helvetica" pitchFamily="2" charset="0"/>
              </a:rPr>
              <a:t>l</a:t>
            </a:r>
            <a:r>
              <a:rPr lang="en-US" sz="1600" baseline="-25000" dirty="0" err="1">
                <a:latin typeface="Helvetica" pitchFamily="2" charset="0"/>
              </a:rPr>
              <a:t>g</a:t>
            </a:r>
            <a:r>
              <a:rPr lang="en-US" sz="1600" dirty="0">
                <a:latin typeface="Helvetica" pitchFamily="2" charset="0"/>
              </a:rPr>
              <a:t> (TE</a:t>
            </a:r>
            <a:r>
              <a:rPr lang="en-US" sz="1600" baseline="-25000" dirty="0">
                <a:latin typeface="Helvetica" pitchFamily="2" charset="0"/>
              </a:rPr>
              <a:t>1,1</a:t>
            </a:r>
            <a:r>
              <a:rPr lang="en-US" sz="1600" dirty="0">
                <a:latin typeface="Helvetica" pitchFamily="2" charset="0"/>
              </a:rPr>
              <a:t> mode) </a:t>
            </a:r>
            <a:endParaRPr lang="en-US" sz="1600" dirty="0" smtClean="0">
              <a:latin typeface="Helvetica" pitchFamily="2" charset="0"/>
            </a:endParaRPr>
          </a:p>
          <a:p>
            <a:pPr algn="ctr"/>
            <a:r>
              <a:rPr lang="en-US" sz="1600" dirty="0" smtClean="0">
                <a:latin typeface="Helvetica" pitchFamily="2" charset="0"/>
              </a:rPr>
              <a:t>+ </a:t>
            </a:r>
          </a:p>
          <a:p>
            <a:pPr algn="ctr"/>
            <a:r>
              <a:rPr lang="en-US" sz="1600" dirty="0" smtClean="0">
                <a:latin typeface="Helvetica" pitchFamily="2" charset="0"/>
              </a:rPr>
              <a:t>pyramidal </a:t>
            </a:r>
            <a:r>
              <a:rPr lang="en-US" sz="1600" dirty="0">
                <a:latin typeface="Helvetica" pitchFamily="2" charset="0"/>
              </a:rPr>
              <a:t>transitions of length </a:t>
            </a:r>
            <a:r>
              <a:rPr lang="en-US" sz="1600" dirty="0" err="1">
                <a:latin typeface="Helvetica" pitchFamily="2" charset="0"/>
              </a:rPr>
              <a:t>l</a:t>
            </a:r>
            <a:r>
              <a:rPr lang="en-US" sz="1600" baseline="-25000" dirty="0" err="1">
                <a:latin typeface="Helvetica" pitchFamily="2" charset="0"/>
              </a:rPr>
              <a:t>t</a:t>
            </a:r>
            <a:r>
              <a:rPr lang="en-US" sz="1600" dirty="0">
                <a:latin typeface="Helvetica" pitchFamily="2" charset="0"/>
              </a:rPr>
              <a:t> (TE</a:t>
            </a:r>
            <a:r>
              <a:rPr lang="en-US" sz="1600" baseline="-25000" dirty="0">
                <a:latin typeface="Helvetica" pitchFamily="2" charset="0"/>
              </a:rPr>
              <a:t>1,0</a:t>
            </a:r>
            <a:r>
              <a:rPr lang="en-US" sz="1600" dirty="0">
                <a:latin typeface="Helvetica" pitchFamily="2" charset="0"/>
              </a:rPr>
              <a:t> TE</a:t>
            </a:r>
            <a:r>
              <a:rPr lang="en-US" sz="1600" baseline="-25000" dirty="0">
                <a:latin typeface="Helvetica" pitchFamily="2" charset="0"/>
              </a:rPr>
              <a:t>0,1</a:t>
            </a:r>
            <a:r>
              <a:rPr lang="en-US" sz="1600" dirty="0">
                <a:latin typeface="Helvetica" pitchFamily="2" charset="0"/>
              </a:rPr>
              <a:t> modes)</a:t>
            </a:r>
            <a:endParaRPr lang="en-US" sz="1600" dirty="0">
              <a:effectLst/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8">
                <a:extLst>
                  <a:ext uri="{FF2B5EF4-FFF2-40B4-BE49-F238E27FC236}">
                    <a16:creationId xmlns="" xmlns:a16="http://schemas.microsoft.com/office/drawing/2014/main" id="{46F4157F-C263-BB40-959C-BF19065F1255}"/>
                  </a:ext>
                </a:extLst>
              </p:cNvPr>
              <p:cNvSpPr/>
              <p:nvPr/>
            </p:nvSpPr>
            <p:spPr>
              <a:xfrm>
                <a:off x="223292" y="2413711"/>
                <a:ext cx="3527364" cy="613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𝑐𝑜𝑎𝑡</m:t>
                          </m:r>
                        </m:sub>
                      </m:sSub>
                      <m:f>
                        <m:fPr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𝑐𝑜𝑎𝑡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𝑎𝑛</m:t>
                          </m:r>
                          <m:d>
                            <m:d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𝑐𝑜𝑎𝑡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𝑐𝑜𝑎𝑡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𝑎𝑛</m:t>
                          </m:r>
                          <m:d>
                            <m:d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𝑐𝑜𝑎𝑡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7" name="Rectangle 3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6F4157F-C263-BB40-959C-BF19065F12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92" y="2413711"/>
                <a:ext cx="3527364" cy="61343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xmlns="" id="{586FD865-E04C-BA47-9850-DCFDDC966727}"/>
                  </a:ext>
                </a:extLst>
              </p:cNvPr>
              <p:cNvSpPr/>
              <p:nvPr/>
            </p:nvSpPr>
            <p:spPr>
              <a:xfrm>
                <a:off x="143194" y="1634732"/>
                <a:ext cx="8933343" cy="810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rgbClr val="0055A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𝐷𝑈𝑇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i="1" smtClean="0">
                          <a:solidFill>
                            <a:srgbClr val="F561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F561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1600" i="1" smtClean="0">
                          <a:solidFill>
                            <a:srgbClr val="42C7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limLoc m:val="subSup"/>
                          <m:ctrlPr>
                            <a:rPr lang="en-GB" sz="1600" i="1">
                              <a:solidFill>
                                <a:srgbClr val="42C79B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GB" sz="16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sz="1600" i="1">
                                  <a:solidFill>
                                    <a:srgbClr val="42C79B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16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r>
                            <a:rPr lang="en-GB" sz="16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sz="16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sz="16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16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16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  <m:r>
                        <a:rPr lang="it-IT" sz="1600" i="1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 smtClean="0">
                              <a:solidFill>
                                <a:srgbClr val="F561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sz="16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6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 i="1">
                          <a:solidFill>
                            <a:srgbClr val="F56100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F561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i="1">
                                  <a:solidFill>
                                    <a:srgbClr val="F561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GB" sz="1600" i="1">
                              <a:solidFill>
                                <a:srgbClr val="F561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ctrlPr>
                                <a:rPr lang="en-GB" sz="1600" i="1">
                                  <a:solidFill>
                                    <a:srgbClr val="F56100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it-IT" sz="16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1600" i="1">
                                      <a:solidFill>
                                        <a:srgbClr val="F561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600" i="1">
                                          <a:solidFill>
                                            <a:srgbClr val="F561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1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it-IT" sz="16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sSub>
                                        <m:sSubPr>
                                          <m:ctrlPr>
                                            <a:rPr lang="en-GB" sz="1600" b="1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𝑯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it-IT" sz="1600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600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1600" i="1">
                                      <a:solidFill>
                                        <a:srgbClr val="F561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solidFill>
                                    <a:srgbClr val="F561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16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6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1600" i="1">
                                  <a:solidFill>
                                    <a:srgbClr val="F561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1600" i="1">
                                      <a:solidFill>
                                        <a:srgbClr val="F561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600" i="1">
                                          <a:solidFill>
                                            <a:srgbClr val="F561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it-IT" sz="16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6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sz="16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GB" sz="1600" i="1">
                              <a:solidFill>
                                <a:srgbClr val="F561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it-IT" sz="1600" i="1" smtClean="0">
                              <a:solidFill>
                                <a:srgbClr val="42C79B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6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sz="1600" i="1">
                                  <a:solidFill>
                                    <a:srgbClr val="42C79B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16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r>
                            <a:rPr lang="en-US" sz="16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𝑅𝑒</m:t>
                          </m:r>
                          <m:d>
                            <m:dPr>
                              <m:ctrlPr>
                                <a:rPr lang="en-GB" sz="1600" i="1">
                                  <a:solidFill>
                                    <a:srgbClr val="42C79B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rgbClr val="42C79B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GB" sz="1600" i="1">
                                  <a:solidFill>
                                    <a:srgbClr val="42C79B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subSup"/>
                                  <m:ctrlPr>
                                    <a:rPr lang="en-GB" sz="1600" i="1">
                                      <a:solidFill>
                                        <a:srgbClr val="42C79B"/>
                                      </a:solidFill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it-IT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GB" sz="1600" i="1">
                                          <a:solidFill>
                                            <a:srgbClr val="42C79B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GB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1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  <m:r>
                                            <a:rPr lang="it-IT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×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600" b="1" i="1">
                                                  <a:solidFill>
                                                    <a:srgbClr val="42C79B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6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𝑯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it-IT" sz="16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00" b="1" i="1">
                                                  <a:solidFill>
                                                    <a:srgbClr val="42C79B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16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𝑯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  <m:r>
                                                    <a:rPr lang="it-IT" sz="16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it-IT" sz="1600" i="1">
                                          <a:solidFill>
                                            <a:srgbClr val="42C79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𝑑𝑙</m:t>
                                  </m:r>
                                </m:e>
                              </m:nary>
                            </m:num>
                            <m:den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rgbClr val="42C79B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it-IT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1600" i="1">
                                      <a:solidFill>
                                        <a:srgbClr val="42C79B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600" i="1">
                                          <a:solidFill>
                                            <a:srgbClr val="42C79B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it-IT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rgbClr val="42C79B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it-IT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1600" i="1">
                                      <a:solidFill>
                                        <a:srgbClr val="42C79B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600" i="1">
                                          <a:solidFill>
                                            <a:srgbClr val="42C79B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it-IT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6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16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GB" sz="1600" i="1">
                          <a:solidFill>
                            <a:srgbClr val="42C7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GB" sz="1600" dirty="0">
                  <a:solidFill>
                    <a:srgbClr val="0055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86FD865-E04C-BA47-9850-DCFDDC966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94" y="1634732"/>
                <a:ext cx="8933343" cy="81015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6">
            <a:extLst>
              <a:ext uri="{FF2B5EF4-FFF2-40B4-BE49-F238E27FC236}">
                <a16:creationId xmlns="" xmlns:a16="http://schemas.microsoft.com/office/drawing/2014/main" id="{4F6CDF95-DA1A-2543-8372-8E5D59CB1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235742"/>
            <a:ext cx="1337720" cy="1863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xmlns="" id="{73F818AF-3225-F942-8D65-9F84D4626405}"/>
                  </a:ext>
                </a:extLst>
              </p:cNvPr>
              <p:cNvSpPr txBox="1"/>
              <p:nvPr/>
            </p:nvSpPr>
            <p:spPr>
              <a:xfrm>
                <a:off x="5175372" y="3267439"/>
                <a:ext cx="7495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55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𝑐𝑜𝑎𝑡</m:t>
                          </m:r>
                        </m:sub>
                      </m:sSub>
                    </m:oMath>
                  </m:oMathPara>
                </a14:m>
                <a:endParaRPr lang="it-IT" sz="2400" dirty="0">
                  <a:solidFill>
                    <a:srgbClr val="0055A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3" name="TextBox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818AF-3225-F942-8D65-9F84D4626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72" y="3267439"/>
                <a:ext cx="749564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4878" r="-1626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-Right Arrow 15">
            <a:extLst>
              <a:ext uri="{FF2B5EF4-FFF2-40B4-BE49-F238E27FC236}">
                <a16:creationId xmlns:a16="http://schemas.microsoft.com/office/drawing/2014/main" xmlns="" id="{14F24E0B-7220-3941-BE99-222B9902F874}"/>
              </a:ext>
            </a:extLst>
          </p:cNvPr>
          <p:cNvSpPr/>
          <p:nvPr/>
        </p:nvSpPr>
        <p:spPr>
          <a:xfrm>
            <a:off x="6000681" y="3363502"/>
            <a:ext cx="594066" cy="273269"/>
          </a:xfrm>
          <a:prstGeom prst="leftRightArrow">
            <a:avLst/>
          </a:prstGeom>
          <a:gradFill rotWithShape="1">
            <a:gsLst>
              <a:gs pos="0">
                <a:srgbClr val="DDDDDD">
                  <a:tint val="73000"/>
                  <a:satMod val="150000"/>
                </a:srgbClr>
              </a:gs>
              <a:gs pos="25000">
                <a:srgbClr val="DDDDDD">
                  <a:tint val="96000"/>
                  <a:shade val="80000"/>
                  <a:satMod val="105000"/>
                </a:srgbClr>
              </a:gs>
              <a:gs pos="38000">
                <a:srgbClr val="DDDDDD">
                  <a:tint val="96000"/>
                  <a:shade val="59000"/>
                  <a:satMod val="120000"/>
                </a:srgbClr>
              </a:gs>
              <a:gs pos="55000">
                <a:srgbClr val="DDDDDD">
                  <a:shade val="57000"/>
                  <a:satMod val="120000"/>
                </a:srgbClr>
              </a:gs>
              <a:gs pos="80000">
                <a:srgbClr val="DDDDDD">
                  <a:shade val="56000"/>
                  <a:satMod val="145000"/>
                </a:srgbClr>
              </a:gs>
              <a:gs pos="88000">
                <a:srgbClr val="DDDDDD">
                  <a:shade val="63000"/>
                  <a:satMod val="160000"/>
                </a:srgbClr>
              </a:gs>
              <a:gs pos="100000">
                <a:srgbClr val="DDDDDD">
                  <a:tint val="99555"/>
                  <a:satMod val="155000"/>
                </a:srgbClr>
              </a:gs>
            </a:gsLst>
            <a:lin ang="5400000" scaled="1"/>
          </a:gradFill>
          <a:ln w="9525" cap="flat" cmpd="sng" algn="ctr">
            <a:solidFill>
              <a:srgbClr val="DDDDDD">
                <a:shade val="60000"/>
                <a:satMod val="300000"/>
              </a:srgbClr>
            </a:solidFill>
            <a:prstDash val="solid"/>
          </a:ln>
          <a:effectLst>
            <a:glow rad="70000">
              <a:srgbClr val="DDDDDD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xmlns="" id="{E7F91AAD-2D9A-D942-B21F-CBCACDAB9B32}"/>
                  </a:ext>
                </a:extLst>
              </p:cNvPr>
              <p:cNvSpPr txBox="1"/>
              <p:nvPr/>
            </p:nvSpPr>
            <p:spPr>
              <a:xfrm>
                <a:off x="6670492" y="3267439"/>
                <a:ext cx="3850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55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it-IT" sz="2400" dirty="0">
                  <a:solidFill>
                    <a:srgbClr val="0055A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5" name="TextBox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7F91AAD-2D9A-D942-B21F-CBCACDAB9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492" y="3267439"/>
                <a:ext cx="385042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5873" r="-158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7">
            <a:extLst>
              <a:ext uri="{FF2B5EF4-FFF2-40B4-BE49-F238E27FC236}">
                <a16:creationId xmlns:a16="http://schemas.microsoft.com/office/drawing/2014/main" xmlns="" id="{40B4CC4B-E0E6-894E-A8F0-EF17FE74B244}"/>
              </a:ext>
            </a:extLst>
          </p:cNvPr>
          <p:cNvSpPr/>
          <p:nvPr/>
        </p:nvSpPr>
        <p:spPr>
          <a:xfrm>
            <a:off x="5148064" y="3240351"/>
            <a:ext cx="1907470" cy="5135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2465612" y="6529006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064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69109"/>
            <a:ext cx="3318692" cy="339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3626122" cy="359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102406E5-5CB3-4B48-882D-557A53BD7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6D6D798-1883-974D-96D0-4E82B243DEDE}" type="slidenum">
              <a:rPr lang="it-IT" smtClean="0"/>
              <a:t>7</a:t>
            </a:fld>
            <a:endParaRPr lang="it-IT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xmlns="" id="{BB9431C4-4151-924B-BC97-A55E5552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52784"/>
            <a:ext cx="9144000" cy="1169551"/>
          </a:xfrm>
        </p:spPr>
        <p:txBody>
          <a:bodyPr/>
          <a:lstStyle/>
          <a:p>
            <a:r>
              <a:rPr lang="en-US" sz="3500" dirty="0" smtClean="0"/>
              <a:t>NEG coatings</a:t>
            </a:r>
            <a:endParaRPr lang="en-US" sz="3500" dirty="0"/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xmlns="" id="{1F784370-13B3-ED47-B5A7-A63155477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28" t="25021" r="14341" b="35990"/>
          <a:stretch/>
        </p:blipFill>
        <p:spPr>
          <a:xfrm rot="20052117">
            <a:off x="214729" y="4419293"/>
            <a:ext cx="2788535" cy="1575035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51" y="3460739"/>
            <a:ext cx="4179545" cy="320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8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324809" cy="40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00BE03-19E8-D847-A018-CED0CA8A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6D6D798-1883-974D-96D0-4E82B243DEDE}" type="slidenum">
              <a:rPr lang="it-IT" smtClean="0">
                <a:solidFill>
                  <a:schemeClr val="tx1"/>
                </a:solidFill>
              </a:rPr>
              <a:t>8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EB5B5C43-90B2-7146-A377-EA5E5520C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7271"/>
            <a:ext cx="9144000" cy="769441"/>
          </a:xfrm>
        </p:spPr>
        <p:txBody>
          <a:bodyPr>
            <a:normAutofit/>
          </a:bodyPr>
          <a:lstStyle/>
          <a:p>
            <a:r>
              <a:rPr lang="en-US" sz="2000" dirty="0"/>
              <a:t>Measurement results </a:t>
            </a:r>
            <a:r>
              <a:rPr lang="en-US" sz="2000" dirty="0" smtClean="0"/>
              <a:t>on</a:t>
            </a:r>
            <a:r>
              <a:rPr lang="en-US" sz="2000" b="1" dirty="0">
                <a:latin typeface="Arial"/>
              </a:rPr>
              <a:t> Amorphous C</a:t>
            </a:r>
            <a:r>
              <a:rPr lang="en-US" sz="2000" b="1" dirty="0" smtClean="0">
                <a:latin typeface="Arial"/>
              </a:rPr>
              <a:t>arbon Coatings</a:t>
            </a:r>
            <a:endParaRPr lang="en-US" sz="2000" dirty="0"/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2034E23D-6C13-D540-87D4-313DFD1C1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08" r="15028"/>
          <a:stretch/>
        </p:blipFill>
        <p:spPr>
          <a:xfrm>
            <a:off x="4783708" y="752757"/>
            <a:ext cx="3931630" cy="2963278"/>
          </a:xfrm>
          <a:prstGeom prst="ellipse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="" xmlns:a16="http://schemas.microsoft.com/office/drawing/2014/main" id="{5025BD62-7851-EE42-AF85-8A0AD58E06FA}"/>
              </a:ext>
            </a:extLst>
          </p:cNvPr>
          <p:cNvSpPr/>
          <p:nvPr/>
        </p:nvSpPr>
        <p:spPr>
          <a:xfrm>
            <a:off x="5153554" y="4221088"/>
            <a:ext cx="3200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000" dirty="0" smtClean="0">
                <a:latin typeface="Arial"/>
              </a:rPr>
              <a:t>3 </a:t>
            </a:r>
            <a:r>
              <a:rPr lang="en-US" sz="2000" dirty="0" err="1">
                <a:latin typeface="Arial"/>
              </a:rPr>
              <a:t>μm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smtClean="0">
                <a:latin typeface="Arial"/>
              </a:rPr>
              <a:t>of</a:t>
            </a:r>
          </a:p>
          <a:p>
            <a:pPr algn="ctr" defTabSz="914400"/>
            <a:r>
              <a:rPr lang="en-US" sz="2000" b="1" dirty="0" smtClean="0">
                <a:latin typeface="Arial"/>
              </a:rPr>
              <a:t>Amorphous Carbon</a:t>
            </a:r>
          </a:p>
          <a:p>
            <a:pPr algn="ctr" defTabSz="914400"/>
            <a:r>
              <a:rPr lang="en-US" sz="2000" dirty="0" smtClean="0">
                <a:latin typeface="Arial"/>
              </a:rPr>
              <a:t>on </a:t>
            </a:r>
            <a:r>
              <a:rPr lang="en-US" sz="2000" dirty="0">
                <a:latin typeface="Arial"/>
              </a:rPr>
              <a:t>copper bulk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3043F659-450B-3E4D-9AC9-E0690E4A7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1941" r="23104" b="13870"/>
          <a:stretch/>
        </p:blipFill>
        <p:spPr>
          <a:xfrm>
            <a:off x="538919" y="759509"/>
            <a:ext cx="1872841" cy="1974354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="" xmlns:a16="http://schemas.microsoft.com/office/drawing/2014/main" id="{D19F1ACF-7B14-9448-A758-124BBD46C258}"/>
              </a:ext>
            </a:extLst>
          </p:cNvPr>
          <p:cNvSpPr/>
          <p:nvPr/>
        </p:nvSpPr>
        <p:spPr>
          <a:xfrm>
            <a:off x="2516423" y="1040819"/>
            <a:ext cx="17606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000" dirty="0">
                <a:latin typeface="Helvetica" pitchFamily="2" charset="0"/>
              </a:rPr>
              <a:t>Mechanical stress a-C coating on Cu slab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075547" y="6412309"/>
            <a:ext cx="3416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1100" dirty="0" err="1" smtClean="0"/>
              <a:t>C.Koral,PhD</a:t>
            </a:r>
            <a:r>
              <a:rPr lang="en-US" sz="1100" dirty="0"/>
              <a:t>/</a:t>
            </a:r>
            <a:r>
              <a:rPr lang="en-US" sz="1100" dirty="0" smtClean="0"/>
              <a:t>THz Devices &amp; Characterization/13-09-2021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316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4" y="97175"/>
            <a:ext cx="513336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309479" y="97175"/>
            <a:ext cx="3708412" cy="255454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/>
                </a:solidFill>
              </a:rPr>
              <a:t>Key Novelty: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E</a:t>
            </a:r>
            <a:r>
              <a:rPr lang="en-US" sz="2000" dirty="0" smtClean="0">
                <a:solidFill>
                  <a:schemeClr val="bg1"/>
                </a:solidFill>
              </a:rPr>
              <a:t>xperimentation </a:t>
            </a:r>
            <a:r>
              <a:rPr lang="en-US" sz="2000" dirty="0">
                <a:solidFill>
                  <a:schemeClr val="bg1"/>
                </a:solidFill>
              </a:rPr>
              <a:t>using electron bunch triggered radiation is that the intense </a:t>
            </a:r>
            <a:r>
              <a:rPr lang="en-US" sz="2000" u="sng" dirty="0">
                <a:solidFill>
                  <a:schemeClr val="bg1"/>
                </a:solidFill>
              </a:rPr>
              <a:t>THz emission becomes self-synchronized with all radiation types </a:t>
            </a:r>
            <a:r>
              <a:rPr lang="en-US" sz="2000" dirty="0">
                <a:solidFill>
                  <a:schemeClr val="bg1"/>
                </a:solidFill>
              </a:rPr>
              <a:t>(from IR to X-ray) emitted with the same electron </a:t>
            </a:r>
            <a:r>
              <a:rPr lang="en-US" sz="2000" dirty="0" smtClean="0">
                <a:solidFill>
                  <a:schemeClr val="bg1"/>
                </a:solidFill>
              </a:rPr>
              <a:t>bunch.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436096" y="2877341"/>
            <a:ext cx="3581795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facile combination </a:t>
            </a:r>
            <a:r>
              <a:rPr lang="en-US" sz="2000" dirty="0" smtClean="0">
                <a:solidFill>
                  <a:schemeClr val="bg1"/>
                </a:solidFill>
              </a:rPr>
              <a:t>of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THz/X-ray </a:t>
            </a:r>
            <a:r>
              <a:rPr lang="en-US" sz="2000" dirty="0">
                <a:solidFill>
                  <a:schemeClr val="bg1"/>
                </a:solidFill>
              </a:rPr>
              <a:t>pump/probe experiments. </a:t>
            </a:r>
          </a:p>
        </p:txBody>
      </p:sp>
      <p:sp>
        <p:nvSpPr>
          <p:cNvPr id="6" name="Rettangolo 5"/>
          <p:cNvSpPr/>
          <p:nvPr/>
        </p:nvSpPr>
        <p:spPr>
          <a:xfrm>
            <a:off x="59699" y="2877342"/>
            <a:ext cx="5192892" cy="10156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he </a:t>
            </a:r>
            <a:r>
              <a:rPr lang="en-US" sz="2000" dirty="0">
                <a:solidFill>
                  <a:schemeClr val="bg1"/>
                </a:solidFill>
              </a:rPr>
              <a:t>use of coherent THz pulses for electron beam </a:t>
            </a:r>
            <a:r>
              <a:rPr lang="en-US" sz="2000" dirty="0" smtClean="0">
                <a:solidFill>
                  <a:schemeClr val="bg1"/>
                </a:solidFill>
              </a:rPr>
              <a:t>diagnostics and </a:t>
            </a:r>
            <a:r>
              <a:rPr lang="en-US" sz="2000" dirty="0">
                <a:solidFill>
                  <a:schemeClr val="bg1"/>
                </a:solidFill>
              </a:rPr>
              <a:t>to reconstruct the charge distribution of the electron bunch.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7" y="5448598"/>
            <a:ext cx="2933468" cy="81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89" y="5448598"/>
            <a:ext cx="2938749" cy="80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28" y="5445224"/>
            <a:ext cx="2951989" cy="81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49080"/>
            <a:ext cx="4073984" cy="113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732391" y="835838"/>
            <a:ext cx="36314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/>
              <a:t>Accelerator </a:t>
            </a:r>
            <a:r>
              <a:rPr lang="en-US" sz="3600" b="1" dirty="0" smtClean="0"/>
              <a:t>Based</a:t>
            </a:r>
          </a:p>
          <a:p>
            <a:pPr algn="ctr"/>
            <a:r>
              <a:rPr lang="en-US" sz="3600" b="1" dirty="0" smtClean="0"/>
              <a:t>THz Generation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934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916</Words>
  <Application>Microsoft Office PowerPoint</Application>
  <PresentationFormat>Presentazione su schermo (4:3)</PresentationFormat>
  <Paragraphs>105</Paragraphs>
  <Slides>16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Analytical evaluations (In-house retrieval method)</vt:lpstr>
      <vt:lpstr>NEG coatings</vt:lpstr>
      <vt:lpstr>Measurement results on Amorphous Carbon Coatings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63</cp:revision>
  <dcterms:created xsi:type="dcterms:W3CDTF">2021-09-09T12:03:35Z</dcterms:created>
  <dcterms:modified xsi:type="dcterms:W3CDTF">2021-09-13T14:26:27Z</dcterms:modified>
</cp:coreProperties>
</file>