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1" r:id="rId1"/>
  </p:sldMasterIdLst>
  <p:notesMasterIdLst>
    <p:notesMasterId r:id="rId12"/>
  </p:notesMasterIdLst>
  <p:handoutMasterIdLst>
    <p:handoutMasterId r:id="rId13"/>
  </p:handoutMasterIdLst>
  <p:sldIdLst>
    <p:sldId id="280" r:id="rId2"/>
    <p:sldId id="286" r:id="rId3"/>
    <p:sldId id="287" r:id="rId4"/>
    <p:sldId id="288" r:id="rId5"/>
    <p:sldId id="289" r:id="rId6"/>
    <p:sldId id="290" r:id="rId7"/>
    <p:sldId id="284" r:id="rId8"/>
    <p:sldId id="281" r:id="rId9"/>
    <p:sldId id="282" r:id="rId10"/>
    <p:sldId id="28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5A1"/>
    <a:srgbClr val="FFFFFF"/>
    <a:srgbClr val="000000"/>
    <a:srgbClr val="0055A0"/>
    <a:srgbClr val="42C79B"/>
    <a:srgbClr val="F56100"/>
    <a:srgbClr val="283651"/>
    <a:srgbClr val="4297B7"/>
    <a:srgbClr val="FF2592"/>
    <a:srgbClr val="714E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/>
    <p:restoredTop sz="86398"/>
  </p:normalViewPr>
  <p:slideViewPr>
    <p:cSldViewPr snapToGrid="0" snapToObjects="1" showGuides="1">
      <p:cViewPr varScale="1">
        <p:scale>
          <a:sx n="120" d="100"/>
          <a:sy n="120" d="100"/>
        </p:scale>
        <p:origin x="200" y="232"/>
      </p:cViewPr>
      <p:guideLst>
        <p:guide orient="horz" pos="2160"/>
        <p:guide pos="38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37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andreapassarelli/Library/Containers/com.apple.mail/Data/Library/Mail%20Downloads/CDD154B3-3E76-4FE9-9FE8-13729CC29F06/deltaQQ_vs_deltah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R=2.6mm</c:v>
          </c:tx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25400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</c:marker>
          <c:xVal>
            <c:numRef>
              <c:f>Foglio1!$A$30:$A$38</c:f>
              <c:numCache>
                <c:formatCode>General</c:formatCode>
                <c:ptCount val="9"/>
                <c:pt idx="0">
                  <c:v>4</c:v>
                </c:pt>
                <c:pt idx="1">
                  <c:v>3.5</c:v>
                </c:pt>
                <c:pt idx="2">
                  <c:v>3</c:v>
                </c:pt>
                <c:pt idx="3">
                  <c:v>2.5</c:v>
                </c:pt>
                <c:pt idx="4">
                  <c:v>2</c:v>
                </c:pt>
                <c:pt idx="5">
                  <c:v>1.5</c:v>
                </c:pt>
                <c:pt idx="6">
                  <c:v>1</c:v>
                </c:pt>
                <c:pt idx="7">
                  <c:v>0.5</c:v>
                </c:pt>
                <c:pt idx="8">
                  <c:v>0</c:v>
                </c:pt>
              </c:numCache>
            </c:numRef>
          </c:xVal>
          <c:yVal>
            <c:numRef>
              <c:f>Foglio1!$H$30:$H$38</c:f>
              <c:numCache>
                <c:formatCode>General</c:formatCode>
                <c:ptCount val="9"/>
                <c:pt idx="0">
                  <c:v>2.7685708715149153</c:v>
                </c:pt>
                <c:pt idx="1">
                  <c:v>3.3687872763419446</c:v>
                </c:pt>
                <c:pt idx="2">
                  <c:v>4.1233019002423639</c:v>
                </c:pt>
                <c:pt idx="3">
                  <c:v>5.0988084249391665</c:v>
                </c:pt>
                <c:pt idx="4">
                  <c:v>6.3938257513995396</c:v>
                </c:pt>
                <c:pt idx="5">
                  <c:v>7.9627257371529687</c:v>
                </c:pt>
                <c:pt idx="6">
                  <c:v>9.612669790616291</c:v>
                </c:pt>
                <c:pt idx="7">
                  <c:v>10.164735479813247</c:v>
                </c:pt>
                <c:pt idx="8">
                  <c:v>7.8725376593279215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CBD-964E-BF1D-91969405462D}"/>
            </c:ext>
          </c:extLst>
        </c:ser>
        <c:ser>
          <c:idx val="1"/>
          <c:order val="1"/>
          <c:tx>
            <c:v>R=3.5mm</c:v>
          </c:tx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25400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</c:marker>
          <c:xVal>
            <c:numRef>
              <c:f>Foglio1!$A$9:$A$17</c:f>
              <c:numCache>
                <c:formatCode>General</c:formatCode>
                <c:ptCount val="9"/>
                <c:pt idx="0">
                  <c:v>4</c:v>
                </c:pt>
                <c:pt idx="1">
                  <c:v>3.5</c:v>
                </c:pt>
                <c:pt idx="2">
                  <c:v>3</c:v>
                </c:pt>
                <c:pt idx="3">
                  <c:v>2.5</c:v>
                </c:pt>
                <c:pt idx="4">
                  <c:v>2</c:v>
                </c:pt>
                <c:pt idx="5">
                  <c:v>1.5</c:v>
                </c:pt>
                <c:pt idx="6">
                  <c:v>1</c:v>
                </c:pt>
                <c:pt idx="7">
                  <c:v>0.5</c:v>
                </c:pt>
                <c:pt idx="8">
                  <c:v>0</c:v>
                </c:pt>
              </c:numCache>
            </c:numRef>
          </c:xVal>
          <c:yVal>
            <c:numRef>
              <c:f>Foglio1!$H$9:$H$17</c:f>
              <c:numCache>
                <c:formatCode>General</c:formatCode>
                <c:ptCount val="9"/>
                <c:pt idx="0" formatCode="0.00E+00">
                  <c:v>2.1398341682501179</c:v>
                </c:pt>
                <c:pt idx="1">
                  <c:v>3.1265108783239284</c:v>
                </c:pt>
                <c:pt idx="2">
                  <c:v>4.2170966713626159</c:v>
                </c:pt>
                <c:pt idx="3">
                  <c:v>5.3534644724630462</c:v>
                </c:pt>
                <c:pt idx="4">
                  <c:v>7.7865151214784474</c:v>
                </c:pt>
                <c:pt idx="5">
                  <c:v>10.08348439446068</c:v>
                </c:pt>
                <c:pt idx="6">
                  <c:v>14.201775380212489</c:v>
                </c:pt>
                <c:pt idx="7">
                  <c:v>17.569200837190106</c:v>
                </c:pt>
                <c:pt idx="8">
                  <c:v>20.537613297994177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CBD-964E-BF1D-9196940546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9079520"/>
        <c:axId val="599079936"/>
      </c:scatterChart>
      <c:valAx>
        <c:axId val="5990795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600"/>
                  <a:t>∆h 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rnd">
            <a:solidFill>
              <a:schemeClr val="dk1">
                <a:lumMod val="20000"/>
                <a:lumOff val="8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99079936"/>
        <c:crosses val="autoZero"/>
        <c:crossBetween val="midCat"/>
      </c:valAx>
      <c:valAx>
        <c:axId val="599079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600" b="0" i="0" u="none" strike="noStrike" kern="1200" baseline="0" noProof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noProof="0" dirty="0" err="1"/>
                  <a:t>Q</a:t>
                </a:r>
                <a:r>
                  <a:rPr lang="en-US" sz="1600" baseline="-25000" noProof="0" dirty="0" err="1"/>
                  <a:t>ref</a:t>
                </a:r>
                <a:r>
                  <a:rPr lang="en-US" sz="1600" noProof="0" dirty="0" err="1"/>
                  <a:t>-Q</a:t>
                </a:r>
                <a:r>
                  <a:rPr lang="en-US" sz="1600" baseline="-25000" noProof="0" dirty="0" err="1"/>
                  <a:t>coat</a:t>
                </a:r>
                <a:r>
                  <a:rPr lang="en-US" sz="1600" noProof="0" dirty="0"/>
                  <a:t>/</a:t>
                </a:r>
                <a:r>
                  <a:rPr lang="en-US" sz="1600" noProof="0" dirty="0" err="1"/>
                  <a:t>Q</a:t>
                </a:r>
                <a:r>
                  <a:rPr lang="en-US" sz="1600" baseline="-25000" noProof="0" dirty="0" err="1"/>
                  <a:t>ref</a:t>
                </a:r>
                <a:r>
                  <a:rPr lang="en-US" sz="1600" noProof="0" dirty="0"/>
                  <a:t>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rnd">
            <a:solidFill>
              <a:schemeClr val="dk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99079520"/>
        <c:crosses val="autoZero"/>
        <c:crossBetween val="midCat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>
                <a:alpha val="0"/>
              </a:schemeClr>
            </a:gs>
          </a:gsLst>
          <a:lin ang="5400000" scaled="0"/>
        </a:gra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9664056220614701"/>
          <c:y val="0.21466511658868728"/>
          <c:w val="0.19163288023956354"/>
          <c:h val="0.115045028338848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D943ACA-CCE2-4347-B753-F733C72879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F38FC-170E-D647-A194-1BE122AF6D9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64DC5-60FA-584B-B512-F9504370A090}" type="datetimeFigureOut">
              <a:rPr lang="it-IT" smtClean="0"/>
              <a:t>13/09/21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E8EEE3-1D3D-FE44-90CF-E2AE8BF525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BBC9AC-FBA8-A244-BEFA-6A223146400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EBB35D-DAA1-3A46-ACFD-3D941FBF805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84746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CF073-1860-0C46-8856-88328EF4FFD3}" type="datetimeFigureOut">
              <a:rPr lang="it-IT" smtClean="0"/>
              <a:t>13/09/21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56031E-9B50-7943-99E6-F5C2F105CC5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6290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PERTI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C925861-376C-6146-B10D-7FF8D3B9A5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221374"/>
            <a:ext cx="7527294" cy="2629509"/>
          </a:xfrm>
        </p:spPr>
        <p:txBody>
          <a:bodyPr/>
          <a:lstStyle/>
          <a:p>
            <a:r>
              <a:rPr lang="it-IT" dirty="0"/>
              <a:t>Fare clic sull'icona per inserire un'immagine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EA1C37-6459-B049-9FC3-CBFB1DF31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31380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EACC6D7-2098-C04C-863E-1C489AFAB9F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438400" y="5005519"/>
            <a:ext cx="7315200" cy="73017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200" cap="none" spc="0" baseline="0">
                <a:solidFill>
                  <a:srgbClr val="28365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Istituto Nazionale di Fisica Nucleare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9443648-EC3D-BE43-A087-162E85B7B2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25" y="1402481"/>
            <a:ext cx="2965450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Inserire data</a:t>
            </a:r>
          </a:p>
        </p:txBody>
      </p:sp>
      <p:sp>
        <p:nvSpPr>
          <p:cNvPr id="10" name="Segnaposto testo 3">
            <a:extLst>
              <a:ext uri="{FF2B5EF4-FFF2-40B4-BE49-F238E27FC236}">
                <a16:creationId xmlns:a16="http://schemas.microsoft.com/office/drawing/2014/main" id="{42120736-D7DC-D54A-BC28-5263CCB271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47123" y="5808660"/>
            <a:ext cx="4729453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Inserire relatore</a:t>
            </a:r>
          </a:p>
        </p:txBody>
      </p:sp>
      <p:sp>
        <p:nvSpPr>
          <p:cNvPr id="8" name="Parallelogramma 7">
            <a:extLst>
              <a:ext uri="{FF2B5EF4-FFF2-40B4-BE49-F238E27FC236}">
                <a16:creationId xmlns:a16="http://schemas.microsoft.com/office/drawing/2014/main" id="{AFB68A2C-12C1-F44A-9745-8DEE5DEAEC8E}"/>
              </a:ext>
            </a:extLst>
          </p:cNvPr>
          <p:cNvSpPr/>
          <p:nvPr userDrawn="1"/>
        </p:nvSpPr>
        <p:spPr>
          <a:xfrm flipV="1">
            <a:off x="6001554" y="2219324"/>
            <a:ext cx="8124753" cy="2631559"/>
          </a:xfrm>
          <a:prstGeom prst="parallelogram">
            <a:avLst>
              <a:gd name="adj" fmla="val 4740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1" name="Immagine 1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2659881-7594-E14E-8132-EFA8CF997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229" y="1839622"/>
            <a:ext cx="3366075" cy="20669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CDC41A9-3B6A-9741-B33C-0F8772B3E9C3}"/>
              </a:ext>
            </a:extLst>
          </p:cNvPr>
          <p:cNvSpPr/>
          <p:nvPr userDrawn="1"/>
        </p:nvSpPr>
        <p:spPr>
          <a:xfrm>
            <a:off x="6943064" y="3516078"/>
            <a:ext cx="744279" cy="1334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D12909-D7EE-604F-9837-D259B1AFF7AE}"/>
              </a:ext>
            </a:extLst>
          </p:cNvPr>
          <p:cNvSpPr/>
          <p:nvPr userDrawn="1"/>
        </p:nvSpPr>
        <p:spPr>
          <a:xfrm>
            <a:off x="11595481" y="3516078"/>
            <a:ext cx="744279" cy="1334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92BCF8-7EE9-7A45-B9A9-D11F4334A3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699" t="6192" r="2025" b="5773"/>
          <a:stretch/>
        </p:blipFill>
        <p:spPr>
          <a:xfrm>
            <a:off x="7649472" y="3516078"/>
            <a:ext cx="4312156" cy="133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323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NDO FOTO CHIA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44EFA5F-72C9-8D4A-A0C8-421511FAFC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39B0B72A-A6C1-1249-88B9-6D9907833940}"/>
              </a:ext>
            </a:extLst>
          </p:cNvPr>
          <p:cNvSpPr/>
          <p:nvPr userDrawn="1"/>
        </p:nvSpPr>
        <p:spPr>
          <a:xfrm>
            <a:off x="8159505" y="758952"/>
            <a:ext cx="3443590" cy="5330952"/>
          </a:xfrm>
          <a:prstGeom prst="rect">
            <a:avLst/>
          </a:prstGeom>
          <a:solidFill>
            <a:schemeClr val="bg1">
              <a:lumMod val="8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4699C15A-FD59-674C-B5BB-AD3BA9887745}"/>
              </a:ext>
            </a:extLst>
          </p:cNvPr>
          <p:cNvSpPr txBox="1">
            <a:spLocks/>
          </p:cNvSpPr>
          <p:nvPr userDrawn="1"/>
        </p:nvSpPr>
        <p:spPr>
          <a:xfrm>
            <a:off x="8412423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142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NERIC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5666" y="2339471"/>
            <a:ext cx="6096001" cy="1089529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55A3EF7-880F-5B4D-A6F4-242C1C67F6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2465" y="136525"/>
            <a:ext cx="4953002" cy="6128808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6BB11BE-9127-D841-A036-D1F80B8F5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5666" y="3605785"/>
            <a:ext cx="5122333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038842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2070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3989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1455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0795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5450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  <a:endParaRPr lang="it-IT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61934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6786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PERTI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  <p:sp>
        <p:nvSpPr>
          <p:cNvPr id="9" name="Segnaposto testo 3">
            <a:extLst>
              <a:ext uri="{FF2B5EF4-FFF2-40B4-BE49-F238E27FC236}">
                <a16:creationId xmlns:a16="http://schemas.microsoft.com/office/drawing/2014/main" id="{0B738FA7-77CE-5442-A946-89B02CF385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4005" y="6212534"/>
            <a:ext cx="2965450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Inserire data</a:t>
            </a:r>
          </a:p>
        </p:txBody>
      </p:sp>
      <p:pic>
        <p:nvPicPr>
          <p:cNvPr id="11" name="Immagine 1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87281E72-E017-C946-BD0B-FC962B4D36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641" y="538226"/>
            <a:ext cx="2686255" cy="1649528"/>
          </a:xfrm>
          <a:prstGeom prst="rect">
            <a:avLst/>
          </a:prstGeom>
        </p:spPr>
      </p:pic>
      <p:sp>
        <p:nvSpPr>
          <p:cNvPr id="13" name="Segnaposto immagine 12">
            <a:extLst>
              <a:ext uri="{FF2B5EF4-FFF2-40B4-BE49-F238E27FC236}">
                <a16:creationId xmlns:a16="http://schemas.microsoft.com/office/drawing/2014/main" id="{6E9FE7C0-73C1-4141-AA4B-2FC6FD3F94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71000" y="762000"/>
            <a:ext cx="2921000" cy="5334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2743587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EPRTI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01/04/2021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5" y="5649360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10" name="Immagine 1">
            <a:extLst>
              <a:ext uri="{FF2B5EF4-FFF2-40B4-BE49-F238E27FC236}">
                <a16:creationId xmlns:a16="http://schemas.microsoft.com/office/drawing/2014/main" id="{B6E48B5A-B08E-CF46-ACD2-0C550C4B1B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12" y="-1632674"/>
            <a:ext cx="11309350" cy="716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3" descr="Immagine che contiene clipart&#10;&#10;Descrizione generata automaticamente">
            <a:extLst>
              <a:ext uri="{FF2B5EF4-FFF2-40B4-BE49-F238E27FC236}">
                <a16:creationId xmlns:a16="http://schemas.microsoft.com/office/drawing/2014/main" id="{1EC46982-8F86-1646-85E2-CC96D5687E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040" y="3429000"/>
            <a:ext cx="2549139" cy="1600200"/>
          </a:xfrm>
          <a:prstGeom prst="rect">
            <a:avLst/>
          </a:prstGeom>
          <a:noFill/>
          <a:ln>
            <a:noFill/>
          </a:ln>
          <a:effectLst>
            <a:reflection blurRad="76200" stA="51000" endPos="36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421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UOTA NER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03E513-6E3B-FD40-83E7-4A25CC1D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4E36ABE-CF9E-A24F-BF3A-1DB7650D9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7215" y="6361475"/>
            <a:ext cx="6523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886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DO FOTO SCUR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3">
            <a:extLst>
              <a:ext uri="{FF2B5EF4-FFF2-40B4-BE49-F238E27FC236}">
                <a16:creationId xmlns:a16="http://schemas.microsoft.com/office/drawing/2014/main" id="{9138E99E-1F07-D041-8818-1CE2AD2CF6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03E513-6E3B-FD40-83E7-4A25CC1D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4E36ABE-CF9E-A24F-BF3A-1DB7650D9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43698" y="6361475"/>
            <a:ext cx="6523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64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NDO FOTO SCURA_box tes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3">
            <a:extLst>
              <a:ext uri="{FF2B5EF4-FFF2-40B4-BE49-F238E27FC236}">
                <a16:creationId xmlns:a16="http://schemas.microsoft.com/office/drawing/2014/main" id="{9138E99E-1F07-D041-8818-1CE2AD2CF6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03E513-6E3B-FD40-83E7-4A25CC1D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9E1088F-5AD7-6F4C-A34D-16EA33B5D842}"/>
              </a:ext>
            </a:extLst>
          </p:cNvPr>
          <p:cNvSpPr/>
          <p:nvPr userDrawn="1"/>
        </p:nvSpPr>
        <p:spPr>
          <a:xfrm>
            <a:off x="8159505" y="758952"/>
            <a:ext cx="3443590" cy="5330952"/>
          </a:xfrm>
          <a:prstGeom prst="rect">
            <a:avLst/>
          </a:prstGeom>
          <a:solidFill>
            <a:schemeClr val="bg1">
              <a:lumMod val="95000"/>
              <a:lumOff val="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0299FF3-353A-9C41-A2AB-F30B56B6767F}"/>
              </a:ext>
            </a:extLst>
          </p:cNvPr>
          <p:cNvSpPr txBox="1">
            <a:spLocks/>
          </p:cNvSpPr>
          <p:nvPr userDrawn="1"/>
        </p:nvSpPr>
        <p:spPr>
          <a:xfrm>
            <a:off x="8412423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4E36ABE-CF9E-A24F-BF3A-1DB7650D9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7578" y="6361475"/>
            <a:ext cx="6523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645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UOTA BI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47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UOTA BI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25199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85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DO FOTO CHIA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44EFA5F-72C9-8D4A-A0C8-421511FAFC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99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1320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it-IT"/>
              <a:t>01/04/2021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it-IT"/>
              <a:t>Andrea Passarelli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5091" y="127381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A6D6D798-1883-974D-96D0-4E82B243DEDE}" type="slidenum">
              <a:rPr lang="it-IT" smtClean="0"/>
              <a:t>‹#›</a:t>
            </a:fld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F2BF5E6-30D1-3E49-BCD8-2D81D3171FD8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1380755" y="635635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0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2" r:id="rId2"/>
    <p:sldLayoutId id="2147483728" r:id="rId3"/>
    <p:sldLayoutId id="2147483723" r:id="rId4"/>
    <p:sldLayoutId id="2147483725" r:id="rId5"/>
    <p:sldLayoutId id="2147483729" r:id="rId6"/>
    <p:sldLayoutId id="2147483724" r:id="rId7"/>
    <p:sldLayoutId id="2147483731" r:id="rId8"/>
    <p:sldLayoutId id="2147483727" r:id="rId9"/>
    <p:sldLayoutId id="2147483730" r:id="rId10"/>
    <p:sldLayoutId id="2147483726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9" r:id="rId17"/>
    <p:sldLayoutId id="2147483720" r:id="rId1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31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4F4130-195C-9049-AA98-CE7F2F7C3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7054DF-39D7-4040-B75E-AA0AF009F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1</a:t>
            </a:fld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C66405-DB87-BF44-BEC6-6CDE93E518CF}"/>
              </a:ext>
            </a:extLst>
          </p:cNvPr>
          <p:cNvSpPr/>
          <p:nvPr/>
        </p:nvSpPr>
        <p:spPr>
          <a:xfrm>
            <a:off x="3623655" y="2921168"/>
            <a:ext cx="501772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dirty="0">
                <a:latin typeface="Helvetica" pitchFamily="2" charset="0"/>
              </a:rPr>
              <a:t>Metamaterials</a:t>
            </a:r>
          </a:p>
        </p:txBody>
      </p:sp>
    </p:spTree>
    <p:extLst>
      <p:ext uri="{BB962C8B-B14F-4D97-AF65-F5344CB8AC3E}">
        <p14:creationId xmlns:p14="http://schemas.microsoft.com/office/powerpoint/2010/main" val="2122221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9025D3-F4DD-F74A-85BE-78E86678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7C418-174A-3448-9B8C-2BF461FEE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10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A73BAEA-D5B8-274D-975F-0E6FEB997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/>
          <a:lstStyle/>
          <a:p>
            <a:r>
              <a:rPr lang="en-US"/>
              <a:t>Resonant structure methodology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59D520-C954-C843-98CD-9B625A6C6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3" t="3778" r="4211"/>
          <a:stretch/>
        </p:blipFill>
        <p:spPr>
          <a:xfrm>
            <a:off x="13856" y="742122"/>
            <a:ext cx="8742218" cy="56253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125360-01A2-1344-A693-07F4E56ADA62}"/>
              </a:ext>
            </a:extLst>
          </p:cNvPr>
          <p:cNvSpPr/>
          <p:nvPr/>
        </p:nvSpPr>
        <p:spPr>
          <a:xfrm>
            <a:off x="8742219" y="2090172"/>
            <a:ext cx="344978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55A1"/>
                </a:solidFill>
                <a:latin typeface="Helvetica" pitchFamily="2" charset="0"/>
              </a:rPr>
              <a:t>The sapphire with</a:t>
            </a:r>
          </a:p>
          <a:p>
            <a:pPr algn="ctr"/>
            <a:r>
              <a:rPr lang="en-US" sz="2400" dirty="0">
                <a:solidFill>
                  <a:srgbClr val="0055A1"/>
                </a:solidFill>
                <a:latin typeface="Helvetica" pitchFamily="2" charset="0"/>
              </a:rPr>
              <a:t>larger radius (3.5 mm)</a:t>
            </a:r>
          </a:p>
          <a:p>
            <a:pPr algn="ctr"/>
            <a:r>
              <a:rPr lang="en-US" sz="2400" dirty="0">
                <a:solidFill>
                  <a:srgbClr val="0055A1"/>
                </a:solidFill>
                <a:latin typeface="Helvetica" pitchFamily="2" charset="0"/>
              </a:rPr>
              <a:t>will be used, because</a:t>
            </a:r>
          </a:p>
          <a:p>
            <a:pPr algn="ctr"/>
            <a:r>
              <a:rPr lang="en-US" sz="2400" dirty="0">
                <a:solidFill>
                  <a:srgbClr val="0055A1"/>
                </a:solidFill>
                <a:latin typeface="Helvetica" pitchFamily="2" charset="0"/>
              </a:rPr>
              <a:t>of its higher sensitivity</a:t>
            </a:r>
          </a:p>
          <a:p>
            <a:pPr algn="ctr"/>
            <a:r>
              <a:rPr lang="en-US" sz="2400" dirty="0">
                <a:solidFill>
                  <a:srgbClr val="0055A1"/>
                </a:solidFill>
                <a:latin typeface="Helvetica" pitchFamily="2" charset="0"/>
              </a:rPr>
              <a:t>in EM characterization</a:t>
            </a:r>
          </a:p>
          <a:p>
            <a:pPr algn="ctr"/>
            <a:r>
              <a:rPr lang="en-US" sz="2400" dirty="0">
                <a:solidFill>
                  <a:srgbClr val="0055A1"/>
                </a:solidFill>
                <a:latin typeface="Helvetica" pitchFamily="2" charset="0"/>
              </a:rPr>
              <a:t>of coating materials</a:t>
            </a:r>
          </a:p>
          <a:p>
            <a:pPr algn="ctr"/>
            <a:r>
              <a:rPr lang="en-US" sz="2400" dirty="0">
                <a:solidFill>
                  <a:srgbClr val="0055A1"/>
                </a:solidFill>
                <a:latin typeface="Helvetica" pitchFamily="2" charset="0"/>
              </a:rPr>
              <a:t>(LESS)</a:t>
            </a:r>
            <a:endParaRPr lang="en-US" sz="2400" dirty="0">
              <a:solidFill>
                <a:srgbClr val="0055A1"/>
              </a:solidFill>
              <a:effectLst/>
              <a:latin typeface="Helvetica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398A79-D672-D941-8756-0161A554E844}"/>
              </a:ext>
            </a:extLst>
          </p:cNvPr>
          <p:cNvSpPr/>
          <p:nvPr/>
        </p:nvSpPr>
        <p:spPr>
          <a:xfrm>
            <a:off x="568678" y="2074453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5A1"/>
                </a:solidFill>
                <a:latin typeface="Helvetica" pitchFamily="2" charset="0"/>
              </a:rPr>
              <a:t>Expected LESS</a:t>
            </a:r>
            <a:endParaRPr lang="it-IT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AF236F3-1462-1F49-A4B8-A7A5480A60DB}"/>
              </a:ext>
            </a:extLst>
          </p:cNvPr>
          <p:cNvSpPr/>
          <p:nvPr/>
        </p:nvSpPr>
        <p:spPr>
          <a:xfrm rot="701264">
            <a:off x="809052" y="1338530"/>
            <a:ext cx="1797771" cy="618507"/>
          </a:xfrm>
          <a:prstGeom prst="ellipse">
            <a:avLst/>
          </a:prstGeom>
          <a:noFill/>
          <a:ln w="28575">
            <a:solidFill>
              <a:srgbClr val="005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7538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3B0643-5D06-1D45-B93C-C7FBE07EA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1929A5-3DC1-5840-9277-9B52CC348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2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1903492-3BA7-2047-B783-BE19296AF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Proposed solutions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D50A8A-EFA6-EB4A-9850-89F4F24FD675}"/>
              </a:ext>
            </a:extLst>
          </p:cNvPr>
          <p:cNvSpPr txBox="1"/>
          <p:nvPr/>
        </p:nvSpPr>
        <p:spPr>
          <a:xfrm>
            <a:off x="2821248" y="736600"/>
            <a:ext cx="6622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3600" dirty="0">
                <a:solidFill>
                  <a:srgbClr val="0055A0"/>
                </a:solidFill>
                <a:latin typeface="verdana" panose="020B0604030504040204" pitchFamily="34" charset="0"/>
              </a:rPr>
              <a:t>Metamaterials</a:t>
            </a:r>
            <a:endParaRPr lang="en-GB" sz="3600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3338E-0E66-0F4F-AB53-5D17B99F221F}"/>
              </a:ext>
            </a:extLst>
          </p:cNvPr>
          <p:cNvSpPr/>
          <p:nvPr/>
        </p:nvSpPr>
        <p:spPr>
          <a:xfrm>
            <a:off x="2280162" y="1429097"/>
            <a:ext cx="313376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/>
            <a:r>
              <a:rPr lang="en-US" sz="2200" b="1" dirty="0">
                <a:solidFill>
                  <a:srgbClr val="0055A0"/>
                </a:solidFill>
                <a:latin typeface="Arial"/>
              </a:rPr>
              <a:t>Engineered material</a:t>
            </a:r>
            <a:r>
              <a:rPr lang="en-US" sz="2200" dirty="0">
                <a:solidFill>
                  <a:srgbClr val="0055A0"/>
                </a:solidFill>
                <a:latin typeface="Arial"/>
              </a:rPr>
              <a:t> </a:t>
            </a:r>
          </a:p>
        </p:txBody>
      </p:sp>
      <p:pic>
        <p:nvPicPr>
          <p:cNvPr id="12" name="Immagine 17">
            <a:extLst>
              <a:ext uri="{FF2B5EF4-FFF2-40B4-BE49-F238E27FC236}">
                <a16:creationId xmlns:a16="http://schemas.microsoft.com/office/drawing/2014/main" id="{52FB21E2-A454-DB40-9CB3-264B81327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433" y="1835452"/>
            <a:ext cx="2245179" cy="2227921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ABC6C51-CC6E-3E43-B44C-05D46BF43D17}"/>
              </a:ext>
            </a:extLst>
          </p:cNvPr>
          <p:cNvSpPr/>
          <p:nvPr/>
        </p:nvSpPr>
        <p:spPr>
          <a:xfrm>
            <a:off x="8206931" y="4042487"/>
            <a:ext cx="37841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Arial"/>
              </a:rPr>
              <a:t>multiple element assemblies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Arial"/>
              </a:rPr>
              <a:t>repeating patterns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Arial"/>
              </a:rPr>
              <a:t>properties from new structure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3D138E-7690-9F42-9652-877A89E57BDA}"/>
              </a:ext>
            </a:extLst>
          </p:cNvPr>
          <p:cNvSpPr/>
          <p:nvPr/>
        </p:nvSpPr>
        <p:spPr>
          <a:xfrm>
            <a:off x="417513" y="5378639"/>
            <a:ext cx="11430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/>
            <a:r>
              <a:rPr lang="en-US" sz="2200" dirty="0">
                <a:solidFill>
                  <a:srgbClr val="0055A0"/>
                </a:solidFill>
                <a:latin typeface="Arial"/>
              </a:rPr>
              <a:t>Their smart properties capable of </a:t>
            </a:r>
            <a:r>
              <a:rPr lang="en-US" sz="2200" b="1" dirty="0">
                <a:solidFill>
                  <a:srgbClr val="C00000"/>
                </a:solidFill>
                <a:latin typeface="Arial"/>
              </a:rPr>
              <a:t>manipulating EM waves</a:t>
            </a:r>
            <a:r>
              <a:rPr lang="en-US" sz="2200" dirty="0">
                <a:solidFill>
                  <a:srgbClr val="0055A0"/>
                </a:solidFill>
                <a:latin typeface="Arial"/>
              </a:rPr>
              <a:t>: by blocking, absorbing, enhancing, or bending waves, to achieve benefits that go beyond conventional materials.</a:t>
            </a:r>
            <a:endParaRPr lang="en-US" sz="2200" dirty="0">
              <a:solidFill>
                <a:srgbClr val="0055A0"/>
              </a:solidFill>
              <a:latin typeface="Helvetica" pitchFamily="2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367947D0-69C5-5F48-AF9C-5ADDF3B7C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05" y="1743746"/>
            <a:ext cx="7818861" cy="337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96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013C85-8E66-7C43-AF3E-0CF60D607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9AE3C-413B-F847-93FE-788849F6C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3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736C8EC-3C87-374B-845D-90C3C47BC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Proposed solutions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B5F249-B04D-1D4C-B387-4AECA9E50ED9}"/>
              </a:ext>
            </a:extLst>
          </p:cNvPr>
          <p:cNvSpPr txBox="1"/>
          <p:nvPr/>
        </p:nvSpPr>
        <p:spPr>
          <a:xfrm>
            <a:off x="2822222" y="3589147"/>
            <a:ext cx="66225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400">
                <a:solidFill>
                  <a:srgbClr val="0055A0"/>
                </a:solidFill>
                <a:latin typeface="verdana" panose="020B0604030504040204" pitchFamily="34" charset="0"/>
              </a:rPr>
              <a:t>Pyramidal structures</a:t>
            </a:r>
            <a:endParaRPr lang="en-US" sz="3400">
              <a:solidFill>
                <a:srgbClr val="0055A0"/>
              </a:solidFill>
              <a:latin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5CDD09-83CB-EA49-8A73-5D98E9E1594F}"/>
              </a:ext>
            </a:extLst>
          </p:cNvPr>
          <p:cNvSpPr/>
          <p:nvPr/>
        </p:nvSpPr>
        <p:spPr>
          <a:xfrm>
            <a:off x="1227001" y="4404104"/>
            <a:ext cx="528453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0055A0"/>
                </a:solidFill>
                <a:latin typeface="Helvetica" pitchFamily="2" charset="0"/>
              </a:rPr>
              <a:t>stacked copper-dielectric layers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0055A0"/>
                </a:solidFill>
                <a:latin typeface="Helvetica" pitchFamily="2" charset="0"/>
              </a:rPr>
              <a:t>broadband response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0055A0"/>
                </a:solidFill>
                <a:latin typeface="Helvetica" pitchFamily="2" charset="0"/>
              </a:rPr>
              <a:t>strong absorption of EM waves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0055A0"/>
                </a:solidFill>
                <a:latin typeface="Helvetica" pitchFamily="2" charset="0"/>
              </a:rPr>
              <a:t>low weight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0055A0"/>
                </a:solidFill>
                <a:latin typeface="Helvetica" pitchFamily="2" charset="0"/>
              </a:rPr>
              <a:t>small volume</a:t>
            </a:r>
          </a:p>
        </p:txBody>
      </p:sp>
      <p:pic>
        <p:nvPicPr>
          <p:cNvPr id="14" name="Immagine 4">
            <a:extLst>
              <a:ext uri="{FF2B5EF4-FFF2-40B4-BE49-F238E27FC236}">
                <a16:creationId xmlns:a16="http://schemas.microsoft.com/office/drawing/2014/main" id="{E76A6225-EDE5-0245-AF67-327F7012C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516" y="4583553"/>
            <a:ext cx="4124500" cy="16056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96F2487-D88C-5F4B-8884-204F4DFE4F56}"/>
              </a:ext>
            </a:extLst>
          </p:cNvPr>
          <p:cNvSpPr txBox="1"/>
          <p:nvPr/>
        </p:nvSpPr>
        <p:spPr>
          <a:xfrm>
            <a:off x="2822222" y="807111"/>
            <a:ext cx="66225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400">
                <a:solidFill>
                  <a:srgbClr val="0055A0"/>
                </a:solidFill>
                <a:latin typeface="verdana" panose="020B0604030504040204" pitchFamily="34" charset="0"/>
              </a:rPr>
              <a:t>Split Ring Resonator</a:t>
            </a:r>
            <a:endParaRPr lang="en-US" sz="3400">
              <a:solidFill>
                <a:srgbClr val="0055A0"/>
              </a:solidFill>
              <a:latin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9040A73-224E-264A-8ECD-FE6954D89A6E}"/>
                  </a:ext>
                </a:extLst>
              </p:cNvPr>
              <p:cNvSpPr/>
              <p:nvPr/>
            </p:nvSpPr>
            <p:spPr>
              <a:xfrm>
                <a:off x="7219366" y="1630282"/>
                <a:ext cx="4437549" cy="17851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defTabSz="91440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rgbClr val="0055A0"/>
                    </a:solidFill>
                    <a:latin typeface="Helvetica" pitchFamily="2" charset="0"/>
                  </a:rPr>
                  <a:t>copper strips on dielectric</a:t>
                </a:r>
              </a:p>
              <a:p>
                <a:pPr marL="285750" indent="-285750" defTabSz="91440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rgbClr val="0055A0"/>
                    </a:solidFill>
                    <a:latin typeface="Helvetica" pitchFamily="2" charset="0"/>
                  </a:rPr>
                  <a:t>narrow-band resonator </a:t>
                </a:r>
              </a:p>
              <a:p>
                <a:pPr marL="285750" indent="-285750" defTabSz="91440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rgbClr val="0055A0"/>
                    </a:solidFill>
                    <a:latin typeface="Helvetica" pitchFamily="2" charset="0"/>
                  </a:rPr>
                  <a:t>unit cells of a periodic array </a:t>
                </a:r>
              </a:p>
              <a:p>
                <a:pPr marL="285750" indent="-285750" defTabSz="9144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solidFill>
                              <a:srgbClr val="0055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smtClean="0">
                            <a:solidFill>
                              <a:srgbClr val="0055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200" i="1" smtClean="0">
                            <a:solidFill>
                              <a:srgbClr val="0055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200" i="1" smtClean="0">
                        <a:solidFill>
                          <a:srgbClr val="0055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>
                    <a:solidFill>
                      <a:srgbClr val="0055A0"/>
                    </a:solidFill>
                    <a:latin typeface="Helvetica" pitchFamily="2" charset="0"/>
                  </a:rPr>
                  <a:t>depends on SRR dimensions</a:t>
                </a:r>
              </a:p>
              <a:p>
                <a:pPr marL="285750" indent="-285750" defTabSz="91440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rgbClr val="0055A0"/>
                    </a:solidFill>
                    <a:latin typeface="Helvetica" pitchFamily="2" charset="0"/>
                  </a:rPr>
                  <a:t>simple to manufacture</a:t>
                </a:r>
              </a:p>
            </p:txBody>
          </p:sp>
        </mc:Choice>
        <mc:Fallback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9040A73-224E-264A-8ECD-FE6954D89A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9366" y="1630282"/>
                <a:ext cx="4437549" cy="1785104"/>
              </a:xfrm>
              <a:prstGeom prst="rect">
                <a:avLst/>
              </a:prstGeom>
              <a:blipFill>
                <a:blip r:embed="rId3"/>
                <a:stretch>
                  <a:fillRect l="-1140" t="-1408" r="-570" b="-56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12D6A968-D1C6-5346-80B6-F7FDE0BEC1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100" t="35669" r="5148" b="35068"/>
          <a:stretch/>
        </p:blipFill>
        <p:spPr>
          <a:xfrm>
            <a:off x="797442" y="1616668"/>
            <a:ext cx="4874638" cy="181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0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D7F864-5FBC-F841-81B1-C9A13C8C6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9A5A4-6836-A947-8D7B-317FF9E2D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4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88CC20-29BB-914D-BB74-01AEE59EC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pillbox cavity </a:t>
            </a:r>
          </a:p>
        </p:txBody>
      </p:sp>
      <p:pic>
        <p:nvPicPr>
          <p:cNvPr id="11" name="Immagine 27">
            <a:extLst>
              <a:ext uri="{FF2B5EF4-FFF2-40B4-BE49-F238E27FC236}">
                <a16:creationId xmlns:a16="http://schemas.microsoft.com/office/drawing/2014/main" id="{275789F6-06BF-0948-9138-1342015C6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195" y="778695"/>
            <a:ext cx="4950625" cy="2695338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graphicFrame>
        <p:nvGraphicFramePr>
          <p:cNvPr id="12" name="Tabella 7">
            <a:extLst>
              <a:ext uri="{FF2B5EF4-FFF2-40B4-BE49-F238E27FC236}">
                <a16:creationId xmlns:a16="http://schemas.microsoft.com/office/drawing/2014/main" id="{50F40A83-C077-7244-9CED-56D0D5E5B2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4048156"/>
              </p:ext>
            </p:extLst>
          </p:nvPr>
        </p:nvGraphicFramePr>
        <p:xfrm>
          <a:off x="1528639" y="908386"/>
          <a:ext cx="3065839" cy="2160000"/>
        </p:xfrm>
        <a:graphic>
          <a:graphicData uri="http://schemas.openxmlformats.org/drawingml/2006/table">
            <a:tbl>
              <a:tblPr firstRow="1" firstCol="1" bandRow="1"/>
              <a:tblGrid>
                <a:gridCol w="1552350">
                  <a:extLst>
                    <a:ext uri="{9D8B030D-6E8A-4147-A177-3AD203B41FA5}">
                      <a16:colId xmlns:a16="http://schemas.microsoft.com/office/drawing/2014/main" val="1557018341"/>
                    </a:ext>
                  </a:extLst>
                </a:gridCol>
                <a:gridCol w="1513489">
                  <a:extLst>
                    <a:ext uri="{9D8B030D-6E8A-4147-A177-3AD203B41FA5}">
                      <a16:colId xmlns:a16="http://schemas.microsoft.com/office/drawing/2014/main" val="2749775329"/>
                    </a:ext>
                  </a:extLst>
                </a:gridCol>
              </a:tblGrid>
              <a:tr h="36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2060"/>
                          </a:solidFill>
                          <a:effectLst/>
                          <a:latin typeface="Gill Sans MT" panose="020B0502020104020203" pitchFamily="34" charset="77"/>
                        </a:rPr>
                        <a:t>Pill-box material</a:t>
                      </a:r>
                      <a:endParaRPr lang="it-IT" sz="1600" dirty="0">
                        <a:solidFill>
                          <a:srgbClr val="002060"/>
                        </a:solidFill>
                        <a:effectLst/>
                        <a:latin typeface="Gill Sans MT" panose="020B0502020104020203" pitchFamily="34" charset="77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0055A0"/>
                      </a:solidFill>
                    </a:lnL>
                    <a:lnR w="12700" cmpd="sng">
                      <a:solidFill>
                        <a:srgbClr val="0055A0"/>
                      </a:solidFill>
                    </a:lnR>
                    <a:lnT w="12700" cmpd="sng">
                      <a:solidFill>
                        <a:srgbClr val="0055A0"/>
                      </a:solidFill>
                    </a:lnT>
                    <a:lnB w="12700" cmpd="sng">
                      <a:solidFill>
                        <a:srgbClr val="005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2060"/>
                          </a:solidFill>
                          <a:effectLst/>
                          <a:latin typeface="Gill Sans MT" panose="020B0502020104020203" pitchFamily="34" charset="77"/>
                        </a:rPr>
                        <a:t>Aluminium</a:t>
                      </a:r>
                      <a:endParaRPr lang="it-IT" sz="1600" dirty="0">
                        <a:solidFill>
                          <a:srgbClr val="002060"/>
                        </a:solidFill>
                        <a:effectLst/>
                        <a:latin typeface="Gill Sans MT" panose="020B0502020104020203" pitchFamily="34" charset="77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0055A0"/>
                      </a:solidFill>
                    </a:lnL>
                    <a:lnR w="12700" cmpd="sng">
                      <a:solidFill>
                        <a:srgbClr val="0055A0"/>
                      </a:solidFill>
                    </a:lnR>
                    <a:lnT w="12700" cmpd="sng">
                      <a:solidFill>
                        <a:srgbClr val="0055A0"/>
                      </a:solidFill>
                    </a:lnT>
                    <a:lnB w="12700" cmpd="sng">
                      <a:solidFill>
                        <a:srgbClr val="005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5138418"/>
                  </a:ext>
                </a:extLst>
              </a:tr>
              <a:tr h="36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2060"/>
                          </a:solidFill>
                          <a:effectLst/>
                          <a:latin typeface="Gill Sans MT" panose="020B0502020104020203" pitchFamily="34" charset="77"/>
                        </a:rPr>
                        <a:t>Cavity length </a:t>
                      </a:r>
                      <a:endParaRPr lang="it-IT" sz="1600" dirty="0">
                        <a:solidFill>
                          <a:srgbClr val="002060"/>
                        </a:solidFill>
                        <a:effectLst/>
                        <a:latin typeface="Gill Sans MT" panose="020B0502020104020203" pitchFamily="34" charset="77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0055A0"/>
                      </a:solidFill>
                    </a:lnL>
                    <a:lnR w="12700" cmpd="sng">
                      <a:solidFill>
                        <a:srgbClr val="0055A0"/>
                      </a:solidFill>
                    </a:lnR>
                    <a:lnT w="12700" cmpd="sng">
                      <a:solidFill>
                        <a:srgbClr val="0055A0"/>
                      </a:solidFill>
                    </a:lnT>
                    <a:lnB w="12700" cmpd="sng">
                      <a:solidFill>
                        <a:srgbClr val="005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2060"/>
                          </a:solidFill>
                          <a:effectLst/>
                          <a:latin typeface="Gill Sans MT" panose="020B0502020104020203" pitchFamily="34" charset="77"/>
                        </a:rPr>
                        <a:t>100 mm</a:t>
                      </a:r>
                      <a:endParaRPr lang="it-IT" sz="1600" dirty="0">
                        <a:solidFill>
                          <a:srgbClr val="002060"/>
                        </a:solidFill>
                        <a:effectLst/>
                        <a:latin typeface="Gill Sans MT" panose="020B0502020104020203" pitchFamily="34" charset="77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0055A0"/>
                      </a:solidFill>
                    </a:lnL>
                    <a:lnR w="12700" cmpd="sng">
                      <a:solidFill>
                        <a:srgbClr val="0055A0"/>
                      </a:solidFill>
                    </a:lnR>
                    <a:lnT w="12700" cmpd="sng">
                      <a:solidFill>
                        <a:srgbClr val="0055A0"/>
                      </a:solidFill>
                    </a:lnT>
                    <a:lnB w="12700" cmpd="sng">
                      <a:solidFill>
                        <a:srgbClr val="005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7073546"/>
                  </a:ext>
                </a:extLst>
              </a:tr>
              <a:tr h="36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2060"/>
                          </a:solidFill>
                          <a:effectLst/>
                          <a:latin typeface="Gill Sans MT" panose="020B0502020104020203" pitchFamily="34" charset="77"/>
                        </a:rPr>
                        <a:t>Cavity radius</a:t>
                      </a:r>
                      <a:endParaRPr lang="it-IT" sz="1600" dirty="0">
                        <a:solidFill>
                          <a:srgbClr val="002060"/>
                        </a:solidFill>
                        <a:effectLst/>
                        <a:latin typeface="Gill Sans MT" panose="020B0502020104020203" pitchFamily="34" charset="77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0055A0"/>
                      </a:solidFill>
                    </a:lnL>
                    <a:lnR w="12700" cmpd="sng">
                      <a:solidFill>
                        <a:srgbClr val="0055A0"/>
                      </a:solidFill>
                    </a:lnR>
                    <a:lnT w="12700" cmpd="sng">
                      <a:solidFill>
                        <a:srgbClr val="0055A0"/>
                      </a:solidFill>
                    </a:lnT>
                    <a:lnB w="12700" cmpd="sng">
                      <a:solidFill>
                        <a:srgbClr val="005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2060"/>
                          </a:solidFill>
                          <a:effectLst/>
                          <a:latin typeface="Gill Sans MT" panose="020B0502020104020203" pitchFamily="34" charset="77"/>
                        </a:rPr>
                        <a:t>75 mm</a:t>
                      </a:r>
                      <a:endParaRPr lang="it-IT" sz="1600" dirty="0">
                        <a:solidFill>
                          <a:srgbClr val="002060"/>
                        </a:solidFill>
                        <a:effectLst/>
                        <a:latin typeface="Gill Sans MT" panose="020B0502020104020203" pitchFamily="34" charset="77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0055A0"/>
                      </a:solidFill>
                    </a:lnL>
                    <a:lnR w="12700" cmpd="sng">
                      <a:solidFill>
                        <a:srgbClr val="0055A0"/>
                      </a:solidFill>
                    </a:lnR>
                    <a:lnT w="12700" cmpd="sng">
                      <a:solidFill>
                        <a:srgbClr val="0055A0"/>
                      </a:solidFill>
                    </a:lnT>
                    <a:lnB w="12700" cmpd="sng">
                      <a:solidFill>
                        <a:srgbClr val="005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5023739"/>
                  </a:ext>
                </a:extLst>
              </a:tr>
              <a:tr h="36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2060"/>
                          </a:solidFill>
                          <a:effectLst/>
                          <a:latin typeface="Gill Sans MT" panose="020B0502020104020203" pitchFamily="34" charset="77"/>
                        </a:rPr>
                        <a:t>Pipe length</a:t>
                      </a:r>
                      <a:endParaRPr lang="it-IT" sz="1600" dirty="0">
                        <a:solidFill>
                          <a:srgbClr val="002060"/>
                        </a:solidFill>
                        <a:effectLst/>
                        <a:latin typeface="Gill Sans MT" panose="020B0502020104020203" pitchFamily="34" charset="77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0055A0"/>
                      </a:solidFill>
                    </a:lnL>
                    <a:lnR w="12700" cmpd="sng">
                      <a:solidFill>
                        <a:srgbClr val="0055A0"/>
                      </a:solidFill>
                    </a:lnR>
                    <a:lnT w="12700" cmpd="sng">
                      <a:solidFill>
                        <a:srgbClr val="0055A0"/>
                      </a:solidFill>
                    </a:lnT>
                    <a:lnB w="12700" cmpd="sng">
                      <a:solidFill>
                        <a:srgbClr val="005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2060"/>
                          </a:solidFill>
                          <a:effectLst/>
                          <a:latin typeface="Gill Sans MT" panose="020B0502020104020203" pitchFamily="34" charset="77"/>
                        </a:rPr>
                        <a:t>15 mm</a:t>
                      </a:r>
                      <a:endParaRPr lang="it-IT" sz="1600" dirty="0">
                        <a:solidFill>
                          <a:srgbClr val="002060"/>
                        </a:solidFill>
                        <a:effectLst/>
                        <a:latin typeface="Gill Sans MT" panose="020B0502020104020203" pitchFamily="34" charset="77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0055A0"/>
                      </a:solidFill>
                    </a:lnL>
                    <a:lnR w="12700" cmpd="sng">
                      <a:solidFill>
                        <a:srgbClr val="0055A0"/>
                      </a:solidFill>
                    </a:lnR>
                    <a:lnT w="12700" cmpd="sng">
                      <a:solidFill>
                        <a:srgbClr val="0055A0"/>
                      </a:solidFill>
                    </a:lnT>
                    <a:lnB w="12700" cmpd="sng">
                      <a:solidFill>
                        <a:srgbClr val="005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960409"/>
                  </a:ext>
                </a:extLst>
              </a:tr>
              <a:tr h="36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2060"/>
                          </a:solidFill>
                          <a:effectLst/>
                          <a:latin typeface="Gill Sans MT" panose="020B0502020104020203" pitchFamily="34" charset="77"/>
                        </a:rPr>
                        <a:t>Pipe radius</a:t>
                      </a:r>
                      <a:endParaRPr lang="it-IT" sz="1600" dirty="0">
                        <a:solidFill>
                          <a:srgbClr val="002060"/>
                        </a:solidFill>
                        <a:effectLst/>
                        <a:latin typeface="Gill Sans MT" panose="020B0502020104020203" pitchFamily="34" charset="77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0055A0"/>
                      </a:solidFill>
                    </a:lnL>
                    <a:lnR w="12700" cmpd="sng">
                      <a:solidFill>
                        <a:srgbClr val="0055A0"/>
                      </a:solidFill>
                    </a:lnR>
                    <a:lnT w="12700" cmpd="sng">
                      <a:solidFill>
                        <a:srgbClr val="0055A0"/>
                      </a:solidFill>
                    </a:lnT>
                    <a:lnB w="12700" cmpd="sng">
                      <a:solidFill>
                        <a:srgbClr val="005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2060"/>
                          </a:solidFill>
                          <a:effectLst/>
                          <a:latin typeface="Gill Sans MT" panose="020B0502020104020203" pitchFamily="34" charset="77"/>
                        </a:rPr>
                        <a:t>20 mm</a:t>
                      </a:r>
                      <a:endParaRPr lang="it-IT" sz="1600" dirty="0">
                        <a:solidFill>
                          <a:srgbClr val="002060"/>
                        </a:solidFill>
                        <a:effectLst/>
                        <a:latin typeface="Gill Sans MT" panose="020B0502020104020203" pitchFamily="34" charset="77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0055A0"/>
                      </a:solidFill>
                    </a:lnL>
                    <a:lnR w="12700" cmpd="sng">
                      <a:solidFill>
                        <a:srgbClr val="0055A0"/>
                      </a:solidFill>
                    </a:lnR>
                    <a:lnT w="12700" cmpd="sng">
                      <a:solidFill>
                        <a:srgbClr val="0055A0"/>
                      </a:solidFill>
                    </a:lnT>
                    <a:lnB w="12700" cmpd="sng">
                      <a:solidFill>
                        <a:srgbClr val="005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645660"/>
                  </a:ext>
                </a:extLst>
              </a:tr>
              <a:tr h="36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2060"/>
                          </a:solidFill>
                          <a:latin typeface="Gill Sans MT" panose="020B0502020104020203" pitchFamily="34" charset="77"/>
                        </a:rPr>
                        <a:t>Pipe TM cut-off</a:t>
                      </a:r>
                      <a:endParaRPr lang="it-IT" sz="1600" dirty="0">
                        <a:solidFill>
                          <a:srgbClr val="002060"/>
                        </a:solidFill>
                        <a:effectLst/>
                        <a:latin typeface="Gill Sans MT" panose="020B0502020104020203" pitchFamily="34" charset="77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0055A0"/>
                      </a:solidFill>
                    </a:lnL>
                    <a:lnR w="12700" cmpd="sng">
                      <a:solidFill>
                        <a:srgbClr val="0055A0"/>
                      </a:solidFill>
                    </a:lnR>
                    <a:lnT w="12700" cmpd="sng">
                      <a:solidFill>
                        <a:srgbClr val="0055A0"/>
                      </a:solidFill>
                    </a:lnT>
                    <a:lnB w="12700" cmpd="sng">
                      <a:solidFill>
                        <a:srgbClr val="005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2060"/>
                          </a:solidFill>
                          <a:latin typeface="Gill Sans MT" panose="020B0502020104020203" pitchFamily="34" charset="77"/>
                        </a:rPr>
                        <a:t>5.73 GHz</a:t>
                      </a:r>
                      <a:endParaRPr lang="it-IT" sz="1600" dirty="0">
                        <a:solidFill>
                          <a:srgbClr val="002060"/>
                        </a:solidFill>
                        <a:effectLst/>
                        <a:latin typeface="Gill Sans MT" panose="020B0502020104020203" pitchFamily="34" charset="77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0055A0"/>
                      </a:solidFill>
                    </a:lnL>
                    <a:lnR w="12700" cmpd="sng">
                      <a:solidFill>
                        <a:srgbClr val="0055A0"/>
                      </a:solidFill>
                    </a:lnR>
                    <a:lnT w="12700" cmpd="sng">
                      <a:solidFill>
                        <a:srgbClr val="0055A0"/>
                      </a:solidFill>
                    </a:lnT>
                    <a:lnB w="12700" cmpd="sng">
                      <a:solidFill>
                        <a:srgbClr val="005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5895138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5BA50BB0-E086-D34E-8D2D-1275AC28FD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4"/>
          <a:stretch/>
        </p:blipFill>
        <p:spPr bwMode="auto">
          <a:xfrm>
            <a:off x="7552056" y="3750016"/>
            <a:ext cx="3539143" cy="113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Object 11">
            <a:extLst>
              <a:ext uri="{FF2B5EF4-FFF2-40B4-BE49-F238E27FC236}">
                <a16:creationId xmlns:a16="http://schemas.microsoft.com/office/drawing/2014/main" id="{F9ABDC14-67B7-7841-849A-46C1480396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6081025"/>
              </p:ext>
            </p:extLst>
          </p:nvPr>
        </p:nvGraphicFramePr>
        <p:xfrm>
          <a:off x="1157635" y="3340390"/>
          <a:ext cx="5423265" cy="29589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Graph" r:id="rId5" imgW="61010800" imgH="36080700" progId="Origin50.Graph">
                  <p:embed/>
                </p:oleObj>
              </mc:Choice>
              <mc:Fallback>
                <p:oleObj name="Graph" r:id="rId5" imgW="61010800" imgH="36080700" progId="Origin50.Graph">
                  <p:embed/>
                  <p:pic>
                    <p:nvPicPr>
                      <p:cNvPr id="10" name="Object 11">
                        <a:extLst>
                          <a:ext uri="{FF2B5EF4-FFF2-40B4-BE49-F238E27FC236}">
                            <a16:creationId xmlns:a16="http://schemas.microsoft.com/office/drawing/2014/main" id="{1878A4F8-1AC6-5B4A-A24B-52A57E712C6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7635" y="3340390"/>
                        <a:ext cx="5423265" cy="29589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A3FD7088-3DF1-2D47-9DDD-C7EB361310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33" r="29942"/>
          <a:stretch/>
        </p:blipFill>
        <p:spPr bwMode="auto">
          <a:xfrm>
            <a:off x="8078164" y="5025083"/>
            <a:ext cx="2486926" cy="117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371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1E55DED-DBE6-8D40-9405-8A3DD0C1A0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1"/>
          <a:stretch/>
        </p:blipFill>
        <p:spPr bwMode="auto">
          <a:xfrm>
            <a:off x="7332359" y="2750135"/>
            <a:ext cx="3739827" cy="286887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D3216E-FF2D-AA43-BE07-D21E9A881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8355BA-9447-3948-8F3C-D2E849D07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5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284D6E5-0A25-A24C-911D-986CE18FD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Split Ring Resonators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692152-F220-0543-990A-CE3B61890D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0" t="5338" r="4269"/>
          <a:stretch/>
        </p:blipFill>
        <p:spPr>
          <a:xfrm>
            <a:off x="7805206" y="84821"/>
            <a:ext cx="3911873" cy="2554699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27CD60-9B8C-E849-9DCF-3200DEFFB9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4133"/>
          <a:stretch/>
        </p:blipFill>
        <p:spPr bwMode="auto">
          <a:xfrm>
            <a:off x="1192021" y="195509"/>
            <a:ext cx="2450763" cy="23333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CasellaDiTesto 8">
            <a:extLst>
              <a:ext uri="{FF2B5EF4-FFF2-40B4-BE49-F238E27FC236}">
                <a16:creationId xmlns:a16="http://schemas.microsoft.com/office/drawing/2014/main" id="{4699DF9A-3CF0-B94F-A7A7-536105AEC7F8}"/>
              </a:ext>
            </a:extLst>
          </p:cNvPr>
          <p:cNvSpPr txBox="1"/>
          <p:nvPr/>
        </p:nvSpPr>
        <p:spPr>
          <a:xfrm>
            <a:off x="4310662" y="1266219"/>
            <a:ext cx="2937082" cy="841256"/>
          </a:xfrm>
          <a:prstGeom prst="rect">
            <a:avLst/>
          </a:prstGeom>
          <a:noFill/>
          <a:ln w="12700" cap="flat">
            <a:solidFill>
              <a:srgbClr val="002060"/>
            </a:solidFill>
            <a:miter lim="400000"/>
          </a:ln>
          <a:effectLst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Alumina SRR sample </a:t>
            </a:r>
          </a:p>
          <a:p>
            <a:pPr marL="0" marR="0" lvl="0" indent="0" algn="ctr" defTabSz="58420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(external side 5mm)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 3">
                <a:extLst>
                  <a:ext uri="{FF2B5EF4-FFF2-40B4-BE49-F238E27FC236}">
                    <a16:creationId xmlns:a16="http://schemas.microsoft.com/office/drawing/2014/main" id="{FD8F99E3-D8E4-C749-9A81-45493D7B72E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28463660"/>
                  </p:ext>
                </p:extLst>
              </p:nvPr>
            </p:nvGraphicFramePr>
            <p:xfrm>
              <a:off x="6989436" y="5616487"/>
              <a:ext cx="4425672" cy="742385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112152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47955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82458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6114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1800" dirty="0">
                              <a:latin typeface="Cambria" panose="02040503050406030204" pitchFamily="18" charset="0"/>
                            </a:rPr>
                            <a:t>#</a:t>
                          </a:r>
                          <a:endParaRPr lang="en-GB" sz="1800" dirty="0">
                            <a:latin typeface="Cambria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DDDDD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en-GB" sz="1800" b="1" kern="1200" dirty="0">
                              <a:solidFill>
                                <a:schemeClr val="lt1"/>
                              </a:solidFill>
                              <a:latin typeface="Cambria" panose="02040503050406030204" pitchFamily="18" charset="0"/>
                              <a:ea typeface="+mn-ea"/>
                              <a:cs typeface="+mn-cs"/>
                            </a:rPr>
                            <a:t>MODE</a:t>
                          </a:r>
                        </a:p>
                      </a:txBody>
                      <a:tcPr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DDDDD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600" b="1" i="1" kern="1200" smtClean="0">
                                    <a:solidFill>
                                      <a:schemeClr val="lt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𝒅𝑩</m:t>
                                </m:r>
                              </m:oMath>
                            </m:oMathPara>
                          </a14:m>
                          <a:endParaRPr lang="en-GB" sz="100" dirty="0">
                            <a:latin typeface="Cambria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DDDD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662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dirty="0">
                              <a:latin typeface="Cambria" panose="02040503050406030204" pitchFamily="18" charset="0"/>
                            </a:rPr>
                            <a:t>5</a:t>
                          </a:r>
                          <a:endParaRPr lang="en-GB" dirty="0"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DDDD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</a:rPr>
                            <a:t>TM021</a:t>
                          </a:r>
                        </a:p>
                      </a:txBody>
                      <a:tcPr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DDDD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>
                              <a:latin typeface="Cambria" panose="02040503050406030204" pitchFamily="18" charset="0"/>
                            </a:rPr>
                            <a:t>-39.5 @3.68 GHz</a:t>
                          </a:r>
                        </a:p>
                      </a:txBody>
                      <a:tcPr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DDDDD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 3">
                <a:extLst>
                  <a:ext uri="{FF2B5EF4-FFF2-40B4-BE49-F238E27FC236}">
                    <a16:creationId xmlns:a16="http://schemas.microsoft.com/office/drawing/2014/main" id="{FD8F99E3-D8E4-C749-9A81-45493D7B72E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28463660"/>
                  </p:ext>
                </p:extLst>
              </p:nvPr>
            </p:nvGraphicFramePr>
            <p:xfrm>
              <a:off x="6989436" y="5616487"/>
              <a:ext cx="4425672" cy="742385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112152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47955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82458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1800" dirty="0">
                              <a:latin typeface="Cambria" panose="02040503050406030204" pitchFamily="18" charset="0"/>
                            </a:rPr>
                            <a:t>#</a:t>
                          </a:r>
                          <a:endParaRPr lang="en-GB" sz="1800" dirty="0">
                            <a:latin typeface="Cambria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DDDDD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en-GB" sz="1800" b="1" kern="1200" dirty="0">
                              <a:solidFill>
                                <a:schemeClr val="lt1"/>
                              </a:solidFill>
                              <a:latin typeface="Cambria" panose="02040503050406030204" pitchFamily="18" charset="0"/>
                              <a:ea typeface="+mn-ea"/>
                              <a:cs typeface="+mn-cs"/>
                            </a:rPr>
                            <a:t>MODE</a:t>
                          </a:r>
                        </a:p>
                      </a:txBody>
                      <a:tcPr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DDDD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43056" t="-6897" r="-694" b="-1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662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dirty="0">
                              <a:latin typeface="Cambria" panose="02040503050406030204" pitchFamily="18" charset="0"/>
                            </a:rPr>
                            <a:t>5</a:t>
                          </a:r>
                          <a:endParaRPr lang="en-GB" dirty="0"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DDDD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</a:rPr>
                            <a:t>TM021</a:t>
                          </a:r>
                        </a:p>
                      </a:txBody>
                      <a:tcPr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DDDD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>
                              <a:latin typeface="Cambria" panose="02040503050406030204" pitchFamily="18" charset="0"/>
                            </a:rPr>
                            <a:t>-39.5 @3.68 GHz</a:t>
                          </a:r>
                        </a:p>
                      </a:txBody>
                      <a:tcPr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DDDDD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D072402A-58BA-7E47-B489-5CE54D385867}"/>
              </a:ext>
            </a:extLst>
          </p:cNvPr>
          <p:cNvGrpSpPr>
            <a:grpSpLocks noChangeAspect="1"/>
          </p:cNvGrpSpPr>
          <p:nvPr/>
        </p:nvGrpSpPr>
        <p:grpSpPr>
          <a:xfrm>
            <a:off x="632986" y="2528830"/>
            <a:ext cx="5349702" cy="3966536"/>
            <a:chOff x="496957" y="2862471"/>
            <a:chExt cx="6657504" cy="493620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FD99558-55C3-654F-8F7C-F0840D68B19B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5" b="4727"/>
            <a:stretch/>
          </p:blipFill>
          <p:spPr bwMode="auto">
            <a:xfrm>
              <a:off x="496957" y="2862471"/>
              <a:ext cx="6657504" cy="493620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9BBB0E0-B4BD-1749-87BB-647A10F3BA83}"/>
                </a:ext>
              </a:extLst>
            </p:cNvPr>
            <p:cNvSpPr/>
            <p:nvPr/>
          </p:nvSpPr>
          <p:spPr>
            <a:xfrm>
              <a:off x="3962400" y="5265683"/>
              <a:ext cx="252248" cy="220717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041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C8C62-DC36-464F-ABB5-087D24110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FFD1DB-1F5C-A844-B29C-E94496579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6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A120E35-1946-B94B-BF42-6C64995CD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Pyramidal structures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E5FC21F-E3E8-E548-8BC9-B0DBEBF11B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434"/>
          <a:stretch/>
        </p:blipFill>
        <p:spPr>
          <a:xfrm>
            <a:off x="6358270" y="861982"/>
            <a:ext cx="5580196" cy="548920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BE57C00-60A5-F944-B0A5-693643BF8097}"/>
              </a:ext>
            </a:extLst>
          </p:cNvPr>
          <p:cNvGrpSpPr>
            <a:grpSpLocks noChangeAspect="1"/>
          </p:cNvGrpSpPr>
          <p:nvPr/>
        </p:nvGrpSpPr>
        <p:grpSpPr>
          <a:xfrm>
            <a:off x="1414130" y="1560259"/>
            <a:ext cx="4603898" cy="4929615"/>
            <a:chOff x="105104" y="2548784"/>
            <a:chExt cx="3342289" cy="357875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5F840AE-11AB-A54E-8326-A5F03DFCEC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2973" b="4438"/>
            <a:stretch/>
          </p:blipFill>
          <p:spPr>
            <a:xfrm>
              <a:off x="105104" y="2548784"/>
              <a:ext cx="3342289" cy="3578752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09725E9-FFD3-9A43-BF47-B07C07576122}"/>
                </a:ext>
              </a:extLst>
            </p:cNvPr>
            <p:cNvSpPr/>
            <p:nvPr/>
          </p:nvSpPr>
          <p:spPr>
            <a:xfrm>
              <a:off x="635877" y="6007986"/>
              <a:ext cx="248738" cy="119550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2C03263-1C46-BF49-8806-F2896CBA9185}"/>
                </a:ext>
              </a:extLst>
            </p:cNvPr>
            <p:cNvSpPr/>
            <p:nvPr/>
          </p:nvSpPr>
          <p:spPr>
            <a:xfrm>
              <a:off x="2210399" y="6007986"/>
              <a:ext cx="183176" cy="119550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155AD13-2B8A-C842-9315-524D39ABF7B2}"/>
              </a:ext>
            </a:extLst>
          </p:cNvPr>
          <p:cNvGrpSpPr/>
          <p:nvPr/>
        </p:nvGrpSpPr>
        <p:grpSpPr>
          <a:xfrm>
            <a:off x="249022" y="127381"/>
            <a:ext cx="2483546" cy="1552563"/>
            <a:chOff x="0" y="766371"/>
            <a:chExt cx="2804137" cy="178240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A3A0441-F146-9343-9D3D-E603F0EDBC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82" r="56897"/>
            <a:stretch/>
          </p:blipFill>
          <p:spPr>
            <a:xfrm>
              <a:off x="0" y="766371"/>
              <a:ext cx="2804137" cy="1782408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7EA11D1-014B-F745-B1E2-D6782EB8338A}"/>
                </a:ext>
              </a:extLst>
            </p:cNvPr>
            <p:cNvSpPr/>
            <p:nvPr/>
          </p:nvSpPr>
          <p:spPr>
            <a:xfrm>
              <a:off x="63063" y="2247688"/>
              <a:ext cx="248738" cy="239092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9136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4F4130-195C-9049-AA98-CE7F2F7C3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7054DF-39D7-4040-B75E-AA0AF009F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7</a:t>
            </a:fld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C66405-DB87-BF44-BEC6-6CDE93E518CF}"/>
              </a:ext>
            </a:extLst>
          </p:cNvPr>
          <p:cNvSpPr/>
          <p:nvPr/>
        </p:nvSpPr>
        <p:spPr>
          <a:xfrm>
            <a:off x="2027802" y="2921168"/>
            <a:ext cx="87382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dirty="0">
                <a:latin typeface="Helvetica" pitchFamily="2" charset="0"/>
              </a:rPr>
              <a:t>Dielectric resonant cavity</a:t>
            </a:r>
          </a:p>
        </p:txBody>
      </p:sp>
    </p:spTree>
    <p:extLst>
      <p:ext uri="{BB962C8B-B14F-4D97-AF65-F5344CB8AC3E}">
        <p14:creationId xmlns:p14="http://schemas.microsoft.com/office/powerpoint/2010/main" val="2385251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EB78D9-68E9-2849-BC2C-D9F519E0D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242B26-78ED-E94B-AE20-11B69A155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8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BE9A32F-E877-1646-9371-08225E7CE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/>
          <a:lstStyle/>
          <a:p>
            <a:r>
              <a:rPr lang="en-US"/>
              <a:t>Resonant structure methodology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78CE7E-AAD6-684F-84F7-7308A0865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34" y="1922436"/>
            <a:ext cx="5792067" cy="43432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7BE21C-4641-DB47-B319-485A3212FEBD}"/>
              </a:ext>
            </a:extLst>
          </p:cNvPr>
          <p:cNvSpPr/>
          <p:nvPr/>
        </p:nvSpPr>
        <p:spPr>
          <a:xfrm>
            <a:off x="955963" y="653473"/>
            <a:ext cx="1023850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rgbClr val="C10000"/>
                </a:solidFill>
                <a:latin typeface="Helvetica" pitchFamily="2" charset="0"/>
              </a:rPr>
              <a:t>Dielectric resonator: </a:t>
            </a:r>
            <a:r>
              <a:rPr lang="en-US" sz="2200" dirty="0">
                <a:solidFill>
                  <a:srgbClr val="0055A1"/>
                </a:solidFill>
                <a:latin typeface="Helvetica" pitchFamily="2" charset="0"/>
              </a:rPr>
              <a:t>Resonant structure methodology improves the sensitivity</a:t>
            </a:r>
          </a:p>
          <a:p>
            <a:pPr algn="ctr"/>
            <a:r>
              <a:rPr lang="en-US" sz="2200" dirty="0">
                <a:solidFill>
                  <a:srgbClr val="0055A1"/>
                </a:solidFill>
                <a:latin typeface="Helvetica" pitchFamily="2" charset="0"/>
              </a:rPr>
              <a:t>for the electromagnetic characterization of very thin laser surface treated</a:t>
            </a:r>
          </a:p>
          <a:p>
            <a:pPr algn="ctr"/>
            <a:r>
              <a:rPr lang="en-US" sz="2200" dirty="0">
                <a:solidFill>
                  <a:srgbClr val="0055A1"/>
                </a:solidFill>
                <a:latin typeface="Helvetica" pitchFamily="2" charset="0"/>
              </a:rPr>
              <a:t>structures and conductivity close to copper one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F8F0C5-0118-9C4E-8DA3-43061A72F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5644" y="2067111"/>
            <a:ext cx="2954266" cy="9694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7B4D7A-823D-AC49-AE72-73424A39DED5}"/>
              </a:ext>
            </a:extLst>
          </p:cNvPr>
          <p:cNvSpPr txBox="1"/>
          <p:nvPr/>
        </p:nvSpPr>
        <p:spPr>
          <a:xfrm>
            <a:off x="2460982" y="2018453"/>
            <a:ext cx="14779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CU coated DUT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51C7FE-D47A-C640-9EC9-6D395D44F102}"/>
              </a:ext>
            </a:extLst>
          </p:cNvPr>
          <p:cNvSpPr txBox="1"/>
          <p:nvPr/>
        </p:nvSpPr>
        <p:spPr>
          <a:xfrm>
            <a:off x="2719706" y="2691193"/>
            <a:ext cx="960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Sapphire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1FA93D-EE56-EC42-8235-9B25BED39607}"/>
              </a:ext>
            </a:extLst>
          </p:cNvPr>
          <p:cNvSpPr txBox="1"/>
          <p:nvPr/>
        </p:nvSpPr>
        <p:spPr>
          <a:xfrm>
            <a:off x="2836275" y="3781370"/>
            <a:ext cx="727379" cy="198913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en-US" sz="1600" dirty="0"/>
              <a:t>Hollow </a:t>
            </a:r>
          </a:p>
          <a:p>
            <a:r>
              <a:rPr lang="en-US" sz="1600" dirty="0"/>
              <a:t>holder</a:t>
            </a:r>
          </a:p>
        </p:txBody>
      </p:sp>
      <p:pic>
        <p:nvPicPr>
          <p:cNvPr id="14" name="image4.jpg">
            <a:extLst>
              <a:ext uri="{FF2B5EF4-FFF2-40B4-BE49-F238E27FC236}">
                <a16:creationId xmlns:a16="http://schemas.microsoft.com/office/drawing/2014/main" id="{F89C91DD-FEF2-744F-B92F-228F3730F5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79" r="35532"/>
          <a:stretch/>
        </p:blipFill>
        <p:spPr>
          <a:xfrm rot="16200000">
            <a:off x="6404640" y="3213934"/>
            <a:ext cx="2441855" cy="2880000"/>
          </a:xfrm>
          <a:prstGeom prst="rect">
            <a:avLst/>
          </a:prstGeom>
          <a:ln/>
        </p:spPr>
      </p:pic>
      <p:pic>
        <p:nvPicPr>
          <p:cNvPr id="16" name="image1.jpg">
            <a:extLst>
              <a:ext uri="{FF2B5EF4-FFF2-40B4-BE49-F238E27FC236}">
                <a16:creationId xmlns:a16="http://schemas.microsoft.com/office/drawing/2014/main" id="{D1146E32-BB66-A346-8376-79CFFBA4BD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997" r="38592" b="1171"/>
          <a:stretch/>
        </p:blipFill>
        <p:spPr>
          <a:xfrm rot="16200000">
            <a:off x="9430503" y="3213934"/>
            <a:ext cx="2337361" cy="2880000"/>
          </a:xfrm>
          <a:prstGeom prst="rect">
            <a:avLst/>
          </a:prstGeom>
          <a:ln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EC27D24-91C8-A644-B46E-5011516A3006}"/>
              </a:ext>
            </a:extLst>
          </p:cNvPr>
          <p:cNvSpPr/>
          <p:nvPr/>
        </p:nvSpPr>
        <p:spPr>
          <a:xfrm>
            <a:off x="8013279" y="5980937"/>
            <a:ext cx="19053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 field distribution</a:t>
            </a:r>
          </a:p>
          <a:p>
            <a:pPr algn="ctr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TE</a:t>
            </a:r>
            <a:r>
              <a:rPr lang="en-US" baseline="-25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011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mode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1224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4B8F5D-384A-1E4E-B6F5-999A8E3AD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08943D-8A3F-DF48-9C24-72A0D9217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9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320D266-00CC-CD44-BF92-2CF9576CB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/>
          <a:lstStyle/>
          <a:p>
            <a:r>
              <a:rPr lang="en-US"/>
              <a:t>Resonant structure methodology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8B1C88-5BB5-3D41-9EB3-A11CB055B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73" y="1539586"/>
            <a:ext cx="4927600" cy="3695700"/>
          </a:xfrm>
          <a:prstGeom prst="rect">
            <a:avLst/>
          </a:prstGeom>
        </p:spPr>
      </p:pic>
      <p:graphicFrame>
        <p:nvGraphicFramePr>
          <p:cNvPr id="8" name="Grafico 1">
            <a:extLst>
              <a:ext uri="{FF2B5EF4-FFF2-40B4-BE49-F238E27FC236}">
                <a16:creationId xmlns:a16="http://schemas.microsoft.com/office/drawing/2014/main" id="{8E27BAF0-0D65-4753-9E1C-4B79D7BC04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5613179"/>
              </p:ext>
            </p:extLst>
          </p:nvPr>
        </p:nvGraphicFramePr>
        <p:xfrm>
          <a:off x="5428673" y="1226779"/>
          <a:ext cx="6290889" cy="4536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C223C8B8-D77E-1340-B7AC-96861BB0BC93}"/>
              </a:ext>
            </a:extLst>
          </p:cNvPr>
          <p:cNvSpPr/>
          <p:nvPr/>
        </p:nvSpPr>
        <p:spPr>
          <a:xfrm>
            <a:off x="6825026" y="807164"/>
            <a:ext cx="3980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55A1"/>
                </a:solidFill>
                <a:latin typeface="Helvetica" pitchFamily="2" charset="0"/>
              </a:rPr>
              <a:t>Copper vs. molybdenum coated DUT</a:t>
            </a:r>
            <a:endParaRPr lang="en-US">
              <a:solidFill>
                <a:srgbClr val="0055A1"/>
              </a:solidFill>
              <a:effectLst/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1E0EA4-11FB-D446-A62D-08DDA7A65DA7}"/>
              </a:ext>
            </a:extLst>
          </p:cNvPr>
          <p:cNvSpPr/>
          <p:nvPr/>
        </p:nvSpPr>
        <p:spPr>
          <a:xfrm>
            <a:off x="1025236" y="5433020"/>
            <a:ext cx="98921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55A1"/>
                </a:solidFill>
                <a:latin typeface="Helvetica" pitchFamily="2" charset="0"/>
              </a:rPr>
              <a:t>The maximum Q-factor percentage difference is obtained</a:t>
            </a:r>
          </a:p>
          <a:p>
            <a:pPr algn="ctr"/>
            <a:r>
              <a:rPr lang="en-US" sz="2400" dirty="0">
                <a:solidFill>
                  <a:srgbClr val="0055A1"/>
                </a:solidFill>
                <a:latin typeface="Helvetica" pitchFamily="2" charset="0"/>
              </a:rPr>
              <a:t>with a minimum distance between the DUT and the sapphire</a:t>
            </a:r>
            <a:endParaRPr lang="en-US" sz="2400" dirty="0">
              <a:solidFill>
                <a:srgbClr val="0055A1"/>
              </a:solidFill>
              <a:effectLst/>
              <a:latin typeface="Helvetica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60DB14-4F3A-8746-90E7-8ECC7D93F564}"/>
              </a:ext>
            </a:extLst>
          </p:cNvPr>
          <p:cNvSpPr/>
          <p:nvPr/>
        </p:nvSpPr>
        <p:spPr>
          <a:xfrm>
            <a:off x="8950036" y="2136017"/>
            <a:ext cx="10945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55A1"/>
                </a:solidFill>
                <a:latin typeface="Helvetica" pitchFamily="2" charset="0"/>
              </a:rPr>
              <a:t>sapphire</a:t>
            </a:r>
          </a:p>
          <a:p>
            <a:r>
              <a:rPr lang="en-US">
                <a:solidFill>
                  <a:srgbClr val="0055A1"/>
                </a:solidFill>
                <a:latin typeface="Helvetica" pitchFamily="2" charset="0"/>
              </a:rPr>
              <a:t>radius</a:t>
            </a:r>
            <a:endParaRPr lang="en-US">
              <a:solidFill>
                <a:srgbClr val="0055A1"/>
              </a:solidFill>
              <a:effectLst/>
              <a:latin typeface="Helvetica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7150AD-BA11-0248-A646-ED5ED88B21D3}"/>
              </a:ext>
            </a:extLst>
          </p:cNvPr>
          <p:cNvSpPr/>
          <p:nvPr/>
        </p:nvSpPr>
        <p:spPr>
          <a:xfrm>
            <a:off x="3001001" y="1808250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latin typeface="Helvetica" pitchFamily="2" charset="0"/>
              </a:rPr>
              <a:t>Δ</a:t>
            </a:r>
            <a:r>
              <a:rPr lang="it-IT" dirty="0">
                <a:latin typeface="Helvetica" pitchFamily="2" charset="0"/>
              </a:rPr>
              <a:t>h</a:t>
            </a:r>
            <a:endParaRPr lang="it-IT" dirty="0">
              <a:effectLst/>
              <a:latin typeface="Helvetica" pitchFamily="2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BE893E3-D3C5-E848-B0B7-12171AD3F12A}"/>
              </a:ext>
            </a:extLst>
          </p:cNvPr>
          <p:cNvCxnSpPr/>
          <p:nvPr/>
        </p:nvCxnSpPr>
        <p:spPr>
          <a:xfrm>
            <a:off x="2964874" y="1856508"/>
            <a:ext cx="0" cy="25179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4265195"/>
      </p:ext>
    </p:extLst>
  </p:cSld>
  <p:clrMapOvr>
    <a:masterClrMapping/>
  </p:clrMapOvr>
</p:sld>
</file>

<file path=ppt/theme/theme1.xml><?xml version="1.0" encoding="utf-8"?>
<a:theme xmlns:a="http://schemas.openxmlformats.org/drawingml/2006/main" name="Cornice">
  <a:themeElements>
    <a:clrScheme name="COLORI INFN 1">
      <a:dk1>
        <a:srgbClr val="000000"/>
      </a:dk1>
      <a:lt1>
        <a:srgbClr val="FFFFFF"/>
      </a:lt1>
      <a:dk2>
        <a:srgbClr val="273551"/>
      </a:dk2>
      <a:lt2>
        <a:srgbClr val="E9E9E9"/>
      </a:lt2>
      <a:accent1>
        <a:srgbClr val="3284A4"/>
      </a:accent1>
      <a:accent2>
        <a:srgbClr val="F46100"/>
      </a:accent2>
      <a:accent3>
        <a:srgbClr val="82ACC6"/>
      </a:accent3>
      <a:accent4>
        <a:srgbClr val="FF2600"/>
      </a:accent4>
      <a:accent5>
        <a:srgbClr val="36C695"/>
      </a:accent5>
      <a:accent6>
        <a:srgbClr val="D5393D"/>
      </a:accent6>
      <a:hlink>
        <a:srgbClr val="B5B581"/>
      </a:hlink>
      <a:folHlink>
        <a:srgbClr val="7C7B58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ornic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23" id="{E42BDCAE-85FE-704E-AE37-D2DDF47C09FC}" vid="{0E677682-999B-404C-9EFE-01FC36AE42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Cornice</Template>
  <TotalTime>2684</TotalTime>
  <Words>280</Words>
  <Application>Microsoft Macintosh PowerPoint</Application>
  <PresentationFormat>Widescreen</PresentationFormat>
  <Paragraphs>93</Paragraphs>
  <Slides>10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MS Mincho</vt:lpstr>
      <vt:lpstr>Arial</vt:lpstr>
      <vt:lpstr>Calibri</vt:lpstr>
      <vt:lpstr>Cambria</vt:lpstr>
      <vt:lpstr>Cambria Math</vt:lpstr>
      <vt:lpstr>Franklin Gothic Book</vt:lpstr>
      <vt:lpstr>Franklin Gothic Medium</vt:lpstr>
      <vt:lpstr>Gill Sans</vt:lpstr>
      <vt:lpstr>Gill Sans MT</vt:lpstr>
      <vt:lpstr>Helvetica</vt:lpstr>
      <vt:lpstr>Times New Roman</vt:lpstr>
      <vt:lpstr>verdana</vt:lpstr>
      <vt:lpstr>Wingdings 2</vt:lpstr>
      <vt:lpstr>Cornice</vt:lpstr>
      <vt:lpstr>Graph</vt:lpstr>
      <vt:lpstr>PowerPoint Presentation</vt:lpstr>
      <vt:lpstr>Proposed solutions</vt:lpstr>
      <vt:lpstr>Proposed solutions</vt:lpstr>
      <vt:lpstr>Our pillbox cavity </vt:lpstr>
      <vt:lpstr>Split Ring Resonators</vt:lpstr>
      <vt:lpstr>Pyramidal structures</vt:lpstr>
      <vt:lpstr>PowerPoint Presentation</vt:lpstr>
      <vt:lpstr>Resonant structure methodology</vt:lpstr>
      <vt:lpstr>Resonant structure methodology</vt:lpstr>
      <vt:lpstr>Resonant structure methodology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Francesca Cuicchio</dc:creator>
  <cp:lastModifiedBy>Andrea Passarelli</cp:lastModifiedBy>
  <cp:revision>230</cp:revision>
  <cp:lastPrinted>2021-07-26T15:54:31Z</cp:lastPrinted>
  <dcterms:created xsi:type="dcterms:W3CDTF">2021-01-25T12:14:57Z</dcterms:created>
  <dcterms:modified xsi:type="dcterms:W3CDTF">2021-09-13T11:08:50Z</dcterms:modified>
</cp:coreProperties>
</file>