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58" r:id="rId4"/>
  </p:sldMasterIdLst>
  <p:notesMasterIdLst>
    <p:notesMasterId r:id="rId33"/>
  </p:notesMasterIdLst>
  <p:handoutMasterIdLst>
    <p:handoutMasterId r:id="rId34"/>
  </p:handoutMasterIdLst>
  <p:sldIdLst>
    <p:sldId id="256" r:id="rId5"/>
    <p:sldId id="2186" r:id="rId6"/>
    <p:sldId id="2188" r:id="rId7"/>
    <p:sldId id="2189" r:id="rId8"/>
    <p:sldId id="2192" r:id="rId9"/>
    <p:sldId id="2193" r:id="rId10"/>
    <p:sldId id="2206" r:id="rId11"/>
    <p:sldId id="2190" r:id="rId12"/>
    <p:sldId id="2191" r:id="rId13"/>
    <p:sldId id="2194" r:id="rId14"/>
    <p:sldId id="2195" r:id="rId15"/>
    <p:sldId id="2196" r:id="rId16"/>
    <p:sldId id="2197" r:id="rId17"/>
    <p:sldId id="2187" r:id="rId18"/>
    <p:sldId id="2198" r:id="rId19"/>
    <p:sldId id="2199" r:id="rId20"/>
    <p:sldId id="273" r:id="rId21"/>
    <p:sldId id="266" r:id="rId22"/>
    <p:sldId id="267" r:id="rId23"/>
    <p:sldId id="268" r:id="rId24"/>
    <p:sldId id="274" r:id="rId25"/>
    <p:sldId id="276" r:id="rId26"/>
    <p:sldId id="2200" r:id="rId27"/>
    <p:sldId id="2201" r:id="rId28"/>
    <p:sldId id="2202" r:id="rId29"/>
    <p:sldId id="2204" r:id="rId30"/>
    <p:sldId id="2203" r:id="rId31"/>
    <p:sldId id="220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94180" autoAdjust="0"/>
  </p:normalViewPr>
  <p:slideViewPr>
    <p:cSldViewPr>
      <p:cViewPr varScale="1">
        <p:scale>
          <a:sx n="162" d="100"/>
          <a:sy n="162" d="100"/>
        </p:scale>
        <p:origin x="1662" y="14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27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UCANS-II</a:t>
            </a:r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05-08 July 2011</a:t>
            </a:r>
          </a:p>
        </p:txBody>
      </p:sp>
    </p:spTree>
    <p:extLst>
      <p:ext uri="{BB962C8B-B14F-4D97-AF65-F5344CB8AC3E}">
        <p14:creationId xmlns:p14="http://schemas.microsoft.com/office/powerpoint/2010/main" val="11162434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22808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2491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1218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122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87166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6542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8435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3609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553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47387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8779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82513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7034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3078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7681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9258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5727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8363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7801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68237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020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84853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6308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722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2907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30272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151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428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0A60-C3EA-41E3-BEC5-D359CBF1891E}" type="datetime1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97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7E94-0090-4574-8535-19068E1B6086}" type="datetime1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86532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7E94-0090-4574-8535-19068E1B6086}" type="datetime1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1962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EE5B5-14F1-4CE8-8439-E87F1C623C18}" type="datetime1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5C9E-6C27-4C8C-ADDF-BDF87FA60205}" type="datetime1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2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7E94-0090-4574-8535-19068E1B6086}" type="datetime1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6281619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7E94-0090-4574-8535-19068E1B6086}" type="datetime1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376229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7E94-0090-4574-8535-19068E1B6086}" type="datetime1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2805907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3C8E-3FBC-4CF6-BB36-4E6D5ABE4647}" type="datetime1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247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C36E5-06DA-4593-83EC-D22B3BC16852}" type="datetime1">
              <a:rPr lang="en-US" smtClean="0"/>
              <a:pPr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07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7E94-0090-4574-8535-19068E1B6086}" type="datetime1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9569920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7E94-0090-4574-8535-19068E1B6086}" type="datetime1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UCANS-II                               05-08 July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253107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A7E94-0090-4574-8535-19068E1B6086}" type="datetime1">
              <a:rPr lang="en-US" smtClean="0"/>
              <a:pPr/>
              <a:t>9/13/2021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UCANS-II                               05-08 July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0536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tiff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1814959"/>
            <a:ext cx="9144000" cy="1758057"/>
          </a:xfrm>
        </p:spPr>
        <p:txBody>
          <a:bodyPr>
            <a:normAutofit/>
          </a:bodyPr>
          <a:lstStyle/>
          <a:p>
            <a:r>
              <a:rPr lang="it-IT" sz="4000" b="1" dirty="0">
                <a:latin typeface="Calibri" pitchFamily="34" charset="0"/>
              </a:rPr>
              <a:t>RF per linac adronici di alta potenza a LNL</a:t>
            </a:r>
            <a:endParaRPr lang="en-US" sz="4000" b="1" dirty="0">
              <a:latin typeface="Calibri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57290" y="3655905"/>
            <a:ext cx="6194066" cy="925223"/>
          </a:xfrm>
        </p:spPr>
        <p:txBody>
          <a:bodyPr>
            <a:noAutofit/>
          </a:bodyPr>
          <a:lstStyle/>
          <a:p>
            <a:pPr algn="ctr"/>
            <a:r>
              <a:rPr lang="it-IT" sz="2400" b="1" dirty="0">
                <a:latin typeface="Calibri" pitchFamily="34" charset="0"/>
              </a:rPr>
              <a:t>Enrico Fagotti</a:t>
            </a:r>
          </a:p>
          <a:p>
            <a:pPr algn="ctr"/>
            <a:r>
              <a:rPr lang="it-IT" sz="2400" b="1" dirty="0">
                <a:latin typeface="Calibri" pitchFamily="34" charset="0"/>
              </a:rPr>
              <a:t>INFN - LNL</a:t>
            </a:r>
          </a:p>
        </p:txBody>
      </p:sp>
      <p:pic>
        <p:nvPicPr>
          <p:cNvPr id="16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B82A9C-D22D-4881-9608-5435726A41AB}"/>
              </a:ext>
            </a:extLst>
          </p:cNvPr>
          <p:cNvSpPr/>
          <p:nvPr/>
        </p:nvSpPr>
        <p:spPr>
          <a:xfrm>
            <a:off x="2506218" y="5468135"/>
            <a:ext cx="1008112" cy="103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53752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Realizzazioni per immagini: amplificatori RF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C6DE36A-406E-426E-9A6C-64363A09C749}"/>
              </a:ext>
            </a:extLst>
          </p:cNvPr>
          <p:cNvSpPr txBox="1">
            <a:spLocks/>
          </p:cNvSpPr>
          <p:nvPr/>
        </p:nvSpPr>
        <p:spPr>
          <a:xfrm>
            <a:off x="6444207" y="1804064"/>
            <a:ext cx="2376264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RF AMP. IFMIF TEST</a:t>
            </a:r>
            <a:endParaRPr lang="it-IT" sz="200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EFE3041-2148-4A43-BCA6-7A776301D2C2}"/>
              </a:ext>
            </a:extLst>
          </p:cNvPr>
          <p:cNvSpPr txBox="1">
            <a:spLocks/>
          </p:cNvSpPr>
          <p:nvPr/>
        </p:nvSpPr>
        <p:spPr>
          <a:xfrm>
            <a:off x="6419203" y="3381782"/>
            <a:ext cx="2426273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RF AMP. MUNES </a:t>
            </a:r>
            <a:endParaRPr lang="it-IT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0D2147-E141-4A24-AF21-D091179B2A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22985" r="18026" b="13732"/>
          <a:stretch/>
        </p:blipFill>
        <p:spPr>
          <a:xfrm>
            <a:off x="132623" y="1019978"/>
            <a:ext cx="1215512" cy="1603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E3967B-BE49-4460-971E-D8852036A7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 b="5719"/>
          <a:stretch/>
        </p:blipFill>
        <p:spPr>
          <a:xfrm rot="5400000">
            <a:off x="1198672" y="1296308"/>
            <a:ext cx="1609626" cy="10454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48A446-D7F0-41F6-8028-0749916CE5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4" t="13853" r="7048"/>
          <a:stretch/>
        </p:blipFill>
        <p:spPr>
          <a:xfrm>
            <a:off x="132623" y="2795703"/>
            <a:ext cx="1018180" cy="1603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3B1095-2785-4FBF-B44E-F09B836AEC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5"/>
          <a:stretch/>
        </p:blipFill>
        <p:spPr>
          <a:xfrm>
            <a:off x="1278236" y="2795703"/>
            <a:ext cx="984760" cy="16038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C7F354-72F4-41FA-83BD-7C2655D4BB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" r="4416"/>
          <a:stretch/>
        </p:blipFill>
        <p:spPr>
          <a:xfrm>
            <a:off x="2390429" y="2794409"/>
            <a:ext cx="2152017" cy="16096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FE5985C-8105-4D29-9649-4D3C343F8F0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6010" y="1578396"/>
            <a:ext cx="1194716" cy="8866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BF2AAA-1450-4011-B397-94D734D173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7" r="25316"/>
          <a:stretch/>
        </p:blipFill>
        <p:spPr>
          <a:xfrm>
            <a:off x="2658835" y="1021681"/>
            <a:ext cx="638155" cy="16021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37B73-B124-4A17-9853-BCE10B2368D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5930" r="34347" b="3071"/>
          <a:stretch/>
        </p:blipFill>
        <p:spPr>
          <a:xfrm>
            <a:off x="1862845" y="4518256"/>
            <a:ext cx="1755640" cy="2003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4E11DD61-F9E4-490F-A981-45644726D1C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0" r="34354"/>
          <a:stretch/>
        </p:blipFill>
        <p:spPr>
          <a:xfrm>
            <a:off x="132623" y="4526176"/>
            <a:ext cx="1597599" cy="20036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27BE360-3513-450D-BB7A-4C933905EDDF}"/>
              </a:ext>
            </a:extLst>
          </p:cNvPr>
          <p:cNvSpPr txBox="1">
            <a:spLocks/>
          </p:cNvSpPr>
          <p:nvPr/>
        </p:nvSpPr>
        <p:spPr>
          <a:xfrm>
            <a:off x="6444207" y="5252279"/>
            <a:ext cx="2426273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RF AMP. IFMIF </a:t>
            </a:r>
            <a:endParaRPr lang="it-IT" sz="2000" dirty="0"/>
          </a:p>
        </p:txBody>
      </p:sp>
      <p:sp>
        <p:nvSpPr>
          <p:cNvPr id="21" name="Rettangolo 6">
            <a:extLst>
              <a:ext uri="{FF2B5EF4-FFF2-40B4-BE49-F238E27FC236}">
                <a16:creationId xmlns:a16="http://schemas.microsoft.com/office/drawing/2014/main" id="{8D7F3B7A-422A-40C7-99F8-83209D1D8F35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5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B82A9C-D22D-4881-9608-5435726A41AB}"/>
              </a:ext>
            </a:extLst>
          </p:cNvPr>
          <p:cNvSpPr/>
          <p:nvPr/>
        </p:nvSpPr>
        <p:spPr>
          <a:xfrm>
            <a:off x="2506218" y="5468135"/>
            <a:ext cx="1008112" cy="103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53752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Realizzazioni per immagini: test in potenza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C6DE36A-406E-426E-9A6C-64363A09C749}"/>
              </a:ext>
            </a:extLst>
          </p:cNvPr>
          <p:cNvSpPr txBox="1">
            <a:spLocks/>
          </p:cNvSpPr>
          <p:nvPr/>
        </p:nvSpPr>
        <p:spPr>
          <a:xfrm>
            <a:off x="2326198" y="1556572"/>
            <a:ext cx="2376264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HPC MUNES TEST</a:t>
            </a:r>
            <a:endParaRPr lang="it-IT" sz="200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EFE3041-2148-4A43-BCA6-7A776301D2C2}"/>
              </a:ext>
            </a:extLst>
          </p:cNvPr>
          <p:cNvSpPr txBox="1">
            <a:spLocks/>
          </p:cNvSpPr>
          <p:nvPr/>
        </p:nvSpPr>
        <p:spPr>
          <a:xfrm>
            <a:off x="3203848" y="4267355"/>
            <a:ext cx="2426273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RFQ IFMIF TEST </a:t>
            </a:r>
            <a:endParaRPr lang="it-IT" sz="2000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27BE360-3513-450D-BB7A-4C933905EDDF}"/>
              </a:ext>
            </a:extLst>
          </p:cNvPr>
          <p:cNvSpPr txBox="1">
            <a:spLocks/>
          </p:cNvSpPr>
          <p:nvPr/>
        </p:nvSpPr>
        <p:spPr>
          <a:xfrm>
            <a:off x="4385192" y="5877608"/>
            <a:ext cx="2426273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RF MUNES TEST </a:t>
            </a:r>
            <a:endParaRPr lang="it-IT" sz="2000" dirty="0"/>
          </a:p>
        </p:txBody>
      </p:sp>
      <p:pic>
        <p:nvPicPr>
          <p:cNvPr id="21" name="Immagine 44">
            <a:extLst>
              <a:ext uri="{FF2B5EF4-FFF2-40B4-BE49-F238E27FC236}">
                <a16:creationId xmlns:a16="http://schemas.microsoft.com/office/drawing/2014/main" id="{8CFD2104-D5BF-4600-A6D4-B1662300A78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2" y="4269158"/>
            <a:ext cx="3057825" cy="2040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" name="Immagine 27" descr="SAM_0424">
            <a:extLst>
              <a:ext uri="{FF2B5EF4-FFF2-40B4-BE49-F238E27FC236}">
                <a16:creationId xmlns:a16="http://schemas.microsoft.com/office/drawing/2014/main" id="{1B52E9C1-B0C4-4773-A4A2-D2AAA95CA1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92" y="1009863"/>
            <a:ext cx="2038262" cy="14276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6" name="Picture 9">
            <a:extLst>
              <a:ext uri="{FF2B5EF4-FFF2-40B4-BE49-F238E27FC236}">
                <a16:creationId xmlns:a16="http://schemas.microsoft.com/office/drawing/2014/main" id="{8EA46B12-A424-485B-AC91-0990BE5D50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5" b="22985"/>
          <a:stretch/>
        </p:blipFill>
        <p:spPr>
          <a:xfrm>
            <a:off x="2506218" y="2502311"/>
            <a:ext cx="3057825" cy="142768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584D1D4-9B1B-476A-8824-FABE793BDF56}"/>
              </a:ext>
            </a:extLst>
          </p:cNvPr>
          <p:cNvSpPr txBox="1">
            <a:spLocks/>
          </p:cNvSpPr>
          <p:nvPr/>
        </p:nvSpPr>
        <p:spPr>
          <a:xfrm>
            <a:off x="78675" y="2992288"/>
            <a:ext cx="2376264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HPC IFMIF TEST</a:t>
            </a:r>
            <a:endParaRPr lang="it-IT" sz="2000" dirty="0"/>
          </a:p>
        </p:txBody>
      </p:sp>
      <p:pic>
        <p:nvPicPr>
          <p:cNvPr id="14" name="Immagine 2" descr="test 044.jpg">
            <a:extLst>
              <a:ext uri="{FF2B5EF4-FFF2-40B4-BE49-F238E27FC236}">
                <a16:creationId xmlns:a16="http://schemas.microsoft.com/office/drawing/2014/main" id="{6A8D8428-B4FE-4D37-9B3C-15830C5EA44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 l="10490"/>
          <a:stretch>
            <a:fillRect/>
          </a:stretch>
        </p:blipFill>
        <p:spPr>
          <a:xfrm>
            <a:off x="6876256" y="3052311"/>
            <a:ext cx="2186512" cy="3257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ttangolo 6">
            <a:extLst>
              <a:ext uri="{FF2B5EF4-FFF2-40B4-BE49-F238E27FC236}">
                <a16:creationId xmlns:a16="http://schemas.microsoft.com/office/drawing/2014/main" id="{4CACCE6E-349C-4D72-A2EB-F919C5551843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6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B82A9C-D22D-4881-9608-5435726A41AB}"/>
              </a:ext>
            </a:extLst>
          </p:cNvPr>
          <p:cNvSpPr/>
          <p:nvPr/>
        </p:nvSpPr>
        <p:spPr>
          <a:xfrm>
            <a:off x="2506218" y="5468135"/>
            <a:ext cx="1008112" cy="103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53752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Incidenti di percorso…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6" name="Immagine 1" descr="coupler 008.jpg">
            <a:extLst>
              <a:ext uri="{FF2B5EF4-FFF2-40B4-BE49-F238E27FC236}">
                <a16:creationId xmlns:a16="http://schemas.microsoft.com/office/drawing/2014/main" id="{69745997-039F-495F-8306-BADAF87E90A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069892"/>
            <a:ext cx="2495016" cy="18712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B3423B-AD4A-492A-9940-DFD93F3DA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77145"/>
            <a:ext cx="4375605" cy="178643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CA23FA-3E18-4BFD-9F6A-A3584CA9C00C}"/>
              </a:ext>
            </a:extLst>
          </p:cNvPr>
          <p:cNvGrpSpPr/>
          <p:nvPr/>
        </p:nvGrpSpPr>
        <p:grpSpPr>
          <a:xfrm>
            <a:off x="7050351" y="2063588"/>
            <a:ext cx="1924504" cy="4118306"/>
            <a:chOff x="7048403" y="1576310"/>
            <a:chExt cx="1924504" cy="41183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D6A7D-3900-4317-AA9B-47492F15B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29363" y="1895350"/>
              <a:ext cx="2552320" cy="19142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2B61021-8B26-4B43-B5D5-7E8B35349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403" y="4251238"/>
              <a:ext cx="1924504" cy="14433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828B97A-7BF1-4FCF-B7A8-18FEF515436F}"/>
              </a:ext>
            </a:extLst>
          </p:cNvPr>
          <p:cNvSpPr txBox="1">
            <a:spLocks/>
          </p:cNvSpPr>
          <p:nvPr/>
        </p:nvSpPr>
        <p:spPr>
          <a:xfrm>
            <a:off x="2722109" y="1585347"/>
            <a:ext cx="3938123" cy="13558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1400" b="1" dirty="0"/>
              <a:t>Deposito alluminio su coupler</a:t>
            </a:r>
          </a:p>
          <a:p>
            <a:pPr marL="0" indent="0">
              <a:buFont typeface="Arial" pitchFamily="34" charset="0"/>
              <a:buNone/>
            </a:pPr>
            <a:r>
              <a:rPr lang="it-IT" sz="1400" dirty="0"/>
              <a:t>Materiale oring non opportuno.</a:t>
            </a:r>
          </a:p>
          <a:p>
            <a:pPr marL="0" indent="0">
              <a:buFont typeface="Arial" pitchFamily="34" charset="0"/>
              <a:buNone/>
            </a:pPr>
            <a:r>
              <a:rPr lang="it-IT" sz="1400" dirty="0"/>
              <a:t>Fusione parziale oring durante baking non rilevata.</a:t>
            </a:r>
          </a:p>
          <a:p>
            <a:pPr marL="0" indent="0">
              <a:buFont typeface="Arial" pitchFamily="34" charset="0"/>
              <a:buNone/>
            </a:pPr>
            <a:r>
              <a:rPr lang="it-IT" sz="1400" dirty="0"/>
              <a:t>Perdita localizzata vuoto in prossimità contatto RF tra coupler rame e cavità alluminio.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1CBC063-3036-4215-8122-1EE8D2E8DC48}"/>
              </a:ext>
            </a:extLst>
          </p:cNvPr>
          <p:cNvSpPr txBox="1">
            <a:spLocks/>
          </p:cNvSpPr>
          <p:nvPr/>
        </p:nvSpPr>
        <p:spPr>
          <a:xfrm>
            <a:off x="179512" y="4907464"/>
            <a:ext cx="2736304" cy="12744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1400" b="1" dirty="0"/>
              <a:t>Deposito rame su allumina</a:t>
            </a:r>
          </a:p>
          <a:p>
            <a:pPr marL="0" indent="0">
              <a:buFont typeface="Arial" pitchFamily="34" charset="0"/>
              <a:buNone/>
            </a:pPr>
            <a:r>
              <a:rPr lang="it-IT" sz="1400" dirty="0"/>
              <a:t>Disabilitazione interlock arc detector su coupler e immissione 15 kW potenza CW su coupler per errata connessione cavi.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940D394-E675-43F6-899C-DEC45F30FEA0}"/>
              </a:ext>
            </a:extLst>
          </p:cNvPr>
          <p:cNvSpPr txBox="1">
            <a:spLocks/>
          </p:cNvSpPr>
          <p:nvPr/>
        </p:nvSpPr>
        <p:spPr>
          <a:xfrm>
            <a:off x="3572827" y="4907464"/>
            <a:ext cx="3419027" cy="12744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1400" b="1" dirty="0"/>
              <a:t>Errato dimensionamento carico circolatore</a:t>
            </a:r>
          </a:p>
          <a:p>
            <a:pPr marL="0" indent="0">
              <a:buFont typeface="Arial" pitchFamily="34" charset="0"/>
              <a:buNone/>
            </a:pPr>
            <a:r>
              <a:rPr lang="it-IT" sz="1400" dirty="0"/>
              <a:t>Carico 45 kW su carico sbilanciamento circolatore 250 kW su cavità alimentata da 8 vie. </a:t>
            </a:r>
          </a:p>
          <a:p>
            <a:pPr marL="0" indent="0">
              <a:buFont typeface="Arial" pitchFamily="34" charset="0"/>
              <a:buNone/>
            </a:pPr>
            <a:r>
              <a:rPr lang="it-IT" sz="1400" dirty="0"/>
              <a:t>Rottura dovuta a phase-flip amplificatori.</a:t>
            </a:r>
          </a:p>
        </p:txBody>
      </p:sp>
      <p:sp>
        <p:nvSpPr>
          <p:cNvPr id="18" name="Rettangolo 6">
            <a:extLst>
              <a:ext uri="{FF2B5EF4-FFF2-40B4-BE49-F238E27FC236}">
                <a16:creationId xmlns:a16="http://schemas.microsoft.com/office/drawing/2014/main" id="{FF5A9573-B9EC-445D-B051-B2E70ADFB558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96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2"/>
          <p:cNvSpPr txBox="1">
            <a:spLocks/>
          </p:cNvSpPr>
          <p:nvPr/>
        </p:nvSpPr>
        <p:spPr>
          <a:xfrm>
            <a:off x="35496" y="53752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b="1" kern="0" dirty="0">
                <a:solidFill>
                  <a:schemeClr val="bg1"/>
                </a:solidFill>
                <a:latin typeface="Calibri" pitchFamily="34" charset="0"/>
              </a:rPr>
              <a:t>Qualche dettaglio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34080-EEBB-492D-9B3F-76DE5F07A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924944"/>
            <a:ext cx="8229600" cy="604664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Qualche dettaglio</a:t>
            </a:r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00667A32-113D-44ED-8585-3ECED794D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9589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-2738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200 kW 175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(tetrodo)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99A8CBF-3807-4BB9-8D89-E7073B141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4781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it-IT" sz="2400" dirty="0"/>
              <a:t>Operating </a:t>
            </a:r>
            <a:r>
              <a:rPr lang="it-IT" sz="2400" dirty="0" err="1"/>
              <a:t>frequency</a:t>
            </a:r>
            <a:r>
              <a:rPr lang="it-IT" sz="2400" dirty="0"/>
              <a:t> 175 MHz</a:t>
            </a:r>
          </a:p>
          <a:p>
            <a:r>
              <a:rPr lang="it-IT" sz="2400" dirty="0"/>
              <a:t>Maximum output </a:t>
            </a:r>
            <a:r>
              <a:rPr lang="it-IT" sz="2400" dirty="0" err="1"/>
              <a:t>power</a:t>
            </a:r>
            <a:r>
              <a:rPr lang="it-IT" sz="2400" dirty="0"/>
              <a:t> 220 kW CW </a:t>
            </a:r>
          </a:p>
          <a:p>
            <a:r>
              <a:rPr lang="it-IT" sz="2400" dirty="0" err="1"/>
              <a:t>Power</a:t>
            </a:r>
            <a:r>
              <a:rPr lang="it-IT" sz="2400" dirty="0"/>
              <a:t> supply 0 – 19 </a:t>
            </a:r>
            <a:r>
              <a:rPr lang="it-IT" sz="2400" dirty="0" err="1"/>
              <a:t>kV</a:t>
            </a:r>
            <a:r>
              <a:rPr lang="it-IT" sz="2400" dirty="0"/>
              <a:t> </a:t>
            </a:r>
          </a:p>
          <a:p>
            <a:r>
              <a:rPr lang="it-IT" sz="2400" dirty="0" err="1"/>
              <a:t>Efficiency</a:t>
            </a:r>
            <a:r>
              <a:rPr lang="it-IT" sz="2400" dirty="0"/>
              <a:t> &gt; 50%</a:t>
            </a:r>
          </a:p>
          <a:p>
            <a:r>
              <a:rPr lang="it-IT" sz="2400" dirty="0"/>
              <a:t>First stage based on BLF578 - 950 W CW/1800 W pulsed</a:t>
            </a:r>
          </a:p>
          <a:p>
            <a:r>
              <a:rPr lang="it-IT" sz="2400" dirty="0"/>
              <a:t>Each unit with 4 pallets: 3800 W</a:t>
            </a:r>
          </a:p>
          <a:p>
            <a:r>
              <a:rPr lang="it-IT" sz="2400" dirty="0"/>
              <a:t>First stage maximum power: 15,2 kW (normally used at 12 kW that is 750 W for each pallet.</a:t>
            </a:r>
          </a:p>
          <a:p>
            <a:r>
              <a:rPr lang="it-IT" sz="2400" dirty="0"/>
              <a:t>Second stage based on TH781 tetrode and TH18781B cavity: 12.2 dB gain in CW.</a:t>
            </a:r>
          </a:p>
          <a:p>
            <a:r>
              <a:rPr lang="it-IT" sz="2400" dirty="0"/>
              <a:t>Three </a:t>
            </a:r>
            <a:r>
              <a:rPr lang="it-IT" sz="2400" dirty="0" err="1"/>
              <a:t>working</a:t>
            </a:r>
            <a:r>
              <a:rPr lang="it-IT" sz="2400" dirty="0"/>
              <a:t> </a:t>
            </a:r>
            <a:r>
              <a:rPr lang="it-IT" sz="2400" dirty="0" err="1"/>
              <a:t>regimes</a:t>
            </a:r>
            <a:r>
              <a:rPr lang="it-IT" sz="2400" dirty="0"/>
              <a:t> to be set: </a:t>
            </a:r>
            <a:r>
              <a:rPr lang="it-IT" sz="2400" dirty="0" err="1"/>
              <a:t>low</a:t>
            </a:r>
            <a:r>
              <a:rPr lang="it-IT" sz="2400" dirty="0"/>
              <a:t> (&lt;1%), medium (1% to 10%) and high (10 % to CW) Duty </a:t>
            </a:r>
            <a:r>
              <a:rPr lang="it-IT" sz="2400" dirty="0" err="1"/>
              <a:t>Cycle</a:t>
            </a:r>
            <a:endParaRPr lang="it-IT" sz="2400" dirty="0"/>
          </a:p>
          <a:p>
            <a:r>
              <a:rPr lang="it-IT" sz="2500" dirty="0" err="1"/>
              <a:t>Linearity</a:t>
            </a:r>
            <a:r>
              <a:rPr lang="it-IT" sz="2500" dirty="0"/>
              <a:t>:  ±1 dB in the  </a:t>
            </a:r>
            <a:r>
              <a:rPr lang="it-IT" sz="2500" dirty="0" err="1"/>
              <a:t>range</a:t>
            </a:r>
            <a:r>
              <a:rPr lang="it-IT" sz="2500" dirty="0"/>
              <a:t> [20 kW, 220 kW]</a:t>
            </a:r>
          </a:p>
          <a:p>
            <a:r>
              <a:rPr lang="it-IT" sz="2400" dirty="0"/>
              <a:t>Used in pulsed mode: pulse length from 15 </a:t>
            </a:r>
            <a:r>
              <a:rPr lang="el-GR" sz="2400" dirty="0"/>
              <a:t>μ</a:t>
            </a:r>
            <a:r>
              <a:rPr lang="it-IT" sz="2400" dirty="0"/>
              <a:t>s up to 20 ms, period length from 1 s down to 400 </a:t>
            </a:r>
            <a:r>
              <a:rPr lang="el-GR" sz="2400" dirty="0"/>
              <a:t>μ</a:t>
            </a:r>
            <a:r>
              <a:rPr lang="it-IT" sz="2400" dirty="0"/>
              <a:t>s.</a:t>
            </a:r>
          </a:p>
          <a:p>
            <a:r>
              <a:rPr lang="it-IT" sz="2400" dirty="0"/>
              <a:t>Most critical working condition: 200 </a:t>
            </a:r>
            <a:r>
              <a:rPr lang="el-GR" sz="2400" dirty="0"/>
              <a:t>μ</a:t>
            </a:r>
            <a:r>
              <a:rPr lang="it-IT" sz="2400" dirty="0"/>
              <a:t>s pulse, 400 </a:t>
            </a:r>
            <a:r>
              <a:rPr lang="el-GR" sz="2400" dirty="0"/>
              <a:t>μ</a:t>
            </a:r>
            <a:r>
              <a:rPr lang="it-IT" sz="2400" dirty="0"/>
              <a:t>s period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05B8D00F-6769-4BBE-821C-F7E2098E2729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57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-2738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200 kW 175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(tetrodo)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872425-BD89-4447-A9D8-41D4F1B7C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5" y="2751823"/>
            <a:ext cx="2171131" cy="2906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46393B-1EA4-4B40-A863-E13D2F361E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98815"/>
            <a:ext cx="2192522" cy="1637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526570-E0A6-4E69-AC63-21AF0C86A4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30" y="1497129"/>
            <a:ext cx="2634953" cy="1972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5">
            <a:extLst>
              <a:ext uri="{FF2B5EF4-FFF2-40B4-BE49-F238E27FC236}">
                <a16:creationId xmlns:a16="http://schemas.microsoft.com/office/drawing/2014/main" id="{5E28F921-1FCA-47AB-B2C7-A0892EAC6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4159" y="6060976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93B3AF2E-55D3-4A7F-A323-52B0D7E2E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647" y="2882800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egnaposto testo 1">
            <a:extLst>
              <a:ext uri="{FF2B5EF4-FFF2-40B4-BE49-F238E27FC236}">
                <a16:creationId xmlns:a16="http://schemas.microsoft.com/office/drawing/2014/main" id="{2FD1FC36-C02A-4880-8807-430F8227D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6200000">
            <a:off x="3138155" y="4837810"/>
            <a:ext cx="1578389" cy="388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/>
              <a:t>SS </a:t>
            </a:r>
            <a:r>
              <a:rPr lang="it-IT" sz="1800" b="1" dirty="0" err="1"/>
              <a:t>tests</a:t>
            </a:r>
            <a:r>
              <a:rPr lang="it-IT" sz="1800" b="1" dirty="0"/>
              <a:t> </a:t>
            </a:r>
            <a:r>
              <a:rPr lang="it-IT" sz="1800" b="1" dirty="0" err="1"/>
              <a:t>at</a:t>
            </a:r>
            <a:r>
              <a:rPr lang="it-IT" sz="1800" b="1" dirty="0"/>
              <a:t> LNL</a:t>
            </a:r>
            <a:endParaRPr lang="en-GB" sz="1800" b="1" dirty="0"/>
          </a:p>
        </p:txBody>
      </p:sp>
      <p:sp>
        <p:nvSpPr>
          <p:cNvPr id="22" name="Segnaposto testo 1">
            <a:extLst>
              <a:ext uri="{FF2B5EF4-FFF2-40B4-BE49-F238E27FC236}">
                <a16:creationId xmlns:a16="http://schemas.microsoft.com/office/drawing/2014/main" id="{6F42AFD8-8CE1-4B2F-AD8C-88C0E2CB5F0E}"/>
              </a:ext>
            </a:extLst>
          </p:cNvPr>
          <p:cNvSpPr txBox="1">
            <a:spLocks/>
          </p:cNvSpPr>
          <p:nvPr/>
        </p:nvSpPr>
        <p:spPr>
          <a:xfrm>
            <a:off x="3962709" y="6201737"/>
            <a:ext cx="3702327" cy="388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600" dirty="0"/>
              <a:t>Linearità entro ±0.5 dB nel range 10%-90% </a:t>
            </a:r>
            <a:endParaRPr lang="en-GB" sz="1600" dirty="0"/>
          </a:p>
        </p:txBody>
      </p:sp>
      <p:pic>
        <p:nvPicPr>
          <p:cNvPr id="23" name="Immagine 3">
            <a:extLst>
              <a:ext uri="{FF2B5EF4-FFF2-40B4-BE49-F238E27FC236}">
                <a16:creationId xmlns:a16="http://schemas.microsoft.com/office/drawing/2014/main" id="{44C48554-C821-4A24-AF09-9F49AC90D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944" y="3963722"/>
            <a:ext cx="3600400" cy="2203128"/>
          </a:xfrm>
          <a:prstGeom prst="rect">
            <a:avLst/>
          </a:prstGeom>
        </p:spPr>
      </p:pic>
      <p:sp>
        <p:nvSpPr>
          <p:cNvPr id="24" name="Segnaposto testo 1">
            <a:extLst>
              <a:ext uri="{FF2B5EF4-FFF2-40B4-BE49-F238E27FC236}">
                <a16:creationId xmlns:a16="http://schemas.microsoft.com/office/drawing/2014/main" id="{AFADB202-2B73-481A-BBCE-B247A285E63E}"/>
              </a:ext>
            </a:extLst>
          </p:cNvPr>
          <p:cNvSpPr txBox="1">
            <a:spLocks/>
          </p:cNvSpPr>
          <p:nvPr/>
        </p:nvSpPr>
        <p:spPr>
          <a:xfrm>
            <a:off x="390147" y="5692442"/>
            <a:ext cx="1627236" cy="474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2000" dirty="0"/>
              <a:t>Alimentatore</a:t>
            </a:r>
            <a:endParaRPr lang="en-GB" sz="2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08AB323-7914-49BF-8D00-BE222D23B0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87" y="1497129"/>
            <a:ext cx="2852922" cy="19727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Segnaposto testo 1">
            <a:extLst>
              <a:ext uri="{FF2B5EF4-FFF2-40B4-BE49-F238E27FC236}">
                <a16:creationId xmlns:a16="http://schemas.microsoft.com/office/drawing/2014/main" id="{B29B6472-61AA-4AC1-9573-CB13B2D96773}"/>
              </a:ext>
            </a:extLst>
          </p:cNvPr>
          <p:cNvSpPr txBox="1">
            <a:spLocks/>
          </p:cNvSpPr>
          <p:nvPr/>
        </p:nvSpPr>
        <p:spPr>
          <a:xfrm>
            <a:off x="3851920" y="3471118"/>
            <a:ext cx="3705276" cy="4744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2000" dirty="0"/>
              <a:t>Interno unità RF a 4 pallet</a:t>
            </a:r>
            <a:endParaRPr lang="en-GB" sz="2000" dirty="0"/>
          </a:p>
        </p:txBody>
      </p:sp>
      <p:sp>
        <p:nvSpPr>
          <p:cNvPr id="16" name="Rettangolo 6">
            <a:extLst>
              <a:ext uri="{FF2B5EF4-FFF2-40B4-BE49-F238E27FC236}">
                <a16:creationId xmlns:a16="http://schemas.microsoft.com/office/drawing/2014/main" id="{5697A9CC-716D-4BD6-B796-154194CA2985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65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-2738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125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kW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352.2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27E5EA-E7AA-4BBA-8EB2-0A95C6C119C3}"/>
              </a:ext>
            </a:extLst>
          </p:cNvPr>
          <p:cNvSpPr txBox="1">
            <a:spLocks/>
          </p:cNvSpPr>
          <p:nvPr/>
        </p:nvSpPr>
        <p:spPr>
          <a:xfrm>
            <a:off x="457200" y="154781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100" dirty="0"/>
              <a:t>Operating Ferquency 352.2 MHz</a:t>
            </a:r>
          </a:p>
          <a:p>
            <a:r>
              <a:rPr lang="it-IT" sz="2100" dirty="0"/>
              <a:t>Nominal output power 125 kW CW</a:t>
            </a:r>
          </a:p>
          <a:p>
            <a:r>
              <a:rPr lang="it-IT" sz="2100" dirty="0"/>
              <a:t>N. of units : 5 (total power 625 kW)</a:t>
            </a:r>
          </a:p>
          <a:p>
            <a:r>
              <a:rPr lang="it-IT" sz="2100" dirty="0"/>
              <a:t>Max. output power 160 kW</a:t>
            </a:r>
          </a:p>
          <a:p>
            <a:r>
              <a:rPr lang="it-IT" sz="2100" dirty="0"/>
              <a:t>Output impedance 50 </a:t>
            </a:r>
            <a:r>
              <a:rPr lang="it-IT" sz="2100" dirty="0">
                <a:latin typeface="Symbol" panose="05050102010706020507" pitchFamily="18" charset="2"/>
              </a:rPr>
              <a:t>W</a:t>
            </a:r>
            <a:r>
              <a:rPr lang="it-IT" sz="2100" dirty="0"/>
              <a:t> </a:t>
            </a:r>
          </a:p>
          <a:p>
            <a:r>
              <a:rPr lang="it-IT" sz="2100" dirty="0"/>
              <a:t>Output connector: EIA 6’’1/8 (air cooled)</a:t>
            </a:r>
          </a:p>
          <a:p>
            <a:r>
              <a:rPr lang="it-IT" sz="2100" dirty="0"/>
              <a:t>Cooling System: Air and deionized water</a:t>
            </a:r>
          </a:p>
          <a:p>
            <a:r>
              <a:rPr lang="pt-BR" sz="2100" dirty="0"/>
              <a:t>1dB BW ≥ ± 1 MHz 	</a:t>
            </a:r>
          </a:p>
          <a:p>
            <a:r>
              <a:rPr lang="it-IT" sz="2100" dirty="0"/>
              <a:t>Total efficiency	&gt; 0.5 (RF Power / Mains Power in VA)	</a:t>
            </a:r>
          </a:p>
          <a:p>
            <a:r>
              <a:rPr lang="en-GB" sz="2100" dirty="0"/>
              <a:t>Harmonics &lt; -30 </a:t>
            </a:r>
            <a:r>
              <a:rPr lang="en-GB" sz="2100" dirty="0" err="1"/>
              <a:t>dBc</a:t>
            </a:r>
            <a:r>
              <a:rPr lang="en-GB" sz="2100" dirty="0"/>
              <a:t> 	</a:t>
            </a:r>
          </a:p>
          <a:p>
            <a:r>
              <a:rPr lang="en-GB" sz="2100" dirty="0"/>
              <a:t>Spurious &lt; -60 </a:t>
            </a:r>
            <a:r>
              <a:rPr lang="en-GB" sz="2100" dirty="0" err="1"/>
              <a:t>dBc</a:t>
            </a:r>
            <a:r>
              <a:rPr lang="en-GB" sz="2100" dirty="0"/>
              <a:t> 	</a:t>
            </a:r>
          </a:p>
          <a:p>
            <a:r>
              <a:rPr lang="it-IT" sz="2100" dirty="0"/>
              <a:t>Linearity: ± 1 dB in the range [12.5 kW, 112.5 kW] </a:t>
            </a:r>
          </a:p>
          <a:p>
            <a:r>
              <a:rPr lang="it-IT" sz="2100" dirty="0"/>
              <a:t>Dimensions: L=3600mm, W=1200mm,  H=2100 mm 	</a:t>
            </a:r>
            <a:r>
              <a:rPr lang="it-IT" sz="2400" dirty="0"/>
              <a:t>	</a:t>
            </a:r>
          </a:p>
          <a:p>
            <a:endParaRPr lang="it-IT" sz="2400" dirty="0"/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5ABAB4C3-C992-43E5-A502-B8724B8A698D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039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787775" y="5970588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847263" y="2792412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9847263" y="6073775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5413" y="6291263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47812"/>
            <a:ext cx="8229600" cy="4525963"/>
          </a:xfrm>
        </p:spPr>
        <p:txBody>
          <a:bodyPr>
            <a:noAutofit/>
          </a:bodyPr>
          <a:lstStyle/>
          <a:p>
            <a:r>
              <a:rPr lang="it-IT" sz="1900" dirty="0"/>
              <a:t>5 Racks (4 for RF modules and 1 for control), 40 kW max. </a:t>
            </a:r>
            <a:r>
              <a:rPr lang="it-IT" sz="1900" dirty="0" err="1"/>
              <a:t>power</a:t>
            </a:r>
            <a:r>
              <a:rPr lang="it-IT" sz="1900" dirty="0"/>
              <a:t> </a:t>
            </a:r>
            <a:r>
              <a:rPr lang="it-IT" sz="1900" dirty="0" err="1"/>
              <a:t>each</a:t>
            </a:r>
            <a:endParaRPr lang="it-IT" sz="1900" dirty="0"/>
          </a:p>
          <a:p>
            <a:r>
              <a:rPr lang="it-IT" sz="1900" dirty="0"/>
              <a:t>8 </a:t>
            </a:r>
            <a:r>
              <a:rPr lang="it-IT" sz="1900" dirty="0" err="1"/>
              <a:t>Modules</a:t>
            </a:r>
            <a:r>
              <a:rPr lang="it-IT" sz="1900" dirty="0"/>
              <a:t>/</a:t>
            </a:r>
            <a:r>
              <a:rPr lang="it-IT" sz="1900" dirty="0" err="1"/>
              <a:t>rack</a:t>
            </a:r>
            <a:r>
              <a:rPr lang="it-IT" sz="1900" dirty="0"/>
              <a:t> (5 kW </a:t>
            </a:r>
            <a:r>
              <a:rPr lang="it-IT" sz="1900" dirty="0" err="1"/>
              <a:t>max</a:t>
            </a:r>
            <a:r>
              <a:rPr lang="it-IT" sz="1900" dirty="0"/>
              <a:t> </a:t>
            </a:r>
            <a:r>
              <a:rPr lang="it-IT" sz="1900" dirty="0" err="1"/>
              <a:t>power</a:t>
            </a:r>
            <a:r>
              <a:rPr lang="it-IT" sz="1900" dirty="0"/>
              <a:t> ), 6 </a:t>
            </a:r>
            <a:r>
              <a:rPr lang="it-IT" sz="1900" dirty="0" err="1"/>
              <a:t>pallets</a:t>
            </a:r>
            <a:r>
              <a:rPr lang="it-IT" sz="1900" dirty="0"/>
              <a:t>/</a:t>
            </a:r>
            <a:r>
              <a:rPr lang="it-IT" sz="1900" dirty="0" err="1"/>
              <a:t>module</a:t>
            </a:r>
            <a:r>
              <a:rPr lang="it-IT" sz="1900" dirty="0"/>
              <a:t> </a:t>
            </a:r>
          </a:p>
          <a:p>
            <a:r>
              <a:rPr lang="it-IT" sz="1900" dirty="0"/>
              <a:t>Wilkinson-</a:t>
            </a:r>
            <a:r>
              <a:rPr lang="it-IT" sz="1900" dirty="0" err="1"/>
              <a:t>Gysel</a:t>
            </a:r>
            <a:r>
              <a:rPr lang="it-IT" sz="1900" dirty="0"/>
              <a:t> </a:t>
            </a:r>
            <a:r>
              <a:rPr lang="it-IT" sz="1900" dirty="0" err="1"/>
              <a:t>combiners</a:t>
            </a:r>
            <a:r>
              <a:rPr lang="it-IT" sz="1900" dirty="0"/>
              <a:t> </a:t>
            </a:r>
            <a:r>
              <a:rPr lang="it-IT" sz="1900" dirty="0" err="1"/>
              <a:t>at</a:t>
            </a:r>
            <a:r>
              <a:rPr lang="it-IT" sz="1900" dirty="0"/>
              <a:t> </a:t>
            </a:r>
            <a:r>
              <a:rPr lang="it-IT" sz="1900" dirty="0" err="1"/>
              <a:t>each</a:t>
            </a:r>
            <a:r>
              <a:rPr lang="it-IT" sz="1900" dirty="0"/>
              <a:t> stage up to 40 kW, with maximum </a:t>
            </a:r>
            <a:r>
              <a:rPr lang="it-IT" sz="1900" dirty="0" err="1"/>
              <a:t>combiner</a:t>
            </a:r>
            <a:r>
              <a:rPr lang="it-IT" sz="1900" dirty="0"/>
              <a:t> </a:t>
            </a:r>
            <a:r>
              <a:rPr lang="it-IT" sz="1900" dirty="0" err="1"/>
              <a:t>loss</a:t>
            </a:r>
            <a:r>
              <a:rPr lang="it-IT" sz="1900" dirty="0"/>
              <a:t> of 0.6 dB and &lt;26 dB </a:t>
            </a:r>
            <a:r>
              <a:rPr lang="it-IT" sz="1900" dirty="0" err="1"/>
              <a:t>isolation</a:t>
            </a:r>
            <a:r>
              <a:rPr lang="it-IT" sz="1900" dirty="0"/>
              <a:t> </a:t>
            </a:r>
          </a:p>
          <a:p>
            <a:r>
              <a:rPr lang="it-IT" sz="1900" dirty="0"/>
              <a:t>3 dB </a:t>
            </a:r>
            <a:r>
              <a:rPr lang="it-IT" sz="1900" dirty="0" err="1"/>
              <a:t>Hybrid</a:t>
            </a:r>
            <a:r>
              <a:rPr lang="it-IT" sz="1900" dirty="0"/>
              <a:t> </a:t>
            </a:r>
            <a:r>
              <a:rPr lang="it-IT" sz="1900" dirty="0" err="1"/>
              <a:t>combiner</a:t>
            </a:r>
            <a:r>
              <a:rPr lang="it-IT" sz="1900" dirty="0"/>
              <a:t> for the </a:t>
            </a:r>
            <a:r>
              <a:rPr lang="it-IT" sz="1900" dirty="0" err="1"/>
              <a:t>final</a:t>
            </a:r>
            <a:r>
              <a:rPr lang="it-IT" sz="1900" dirty="0"/>
              <a:t> stage</a:t>
            </a:r>
          </a:p>
          <a:p>
            <a:r>
              <a:rPr lang="it-IT" sz="1900" dirty="0"/>
              <a:t>The </a:t>
            </a:r>
            <a:r>
              <a:rPr lang="it-IT" sz="1900" dirty="0" err="1"/>
              <a:t>system</a:t>
            </a:r>
            <a:r>
              <a:rPr lang="it-IT" sz="1900" dirty="0"/>
              <a:t> </a:t>
            </a:r>
            <a:r>
              <a:rPr lang="it-IT" sz="1900" dirty="0" err="1"/>
              <a:t>is</a:t>
            </a:r>
            <a:r>
              <a:rPr lang="it-IT" sz="1900" dirty="0"/>
              <a:t> </a:t>
            </a:r>
            <a:r>
              <a:rPr lang="it-IT" sz="1900" dirty="0" err="1"/>
              <a:t>dimensioned</a:t>
            </a:r>
            <a:r>
              <a:rPr lang="it-IT" sz="1900" dirty="0"/>
              <a:t> in </a:t>
            </a:r>
            <a:r>
              <a:rPr lang="it-IT" sz="1900" dirty="0" err="1"/>
              <a:t>such</a:t>
            </a:r>
            <a:r>
              <a:rPr lang="it-IT" sz="1900" dirty="0"/>
              <a:t> a way to </a:t>
            </a:r>
            <a:r>
              <a:rPr lang="it-IT" sz="1900" dirty="0" err="1"/>
              <a:t>keep</a:t>
            </a:r>
            <a:r>
              <a:rPr lang="it-IT" sz="1900" dirty="0"/>
              <a:t> </a:t>
            </a:r>
            <a:r>
              <a:rPr lang="it-IT" sz="1900" dirty="0" err="1"/>
              <a:t>working</a:t>
            </a:r>
            <a:r>
              <a:rPr lang="it-IT" sz="1900" dirty="0"/>
              <a:t> </a:t>
            </a:r>
            <a:r>
              <a:rPr lang="it-IT" sz="1900" dirty="0" err="1"/>
              <a:t>at</a:t>
            </a:r>
            <a:r>
              <a:rPr lang="it-IT" sz="1900" dirty="0"/>
              <a:t> the 125 kW </a:t>
            </a:r>
            <a:r>
              <a:rPr lang="it-IT" sz="1900" dirty="0" err="1"/>
              <a:t>power</a:t>
            </a:r>
            <a:r>
              <a:rPr lang="it-IT" sz="1900" dirty="0"/>
              <a:t> </a:t>
            </a:r>
            <a:r>
              <a:rPr lang="it-IT" sz="1900" dirty="0" err="1"/>
              <a:t>level</a:t>
            </a:r>
            <a:r>
              <a:rPr lang="it-IT" sz="1900" dirty="0"/>
              <a:t> </a:t>
            </a:r>
            <a:r>
              <a:rPr lang="it-IT" sz="1900" dirty="0" err="1"/>
              <a:t>even</a:t>
            </a:r>
            <a:r>
              <a:rPr lang="it-IT" sz="1900" dirty="0"/>
              <a:t> in case of </a:t>
            </a:r>
            <a:r>
              <a:rPr lang="it-IT" sz="1900" dirty="0" err="1"/>
              <a:t>failure</a:t>
            </a:r>
            <a:r>
              <a:rPr lang="it-IT" sz="1900" dirty="0"/>
              <a:t> of a 5 kW </a:t>
            </a:r>
            <a:r>
              <a:rPr lang="it-IT" sz="1900" dirty="0" err="1"/>
              <a:t>module</a:t>
            </a:r>
            <a:r>
              <a:rPr lang="it-IT" sz="1900" dirty="0"/>
              <a:t> </a:t>
            </a:r>
          </a:p>
          <a:p>
            <a:r>
              <a:rPr lang="it-IT" sz="1900" dirty="0"/>
              <a:t>Control </a:t>
            </a:r>
            <a:r>
              <a:rPr lang="it-IT" sz="1900" dirty="0" err="1"/>
              <a:t>logic</a:t>
            </a:r>
            <a:r>
              <a:rPr lang="it-IT" sz="1900" dirty="0"/>
              <a:t> </a:t>
            </a:r>
            <a:r>
              <a:rPr lang="it-IT" sz="1900" dirty="0" err="1"/>
              <a:t>based</a:t>
            </a:r>
            <a:r>
              <a:rPr lang="it-IT" sz="1900" dirty="0"/>
              <a:t> on a Siemens S7/1200 PLC, </a:t>
            </a:r>
            <a:r>
              <a:rPr lang="it-IT" sz="1900" dirty="0" err="1"/>
              <a:t>able</a:t>
            </a:r>
            <a:r>
              <a:rPr lang="it-IT" sz="1900" dirty="0"/>
              <a:t> to be </a:t>
            </a:r>
            <a:r>
              <a:rPr lang="it-IT" sz="1900" dirty="0" err="1"/>
              <a:t>interfaced</a:t>
            </a:r>
            <a:r>
              <a:rPr lang="it-IT" sz="1900" dirty="0"/>
              <a:t> with EPICS</a:t>
            </a:r>
          </a:p>
        </p:txBody>
      </p:sp>
      <p:sp>
        <p:nvSpPr>
          <p:cNvPr id="15" name="Titolo 2">
            <a:extLst>
              <a:ext uri="{FF2B5EF4-FFF2-40B4-BE49-F238E27FC236}">
                <a16:creationId xmlns:a16="http://schemas.microsoft.com/office/drawing/2014/main" id="{53321CC2-255C-4990-BCB5-956782BE4AA7}"/>
              </a:ext>
            </a:extLst>
          </p:cNvPr>
          <p:cNvSpPr txBox="1">
            <a:spLocks/>
          </p:cNvSpPr>
          <p:nvPr/>
        </p:nvSpPr>
        <p:spPr>
          <a:xfrm>
            <a:off x="35496" y="-2738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125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kW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352.2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(SS): 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filosofia</a:t>
            </a:r>
          </a:p>
        </p:txBody>
      </p:sp>
      <p:sp>
        <p:nvSpPr>
          <p:cNvPr id="16" name="Rettangolo 6">
            <a:extLst>
              <a:ext uri="{FF2B5EF4-FFF2-40B4-BE49-F238E27FC236}">
                <a16:creationId xmlns:a16="http://schemas.microsoft.com/office/drawing/2014/main" id="{8FEF28F5-4391-4B60-91FC-5FF9EBD40053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599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0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787775" y="5970588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847263" y="2792412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9847263" y="6073775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5413" y="6291263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13133"/>
          <a:stretch/>
        </p:blipFill>
        <p:spPr>
          <a:xfrm>
            <a:off x="-37809" y="1545607"/>
            <a:ext cx="6223355" cy="4766294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35"/>
          <a:stretch/>
        </p:blipFill>
        <p:spPr>
          <a:xfrm>
            <a:off x="6228184" y="1497129"/>
            <a:ext cx="2558756" cy="4167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Freccia a destra 1"/>
          <p:cNvSpPr/>
          <p:nvPr/>
        </p:nvSpPr>
        <p:spPr>
          <a:xfrm>
            <a:off x="3451229" y="2644774"/>
            <a:ext cx="3569043" cy="856234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952875" y="1525384"/>
            <a:ext cx="2126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8-way Wilkinson-</a:t>
            </a:r>
            <a:r>
              <a:rPr lang="it-IT" sz="1600" dirty="0" err="1"/>
              <a:t>Gysel</a:t>
            </a:r>
            <a:r>
              <a:rPr lang="it-IT" sz="1600" dirty="0"/>
              <a:t> </a:t>
            </a:r>
            <a:r>
              <a:rPr lang="it-IT" sz="1600" dirty="0" err="1"/>
              <a:t>combiner</a:t>
            </a:r>
            <a:r>
              <a:rPr lang="it-IT" sz="1600" dirty="0"/>
              <a:t> with 13/30 output </a:t>
            </a:r>
            <a:r>
              <a:rPr lang="it-IT" sz="1600" dirty="0" err="1"/>
              <a:t>connectors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each</a:t>
            </a:r>
            <a:r>
              <a:rPr lang="it-IT" sz="1600" dirty="0"/>
              <a:t> 5 kW </a:t>
            </a:r>
            <a:r>
              <a:rPr lang="it-IT" sz="1600" dirty="0" err="1"/>
              <a:t>module</a:t>
            </a:r>
            <a:r>
              <a:rPr lang="it-IT" sz="1600" dirty="0"/>
              <a:t> output</a:t>
            </a:r>
          </a:p>
        </p:txBody>
      </p:sp>
      <p:sp>
        <p:nvSpPr>
          <p:cNvPr id="15" name="Titolo 2">
            <a:extLst>
              <a:ext uri="{FF2B5EF4-FFF2-40B4-BE49-F238E27FC236}">
                <a16:creationId xmlns:a16="http://schemas.microsoft.com/office/drawing/2014/main" id="{B2744352-3079-4480-953F-7A2A8E248FBF}"/>
              </a:ext>
            </a:extLst>
          </p:cNvPr>
          <p:cNvSpPr txBox="1">
            <a:spLocks/>
          </p:cNvSpPr>
          <p:nvPr/>
        </p:nvSpPr>
        <p:spPr>
          <a:xfrm>
            <a:off x="35496" y="4462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125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kW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352.2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(SS): rack 40 kW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6" name="Rettangolo 6">
            <a:extLst>
              <a:ext uri="{FF2B5EF4-FFF2-40B4-BE49-F238E27FC236}">
                <a16:creationId xmlns:a16="http://schemas.microsoft.com/office/drawing/2014/main" id="{A1DC3642-CCB9-4F1B-9D2C-9C6772392A69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95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787775" y="5970588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847263" y="2792412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9847263" y="6073775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5413" y="6291263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732724"/>
            <a:ext cx="7646325" cy="3341051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13" y="1216273"/>
            <a:ext cx="3392156" cy="211366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832996" y="1911823"/>
            <a:ext cx="44355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/>
              <a:t>Hybrid 3dB coupler with a </a:t>
            </a:r>
            <a:r>
              <a:rPr lang="el-GR" sz="1400" dirty="0"/>
              <a:t>λ</a:t>
            </a:r>
            <a:r>
              <a:rPr lang="it-IT" sz="1400" dirty="0"/>
              <a:t>/4 section in order to make powers on the dummy loads more independent from the phase </a:t>
            </a:r>
          </a:p>
        </p:txBody>
      </p:sp>
      <p:sp>
        <p:nvSpPr>
          <p:cNvPr id="14" name="Titolo 2">
            <a:extLst>
              <a:ext uri="{FF2B5EF4-FFF2-40B4-BE49-F238E27FC236}">
                <a16:creationId xmlns:a16="http://schemas.microsoft.com/office/drawing/2014/main" id="{7A7D755B-04BC-4A20-B8F5-6E4E38F0922D}"/>
              </a:ext>
            </a:extLst>
          </p:cNvPr>
          <p:cNvSpPr txBox="1">
            <a:spLocks/>
          </p:cNvSpPr>
          <p:nvPr/>
        </p:nvSpPr>
        <p:spPr>
          <a:xfrm>
            <a:off x="38945" y="-5371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125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kW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352.2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(SS):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schema di combinazione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5" name="Rettangolo 6">
            <a:extLst>
              <a:ext uri="{FF2B5EF4-FFF2-40B4-BE49-F238E27FC236}">
                <a16:creationId xmlns:a16="http://schemas.microsoft.com/office/drawing/2014/main" id="{9382F249-21E8-4219-93EB-7EE7B38BFBA2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8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53752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Principali realizzazioni e attività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EAC637-7918-454F-8E0A-C4EBB861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512" y="1415993"/>
            <a:ext cx="8856984" cy="5442007"/>
          </a:xfrm>
        </p:spPr>
        <p:txBody>
          <a:bodyPr>
            <a:normAutofit fontScale="77500" lnSpcReduction="20000"/>
          </a:bodyPr>
          <a:lstStyle/>
          <a:p>
            <a:r>
              <a:rPr lang="it-IT" sz="2400" dirty="0"/>
              <a:t>Progetto TRASCO/MUNES</a:t>
            </a:r>
          </a:p>
          <a:p>
            <a:pPr lvl="1"/>
            <a:r>
              <a:rPr lang="it-IT" sz="2000" dirty="0"/>
              <a:t>Sviluppo cavità RFQ (352.2 MHz), accoppiatori di potenza, sistema di tuning passivo, sistema di tuning attivo con fluido di raffreddamento, etc.</a:t>
            </a:r>
          </a:p>
          <a:p>
            <a:pPr lvl="1"/>
            <a:r>
              <a:rPr lang="it-IT" sz="2000" dirty="0"/>
              <a:t>Sviluppo amplificatore a stato solido (5x125 kW, 352.2 MHz, CW)</a:t>
            </a:r>
          </a:p>
          <a:p>
            <a:pPr lvl="1"/>
            <a:r>
              <a:rPr lang="it-IT" sz="2000" dirty="0" err="1"/>
              <a:t>Conditioning</a:t>
            </a:r>
            <a:r>
              <a:rPr lang="it-IT" sz="2000" dirty="0"/>
              <a:t> in potenza</a:t>
            </a:r>
          </a:p>
          <a:p>
            <a:pPr marL="457200" lvl="1" indent="0">
              <a:buNone/>
            </a:pPr>
            <a:endParaRPr lang="it-IT" sz="2000" dirty="0"/>
          </a:p>
          <a:p>
            <a:r>
              <a:rPr lang="it-IT" sz="2400" dirty="0"/>
              <a:t>Progetto IFMIF-EVEDA</a:t>
            </a:r>
          </a:p>
          <a:p>
            <a:pPr lvl="1"/>
            <a:r>
              <a:rPr lang="it-IT" sz="2000" dirty="0"/>
              <a:t>Sviluppo cavità RFQ (175 MHz), accoppiatori di potenza, sistema di tuning passivo, sistema di tuning attivo con fluido di raffreddamento, etc.</a:t>
            </a:r>
          </a:p>
          <a:p>
            <a:pPr lvl="1"/>
            <a:r>
              <a:rPr lang="it-IT" sz="2000" dirty="0"/>
              <a:t>Sviluppo test-stand in potenza e relativo amplificatore a tetrodo (200 kW, 175 MHz, CW)</a:t>
            </a:r>
          </a:p>
          <a:p>
            <a:pPr lvl="1"/>
            <a:r>
              <a:rPr lang="it-IT" sz="2000" dirty="0"/>
              <a:t>Sviluppo amplificatore a stato solido (200 kW, 175 MHz, CW)</a:t>
            </a:r>
          </a:p>
          <a:p>
            <a:pPr lvl="1"/>
            <a:r>
              <a:rPr lang="it-IT" sz="2000" dirty="0" err="1"/>
              <a:t>Conditioning</a:t>
            </a:r>
            <a:r>
              <a:rPr lang="it-IT" sz="2000" dirty="0"/>
              <a:t> in potenza e </a:t>
            </a:r>
            <a:r>
              <a:rPr lang="it-IT" sz="2000" dirty="0" err="1"/>
              <a:t>commissioning</a:t>
            </a:r>
            <a:r>
              <a:rPr lang="it-IT" sz="2000" dirty="0"/>
              <a:t> con fascio</a:t>
            </a:r>
          </a:p>
          <a:p>
            <a:pPr marL="457200" lvl="1" indent="0">
              <a:buNone/>
            </a:pPr>
            <a:endParaRPr lang="it-IT" sz="2400" dirty="0"/>
          </a:p>
          <a:p>
            <a:r>
              <a:rPr lang="it-IT" sz="2400" dirty="0"/>
              <a:t>Progetto SPES</a:t>
            </a:r>
          </a:p>
          <a:p>
            <a:pPr lvl="1"/>
            <a:r>
              <a:rPr lang="it-IT" sz="2000" dirty="0"/>
              <a:t>Sviluppo cavità RFQ (80 MHz), accoppiatore di potenza, sistema di tuning passivo, sistema di tuning attivo con fluido di raffreddamento, </a:t>
            </a:r>
          </a:p>
          <a:p>
            <a:pPr lvl="1"/>
            <a:r>
              <a:rPr lang="it-IT" sz="2000" dirty="0"/>
              <a:t>Sviluppo amplificatore (200 kW, 80 MHz, CW)</a:t>
            </a:r>
          </a:p>
          <a:p>
            <a:pPr marL="457200" lvl="1" indent="0">
              <a:buNone/>
            </a:pPr>
            <a:endParaRPr lang="it-IT" sz="2000" dirty="0"/>
          </a:p>
          <a:p>
            <a:r>
              <a:rPr lang="it-IT" sz="2400" dirty="0"/>
              <a:t>Progetto ESS</a:t>
            </a:r>
          </a:p>
          <a:p>
            <a:pPr lvl="1"/>
            <a:r>
              <a:rPr lang="it-IT" sz="2000" dirty="0"/>
              <a:t>Sviluppo cavità DTL (352.2 MHz), accoppiatori di potenza, sistema di tuning e stabilizzazione passivi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454925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787775" y="5970588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847263" y="2792412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9847263" y="6073775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5413" y="6291263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24799" t="15001" r="42913" b="7301"/>
          <a:stretch/>
        </p:blipFill>
        <p:spPr>
          <a:xfrm>
            <a:off x="290513" y="1601154"/>
            <a:ext cx="3155055" cy="427086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1794075"/>
            <a:ext cx="4999230" cy="330508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08006" y="5263314"/>
            <a:ext cx="5735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Max. </a:t>
            </a:r>
            <a:r>
              <a:rPr lang="it-IT" dirty="0" err="1"/>
              <a:t>power</a:t>
            </a:r>
            <a:r>
              <a:rPr lang="it-IT" dirty="0"/>
              <a:t> 1250 W CW, V=50 V, VSWR &gt; 65:1 @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phases</a:t>
            </a:r>
            <a:endParaRPr lang="it-IT" dirty="0"/>
          </a:p>
        </p:txBody>
      </p:sp>
      <p:sp>
        <p:nvSpPr>
          <p:cNvPr id="14" name="Titolo 2">
            <a:extLst>
              <a:ext uri="{FF2B5EF4-FFF2-40B4-BE49-F238E27FC236}">
                <a16:creationId xmlns:a16="http://schemas.microsoft.com/office/drawing/2014/main" id="{C9200FAD-3F2A-402E-BD54-6EEDACE1412E}"/>
              </a:ext>
            </a:extLst>
          </p:cNvPr>
          <p:cNvSpPr txBox="1">
            <a:spLocks/>
          </p:cNvSpPr>
          <p:nvPr/>
        </p:nvSpPr>
        <p:spPr>
          <a:xfrm>
            <a:off x="38945" y="-5371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125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kW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352.2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(SS): schema del pallet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5" name="Rettangolo 6">
            <a:extLst>
              <a:ext uri="{FF2B5EF4-FFF2-40B4-BE49-F238E27FC236}">
                <a16:creationId xmlns:a16="http://schemas.microsoft.com/office/drawing/2014/main" id="{C0A624EB-6D9E-4E52-A3A2-0BE61958EC8A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49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787775" y="5970588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847263" y="2792412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9847263" y="6073775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5413" y="6291263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515275" y="1379394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 kW </a:t>
            </a:r>
            <a:r>
              <a:rPr lang="it-IT" dirty="0" err="1"/>
              <a:t>module</a:t>
            </a:r>
            <a:r>
              <a:rPr lang="it-IT" dirty="0"/>
              <a:t>: RF side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63" y="1803554"/>
            <a:ext cx="4090061" cy="223871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551" y="1766605"/>
            <a:ext cx="3811817" cy="221295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538" y="4003402"/>
            <a:ext cx="3754428" cy="214617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8879" y="4005036"/>
            <a:ext cx="4013162" cy="2353361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5796136" y="1379394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5 kW </a:t>
            </a:r>
            <a:r>
              <a:rPr lang="it-IT" dirty="0" err="1"/>
              <a:t>module</a:t>
            </a:r>
            <a:r>
              <a:rPr lang="it-IT" dirty="0"/>
              <a:t>: PS side</a:t>
            </a:r>
          </a:p>
        </p:txBody>
      </p:sp>
      <p:sp>
        <p:nvSpPr>
          <p:cNvPr id="19" name="Titolo 2">
            <a:extLst>
              <a:ext uri="{FF2B5EF4-FFF2-40B4-BE49-F238E27FC236}">
                <a16:creationId xmlns:a16="http://schemas.microsoft.com/office/drawing/2014/main" id="{BC4ADE1C-8C1B-4589-A26B-49AFA880390B}"/>
              </a:ext>
            </a:extLst>
          </p:cNvPr>
          <p:cNvSpPr txBox="1">
            <a:spLocks/>
          </p:cNvSpPr>
          <p:nvPr/>
        </p:nvSpPr>
        <p:spPr>
          <a:xfrm>
            <a:off x="38945" y="-5371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125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kW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352.2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(SS):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schema del modulo RF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20" name="Rettangolo 6">
            <a:extLst>
              <a:ext uri="{FF2B5EF4-FFF2-40B4-BE49-F238E27FC236}">
                <a16:creationId xmlns:a16="http://schemas.microsoft.com/office/drawing/2014/main" id="{5B51BD03-1BB6-4732-B86F-0F31D778E938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167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787775" y="5970588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9847263" y="2792412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9847263" y="6073775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25413" y="6291263"/>
            <a:ext cx="1651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95536" y="1351639"/>
            <a:ext cx="7459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All 125 kW units underwent CW tests in order to check linearity and efficiency.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006032"/>
            <a:ext cx="4628342" cy="318198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051720" y="5237432"/>
            <a:ext cx="301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Example</a:t>
            </a:r>
            <a:r>
              <a:rPr lang="it-IT" dirty="0"/>
              <a:t>: Gain curve for </a:t>
            </a:r>
            <a:r>
              <a:rPr lang="it-IT" dirty="0" err="1"/>
              <a:t>unit</a:t>
            </a:r>
            <a:r>
              <a:rPr lang="it-IT" dirty="0"/>
              <a:t> 4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387212" y="2176992"/>
            <a:ext cx="34332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</a:t>
            </a:r>
            <a:r>
              <a:rPr lang="it-IT" dirty="0" err="1"/>
              <a:t>efficiency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50% and 51 % </a:t>
            </a:r>
            <a:r>
              <a:rPr lang="it-IT" dirty="0" err="1"/>
              <a:t>at</a:t>
            </a:r>
            <a:r>
              <a:rPr lang="it-IT" dirty="0"/>
              <a:t> maximum </a:t>
            </a:r>
            <a:r>
              <a:rPr lang="it-IT" dirty="0" err="1"/>
              <a:t>power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units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</a:t>
            </a:r>
            <a:r>
              <a:rPr lang="it-IT" dirty="0" err="1"/>
              <a:t>deviation</a:t>
            </a:r>
            <a:r>
              <a:rPr lang="it-IT" dirty="0"/>
              <a:t> from </a:t>
            </a:r>
            <a:r>
              <a:rPr lang="it-IT" dirty="0" err="1"/>
              <a:t>linearity</a:t>
            </a:r>
            <a:r>
              <a:rPr lang="it-IT" dirty="0"/>
              <a:t> in the </a:t>
            </a:r>
            <a:r>
              <a:rPr lang="it-IT" dirty="0" err="1"/>
              <a:t>range</a:t>
            </a:r>
            <a:r>
              <a:rPr lang="it-IT" dirty="0"/>
              <a:t> 0.1 </a:t>
            </a:r>
            <a:r>
              <a:rPr lang="it-IT" dirty="0" err="1"/>
              <a:t>P</a:t>
            </a:r>
            <a:r>
              <a:rPr lang="it-IT" baseline="-25000" dirty="0" err="1"/>
              <a:t>nominal</a:t>
            </a:r>
            <a:r>
              <a:rPr lang="it-IT" dirty="0"/>
              <a:t>, 0.9 </a:t>
            </a:r>
            <a:r>
              <a:rPr lang="it-IT" dirty="0" err="1"/>
              <a:t>P</a:t>
            </a:r>
            <a:r>
              <a:rPr lang="it-IT" baseline="-25000" dirty="0" err="1"/>
              <a:t>nominal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±0.6 dB.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The </a:t>
            </a:r>
            <a:r>
              <a:rPr lang="it-IT" dirty="0" err="1"/>
              <a:t>loss</a:t>
            </a:r>
            <a:r>
              <a:rPr lang="it-IT" dirty="0"/>
              <a:t> in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combiners</a:t>
            </a:r>
            <a:r>
              <a:rPr lang="it-IT" dirty="0"/>
              <a:t> are </a:t>
            </a: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0.2 dB.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16" name="Titolo 2">
            <a:extLst>
              <a:ext uri="{FF2B5EF4-FFF2-40B4-BE49-F238E27FC236}">
                <a16:creationId xmlns:a16="http://schemas.microsoft.com/office/drawing/2014/main" id="{CD88D16F-AD92-4F1C-B3BB-7715C089D361}"/>
              </a:ext>
            </a:extLst>
          </p:cNvPr>
          <p:cNvSpPr txBox="1">
            <a:spLocks/>
          </p:cNvSpPr>
          <p:nvPr/>
        </p:nvSpPr>
        <p:spPr>
          <a:xfrm>
            <a:off x="38945" y="-5371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125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kW 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352.2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(SS):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t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est in potenza</a:t>
            </a:r>
          </a:p>
        </p:txBody>
      </p:sp>
      <p:sp>
        <p:nvSpPr>
          <p:cNvPr id="17" name="Rettangolo 6">
            <a:extLst>
              <a:ext uri="{FF2B5EF4-FFF2-40B4-BE49-F238E27FC236}">
                <a16:creationId xmlns:a16="http://schemas.microsoft.com/office/drawing/2014/main" id="{81508958-9D5E-4678-B0A8-24E44F104C6F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58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-2738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200 kW 175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27E5EA-E7AA-4BBA-8EB2-0A95C6C119C3}"/>
              </a:ext>
            </a:extLst>
          </p:cNvPr>
          <p:cNvSpPr txBox="1">
            <a:spLocks/>
          </p:cNvSpPr>
          <p:nvPr/>
        </p:nvSpPr>
        <p:spPr>
          <a:xfrm>
            <a:off x="457200" y="154781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it-IT" sz="1900" dirty="0"/>
              <a:t>Operating Ferquency 175 MHz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it-IT" sz="1900" dirty="0"/>
              <a:t>Nominal output power 200 kW CW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it-IT" sz="1900" dirty="0"/>
              <a:t>Output impedance 50 W 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it-IT" sz="1900" dirty="0"/>
              <a:t>Output connector: EIA 9’’3/16 (air cooled)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it-IT" sz="1900" dirty="0"/>
              <a:t>Cooling System: deionized water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pt-BR" sz="1900" dirty="0"/>
              <a:t>1dB BW ≥ ± 1 MHz 	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it-IT" sz="1900" dirty="0"/>
              <a:t>Total efficiency	&gt; 0.5 (RF Power / Mains Power in VA)	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en-GB" sz="1900" dirty="0"/>
              <a:t>Harmonics &lt; -30 </a:t>
            </a:r>
            <a:r>
              <a:rPr lang="en-GB" sz="1900" dirty="0" err="1"/>
              <a:t>dBc</a:t>
            </a:r>
            <a:r>
              <a:rPr lang="en-GB" sz="1900" dirty="0"/>
              <a:t> 	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en-GB" sz="1900" dirty="0"/>
              <a:t>Spurious &lt; -60 </a:t>
            </a:r>
            <a:r>
              <a:rPr lang="en-GB" sz="1900" dirty="0" err="1"/>
              <a:t>dBc</a:t>
            </a:r>
            <a:r>
              <a:rPr lang="en-GB" sz="1900" dirty="0"/>
              <a:t> 	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it-IT" sz="1900" dirty="0"/>
              <a:t>Linearity ± 1 dB in the range [20 kW, 180 kW] 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it-IT" sz="1900" dirty="0"/>
              <a:t>|Gain stability (static) | ≤ 0.1 dB with controlled water temperature (±0.1˚C)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it-IT" sz="1900" dirty="0"/>
              <a:t>Phase stability: ±3˚ in [10%, 90%] power range</a:t>
            </a:r>
          </a:p>
          <a:p>
            <a:pPr>
              <a:lnSpc>
                <a:spcPct val="90000"/>
              </a:lnSpc>
              <a:spcBef>
                <a:spcPts val="528"/>
              </a:spcBef>
            </a:pPr>
            <a:r>
              <a:rPr lang="it-IT" sz="1900" dirty="0"/>
              <a:t>Dimensions: L=3000mm, W=1200mm,  H=2600 mm </a:t>
            </a:r>
          </a:p>
          <a:p>
            <a:pPr marL="0" indent="0">
              <a:lnSpc>
                <a:spcPct val="90000"/>
              </a:lnSpc>
              <a:spcBef>
                <a:spcPts val="528"/>
              </a:spcBef>
              <a:buNone/>
            </a:pPr>
            <a:endParaRPr lang="it-IT" sz="1900" dirty="0"/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C862D326-772C-4636-830B-632E53073760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08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-2738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200 kW 175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(SS): rack 64 kW 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DF361D-76FE-4340-9A42-38A30065A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0"/>
          <a:stretch/>
        </p:blipFill>
        <p:spPr>
          <a:xfrm>
            <a:off x="59269" y="1463541"/>
            <a:ext cx="6912768" cy="541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A372A-6A3C-4873-9858-A43C202E5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8366" y="3422239"/>
            <a:ext cx="2520280" cy="336489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8F8209-F5F8-485F-8820-839FBD7B3DD5}"/>
              </a:ext>
            </a:extLst>
          </p:cNvPr>
          <p:cNvCxnSpPr>
            <a:cxnSpLocks/>
          </p:cNvCxnSpPr>
          <p:nvPr/>
        </p:nvCxnSpPr>
        <p:spPr>
          <a:xfrm flipH="1" flipV="1">
            <a:off x="4150296" y="4869160"/>
            <a:ext cx="3374032" cy="2355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388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-2738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200 kW 175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(SS):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combinatore d’uscita 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E8619A-DFED-4B82-89ED-3C4DEA68C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788" y="1844824"/>
            <a:ext cx="5410724" cy="384909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5593F7E-8D26-4CF8-A978-481BA5CC7E6C}"/>
              </a:ext>
            </a:extLst>
          </p:cNvPr>
          <p:cNvGrpSpPr/>
          <p:nvPr/>
        </p:nvGrpSpPr>
        <p:grpSpPr>
          <a:xfrm>
            <a:off x="3646" y="1282353"/>
            <a:ext cx="4147340" cy="3874839"/>
            <a:chOff x="568676" y="1268760"/>
            <a:chExt cx="5083444" cy="47389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D24D9D-03E1-43C1-8000-DEBAAA49DE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11" r="6466"/>
            <a:stretch/>
          </p:blipFill>
          <p:spPr>
            <a:xfrm>
              <a:off x="683567" y="1268760"/>
              <a:ext cx="4968553" cy="445318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70D97B-F3A6-4B23-98F8-24A91674216C}"/>
                </a:ext>
              </a:extLst>
            </p:cNvPr>
            <p:cNvSpPr/>
            <p:nvPr/>
          </p:nvSpPr>
          <p:spPr>
            <a:xfrm>
              <a:off x="568676" y="5303486"/>
              <a:ext cx="2563164" cy="7042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6AA66AB-F0F5-49B6-BE71-4412BE834E06}"/>
              </a:ext>
            </a:extLst>
          </p:cNvPr>
          <p:cNvSpPr txBox="1">
            <a:spLocks/>
          </p:cNvSpPr>
          <p:nvPr/>
        </p:nvSpPr>
        <p:spPr>
          <a:xfrm>
            <a:off x="97380" y="5016012"/>
            <a:ext cx="4978676" cy="17973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1400" dirty="0"/>
              <a:t>Combinazione finale:</a:t>
            </a:r>
          </a:p>
          <a:p>
            <a:r>
              <a:rPr lang="it-IT" sz="1400" dirty="0"/>
              <a:t>Combinazione realizzata con combinatore a ibridi 3 dB 2+2+2 monoblocco che combina i 4 armadi di potenza (60 kW x 4)</a:t>
            </a:r>
          </a:p>
          <a:p>
            <a:r>
              <a:rPr lang="it-IT" sz="1400" dirty="0"/>
              <a:t>Ingressi con interasse meccanico ad hoc per collegarsi alle uscite degli armadi ed evitare gomiti o flange</a:t>
            </a:r>
          </a:p>
          <a:p>
            <a:r>
              <a:rPr lang="it-IT" sz="1400" dirty="0"/>
              <a:t>I carichi di sbilanciamento sono raffreddati a liquido</a:t>
            </a:r>
          </a:p>
        </p:txBody>
      </p:sp>
    </p:spTree>
    <p:extLst>
      <p:ext uri="{BB962C8B-B14F-4D97-AF65-F5344CB8AC3E}">
        <p14:creationId xmlns:p14="http://schemas.microsoft.com/office/powerpoint/2010/main" val="15457757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-2738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200 kW 175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(SS):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schema di combinazione 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856CD-43A0-4AFE-AC99-A57D18C68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8"/>
          <a:stretch/>
        </p:blipFill>
        <p:spPr>
          <a:xfrm>
            <a:off x="78660" y="1988840"/>
            <a:ext cx="898667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12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-27384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</a:rPr>
              <a:t>Amplificatore 200 kW 175 MH</a:t>
            </a: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z (SS):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schema del modulo RF e pallet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3F341-83FA-4C0C-8EC8-D7C3B866D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404845"/>
            <a:ext cx="4646872" cy="5154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F3296D-233A-4DAF-B6C3-3A6B263D1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628800"/>
            <a:ext cx="2695069" cy="2120006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EEE85A8-6843-4E0D-A26A-4D4D37BF25BF}"/>
              </a:ext>
            </a:extLst>
          </p:cNvPr>
          <p:cNvSpPr txBox="1">
            <a:spLocks/>
          </p:cNvSpPr>
          <p:nvPr/>
        </p:nvSpPr>
        <p:spPr>
          <a:xfrm>
            <a:off x="5076056" y="4149080"/>
            <a:ext cx="3960440" cy="13558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1400" dirty="0"/>
              <a:t>Composizione interna modulo amplificazione 4U:</a:t>
            </a:r>
          </a:p>
          <a:p>
            <a:r>
              <a:rPr lang="it-IT" sz="1400" dirty="0"/>
              <a:t>6 pallet da 1800 W basati su transistor LDMOS NXP MRFX1K80H e utilizzati a 1500 W</a:t>
            </a:r>
          </a:p>
          <a:p>
            <a:r>
              <a:rPr lang="it-IT" sz="1400" dirty="0"/>
              <a:t>4 alimentatori da 6 kW 58 Vdc estraibili</a:t>
            </a:r>
          </a:p>
          <a:p>
            <a:r>
              <a:rPr lang="it-IT" sz="1400" dirty="0"/>
              <a:t>1 combinatore Wilkinson Gysel</a:t>
            </a:r>
          </a:p>
          <a:p>
            <a:r>
              <a:rPr lang="it-IT" sz="1400" dirty="0"/>
              <a:t>1 alimentatore di servizio</a:t>
            </a:r>
          </a:p>
          <a:p>
            <a:r>
              <a:rPr lang="it-IT" sz="1400" dirty="0"/>
              <a:t>1 elettronica per interfaccia TCP/IP e WEB</a:t>
            </a:r>
          </a:p>
          <a:p>
            <a:pPr marL="0" indent="0">
              <a:buFont typeface="Arial" pitchFamily="34" charset="0"/>
              <a:buNone/>
            </a:pPr>
            <a:endParaRPr lang="it-IT" sz="1400" dirty="0"/>
          </a:p>
        </p:txBody>
      </p:sp>
      <p:sp>
        <p:nvSpPr>
          <p:cNvPr id="9" name="Rettangolo 6">
            <a:extLst>
              <a:ext uri="{FF2B5EF4-FFF2-40B4-BE49-F238E27FC236}">
                <a16:creationId xmlns:a16="http://schemas.microsoft.com/office/drawing/2014/main" id="{342C95E4-F8BC-45B8-BDFE-4C159C541589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608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olo 2"/>
          <p:cNvSpPr txBox="1">
            <a:spLocks/>
          </p:cNvSpPr>
          <p:nvPr/>
        </p:nvSpPr>
        <p:spPr>
          <a:xfrm>
            <a:off x="3766365" y="3812954"/>
            <a:ext cx="4848966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Grazie per l’attenzione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EE794B-CBAF-4F11-8926-96799B65D9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r="3" b="3"/>
          <a:stretch/>
        </p:blipFill>
        <p:spPr bwMode="auto">
          <a:xfrm>
            <a:off x="238226" y="321733"/>
            <a:ext cx="3113761" cy="302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</p:pic>
      <p:pic>
        <p:nvPicPr>
          <p:cNvPr id="11" name="Picture 3" descr="A chandelier from a ceiling&#10;&#10;Description automatically generated with medium confidence">
            <a:extLst>
              <a:ext uri="{FF2B5EF4-FFF2-40B4-BE49-F238E27FC236}">
                <a16:creationId xmlns:a16="http://schemas.microsoft.com/office/drawing/2014/main" id="{F3A64717-ED72-4DD4-8527-BB5A02F157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5" b="1"/>
          <a:stretch/>
        </p:blipFill>
        <p:spPr bwMode="auto">
          <a:xfrm>
            <a:off x="3479216" y="321733"/>
            <a:ext cx="2654982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wheel&#10;&#10;Description automatically generated">
            <a:extLst>
              <a:ext uri="{FF2B5EF4-FFF2-40B4-BE49-F238E27FC236}">
                <a16:creationId xmlns:a16="http://schemas.microsoft.com/office/drawing/2014/main" id="{7C2B170B-E56E-430D-8D8C-16BA4A65B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72" b="4"/>
          <a:stretch/>
        </p:blipFill>
        <p:spPr>
          <a:xfrm rot="5400000">
            <a:off x="6094364" y="488796"/>
            <a:ext cx="2985818" cy="265169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3" descr="Graphical user interface&#10;&#10;Description automatically generate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6" r="36428" b="-1"/>
          <a:stretch/>
        </p:blipFill>
        <p:spPr bwMode="auto">
          <a:xfrm>
            <a:off x="238226" y="3509433"/>
            <a:ext cx="3120339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33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117507" y="53752"/>
            <a:ext cx="7334813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Persone coinvolte in attività RF (amplificatori/cavità)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EAC637-7918-454F-8E0A-C4EBB861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20" y="1240537"/>
            <a:ext cx="3816424" cy="437692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dirty="0"/>
              <a:t>Tecnologi (9+2)</a:t>
            </a:r>
          </a:p>
          <a:p>
            <a:pPr marL="0" indent="0">
              <a:buNone/>
            </a:pPr>
            <a:r>
              <a:rPr lang="it-IT" sz="2000" dirty="0"/>
              <a:t>Loris Antoniazzi 		(tecn.)</a:t>
            </a:r>
          </a:p>
          <a:p>
            <a:pPr marL="0" indent="0">
              <a:buNone/>
            </a:pPr>
            <a:r>
              <a:rPr lang="it-IT" sz="2000" dirty="0"/>
              <a:t>Carlo Baltador		(AR)</a:t>
            </a:r>
          </a:p>
          <a:p>
            <a:pPr marL="0" indent="0">
              <a:buNone/>
            </a:pPr>
            <a:r>
              <a:rPr lang="it-IT" sz="2000" dirty="0"/>
              <a:t>Damiano Bortolato	(tecn.)</a:t>
            </a:r>
          </a:p>
          <a:p>
            <a:pPr marL="0" indent="0">
              <a:buNone/>
            </a:pPr>
            <a:r>
              <a:rPr lang="it-IT" sz="2000" dirty="0"/>
              <a:t>Alberto Facco		(Dir Tec)</a:t>
            </a:r>
          </a:p>
          <a:p>
            <a:pPr marL="0" indent="0">
              <a:buNone/>
            </a:pPr>
            <a:r>
              <a:rPr lang="it-IT" sz="2000" dirty="0"/>
              <a:t>Enrico Fagotti 		(1˚ tec)</a:t>
            </a:r>
          </a:p>
          <a:p>
            <a:pPr marL="0" indent="0">
              <a:buNone/>
            </a:pPr>
            <a:r>
              <a:rPr lang="it-IT" sz="2000" dirty="0"/>
              <a:t>Luigi Ferrari		(tecn)</a:t>
            </a:r>
          </a:p>
          <a:p>
            <a:pPr marL="0" indent="0">
              <a:buNone/>
            </a:pPr>
            <a:r>
              <a:rPr lang="it-IT" sz="2000" dirty="0"/>
              <a:t>Francesco Grespan 	(tecn)</a:t>
            </a:r>
          </a:p>
          <a:p>
            <a:pPr marL="0" indent="0">
              <a:buNone/>
            </a:pPr>
            <a:r>
              <a:rPr lang="it-IT" sz="2000" dirty="0"/>
              <a:t>Maurizio Montis		(tecn)</a:t>
            </a:r>
          </a:p>
          <a:p>
            <a:pPr marL="0" indent="0">
              <a:buNone/>
            </a:pPr>
            <a:r>
              <a:rPr lang="it-IT" sz="2000" dirty="0"/>
              <a:t>Antonio Palmieri 		(tecn)</a:t>
            </a:r>
          </a:p>
          <a:p>
            <a:pPr marL="0" indent="0">
              <a:buNone/>
            </a:pPr>
            <a:r>
              <a:rPr lang="it-IT" sz="2000" dirty="0"/>
              <a:t>Andrea Pisent		(Dir Tec)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4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93B1CC-149E-497D-8365-E2C936B90F15}"/>
              </a:ext>
            </a:extLst>
          </p:cNvPr>
          <p:cNvSpPr txBox="1">
            <a:spLocks/>
          </p:cNvSpPr>
          <p:nvPr/>
        </p:nvSpPr>
        <p:spPr>
          <a:xfrm>
            <a:off x="4728496" y="1857169"/>
            <a:ext cx="3450343" cy="1571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Tecnici (3+4)</a:t>
            </a:r>
          </a:p>
          <a:p>
            <a:pPr marL="0" indent="0">
              <a:buFont typeface="Arial" pitchFamily="34" charset="0"/>
              <a:buNone/>
            </a:pPr>
            <a:r>
              <a:rPr lang="it-IT" sz="2000" dirty="0"/>
              <a:t>Andrea Baldo</a:t>
            </a:r>
          </a:p>
          <a:p>
            <a:pPr marL="0" indent="0">
              <a:buFont typeface="Arial" pitchFamily="34" charset="0"/>
              <a:buNone/>
            </a:pPr>
            <a:r>
              <a:rPr lang="it-IT" sz="2000" dirty="0"/>
              <a:t>Paolo Bottin</a:t>
            </a:r>
          </a:p>
          <a:p>
            <a:pPr marL="0" indent="0">
              <a:buFont typeface="Arial" pitchFamily="34" charset="0"/>
              <a:buNone/>
            </a:pPr>
            <a:r>
              <a:rPr lang="it-IT" sz="2000" dirty="0"/>
              <a:t>Andrea Colombo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95A2858-340F-4B3C-96DA-D1DD9D60194E}"/>
              </a:ext>
            </a:extLst>
          </p:cNvPr>
          <p:cNvSpPr txBox="1">
            <a:spLocks/>
          </p:cNvSpPr>
          <p:nvPr/>
        </p:nvSpPr>
        <p:spPr>
          <a:xfrm>
            <a:off x="251520" y="5699178"/>
            <a:ext cx="3816424" cy="71359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3600" dirty="0"/>
              <a:t>Piergiorgio Antonini	(tecn)</a:t>
            </a:r>
          </a:p>
          <a:p>
            <a:pPr marL="0" indent="0">
              <a:buFont typeface="Arial" pitchFamily="34" charset="0"/>
              <a:buNone/>
            </a:pPr>
            <a:r>
              <a:rPr lang="it-IT" sz="3600" dirty="0"/>
              <a:t>Davide Marcato		(AR)</a:t>
            </a:r>
          </a:p>
          <a:p>
            <a:pPr marL="0" indent="0">
              <a:buFont typeface="Arial" pitchFamily="34" charset="0"/>
              <a:buNone/>
            </a:pPr>
            <a:endParaRPr lang="it-IT" sz="24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A0E205-41CC-4F03-A735-5612D48E07DC}"/>
              </a:ext>
            </a:extLst>
          </p:cNvPr>
          <p:cNvSpPr txBox="1">
            <a:spLocks/>
          </p:cNvSpPr>
          <p:nvPr/>
        </p:nvSpPr>
        <p:spPr>
          <a:xfrm>
            <a:off x="4728495" y="3499290"/>
            <a:ext cx="3450343" cy="1571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it-IT" sz="2000" dirty="0"/>
              <a:t>Francesca Chiurlotto</a:t>
            </a:r>
          </a:p>
          <a:p>
            <a:pPr marL="0" indent="0">
              <a:buFont typeface="Arial" pitchFamily="34" charset="0"/>
              <a:buNone/>
            </a:pPr>
            <a:r>
              <a:rPr lang="it-IT" sz="2000" dirty="0"/>
              <a:t>Enrico Munaron</a:t>
            </a:r>
          </a:p>
          <a:p>
            <a:pPr marL="0" indent="0">
              <a:buFont typeface="Arial" pitchFamily="34" charset="0"/>
              <a:buNone/>
            </a:pPr>
            <a:r>
              <a:rPr lang="it-IT" sz="2000" dirty="0"/>
              <a:t>Roberto Ponchia</a:t>
            </a:r>
          </a:p>
          <a:p>
            <a:pPr marL="0" indent="0">
              <a:buFont typeface="Arial" pitchFamily="34" charset="0"/>
              <a:buNone/>
            </a:pPr>
            <a:r>
              <a:rPr lang="it-IT" sz="2000" dirty="0"/>
              <a:t>Marco Roetta</a:t>
            </a:r>
          </a:p>
        </p:txBody>
      </p:sp>
      <p:sp>
        <p:nvSpPr>
          <p:cNvPr id="12" name="Rettangolo 6">
            <a:extLst>
              <a:ext uri="{FF2B5EF4-FFF2-40B4-BE49-F238E27FC236}">
                <a16:creationId xmlns:a16="http://schemas.microsoft.com/office/drawing/2014/main" id="{97EE541B-871D-491B-9FEA-2AA8C9BB85EE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00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117507" y="53752"/>
            <a:ext cx="7334813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Principale strumentazione disponibile acquistata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8038C5-2A6E-464A-AB57-2773D53C1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88" y="1443377"/>
            <a:ext cx="9018215" cy="544200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000" dirty="0"/>
              <a:t>N.1	VNA </a:t>
            </a:r>
            <a:r>
              <a:rPr lang="it-IT" sz="2000" dirty="0" err="1"/>
              <a:t>Agilent</a:t>
            </a:r>
            <a:r>
              <a:rPr lang="it-IT" sz="2000" dirty="0"/>
              <a:t> 8753ES banda 30kHz - 6GHz</a:t>
            </a:r>
          </a:p>
          <a:p>
            <a:pPr marL="0" indent="0">
              <a:buNone/>
            </a:pPr>
            <a:r>
              <a:rPr lang="it-IT" sz="2000" dirty="0"/>
              <a:t>N.1	VNA </a:t>
            </a:r>
            <a:r>
              <a:rPr lang="it-IT" sz="2000" dirty="0" err="1"/>
              <a:t>Rohde</a:t>
            </a:r>
            <a:r>
              <a:rPr lang="it-IT" sz="2000" dirty="0"/>
              <a:t> &amp; Schwarz ZVB8 banda 30kHz - 8 GHz</a:t>
            </a:r>
          </a:p>
          <a:p>
            <a:pPr marL="0" indent="0">
              <a:buNone/>
            </a:pPr>
            <a:r>
              <a:rPr lang="it-IT" sz="2000" dirty="0"/>
              <a:t>N.1	Oscilloscopio </a:t>
            </a:r>
            <a:r>
              <a:rPr lang="it-IT" sz="2000" dirty="0" err="1"/>
              <a:t>Agilent</a:t>
            </a:r>
            <a:r>
              <a:rPr lang="it-IT" sz="2000" dirty="0"/>
              <a:t>, </a:t>
            </a:r>
            <a:r>
              <a:rPr lang="it-IT" sz="2000" dirty="0" err="1"/>
              <a:t>mod</a:t>
            </a:r>
            <a:r>
              <a:rPr lang="it-IT" sz="2000" dirty="0"/>
              <a:t>. DSO7054A, 500 MHz, 4 GS/s</a:t>
            </a:r>
          </a:p>
          <a:p>
            <a:pPr marL="0" indent="0">
              <a:buNone/>
            </a:pPr>
            <a:r>
              <a:rPr lang="it-IT" sz="2000" dirty="0"/>
              <a:t>N.1 	Oscilloscopio </a:t>
            </a:r>
            <a:r>
              <a:rPr lang="it-IT" sz="2000" dirty="0" err="1"/>
              <a:t>Teledyne</a:t>
            </a:r>
            <a:r>
              <a:rPr lang="it-IT" sz="2000" dirty="0"/>
              <a:t> </a:t>
            </a:r>
            <a:r>
              <a:rPr lang="it-IT" sz="2000" dirty="0" err="1"/>
              <a:t>Lecroy</a:t>
            </a:r>
            <a:r>
              <a:rPr lang="it-IT" sz="2000" dirty="0"/>
              <a:t>, </a:t>
            </a:r>
            <a:r>
              <a:rPr lang="it-IT" sz="2000" dirty="0" err="1"/>
              <a:t>mod</a:t>
            </a:r>
            <a:r>
              <a:rPr lang="it-IT" sz="2000" dirty="0"/>
              <a:t>. </a:t>
            </a:r>
            <a:r>
              <a:rPr lang="it-IT" sz="2000" dirty="0" err="1"/>
              <a:t>WaveRunner</a:t>
            </a:r>
            <a:r>
              <a:rPr lang="it-IT" sz="2000" dirty="0"/>
              <a:t> 6 Zi, 1 GHz, 20 GS/s</a:t>
            </a:r>
          </a:p>
          <a:p>
            <a:pPr marL="0" indent="0">
              <a:buNone/>
            </a:pPr>
            <a:r>
              <a:rPr lang="it-IT" sz="2000" dirty="0"/>
              <a:t>N.1	Generatore di potenza a microonde SAIREM da 1.2 kW a 2.45 GHz</a:t>
            </a:r>
          </a:p>
          <a:p>
            <a:pPr marL="0" indent="0">
              <a:buNone/>
            </a:pPr>
            <a:r>
              <a:rPr lang="it-IT" sz="2000" dirty="0"/>
              <a:t>N.1	</a:t>
            </a:r>
            <a:r>
              <a:rPr lang="it-IT" sz="2000" dirty="0" err="1"/>
              <a:t>Automatic</a:t>
            </a:r>
            <a:r>
              <a:rPr lang="it-IT" sz="2000" dirty="0"/>
              <a:t> </a:t>
            </a:r>
            <a:r>
              <a:rPr lang="it-IT" sz="2000" dirty="0" err="1"/>
              <a:t>Stab</a:t>
            </a:r>
            <a:r>
              <a:rPr lang="it-IT" sz="2000" dirty="0"/>
              <a:t> tuner 2.45 GHz SAIREM</a:t>
            </a:r>
          </a:p>
          <a:p>
            <a:pPr marL="0" indent="0">
              <a:buNone/>
            </a:pPr>
            <a:r>
              <a:rPr lang="it-IT" sz="2000" dirty="0"/>
              <a:t>N.1 	Generatore di segnale R&amp;S, </a:t>
            </a:r>
            <a:r>
              <a:rPr lang="it-IT" sz="2000" dirty="0" err="1"/>
              <a:t>mod</a:t>
            </a:r>
            <a:r>
              <a:rPr lang="it-IT" sz="2000" dirty="0"/>
              <a:t>. SMA100A, 9kHz – 6 GHz</a:t>
            </a:r>
          </a:p>
          <a:p>
            <a:pPr marL="0" indent="0">
              <a:buNone/>
            </a:pPr>
            <a:r>
              <a:rPr lang="it-IT" sz="2000" dirty="0"/>
              <a:t>N.1 	Generatore di segnale R&amp;S, </a:t>
            </a:r>
            <a:r>
              <a:rPr lang="it-IT" sz="2000" dirty="0" err="1"/>
              <a:t>mod</a:t>
            </a:r>
            <a:r>
              <a:rPr lang="it-IT" sz="2000" dirty="0"/>
              <a:t>. SMG, 100kHz – 1 GHz</a:t>
            </a:r>
          </a:p>
          <a:p>
            <a:pPr marL="0" indent="0">
              <a:buNone/>
            </a:pPr>
            <a:r>
              <a:rPr lang="it-IT" sz="2000" dirty="0"/>
              <a:t>N.1 	Generatore di funzione </a:t>
            </a:r>
            <a:r>
              <a:rPr lang="it-IT" sz="2000" dirty="0" err="1"/>
              <a:t>Agilent</a:t>
            </a:r>
            <a:r>
              <a:rPr lang="it-IT" sz="2000" dirty="0"/>
              <a:t>, </a:t>
            </a:r>
            <a:r>
              <a:rPr lang="it-IT" sz="2000" dirty="0" err="1"/>
              <a:t>mod</a:t>
            </a:r>
            <a:r>
              <a:rPr lang="it-IT" sz="2000" dirty="0"/>
              <a:t>. 33220A, 20 MHz</a:t>
            </a:r>
          </a:p>
          <a:p>
            <a:pPr marL="0" indent="0">
              <a:buNone/>
            </a:pPr>
            <a:r>
              <a:rPr lang="it-IT" sz="2000" dirty="0"/>
              <a:t>N.1	Generatore di funzione R&amp;S, </a:t>
            </a:r>
            <a:r>
              <a:rPr lang="it-IT" sz="2000" dirty="0" err="1"/>
              <a:t>mod</a:t>
            </a:r>
            <a:r>
              <a:rPr lang="it-IT" sz="2000" dirty="0"/>
              <a:t>. AFG, 10 </a:t>
            </a:r>
            <a:r>
              <a:rPr lang="it-IT" sz="2000" dirty="0" err="1"/>
              <a:t>mHz</a:t>
            </a:r>
            <a:r>
              <a:rPr lang="it-IT" sz="2000" dirty="0"/>
              <a:t> – 20 MHZ</a:t>
            </a:r>
          </a:p>
          <a:p>
            <a:pPr marL="0" indent="0">
              <a:buNone/>
            </a:pPr>
            <a:r>
              <a:rPr lang="it-IT" sz="2000" dirty="0"/>
              <a:t>N.1	Power </a:t>
            </a:r>
            <a:r>
              <a:rPr lang="it-IT" sz="2000" dirty="0" err="1"/>
              <a:t>meter</a:t>
            </a:r>
            <a:r>
              <a:rPr lang="it-IT" sz="2000" dirty="0"/>
              <a:t> HP, </a:t>
            </a:r>
            <a:r>
              <a:rPr lang="it-IT" sz="2000" dirty="0" err="1"/>
              <a:t>mod</a:t>
            </a:r>
            <a:r>
              <a:rPr lang="it-IT" sz="2000" dirty="0"/>
              <a:t>. 438A</a:t>
            </a:r>
          </a:p>
          <a:p>
            <a:pPr marL="0" indent="0">
              <a:buNone/>
            </a:pPr>
            <a:r>
              <a:rPr lang="it-IT" sz="2000" dirty="0"/>
              <a:t>N.2 	Klystron EEV 352.2 MHz da 1.3 MW CW (CERN)</a:t>
            </a:r>
          </a:p>
          <a:p>
            <a:pPr marL="0" indent="0">
              <a:buNone/>
            </a:pPr>
            <a:r>
              <a:rPr lang="it-IT" sz="2000" dirty="0"/>
              <a:t>N.2 	Circolatori ANT 352.2 MHz da 1 MW CW (CERN)</a:t>
            </a:r>
          </a:p>
          <a:p>
            <a:pPr marL="0" indent="0">
              <a:buNone/>
            </a:pPr>
            <a:r>
              <a:rPr lang="it-IT" sz="2000" dirty="0"/>
              <a:t>N.6 	Carichi ad acqua con ingresso coassiale da 300 kW (CERN)</a:t>
            </a:r>
          </a:p>
          <a:p>
            <a:pPr marL="0" indent="0">
              <a:buNone/>
            </a:pPr>
            <a:r>
              <a:rPr lang="it-IT" sz="2000" dirty="0"/>
              <a:t>N.12 	Carichi ad acqua con ingresso coassiale da 100 kW (CERN)</a:t>
            </a:r>
          </a:p>
          <a:p>
            <a:pPr marL="0" indent="0">
              <a:buNone/>
            </a:pPr>
            <a:r>
              <a:rPr lang="it-IT" sz="2000" dirty="0"/>
              <a:t>	Guide d’onda WR3200 tutta altezza e mezza altezza (CERN)</a:t>
            </a:r>
          </a:p>
          <a:p>
            <a:pPr marL="0" indent="0">
              <a:buNone/>
            </a:pPr>
            <a:r>
              <a:rPr lang="it-IT" sz="2000" dirty="0"/>
              <a:t>N.1 	Carico ad acqua con ingresso coassiale da 200 kW Altronic Research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  <a:p>
            <a:endParaRPr lang="it-IT" sz="2800" dirty="0"/>
          </a:p>
          <a:p>
            <a:endParaRPr lang="it-IT" sz="2400" dirty="0"/>
          </a:p>
          <a:p>
            <a:endParaRPr lang="it-IT" sz="2400" dirty="0"/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527FE965-828D-4FF1-8074-594467B26862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4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90288" y="-59865"/>
            <a:ext cx="7334813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Principale strumentazione realizzata in collaborazione con l’industria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8038C5-2A6E-464A-AB57-2773D53C1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88" y="1473575"/>
            <a:ext cx="9018215" cy="51957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/>
              <a:t>N.2 	Coupler coassiali induttivi utilizzati a 352.2 MHz e 120 KW CW</a:t>
            </a:r>
          </a:p>
          <a:p>
            <a:pPr marL="0" indent="0">
              <a:buNone/>
            </a:pPr>
            <a:r>
              <a:rPr lang="it-IT" sz="1800" dirty="0"/>
              <a:t>N.12	Coupler coassiali induttivi utilizzati a 175 MHz a finestra planare per 200 kW CW</a:t>
            </a:r>
          </a:p>
          <a:p>
            <a:pPr marL="0" indent="0">
              <a:buNone/>
            </a:pPr>
            <a:r>
              <a:rPr lang="it-IT" sz="1800" dirty="0"/>
              <a:t>N.2 	Transizioni speciali guida WR3200/coassiale a finestra cilindrica ottimizzate per 352.2 	MHz e 120 kW di potenza</a:t>
            </a:r>
          </a:p>
          <a:p>
            <a:pPr marL="0" indent="0">
              <a:buNone/>
            </a:pPr>
            <a:r>
              <a:rPr lang="it-IT" sz="1800" dirty="0"/>
              <a:t>N.11	Transizioni coassiali 6’ 1/8 a finestra planare per 200 kW CW 175 MHz</a:t>
            </a:r>
          </a:p>
          <a:p>
            <a:pPr marL="0" indent="0">
              <a:buNone/>
            </a:pPr>
            <a:r>
              <a:rPr lang="it-IT" sz="1800" dirty="0"/>
              <a:t>N.1 	Cavità bridge in alluminio 352.2 MHz per collegamento accoppiatori in trasmissione</a:t>
            </a:r>
          </a:p>
          <a:p>
            <a:pPr marL="0" indent="0">
              <a:buNone/>
            </a:pPr>
            <a:r>
              <a:rPr lang="it-IT" sz="1800" dirty="0"/>
              <a:t>N.1 	Cavità bridge in alluminio 175 MHz per collegamento accoppiatori in </a:t>
            </a:r>
            <a:r>
              <a:rPr lang="it-IT" sz="1800" dirty="0" err="1"/>
              <a:t>transmissione</a:t>
            </a:r>
            <a:endParaRPr lang="it-IT" sz="1800" dirty="0"/>
          </a:p>
          <a:p>
            <a:pPr marL="0" indent="0">
              <a:buNone/>
            </a:pPr>
            <a:r>
              <a:rPr lang="it-IT" sz="1800" dirty="0"/>
              <a:t>N.1 	Cavità RFQ 352.2 MHz per accelerazione di 40 mA CW di protoni da 80 </a:t>
            </a:r>
            <a:r>
              <a:rPr lang="it-IT" sz="1800" dirty="0" err="1"/>
              <a:t>keV</a:t>
            </a:r>
            <a:r>
              <a:rPr lang="it-IT" sz="1800" dirty="0"/>
              <a:t> a 5 MeV</a:t>
            </a:r>
          </a:p>
          <a:p>
            <a:pPr marL="0" indent="0">
              <a:buNone/>
            </a:pPr>
            <a:r>
              <a:rPr lang="it-IT" sz="1800" dirty="0"/>
              <a:t>N.1 	Cavità RFQ 175 MHz per accelerazione di 125 mA CW di deutoni da 100 </a:t>
            </a:r>
            <a:r>
              <a:rPr lang="it-IT" sz="1800" dirty="0" err="1"/>
              <a:t>keV</a:t>
            </a:r>
            <a:r>
              <a:rPr lang="it-IT" sz="1800" dirty="0"/>
              <a:t> a 5 MeV</a:t>
            </a:r>
          </a:p>
          <a:p>
            <a:pPr marL="0" indent="0">
              <a:buNone/>
            </a:pPr>
            <a:r>
              <a:rPr lang="it-IT" sz="1800" dirty="0"/>
              <a:t>N.1	Cavità DTL 352.2 MHz per accelerazione di 62.5 mA pulsati (4% dc) di protoni da 3.62 	MeV a 90 MeV</a:t>
            </a:r>
          </a:p>
          <a:p>
            <a:pPr marL="0" indent="0">
              <a:buNone/>
            </a:pPr>
            <a:r>
              <a:rPr lang="it-IT" sz="1800" dirty="0"/>
              <a:t>N. 1 	Amplificatore a stato solido 10 kW, 352.2 MHz CW</a:t>
            </a:r>
          </a:p>
          <a:p>
            <a:pPr marL="0" indent="0">
              <a:buNone/>
            </a:pPr>
            <a:r>
              <a:rPr lang="it-IT" sz="1800" dirty="0"/>
              <a:t>N. 1	Amplificatore a due stadi (stato solido/tetrodo TH781) 200 KW, 175 MHz CW</a:t>
            </a:r>
          </a:p>
          <a:p>
            <a:pPr marL="0" indent="0">
              <a:buNone/>
            </a:pPr>
            <a:r>
              <a:rPr lang="it-IT" sz="1800" dirty="0"/>
              <a:t>N. 5 	Amplificatori a stato solido 125 kW, 352.2 MHz CW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endParaRPr lang="it-IT" sz="1800" dirty="0"/>
          </a:p>
          <a:p>
            <a:endParaRPr lang="it-IT" sz="1800" dirty="0"/>
          </a:p>
          <a:p>
            <a:endParaRPr lang="it-IT" sz="1800" dirty="0"/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34DA0531-B47A-4A18-BAB8-D27E7F776FD2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43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90288" y="-59865"/>
            <a:ext cx="7334813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Principale strumentazione in realizzazione in collaborazione con l’industria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8038C5-2A6E-464A-AB57-2773D53C1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88" y="1446392"/>
            <a:ext cx="9018215" cy="4430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/>
              <a:t>N.1 	Coupler coassiale induttivo utilizzato a 80 MHz e 200 KW CW</a:t>
            </a:r>
          </a:p>
          <a:p>
            <a:pPr marL="0" indent="0">
              <a:buNone/>
            </a:pPr>
            <a:r>
              <a:rPr lang="it-IT" sz="2000" dirty="0"/>
              <a:t>N.1	Transizione coassiale 6’ 1/8 a finestra planare per 200 kW CW 80 MHz</a:t>
            </a:r>
          </a:p>
          <a:p>
            <a:pPr marL="0" indent="0">
              <a:buNone/>
            </a:pPr>
            <a:r>
              <a:rPr lang="it-IT" sz="2000" dirty="0"/>
              <a:t>N.1 	Cavità RFQ 80 MHz per accelerazione di 1 mA CW di ioni pesanti da 80 MHz </a:t>
            </a:r>
          </a:p>
          <a:p>
            <a:pPr marL="0" indent="0">
              <a:buNone/>
            </a:pPr>
            <a:r>
              <a:rPr lang="it-IT" sz="2000" dirty="0"/>
              <a:t>N. 1 	Amplificatore a stato solido 200 kW, 80 MHz CW</a:t>
            </a:r>
          </a:p>
          <a:p>
            <a:pPr marL="0" indent="0">
              <a:buNone/>
            </a:pPr>
            <a:r>
              <a:rPr lang="it-IT" sz="2000" dirty="0"/>
              <a:t>N.4	Cavità DTL 352.2 MHz per accelerazione di 62.5 mA pulsati (4% dc) di protoni 	da 3.62 MeV a 90 MeV</a:t>
            </a:r>
          </a:p>
          <a:p>
            <a:pPr marL="0" indent="0">
              <a:buNone/>
            </a:pPr>
            <a:endParaRPr lang="it-IT" sz="2000" dirty="0"/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ED6EED1E-699F-4042-A9F8-D906CDC23904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194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90288" y="-59865"/>
            <a:ext cx="7334813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Possibilità di sviluppo a breve e medio termine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8038C5-2A6E-464A-AB57-2773D53C1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88" y="1446392"/>
            <a:ext cx="9018215" cy="4430880"/>
          </a:xfrm>
        </p:spPr>
        <p:txBody>
          <a:bodyPr>
            <a:normAutofit/>
          </a:bodyPr>
          <a:lstStyle/>
          <a:p>
            <a:r>
              <a:rPr lang="it-IT" sz="2000" dirty="0"/>
              <a:t>Breve termine (inizio 2022): Call for Tender europea per lo sviluppo di un nuovo sistema RF a stato solido per l’alimentazione della cavità RFQ del progetto LIPAc in Giappone (8 unità 200 kW 175 MHz + LLRF +MPS) nell’ambito del Broader Approach II</a:t>
            </a:r>
          </a:p>
          <a:p>
            <a:r>
              <a:rPr lang="it-IT" sz="2000" dirty="0"/>
              <a:t>Medio termine (2024 - ): </a:t>
            </a:r>
          </a:p>
          <a:p>
            <a:pPr lvl="1"/>
            <a:r>
              <a:rPr lang="it-IT" sz="1600" dirty="0"/>
              <a:t>Realizzazione cavità RFQ per progetto DONES con possibile upgrade rispetto a RFQ LIPAc (da 125 mA a 200 mA)</a:t>
            </a:r>
          </a:p>
          <a:p>
            <a:pPr lvl="1"/>
            <a:r>
              <a:rPr lang="it-IT" sz="1600" dirty="0">
                <a:solidFill>
                  <a:srgbClr val="FF0000"/>
                </a:solidFill>
              </a:rPr>
              <a:t>Realizzazione sistema RF cavità RFQ progetto DONES </a:t>
            </a:r>
          </a:p>
        </p:txBody>
      </p:sp>
      <p:sp>
        <p:nvSpPr>
          <p:cNvPr id="6" name="Rettangolo 6">
            <a:extLst>
              <a:ext uri="{FF2B5EF4-FFF2-40B4-BE49-F238E27FC236}">
                <a16:creationId xmlns:a16="http://schemas.microsoft.com/office/drawing/2014/main" id="{ED6EED1E-699F-4042-A9F8-D906CDC23904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53752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Realizzazioni per immagini: cavità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780511-F5A3-4D68-B9C0-C2E7DD3F5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4" y="4108066"/>
            <a:ext cx="1246047" cy="11922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969696"/>
                  </a:outerShdw>
                </a:effectLst>
              </a14:hiddenEffects>
            </a:ext>
          </a:extLst>
        </p:spPr>
      </p:pic>
      <p:pic>
        <p:nvPicPr>
          <p:cNvPr id="13" name="Immagine 6">
            <a:extLst>
              <a:ext uri="{FF2B5EF4-FFF2-40B4-BE49-F238E27FC236}">
                <a16:creationId xmlns:a16="http://schemas.microsoft.com/office/drawing/2014/main" id="{98D6448B-DF2B-4FC3-8467-384AC0359377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0093" y="4108066"/>
            <a:ext cx="2093795" cy="1199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B3915D48-64CD-4457-824D-93A7E9009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4" y="2799572"/>
            <a:ext cx="1246047" cy="1203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4C145FF-E991-4278-8D4F-F9B158109A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"/>
          <a:stretch/>
        </p:blipFill>
        <p:spPr>
          <a:xfrm>
            <a:off x="3455366" y="2797608"/>
            <a:ext cx="2175819" cy="1216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7510A33B-9D5B-4169-BA2B-F6BC603460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93" y="2799573"/>
            <a:ext cx="1877771" cy="11996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wheel&#10;&#10;Description automatically generated">
            <a:extLst>
              <a:ext uri="{FF2B5EF4-FFF2-40B4-BE49-F238E27FC236}">
                <a16:creationId xmlns:a16="http://schemas.microsoft.com/office/drawing/2014/main" id="{124D1582-7DFE-4328-9C68-D4DC17E5BD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759" y="1232038"/>
            <a:ext cx="1669612" cy="1255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7344A1-49A9-4414-8AD1-83151CD3C9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0094" y="1493729"/>
            <a:ext cx="1589738" cy="11950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66CC5D-9F51-48E8-996C-0FBFDB00DA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1471893"/>
            <a:ext cx="1979741" cy="12168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6039315-AEDC-469B-800C-6931B99FA275}"/>
              </a:ext>
            </a:extLst>
          </p:cNvPr>
          <p:cNvSpPr txBox="1">
            <a:spLocks/>
          </p:cNvSpPr>
          <p:nvPr/>
        </p:nvSpPr>
        <p:spPr>
          <a:xfrm>
            <a:off x="7741238" y="1864973"/>
            <a:ext cx="1047713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DTL ESS</a:t>
            </a:r>
            <a:endParaRPr lang="it-IT" sz="200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1F40255-B37D-44ED-984A-46B302362FA9}"/>
              </a:ext>
            </a:extLst>
          </p:cNvPr>
          <p:cNvSpPr txBox="1">
            <a:spLocks/>
          </p:cNvSpPr>
          <p:nvPr/>
        </p:nvSpPr>
        <p:spPr>
          <a:xfrm>
            <a:off x="7616459" y="3213144"/>
            <a:ext cx="1297274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RFQ IFMIF</a:t>
            </a:r>
            <a:endParaRPr lang="it-IT" sz="200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9EB992B-2E06-4CA0-8199-264D26E4E455}"/>
              </a:ext>
            </a:extLst>
          </p:cNvPr>
          <p:cNvSpPr txBox="1">
            <a:spLocks/>
          </p:cNvSpPr>
          <p:nvPr/>
        </p:nvSpPr>
        <p:spPr>
          <a:xfrm>
            <a:off x="7503326" y="4488329"/>
            <a:ext cx="1523536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RFQ MUNES</a:t>
            </a:r>
            <a:endParaRPr lang="it-IT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B920F1-CC1B-4040-A0DC-1BDBBAAF64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2656096" y="5231211"/>
            <a:ext cx="1123487" cy="14941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72A7D2-24E1-40A5-9217-DCC17D049CA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2" r="6602"/>
          <a:stretch/>
        </p:blipFill>
        <p:spPr>
          <a:xfrm rot="5400000">
            <a:off x="5649733" y="4970128"/>
            <a:ext cx="1843421" cy="1328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magine 5" descr="Immagine che contiene interni, tavolo, sedendo, largo&#10;&#10;Descrizione generata automaticamente">
            <a:extLst>
              <a:ext uri="{FF2B5EF4-FFF2-40B4-BE49-F238E27FC236}">
                <a16:creationId xmlns:a16="http://schemas.microsoft.com/office/drawing/2014/main" id="{8D11BF84-2AA0-411F-8A0C-89F335642FD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02"/>
          <a:stretch/>
        </p:blipFill>
        <p:spPr>
          <a:xfrm>
            <a:off x="4063359" y="4712464"/>
            <a:ext cx="1732777" cy="1843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E5ECD6B-AF1F-4011-926E-1CF5703FF90F}"/>
              </a:ext>
            </a:extLst>
          </p:cNvPr>
          <p:cNvSpPr txBox="1">
            <a:spLocks/>
          </p:cNvSpPr>
          <p:nvPr/>
        </p:nvSpPr>
        <p:spPr>
          <a:xfrm>
            <a:off x="7601045" y="5763514"/>
            <a:ext cx="1328097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RFQ SPES</a:t>
            </a:r>
            <a:endParaRPr lang="it-IT" sz="2000" dirty="0"/>
          </a:p>
        </p:txBody>
      </p:sp>
      <p:sp>
        <p:nvSpPr>
          <p:cNvPr id="25" name="Rettangolo 6">
            <a:extLst>
              <a:ext uri="{FF2B5EF4-FFF2-40B4-BE49-F238E27FC236}">
                <a16:creationId xmlns:a16="http://schemas.microsoft.com/office/drawing/2014/main" id="{99EE0489-EBBE-4729-81C5-9DD8FFA3BCBA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070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E5ED0D-0795-4B11-B822-4A5626D86DD0}"/>
              </a:ext>
            </a:extLst>
          </p:cNvPr>
          <p:cNvSpPr/>
          <p:nvPr/>
        </p:nvSpPr>
        <p:spPr>
          <a:xfrm>
            <a:off x="2434210" y="4137317"/>
            <a:ext cx="2664297" cy="1561925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8">
            <a:extLst>
              <a:ext uri="{FF2B5EF4-FFF2-40B4-BE49-F238E27FC236}">
                <a16:creationId xmlns:a16="http://schemas.microsoft.com/office/drawing/2014/main" id="{2ECF40D2-D43B-4FBA-837D-A2E05DBF2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6" t="4445" r="10153" b="25298"/>
          <a:stretch/>
        </p:blipFill>
        <p:spPr>
          <a:xfrm>
            <a:off x="2578227" y="4243998"/>
            <a:ext cx="2520280" cy="13293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B82A9C-D22D-4881-9608-5435726A41AB}"/>
              </a:ext>
            </a:extLst>
          </p:cNvPr>
          <p:cNvSpPr/>
          <p:nvPr/>
        </p:nvSpPr>
        <p:spPr>
          <a:xfrm>
            <a:off x="2506218" y="5468135"/>
            <a:ext cx="1008112" cy="103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3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5440" r="634" b="29507"/>
          <a:stretch/>
        </p:blipFill>
        <p:spPr bwMode="auto">
          <a:xfrm>
            <a:off x="0" y="-27384"/>
            <a:ext cx="9144000" cy="144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olo 2"/>
          <p:cNvSpPr txBox="1">
            <a:spLocks/>
          </p:cNvSpPr>
          <p:nvPr/>
        </p:nvSpPr>
        <p:spPr>
          <a:xfrm>
            <a:off x="35496" y="53752"/>
            <a:ext cx="8229600" cy="71095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>
                <a:solidFill>
                  <a:schemeClr val="bg1"/>
                </a:solidFill>
                <a:latin typeface="Calibri" pitchFamily="34" charset="0"/>
              </a:rPr>
              <a:t>Realizzazioni per immagini: accoppiatori di potenza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98F1F7-F2BE-448A-B726-CF355A6499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99" y="2251416"/>
            <a:ext cx="2347043" cy="1760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magine 8" descr="DSCN1624.JPG">
            <a:extLst>
              <a:ext uri="{FF2B5EF4-FFF2-40B4-BE49-F238E27FC236}">
                <a16:creationId xmlns:a16="http://schemas.microsoft.com/office/drawing/2014/main" id="{75310E53-0D8D-4388-A27F-905E7F72A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7" y="4133876"/>
            <a:ext cx="2079655" cy="1561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E7E45A-AB14-455D-BD8D-FDA293CA8D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7762" y="2462198"/>
            <a:ext cx="1760015" cy="13198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23">
            <a:extLst>
              <a:ext uri="{FF2B5EF4-FFF2-40B4-BE49-F238E27FC236}">
                <a16:creationId xmlns:a16="http://schemas.microsoft.com/office/drawing/2014/main" id="{9B6382A4-5557-47D1-9ECB-B2CF438650DC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 bwMode="auto">
          <a:xfrm>
            <a:off x="224067" y="2245537"/>
            <a:ext cx="3000673" cy="1760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C6DE36A-406E-426E-9A6C-64363A09C749}"/>
              </a:ext>
            </a:extLst>
          </p:cNvPr>
          <p:cNvSpPr txBox="1">
            <a:spLocks/>
          </p:cNvSpPr>
          <p:nvPr/>
        </p:nvSpPr>
        <p:spPr>
          <a:xfrm>
            <a:off x="7496875" y="2911823"/>
            <a:ext cx="1297274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HPC IFMIF</a:t>
            </a:r>
            <a:endParaRPr lang="it-IT" sz="200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EFE3041-2148-4A43-BCA6-7A776301D2C2}"/>
              </a:ext>
            </a:extLst>
          </p:cNvPr>
          <p:cNvSpPr txBox="1">
            <a:spLocks/>
          </p:cNvSpPr>
          <p:nvPr/>
        </p:nvSpPr>
        <p:spPr>
          <a:xfrm>
            <a:off x="7352859" y="4692821"/>
            <a:ext cx="1585306" cy="43171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it-IT" sz="2000" b="1" dirty="0"/>
              <a:t>HPC MUNES </a:t>
            </a:r>
            <a:endParaRPr lang="it-IT" sz="2000" dirty="0"/>
          </a:p>
        </p:txBody>
      </p:sp>
      <p:sp>
        <p:nvSpPr>
          <p:cNvPr id="18" name="Rettangolo 6">
            <a:extLst>
              <a:ext uri="{FF2B5EF4-FFF2-40B4-BE49-F238E27FC236}">
                <a16:creationId xmlns:a16="http://schemas.microsoft.com/office/drawing/2014/main" id="{48CEE0BA-416F-4E15-99DD-D61F7A0D6E6E}"/>
              </a:ext>
            </a:extLst>
          </p:cNvPr>
          <p:cNvSpPr/>
          <p:nvPr/>
        </p:nvSpPr>
        <p:spPr>
          <a:xfrm>
            <a:off x="0" y="6525344"/>
            <a:ext cx="914400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1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E. Fagotti - RF per linac adronici di alta potenza a LNL</a:t>
            </a:r>
            <a:endParaRPr lang="it-IT" sz="1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1235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FB888328A8731147A9E2416CA6C7A65B0400DC6FA6ECFB23F54F9F45EE586A6D0A65" ma:contentTypeVersion="29" ma:contentTypeDescription="Create a new document." ma:contentTypeScope="" ma:versionID="ea6e8c56229ba99622fa8ee664b9b522"/>
</file>

<file path=customXml/itemProps1.xml><?xml version="1.0" encoding="utf-8"?>
<ds:datastoreItem xmlns:ds="http://schemas.openxmlformats.org/officeDocument/2006/customXml" ds:itemID="{ABA21E05-2E42-4A31-BD09-9B079467A39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824B64D-DCD6-401C-B5F4-5E582A7E54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3D1222-D3B2-4AFD-A6FA-8E5FB43DFCF0}">
  <ds:schemaRefs>
    <ds:schemaRef ds:uri="http://schemas.microsoft.com/office/2006/metadata/contentType"/>
    <ds:schemaRef ds:uri="http://schemas.microsoft.com/office/2006/metadata/properties/metaAttribut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0</TotalTime>
  <Words>2369</Words>
  <Application>Microsoft Office PowerPoint</Application>
  <PresentationFormat>On-screen Show (4:3)</PresentationFormat>
  <Paragraphs>263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Symbol</vt:lpstr>
      <vt:lpstr>Times New Roman</vt:lpstr>
      <vt:lpstr>Tema di Office</vt:lpstr>
      <vt:lpstr>RF per linac adronici di alta potenza a LNL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2011-06-19T16:09:12Z</dcterms:created>
  <dcterms:modified xsi:type="dcterms:W3CDTF">2021-09-13T09:06:19Z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