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2" r:id="rId3"/>
    <p:sldId id="261" r:id="rId4"/>
    <p:sldId id="263" r:id="rId5"/>
    <p:sldId id="264" r:id="rId6"/>
    <p:sldId id="267" r:id="rId7"/>
    <p:sldId id="271" r:id="rId8"/>
    <p:sldId id="259" r:id="rId9"/>
    <p:sldId id="269" r:id="rId10"/>
    <p:sldId id="270" r:id="rId11"/>
    <p:sldId id="266" r:id="rId12"/>
    <p:sldId id="265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67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EE31-5229-4873-BFA5-E47ED62E8056}" type="datetimeFigureOut">
              <a:rPr lang="it-IT" smtClean="0"/>
              <a:t>11/09/2021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4EDEF-7154-4ABA-B0ED-41B83A222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18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EDEF-7154-4ABA-B0ED-41B83A2227B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32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EDEF-7154-4ABA-B0ED-41B83A2227B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8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EDEF-7154-4ABA-B0ED-41B83A2227B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8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2AD067-53D9-4773-949B-94BCAE833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7C17685E-3984-46B4-81B5-4CA536482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1E2688A-09B1-4051-AB01-95AEC2CD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726E-7270-4352-91C9-7773AB7365BB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1F626EB-E76D-47AF-A640-2BD54450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CC722EA-F75E-40F9-AE8F-9FBAAD6C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08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E6B962B-8DDC-4D59-AB5D-01B24B3F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678F51D-4372-4111-896B-E6164796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772B5EF-C938-482C-A6B0-8FEF2DC1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546D-F733-4A89-A10F-FFE106BA1C40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2814D91-84B4-4933-B560-B6F79F6D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67FF7BB-ADFB-4DF9-942F-8DDA2BFD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60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B5B3908F-79E1-4102-B76C-40AE090DB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641C0CD6-965F-4EB4-9499-8660D46FD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C0F4142-4DA6-49A7-B73E-1721AE25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14C0-9629-44F1-A5C9-733D05F0275E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4655C75-E5DC-4864-A5C5-9035475A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E141792-D3AC-42BF-ADBA-386999FB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00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4C503C4-25C4-470B-9D1F-D4976A46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A51507A-8680-4B14-83CF-4CE314BC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8BFD458-0F48-4D16-997D-8E7B1EEC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D571-3BA5-4D01-8FC2-1984EC410C5A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E1AD44D-962A-4236-B1A8-149CD769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1BEC9F7-4B46-4454-90C6-4465DD44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1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170342-B498-4213-B737-3394BCEB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1179A42-8D00-4DC2-9521-E0A5D49E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0EF6278-E064-49D8-BF89-A4F5A110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83BE-28C5-411E-B62C-E2DE8E026347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0D8CEA6-F363-4F14-B702-3BC6CB68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50B1B09-C23A-4FFF-8A3D-F8BC5C5E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91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5F1F663-0374-4C9E-9748-DE587FD4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BCF117F-572B-472F-87C3-19B64BEA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743C0E38-1541-439E-8796-FB6B092B1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B82B8D0-8511-4B1C-A000-9D3F66AA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BEBD-49B4-401E-AE4F-1201B33EE80E}" type="datetime1">
              <a:rPr lang="it-IT" smtClean="0"/>
              <a:t>11/09/2021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9378F7F-295F-436F-BCAF-34B0094B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52A610F-4848-4C92-B61F-49D369CF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81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9B92531-0CC5-4B76-A402-5D792895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21D0C6F-D6CB-485D-B91C-F9825A0F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7F5BC5D-6D21-45D2-9C1A-C578DDD73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4F93F65C-2242-41CB-BE2F-A6790A569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078FFC2F-B6C7-480A-92ED-F5979153B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B2555752-9262-4A64-8264-DCFCE61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17B6-F11D-4CC8-9073-968B052F420F}" type="datetime1">
              <a:rPr lang="it-IT" smtClean="0"/>
              <a:t>11/09/2021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2B24459-A547-4C5F-84C2-25ED5BB9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A9E3BF5C-17B9-4A77-BD72-FDDED6EB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57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BD21CA3-4B91-4A15-B2D5-373ABFE0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6678D51F-11A0-4696-BF9C-FD12AB4C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ABAE-6B29-4CC9-BA51-9B0EA5680E39}" type="datetime1">
              <a:rPr lang="it-IT" smtClean="0"/>
              <a:t>11/09/2021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87BBA14-9E8A-46DD-8C87-355AB332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6BDC49B-C2D0-4EB7-9DC8-E216C775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9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0DA7B84B-7E7F-4D16-A079-5AEC8B4D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A8B8-1879-4720-A13E-9CB1CA0E9EFA}" type="datetime1">
              <a:rPr lang="it-IT" smtClean="0"/>
              <a:t>11/09/2021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26E006A6-C573-4E9A-8635-A7787861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7281374-203E-4E38-A739-ED954635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02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7145D80-AB72-4354-9B6D-CDCAFDBE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671BEBD-C8AF-494B-AFE8-736FF638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20E8B5F-7B5C-4E20-BBE5-DD5E0B1B4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88608A3-B61D-4570-94C4-DFD98B43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2A2B-938E-47A2-B7F6-EB4C3AC698A4}" type="datetime1">
              <a:rPr lang="it-IT" smtClean="0"/>
              <a:t>11/09/2021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26ABEE2-005E-4C5E-9405-7511F5BD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ADDFBE9-ACEC-4256-BC36-EEBD0D61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48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D2AFD5-5A41-4946-9E66-E93FA957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1FE98326-7E0E-445B-B28F-BE9568489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0696595-BB61-4481-B7AC-2847B922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59349539-CBEB-49B1-9FC9-B733D1AB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3093-08CC-4CDB-BCFC-7853DFD1D1EA}" type="datetime1">
              <a:rPr lang="it-IT" smtClean="0"/>
              <a:t>11/09/2021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F7DE764-2BAC-4439-B1EE-1E75E61E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31B2F97-8C01-4F0D-A302-9017FD3D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92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75F4F2B2-B6EA-4C62-AE7B-47643130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7EBE2F8-F364-48F0-B68E-CA32E7A8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AD2C9AF-7B46-4347-AB02-A9BAB6C81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FBD6-2808-454C-9A2E-AC7C3B71CF67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3B51B66-6FE5-4948-9A53-8181294EE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B781FC4-ABEA-49C9-BFAC-47BC1FC64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8D78-E7CE-4FC5-9811-B7ED10FBA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59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motore&#10;&#10;Descrizione generata automaticamente">
            <a:extLst>
              <a:ext uri="{FF2B5EF4-FFF2-40B4-BE49-F238E27FC236}">
                <a16:creationId xmlns="" xmlns:a16="http://schemas.microsoft.com/office/drawing/2014/main" id="{0991821F-6924-41F8-A743-1781D62FF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"/>
          <a:stretch/>
        </p:blipFill>
        <p:spPr>
          <a:xfrm>
            <a:off x="1848465" y="698098"/>
            <a:ext cx="8146231" cy="58600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444D1FC-7773-4828-AA1D-C9B2F58519D3}"/>
              </a:ext>
            </a:extLst>
          </p:cNvPr>
          <p:cNvSpPr txBox="1"/>
          <p:nvPr/>
        </p:nvSpPr>
        <p:spPr>
          <a:xfrm>
            <a:off x="831443" y="29496"/>
            <a:ext cx="10092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solidFill>
                  <a:schemeClr val="tx2"/>
                </a:solidFill>
              </a:rPr>
              <a:t>Radiofrequency activities at Frascati National Labs of INFN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33241BC0-68A5-4872-B513-CFD0B08CC218}"/>
              </a:ext>
            </a:extLst>
          </p:cNvPr>
          <p:cNvSpPr txBox="1"/>
          <p:nvPr/>
        </p:nvSpPr>
        <p:spPr>
          <a:xfrm>
            <a:off x="1870251" y="4327118"/>
            <a:ext cx="2642754" cy="1815882"/>
          </a:xfrm>
          <a:prstGeom prst="rect">
            <a:avLst/>
          </a:prstGeom>
          <a:solidFill>
            <a:srgbClr val="969696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Expertise Organization Manpower </a:t>
            </a:r>
            <a:r>
              <a:rPr lang="en-GB" sz="2800" dirty="0" smtClean="0">
                <a:solidFill>
                  <a:schemeClr val="bg1"/>
                </a:solidFill>
              </a:rPr>
              <a:t>Infrastructures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C2BAF7E-0C11-4E8D-B81E-D08AF0E43BA4}"/>
              </a:ext>
            </a:extLst>
          </p:cNvPr>
          <p:cNvSpPr txBox="1"/>
          <p:nvPr/>
        </p:nvSpPr>
        <p:spPr>
          <a:xfrm>
            <a:off x="7855974" y="4203292"/>
            <a:ext cx="2133606" cy="2185214"/>
          </a:xfrm>
          <a:prstGeom prst="rect">
            <a:avLst/>
          </a:prstGeom>
          <a:solidFill>
            <a:srgbClr val="969696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A. Gallo </a:t>
            </a:r>
          </a:p>
          <a:p>
            <a:r>
              <a:rPr lang="en-GB" sz="2800" dirty="0">
                <a:solidFill>
                  <a:schemeClr val="bg1"/>
                </a:solidFill>
              </a:rPr>
              <a:t>D. </a:t>
            </a:r>
            <a:r>
              <a:rPr lang="en-GB" sz="2800" dirty="0" err="1">
                <a:solidFill>
                  <a:schemeClr val="bg1"/>
                </a:solidFill>
              </a:rPr>
              <a:t>Alesini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r>
              <a:rPr lang="en-GB" sz="2800" dirty="0">
                <a:solidFill>
                  <a:schemeClr val="bg1"/>
                </a:solidFill>
              </a:rPr>
              <a:t>B. </a:t>
            </a:r>
            <a:r>
              <a:rPr lang="en-GB" sz="2800" dirty="0" err="1">
                <a:solidFill>
                  <a:schemeClr val="bg1"/>
                </a:solidFill>
              </a:rPr>
              <a:t>Buonomo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r>
              <a:rPr lang="en-GB" sz="2800" dirty="0">
                <a:solidFill>
                  <a:schemeClr val="bg1"/>
                </a:solidFill>
              </a:rPr>
              <a:t>L. Piersanti</a:t>
            </a:r>
          </a:p>
          <a:p>
            <a:r>
              <a:rPr lang="en-GB" sz="2400" i="1" dirty="0">
                <a:solidFill>
                  <a:schemeClr val="bg1"/>
                </a:solidFill>
              </a:rPr>
              <a:t>and colleagues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C1279EEB-3731-4596-803F-202EC28DB578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</p:spTree>
    <p:extLst>
      <p:ext uri="{BB962C8B-B14F-4D97-AF65-F5344CB8AC3E}">
        <p14:creationId xmlns:p14="http://schemas.microsoft.com/office/powerpoint/2010/main" val="236775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="" xmlns:a16="http://schemas.microsoft.com/office/drawing/2014/main" id="{7EAA54F9-9A86-466C-AD71-9777E6E9137A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90E7639-59C3-480E-B21F-0B50DBA3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10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D07DA9BC-092D-44CD-9151-99152A58531E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B6EBDA4B-DE48-4AF5-A56A-E7B56CC9705B}"/>
              </a:ext>
            </a:extLst>
          </p:cNvPr>
          <p:cNvSpPr txBox="1"/>
          <p:nvPr/>
        </p:nvSpPr>
        <p:spPr>
          <a:xfrm>
            <a:off x="2562225" y="500891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600" b="1" dirty="0" smtClean="0">
                <a:solidFill>
                  <a:schemeClr val="tx2"/>
                </a:solidFill>
              </a:rPr>
              <a:t>Facilities, Infrastructures, Projects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1438275"/>
            <a:ext cx="3931141" cy="4301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tabLst>
                <a:tab pos="266700" algn="l"/>
              </a:tabLst>
            </a:pP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Internal: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DA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NE/BTF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</a:rPr>
              <a:t>SPARC_Lab</a:t>
            </a:r>
            <a:endParaRPr lang="en-GB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TEX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LISA (dismissed)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</a:rPr>
              <a:t>EuPRAXIA@SPARC_Lab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  <a:tabLst>
                <a:tab pos="266700" algn="l"/>
              </a:tabLst>
            </a:pP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(under design)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05325" y="1438275"/>
            <a:ext cx="30629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tabLst>
                <a:tab pos="266700" algn="l"/>
              </a:tabLst>
            </a:pPr>
            <a:r>
              <a:rPr lang="en-GB" sz="2800" b="1" dirty="0">
                <a:solidFill>
                  <a:srgbClr val="FF0000"/>
                </a:solidFill>
              </a:rPr>
              <a:t>	</a:t>
            </a:r>
            <a:r>
              <a:rPr lang="en-GB" sz="2800" b="1" dirty="0" smtClean="0">
                <a:solidFill>
                  <a:srgbClr val="FF0000"/>
                </a:solidFill>
              </a:rPr>
              <a:t>External projects: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rgbClr val="FF0000"/>
                </a:solidFill>
              </a:rPr>
              <a:t>ELI-NP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rgbClr val="FF0000"/>
                </a:solidFill>
              </a:rPr>
              <a:t>STAR / STAR-HE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210550" y="1266825"/>
            <a:ext cx="34194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800"/>
              </a:spcAft>
              <a:tabLst>
                <a:tab pos="266700" algn="l"/>
              </a:tabLst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International collaborations:</a:t>
            </a: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CERN-CLIC (MoU)</a:t>
            </a: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IFAST (EU H2020)</a:t>
            </a: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XLS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</a:rPr>
              <a:t>CompactLight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 (EU H2020)</a:t>
            </a: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SLAC, PSI, FERMI … (informal) </a:t>
            </a:r>
          </a:p>
        </p:txBody>
      </p:sp>
    </p:spTree>
    <p:extLst>
      <p:ext uri="{BB962C8B-B14F-4D97-AF65-F5344CB8AC3E}">
        <p14:creationId xmlns:p14="http://schemas.microsoft.com/office/powerpoint/2010/main" val="158915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11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25BE4B7-F9E9-4DD3-9255-91A4D42E6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r="3271"/>
          <a:stretch/>
        </p:blipFill>
        <p:spPr bwMode="auto">
          <a:xfrm>
            <a:off x="126333" y="835921"/>
            <a:ext cx="7657270" cy="547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B6EBDA4B-DE48-4AF5-A56A-E7B56CC9705B}"/>
              </a:ext>
            </a:extLst>
          </p:cNvPr>
          <p:cNvSpPr txBox="1"/>
          <p:nvPr/>
        </p:nvSpPr>
        <p:spPr>
          <a:xfrm>
            <a:off x="3073097" y="358016"/>
            <a:ext cx="5454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solidFill>
                  <a:schemeClr val="tx2"/>
                </a:solidFill>
              </a:rPr>
              <a:t>RF systems of the DA</a:t>
            </a:r>
            <a:r>
              <a:rPr lang="en-GB" sz="3200" b="1" dirty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GB" sz="3200" b="1" dirty="0">
                <a:solidFill>
                  <a:schemeClr val="tx2"/>
                </a:solidFill>
              </a:rPr>
              <a:t>NE rings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814A153B-D9B3-44C1-9BBD-1B6BCFCF3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29" y="1154662"/>
            <a:ext cx="2405187" cy="178926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1FA4DE93-0369-4F84-90D0-7BED5AD8EC6F}"/>
              </a:ext>
            </a:extLst>
          </p:cNvPr>
          <p:cNvSpPr txBox="1"/>
          <p:nvPr/>
        </p:nvSpPr>
        <p:spPr>
          <a:xfrm>
            <a:off x="8541835" y="1759970"/>
            <a:ext cx="105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solidFill>
                  <a:schemeClr val="tx2"/>
                </a:solidFill>
              </a:rPr>
              <a:t>1  x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="" xmlns:a16="http://schemas.microsoft.com/office/drawing/2014/main" id="{03F814A8-2615-4A39-B465-15A1AF9802C7}"/>
              </a:ext>
            </a:extLst>
          </p:cNvPr>
          <p:cNvSpPr/>
          <p:nvPr/>
        </p:nvSpPr>
        <p:spPr>
          <a:xfrm>
            <a:off x="8396868" y="1043150"/>
            <a:ext cx="3536052" cy="230221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EB47CA4A-FD11-4101-9D6D-C4D892230AB3}"/>
              </a:ext>
            </a:extLst>
          </p:cNvPr>
          <p:cNvSpPr txBox="1"/>
          <p:nvPr/>
        </p:nvSpPr>
        <p:spPr>
          <a:xfrm>
            <a:off x="8965581" y="2849799"/>
            <a:ext cx="253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73.7 MHz, </a:t>
            </a:r>
            <a:r>
              <a:rPr lang="it-IT" b="1" i="1" dirty="0">
                <a:latin typeface="Symbol" panose="05050102010706020507" pitchFamily="18" charset="2"/>
              </a:rPr>
              <a:t>l</a:t>
            </a:r>
            <a:r>
              <a:rPr lang="it-IT" b="1" i="1" dirty="0"/>
              <a:t>/4 </a:t>
            </a:r>
            <a:r>
              <a:rPr lang="it-IT" b="1" i="1" dirty="0" err="1"/>
              <a:t>resonator</a:t>
            </a:r>
            <a:endParaRPr lang="it-IT" b="1" i="1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="" xmlns:a16="http://schemas.microsoft.com/office/drawing/2014/main" id="{A0A2EFA3-9880-4C03-8925-FE5ECACEA62B}"/>
              </a:ext>
            </a:extLst>
          </p:cNvPr>
          <p:cNvCxnSpPr/>
          <p:nvPr/>
        </p:nvCxnSpPr>
        <p:spPr>
          <a:xfrm>
            <a:off x="5811279" y="1362965"/>
            <a:ext cx="24517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17B7660B-9617-4EB5-905E-CCEF4F94DB1A}"/>
              </a:ext>
            </a:extLst>
          </p:cNvPr>
          <p:cNvSpPr txBox="1"/>
          <p:nvPr/>
        </p:nvSpPr>
        <p:spPr>
          <a:xfrm>
            <a:off x="8337400" y="4644415"/>
            <a:ext cx="105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solidFill>
                  <a:srgbClr val="FF0000"/>
                </a:solidFill>
              </a:rPr>
              <a:t>2  x 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="" xmlns:a16="http://schemas.microsoft.com/office/drawing/2014/main" id="{72657430-8E34-4235-961A-0CE0C1E206C9}"/>
              </a:ext>
            </a:extLst>
          </p:cNvPr>
          <p:cNvSpPr/>
          <p:nvPr/>
        </p:nvSpPr>
        <p:spPr>
          <a:xfrm>
            <a:off x="8292792" y="3860689"/>
            <a:ext cx="3536052" cy="23022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AA3A873B-5168-4249-9937-9C1DE2D3ACFB}"/>
              </a:ext>
            </a:extLst>
          </p:cNvPr>
          <p:cNvSpPr txBox="1"/>
          <p:nvPr/>
        </p:nvSpPr>
        <p:spPr>
          <a:xfrm>
            <a:off x="8370849" y="5689640"/>
            <a:ext cx="35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368.5 MHz, one-</a:t>
            </a:r>
            <a:r>
              <a:rPr lang="it-IT" b="1" i="1" dirty="0" err="1"/>
              <a:t>cell</a:t>
            </a:r>
            <a:r>
              <a:rPr lang="it-IT" b="1" i="1" dirty="0"/>
              <a:t> HOM </a:t>
            </a:r>
            <a:r>
              <a:rPr lang="it-IT" b="1" i="1" dirty="0" err="1"/>
              <a:t>damped</a:t>
            </a:r>
            <a:r>
              <a:rPr lang="it-IT" b="1" i="1" dirty="0"/>
              <a:t>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="" xmlns:a16="http://schemas.microsoft.com/office/drawing/2014/main" id="{1564F168-D03A-4698-A9C7-75A1AE2CD2BD}"/>
              </a:ext>
            </a:extLst>
          </p:cNvPr>
          <p:cNvCxnSpPr>
            <a:cxnSpLocks/>
          </p:cNvCxnSpPr>
          <p:nvPr/>
        </p:nvCxnSpPr>
        <p:spPr>
          <a:xfrm>
            <a:off x="5642517" y="3573969"/>
            <a:ext cx="2516461" cy="606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FCEA8A08-0791-4184-9680-48F6D7347E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68" y="4180504"/>
            <a:ext cx="2316574" cy="1405203"/>
          </a:xfrm>
          <a:prstGeom prst="rect">
            <a:avLst/>
          </a:prstGeom>
        </p:spPr>
      </p:pic>
      <p:sp>
        <p:nvSpPr>
          <p:cNvPr id="23" name="Rettangolo con angoli arrotondati 22">
            <a:extLst>
              <a:ext uri="{FF2B5EF4-FFF2-40B4-BE49-F238E27FC236}">
                <a16:creationId xmlns="" xmlns:a16="http://schemas.microsoft.com/office/drawing/2014/main" id="{C8A6F125-AADE-4043-8552-200029DA138D}"/>
              </a:ext>
            </a:extLst>
          </p:cNvPr>
          <p:cNvSpPr/>
          <p:nvPr/>
        </p:nvSpPr>
        <p:spPr>
          <a:xfrm>
            <a:off x="9348868" y="4195997"/>
            <a:ext cx="2316574" cy="1389709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59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>
                <a:solidFill>
                  <a:srgbClr val="FFFF00"/>
                </a:solidFill>
              </a:rPr>
              <a:t>1</a:t>
            </a:r>
            <a:r>
              <a:rPr lang="en-GB" i="1" baseline="30000">
                <a:solidFill>
                  <a:srgbClr val="FFFF00"/>
                </a:solidFill>
              </a:rPr>
              <a:t>st</a:t>
            </a:r>
            <a:r>
              <a:rPr lang="en-GB" i="1">
                <a:solidFill>
                  <a:srgbClr val="FFFF00"/>
                </a:solidFill>
              </a:rPr>
              <a:t> INFN RF community National Meeting, Sept. 13 2021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en-GB" smtClean="0">
                <a:solidFill>
                  <a:srgbClr val="FFFF00"/>
                </a:solidFill>
              </a:rPr>
              <a:t>12</a:t>
            </a:fld>
            <a:endParaRPr lang="en-GB">
              <a:solidFill>
                <a:srgbClr val="FFFF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Radiofrequency activities at Frascati National Labs of INFN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0889C23-E62C-43F2-BEBA-EBA2DEFF7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2" y="3046364"/>
            <a:ext cx="4463608" cy="334770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59203BA9-D6B0-480E-B0FF-4542BA45A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19" y="1451231"/>
            <a:ext cx="2451445" cy="3268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Immagine 26">
            <a:extLst>
              <a:ext uri="{FF2B5EF4-FFF2-40B4-BE49-F238E27FC236}">
                <a16:creationId xmlns="" xmlns:a16="http://schemas.microsoft.com/office/drawing/2014/main" id="{C16B935E-E6F8-4E49-823E-CF14F3880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26" y="1369254"/>
            <a:ext cx="2665093" cy="3347706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50BAB12C-8C72-468B-B445-2825FA6270D5}"/>
              </a:ext>
            </a:extLst>
          </p:cNvPr>
          <p:cNvSpPr txBox="1"/>
          <p:nvPr/>
        </p:nvSpPr>
        <p:spPr>
          <a:xfrm>
            <a:off x="4293412" y="570721"/>
            <a:ext cx="759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solidFill>
                  <a:schemeClr val="tx2"/>
                </a:solidFill>
              </a:rPr>
              <a:t>RF system of the DA</a:t>
            </a:r>
            <a:r>
              <a:rPr lang="en-GB" sz="3200" b="1" dirty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GB" sz="3200" b="1" dirty="0">
                <a:solidFill>
                  <a:schemeClr val="tx2"/>
                </a:solidFill>
              </a:rPr>
              <a:t>NE damping ring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62D655AE-0077-4236-B93D-FA53AA11C1DE}"/>
              </a:ext>
            </a:extLst>
          </p:cNvPr>
          <p:cNvSpPr txBox="1"/>
          <p:nvPr/>
        </p:nvSpPr>
        <p:spPr>
          <a:xfrm>
            <a:off x="442332" y="1099741"/>
            <a:ext cx="40429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Cavity type:		</a:t>
            </a:r>
            <a:r>
              <a:rPr lang="en-GB" sz="1400" dirty="0">
                <a:latin typeface="Symbol" panose="05050102010706020507" pitchFamily="18" charset="2"/>
              </a:rPr>
              <a:t>l</a:t>
            </a:r>
            <a:r>
              <a:rPr lang="en-GB" sz="1400" dirty="0"/>
              <a:t>/4</a:t>
            </a:r>
          </a:p>
          <a:p>
            <a:r>
              <a:rPr lang="en-GB" sz="1400" dirty="0"/>
              <a:t>Frequency:		73.7 MHz</a:t>
            </a:r>
          </a:p>
          <a:p>
            <a:r>
              <a:rPr lang="en-GB" sz="1400" dirty="0"/>
              <a:t># of cavities:		1</a:t>
            </a:r>
          </a:p>
          <a:p>
            <a:r>
              <a:rPr lang="en-GB" sz="1400" dirty="0"/>
              <a:t>Max cavity voltage:	150 kV</a:t>
            </a:r>
          </a:p>
          <a:p>
            <a:r>
              <a:rPr lang="en-GB" sz="1400" dirty="0"/>
              <a:t>Beam configuration:	single bunch</a:t>
            </a:r>
          </a:p>
          <a:p>
            <a:r>
              <a:rPr lang="en-GB" sz="1400" dirty="0"/>
              <a:t>Operation modality:	CW, transient beam loading</a:t>
            </a:r>
          </a:p>
          <a:p>
            <a:r>
              <a:rPr lang="en-GB" sz="1400" dirty="0"/>
              <a:t>RF source:		12 kW, solid state</a:t>
            </a:r>
          </a:p>
          <a:p>
            <a:r>
              <a:rPr lang="en-GB" sz="1400" dirty="0"/>
              <a:t>Spare RF source:	30 kW, tetrode	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30559B59-0798-4F1E-B15B-EA6369CAC7DA}"/>
              </a:ext>
            </a:extLst>
          </p:cNvPr>
          <p:cNvSpPr txBox="1"/>
          <p:nvPr/>
        </p:nvSpPr>
        <p:spPr>
          <a:xfrm>
            <a:off x="5802082" y="4819449"/>
            <a:ext cx="228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12 kW Solid State amp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3D11038E-3E95-45B4-AC7F-EBA0EDFCB438}"/>
              </a:ext>
            </a:extLst>
          </p:cNvPr>
          <p:cNvSpPr txBox="1"/>
          <p:nvPr/>
        </p:nvSpPr>
        <p:spPr>
          <a:xfrm>
            <a:off x="8798311" y="4830359"/>
            <a:ext cx="309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 kW Tetrode amp</a:t>
            </a:r>
          </a:p>
          <a:p>
            <a:endParaRPr lang="en-GB" sz="800" dirty="0"/>
          </a:p>
          <a:p>
            <a:r>
              <a:rPr lang="en-GB" dirty="0"/>
              <a:t>Huge experience on thermionic valve based station, bound to disappear</a:t>
            </a:r>
          </a:p>
        </p:txBody>
      </p:sp>
    </p:spTree>
    <p:extLst>
      <p:ext uri="{BB962C8B-B14F-4D97-AF65-F5344CB8AC3E}">
        <p14:creationId xmlns:p14="http://schemas.microsoft.com/office/powerpoint/2010/main" val="257482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13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FBC3773-E2D9-44F6-979D-EEBF033A6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7" y="2935032"/>
            <a:ext cx="4502079" cy="337655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8DFA420-B84F-4EA6-9A59-ED33960A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14" y="1306287"/>
            <a:ext cx="2591013" cy="345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3D02E43-B3C4-4F8D-936B-875F0B717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32" y="1731385"/>
            <a:ext cx="4035193" cy="302639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67EA5EC7-3DE0-4A5D-BAC0-D433B9113BC7}"/>
              </a:ext>
            </a:extLst>
          </p:cNvPr>
          <p:cNvSpPr txBox="1"/>
          <p:nvPr/>
        </p:nvSpPr>
        <p:spPr>
          <a:xfrm>
            <a:off x="4293412" y="570721"/>
            <a:ext cx="759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solidFill>
                  <a:schemeClr val="tx2"/>
                </a:solidFill>
              </a:rPr>
              <a:t>RF system of the DA</a:t>
            </a:r>
            <a:r>
              <a:rPr lang="en-GB" sz="3200" b="1" dirty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GB" sz="3200" b="1" dirty="0">
                <a:solidFill>
                  <a:schemeClr val="tx2"/>
                </a:solidFill>
              </a:rPr>
              <a:t>NE main rings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500CBBF0-4D95-4956-8EAB-F4DE7AB4E4D9}"/>
              </a:ext>
            </a:extLst>
          </p:cNvPr>
          <p:cNvSpPr txBox="1"/>
          <p:nvPr/>
        </p:nvSpPr>
        <p:spPr>
          <a:xfrm>
            <a:off x="408879" y="1088590"/>
            <a:ext cx="44162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Cavity type:		single cell, heavy HOM damped</a:t>
            </a:r>
          </a:p>
          <a:p>
            <a:r>
              <a:rPr lang="en-GB" sz="1400" dirty="0"/>
              <a:t>Frequency:		368.6 MHz</a:t>
            </a:r>
          </a:p>
          <a:p>
            <a:r>
              <a:rPr lang="en-GB" sz="1400" dirty="0"/>
              <a:t># of cavities:		1 per ring</a:t>
            </a:r>
          </a:p>
          <a:p>
            <a:r>
              <a:rPr lang="en-GB" sz="1400" dirty="0"/>
              <a:t>Max cavity voltage:	300 kV</a:t>
            </a:r>
          </a:p>
          <a:p>
            <a:r>
              <a:rPr lang="en-GB" sz="1400" dirty="0"/>
              <a:t>Beam configuration:	</a:t>
            </a:r>
            <a:r>
              <a:rPr lang="en-GB" sz="1400" dirty="0" err="1"/>
              <a:t>multibunch</a:t>
            </a:r>
            <a:r>
              <a:rPr lang="en-GB" sz="1400" dirty="0"/>
              <a:t>, heavy beam loading</a:t>
            </a:r>
          </a:p>
          <a:p>
            <a:r>
              <a:rPr lang="en-GB" sz="1400" dirty="0"/>
              <a:t>Operation modality:	CW</a:t>
            </a:r>
          </a:p>
          <a:p>
            <a:r>
              <a:rPr lang="en-GB" sz="1400" dirty="0"/>
              <a:t>RF source:		150 kW, CW klystron	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E4E977D7-661F-45CC-B31F-F400E55821BC}"/>
              </a:ext>
            </a:extLst>
          </p:cNvPr>
          <p:cNvSpPr txBox="1"/>
          <p:nvPr/>
        </p:nvSpPr>
        <p:spPr>
          <a:xfrm>
            <a:off x="5439001" y="4886355"/>
            <a:ext cx="6492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150 kW CW power station based on klystron provided by THALES/THOMSON in middle 90s of last century, not in production anymore</a:t>
            </a:r>
          </a:p>
        </p:txBody>
      </p:sp>
    </p:spTree>
    <p:extLst>
      <p:ext uri="{BB962C8B-B14F-4D97-AF65-F5344CB8AC3E}">
        <p14:creationId xmlns:p14="http://schemas.microsoft.com/office/powerpoint/2010/main" val="224779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A2ECF3C-DEE8-4AA8-A0CB-1D7D66B0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" y="741295"/>
            <a:ext cx="3477442" cy="25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C616044-15CE-4F2B-B5FC-811855FA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05" y="685774"/>
            <a:ext cx="3640961" cy="25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6342F715-FB72-442A-AAB0-4377874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28" y="3943752"/>
            <a:ext cx="3479391" cy="23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4A97044E-3ED9-45C2-A755-E228CED1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91" y="3856345"/>
            <a:ext cx="3620048" cy="25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8E69131A-E7FB-49C8-A917-C721C0A81DD0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13" name="Segnaposto numero diapositiva 4">
            <a:extLst>
              <a:ext uri="{FF2B5EF4-FFF2-40B4-BE49-F238E27FC236}">
                <a16:creationId xmlns="" xmlns:a16="http://schemas.microsoft.com/office/drawing/2014/main" id="{2E7E0C30-6E40-4D46-B42A-2ACEFBE5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2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5326AC43-C5F1-4267-8AB7-7587CDBE53F7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0354D14-D171-40A2-B5F2-026D3BC60091}"/>
              </a:ext>
            </a:extLst>
          </p:cNvPr>
          <p:cNvSpPr txBox="1"/>
          <p:nvPr/>
        </p:nvSpPr>
        <p:spPr>
          <a:xfrm>
            <a:off x="9269622" y="78232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LNF is historically a storage ring based Lab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C80582E2-E972-4254-8023-960F04A1E85A}"/>
              </a:ext>
            </a:extLst>
          </p:cNvPr>
          <p:cNvSpPr txBox="1"/>
          <p:nvPr/>
        </p:nvSpPr>
        <p:spPr>
          <a:xfrm>
            <a:off x="894241" y="2884435"/>
            <a:ext cx="26461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/>
              <a:t>Electro-</a:t>
            </a:r>
            <a:r>
              <a:rPr lang="it-IT" b="1" dirty="0" err="1"/>
              <a:t>synchrotron</a:t>
            </a:r>
            <a:r>
              <a:rPr lang="it-IT" b="1" dirty="0"/>
              <a:t>, 1959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C30B4AF1-F38C-4483-B7BC-A4DD4146C08B}"/>
              </a:ext>
            </a:extLst>
          </p:cNvPr>
          <p:cNvSpPr txBox="1"/>
          <p:nvPr/>
        </p:nvSpPr>
        <p:spPr>
          <a:xfrm>
            <a:off x="6671778" y="2879990"/>
            <a:ext cx="11871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/>
              <a:t>ADA, 1961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7C40AED3-2802-460E-AAC6-517357C75911}"/>
              </a:ext>
            </a:extLst>
          </p:cNvPr>
          <p:cNvSpPr txBox="1"/>
          <p:nvPr/>
        </p:nvSpPr>
        <p:spPr>
          <a:xfrm>
            <a:off x="3221886" y="5930741"/>
            <a:ext cx="14702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/>
              <a:t>ADONE, 1969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3DFF10F3-33EB-4353-80A9-ABEE59ABA449}"/>
              </a:ext>
            </a:extLst>
          </p:cNvPr>
          <p:cNvSpPr txBox="1"/>
          <p:nvPr/>
        </p:nvSpPr>
        <p:spPr>
          <a:xfrm>
            <a:off x="7881676" y="6053110"/>
            <a:ext cx="2099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/>
              <a:t>DA</a:t>
            </a:r>
            <a:r>
              <a:rPr lang="it-IT" b="1" dirty="0">
                <a:latin typeface="Symbol" panose="05050102010706020507" pitchFamily="18" charset="2"/>
              </a:rPr>
              <a:t>F</a:t>
            </a:r>
            <a:r>
              <a:rPr lang="it-IT" b="1" dirty="0"/>
              <a:t>NE, 1997-today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="" xmlns:a16="http://schemas.microsoft.com/office/drawing/2014/main" id="{3092DBFD-09B0-4580-9D07-628C3F94851D}"/>
              </a:ext>
            </a:extLst>
          </p:cNvPr>
          <p:cNvSpPr/>
          <p:nvPr/>
        </p:nvSpPr>
        <p:spPr>
          <a:xfrm>
            <a:off x="4045525" y="1200727"/>
            <a:ext cx="1154546" cy="840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="" xmlns:a16="http://schemas.microsoft.com/office/drawing/2014/main" id="{3A2E459F-1384-49DB-BDC6-4AE58857C4BA}"/>
              </a:ext>
            </a:extLst>
          </p:cNvPr>
          <p:cNvSpPr/>
          <p:nvPr/>
        </p:nvSpPr>
        <p:spPr>
          <a:xfrm rot="7748110">
            <a:off x="4564125" y="3143025"/>
            <a:ext cx="735524" cy="840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="" xmlns:a16="http://schemas.microsoft.com/office/drawing/2014/main" id="{6FF15355-D1E6-41D3-BC04-E7252B328A39}"/>
              </a:ext>
            </a:extLst>
          </p:cNvPr>
          <p:cNvSpPr/>
          <p:nvPr/>
        </p:nvSpPr>
        <p:spPr>
          <a:xfrm>
            <a:off x="5831832" y="4648077"/>
            <a:ext cx="1154546" cy="840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84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cielo, esterni, strada, scena&#10;&#10;Descrizione generata automaticamente">
            <a:extLst>
              <a:ext uri="{FF2B5EF4-FFF2-40B4-BE49-F238E27FC236}">
                <a16:creationId xmlns="" xmlns:a16="http://schemas.microsoft.com/office/drawing/2014/main" id="{90790046-51D6-4620-87B7-69080FB6F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11150"/>
            <a:ext cx="11115040" cy="625221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3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A74ACE4C-D47A-4D3A-BA3B-0ED4DFB559E9}"/>
              </a:ext>
            </a:extLst>
          </p:cNvPr>
          <p:cNvSpPr txBox="1"/>
          <p:nvPr/>
        </p:nvSpPr>
        <p:spPr>
          <a:xfrm>
            <a:off x="487680" y="650240"/>
            <a:ext cx="11115041" cy="2062103"/>
          </a:xfrm>
          <a:prstGeom prst="rect">
            <a:avLst/>
          </a:prstGeom>
          <a:solidFill>
            <a:srgbClr val="969696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Historically, INFN Frascati is a </a:t>
            </a:r>
            <a:r>
              <a:rPr lang="en-GB" u="sng" dirty="0"/>
              <a:t>high-energy physics lab</a:t>
            </a:r>
            <a:r>
              <a:rPr lang="en-GB" dirty="0"/>
              <a:t>, making use of </a:t>
            </a:r>
            <a:r>
              <a:rPr lang="en-GB" u="sng" dirty="0"/>
              <a:t>storage rings</a:t>
            </a:r>
            <a:r>
              <a:rPr lang="en-GB" dirty="0"/>
              <a:t> to accelerate </a:t>
            </a:r>
            <a:r>
              <a:rPr lang="en-GB" u="sng" dirty="0"/>
              <a:t>leptons</a:t>
            </a:r>
            <a:r>
              <a:rPr lang="en-GB" dirty="0"/>
              <a:t>. </a:t>
            </a:r>
          </a:p>
          <a:p>
            <a:pPr>
              <a:spcAft>
                <a:spcPts val="600"/>
              </a:spcAft>
            </a:pPr>
            <a:r>
              <a:rPr lang="en-GB" dirty="0"/>
              <a:t>The scientific  mission has guided and imprinted the </a:t>
            </a:r>
            <a:r>
              <a:rPr lang="en-GB" u="sng" dirty="0"/>
              <a:t>background</a:t>
            </a:r>
            <a:r>
              <a:rPr lang="en-GB" dirty="0"/>
              <a:t> of the accelerator physicists, including obviously the </a:t>
            </a:r>
            <a:r>
              <a:rPr lang="en-GB" u="sng" dirty="0"/>
              <a:t>radio-frequency experts</a:t>
            </a:r>
            <a:r>
              <a:rPr lang="en-GB" dirty="0"/>
              <a:t>. </a:t>
            </a:r>
          </a:p>
          <a:p>
            <a:pPr>
              <a:spcAft>
                <a:spcPts val="600"/>
              </a:spcAft>
            </a:pPr>
            <a:r>
              <a:rPr lang="en-GB" dirty="0"/>
              <a:t>These kind of facilities require RF systems of two different types: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CW NC system for low gradients (&lt; 1 MV/m) and high beam current (&gt; 1 A) in the rings;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Pulsed NC high frequency (≈3 GHz and beyond) medium/high gradient (10÷20 MV/m) in the injector </a:t>
            </a:r>
            <a:r>
              <a:rPr lang="en-GB" dirty="0" err="1"/>
              <a:t>linac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9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4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A74ACE4C-D47A-4D3A-BA3B-0ED4DFB559E9}"/>
              </a:ext>
            </a:extLst>
          </p:cNvPr>
          <p:cNvSpPr txBox="1"/>
          <p:nvPr/>
        </p:nvSpPr>
        <p:spPr>
          <a:xfrm>
            <a:off x="424180" y="705994"/>
            <a:ext cx="7790185" cy="1200329"/>
          </a:xfrm>
          <a:prstGeom prst="rect">
            <a:avLst/>
          </a:prstGeom>
          <a:solidFill>
            <a:srgbClr val="969696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/>
              <a:t>Expertise on S-band </a:t>
            </a:r>
            <a:r>
              <a:rPr lang="en-GB" dirty="0" err="1"/>
              <a:t>linac</a:t>
            </a:r>
            <a:r>
              <a:rPr lang="en-GB" dirty="0"/>
              <a:t> was one of the most relevant motivation to move on early 2000 toward a new field, the high brightness beam applications such as FEL radiation generation. This led to the construction of a second accelerator-based facility at LNF, named </a:t>
            </a:r>
            <a:r>
              <a:rPr lang="en-GB" dirty="0" err="1"/>
              <a:t>SPARC_Lab</a:t>
            </a:r>
            <a:r>
              <a:rPr lang="en-GB" dirty="0"/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6DCE1541-D521-4FC1-8BDA-DEDB5100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95" y="2119496"/>
            <a:ext cx="6491125" cy="438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A0767152-5312-49CA-8755-E17CB199D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 b="6140"/>
          <a:stretch/>
        </p:blipFill>
        <p:spPr bwMode="auto">
          <a:xfrm>
            <a:off x="8214365" y="595979"/>
            <a:ext cx="3553455" cy="13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78E696E-0DCF-40FC-B1DD-EDF4024F7A52}"/>
              </a:ext>
            </a:extLst>
          </p:cNvPr>
          <p:cNvSpPr txBox="1"/>
          <p:nvPr/>
        </p:nvSpPr>
        <p:spPr>
          <a:xfrm>
            <a:off x="442769" y="2118489"/>
            <a:ext cx="4761130" cy="923330"/>
          </a:xfrm>
          <a:prstGeom prst="rect">
            <a:avLst/>
          </a:prstGeom>
          <a:solidFill>
            <a:srgbClr val="969696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/>
              <a:t>The </a:t>
            </a:r>
            <a:r>
              <a:rPr lang="en-GB" dirty="0" err="1"/>
              <a:t>SPARC_Lab</a:t>
            </a:r>
            <a:r>
              <a:rPr lang="en-GB" dirty="0"/>
              <a:t> core is a high brightness photo-injector based on high gradient S-band and C-band RF structures.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888629AB-623F-401E-9A33-091E3B798FA4}"/>
              </a:ext>
            </a:extLst>
          </p:cNvPr>
          <p:cNvSpPr txBox="1"/>
          <p:nvPr/>
        </p:nvSpPr>
        <p:spPr>
          <a:xfrm>
            <a:off x="461357" y="3263344"/>
            <a:ext cx="4761130" cy="1200329"/>
          </a:xfrm>
          <a:prstGeom prst="rect">
            <a:avLst/>
          </a:prstGeom>
          <a:solidFill>
            <a:srgbClr val="969696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/>
              <a:t>In recent years a plasma-cell has been installed downstream the photo-injector, to study and optimize electron-bunch </a:t>
            </a:r>
            <a:r>
              <a:rPr lang="en-GB" dirty="0" smtClean="0"/>
              <a:t>accelerations </a:t>
            </a:r>
            <a:r>
              <a:rPr lang="en-GB" dirty="0"/>
              <a:t>through plasma waves.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66FFB8B7-E5EA-461D-83EA-09EAC9F6B914}"/>
              </a:ext>
            </a:extLst>
          </p:cNvPr>
          <p:cNvSpPr txBox="1"/>
          <p:nvPr/>
        </p:nvSpPr>
        <p:spPr>
          <a:xfrm>
            <a:off x="457642" y="4675830"/>
            <a:ext cx="4761130" cy="1754326"/>
          </a:xfrm>
          <a:prstGeom prst="rect">
            <a:avLst/>
          </a:prstGeom>
          <a:solidFill>
            <a:srgbClr val="969696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/>
              <a:t>This development has led to the proposal of the next accelerator facility to be built at LNF, called </a:t>
            </a:r>
            <a:r>
              <a:rPr lang="en-GB" dirty="0" err="1"/>
              <a:t>EuPRAXIA@SPARC_Lab</a:t>
            </a:r>
            <a:r>
              <a:rPr lang="en-GB" dirty="0"/>
              <a:t>, where electrons will be accelerated by a mix of state-of-the-art gradient X-band structures and particle driven plasma waves.</a:t>
            </a:r>
          </a:p>
        </p:txBody>
      </p:sp>
    </p:spTree>
    <p:extLst>
      <p:ext uri="{BB962C8B-B14F-4D97-AF65-F5344CB8AC3E}">
        <p14:creationId xmlns:p14="http://schemas.microsoft.com/office/powerpoint/2010/main" val="90555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5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="" xmlns:a16="http://schemas.microsoft.com/office/drawing/2014/main" id="{58B4B88C-FDDF-402F-8052-855C844B4206}"/>
              </a:ext>
            </a:extLst>
          </p:cNvPr>
          <p:cNvGrpSpPr/>
          <p:nvPr/>
        </p:nvGrpSpPr>
        <p:grpSpPr>
          <a:xfrm>
            <a:off x="419233" y="697212"/>
            <a:ext cx="6104232" cy="3344105"/>
            <a:chOff x="2861350" y="1612343"/>
            <a:chExt cx="6577440" cy="3603347"/>
          </a:xfrm>
        </p:grpSpPr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8FFEAB47-A9A1-4B2B-957B-654CF4969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1350" y="1612343"/>
              <a:ext cx="6142917" cy="3603347"/>
            </a:xfrm>
            <a:prstGeom prst="rect">
              <a:avLst/>
            </a:prstGeom>
          </p:spPr>
        </p:pic>
        <p:cxnSp>
          <p:nvCxnSpPr>
            <p:cNvPr id="18" name="Connettore 2 17">
              <a:extLst>
                <a:ext uri="{FF2B5EF4-FFF2-40B4-BE49-F238E27FC236}">
                  <a16:creationId xmlns="" xmlns:a16="http://schemas.microsoft.com/office/drawing/2014/main" id="{D53F2D97-BD80-459A-8887-8EF139594C02}"/>
                </a:ext>
              </a:extLst>
            </p:cNvPr>
            <p:cNvCxnSpPr>
              <a:stCxn id="19" idx="2"/>
            </p:cNvCxnSpPr>
            <p:nvPr/>
          </p:nvCxnSpPr>
          <p:spPr>
            <a:xfrm flipV="1">
              <a:off x="5525266" y="2666980"/>
              <a:ext cx="834838" cy="3368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18">
              <a:extLst>
                <a:ext uri="{FF2B5EF4-FFF2-40B4-BE49-F238E27FC236}">
                  <a16:creationId xmlns="" xmlns:a16="http://schemas.microsoft.com/office/drawing/2014/main" id="{0EE95C88-6AC2-445D-8C28-4CFCF4932EC6}"/>
                </a:ext>
              </a:extLst>
            </p:cNvPr>
            <p:cNvSpPr/>
            <p:nvPr/>
          </p:nvSpPr>
          <p:spPr>
            <a:xfrm>
              <a:off x="4711791" y="2054332"/>
              <a:ext cx="1626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X band power stations</a:t>
              </a:r>
              <a:endParaRPr lang="en-GB" dirty="0"/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="" xmlns:a16="http://schemas.microsoft.com/office/drawing/2014/main" id="{F55A8C44-B3AB-44BE-B6CC-4BF5E3BE4A20}"/>
                </a:ext>
              </a:extLst>
            </p:cNvPr>
            <p:cNvCxnSpPr/>
            <p:nvPr/>
          </p:nvCxnSpPr>
          <p:spPr>
            <a:xfrm>
              <a:off x="5553241" y="2700663"/>
              <a:ext cx="581613" cy="21614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="" xmlns:a16="http://schemas.microsoft.com/office/drawing/2014/main" id="{81BE1054-D44C-4071-801A-E9C693475EC1}"/>
                </a:ext>
              </a:extLst>
            </p:cNvPr>
            <p:cNvCxnSpPr/>
            <p:nvPr/>
          </p:nvCxnSpPr>
          <p:spPr>
            <a:xfrm flipH="1">
              <a:off x="5045251" y="2700663"/>
              <a:ext cx="499544" cy="71335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="" xmlns:a16="http://schemas.microsoft.com/office/drawing/2014/main" id="{281A87C9-8207-4AC4-BA3F-B7CF302B5290}"/>
                </a:ext>
              </a:extLst>
            </p:cNvPr>
            <p:cNvCxnSpPr/>
            <p:nvPr/>
          </p:nvCxnSpPr>
          <p:spPr>
            <a:xfrm flipH="1">
              <a:off x="4560104" y="2696066"/>
              <a:ext cx="999302" cy="8166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22">
              <a:extLst>
                <a:ext uri="{FF2B5EF4-FFF2-40B4-BE49-F238E27FC236}">
                  <a16:creationId xmlns="" xmlns:a16="http://schemas.microsoft.com/office/drawing/2014/main" id="{B4C50163-A27C-4734-998A-AF1B7928FBFD}"/>
                </a:ext>
              </a:extLst>
            </p:cNvPr>
            <p:cNvSpPr/>
            <p:nvPr/>
          </p:nvSpPr>
          <p:spPr>
            <a:xfrm>
              <a:off x="6667496" y="4346755"/>
              <a:ext cx="1626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X band modules</a:t>
              </a:r>
              <a:endParaRPr lang="en-GB" dirty="0"/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="" xmlns:a16="http://schemas.microsoft.com/office/drawing/2014/main" id="{515271C6-54F5-43AD-9020-A08569F44D2F}"/>
                </a:ext>
              </a:extLst>
            </p:cNvPr>
            <p:cNvCxnSpPr/>
            <p:nvPr/>
          </p:nvCxnSpPr>
          <p:spPr>
            <a:xfrm flipH="1" flipV="1">
              <a:off x="5280104" y="4203735"/>
              <a:ext cx="1387393" cy="22878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>
              <a:extLst>
                <a:ext uri="{FF2B5EF4-FFF2-40B4-BE49-F238E27FC236}">
                  <a16:creationId xmlns="" xmlns:a16="http://schemas.microsoft.com/office/drawing/2014/main" id="{810991EA-CE69-4A82-8661-E1D89DD5E936}"/>
                </a:ext>
              </a:extLst>
            </p:cNvPr>
            <p:cNvCxnSpPr/>
            <p:nvPr/>
          </p:nvCxnSpPr>
          <p:spPr>
            <a:xfrm flipH="1" flipV="1">
              <a:off x="5640104" y="3918553"/>
              <a:ext cx="1027393" cy="5357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="" xmlns:a16="http://schemas.microsoft.com/office/drawing/2014/main" id="{5F3E5F54-03BE-4EBC-9C30-4CB91DD93D8E}"/>
                </a:ext>
              </a:extLst>
            </p:cNvPr>
            <p:cNvCxnSpPr/>
            <p:nvPr/>
          </p:nvCxnSpPr>
          <p:spPr>
            <a:xfrm flipV="1">
              <a:off x="6667496" y="3157061"/>
              <a:ext cx="497827" cy="130446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>
              <a:extLst>
                <a:ext uri="{FF2B5EF4-FFF2-40B4-BE49-F238E27FC236}">
                  <a16:creationId xmlns="" xmlns:a16="http://schemas.microsoft.com/office/drawing/2014/main" id="{384E7DF0-1CD8-4D06-8AA4-CDFF07602B27}"/>
                </a:ext>
              </a:extLst>
            </p:cNvPr>
            <p:cNvCxnSpPr/>
            <p:nvPr/>
          </p:nvCxnSpPr>
          <p:spPr>
            <a:xfrm flipV="1">
              <a:off x="6667496" y="2857960"/>
              <a:ext cx="813475" cy="160356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27">
              <a:extLst>
                <a:ext uri="{FF2B5EF4-FFF2-40B4-BE49-F238E27FC236}">
                  <a16:creationId xmlns="" xmlns:a16="http://schemas.microsoft.com/office/drawing/2014/main" id="{F093ADC7-DC19-41D6-B6FA-8A04D162B754}"/>
                </a:ext>
              </a:extLst>
            </p:cNvPr>
            <p:cNvSpPr/>
            <p:nvPr/>
          </p:nvSpPr>
          <p:spPr>
            <a:xfrm>
              <a:off x="5992982" y="3774471"/>
              <a:ext cx="9911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chicane</a:t>
              </a:r>
              <a:endParaRPr lang="en-GB" dirty="0"/>
            </a:p>
          </p:txBody>
        </p:sp>
        <p:cxnSp>
          <p:nvCxnSpPr>
            <p:cNvPr id="29" name="Connettore 2 28">
              <a:extLst>
                <a:ext uri="{FF2B5EF4-FFF2-40B4-BE49-F238E27FC236}">
                  <a16:creationId xmlns="" xmlns:a16="http://schemas.microsoft.com/office/drawing/2014/main" id="{00AA7114-1B90-4EF4-B7C6-720853484961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6488582" y="3429104"/>
              <a:ext cx="28969" cy="34536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30">
              <a:extLst>
                <a:ext uri="{FF2B5EF4-FFF2-40B4-BE49-F238E27FC236}">
                  <a16:creationId xmlns="" xmlns:a16="http://schemas.microsoft.com/office/drawing/2014/main" id="{7F425CDD-5B63-4409-B095-CF46004AC435}"/>
                </a:ext>
              </a:extLst>
            </p:cNvPr>
            <p:cNvSpPr/>
            <p:nvPr/>
          </p:nvSpPr>
          <p:spPr>
            <a:xfrm>
              <a:off x="7806104" y="2658147"/>
              <a:ext cx="1632686" cy="8954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TL to plasma, beam dumps and undulators</a:t>
              </a:r>
              <a:endParaRPr lang="en-GB" sz="1600" dirty="0"/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="" xmlns:a16="http://schemas.microsoft.com/office/drawing/2014/main" id="{EA945DA7-38F7-40AA-8A86-EE72286298BF}"/>
                </a:ext>
              </a:extLst>
            </p:cNvPr>
            <p:cNvCxnSpPr/>
            <p:nvPr/>
          </p:nvCxnSpPr>
          <p:spPr>
            <a:xfrm flipH="1" flipV="1">
              <a:off x="7577231" y="2787370"/>
              <a:ext cx="268334" cy="2420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339FFBE5-C422-4857-863E-01BB6957E25F}"/>
              </a:ext>
            </a:extLst>
          </p:cNvPr>
          <p:cNvGrpSpPr/>
          <p:nvPr/>
        </p:nvGrpSpPr>
        <p:grpSpPr>
          <a:xfrm>
            <a:off x="6551783" y="2714905"/>
            <a:ext cx="5413234" cy="3224286"/>
            <a:chOff x="2934117" y="1545687"/>
            <a:chExt cx="6323766" cy="3766627"/>
          </a:xfrm>
        </p:grpSpPr>
        <p:pic>
          <p:nvPicPr>
            <p:cNvPr id="33" name="Immagine 32">
              <a:extLst>
                <a:ext uri="{FF2B5EF4-FFF2-40B4-BE49-F238E27FC236}">
                  <a16:creationId xmlns="" xmlns:a16="http://schemas.microsoft.com/office/drawing/2014/main" id="{DC05B649-F79B-4B8E-8763-024FD6779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4"/>
            <a:stretch/>
          </p:blipFill>
          <p:spPr>
            <a:xfrm>
              <a:off x="2934117" y="1617871"/>
              <a:ext cx="6323766" cy="3694443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="" xmlns:a16="http://schemas.microsoft.com/office/drawing/2014/main" id="{6F0E047C-9A4B-47DC-B75F-873EC30E4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4896" y="1661863"/>
              <a:ext cx="905238" cy="1247836"/>
            </a:xfrm>
            <a:prstGeom prst="rect">
              <a:avLst/>
            </a:prstGeom>
          </p:spPr>
        </p:pic>
        <p:cxnSp>
          <p:nvCxnSpPr>
            <p:cNvPr id="35" name="Connettore 2 34">
              <a:extLst>
                <a:ext uri="{FF2B5EF4-FFF2-40B4-BE49-F238E27FC236}">
                  <a16:creationId xmlns="" xmlns:a16="http://schemas.microsoft.com/office/drawing/2014/main" id="{80EA3829-AB89-45A5-BA79-5B20E4BA4BD5}"/>
                </a:ext>
              </a:extLst>
            </p:cNvPr>
            <p:cNvCxnSpPr/>
            <p:nvPr/>
          </p:nvCxnSpPr>
          <p:spPr>
            <a:xfrm flipH="1">
              <a:off x="6498459" y="3195577"/>
              <a:ext cx="166628" cy="4292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="" xmlns:a16="http://schemas.microsoft.com/office/drawing/2014/main" id="{D11143DF-E707-4B34-915F-FB6BC0B34C3F}"/>
                </a:ext>
              </a:extLst>
            </p:cNvPr>
            <p:cNvSpPr txBox="1"/>
            <p:nvPr/>
          </p:nvSpPr>
          <p:spPr>
            <a:xfrm>
              <a:off x="6434873" y="2915952"/>
              <a:ext cx="1270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BOC (PSI)</a:t>
              </a:r>
            </a:p>
          </p:txBody>
        </p:sp>
        <p:sp>
          <p:nvSpPr>
            <p:cNvPr id="37" name="CasellaDiTesto 38">
              <a:extLst>
                <a:ext uri="{FF2B5EF4-FFF2-40B4-BE49-F238E27FC236}">
                  <a16:creationId xmlns="" xmlns:a16="http://schemas.microsoft.com/office/drawing/2014/main" id="{7068D49E-F8FD-4725-BA4F-1C43F0C03F44}"/>
                </a:ext>
              </a:extLst>
            </p:cNvPr>
            <p:cNvSpPr txBox="1"/>
            <p:nvPr/>
          </p:nvSpPr>
          <p:spPr>
            <a:xfrm>
              <a:off x="5304941" y="2457391"/>
              <a:ext cx="1545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Pumps with T pumping units</a:t>
              </a:r>
            </a:p>
          </p:txBody>
        </p:sp>
        <p:cxnSp>
          <p:nvCxnSpPr>
            <p:cNvPr id="38" name="Connettore 2 37">
              <a:extLst>
                <a:ext uri="{FF2B5EF4-FFF2-40B4-BE49-F238E27FC236}">
                  <a16:creationId xmlns="" xmlns:a16="http://schemas.microsoft.com/office/drawing/2014/main" id="{2449ED5C-A3DD-4B9A-B73A-96F31CB713DE}"/>
                </a:ext>
              </a:extLst>
            </p:cNvPr>
            <p:cNvCxnSpPr/>
            <p:nvPr/>
          </p:nvCxnSpPr>
          <p:spPr>
            <a:xfrm flipV="1">
              <a:off x="5068699" y="3548833"/>
              <a:ext cx="926055" cy="2888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sellaDiTesto 41">
              <a:extLst>
                <a:ext uri="{FF2B5EF4-FFF2-40B4-BE49-F238E27FC236}">
                  <a16:creationId xmlns="" xmlns:a16="http://schemas.microsoft.com/office/drawing/2014/main" id="{C547F901-BA9B-45E2-83BD-4A4FD26078C2}"/>
                </a:ext>
              </a:extLst>
            </p:cNvPr>
            <p:cNvSpPr txBox="1"/>
            <p:nvPr/>
          </p:nvSpPr>
          <p:spPr>
            <a:xfrm>
              <a:off x="3065470" y="3772527"/>
              <a:ext cx="2710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Low attenuation circular waveguide (4,7 m)</a:t>
              </a:r>
            </a:p>
          </p:txBody>
        </p:sp>
        <p:cxnSp>
          <p:nvCxnSpPr>
            <p:cNvPr id="40" name="Connettore 2 39">
              <a:extLst>
                <a:ext uri="{FF2B5EF4-FFF2-40B4-BE49-F238E27FC236}">
                  <a16:creationId xmlns="" xmlns:a16="http://schemas.microsoft.com/office/drawing/2014/main" id="{E2ABB9C8-A6A8-4AAD-A629-5F691A2AB541}"/>
                </a:ext>
              </a:extLst>
            </p:cNvPr>
            <p:cNvCxnSpPr/>
            <p:nvPr/>
          </p:nvCxnSpPr>
          <p:spPr>
            <a:xfrm flipV="1">
              <a:off x="5191384" y="4011789"/>
              <a:ext cx="1917481" cy="4874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4">
              <a:extLst>
                <a:ext uri="{FF2B5EF4-FFF2-40B4-BE49-F238E27FC236}">
                  <a16:creationId xmlns="" xmlns:a16="http://schemas.microsoft.com/office/drawing/2014/main" id="{61499F92-28F7-4AA4-B441-26A9E685E416}"/>
                </a:ext>
              </a:extLst>
            </p:cNvPr>
            <p:cNvSpPr txBox="1"/>
            <p:nvPr/>
          </p:nvSpPr>
          <p:spPr>
            <a:xfrm>
              <a:off x="3755850" y="4454587"/>
              <a:ext cx="1893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err="1"/>
                <a:t>Stripline</a:t>
              </a:r>
              <a:r>
                <a:rPr lang="en-GB" sz="1400" dirty="0"/>
                <a:t> integrated into the quadrupole.</a:t>
              </a:r>
            </a:p>
          </p:txBody>
        </p:sp>
        <p:sp>
          <p:nvSpPr>
            <p:cNvPr id="42" name="CasellaDiTesto 45">
              <a:extLst>
                <a:ext uri="{FF2B5EF4-FFF2-40B4-BE49-F238E27FC236}">
                  <a16:creationId xmlns="" xmlns:a16="http://schemas.microsoft.com/office/drawing/2014/main" id="{4BFE551E-8B77-4523-A799-E86F9324F18B}"/>
                </a:ext>
              </a:extLst>
            </p:cNvPr>
            <p:cNvSpPr txBox="1"/>
            <p:nvPr/>
          </p:nvSpPr>
          <p:spPr>
            <a:xfrm>
              <a:off x="6083646" y="1803813"/>
              <a:ext cx="23700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Diagnostic chamber+ vacuum valve</a:t>
              </a:r>
            </a:p>
          </p:txBody>
        </p:sp>
        <p:cxnSp>
          <p:nvCxnSpPr>
            <p:cNvPr id="43" name="Connettore 2 42">
              <a:extLst>
                <a:ext uri="{FF2B5EF4-FFF2-40B4-BE49-F238E27FC236}">
                  <a16:creationId xmlns="" xmlns:a16="http://schemas.microsoft.com/office/drawing/2014/main" id="{4F26B368-B2E1-498B-9D70-7AF77AB12E88}"/>
                </a:ext>
              </a:extLst>
            </p:cNvPr>
            <p:cNvCxnSpPr>
              <a:stCxn id="44" idx="1"/>
            </p:cNvCxnSpPr>
            <p:nvPr/>
          </p:nvCxnSpPr>
          <p:spPr>
            <a:xfrm flipH="1">
              <a:off x="4291745" y="1807297"/>
              <a:ext cx="608180" cy="46849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sellaDiTesto 48">
              <a:extLst>
                <a:ext uri="{FF2B5EF4-FFF2-40B4-BE49-F238E27FC236}">
                  <a16:creationId xmlns="" xmlns:a16="http://schemas.microsoft.com/office/drawing/2014/main" id="{CE914A43-0099-4612-AEB9-E4D052219384}"/>
                </a:ext>
              </a:extLst>
            </p:cNvPr>
            <p:cNvSpPr txBox="1"/>
            <p:nvPr/>
          </p:nvSpPr>
          <p:spPr>
            <a:xfrm>
              <a:off x="4899925" y="1545687"/>
              <a:ext cx="1553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Klystron and modulator</a:t>
              </a:r>
            </a:p>
          </p:txBody>
        </p:sp>
        <p:cxnSp>
          <p:nvCxnSpPr>
            <p:cNvPr id="45" name="Connettore 2 44">
              <a:extLst>
                <a:ext uri="{FF2B5EF4-FFF2-40B4-BE49-F238E27FC236}">
                  <a16:creationId xmlns="" xmlns:a16="http://schemas.microsoft.com/office/drawing/2014/main" id="{A19FE928-E24B-4C91-B9BB-507683063261}"/>
                </a:ext>
              </a:extLst>
            </p:cNvPr>
            <p:cNvCxnSpPr/>
            <p:nvPr/>
          </p:nvCxnSpPr>
          <p:spPr>
            <a:xfrm flipH="1" flipV="1">
              <a:off x="8349495" y="2857598"/>
              <a:ext cx="208489" cy="2945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>
              <a:extLst>
                <a:ext uri="{FF2B5EF4-FFF2-40B4-BE49-F238E27FC236}">
                  <a16:creationId xmlns="" xmlns:a16="http://schemas.microsoft.com/office/drawing/2014/main" id="{581A453D-78DD-4E99-B47B-1B64309A68FD}"/>
                </a:ext>
              </a:extLst>
            </p:cNvPr>
            <p:cNvCxnSpPr>
              <a:stCxn id="37" idx="2"/>
            </p:cNvCxnSpPr>
            <p:nvPr/>
          </p:nvCxnSpPr>
          <p:spPr>
            <a:xfrm>
              <a:off x="6077885" y="2980611"/>
              <a:ext cx="852542" cy="750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>
              <a:extLst>
                <a:ext uri="{FF2B5EF4-FFF2-40B4-BE49-F238E27FC236}">
                  <a16:creationId xmlns="" xmlns:a16="http://schemas.microsoft.com/office/drawing/2014/main" id="{13F27391-3A4B-4EB7-875B-C4E4079A6FC6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 flipV="1">
              <a:off x="6456093" y="4011789"/>
              <a:ext cx="1305544" cy="6225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52">
              <a:extLst>
                <a:ext uri="{FF2B5EF4-FFF2-40B4-BE49-F238E27FC236}">
                  <a16:creationId xmlns="" xmlns:a16="http://schemas.microsoft.com/office/drawing/2014/main" id="{B74F81F9-21E5-44B6-B89B-754712EDAA0A}"/>
                </a:ext>
              </a:extLst>
            </p:cNvPr>
            <p:cNvSpPr txBox="1"/>
            <p:nvPr/>
          </p:nvSpPr>
          <p:spPr>
            <a:xfrm>
              <a:off x="7761637" y="4454589"/>
              <a:ext cx="905238" cy="35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hybrids</a:t>
              </a:r>
            </a:p>
          </p:txBody>
        </p:sp>
        <p:cxnSp>
          <p:nvCxnSpPr>
            <p:cNvPr id="49" name="Connettore 2 48">
              <a:extLst>
                <a:ext uri="{FF2B5EF4-FFF2-40B4-BE49-F238E27FC236}">
                  <a16:creationId xmlns="" xmlns:a16="http://schemas.microsoft.com/office/drawing/2014/main" id="{7E99FB3B-08D8-4DB2-8C46-D36283141AD8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 flipV="1">
              <a:off x="7587453" y="3594282"/>
              <a:ext cx="174184" cy="10400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1A7BB41-B0B3-4014-8026-D15ECA68A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452" y="4318899"/>
            <a:ext cx="2880708" cy="1873651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="" xmlns:a16="http://schemas.microsoft.com/office/drawing/2014/main" id="{59DCEF0C-0CC7-499D-A6DC-C09E5F4EF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02" y="4124766"/>
            <a:ext cx="2250833" cy="2067785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="" xmlns:a16="http://schemas.microsoft.com/office/drawing/2014/main" id="{8F974550-F420-4F9F-8E35-806A4F50C895}"/>
              </a:ext>
            </a:extLst>
          </p:cNvPr>
          <p:cNvSpPr txBox="1"/>
          <p:nvPr/>
        </p:nvSpPr>
        <p:spPr>
          <a:xfrm>
            <a:off x="6797096" y="701632"/>
            <a:ext cx="4897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EuPRAXIA@SPARC_Lab</a:t>
            </a:r>
            <a:r>
              <a:rPr lang="en-GB" sz="2800" b="1" dirty="0"/>
              <a:t> project</a:t>
            </a:r>
          </a:p>
          <a:p>
            <a:endParaRPr lang="en-GB" sz="2800" b="1" dirty="0"/>
          </a:p>
          <a:p>
            <a:r>
              <a:rPr lang="en-GB" sz="2800" b="1" dirty="0"/>
              <a:t>S-band injector + High gradient X-band </a:t>
            </a:r>
            <a:r>
              <a:rPr lang="en-GB" sz="2800" b="1" dirty="0" err="1"/>
              <a:t>linac</a:t>
            </a:r>
            <a:endParaRPr lang="en-GB" sz="28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24E9FD2-A0E8-48C5-90B8-7E1CE679A8D1}"/>
              </a:ext>
            </a:extLst>
          </p:cNvPr>
          <p:cNvSpPr txBox="1"/>
          <p:nvPr/>
        </p:nvSpPr>
        <p:spPr>
          <a:xfrm>
            <a:off x="313901" y="5861122"/>
            <a:ext cx="2205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X-band </a:t>
            </a:r>
            <a:r>
              <a:rPr lang="it-IT" sz="1400" dirty="0" err="1"/>
              <a:t>section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prototype</a:t>
            </a:r>
            <a:r>
              <a:rPr lang="it-IT" sz="1400" dirty="0"/>
              <a:t> (</a:t>
            </a:r>
            <a:r>
              <a:rPr lang="it-IT" sz="1400" dirty="0" err="1"/>
              <a:t>reduced</a:t>
            </a:r>
            <a:r>
              <a:rPr lang="it-IT" sz="1400" dirty="0"/>
              <a:t> </a:t>
            </a:r>
            <a:r>
              <a:rPr lang="it-IT" sz="1400" dirty="0" err="1"/>
              <a:t>length</a:t>
            </a:r>
            <a:r>
              <a:rPr lang="it-IT" sz="1400" dirty="0"/>
              <a:t>) 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="" xmlns:a16="http://schemas.microsoft.com/office/drawing/2014/main" id="{C6FE4DC2-36F3-4478-AACE-18A3701A392A}"/>
              </a:ext>
            </a:extLst>
          </p:cNvPr>
          <p:cNvSpPr txBox="1"/>
          <p:nvPr/>
        </p:nvSpPr>
        <p:spPr>
          <a:xfrm>
            <a:off x="8188657" y="6016061"/>
            <a:ext cx="309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X-band RF </a:t>
            </a:r>
            <a:r>
              <a:rPr lang="it-IT" dirty="0" err="1"/>
              <a:t>accelerating</a:t>
            </a:r>
            <a:r>
              <a:rPr lang="it-IT" dirty="0"/>
              <a:t> </a:t>
            </a:r>
            <a:r>
              <a:rPr lang="it-IT" dirty="0" err="1"/>
              <a:t>module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417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6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="" xmlns:a16="http://schemas.microsoft.com/office/drawing/2014/main" id="{C2ED907F-9D74-46B9-B72D-06DFA808B70E}"/>
              </a:ext>
            </a:extLst>
          </p:cNvPr>
          <p:cNvGrpSpPr/>
          <p:nvPr/>
        </p:nvGrpSpPr>
        <p:grpSpPr>
          <a:xfrm>
            <a:off x="446051" y="3476014"/>
            <a:ext cx="5465686" cy="2851199"/>
            <a:chOff x="1121825" y="2214651"/>
            <a:chExt cx="6755350" cy="3560667"/>
          </a:xfrm>
        </p:grpSpPr>
        <p:grpSp>
          <p:nvGrpSpPr>
            <p:cNvPr id="66" name="Gruppo 65">
              <a:extLst>
                <a:ext uri="{FF2B5EF4-FFF2-40B4-BE49-F238E27FC236}">
                  <a16:creationId xmlns="" xmlns:a16="http://schemas.microsoft.com/office/drawing/2014/main" id="{66C85795-5FD6-44C2-89C7-2D04CC54B250}"/>
                </a:ext>
              </a:extLst>
            </p:cNvPr>
            <p:cNvGrpSpPr/>
            <p:nvPr/>
          </p:nvGrpSpPr>
          <p:grpSpPr>
            <a:xfrm>
              <a:off x="1121825" y="2214651"/>
              <a:ext cx="6718570" cy="3560667"/>
              <a:chOff x="2372775" y="1967001"/>
              <a:chExt cx="6718570" cy="3560667"/>
            </a:xfrm>
          </p:grpSpPr>
          <p:pic>
            <p:nvPicPr>
              <p:cNvPr id="69" name="Immagine 68">
                <a:extLst>
                  <a:ext uri="{FF2B5EF4-FFF2-40B4-BE49-F238E27FC236}">
                    <a16:creationId xmlns="" xmlns:a16="http://schemas.microsoft.com/office/drawing/2014/main" id="{B42C50A7-0B39-42C2-B1FE-E13E358CC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2775" y="1967001"/>
                <a:ext cx="6718570" cy="2378086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="" xmlns:a16="http://schemas.microsoft.com/office/drawing/2014/main" id="{35B7C23E-98C2-45C8-8E4F-E3968B3A6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2775" y="4345087"/>
                <a:ext cx="6718570" cy="1182581"/>
              </a:xfrm>
              <a:prstGeom prst="rect">
                <a:avLst/>
              </a:prstGeom>
            </p:spPr>
          </p:pic>
        </p:grpSp>
        <p:sp>
          <p:nvSpPr>
            <p:cNvPr id="67" name="Rettangolo 66">
              <a:extLst>
                <a:ext uri="{FF2B5EF4-FFF2-40B4-BE49-F238E27FC236}">
                  <a16:creationId xmlns="" xmlns:a16="http://schemas.microsoft.com/office/drawing/2014/main" id="{A95177FE-03BC-4C04-97A8-78499A84BE36}"/>
                </a:ext>
              </a:extLst>
            </p:cNvPr>
            <p:cNvSpPr/>
            <p:nvPr/>
          </p:nvSpPr>
          <p:spPr>
            <a:xfrm>
              <a:off x="4159251" y="4159250"/>
              <a:ext cx="3717924" cy="1616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="" xmlns:a16="http://schemas.microsoft.com/office/drawing/2014/main" id="{EA4685E1-0AC3-4DC6-B3FA-6B41320DC5AB}"/>
                </a:ext>
              </a:extLst>
            </p:cNvPr>
            <p:cNvSpPr/>
            <p:nvPr/>
          </p:nvSpPr>
          <p:spPr>
            <a:xfrm>
              <a:off x="3889376" y="4318000"/>
              <a:ext cx="476249" cy="1457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53" name="CasellaDiTesto 8">
            <a:extLst>
              <a:ext uri="{FF2B5EF4-FFF2-40B4-BE49-F238E27FC236}">
                <a16:creationId xmlns="" xmlns:a16="http://schemas.microsoft.com/office/drawing/2014/main" id="{719801E7-0594-4C8C-8302-6F87584D38D3}"/>
              </a:ext>
            </a:extLst>
          </p:cNvPr>
          <p:cNvSpPr txBox="1"/>
          <p:nvPr/>
        </p:nvSpPr>
        <p:spPr>
          <a:xfrm>
            <a:off x="1809607" y="301681"/>
            <a:ext cx="8588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0" u="none" strike="noStrike" baseline="0" dirty="0"/>
              <a:t>INFN-LNF</a:t>
            </a:r>
            <a:r>
              <a:rPr lang="en-US" sz="3600" b="1" i="0" u="none" strike="noStrike" dirty="0"/>
              <a:t> X </a:t>
            </a:r>
            <a:r>
              <a:rPr lang="en-US" sz="3600" b="1" dirty="0"/>
              <a:t>BAND </a:t>
            </a:r>
            <a:r>
              <a:rPr lang="en-US" sz="3600" b="1" i="0" u="none" strike="noStrike" dirty="0"/>
              <a:t>TEXT FACILITY </a:t>
            </a:r>
            <a:r>
              <a:rPr lang="en-US" sz="3600" b="1" i="0" u="none" strike="noStrike" baseline="0" dirty="0"/>
              <a:t>TEX</a:t>
            </a:r>
            <a:endParaRPr lang="it-IT" sz="3600" dirty="0"/>
          </a:p>
        </p:txBody>
      </p:sp>
      <p:pic>
        <p:nvPicPr>
          <p:cNvPr id="54" name="Immagine 53">
            <a:extLst>
              <a:ext uri="{FF2B5EF4-FFF2-40B4-BE49-F238E27FC236}">
                <a16:creationId xmlns="" xmlns:a16="http://schemas.microsoft.com/office/drawing/2014/main" id="{891B6E1C-FD28-4E1F-843F-8E97CF8E6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4521"/>
          <a:stretch/>
        </p:blipFill>
        <p:spPr>
          <a:xfrm>
            <a:off x="6774474" y="781156"/>
            <a:ext cx="5276727" cy="2579582"/>
          </a:xfrm>
          <a:prstGeom prst="rect">
            <a:avLst/>
          </a:prstGeom>
        </p:spPr>
      </p:pic>
      <p:sp>
        <p:nvSpPr>
          <p:cNvPr id="55" name="CasellaDiTesto 14">
            <a:extLst>
              <a:ext uri="{FF2B5EF4-FFF2-40B4-BE49-F238E27FC236}">
                <a16:creationId xmlns="" xmlns:a16="http://schemas.microsoft.com/office/drawing/2014/main" id="{5E1B690A-7BC1-4933-AFAF-8FA48FBA99F3}"/>
              </a:ext>
            </a:extLst>
          </p:cNvPr>
          <p:cNvSpPr txBox="1"/>
          <p:nvPr/>
        </p:nvSpPr>
        <p:spPr>
          <a:xfrm>
            <a:off x="299056" y="925958"/>
            <a:ext cx="64050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>
                <a:sym typeface="Symbol" panose="05050102010706020507" pitchFamily="18" charset="2"/>
              </a:rPr>
              <a:t>The </a:t>
            </a:r>
            <a:r>
              <a:rPr lang="en-US" sz="1400" b="1" dirty="0">
                <a:sym typeface="Symbol" panose="05050102010706020507" pitchFamily="18" charset="2"/>
              </a:rPr>
              <a:t>TEX test stand </a:t>
            </a:r>
            <a:r>
              <a:rPr lang="en-US" sz="1400" dirty="0">
                <a:sym typeface="Symbol" panose="05050102010706020507" pitchFamily="18" charset="2"/>
              </a:rPr>
              <a:t>(currently under implementation at LNF) has been conceived to </a:t>
            </a:r>
            <a:r>
              <a:rPr lang="en-US" sz="1400" b="1" dirty="0">
                <a:sym typeface="Symbol" panose="05050102010706020507" pitchFamily="18" charset="2"/>
              </a:rPr>
              <a:t>test all the RF components and structures necessary for </a:t>
            </a:r>
            <a:r>
              <a:rPr lang="en-US" sz="1400" b="1" dirty="0" err="1">
                <a:sym typeface="Symbol" panose="05050102010706020507" pitchFamily="18" charset="2"/>
              </a:rPr>
              <a:t>EuPRAXIA</a:t>
            </a:r>
            <a:r>
              <a:rPr lang="en-US" sz="1400" b="1" dirty="0">
                <a:sym typeface="Symbol" panose="05050102010706020507" pitchFamily="18" charset="2"/>
              </a:rPr>
              <a:t> </a:t>
            </a:r>
            <a:r>
              <a:rPr lang="en-US" sz="1400" dirty="0">
                <a:sym typeface="Symbol" panose="05050102010706020507" pitchFamily="18" charset="2"/>
              </a:rPr>
              <a:t>(including LLRF system, Vacuum, Control System,…).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GB" sz="1400" b="1" dirty="0"/>
              <a:t>TEX:</a:t>
            </a:r>
            <a:r>
              <a:rPr lang="en-GB" sz="1400" dirty="0"/>
              <a:t> it is fundamental to test all RF components at the nominal power and X band prototypes, there is a necessity to acquire asap a CPI klystron with the nominal parameters in term of power and rep. rate</a:t>
            </a:r>
            <a:r>
              <a:rPr lang="en-US" sz="1400" dirty="0">
                <a:sym typeface="Symbol" panose="05050102010706020507" pitchFamily="18" charset="2"/>
              </a:rPr>
              <a:t>;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>
                <a:sym typeface="Symbol" panose="05050102010706020507" pitchFamily="18" charset="2"/>
              </a:rPr>
              <a:t>It has been </a:t>
            </a:r>
            <a:r>
              <a:rPr lang="en-US" sz="1400" b="1" dirty="0">
                <a:sym typeface="Symbol" panose="05050102010706020507" pitchFamily="18" charset="2"/>
              </a:rPr>
              <a:t>co-funded by the </a:t>
            </a:r>
            <a:r>
              <a:rPr lang="en-US" sz="1400" b="1" dirty="0" err="1">
                <a:sym typeface="Symbol" panose="05050102010706020507" pitchFamily="18" charset="2"/>
              </a:rPr>
              <a:t>Regione</a:t>
            </a:r>
            <a:r>
              <a:rPr lang="en-US" sz="1400" b="1" dirty="0">
                <a:sym typeface="Symbol" panose="05050102010706020507" pitchFamily="18" charset="2"/>
              </a:rPr>
              <a:t> Lazio in the framework of the LATINO project</a:t>
            </a:r>
            <a:endParaRPr lang="en-US" sz="1400" dirty="0">
              <a:sym typeface="Symbol" panose="05050102010706020507" pitchFamily="18" charset="2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>
                <a:sym typeface="Symbol" panose="05050102010706020507" pitchFamily="18" charset="2"/>
              </a:rPr>
              <a:t>The setup of the test stand has been done in </a:t>
            </a:r>
            <a:r>
              <a:rPr lang="en-US" sz="1400" b="1" dirty="0">
                <a:sym typeface="Symbol" panose="05050102010706020507" pitchFamily="18" charset="2"/>
              </a:rPr>
              <a:t>collaboration  with CERN </a:t>
            </a:r>
            <a:r>
              <a:rPr lang="en-US" sz="1400" dirty="0">
                <a:sym typeface="Symbol" panose="05050102010706020507" pitchFamily="18" charset="2"/>
              </a:rPr>
              <a:t>that provided the first </a:t>
            </a:r>
            <a:r>
              <a:rPr lang="en-US" sz="1400" b="1" dirty="0">
                <a:sym typeface="Symbol" panose="05050102010706020507" pitchFamily="18" charset="2"/>
              </a:rPr>
              <a:t>CPI klystron </a:t>
            </a:r>
            <a:r>
              <a:rPr lang="en-US" sz="1400" dirty="0">
                <a:sym typeface="Symbol" panose="05050102010706020507" pitchFamily="18" charset="2"/>
              </a:rPr>
              <a:t>and some waveguide component and will be also used to test CLIC structures.</a:t>
            </a:r>
          </a:p>
        </p:txBody>
      </p:sp>
      <p:pic>
        <p:nvPicPr>
          <p:cNvPr id="56" name="Immagine 55" descr="Immagine che contiene interni, pavimento, soffitto&#10;&#10;Descrizione generata automaticamente">
            <a:extLst>
              <a:ext uri="{FF2B5EF4-FFF2-40B4-BE49-F238E27FC236}">
                <a16:creationId xmlns="" xmlns:a16="http://schemas.microsoft.com/office/drawing/2014/main" id="{24DDBEF4-2A6E-43D5-8E04-737E42B36E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943" y="3459099"/>
            <a:ext cx="2187258" cy="2916343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="" xmlns:a16="http://schemas.microsoft.com/office/drawing/2014/main" id="{1D07E00B-8112-4A4C-80FD-0F2FC8738B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264" y="3776941"/>
            <a:ext cx="1625386" cy="2547698"/>
          </a:xfrm>
          <a:prstGeom prst="rect">
            <a:avLst/>
          </a:prstGeom>
        </p:spPr>
      </p:pic>
      <p:pic>
        <p:nvPicPr>
          <p:cNvPr id="58" name="Immagine 57" descr="Immagine che contiene testo, interni&#10;&#10;Descrizione generata automaticamente">
            <a:extLst>
              <a:ext uri="{FF2B5EF4-FFF2-40B4-BE49-F238E27FC236}">
                <a16:creationId xmlns="" xmlns:a16="http://schemas.microsoft.com/office/drawing/2014/main" id="{0268B276-610D-4C10-9795-2D24A8BF74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41"/>
          <a:stretch/>
        </p:blipFill>
        <p:spPr>
          <a:xfrm>
            <a:off x="5873222" y="4440491"/>
            <a:ext cx="1877110" cy="1889028"/>
          </a:xfrm>
          <a:prstGeom prst="rect">
            <a:avLst/>
          </a:prstGeom>
        </p:spPr>
      </p:pic>
      <p:sp>
        <p:nvSpPr>
          <p:cNvPr id="59" name="CasellaDiTesto 18">
            <a:extLst>
              <a:ext uri="{FF2B5EF4-FFF2-40B4-BE49-F238E27FC236}">
                <a16:creationId xmlns="" xmlns:a16="http://schemas.microsoft.com/office/drawing/2014/main" id="{FDC21943-9903-407E-9707-0E581D7268B2}"/>
              </a:ext>
            </a:extLst>
          </p:cNvPr>
          <p:cNvSpPr txBox="1"/>
          <p:nvPr/>
        </p:nvSpPr>
        <p:spPr>
          <a:xfrm>
            <a:off x="9975453" y="6042283"/>
            <a:ext cx="195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FFFF00"/>
                </a:solidFill>
              </a:rPr>
              <a:t>TEX Control Room</a:t>
            </a:r>
          </a:p>
        </p:txBody>
      </p:sp>
      <p:cxnSp>
        <p:nvCxnSpPr>
          <p:cNvPr id="60" name="Connettore 2 59">
            <a:extLst>
              <a:ext uri="{FF2B5EF4-FFF2-40B4-BE49-F238E27FC236}">
                <a16:creationId xmlns="" xmlns:a16="http://schemas.microsoft.com/office/drawing/2014/main" id="{2B133CED-4108-492B-BD5D-BE2EF93B2432}"/>
              </a:ext>
            </a:extLst>
          </p:cNvPr>
          <p:cNvCxnSpPr>
            <a:cxnSpLocks/>
          </p:cNvCxnSpPr>
          <p:nvPr/>
        </p:nvCxnSpPr>
        <p:spPr>
          <a:xfrm flipV="1">
            <a:off x="10561320" y="5602760"/>
            <a:ext cx="232841" cy="4993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21">
            <a:extLst>
              <a:ext uri="{FF2B5EF4-FFF2-40B4-BE49-F238E27FC236}">
                <a16:creationId xmlns="" xmlns:a16="http://schemas.microsoft.com/office/drawing/2014/main" id="{CBF52838-5970-462E-82BD-18AFDCC7139C}"/>
              </a:ext>
            </a:extLst>
          </p:cNvPr>
          <p:cNvSpPr txBox="1"/>
          <p:nvPr/>
        </p:nvSpPr>
        <p:spPr>
          <a:xfrm>
            <a:off x="11142455" y="3760133"/>
            <a:ext cx="105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FFFF00"/>
                </a:solidFill>
              </a:rPr>
              <a:t>Bunker</a:t>
            </a:r>
          </a:p>
        </p:txBody>
      </p:sp>
      <p:sp>
        <p:nvSpPr>
          <p:cNvPr id="62" name="CasellaDiTesto 22">
            <a:extLst>
              <a:ext uri="{FF2B5EF4-FFF2-40B4-BE49-F238E27FC236}">
                <a16:creationId xmlns="" xmlns:a16="http://schemas.microsoft.com/office/drawing/2014/main" id="{7BCD64FD-5326-432A-907B-CF3E1D38A50F}"/>
              </a:ext>
            </a:extLst>
          </p:cNvPr>
          <p:cNvSpPr txBox="1"/>
          <p:nvPr/>
        </p:nvSpPr>
        <p:spPr>
          <a:xfrm>
            <a:off x="6155481" y="5969426"/>
            <a:ext cx="121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Modulator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="" xmlns:a16="http://schemas.microsoft.com/office/drawing/2014/main" id="{375F2B54-A5EB-4290-829A-CB2405A93412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10382257" y="3944799"/>
            <a:ext cx="760198" cy="3024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30">
            <a:extLst>
              <a:ext uri="{FF2B5EF4-FFF2-40B4-BE49-F238E27FC236}">
                <a16:creationId xmlns="" xmlns:a16="http://schemas.microsoft.com/office/drawing/2014/main" id="{7BCD64FD-5326-432A-907B-CF3E1D38A50F}"/>
              </a:ext>
            </a:extLst>
          </p:cNvPr>
          <p:cNvSpPr txBox="1"/>
          <p:nvPr/>
        </p:nvSpPr>
        <p:spPr>
          <a:xfrm>
            <a:off x="8246008" y="3431005"/>
            <a:ext cx="108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klystron</a:t>
            </a:r>
          </a:p>
        </p:txBody>
      </p:sp>
      <p:sp>
        <p:nvSpPr>
          <p:cNvPr id="65" name="CasellaDiTesto 31">
            <a:extLst>
              <a:ext uri="{FF2B5EF4-FFF2-40B4-BE49-F238E27FC236}">
                <a16:creationId xmlns="" xmlns:a16="http://schemas.microsoft.com/office/drawing/2014/main" id="{4F2BFFC7-6CB3-43AF-8379-A9AE07ED2BA7}"/>
              </a:ext>
            </a:extLst>
          </p:cNvPr>
          <p:cNvSpPr txBox="1"/>
          <p:nvPr/>
        </p:nvSpPr>
        <p:spPr>
          <a:xfrm>
            <a:off x="3178022" y="5310032"/>
            <a:ext cx="171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Courtesy </a:t>
            </a:r>
          </a:p>
          <a:p>
            <a:r>
              <a:rPr lang="en-GB" sz="1600" i="1" dirty="0"/>
              <a:t>S. Pioli, F. </a:t>
            </a:r>
            <a:r>
              <a:rPr lang="en-GB" sz="1600" i="1" dirty="0" err="1"/>
              <a:t>Cardelli</a:t>
            </a:r>
            <a:r>
              <a:rPr lang="en-GB" sz="1600" i="1" dirty="0"/>
              <a:t>, E. Di Pasquale</a:t>
            </a:r>
          </a:p>
        </p:txBody>
      </p:sp>
    </p:spTree>
    <p:extLst>
      <p:ext uri="{BB962C8B-B14F-4D97-AF65-F5344CB8AC3E}">
        <p14:creationId xmlns:p14="http://schemas.microsoft.com/office/powerpoint/2010/main" val="36654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7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sp>
        <p:nvSpPr>
          <p:cNvPr id="62" name="CasellaDiTesto 22">
            <a:extLst>
              <a:ext uri="{FF2B5EF4-FFF2-40B4-BE49-F238E27FC236}">
                <a16:creationId xmlns="" xmlns:a16="http://schemas.microsoft.com/office/drawing/2014/main" id="{7BCD64FD-5326-432A-907B-CF3E1D38A50F}"/>
              </a:ext>
            </a:extLst>
          </p:cNvPr>
          <p:cNvSpPr txBox="1"/>
          <p:nvPr/>
        </p:nvSpPr>
        <p:spPr>
          <a:xfrm>
            <a:off x="6155481" y="5969426"/>
            <a:ext cx="121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Modulator</a:t>
            </a:r>
          </a:p>
        </p:txBody>
      </p:sp>
      <p:sp>
        <p:nvSpPr>
          <p:cNvPr id="64" name="CasellaDiTesto 30">
            <a:extLst>
              <a:ext uri="{FF2B5EF4-FFF2-40B4-BE49-F238E27FC236}">
                <a16:creationId xmlns="" xmlns:a16="http://schemas.microsoft.com/office/drawing/2014/main" id="{7BCD64FD-5326-432A-907B-CF3E1D38A50F}"/>
              </a:ext>
            </a:extLst>
          </p:cNvPr>
          <p:cNvSpPr txBox="1"/>
          <p:nvPr/>
        </p:nvSpPr>
        <p:spPr>
          <a:xfrm>
            <a:off x="5308775" y="3644367"/>
            <a:ext cx="6639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 smtClean="0"/>
              <a:t>For about a decade (mid 80s – mid 90s last century) LNF had been a SC RF expertise </a:t>
            </a:r>
            <a:r>
              <a:rPr lang="en-GB" dirty="0" err="1" smtClean="0"/>
              <a:t>center</a:t>
            </a:r>
            <a:r>
              <a:rPr lang="en-GB" dirty="0"/>
              <a:t> </a:t>
            </a:r>
            <a:r>
              <a:rPr lang="en-GB" dirty="0" smtClean="0"/>
              <a:t>driven by the construction of the SC </a:t>
            </a:r>
            <a:r>
              <a:rPr lang="en-GB" dirty="0" err="1" smtClean="0"/>
              <a:t>linac</a:t>
            </a:r>
            <a:r>
              <a:rPr lang="en-GB" dirty="0" smtClean="0"/>
              <a:t> LISA. The facility was aimed at delivering high average current of 25 MeV electrons to be used for a </a:t>
            </a:r>
            <a:r>
              <a:rPr lang="en-GB" dirty="0" err="1" smtClean="0"/>
              <a:t>pioneeristic</a:t>
            </a:r>
            <a:r>
              <a:rPr lang="en-GB" dirty="0" smtClean="0"/>
              <a:t> FEL experiment. The machine had been dismissed in 1996 and the </a:t>
            </a:r>
            <a:r>
              <a:rPr lang="en-GB" dirty="0"/>
              <a:t>hall </a:t>
            </a:r>
            <a:r>
              <a:rPr lang="en-GB" dirty="0" smtClean="0"/>
              <a:t>subsequently reused to accommodate the SPARC </a:t>
            </a:r>
            <a:r>
              <a:rPr lang="en-GB" dirty="0" err="1" smtClean="0"/>
              <a:t>photoinjector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Regrettably, </a:t>
            </a:r>
            <a:r>
              <a:rPr lang="en-GB" b="1" u="sng" dirty="0" smtClean="0"/>
              <a:t>the SC RF expertise at LNF has been almost completely lost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64" y="952500"/>
            <a:ext cx="9058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3076574"/>
            <a:ext cx="4835104" cy="326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asellaDiTesto 8">
            <a:extLst>
              <a:ext uri="{FF2B5EF4-FFF2-40B4-BE49-F238E27FC236}">
                <a16:creationId xmlns="" xmlns:a16="http://schemas.microsoft.com/office/drawing/2014/main" id="{719801E7-0594-4C8C-8302-6F87584D38D3}"/>
              </a:ext>
            </a:extLst>
          </p:cNvPr>
          <p:cNvSpPr txBox="1"/>
          <p:nvPr/>
        </p:nvSpPr>
        <p:spPr>
          <a:xfrm>
            <a:off x="2427252" y="396931"/>
            <a:ext cx="75739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u="none" strike="noStrike" baseline="0" dirty="0" smtClean="0"/>
              <a:t>THE</a:t>
            </a:r>
            <a:r>
              <a:rPr lang="en-US" sz="3200" b="1" i="0" u="none" strike="noStrike" dirty="0" smtClean="0"/>
              <a:t> </a:t>
            </a:r>
            <a:r>
              <a:rPr lang="en-US" sz="3200" b="1" dirty="0" smtClean="0"/>
              <a:t>LNF </a:t>
            </a:r>
            <a:r>
              <a:rPr lang="en-US" sz="3200" b="1" i="0" u="none" strike="noStrike" dirty="0" smtClean="0"/>
              <a:t>SUPERCONDUCTING LINEAR ACCELERATOR </a:t>
            </a:r>
            <a:r>
              <a:rPr lang="en-US" sz="3200" b="1" i="0" u="none" strike="noStrike" dirty="0" smtClean="0">
                <a:solidFill>
                  <a:srgbClr val="FF0000"/>
                </a:solidFill>
              </a:rPr>
              <a:t>LISA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6" y="1104900"/>
            <a:ext cx="2721177" cy="176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4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="" xmlns:a16="http://schemas.microsoft.com/office/drawing/2014/main" id="{645E1E8A-4C0C-42E7-8679-A76E0234AE74}"/>
              </a:ext>
            </a:extLst>
          </p:cNvPr>
          <p:cNvGrpSpPr/>
          <p:nvPr/>
        </p:nvGrpSpPr>
        <p:grpSpPr>
          <a:xfrm>
            <a:off x="76200" y="556477"/>
            <a:ext cx="7953375" cy="5754662"/>
            <a:chOff x="60024" y="87365"/>
            <a:chExt cx="9299429" cy="6728599"/>
          </a:xfrm>
        </p:grpSpPr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ECB93A43-7377-436A-AEA6-7897F2C51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24" y="87365"/>
              <a:ext cx="9299429" cy="6728599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D212E330-6789-4EED-8234-D64178E1C4E5}"/>
                </a:ext>
              </a:extLst>
            </p:cNvPr>
            <p:cNvSpPr/>
            <p:nvPr/>
          </p:nvSpPr>
          <p:spPr>
            <a:xfrm>
              <a:off x="254577" y="1988127"/>
              <a:ext cx="3920837" cy="4627418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="" xmlns:a16="http://schemas.microsoft.com/office/drawing/2014/main" id="{E3753529-64D1-4B83-A2B9-D18629834ED9}"/>
                </a:ext>
              </a:extLst>
            </p:cNvPr>
            <p:cNvSpPr/>
            <p:nvPr/>
          </p:nvSpPr>
          <p:spPr>
            <a:xfrm>
              <a:off x="6135834" y="1988128"/>
              <a:ext cx="942107" cy="385849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="" xmlns:a16="http://schemas.microsoft.com/office/drawing/2014/main" id="{74A13AE7-67CA-4F22-BDC2-098E6E6E484F}"/>
                </a:ext>
              </a:extLst>
            </p:cNvPr>
            <p:cNvSpPr/>
            <p:nvPr/>
          </p:nvSpPr>
          <p:spPr>
            <a:xfrm>
              <a:off x="8061616" y="1995055"/>
              <a:ext cx="942107" cy="220287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="" xmlns:a16="http://schemas.microsoft.com/office/drawing/2014/main" id="{99950DEA-8684-4BB8-AA62-01D833C66DA6}"/>
                </a:ext>
              </a:extLst>
            </p:cNvPr>
            <p:cNvSpPr/>
            <p:nvPr/>
          </p:nvSpPr>
          <p:spPr>
            <a:xfrm>
              <a:off x="7100847" y="4871963"/>
              <a:ext cx="942107" cy="838371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511D46F3-5D11-4F4C-82DC-DE6C581E5ED8}"/>
              </a:ext>
            </a:extLst>
          </p:cNvPr>
          <p:cNvSpPr txBox="1"/>
          <p:nvPr/>
        </p:nvSpPr>
        <p:spPr>
          <a:xfrm>
            <a:off x="8029575" y="556477"/>
            <a:ext cx="396993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RF DAFNE </a:t>
            </a:r>
            <a:r>
              <a:rPr lang="it-IT" dirty="0" err="1"/>
              <a:t>linac</a:t>
            </a:r>
            <a:r>
              <a:rPr lang="it-IT" dirty="0"/>
              <a:t> (</a:t>
            </a:r>
            <a:r>
              <a:rPr lang="it-IT" dirty="0" err="1"/>
              <a:t>whole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Pulsed</a:t>
            </a:r>
            <a:r>
              <a:rPr lang="it-IT" dirty="0"/>
              <a:t> RF power stations (</a:t>
            </a:r>
            <a:r>
              <a:rPr lang="it-IT" dirty="0" err="1"/>
              <a:t>Sparc_Lab</a:t>
            </a:r>
            <a:r>
              <a:rPr lang="it-IT" dirty="0"/>
              <a:t>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C5019AD4-9D04-4464-8CEF-FB5784EE0080}"/>
              </a:ext>
            </a:extLst>
          </p:cNvPr>
          <p:cNvSpPr txBox="1"/>
          <p:nvPr/>
        </p:nvSpPr>
        <p:spPr>
          <a:xfrm>
            <a:off x="8067675" y="1547077"/>
            <a:ext cx="330949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RF Storage Rings (</a:t>
            </a:r>
            <a:r>
              <a:rPr lang="it-IT" dirty="0" err="1"/>
              <a:t>whole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LLRF (</a:t>
            </a:r>
            <a:r>
              <a:rPr lang="it-IT" dirty="0" err="1"/>
              <a:t>SPARC_Lab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fs</a:t>
            </a:r>
            <a:r>
              <a:rPr lang="it-IT" dirty="0"/>
              <a:t> </a:t>
            </a:r>
            <a:r>
              <a:rPr lang="it-IT" dirty="0" err="1"/>
              <a:t>synchronization</a:t>
            </a:r>
            <a:r>
              <a:rPr lang="it-IT" dirty="0"/>
              <a:t> (</a:t>
            </a:r>
            <a:r>
              <a:rPr lang="it-IT" dirty="0" err="1"/>
              <a:t>Sparc_Lab</a:t>
            </a:r>
            <a:r>
              <a:rPr lang="it-IT" dirty="0"/>
              <a:t>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78652309-5D57-4E7E-A3F1-5A48C5DE6EE3}"/>
              </a:ext>
            </a:extLst>
          </p:cNvPr>
          <p:cNvSpPr txBox="1"/>
          <p:nvPr/>
        </p:nvSpPr>
        <p:spPr>
          <a:xfrm>
            <a:off x="8067675" y="2880577"/>
            <a:ext cx="2682914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RF devices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RF devices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RF devices construction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="" xmlns:a16="http://schemas.microsoft.com/office/drawing/2014/main" id="{DF250C2C-E069-4C3C-BD2A-5BEF55307C58}"/>
              </a:ext>
            </a:extLst>
          </p:cNvPr>
          <p:cNvCxnSpPr/>
          <p:nvPr/>
        </p:nvCxnSpPr>
        <p:spPr>
          <a:xfrm flipV="1">
            <a:off x="4010025" y="942975"/>
            <a:ext cx="3924300" cy="123913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="" xmlns:a16="http://schemas.microsoft.com/office/drawing/2014/main" id="{B7C02DFC-FD4F-4830-9A5E-46BE25CF4BEE}"/>
              </a:ext>
            </a:extLst>
          </p:cNvPr>
          <p:cNvCxnSpPr>
            <a:cxnSpLocks/>
          </p:cNvCxnSpPr>
          <p:nvPr/>
        </p:nvCxnSpPr>
        <p:spPr>
          <a:xfrm flipV="1">
            <a:off x="4857750" y="1695450"/>
            <a:ext cx="3076575" cy="4866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="" xmlns:a16="http://schemas.microsoft.com/office/drawing/2014/main" id="{703C17DD-E304-478D-AD74-9DF1F38DADB8}"/>
              </a:ext>
            </a:extLst>
          </p:cNvPr>
          <p:cNvCxnSpPr>
            <a:cxnSpLocks/>
          </p:cNvCxnSpPr>
          <p:nvPr/>
        </p:nvCxnSpPr>
        <p:spPr>
          <a:xfrm>
            <a:off x="6514953" y="2178750"/>
            <a:ext cx="1487864" cy="705189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="" xmlns:a16="http://schemas.microsoft.com/office/drawing/2014/main" id="{3B08AC48-0ABE-4A52-BCA3-046FE70434CE}"/>
              </a:ext>
            </a:extLst>
          </p:cNvPr>
          <p:cNvCxnSpPr>
            <a:cxnSpLocks/>
          </p:cNvCxnSpPr>
          <p:nvPr/>
        </p:nvCxnSpPr>
        <p:spPr>
          <a:xfrm flipV="1">
            <a:off x="4025991" y="2182112"/>
            <a:ext cx="0" cy="22636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="" xmlns:a16="http://schemas.microsoft.com/office/drawing/2014/main" id="{B7E36AB0-8406-421D-97E4-18CBEF83EAC1}"/>
              </a:ext>
            </a:extLst>
          </p:cNvPr>
          <p:cNvCxnSpPr>
            <a:cxnSpLocks/>
          </p:cNvCxnSpPr>
          <p:nvPr/>
        </p:nvCxnSpPr>
        <p:spPr>
          <a:xfrm flipV="1">
            <a:off x="4864191" y="2178750"/>
            <a:ext cx="0" cy="22636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="" xmlns:a16="http://schemas.microsoft.com/office/drawing/2014/main" id="{518B2B96-AEBC-4ADE-8791-08589A610DB1}"/>
              </a:ext>
            </a:extLst>
          </p:cNvPr>
          <p:cNvCxnSpPr>
            <a:cxnSpLocks/>
          </p:cNvCxnSpPr>
          <p:nvPr/>
        </p:nvCxnSpPr>
        <p:spPr>
          <a:xfrm flipV="1">
            <a:off x="6522661" y="2178750"/>
            <a:ext cx="0" cy="22636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="" xmlns:a16="http://schemas.microsoft.com/office/drawing/2014/main" id="{4ACDAE87-2C30-44CB-B487-916B9B2AD859}"/>
              </a:ext>
            </a:extLst>
          </p:cNvPr>
          <p:cNvSpPr txBox="1"/>
          <p:nvPr/>
        </p:nvSpPr>
        <p:spPr>
          <a:xfrm>
            <a:off x="8065695" y="4157937"/>
            <a:ext cx="3547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Common effort and collaboration for test and conditioning of new devices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="" xmlns:a16="http://schemas.microsoft.com/office/drawing/2014/main" id="{7EAA54F9-9A86-466C-AD71-9777E6E9137A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90E7639-59C3-480E-B21F-0B50DBA3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8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D07DA9BC-092D-44CD-9151-99152A58531E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</p:spTree>
    <p:extLst>
      <p:ext uri="{BB962C8B-B14F-4D97-AF65-F5344CB8AC3E}">
        <p14:creationId xmlns:p14="http://schemas.microsoft.com/office/powerpoint/2010/main" val="167013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="" xmlns:a16="http://schemas.microsoft.com/office/drawing/2014/main" id="{7EAA54F9-9A86-466C-AD71-9777E6E9137A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rgbClr val="FFFF00"/>
                </a:solidFill>
              </a:rPr>
              <a:t>1</a:t>
            </a:r>
            <a:r>
              <a:rPr lang="it-IT" i="1" baseline="30000" dirty="0">
                <a:solidFill>
                  <a:srgbClr val="FFFF00"/>
                </a:solidFill>
              </a:rPr>
              <a:t>st</a:t>
            </a:r>
            <a:r>
              <a:rPr lang="it-IT" i="1" dirty="0">
                <a:solidFill>
                  <a:srgbClr val="FFFF00"/>
                </a:solidFill>
              </a:rPr>
              <a:t> INFN RF community National Meeting, </a:t>
            </a:r>
            <a:r>
              <a:rPr lang="it-IT" i="1" dirty="0" err="1">
                <a:solidFill>
                  <a:srgbClr val="FFFF00"/>
                </a:solidFill>
              </a:rPr>
              <a:t>Sept</a:t>
            </a:r>
            <a:r>
              <a:rPr lang="it-IT" i="1" dirty="0">
                <a:solidFill>
                  <a:srgbClr val="FFFF00"/>
                </a:solidFill>
              </a:rPr>
              <a:t>. 13 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90E7639-59C3-480E-B21F-0B50DBA3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498590"/>
            <a:ext cx="2743200" cy="365125"/>
          </a:xfrm>
        </p:spPr>
        <p:txBody>
          <a:bodyPr/>
          <a:lstStyle/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t>9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D07DA9BC-092D-44CD-9151-99152A58531E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Gallo,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Radiofrequency activities at Frascati National Labs of INFN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9505"/>
              </p:ext>
            </p:extLst>
          </p:nvPr>
        </p:nvGraphicFramePr>
        <p:xfrm>
          <a:off x="1689100" y="1389514"/>
          <a:ext cx="378303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06"/>
                <a:gridCol w="1200838"/>
                <a:gridCol w="626086"/>
              </a:tblGrid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Name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Qualification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FTE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Alesini</a:t>
                      </a:r>
                      <a:r>
                        <a:rPr lang="en-GB" sz="1400" baseline="0" dirty="0" smtClean="0"/>
                        <a:t> David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Dir Tec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0,8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Buonomo</a:t>
                      </a:r>
                      <a:r>
                        <a:rPr lang="en-GB" sz="1400" dirty="0" smtClean="0"/>
                        <a:t> Bruno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1° Tec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0,6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Bellaveglia</a:t>
                      </a:r>
                      <a:r>
                        <a:rPr lang="en-GB" sz="1400" dirty="0" smtClean="0"/>
                        <a:t> Marco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Tecnologo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0,4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Behtouei</a:t>
                      </a:r>
                      <a:r>
                        <a:rPr lang="en-GB" sz="1400" dirty="0" smtClean="0"/>
                        <a:t> Mostafa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0,5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Cardelli</a:t>
                      </a:r>
                      <a:r>
                        <a:rPr lang="en-GB" sz="1400" dirty="0" smtClean="0"/>
                        <a:t> Fabio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Tecnologo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 </a:t>
                      </a:r>
                      <a:r>
                        <a:rPr lang="en-GB" sz="1400" dirty="0" err="1" smtClean="0"/>
                        <a:t>Giovenale</a:t>
                      </a:r>
                      <a:r>
                        <a:rPr lang="en-GB" sz="1400" dirty="0" smtClean="0"/>
                        <a:t> Domenico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Tecnologo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0,4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 Giulio Claudio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Tecnologo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0,4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Faillace</a:t>
                      </a:r>
                      <a:r>
                        <a:rPr lang="en-GB" sz="1400" dirty="0" smtClean="0"/>
                        <a:t> Luigi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Tecnologo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Falone</a:t>
                      </a:r>
                      <a:r>
                        <a:rPr lang="en-GB" sz="1400" dirty="0" smtClean="0"/>
                        <a:t> Antonio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1° Tec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Foggetta</a:t>
                      </a:r>
                      <a:r>
                        <a:rPr lang="en-GB" sz="1400" dirty="0" smtClean="0"/>
                        <a:t> Luca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Tecnologo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0,3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Gallo Alessandro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Dir Tec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0,3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Piersanti Luca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Ricercatore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Spataro</a:t>
                      </a:r>
                      <a:r>
                        <a:rPr lang="en-GB" sz="1400" baseline="0" dirty="0" smtClean="0"/>
                        <a:t> Bruno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Ass. senior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0,5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TOTAL: 13 people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7,3</a:t>
                      </a:r>
                      <a:endParaRPr lang="en-GB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36912"/>
              </p:ext>
            </p:extLst>
          </p:nvPr>
        </p:nvGraphicFramePr>
        <p:xfrm>
          <a:off x="6573933" y="1394219"/>
          <a:ext cx="378303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06"/>
                <a:gridCol w="1200838"/>
                <a:gridCol w="626086"/>
              </a:tblGrid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Name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Qualification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FTE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Baldini</a:t>
                      </a:r>
                      <a:r>
                        <a:rPr lang="en-GB" sz="1400" dirty="0" smtClean="0"/>
                        <a:t> Pietro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Ass.</a:t>
                      </a:r>
                      <a:r>
                        <a:rPr lang="en-GB" sz="1400" baseline="0" dirty="0" smtClean="0"/>
                        <a:t> senior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Belli</a:t>
                      </a:r>
                      <a:r>
                        <a:rPr lang="en-GB" sz="1400" baseline="0" dirty="0" smtClean="0"/>
                        <a:t> Maurizio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Ass.</a:t>
                      </a:r>
                      <a:r>
                        <a:rPr lang="en-GB" sz="1400" baseline="0" dirty="0" smtClean="0"/>
                        <a:t> senior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Ceccarelli</a:t>
                      </a:r>
                      <a:r>
                        <a:rPr lang="en-GB" sz="1400" dirty="0" smtClean="0"/>
                        <a:t> Matteo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0,6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Ceccarelli</a:t>
                      </a:r>
                      <a:r>
                        <a:rPr lang="en-GB" sz="1400" dirty="0" smtClean="0"/>
                        <a:t> Riccardo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0,6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Cecchinelli</a:t>
                      </a:r>
                      <a:r>
                        <a:rPr lang="en-GB" sz="1400" dirty="0" smtClean="0"/>
                        <a:t> Alberto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0,6</a:t>
                      </a:r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Clementi Renato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Ass.</a:t>
                      </a:r>
                      <a:r>
                        <a:rPr lang="en-GB" sz="1400" baseline="0" dirty="0" smtClean="0"/>
                        <a:t> senior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0,2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Rossi Louis Antonio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0,6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Piermarini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Gaziano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0,6</a:t>
                      </a:r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Quaglia</a:t>
                      </a:r>
                      <a:r>
                        <a:rPr lang="en-GB" sz="1400" dirty="0" smtClean="0"/>
                        <a:t> Sergio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</a:tr>
              <a:tr h="263131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Scampati</a:t>
                      </a:r>
                      <a:r>
                        <a:rPr lang="en-GB" sz="1400" dirty="0" smtClean="0"/>
                        <a:t> Michele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Scaselletta</a:t>
                      </a:r>
                      <a:r>
                        <a:rPr lang="en-GB" sz="1400" dirty="0" smtClean="0"/>
                        <a:t> Giorgio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Zarlenga</a:t>
                      </a:r>
                      <a:r>
                        <a:rPr lang="en-GB" sz="1400" baseline="0" dirty="0" smtClean="0"/>
                        <a:t> Raffaele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0,6</a:t>
                      </a:r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Zelinotti</a:t>
                      </a:r>
                      <a:r>
                        <a:rPr lang="en-GB" sz="1400" baseline="0" dirty="0" smtClean="0"/>
                        <a:t> Luca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Technician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</a:tr>
              <a:tr h="26809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TOTAL: </a:t>
                      </a:r>
                      <a:r>
                        <a:rPr lang="en-GB" sz="1800" b="1" dirty="0" smtClean="0"/>
                        <a:t>13 </a:t>
                      </a:r>
                      <a:r>
                        <a:rPr lang="en-GB" sz="1800" b="1" dirty="0" smtClean="0"/>
                        <a:t>people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8,0</a:t>
                      </a:r>
                      <a:endParaRPr lang="en-GB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arentesi graffa aperta 6"/>
          <p:cNvSpPr/>
          <p:nvPr/>
        </p:nvSpPr>
        <p:spPr>
          <a:xfrm>
            <a:off x="1152525" y="1128712"/>
            <a:ext cx="295275" cy="4986338"/>
          </a:xfrm>
          <a:prstGeom prst="leftBrace">
            <a:avLst>
              <a:gd name="adj1" fmla="val 63172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B6EBDA4B-DE48-4AF5-A56A-E7B56CC9705B}"/>
              </a:ext>
            </a:extLst>
          </p:cNvPr>
          <p:cNvSpPr txBox="1"/>
          <p:nvPr/>
        </p:nvSpPr>
        <p:spPr>
          <a:xfrm>
            <a:off x="3073097" y="434216"/>
            <a:ext cx="5454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 smtClean="0">
                <a:solidFill>
                  <a:schemeClr val="tx2"/>
                </a:solidFill>
              </a:rPr>
              <a:t>Manpower (RF experts)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Parentesi graffa aperta 11"/>
          <p:cNvSpPr/>
          <p:nvPr/>
        </p:nvSpPr>
        <p:spPr>
          <a:xfrm flipH="1">
            <a:off x="10591798" y="1157286"/>
            <a:ext cx="295275" cy="4957763"/>
          </a:xfrm>
          <a:prstGeom prst="leftBrace">
            <a:avLst>
              <a:gd name="adj1" fmla="val 63172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6EBDA4B-DE48-4AF5-A56A-E7B56CC9705B}"/>
              </a:ext>
            </a:extLst>
          </p:cNvPr>
          <p:cNvSpPr txBox="1"/>
          <p:nvPr/>
        </p:nvSpPr>
        <p:spPr>
          <a:xfrm rot="16200000">
            <a:off x="-1343714" y="3379050"/>
            <a:ext cx="422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dirty="0" err="1" smtClean="0">
                <a:solidFill>
                  <a:schemeClr val="tx2"/>
                </a:solidFill>
              </a:rPr>
              <a:t>Tecnologi</a:t>
            </a:r>
            <a:r>
              <a:rPr lang="en-GB" sz="2400" b="1" dirty="0" smtClean="0">
                <a:solidFill>
                  <a:schemeClr val="tx2"/>
                </a:solidFill>
              </a:rPr>
              <a:t> / </a:t>
            </a:r>
            <a:r>
              <a:rPr lang="en-GB" sz="2400" b="1" dirty="0" err="1" smtClean="0">
                <a:solidFill>
                  <a:schemeClr val="tx2"/>
                </a:solidFill>
              </a:rPr>
              <a:t>Ricercatori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B6EBDA4B-DE48-4AF5-A56A-E7B56CC9705B}"/>
              </a:ext>
            </a:extLst>
          </p:cNvPr>
          <p:cNvSpPr txBox="1"/>
          <p:nvPr/>
        </p:nvSpPr>
        <p:spPr>
          <a:xfrm rot="5400000">
            <a:off x="9150050" y="3286274"/>
            <a:ext cx="421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dirty="0" smtClean="0">
                <a:solidFill>
                  <a:schemeClr val="tx2"/>
                </a:solidFill>
              </a:rPr>
              <a:t>Technicians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73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28674</TotalTime>
  <Words>1162</Words>
  <Application>Microsoft Office PowerPoint</Application>
  <PresentationFormat>Personalizzato</PresentationFormat>
  <Paragraphs>236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X-band Klystron and Modulator overview Eupraxia@SPARC_LAB</dc:title>
  <dc:creator>Fabio Cardelli</dc:creator>
  <cp:lastModifiedBy>Sandro</cp:lastModifiedBy>
  <cp:revision>45</cp:revision>
  <dcterms:created xsi:type="dcterms:W3CDTF">2021-06-22T08:07:58Z</dcterms:created>
  <dcterms:modified xsi:type="dcterms:W3CDTF">2021-09-12T10:34:16Z</dcterms:modified>
</cp:coreProperties>
</file>