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5"/>
  </p:notesMasterIdLst>
  <p:sldIdLst>
    <p:sldId id="256" r:id="rId2"/>
    <p:sldId id="257" r:id="rId3"/>
    <p:sldId id="261" r:id="rId4"/>
    <p:sldId id="266" r:id="rId5"/>
    <p:sldId id="262" r:id="rId6"/>
    <p:sldId id="265" r:id="rId7"/>
    <p:sldId id="260" r:id="rId8"/>
    <p:sldId id="268" r:id="rId9"/>
    <p:sldId id="259" r:id="rId10"/>
    <p:sldId id="270" r:id="rId11"/>
    <p:sldId id="269" r:id="rId12"/>
    <p:sldId id="263"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E5"/>
    <a:srgbClr val="C69996"/>
    <a:srgbClr val="111227"/>
    <a:srgbClr val="FF0000"/>
    <a:srgbClr val="AFD29F"/>
    <a:srgbClr val="162D4D"/>
    <a:srgbClr val="F3EE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A8588-A1AA-483A-8104-F850DA8E9818}" v="12" dt="2021-09-10T09:10:24.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6" autoAdjust="0"/>
    <p:restoredTop sz="95828" autoAdjust="0"/>
  </p:normalViewPr>
  <p:slideViewPr>
    <p:cSldViewPr snapToGrid="0">
      <p:cViewPr varScale="1">
        <p:scale>
          <a:sx n="93" d="100"/>
          <a:sy n="93" d="100"/>
        </p:scale>
        <p:origin x="1024"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nella Leonardi" userId="206b3a6d-21a2-46ad-896f-9a756e8c2738" providerId="ADAL" clId="{EF3A8588-A1AA-483A-8104-F850DA8E9818}"/>
    <pc:docChg chg="undo redo custSel modSld">
      <pc:chgData name="Ornella Leonardi" userId="206b3a6d-21a2-46ad-896f-9a756e8c2738" providerId="ADAL" clId="{EF3A8588-A1AA-483A-8104-F850DA8E9818}" dt="2021-09-10T11:02:23.529" v="469" actId="20577"/>
      <pc:docMkLst>
        <pc:docMk/>
      </pc:docMkLst>
      <pc:sldChg chg="modSp mod">
        <pc:chgData name="Ornella Leonardi" userId="206b3a6d-21a2-46ad-896f-9a756e8c2738" providerId="ADAL" clId="{EF3A8588-A1AA-483A-8104-F850DA8E9818}" dt="2021-09-10T08:55:19.679" v="155" actId="6549"/>
        <pc:sldMkLst>
          <pc:docMk/>
          <pc:sldMk cId="2076839232" sldId="259"/>
        </pc:sldMkLst>
        <pc:spChg chg="mod">
          <ac:chgData name="Ornella Leonardi" userId="206b3a6d-21a2-46ad-896f-9a756e8c2738" providerId="ADAL" clId="{EF3A8588-A1AA-483A-8104-F850DA8E9818}" dt="2021-09-10T08:55:19.679" v="155" actId="6549"/>
          <ac:spMkLst>
            <pc:docMk/>
            <pc:sldMk cId="2076839232" sldId="259"/>
            <ac:spMk id="189" creationId="{E12C270A-8F23-4374-AEF6-5D82E6FAD181}"/>
          </ac:spMkLst>
        </pc:spChg>
      </pc:sldChg>
      <pc:sldChg chg="addSp modSp mod">
        <pc:chgData name="Ornella Leonardi" userId="206b3a6d-21a2-46ad-896f-9a756e8c2738" providerId="ADAL" clId="{EF3A8588-A1AA-483A-8104-F850DA8E9818}" dt="2021-09-10T09:29:17.973" v="322" actId="14100"/>
        <pc:sldMkLst>
          <pc:docMk/>
          <pc:sldMk cId="3399602107" sldId="261"/>
        </pc:sldMkLst>
        <pc:spChg chg="add mod">
          <ac:chgData name="Ornella Leonardi" userId="206b3a6d-21a2-46ad-896f-9a756e8c2738" providerId="ADAL" clId="{EF3A8588-A1AA-483A-8104-F850DA8E9818}" dt="2021-09-10T08:39:46.818" v="73" actId="1076"/>
          <ac:spMkLst>
            <pc:docMk/>
            <pc:sldMk cId="3399602107" sldId="261"/>
            <ac:spMk id="5" creationId="{0277A811-B08F-4258-97D6-9374F1848446}"/>
          </ac:spMkLst>
        </pc:spChg>
        <pc:spChg chg="mod">
          <ac:chgData name="Ornella Leonardi" userId="206b3a6d-21a2-46ad-896f-9a756e8c2738" providerId="ADAL" clId="{EF3A8588-A1AA-483A-8104-F850DA8E9818}" dt="2021-09-10T08:40:00.009" v="74" actId="1076"/>
          <ac:spMkLst>
            <pc:docMk/>
            <pc:sldMk cId="3399602107" sldId="261"/>
            <ac:spMk id="16" creationId="{33A20157-2669-48E7-9478-F16A2DB76C32}"/>
          </ac:spMkLst>
        </pc:spChg>
        <pc:spChg chg="mod">
          <ac:chgData name="Ornella Leonardi" userId="206b3a6d-21a2-46ad-896f-9a756e8c2738" providerId="ADAL" clId="{EF3A8588-A1AA-483A-8104-F850DA8E9818}" dt="2021-09-10T09:29:17.973" v="322" actId="14100"/>
          <ac:spMkLst>
            <pc:docMk/>
            <pc:sldMk cId="3399602107" sldId="261"/>
            <ac:spMk id="28" creationId="{A48AA0B1-D41F-49C0-9A1F-B57486E6C4F5}"/>
          </ac:spMkLst>
        </pc:spChg>
        <pc:spChg chg="mod">
          <ac:chgData name="Ornella Leonardi" userId="206b3a6d-21a2-46ad-896f-9a756e8c2738" providerId="ADAL" clId="{EF3A8588-A1AA-483A-8104-F850DA8E9818}" dt="2021-09-10T08:38:52.174" v="11" actId="1076"/>
          <ac:spMkLst>
            <pc:docMk/>
            <pc:sldMk cId="3399602107" sldId="261"/>
            <ac:spMk id="38" creationId="{3A3ECD3E-A026-4210-AD39-22C967A7A1F0}"/>
          </ac:spMkLst>
        </pc:spChg>
        <pc:picChg chg="mod modCrop">
          <ac:chgData name="Ornella Leonardi" userId="206b3a6d-21a2-46ad-896f-9a756e8c2738" providerId="ADAL" clId="{EF3A8588-A1AA-483A-8104-F850DA8E9818}" dt="2021-09-10T08:39:36.902" v="72" actId="1038"/>
          <ac:picMkLst>
            <pc:docMk/>
            <pc:sldMk cId="3399602107" sldId="261"/>
            <ac:picMk id="6" creationId="{F669BFB1-670D-4BB8-A7A6-6520D991E767}"/>
          </ac:picMkLst>
        </pc:picChg>
        <pc:picChg chg="add mod">
          <ac:chgData name="Ornella Leonardi" userId="206b3a6d-21a2-46ad-896f-9a756e8c2738" providerId="ADAL" clId="{EF3A8588-A1AA-483A-8104-F850DA8E9818}" dt="2021-09-10T09:29:04.452" v="319" actId="1076"/>
          <ac:picMkLst>
            <pc:docMk/>
            <pc:sldMk cId="3399602107" sldId="261"/>
            <ac:picMk id="9" creationId="{BF402645-496C-4394-8FF1-B0BE77036973}"/>
          </ac:picMkLst>
        </pc:picChg>
        <pc:picChg chg="mod">
          <ac:chgData name="Ornella Leonardi" userId="206b3a6d-21a2-46ad-896f-9a756e8c2738" providerId="ADAL" clId="{EF3A8588-A1AA-483A-8104-F850DA8E9818}" dt="2021-09-10T08:41:40.451" v="86" actId="1076"/>
          <ac:picMkLst>
            <pc:docMk/>
            <pc:sldMk cId="3399602107" sldId="261"/>
            <ac:picMk id="29" creationId="{E74B24E8-FB0A-4A3B-AE8C-C1141432B460}"/>
          </ac:picMkLst>
        </pc:picChg>
        <pc:cxnChg chg="mod">
          <ac:chgData name="Ornella Leonardi" userId="206b3a6d-21a2-46ad-896f-9a756e8c2738" providerId="ADAL" clId="{EF3A8588-A1AA-483A-8104-F850DA8E9818}" dt="2021-09-10T08:41:48.808" v="88" actId="14100"/>
          <ac:cxnSpMkLst>
            <pc:docMk/>
            <pc:sldMk cId="3399602107" sldId="261"/>
            <ac:cxnSpMk id="31" creationId="{7422B389-3A7B-4B94-8497-18A559299A3D}"/>
          </ac:cxnSpMkLst>
        </pc:cxnChg>
        <pc:cxnChg chg="mod">
          <ac:chgData name="Ornella Leonardi" userId="206b3a6d-21a2-46ad-896f-9a756e8c2738" providerId="ADAL" clId="{EF3A8588-A1AA-483A-8104-F850DA8E9818}" dt="2021-09-10T08:41:53.160" v="89" actId="14100"/>
          <ac:cxnSpMkLst>
            <pc:docMk/>
            <pc:sldMk cId="3399602107" sldId="261"/>
            <ac:cxnSpMk id="33" creationId="{6866BC35-3879-4FD9-B20C-C1F81C033CB1}"/>
          </ac:cxnSpMkLst>
        </pc:cxnChg>
      </pc:sldChg>
      <pc:sldChg chg="addSp modSp mod">
        <pc:chgData name="Ornella Leonardi" userId="206b3a6d-21a2-46ad-896f-9a756e8c2738" providerId="ADAL" clId="{EF3A8588-A1AA-483A-8104-F850DA8E9818}" dt="2021-09-10T08:48:33.337" v="123" actId="1076"/>
        <pc:sldMkLst>
          <pc:docMk/>
          <pc:sldMk cId="454081545" sldId="263"/>
        </pc:sldMkLst>
        <pc:spChg chg="add mod">
          <ac:chgData name="Ornella Leonardi" userId="206b3a6d-21a2-46ad-896f-9a756e8c2738" providerId="ADAL" clId="{EF3A8588-A1AA-483A-8104-F850DA8E9818}" dt="2021-09-10T08:47:18.638" v="116" actId="14100"/>
          <ac:spMkLst>
            <pc:docMk/>
            <pc:sldMk cId="454081545" sldId="263"/>
            <ac:spMk id="20" creationId="{18C7A8E2-83B0-4689-82DF-E1B8CA4CD67B}"/>
          </ac:spMkLst>
        </pc:spChg>
        <pc:picChg chg="add mod">
          <ac:chgData name="Ornella Leonardi" userId="206b3a6d-21a2-46ad-896f-9a756e8c2738" providerId="ADAL" clId="{EF3A8588-A1AA-483A-8104-F850DA8E9818}" dt="2021-09-10T08:48:33.337" v="123" actId="1076"/>
          <ac:picMkLst>
            <pc:docMk/>
            <pc:sldMk cId="454081545" sldId="263"/>
            <ac:picMk id="5" creationId="{68F8F855-92CF-414B-9D28-EDEB93C43606}"/>
          </ac:picMkLst>
        </pc:picChg>
      </pc:sldChg>
      <pc:sldChg chg="addSp modSp mod">
        <pc:chgData name="Ornella Leonardi" userId="206b3a6d-21a2-46ad-896f-9a756e8c2738" providerId="ADAL" clId="{EF3A8588-A1AA-483A-8104-F850DA8E9818}" dt="2021-09-10T09:02:31.494" v="169" actId="1076"/>
        <pc:sldMkLst>
          <pc:docMk/>
          <pc:sldMk cId="3339972742" sldId="265"/>
        </pc:sldMkLst>
        <pc:spChg chg="mod">
          <ac:chgData name="Ornella Leonardi" userId="206b3a6d-21a2-46ad-896f-9a756e8c2738" providerId="ADAL" clId="{EF3A8588-A1AA-483A-8104-F850DA8E9818}" dt="2021-09-10T08:50:23.512" v="125" actId="20577"/>
          <ac:spMkLst>
            <pc:docMk/>
            <pc:sldMk cId="3339972742" sldId="265"/>
            <ac:spMk id="15" creationId="{B9BAE619-4242-417E-9790-52A1DA90FD67}"/>
          </ac:spMkLst>
        </pc:spChg>
        <pc:picChg chg="add mod">
          <ac:chgData name="Ornella Leonardi" userId="206b3a6d-21a2-46ad-896f-9a756e8c2738" providerId="ADAL" clId="{EF3A8588-A1AA-483A-8104-F850DA8E9818}" dt="2021-09-10T09:02:31.494" v="169" actId="1076"/>
          <ac:picMkLst>
            <pc:docMk/>
            <pc:sldMk cId="3339972742" sldId="265"/>
            <ac:picMk id="4" creationId="{B96D18C8-C881-4F95-B35C-6258000C2F5E}"/>
          </ac:picMkLst>
        </pc:picChg>
      </pc:sldChg>
      <pc:sldChg chg="modSp mod">
        <pc:chgData name="Ornella Leonardi" userId="206b3a6d-21a2-46ad-896f-9a756e8c2738" providerId="ADAL" clId="{EF3A8588-A1AA-483A-8104-F850DA8E9818}" dt="2021-09-10T09:33:24.412" v="354" actId="1076"/>
        <pc:sldMkLst>
          <pc:docMk/>
          <pc:sldMk cId="2750222248" sldId="266"/>
        </pc:sldMkLst>
        <pc:spChg chg="mod">
          <ac:chgData name="Ornella Leonardi" userId="206b3a6d-21a2-46ad-896f-9a756e8c2738" providerId="ADAL" clId="{EF3A8588-A1AA-483A-8104-F850DA8E9818}" dt="2021-09-10T09:33:22.388" v="353" actId="1076"/>
          <ac:spMkLst>
            <pc:docMk/>
            <pc:sldMk cId="2750222248" sldId="266"/>
            <ac:spMk id="12" creationId="{E357C07C-2C70-4746-BE84-9A8DCC962857}"/>
          </ac:spMkLst>
        </pc:spChg>
        <pc:picChg chg="mod">
          <ac:chgData name="Ornella Leonardi" userId="206b3a6d-21a2-46ad-896f-9a756e8c2738" providerId="ADAL" clId="{EF3A8588-A1AA-483A-8104-F850DA8E9818}" dt="2021-09-10T09:33:24.412" v="354" actId="1076"/>
          <ac:picMkLst>
            <pc:docMk/>
            <pc:sldMk cId="2750222248" sldId="266"/>
            <ac:picMk id="11" creationId="{0462438C-9995-425A-847B-C1008D53653E}"/>
          </ac:picMkLst>
        </pc:picChg>
        <pc:picChg chg="mod">
          <ac:chgData name="Ornella Leonardi" userId="206b3a6d-21a2-46ad-896f-9a756e8c2738" providerId="ADAL" clId="{EF3A8588-A1AA-483A-8104-F850DA8E9818}" dt="2021-09-10T09:33:17.692" v="352" actId="1076"/>
          <ac:picMkLst>
            <pc:docMk/>
            <pc:sldMk cId="2750222248" sldId="266"/>
            <ac:picMk id="16" creationId="{6F31ED8F-0E4C-4BEB-8D5D-DC9BB186B5A7}"/>
          </ac:picMkLst>
        </pc:picChg>
      </pc:sldChg>
      <pc:sldChg chg="addSp delSp modSp mod">
        <pc:chgData name="Ornella Leonardi" userId="206b3a6d-21a2-46ad-896f-9a756e8c2738" providerId="ADAL" clId="{EF3A8588-A1AA-483A-8104-F850DA8E9818}" dt="2021-09-10T09:13:09.645" v="315" actId="1076"/>
        <pc:sldMkLst>
          <pc:docMk/>
          <pc:sldMk cId="31920388" sldId="269"/>
        </pc:sldMkLst>
        <pc:spChg chg="mod">
          <ac:chgData name="Ornella Leonardi" userId="206b3a6d-21a2-46ad-896f-9a756e8c2738" providerId="ADAL" clId="{EF3A8588-A1AA-483A-8104-F850DA8E9818}" dt="2021-09-10T09:12:47.088" v="309" actId="12788"/>
          <ac:spMkLst>
            <pc:docMk/>
            <pc:sldMk cId="31920388" sldId="269"/>
            <ac:spMk id="22" creationId="{DD520E5F-E515-4105-B72D-7EA50E189286}"/>
          </ac:spMkLst>
        </pc:spChg>
        <pc:grpChg chg="mod">
          <ac:chgData name="Ornella Leonardi" userId="206b3a6d-21a2-46ad-896f-9a756e8c2738" providerId="ADAL" clId="{EF3A8588-A1AA-483A-8104-F850DA8E9818}" dt="2021-09-10T09:12:47.088" v="309" actId="12788"/>
          <ac:grpSpMkLst>
            <pc:docMk/>
            <pc:sldMk cId="31920388" sldId="269"/>
            <ac:grpSpMk id="13" creationId="{BD220B3A-9CEC-4F76-8257-0732C236CD97}"/>
          </ac:grpSpMkLst>
        </pc:grpChg>
        <pc:picChg chg="add mod">
          <ac:chgData name="Ornella Leonardi" userId="206b3a6d-21a2-46ad-896f-9a756e8c2738" providerId="ADAL" clId="{EF3A8588-A1AA-483A-8104-F850DA8E9818}" dt="2021-09-10T09:10:27.854" v="211" actId="1076"/>
          <ac:picMkLst>
            <pc:docMk/>
            <pc:sldMk cId="31920388" sldId="269"/>
            <ac:picMk id="2" creationId="{01378C6D-E22A-4163-8F50-27CE343458B9}"/>
          </ac:picMkLst>
        </pc:picChg>
        <pc:picChg chg="add mod">
          <ac:chgData name="Ornella Leonardi" userId="206b3a6d-21a2-46ad-896f-9a756e8c2738" providerId="ADAL" clId="{EF3A8588-A1AA-483A-8104-F850DA8E9818}" dt="2021-09-10T09:13:09.645" v="315" actId="1076"/>
          <ac:picMkLst>
            <pc:docMk/>
            <pc:sldMk cId="31920388" sldId="269"/>
            <ac:picMk id="3" creationId="{8A82CF16-C3EF-421E-A0F6-83C6F472E7EC}"/>
          </ac:picMkLst>
        </pc:picChg>
        <pc:picChg chg="add mod">
          <ac:chgData name="Ornella Leonardi" userId="206b3a6d-21a2-46ad-896f-9a756e8c2738" providerId="ADAL" clId="{EF3A8588-A1AA-483A-8104-F850DA8E9818}" dt="2021-09-10T09:13:05.294" v="314" actId="1076"/>
          <ac:picMkLst>
            <pc:docMk/>
            <pc:sldMk cId="31920388" sldId="269"/>
            <ac:picMk id="5" creationId="{E6C1048F-6FCA-45A6-9229-196681CA3B62}"/>
          </ac:picMkLst>
        </pc:picChg>
        <pc:picChg chg="add del mod">
          <ac:chgData name="Ornella Leonardi" userId="206b3a6d-21a2-46ad-896f-9a756e8c2738" providerId="ADAL" clId="{EF3A8588-A1AA-483A-8104-F850DA8E9818}" dt="2021-09-10T09:07:13.953" v="195"/>
          <ac:picMkLst>
            <pc:docMk/>
            <pc:sldMk cId="31920388" sldId="269"/>
            <ac:picMk id="16" creationId="{3E2A23F6-DA7D-4B30-9B59-A296CEDC739A}"/>
          </ac:picMkLst>
        </pc:picChg>
      </pc:sldChg>
      <pc:sldChg chg="addSp modSp mod">
        <pc:chgData name="Ornella Leonardi" userId="206b3a6d-21a2-46ad-896f-9a756e8c2738" providerId="ADAL" clId="{EF3A8588-A1AA-483A-8104-F850DA8E9818}" dt="2021-09-10T11:02:23.529" v="469" actId="20577"/>
        <pc:sldMkLst>
          <pc:docMk/>
          <pc:sldMk cId="2713972536" sldId="270"/>
        </pc:sldMkLst>
        <pc:spChg chg="add mod">
          <ac:chgData name="Ornella Leonardi" userId="206b3a6d-21a2-46ad-896f-9a756e8c2738" providerId="ADAL" clId="{EF3A8588-A1AA-483A-8104-F850DA8E9818}" dt="2021-09-10T11:02:23.529" v="469" actId="20577"/>
          <ac:spMkLst>
            <pc:docMk/>
            <pc:sldMk cId="2713972536" sldId="270"/>
            <ac:spMk id="9" creationId="{79C3956F-50E1-49FA-BF6A-5A5751F2865A}"/>
          </ac:spMkLst>
        </pc:spChg>
        <pc:spChg chg="add mod">
          <ac:chgData name="Ornella Leonardi" userId="206b3a6d-21a2-46ad-896f-9a756e8c2738" providerId="ADAL" clId="{EF3A8588-A1AA-483A-8104-F850DA8E9818}" dt="2021-09-10T11:02:11.626" v="457" actId="122"/>
          <ac:spMkLst>
            <pc:docMk/>
            <pc:sldMk cId="2713972536" sldId="270"/>
            <ac:spMk id="11" creationId="{2A227DDE-FF73-484F-B764-13165F9B94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FE688-0031-4BBE-A8DE-0ACD20489C5F}" type="datetimeFigureOut">
              <a:rPr lang="en-GB" smtClean="0"/>
              <a:t>13/09/2021</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1FC1F-793B-4107-B508-7884A1CA858F}" type="slidenum">
              <a:rPr lang="en-GB" smtClean="0"/>
              <a:t>‹N›</a:t>
            </a:fld>
            <a:endParaRPr lang="en-GB"/>
          </a:p>
        </p:txBody>
      </p:sp>
    </p:spTree>
    <p:extLst>
      <p:ext uri="{BB962C8B-B14F-4D97-AF65-F5344CB8AC3E}">
        <p14:creationId xmlns:p14="http://schemas.microsoft.com/office/powerpoint/2010/main" val="382136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E841FC1F-793B-4107-B508-7884A1CA858F}" type="slidenum">
              <a:rPr lang="en-GB" smtClean="0"/>
              <a:t>2</a:t>
            </a:fld>
            <a:endParaRPr lang="en-GB"/>
          </a:p>
        </p:txBody>
      </p:sp>
    </p:spTree>
    <p:extLst>
      <p:ext uri="{BB962C8B-B14F-4D97-AF65-F5344CB8AC3E}">
        <p14:creationId xmlns:p14="http://schemas.microsoft.com/office/powerpoint/2010/main" val="362760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800" b="0" i="0" u="none" strike="noStrike" baseline="0" dirty="0">
                <a:solidFill>
                  <a:srgbClr val="000000"/>
                </a:solidFill>
                <a:latin typeface="Times New Roman" panose="02020603050405020304" pitchFamily="18" charset="0"/>
              </a:rPr>
              <a:t> &lt;q&gt;</a:t>
            </a:r>
            <a:r>
              <a:rPr lang="en-GB" sz="1800" b="0" i="0" u="none" strike="noStrike" baseline="0" dirty="0">
                <a:solidFill>
                  <a:srgbClr val="000000"/>
                </a:solidFill>
                <a:latin typeface="Cambria Math" panose="02040503050406030204" pitchFamily="18" charset="0"/>
              </a:rPr>
              <a:t>∝ </a:t>
            </a:r>
            <a:r>
              <a:rPr lang="en-GB" sz="1800" b="0" i="0" u="none" strike="noStrike" baseline="0" dirty="0" err="1">
                <a:solidFill>
                  <a:srgbClr val="000000"/>
                </a:solidFill>
                <a:latin typeface="Times New Roman" panose="02020603050405020304" pitchFamily="18" charset="0"/>
              </a:rPr>
              <a:t>neTi</a:t>
            </a:r>
            <a:r>
              <a:rPr lang="en-GB" sz="1800" b="0" i="0" u="none" strike="noStrike" baseline="0" dirty="0">
                <a:solidFill>
                  <a:srgbClr val="000000"/>
                </a:solidFill>
                <a:latin typeface="Times New Roman" panose="02020603050405020304" pitchFamily="18" charset="0"/>
              </a:rPr>
              <a:t>, </a:t>
            </a:r>
          </a:p>
          <a:p>
            <a:r>
              <a:rPr lang="en-GB" sz="1800" b="0" i="0" u="none" strike="noStrike" baseline="0" dirty="0">
                <a:solidFill>
                  <a:srgbClr val="000000"/>
                </a:solidFill>
                <a:latin typeface="Times New Roman" panose="02020603050405020304" pitchFamily="18" charset="0"/>
              </a:rPr>
              <a:t> I</a:t>
            </a:r>
            <a:r>
              <a:rPr lang="en-GB" sz="1800" b="0" i="0" u="none" strike="noStrike" baseline="0" dirty="0">
                <a:solidFill>
                  <a:srgbClr val="000000"/>
                </a:solidFill>
                <a:latin typeface="Cambria Math" panose="02040503050406030204" pitchFamily="18" charset="0"/>
              </a:rPr>
              <a:t>∝ </a:t>
            </a:r>
            <a:r>
              <a:rPr lang="en-GB" sz="1800" b="0" i="0" u="none" strike="noStrike" baseline="0" dirty="0">
                <a:solidFill>
                  <a:srgbClr val="000000"/>
                </a:solidFill>
                <a:latin typeface="Times New Roman" panose="02020603050405020304" pitchFamily="18" charset="0"/>
              </a:rPr>
              <a:t>ne/</a:t>
            </a:r>
            <a:r>
              <a:rPr lang="en-GB" sz="1800" b="0" i="0" u="none" strike="noStrike" baseline="0" dirty="0" err="1">
                <a:solidFill>
                  <a:srgbClr val="000000"/>
                </a:solidFill>
                <a:latin typeface="Times New Roman" panose="02020603050405020304" pitchFamily="18" charset="0"/>
              </a:rPr>
              <a:t>Ti</a:t>
            </a:r>
            <a:r>
              <a:rPr lang="en-GB" sz="1800" b="0" i="0" u="none" strike="noStrike" baseline="0" dirty="0">
                <a:solidFill>
                  <a:srgbClr val="000000"/>
                </a:solidFill>
                <a:latin typeface="Times New Roman" panose="02020603050405020304" pitchFamily="18" charset="0"/>
              </a:rPr>
              <a:t>, </a:t>
            </a:r>
          </a:p>
          <a:p>
            <a:endParaRPr lang="en-GB" sz="1800" b="0" i="0" u="none" strike="noStrike" baseline="0" dirty="0">
              <a:solidFill>
                <a:srgbClr val="000000"/>
              </a:solidFill>
              <a:latin typeface="Times New Roman" panose="02020603050405020304" pitchFamily="18" charset="0"/>
            </a:endParaRPr>
          </a:p>
          <a:p>
            <a:pPr algn="l"/>
            <a:endParaRPr lang="it-IT" sz="1800" b="0" i="0" u="none" strike="noStrike" baseline="0" dirty="0">
              <a:latin typeface="URWPalladioL-Roma"/>
            </a:endParaRPr>
          </a:p>
        </p:txBody>
      </p:sp>
      <p:sp>
        <p:nvSpPr>
          <p:cNvPr id="4" name="Segnaposto numero diapositiva 3"/>
          <p:cNvSpPr>
            <a:spLocks noGrp="1"/>
          </p:cNvSpPr>
          <p:nvPr>
            <p:ph type="sldNum" sz="quarter" idx="5"/>
          </p:nvPr>
        </p:nvSpPr>
        <p:spPr/>
        <p:txBody>
          <a:bodyPr/>
          <a:lstStyle/>
          <a:p>
            <a:fld id="{E841FC1F-793B-4107-B508-7884A1CA858F}" type="slidenum">
              <a:rPr lang="en-GB" smtClean="0"/>
              <a:t>3</a:t>
            </a:fld>
            <a:endParaRPr lang="en-GB"/>
          </a:p>
        </p:txBody>
      </p:sp>
    </p:spTree>
    <p:extLst>
      <p:ext uri="{BB962C8B-B14F-4D97-AF65-F5344CB8AC3E}">
        <p14:creationId xmlns:p14="http://schemas.microsoft.com/office/powerpoint/2010/main" val="151057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a:solidFill>
                  <a:srgbClr val="000000"/>
                </a:solidFill>
                <a:latin typeface="Times New Roman" panose="02020603050405020304" pitchFamily="18" charset="0"/>
              </a:rPr>
              <a:t> increasing the efficiency of ECR heating as a way to maximize the current of extracted ions. </a:t>
            </a:r>
          </a:p>
          <a:p>
            <a:pPr algn="l"/>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a:solidFill>
                  <a:srgbClr val="000000"/>
                </a:solidFill>
                <a:latin typeface="Times New Roman" panose="02020603050405020304" pitchFamily="18" charset="0"/>
              </a:rPr>
              <a:t> Up to now, in fact, RF launching in these machines has been based on the very simple scheme of rectangular (or, more rarely, circular) waveguides mechanically matched to cylindrical plasma chamber</a:t>
            </a:r>
          </a:p>
          <a:p>
            <a:endParaRPr lang="en-GB"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Times New Roman" panose="02020603050405020304" pitchFamily="18" charset="0"/>
              </a:rPr>
              <a:t>The “Two Frequency Heating" (TFH) has been implemented many times in ECRIS equipped by a double microwave-port at the injection endplate.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Times New Roman" panose="02020603050405020304" pitchFamily="18" charset="0"/>
              </a:rPr>
              <a:t>We tried to implement the same method in a compact ECRIS named CAESAR, and operating since 2002 at INFN-LNS as injector of the Superconducting Cyclotron. </a:t>
            </a:r>
            <a:endParaRPr lang="en-GB"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Times New Roman" panose="02020603050405020304" pitchFamily="18" charset="0"/>
              </a:rPr>
              <a:t>Due to its compactness, the plasma chamber has only one microwave port allowing microwave launching. </a:t>
            </a:r>
            <a:endParaRPr lang="en-GB"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Times New Roman" panose="02020603050405020304" pitchFamily="18" charset="0"/>
            </a:endParaRPr>
          </a:p>
          <a:p>
            <a:endParaRPr lang="en-GB" sz="1800" b="0" i="0" u="none" strike="noStrike" baseline="0" dirty="0">
              <a:solidFill>
                <a:srgbClr val="000000"/>
              </a:solidFill>
              <a:latin typeface="Times New Roman" panose="02020603050405020304" pitchFamily="18" charset="0"/>
            </a:endParaRPr>
          </a:p>
          <a:p>
            <a:pPr algn="l"/>
            <a:endParaRPr lang="en-GB" sz="1800" b="0" i="0" u="none" strike="noStrike" baseline="0" dirty="0">
              <a:latin typeface="URWPalladioL-Roma"/>
            </a:endParaRPr>
          </a:p>
        </p:txBody>
      </p:sp>
      <p:sp>
        <p:nvSpPr>
          <p:cNvPr id="4" name="Segnaposto numero diapositiva 3"/>
          <p:cNvSpPr>
            <a:spLocks noGrp="1"/>
          </p:cNvSpPr>
          <p:nvPr>
            <p:ph type="sldNum" sz="quarter" idx="5"/>
          </p:nvPr>
        </p:nvSpPr>
        <p:spPr/>
        <p:txBody>
          <a:bodyPr/>
          <a:lstStyle/>
          <a:p>
            <a:fld id="{E841FC1F-793B-4107-B508-7884A1CA858F}" type="slidenum">
              <a:rPr lang="en-GB" smtClean="0"/>
              <a:t>4</a:t>
            </a:fld>
            <a:endParaRPr lang="en-GB"/>
          </a:p>
        </p:txBody>
      </p:sp>
    </p:spTree>
    <p:extLst>
      <p:ext uri="{BB962C8B-B14F-4D97-AF65-F5344CB8AC3E}">
        <p14:creationId xmlns:p14="http://schemas.microsoft.com/office/powerpoint/2010/main" val="426842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Times New Roman" panose="02020603050405020304" pitchFamily="18" charset="0"/>
              </a:rPr>
              <a:t>FPT is equipped by three solenoids normal </a:t>
            </a:r>
            <a:r>
              <a:rPr lang="en-GB" sz="1800" b="0" i="0" u="none" strike="noStrike" baseline="0" dirty="0" err="1">
                <a:solidFill>
                  <a:srgbClr val="211D1E"/>
                </a:solidFill>
                <a:latin typeface="Times New Roman" panose="02020603050405020304" pitchFamily="18" charset="0"/>
              </a:rPr>
              <a:t>condittivi</a:t>
            </a:r>
            <a:r>
              <a:rPr lang="en-GB" sz="1800" b="0" i="0" u="none" strike="noStrike" baseline="0" dirty="0">
                <a:solidFill>
                  <a:srgbClr val="211D1E"/>
                </a:solidFill>
                <a:latin typeface="Times New Roman" panose="02020603050405020304" pitchFamily="18" charset="0"/>
              </a:rPr>
              <a:t> providing three different possible profiles of the magnetic field: simple mirror; quasi-flat; and magnetic beach.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Times New Roman" panose="02020603050405020304" pitchFamily="18" charset="0"/>
              </a:rPr>
              <a:t>No beam extraction systems have been coupled to the machine. One of the chamber endplates is dedicated to microwave launching and gas-injection, the other one to plasma diagnostics.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Times New Roman" panose="02020603050405020304" pitchFamily="18" charset="0"/>
              </a:rPr>
              <a:t>O-X-B-like scenarios are possible by properly launching the pumping O-wave from the radial 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Times New Roman" panose="02020603050405020304" pitchFamily="18" charset="0"/>
              </a:rPr>
              <a:t>As mentioned in the previous section, the antenna should be optimized in order to emit the heating power with an optimal </a:t>
            </a:r>
            <a:r>
              <a:rPr lang="en-GB" sz="1800" b="1" i="0" u="none" strike="noStrike" baseline="0" dirty="0">
                <a:solidFill>
                  <a:srgbClr val="211D1E"/>
                </a:solidFill>
                <a:latin typeface="Times New Roman" panose="02020603050405020304" pitchFamily="18" charset="0"/>
              </a:rPr>
              <a:t>k</a:t>
            </a:r>
            <a:r>
              <a:rPr lang="en-GB" sz="1800" b="0" i="0" u="none" strike="noStrike" baseline="0" dirty="0">
                <a:solidFill>
                  <a:srgbClr val="211D1E"/>
                </a:solidFill>
                <a:latin typeface="Times New Roman" panose="02020603050405020304" pitchFamily="18" charset="0"/>
              </a:rPr>
              <a:t>(r) angle with respect to the external magnetic field B0.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Times New Roman" panose="02020603050405020304" pitchFamily="18" charset="0"/>
              </a:rPr>
              <a:t>The absorption of the waves in the vicinity of the resonance layer should be almost complete in a single “pass", if the proper mode of irradiation is chosen.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Times New Roman" panose="02020603050405020304" pitchFamily="18" charset="0"/>
              </a:rPr>
              <a:t> I</a:t>
            </a:r>
            <a:r>
              <a:rPr lang="en-GB" sz="1800" b="0" i="0" u="none" strike="noStrike" baseline="0" dirty="0">
                <a:solidFill>
                  <a:srgbClr val="000000"/>
                </a:solidFill>
                <a:latin typeface="Cambria Math" panose="02040503050406030204" pitchFamily="18" charset="0"/>
              </a:rPr>
              <a:t>∝ </a:t>
            </a:r>
            <a:r>
              <a:rPr lang="en-GB" sz="1800" b="0" i="0" u="none" strike="noStrike" baseline="0" dirty="0">
                <a:solidFill>
                  <a:srgbClr val="000000"/>
                </a:solidFill>
                <a:latin typeface="Times New Roman" panose="02020603050405020304" pitchFamily="18" charset="0"/>
              </a:rPr>
              <a:t>ne/</a:t>
            </a:r>
            <a:r>
              <a:rPr lang="en-GB" sz="1800" b="0" i="0" u="none" strike="noStrike" baseline="0" dirty="0" err="1">
                <a:solidFill>
                  <a:srgbClr val="000000"/>
                </a:solidFill>
                <a:latin typeface="Times New Roman" panose="02020603050405020304" pitchFamily="18" charset="0"/>
              </a:rPr>
              <a:t>Ti</a:t>
            </a:r>
            <a:r>
              <a:rPr lang="en-GB" sz="1800" b="0" i="0" u="none" strike="noStrike" baseline="0" dirty="0">
                <a:solidFill>
                  <a:srgbClr val="000000"/>
                </a:solidFill>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Times New Roman" panose="02020603050405020304" pitchFamily="18" charset="0"/>
            </a:endParaRPr>
          </a:p>
          <a:p>
            <a:pPr algn="l"/>
            <a:r>
              <a:rPr lang="en-GB" sz="1800" b="0" i="0" u="none" strike="noStrike" baseline="0" dirty="0">
                <a:solidFill>
                  <a:srgbClr val="231F20"/>
                </a:solidFill>
                <a:latin typeface="AdvP6975"/>
              </a:rPr>
              <a:t>alternative plasma heating schemes such as Electron Bernstein Waves (EBW) heating, being the EBW unaffected by density cut-off issues and generated by electromagnetic-to-electrostatic mode conversion mechanism</a:t>
            </a:r>
            <a:endParaRPr lang="en-GB"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Times New Roman" panose="02020603050405020304" pitchFamily="18" charset="0"/>
            </a:endParaRPr>
          </a:p>
          <a:p>
            <a:pPr algn="l"/>
            <a:endParaRPr lang="en-GB" sz="1800" b="0" i="0" u="none" strike="noStrike" baseline="0" dirty="0">
              <a:latin typeface="URWPalladioL-Roma"/>
            </a:endParaRPr>
          </a:p>
        </p:txBody>
      </p:sp>
      <p:sp>
        <p:nvSpPr>
          <p:cNvPr id="4" name="Segnaposto numero diapositiva 3"/>
          <p:cNvSpPr>
            <a:spLocks noGrp="1"/>
          </p:cNvSpPr>
          <p:nvPr>
            <p:ph type="sldNum" sz="quarter" idx="5"/>
          </p:nvPr>
        </p:nvSpPr>
        <p:spPr/>
        <p:txBody>
          <a:bodyPr/>
          <a:lstStyle/>
          <a:p>
            <a:fld id="{E841FC1F-793B-4107-B508-7884A1CA858F}" type="slidenum">
              <a:rPr lang="en-GB" smtClean="0"/>
              <a:t>5</a:t>
            </a:fld>
            <a:endParaRPr lang="en-GB"/>
          </a:p>
        </p:txBody>
      </p:sp>
    </p:spTree>
    <p:extLst>
      <p:ext uri="{BB962C8B-B14F-4D97-AF65-F5344CB8AC3E}">
        <p14:creationId xmlns:p14="http://schemas.microsoft.com/office/powerpoint/2010/main" val="70207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GB" sz="1800" b="0" i="0" u="none" strike="noStrike" baseline="0" dirty="0">
              <a:latin typeface="URWPalladioL-Roma"/>
            </a:endParaRPr>
          </a:p>
        </p:txBody>
      </p:sp>
      <p:sp>
        <p:nvSpPr>
          <p:cNvPr id="4" name="Segnaposto numero diapositiva 3"/>
          <p:cNvSpPr>
            <a:spLocks noGrp="1"/>
          </p:cNvSpPr>
          <p:nvPr>
            <p:ph type="sldNum" sz="quarter" idx="5"/>
          </p:nvPr>
        </p:nvSpPr>
        <p:spPr/>
        <p:txBody>
          <a:bodyPr/>
          <a:lstStyle/>
          <a:p>
            <a:fld id="{E841FC1F-793B-4107-B508-7884A1CA858F}" type="slidenum">
              <a:rPr lang="en-GB" smtClean="0"/>
              <a:t>6</a:t>
            </a:fld>
            <a:endParaRPr lang="en-GB"/>
          </a:p>
        </p:txBody>
      </p:sp>
    </p:spTree>
    <p:extLst>
      <p:ext uri="{BB962C8B-B14F-4D97-AF65-F5344CB8AC3E}">
        <p14:creationId xmlns:p14="http://schemas.microsoft.com/office/powerpoint/2010/main" val="350529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0" i="0" dirty="0">
                <a:solidFill>
                  <a:srgbClr val="000000"/>
                </a:solidFill>
                <a:effectLst/>
                <a:latin typeface="WordVisi_MSFontService"/>
              </a:rPr>
              <a:t>Additive Manufacturing</a:t>
            </a:r>
            <a:endParaRPr lang="en-GB" dirty="0"/>
          </a:p>
        </p:txBody>
      </p:sp>
      <p:sp>
        <p:nvSpPr>
          <p:cNvPr id="4" name="Segnaposto numero diapositiva 3"/>
          <p:cNvSpPr>
            <a:spLocks noGrp="1"/>
          </p:cNvSpPr>
          <p:nvPr>
            <p:ph type="sldNum" sz="quarter" idx="5"/>
          </p:nvPr>
        </p:nvSpPr>
        <p:spPr/>
        <p:txBody>
          <a:bodyPr/>
          <a:lstStyle/>
          <a:p>
            <a:fld id="{E841FC1F-793B-4107-B508-7884A1CA858F}" type="slidenum">
              <a:rPr lang="en-GB" smtClean="0"/>
              <a:t>7</a:t>
            </a:fld>
            <a:endParaRPr lang="en-GB"/>
          </a:p>
        </p:txBody>
      </p:sp>
    </p:spTree>
    <p:extLst>
      <p:ext uri="{BB962C8B-B14F-4D97-AF65-F5344CB8AC3E}">
        <p14:creationId xmlns:p14="http://schemas.microsoft.com/office/powerpoint/2010/main" val="141892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‹N›</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r>
              <a:rPr lang="en-US"/>
              <a:t>13 Settembre 2021</a:t>
            </a:r>
            <a:endParaRPr lang="en-US" dirty="0"/>
          </a:p>
        </p:txBody>
      </p:sp>
    </p:spTree>
    <p:extLst>
      <p:ext uri="{BB962C8B-B14F-4D97-AF65-F5344CB8AC3E}">
        <p14:creationId xmlns:p14="http://schemas.microsoft.com/office/powerpoint/2010/main" val="120657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r>
              <a:rPr lang="en-US"/>
              <a:t>13 Settembre 2021</a:t>
            </a:r>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‹N›</a:t>
            </a:fld>
            <a:endParaRPr lang="en-US"/>
          </a:p>
        </p:txBody>
      </p:sp>
    </p:spTree>
    <p:extLst>
      <p:ext uri="{BB962C8B-B14F-4D97-AF65-F5344CB8AC3E}">
        <p14:creationId xmlns:p14="http://schemas.microsoft.com/office/powerpoint/2010/main" val="296317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r>
              <a:rPr lang="en-US"/>
              <a:t>13 Settembre 2021</a:t>
            </a:r>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‹N›</a:t>
            </a:fld>
            <a:endParaRPr lang="en-US"/>
          </a:p>
        </p:txBody>
      </p:sp>
    </p:spTree>
    <p:extLst>
      <p:ext uri="{BB962C8B-B14F-4D97-AF65-F5344CB8AC3E}">
        <p14:creationId xmlns:p14="http://schemas.microsoft.com/office/powerpoint/2010/main" val="163351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‹N›</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r>
              <a:rPr lang="en-US"/>
              <a:t>13 Settembre 2021</a:t>
            </a:r>
            <a:endParaRPr lang="en-US" dirty="0"/>
          </a:p>
        </p:txBody>
      </p:sp>
    </p:spTree>
    <p:extLst>
      <p:ext uri="{BB962C8B-B14F-4D97-AF65-F5344CB8AC3E}">
        <p14:creationId xmlns:p14="http://schemas.microsoft.com/office/powerpoint/2010/main" val="190250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r>
              <a:rPr lang="en-US"/>
              <a:t>13 Settembre 2021</a:t>
            </a:r>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‹N›</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12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r>
              <a:rPr lang="en-US"/>
              <a:t>13 Settembre 2021</a:t>
            </a:r>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‹N›</a:t>
            </a:fld>
            <a:endParaRPr lang="en-US"/>
          </a:p>
        </p:txBody>
      </p:sp>
    </p:spTree>
    <p:extLst>
      <p:ext uri="{BB962C8B-B14F-4D97-AF65-F5344CB8AC3E}">
        <p14:creationId xmlns:p14="http://schemas.microsoft.com/office/powerpoint/2010/main" val="15491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r>
              <a:rPr lang="en-US"/>
              <a:t>13 Settembre 2021</a:t>
            </a:r>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‹N›</a:t>
            </a:fld>
            <a:endParaRPr lang="en-US"/>
          </a:p>
        </p:txBody>
      </p:sp>
    </p:spTree>
    <p:extLst>
      <p:ext uri="{BB962C8B-B14F-4D97-AF65-F5344CB8AC3E}">
        <p14:creationId xmlns:p14="http://schemas.microsoft.com/office/powerpoint/2010/main" val="340321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r>
              <a:rPr lang="en-US"/>
              <a:t>13 Settembre 2021</a:t>
            </a:r>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‹N›</a:t>
            </a:fld>
            <a:endParaRPr lang="en-US"/>
          </a:p>
        </p:txBody>
      </p:sp>
    </p:spTree>
    <p:extLst>
      <p:ext uri="{BB962C8B-B14F-4D97-AF65-F5344CB8AC3E}">
        <p14:creationId xmlns:p14="http://schemas.microsoft.com/office/powerpoint/2010/main" val="417250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r>
              <a:rPr lang="en-US"/>
              <a:t>13 Settembre 2021</a:t>
            </a:r>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‹N›</a:t>
            </a:fld>
            <a:endParaRPr lang="en-US"/>
          </a:p>
        </p:txBody>
      </p:sp>
    </p:spTree>
    <p:extLst>
      <p:ext uri="{BB962C8B-B14F-4D97-AF65-F5344CB8AC3E}">
        <p14:creationId xmlns:p14="http://schemas.microsoft.com/office/powerpoint/2010/main" val="24499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r>
              <a:rPr lang="en-US"/>
              <a:t>13 Settembre 2021</a:t>
            </a:r>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‹N›</a:t>
            </a:fld>
            <a:endParaRPr lang="en-US"/>
          </a:p>
        </p:txBody>
      </p:sp>
    </p:spTree>
    <p:extLst>
      <p:ext uri="{BB962C8B-B14F-4D97-AF65-F5344CB8AC3E}">
        <p14:creationId xmlns:p14="http://schemas.microsoft.com/office/powerpoint/2010/main" val="177897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r>
              <a:rPr lang="en-US"/>
              <a:t>13 Settembre 2021</a:t>
            </a:r>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‹N›</a:t>
            </a:fld>
            <a:endParaRPr lang="en-US"/>
          </a:p>
        </p:txBody>
      </p:sp>
    </p:spTree>
    <p:extLst>
      <p:ext uri="{BB962C8B-B14F-4D97-AF65-F5344CB8AC3E}">
        <p14:creationId xmlns:p14="http://schemas.microsoft.com/office/powerpoint/2010/main" val="302543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‹N›</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r>
              <a:rPr lang="en-US"/>
              <a:t>13 Settembre 2021</a:t>
            </a:r>
            <a:endParaRPr lang="en-US" dirty="0"/>
          </a:p>
        </p:txBody>
      </p:sp>
    </p:spTree>
    <p:extLst>
      <p:ext uri="{BB962C8B-B14F-4D97-AF65-F5344CB8AC3E}">
        <p14:creationId xmlns:p14="http://schemas.microsoft.com/office/powerpoint/2010/main" val="1396475232"/>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64.png"/><Relationship Id="rId2" Type="http://schemas.openxmlformats.org/officeDocument/2006/relationships/image" Target="../media/image54.jpeg"/><Relationship Id="rId1" Type="http://schemas.openxmlformats.org/officeDocument/2006/relationships/slideLayout" Target="../slideLayouts/slideLayout5.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jpeg"/><Relationship Id="rId9" Type="http://schemas.openxmlformats.org/officeDocument/2006/relationships/image" Target="../media/image61.jpeg"/></Relationships>
</file>

<file path=ppt/slides/_rels/slide1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image" Target="../media/image3.emf"/><Relationship Id="rId21" Type="http://schemas.microsoft.com/office/2007/relationships/hdphoto" Target="../media/hdphoto7.wdp"/><Relationship Id="rId7" Type="http://schemas.openxmlformats.org/officeDocument/2006/relationships/image" Target="../media/image7.png"/><Relationship Id="rId12" Type="http://schemas.openxmlformats.org/officeDocument/2006/relationships/image" Target="../media/image10.png"/><Relationship Id="rId17" Type="http://schemas.microsoft.com/office/2007/relationships/hdphoto" Target="../media/hdphoto5.wdp"/><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6.emf"/><Relationship Id="rId11" Type="http://schemas.microsoft.com/office/2007/relationships/hdphoto" Target="../media/hdphoto2.wdp"/><Relationship Id="rId5" Type="http://schemas.openxmlformats.org/officeDocument/2006/relationships/image" Target="../media/image5.emf"/><Relationship Id="rId15" Type="http://schemas.microsoft.com/office/2007/relationships/hdphoto" Target="../media/hdphoto4.wdp"/><Relationship Id="rId23" Type="http://schemas.microsoft.com/office/2007/relationships/hdphoto" Target="../media/hdphoto8.wdp"/><Relationship Id="rId10" Type="http://schemas.openxmlformats.org/officeDocument/2006/relationships/image" Target="../media/image9.png"/><Relationship Id="rId19" Type="http://schemas.microsoft.com/office/2007/relationships/hdphoto" Target="../media/hdphoto6.wdp"/><Relationship Id="rId4" Type="http://schemas.openxmlformats.org/officeDocument/2006/relationships/image" Target="../media/image4.emf"/><Relationship Id="rId9" Type="http://schemas.openxmlformats.org/officeDocument/2006/relationships/image" Target="../media/image8.emf"/><Relationship Id="rId14" Type="http://schemas.openxmlformats.org/officeDocument/2006/relationships/image" Target="../media/image11.png"/><Relationship Id="rId22"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Cavi di collegamento con chiodi">
            <a:extLst>
              <a:ext uri="{FF2B5EF4-FFF2-40B4-BE49-F238E27FC236}">
                <a16:creationId xmlns:a16="http://schemas.microsoft.com/office/drawing/2014/main" id="{BE48865F-73B2-45E6-B738-CABE9EAFFE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2959198"/>
            <a:ext cx="12191980" cy="3898801"/>
          </a:xfrm>
          <a:prstGeom prst="rect">
            <a:avLst/>
          </a:prstGeom>
        </p:spPr>
      </p:pic>
      <p:pic>
        <p:nvPicPr>
          <p:cNvPr id="1026" name="Picture 2" descr="Index of /download/LOGO_DECLINAZIONI/LNS">
            <a:extLst>
              <a:ext uri="{FF2B5EF4-FFF2-40B4-BE49-F238E27FC236}">
                <a16:creationId xmlns:a16="http://schemas.microsoft.com/office/drawing/2014/main" id="{3B8D57DC-DD8A-47B4-8274-A7812FA35A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22" y="3183333"/>
            <a:ext cx="4901738" cy="317142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F46EB7B7-4086-4F1D-AD47-A2B8BDE0CF48}"/>
              </a:ext>
            </a:extLst>
          </p:cNvPr>
          <p:cNvSpPr>
            <a:spLocks noGrp="1"/>
          </p:cNvSpPr>
          <p:nvPr>
            <p:ph type="ctrTitle"/>
          </p:nvPr>
        </p:nvSpPr>
        <p:spPr>
          <a:xfrm>
            <a:off x="448055" y="314928"/>
            <a:ext cx="11293200" cy="1000800"/>
          </a:xfrm>
        </p:spPr>
        <p:txBody>
          <a:bodyPr anchor="ctr">
            <a:normAutofit/>
          </a:bodyPr>
          <a:lstStyle/>
          <a:p>
            <a:pPr algn="ctr"/>
            <a:r>
              <a:rPr lang="en-GB" sz="4800" b="1" dirty="0">
                <a:effectLst/>
                <a:latin typeface="-webkit-system-font"/>
              </a:rPr>
              <a:t>1</a:t>
            </a:r>
            <a:r>
              <a:rPr lang="en-GB" sz="4800" b="1" baseline="30000" dirty="0">
                <a:effectLst/>
                <a:latin typeface="-webkit-system-font"/>
              </a:rPr>
              <a:t>st </a:t>
            </a:r>
            <a:r>
              <a:rPr lang="en-GB" sz="4800" b="1" dirty="0">
                <a:effectLst/>
                <a:latin typeface="-webkit-system-font"/>
              </a:rPr>
              <a:t>INFN RF community Meeting</a:t>
            </a:r>
            <a:r>
              <a:rPr lang="en-GB" sz="6000" b="1" dirty="0">
                <a:effectLst/>
                <a:latin typeface="-webkit-system-font"/>
              </a:rPr>
              <a:t> </a:t>
            </a:r>
            <a:endParaRPr lang="en-GB" sz="6000" dirty="0"/>
          </a:p>
        </p:txBody>
      </p:sp>
      <p:sp>
        <p:nvSpPr>
          <p:cNvPr id="3" name="Sottotitolo 2">
            <a:extLst>
              <a:ext uri="{FF2B5EF4-FFF2-40B4-BE49-F238E27FC236}">
                <a16:creationId xmlns:a16="http://schemas.microsoft.com/office/drawing/2014/main" id="{7C71B771-7D4E-48CC-86E3-C1B6983DF06B}"/>
              </a:ext>
            </a:extLst>
          </p:cNvPr>
          <p:cNvSpPr>
            <a:spLocks noGrp="1"/>
          </p:cNvSpPr>
          <p:nvPr>
            <p:ph type="subTitle" idx="1"/>
          </p:nvPr>
        </p:nvSpPr>
        <p:spPr>
          <a:xfrm>
            <a:off x="448055" y="1583820"/>
            <a:ext cx="11293200" cy="984885"/>
          </a:xfrm>
        </p:spPr>
        <p:txBody>
          <a:bodyPr anchor="ctr">
            <a:noAutofit/>
          </a:bodyPr>
          <a:lstStyle/>
          <a:p>
            <a:pPr algn="ctr"/>
            <a:r>
              <a:rPr lang="it-IT" sz="3200" b="1" dirty="0">
                <a:effectLst/>
                <a:latin typeface="-webkit-system-font"/>
              </a:rPr>
              <a:t>RF sorgenti ioniche al plasma: </a:t>
            </a:r>
          </a:p>
          <a:p>
            <a:pPr algn="ctr"/>
            <a:r>
              <a:rPr lang="it-IT" sz="3200" b="1" dirty="0">
                <a:effectLst/>
                <a:latin typeface="-webkit-system-font"/>
              </a:rPr>
              <a:t>sistemi di </a:t>
            </a:r>
            <a:r>
              <a:rPr lang="it-IT" sz="3200" b="1" dirty="0" err="1">
                <a:effectLst/>
                <a:latin typeface="-webkit-system-font"/>
              </a:rPr>
              <a:t>launching</a:t>
            </a:r>
            <a:r>
              <a:rPr lang="it-IT" sz="3200" b="1" dirty="0">
                <a:effectLst/>
                <a:latin typeface="-webkit-system-font"/>
              </a:rPr>
              <a:t>, diagnostiche e applicazioni alla fusione </a:t>
            </a:r>
            <a:endParaRPr lang="en-GB" sz="3200" b="1" dirty="0">
              <a:effectLst/>
              <a:latin typeface="-webkit-system-font"/>
            </a:endParaRPr>
          </a:p>
          <a:p>
            <a:pPr algn="ctr"/>
            <a:r>
              <a:rPr lang="en-GB" sz="1600" b="1" dirty="0">
                <a:effectLst/>
                <a:latin typeface="-webkit-system-font"/>
              </a:rPr>
              <a:t>13 </a:t>
            </a:r>
            <a:r>
              <a:rPr lang="en-GB" sz="1600" b="1" dirty="0" err="1">
                <a:effectLst/>
                <a:latin typeface="-webkit-system-font"/>
              </a:rPr>
              <a:t>settembre</a:t>
            </a:r>
            <a:r>
              <a:rPr lang="en-GB" sz="1600" b="1" dirty="0">
                <a:effectLst/>
                <a:latin typeface="-webkit-system-font"/>
              </a:rPr>
              <a:t> 2021</a:t>
            </a:r>
            <a:endParaRPr lang="en-GB" sz="1600" dirty="0"/>
          </a:p>
        </p:txBody>
      </p:sp>
      <p:sp>
        <p:nvSpPr>
          <p:cNvPr id="10" name="CasellaDiTesto 9">
            <a:extLst>
              <a:ext uri="{FF2B5EF4-FFF2-40B4-BE49-F238E27FC236}">
                <a16:creationId xmlns:a16="http://schemas.microsoft.com/office/drawing/2014/main" id="{008F4212-7F12-4E39-A1B5-4D29E1C5B5F4}"/>
              </a:ext>
            </a:extLst>
          </p:cNvPr>
          <p:cNvSpPr txBox="1"/>
          <p:nvPr/>
        </p:nvSpPr>
        <p:spPr>
          <a:xfrm>
            <a:off x="1291675" y="6065044"/>
            <a:ext cx="3742584" cy="400110"/>
          </a:xfrm>
          <a:prstGeom prst="rect">
            <a:avLst/>
          </a:prstGeom>
          <a:noFill/>
        </p:spPr>
        <p:txBody>
          <a:bodyPr wrap="square" rtlCol="0">
            <a:spAutoFit/>
          </a:bodyPr>
          <a:lstStyle>
            <a:defPPr>
              <a:defRPr lang="en-US"/>
            </a:defPPr>
            <a:lvl1pPr>
              <a:defRPr sz="4000" b="1">
                <a:solidFill>
                  <a:schemeClr val="bg1">
                    <a:lumMod val="50000"/>
                    <a:lumOff val="50000"/>
                    <a:alpha val="55000"/>
                  </a:schemeClr>
                </a:solidFill>
                <a:latin typeface="-webkit-system-font"/>
              </a:defRPr>
            </a:lvl1pPr>
          </a:lstStyle>
          <a:p>
            <a:pPr algn="ctr"/>
            <a:r>
              <a:rPr lang="it-IT" sz="2000" i="1" dirty="0">
                <a:solidFill>
                  <a:srgbClr val="162D4D"/>
                </a:solidFill>
                <a:ea typeface="+mj-ea"/>
                <a:cs typeface="+mj-cs"/>
              </a:rPr>
              <a:t>Ornella Leonardi </a:t>
            </a:r>
            <a:endParaRPr lang="en-GB" sz="2000" i="1" dirty="0">
              <a:solidFill>
                <a:srgbClr val="162D4D"/>
              </a:solidFill>
              <a:ea typeface="+mj-ea"/>
              <a:cs typeface="+mj-cs"/>
            </a:endParaRPr>
          </a:p>
        </p:txBody>
      </p:sp>
      <p:sp>
        <p:nvSpPr>
          <p:cNvPr id="5" name="Segnaposto numero diapositiva 4">
            <a:extLst>
              <a:ext uri="{FF2B5EF4-FFF2-40B4-BE49-F238E27FC236}">
                <a16:creationId xmlns:a16="http://schemas.microsoft.com/office/drawing/2014/main" id="{19BF6FC2-B4D8-42F3-B0AC-A5A51A8680F6}"/>
              </a:ext>
            </a:extLst>
          </p:cNvPr>
          <p:cNvSpPr>
            <a:spLocks noGrp="1"/>
          </p:cNvSpPr>
          <p:nvPr>
            <p:ph type="sldNum" sz="quarter" idx="4"/>
          </p:nvPr>
        </p:nvSpPr>
        <p:spPr/>
        <p:txBody>
          <a:bodyPr/>
          <a:lstStyle/>
          <a:p>
            <a:fld id="{0D309695-DEC3-40DA-9DF5-330280C9D0E8}" type="slidenum">
              <a:rPr lang="en-US" smtClean="0"/>
              <a:pPr/>
              <a:t>1</a:t>
            </a:fld>
            <a:endParaRPr lang="en-US" dirty="0"/>
          </a:p>
        </p:txBody>
      </p:sp>
    </p:spTree>
    <p:extLst>
      <p:ext uri="{BB962C8B-B14F-4D97-AF65-F5344CB8AC3E}">
        <p14:creationId xmlns:p14="http://schemas.microsoft.com/office/powerpoint/2010/main" val="63624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10</a:t>
            </a:fld>
            <a:endParaRPr lang="en-US" dirty="0">
              <a:solidFill>
                <a:schemeClr val="bg1">
                  <a:alpha val="55000"/>
                </a:schemeClr>
              </a:solidFill>
            </a:endParaRPr>
          </a:p>
        </p:txBody>
      </p:sp>
      <p:sp>
        <p:nvSpPr>
          <p:cNvPr id="143" name="Titolo 1">
            <a:extLst>
              <a:ext uri="{FF2B5EF4-FFF2-40B4-BE49-F238E27FC236}">
                <a16:creationId xmlns:a16="http://schemas.microsoft.com/office/drawing/2014/main" id="{B9566498-DAE4-4C79-91E8-3FCB6C390664}"/>
              </a:ext>
            </a:extLst>
          </p:cNvPr>
          <p:cNvSpPr txBox="1">
            <a:spLocks/>
          </p:cNvSpPr>
          <p:nvPr/>
        </p:nvSpPr>
        <p:spPr>
          <a:xfrm>
            <a:off x="600456" y="541200"/>
            <a:ext cx="11311128" cy="11412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it-IT" sz="3600" b="1" dirty="0" err="1">
                <a:solidFill>
                  <a:schemeClr val="bg1">
                    <a:alpha val="55000"/>
                  </a:schemeClr>
                </a:solidFill>
                <a:latin typeface="-webkit-system-font"/>
                <a:ea typeface="+mn-ea"/>
                <a:cs typeface="+mn-cs"/>
              </a:rPr>
              <a:t>Diagnostics</a:t>
            </a:r>
            <a:r>
              <a:rPr lang="it-IT" sz="3600" b="1" dirty="0">
                <a:solidFill>
                  <a:schemeClr val="bg1">
                    <a:alpha val="55000"/>
                  </a:schemeClr>
                </a:solidFill>
                <a:latin typeface="-webkit-system-font"/>
                <a:ea typeface="+mn-ea"/>
                <a:cs typeface="+mn-cs"/>
              </a:rPr>
              <a:t> in Ion </a:t>
            </a:r>
            <a:r>
              <a:rPr lang="it-IT" sz="3600" b="1" dirty="0" err="1">
                <a:solidFill>
                  <a:schemeClr val="bg1">
                    <a:alpha val="55000"/>
                  </a:schemeClr>
                </a:solidFill>
                <a:latin typeface="-webkit-system-font"/>
                <a:ea typeface="+mn-ea"/>
                <a:cs typeface="+mn-cs"/>
              </a:rPr>
              <a:t>Souce</a:t>
            </a:r>
            <a:endParaRPr lang="en-GB" b="1" dirty="0">
              <a:solidFill>
                <a:schemeClr val="bg1">
                  <a:alpha val="55000"/>
                </a:schemeClr>
              </a:solidFill>
              <a:latin typeface="-webkit-system-font"/>
              <a:ea typeface="+mn-ea"/>
              <a:cs typeface="+mn-cs"/>
            </a:endParaRPr>
          </a:p>
        </p:txBody>
      </p:sp>
      <p:sp>
        <p:nvSpPr>
          <p:cNvPr id="144" name="Segnaposto testo 2">
            <a:extLst>
              <a:ext uri="{FF2B5EF4-FFF2-40B4-BE49-F238E27FC236}">
                <a16:creationId xmlns:a16="http://schemas.microsoft.com/office/drawing/2014/main" id="{C0C8BB40-AB1F-47CC-9A39-9CABBF252719}"/>
              </a:ext>
            </a:extLst>
          </p:cNvPr>
          <p:cNvSpPr>
            <a:spLocks noGrp="1"/>
          </p:cNvSpPr>
          <p:nvPr>
            <p:ph type="body" idx="1"/>
          </p:nvPr>
        </p:nvSpPr>
        <p:spPr>
          <a:xfrm>
            <a:off x="531528" y="1303394"/>
            <a:ext cx="10460831" cy="612648"/>
          </a:xfrm>
          <a:ln>
            <a:noFill/>
          </a:ln>
        </p:spPr>
        <p:txBody>
          <a:bodyPr>
            <a:noAutofit/>
          </a:bodyPr>
          <a:lstStyle/>
          <a:p>
            <a:r>
              <a:rPr lang="en-GB" sz="2400" b="1" dirty="0">
                <a:solidFill>
                  <a:schemeClr val="bg1">
                    <a:alpha val="55000"/>
                  </a:schemeClr>
                </a:solidFill>
              </a:rPr>
              <a:t>Microwave imaging profilometry (MIP) of plasma as  1D inverse scattering problem </a:t>
            </a:r>
            <a:endParaRPr lang="it-IT" sz="2400" b="1" dirty="0">
              <a:solidFill>
                <a:schemeClr val="bg1">
                  <a:alpha val="55000"/>
                </a:schemeClr>
              </a:solidFill>
            </a:endParaRPr>
          </a:p>
          <a:p>
            <a:endParaRPr lang="en-GB" sz="2400" b="1" dirty="0">
              <a:solidFill>
                <a:schemeClr val="bg1">
                  <a:alpha val="55000"/>
                </a:schemeClr>
              </a:solidFill>
            </a:endParaRPr>
          </a:p>
        </p:txBody>
      </p:sp>
      <p:grpSp>
        <p:nvGrpSpPr>
          <p:cNvPr id="150" name="Gruppo 149">
            <a:extLst>
              <a:ext uri="{FF2B5EF4-FFF2-40B4-BE49-F238E27FC236}">
                <a16:creationId xmlns:a16="http://schemas.microsoft.com/office/drawing/2014/main" id="{C26C41F3-6A1B-42D5-AD93-9808319A04B4}"/>
              </a:ext>
            </a:extLst>
          </p:cNvPr>
          <p:cNvGrpSpPr/>
          <p:nvPr/>
        </p:nvGrpSpPr>
        <p:grpSpPr>
          <a:xfrm>
            <a:off x="10298240" y="111558"/>
            <a:ext cx="1762558" cy="859284"/>
            <a:chOff x="10298240" y="111558"/>
            <a:chExt cx="1762558" cy="859284"/>
          </a:xfrm>
        </p:grpSpPr>
        <p:pic>
          <p:nvPicPr>
            <p:cNvPr id="151" name="Immagine 150">
              <a:extLst>
                <a:ext uri="{FF2B5EF4-FFF2-40B4-BE49-F238E27FC236}">
                  <a16:creationId xmlns:a16="http://schemas.microsoft.com/office/drawing/2014/main" id="{10D2A730-B338-4EBC-8F5B-16077B3CBF4D}"/>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22290" y="111558"/>
              <a:ext cx="938508" cy="859284"/>
            </a:xfrm>
            <a:prstGeom prst="rect">
              <a:avLst/>
            </a:prstGeom>
          </p:spPr>
        </p:pic>
        <p:sp>
          <p:nvSpPr>
            <p:cNvPr id="152" name="CasellaDiTesto 151">
              <a:extLst>
                <a:ext uri="{FF2B5EF4-FFF2-40B4-BE49-F238E27FC236}">
                  <a16:creationId xmlns:a16="http://schemas.microsoft.com/office/drawing/2014/main" id="{B7F424D6-C13E-49DA-BC0D-1C7C9FAA7FC7}"/>
                </a:ext>
              </a:extLst>
            </p:cNvPr>
            <p:cNvSpPr txBox="1"/>
            <p:nvPr/>
          </p:nvSpPr>
          <p:spPr>
            <a:xfrm>
              <a:off x="10298240" y="171868"/>
              <a:ext cx="933997" cy="738664"/>
            </a:xfrm>
            <a:prstGeom prst="rect">
              <a:avLst/>
            </a:prstGeom>
            <a:noFill/>
          </p:spPr>
          <p:txBody>
            <a:bodyPr wrap="square">
              <a:spAutoFit/>
            </a:bodyPr>
            <a:lstStyle/>
            <a:p>
              <a:r>
                <a:rPr lang="en-GB" sz="1400" b="1" dirty="0">
                  <a:solidFill>
                    <a:srgbClr val="111227"/>
                  </a:solidFill>
                </a:rPr>
                <a:t>Divertor </a:t>
              </a:r>
            </a:p>
            <a:p>
              <a:r>
                <a:rPr lang="en-GB" sz="1400" b="1" dirty="0">
                  <a:solidFill>
                    <a:srgbClr val="111227"/>
                  </a:solidFill>
                </a:rPr>
                <a:t>Tokamak </a:t>
              </a:r>
            </a:p>
            <a:p>
              <a:r>
                <a:rPr lang="en-GB" sz="1400" b="1" dirty="0">
                  <a:solidFill>
                    <a:srgbClr val="111227"/>
                  </a:solidFill>
                </a:rPr>
                <a:t>Test</a:t>
              </a:r>
              <a:endParaRPr lang="en-GB" sz="1400" dirty="0">
                <a:solidFill>
                  <a:srgbClr val="111227"/>
                </a:solidFill>
              </a:endParaRPr>
            </a:p>
          </p:txBody>
        </p:sp>
      </p:grpSp>
      <p:sp>
        <p:nvSpPr>
          <p:cNvPr id="9" name="CasellaDiTesto 8">
            <a:extLst>
              <a:ext uri="{FF2B5EF4-FFF2-40B4-BE49-F238E27FC236}">
                <a16:creationId xmlns:a16="http://schemas.microsoft.com/office/drawing/2014/main" id="{79C3956F-50E1-49FA-BF6A-5A5751F2865A}"/>
              </a:ext>
            </a:extLst>
          </p:cNvPr>
          <p:cNvSpPr txBox="1"/>
          <p:nvPr/>
        </p:nvSpPr>
        <p:spPr>
          <a:xfrm>
            <a:off x="475594" y="3042337"/>
            <a:ext cx="6096750" cy="2893100"/>
          </a:xfrm>
          <a:prstGeom prst="rect">
            <a:avLst/>
          </a:prstGeom>
          <a:noFill/>
        </p:spPr>
        <p:txBody>
          <a:bodyPr wrap="square">
            <a:spAutoFit/>
          </a:bodyPr>
          <a:lstStyle/>
          <a:p>
            <a:pPr algn="ctr"/>
            <a:r>
              <a:rPr lang="en-GB" sz="1400" dirty="0">
                <a:solidFill>
                  <a:srgbClr val="6C6E70"/>
                </a:solidFill>
                <a:latin typeface="Arial" panose="020B0604020202020204" pitchFamily="34" charset="0"/>
              </a:rPr>
              <a:t>Microwave Imaging Profilometry (MIP) may allow the obtaining of tomographic, i.e., volumetric, information of plasma that could overcome some intrinsic limitations of the standard non-invasive diagnostic</a:t>
            </a:r>
          </a:p>
          <a:p>
            <a:pPr algn="ctr"/>
            <a:endParaRPr lang="en-GB" sz="1400" dirty="0">
              <a:solidFill>
                <a:srgbClr val="6C6E70"/>
              </a:solidFill>
              <a:latin typeface="Arial" panose="020B0604020202020204" pitchFamily="34" charset="0"/>
            </a:endParaRPr>
          </a:p>
          <a:p>
            <a:pPr algn="ctr"/>
            <a:endParaRPr lang="en-GB" sz="1400" dirty="0">
              <a:solidFill>
                <a:srgbClr val="6C6E70"/>
              </a:solidFill>
              <a:latin typeface="Arial" panose="020B0604020202020204" pitchFamily="34" charset="0"/>
            </a:endParaRPr>
          </a:p>
          <a:p>
            <a:pPr algn="ctr"/>
            <a:r>
              <a:rPr lang="en-GB" sz="1400" dirty="0">
                <a:solidFill>
                  <a:srgbClr val="6C6E70"/>
                </a:solidFill>
                <a:latin typeface="Arial" panose="020B0604020202020204" pitchFamily="34" charset="0"/>
              </a:rPr>
              <a:t>By means of electromagnetic inverse scattering techniques requiring only measurements of the reflection coefficient in a quite large frequency band it possible obtain plasma imaging profilometry.</a:t>
            </a:r>
          </a:p>
          <a:p>
            <a:pPr algn="ctr"/>
            <a:endParaRPr lang="en-GB" sz="1400" dirty="0">
              <a:solidFill>
                <a:srgbClr val="6C6E70"/>
              </a:solidFill>
              <a:latin typeface="Arial" panose="020B0604020202020204" pitchFamily="34" charset="0"/>
            </a:endParaRPr>
          </a:p>
          <a:p>
            <a:pPr algn="ctr"/>
            <a:r>
              <a:rPr lang="en-GB" sz="1400" dirty="0">
                <a:solidFill>
                  <a:srgbClr val="6C6E70"/>
                </a:solidFill>
                <a:latin typeface="Arial" panose="020B0604020202020204" pitchFamily="34" charset="0"/>
              </a:rPr>
              <a:t>Adopting a high-frequency probing regime (i.e., probing frequencies much larger than the cyclotron frequency), the plasma can be assumed to be both isotropic and weak scatterer, and linear imaging recovery techniques are able to achieve quantitative characterization of plasma profiles</a:t>
            </a:r>
          </a:p>
        </p:txBody>
      </p:sp>
      <p:sp>
        <p:nvSpPr>
          <p:cNvPr id="11" name="CasellaDiTesto 10">
            <a:extLst>
              <a:ext uri="{FF2B5EF4-FFF2-40B4-BE49-F238E27FC236}">
                <a16:creationId xmlns:a16="http://schemas.microsoft.com/office/drawing/2014/main" id="{2A227DDE-FF73-484F-B764-13165F9B9401}"/>
              </a:ext>
            </a:extLst>
          </p:cNvPr>
          <p:cNvSpPr txBox="1"/>
          <p:nvPr/>
        </p:nvSpPr>
        <p:spPr>
          <a:xfrm>
            <a:off x="531528" y="1916042"/>
            <a:ext cx="5490900" cy="738664"/>
          </a:xfrm>
          <a:prstGeom prst="rect">
            <a:avLst/>
          </a:prstGeom>
          <a:noFill/>
        </p:spPr>
        <p:txBody>
          <a:bodyPr wrap="square">
            <a:spAutoFit/>
          </a:bodyPr>
          <a:lstStyle/>
          <a:p>
            <a:pPr algn="ctr"/>
            <a:r>
              <a:rPr lang="en-GB" sz="1400" dirty="0">
                <a:solidFill>
                  <a:srgbClr val="6C6E70"/>
                </a:solidFill>
                <a:latin typeface="Arial" panose="020B0604020202020204" pitchFamily="34" charset="0"/>
              </a:rPr>
              <a:t>Interferometric and polarimetric techniques provide line-integrated measurements and they cannot give local information about electron density, but only a line-of-sight integrated value</a:t>
            </a:r>
          </a:p>
        </p:txBody>
      </p:sp>
      <p:pic>
        <p:nvPicPr>
          <p:cNvPr id="3" name="Immagine 2">
            <a:extLst>
              <a:ext uri="{FF2B5EF4-FFF2-40B4-BE49-F238E27FC236}">
                <a16:creationId xmlns:a16="http://schemas.microsoft.com/office/drawing/2014/main" id="{91638868-9596-4388-8974-428205CF440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34114" y="2060094"/>
            <a:ext cx="2939590" cy="3665879"/>
          </a:xfrm>
          <a:prstGeom prst="rect">
            <a:avLst/>
          </a:prstGeom>
        </p:spPr>
      </p:pic>
      <p:pic>
        <p:nvPicPr>
          <p:cNvPr id="5" name="Immagine 4">
            <a:extLst>
              <a:ext uri="{FF2B5EF4-FFF2-40B4-BE49-F238E27FC236}">
                <a16:creationId xmlns:a16="http://schemas.microsoft.com/office/drawing/2014/main" id="{2C39C1AD-13AB-4609-AFDC-A1723626058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63180" y="2309492"/>
            <a:ext cx="2813406" cy="1882959"/>
          </a:xfrm>
          <a:prstGeom prst="rect">
            <a:avLst/>
          </a:prstGeom>
        </p:spPr>
      </p:pic>
      <p:pic>
        <p:nvPicPr>
          <p:cNvPr id="6" name="Immagine 5">
            <a:extLst>
              <a:ext uri="{FF2B5EF4-FFF2-40B4-BE49-F238E27FC236}">
                <a16:creationId xmlns:a16="http://schemas.microsoft.com/office/drawing/2014/main" id="{E70403AF-C66D-461E-9C94-7B1655FD01F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30690" y="4567288"/>
            <a:ext cx="1133080" cy="504510"/>
          </a:xfrm>
          <a:prstGeom prst="rect">
            <a:avLst/>
          </a:prstGeom>
        </p:spPr>
      </p:pic>
      <p:sp>
        <p:nvSpPr>
          <p:cNvPr id="7" name="Ovale 6">
            <a:extLst>
              <a:ext uri="{FF2B5EF4-FFF2-40B4-BE49-F238E27FC236}">
                <a16:creationId xmlns:a16="http://schemas.microsoft.com/office/drawing/2014/main" id="{D7BA0F2F-BC57-4AD6-BF6D-DA600CBD0EBC}"/>
              </a:ext>
            </a:extLst>
          </p:cNvPr>
          <p:cNvSpPr/>
          <p:nvPr/>
        </p:nvSpPr>
        <p:spPr>
          <a:xfrm>
            <a:off x="10866783" y="4602922"/>
            <a:ext cx="255507" cy="3048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71397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11</a:t>
            </a:fld>
            <a:endParaRPr lang="en-US" dirty="0">
              <a:solidFill>
                <a:schemeClr val="bg1">
                  <a:alpha val="55000"/>
                </a:schemeClr>
              </a:solidFill>
            </a:endParaRPr>
          </a:p>
        </p:txBody>
      </p:sp>
      <p:sp>
        <p:nvSpPr>
          <p:cNvPr id="143" name="Titolo 1">
            <a:extLst>
              <a:ext uri="{FF2B5EF4-FFF2-40B4-BE49-F238E27FC236}">
                <a16:creationId xmlns:a16="http://schemas.microsoft.com/office/drawing/2014/main" id="{B9566498-DAE4-4C79-91E8-3FCB6C390664}"/>
              </a:ext>
            </a:extLst>
          </p:cNvPr>
          <p:cNvSpPr txBox="1">
            <a:spLocks/>
          </p:cNvSpPr>
          <p:nvPr/>
        </p:nvSpPr>
        <p:spPr>
          <a:xfrm>
            <a:off x="600456" y="541200"/>
            <a:ext cx="11311128" cy="11412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GB" sz="3600" b="1" dirty="0">
                <a:solidFill>
                  <a:schemeClr val="bg1">
                    <a:alpha val="55000"/>
                  </a:schemeClr>
                </a:solidFill>
              </a:rPr>
              <a:t>LNS activities for DDT</a:t>
            </a:r>
          </a:p>
        </p:txBody>
      </p:sp>
      <p:grpSp>
        <p:nvGrpSpPr>
          <p:cNvPr id="150" name="Gruppo 149">
            <a:extLst>
              <a:ext uri="{FF2B5EF4-FFF2-40B4-BE49-F238E27FC236}">
                <a16:creationId xmlns:a16="http://schemas.microsoft.com/office/drawing/2014/main" id="{C26C41F3-6A1B-42D5-AD93-9808319A04B4}"/>
              </a:ext>
            </a:extLst>
          </p:cNvPr>
          <p:cNvGrpSpPr/>
          <p:nvPr/>
        </p:nvGrpSpPr>
        <p:grpSpPr>
          <a:xfrm>
            <a:off x="10298240" y="111558"/>
            <a:ext cx="1762558" cy="859284"/>
            <a:chOff x="10298240" y="111558"/>
            <a:chExt cx="1762558" cy="859284"/>
          </a:xfrm>
        </p:grpSpPr>
        <p:pic>
          <p:nvPicPr>
            <p:cNvPr id="151" name="Immagine 150">
              <a:extLst>
                <a:ext uri="{FF2B5EF4-FFF2-40B4-BE49-F238E27FC236}">
                  <a16:creationId xmlns:a16="http://schemas.microsoft.com/office/drawing/2014/main" id="{10D2A730-B338-4EBC-8F5B-16077B3CBF4D}"/>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22290" y="111558"/>
              <a:ext cx="938508" cy="859284"/>
            </a:xfrm>
            <a:prstGeom prst="rect">
              <a:avLst/>
            </a:prstGeom>
          </p:spPr>
        </p:pic>
        <p:sp>
          <p:nvSpPr>
            <p:cNvPr id="152" name="CasellaDiTesto 151">
              <a:extLst>
                <a:ext uri="{FF2B5EF4-FFF2-40B4-BE49-F238E27FC236}">
                  <a16:creationId xmlns:a16="http://schemas.microsoft.com/office/drawing/2014/main" id="{B7F424D6-C13E-49DA-BC0D-1C7C9FAA7FC7}"/>
                </a:ext>
              </a:extLst>
            </p:cNvPr>
            <p:cNvSpPr txBox="1"/>
            <p:nvPr/>
          </p:nvSpPr>
          <p:spPr>
            <a:xfrm>
              <a:off x="10298240" y="171868"/>
              <a:ext cx="933997" cy="738664"/>
            </a:xfrm>
            <a:prstGeom prst="rect">
              <a:avLst/>
            </a:prstGeom>
            <a:noFill/>
          </p:spPr>
          <p:txBody>
            <a:bodyPr wrap="square">
              <a:spAutoFit/>
            </a:bodyPr>
            <a:lstStyle/>
            <a:p>
              <a:r>
                <a:rPr lang="en-GB" sz="1400" b="1" dirty="0">
                  <a:solidFill>
                    <a:srgbClr val="111227"/>
                  </a:solidFill>
                </a:rPr>
                <a:t>Divertor </a:t>
              </a:r>
            </a:p>
            <a:p>
              <a:r>
                <a:rPr lang="en-GB" sz="1400" b="1" dirty="0">
                  <a:solidFill>
                    <a:srgbClr val="111227"/>
                  </a:solidFill>
                </a:rPr>
                <a:t>Tokamak </a:t>
              </a:r>
            </a:p>
            <a:p>
              <a:r>
                <a:rPr lang="en-GB" sz="1400" b="1" dirty="0">
                  <a:solidFill>
                    <a:srgbClr val="111227"/>
                  </a:solidFill>
                </a:rPr>
                <a:t>Test</a:t>
              </a:r>
              <a:endParaRPr lang="en-GB" sz="1400" dirty="0">
                <a:solidFill>
                  <a:srgbClr val="111227"/>
                </a:solidFill>
              </a:endParaRPr>
            </a:p>
          </p:txBody>
        </p:sp>
      </p:grpSp>
      <p:sp>
        <p:nvSpPr>
          <p:cNvPr id="11" name="Rettangolo 5">
            <a:extLst>
              <a:ext uri="{FF2B5EF4-FFF2-40B4-BE49-F238E27FC236}">
                <a16:creationId xmlns:a16="http://schemas.microsoft.com/office/drawing/2014/main" id="{A6EDCD32-FB57-4B38-A062-AF0F710F7CD0}"/>
              </a:ext>
            </a:extLst>
          </p:cNvPr>
          <p:cNvSpPr/>
          <p:nvPr/>
        </p:nvSpPr>
        <p:spPr>
          <a:xfrm>
            <a:off x="722702" y="1288621"/>
            <a:ext cx="4985660" cy="2800767"/>
          </a:xfrm>
          <a:prstGeom prst="rect">
            <a:avLst/>
          </a:prstGeom>
        </p:spPr>
        <p:txBody>
          <a:bodyPr wrap="none">
            <a:spAutoFit/>
          </a:bodyPr>
          <a:lstStyle/>
          <a:p>
            <a:r>
              <a:rPr lang="it-IT" sz="1600" dirty="0">
                <a:solidFill>
                  <a:srgbClr val="6C6E70"/>
                </a:solidFill>
                <a:latin typeface="Arial" panose="020B0604020202020204" pitchFamily="34" charset="0"/>
              </a:rPr>
              <a:t>Sistema di accelerazione per DTT </a:t>
            </a:r>
          </a:p>
          <a:p>
            <a:pPr marL="1257300" lvl="2" indent="-342900">
              <a:buFont typeface="Arial" panose="020B0604020202020204" pitchFamily="34" charset="0"/>
              <a:buChar char="•"/>
            </a:pPr>
            <a:r>
              <a:rPr lang="it-IT" sz="1600" dirty="0" err="1">
                <a:solidFill>
                  <a:srgbClr val="6C6E70"/>
                </a:solidFill>
                <a:latin typeface="Arial" panose="020B0604020202020204" pitchFamily="34" charset="0"/>
              </a:rPr>
              <a:t>Neutral</a:t>
            </a:r>
            <a:r>
              <a:rPr lang="it-IT" sz="1600" dirty="0">
                <a:solidFill>
                  <a:srgbClr val="6C6E70"/>
                </a:solidFill>
                <a:latin typeface="Arial" panose="020B0604020202020204" pitchFamily="34" charset="0"/>
              </a:rPr>
              <a:t> </a:t>
            </a:r>
            <a:r>
              <a:rPr lang="it-IT" sz="1600" dirty="0" err="1">
                <a:solidFill>
                  <a:srgbClr val="6C6E70"/>
                </a:solidFill>
                <a:latin typeface="Arial" panose="020B0604020202020204" pitchFamily="34" charset="0"/>
              </a:rPr>
              <a:t>Beam</a:t>
            </a:r>
            <a:r>
              <a:rPr lang="it-IT" sz="1600" dirty="0">
                <a:solidFill>
                  <a:srgbClr val="6C6E70"/>
                </a:solidFill>
                <a:latin typeface="Arial" panose="020B0604020202020204" pitchFamily="34" charset="0"/>
              </a:rPr>
              <a:t> Injection</a:t>
            </a:r>
          </a:p>
          <a:p>
            <a:r>
              <a:rPr lang="it-IT" sz="1600" dirty="0">
                <a:solidFill>
                  <a:srgbClr val="6C6E70"/>
                </a:solidFill>
                <a:latin typeface="Arial" panose="020B0604020202020204" pitchFamily="34" charset="0"/>
              </a:rPr>
              <a:t>Diagnostiche </a:t>
            </a:r>
            <a:endParaRPr lang="en-AU" sz="1600" dirty="0">
              <a:solidFill>
                <a:srgbClr val="6C6E70"/>
              </a:solidFill>
              <a:latin typeface="Arial" panose="020B0604020202020204" pitchFamily="34" charset="0"/>
            </a:endParaRPr>
          </a:p>
          <a:p>
            <a:pPr marL="1257300" lvl="2" indent="-342900">
              <a:buFont typeface="Arial" panose="020B0604020202020204" pitchFamily="34" charset="0"/>
              <a:buChar char="•"/>
            </a:pPr>
            <a:r>
              <a:rPr lang="en-AU" sz="1600" dirty="0">
                <a:solidFill>
                  <a:srgbClr val="6C6E70"/>
                </a:solidFill>
                <a:latin typeface="Arial" panose="020B0604020202020204" pitchFamily="34" charset="0"/>
              </a:rPr>
              <a:t>Optics</a:t>
            </a:r>
          </a:p>
          <a:p>
            <a:pPr marL="1257300" lvl="2" indent="-342900">
              <a:buFont typeface="Arial" panose="020B0604020202020204" pitchFamily="34" charset="0"/>
              <a:buChar char="•"/>
            </a:pPr>
            <a:r>
              <a:rPr lang="en-AU" sz="1600" dirty="0">
                <a:solidFill>
                  <a:srgbClr val="6C6E70"/>
                </a:solidFill>
                <a:latin typeface="Arial" panose="020B0604020202020204" pitchFamily="34" charset="0"/>
              </a:rPr>
              <a:t>Probes</a:t>
            </a:r>
          </a:p>
          <a:p>
            <a:pPr marL="1257300" lvl="2" indent="-342900">
              <a:buFont typeface="Arial" panose="020B0604020202020204" pitchFamily="34" charset="0"/>
              <a:buChar char="•"/>
            </a:pPr>
            <a:r>
              <a:rPr lang="en-AU" sz="1600" dirty="0">
                <a:solidFill>
                  <a:srgbClr val="6C6E70"/>
                </a:solidFill>
                <a:latin typeface="Arial" panose="020B0604020202020204" pitchFamily="34" charset="0"/>
              </a:rPr>
              <a:t>X-ray (soft, hard, imaging, etc.)</a:t>
            </a:r>
          </a:p>
          <a:p>
            <a:pPr marL="1257300" lvl="2" indent="-342900">
              <a:buFont typeface="Arial" panose="020B0604020202020204" pitchFamily="34" charset="0"/>
              <a:buChar char="•"/>
            </a:pPr>
            <a:r>
              <a:rPr lang="en-AU" sz="1600" dirty="0">
                <a:solidFill>
                  <a:srgbClr val="6C6E70"/>
                </a:solidFill>
                <a:latin typeface="Arial" panose="020B0604020202020204" pitchFamily="34" charset="0"/>
              </a:rPr>
              <a:t>Microwave (ECE, etc.)</a:t>
            </a:r>
            <a:r>
              <a:rPr lang="it-IT" sz="1600" dirty="0">
                <a:solidFill>
                  <a:srgbClr val="6C6E70"/>
                </a:solidFill>
                <a:latin typeface="Arial" panose="020B0604020202020204" pitchFamily="34" charset="0"/>
              </a:rPr>
              <a:t> </a:t>
            </a:r>
          </a:p>
          <a:p>
            <a:pPr marL="1257300" lvl="2" indent="-342900">
              <a:buFont typeface="Arial" panose="020B0604020202020204" pitchFamily="34" charset="0"/>
              <a:buChar char="•"/>
            </a:pPr>
            <a:r>
              <a:rPr lang="it-IT" sz="1600" dirty="0">
                <a:solidFill>
                  <a:srgbClr val="6C6E70"/>
                </a:solidFill>
                <a:latin typeface="Arial" panose="020B0604020202020204" pitchFamily="34" charset="0"/>
              </a:rPr>
              <a:t>neutroni</a:t>
            </a:r>
          </a:p>
          <a:p>
            <a:r>
              <a:rPr lang="it-IT" sz="1600" dirty="0">
                <a:solidFill>
                  <a:srgbClr val="6C6E70"/>
                </a:solidFill>
                <a:latin typeface="Arial" panose="020B0604020202020204" pitchFamily="34" charset="0"/>
              </a:rPr>
              <a:t>Sistemi di riscaldamento RF </a:t>
            </a:r>
          </a:p>
          <a:p>
            <a:pPr marL="1257300" lvl="2" indent="-342900">
              <a:buFont typeface="Arial" panose="020B0604020202020204" pitchFamily="34" charset="0"/>
              <a:buChar char="•"/>
            </a:pPr>
            <a:r>
              <a:rPr lang="it-IT" sz="1600" dirty="0">
                <a:solidFill>
                  <a:srgbClr val="6C6E70"/>
                </a:solidFill>
                <a:latin typeface="Arial" panose="020B0604020202020204" pitchFamily="34" charset="0"/>
              </a:rPr>
              <a:t>Electron </a:t>
            </a:r>
            <a:r>
              <a:rPr lang="it-IT" sz="1600" dirty="0" err="1">
                <a:solidFill>
                  <a:srgbClr val="6C6E70"/>
                </a:solidFill>
                <a:latin typeface="Arial" panose="020B0604020202020204" pitchFamily="34" charset="0"/>
              </a:rPr>
              <a:t>Cyclotron</a:t>
            </a:r>
            <a:r>
              <a:rPr lang="it-IT" sz="1600" dirty="0">
                <a:solidFill>
                  <a:srgbClr val="6C6E70"/>
                </a:solidFill>
                <a:latin typeface="Arial" panose="020B0604020202020204" pitchFamily="34" charset="0"/>
              </a:rPr>
              <a:t> </a:t>
            </a:r>
            <a:r>
              <a:rPr lang="it-IT" sz="1600" dirty="0" err="1">
                <a:solidFill>
                  <a:srgbClr val="6C6E70"/>
                </a:solidFill>
                <a:latin typeface="Arial" panose="020B0604020202020204" pitchFamily="34" charset="0"/>
              </a:rPr>
              <a:t>Resonance</a:t>
            </a:r>
            <a:r>
              <a:rPr lang="it-IT" sz="1600" dirty="0">
                <a:solidFill>
                  <a:srgbClr val="6C6E70"/>
                </a:solidFill>
                <a:latin typeface="Arial" panose="020B0604020202020204" pitchFamily="34" charset="0"/>
              </a:rPr>
              <a:t> </a:t>
            </a:r>
            <a:r>
              <a:rPr lang="it-IT" sz="1600" dirty="0" err="1">
                <a:solidFill>
                  <a:srgbClr val="6C6E70"/>
                </a:solidFill>
                <a:latin typeface="Arial" panose="020B0604020202020204" pitchFamily="34" charset="0"/>
              </a:rPr>
              <a:t>Heating</a:t>
            </a:r>
            <a:endParaRPr lang="it-IT" sz="1600" dirty="0">
              <a:solidFill>
                <a:srgbClr val="6C6E70"/>
              </a:solidFill>
              <a:latin typeface="Arial" panose="020B0604020202020204" pitchFamily="34" charset="0"/>
            </a:endParaRPr>
          </a:p>
          <a:p>
            <a:pPr marL="1257300" lvl="2" indent="-342900">
              <a:buFont typeface="Arial" panose="020B0604020202020204" pitchFamily="34" charset="0"/>
              <a:buChar char="•"/>
            </a:pPr>
            <a:r>
              <a:rPr lang="it-IT" sz="1600" b="1" dirty="0">
                <a:solidFill>
                  <a:srgbClr val="6C6E70"/>
                </a:solidFill>
                <a:latin typeface="Arial" panose="020B0604020202020204" pitchFamily="34" charset="0"/>
              </a:rPr>
              <a:t>Ion Cyclotron </a:t>
            </a:r>
            <a:r>
              <a:rPr lang="it-IT" sz="1600" b="1" dirty="0" err="1">
                <a:solidFill>
                  <a:srgbClr val="6C6E70"/>
                </a:solidFill>
                <a:latin typeface="Arial" panose="020B0604020202020204" pitchFamily="34" charset="0"/>
              </a:rPr>
              <a:t>Resonance</a:t>
            </a:r>
            <a:r>
              <a:rPr lang="it-IT" sz="1600" b="1" dirty="0">
                <a:solidFill>
                  <a:srgbClr val="6C6E70"/>
                </a:solidFill>
                <a:latin typeface="Arial" panose="020B0604020202020204" pitchFamily="34" charset="0"/>
              </a:rPr>
              <a:t> </a:t>
            </a:r>
            <a:r>
              <a:rPr lang="it-IT" sz="1600" b="1" dirty="0" err="1">
                <a:solidFill>
                  <a:srgbClr val="6C6E70"/>
                </a:solidFill>
                <a:latin typeface="Arial" panose="020B0604020202020204" pitchFamily="34" charset="0"/>
              </a:rPr>
              <a:t>Heating</a:t>
            </a:r>
            <a:endParaRPr lang="it-IT" sz="1600" b="1" dirty="0">
              <a:solidFill>
                <a:srgbClr val="6C6E70"/>
              </a:solidFill>
              <a:latin typeface="Arial" panose="020B0604020202020204" pitchFamily="34" charset="0"/>
            </a:endParaRPr>
          </a:p>
        </p:txBody>
      </p:sp>
      <p:pic>
        <p:nvPicPr>
          <p:cNvPr id="9" name="Immagine 8">
            <a:extLst>
              <a:ext uri="{FF2B5EF4-FFF2-40B4-BE49-F238E27FC236}">
                <a16:creationId xmlns:a16="http://schemas.microsoft.com/office/drawing/2014/main" id="{CF17338C-2293-4900-AEB6-CD6F6F518BAF}"/>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51288" y="74638"/>
            <a:ext cx="1632352" cy="1784068"/>
          </a:xfrm>
          <a:prstGeom prst="rect">
            <a:avLst/>
          </a:prstGeom>
        </p:spPr>
      </p:pic>
      <p:sp>
        <p:nvSpPr>
          <p:cNvPr id="22" name="CasellaDiTesto 21">
            <a:extLst>
              <a:ext uri="{FF2B5EF4-FFF2-40B4-BE49-F238E27FC236}">
                <a16:creationId xmlns:a16="http://schemas.microsoft.com/office/drawing/2014/main" id="{DD520E5F-E515-4105-B72D-7EA50E189286}"/>
              </a:ext>
            </a:extLst>
          </p:cNvPr>
          <p:cNvSpPr txBox="1"/>
          <p:nvPr/>
        </p:nvSpPr>
        <p:spPr>
          <a:xfrm>
            <a:off x="7017780" y="4096038"/>
            <a:ext cx="4768587" cy="830997"/>
          </a:xfrm>
          <a:prstGeom prst="rect">
            <a:avLst/>
          </a:prstGeom>
          <a:noFill/>
        </p:spPr>
        <p:txBody>
          <a:bodyPr wrap="square">
            <a:spAutoFit/>
          </a:bodyPr>
          <a:lstStyle/>
          <a:p>
            <a:pPr algn="ctr"/>
            <a:r>
              <a:rPr lang="it-IT" sz="1200" dirty="0">
                <a:solidFill>
                  <a:srgbClr val="6C6E70"/>
                </a:solidFill>
                <a:latin typeface="Arial" panose="020B0604020202020204" pitchFamily="34" charset="0"/>
              </a:rPr>
              <a:t>Sistema di </a:t>
            </a:r>
            <a:r>
              <a:rPr lang="it-IT" sz="1200" dirty="0" err="1">
                <a:solidFill>
                  <a:srgbClr val="6C6E70"/>
                </a:solidFill>
                <a:latin typeface="Arial" panose="020B0604020202020204" pitchFamily="34" charset="0"/>
              </a:rPr>
              <a:t>heating</a:t>
            </a:r>
            <a:r>
              <a:rPr lang="it-IT" sz="1200" dirty="0">
                <a:solidFill>
                  <a:srgbClr val="6C6E70"/>
                </a:solidFill>
                <a:latin typeface="Arial" panose="020B0604020202020204" pitchFamily="34" charset="0"/>
              </a:rPr>
              <a:t> a radiofrequenza selettiva degli ioni </a:t>
            </a:r>
          </a:p>
          <a:p>
            <a:pPr algn="ctr"/>
            <a:r>
              <a:rPr lang="it-IT" sz="1200" dirty="0">
                <a:solidFill>
                  <a:srgbClr val="6C6E70"/>
                </a:solidFill>
                <a:latin typeface="Arial" panose="020B0604020202020204" pitchFamily="34" charset="0"/>
              </a:rPr>
              <a:t>allo scopo di modificare la distribuzione degli stati di carica</a:t>
            </a:r>
          </a:p>
          <a:p>
            <a:pPr algn="ctr"/>
            <a:r>
              <a:rPr lang="it-IT" sz="1200" dirty="0">
                <a:solidFill>
                  <a:srgbClr val="6C6E70"/>
                </a:solidFill>
                <a:latin typeface="Arial" panose="020B0604020202020204" pitchFamily="34" charset="0"/>
              </a:rPr>
              <a:t>perturbando i processi di ionizzazione e ricombinazione</a:t>
            </a:r>
          </a:p>
          <a:p>
            <a:pPr algn="ctr"/>
            <a:r>
              <a:rPr lang="it-IT" sz="1200" dirty="0">
                <a:solidFill>
                  <a:srgbClr val="6C6E70"/>
                </a:solidFill>
                <a:latin typeface="Arial" panose="020B0604020202020204" pitchFamily="34" charset="0"/>
              </a:rPr>
              <a:t>o causando perdite ad uno ione con un determinato stato di carica</a:t>
            </a:r>
            <a:endParaRPr lang="en-GB" sz="1200" dirty="0">
              <a:solidFill>
                <a:srgbClr val="6C6E70"/>
              </a:solidFill>
              <a:latin typeface="Arial" panose="020B0604020202020204" pitchFamily="34" charset="0"/>
            </a:endParaRPr>
          </a:p>
        </p:txBody>
      </p:sp>
      <p:grpSp>
        <p:nvGrpSpPr>
          <p:cNvPr id="13" name="Gruppo 12">
            <a:extLst>
              <a:ext uri="{FF2B5EF4-FFF2-40B4-BE49-F238E27FC236}">
                <a16:creationId xmlns:a16="http://schemas.microsoft.com/office/drawing/2014/main" id="{BD220B3A-9CEC-4F76-8257-0732C236CD97}"/>
              </a:ext>
            </a:extLst>
          </p:cNvPr>
          <p:cNvGrpSpPr/>
          <p:nvPr/>
        </p:nvGrpSpPr>
        <p:grpSpPr>
          <a:xfrm>
            <a:off x="7481192" y="1031152"/>
            <a:ext cx="3841763" cy="2959060"/>
            <a:chOff x="7148945" y="1664176"/>
            <a:chExt cx="4229829" cy="3391907"/>
          </a:xfrm>
        </p:grpSpPr>
        <p:pic>
          <p:nvPicPr>
            <p:cNvPr id="12" name="Immagine 11">
              <a:extLst>
                <a:ext uri="{FF2B5EF4-FFF2-40B4-BE49-F238E27FC236}">
                  <a16:creationId xmlns:a16="http://schemas.microsoft.com/office/drawing/2014/main" id="{12AEC1FE-2371-4AEE-ADC5-9DE5F663B2F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48945" y="1664176"/>
              <a:ext cx="4229829" cy="3391907"/>
            </a:xfrm>
            <a:prstGeom prst="rect">
              <a:avLst/>
            </a:prstGeom>
          </p:spPr>
        </p:pic>
        <p:sp>
          <p:nvSpPr>
            <p:cNvPr id="30" name="Per 4">
              <a:extLst>
                <a:ext uri="{FF2B5EF4-FFF2-40B4-BE49-F238E27FC236}">
                  <a16:creationId xmlns:a16="http://schemas.microsoft.com/office/drawing/2014/main" id="{2FBFD3C1-CECD-44D4-A78B-34546299E2CD}"/>
                </a:ext>
              </a:extLst>
            </p:cNvPr>
            <p:cNvSpPr/>
            <p:nvPr/>
          </p:nvSpPr>
          <p:spPr>
            <a:xfrm>
              <a:off x="9816716" y="3912064"/>
              <a:ext cx="481524" cy="554090"/>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cxnSp>
          <p:nvCxnSpPr>
            <p:cNvPr id="31" name="Connettore 1 7">
              <a:extLst>
                <a:ext uri="{FF2B5EF4-FFF2-40B4-BE49-F238E27FC236}">
                  <a16:creationId xmlns:a16="http://schemas.microsoft.com/office/drawing/2014/main" id="{B3764B58-B1CD-4891-AA9E-0F239678968C}"/>
                </a:ext>
              </a:extLst>
            </p:cNvPr>
            <p:cNvCxnSpPr/>
            <p:nvPr/>
          </p:nvCxnSpPr>
          <p:spPr>
            <a:xfrm flipH="1" flipV="1">
              <a:off x="9750041" y="2780229"/>
              <a:ext cx="9525" cy="8763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 name="Immagine 1">
            <a:extLst>
              <a:ext uri="{FF2B5EF4-FFF2-40B4-BE49-F238E27FC236}">
                <a16:creationId xmlns:a16="http://schemas.microsoft.com/office/drawing/2014/main" id="{01378C6D-E22A-4163-8F50-27CE343458B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6550" y="4301350"/>
            <a:ext cx="5265450" cy="2104022"/>
          </a:xfrm>
          <a:prstGeom prst="rect">
            <a:avLst/>
          </a:prstGeom>
        </p:spPr>
      </p:pic>
      <p:pic>
        <p:nvPicPr>
          <p:cNvPr id="3" name="Immagine 2">
            <a:extLst>
              <a:ext uri="{FF2B5EF4-FFF2-40B4-BE49-F238E27FC236}">
                <a16:creationId xmlns:a16="http://schemas.microsoft.com/office/drawing/2014/main" id="{8A82CF16-C3EF-421E-A0F6-83C6F472E7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0736" y="5441681"/>
            <a:ext cx="2065358" cy="1102673"/>
          </a:xfrm>
          <a:prstGeom prst="rect">
            <a:avLst/>
          </a:prstGeom>
        </p:spPr>
      </p:pic>
      <p:pic>
        <p:nvPicPr>
          <p:cNvPr id="5" name="Immagine 4">
            <a:extLst>
              <a:ext uri="{FF2B5EF4-FFF2-40B4-BE49-F238E27FC236}">
                <a16:creationId xmlns:a16="http://schemas.microsoft.com/office/drawing/2014/main" id="{E6C1048F-6FCA-45A6-9229-196681CA3B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51530" y="5453808"/>
            <a:ext cx="2960054" cy="1090546"/>
          </a:xfrm>
          <a:prstGeom prst="rect">
            <a:avLst/>
          </a:prstGeom>
        </p:spPr>
      </p:pic>
    </p:spTree>
    <p:extLst>
      <p:ext uri="{BB962C8B-B14F-4D97-AF65-F5344CB8AC3E}">
        <p14:creationId xmlns:p14="http://schemas.microsoft.com/office/powerpoint/2010/main" val="3192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5D65A5-082F-4DD4-AA34-20D2BE1EA28C}"/>
              </a:ext>
            </a:extLst>
          </p:cNvPr>
          <p:cNvSpPr>
            <a:spLocks noGrp="1"/>
          </p:cNvSpPr>
          <p:nvPr>
            <p:ph type="title"/>
          </p:nvPr>
        </p:nvSpPr>
        <p:spPr>
          <a:xfrm>
            <a:off x="448056" y="388800"/>
            <a:ext cx="11311128" cy="502053"/>
          </a:xfrm>
        </p:spPr>
        <p:txBody>
          <a:bodyPr>
            <a:noAutofit/>
          </a:bodyPr>
          <a:lstStyle/>
          <a:p>
            <a:r>
              <a:rPr lang="it-IT" b="1" dirty="0">
                <a:solidFill>
                  <a:schemeClr val="bg1">
                    <a:alpha val="55000"/>
                  </a:schemeClr>
                </a:solidFill>
                <a:latin typeface="-webkit-system-font"/>
                <a:ea typeface="+mn-ea"/>
                <a:cs typeface="+mn-cs"/>
              </a:rPr>
              <a:t>Lab </a:t>
            </a:r>
            <a:r>
              <a:rPr lang="it-IT" b="1" dirty="0" err="1">
                <a:solidFill>
                  <a:schemeClr val="bg1">
                    <a:alpha val="55000"/>
                  </a:schemeClr>
                </a:solidFill>
                <a:latin typeface="-webkit-system-font"/>
                <a:ea typeface="+mn-ea"/>
                <a:cs typeface="+mn-cs"/>
              </a:rPr>
              <a:t>Microwave</a:t>
            </a:r>
            <a:endParaRPr lang="en-GB" b="1" dirty="0">
              <a:solidFill>
                <a:schemeClr val="bg1">
                  <a:alpha val="55000"/>
                </a:schemeClr>
              </a:solidFill>
              <a:latin typeface="-webkit-system-font"/>
              <a:ea typeface="+mn-ea"/>
              <a:cs typeface="+mn-cs"/>
            </a:endParaRPr>
          </a:p>
        </p:txBody>
      </p:sp>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12</a:t>
            </a:fld>
            <a:endParaRPr lang="en-US" dirty="0">
              <a:solidFill>
                <a:schemeClr val="bg1">
                  <a:alpha val="55000"/>
                </a:schemeClr>
              </a:solidFill>
            </a:endParaRPr>
          </a:p>
        </p:txBody>
      </p:sp>
      <p:pic>
        <p:nvPicPr>
          <p:cNvPr id="4" name="Immagine 3">
            <a:extLst>
              <a:ext uri="{FF2B5EF4-FFF2-40B4-BE49-F238E27FC236}">
                <a16:creationId xmlns:a16="http://schemas.microsoft.com/office/drawing/2014/main" id="{25D21066-3845-4E21-80E8-56AB3DE85532}"/>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280" y="1134059"/>
            <a:ext cx="2636359" cy="871105"/>
          </a:xfrm>
          <a:prstGeom prst="rect">
            <a:avLst/>
          </a:prstGeom>
        </p:spPr>
      </p:pic>
      <p:sp>
        <p:nvSpPr>
          <p:cNvPr id="11" name="CasellaDiTesto 10">
            <a:extLst>
              <a:ext uri="{FF2B5EF4-FFF2-40B4-BE49-F238E27FC236}">
                <a16:creationId xmlns:a16="http://schemas.microsoft.com/office/drawing/2014/main" id="{F74F44AB-D4A8-41AA-B622-30DFA696F0B5}"/>
              </a:ext>
            </a:extLst>
          </p:cNvPr>
          <p:cNvSpPr txBox="1"/>
          <p:nvPr/>
        </p:nvSpPr>
        <p:spPr>
          <a:xfrm>
            <a:off x="334280" y="2057244"/>
            <a:ext cx="4278113" cy="461665"/>
          </a:xfrm>
          <a:prstGeom prst="rect">
            <a:avLst/>
          </a:prstGeom>
          <a:noFill/>
        </p:spPr>
        <p:txBody>
          <a:bodyPr wrap="square">
            <a:spAutoFit/>
          </a:bodyPr>
          <a:lstStyle/>
          <a:p>
            <a:r>
              <a:rPr lang="en-GB" sz="1200" b="0" i="0" u="none" strike="noStrike" baseline="0" dirty="0">
                <a:solidFill>
                  <a:srgbClr val="6C6E70"/>
                </a:solidFill>
                <a:latin typeface="Arial" panose="020B0604020202020204" pitchFamily="34" charset="0"/>
              </a:rPr>
              <a:t>MG3693C </a:t>
            </a:r>
          </a:p>
          <a:p>
            <a:r>
              <a:rPr lang="en-GB" sz="1200" b="0" i="0" u="none" strike="noStrike" baseline="0" dirty="0">
                <a:solidFill>
                  <a:srgbClr val="6C6E70"/>
                </a:solidFill>
                <a:latin typeface="Arial" panose="020B0604020202020204" pitchFamily="34" charset="0"/>
              </a:rPr>
              <a:t>RF/Microwave Signal Generator, 0.1 Hz to 32 GHz </a:t>
            </a:r>
            <a:endParaRPr lang="en-GB" sz="1200" dirty="0"/>
          </a:p>
        </p:txBody>
      </p:sp>
      <p:pic>
        <p:nvPicPr>
          <p:cNvPr id="13" name="Immagine 12">
            <a:extLst>
              <a:ext uri="{FF2B5EF4-FFF2-40B4-BE49-F238E27FC236}">
                <a16:creationId xmlns:a16="http://schemas.microsoft.com/office/drawing/2014/main" id="{6F45C3F2-E706-462E-85DD-CE5B28EF6B1C}"/>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57644" y="705476"/>
            <a:ext cx="1834851" cy="1255250"/>
          </a:xfrm>
          <a:prstGeom prst="rect">
            <a:avLst/>
          </a:prstGeom>
        </p:spPr>
      </p:pic>
      <p:sp>
        <p:nvSpPr>
          <p:cNvPr id="17" name="CasellaDiTesto 16">
            <a:extLst>
              <a:ext uri="{FF2B5EF4-FFF2-40B4-BE49-F238E27FC236}">
                <a16:creationId xmlns:a16="http://schemas.microsoft.com/office/drawing/2014/main" id="{0931973C-9641-45D0-8A1C-408D20C72822}"/>
              </a:ext>
            </a:extLst>
          </p:cNvPr>
          <p:cNvSpPr txBox="1"/>
          <p:nvPr/>
        </p:nvSpPr>
        <p:spPr>
          <a:xfrm>
            <a:off x="4612393" y="2089551"/>
            <a:ext cx="3016706" cy="461665"/>
          </a:xfrm>
          <a:prstGeom prst="rect">
            <a:avLst/>
          </a:prstGeom>
          <a:noFill/>
        </p:spPr>
        <p:txBody>
          <a:bodyPr wrap="square">
            <a:spAutoFit/>
          </a:bodyPr>
          <a:lstStyle/>
          <a:p>
            <a:r>
              <a:rPr lang="en-GB" sz="1200" dirty="0">
                <a:solidFill>
                  <a:srgbClr val="6C6E70"/>
                </a:solidFill>
                <a:latin typeface="Arial" panose="020B0604020202020204" pitchFamily="34" charset="0"/>
              </a:rPr>
              <a:t>Agilent - 2-Port PNA-L - Network Analyzer</a:t>
            </a:r>
          </a:p>
          <a:p>
            <a:r>
              <a:rPr lang="en-GB" sz="1200" dirty="0">
                <a:solidFill>
                  <a:srgbClr val="6C6E70"/>
                </a:solidFill>
                <a:latin typeface="Arial" panose="020B0604020202020204" pitchFamily="34" charset="0"/>
              </a:rPr>
              <a:t>N5230A - 10 MHz to 50 GHz</a:t>
            </a:r>
          </a:p>
        </p:txBody>
      </p:sp>
      <p:pic>
        <p:nvPicPr>
          <p:cNvPr id="19" name="Immagine 18">
            <a:extLst>
              <a:ext uri="{FF2B5EF4-FFF2-40B4-BE49-F238E27FC236}">
                <a16:creationId xmlns:a16="http://schemas.microsoft.com/office/drawing/2014/main" id="{ACB59F9F-D0CE-46E7-B62C-E3F318399EB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8912" y="2780432"/>
            <a:ext cx="1793377" cy="1042233"/>
          </a:xfrm>
          <a:prstGeom prst="rect">
            <a:avLst/>
          </a:prstGeom>
        </p:spPr>
      </p:pic>
      <p:sp>
        <p:nvSpPr>
          <p:cNvPr id="23" name="CasellaDiTesto 22">
            <a:extLst>
              <a:ext uri="{FF2B5EF4-FFF2-40B4-BE49-F238E27FC236}">
                <a16:creationId xmlns:a16="http://schemas.microsoft.com/office/drawing/2014/main" id="{1F8157E6-5FD3-4830-8557-E6AADAE6E0D0}"/>
              </a:ext>
            </a:extLst>
          </p:cNvPr>
          <p:cNvSpPr txBox="1"/>
          <p:nvPr/>
        </p:nvSpPr>
        <p:spPr>
          <a:xfrm>
            <a:off x="359248" y="3874746"/>
            <a:ext cx="1873041" cy="461665"/>
          </a:xfrm>
          <a:prstGeom prst="rect">
            <a:avLst/>
          </a:prstGeom>
          <a:noFill/>
        </p:spPr>
        <p:txBody>
          <a:bodyPr wrap="square">
            <a:spAutoFit/>
          </a:bodyPr>
          <a:lstStyle/>
          <a:p>
            <a:pPr algn="l"/>
            <a:r>
              <a:rPr lang="en-GB" sz="1200" dirty="0">
                <a:solidFill>
                  <a:srgbClr val="6C6E70"/>
                </a:solidFill>
                <a:latin typeface="Arial" panose="020B0604020202020204" pitchFamily="34" charset="0"/>
              </a:rPr>
              <a:t>HMC-T2100</a:t>
            </a:r>
          </a:p>
          <a:p>
            <a:pPr algn="l"/>
            <a:r>
              <a:rPr lang="en-GB" sz="1200" dirty="0">
                <a:solidFill>
                  <a:srgbClr val="6C6E70"/>
                </a:solidFill>
                <a:latin typeface="Arial" panose="020B0604020202020204" pitchFamily="34" charset="0"/>
              </a:rPr>
              <a:t>SG 10 MHz to 20 GHz</a:t>
            </a:r>
          </a:p>
        </p:txBody>
      </p:sp>
      <p:grpSp>
        <p:nvGrpSpPr>
          <p:cNvPr id="29" name="Gruppo 28">
            <a:extLst>
              <a:ext uri="{FF2B5EF4-FFF2-40B4-BE49-F238E27FC236}">
                <a16:creationId xmlns:a16="http://schemas.microsoft.com/office/drawing/2014/main" id="{3B00045D-E424-4108-B8C4-BCB87FF5CA5D}"/>
              </a:ext>
            </a:extLst>
          </p:cNvPr>
          <p:cNvGrpSpPr/>
          <p:nvPr/>
        </p:nvGrpSpPr>
        <p:grpSpPr>
          <a:xfrm>
            <a:off x="359248" y="4736653"/>
            <a:ext cx="2986466" cy="1283939"/>
            <a:chOff x="6234373" y="3336403"/>
            <a:chExt cx="2986466" cy="1283939"/>
          </a:xfrm>
        </p:grpSpPr>
        <p:pic>
          <p:nvPicPr>
            <p:cNvPr id="24" name="Immagine 23">
              <a:extLst>
                <a:ext uri="{FF2B5EF4-FFF2-40B4-BE49-F238E27FC236}">
                  <a16:creationId xmlns:a16="http://schemas.microsoft.com/office/drawing/2014/main" id="{0E0BF464-FA09-4A72-9E18-AE79D4BA3DE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11991" y="3336403"/>
              <a:ext cx="1571555" cy="883697"/>
            </a:xfrm>
            <a:prstGeom prst="rect">
              <a:avLst/>
            </a:prstGeom>
          </p:spPr>
        </p:pic>
        <p:sp>
          <p:nvSpPr>
            <p:cNvPr id="26" name="CasellaDiTesto 25">
              <a:extLst>
                <a:ext uri="{FF2B5EF4-FFF2-40B4-BE49-F238E27FC236}">
                  <a16:creationId xmlns:a16="http://schemas.microsoft.com/office/drawing/2014/main" id="{4898DF22-DCC8-47DF-9924-5B7026D9D93C}"/>
                </a:ext>
              </a:extLst>
            </p:cNvPr>
            <p:cNvSpPr txBox="1"/>
            <p:nvPr/>
          </p:nvSpPr>
          <p:spPr>
            <a:xfrm>
              <a:off x="6234373" y="4158677"/>
              <a:ext cx="2986466" cy="461665"/>
            </a:xfrm>
            <a:prstGeom prst="rect">
              <a:avLst/>
            </a:prstGeom>
            <a:noFill/>
          </p:spPr>
          <p:txBody>
            <a:bodyPr wrap="square">
              <a:spAutoFit/>
            </a:bodyPr>
            <a:lstStyle/>
            <a:p>
              <a:pPr algn="l"/>
              <a:r>
                <a:rPr lang="en-GB" sz="1200" dirty="0">
                  <a:solidFill>
                    <a:srgbClr val="6C6E70"/>
                  </a:solidFill>
                  <a:latin typeface="Arial" panose="020B0604020202020204" pitchFamily="34" charset="0"/>
                </a:rPr>
                <a:t>R&amp;S®NRP-Z8x wideband power sensors</a:t>
              </a:r>
            </a:p>
            <a:p>
              <a:pPr algn="l"/>
              <a:r>
                <a:rPr lang="en-GB" sz="1200" dirty="0">
                  <a:solidFill>
                    <a:srgbClr val="6C6E70"/>
                  </a:solidFill>
                  <a:latin typeface="Arial" panose="020B0604020202020204" pitchFamily="34" charset="0"/>
                </a:rPr>
                <a:t>50 MHz to18 GHz  - 60 dBm to +20 dBm</a:t>
              </a:r>
            </a:p>
          </p:txBody>
        </p:sp>
      </p:grpSp>
      <p:pic>
        <p:nvPicPr>
          <p:cNvPr id="28" name="Immagine 27">
            <a:extLst>
              <a:ext uri="{FF2B5EF4-FFF2-40B4-BE49-F238E27FC236}">
                <a16:creationId xmlns:a16="http://schemas.microsoft.com/office/drawing/2014/main" id="{C0C0C65E-4CB3-4773-ADFA-8FD0507F1E61}"/>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4302824" y="4375457"/>
            <a:ext cx="2344489" cy="1108681"/>
          </a:xfrm>
          <a:prstGeom prst="rect">
            <a:avLst/>
          </a:prstGeom>
        </p:spPr>
      </p:pic>
      <p:sp>
        <p:nvSpPr>
          <p:cNvPr id="30" name="CasellaDiTesto 29">
            <a:extLst>
              <a:ext uri="{FF2B5EF4-FFF2-40B4-BE49-F238E27FC236}">
                <a16:creationId xmlns:a16="http://schemas.microsoft.com/office/drawing/2014/main" id="{B5D33BC3-D68E-4E6A-949B-5F20C275D81A}"/>
              </a:ext>
            </a:extLst>
          </p:cNvPr>
          <p:cNvSpPr txBox="1"/>
          <p:nvPr/>
        </p:nvSpPr>
        <p:spPr>
          <a:xfrm>
            <a:off x="4557644" y="5516445"/>
            <a:ext cx="2929515" cy="461665"/>
          </a:xfrm>
          <a:prstGeom prst="rect">
            <a:avLst/>
          </a:prstGeom>
          <a:noFill/>
        </p:spPr>
        <p:txBody>
          <a:bodyPr wrap="square">
            <a:spAutoFit/>
          </a:bodyPr>
          <a:lstStyle/>
          <a:p>
            <a:r>
              <a:rPr lang="en-GB" sz="1200" dirty="0" err="1">
                <a:solidFill>
                  <a:srgbClr val="6C6E70"/>
                </a:solidFill>
                <a:latin typeface="Arial" panose="020B0604020202020204" pitchFamily="34" charset="0"/>
              </a:rPr>
              <a:t>Sairem</a:t>
            </a:r>
            <a:r>
              <a:rPr lang="en-GB" sz="1200" dirty="0">
                <a:solidFill>
                  <a:srgbClr val="6C6E70"/>
                </a:solidFill>
                <a:latin typeface="Arial" panose="020B0604020202020204" pitchFamily="34" charset="0"/>
              </a:rPr>
              <a:t> - Magnetron 2,45 GHZ 2kW</a:t>
            </a:r>
          </a:p>
          <a:p>
            <a:r>
              <a:rPr lang="en-GB" sz="1200" dirty="0">
                <a:solidFill>
                  <a:srgbClr val="6C6E70"/>
                </a:solidFill>
                <a:latin typeface="Arial" panose="020B0604020202020204" pitchFamily="34" charset="0"/>
              </a:rPr>
              <a:t>with Fast Shutdown Unit</a:t>
            </a:r>
          </a:p>
        </p:txBody>
      </p:sp>
      <p:sp>
        <p:nvSpPr>
          <p:cNvPr id="18" name="CasellaDiTesto 17">
            <a:extLst>
              <a:ext uri="{FF2B5EF4-FFF2-40B4-BE49-F238E27FC236}">
                <a16:creationId xmlns:a16="http://schemas.microsoft.com/office/drawing/2014/main" id="{AE249386-0A36-440C-A785-FBB82BC0365B}"/>
              </a:ext>
            </a:extLst>
          </p:cNvPr>
          <p:cNvSpPr txBox="1"/>
          <p:nvPr/>
        </p:nvSpPr>
        <p:spPr>
          <a:xfrm>
            <a:off x="4612393" y="3874611"/>
            <a:ext cx="2297923" cy="461665"/>
          </a:xfrm>
          <a:prstGeom prst="rect">
            <a:avLst/>
          </a:prstGeom>
          <a:noFill/>
        </p:spPr>
        <p:txBody>
          <a:bodyPr wrap="square">
            <a:spAutoFit/>
          </a:bodyPr>
          <a:lstStyle/>
          <a:p>
            <a:r>
              <a:rPr lang="en-GB" sz="1200" dirty="0">
                <a:solidFill>
                  <a:srgbClr val="6C6E70"/>
                </a:solidFill>
                <a:latin typeface="Arial" panose="020B0604020202020204" pitchFamily="34" charset="0"/>
              </a:rPr>
              <a:t>Anritsu Spectrum Analyzer </a:t>
            </a:r>
          </a:p>
          <a:p>
            <a:r>
              <a:rPr lang="en-GB" sz="1200" dirty="0">
                <a:solidFill>
                  <a:srgbClr val="6C6E70"/>
                </a:solidFill>
                <a:latin typeface="Arial" panose="020B0604020202020204" pitchFamily="34" charset="0"/>
              </a:rPr>
              <a:t>MS2720T-0743 9 kHz-43 GHz</a:t>
            </a:r>
          </a:p>
        </p:txBody>
      </p:sp>
      <p:pic>
        <p:nvPicPr>
          <p:cNvPr id="6" name="Immagine 5">
            <a:extLst>
              <a:ext uri="{FF2B5EF4-FFF2-40B4-BE49-F238E27FC236}">
                <a16:creationId xmlns:a16="http://schemas.microsoft.com/office/drawing/2014/main" id="{7A774F7A-2E8B-49A5-88E0-3972D0EA6679}"/>
              </a:ext>
            </a:extLst>
          </p:cNvPr>
          <p:cNvPicPr>
            <a:picLocks noChangeAspect="1"/>
          </p:cNvPicPr>
          <p:nvPr/>
        </p:nvPicPr>
        <p:blipFill>
          <a:blip r:embed="rId7" cstate="email">
            <a:clrChange>
              <a:clrFrom>
                <a:srgbClr val="C3C9CB"/>
              </a:clrFrom>
              <a:clrTo>
                <a:srgbClr val="C3C9CB">
                  <a:alpha val="0"/>
                </a:srgbClr>
              </a:clrTo>
            </a:clrChange>
            <a:extLst>
              <a:ext uri="{28A0092B-C50C-407E-A947-70E740481C1C}">
                <a14:useLocalDpi xmlns:a14="http://schemas.microsoft.com/office/drawing/2010/main"/>
              </a:ext>
            </a:extLst>
          </a:blip>
          <a:stretch>
            <a:fillRect/>
          </a:stretch>
        </p:blipFill>
        <p:spPr>
          <a:xfrm>
            <a:off x="4689626" y="2680041"/>
            <a:ext cx="1702869" cy="1156742"/>
          </a:xfrm>
          <a:prstGeom prst="rect">
            <a:avLst/>
          </a:prstGeom>
        </p:spPr>
      </p:pic>
      <p:sp>
        <p:nvSpPr>
          <p:cNvPr id="20" name="CasellaDiTesto 19">
            <a:extLst>
              <a:ext uri="{FF2B5EF4-FFF2-40B4-BE49-F238E27FC236}">
                <a16:creationId xmlns:a16="http://schemas.microsoft.com/office/drawing/2014/main" id="{18C7A8E2-83B0-4689-82DF-E1B8CA4CD67B}"/>
              </a:ext>
            </a:extLst>
          </p:cNvPr>
          <p:cNvSpPr txBox="1"/>
          <p:nvPr/>
        </p:nvSpPr>
        <p:spPr>
          <a:xfrm>
            <a:off x="8329180" y="5507581"/>
            <a:ext cx="3215863" cy="461665"/>
          </a:xfrm>
          <a:prstGeom prst="rect">
            <a:avLst/>
          </a:prstGeom>
          <a:noFill/>
        </p:spPr>
        <p:txBody>
          <a:bodyPr wrap="square">
            <a:spAutoFit/>
          </a:bodyPr>
          <a:lstStyle/>
          <a:p>
            <a:r>
              <a:rPr lang="en-GB" sz="1200" dirty="0">
                <a:solidFill>
                  <a:srgbClr val="6C6E70"/>
                </a:solidFill>
                <a:latin typeface="Arial" panose="020B0604020202020204" pitchFamily="34" charset="0"/>
              </a:rPr>
              <a:t>SG1024 Solid State Microwave Generator 2.45 GHz -1,5 kW </a:t>
            </a:r>
          </a:p>
        </p:txBody>
      </p:sp>
      <p:pic>
        <p:nvPicPr>
          <p:cNvPr id="5" name="Immagine 4">
            <a:extLst>
              <a:ext uri="{FF2B5EF4-FFF2-40B4-BE49-F238E27FC236}">
                <a16:creationId xmlns:a16="http://schemas.microsoft.com/office/drawing/2014/main" id="{68F8F855-92CF-414B-9D28-EDEB93C43606}"/>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8708633" y="4633568"/>
            <a:ext cx="1912632" cy="850570"/>
          </a:xfrm>
          <a:prstGeom prst="rect">
            <a:avLst/>
          </a:prstGeom>
        </p:spPr>
      </p:pic>
      <p:pic>
        <p:nvPicPr>
          <p:cNvPr id="7" name="Immagine 6">
            <a:extLst>
              <a:ext uri="{FF2B5EF4-FFF2-40B4-BE49-F238E27FC236}">
                <a16:creationId xmlns:a16="http://schemas.microsoft.com/office/drawing/2014/main" id="{C1D49443-CF68-4506-A444-805075A96AD7}"/>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93128" y="705476"/>
            <a:ext cx="1143643" cy="1257233"/>
          </a:xfrm>
          <a:prstGeom prst="rect">
            <a:avLst/>
          </a:prstGeom>
        </p:spPr>
      </p:pic>
      <p:sp>
        <p:nvSpPr>
          <p:cNvPr id="21" name="CasellaDiTesto 20">
            <a:extLst>
              <a:ext uri="{FF2B5EF4-FFF2-40B4-BE49-F238E27FC236}">
                <a16:creationId xmlns:a16="http://schemas.microsoft.com/office/drawing/2014/main" id="{1856D8F2-AAAE-46A3-A6AE-CF684625F294}"/>
              </a:ext>
            </a:extLst>
          </p:cNvPr>
          <p:cNvSpPr txBox="1"/>
          <p:nvPr/>
        </p:nvSpPr>
        <p:spPr>
          <a:xfrm>
            <a:off x="8329180" y="2057244"/>
            <a:ext cx="3016706" cy="461665"/>
          </a:xfrm>
          <a:prstGeom prst="rect">
            <a:avLst/>
          </a:prstGeom>
          <a:noFill/>
        </p:spPr>
        <p:txBody>
          <a:bodyPr wrap="square">
            <a:spAutoFit/>
          </a:bodyPr>
          <a:lstStyle/>
          <a:p>
            <a:r>
              <a:rPr lang="en-GB" sz="1200" dirty="0">
                <a:solidFill>
                  <a:srgbClr val="6C6E70"/>
                </a:solidFill>
                <a:latin typeface="Arial" panose="020B0604020202020204" pitchFamily="34" charset="0"/>
              </a:rPr>
              <a:t>Microwave Amplifier Klystron and TWTs</a:t>
            </a:r>
          </a:p>
          <a:p>
            <a:r>
              <a:rPr lang="en-GB" sz="1200" dirty="0">
                <a:solidFill>
                  <a:srgbClr val="6C6E70"/>
                </a:solidFill>
                <a:latin typeface="Arial" panose="020B0604020202020204" pitchFamily="34" charset="0"/>
              </a:rPr>
              <a:t>up to 18 GHz – up to 2KW</a:t>
            </a:r>
          </a:p>
        </p:txBody>
      </p:sp>
      <p:sp>
        <p:nvSpPr>
          <p:cNvPr id="27" name="CasellaDiTesto 26">
            <a:extLst>
              <a:ext uri="{FF2B5EF4-FFF2-40B4-BE49-F238E27FC236}">
                <a16:creationId xmlns:a16="http://schemas.microsoft.com/office/drawing/2014/main" id="{7D26EDED-B14E-4F05-A6CD-8C5F4324475B}"/>
              </a:ext>
            </a:extLst>
          </p:cNvPr>
          <p:cNvSpPr txBox="1"/>
          <p:nvPr/>
        </p:nvSpPr>
        <p:spPr>
          <a:xfrm>
            <a:off x="8329180" y="3874611"/>
            <a:ext cx="3334154" cy="276999"/>
          </a:xfrm>
          <a:prstGeom prst="rect">
            <a:avLst/>
          </a:prstGeom>
          <a:noFill/>
        </p:spPr>
        <p:txBody>
          <a:bodyPr wrap="square">
            <a:spAutoFit/>
          </a:bodyPr>
          <a:lstStyle/>
          <a:p>
            <a:r>
              <a:rPr kumimoji="0" lang="it-IT" sz="1200" b="0" i="0" u="none" strike="noStrike" kern="1200" cap="none" spc="0" normalizeH="0" baseline="0" noProof="0" dirty="0">
                <a:ln>
                  <a:noFill/>
                </a:ln>
                <a:solidFill>
                  <a:srgbClr val="6C6E70"/>
                </a:solidFill>
                <a:effectLst/>
                <a:uLnTx/>
                <a:uFillTx/>
                <a:latin typeface="Arial" panose="020B0604020202020204" pitchFamily="34" charset="0"/>
                <a:ea typeface="+mn-ea"/>
                <a:cs typeface="+mn-cs"/>
              </a:rPr>
              <a:t>40dB </a:t>
            </a:r>
            <a:r>
              <a:rPr kumimoji="0" lang="it-IT" sz="1200" b="0" i="0" u="none" strike="noStrike" kern="1200" cap="none" spc="0" normalizeH="0" baseline="0" noProof="0" dirty="0" err="1">
                <a:ln>
                  <a:noFill/>
                </a:ln>
                <a:solidFill>
                  <a:srgbClr val="6C6E70"/>
                </a:solidFill>
                <a:effectLst/>
                <a:uLnTx/>
                <a:uFillTx/>
                <a:latin typeface="Arial" panose="020B0604020202020204" pitchFamily="34" charset="0"/>
                <a:ea typeface="+mn-ea"/>
                <a:cs typeface="+mn-cs"/>
              </a:rPr>
              <a:t>coupling</a:t>
            </a:r>
            <a:r>
              <a:rPr kumimoji="0" lang="it-IT" sz="1200" b="0" i="0" u="none" strike="noStrike" kern="1200" cap="none" spc="0" normalizeH="0" baseline="0" noProof="0" dirty="0">
                <a:ln>
                  <a:noFill/>
                </a:ln>
                <a:solidFill>
                  <a:srgbClr val="6C6E70"/>
                </a:solidFill>
                <a:effectLst/>
                <a:uLnTx/>
                <a:uFillTx/>
                <a:latin typeface="Arial" panose="020B0604020202020204" pitchFamily="34" charset="0"/>
                <a:ea typeface="+mn-ea"/>
                <a:cs typeface="+mn-cs"/>
              </a:rPr>
              <a:t> - 25/30dB </a:t>
            </a:r>
            <a:r>
              <a:rPr kumimoji="0" lang="it-IT" sz="1200" b="0" i="0" u="none" strike="noStrike" kern="1200" cap="none" spc="0" normalizeH="0" baseline="0" noProof="0" dirty="0" err="1">
                <a:ln>
                  <a:noFill/>
                </a:ln>
                <a:solidFill>
                  <a:srgbClr val="6C6E70"/>
                </a:solidFill>
                <a:effectLst/>
                <a:uLnTx/>
                <a:uFillTx/>
                <a:latin typeface="Arial" panose="020B0604020202020204" pitchFamily="34" charset="0"/>
                <a:ea typeface="+mn-ea"/>
                <a:cs typeface="+mn-cs"/>
              </a:rPr>
              <a:t>directivity</a:t>
            </a:r>
            <a:endParaRPr lang="en-GB" sz="1600" dirty="0"/>
          </a:p>
        </p:txBody>
      </p:sp>
      <p:pic>
        <p:nvPicPr>
          <p:cNvPr id="9" name="Immagine 8">
            <a:extLst>
              <a:ext uri="{FF2B5EF4-FFF2-40B4-BE49-F238E27FC236}">
                <a16:creationId xmlns:a16="http://schemas.microsoft.com/office/drawing/2014/main" id="{C6F96464-0B24-4DFF-AA47-439BC22FBFB1}"/>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59217" y="2757542"/>
            <a:ext cx="726119" cy="1081358"/>
          </a:xfrm>
          <a:prstGeom prst="rect">
            <a:avLst/>
          </a:prstGeom>
        </p:spPr>
      </p:pic>
      <p:pic>
        <p:nvPicPr>
          <p:cNvPr id="12" name="Immagine 11">
            <a:extLst>
              <a:ext uri="{FF2B5EF4-FFF2-40B4-BE49-F238E27FC236}">
                <a16:creationId xmlns:a16="http://schemas.microsoft.com/office/drawing/2014/main" id="{7E49F4FD-2ABE-4898-9F2B-F7D7FDAA6B50}"/>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64450" y="2616288"/>
            <a:ext cx="1160635" cy="876630"/>
          </a:xfrm>
          <a:prstGeom prst="rect">
            <a:avLst/>
          </a:prstGeom>
        </p:spPr>
      </p:pic>
      <p:pic>
        <p:nvPicPr>
          <p:cNvPr id="15" name="Immagine 14">
            <a:extLst>
              <a:ext uri="{FF2B5EF4-FFF2-40B4-BE49-F238E27FC236}">
                <a16:creationId xmlns:a16="http://schemas.microsoft.com/office/drawing/2014/main" id="{B6CEA1B6-09D9-4C9D-A018-5305FD0F5EAC}"/>
              </a:ext>
            </a:extLst>
          </p:cNvPr>
          <p:cNvPicPr>
            <a:picLocks noChangeAspect="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385336" y="3382912"/>
            <a:ext cx="1702870" cy="420277"/>
          </a:xfrm>
          <a:prstGeom prst="rect">
            <a:avLst/>
          </a:prstGeom>
        </p:spPr>
      </p:pic>
    </p:spTree>
    <p:extLst>
      <p:ext uri="{BB962C8B-B14F-4D97-AF65-F5344CB8AC3E}">
        <p14:creationId xmlns:p14="http://schemas.microsoft.com/office/powerpoint/2010/main" val="45408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0">
            <a:extLst>
              <a:ext uri="{FF2B5EF4-FFF2-40B4-BE49-F238E27FC236}">
                <a16:creationId xmlns:a16="http://schemas.microsoft.com/office/drawing/2014/main" id="{EBC95D3F-C52F-4F07-95D4-836E1078E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0795" cap="flat" cmpd="sng" algn="ctr">
            <a:noFill/>
            <a:prstDash val="solid"/>
          </a:ln>
          <a:effectLst/>
          <a:extLst>
            <a:ext uri="{91240B29-F687-4F45-9708-019B960494DF}">
              <a14:hiddenLine xmlns:a14="http://schemas.microsoft.com/office/drawing/2010/main" w="1079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magine 15" descr="Immagine che contiene motore, argento, pannello di controllo&#10;&#10;Descrizione generata automaticamente">
            <a:extLst>
              <a:ext uri="{FF2B5EF4-FFF2-40B4-BE49-F238E27FC236}">
                <a16:creationId xmlns:a16="http://schemas.microsoft.com/office/drawing/2014/main" id="{7E1D2B68-BC61-4137-A93C-7A3D93417B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89"/>
          </a:xfrm>
          <a:prstGeom prst="rect">
            <a:avLst/>
          </a:prstGeom>
        </p:spPr>
      </p:pic>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a:xfrm>
            <a:off x="10238232" y="6153912"/>
            <a:ext cx="1510856" cy="502920"/>
          </a:xfrm>
        </p:spPr>
        <p:txBody>
          <a:bodyPr vert="horz" lIns="0" tIns="0" rIns="0" bIns="0" rtlCol="0" anchor="ctr">
            <a:normAutofit/>
          </a:bodyPr>
          <a:lstStyle/>
          <a:p>
            <a:pPr defTabSz="914400">
              <a:spcAft>
                <a:spcPts val="600"/>
              </a:spcAft>
            </a:pPr>
            <a:fld id="{0D309695-DEC3-40DA-9DF5-330280C9D0E8}" type="slidenum">
              <a:rPr lang="en-US">
                <a:solidFill>
                  <a:srgbClr val="FFFFFF"/>
                </a:solidFill>
              </a:rPr>
              <a:pPr defTabSz="914400">
                <a:spcAft>
                  <a:spcPts val="600"/>
                </a:spcAft>
              </a:pPr>
              <a:t>13</a:t>
            </a:fld>
            <a:endParaRPr lang="en-US">
              <a:solidFill>
                <a:srgbClr val="FFFFFF"/>
              </a:solidFill>
            </a:endParaRPr>
          </a:p>
        </p:txBody>
      </p:sp>
      <p:sp>
        <p:nvSpPr>
          <p:cNvPr id="25" name="CasellaDiTesto 24">
            <a:extLst>
              <a:ext uri="{FF2B5EF4-FFF2-40B4-BE49-F238E27FC236}">
                <a16:creationId xmlns:a16="http://schemas.microsoft.com/office/drawing/2014/main" id="{9C08152E-CCD0-4FCB-8DF9-76FCCB3E595B}"/>
              </a:ext>
            </a:extLst>
          </p:cNvPr>
          <p:cNvSpPr txBox="1"/>
          <p:nvPr/>
        </p:nvSpPr>
        <p:spPr>
          <a:xfrm>
            <a:off x="2043684" y="4069080"/>
            <a:ext cx="7688323" cy="2123658"/>
          </a:xfrm>
          <a:prstGeom prst="rect">
            <a:avLst/>
          </a:prstGeom>
          <a:noFill/>
        </p:spPr>
        <p:txBody>
          <a:bodyPr wrap="none" rtlCol="0">
            <a:spAutoFit/>
          </a:bodyPr>
          <a:lstStyle/>
          <a:p>
            <a:r>
              <a:rPr lang="it-IT" sz="6600" i="1"/>
              <a:t>Grazie </a:t>
            </a:r>
          </a:p>
          <a:p>
            <a:r>
              <a:rPr lang="it-IT" sz="6600" i="1"/>
              <a:t>				per l’attenzione!</a:t>
            </a:r>
            <a:endParaRPr lang="en-GB" sz="6600" i="1" dirty="0"/>
          </a:p>
        </p:txBody>
      </p:sp>
    </p:spTree>
    <p:extLst>
      <p:ext uri="{BB962C8B-B14F-4D97-AF65-F5344CB8AC3E}">
        <p14:creationId xmlns:p14="http://schemas.microsoft.com/office/powerpoint/2010/main" val="212371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5D65A5-082F-4DD4-AA34-20D2BE1EA28C}"/>
              </a:ext>
            </a:extLst>
          </p:cNvPr>
          <p:cNvSpPr>
            <a:spLocks noGrp="1"/>
          </p:cNvSpPr>
          <p:nvPr>
            <p:ph type="title"/>
          </p:nvPr>
        </p:nvSpPr>
        <p:spPr>
          <a:xfrm>
            <a:off x="448056" y="388800"/>
            <a:ext cx="11311128" cy="610006"/>
          </a:xfrm>
        </p:spPr>
        <p:txBody>
          <a:bodyPr>
            <a:noAutofit/>
          </a:bodyPr>
          <a:lstStyle/>
          <a:p>
            <a:r>
              <a:rPr lang="it-IT" b="1" dirty="0">
                <a:solidFill>
                  <a:schemeClr val="bg1">
                    <a:alpha val="55000"/>
                  </a:schemeClr>
                </a:solidFill>
                <a:latin typeface="-webkit-system-font"/>
                <a:ea typeface="+mn-ea"/>
                <a:cs typeface="+mn-cs"/>
              </a:rPr>
              <a:t>LNS Expertise and know-how </a:t>
            </a:r>
            <a:endParaRPr lang="en-GB" b="1" dirty="0">
              <a:solidFill>
                <a:schemeClr val="bg1">
                  <a:alpha val="55000"/>
                </a:schemeClr>
              </a:solidFill>
              <a:latin typeface="-webkit-system-font"/>
              <a:ea typeface="+mn-ea"/>
              <a:cs typeface="+mn-cs"/>
            </a:endParaRPr>
          </a:p>
        </p:txBody>
      </p:sp>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a:xfrm>
            <a:off x="10539984" y="6153912"/>
            <a:ext cx="1510856" cy="502920"/>
          </a:xfrm>
        </p:spPr>
        <p:txBody>
          <a:bodyPr/>
          <a:lstStyle/>
          <a:p>
            <a:fld id="{0D309695-DEC3-40DA-9DF5-330280C9D0E8}" type="slidenum">
              <a:rPr lang="en-US" smtClean="0">
                <a:solidFill>
                  <a:schemeClr val="bg1">
                    <a:alpha val="55000"/>
                  </a:schemeClr>
                </a:solidFill>
              </a:rPr>
              <a:t>2</a:t>
            </a:fld>
            <a:endParaRPr lang="en-US" dirty="0">
              <a:solidFill>
                <a:schemeClr val="bg1">
                  <a:alpha val="55000"/>
                </a:schemeClr>
              </a:solidFill>
            </a:endParaRPr>
          </a:p>
        </p:txBody>
      </p:sp>
      <p:sp>
        <p:nvSpPr>
          <p:cNvPr id="9" name="Segnaposto testo 4">
            <a:extLst>
              <a:ext uri="{FF2B5EF4-FFF2-40B4-BE49-F238E27FC236}">
                <a16:creationId xmlns:a16="http://schemas.microsoft.com/office/drawing/2014/main" id="{9548C612-EF4D-46F1-B250-F1EFAE982298}"/>
              </a:ext>
            </a:extLst>
          </p:cNvPr>
          <p:cNvSpPr txBox="1">
            <a:spLocks/>
          </p:cNvSpPr>
          <p:nvPr/>
        </p:nvSpPr>
        <p:spPr>
          <a:xfrm>
            <a:off x="438912" y="1603868"/>
            <a:ext cx="7754582" cy="3985220"/>
          </a:xfrm>
          <a:prstGeom prst="rect">
            <a:avLst/>
          </a:prstGeom>
          <a:ln>
            <a:noFill/>
          </a:ln>
        </p:spPr>
        <p:txBody>
          <a:bodyPr vert="horz" lIns="0" tIns="0" rIns="91440" bIns="0" rtlCol="0" anchor="t">
            <a:normAutofit/>
          </a:bodyPr>
          <a:lstStyle>
            <a:lvl1pPr marL="0" indent="0" algn="l" defTabSz="914400" rtl="0" eaLnBrk="1" latinLnBrk="0" hangingPunct="1">
              <a:lnSpc>
                <a:spcPct val="100000"/>
              </a:lnSpc>
              <a:spcBef>
                <a:spcPts val="1000"/>
              </a:spcBef>
              <a:buFont typeface="Calibri Light" panose="020F0302020204030204" pitchFamily="34" charset="0"/>
              <a:buNone/>
              <a:defRPr sz="2000" b="0" i="1" kern="1200">
                <a:solidFill>
                  <a:schemeClr val="tx2">
                    <a:alpha val="55000"/>
                  </a:schemeClr>
                </a:solidFill>
                <a:latin typeface="+mj-lt"/>
                <a:ea typeface="+mn-ea"/>
                <a:cs typeface="+mn-cs"/>
              </a:defRPr>
            </a:lvl1pPr>
            <a:lvl2pPr marL="457200" indent="0" algn="l" defTabSz="914400" rtl="0" eaLnBrk="1" latinLnBrk="0" hangingPunct="1">
              <a:lnSpc>
                <a:spcPct val="140000"/>
              </a:lnSpc>
              <a:spcBef>
                <a:spcPts val="500"/>
              </a:spcBef>
              <a:buFont typeface="Calibri Light" panose="020F0302020204030204" pitchFamily="34" charset="0"/>
              <a:buNone/>
              <a:defRPr sz="2000" b="1" kern="1200">
                <a:solidFill>
                  <a:schemeClr val="tx2">
                    <a:alpha val="55000"/>
                  </a:schemeClr>
                </a:solidFill>
                <a:latin typeface="+mn-lt"/>
                <a:ea typeface="+mn-ea"/>
                <a:cs typeface="+mn-cs"/>
              </a:defRPr>
            </a:lvl2pPr>
            <a:lvl3pPr marL="914400" indent="0" algn="l" defTabSz="914400" rtl="0" eaLnBrk="1" latinLnBrk="0" hangingPunct="1">
              <a:lnSpc>
                <a:spcPct val="140000"/>
              </a:lnSpc>
              <a:spcBef>
                <a:spcPts val="500"/>
              </a:spcBef>
              <a:buFont typeface="Calibri Light" panose="020F0302020204030204" pitchFamily="34" charset="0"/>
              <a:buNone/>
              <a:defRPr sz="1800" b="1" kern="1200">
                <a:solidFill>
                  <a:schemeClr val="tx2">
                    <a:alpha val="55000"/>
                  </a:schemeClr>
                </a:solidFill>
                <a:latin typeface="+mn-lt"/>
                <a:ea typeface="+mn-ea"/>
                <a:cs typeface="+mn-cs"/>
              </a:defRPr>
            </a:lvl3pPr>
            <a:lvl4pPr marL="1371600" indent="0" algn="l" defTabSz="914400" rtl="0" eaLnBrk="1" latinLnBrk="0" hangingPunct="1">
              <a:lnSpc>
                <a:spcPct val="140000"/>
              </a:lnSpc>
              <a:spcBef>
                <a:spcPts val="500"/>
              </a:spcBef>
              <a:buFont typeface="Calibri Light" panose="020F0302020204030204" pitchFamily="34" charset="0"/>
              <a:buNone/>
              <a:defRPr sz="1600" b="1" kern="1200">
                <a:solidFill>
                  <a:schemeClr val="tx2">
                    <a:alpha val="55000"/>
                  </a:schemeClr>
                </a:solidFill>
                <a:latin typeface="+mn-lt"/>
                <a:ea typeface="+mn-ea"/>
                <a:cs typeface="+mn-cs"/>
              </a:defRPr>
            </a:lvl4pPr>
            <a:lvl5pPr marL="1828800" indent="0" algn="l" defTabSz="914400" rtl="0" eaLnBrk="1" latinLnBrk="0" hangingPunct="1">
              <a:lnSpc>
                <a:spcPct val="140000"/>
              </a:lnSpc>
              <a:spcBef>
                <a:spcPts val="500"/>
              </a:spcBef>
              <a:buFont typeface="Calibri Light" panose="020F0302020204030204" pitchFamily="34" charset="0"/>
              <a:buNone/>
              <a:defRPr sz="1600" b="1" kern="1200">
                <a:solidFill>
                  <a:schemeClr val="tx2">
                    <a:alpha val="5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lgn="just">
              <a:buFont typeface="Wingdings" panose="05000000000000000000" pitchFamily="2" charset="2"/>
              <a:buChar char="Ø"/>
            </a:pPr>
            <a:r>
              <a:rPr lang="en-GB" b="1" dirty="0">
                <a:solidFill>
                  <a:schemeClr val="bg1">
                    <a:alpha val="55000"/>
                  </a:schemeClr>
                </a:solidFill>
              </a:rPr>
              <a:t>Ion Source design, realization and commissioning  </a:t>
            </a:r>
          </a:p>
          <a:p>
            <a:pPr marL="285750" indent="-285750" algn="just">
              <a:buFont typeface="Wingdings" panose="05000000000000000000" pitchFamily="2" charset="2"/>
              <a:buChar char="Ø"/>
            </a:pPr>
            <a:endParaRPr lang="en-GB" b="1" dirty="0">
              <a:solidFill>
                <a:schemeClr val="bg1">
                  <a:alpha val="55000"/>
                </a:schemeClr>
              </a:solidFill>
            </a:endParaRPr>
          </a:p>
          <a:p>
            <a:pPr marL="285750" indent="-285750" algn="just">
              <a:buFont typeface="Wingdings" panose="05000000000000000000" pitchFamily="2" charset="2"/>
              <a:buChar char="Ø"/>
            </a:pPr>
            <a:r>
              <a:rPr lang="en-GB" b="1" dirty="0">
                <a:solidFill>
                  <a:schemeClr val="bg1">
                    <a:alpha val="55000"/>
                  </a:schemeClr>
                </a:solidFill>
              </a:rPr>
              <a:t>Plasma Heating and microwave coupling mechanism</a:t>
            </a:r>
          </a:p>
          <a:p>
            <a:pPr marL="285750" indent="-285750" algn="just">
              <a:buFont typeface="Wingdings" panose="05000000000000000000" pitchFamily="2" charset="2"/>
              <a:buChar char="Ø"/>
            </a:pPr>
            <a:endParaRPr lang="en-GB" b="1" dirty="0">
              <a:solidFill>
                <a:schemeClr val="bg1">
                  <a:alpha val="55000"/>
                </a:schemeClr>
              </a:solidFill>
            </a:endParaRPr>
          </a:p>
          <a:p>
            <a:pPr marL="285750" indent="-285750" algn="just">
              <a:buFont typeface="Wingdings" panose="05000000000000000000" pitchFamily="2" charset="2"/>
              <a:buChar char="Ø"/>
            </a:pPr>
            <a:r>
              <a:rPr lang="en-GB" b="1" dirty="0">
                <a:solidFill>
                  <a:schemeClr val="bg1">
                    <a:alpha val="55000"/>
                  </a:schemeClr>
                </a:solidFill>
              </a:rPr>
              <a:t>RF &amp; MW launching scheme (FTE,TFH,O-X-B conversion)</a:t>
            </a:r>
          </a:p>
          <a:p>
            <a:pPr marL="285750" indent="-285750" algn="just">
              <a:buFont typeface="Wingdings" panose="05000000000000000000" pitchFamily="2" charset="2"/>
              <a:buChar char="Ø"/>
            </a:pPr>
            <a:endParaRPr lang="en-GB" b="1" dirty="0">
              <a:solidFill>
                <a:schemeClr val="bg1">
                  <a:alpha val="55000"/>
                </a:schemeClr>
              </a:solidFill>
            </a:endParaRPr>
          </a:p>
          <a:p>
            <a:pPr marL="285750" indent="-285750" algn="just">
              <a:buFont typeface="Wingdings" panose="05000000000000000000" pitchFamily="2" charset="2"/>
              <a:buChar char="Ø"/>
            </a:pPr>
            <a:r>
              <a:rPr lang="en-GB" b="1" dirty="0">
                <a:solidFill>
                  <a:schemeClr val="bg1">
                    <a:alpha val="55000"/>
                  </a:schemeClr>
                </a:solidFill>
              </a:rPr>
              <a:t>Plasma </a:t>
            </a:r>
            <a:r>
              <a:rPr lang="en-GB" b="1" dirty="0" err="1">
                <a:solidFill>
                  <a:schemeClr val="bg1">
                    <a:alpha val="55000"/>
                  </a:schemeClr>
                </a:solidFill>
              </a:rPr>
              <a:t>Diagnostiche</a:t>
            </a:r>
            <a:r>
              <a:rPr lang="en-GB" b="1" dirty="0">
                <a:solidFill>
                  <a:schemeClr val="bg1">
                    <a:alpha val="55000"/>
                  </a:schemeClr>
                </a:solidFill>
              </a:rPr>
              <a:t> over </a:t>
            </a:r>
            <a:r>
              <a:rPr lang="en-GB" b="1" dirty="0" err="1">
                <a:solidFill>
                  <a:schemeClr val="bg1">
                    <a:alpha val="55000"/>
                  </a:schemeClr>
                </a:solidFill>
              </a:rPr>
              <a:t>e.m.</a:t>
            </a:r>
            <a:r>
              <a:rPr lang="en-GB" b="1" dirty="0">
                <a:solidFill>
                  <a:schemeClr val="bg1">
                    <a:alpha val="55000"/>
                  </a:schemeClr>
                </a:solidFill>
              </a:rPr>
              <a:t> spectrum </a:t>
            </a:r>
          </a:p>
          <a:p>
            <a:pPr marL="285750" indent="-285750" algn="just">
              <a:buFont typeface="Wingdings" panose="05000000000000000000" pitchFamily="2" charset="2"/>
              <a:buChar char="Ø"/>
            </a:pPr>
            <a:endParaRPr lang="en-GB" b="1" dirty="0">
              <a:solidFill>
                <a:schemeClr val="bg1">
                  <a:alpha val="55000"/>
                </a:schemeClr>
              </a:solidFill>
            </a:endParaRPr>
          </a:p>
          <a:p>
            <a:pPr marL="285750" indent="-285750" algn="just">
              <a:buFont typeface="Wingdings" panose="05000000000000000000" pitchFamily="2" charset="2"/>
              <a:buChar char="Ø"/>
            </a:pPr>
            <a:r>
              <a:rPr lang="en-GB" b="1" dirty="0">
                <a:solidFill>
                  <a:schemeClr val="bg1">
                    <a:alpha val="55000"/>
                  </a:schemeClr>
                </a:solidFill>
              </a:rPr>
              <a:t>Magneto-Plasma modelling via </a:t>
            </a:r>
            <a:r>
              <a:rPr lang="en-GB" b="1" dirty="0" err="1">
                <a:solidFill>
                  <a:schemeClr val="bg1">
                    <a:alpha val="55000"/>
                  </a:schemeClr>
                </a:solidFill>
              </a:rPr>
              <a:t>autoconsistent</a:t>
            </a:r>
            <a:r>
              <a:rPr lang="en-GB" b="1" dirty="0">
                <a:solidFill>
                  <a:schemeClr val="bg1">
                    <a:alpha val="55000"/>
                  </a:schemeClr>
                </a:solidFill>
              </a:rPr>
              <a:t> PIC simulation </a:t>
            </a:r>
          </a:p>
          <a:p>
            <a:pPr marL="285750" indent="-285750" algn="just">
              <a:buFont typeface="Wingdings" panose="05000000000000000000" pitchFamily="2" charset="2"/>
              <a:buChar char="Ø"/>
            </a:pPr>
            <a:endParaRPr lang="en-GB" b="1" dirty="0">
              <a:solidFill>
                <a:schemeClr val="bg1">
                  <a:alpha val="55000"/>
                </a:schemeClr>
              </a:solidFill>
            </a:endParaRPr>
          </a:p>
          <a:p>
            <a:pPr marL="285750" indent="-285750" algn="just">
              <a:buFont typeface="Wingdings" panose="05000000000000000000" pitchFamily="2" charset="2"/>
              <a:buChar char="Ø"/>
            </a:pPr>
            <a:endParaRPr lang="en-GB" b="1" dirty="0">
              <a:solidFill>
                <a:schemeClr val="bg1">
                  <a:alpha val="55000"/>
                </a:schemeClr>
              </a:solidFill>
            </a:endParaRPr>
          </a:p>
        </p:txBody>
      </p:sp>
      <p:pic>
        <p:nvPicPr>
          <p:cNvPr id="11" name="Immagine 10">
            <a:extLst>
              <a:ext uri="{FF2B5EF4-FFF2-40B4-BE49-F238E27FC236}">
                <a16:creationId xmlns:a16="http://schemas.microsoft.com/office/drawing/2014/main" id="{F690998F-4A86-47C2-9AFC-EA2D885FBE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8640" y="2209762"/>
            <a:ext cx="1080000" cy="1363051"/>
          </a:xfrm>
          <a:prstGeom prst="rect">
            <a:avLst/>
          </a:prstGeom>
        </p:spPr>
      </p:pic>
      <p:pic>
        <p:nvPicPr>
          <p:cNvPr id="13" name="Immagine 12">
            <a:extLst>
              <a:ext uri="{FF2B5EF4-FFF2-40B4-BE49-F238E27FC236}">
                <a16:creationId xmlns:a16="http://schemas.microsoft.com/office/drawing/2014/main" id="{CEA2AFD8-9BDA-4DE3-A601-EF1FBDB4E5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9354" y="2220714"/>
            <a:ext cx="1080000" cy="1358228"/>
          </a:xfrm>
          <a:prstGeom prst="rect">
            <a:avLst/>
          </a:prstGeom>
        </p:spPr>
      </p:pic>
      <p:pic>
        <p:nvPicPr>
          <p:cNvPr id="15" name="Immagine 14">
            <a:extLst>
              <a:ext uri="{FF2B5EF4-FFF2-40B4-BE49-F238E27FC236}">
                <a16:creationId xmlns:a16="http://schemas.microsoft.com/office/drawing/2014/main" id="{910FC7C4-5CC7-4323-AA9D-9ACFED78F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05120" y="3559552"/>
            <a:ext cx="1080000" cy="1359850"/>
          </a:xfrm>
          <a:prstGeom prst="rect">
            <a:avLst/>
          </a:prstGeom>
        </p:spPr>
      </p:pic>
      <p:pic>
        <p:nvPicPr>
          <p:cNvPr id="17" name="Immagine 16">
            <a:extLst>
              <a:ext uri="{FF2B5EF4-FFF2-40B4-BE49-F238E27FC236}">
                <a16:creationId xmlns:a16="http://schemas.microsoft.com/office/drawing/2014/main" id="{723478A2-6F76-4220-AA61-C49F6F708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54475" y="2241699"/>
            <a:ext cx="1080000" cy="1340317"/>
          </a:xfrm>
          <a:prstGeom prst="rect">
            <a:avLst/>
          </a:prstGeom>
        </p:spPr>
      </p:pic>
      <p:pic>
        <p:nvPicPr>
          <p:cNvPr id="18" name="Immagine 17">
            <a:extLst>
              <a:ext uri="{FF2B5EF4-FFF2-40B4-BE49-F238E27FC236}">
                <a16:creationId xmlns:a16="http://schemas.microsoft.com/office/drawing/2014/main" id="{F20A9651-71A5-4109-8995-1B3CE7102C91}"/>
              </a:ext>
            </a:extLst>
          </p:cNvPr>
          <p:cNvPicPr>
            <a:picLocks noChangeAspect="1"/>
          </p:cNvPicPr>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8009947" y="895194"/>
            <a:ext cx="1080000" cy="1336634"/>
          </a:xfrm>
          <a:prstGeom prst="rect">
            <a:avLst/>
          </a:prstGeom>
        </p:spPr>
      </p:pic>
      <p:pic>
        <p:nvPicPr>
          <p:cNvPr id="20" name="Immagine 19">
            <a:extLst>
              <a:ext uri="{FF2B5EF4-FFF2-40B4-BE49-F238E27FC236}">
                <a16:creationId xmlns:a16="http://schemas.microsoft.com/office/drawing/2014/main" id="{1802E20F-68C3-40C3-847F-D43C099EFFE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3456" b="3456"/>
          <a:stretch/>
        </p:blipFill>
        <p:spPr>
          <a:xfrm>
            <a:off x="8576874" y="4897676"/>
            <a:ext cx="1080000" cy="1359849"/>
          </a:xfrm>
          <a:prstGeom prst="rect">
            <a:avLst/>
          </a:prstGeom>
        </p:spPr>
      </p:pic>
      <p:pic>
        <p:nvPicPr>
          <p:cNvPr id="21" name="Immagine 20">
            <a:extLst>
              <a:ext uri="{FF2B5EF4-FFF2-40B4-BE49-F238E27FC236}">
                <a16:creationId xmlns:a16="http://schemas.microsoft.com/office/drawing/2014/main" id="{1DF356D2-1DF1-46FF-B986-661DCFBA8309}"/>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a:ext>
            </a:extLst>
          </a:blip>
          <a:srcRect/>
          <a:stretch/>
        </p:blipFill>
        <p:spPr>
          <a:xfrm>
            <a:off x="9089947" y="900001"/>
            <a:ext cx="1089056" cy="1321071"/>
          </a:xfrm>
          <a:prstGeom prst="rect">
            <a:avLst/>
          </a:prstGeom>
        </p:spPr>
      </p:pic>
      <p:pic>
        <p:nvPicPr>
          <p:cNvPr id="22" name="Immagine 21">
            <a:extLst>
              <a:ext uri="{FF2B5EF4-FFF2-40B4-BE49-F238E27FC236}">
                <a16:creationId xmlns:a16="http://schemas.microsoft.com/office/drawing/2014/main" id="{11B54FE3-2185-424A-BC41-5C52F9E6245C}"/>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9629353" y="3578942"/>
            <a:ext cx="1080001" cy="1321070"/>
          </a:xfrm>
          <a:prstGeom prst="rect">
            <a:avLst/>
          </a:prstGeom>
        </p:spPr>
      </p:pic>
      <p:pic>
        <p:nvPicPr>
          <p:cNvPr id="23" name="Immagine 22">
            <a:extLst>
              <a:ext uri="{FF2B5EF4-FFF2-40B4-BE49-F238E27FC236}">
                <a16:creationId xmlns:a16="http://schemas.microsoft.com/office/drawing/2014/main" id="{DDDEDD7B-B185-42DB-A997-983BCD1F9C16}"/>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p:blipFill>
        <p:spPr>
          <a:xfrm>
            <a:off x="8540298" y="3589698"/>
            <a:ext cx="1080001" cy="1309957"/>
          </a:xfrm>
          <a:prstGeom prst="rect">
            <a:avLst/>
          </a:prstGeom>
        </p:spPr>
      </p:pic>
      <p:pic>
        <p:nvPicPr>
          <p:cNvPr id="24" name="Immagine 23">
            <a:extLst>
              <a:ext uri="{FF2B5EF4-FFF2-40B4-BE49-F238E27FC236}">
                <a16:creationId xmlns:a16="http://schemas.microsoft.com/office/drawing/2014/main" id="{E9202223-9C91-42EA-87B6-0B95CB6722EC}"/>
              </a:ext>
            </a:extLst>
          </p:cNvPr>
          <p:cNvPicPr>
            <a:picLocks noChangeAspect="1"/>
          </p:cNvPicPr>
          <p:nvPr/>
        </p:nvPicPr>
        <p:blipFill rotWithShape="1">
          <a:blip r:embed="rId16" cstate="email">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p:blipFill>
        <p:spPr>
          <a:xfrm>
            <a:off x="10714226" y="2254045"/>
            <a:ext cx="1088609" cy="1289757"/>
          </a:xfrm>
          <a:prstGeom prst="rect">
            <a:avLst/>
          </a:prstGeom>
        </p:spPr>
      </p:pic>
      <p:pic>
        <p:nvPicPr>
          <p:cNvPr id="25" name="Immagine 24">
            <a:extLst>
              <a:ext uri="{FF2B5EF4-FFF2-40B4-BE49-F238E27FC236}">
                <a16:creationId xmlns:a16="http://schemas.microsoft.com/office/drawing/2014/main" id="{D060172D-F68D-49FC-8F8B-C16EBE5350DA}"/>
              </a:ext>
            </a:extLst>
          </p:cNvPr>
          <p:cNvPicPr>
            <a:picLocks noChangeAspect="1"/>
          </p:cNvPicPr>
          <p:nvPr/>
        </p:nvPicPr>
        <p:blipFill rotWithShape="1">
          <a:blip r:embed="rId18" cstate="emai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a:stretch/>
        </p:blipFill>
        <p:spPr>
          <a:xfrm>
            <a:off x="7448639" y="3572145"/>
            <a:ext cx="1080000" cy="1298840"/>
          </a:xfrm>
          <a:prstGeom prst="rect">
            <a:avLst/>
          </a:prstGeom>
        </p:spPr>
      </p:pic>
      <p:pic>
        <p:nvPicPr>
          <p:cNvPr id="3" name="Immagine 2">
            <a:extLst>
              <a:ext uri="{FF2B5EF4-FFF2-40B4-BE49-F238E27FC236}">
                <a16:creationId xmlns:a16="http://schemas.microsoft.com/office/drawing/2014/main" id="{B0258DFA-34BC-46E9-96CE-F188DBB15F4E}"/>
              </a:ext>
            </a:extLst>
          </p:cNvPr>
          <p:cNvPicPr>
            <a:picLocks noChangeAspect="1"/>
          </p:cNvPicPr>
          <p:nvPr/>
        </p:nvPicPr>
        <p:blipFill rotWithShape="1">
          <a:blip r:embed="rId20" cstate="email">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a:ext>
            </a:extLst>
          </a:blip>
          <a:srcRect/>
          <a:stretch/>
        </p:blipFill>
        <p:spPr>
          <a:xfrm>
            <a:off x="9653127" y="4907010"/>
            <a:ext cx="1077747" cy="1347747"/>
          </a:xfrm>
          <a:prstGeom prst="rect">
            <a:avLst/>
          </a:prstGeom>
        </p:spPr>
      </p:pic>
      <p:sp>
        <p:nvSpPr>
          <p:cNvPr id="4" name="CasellaDiTesto 3">
            <a:extLst>
              <a:ext uri="{FF2B5EF4-FFF2-40B4-BE49-F238E27FC236}">
                <a16:creationId xmlns:a16="http://schemas.microsoft.com/office/drawing/2014/main" id="{F13C1BA2-1AD5-4B67-859B-A9C68559ED9F}"/>
              </a:ext>
            </a:extLst>
          </p:cNvPr>
          <p:cNvSpPr txBox="1"/>
          <p:nvPr/>
        </p:nvSpPr>
        <p:spPr>
          <a:xfrm>
            <a:off x="7455924" y="3263130"/>
            <a:ext cx="875561" cy="307777"/>
          </a:xfrm>
          <a:prstGeom prst="rect">
            <a:avLst/>
          </a:prstGeom>
          <a:noFill/>
        </p:spPr>
        <p:txBody>
          <a:bodyPr wrap="none" rtlCol="0">
            <a:spAutoFit/>
          </a:bodyPr>
          <a:lstStyle/>
          <a:p>
            <a:r>
              <a:rPr lang="it-IT" sz="1400" dirty="0">
                <a:solidFill>
                  <a:schemeClr val="bg1"/>
                </a:solidFill>
              </a:rPr>
              <a:t>L. Celona</a:t>
            </a:r>
            <a:endParaRPr lang="en-GB" sz="1400" dirty="0">
              <a:solidFill>
                <a:schemeClr val="bg1"/>
              </a:solidFill>
            </a:endParaRPr>
          </a:p>
        </p:txBody>
      </p:sp>
      <p:sp>
        <p:nvSpPr>
          <p:cNvPr id="19" name="CasellaDiTesto 18">
            <a:extLst>
              <a:ext uri="{FF2B5EF4-FFF2-40B4-BE49-F238E27FC236}">
                <a16:creationId xmlns:a16="http://schemas.microsoft.com/office/drawing/2014/main" id="{E118C7E1-F0A0-447F-B961-4625C01B6893}"/>
              </a:ext>
            </a:extLst>
          </p:cNvPr>
          <p:cNvSpPr txBox="1"/>
          <p:nvPr/>
        </p:nvSpPr>
        <p:spPr>
          <a:xfrm>
            <a:off x="7546467" y="4563208"/>
            <a:ext cx="829073" cy="307777"/>
          </a:xfrm>
          <a:prstGeom prst="rect">
            <a:avLst/>
          </a:prstGeom>
          <a:noFill/>
        </p:spPr>
        <p:txBody>
          <a:bodyPr wrap="none" rtlCol="0">
            <a:spAutoFit/>
          </a:bodyPr>
          <a:lstStyle/>
          <a:p>
            <a:r>
              <a:rPr lang="it-IT" sz="1400" dirty="0" err="1"/>
              <a:t>G.Castro</a:t>
            </a:r>
            <a:endParaRPr lang="en-GB" sz="1400" dirty="0"/>
          </a:p>
        </p:txBody>
      </p:sp>
      <p:sp>
        <p:nvSpPr>
          <p:cNvPr id="26" name="CasellaDiTesto 25">
            <a:extLst>
              <a:ext uri="{FF2B5EF4-FFF2-40B4-BE49-F238E27FC236}">
                <a16:creationId xmlns:a16="http://schemas.microsoft.com/office/drawing/2014/main" id="{49EA6B4F-F424-4799-A840-04A9C3C0AE36}"/>
              </a:ext>
            </a:extLst>
          </p:cNvPr>
          <p:cNvSpPr txBox="1"/>
          <p:nvPr/>
        </p:nvSpPr>
        <p:spPr>
          <a:xfrm>
            <a:off x="8021675" y="1907461"/>
            <a:ext cx="1099981" cy="307777"/>
          </a:xfrm>
          <a:prstGeom prst="rect">
            <a:avLst/>
          </a:prstGeom>
          <a:noFill/>
        </p:spPr>
        <p:txBody>
          <a:bodyPr wrap="none" rtlCol="0">
            <a:spAutoFit/>
          </a:bodyPr>
          <a:lstStyle/>
          <a:p>
            <a:r>
              <a:rPr lang="it-IT" sz="1400" dirty="0"/>
              <a:t>S. Gammino</a:t>
            </a:r>
            <a:endParaRPr lang="en-GB" sz="1400" dirty="0"/>
          </a:p>
        </p:txBody>
      </p:sp>
      <p:sp>
        <p:nvSpPr>
          <p:cNvPr id="27" name="CasellaDiTesto 26">
            <a:extLst>
              <a:ext uri="{FF2B5EF4-FFF2-40B4-BE49-F238E27FC236}">
                <a16:creationId xmlns:a16="http://schemas.microsoft.com/office/drawing/2014/main" id="{939265E6-7751-421E-9148-29DAD78B8BA4}"/>
              </a:ext>
            </a:extLst>
          </p:cNvPr>
          <p:cNvSpPr txBox="1"/>
          <p:nvPr/>
        </p:nvSpPr>
        <p:spPr>
          <a:xfrm>
            <a:off x="9126184" y="1894231"/>
            <a:ext cx="933269" cy="307777"/>
          </a:xfrm>
          <a:prstGeom prst="rect">
            <a:avLst/>
          </a:prstGeom>
          <a:noFill/>
        </p:spPr>
        <p:txBody>
          <a:bodyPr wrap="none" rtlCol="0">
            <a:spAutoFit/>
          </a:bodyPr>
          <a:lstStyle/>
          <a:p>
            <a:r>
              <a:rPr lang="it-IT" sz="1400" dirty="0"/>
              <a:t>D. Mascali</a:t>
            </a:r>
            <a:endParaRPr lang="en-GB" sz="1400" dirty="0"/>
          </a:p>
        </p:txBody>
      </p:sp>
      <p:sp>
        <p:nvSpPr>
          <p:cNvPr id="28" name="CasellaDiTesto 27">
            <a:extLst>
              <a:ext uri="{FF2B5EF4-FFF2-40B4-BE49-F238E27FC236}">
                <a16:creationId xmlns:a16="http://schemas.microsoft.com/office/drawing/2014/main" id="{F01D2509-0C06-40F6-95ED-D7B2DFA31A2F}"/>
              </a:ext>
            </a:extLst>
          </p:cNvPr>
          <p:cNvSpPr txBox="1"/>
          <p:nvPr/>
        </p:nvSpPr>
        <p:spPr>
          <a:xfrm>
            <a:off x="9715450" y="3267391"/>
            <a:ext cx="859531" cy="307777"/>
          </a:xfrm>
          <a:prstGeom prst="rect">
            <a:avLst/>
          </a:prstGeom>
          <a:noFill/>
        </p:spPr>
        <p:txBody>
          <a:bodyPr wrap="none" rtlCol="0">
            <a:spAutoFit/>
          </a:bodyPr>
          <a:lstStyle/>
          <a:p>
            <a:r>
              <a:rPr lang="it-IT" sz="1400" dirty="0"/>
              <a:t>G. Torrisi</a:t>
            </a:r>
            <a:endParaRPr lang="en-GB" sz="1400" dirty="0"/>
          </a:p>
        </p:txBody>
      </p:sp>
      <p:sp>
        <p:nvSpPr>
          <p:cNvPr id="29" name="CasellaDiTesto 28">
            <a:extLst>
              <a:ext uri="{FF2B5EF4-FFF2-40B4-BE49-F238E27FC236}">
                <a16:creationId xmlns:a16="http://schemas.microsoft.com/office/drawing/2014/main" id="{30C20289-A632-4476-86C9-2ADB372586F8}"/>
              </a:ext>
            </a:extLst>
          </p:cNvPr>
          <p:cNvSpPr txBox="1"/>
          <p:nvPr/>
        </p:nvSpPr>
        <p:spPr>
          <a:xfrm>
            <a:off x="8495647" y="4583680"/>
            <a:ext cx="1128835" cy="307777"/>
          </a:xfrm>
          <a:prstGeom prst="rect">
            <a:avLst/>
          </a:prstGeom>
          <a:noFill/>
        </p:spPr>
        <p:txBody>
          <a:bodyPr wrap="none" rtlCol="0">
            <a:spAutoFit/>
          </a:bodyPr>
          <a:lstStyle/>
          <a:p>
            <a:r>
              <a:rPr lang="it-IT" sz="1400" dirty="0"/>
              <a:t>M. Mazzaglia</a:t>
            </a:r>
            <a:endParaRPr lang="en-GB" sz="1400" dirty="0"/>
          </a:p>
        </p:txBody>
      </p:sp>
      <p:sp>
        <p:nvSpPr>
          <p:cNvPr id="30" name="CasellaDiTesto 29">
            <a:extLst>
              <a:ext uri="{FF2B5EF4-FFF2-40B4-BE49-F238E27FC236}">
                <a16:creationId xmlns:a16="http://schemas.microsoft.com/office/drawing/2014/main" id="{F11DAE0B-01AD-4E72-A8F7-BF9BC0763FD1}"/>
              </a:ext>
            </a:extLst>
          </p:cNvPr>
          <p:cNvSpPr txBox="1"/>
          <p:nvPr/>
        </p:nvSpPr>
        <p:spPr>
          <a:xfrm>
            <a:off x="8579759" y="5956330"/>
            <a:ext cx="1011815" cy="307777"/>
          </a:xfrm>
          <a:prstGeom prst="rect">
            <a:avLst/>
          </a:prstGeom>
          <a:noFill/>
        </p:spPr>
        <p:txBody>
          <a:bodyPr wrap="none" rtlCol="0">
            <a:spAutoFit/>
          </a:bodyPr>
          <a:lstStyle/>
          <a:p>
            <a:r>
              <a:rPr lang="it-IT" sz="1400" dirty="0"/>
              <a:t>G. Sorbello</a:t>
            </a:r>
            <a:endParaRPr lang="en-GB" sz="1400" dirty="0"/>
          </a:p>
        </p:txBody>
      </p:sp>
      <p:sp>
        <p:nvSpPr>
          <p:cNvPr id="31" name="CasellaDiTesto 30">
            <a:extLst>
              <a:ext uri="{FF2B5EF4-FFF2-40B4-BE49-F238E27FC236}">
                <a16:creationId xmlns:a16="http://schemas.microsoft.com/office/drawing/2014/main" id="{47EFEE19-C2F2-4822-A60F-DEF485E4A4DB}"/>
              </a:ext>
            </a:extLst>
          </p:cNvPr>
          <p:cNvSpPr txBox="1"/>
          <p:nvPr/>
        </p:nvSpPr>
        <p:spPr>
          <a:xfrm>
            <a:off x="9720677" y="4598143"/>
            <a:ext cx="867545" cy="307777"/>
          </a:xfrm>
          <a:prstGeom prst="rect">
            <a:avLst/>
          </a:prstGeom>
          <a:noFill/>
        </p:spPr>
        <p:txBody>
          <a:bodyPr wrap="none" rtlCol="0">
            <a:spAutoFit/>
          </a:bodyPr>
          <a:lstStyle/>
          <a:p>
            <a:r>
              <a:rPr lang="it-IT" sz="1400" dirty="0"/>
              <a:t>E. Naselli</a:t>
            </a:r>
            <a:endParaRPr lang="en-GB" sz="1400" dirty="0"/>
          </a:p>
        </p:txBody>
      </p:sp>
      <p:sp>
        <p:nvSpPr>
          <p:cNvPr id="32" name="CasellaDiTesto 31">
            <a:extLst>
              <a:ext uri="{FF2B5EF4-FFF2-40B4-BE49-F238E27FC236}">
                <a16:creationId xmlns:a16="http://schemas.microsoft.com/office/drawing/2014/main" id="{0014BA67-3DDD-4B6D-8899-206A02A4C632}"/>
              </a:ext>
            </a:extLst>
          </p:cNvPr>
          <p:cNvSpPr txBox="1"/>
          <p:nvPr/>
        </p:nvSpPr>
        <p:spPr>
          <a:xfrm>
            <a:off x="9746886" y="5917973"/>
            <a:ext cx="930063" cy="307777"/>
          </a:xfrm>
          <a:prstGeom prst="rect">
            <a:avLst/>
          </a:prstGeom>
          <a:noFill/>
        </p:spPr>
        <p:txBody>
          <a:bodyPr wrap="none" rtlCol="0">
            <a:spAutoFit/>
          </a:bodyPr>
          <a:lstStyle/>
          <a:p>
            <a:r>
              <a:rPr lang="it-IT" sz="1400" dirty="0"/>
              <a:t>Di Donato</a:t>
            </a:r>
            <a:endParaRPr lang="en-GB" sz="1400" dirty="0"/>
          </a:p>
        </p:txBody>
      </p:sp>
      <p:sp>
        <p:nvSpPr>
          <p:cNvPr id="33" name="CasellaDiTesto 32">
            <a:extLst>
              <a:ext uri="{FF2B5EF4-FFF2-40B4-BE49-F238E27FC236}">
                <a16:creationId xmlns:a16="http://schemas.microsoft.com/office/drawing/2014/main" id="{56FD8F92-1A25-4868-8B78-E5AEB0082B51}"/>
              </a:ext>
            </a:extLst>
          </p:cNvPr>
          <p:cNvSpPr txBox="1"/>
          <p:nvPr/>
        </p:nvSpPr>
        <p:spPr>
          <a:xfrm>
            <a:off x="10868852" y="4580733"/>
            <a:ext cx="853119" cy="307777"/>
          </a:xfrm>
          <a:prstGeom prst="rect">
            <a:avLst/>
          </a:prstGeom>
          <a:noFill/>
        </p:spPr>
        <p:txBody>
          <a:bodyPr wrap="none" rtlCol="0">
            <a:spAutoFit/>
          </a:bodyPr>
          <a:lstStyle/>
          <a:p>
            <a:r>
              <a:rPr lang="it-IT" sz="1400" dirty="0"/>
              <a:t>G. Mauro</a:t>
            </a:r>
            <a:endParaRPr lang="en-GB" sz="1400" dirty="0"/>
          </a:p>
        </p:txBody>
      </p:sp>
      <p:sp>
        <p:nvSpPr>
          <p:cNvPr id="34" name="CasellaDiTesto 33">
            <a:extLst>
              <a:ext uri="{FF2B5EF4-FFF2-40B4-BE49-F238E27FC236}">
                <a16:creationId xmlns:a16="http://schemas.microsoft.com/office/drawing/2014/main" id="{365F6A0A-4354-4F20-B58A-4ADEDF142C6C}"/>
              </a:ext>
            </a:extLst>
          </p:cNvPr>
          <p:cNvSpPr txBox="1"/>
          <p:nvPr/>
        </p:nvSpPr>
        <p:spPr>
          <a:xfrm>
            <a:off x="10885781" y="3261852"/>
            <a:ext cx="853119" cy="307777"/>
          </a:xfrm>
          <a:prstGeom prst="rect">
            <a:avLst/>
          </a:prstGeom>
          <a:noFill/>
        </p:spPr>
        <p:txBody>
          <a:bodyPr wrap="none" rtlCol="0">
            <a:spAutoFit/>
          </a:bodyPr>
          <a:lstStyle/>
          <a:p>
            <a:r>
              <a:rPr lang="it-IT" sz="1400" dirty="0" err="1"/>
              <a:t>Pitadella</a:t>
            </a:r>
            <a:endParaRPr lang="en-GB" sz="1400" dirty="0"/>
          </a:p>
        </p:txBody>
      </p:sp>
      <p:sp>
        <p:nvSpPr>
          <p:cNvPr id="35" name="CasellaDiTesto 34">
            <a:extLst>
              <a:ext uri="{FF2B5EF4-FFF2-40B4-BE49-F238E27FC236}">
                <a16:creationId xmlns:a16="http://schemas.microsoft.com/office/drawing/2014/main" id="{D5739D33-B8DA-4701-8E8B-17CEFBB5909E}"/>
              </a:ext>
            </a:extLst>
          </p:cNvPr>
          <p:cNvSpPr txBox="1"/>
          <p:nvPr/>
        </p:nvSpPr>
        <p:spPr>
          <a:xfrm>
            <a:off x="8516533" y="3267391"/>
            <a:ext cx="1016625" cy="307777"/>
          </a:xfrm>
          <a:prstGeom prst="rect">
            <a:avLst/>
          </a:prstGeom>
          <a:noFill/>
        </p:spPr>
        <p:txBody>
          <a:bodyPr wrap="none" rtlCol="0">
            <a:spAutoFit/>
          </a:bodyPr>
          <a:lstStyle/>
          <a:p>
            <a:r>
              <a:rPr lang="it-IT" sz="1400" dirty="0" err="1"/>
              <a:t>O.Leonardi</a:t>
            </a:r>
            <a:endParaRPr lang="en-GB" sz="1400" dirty="0"/>
          </a:p>
        </p:txBody>
      </p:sp>
      <p:pic>
        <p:nvPicPr>
          <p:cNvPr id="6" name="Immagine 5">
            <a:extLst>
              <a:ext uri="{FF2B5EF4-FFF2-40B4-BE49-F238E27FC236}">
                <a16:creationId xmlns:a16="http://schemas.microsoft.com/office/drawing/2014/main" id="{3C6A15C6-1697-46C7-8144-DA3173DC2CF6}"/>
              </a:ext>
            </a:extLst>
          </p:cNvPr>
          <p:cNvPicPr>
            <a:picLocks noChangeAspect="1"/>
          </p:cNvPicPr>
          <p:nvPr/>
        </p:nvPicPr>
        <p:blipFill rotWithShape="1">
          <a:blip r:embed="rId22" cstate="email">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a:ext>
            </a:extLst>
          </a:blip>
          <a:srcRect/>
          <a:stretch/>
        </p:blipFill>
        <p:spPr>
          <a:xfrm>
            <a:off x="10175521" y="898214"/>
            <a:ext cx="1080000" cy="1327665"/>
          </a:xfrm>
          <a:prstGeom prst="rect">
            <a:avLst/>
          </a:prstGeom>
        </p:spPr>
      </p:pic>
      <p:sp>
        <p:nvSpPr>
          <p:cNvPr id="36" name="CasellaDiTesto 35">
            <a:extLst>
              <a:ext uri="{FF2B5EF4-FFF2-40B4-BE49-F238E27FC236}">
                <a16:creationId xmlns:a16="http://schemas.microsoft.com/office/drawing/2014/main" id="{8B2F316D-6747-4B3F-AA7E-12549A7D8212}"/>
              </a:ext>
            </a:extLst>
          </p:cNvPr>
          <p:cNvSpPr txBox="1"/>
          <p:nvPr/>
        </p:nvSpPr>
        <p:spPr>
          <a:xfrm>
            <a:off x="10169353" y="1880313"/>
            <a:ext cx="628698" cy="307777"/>
          </a:xfrm>
          <a:prstGeom prst="rect">
            <a:avLst/>
          </a:prstGeom>
          <a:noFill/>
        </p:spPr>
        <p:txBody>
          <a:bodyPr wrap="none" rtlCol="0">
            <a:spAutoFit/>
          </a:bodyPr>
          <a:lstStyle/>
          <a:p>
            <a:r>
              <a:rPr lang="it-IT" sz="1400" dirty="0" err="1"/>
              <a:t>L.Neri</a:t>
            </a:r>
            <a:endParaRPr lang="en-GB" sz="1400" dirty="0"/>
          </a:p>
        </p:txBody>
      </p:sp>
    </p:spTree>
    <p:extLst>
      <p:ext uri="{BB962C8B-B14F-4D97-AF65-F5344CB8AC3E}">
        <p14:creationId xmlns:p14="http://schemas.microsoft.com/office/powerpoint/2010/main" val="342483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669BFB1-670D-4BB8-A7A6-6520D991E767}"/>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87404" y="2051171"/>
            <a:ext cx="3463963" cy="3784695"/>
          </a:xfrm>
          <a:prstGeom prst="rect">
            <a:avLst/>
          </a:prstGeom>
        </p:spPr>
      </p:pic>
      <p:sp>
        <p:nvSpPr>
          <p:cNvPr id="2" name="Titolo 1">
            <a:extLst>
              <a:ext uri="{FF2B5EF4-FFF2-40B4-BE49-F238E27FC236}">
                <a16:creationId xmlns:a16="http://schemas.microsoft.com/office/drawing/2014/main" id="{4A5D65A5-082F-4DD4-AA34-20D2BE1EA28C}"/>
              </a:ext>
            </a:extLst>
          </p:cNvPr>
          <p:cNvSpPr>
            <a:spLocks noGrp="1"/>
          </p:cNvSpPr>
          <p:nvPr>
            <p:ph type="title"/>
          </p:nvPr>
        </p:nvSpPr>
        <p:spPr/>
        <p:txBody>
          <a:bodyPr>
            <a:noAutofit/>
          </a:bodyPr>
          <a:lstStyle/>
          <a:p>
            <a:r>
              <a:rPr lang="it-IT" sz="3600" b="1" dirty="0" err="1">
                <a:solidFill>
                  <a:schemeClr val="bg1">
                    <a:alpha val="55000"/>
                  </a:schemeClr>
                </a:solidFill>
                <a:latin typeface="-webkit-system-font"/>
                <a:ea typeface="+mn-ea"/>
                <a:cs typeface="+mn-cs"/>
              </a:rPr>
              <a:t>Launching</a:t>
            </a:r>
            <a:r>
              <a:rPr lang="it-IT" sz="3600" b="1" dirty="0">
                <a:solidFill>
                  <a:schemeClr val="bg1">
                    <a:alpha val="55000"/>
                  </a:schemeClr>
                </a:solidFill>
                <a:latin typeface="-webkit-system-font"/>
                <a:ea typeface="+mn-ea"/>
                <a:cs typeface="+mn-cs"/>
              </a:rPr>
              <a:t> </a:t>
            </a:r>
            <a:r>
              <a:rPr lang="it-IT" sz="3600" b="1" dirty="0" err="1">
                <a:solidFill>
                  <a:schemeClr val="bg1">
                    <a:alpha val="55000"/>
                  </a:schemeClr>
                </a:solidFill>
                <a:latin typeface="-webkit-system-font"/>
                <a:ea typeface="+mn-ea"/>
                <a:cs typeface="+mn-cs"/>
              </a:rPr>
              <a:t>Scheme</a:t>
            </a:r>
            <a:r>
              <a:rPr lang="it-IT" sz="3600" b="1" dirty="0">
                <a:solidFill>
                  <a:schemeClr val="bg1">
                    <a:alpha val="55000"/>
                  </a:schemeClr>
                </a:solidFill>
                <a:latin typeface="-webkit-system-font"/>
                <a:ea typeface="+mn-ea"/>
                <a:cs typeface="+mn-cs"/>
              </a:rPr>
              <a:t> in Ion </a:t>
            </a:r>
            <a:r>
              <a:rPr lang="it-IT" sz="3600" b="1" dirty="0" err="1">
                <a:solidFill>
                  <a:schemeClr val="bg1">
                    <a:alpha val="55000"/>
                  </a:schemeClr>
                </a:solidFill>
                <a:latin typeface="-webkit-system-font"/>
                <a:ea typeface="+mn-ea"/>
                <a:cs typeface="+mn-cs"/>
              </a:rPr>
              <a:t>Souce</a:t>
            </a:r>
            <a:r>
              <a:rPr lang="it-IT" sz="3200" b="1" dirty="0">
                <a:solidFill>
                  <a:schemeClr val="bg1">
                    <a:alpha val="55000"/>
                  </a:schemeClr>
                </a:solidFill>
                <a:latin typeface="-webkit-system-font"/>
              </a:rPr>
              <a:t> </a:t>
            </a:r>
            <a:br>
              <a:rPr lang="it-IT" sz="3200" b="1" dirty="0">
                <a:solidFill>
                  <a:schemeClr val="bg1">
                    <a:alpha val="55000"/>
                  </a:schemeClr>
                </a:solidFill>
                <a:latin typeface="-webkit-system-font"/>
              </a:rPr>
            </a:br>
            <a:endParaRPr lang="en-GB" b="1" dirty="0">
              <a:solidFill>
                <a:schemeClr val="bg1">
                  <a:alpha val="55000"/>
                </a:schemeClr>
              </a:solidFill>
              <a:latin typeface="-webkit-system-font"/>
              <a:ea typeface="+mn-ea"/>
              <a:cs typeface="+mn-cs"/>
            </a:endParaRPr>
          </a:p>
        </p:txBody>
      </p:sp>
      <p:sp>
        <p:nvSpPr>
          <p:cNvPr id="3" name="Segnaposto testo 2">
            <a:extLst>
              <a:ext uri="{FF2B5EF4-FFF2-40B4-BE49-F238E27FC236}">
                <a16:creationId xmlns:a16="http://schemas.microsoft.com/office/drawing/2014/main" id="{FECB3BEC-AF98-4109-BFA5-3471BD96FE83}"/>
              </a:ext>
            </a:extLst>
          </p:cNvPr>
          <p:cNvSpPr>
            <a:spLocks noGrp="1"/>
          </p:cNvSpPr>
          <p:nvPr>
            <p:ph type="body" idx="1"/>
          </p:nvPr>
        </p:nvSpPr>
        <p:spPr>
          <a:xfrm>
            <a:off x="498601" y="1138311"/>
            <a:ext cx="6002525" cy="612648"/>
          </a:xfrm>
          <a:ln>
            <a:noFill/>
          </a:ln>
        </p:spPr>
        <p:txBody>
          <a:bodyPr>
            <a:noAutofit/>
          </a:bodyPr>
          <a:lstStyle/>
          <a:p>
            <a:r>
              <a:rPr lang="en-GB" sz="2400" b="1" dirty="0">
                <a:solidFill>
                  <a:schemeClr val="bg1">
                    <a:alpha val="55000"/>
                  </a:schemeClr>
                </a:solidFill>
              </a:rPr>
              <a:t>Advanced Ion Source for </a:t>
            </a:r>
            <a:r>
              <a:rPr lang="en-GB" sz="2400" b="1" dirty="0" err="1">
                <a:solidFill>
                  <a:schemeClr val="bg1">
                    <a:alpha val="55000"/>
                  </a:schemeClr>
                </a:solidFill>
              </a:rPr>
              <a:t>Hadrontherapy</a:t>
            </a:r>
            <a:r>
              <a:rPr lang="en-GB" sz="2400" b="1" dirty="0">
                <a:solidFill>
                  <a:schemeClr val="bg1">
                    <a:alpha val="55000"/>
                  </a:schemeClr>
                </a:solidFill>
              </a:rPr>
              <a:t> - </a:t>
            </a:r>
            <a:r>
              <a:rPr lang="en-GB" sz="2400" b="1" dirty="0" err="1">
                <a:solidFill>
                  <a:schemeClr val="bg1">
                    <a:alpha val="55000"/>
                  </a:schemeClr>
                </a:solidFill>
              </a:rPr>
              <a:t>AISHa</a:t>
            </a:r>
            <a:r>
              <a:rPr lang="en-GB" sz="2400" b="1" dirty="0">
                <a:solidFill>
                  <a:schemeClr val="bg1">
                    <a:alpha val="55000"/>
                  </a:schemeClr>
                </a:solidFill>
              </a:rPr>
              <a:t> </a:t>
            </a:r>
            <a:endParaRPr lang="it-IT" sz="2400" b="1" dirty="0">
              <a:solidFill>
                <a:schemeClr val="bg1">
                  <a:alpha val="55000"/>
                </a:schemeClr>
              </a:solidFill>
            </a:endParaRPr>
          </a:p>
        </p:txBody>
      </p:sp>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3</a:t>
            </a:fld>
            <a:endParaRPr lang="en-US" dirty="0">
              <a:solidFill>
                <a:schemeClr val="bg1">
                  <a:alpha val="55000"/>
                </a:schemeClr>
              </a:solidFill>
            </a:endParaRPr>
          </a:p>
        </p:txBody>
      </p:sp>
      <p:pic>
        <p:nvPicPr>
          <p:cNvPr id="22" name="Immagine 21">
            <a:extLst>
              <a:ext uri="{FF2B5EF4-FFF2-40B4-BE49-F238E27FC236}">
                <a16:creationId xmlns:a16="http://schemas.microsoft.com/office/drawing/2014/main" id="{26413778-A5CB-4859-8EE8-DCB19EC986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8601" y="2104436"/>
            <a:ext cx="5193746" cy="4006881"/>
          </a:xfrm>
          <a:prstGeom prst="rect">
            <a:avLst/>
          </a:prstGeom>
          <a:ln>
            <a:noFill/>
          </a:ln>
          <a:effectLst>
            <a:outerShdw blurRad="292100" dist="139700" dir="2700000" algn="tl" rotWithShape="0">
              <a:srgbClr val="333333">
                <a:alpha val="65000"/>
              </a:srgbClr>
            </a:outerShdw>
          </a:effectLst>
        </p:spPr>
      </p:pic>
      <p:sp>
        <p:nvSpPr>
          <p:cNvPr id="28" name="CasellaDiTesto 27">
            <a:extLst>
              <a:ext uri="{FF2B5EF4-FFF2-40B4-BE49-F238E27FC236}">
                <a16:creationId xmlns:a16="http://schemas.microsoft.com/office/drawing/2014/main" id="{A48AA0B1-D41F-49C0-9A1F-B57486E6C4F5}"/>
              </a:ext>
            </a:extLst>
          </p:cNvPr>
          <p:cNvSpPr txBox="1"/>
          <p:nvPr/>
        </p:nvSpPr>
        <p:spPr>
          <a:xfrm>
            <a:off x="9765612" y="6136078"/>
            <a:ext cx="2426388" cy="646331"/>
          </a:xfrm>
          <a:prstGeom prst="rect">
            <a:avLst/>
          </a:prstGeom>
          <a:noFill/>
        </p:spPr>
        <p:txBody>
          <a:bodyPr wrap="square">
            <a:spAutoFit/>
          </a:bodyPr>
          <a:lstStyle/>
          <a:p>
            <a:r>
              <a:rPr lang="it-IT" sz="1200" dirty="0">
                <a:solidFill>
                  <a:srgbClr val="6C6E70"/>
                </a:solidFill>
                <a:latin typeface="Arial" panose="020B0604020202020204" pitchFamily="34" charset="0"/>
              </a:rPr>
              <a:t>Digital Fast Tuner System</a:t>
            </a:r>
          </a:p>
          <a:p>
            <a:r>
              <a:rPr lang="it-IT" sz="1200" dirty="0">
                <a:solidFill>
                  <a:srgbClr val="6C6E70"/>
                </a:solidFill>
                <a:latin typeface="Arial" panose="020B0604020202020204" pitchFamily="34" charset="0"/>
              </a:rPr>
              <a:t>fine frequency tuning on 24 preset </a:t>
            </a:r>
            <a:r>
              <a:rPr lang="it-IT" sz="1200" dirty="0" err="1">
                <a:solidFill>
                  <a:srgbClr val="6C6E70"/>
                </a:solidFill>
                <a:latin typeface="Arial" panose="020B0604020202020204" pitchFamily="34" charset="0"/>
              </a:rPr>
              <a:t>channel</a:t>
            </a:r>
            <a:endParaRPr lang="en-GB" sz="1200" dirty="0">
              <a:solidFill>
                <a:srgbClr val="6C6E70"/>
              </a:solidFill>
              <a:latin typeface="Arial" panose="020B0604020202020204" pitchFamily="34" charset="0"/>
            </a:endParaRPr>
          </a:p>
        </p:txBody>
      </p:sp>
      <p:pic>
        <p:nvPicPr>
          <p:cNvPr id="29" name="Immagine 28" descr="Immagine che contiene interni&#10;&#10;Descrizione generata automaticamente">
            <a:extLst>
              <a:ext uri="{FF2B5EF4-FFF2-40B4-BE49-F238E27FC236}">
                <a16:creationId xmlns:a16="http://schemas.microsoft.com/office/drawing/2014/main" id="{E74B24E8-FB0A-4A3B-AE8C-C1141432B4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19807" y="614455"/>
            <a:ext cx="1851291" cy="1195593"/>
          </a:xfrm>
          <a:prstGeom prst="rect">
            <a:avLst/>
          </a:prstGeom>
          <a:ln>
            <a:noFill/>
          </a:ln>
          <a:effectLst>
            <a:outerShdw blurRad="292100" dist="139700" dir="2700000" algn="tl" rotWithShape="0">
              <a:srgbClr val="333333">
                <a:alpha val="65000"/>
              </a:srgbClr>
            </a:outerShdw>
          </a:effectLst>
        </p:spPr>
      </p:pic>
      <p:cxnSp>
        <p:nvCxnSpPr>
          <p:cNvPr id="31" name="Connettore diritto 30">
            <a:extLst>
              <a:ext uri="{FF2B5EF4-FFF2-40B4-BE49-F238E27FC236}">
                <a16:creationId xmlns:a16="http://schemas.microsoft.com/office/drawing/2014/main" id="{7422B389-3A7B-4B94-8497-18A559299A3D}"/>
              </a:ext>
            </a:extLst>
          </p:cNvPr>
          <p:cNvCxnSpPr>
            <a:cxnSpLocks/>
            <a:stCxn id="29" idx="1"/>
          </p:cNvCxnSpPr>
          <p:nvPr/>
        </p:nvCxnSpPr>
        <p:spPr>
          <a:xfrm flipH="1">
            <a:off x="9115477" y="1212252"/>
            <a:ext cx="504330" cy="1331899"/>
          </a:xfrm>
          <a:prstGeom prst="line">
            <a:avLst/>
          </a:prstGeom>
        </p:spPr>
        <p:style>
          <a:lnRef idx="1">
            <a:schemeClr val="dk1"/>
          </a:lnRef>
          <a:fillRef idx="0">
            <a:schemeClr val="dk1"/>
          </a:fillRef>
          <a:effectRef idx="0">
            <a:schemeClr val="dk1"/>
          </a:effectRef>
          <a:fontRef idx="minor">
            <a:schemeClr val="tx1"/>
          </a:fontRef>
        </p:style>
      </p:cxnSp>
      <p:cxnSp>
        <p:nvCxnSpPr>
          <p:cNvPr id="33" name="Connettore diritto 32">
            <a:extLst>
              <a:ext uri="{FF2B5EF4-FFF2-40B4-BE49-F238E27FC236}">
                <a16:creationId xmlns:a16="http://schemas.microsoft.com/office/drawing/2014/main" id="{6866BC35-3879-4FD9-B20C-C1F81C033CB1}"/>
              </a:ext>
            </a:extLst>
          </p:cNvPr>
          <p:cNvCxnSpPr>
            <a:cxnSpLocks/>
            <a:stCxn id="29" idx="2"/>
          </p:cNvCxnSpPr>
          <p:nvPr/>
        </p:nvCxnSpPr>
        <p:spPr>
          <a:xfrm flipH="1">
            <a:off x="9859617" y="1810048"/>
            <a:ext cx="685836" cy="809465"/>
          </a:xfrm>
          <a:prstGeom prst="line">
            <a:avLst/>
          </a:prstGeom>
        </p:spPr>
        <p:style>
          <a:lnRef idx="1">
            <a:schemeClr val="dk1"/>
          </a:lnRef>
          <a:fillRef idx="0">
            <a:schemeClr val="dk1"/>
          </a:fillRef>
          <a:effectRef idx="0">
            <a:schemeClr val="dk1"/>
          </a:effectRef>
          <a:fontRef idx="minor">
            <a:schemeClr val="tx1"/>
          </a:fontRef>
        </p:style>
      </p:cxnSp>
      <p:pic>
        <p:nvPicPr>
          <p:cNvPr id="14" name="Immagine 11">
            <a:extLst>
              <a:ext uri="{FF2B5EF4-FFF2-40B4-BE49-F238E27FC236}">
                <a16:creationId xmlns:a16="http://schemas.microsoft.com/office/drawing/2014/main" id="{38B665C3-A5A8-4D97-8A8D-5EBE50BAB22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5304" y="1675100"/>
            <a:ext cx="1166988" cy="81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E5ABF994-C6E6-4069-BE08-939EC73D429A}"/>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7517" y="2024857"/>
            <a:ext cx="1016566" cy="873338"/>
          </a:xfrm>
          <a:prstGeom prst="rect">
            <a:avLst/>
          </a:prstGeom>
        </p:spPr>
      </p:pic>
      <p:sp>
        <p:nvSpPr>
          <p:cNvPr id="16" name="CasellaDiTesto 15">
            <a:extLst>
              <a:ext uri="{FF2B5EF4-FFF2-40B4-BE49-F238E27FC236}">
                <a16:creationId xmlns:a16="http://schemas.microsoft.com/office/drawing/2014/main" id="{33A20157-2669-48E7-9478-F16A2DB76C32}"/>
              </a:ext>
            </a:extLst>
          </p:cNvPr>
          <p:cNvSpPr txBox="1"/>
          <p:nvPr/>
        </p:nvSpPr>
        <p:spPr>
          <a:xfrm>
            <a:off x="9906658" y="5823073"/>
            <a:ext cx="2174003" cy="253916"/>
          </a:xfrm>
          <a:prstGeom prst="rect">
            <a:avLst/>
          </a:prstGeom>
          <a:noFill/>
        </p:spPr>
        <p:txBody>
          <a:bodyPr wrap="square">
            <a:spAutoFit/>
          </a:bodyPr>
          <a:lstStyle/>
          <a:p>
            <a:pPr algn="ctr"/>
            <a:r>
              <a:rPr lang="en-GB" sz="1050" dirty="0">
                <a:solidFill>
                  <a:srgbClr val="7030A0"/>
                </a:solidFill>
                <a:latin typeface="Arial" panose="020B0604020202020204" pitchFamily="34" charset="0"/>
              </a:rPr>
              <a:t>FTE  - TFH</a:t>
            </a:r>
          </a:p>
        </p:txBody>
      </p:sp>
      <p:sp>
        <p:nvSpPr>
          <p:cNvPr id="38" name="CasellaDiTesto 37">
            <a:extLst>
              <a:ext uri="{FF2B5EF4-FFF2-40B4-BE49-F238E27FC236}">
                <a16:creationId xmlns:a16="http://schemas.microsoft.com/office/drawing/2014/main" id="{3A3ECD3E-A026-4210-AD39-22C967A7A1F0}"/>
              </a:ext>
            </a:extLst>
          </p:cNvPr>
          <p:cNvSpPr txBox="1"/>
          <p:nvPr/>
        </p:nvSpPr>
        <p:spPr>
          <a:xfrm>
            <a:off x="5694823" y="2018256"/>
            <a:ext cx="2183611" cy="1384995"/>
          </a:xfrm>
          <a:prstGeom prst="rect">
            <a:avLst/>
          </a:prstGeom>
          <a:noFill/>
        </p:spPr>
        <p:txBody>
          <a:bodyPr wrap="none" rtlCol="0">
            <a:spAutoFit/>
          </a:bodyPr>
          <a:lstStyle/>
          <a:p>
            <a:r>
              <a:rPr lang="en-US" sz="1400" b="1" i="1" dirty="0">
                <a:solidFill>
                  <a:srgbClr val="17375E"/>
                </a:solidFill>
              </a:rPr>
              <a:t>ECR Ion </a:t>
            </a:r>
            <a:r>
              <a:rPr lang="en-US" sz="1400" b="1" i="1" dirty="0" err="1">
                <a:solidFill>
                  <a:srgbClr val="17375E"/>
                </a:solidFill>
              </a:rPr>
              <a:t>souce</a:t>
            </a:r>
            <a:endParaRPr lang="en-US" sz="1400" b="1" i="1" dirty="0">
              <a:solidFill>
                <a:srgbClr val="17375E"/>
              </a:solidFill>
            </a:endParaRPr>
          </a:p>
          <a:p>
            <a:r>
              <a:rPr lang="en-US" sz="1400" b="1" i="1" dirty="0">
                <a:solidFill>
                  <a:srgbClr val="17375E"/>
                </a:solidFill>
              </a:rPr>
              <a:t>Multicharged ions beams  </a:t>
            </a:r>
          </a:p>
          <a:p>
            <a:r>
              <a:rPr lang="en-US" sz="1400" b="1" i="1" dirty="0">
                <a:solidFill>
                  <a:srgbClr val="C00000"/>
                </a:solidFill>
              </a:rPr>
              <a:t>Low space occupation</a:t>
            </a:r>
          </a:p>
          <a:p>
            <a:r>
              <a:rPr lang="en-US" sz="1400" b="1" i="1" dirty="0">
                <a:solidFill>
                  <a:srgbClr val="17375E"/>
                </a:solidFill>
              </a:rPr>
              <a:t>High stability</a:t>
            </a:r>
          </a:p>
          <a:p>
            <a:r>
              <a:rPr lang="en-US" sz="1400" b="1" i="1" dirty="0">
                <a:solidFill>
                  <a:srgbClr val="C00000"/>
                </a:solidFill>
              </a:rPr>
              <a:t>High reproducibility</a:t>
            </a:r>
          </a:p>
          <a:p>
            <a:r>
              <a:rPr lang="en-US" sz="1400" b="1" i="1" dirty="0">
                <a:solidFill>
                  <a:srgbClr val="17375E"/>
                </a:solidFill>
              </a:rPr>
              <a:t>Low maintenance time</a:t>
            </a:r>
          </a:p>
        </p:txBody>
      </p:sp>
      <p:sp>
        <p:nvSpPr>
          <p:cNvPr id="5" name="Rettangolo 4">
            <a:extLst>
              <a:ext uri="{FF2B5EF4-FFF2-40B4-BE49-F238E27FC236}">
                <a16:creationId xmlns:a16="http://schemas.microsoft.com/office/drawing/2014/main" id="{0277A811-B08F-4258-97D6-9374F1848446}"/>
              </a:ext>
            </a:extLst>
          </p:cNvPr>
          <p:cNvSpPr/>
          <p:nvPr/>
        </p:nvSpPr>
        <p:spPr>
          <a:xfrm>
            <a:off x="8293973" y="3494328"/>
            <a:ext cx="697948" cy="883478"/>
          </a:xfrm>
          <a:prstGeom prst="rect">
            <a:avLst/>
          </a:prstGeom>
          <a:solidFill>
            <a:srgbClr val="F0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graphicFrame>
            <p:nvGraphicFramePr>
              <p:cNvPr id="17" name="Tabella 16">
                <a:extLst>
                  <a:ext uri="{FF2B5EF4-FFF2-40B4-BE49-F238E27FC236}">
                    <a16:creationId xmlns:a16="http://schemas.microsoft.com/office/drawing/2014/main" id="{9F42C7D0-6C08-4B78-A082-18460931F3B5}"/>
                  </a:ext>
                </a:extLst>
              </p:cNvPr>
              <p:cNvGraphicFramePr>
                <a:graphicFrameLocks noGrp="1"/>
              </p:cNvGraphicFramePr>
              <p:nvPr>
                <p:extLst>
                  <p:ext uri="{D42A27DB-BD31-4B8C-83A1-F6EECF244321}">
                    <p14:modId xmlns:p14="http://schemas.microsoft.com/office/powerpoint/2010/main" val="2381639216"/>
                  </p:ext>
                </p:extLst>
              </p:nvPr>
            </p:nvGraphicFramePr>
            <p:xfrm>
              <a:off x="5798021" y="3677027"/>
              <a:ext cx="2427160" cy="2400312"/>
            </p:xfrm>
            <a:graphic>
              <a:graphicData uri="http://schemas.openxmlformats.org/drawingml/2006/table">
                <a:tbl>
                  <a:tblPr firstRow="1" firstCol="1" bandRow="1">
                    <a:tableStyleId>{5C22544A-7EE6-4342-B048-85BDC9FD1C3A}</a:tableStyleId>
                  </a:tblPr>
                  <a:tblGrid>
                    <a:gridCol w="603885">
                      <a:extLst>
                        <a:ext uri="{9D8B030D-6E8A-4147-A177-3AD203B41FA5}">
                          <a16:colId xmlns:a16="http://schemas.microsoft.com/office/drawing/2014/main" val="20000"/>
                        </a:ext>
                      </a:extLst>
                    </a:gridCol>
                    <a:gridCol w="838835">
                      <a:extLst>
                        <a:ext uri="{9D8B030D-6E8A-4147-A177-3AD203B41FA5}">
                          <a16:colId xmlns:a16="http://schemas.microsoft.com/office/drawing/2014/main" val="20001"/>
                        </a:ext>
                      </a:extLst>
                    </a:gridCol>
                    <a:gridCol w="984440">
                      <a:extLst>
                        <a:ext uri="{9D8B030D-6E8A-4147-A177-3AD203B41FA5}">
                          <a16:colId xmlns:a16="http://schemas.microsoft.com/office/drawing/2014/main" val="20002"/>
                        </a:ext>
                      </a:extLst>
                    </a:gridCol>
                  </a:tblGrid>
                  <a:tr h="664340">
                    <a:tc>
                      <a:txBody>
                        <a:bodyPr/>
                        <a:lstStyle/>
                        <a:p>
                          <a:pPr algn="ctr">
                            <a:lnSpc>
                              <a:spcPct val="115000"/>
                            </a:lnSpc>
                            <a:spcAft>
                              <a:spcPts val="0"/>
                            </a:spcAft>
                            <a:tabLst>
                              <a:tab pos="2743200" algn="ctr"/>
                              <a:tab pos="5486400" algn="r"/>
                              <a:tab pos="2336800" algn="ctr"/>
                              <a:tab pos="2743200" algn="ctr"/>
                            </a:tabLst>
                          </a:pPr>
                          <a:r>
                            <a:rPr lang="en-US" sz="1000" dirty="0">
                              <a:effectLst/>
                              <a:latin typeface="Times" panose="02020603050405020304" pitchFamily="18" charset="0"/>
                              <a:cs typeface="Times" panose="02020603050405020304" pitchFamily="18" charset="0"/>
                            </a:rPr>
                            <a:t> Charge</a:t>
                          </a:r>
                        </a:p>
                        <a:p>
                          <a:pPr algn="ctr">
                            <a:lnSpc>
                              <a:spcPct val="115000"/>
                            </a:lnSpc>
                            <a:spcAft>
                              <a:spcPts val="0"/>
                            </a:spcAft>
                            <a:tabLst>
                              <a:tab pos="2743200" algn="ctr"/>
                              <a:tab pos="5486400" algn="r"/>
                              <a:tab pos="2336800" algn="ctr"/>
                              <a:tab pos="2743200" algn="ctr"/>
                            </a:tabLst>
                          </a:pPr>
                          <a:r>
                            <a:rPr lang="en-US" sz="1000" dirty="0">
                              <a:effectLst/>
                              <a:latin typeface="Times" panose="02020603050405020304" pitchFamily="18" charset="0"/>
                              <a:cs typeface="Times" panose="02020603050405020304" pitchFamily="18" charset="0"/>
                            </a:rPr>
                            <a:t> state</a:t>
                          </a:r>
                          <a:endParaRPr lang="it-IT" sz="12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00" dirty="0">
                              <a:effectLst/>
                              <a:latin typeface="Times" panose="02020603050405020304" pitchFamily="18" charset="0"/>
                              <a:cs typeface="Times" panose="02020603050405020304" pitchFamily="18" charset="0"/>
                            </a:rPr>
                            <a:t>AISH beam </a:t>
                          </a:r>
                        </a:p>
                        <a:p>
                          <a:pPr algn="ctr">
                            <a:lnSpc>
                              <a:spcPct val="115000"/>
                            </a:lnSpc>
                            <a:spcAft>
                              <a:spcPts val="0"/>
                            </a:spcAft>
                            <a:tabLst>
                              <a:tab pos="2743200" algn="ctr"/>
                              <a:tab pos="5486400" algn="r"/>
                              <a:tab pos="2336800" algn="ctr"/>
                              <a:tab pos="2743200" algn="ctr"/>
                            </a:tabLst>
                          </a:pPr>
                          <a:r>
                            <a:rPr lang="en-US" sz="1000" dirty="0">
                              <a:effectLst/>
                              <a:latin typeface="Times" panose="02020603050405020304" pitchFamily="18" charset="0"/>
                              <a:cs typeface="Times" panose="02020603050405020304" pitchFamily="18" charset="0"/>
                            </a:rPr>
                            <a:t>intensity </a:t>
                          </a:r>
                        </a:p>
                        <a:p>
                          <a:pPr algn="ctr">
                            <a:lnSpc>
                              <a:spcPct val="115000"/>
                            </a:lnSpc>
                            <a:spcAft>
                              <a:spcPts val="0"/>
                            </a:spcAft>
                            <a:tabLst>
                              <a:tab pos="2743200" algn="ctr"/>
                              <a:tab pos="5486400" algn="r"/>
                              <a:tab pos="2336800" algn="ctr"/>
                              <a:tab pos="2743200" algn="ctr"/>
                            </a:tabLst>
                          </a:pPr>
                          <a:r>
                            <a:rPr lang="en-US" sz="1000" dirty="0">
                              <a:effectLst/>
                              <a:latin typeface="Times" panose="02020603050405020304" pitchFamily="18" charset="0"/>
                              <a:cs typeface="Times" panose="02020603050405020304" pitchFamily="18" charset="0"/>
                            </a:rPr>
                            <a:t>[e</a:t>
                          </a:r>
                          <a14:m>
                            <m:oMath xmlns:m="http://schemas.openxmlformats.org/officeDocument/2006/math">
                              <m:r>
                                <a:rPr lang="en-US" sz="1000">
                                  <a:effectLst/>
                                  <a:latin typeface="Cambria Math" panose="02040503050406030204" pitchFamily="18" charset="0"/>
                                </a:rPr>
                                <m:t>𝜇</m:t>
                              </m:r>
                            </m:oMath>
                          </a14:m>
                          <a:r>
                            <a:rPr lang="en-US" sz="1000" dirty="0">
                              <a:effectLst/>
                              <a:latin typeface="Times" panose="02020603050405020304" pitchFamily="18" charset="0"/>
                              <a:cs typeface="Times" panose="02020603050405020304" pitchFamily="18" charset="0"/>
                            </a:rPr>
                            <a:t>A]</a:t>
                          </a:r>
                          <a:endParaRPr lang="it-IT" sz="12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14:m>
                            <m:oMathPara xmlns:m="http://schemas.openxmlformats.org/officeDocument/2006/math">
                              <m:oMathParaPr>
                                <m:jc m:val="centerGroup"/>
                              </m:oMathParaPr>
                              <m:oMath xmlns:m="http://schemas.openxmlformats.org/officeDocument/2006/math">
                                <m:r>
                                  <a:rPr lang="it-IT" sz="1000" b="1" i="1" dirty="0" smtClean="0">
                                    <a:effectLst/>
                                    <a:latin typeface="Cambria Math" panose="02040503050406030204" pitchFamily="18" charset="0"/>
                                    <a:cs typeface="Times" panose="02020603050405020304" pitchFamily="18" charset="0"/>
                                  </a:rPr>
                                  <m:t>𝑪𝑺</m:t>
                                </m:r>
                                <m:r>
                                  <a:rPr lang="it-IT" sz="1000" b="1" i="1" dirty="0" smtClean="0">
                                    <a:effectLst/>
                                    <a:latin typeface="Cambria Math" panose="02040503050406030204" pitchFamily="18" charset="0"/>
                                    <a:cs typeface="Times" panose="02020603050405020304" pitchFamily="18" charset="0"/>
                                  </a:rPr>
                                  <m:t> </m:t>
                                </m:r>
                              </m:oMath>
                            </m:oMathPara>
                          </a14:m>
                          <a:endParaRPr lang="it-IT" sz="1000" b="1" i="1" dirty="0">
                            <a:effectLst/>
                            <a:latin typeface="Cambria Math" panose="02040503050406030204" pitchFamily="18" charset="0"/>
                            <a:cs typeface="Times" panose="02020603050405020304" pitchFamily="18" charset="0"/>
                          </a:endParaRPr>
                        </a:p>
                        <a:p>
                          <a:pPr algn="ctr">
                            <a:lnSpc>
                              <a:spcPct val="115000"/>
                            </a:lnSpc>
                            <a:spcAft>
                              <a:spcPts val="0"/>
                            </a:spcAft>
                            <a:tabLst>
                              <a:tab pos="2743200" algn="ctr"/>
                              <a:tab pos="5486400" algn="r"/>
                              <a:tab pos="2336800" algn="ctr"/>
                              <a:tab pos="2743200" algn="ctr"/>
                            </a:tabLst>
                          </a:pPr>
                          <a14:m>
                            <m:oMathPara xmlns:m="http://schemas.openxmlformats.org/officeDocument/2006/math">
                              <m:oMathParaPr>
                                <m:jc m:val="centerGroup"/>
                              </m:oMathParaPr>
                              <m:oMath xmlns:m="http://schemas.openxmlformats.org/officeDocument/2006/math">
                                <m:r>
                                  <a:rPr lang="it-IT" sz="1000" b="1" i="1" dirty="0" smtClean="0">
                                    <a:effectLst/>
                                    <a:latin typeface="Cambria Math" panose="02040503050406030204" pitchFamily="18" charset="0"/>
                                    <a:cs typeface="Times" panose="02020603050405020304" pitchFamily="18" charset="0"/>
                                  </a:rPr>
                                  <m:t>𝑹𝒆𝒒𝒖𝒊𝒓𝒆𝒎𝒆𝒏𝒕𝒔</m:t>
                                </m:r>
                              </m:oMath>
                            </m:oMathPara>
                          </a14:m>
                          <a:endParaRPr lang="it-IT" sz="1200" dirty="0">
                            <a:effectLst/>
                            <a:latin typeface="Times" panose="02020603050405020304" pitchFamily="18" charset="0"/>
                            <a:ea typeface="Times New Roman" panose="02020603050405020304" pitchFamily="18" charset="0"/>
                            <a:cs typeface="Times"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tab pos="2743200" algn="ctr"/>
                              <a:tab pos="5486400" algn="r"/>
                              <a:tab pos="2336800" algn="ctr"/>
                              <a:tab pos="2743200" algn="ctr"/>
                            </a:tabLst>
                            <a:defRPr/>
                          </a:pPr>
                          <a:r>
                            <a:rPr kumimoji="0" lang="en-US" sz="1000" b="1" i="0" u="none" strike="noStrike" kern="1200" cap="none" spc="0" normalizeH="0" baseline="0" noProof="0" dirty="0">
                              <a:ln>
                                <a:noFill/>
                              </a:ln>
                              <a:solidFill>
                                <a:srgbClr val="FFFFFF"/>
                              </a:solidFill>
                              <a:effectLst/>
                              <a:uLnTx/>
                              <a:uFillTx/>
                              <a:latin typeface="Times" panose="02020603050405020304" pitchFamily="18" charset="0"/>
                              <a:ea typeface="+mn-ea"/>
                              <a:cs typeface="Times" panose="02020603050405020304" pitchFamily="18" charset="0"/>
                            </a:rPr>
                            <a:t>[e</a:t>
                          </a:r>
                          <a14:m>
                            <m:oMath xmlns:m="http://schemas.openxmlformats.org/officeDocument/2006/math">
                              <m:r>
                                <a:rPr kumimoji="0" lang="en-US" sz="1000" b="1" i="0" u="none" strike="noStrike" kern="1200" cap="none" spc="0" normalizeH="0" baseline="0" noProof="0">
                                  <a:ln>
                                    <a:noFill/>
                                  </a:ln>
                                  <a:solidFill>
                                    <a:srgbClr val="FFFFFF"/>
                                  </a:solidFill>
                                  <a:effectLst/>
                                  <a:uLnTx/>
                                  <a:uFillTx/>
                                  <a:latin typeface="Cambria Math" panose="02040503050406030204" pitchFamily="18" charset="0"/>
                                  <a:ea typeface="+mn-ea"/>
                                  <a:cs typeface="+mn-cs"/>
                                </a:rPr>
                                <m:t>𝜇</m:t>
                              </m:r>
                            </m:oMath>
                          </a14:m>
                          <a:r>
                            <a:rPr kumimoji="0" lang="en-US" sz="1000" b="1" i="0" u="none" strike="noStrike" kern="1200" cap="none" spc="0" normalizeH="0" baseline="0" noProof="0" dirty="0">
                              <a:ln>
                                <a:noFill/>
                              </a:ln>
                              <a:solidFill>
                                <a:srgbClr val="FFFFFF"/>
                              </a:solidFill>
                              <a:effectLst/>
                              <a:uLnTx/>
                              <a:uFillTx/>
                              <a:latin typeface="Times" panose="02020603050405020304" pitchFamily="18" charset="0"/>
                              <a:ea typeface="+mn-ea"/>
                              <a:cs typeface="Times" panose="02020603050405020304" pitchFamily="18" charset="0"/>
                            </a:rPr>
                            <a:t>A]</a:t>
                          </a:r>
                          <a:endParaRPr kumimoji="0" lang="it-IT" sz="1200" b="1" i="0" u="none" strike="noStrike" kern="1200" cap="none" spc="0" normalizeH="0" baseline="0" noProof="0" dirty="0">
                            <a:ln>
                              <a:noFill/>
                            </a:ln>
                            <a:solidFill>
                              <a:srgbClr val="FFFFFF"/>
                            </a:solidFill>
                            <a:effectLst/>
                            <a:uLnTx/>
                            <a:uFillTx/>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extLst>
                      <a:ext uri="{0D108BD9-81ED-4DB2-BD59-A6C34878D82A}">
                        <a16:rowId xmlns:a16="http://schemas.microsoft.com/office/drawing/2014/main" val="10000"/>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16</a:t>
                          </a:r>
                          <a:r>
                            <a:rPr lang="en-US" sz="1050" dirty="0">
                              <a:effectLst/>
                              <a:latin typeface="Times" panose="02020603050405020304" pitchFamily="18" charset="0"/>
                              <a:cs typeface="Times" panose="02020603050405020304" pitchFamily="18" charset="0"/>
                            </a:rPr>
                            <a:t>O</a:t>
                          </a:r>
                          <a:r>
                            <a:rPr lang="en-US" sz="1050" baseline="30000" dirty="0">
                              <a:effectLst/>
                              <a:latin typeface="Times" panose="02020603050405020304" pitchFamily="18" charset="0"/>
                              <a:cs typeface="Times" panose="02020603050405020304" pitchFamily="18" charset="0"/>
                            </a:rPr>
                            <a:t>6+</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1400</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400</a:t>
                          </a:r>
                        </a:p>
                      </a:txBody>
                      <a:tcPr marL="0" marR="0" marT="0" marB="0" anchor="ctr"/>
                    </a:tc>
                    <a:extLst>
                      <a:ext uri="{0D108BD9-81ED-4DB2-BD59-A6C34878D82A}">
                        <a16:rowId xmlns:a16="http://schemas.microsoft.com/office/drawing/2014/main" val="10001"/>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16</a:t>
                          </a:r>
                          <a:r>
                            <a:rPr lang="en-US" sz="1050" dirty="0">
                              <a:effectLst/>
                              <a:latin typeface="Times" panose="02020603050405020304" pitchFamily="18" charset="0"/>
                              <a:cs typeface="Times" panose="02020603050405020304" pitchFamily="18" charset="0"/>
                            </a:rPr>
                            <a:t>O</a:t>
                          </a:r>
                          <a:r>
                            <a:rPr lang="en-US" sz="1050" baseline="30000" dirty="0">
                              <a:effectLst/>
                              <a:latin typeface="Times" panose="02020603050405020304" pitchFamily="18" charset="0"/>
                              <a:cs typeface="Times" panose="02020603050405020304" pitchFamily="18" charset="0"/>
                            </a:rPr>
                            <a:t>7+</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350</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200</a:t>
                          </a:r>
                        </a:p>
                      </a:txBody>
                      <a:tcPr marL="0" marR="0" marT="0" marB="0" anchor="ctr"/>
                    </a:tc>
                    <a:extLst>
                      <a:ext uri="{0D108BD9-81ED-4DB2-BD59-A6C34878D82A}">
                        <a16:rowId xmlns:a16="http://schemas.microsoft.com/office/drawing/2014/main" val="10003"/>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12</a:t>
                          </a:r>
                          <a:r>
                            <a:rPr lang="en-US" sz="1050" dirty="0">
                              <a:effectLst/>
                              <a:latin typeface="Times" panose="02020603050405020304" pitchFamily="18" charset="0"/>
                              <a:cs typeface="Times" panose="02020603050405020304" pitchFamily="18" charset="0"/>
                            </a:rPr>
                            <a:t>C</a:t>
                          </a:r>
                          <a:r>
                            <a:rPr lang="en-US" sz="1050" baseline="30000" dirty="0">
                              <a:effectLst/>
                              <a:latin typeface="Times" panose="02020603050405020304" pitchFamily="18" charset="0"/>
                              <a:cs typeface="Times" panose="02020603050405020304" pitchFamily="18" charset="0"/>
                            </a:rPr>
                            <a:t>4+</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500</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400</a:t>
                          </a:r>
                        </a:p>
                      </a:txBody>
                      <a:tcPr marL="0" marR="0" marT="0" marB="0" anchor="ctr"/>
                    </a:tc>
                    <a:extLst>
                      <a:ext uri="{0D108BD9-81ED-4DB2-BD59-A6C34878D82A}">
                        <a16:rowId xmlns:a16="http://schemas.microsoft.com/office/drawing/2014/main" val="10004"/>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12</a:t>
                          </a:r>
                          <a:r>
                            <a:rPr lang="en-US" sz="1050" dirty="0">
                              <a:effectLst/>
                              <a:latin typeface="Times" panose="02020603050405020304" pitchFamily="18" charset="0"/>
                              <a:cs typeface="Times" panose="02020603050405020304" pitchFamily="18" charset="0"/>
                            </a:rPr>
                            <a:t>C</a:t>
                          </a:r>
                          <a:r>
                            <a:rPr lang="en-US" sz="1050" baseline="30000" dirty="0">
                              <a:effectLst/>
                              <a:latin typeface="Times" panose="02020603050405020304" pitchFamily="18" charset="0"/>
                              <a:cs typeface="Times" panose="02020603050405020304" pitchFamily="18" charset="0"/>
                            </a:rPr>
                            <a:t>5+</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ea typeface="+mn-ea"/>
                              <a:cs typeface="Times" panose="02020603050405020304" pitchFamily="18" charset="0"/>
                            </a:rPr>
                            <a:t>165</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it-IT" sz="1050" dirty="0">
                              <a:effectLst/>
                              <a:latin typeface="Times" panose="02020603050405020304" pitchFamily="18" charset="0"/>
                              <a:ea typeface="Times New Roman" panose="02020603050405020304" pitchFamily="18" charset="0"/>
                              <a:cs typeface="Times" panose="02020603050405020304" pitchFamily="18" charset="0"/>
                            </a:rPr>
                            <a:t>---</a:t>
                          </a:r>
                        </a:p>
                      </a:txBody>
                      <a:tcPr marL="68580" marR="68580" marT="0" marB="0" anchor="ctr"/>
                    </a:tc>
                    <a:extLst>
                      <a:ext uri="{0D108BD9-81ED-4DB2-BD59-A6C34878D82A}">
                        <a16:rowId xmlns:a16="http://schemas.microsoft.com/office/drawing/2014/main" val="10006"/>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40</a:t>
                          </a:r>
                          <a:r>
                            <a:rPr lang="en-US" sz="1050" dirty="0">
                              <a:effectLst/>
                              <a:latin typeface="Times" panose="02020603050405020304" pitchFamily="18" charset="0"/>
                              <a:cs typeface="Times" panose="02020603050405020304" pitchFamily="18" charset="0"/>
                            </a:rPr>
                            <a:t>Ar</a:t>
                          </a:r>
                          <a:r>
                            <a:rPr lang="en-US" sz="1050" baseline="30000" dirty="0">
                              <a:effectLst/>
                              <a:latin typeface="Times" panose="02020603050405020304" pitchFamily="18" charset="0"/>
                              <a:cs typeface="Times" panose="02020603050405020304" pitchFamily="18" charset="0"/>
                            </a:rPr>
                            <a:t>11+</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155</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a:t>
                          </a:r>
                        </a:p>
                      </a:txBody>
                      <a:tcPr marL="0" marR="0" marT="0" marB="0" anchor="ctr"/>
                    </a:tc>
                    <a:extLst>
                      <a:ext uri="{0D108BD9-81ED-4DB2-BD59-A6C34878D82A}">
                        <a16:rowId xmlns:a16="http://schemas.microsoft.com/office/drawing/2014/main" val="10007"/>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40</a:t>
                          </a:r>
                          <a:r>
                            <a:rPr lang="en-US" sz="1050" dirty="0">
                              <a:effectLst/>
                              <a:latin typeface="Times" panose="02020603050405020304" pitchFamily="18" charset="0"/>
                              <a:cs typeface="Times" panose="02020603050405020304" pitchFamily="18" charset="0"/>
                            </a:rPr>
                            <a:t>Ar</a:t>
                          </a:r>
                          <a:r>
                            <a:rPr lang="en-US" sz="1050" baseline="30000" dirty="0">
                              <a:effectLst/>
                              <a:latin typeface="Times" panose="02020603050405020304" pitchFamily="18" charset="0"/>
                              <a:cs typeface="Times" panose="02020603050405020304" pitchFamily="18" charset="0"/>
                            </a:rPr>
                            <a:t>12+</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140</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a:t>
                          </a:r>
                        </a:p>
                      </a:txBody>
                      <a:tcPr marL="0" marR="0" marT="0" marB="0" anchor="ctr"/>
                    </a:tc>
                    <a:extLst>
                      <a:ext uri="{0D108BD9-81ED-4DB2-BD59-A6C34878D82A}">
                        <a16:rowId xmlns:a16="http://schemas.microsoft.com/office/drawing/2014/main" val="10008"/>
                      </a:ext>
                    </a:extLst>
                  </a:tr>
                  <a:tr h="247996">
                    <a:tc>
                      <a:txBody>
                        <a:bodyPr/>
                        <a:lstStyle/>
                        <a:p>
                          <a:pPr algn="ctr">
                            <a:lnSpc>
                              <a:spcPct val="115000"/>
                            </a:lnSpc>
                            <a:spcAft>
                              <a:spcPts val="0"/>
                            </a:spcAft>
                            <a:tabLst>
                              <a:tab pos="2743200" algn="ctr"/>
                              <a:tab pos="5486400" algn="r"/>
                              <a:tab pos="2336800" algn="ctr"/>
                              <a:tab pos="2743200" algn="ctr"/>
                            </a:tabLst>
                          </a:pPr>
                          <a:r>
                            <a:rPr lang="it-IT" sz="1050" dirty="0">
                              <a:effectLst/>
                              <a:latin typeface="Times" panose="02020603050405020304" pitchFamily="18" charset="0"/>
                              <a:ea typeface="Times New Roman" panose="02020603050405020304" pitchFamily="18" charset="0"/>
                              <a:cs typeface="Times" panose="02020603050405020304" pitchFamily="18" charset="0"/>
                            </a:rPr>
                            <a:t>He</a:t>
                          </a:r>
                          <a:r>
                            <a:rPr lang="it-IT" sz="1050" baseline="30000" dirty="0">
                              <a:effectLst/>
                              <a:latin typeface="Times" panose="02020603050405020304" pitchFamily="18" charset="0"/>
                              <a:ea typeface="Times New Roman" panose="02020603050405020304" pitchFamily="18" charset="0"/>
                              <a:cs typeface="Times" panose="02020603050405020304" pitchFamily="18" charset="0"/>
                            </a:rPr>
                            <a:t>2+</a:t>
                          </a:r>
                          <a:endParaRPr lang="it-IT" sz="105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it-IT" sz="1050" dirty="0">
                              <a:effectLst/>
                              <a:latin typeface="Times" panose="02020603050405020304" pitchFamily="18" charset="0"/>
                              <a:ea typeface="Times New Roman" panose="02020603050405020304" pitchFamily="18" charset="0"/>
                              <a:cs typeface="Times" panose="02020603050405020304" pitchFamily="18" charset="0"/>
                            </a:rPr>
                            <a:t>5400</a:t>
                          </a: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a:t>
                          </a:r>
                        </a:p>
                      </a:txBody>
                      <a:tcPr marL="0" marR="0" marT="0" marB="0" anchor="ctr"/>
                    </a:tc>
                    <a:extLst>
                      <a:ext uri="{0D108BD9-81ED-4DB2-BD59-A6C34878D82A}">
                        <a16:rowId xmlns:a16="http://schemas.microsoft.com/office/drawing/2014/main" val="10009"/>
                      </a:ext>
                    </a:extLst>
                  </a:tr>
                </a:tbl>
              </a:graphicData>
            </a:graphic>
          </p:graphicFrame>
        </mc:Choice>
        <mc:Fallback xmlns="">
          <p:graphicFrame>
            <p:nvGraphicFramePr>
              <p:cNvPr id="17" name="Tabella 16">
                <a:extLst>
                  <a:ext uri="{FF2B5EF4-FFF2-40B4-BE49-F238E27FC236}">
                    <a16:creationId xmlns:a16="http://schemas.microsoft.com/office/drawing/2014/main" id="{9F42C7D0-6C08-4B78-A082-18460931F3B5}"/>
                  </a:ext>
                </a:extLst>
              </p:cNvPr>
              <p:cNvGraphicFramePr>
                <a:graphicFrameLocks noGrp="1"/>
              </p:cNvGraphicFramePr>
              <p:nvPr>
                <p:extLst>
                  <p:ext uri="{D42A27DB-BD31-4B8C-83A1-F6EECF244321}">
                    <p14:modId xmlns:p14="http://schemas.microsoft.com/office/powerpoint/2010/main" val="2381639216"/>
                  </p:ext>
                </p:extLst>
              </p:nvPr>
            </p:nvGraphicFramePr>
            <p:xfrm>
              <a:off x="5798021" y="3677027"/>
              <a:ext cx="2427160" cy="2400312"/>
            </p:xfrm>
            <a:graphic>
              <a:graphicData uri="http://schemas.openxmlformats.org/drawingml/2006/table">
                <a:tbl>
                  <a:tblPr firstRow="1" firstCol="1" bandRow="1">
                    <a:tableStyleId>{5C22544A-7EE6-4342-B048-85BDC9FD1C3A}</a:tableStyleId>
                  </a:tblPr>
                  <a:tblGrid>
                    <a:gridCol w="603885">
                      <a:extLst>
                        <a:ext uri="{9D8B030D-6E8A-4147-A177-3AD203B41FA5}">
                          <a16:colId xmlns:a16="http://schemas.microsoft.com/office/drawing/2014/main" val="20000"/>
                        </a:ext>
                      </a:extLst>
                    </a:gridCol>
                    <a:gridCol w="838835">
                      <a:extLst>
                        <a:ext uri="{9D8B030D-6E8A-4147-A177-3AD203B41FA5}">
                          <a16:colId xmlns:a16="http://schemas.microsoft.com/office/drawing/2014/main" val="20001"/>
                        </a:ext>
                      </a:extLst>
                    </a:gridCol>
                    <a:gridCol w="984440">
                      <a:extLst>
                        <a:ext uri="{9D8B030D-6E8A-4147-A177-3AD203B41FA5}">
                          <a16:colId xmlns:a16="http://schemas.microsoft.com/office/drawing/2014/main" val="20002"/>
                        </a:ext>
                      </a:extLst>
                    </a:gridCol>
                  </a:tblGrid>
                  <a:tr h="664340">
                    <a:tc>
                      <a:txBody>
                        <a:bodyPr/>
                        <a:lstStyle/>
                        <a:p>
                          <a:pPr algn="ctr">
                            <a:lnSpc>
                              <a:spcPct val="115000"/>
                            </a:lnSpc>
                            <a:spcAft>
                              <a:spcPts val="0"/>
                            </a:spcAft>
                            <a:tabLst>
                              <a:tab pos="2743200" algn="ctr"/>
                              <a:tab pos="5486400" algn="r"/>
                              <a:tab pos="2336800" algn="ctr"/>
                              <a:tab pos="2743200" algn="ctr"/>
                            </a:tabLst>
                          </a:pPr>
                          <a:r>
                            <a:rPr lang="en-US" sz="1000" dirty="0">
                              <a:effectLst/>
                              <a:latin typeface="Times" panose="02020603050405020304" pitchFamily="18" charset="0"/>
                              <a:cs typeface="Times" panose="02020603050405020304" pitchFamily="18" charset="0"/>
                            </a:rPr>
                            <a:t> Charge</a:t>
                          </a:r>
                        </a:p>
                        <a:p>
                          <a:pPr algn="ctr">
                            <a:lnSpc>
                              <a:spcPct val="115000"/>
                            </a:lnSpc>
                            <a:spcAft>
                              <a:spcPts val="0"/>
                            </a:spcAft>
                            <a:tabLst>
                              <a:tab pos="2743200" algn="ctr"/>
                              <a:tab pos="5486400" algn="r"/>
                              <a:tab pos="2336800" algn="ctr"/>
                              <a:tab pos="2743200" algn="ctr"/>
                            </a:tabLst>
                          </a:pPr>
                          <a:r>
                            <a:rPr lang="en-US" sz="1000" dirty="0">
                              <a:effectLst/>
                              <a:latin typeface="Times" panose="02020603050405020304" pitchFamily="18" charset="0"/>
                              <a:cs typeface="Times" panose="02020603050405020304" pitchFamily="18" charset="0"/>
                            </a:rPr>
                            <a:t> state</a:t>
                          </a:r>
                          <a:endParaRPr lang="it-IT" sz="12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endParaRPr lang="en-US"/>
                        </a:p>
                      </a:txBody>
                      <a:tcPr marL="68580" marR="68580" marT="0" marB="0" anchor="ctr">
                        <a:blipFill>
                          <a:blip r:embed="rId8"/>
                          <a:stretch>
                            <a:fillRect l="-72464" t="-917" r="-120290" b="-267890"/>
                          </a:stretch>
                        </a:blipFill>
                      </a:tcPr>
                    </a:tc>
                    <a:tc>
                      <a:txBody>
                        <a:bodyPr/>
                        <a:lstStyle/>
                        <a:p>
                          <a:endParaRPr lang="en-US"/>
                        </a:p>
                      </a:txBody>
                      <a:tcPr marL="68580" marR="68580" marT="0" marB="0" anchor="ctr">
                        <a:blipFill>
                          <a:blip r:embed="rId8"/>
                          <a:stretch>
                            <a:fillRect l="-146914" t="-917" r="-2469" b="-267890"/>
                          </a:stretch>
                        </a:blipFill>
                      </a:tcPr>
                    </a:tc>
                    <a:extLst>
                      <a:ext uri="{0D108BD9-81ED-4DB2-BD59-A6C34878D82A}">
                        <a16:rowId xmlns:a16="http://schemas.microsoft.com/office/drawing/2014/main" val="10000"/>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16</a:t>
                          </a:r>
                          <a:r>
                            <a:rPr lang="en-US" sz="1050" dirty="0">
                              <a:effectLst/>
                              <a:latin typeface="Times" panose="02020603050405020304" pitchFamily="18" charset="0"/>
                              <a:cs typeface="Times" panose="02020603050405020304" pitchFamily="18" charset="0"/>
                            </a:rPr>
                            <a:t>O</a:t>
                          </a:r>
                          <a:r>
                            <a:rPr lang="en-US" sz="1050" baseline="30000" dirty="0">
                              <a:effectLst/>
                              <a:latin typeface="Times" panose="02020603050405020304" pitchFamily="18" charset="0"/>
                              <a:cs typeface="Times" panose="02020603050405020304" pitchFamily="18" charset="0"/>
                            </a:rPr>
                            <a:t>6+</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1400</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400</a:t>
                          </a:r>
                        </a:p>
                      </a:txBody>
                      <a:tcPr marL="0" marR="0" marT="0" marB="0" anchor="ctr"/>
                    </a:tc>
                    <a:extLst>
                      <a:ext uri="{0D108BD9-81ED-4DB2-BD59-A6C34878D82A}">
                        <a16:rowId xmlns:a16="http://schemas.microsoft.com/office/drawing/2014/main" val="10001"/>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16</a:t>
                          </a:r>
                          <a:r>
                            <a:rPr lang="en-US" sz="1050" dirty="0">
                              <a:effectLst/>
                              <a:latin typeface="Times" panose="02020603050405020304" pitchFamily="18" charset="0"/>
                              <a:cs typeface="Times" panose="02020603050405020304" pitchFamily="18" charset="0"/>
                            </a:rPr>
                            <a:t>O</a:t>
                          </a:r>
                          <a:r>
                            <a:rPr lang="en-US" sz="1050" baseline="30000" dirty="0">
                              <a:effectLst/>
                              <a:latin typeface="Times" panose="02020603050405020304" pitchFamily="18" charset="0"/>
                              <a:cs typeface="Times" panose="02020603050405020304" pitchFamily="18" charset="0"/>
                            </a:rPr>
                            <a:t>7+</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350</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200</a:t>
                          </a:r>
                        </a:p>
                      </a:txBody>
                      <a:tcPr marL="0" marR="0" marT="0" marB="0" anchor="ctr"/>
                    </a:tc>
                    <a:extLst>
                      <a:ext uri="{0D108BD9-81ED-4DB2-BD59-A6C34878D82A}">
                        <a16:rowId xmlns:a16="http://schemas.microsoft.com/office/drawing/2014/main" val="10003"/>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12</a:t>
                          </a:r>
                          <a:r>
                            <a:rPr lang="en-US" sz="1050" dirty="0">
                              <a:effectLst/>
                              <a:latin typeface="Times" panose="02020603050405020304" pitchFamily="18" charset="0"/>
                              <a:cs typeface="Times" panose="02020603050405020304" pitchFamily="18" charset="0"/>
                            </a:rPr>
                            <a:t>C</a:t>
                          </a:r>
                          <a:r>
                            <a:rPr lang="en-US" sz="1050" baseline="30000" dirty="0">
                              <a:effectLst/>
                              <a:latin typeface="Times" panose="02020603050405020304" pitchFamily="18" charset="0"/>
                              <a:cs typeface="Times" panose="02020603050405020304" pitchFamily="18" charset="0"/>
                            </a:rPr>
                            <a:t>4+</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500</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400</a:t>
                          </a:r>
                        </a:p>
                      </a:txBody>
                      <a:tcPr marL="0" marR="0" marT="0" marB="0" anchor="ctr"/>
                    </a:tc>
                    <a:extLst>
                      <a:ext uri="{0D108BD9-81ED-4DB2-BD59-A6C34878D82A}">
                        <a16:rowId xmlns:a16="http://schemas.microsoft.com/office/drawing/2014/main" val="10004"/>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12</a:t>
                          </a:r>
                          <a:r>
                            <a:rPr lang="en-US" sz="1050" dirty="0">
                              <a:effectLst/>
                              <a:latin typeface="Times" panose="02020603050405020304" pitchFamily="18" charset="0"/>
                              <a:cs typeface="Times" panose="02020603050405020304" pitchFamily="18" charset="0"/>
                            </a:rPr>
                            <a:t>C</a:t>
                          </a:r>
                          <a:r>
                            <a:rPr lang="en-US" sz="1050" baseline="30000" dirty="0">
                              <a:effectLst/>
                              <a:latin typeface="Times" panose="02020603050405020304" pitchFamily="18" charset="0"/>
                              <a:cs typeface="Times" panose="02020603050405020304" pitchFamily="18" charset="0"/>
                            </a:rPr>
                            <a:t>5+</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ea typeface="+mn-ea"/>
                              <a:cs typeface="Times" panose="02020603050405020304" pitchFamily="18" charset="0"/>
                            </a:rPr>
                            <a:t>165</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it-IT" sz="1050" dirty="0">
                              <a:effectLst/>
                              <a:latin typeface="Times" panose="02020603050405020304" pitchFamily="18" charset="0"/>
                              <a:ea typeface="Times New Roman" panose="02020603050405020304" pitchFamily="18" charset="0"/>
                              <a:cs typeface="Times" panose="02020603050405020304" pitchFamily="18" charset="0"/>
                            </a:rPr>
                            <a:t>---</a:t>
                          </a:r>
                        </a:p>
                      </a:txBody>
                      <a:tcPr marL="68580" marR="68580" marT="0" marB="0" anchor="ctr"/>
                    </a:tc>
                    <a:extLst>
                      <a:ext uri="{0D108BD9-81ED-4DB2-BD59-A6C34878D82A}">
                        <a16:rowId xmlns:a16="http://schemas.microsoft.com/office/drawing/2014/main" val="10006"/>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40</a:t>
                          </a:r>
                          <a:r>
                            <a:rPr lang="en-US" sz="1050" dirty="0">
                              <a:effectLst/>
                              <a:latin typeface="Times" panose="02020603050405020304" pitchFamily="18" charset="0"/>
                              <a:cs typeface="Times" panose="02020603050405020304" pitchFamily="18" charset="0"/>
                            </a:rPr>
                            <a:t>Ar</a:t>
                          </a:r>
                          <a:r>
                            <a:rPr lang="en-US" sz="1050" baseline="30000" dirty="0">
                              <a:effectLst/>
                              <a:latin typeface="Times" panose="02020603050405020304" pitchFamily="18" charset="0"/>
                              <a:cs typeface="Times" panose="02020603050405020304" pitchFamily="18" charset="0"/>
                            </a:rPr>
                            <a:t>11+</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155</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a:t>
                          </a:r>
                        </a:p>
                      </a:txBody>
                      <a:tcPr marL="0" marR="0" marT="0" marB="0" anchor="ctr"/>
                    </a:tc>
                    <a:extLst>
                      <a:ext uri="{0D108BD9-81ED-4DB2-BD59-A6C34878D82A}">
                        <a16:rowId xmlns:a16="http://schemas.microsoft.com/office/drawing/2014/main" val="10007"/>
                      </a:ext>
                    </a:extLst>
                  </a:tr>
                  <a:tr h="247996">
                    <a:tc>
                      <a:txBody>
                        <a:bodyPr/>
                        <a:lstStyle/>
                        <a:p>
                          <a:pPr algn="ctr">
                            <a:lnSpc>
                              <a:spcPct val="115000"/>
                            </a:lnSpc>
                            <a:spcAft>
                              <a:spcPts val="0"/>
                            </a:spcAft>
                            <a:tabLst>
                              <a:tab pos="2743200" algn="ctr"/>
                              <a:tab pos="5486400" algn="r"/>
                              <a:tab pos="2336800" algn="ctr"/>
                              <a:tab pos="2743200" algn="ctr"/>
                            </a:tabLst>
                          </a:pPr>
                          <a:r>
                            <a:rPr lang="en-US" sz="1050" baseline="30000" dirty="0">
                              <a:effectLst/>
                              <a:latin typeface="Times" panose="02020603050405020304" pitchFamily="18" charset="0"/>
                              <a:cs typeface="Times" panose="02020603050405020304" pitchFamily="18" charset="0"/>
                            </a:rPr>
                            <a:t>40</a:t>
                          </a:r>
                          <a:r>
                            <a:rPr lang="en-US" sz="1050" dirty="0">
                              <a:effectLst/>
                              <a:latin typeface="Times" panose="02020603050405020304" pitchFamily="18" charset="0"/>
                              <a:cs typeface="Times" panose="02020603050405020304" pitchFamily="18" charset="0"/>
                            </a:rPr>
                            <a:t>Ar</a:t>
                          </a:r>
                          <a:r>
                            <a:rPr lang="en-US" sz="1050" baseline="30000" dirty="0">
                              <a:effectLst/>
                              <a:latin typeface="Times" panose="02020603050405020304" pitchFamily="18" charset="0"/>
                              <a:cs typeface="Times" panose="02020603050405020304" pitchFamily="18" charset="0"/>
                            </a:rPr>
                            <a:t>12+</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en-US" sz="1050" dirty="0">
                              <a:effectLst/>
                              <a:latin typeface="Times" panose="02020603050405020304" pitchFamily="18" charset="0"/>
                              <a:cs typeface="Times" panose="02020603050405020304" pitchFamily="18" charset="0"/>
                            </a:rPr>
                            <a:t>140</a:t>
                          </a:r>
                          <a:endParaRPr lang="it-IT" sz="140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a:t>
                          </a:r>
                        </a:p>
                      </a:txBody>
                      <a:tcPr marL="0" marR="0" marT="0" marB="0" anchor="ctr"/>
                    </a:tc>
                    <a:extLst>
                      <a:ext uri="{0D108BD9-81ED-4DB2-BD59-A6C34878D82A}">
                        <a16:rowId xmlns:a16="http://schemas.microsoft.com/office/drawing/2014/main" val="10008"/>
                      </a:ext>
                    </a:extLst>
                  </a:tr>
                  <a:tr h="247996">
                    <a:tc>
                      <a:txBody>
                        <a:bodyPr/>
                        <a:lstStyle/>
                        <a:p>
                          <a:pPr algn="ctr">
                            <a:lnSpc>
                              <a:spcPct val="115000"/>
                            </a:lnSpc>
                            <a:spcAft>
                              <a:spcPts val="0"/>
                            </a:spcAft>
                            <a:tabLst>
                              <a:tab pos="2743200" algn="ctr"/>
                              <a:tab pos="5486400" algn="r"/>
                              <a:tab pos="2336800" algn="ctr"/>
                              <a:tab pos="2743200" algn="ctr"/>
                            </a:tabLst>
                          </a:pPr>
                          <a:r>
                            <a:rPr lang="it-IT" sz="1050" dirty="0">
                              <a:effectLst/>
                              <a:latin typeface="Times" panose="02020603050405020304" pitchFamily="18" charset="0"/>
                              <a:ea typeface="Times New Roman" panose="02020603050405020304" pitchFamily="18" charset="0"/>
                              <a:cs typeface="Times" panose="02020603050405020304" pitchFamily="18" charset="0"/>
                            </a:rPr>
                            <a:t>He</a:t>
                          </a:r>
                          <a:r>
                            <a:rPr lang="it-IT" sz="1050" baseline="30000" dirty="0">
                              <a:effectLst/>
                              <a:latin typeface="Times" panose="02020603050405020304" pitchFamily="18" charset="0"/>
                              <a:ea typeface="Times New Roman" panose="02020603050405020304" pitchFamily="18" charset="0"/>
                              <a:cs typeface="Times" panose="02020603050405020304" pitchFamily="18" charset="0"/>
                            </a:rPr>
                            <a:t>2+</a:t>
                          </a:r>
                          <a:endParaRPr lang="it-IT" sz="1050" dirty="0">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nchor="ctr"/>
                    </a:tc>
                    <a:tc>
                      <a:txBody>
                        <a:bodyPr/>
                        <a:lstStyle/>
                        <a:p>
                          <a:pPr algn="ctr">
                            <a:lnSpc>
                              <a:spcPct val="115000"/>
                            </a:lnSpc>
                            <a:spcAft>
                              <a:spcPts val="0"/>
                            </a:spcAft>
                            <a:tabLst>
                              <a:tab pos="2743200" algn="ctr"/>
                              <a:tab pos="5486400" algn="r"/>
                              <a:tab pos="2336800" algn="ctr"/>
                              <a:tab pos="2743200" algn="ctr"/>
                            </a:tabLst>
                          </a:pPr>
                          <a:r>
                            <a:rPr lang="it-IT" sz="1050" dirty="0">
                              <a:effectLst/>
                              <a:latin typeface="Times" panose="02020603050405020304" pitchFamily="18" charset="0"/>
                              <a:ea typeface="Times New Roman" panose="02020603050405020304" pitchFamily="18" charset="0"/>
                              <a:cs typeface="Times" panose="02020603050405020304" pitchFamily="18" charset="0"/>
                            </a:rPr>
                            <a:t>5400</a:t>
                          </a:r>
                        </a:p>
                      </a:txBody>
                      <a:tcPr marL="68580" marR="68580" marT="0" marB="0" anchor="ctr"/>
                    </a:tc>
                    <a:tc>
                      <a:txBody>
                        <a:bodyPr/>
                        <a:lstStyle/>
                        <a:p>
                          <a:pPr algn="ctr" fontAlgn="b"/>
                          <a:r>
                            <a:rPr lang="it-IT" sz="1050" b="0" i="0" u="none" strike="noStrike" dirty="0">
                              <a:solidFill>
                                <a:srgbClr val="000000"/>
                              </a:solidFill>
                              <a:effectLst/>
                              <a:latin typeface="Times" panose="02020603050405020304" pitchFamily="18" charset="0"/>
                              <a:cs typeface="Times" panose="02020603050405020304" pitchFamily="18" charset="0"/>
                            </a:rPr>
                            <a:t>---</a:t>
                          </a:r>
                        </a:p>
                      </a:txBody>
                      <a:tcPr marL="0" marR="0" marT="0" marB="0" anchor="ct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339960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5D65A5-082F-4DD4-AA34-20D2BE1EA28C}"/>
              </a:ext>
            </a:extLst>
          </p:cNvPr>
          <p:cNvSpPr>
            <a:spLocks noGrp="1"/>
          </p:cNvSpPr>
          <p:nvPr>
            <p:ph type="title"/>
          </p:nvPr>
        </p:nvSpPr>
        <p:spPr/>
        <p:txBody>
          <a:bodyPr>
            <a:noAutofit/>
          </a:bodyPr>
          <a:lstStyle/>
          <a:p>
            <a:r>
              <a:rPr lang="it-IT" sz="3600" b="1" dirty="0" err="1">
                <a:solidFill>
                  <a:schemeClr val="bg1">
                    <a:alpha val="55000"/>
                  </a:schemeClr>
                </a:solidFill>
                <a:latin typeface="-webkit-system-font"/>
                <a:ea typeface="+mn-ea"/>
                <a:cs typeface="+mn-cs"/>
              </a:rPr>
              <a:t>Launching</a:t>
            </a:r>
            <a:r>
              <a:rPr lang="it-IT" sz="3600" b="1" dirty="0">
                <a:solidFill>
                  <a:schemeClr val="bg1">
                    <a:alpha val="55000"/>
                  </a:schemeClr>
                </a:solidFill>
                <a:latin typeface="-webkit-system-font"/>
                <a:ea typeface="+mn-ea"/>
                <a:cs typeface="+mn-cs"/>
              </a:rPr>
              <a:t> </a:t>
            </a:r>
            <a:r>
              <a:rPr lang="it-IT" sz="3600" b="1" dirty="0" err="1">
                <a:solidFill>
                  <a:schemeClr val="bg1">
                    <a:alpha val="55000"/>
                  </a:schemeClr>
                </a:solidFill>
                <a:latin typeface="-webkit-system-font"/>
                <a:ea typeface="+mn-ea"/>
                <a:cs typeface="+mn-cs"/>
              </a:rPr>
              <a:t>Scheme</a:t>
            </a:r>
            <a:r>
              <a:rPr lang="it-IT" sz="3600" b="1" dirty="0">
                <a:solidFill>
                  <a:schemeClr val="bg1">
                    <a:alpha val="55000"/>
                  </a:schemeClr>
                </a:solidFill>
                <a:latin typeface="-webkit-system-font"/>
                <a:ea typeface="+mn-ea"/>
                <a:cs typeface="+mn-cs"/>
              </a:rPr>
              <a:t> in Ion </a:t>
            </a:r>
            <a:r>
              <a:rPr lang="it-IT" sz="3600" b="1" dirty="0" err="1">
                <a:solidFill>
                  <a:schemeClr val="bg1">
                    <a:alpha val="55000"/>
                  </a:schemeClr>
                </a:solidFill>
                <a:latin typeface="-webkit-system-font"/>
                <a:ea typeface="+mn-ea"/>
                <a:cs typeface="+mn-cs"/>
              </a:rPr>
              <a:t>Souce</a:t>
            </a:r>
            <a:endParaRPr lang="en-GB" b="1" dirty="0">
              <a:solidFill>
                <a:schemeClr val="bg1">
                  <a:alpha val="55000"/>
                </a:schemeClr>
              </a:solidFill>
              <a:latin typeface="-webkit-system-font"/>
              <a:ea typeface="+mn-ea"/>
              <a:cs typeface="+mn-cs"/>
            </a:endParaRPr>
          </a:p>
        </p:txBody>
      </p:sp>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4</a:t>
            </a:fld>
            <a:endParaRPr lang="en-US" dirty="0">
              <a:solidFill>
                <a:schemeClr val="bg1">
                  <a:alpha val="55000"/>
                </a:schemeClr>
              </a:solidFill>
            </a:endParaRPr>
          </a:p>
        </p:txBody>
      </p:sp>
      <p:sp>
        <p:nvSpPr>
          <p:cNvPr id="17" name="Segnaposto testo 2">
            <a:extLst>
              <a:ext uri="{FF2B5EF4-FFF2-40B4-BE49-F238E27FC236}">
                <a16:creationId xmlns:a16="http://schemas.microsoft.com/office/drawing/2014/main" id="{06C72F16-DD1B-4D49-8F02-FEF28DFA3E6D}"/>
              </a:ext>
            </a:extLst>
          </p:cNvPr>
          <p:cNvSpPr txBox="1">
            <a:spLocks/>
          </p:cNvSpPr>
          <p:nvPr/>
        </p:nvSpPr>
        <p:spPr>
          <a:xfrm>
            <a:off x="853176" y="1058159"/>
            <a:ext cx="10906007" cy="732539"/>
          </a:xfrm>
          <a:prstGeom prst="rect">
            <a:avLst/>
          </a:prstGeom>
          <a:ln>
            <a:noFill/>
          </a:ln>
        </p:spPr>
        <p:txBody>
          <a:bodyPr vert="horz" lIns="0" tIns="0" rIns="91440" bIns="0" rtlCol="0" anchor="t">
            <a:noAutofit/>
          </a:bodyPr>
          <a:lstStyle>
            <a:lvl1pPr marL="0" indent="0" algn="l" defTabSz="914400" rtl="0" eaLnBrk="1" latinLnBrk="0" hangingPunct="1">
              <a:lnSpc>
                <a:spcPct val="100000"/>
              </a:lnSpc>
              <a:spcBef>
                <a:spcPts val="1000"/>
              </a:spcBef>
              <a:buFont typeface="Calibri Light" panose="020F0302020204030204" pitchFamily="34" charset="0"/>
              <a:buNone/>
              <a:defRPr sz="2000" b="0" i="1" kern="1200">
                <a:solidFill>
                  <a:schemeClr val="tx2">
                    <a:alpha val="55000"/>
                  </a:schemeClr>
                </a:solidFill>
                <a:latin typeface="+mj-lt"/>
                <a:ea typeface="+mn-ea"/>
                <a:cs typeface="+mn-cs"/>
              </a:defRPr>
            </a:lvl1pPr>
            <a:lvl2pPr marL="457200" indent="0" algn="l" defTabSz="914400" rtl="0" eaLnBrk="1" latinLnBrk="0" hangingPunct="1">
              <a:lnSpc>
                <a:spcPct val="140000"/>
              </a:lnSpc>
              <a:spcBef>
                <a:spcPts val="500"/>
              </a:spcBef>
              <a:buFont typeface="Calibri Light" panose="020F0302020204030204" pitchFamily="34" charset="0"/>
              <a:buNone/>
              <a:defRPr sz="2000" b="1" kern="1200">
                <a:solidFill>
                  <a:schemeClr val="tx2">
                    <a:alpha val="55000"/>
                  </a:schemeClr>
                </a:solidFill>
                <a:latin typeface="+mn-lt"/>
                <a:ea typeface="+mn-ea"/>
                <a:cs typeface="+mn-cs"/>
              </a:defRPr>
            </a:lvl2pPr>
            <a:lvl3pPr marL="914400" indent="0" algn="l" defTabSz="914400" rtl="0" eaLnBrk="1" latinLnBrk="0" hangingPunct="1">
              <a:lnSpc>
                <a:spcPct val="140000"/>
              </a:lnSpc>
              <a:spcBef>
                <a:spcPts val="500"/>
              </a:spcBef>
              <a:buFont typeface="Calibri Light" panose="020F0302020204030204" pitchFamily="34" charset="0"/>
              <a:buNone/>
              <a:defRPr sz="1800" b="1" kern="1200">
                <a:solidFill>
                  <a:schemeClr val="tx2">
                    <a:alpha val="55000"/>
                  </a:schemeClr>
                </a:solidFill>
                <a:latin typeface="+mn-lt"/>
                <a:ea typeface="+mn-ea"/>
                <a:cs typeface="+mn-cs"/>
              </a:defRPr>
            </a:lvl3pPr>
            <a:lvl4pPr marL="1371600" indent="0" algn="l" defTabSz="914400" rtl="0" eaLnBrk="1" latinLnBrk="0" hangingPunct="1">
              <a:lnSpc>
                <a:spcPct val="140000"/>
              </a:lnSpc>
              <a:spcBef>
                <a:spcPts val="500"/>
              </a:spcBef>
              <a:buFont typeface="Calibri Light" panose="020F0302020204030204" pitchFamily="34" charset="0"/>
              <a:buNone/>
              <a:defRPr sz="1600" b="1" kern="1200">
                <a:solidFill>
                  <a:schemeClr val="tx2">
                    <a:alpha val="55000"/>
                  </a:schemeClr>
                </a:solidFill>
                <a:latin typeface="+mn-lt"/>
                <a:ea typeface="+mn-ea"/>
                <a:cs typeface="+mn-cs"/>
              </a:defRPr>
            </a:lvl4pPr>
            <a:lvl5pPr marL="1828800" indent="0" algn="l" defTabSz="914400" rtl="0" eaLnBrk="1" latinLnBrk="0" hangingPunct="1">
              <a:lnSpc>
                <a:spcPct val="140000"/>
              </a:lnSpc>
              <a:spcBef>
                <a:spcPts val="500"/>
              </a:spcBef>
              <a:buFont typeface="Calibri Light" panose="020F0302020204030204" pitchFamily="34" charset="0"/>
              <a:buNone/>
              <a:defRPr sz="1600" b="1" kern="1200">
                <a:solidFill>
                  <a:schemeClr val="tx2">
                    <a:alpha val="5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b="1" dirty="0">
                <a:solidFill>
                  <a:schemeClr val="bg1">
                    <a:alpha val="55000"/>
                  </a:schemeClr>
                </a:solidFill>
              </a:rPr>
              <a:t>CAESAR </a:t>
            </a:r>
            <a:r>
              <a:rPr lang="en-GB" sz="2400" dirty="0">
                <a:solidFill>
                  <a:schemeClr val="bg1">
                    <a:alpha val="55000"/>
                  </a:schemeClr>
                </a:solidFill>
              </a:rPr>
              <a:t>operating since 2002 at INFN-LNS </a:t>
            </a:r>
          </a:p>
          <a:p>
            <a:r>
              <a:rPr lang="en-GB" sz="2400" dirty="0">
                <a:solidFill>
                  <a:schemeClr val="bg1">
                    <a:alpha val="55000"/>
                  </a:schemeClr>
                </a:solidFill>
              </a:rPr>
              <a:t>		as injector of the Superconducting Cyclotron together with </a:t>
            </a:r>
            <a:r>
              <a:rPr lang="en-GB" sz="2400" b="1" dirty="0">
                <a:solidFill>
                  <a:schemeClr val="bg1">
                    <a:alpha val="55000"/>
                  </a:schemeClr>
                </a:solidFill>
              </a:rPr>
              <a:t>SERSE </a:t>
            </a:r>
          </a:p>
          <a:p>
            <a:endParaRPr lang="it-IT" sz="2400" b="1" dirty="0">
              <a:solidFill>
                <a:schemeClr val="bg1">
                  <a:alpha val="55000"/>
                </a:schemeClr>
              </a:solidFill>
            </a:endParaRPr>
          </a:p>
          <a:p>
            <a:r>
              <a:rPr lang="en-GB" sz="2400" b="1" dirty="0">
                <a:solidFill>
                  <a:schemeClr val="bg1">
                    <a:alpha val="55000"/>
                  </a:schemeClr>
                </a:solidFill>
              </a:rPr>
              <a:t>						</a:t>
            </a:r>
            <a:endParaRPr lang="it-IT" sz="2400" b="1" dirty="0">
              <a:solidFill>
                <a:schemeClr val="bg1">
                  <a:alpha val="55000"/>
                </a:schemeClr>
              </a:solidFill>
            </a:endParaRPr>
          </a:p>
        </p:txBody>
      </p:sp>
      <p:sp>
        <p:nvSpPr>
          <p:cNvPr id="28" name="Rettangolo 27">
            <a:extLst>
              <a:ext uri="{FF2B5EF4-FFF2-40B4-BE49-F238E27FC236}">
                <a16:creationId xmlns:a16="http://schemas.microsoft.com/office/drawing/2014/main" id="{6760EE19-3778-482A-BA48-1C8301E9786D}"/>
              </a:ext>
            </a:extLst>
          </p:cNvPr>
          <p:cNvSpPr/>
          <p:nvPr/>
        </p:nvSpPr>
        <p:spPr>
          <a:xfrm>
            <a:off x="6884058" y="5001430"/>
            <a:ext cx="469250" cy="272879"/>
          </a:xfrm>
          <a:prstGeom prst="rect">
            <a:avLst/>
          </a:prstGeom>
          <a:solidFill>
            <a:srgbClr val="F0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asellaDiTesto 11">
            <a:extLst>
              <a:ext uri="{FF2B5EF4-FFF2-40B4-BE49-F238E27FC236}">
                <a16:creationId xmlns:a16="http://schemas.microsoft.com/office/drawing/2014/main" id="{E357C07C-2C70-4746-BE84-9A8DCC962857}"/>
              </a:ext>
            </a:extLst>
          </p:cNvPr>
          <p:cNvSpPr txBox="1"/>
          <p:nvPr/>
        </p:nvSpPr>
        <p:spPr>
          <a:xfrm>
            <a:off x="308007" y="4124267"/>
            <a:ext cx="5294189" cy="1754326"/>
          </a:xfrm>
          <a:prstGeom prst="rect">
            <a:avLst/>
          </a:prstGeom>
          <a:noFill/>
        </p:spPr>
        <p:txBody>
          <a:bodyPr wrap="square">
            <a:spAutoFit/>
          </a:bodyPr>
          <a:lstStyle/>
          <a:p>
            <a:pPr algn="ctr"/>
            <a:endParaRPr lang="en-GB" sz="1200" dirty="0">
              <a:solidFill>
                <a:srgbClr val="6C6E70"/>
              </a:solidFill>
              <a:latin typeface="Arial" panose="020B0604020202020204" pitchFamily="34" charset="0"/>
            </a:endParaRPr>
          </a:p>
          <a:p>
            <a:pPr algn="ctr"/>
            <a:r>
              <a:rPr lang="en-GB" sz="1200" dirty="0">
                <a:solidFill>
                  <a:srgbClr val="6C6E70"/>
                </a:solidFill>
                <a:latin typeface="Arial" panose="020B0604020202020204" pitchFamily="34" charset="0"/>
              </a:rPr>
              <a:t>In order to involve the TFH a Diplexer Hybrid Coupler Waveguide Combiner in the frequency band [13.5-15.6] GHz, up to 1.5 kW, is was used.</a:t>
            </a:r>
          </a:p>
          <a:p>
            <a:pPr algn="ctr"/>
            <a:endParaRPr lang="en-GB" sz="1200" dirty="0">
              <a:solidFill>
                <a:srgbClr val="6C6E70"/>
              </a:solidFill>
              <a:latin typeface="Arial" panose="020B0604020202020204" pitchFamily="34" charset="0"/>
            </a:endParaRPr>
          </a:p>
          <a:p>
            <a:pPr algn="ctr"/>
            <a:r>
              <a:rPr lang="en-GB" sz="1200" dirty="0">
                <a:solidFill>
                  <a:srgbClr val="6C6E70"/>
                </a:solidFill>
                <a:latin typeface="Arial" panose="020B0604020202020204" pitchFamily="34" charset="0"/>
              </a:rPr>
              <a:t>The 4-ports passive device implements a "multiplexing“ in the frequency domain allows to combine the power coming out from the two TWTs</a:t>
            </a:r>
          </a:p>
          <a:p>
            <a:pPr algn="ctr"/>
            <a:endParaRPr lang="en-GB" sz="1200" dirty="0">
              <a:solidFill>
                <a:srgbClr val="6C6E70"/>
              </a:solidFill>
              <a:latin typeface="Arial" panose="020B0604020202020204" pitchFamily="34" charset="0"/>
            </a:endParaRPr>
          </a:p>
          <a:p>
            <a:pPr algn="ctr"/>
            <a:r>
              <a:rPr lang="en-GB" sz="1200" dirty="0">
                <a:solidFill>
                  <a:srgbClr val="6C6E70"/>
                </a:solidFill>
                <a:latin typeface="Arial" panose="020B0604020202020204" pitchFamily="34" charset="0"/>
              </a:rPr>
              <a:t>we are able to simultaneously transmit two frequencies</a:t>
            </a:r>
          </a:p>
          <a:p>
            <a:pPr algn="ctr"/>
            <a:r>
              <a:rPr lang="en-GB" sz="1200" dirty="0">
                <a:solidFill>
                  <a:srgbClr val="6C6E70"/>
                </a:solidFill>
                <a:latin typeface="Arial" panose="020B0604020202020204" pitchFamily="34" charset="0"/>
              </a:rPr>
              <a:t>without interference and power loss</a:t>
            </a:r>
          </a:p>
        </p:txBody>
      </p:sp>
      <p:pic>
        <p:nvPicPr>
          <p:cNvPr id="11" name="Immagine 10">
            <a:extLst>
              <a:ext uri="{FF2B5EF4-FFF2-40B4-BE49-F238E27FC236}">
                <a16:creationId xmlns:a16="http://schemas.microsoft.com/office/drawing/2014/main" id="{0462438C-9995-425A-847B-C1008D536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2196" y="4609420"/>
            <a:ext cx="1933728" cy="1795952"/>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6F31ED8F-0E4C-4BEB-8D5D-DC9BB186B5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671" y="2171621"/>
            <a:ext cx="5983853" cy="2100507"/>
          </a:xfrm>
          <a:prstGeom prst="rect">
            <a:avLst/>
          </a:prstGeom>
        </p:spPr>
      </p:pic>
      <p:pic>
        <p:nvPicPr>
          <p:cNvPr id="4" name="Immagine 3">
            <a:extLst>
              <a:ext uri="{FF2B5EF4-FFF2-40B4-BE49-F238E27FC236}">
                <a16:creationId xmlns:a16="http://schemas.microsoft.com/office/drawing/2014/main" id="{6119618A-6E91-47E1-9381-7D0A3C1ED77E}"/>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99672" y="1790698"/>
            <a:ext cx="2580997" cy="3502428"/>
          </a:xfrm>
          <a:prstGeom prst="rect">
            <a:avLst/>
          </a:prstGeom>
        </p:spPr>
      </p:pic>
      <p:sp>
        <p:nvSpPr>
          <p:cNvPr id="14" name="CasellaDiTesto 13">
            <a:extLst>
              <a:ext uri="{FF2B5EF4-FFF2-40B4-BE49-F238E27FC236}">
                <a16:creationId xmlns:a16="http://schemas.microsoft.com/office/drawing/2014/main" id="{CA544334-D28C-442C-98EE-3E96CC6E5E0B}"/>
              </a:ext>
            </a:extLst>
          </p:cNvPr>
          <p:cNvSpPr txBox="1"/>
          <p:nvPr/>
        </p:nvSpPr>
        <p:spPr>
          <a:xfrm>
            <a:off x="8899672" y="5413918"/>
            <a:ext cx="2801714" cy="954107"/>
          </a:xfrm>
          <a:prstGeom prst="rect">
            <a:avLst/>
          </a:prstGeom>
          <a:noFill/>
        </p:spPr>
        <p:txBody>
          <a:bodyPr wrap="square">
            <a:spAutoFit/>
          </a:bodyPr>
          <a:lstStyle/>
          <a:p>
            <a:pPr marL="171450" indent="-171450">
              <a:buFont typeface="Wingdings" panose="05000000000000000000" pitchFamily="2" charset="2"/>
              <a:buChar char="Ø"/>
            </a:pPr>
            <a:r>
              <a:rPr lang="it-IT" sz="1400" dirty="0">
                <a:solidFill>
                  <a:srgbClr val="6C6E70"/>
                </a:solidFill>
                <a:latin typeface="Arial" panose="020B0604020202020204" pitchFamily="34" charset="0"/>
              </a:rPr>
              <a:t>Klystron CPI 18 GHZ 2kW</a:t>
            </a:r>
          </a:p>
          <a:p>
            <a:pPr marL="171450" indent="-171450">
              <a:buFont typeface="Wingdings" panose="05000000000000000000" pitchFamily="2" charset="2"/>
              <a:buChar char="Ø"/>
            </a:pPr>
            <a:r>
              <a:rPr lang="it-IT" sz="1400" dirty="0">
                <a:solidFill>
                  <a:srgbClr val="6C6E70"/>
                </a:solidFill>
                <a:latin typeface="Arial" panose="020B0604020202020204" pitchFamily="34" charset="0"/>
              </a:rPr>
              <a:t>TWT CPI 17.3-18.4 GHz 500W</a:t>
            </a:r>
          </a:p>
          <a:p>
            <a:pPr marL="171450" indent="-171450">
              <a:buFont typeface="Wingdings" panose="05000000000000000000" pitchFamily="2" charset="2"/>
              <a:buChar char="Ø"/>
            </a:pPr>
            <a:r>
              <a:rPr lang="it-IT" sz="1400" dirty="0">
                <a:solidFill>
                  <a:srgbClr val="6C6E70"/>
                </a:solidFill>
                <a:latin typeface="Arial" panose="020B0604020202020204" pitchFamily="34" charset="0"/>
              </a:rPr>
              <a:t>TWT CPI 13.7-14.5 GHz 500W</a:t>
            </a:r>
          </a:p>
          <a:p>
            <a:pPr marL="171450" indent="-171450">
              <a:buFont typeface="Wingdings" panose="05000000000000000000" pitchFamily="2" charset="2"/>
              <a:buChar char="Ø"/>
            </a:pPr>
            <a:r>
              <a:rPr lang="it-IT" sz="1400" dirty="0">
                <a:solidFill>
                  <a:srgbClr val="6C6E70"/>
                </a:solidFill>
                <a:latin typeface="Arial" panose="020B0604020202020204" pitchFamily="34" charset="0"/>
              </a:rPr>
              <a:t>TWT Bonn 8-18 GHz 500W</a:t>
            </a:r>
            <a:endParaRPr lang="en-GB" sz="1400" dirty="0">
              <a:solidFill>
                <a:srgbClr val="6C6E70"/>
              </a:solidFill>
              <a:latin typeface="Arial" panose="020B0604020202020204" pitchFamily="34" charset="0"/>
            </a:endParaRPr>
          </a:p>
        </p:txBody>
      </p:sp>
    </p:spTree>
    <p:extLst>
      <p:ext uri="{BB962C8B-B14F-4D97-AF65-F5344CB8AC3E}">
        <p14:creationId xmlns:p14="http://schemas.microsoft.com/office/powerpoint/2010/main" val="275022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5D65A5-082F-4DD4-AA34-20D2BE1EA28C}"/>
              </a:ext>
            </a:extLst>
          </p:cNvPr>
          <p:cNvSpPr>
            <a:spLocks noGrp="1"/>
          </p:cNvSpPr>
          <p:nvPr>
            <p:ph type="title"/>
          </p:nvPr>
        </p:nvSpPr>
        <p:spPr/>
        <p:txBody>
          <a:bodyPr>
            <a:noAutofit/>
          </a:bodyPr>
          <a:lstStyle/>
          <a:p>
            <a:r>
              <a:rPr lang="it-IT" sz="3600" b="1" dirty="0" err="1">
                <a:solidFill>
                  <a:schemeClr val="bg1">
                    <a:alpha val="55000"/>
                  </a:schemeClr>
                </a:solidFill>
                <a:latin typeface="-webkit-system-font"/>
                <a:ea typeface="+mn-ea"/>
                <a:cs typeface="+mn-cs"/>
              </a:rPr>
              <a:t>Launching</a:t>
            </a:r>
            <a:r>
              <a:rPr lang="it-IT" sz="3600" b="1" dirty="0">
                <a:solidFill>
                  <a:schemeClr val="bg1">
                    <a:alpha val="55000"/>
                  </a:schemeClr>
                </a:solidFill>
                <a:latin typeface="-webkit-system-font"/>
                <a:ea typeface="+mn-ea"/>
                <a:cs typeface="+mn-cs"/>
              </a:rPr>
              <a:t> </a:t>
            </a:r>
            <a:r>
              <a:rPr lang="it-IT" sz="3600" b="1" dirty="0" err="1">
                <a:solidFill>
                  <a:schemeClr val="bg1">
                    <a:alpha val="55000"/>
                  </a:schemeClr>
                </a:solidFill>
                <a:latin typeface="-webkit-system-font"/>
                <a:ea typeface="+mn-ea"/>
                <a:cs typeface="+mn-cs"/>
              </a:rPr>
              <a:t>Scheme</a:t>
            </a:r>
            <a:r>
              <a:rPr lang="it-IT" sz="3600" b="1" dirty="0">
                <a:solidFill>
                  <a:schemeClr val="bg1">
                    <a:alpha val="55000"/>
                  </a:schemeClr>
                </a:solidFill>
                <a:latin typeface="-webkit-system-font"/>
                <a:ea typeface="+mn-ea"/>
                <a:cs typeface="+mn-cs"/>
              </a:rPr>
              <a:t> in Ion </a:t>
            </a:r>
            <a:r>
              <a:rPr lang="it-IT" sz="3600" b="1" dirty="0" err="1">
                <a:solidFill>
                  <a:schemeClr val="bg1">
                    <a:alpha val="55000"/>
                  </a:schemeClr>
                </a:solidFill>
                <a:latin typeface="-webkit-system-font"/>
                <a:ea typeface="+mn-ea"/>
                <a:cs typeface="+mn-cs"/>
              </a:rPr>
              <a:t>Souce</a:t>
            </a:r>
            <a:endParaRPr lang="en-GB" b="1" dirty="0">
              <a:solidFill>
                <a:schemeClr val="bg1">
                  <a:alpha val="55000"/>
                </a:schemeClr>
              </a:solidFill>
              <a:latin typeface="-webkit-system-font"/>
              <a:ea typeface="+mn-ea"/>
              <a:cs typeface="+mn-cs"/>
            </a:endParaRPr>
          </a:p>
        </p:txBody>
      </p:sp>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5</a:t>
            </a:fld>
            <a:endParaRPr lang="en-US" dirty="0">
              <a:solidFill>
                <a:schemeClr val="bg1">
                  <a:alpha val="55000"/>
                </a:schemeClr>
              </a:solidFill>
            </a:endParaRPr>
          </a:p>
        </p:txBody>
      </p:sp>
      <p:sp>
        <p:nvSpPr>
          <p:cNvPr id="17" name="Segnaposto testo 2">
            <a:extLst>
              <a:ext uri="{FF2B5EF4-FFF2-40B4-BE49-F238E27FC236}">
                <a16:creationId xmlns:a16="http://schemas.microsoft.com/office/drawing/2014/main" id="{06C72F16-DD1B-4D49-8F02-FEF28DFA3E6D}"/>
              </a:ext>
            </a:extLst>
          </p:cNvPr>
          <p:cNvSpPr txBox="1">
            <a:spLocks/>
          </p:cNvSpPr>
          <p:nvPr/>
        </p:nvSpPr>
        <p:spPr>
          <a:xfrm>
            <a:off x="853177" y="1058160"/>
            <a:ext cx="5431536" cy="612648"/>
          </a:xfrm>
          <a:prstGeom prst="rect">
            <a:avLst/>
          </a:prstGeom>
          <a:ln>
            <a:noFill/>
          </a:ln>
        </p:spPr>
        <p:txBody>
          <a:bodyPr vert="horz" lIns="0" tIns="0" rIns="91440" bIns="0" rtlCol="0" anchor="t">
            <a:noAutofit/>
          </a:bodyPr>
          <a:lstStyle>
            <a:lvl1pPr marL="0" indent="0" algn="l" defTabSz="914400" rtl="0" eaLnBrk="1" latinLnBrk="0" hangingPunct="1">
              <a:lnSpc>
                <a:spcPct val="100000"/>
              </a:lnSpc>
              <a:spcBef>
                <a:spcPts val="1000"/>
              </a:spcBef>
              <a:buFont typeface="Calibri Light" panose="020F0302020204030204" pitchFamily="34" charset="0"/>
              <a:buNone/>
              <a:defRPr sz="2000" b="0" i="1" kern="1200">
                <a:solidFill>
                  <a:schemeClr val="tx2">
                    <a:alpha val="55000"/>
                  </a:schemeClr>
                </a:solidFill>
                <a:latin typeface="+mj-lt"/>
                <a:ea typeface="+mn-ea"/>
                <a:cs typeface="+mn-cs"/>
              </a:defRPr>
            </a:lvl1pPr>
            <a:lvl2pPr marL="457200" indent="0" algn="l" defTabSz="914400" rtl="0" eaLnBrk="1" latinLnBrk="0" hangingPunct="1">
              <a:lnSpc>
                <a:spcPct val="140000"/>
              </a:lnSpc>
              <a:spcBef>
                <a:spcPts val="500"/>
              </a:spcBef>
              <a:buFont typeface="Calibri Light" panose="020F0302020204030204" pitchFamily="34" charset="0"/>
              <a:buNone/>
              <a:defRPr sz="2000" b="1" kern="1200">
                <a:solidFill>
                  <a:schemeClr val="tx2">
                    <a:alpha val="55000"/>
                  </a:schemeClr>
                </a:solidFill>
                <a:latin typeface="+mn-lt"/>
                <a:ea typeface="+mn-ea"/>
                <a:cs typeface="+mn-cs"/>
              </a:defRPr>
            </a:lvl2pPr>
            <a:lvl3pPr marL="914400" indent="0" algn="l" defTabSz="914400" rtl="0" eaLnBrk="1" latinLnBrk="0" hangingPunct="1">
              <a:lnSpc>
                <a:spcPct val="140000"/>
              </a:lnSpc>
              <a:spcBef>
                <a:spcPts val="500"/>
              </a:spcBef>
              <a:buFont typeface="Calibri Light" panose="020F0302020204030204" pitchFamily="34" charset="0"/>
              <a:buNone/>
              <a:defRPr sz="1800" b="1" kern="1200">
                <a:solidFill>
                  <a:schemeClr val="tx2">
                    <a:alpha val="55000"/>
                  </a:schemeClr>
                </a:solidFill>
                <a:latin typeface="+mn-lt"/>
                <a:ea typeface="+mn-ea"/>
                <a:cs typeface="+mn-cs"/>
              </a:defRPr>
            </a:lvl3pPr>
            <a:lvl4pPr marL="1371600" indent="0" algn="l" defTabSz="914400" rtl="0" eaLnBrk="1" latinLnBrk="0" hangingPunct="1">
              <a:lnSpc>
                <a:spcPct val="140000"/>
              </a:lnSpc>
              <a:spcBef>
                <a:spcPts val="500"/>
              </a:spcBef>
              <a:buFont typeface="Calibri Light" panose="020F0302020204030204" pitchFamily="34" charset="0"/>
              <a:buNone/>
              <a:defRPr sz="1600" b="1" kern="1200">
                <a:solidFill>
                  <a:schemeClr val="tx2">
                    <a:alpha val="55000"/>
                  </a:schemeClr>
                </a:solidFill>
                <a:latin typeface="+mn-lt"/>
                <a:ea typeface="+mn-ea"/>
                <a:cs typeface="+mn-cs"/>
              </a:defRPr>
            </a:lvl4pPr>
            <a:lvl5pPr marL="1828800" indent="0" algn="l" defTabSz="914400" rtl="0" eaLnBrk="1" latinLnBrk="0" hangingPunct="1">
              <a:lnSpc>
                <a:spcPct val="140000"/>
              </a:lnSpc>
              <a:spcBef>
                <a:spcPts val="500"/>
              </a:spcBef>
              <a:buFont typeface="Calibri Light" panose="020F0302020204030204" pitchFamily="34" charset="0"/>
              <a:buNone/>
              <a:defRPr sz="1600" b="1" kern="1200">
                <a:solidFill>
                  <a:schemeClr val="tx2">
                    <a:alpha val="5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400" b="1" dirty="0">
                <a:solidFill>
                  <a:schemeClr val="bg1">
                    <a:alpha val="55000"/>
                  </a:schemeClr>
                </a:solidFill>
              </a:rPr>
              <a:t>FPT(</a:t>
            </a:r>
            <a:r>
              <a:rPr lang="it-IT" sz="2400" b="1" dirty="0" err="1">
                <a:solidFill>
                  <a:schemeClr val="bg1">
                    <a:alpha val="55000"/>
                  </a:schemeClr>
                </a:solidFill>
              </a:rPr>
              <a:t>Flexible</a:t>
            </a:r>
            <a:r>
              <a:rPr lang="it-IT" sz="2400" b="1" dirty="0">
                <a:solidFill>
                  <a:schemeClr val="bg1">
                    <a:alpha val="55000"/>
                  </a:schemeClr>
                </a:solidFill>
              </a:rPr>
              <a:t> Plasma Trap</a:t>
            </a:r>
            <a:r>
              <a:rPr lang="en-GB" sz="2400" b="1" dirty="0">
                <a:solidFill>
                  <a:schemeClr val="bg1">
                    <a:alpha val="55000"/>
                  </a:schemeClr>
                </a:solidFill>
              </a:rPr>
              <a:t>)</a:t>
            </a:r>
            <a:endParaRPr lang="it-IT" sz="2400" b="1" dirty="0">
              <a:solidFill>
                <a:schemeClr val="bg1">
                  <a:alpha val="55000"/>
                </a:schemeClr>
              </a:solidFill>
            </a:endParaRPr>
          </a:p>
        </p:txBody>
      </p:sp>
      <p:sp>
        <p:nvSpPr>
          <p:cNvPr id="28" name="Rettangolo 27">
            <a:extLst>
              <a:ext uri="{FF2B5EF4-FFF2-40B4-BE49-F238E27FC236}">
                <a16:creationId xmlns:a16="http://schemas.microsoft.com/office/drawing/2014/main" id="{6760EE19-3778-482A-BA48-1C8301E9786D}"/>
              </a:ext>
            </a:extLst>
          </p:cNvPr>
          <p:cNvSpPr/>
          <p:nvPr/>
        </p:nvSpPr>
        <p:spPr>
          <a:xfrm>
            <a:off x="6884058" y="5001430"/>
            <a:ext cx="469250" cy="272879"/>
          </a:xfrm>
          <a:prstGeom prst="rect">
            <a:avLst/>
          </a:prstGeom>
          <a:solidFill>
            <a:srgbClr val="F0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Immagine 33">
            <a:extLst>
              <a:ext uri="{FF2B5EF4-FFF2-40B4-BE49-F238E27FC236}">
                <a16:creationId xmlns:a16="http://schemas.microsoft.com/office/drawing/2014/main" id="{5419BC76-500A-4059-9170-0843AEEC91B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3616" y="3978011"/>
            <a:ext cx="4732686" cy="2046837"/>
          </a:xfrm>
          <a:prstGeom prst="rect">
            <a:avLst/>
          </a:prstGeom>
        </p:spPr>
      </p:pic>
      <p:pic>
        <p:nvPicPr>
          <p:cNvPr id="38" name="Immagine 37">
            <a:extLst>
              <a:ext uri="{FF2B5EF4-FFF2-40B4-BE49-F238E27FC236}">
                <a16:creationId xmlns:a16="http://schemas.microsoft.com/office/drawing/2014/main" id="{61405B6E-DB3B-41CE-992F-7CE45BCAA49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65081" y="1621184"/>
            <a:ext cx="2393890" cy="2746109"/>
          </a:xfrm>
          <a:prstGeom prst="rect">
            <a:avLst/>
          </a:prstGeom>
        </p:spPr>
      </p:pic>
      <p:pic>
        <p:nvPicPr>
          <p:cNvPr id="40" name="Immagine 39">
            <a:extLst>
              <a:ext uri="{FF2B5EF4-FFF2-40B4-BE49-F238E27FC236}">
                <a16:creationId xmlns:a16="http://schemas.microsoft.com/office/drawing/2014/main" id="{FA42FBF4-FBA1-4E78-9578-8A90C8679D8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9624" y="1814684"/>
            <a:ext cx="3190292" cy="4108755"/>
          </a:xfrm>
          <a:prstGeom prst="rect">
            <a:avLst/>
          </a:prstGeom>
        </p:spPr>
      </p:pic>
      <p:sp>
        <p:nvSpPr>
          <p:cNvPr id="41" name="CasellaDiTesto 40">
            <a:extLst>
              <a:ext uri="{FF2B5EF4-FFF2-40B4-BE49-F238E27FC236}">
                <a16:creationId xmlns:a16="http://schemas.microsoft.com/office/drawing/2014/main" id="{E9937F17-FF96-4809-910E-931B863C2091}"/>
              </a:ext>
            </a:extLst>
          </p:cNvPr>
          <p:cNvSpPr txBox="1"/>
          <p:nvPr/>
        </p:nvSpPr>
        <p:spPr>
          <a:xfrm>
            <a:off x="6310511" y="2307279"/>
            <a:ext cx="923657" cy="338554"/>
          </a:xfrm>
          <a:prstGeom prst="rect">
            <a:avLst/>
          </a:prstGeom>
          <a:noFill/>
          <a:ln>
            <a:solidFill>
              <a:schemeClr val="bg1"/>
            </a:solidFill>
          </a:ln>
        </p:spPr>
        <p:txBody>
          <a:bodyPr wrap="square">
            <a:spAutoFit/>
          </a:bodyPr>
          <a:lstStyle/>
          <a:p>
            <a:pPr algn="ctr"/>
            <a:r>
              <a:rPr lang="en-GB" sz="800" dirty="0">
                <a:solidFill>
                  <a:schemeClr val="bg1"/>
                </a:solidFill>
                <a:latin typeface="Arial" panose="020B0604020202020204" pitchFamily="34" charset="0"/>
              </a:rPr>
              <a:t>5 GHz</a:t>
            </a:r>
          </a:p>
          <a:p>
            <a:pPr algn="ctr"/>
            <a:r>
              <a:rPr lang="en-GB" sz="800" dirty="0">
                <a:solidFill>
                  <a:schemeClr val="bg1"/>
                </a:solidFill>
                <a:latin typeface="Arial" panose="020B0604020202020204" pitchFamily="34" charset="0"/>
              </a:rPr>
              <a:t>TWT [3-7 GHz]</a:t>
            </a:r>
          </a:p>
        </p:txBody>
      </p:sp>
      <p:sp>
        <p:nvSpPr>
          <p:cNvPr id="42" name="CasellaDiTesto 41">
            <a:extLst>
              <a:ext uri="{FF2B5EF4-FFF2-40B4-BE49-F238E27FC236}">
                <a16:creationId xmlns:a16="http://schemas.microsoft.com/office/drawing/2014/main" id="{3F91DD16-C113-414E-A8CA-3D4D01397511}"/>
              </a:ext>
            </a:extLst>
          </p:cNvPr>
          <p:cNvSpPr txBox="1"/>
          <p:nvPr/>
        </p:nvSpPr>
        <p:spPr>
          <a:xfrm>
            <a:off x="4116142" y="4367293"/>
            <a:ext cx="1290636" cy="338554"/>
          </a:xfrm>
          <a:prstGeom prst="rect">
            <a:avLst/>
          </a:prstGeom>
          <a:noFill/>
          <a:ln>
            <a:solidFill>
              <a:schemeClr val="bg1"/>
            </a:solidFill>
          </a:ln>
        </p:spPr>
        <p:txBody>
          <a:bodyPr wrap="square">
            <a:spAutoFit/>
          </a:bodyPr>
          <a:lstStyle/>
          <a:p>
            <a:pPr algn="ctr"/>
            <a:r>
              <a:rPr lang="en-GB" sz="800" dirty="0">
                <a:solidFill>
                  <a:schemeClr val="bg1"/>
                </a:solidFill>
                <a:latin typeface="Arial" panose="020B0604020202020204" pitchFamily="34" charset="0"/>
              </a:rPr>
              <a:t>14 GHz</a:t>
            </a:r>
          </a:p>
          <a:p>
            <a:pPr algn="ctr"/>
            <a:r>
              <a:rPr lang="en-GB" sz="800" dirty="0">
                <a:solidFill>
                  <a:schemeClr val="bg1"/>
                </a:solidFill>
                <a:latin typeface="Arial" panose="020B0604020202020204" pitchFamily="34" charset="0"/>
              </a:rPr>
              <a:t>TWT  [13.75-14.5 GHz]</a:t>
            </a:r>
          </a:p>
        </p:txBody>
      </p:sp>
      <p:sp>
        <p:nvSpPr>
          <p:cNvPr id="44" name="CasellaDiTesto 43">
            <a:extLst>
              <a:ext uri="{FF2B5EF4-FFF2-40B4-BE49-F238E27FC236}">
                <a16:creationId xmlns:a16="http://schemas.microsoft.com/office/drawing/2014/main" id="{ECFA8DA5-4FBA-4F81-90F6-AB8D4E9C1E05}"/>
              </a:ext>
            </a:extLst>
          </p:cNvPr>
          <p:cNvSpPr txBox="1"/>
          <p:nvPr/>
        </p:nvSpPr>
        <p:spPr>
          <a:xfrm>
            <a:off x="7428931" y="663153"/>
            <a:ext cx="4619685" cy="1754326"/>
          </a:xfrm>
          <a:prstGeom prst="rect">
            <a:avLst/>
          </a:prstGeom>
          <a:noFill/>
        </p:spPr>
        <p:txBody>
          <a:bodyPr wrap="square">
            <a:spAutoFit/>
          </a:bodyPr>
          <a:lstStyle/>
          <a:p>
            <a:pPr algn="ctr"/>
            <a:r>
              <a:rPr lang="en-GB" sz="1200" dirty="0">
                <a:solidFill>
                  <a:srgbClr val="6C6E70"/>
                </a:solidFill>
                <a:latin typeface="Arial" panose="020B0604020202020204" pitchFamily="34" charset="0"/>
              </a:rPr>
              <a:t>This new lunching scheme arise to overcome </a:t>
            </a:r>
          </a:p>
          <a:p>
            <a:pPr algn="ctr"/>
            <a:r>
              <a:rPr lang="en-GB" sz="1200" dirty="0">
                <a:solidFill>
                  <a:srgbClr val="6C6E70"/>
                </a:solidFill>
                <a:latin typeface="Arial" panose="020B0604020202020204" pitchFamily="34" charset="0"/>
              </a:rPr>
              <a:t>the so-called cut-off density (ne)</a:t>
            </a:r>
          </a:p>
          <a:p>
            <a:endParaRPr lang="en-GB" sz="1200" dirty="0">
              <a:solidFill>
                <a:srgbClr val="6C6E70"/>
              </a:solidFill>
              <a:latin typeface="Arial" panose="020B0604020202020204" pitchFamily="34" charset="0"/>
            </a:endParaRPr>
          </a:p>
          <a:p>
            <a:endParaRPr lang="en-GB" sz="1200" dirty="0">
              <a:solidFill>
                <a:srgbClr val="6C6E70"/>
              </a:solidFill>
              <a:latin typeface="Arial" panose="020B0604020202020204" pitchFamily="34" charset="0"/>
            </a:endParaRPr>
          </a:p>
          <a:p>
            <a:endParaRPr lang="en-GB" sz="1200" dirty="0">
              <a:solidFill>
                <a:srgbClr val="6C6E70"/>
              </a:solidFill>
              <a:latin typeface="Arial" panose="020B0604020202020204" pitchFamily="34" charset="0"/>
            </a:endParaRPr>
          </a:p>
          <a:p>
            <a:pPr algn="ctr"/>
            <a:endParaRPr lang="en-GB" sz="1200" dirty="0">
              <a:solidFill>
                <a:srgbClr val="6C6E70"/>
              </a:solidFill>
              <a:latin typeface="Arial" panose="020B0604020202020204" pitchFamily="34" charset="0"/>
            </a:endParaRPr>
          </a:p>
          <a:p>
            <a:pPr algn="ctr"/>
            <a:r>
              <a:rPr lang="en-GB" sz="1200" dirty="0">
                <a:solidFill>
                  <a:srgbClr val="6C6E70"/>
                </a:solidFill>
                <a:latin typeface="Arial" panose="020B0604020202020204" pitchFamily="34" charset="0"/>
              </a:rPr>
              <a:t>Electron Bernstein Waves Heating</a:t>
            </a:r>
          </a:p>
          <a:p>
            <a:pPr marL="171450" indent="-171450" algn="ctr">
              <a:buFont typeface="Wingdings" panose="05000000000000000000" pitchFamily="2" charset="2"/>
              <a:buChar char="Ø"/>
            </a:pPr>
            <a:r>
              <a:rPr lang="en-GB" sz="1200" dirty="0">
                <a:solidFill>
                  <a:srgbClr val="6C6E70"/>
                </a:solidFill>
                <a:latin typeface="Arial" panose="020B0604020202020204" pitchFamily="34" charset="0"/>
              </a:rPr>
              <a:t>unaffected by density cut-off issues </a:t>
            </a:r>
          </a:p>
          <a:p>
            <a:pPr marL="171450" indent="-171450" algn="ctr">
              <a:buFont typeface="Wingdings" panose="05000000000000000000" pitchFamily="2" charset="2"/>
              <a:buChar char="Ø"/>
            </a:pPr>
            <a:r>
              <a:rPr lang="en-GB" sz="1200" dirty="0">
                <a:solidFill>
                  <a:srgbClr val="6C6E70"/>
                </a:solidFill>
                <a:latin typeface="Arial" panose="020B0604020202020204" pitchFamily="34" charset="0"/>
              </a:rPr>
              <a:t>generated by electromagnetic-to-electrostatic mode conversion</a:t>
            </a:r>
          </a:p>
        </p:txBody>
      </p:sp>
      <p:sp>
        <p:nvSpPr>
          <p:cNvPr id="50" name="Rettangolo 49">
            <a:extLst>
              <a:ext uri="{FF2B5EF4-FFF2-40B4-BE49-F238E27FC236}">
                <a16:creationId xmlns:a16="http://schemas.microsoft.com/office/drawing/2014/main" id="{F9830AD4-231B-4C5F-9DF6-9B3944595C4A}"/>
              </a:ext>
            </a:extLst>
          </p:cNvPr>
          <p:cNvSpPr/>
          <p:nvPr/>
        </p:nvSpPr>
        <p:spPr>
          <a:xfrm>
            <a:off x="10477500" y="5210175"/>
            <a:ext cx="338138" cy="180975"/>
          </a:xfrm>
          <a:prstGeom prst="rect">
            <a:avLst/>
          </a:prstGeom>
          <a:solidFill>
            <a:srgbClr val="F0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uppo 4">
            <a:extLst>
              <a:ext uri="{FF2B5EF4-FFF2-40B4-BE49-F238E27FC236}">
                <a16:creationId xmlns:a16="http://schemas.microsoft.com/office/drawing/2014/main" id="{414AAAAC-34FE-4BC7-B528-0566D2B13A41}"/>
              </a:ext>
            </a:extLst>
          </p:cNvPr>
          <p:cNvGrpSpPr/>
          <p:nvPr/>
        </p:nvGrpSpPr>
        <p:grpSpPr>
          <a:xfrm>
            <a:off x="10103368" y="3989696"/>
            <a:ext cx="1992463" cy="1933743"/>
            <a:chOff x="9594893" y="3903597"/>
            <a:chExt cx="2133600" cy="2696794"/>
          </a:xfrm>
        </p:grpSpPr>
        <p:pic>
          <p:nvPicPr>
            <p:cNvPr id="48" name="Immagine 47">
              <a:extLst>
                <a:ext uri="{FF2B5EF4-FFF2-40B4-BE49-F238E27FC236}">
                  <a16:creationId xmlns:a16="http://schemas.microsoft.com/office/drawing/2014/main" id="{C19711DD-A40B-46C9-B869-F50ADA2E1414}"/>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94893" y="3903597"/>
              <a:ext cx="2083041" cy="2696794"/>
            </a:xfrm>
            <a:prstGeom prst="rect">
              <a:avLst/>
            </a:prstGeom>
          </p:spPr>
        </p:pic>
        <p:sp>
          <p:nvSpPr>
            <p:cNvPr id="52" name="CasellaDiTesto 51">
              <a:extLst>
                <a:ext uri="{FF2B5EF4-FFF2-40B4-BE49-F238E27FC236}">
                  <a16:creationId xmlns:a16="http://schemas.microsoft.com/office/drawing/2014/main" id="{B3480E81-5D0F-4A88-8823-BEB9E9258A1D}"/>
                </a:ext>
              </a:extLst>
            </p:cNvPr>
            <p:cNvSpPr txBox="1"/>
            <p:nvPr/>
          </p:nvSpPr>
          <p:spPr>
            <a:xfrm>
              <a:off x="10885530" y="4043000"/>
              <a:ext cx="842963" cy="378203"/>
            </a:xfrm>
            <a:prstGeom prst="rect">
              <a:avLst/>
            </a:prstGeom>
            <a:noFill/>
          </p:spPr>
          <p:txBody>
            <a:bodyPr wrap="square">
              <a:spAutoFit/>
            </a:bodyPr>
            <a:lstStyle/>
            <a:p>
              <a:pPr algn="l"/>
              <a:r>
                <a:rPr lang="el-GR" sz="1050" dirty="0">
                  <a:solidFill>
                    <a:srgbClr val="6C6E70"/>
                  </a:solidFill>
                  <a:latin typeface="Arial" panose="020B0604020202020204" pitchFamily="34" charset="0"/>
                </a:rPr>
                <a:t>Δϕ</a:t>
              </a:r>
              <a:r>
                <a:rPr lang="it-IT" sz="1050" dirty="0">
                  <a:solidFill>
                    <a:srgbClr val="6C6E70"/>
                  </a:solidFill>
                  <a:latin typeface="Arial" panose="020B0604020202020204" pitchFamily="34" charset="0"/>
                </a:rPr>
                <a:t>=</a:t>
              </a:r>
              <a:r>
                <a:rPr lang="el-GR" sz="1050" dirty="0">
                  <a:solidFill>
                    <a:srgbClr val="6C6E70"/>
                  </a:solidFill>
                  <a:latin typeface="Arial" panose="020B0604020202020204" pitchFamily="34" charset="0"/>
                </a:rPr>
                <a:t>0° </a:t>
              </a:r>
            </a:p>
          </p:txBody>
        </p:sp>
        <p:sp>
          <p:nvSpPr>
            <p:cNvPr id="53" name="CasellaDiTesto 52">
              <a:extLst>
                <a:ext uri="{FF2B5EF4-FFF2-40B4-BE49-F238E27FC236}">
                  <a16:creationId xmlns:a16="http://schemas.microsoft.com/office/drawing/2014/main" id="{2C22C919-C690-4D65-BBA6-2F2FBE344F78}"/>
                </a:ext>
              </a:extLst>
            </p:cNvPr>
            <p:cNvSpPr txBox="1"/>
            <p:nvPr/>
          </p:nvSpPr>
          <p:spPr>
            <a:xfrm>
              <a:off x="10885529" y="5564008"/>
              <a:ext cx="842963" cy="367080"/>
            </a:xfrm>
            <a:prstGeom prst="rect">
              <a:avLst/>
            </a:prstGeom>
            <a:noFill/>
          </p:spPr>
          <p:txBody>
            <a:bodyPr wrap="square">
              <a:spAutoFit/>
            </a:bodyPr>
            <a:lstStyle/>
            <a:p>
              <a:pPr algn="l"/>
              <a:r>
                <a:rPr lang="el-GR" sz="1050" dirty="0">
                  <a:solidFill>
                    <a:srgbClr val="6C6E70"/>
                  </a:solidFill>
                  <a:latin typeface="Arial" panose="020B0604020202020204" pitchFamily="34" charset="0"/>
                </a:rPr>
                <a:t>Δϕ</a:t>
              </a:r>
              <a:r>
                <a:rPr lang="it-IT" sz="1050" dirty="0">
                  <a:solidFill>
                    <a:srgbClr val="6C6E70"/>
                  </a:solidFill>
                  <a:latin typeface="Arial" panose="020B0604020202020204" pitchFamily="34" charset="0"/>
                </a:rPr>
                <a:t>=18</a:t>
              </a:r>
              <a:r>
                <a:rPr lang="el-GR" sz="1050" dirty="0">
                  <a:solidFill>
                    <a:srgbClr val="6C6E70"/>
                  </a:solidFill>
                  <a:latin typeface="Arial" panose="020B0604020202020204" pitchFamily="34" charset="0"/>
                </a:rPr>
                <a:t>0° </a:t>
              </a:r>
            </a:p>
          </p:txBody>
        </p:sp>
      </p:grpSp>
      <p:pic>
        <p:nvPicPr>
          <p:cNvPr id="4" name="Immagine 3">
            <a:extLst>
              <a:ext uri="{FF2B5EF4-FFF2-40B4-BE49-F238E27FC236}">
                <a16:creationId xmlns:a16="http://schemas.microsoft.com/office/drawing/2014/main" id="{E451283E-EE85-4164-8AC2-0EB2EB43D4C9}"/>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4404" y="1459508"/>
            <a:ext cx="1230439" cy="991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5">
            <a:extLst>
              <a:ext uri="{FF2B5EF4-FFF2-40B4-BE49-F238E27FC236}">
                <a16:creationId xmlns:a16="http://schemas.microsoft.com/office/drawing/2014/main" id="{F66D85AD-B27B-467D-9688-C49D1066D772}"/>
              </a:ext>
            </a:extLst>
          </p:cNvPr>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r="2762" b="13763"/>
          <a:stretch/>
        </p:blipFill>
        <p:spPr bwMode="auto">
          <a:xfrm>
            <a:off x="9017871" y="1175565"/>
            <a:ext cx="1720213" cy="495243"/>
          </a:xfrm>
          <a:prstGeom prst="rect">
            <a:avLst/>
          </a:prstGeom>
          <a:noFill/>
          <a:ln w="28575">
            <a:noFill/>
            <a:miter lim="800000"/>
            <a:headEnd/>
            <a:tailEnd/>
          </a:ln>
        </p:spPr>
      </p:pic>
      <p:sp>
        <p:nvSpPr>
          <p:cNvPr id="27" name="CasellaDiTesto 26">
            <a:extLst>
              <a:ext uri="{FF2B5EF4-FFF2-40B4-BE49-F238E27FC236}">
                <a16:creationId xmlns:a16="http://schemas.microsoft.com/office/drawing/2014/main" id="{DC1E16A5-9F08-4D09-860A-60E705C8D5F6}"/>
              </a:ext>
            </a:extLst>
          </p:cNvPr>
          <p:cNvSpPr txBox="1"/>
          <p:nvPr/>
        </p:nvSpPr>
        <p:spPr>
          <a:xfrm>
            <a:off x="5997318" y="5815140"/>
            <a:ext cx="4257500" cy="1015663"/>
          </a:xfrm>
          <a:prstGeom prst="rect">
            <a:avLst/>
          </a:prstGeom>
          <a:noFill/>
        </p:spPr>
        <p:txBody>
          <a:bodyPr wrap="square">
            <a:spAutoFit/>
          </a:bodyPr>
          <a:lstStyle/>
          <a:p>
            <a:pPr algn="ctr"/>
            <a:r>
              <a:rPr lang="en-GB" sz="1200" dirty="0">
                <a:solidFill>
                  <a:srgbClr val="6C6E70"/>
                </a:solidFill>
                <a:latin typeface="Arial" panose="020B0604020202020204" pitchFamily="34" charset="0"/>
              </a:rPr>
              <a:t>The launcher consists of two waveguide with relative phase controlled by a calibrate phase shifter, a loaded four-port power divider and two flexible and twistable WR62 waveguides. A steering of the radiated beam can be produced, in order to obtain an optimum incidence angle</a:t>
            </a:r>
          </a:p>
        </p:txBody>
      </p:sp>
      <p:sp>
        <p:nvSpPr>
          <p:cNvPr id="29" name="CasellaDiTesto 28">
            <a:extLst>
              <a:ext uri="{FF2B5EF4-FFF2-40B4-BE49-F238E27FC236}">
                <a16:creationId xmlns:a16="http://schemas.microsoft.com/office/drawing/2014/main" id="{0C0D2FFD-7E4A-478D-8B85-6113E08774EE}"/>
              </a:ext>
            </a:extLst>
          </p:cNvPr>
          <p:cNvSpPr txBox="1"/>
          <p:nvPr/>
        </p:nvSpPr>
        <p:spPr>
          <a:xfrm>
            <a:off x="8053727" y="2779051"/>
            <a:ext cx="3648502" cy="646331"/>
          </a:xfrm>
          <a:prstGeom prst="rect">
            <a:avLst/>
          </a:prstGeom>
          <a:noFill/>
        </p:spPr>
        <p:txBody>
          <a:bodyPr wrap="square">
            <a:spAutoFit/>
          </a:bodyPr>
          <a:lstStyle/>
          <a:p>
            <a:pPr algn="ctr"/>
            <a:r>
              <a:rPr lang="en-GB" sz="1200" dirty="0">
                <a:solidFill>
                  <a:srgbClr val="6C6E70"/>
                </a:solidFill>
                <a:latin typeface="Arial" panose="020B0604020202020204" pitchFamily="34" charset="0"/>
              </a:rPr>
              <a:t>Taking inspiration from phased multi-waveguide structures, designed to heat large toroidal plasmas</a:t>
            </a:r>
          </a:p>
          <a:p>
            <a:pPr algn="ctr"/>
            <a:r>
              <a:rPr lang="en-GB" sz="1200" b="1" i="1" dirty="0">
                <a:solidFill>
                  <a:srgbClr val="6C6E70"/>
                </a:solidFill>
                <a:latin typeface="Arial" panose="020B0604020202020204" pitchFamily="34" charset="0"/>
              </a:rPr>
              <a:t>“waveguide grill”</a:t>
            </a:r>
          </a:p>
        </p:txBody>
      </p:sp>
      <p:sp>
        <p:nvSpPr>
          <p:cNvPr id="30" name="CasellaDiTesto 29">
            <a:extLst>
              <a:ext uri="{FF2B5EF4-FFF2-40B4-BE49-F238E27FC236}">
                <a16:creationId xmlns:a16="http://schemas.microsoft.com/office/drawing/2014/main" id="{8F39D45C-A797-4BAC-946F-17C63E6F5421}"/>
              </a:ext>
            </a:extLst>
          </p:cNvPr>
          <p:cNvSpPr txBox="1"/>
          <p:nvPr/>
        </p:nvSpPr>
        <p:spPr>
          <a:xfrm>
            <a:off x="628252" y="5935832"/>
            <a:ext cx="4737216" cy="738664"/>
          </a:xfrm>
          <a:prstGeom prst="rect">
            <a:avLst/>
          </a:prstGeom>
          <a:noFill/>
        </p:spPr>
        <p:txBody>
          <a:bodyPr wrap="square">
            <a:spAutoFit/>
          </a:bodyPr>
          <a:lstStyle/>
          <a:p>
            <a:r>
              <a:rPr lang="en-GB" sz="1400" b="1" i="1" dirty="0">
                <a:solidFill>
                  <a:srgbClr val="17375E"/>
                </a:solidFill>
              </a:rPr>
              <a:t>Compact ECR ion source</a:t>
            </a:r>
          </a:p>
          <a:p>
            <a:r>
              <a:rPr lang="en-GB" sz="1400" b="1" i="1" dirty="0">
                <a:solidFill>
                  <a:srgbClr val="FF0000"/>
                </a:solidFill>
              </a:rPr>
              <a:t>simple-mirror, magnetic beach and flat magnetic</a:t>
            </a:r>
          </a:p>
          <a:p>
            <a:r>
              <a:rPr lang="en-GB" sz="1400" b="1" i="1" dirty="0">
                <a:solidFill>
                  <a:srgbClr val="FF0000"/>
                </a:solidFill>
              </a:rPr>
              <a:t> </a:t>
            </a:r>
            <a:r>
              <a:rPr lang="en-GB" sz="1400" b="1" i="1" dirty="0">
                <a:solidFill>
                  <a:srgbClr val="17375E"/>
                </a:solidFill>
              </a:rPr>
              <a:t>field configuration</a:t>
            </a:r>
          </a:p>
        </p:txBody>
      </p:sp>
    </p:spTree>
    <p:extLst>
      <p:ext uri="{BB962C8B-B14F-4D97-AF65-F5344CB8AC3E}">
        <p14:creationId xmlns:p14="http://schemas.microsoft.com/office/powerpoint/2010/main" val="414628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grpSp>
        <p:nvGrpSpPr>
          <p:cNvPr id="10" name="Gruppo 9">
            <a:extLst>
              <a:ext uri="{FF2B5EF4-FFF2-40B4-BE49-F238E27FC236}">
                <a16:creationId xmlns:a16="http://schemas.microsoft.com/office/drawing/2014/main" id="{F85BCA9C-B2A7-41B3-B90A-3A26EB773F85}"/>
              </a:ext>
            </a:extLst>
          </p:cNvPr>
          <p:cNvGrpSpPr/>
          <p:nvPr/>
        </p:nvGrpSpPr>
        <p:grpSpPr>
          <a:xfrm>
            <a:off x="6863295" y="1504885"/>
            <a:ext cx="5437266" cy="4968887"/>
            <a:chOff x="7451763" y="1799908"/>
            <a:chExt cx="4945225" cy="4457472"/>
          </a:xfrm>
        </p:grpSpPr>
        <p:pic>
          <p:nvPicPr>
            <p:cNvPr id="11" name="Immagine 10">
              <a:extLst>
                <a:ext uri="{FF2B5EF4-FFF2-40B4-BE49-F238E27FC236}">
                  <a16:creationId xmlns:a16="http://schemas.microsoft.com/office/drawing/2014/main" id="{3E4230F7-019C-456F-A4BA-CA2D40F006E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51763" y="1799908"/>
              <a:ext cx="4945225" cy="4457472"/>
            </a:xfrm>
            <a:prstGeom prst="rect">
              <a:avLst/>
            </a:prstGeom>
          </p:spPr>
        </p:pic>
        <p:sp>
          <p:nvSpPr>
            <p:cNvPr id="5" name="CasellaDiTesto 4">
              <a:extLst>
                <a:ext uri="{FF2B5EF4-FFF2-40B4-BE49-F238E27FC236}">
                  <a16:creationId xmlns:a16="http://schemas.microsoft.com/office/drawing/2014/main" id="{E42D8542-A976-4409-8F88-86971F8E42A4}"/>
                </a:ext>
              </a:extLst>
            </p:cNvPr>
            <p:cNvSpPr txBox="1"/>
            <p:nvPr/>
          </p:nvSpPr>
          <p:spPr>
            <a:xfrm>
              <a:off x="10759035" y="5495094"/>
              <a:ext cx="469250" cy="261610"/>
            </a:xfrm>
            <a:prstGeom prst="rect">
              <a:avLst/>
            </a:prstGeom>
            <a:noFill/>
          </p:spPr>
          <p:txBody>
            <a:bodyPr wrap="square" rtlCol="0">
              <a:spAutoFit/>
            </a:bodyPr>
            <a:lstStyle/>
            <a:p>
              <a:r>
                <a:rPr lang="it-IT" sz="1100" b="1" dirty="0"/>
                <a:t>DC</a:t>
              </a:r>
              <a:endParaRPr lang="en-GB" sz="1100" b="1" dirty="0"/>
            </a:p>
          </p:txBody>
        </p:sp>
        <p:sp>
          <p:nvSpPr>
            <p:cNvPr id="19" name="CasellaDiTesto 18">
              <a:extLst>
                <a:ext uri="{FF2B5EF4-FFF2-40B4-BE49-F238E27FC236}">
                  <a16:creationId xmlns:a16="http://schemas.microsoft.com/office/drawing/2014/main" id="{AAFA33DB-5961-48C7-8011-DFA6034E1163}"/>
                </a:ext>
              </a:extLst>
            </p:cNvPr>
            <p:cNvSpPr txBox="1"/>
            <p:nvPr/>
          </p:nvSpPr>
          <p:spPr>
            <a:xfrm>
              <a:off x="10759035" y="2409136"/>
              <a:ext cx="469250" cy="261610"/>
            </a:xfrm>
            <a:prstGeom prst="rect">
              <a:avLst/>
            </a:prstGeom>
            <a:noFill/>
          </p:spPr>
          <p:txBody>
            <a:bodyPr wrap="square" rtlCol="0">
              <a:spAutoFit/>
            </a:bodyPr>
            <a:lstStyle/>
            <a:p>
              <a:r>
                <a:rPr lang="it-IT" sz="1100" b="1" dirty="0"/>
                <a:t>DC</a:t>
              </a:r>
              <a:endParaRPr lang="en-GB" sz="1100" b="1" dirty="0"/>
            </a:p>
          </p:txBody>
        </p:sp>
      </p:grpSp>
      <p:sp>
        <p:nvSpPr>
          <p:cNvPr id="2" name="Titolo 1">
            <a:extLst>
              <a:ext uri="{FF2B5EF4-FFF2-40B4-BE49-F238E27FC236}">
                <a16:creationId xmlns:a16="http://schemas.microsoft.com/office/drawing/2014/main" id="{4A5D65A5-082F-4DD4-AA34-20D2BE1EA28C}"/>
              </a:ext>
            </a:extLst>
          </p:cNvPr>
          <p:cNvSpPr>
            <a:spLocks noGrp="1"/>
          </p:cNvSpPr>
          <p:nvPr>
            <p:ph type="title"/>
          </p:nvPr>
        </p:nvSpPr>
        <p:spPr/>
        <p:txBody>
          <a:bodyPr>
            <a:noAutofit/>
          </a:bodyPr>
          <a:lstStyle/>
          <a:p>
            <a:r>
              <a:rPr lang="it-IT" sz="3600" b="1" dirty="0" err="1">
                <a:solidFill>
                  <a:schemeClr val="bg1">
                    <a:alpha val="55000"/>
                  </a:schemeClr>
                </a:solidFill>
                <a:latin typeface="-webkit-system-font"/>
                <a:ea typeface="+mn-ea"/>
                <a:cs typeface="+mn-cs"/>
              </a:rPr>
              <a:t>Launching</a:t>
            </a:r>
            <a:r>
              <a:rPr lang="it-IT" sz="3600" b="1" dirty="0">
                <a:solidFill>
                  <a:schemeClr val="bg1">
                    <a:alpha val="55000"/>
                  </a:schemeClr>
                </a:solidFill>
                <a:latin typeface="-webkit-system-font"/>
                <a:ea typeface="+mn-ea"/>
                <a:cs typeface="+mn-cs"/>
              </a:rPr>
              <a:t> </a:t>
            </a:r>
            <a:r>
              <a:rPr lang="it-IT" sz="3600" b="1" dirty="0" err="1">
                <a:solidFill>
                  <a:schemeClr val="bg1">
                    <a:alpha val="55000"/>
                  </a:schemeClr>
                </a:solidFill>
                <a:latin typeface="-webkit-system-font"/>
                <a:ea typeface="+mn-ea"/>
                <a:cs typeface="+mn-cs"/>
              </a:rPr>
              <a:t>Scheme</a:t>
            </a:r>
            <a:r>
              <a:rPr lang="it-IT" sz="3600" b="1" dirty="0">
                <a:solidFill>
                  <a:schemeClr val="bg1">
                    <a:alpha val="55000"/>
                  </a:schemeClr>
                </a:solidFill>
                <a:latin typeface="-webkit-system-font"/>
                <a:ea typeface="+mn-ea"/>
                <a:cs typeface="+mn-cs"/>
              </a:rPr>
              <a:t> in Ion </a:t>
            </a:r>
            <a:r>
              <a:rPr lang="it-IT" sz="3600" b="1" dirty="0" err="1">
                <a:solidFill>
                  <a:schemeClr val="bg1">
                    <a:alpha val="55000"/>
                  </a:schemeClr>
                </a:solidFill>
                <a:latin typeface="-webkit-system-font"/>
                <a:ea typeface="+mn-ea"/>
                <a:cs typeface="+mn-cs"/>
              </a:rPr>
              <a:t>Souce</a:t>
            </a:r>
            <a:endParaRPr lang="en-GB" b="1" dirty="0">
              <a:solidFill>
                <a:schemeClr val="bg1">
                  <a:alpha val="55000"/>
                </a:schemeClr>
              </a:solidFill>
              <a:latin typeface="-webkit-system-font"/>
              <a:ea typeface="+mn-ea"/>
              <a:cs typeface="+mn-cs"/>
            </a:endParaRPr>
          </a:p>
        </p:txBody>
      </p:sp>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6</a:t>
            </a:fld>
            <a:endParaRPr lang="en-US" dirty="0">
              <a:solidFill>
                <a:schemeClr val="bg1">
                  <a:alpha val="55000"/>
                </a:schemeClr>
              </a:solidFill>
            </a:endParaRPr>
          </a:p>
        </p:txBody>
      </p:sp>
      <p:pic>
        <p:nvPicPr>
          <p:cNvPr id="23" name="Immagine 22">
            <a:extLst>
              <a:ext uri="{FF2B5EF4-FFF2-40B4-BE49-F238E27FC236}">
                <a16:creationId xmlns:a16="http://schemas.microsoft.com/office/drawing/2014/main" id="{F012F949-028F-4A1E-82FD-DE65EE8EDE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790" y="2010188"/>
            <a:ext cx="5028751" cy="3879590"/>
          </a:xfrm>
          <a:prstGeom prst="rect">
            <a:avLst/>
          </a:prstGeom>
          <a:ln>
            <a:noFill/>
          </a:ln>
          <a:effectLst>
            <a:outerShdw blurRad="292100" dist="139700" dir="2700000" algn="tl" rotWithShape="0">
              <a:srgbClr val="333333">
                <a:alpha val="65000"/>
              </a:srgbClr>
            </a:outerShdw>
          </a:effectLst>
        </p:spPr>
      </p:pic>
      <p:sp>
        <p:nvSpPr>
          <p:cNvPr id="16" name="CasellaDiTesto 15">
            <a:extLst>
              <a:ext uri="{FF2B5EF4-FFF2-40B4-BE49-F238E27FC236}">
                <a16:creationId xmlns:a16="http://schemas.microsoft.com/office/drawing/2014/main" id="{8073C3C1-0EFB-4972-9D64-D5EB12E086F2}"/>
              </a:ext>
            </a:extLst>
          </p:cNvPr>
          <p:cNvSpPr txBox="1"/>
          <p:nvPr/>
        </p:nvSpPr>
        <p:spPr>
          <a:xfrm>
            <a:off x="442912" y="5889778"/>
            <a:ext cx="2440092" cy="954107"/>
          </a:xfrm>
          <a:prstGeom prst="rect">
            <a:avLst/>
          </a:prstGeom>
          <a:noFill/>
        </p:spPr>
        <p:txBody>
          <a:bodyPr wrap="none" rtlCol="0">
            <a:spAutoFit/>
          </a:bodyPr>
          <a:lstStyle/>
          <a:p>
            <a:r>
              <a:rPr lang="en-US" sz="1400" b="1" i="1" dirty="0">
                <a:solidFill>
                  <a:srgbClr val="17375E"/>
                </a:solidFill>
              </a:rPr>
              <a:t>MDIS – Microwave </a:t>
            </a:r>
            <a:r>
              <a:rPr lang="en-US" sz="1400" b="1" i="1" dirty="0" err="1">
                <a:solidFill>
                  <a:srgbClr val="17375E"/>
                </a:solidFill>
              </a:rPr>
              <a:t>Discarge</a:t>
            </a:r>
            <a:endParaRPr lang="en-US" sz="1400" b="1" i="1" dirty="0">
              <a:solidFill>
                <a:srgbClr val="17375E"/>
              </a:solidFill>
            </a:endParaRPr>
          </a:p>
          <a:p>
            <a:r>
              <a:rPr lang="en-US" sz="1400" b="1" i="1" dirty="0">
                <a:solidFill>
                  <a:srgbClr val="C00000"/>
                </a:solidFill>
              </a:rPr>
              <a:t>High Extraction Current </a:t>
            </a:r>
          </a:p>
          <a:p>
            <a:r>
              <a:rPr lang="en-US" sz="1400" b="1" i="1" dirty="0">
                <a:solidFill>
                  <a:srgbClr val="17375E"/>
                </a:solidFill>
              </a:rPr>
              <a:t>Very Low charged beams (1+)</a:t>
            </a:r>
          </a:p>
          <a:p>
            <a:r>
              <a:rPr lang="en-US" sz="1400" b="1" i="1" dirty="0">
                <a:solidFill>
                  <a:srgbClr val="17375E"/>
                </a:solidFill>
              </a:rPr>
              <a:t>High stability</a:t>
            </a:r>
          </a:p>
        </p:txBody>
      </p:sp>
      <p:sp>
        <p:nvSpPr>
          <p:cNvPr id="17" name="Segnaposto testo 2">
            <a:extLst>
              <a:ext uri="{FF2B5EF4-FFF2-40B4-BE49-F238E27FC236}">
                <a16:creationId xmlns:a16="http://schemas.microsoft.com/office/drawing/2014/main" id="{06C72F16-DD1B-4D49-8F02-FEF28DFA3E6D}"/>
              </a:ext>
            </a:extLst>
          </p:cNvPr>
          <p:cNvSpPr txBox="1">
            <a:spLocks/>
          </p:cNvSpPr>
          <p:nvPr/>
        </p:nvSpPr>
        <p:spPr>
          <a:xfrm>
            <a:off x="853175" y="1058160"/>
            <a:ext cx="6844161" cy="612648"/>
          </a:xfrm>
          <a:prstGeom prst="rect">
            <a:avLst/>
          </a:prstGeom>
          <a:ln>
            <a:noFill/>
          </a:ln>
        </p:spPr>
        <p:txBody>
          <a:bodyPr vert="horz" lIns="0" tIns="0" rIns="91440" bIns="0" rtlCol="0" anchor="t">
            <a:noAutofit/>
          </a:bodyPr>
          <a:lstStyle>
            <a:lvl1pPr marL="0" indent="0" algn="l" defTabSz="914400" rtl="0" eaLnBrk="1" latinLnBrk="0" hangingPunct="1">
              <a:lnSpc>
                <a:spcPct val="100000"/>
              </a:lnSpc>
              <a:spcBef>
                <a:spcPts val="1000"/>
              </a:spcBef>
              <a:buFont typeface="Calibri Light" panose="020F0302020204030204" pitchFamily="34" charset="0"/>
              <a:buNone/>
              <a:defRPr sz="2000" b="0" i="1" kern="1200">
                <a:solidFill>
                  <a:schemeClr val="tx2">
                    <a:alpha val="55000"/>
                  </a:schemeClr>
                </a:solidFill>
                <a:latin typeface="+mj-lt"/>
                <a:ea typeface="+mn-ea"/>
                <a:cs typeface="+mn-cs"/>
              </a:defRPr>
            </a:lvl1pPr>
            <a:lvl2pPr marL="457200" indent="0" algn="l" defTabSz="914400" rtl="0" eaLnBrk="1" latinLnBrk="0" hangingPunct="1">
              <a:lnSpc>
                <a:spcPct val="140000"/>
              </a:lnSpc>
              <a:spcBef>
                <a:spcPts val="500"/>
              </a:spcBef>
              <a:buFont typeface="Calibri Light" panose="020F0302020204030204" pitchFamily="34" charset="0"/>
              <a:buNone/>
              <a:defRPr sz="2000" b="1" kern="1200">
                <a:solidFill>
                  <a:schemeClr val="tx2">
                    <a:alpha val="55000"/>
                  </a:schemeClr>
                </a:solidFill>
                <a:latin typeface="+mn-lt"/>
                <a:ea typeface="+mn-ea"/>
                <a:cs typeface="+mn-cs"/>
              </a:defRPr>
            </a:lvl2pPr>
            <a:lvl3pPr marL="914400" indent="0" algn="l" defTabSz="914400" rtl="0" eaLnBrk="1" latinLnBrk="0" hangingPunct="1">
              <a:lnSpc>
                <a:spcPct val="140000"/>
              </a:lnSpc>
              <a:spcBef>
                <a:spcPts val="500"/>
              </a:spcBef>
              <a:buFont typeface="Calibri Light" panose="020F0302020204030204" pitchFamily="34" charset="0"/>
              <a:buNone/>
              <a:defRPr sz="1800" b="1" kern="1200">
                <a:solidFill>
                  <a:schemeClr val="tx2">
                    <a:alpha val="55000"/>
                  </a:schemeClr>
                </a:solidFill>
                <a:latin typeface="+mn-lt"/>
                <a:ea typeface="+mn-ea"/>
                <a:cs typeface="+mn-cs"/>
              </a:defRPr>
            </a:lvl3pPr>
            <a:lvl4pPr marL="1371600" indent="0" algn="l" defTabSz="914400" rtl="0" eaLnBrk="1" latinLnBrk="0" hangingPunct="1">
              <a:lnSpc>
                <a:spcPct val="140000"/>
              </a:lnSpc>
              <a:spcBef>
                <a:spcPts val="500"/>
              </a:spcBef>
              <a:buFont typeface="Calibri Light" panose="020F0302020204030204" pitchFamily="34" charset="0"/>
              <a:buNone/>
              <a:defRPr sz="1600" b="1" kern="1200">
                <a:solidFill>
                  <a:schemeClr val="tx2">
                    <a:alpha val="55000"/>
                  </a:schemeClr>
                </a:solidFill>
                <a:latin typeface="+mn-lt"/>
                <a:ea typeface="+mn-ea"/>
                <a:cs typeface="+mn-cs"/>
              </a:defRPr>
            </a:lvl4pPr>
            <a:lvl5pPr marL="1828800" indent="0" algn="l" defTabSz="914400" rtl="0" eaLnBrk="1" latinLnBrk="0" hangingPunct="1">
              <a:lnSpc>
                <a:spcPct val="140000"/>
              </a:lnSpc>
              <a:spcBef>
                <a:spcPts val="500"/>
              </a:spcBef>
              <a:buFont typeface="Calibri Light" panose="020F0302020204030204" pitchFamily="34" charset="0"/>
              <a:buNone/>
              <a:defRPr sz="1600" b="1" kern="1200">
                <a:solidFill>
                  <a:schemeClr val="tx2">
                    <a:alpha val="5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400" b="1" dirty="0">
                <a:solidFill>
                  <a:schemeClr val="bg1">
                    <a:alpha val="55000"/>
                  </a:schemeClr>
                </a:solidFill>
              </a:rPr>
              <a:t>PS-ESS – Proton </a:t>
            </a:r>
            <a:r>
              <a:rPr lang="it-IT" sz="2400" b="1" dirty="0" err="1">
                <a:solidFill>
                  <a:schemeClr val="bg1">
                    <a:alpha val="55000"/>
                  </a:schemeClr>
                </a:solidFill>
              </a:rPr>
              <a:t>Souce</a:t>
            </a:r>
            <a:r>
              <a:rPr lang="it-IT" sz="2400" b="1" dirty="0">
                <a:solidFill>
                  <a:schemeClr val="bg1">
                    <a:alpha val="55000"/>
                  </a:schemeClr>
                </a:solidFill>
              </a:rPr>
              <a:t> for </a:t>
            </a:r>
            <a:r>
              <a:rPr lang="it-IT" sz="2400" b="1" dirty="0" err="1">
                <a:solidFill>
                  <a:schemeClr val="bg1">
                    <a:alpha val="55000"/>
                  </a:schemeClr>
                </a:solidFill>
              </a:rPr>
              <a:t>Europian</a:t>
            </a:r>
            <a:r>
              <a:rPr lang="it-IT" sz="2400" b="1" dirty="0">
                <a:solidFill>
                  <a:schemeClr val="bg1">
                    <a:alpha val="55000"/>
                  </a:schemeClr>
                </a:solidFill>
              </a:rPr>
              <a:t> </a:t>
            </a:r>
            <a:r>
              <a:rPr lang="it-IT" sz="2400" b="1" dirty="0" err="1">
                <a:solidFill>
                  <a:schemeClr val="bg1">
                    <a:alpha val="55000"/>
                  </a:schemeClr>
                </a:solidFill>
              </a:rPr>
              <a:t>Spallation</a:t>
            </a:r>
            <a:r>
              <a:rPr lang="it-IT" sz="2400" b="1" dirty="0">
                <a:solidFill>
                  <a:schemeClr val="bg1">
                    <a:alpha val="55000"/>
                  </a:schemeClr>
                </a:solidFill>
              </a:rPr>
              <a:t> Source </a:t>
            </a:r>
          </a:p>
        </p:txBody>
      </p:sp>
      <p:pic>
        <p:nvPicPr>
          <p:cNvPr id="6" name="Immagine 5">
            <a:extLst>
              <a:ext uri="{FF2B5EF4-FFF2-40B4-BE49-F238E27FC236}">
                <a16:creationId xmlns:a16="http://schemas.microsoft.com/office/drawing/2014/main" id="{A2D1D911-62E0-43ED-84DA-D96D742CC7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966" y="1706965"/>
            <a:ext cx="1298418" cy="762988"/>
          </a:xfrm>
          <a:prstGeom prst="rect">
            <a:avLst/>
          </a:prstGeom>
        </p:spPr>
      </p:pic>
      <p:sp>
        <p:nvSpPr>
          <p:cNvPr id="15" name="CasellaDiTesto 14">
            <a:extLst>
              <a:ext uri="{FF2B5EF4-FFF2-40B4-BE49-F238E27FC236}">
                <a16:creationId xmlns:a16="http://schemas.microsoft.com/office/drawing/2014/main" id="{B9BAE619-4242-417E-9790-52A1DA90FD67}"/>
              </a:ext>
            </a:extLst>
          </p:cNvPr>
          <p:cNvSpPr txBox="1"/>
          <p:nvPr/>
        </p:nvSpPr>
        <p:spPr>
          <a:xfrm>
            <a:off x="7296293" y="2980487"/>
            <a:ext cx="3633311" cy="1785104"/>
          </a:xfrm>
          <a:prstGeom prst="rect">
            <a:avLst/>
          </a:prstGeom>
          <a:noFill/>
        </p:spPr>
        <p:txBody>
          <a:bodyPr wrap="square">
            <a:spAutoFit/>
          </a:bodyPr>
          <a:lstStyle/>
          <a:p>
            <a:r>
              <a:rPr lang="it-IT" sz="1400" dirty="0" err="1">
                <a:solidFill>
                  <a:srgbClr val="6C6E70"/>
                </a:solidFill>
                <a:latin typeface="Arial" panose="020B0604020202020204" pitchFamily="34" charset="0"/>
              </a:rPr>
              <a:t>Sairem</a:t>
            </a:r>
            <a:r>
              <a:rPr lang="it-IT" sz="1400" dirty="0">
                <a:solidFill>
                  <a:srgbClr val="6C6E70"/>
                </a:solidFill>
                <a:latin typeface="Arial" panose="020B0604020202020204" pitchFamily="34" charset="0"/>
              </a:rPr>
              <a:t> Magnetron 2.45 GHz – 2kW</a:t>
            </a:r>
          </a:p>
          <a:p>
            <a:r>
              <a:rPr lang="it-IT" sz="1400" dirty="0">
                <a:solidFill>
                  <a:srgbClr val="6C6E70"/>
                </a:solidFill>
                <a:latin typeface="Arial" panose="020B0604020202020204" pitchFamily="34" charset="0"/>
              </a:rPr>
              <a:t> </a:t>
            </a:r>
          </a:p>
          <a:p>
            <a:r>
              <a:rPr lang="it-IT" sz="1400" dirty="0">
                <a:solidFill>
                  <a:srgbClr val="6C6E70"/>
                </a:solidFill>
                <a:latin typeface="Arial" panose="020B0604020202020204" pitchFamily="34" charset="0"/>
              </a:rPr>
              <a:t>ATU</a:t>
            </a:r>
          </a:p>
          <a:p>
            <a:endParaRPr lang="it-IT" sz="1400" dirty="0">
              <a:solidFill>
                <a:srgbClr val="6C6E70"/>
              </a:solidFill>
              <a:latin typeface="Arial" panose="020B0604020202020204" pitchFamily="34" charset="0"/>
            </a:endParaRPr>
          </a:p>
          <a:p>
            <a:r>
              <a:rPr lang="it-IT" sz="1400" dirty="0">
                <a:solidFill>
                  <a:srgbClr val="6C6E70"/>
                </a:solidFill>
                <a:latin typeface="Arial" panose="020B0604020202020204" pitchFamily="34" charset="0"/>
              </a:rPr>
              <a:t>2 x DC (40dB </a:t>
            </a:r>
            <a:r>
              <a:rPr lang="it-IT" sz="1400" dirty="0" err="1">
                <a:solidFill>
                  <a:srgbClr val="6C6E70"/>
                </a:solidFill>
                <a:latin typeface="Arial" panose="020B0604020202020204" pitchFamily="34" charset="0"/>
              </a:rPr>
              <a:t>coupling</a:t>
            </a:r>
            <a:r>
              <a:rPr lang="it-IT" sz="1400" dirty="0">
                <a:solidFill>
                  <a:srgbClr val="6C6E70"/>
                </a:solidFill>
                <a:latin typeface="Arial" panose="020B0604020202020204" pitchFamily="34" charset="0"/>
              </a:rPr>
              <a:t> - 25/30dB </a:t>
            </a:r>
            <a:r>
              <a:rPr lang="it-IT" sz="1400" dirty="0" err="1">
                <a:solidFill>
                  <a:srgbClr val="6C6E70"/>
                </a:solidFill>
                <a:latin typeface="Arial" panose="020B0604020202020204" pitchFamily="34" charset="0"/>
              </a:rPr>
              <a:t>directivity</a:t>
            </a:r>
            <a:r>
              <a:rPr lang="it-IT" sz="1400" dirty="0">
                <a:solidFill>
                  <a:srgbClr val="6C6E70"/>
                </a:solidFill>
                <a:latin typeface="Arial" panose="020B0604020202020204" pitchFamily="34" charset="0"/>
              </a:rPr>
              <a:t>)</a:t>
            </a:r>
          </a:p>
          <a:p>
            <a:endParaRPr lang="it-IT" sz="1400" dirty="0">
              <a:solidFill>
                <a:srgbClr val="6C6E70"/>
              </a:solidFill>
              <a:latin typeface="Arial" panose="020B0604020202020204" pitchFamily="34" charset="0"/>
            </a:endParaRPr>
          </a:p>
          <a:p>
            <a:r>
              <a:rPr lang="it-IT" sz="1400" dirty="0">
                <a:solidFill>
                  <a:srgbClr val="6C6E70"/>
                </a:solidFill>
                <a:latin typeface="Arial" panose="020B0604020202020204" pitchFamily="34" charset="0"/>
              </a:rPr>
              <a:t>WR340 and WR284</a:t>
            </a:r>
          </a:p>
          <a:p>
            <a:endParaRPr lang="en-GB" sz="1200" dirty="0">
              <a:solidFill>
                <a:srgbClr val="6C6E70"/>
              </a:solidFill>
              <a:latin typeface="Arial" panose="020B0604020202020204" pitchFamily="34" charset="0"/>
            </a:endParaRPr>
          </a:p>
        </p:txBody>
      </p:sp>
      <p:pic>
        <p:nvPicPr>
          <p:cNvPr id="4" name="Immagine 3">
            <a:extLst>
              <a:ext uri="{FF2B5EF4-FFF2-40B4-BE49-F238E27FC236}">
                <a16:creationId xmlns:a16="http://schemas.microsoft.com/office/drawing/2014/main" id="{B96D18C8-C881-4F95-B35C-6258000C2F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0539" y="4962152"/>
            <a:ext cx="1909093" cy="1774478"/>
          </a:xfrm>
          <a:prstGeom prst="rect">
            <a:avLst/>
          </a:prstGeom>
        </p:spPr>
      </p:pic>
      <p:sp>
        <p:nvSpPr>
          <p:cNvPr id="3" name="Ovale 2">
            <a:extLst>
              <a:ext uri="{FF2B5EF4-FFF2-40B4-BE49-F238E27FC236}">
                <a16:creationId xmlns:a16="http://schemas.microsoft.com/office/drawing/2014/main" id="{32C2F7AE-C73D-4208-8CFE-632512F8FC84}"/>
              </a:ext>
            </a:extLst>
          </p:cNvPr>
          <p:cNvSpPr/>
          <p:nvPr/>
        </p:nvSpPr>
        <p:spPr>
          <a:xfrm>
            <a:off x="7909560" y="5270442"/>
            <a:ext cx="1510856" cy="993198"/>
          </a:xfrm>
          <a:prstGeom prst="ellipse">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33997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ECB3BEC-AF98-4109-BFA5-3471BD96FE83}"/>
              </a:ext>
            </a:extLst>
          </p:cNvPr>
          <p:cNvSpPr>
            <a:spLocks noGrp="1"/>
          </p:cNvSpPr>
          <p:nvPr>
            <p:ph type="body" idx="1"/>
          </p:nvPr>
        </p:nvSpPr>
        <p:spPr>
          <a:xfrm>
            <a:off x="531529" y="1303394"/>
            <a:ext cx="5431536" cy="612648"/>
          </a:xfrm>
          <a:ln>
            <a:noFill/>
          </a:ln>
        </p:spPr>
        <p:txBody>
          <a:bodyPr>
            <a:normAutofit/>
          </a:bodyPr>
          <a:lstStyle/>
          <a:p>
            <a:pPr algn="ctr"/>
            <a:r>
              <a:rPr lang="it-IT" sz="2400" b="1" dirty="0">
                <a:solidFill>
                  <a:schemeClr val="bg1">
                    <a:alpha val="55000"/>
                  </a:schemeClr>
                </a:solidFill>
              </a:rPr>
              <a:t>IRIS (</a:t>
            </a:r>
            <a:r>
              <a:rPr lang="en-GB" sz="2400" b="1" dirty="0">
                <a:solidFill>
                  <a:schemeClr val="bg1">
                    <a:alpha val="55000"/>
                  </a:schemeClr>
                </a:solidFill>
              </a:rPr>
              <a:t>Innovative Resonators for Ion Source</a:t>
            </a:r>
            <a:r>
              <a:rPr lang="it-IT" sz="2400" b="1" dirty="0">
                <a:solidFill>
                  <a:schemeClr val="bg1">
                    <a:alpha val="55000"/>
                  </a:schemeClr>
                </a:solidFill>
              </a:rPr>
              <a:t>)</a:t>
            </a:r>
            <a:endParaRPr lang="en-GB" sz="2400" b="1" dirty="0">
              <a:solidFill>
                <a:schemeClr val="bg1">
                  <a:alpha val="55000"/>
                </a:schemeClr>
              </a:solidFill>
            </a:endParaRPr>
          </a:p>
        </p:txBody>
      </p:sp>
      <p:sp>
        <p:nvSpPr>
          <p:cNvPr id="5" name="Segnaposto testo 4">
            <a:extLst>
              <a:ext uri="{FF2B5EF4-FFF2-40B4-BE49-F238E27FC236}">
                <a16:creationId xmlns:a16="http://schemas.microsoft.com/office/drawing/2014/main" id="{727B0911-45FA-49F5-B4F9-6D96C0B320E3}"/>
              </a:ext>
            </a:extLst>
          </p:cNvPr>
          <p:cNvSpPr>
            <a:spLocks noGrp="1"/>
          </p:cNvSpPr>
          <p:nvPr>
            <p:ph type="body" sz="quarter" idx="3"/>
          </p:nvPr>
        </p:nvSpPr>
        <p:spPr>
          <a:xfrm>
            <a:off x="6605328" y="1302894"/>
            <a:ext cx="5431536" cy="2424855"/>
          </a:xfrm>
          <a:ln>
            <a:noFill/>
          </a:ln>
        </p:spPr>
        <p:txBody>
          <a:bodyPr>
            <a:normAutofit/>
          </a:bodyPr>
          <a:lstStyle/>
          <a:p>
            <a:pPr algn="just"/>
            <a:r>
              <a:rPr lang="en-GB" sz="1600" dirty="0">
                <a:solidFill>
                  <a:schemeClr val="bg1">
                    <a:alpha val="55000"/>
                  </a:schemeClr>
                </a:solidFill>
              </a:rPr>
              <a:t>Unconventionally shaped plasma cavity, in which its geometry is inspired by the typical star-shaped ECR plasma, determined by the electrons trajectories as they move under the influence of the plasma-confining magnetic field together an innovative microwave injection system based on side-coupled slotted waveguides.</a:t>
            </a:r>
          </a:p>
          <a:p>
            <a:pPr algn="just"/>
            <a:r>
              <a:rPr lang="en-GB" sz="1600" dirty="0">
                <a:solidFill>
                  <a:schemeClr val="bg1">
                    <a:alpha val="55000"/>
                  </a:schemeClr>
                </a:solidFill>
              </a:rPr>
              <a:t>Supported by the 3rd Nat. Comm. of INFN, under the PANDORA_Gr3</a:t>
            </a:r>
          </a:p>
        </p:txBody>
      </p:sp>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7</a:t>
            </a:fld>
            <a:endParaRPr lang="en-US" dirty="0">
              <a:solidFill>
                <a:schemeClr val="bg1">
                  <a:alpha val="55000"/>
                </a:schemeClr>
              </a:solidFill>
            </a:endParaRPr>
          </a:p>
        </p:txBody>
      </p:sp>
      <p:pic>
        <p:nvPicPr>
          <p:cNvPr id="10" name="Immagine 9">
            <a:extLst>
              <a:ext uri="{FF2B5EF4-FFF2-40B4-BE49-F238E27FC236}">
                <a16:creationId xmlns:a16="http://schemas.microsoft.com/office/drawing/2014/main" id="{282985B4-BB1D-4112-87D4-326AE8D95EE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4649" y="1752186"/>
            <a:ext cx="5062262" cy="3184939"/>
          </a:xfrm>
          <a:prstGeom prst="rect">
            <a:avLst/>
          </a:prstGeom>
        </p:spPr>
      </p:pic>
      <p:pic>
        <p:nvPicPr>
          <p:cNvPr id="12" name="Immagine 11">
            <a:extLst>
              <a:ext uri="{FF2B5EF4-FFF2-40B4-BE49-F238E27FC236}">
                <a16:creationId xmlns:a16="http://schemas.microsoft.com/office/drawing/2014/main" id="{09593386-FB78-463D-9951-F7987935A3F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2386" y="4519557"/>
            <a:ext cx="6438382" cy="2150124"/>
          </a:xfrm>
          <a:prstGeom prst="rect">
            <a:avLst/>
          </a:prstGeom>
        </p:spPr>
      </p:pic>
      <p:pic>
        <p:nvPicPr>
          <p:cNvPr id="1026" name="Picture 2" descr="Immagine che contiene cielo&#10;&#10;Descrizione generata automaticamente">
            <a:extLst>
              <a:ext uri="{FF2B5EF4-FFF2-40B4-BE49-F238E27FC236}">
                <a16:creationId xmlns:a16="http://schemas.microsoft.com/office/drawing/2014/main" id="{88382F45-5B0D-4B45-BE92-CD4DB3E850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30836" y="3457945"/>
            <a:ext cx="3320009" cy="2796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itolo 1">
            <a:extLst>
              <a:ext uri="{FF2B5EF4-FFF2-40B4-BE49-F238E27FC236}">
                <a16:creationId xmlns:a16="http://schemas.microsoft.com/office/drawing/2014/main" id="{48A59BA6-B1FB-42B4-A932-4DEA9F54B410}"/>
              </a:ext>
            </a:extLst>
          </p:cNvPr>
          <p:cNvSpPr>
            <a:spLocks noGrp="1"/>
          </p:cNvSpPr>
          <p:nvPr>
            <p:ph type="title"/>
          </p:nvPr>
        </p:nvSpPr>
        <p:spPr>
          <a:xfrm>
            <a:off x="448056" y="388800"/>
            <a:ext cx="11311128" cy="1141200"/>
          </a:xfrm>
        </p:spPr>
        <p:txBody>
          <a:bodyPr>
            <a:noAutofit/>
          </a:bodyPr>
          <a:lstStyle/>
          <a:p>
            <a:r>
              <a:rPr lang="it-IT" sz="3600" b="1" dirty="0" err="1">
                <a:solidFill>
                  <a:schemeClr val="bg1">
                    <a:alpha val="55000"/>
                  </a:schemeClr>
                </a:solidFill>
                <a:latin typeface="-webkit-system-font"/>
                <a:ea typeface="+mn-ea"/>
                <a:cs typeface="+mn-cs"/>
              </a:rPr>
              <a:t>Launching</a:t>
            </a:r>
            <a:r>
              <a:rPr lang="it-IT" sz="3600" b="1" dirty="0">
                <a:solidFill>
                  <a:schemeClr val="bg1">
                    <a:alpha val="55000"/>
                  </a:schemeClr>
                </a:solidFill>
                <a:latin typeface="-webkit-system-font"/>
                <a:ea typeface="+mn-ea"/>
                <a:cs typeface="+mn-cs"/>
              </a:rPr>
              <a:t> </a:t>
            </a:r>
            <a:r>
              <a:rPr lang="it-IT" sz="3600" b="1" dirty="0" err="1">
                <a:solidFill>
                  <a:schemeClr val="bg1">
                    <a:alpha val="55000"/>
                  </a:schemeClr>
                </a:solidFill>
                <a:latin typeface="-webkit-system-font"/>
                <a:ea typeface="+mn-ea"/>
                <a:cs typeface="+mn-cs"/>
              </a:rPr>
              <a:t>Scheme</a:t>
            </a:r>
            <a:r>
              <a:rPr lang="it-IT" sz="3600" b="1" dirty="0">
                <a:solidFill>
                  <a:schemeClr val="bg1">
                    <a:alpha val="55000"/>
                  </a:schemeClr>
                </a:solidFill>
                <a:latin typeface="-webkit-system-font"/>
                <a:ea typeface="+mn-ea"/>
                <a:cs typeface="+mn-cs"/>
              </a:rPr>
              <a:t> in Ion </a:t>
            </a:r>
            <a:r>
              <a:rPr lang="it-IT" sz="3600" b="1" dirty="0" err="1">
                <a:solidFill>
                  <a:schemeClr val="bg1">
                    <a:alpha val="55000"/>
                  </a:schemeClr>
                </a:solidFill>
                <a:latin typeface="-webkit-system-font"/>
                <a:ea typeface="+mn-ea"/>
                <a:cs typeface="+mn-cs"/>
              </a:rPr>
              <a:t>Souce</a:t>
            </a:r>
            <a:endParaRPr lang="en-GB" b="1" dirty="0">
              <a:solidFill>
                <a:schemeClr val="bg1">
                  <a:alpha val="55000"/>
                </a:schemeClr>
              </a:solidFill>
              <a:latin typeface="-webkit-system-font"/>
              <a:ea typeface="+mn-ea"/>
              <a:cs typeface="+mn-cs"/>
            </a:endParaRPr>
          </a:p>
        </p:txBody>
      </p:sp>
      <p:sp>
        <p:nvSpPr>
          <p:cNvPr id="15" name="CasellaDiTesto 14">
            <a:extLst>
              <a:ext uri="{FF2B5EF4-FFF2-40B4-BE49-F238E27FC236}">
                <a16:creationId xmlns:a16="http://schemas.microsoft.com/office/drawing/2014/main" id="{0B43D5A0-282E-49F9-97A7-15E8FDAC4D45}"/>
              </a:ext>
            </a:extLst>
          </p:cNvPr>
          <p:cNvSpPr txBox="1"/>
          <p:nvPr/>
        </p:nvSpPr>
        <p:spPr>
          <a:xfrm>
            <a:off x="1922751" y="6299923"/>
            <a:ext cx="429416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dirty="0">
                <a:solidFill>
                  <a:schemeClr val="bg1">
                    <a:alpha val="55000"/>
                  </a:schemeClr>
                </a:solidFill>
                <a:latin typeface="+mj-lt"/>
              </a:rPr>
              <a:t>Electric field module normalized @10 kV/m</a:t>
            </a:r>
          </a:p>
        </p:txBody>
      </p:sp>
      <p:pic>
        <p:nvPicPr>
          <p:cNvPr id="2" name="Immagine 1">
            <a:extLst>
              <a:ext uri="{FF2B5EF4-FFF2-40B4-BE49-F238E27FC236}">
                <a16:creationId xmlns:a16="http://schemas.microsoft.com/office/drawing/2014/main" id="{BA77033E-FDDB-468F-8613-A302212D2A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52259" y="83767"/>
            <a:ext cx="1268078" cy="2005758"/>
          </a:xfrm>
          <a:prstGeom prst="rect">
            <a:avLst/>
          </a:prstGeom>
        </p:spPr>
      </p:pic>
    </p:spTree>
    <p:extLst>
      <p:ext uri="{BB962C8B-B14F-4D97-AF65-F5344CB8AC3E}">
        <p14:creationId xmlns:p14="http://schemas.microsoft.com/office/powerpoint/2010/main" val="44924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8</a:t>
            </a:fld>
            <a:endParaRPr lang="en-US" dirty="0">
              <a:solidFill>
                <a:schemeClr val="bg1">
                  <a:alpha val="55000"/>
                </a:schemeClr>
              </a:solidFill>
            </a:endParaRPr>
          </a:p>
        </p:txBody>
      </p:sp>
      <p:pic>
        <p:nvPicPr>
          <p:cNvPr id="114" name="Kép 12">
            <a:extLst>
              <a:ext uri="{FF2B5EF4-FFF2-40B4-BE49-F238E27FC236}">
                <a16:creationId xmlns:a16="http://schemas.microsoft.com/office/drawing/2014/main" id="{00D6C976-09C4-4B5F-9075-2B3176191D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378895" y="3643594"/>
            <a:ext cx="3244158" cy="2865500"/>
          </a:xfrm>
          <a:prstGeom prst="rect">
            <a:avLst/>
          </a:prstGeom>
          <a:ln>
            <a:noFill/>
          </a:ln>
        </p:spPr>
      </p:pic>
      <p:grpSp>
        <p:nvGrpSpPr>
          <p:cNvPr id="133" name="Gruppo 132">
            <a:extLst>
              <a:ext uri="{FF2B5EF4-FFF2-40B4-BE49-F238E27FC236}">
                <a16:creationId xmlns:a16="http://schemas.microsoft.com/office/drawing/2014/main" id="{66CF32F9-85D4-4680-B310-BCCB0113A5D7}"/>
              </a:ext>
            </a:extLst>
          </p:cNvPr>
          <p:cNvGrpSpPr/>
          <p:nvPr/>
        </p:nvGrpSpPr>
        <p:grpSpPr>
          <a:xfrm>
            <a:off x="263619" y="2820658"/>
            <a:ext cx="6737797" cy="586043"/>
            <a:chOff x="5684889" y="1019878"/>
            <a:chExt cx="6043826" cy="478270"/>
          </a:xfrm>
        </p:grpSpPr>
        <p:pic>
          <p:nvPicPr>
            <p:cNvPr id="90" name="Kép 12">
              <a:extLst>
                <a:ext uri="{FF2B5EF4-FFF2-40B4-BE49-F238E27FC236}">
                  <a16:creationId xmlns:a16="http://schemas.microsoft.com/office/drawing/2014/main" id="{FE9FE0B3-CBC9-4D2C-9FDC-99BA57A833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84889" y="1019878"/>
              <a:ext cx="1826295" cy="447739"/>
            </a:xfrm>
            <a:prstGeom prst="rect">
              <a:avLst/>
            </a:prstGeom>
            <a:ln>
              <a:noFill/>
            </a:ln>
          </p:spPr>
        </p:pic>
        <p:sp>
          <p:nvSpPr>
            <p:cNvPr id="119" name="CasellaDiTesto 118">
              <a:extLst>
                <a:ext uri="{FF2B5EF4-FFF2-40B4-BE49-F238E27FC236}">
                  <a16:creationId xmlns:a16="http://schemas.microsoft.com/office/drawing/2014/main" id="{709A7B89-7DFD-4DC6-A4B7-83191B13B3D8}"/>
                </a:ext>
              </a:extLst>
            </p:cNvPr>
            <p:cNvSpPr txBox="1"/>
            <p:nvPr/>
          </p:nvSpPr>
          <p:spPr>
            <a:xfrm>
              <a:off x="7511184" y="1036483"/>
              <a:ext cx="924179" cy="461665"/>
            </a:xfrm>
            <a:prstGeom prst="rect">
              <a:avLst/>
            </a:prstGeom>
            <a:solidFill>
              <a:srgbClr val="AFD29F"/>
            </a:solidFill>
          </p:spPr>
          <p:txBody>
            <a:bodyPr wrap="square" rtlCol="0">
              <a:spAutoFit/>
            </a:bodyPr>
            <a:lstStyle/>
            <a:p>
              <a:pPr algn="ctr"/>
              <a:r>
                <a:rPr lang="en-GB" sz="1200" dirty="0">
                  <a:solidFill>
                    <a:srgbClr val="6C6E70"/>
                  </a:solidFill>
                  <a:latin typeface="Arial" panose="020B0604020202020204" pitchFamily="34" charset="0"/>
                </a:rPr>
                <a:t>two-pins RF Probe</a:t>
              </a:r>
            </a:p>
          </p:txBody>
        </p:sp>
        <p:sp>
          <p:nvSpPr>
            <p:cNvPr id="120" name="CasellaDiTesto 119">
              <a:extLst>
                <a:ext uri="{FF2B5EF4-FFF2-40B4-BE49-F238E27FC236}">
                  <a16:creationId xmlns:a16="http://schemas.microsoft.com/office/drawing/2014/main" id="{25E442E7-A32A-4196-AE92-5613C463D94E}"/>
                </a:ext>
              </a:extLst>
            </p:cNvPr>
            <p:cNvSpPr txBox="1"/>
            <p:nvPr/>
          </p:nvSpPr>
          <p:spPr>
            <a:xfrm>
              <a:off x="9574369" y="1036483"/>
              <a:ext cx="924179" cy="461665"/>
            </a:xfrm>
            <a:prstGeom prst="rect">
              <a:avLst/>
            </a:prstGeom>
            <a:solidFill>
              <a:srgbClr val="AFD29F"/>
            </a:solidFill>
          </p:spPr>
          <p:txBody>
            <a:bodyPr wrap="square" rtlCol="0">
              <a:spAutoFit/>
            </a:bodyPr>
            <a:lstStyle/>
            <a:p>
              <a:pPr algn="ctr"/>
              <a:r>
                <a:rPr lang="en-GB" sz="1200" dirty="0">
                  <a:solidFill>
                    <a:srgbClr val="6C6E70"/>
                  </a:solidFill>
                  <a:latin typeface="Arial" panose="020B0604020202020204" pitchFamily="34" charset="0"/>
                </a:rPr>
                <a:t>RF power limiter</a:t>
              </a:r>
            </a:p>
          </p:txBody>
        </p:sp>
        <p:sp>
          <p:nvSpPr>
            <p:cNvPr id="121" name="CasellaDiTesto 120">
              <a:extLst>
                <a:ext uri="{FF2B5EF4-FFF2-40B4-BE49-F238E27FC236}">
                  <a16:creationId xmlns:a16="http://schemas.microsoft.com/office/drawing/2014/main" id="{815FE976-2E51-4FE4-B230-FCA9DA76AC67}"/>
                </a:ext>
              </a:extLst>
            </p:cNvPr>
            <p:cNvSpPr txBox="1"/>
            <p:nvPr/>
          </p:nvSpPr>
          <p:spPr>
            <a:xfrm>
              <a:off x="8547026" y="1036483"/>
              <a:ext cx="924179" cy="461665"/>
            </a:xfrm>
            <a:prstGeom prst="rect">
              <a:avLst/>
            </a:prstGeom>
            <a:solidFill>
              <a:srgbClr val="AFD29F"/>
            </a:solidFill>
          </p:spPr>
          <p:txBody>
            <a:bodyPr wrap="square" rtlCol="0">
              <a:spAutoFit/>
            </a:bodyPr>
            <a:lstStyle/>
            <a:p>
              <a:pPr algn="ctr"/>
              <a:r>
                <a:rPr lang="en-GB" sz="1200" dirty="0">
                  <a:solidFill>
                    <a:srgbClr val="6C6E70"/>
                  </a:solidFill>
                  <a:latin typeface="Arial" panose="020B0604020202020204" pitchFamily="34" charset="0"/>
                </a:rPr>
                <a:t>Attenuator</a:t>
              </a:r>
            </a:p>
            <a:p>
              <a:pPr algn="ctr"/>
              <a:r>
                <a:rPr lang="en-GB" sz="1200" dirty="0">
                  <a:solidFill>
                    <a:srgbClr val="6C6E70"/>
                  </a:solidFill>
                  <a:latin typeface="Arial" panose="020B0604020202020204" pitchFamily="34" charset="0"/>
                </a:rPr>
                <a:t>3-30dB</a:t>
              </a:r>
            </a:p>
          </p:txBody>
        </p:sp>
        <p:sp>
          <p:nvSpPr>
            <p:cNvPr id="122" name="CasellaDiTesto 121">
              <a:extLst>
                <a:ext uri="{FF2B5EF4-FFF2-40B4-BE49-F238E27FC236}">
                  <a16:creationId xmlns:a16="http://schemas.microsoft.com/office/drawing/2014/main" id="{96565C6B-B041-47DA-B7F1-B6986E92678D}"/>
                </a:ext>
              </a:extLst>
            </p:cNvPr>
            <p:cNvSpPr txBox="1"/>
            <p:nvPr/>
          </p:nvSpPr>
          <p:spPr>
            <a:xfrm>
              <a:off x="10573476" y="1036483"/>
              <a:ext cx="1155239" cy="461665"/>
            </a:xfrm>
            <a:prstGeom prst="rect">
              <a:avLst/>
            </a:prstGeom>
            <a:solidFill>
              <a:srgbClr val="AFD29F"/>
            </a:solidFill>
          </p:spPr>
          <p:txBody>
            <a:bodyPr wrap="square" rtlCol="0">
              <a:spAutoFit/>
            </a:bodyPr>
            <a:lstStyle/>
            <a:p>
              <a:pPr algn="ctr"/>
              <a:r>
                <a:rPr lang="en-GB" sz="1200" dirty="0">
                  <a:solidFill>
                    <a:srgbClr val="6C6E70"/>
                  </a:solidFill>
                  <a:latin typeface="Arial" panose="020B0604020202020204" pitchFamily="34" charset="0"/>
                </a:rPr>
                <a:t>Spectrum Analyzer</a:t>
              </a:r>
            </a:p>
          </p:txBody>
        </p:sp>
      </p:grpSp>
      <p:pic>
        <p:nvPicPr>
          <p:cNvPr id="126" name="Immagine 125">
            <a:extLst>
              <a:ext uri="{FF2B5EF4-FFF2-40B4-BE49-F238E27FC236}">
                <a16:creationId xmlns:a16="http://schemas.microsoft.com/office/drawing/2014/main" id="{5E7EE300-240A-42D6-BEB7-8C3F60C53D6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65322" y="2799943"/>
            <a:ext cx="4350986" cy="3333669"/>
          </a:xfrm>
          <a:prstGeom prst="rect">
            <a:avLst/>
          </a:prstGeom>
        </p:spPr>
      </p:pic>
      <p:sp>
        <p:nvSpPr>
          <p:cNvPr id="135" name="CasellaDiTesto 134">
            <a:extLst>
              <a:ext uri="{FF2B5EF4-FFF2-40B4-BE49-F238E27FC236}">
                <a16:creationId xmlns:a16="http://schemas.microsoft.com/office/drawing/2014/main" id="{39204AB8-9DC6-4F72-ABCF-56C6A9AD7664}"/>
              </a:ext>
            </a:extLst>
          </p:cNvPr>
          <p:cNvSpPr txBox="1"/>
          <p:nvPr/>
        </p:nvSpPr>
        <p:spPr>
          <a:xfrm>
            <a:off x="3331355" y="3643594"/>
            <a:ext cx="3670061" cy="3108543"/>
          </a:xfrm>
          <a:prstGeom prst="rect">
            <a:avLst/>
          </a:prstGeom>
          <a:noFill/>
        </p:spPr>
        <p:txBody>
          <a:bodyPr wrap="square">
            <a:spAutoFit/>
          </a:bodyPr>
          <a:lstStyle/>
          <a:p>
            <a:pPr algn="ctr"/>
            <a:r>
              <a:rPr lang="en-GB" sz="1400" dirty="0">
                <a:solidFill>
                  <a:srgbClr val="6C6E70"/>
                </a:solidFill>
                <a:latin typeface="Arial" panose="020B0604020202020204" pitchFamily="34" charset="0"/>
              </a:rPr>
              <a:t>this setup is able to detect both the main pumping frequency and the self-plasma emitted radiations inside the plasma chamber after performing “frequency-resolved” spectra</a:t>
            </a:r>
          </a:p>
          <a:p>
            <a:pPr algn="ctr"/>
            <a:endParaRPr lang="en-GB" sz="1400" dirty="0">
              <a:solidFill>
                <a:srgbClr val="6C6E70"/>
              </a:solidFill>
              <a:latin typeface="Arial" panose="020B0604020202020204" pitchFamily="34" charset="0"/>
            </a:endParaRPr>
          </a:p>
          <a:p>
            <a:pPr algn="ctr"/>
            <a:r>
              <a:rPr lang="en-GB" sz="1400" dirty="0">
                <a:solidFill>
                  <a:srgbClr val="6C6E70"/>
                </a:solidFill>
                <a:latin typeface="Arial" panose="020B0604020202020204" pitchFamily="34" charset="0"/>
              </a:rPr>
              <a:t>the RF plasma self-emission sub-harmonics represents signatures of plasma kinetic instabilities </a:t>
            </a:r>
          </a:p>
          <a:p>
            <a:pPr algn="ctr"/>
            <a:endParaRPr lang="en-GB" sz="1400" dirty="0">
              <a:solidFill>
                <a:srgbClr val="6C6E70"/>
              </a:solidFill>
              <a:latin typeface="Arial" panose="020B0604020202020204" pitchFamily="34" charset="0"/>
            </a:endParaRPr>
          </a:p>
          <a:p>
            <a:pPr algn="ctr"/>
            <a:r>
              <a:rPr lang="en-GB" sz="1400" dirty="0">
                <a:solidFill>
                  <a:srgbClr val="6C6E70"/>
                </a:solidFill>
                <a:latin typeface="Arial" panose="020B0604020202020204" pitchFamily="34" charset="0"/>
              </a:rPr>
              <a:t>It can be used to detect and characterize turbulent plasma regimes in order to find a way to damp them and improve the ECRIS performances</a:t>
            </a:r>
          </a:p>
        </p:txBody>
      </p:sp>
      <p:pic>
        <p:nvPicPr>
          <p:cNvPr id="137" name="Immagine 136">
            <a:extLst>
              <a:ext uri="{FF2B5EF4-FFF2-40B4-BE49-F238E27FC236}">
                <a16:creationId xmlns:a16="http://schemas.microsoft.com/office/drawing/2014/main" id="{9238DF38-4EB1-4574-B759-2959D42A7732}"/>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0043" y="1176643"/>
            <a:ext cx="11750284" cy="1341629"/>
          </a:xfrm>
          <a:prstGeom prst="rect">
            <a:avLst/>
          </a:prstGeom>
        </p:spPr>
      </p:pic>
      <p:sp>
        <p:nvSpPr>
          <p:cNvPr id="140" name="CasellaDiTesto 139">
            <a:extLst>
              <a:ext uri="{FF2B5EF4-FFF2-40B4-BE49-F238E27FC236}">
                <a16:creationId xmlns:a16="http://schemas.microsoft.com/office/drawing/2014/main" id="{502AA915-8EDE-4500-AC1F-8643834A3CA7}"/>
              </a:ext>
            </a:extLst>
          </p:cNvPr>
          <p:cNvSpPr txBox="1"/>
          <p:nvPr/>
        </p:nvSpPr>
        <p:spPr>
          <a:xfrm>
            <a:off x="7541356" y="6116554"/>
            <a:ext cx="408232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C6E70"/>
                </a:solidFill>
                <a:effectLst/>
                <a:uLnTx/>
                <a:uFillTx/>
                <a:latin typeface="Arial" panose="020B0604020202020204" pitchFamily="34" charset="0"/>
                <a:ea typeface="+mn-ea"/>
                <a:cs typeface="+mn-cs"/>
              </a:rPr>
              <a:t>Measurement done in the ATOMKI-ECRIS using a pumping frequency of 14.05 GHz by a TWT</a:t>
            </a:r>
          </a:p>
        </p:txBody>
      </p:sp>
      <p:sp>
        <p:nvSpPr>
          <p:cNvPr id="143" name="Titolo 1">
            <a:extLst>
              <a:ext uri="{FF2B5EF4-FFF2-40B4-BE49-F238E27FC236}">
                <a16:creationId xmlns:a16="http://schemas.microsoft.com/office/drawing/2014/main" id="{B9566498-DAE4-4C79-91E8-3FCB6C390664}"/>
              </a:ext>
            </a:extLst>
          </p:cNvPr>
          <p:cNvSpPr txBox="1">
            <a:spLocks/>
          </p:cNvSpPr>
          <p:nvPr/>
        </p:nvSpPr>
        <p:spPr>
          <a:xfrm>
            <a:off x="600456" y="541200"/>
            <a:ext cx="11311128" cy="11412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it-IT" sz="3600" b="1" dirty="0" err="1">
                <a:solidFill>
                  <a:schemeClr val="bg1">
                    <a:alpha val="55000"/>
                  </a:schemeClr>
                </a:solidFill>
                <a:latin typeface="-webkit-system-font"/>
                <a:ea typeface="+mn-ea"/>
                <a:cs typeface="+mn-cs"/>
              </a:rPr>
              <a:t>Diagnostics</a:t>
            </a:r>
            <a:r>
              <a:rPr lang="it-IT" sz="3600" b="1" dirty="0">
                <a:solidFill>
                  <a:schemeClr val="bg1">
                    <a:alpha val="55000"/>
                  </a:schemeClr>
                </a:solidFill>
                <a:latin typeface="-webkit-system-font"/>
                <a:ea typeface="+mn-ea"/>
                <a:cs typeface="+mn-cs"/>
              </a:rPr>
              <a:t> in Ion </a:t>
            </a:r>
            <a:r>
              <a:rPr lang="it-IT" sz="3600" b="1" dirty="0" err="1">
                <a:solidFill>
                  <a:schemeClr val="bg1">
                    <a:alpha val="55000"/>
                  </a:schemeClr>
                </a:solidFill>
                <a:latin typeface="-webkit-system-font"/>
                <a:ea typeface="+mn-ea"/>
                <a:cs typeface="+mn-cs"/>
              </a:rPr>
              <a:t>Souce</a:t>
            </a:r>
            <a:endParaRPr lang="en-GB" b="1" dirty="0">
              <a:solidFill>
                <a:schemeClr val="bg1">
                  <a:alpha val="55000"/>
                </a:schemeClr>
              </a:solidFill>
              <a:latin typeface="-webkit-system-font"/>
              <a:ea typeface="+mn-ea"/>
              <a:cs typeface="+mn-cs"/>
            </a:endParaRPr>
          </a:p>
        </p:txBody>
      </p:sp>
      <p:grpSp>
        <p:nvGrpSpPr>
          <p:cNvPr id="5" name="Gruppo 4">
            <a:extLst>
              <a:ext uri="{FF2B5EF4-FFF2-40B4-BE49-F238E27FC236}">
                <a16:creationId xmlns:a16="http://schemas.microsoft.com/office/drawing/2014/main" id="{82E27424-4DA0-475F-B0C3-200C26B8EFC6}"/>
              </a:ext>
            </a:extLst>
          </p:cNvPr>
          <p:cNvGrpSpPr/>
          <p:nvPr/>
        </p:nvGrpSpPr>
        <p:grpSpPr>
          <a:xfrm>
            <a:off x="10298240" y="111558"/>
            <a:ext cx="1762558" cy="859284"/>
            <a:chOff x="10298240" y="111558"/>
            <a:chExt cx="1762558" cy="859284"/>
          </a:xfrm>
        </p:grpSpPr>
        <p:pic>
          <p:nvPicPr>
            <p:cNvPr id="3" name="Immagine 2">
              <a:extLst>
                <a:ext uri="{FF2B5EF4-FFF2-40B4-BE49-F238E27FC236}">
                  <a16:creationId xmlns:a16="http://schemas.microsoft.com/office/drawing/2014/main" id="{11376025-508E-4578-91CB-CE5938085E08}"/>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22290" y="111558"/>
              <a:ext cx="938508" cy="859284"/>
            </a:xfrm>
            <a:prstGeom prst="rect">
              <a:avLst/>
            </a:prstGeom>
          </p:spPr>
        </p:pic>
        <p:sp>
          <p:nvSpPr>
            <p:cNvPr id="21" name="CasellaDiTesto 20">
              <a:extLst>
                <a:ext uri="{FF2B5EF4-FFF2-40B4-BE49-F238E27FC236}">
                  <a16:creationId xmlns:a16="http://schemas.microsoft.com/office/drawing/2014/main" id="{3F68E3D6-C971-419E-A6B0-A82157DC2A85}"/>
                </a:ext>
              </a:extLst>
            </p:cNvPr>
            <p:cNvSpPr txBox="1"/>
            <p:nvPr/>
          </p:nvSpPr>
          <p:spPr>
            <a:xfrm>
              <a:off x="10298240" y="171868"/>
              <a:ext cx="933997" cy="738664"/>
            </a:xfrm>
            <a:prstGeom prst="rect">
              <a:avLst/>
            </a:prstGeom>
            <a:noFill/>
          </p:spPr>
          <p:txBody>
            <a:bodyPr wrap="square">
              <a:spAutoFit/>
            </a:bodyPr>
            <a:lstStyle/>
            <a:p>
              <a:r>
                <a:rPr lang="en-GB" sz="1400" b="1" dirty="0">
                  <a:solidFill>
                    <a:srgbClr val="111227"/>
                  </a:solidFill>
                </a:rPr>
                <a:t>Divertor </a:t>
              </a:r>
            </a:p>
            <a:p>
              <a:r>
                <a:rPr lang="en-GB" sz="1400" b="1" dirty="0">
                  <a:solidFill>
                    <a:srgbClr val="111227"/>
                  </a:solidFill>
                </a:rPr>
                <a:t>Tokamak </a:t>
              </a:r>
            </a:p>
            <a:p>
              <a:r>
                <a:rPr lang="en-GB" sz="1400" b="1" dirty="0">
                  <a:solidFill>
                    <a:srgbClr val="111227"/>
                  </a:solidFill>
                </a:rPr>
                <a:t>Test</a:t>
              </a:r>
              <a:endParaRPr lang="en-GB" sz="1400" dirty="0">
                <a:solidFill>
                  <a:srgbClr val="111227"/>
                </a:solidFill>
              </a:endParaRPr>
            </a:p>
          </p:txBody>
        </p:sp>
      </p:grpSp>
    </p:spTree>
    <p:extLst>
      <p:ext uri="{BB962C8B-B14F-4D97-AF65-F5344CB8AC3E}">
        <p14:creationId xmlns:p14="http://schemas.microsoft.com/office/powerpoint/2010/main" val="25913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8293CFB0-ECC0-4B6F-B7C4-076374F51C7C}"/>
              </a:ext>
            </a:extLst>
          </p:cNvPr>
          <p:cNvSpPr>
            <a:spLocks noGrp="1"/>
          </p:cNvSpPr>
          <p:nvPr>
            <p:ph type="sldNum" sz="quarter" idx="12"/>
          </p:nvPr>
        </p:nvSpPr>
        <p:spPr/>
        <p:txBody>
          <a:bodyPr/>
          <a:lstStyle/>
          <a:p>
            <a:fld id="{0D309695-DEC3-40DA-9DF5-330280C9D0E8}" type="slidenum">
              <a:rPr lang="en-US" smtClean="0">
                <a:solidFill>
                  <a:schemeClr val="bg1">
                    <a:alpha val="55000"/>
                  </a:schemeClr>
                </a:solidFill>
              </a:rPr>
              <a:t>9</a:t>
            </a:fld>
            <a:endParaRPr lang="en-US" dirty="0">
              <a:solidFill>
                <a:schemeClr val="bg1">
                  <a:alpha val="55000"/>
                </a:schemeClr>
              </a:solidFill>
            </a:endParaRPr>
          </a:p>
        </p:txBody>
      </p:sp>
      <p:sp>
        <p:nvSpPr>
          <p:cNvPr id="143" name="Titolo 1">
            <a:extLst>
              <a:ext uri="{FF2B5EF4-FFF2-40B4-BE49-F238E27FC236}">
                <a16:creationId xmlns:a16="http://schemas.microsoft.com/office/drawing/2014/main" id="{B9566498-DAE4-4C79-91E8-3FCB6C390664}"/>
              </a:ext>
            </a:extLst>
          </p:cNvPr>
          <p:cNvSpPr txBox="1">
            <a:spLocks/>
          </p:cNvSpPr>
          <p:nvPr/>
        </p:nvSpPr>
        <p:spPr>
          <a:xfrm>
            <a:off x="600456" y="541200"/>
            <a:ext cx="11311128" cy="11412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it-IT" sz="3600" b="1" dirty="0" err="1">
                <a:solidFill>
                  <a:schemeClr val="bg1">
                    <a:alpha val="55000"/>
                  </a:schemeClr>
                </a:solidFill>
                <a:latin typeface="-webkit-system-font"/>
                <a:ea typeface="+mn-ea"/>
                <a:cs typeface="+mn-cs"/>
              </a:rPr>
              <a:t>Diagnostics</a:t>
            </a:r>
            <a:r>
              <a:rPr lang="it-IT" sz="3600" b="1" dirty="0">
                <a:solidFill>
                  <a:schemeClr val="bg1">
                    <a:alpha val="55000"/>
                  </a:schemeClr>
                </a:solidFill>
                <a:latin typeface="-webkit-system-font"/>
                <a:ea typeface="+mn-ea"/>
                <a:cs typeface="+mn-cs"/>
              </a:rPr>
              <a:t> in Ion </a:t>
            </a:r>
            <a:r>
              <a:rPr lang="it-IT" sz="3600" b="1" dirty="0" err="1">
                <a:solidFill>
                  <a:schemeClr val="bg1">
                    <a:alpha val="55000"/>
                  </a:schemeClr>
                </a:solidFill>
                <a:latin typeface="-webkit-system-font"/>
                <a:ea typeface="+mn-ea"/>
                <a:cs typeface="+mn-cs"/>
              </a:rPr>
              <a:t>Souce</a:t>
            </a:r>
            <a:endParaRPr lang="en-GB" b="1" dirty="0">
              <a:solidFill>
                <a:schemeClr val="bg1">
                  <a:alpha val="55000"/>
                </a:schemeClr>
              </a:solidFill>
              <a:latin typeface="-webkit-system-font"/>
              <a:ea typeface="+mn-ea"/>
              <a:cs typeface="+mn-cs"/>
            </a:endParaRPr>
          </a:p>
        </p:txBody>
      </p:sp>
      <p:sp>
        <p:nvSpPr>
          <p:cNvPr id="144" name="Segnaposto testo 2">
            <a:extLst>
              <a:ext uri="{FF2B5EF4-FFF2-40B4-BE49-F238E27FC236}">
                <a16:creationId xmlns:a16="http://schemas.microsoft.com/office/drawing/2014/main" id="{C0C8BB40-AB1F-47CC-9A39-9CABBF252719}"/>
              </a:ext>
            </a:extLst>
          </p:cNvPr>
          <p:cNvSpPr>
            <a:spLocks noGrp="1"/>
          </p:cNvSpPr>
          <p:nvPr>
            <p:ph type="body" idx="1"/>
          </p:nvPr>
        </p:nvSpPr>
        <p:spPr>
          <a:xfrm>
            <a:off x="531528" y="1303394"/>
            <a:ext cx="10460831" cy="612648"/>
          </a:xfrm>
          <a:ln>
            <a:noFill/>
          </a:ln>
        </p:spPr>
        <p:txBody>
          <a:bodyPr>
            <a:noAutofit/>
          </a:bodyPr>
          <a:lstStyle/>
          <a:p>
            <a:r>
              <a:rPr lang="en-GB" sz="2400" b="1" dirty="0">
                <a:solidFill>
                  <a:schemeClr val="bg1">
                    <a:alpha val="55000"/>
                  </a:schemeClr>
                </a:solidFill>
              </a:rPr>
              <a:t>VESPRI (</a:t>
            </a:r>
            <a:r>
              <a:rPr lang="en-GB" sz="2400" b="1" dirty="0" err="1">
                <a:solidFill>
                  <a:schemeClr val="bg1">
                    <a:alpha val="55000"/>
                  </a:schemeClr>
                </a:solidFill>
              </a:rPr>
              <a:t>VEry</a:t>
            </a:r>
            <a:r>
              <a:rPr lang="en-GB" sz="2400" b="1" dirty="0">
                <a:solidFill>
                  <a:schemeClr val="bg1">
                    <a:alpha val="55000"/>
                  </a:schemeClr>
                </a:solidFill>
              </a:rPr>
              <a:t> Sensitive evaluation of Plasma density by </a:t>
            </a:r>
            <a:r>
              <a:rPr lang="en-GB" sz="2400" b="1" dirty="0" err="1">
                <a:solidFill>
                  <a:schemeClr val="bg1">
                    <a:alpha val="55000"/>
                  </a:schemeClr>
                </a:solidFill>
              </a:rPr>
              <a:t>micRowave</a:t>
            </a:r>
            <a:r>
              <a:rPr lang="en-GB" sz="2400" b="1" dirty="0">
                <a:solidFill>
                  <a:schemeClr val="bg1">
                    <a:alpha val="55000"/>
                  </a:schemeClr>
                </a:solidFill>
              </a:rPr>
              <a:t> Interferometry</a:t>
            </a:r>
          </a:p>
        </p:txBody>
      </p:sp>
      <p:grpSp>
        <p:nvGrpSpPr>
          <p:cNvPr id="150" name="Gruppo 149">
            <a:extLst>
              <a:ext uri="{FF2B5EF4-FFF2-40B4-BE49-F238E27FC236}">
                <a16:creationId xmlns:a16="http://schemas.microsoft.com/office/drawing/2014/main" id="{C26C41F3-6A1B-42D5-AD93-9808319A04B4}"/>
              </a:ext>
            </a:extLst>
          </p:cNvPr>
          <p:cNvGrpSpPr/>
          <p:nvPr/>
        </p:nvGrpSpPr>
        <p:grpSpPr>
          <a:xfrm>
            <a:off x="10298240" y="111558"/>
            <a:ext cx="1762558" cy="859284"/>
            <a:chOff x="10298240" y="111558"/>
            <a:chExt cx="1762558" cy="859284"/>
          </a:xfrm>
        </p:grpSpPr>
        <p:pic>
          <p:nvPicPr>
            <p:cNvPr id="151" name="Immagine 150">
              <a:extLst>
                <a:ext uri="{FF2B5EF4-FFF2-40B4-BE49-F238E27FC236}">
                  <a16:creationId xmlns:a16="http://schemas.microsoft.com/office/drawing/2014/main" id="{10D2A730-B338-4EBC-8F5B-16077B3CBF4D}"/>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22290" y="111558"/>
              <a:ext cx="938508" cy="859284"/>
            </a:xfrm>
            <a:prstGeom prst="rect">
              <a:avLst/>
            </a:prstGeom>
          </p:spPr>
        </p:pic>
        <p:sp>
          <p:nvSpPr>
            <p:cNvPr id="152" name="CasellaDiTesto 151">
              <a:extLst>
                <a:ext uri="{FF2B5EF4-FFF2-40B4-BE49-F238E27FC236}">
                  <a16:creationId xmlns:a16="http://schemas.microsoft.com/office/drawing/2014/main" id="{B7F424D6-C13E-49DA-BC0D-1C7C9FAA7FC7}"/>
                </a:ext>
              </a:extLst>
            </p:cNvPr>
            <p:cNvSpPr txBox="1"/>
            <p:nvPr/>
          </p:nvSpPr>
          <p:spPr>
            <a:xfrm>
              <a:off x="10298240" y="171868"/>
              <a:ext cx="933997" cy="738664"/>
            </a:xfrm>
            <a:prstGeom prst="rect">
              <a:avLst/>
            </a:prstGeom>
            <a:noFill/>
          </p:spPr>
          <p:txBody>
            <a:bodyPr wrap="square">
              <a:spAutoFit/>
            </a:bodyPr>
            <a:lstStyle/>
            <a:p>
              <a:r>
                <a:rPr lang="en-GB" sz="1400" b="1" dirty="0">
                  <a:solidFill>
                    <a:srgbClr val="111227"/>
                  </a:solidFill>
                </a:rPr>
                <a:t>Divertor </a:t>
              </a:r>
            </a:p>
            <a:p>
              <a:r>
                <a:rPr lang="en-GB" sz="1400" b="1" dirty="0">
                  <a:solidFill>
                    <a:srgbClr val="111227"/>
                  </a:solidFill>
                </a:rPr>
                <a:t>Tokamak </a:t>
              </a:r>
            </a:p>
            <a:p>
              <a:r>
                <a:rPr lang="en-GB" sz="1400" b="1" dirty="0">
                  <a:solidFill>
                    <a:srgbClr val="111227"/>
                  </a:solidFill>
                </a:rPr>
                <a:t>Test</a:t>
              </a:r>
              <a:endParaRPr lang="en-GB" sz="1400" dirty="0">
                <a:solidFill>
                  <a:srgbClr val="111227"/>
                </a:solidFill>
              </a:endParaRPr>
            </a:p>
          </p:txBody>
        </p:sp>
      </p:grpSp>
      <p:grpSp>
        <p:nvGrpSpPr>
          <p:cNvPr id="191" name="Gruppo 190">
            <a:extLst>
              <a:ext uri="{FF2B5EF4-FFF2-40B4-BE49-F238E27FC236}">
                <a16:creationId xmlns:a16="http://schemas.microsoft.com/office/drawing/2014/main" id="{C367C808-CE99-4335-B80D-744D25C578DE}"/>
              </a:ext>
            </a:extLst>
          </p:cNvPr>
          <p:cNvGrpSpPr/>
          <p:nvPr/>
        </p:nvGrpSpPr>
        <p:grpSpPr>
          <a:xfrm>
            <a:off x="7621799" y="1876507"/>
            <a:ext cx="4696899" cy="4913485"/>
            <a:chOff x="68627" y="1833320"/>
            <a:chExt cx="4696899" cy="4913485"/>
          </a:xfrm>
        </p:grpSpPr>
        <p:sp>
          <p:nvSpPr>
            <p:cNvPr id="149" name="CasellaDiTesto 148">
              <a:extLst>
                <a:ext uri="{FF2B5EF4-FFF2-40B4-BE49-F238E27FC236}">
                  <a16:creationId xmlns:a16="http://schemas.microsoft.com/office/drawing/2014/main" id="{C238DFAF-CAA7-4471-850E-7347B0AC6F54}"/>
                </a:ext>
              </a:extLst>
            </p:cNvPr>
            <p:cNvSpPr txBox="1"/>
            <p:nvPr/>
          </p:nvSpPr>
          <p:spPr>
            <a:xfrm>
              <a:off x="572575" y="1833320"/>
              <a:ext cx="3689002" cy="1046440"/>
            </a:xfrm>
            <a:prstGeom prst="rect">
              <a:avLst/>
            </a:prstGeom>
            <a:noFill/>
          </p:spPr>
          <p:txBody>
            <a:bodyPr wrap="square">
              <a:spAutoFit/>
            </a:bodyPr>
            <a:lstStyle/>
            <a:p>
              <a:pPr algn="ctr"/>
              <a:r>
                <a:rPr lang="en-GB" sz="2000" dirty="0">
                  <a:solidFill>
                    <a:srgbClr val="6C6E70"/>
                  </a:solidFill>
                  <a:latin typeface="Arial" panose="020B0604020202020204" pitchFamily="34" charset="0"/>
                </a:rPr>
                <a:t>Interferometry System</a:t>
              </a:r>
            </a:p>
            <a:p>
              <a:pPr algn="ctr"/>
              <a:r>
                <a:rPr lang="en-GB" sz="1400" dirty="0">
                  <a:solidFill>
                    <a:srgbClr val="6C6E70"/>
                  </a:solidFill>
                  <a:latin typeface="Arial" panose="020B0604020202020204" pitchFamily="34" charset="0"/>
                </a:rPr>
                <a:t>based on the phase-shift induced by the plasma refractive index</a:t>
              </a:r>
            </a:p>
            <a:p>
              <a:pPr algn="ctr"/>
              <a:endParaRPr lang="en-GB" sz="1400" dirty="0">
                <a:solidFill>
                  <a:srgbClr val="6C6E70"/>
                </a:solidFill>
                <a:latin typeface="Arial" panose="020B0604020202020204" pitchFamily="34" charset="0"/>
              </a:endParaRPr>
            </a:p>
          </p:txBody>
        </p:sp>
        <p:pic>
          <p:nvPicPr>
            <p:cNvPr id="182" name="Immagine 181">
              <a:extLst>
                <a:ext uri="{FF2B5EF4-FFF2-40B4-BE49-F238E27FC236}">
                  <a16:creationId xmlns:a16="http://schemas.microsoft.com/office/drawing/2014/main" id="{4CBB36A1-B0F1-41F6-AEAC-ED5BEA0EF39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400" y="2664317"/>
              <a:ext cx="4415352" cy="2568170"/>
            </a:xfrm>
            <a:prstGeom prst="rect">
              <a:avLst/>
            </a:prstGeom>
          </p:spPr>
        </p:pic>
        <p:sp>
          <p:nvSpPr>
            <p:cNvPr id="184" name="CasellaDiTesto 183">
              <a:extLst>
                <a:ext uri="{FF2B5EF4-FFF2-40B4-BE49-F238E27FC236}">
                  <a16:creationId xmlns:a16="http://schemas.microsoft.com/office/drawing/2014/main" id="{6228D72A-50FE-4C97-B33E-F2B849E7DE39}"/>
                </a:ext>
              </a:extLst>
            </p:cNvPr>
            <p:cNvSpPr txBox="1"/>
            <p:nvPr/>
          </p:nvSpPr>
          <p:spPr>
            <a:xfrm>
              <a:off x="68627" y="5361810"/>
              <a:ext cx="4696899" cy="1384995"/>
            </a:xfrm>
            <a:prstGeom prst="rect">
              <a:avLst/>
            </a:prstGeom>
            <a:noFill/>
          </p:spPr>
          <p:txBody>
            <a:bodyPr wrap="square">
              <a:spAutoFit/>
            </a:bodyPr>
            <a:lstStyle/>
            <a:p>
              <a:pPr algn="ctr"/>
              <a:r>
                <a:rPr lang="en-GB" sz="1400" dirty="0">
                  <a:solidFill>
                    <a:srgbClr val="6C6E70"/>
                  </a:solidFill>
                  <a:latin typeface="Arial" panose="020B0604020202020204" pitchFamily="34" charset="0"/>
                </a:rPr>
                <a:t>The density is derived by the frequency shift </a:t>
              </a:r>
            </a:p>
            <a:p>
              <a:pPr algn="ctr"/>
              <a:r>
                <a:rPr lang="en-GB" sz="1400" dirty="0">
                  <a:solidFill>
                    <a:srgbClr val="6C6E70"/>
                  </a:solidFill>
                  <a:latin typeface="Arial" panose="020B0604020202020204" pitchFamily="34" charset="0"/>
                </a:rPr>
                <a:t>of a beating signal obtained during the fast sweep </a:t>
              </a:r>
            </a:p>
            <a:p>
              <a:pPr algn="ctr"/>
              <a:r>
                <a:rPr lang="en-GB" sz="1400" dirty="0">
                  <a:solidFill>
                    <a:srgbClr val="6C6E70"/>
                  </a:solidFill>
                  <a:latin typeface="Arial" panose="020B0604020202020204" pitchFamily="34" charset="0"/>
                </a:rPr>
                <a:t>of both probing and reference microwave signals.</a:t>
              </a:r>
            </a:p>
            <a:p>
              <a:pPr algn="ctr"/>
              <a:r>
                <a:rPr lang="en-GB" sz="1400" dirty="0">
                  <a:solidFill>
                    <a:srgbClr val="6C6E70"/>
                  </a:solidFill>
                  <a:latin typeface="Arial" panose="020B0604020202020204" pitchFamily="34" charset="0"/>
                </a:rPr>
                <a:t>By performing a fast Fourier transform analysis on the beating pattern, it is possible to filter out the dominant component from the multipath contributions</a:t>
              </a:r>
            </a:p>
          </p:txBody>
        </p:sp>
      </p:grpSp>
      <p:grpSp>
        <p:nvGrpSpPr>
          <p:cNvPr id="190" name="Gruppo 189">
            <a:extLst>
              <a:ext uri="{FF2B5EF4-FFF2-40B4-BE49-F238E27FC236}">
                <a16:creationId xmlns:a16="http://schemas.microsoft.com/office/drawing/2014/main" id="{0B4E013E-F3FB-4B03-9CA8-463D27AFB545}"/>
              </a:ext>
            </a:extLst>
          </p:cNvPr>
          <p:cNvGrpSpPr/>
          <p:nvPr/>
        </p:nvGrpSpPr>
        <p:grpSpPr>
          <a:xfrm>
            <a:off x="92195" y="1876507"/>
            <a:ext cx="4696899" cy="4913485"/>
            <a:chOff x="7463200" y="1833320"/>
            <a:chExt cx="4696899" cy="4913485"/>
          </a:xfrm>
        </p:grpSpPr>
        <p:sp>
          <p:nvSpPr>
            <p:cNvPr id="148" name="CasellaDiTesto 147">
              <a:extLst>
                <a:ext uri="{FF2B5EF4-FFF2-40B4-BE49-F238E27FC236}">
                  <a16:creationId xmlns:a16="http://schemas.microsoft.com/office/drawing/2014/main" id="{498A5105-EF87-4F50-9DB2-371E288B593A}"/>
                </a:ext>
              </a:extLst>
            </p:cNvPr>
            <p:cNvSpPr txBox="1"/>
            <p:nvPr/>
          </p:nvSpPr>
          <p:spPr>
            <a:xfrm>
              <a:off x="7855714" y="1833320"/>
              <a:ext cx="3911871" cy="830997"/>
            </a:xfrm>
            <a:prstGeom prst="rect">
              <a:avLst/>
            </a:prstGeom>
            <a:noFill/>
          </p:spPr>
          <p:txBody>
            <a:bodyPr wrap="square">
              <a:spAutoFit/>
            </a:bodyPr>
            <a:lstStyle/>
            <a:p>
              <a:pPr algn="ctr"/>
              <a:r>
                <a:rPr lang="en-GB" sz="2000" dirty="0">
                  <a:solidFill>
                    <a:srgbClr val="6C6E70"/>
                  </a:solidFill>
                  <a:latin typeface="Arial" panose="020B0604020202020204" pitchFamily="34" charset="0"/>
                </a:rPr>
                <a:t>Polarimetric system </a:t>
              </a:r>
            </a:p>
            <a:p>
              <a:pPr algn="ctr"/>
              <a:r>
                <a:rPr lang="en-GB" sz="1400" dirty="0">
                  <a:solidFill>
                    <a:srgbClr val="6C6E70"/>
                  </a:solidFill>
                  <a:latin typeface="Arial" panose="020B0604020202020204" pitchFamily="34" charset="0"/>
                </a:rPr>
                <a:t>based on Faraday rotation of the wave’s polarization plane crossing the </a:t>
              </a:r>
              <a:r>
                <a:rPr lang="en-GB" sz="1400" dirty="0" err="1">
                  <a:solidFill>
                    <a:srgbClr val="6C6E70"/>
                  </a:solidFill>
                  <a:latin typeface="Arial" panose="020B0604020202020204" pitchFamily="34" charset="0"/>
                </a:rPr>
                <a:t>magnetoplasma</a:t>
              </a:r>
              <a:endParaRPr lang="en-GB" sz="1400" dirty="0">
                <a:solidFill>
                  <a:srgbClr val="6C6E70"/>
                </a:solidFill>
                <a:latin typeface="Arial" panose="020B0604020202020204" pitchFamily="34" charset="0"/>
              </a:endParaRPr>
            </a:p>
          </p:txBody>
        </p:sp>
        <p:pic>
          <p:nvPicPr>
            <p:cNvPr id="186" name="Immagine 185">
              <a:extLst>
                <a:ext uri="{FF2B5EF4-FFF2-40B4-BE49-F238E27FC236}">
                  <a16:creationId xmlns:a16="http://schemas.microsoft.com/office/drawing/2014/main" id="{868AA11B-0C9B-4690-8E89-3542DE010BD0}"/>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40701" y="3064608"/>
              <a:ext cx="4341897" cy="1594151"/>
            </a:xfrm>
            <a:prstGeom prst="rect">
              <a:avLst/>
            </a:prstGeom>
          </p:spPr>
        </p:pic>
        <p:sp>
          <p:nvSpPr>
            <p:cNvPr id="187" name="CasellaDiTesto 186">
              <a:extLst>
                <a:ext uri="{FF2B5EF4-FFF2-40B4-BE49-F238E27FC236}">
                  <a16:creationId xmlns:a16="http://schemas.microsoft.com/office/drawing/2014/main" id="{AE8293B3-C9DF-41E6-94DB-87E349C542B4}"/>
                </a:ext>
              </a:extLst>
            </p:cNvPr>
            <p:cNvSpPr txBox="1"/>
            <p:nvPr/>
          </p:nvSpPr>
          <p:spPr>
            <a:xfrm>
              <a:off x="7463200" y="5361810"/>
              <a:ext cx="4696899" cy="1384995"/>
            </a:xfrm>
            <a:prstGeom prst="rect">
              <a:avLst/>
            </a:prstGeom>
            <a:noFill/>
          </p:spPr>
          <p:txBody>
            <a:bodyPr wrap="square">
              <a:spAutoFit/>
            </a:bodyPr>
            <a:lstStyle/>
            <a:p>
              <a:pPr algn="ctr"/>
              <a:r>
                <a:rPr lang="en-GB" sz="1400" dirty="0">
                  <a:solidFill>
                    <a:srgbClr val="6C6E70"/>
                  </a:solidFill>
                  <a:latin typeface="Arial" panose="020B0604020202020204" pitchFamily="34" charset="0"/>
                </a:rPr>
                <a:t>The probing microwave signal is transmitting </a:t>
              </a:r>
            </a:p>
            <a:p>
              <a:pPr algn="ctr"/>
              <a:r>
                <a:rPr lang="en-GB" sz="1400" dirty="0">
                  <a:solidFill>
                    <a:srgbClr val="6C6E70"/>
                  </a:solidFill>
                  <a:latin typeface="Arial" panose="020B0604020202020204" pitchFamily="34" charset="0"/>
                </a:rPr>
                <a:t>inside the plasma chamber </a:t>
              </a:r>
            </a:p>
            <a:p>
              <a:pPr algn="ctr"/>
              <a:r>
                <a:rPr lang="en-GB" sz="1400" dirty="0">
                  <a:solidFill>
                    <a:srgbClr val="6C6E70"/>
                  </a:solidFill>
                  <a:latin typeface="Arial" panose="020B0604020202020204" pitchFamily="34" charset="0"/>
                </a:rPr>
                <a:t>The position of the OMT(B) is rotated (via in-vacuum rotatable joint connection in circular waveguide standard) in order to minimize the received power on </a:t>
              </a:r>
            </a:p>
            <a:p>
              <a:pPr algn="ctr"/>
              <a:r>
                <a:rPr lang="en-GB" sz="1400" dirty="0">
                  <a:solidFill>
                    <a:srgbClr val="6C6E70"/>
                  </a:solidFill>
                  <a:latin typeface="Arial" panose="020B0604020202020204" pitchFamily="34" charset="0"/>
                </a:rPr>
                <a:t>the Cross-polar port of the OMT (B) itself</a:t>
              </a:r>
            </a:p>
          </p:txBody>
        </p:sp>
      </p:grpSp>
      <p:pic>
        <p:nvPicPr>
          <p:cNvPr id="188" name="Immagine 187">
            <a:extLst>
              <a:ext uri="{FF2B5EF4-FFF2-40B4-BE49-F238E27FC236}">
                <a16:creationId xmlns:a16="http://schemas.microsoft.com/office/drawing/2014/main" id="{CF42F097-334E-4391-9222-D7D6BEDCC9DD}"/>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09353" y="3017318"/>
            <a:ext cx="3360024" cy="2668023"/>
          </a:xfrm>
          <a:prstGeom prst="rect">
            <a:avLst/>
          </a:prstGeom>
        </p:spPr>
      </p:pic>
      <p:sp>
        <p:nvSpPr>
          <p:cNvPr id="189" name="CasellaDiTesto 188">
            <a:extLst>
              <a:ext uri="{FF2B5EF4-FFF2-40B4-BE49-F238E27FC236}">
                <a16:creationId xmlns:a16="http://schemas.microsoft.com/office/drawing/2014/main" id="{E12C270A-8F23-4374-AEF6-5D82E6FAD181}"/>
              </a:ext>
            </a:extLst>
          </p:cNvPr>
          <p:cNvSpPr txBox="1"/>
          <p:nvPr/>
        </p:nvSpPr>
        <p:spPr>
          <a:xfrm>
            <a:off x="4305752" y="2179745"/>
            <a:ext cx="3689002" cy="830997"/>
          </a:xfrm>
          <a:prstGeom prst="rect">
            <a:avLst/>
          </a:prstGeom>
          <a:noFill/>
        </p:spPr>
        <p:txBody>
          <a:bodyPr wrap="square">
            <a:spAutoFit/>
          </a:bodyPr>
          <a:lstStyle/>
          <a:p>
            <a:pPr algn="ctr"/>
            <a:r>
              <a:rPr lang="en-GB" sz="2400" b="1" i="1" dirty="0">
                <a:solidFill>
                  <a:schemeClr val="bg1">
                    <a:alpha val="55000"/>
                  </a:schemeClr>
                </a:solidFill>
                <a:latin typeface="+mj-lt"/>
              </a:rPr>
              <a:t>Estimation of the </a:t>
            </a:r>
          </a:p>
          <a:p>
            <a:pPr algn="ctr"/>
            <a:r>
              <a:rPr lang="en-GB" sz="2400" b="1" i="1" dirty="0">
                <a:solidFill>
                  <a:schemeClr val="bg1">
                    <a:alpha val="55000"/>
                  </a:schemeClr>
                </a:solidFill>
                <a:latin typeface="+mj-lt"/>
              </a:rPr>
              <a:t>whole electron population</a:t>
            </a:r>
          </a:p>
        </p:txBody>
      </p:sp>
    </p:spTree>
    <p:extLst>
      <p:ext uri="{BB962C8B-B14F-4D97-AF65-F5344CB8AC3E}">
        <p14:creationId xmlns:p14="http://schemas.microsoft.com/office/powerpoint/2010/main" val="2076839232"/>
      </p:ext>
    </p:extLst>
  </p:cSld>
  <p:clrMapOvr>
    <a:masterClrMapping/>
  </p:clrMapOvr>
</p:sld>
</file>

<file path=ppt/theme/theme1.xml><?xml version="1.0" encoding="utf-8"?>
<a:theme xmlns:a="http://schemas.openxmlformats.org/drawingml/2006/main" name="ThinLineVTI">
  <a:themeElements>
    <a:clrScheme name="AnalogousFromLightSeedRightStep">
      <a:dk1>
        <a:srgbClr val="000000"/>
      </a:dk1>
      <a:lt1>
        <a:srgbClr val="FFFFFF"/>
      </a:lt1>
      <a:dk2>
        <a:srgbClr val="413224"/>
      </a:dk2>
      <a:lt2>
        <a:srgbClr val="E2E8E8"/>
      </a:lt2>
      <a:accent1>
        <a:srgbClr val="C69996"/>
      </a:accent1>
      <a:accent2>
        <a:srgbClr val="BA9B7F"/>
      </a:accent2>
      <a:accent3>
        <a:srgbClr val="A9A480"/>
      </a:accent3>
      <a:accent4>
        <a:srgbClr val="9AAA74"/>
      </a:accent4>
      <a:accent5>
        <a:srgbClr val="8EAC82"/>
      </a:accent5>
      <a:accent6>
        <a:srgbClr val="78AF80"/>
      </a:accent6>
      <a:hlink>
        <a:srgbClr val="578D90"/>
      </a:hlink>
      <a:folHlink>
        <a:srgbClr val="7F7F7F"/>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TM03457515[[fn=Visualizzazione]]</Template>
  <TotalTime>1813</TotalTime>
  <Words>1506</Words>
  <Application>Microsoft Office PowerPoint</Application>
  <PresentationFormat>Widescreen</PresentationFormat>
  <Paragraphs>255</Paragraphs>
  <Slides>13</Slides>
  <Notes>6</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13</vt:i4>
      </vt:variant>
    </vt:vector>
  </HeadingPairs>
  <TitlesOfParts>
    <vt:vector size="27" baseType="lpstr">
      <vt:lpstr>AdvP6975</vt:lpstr>
      <vt:lpstr>Arial</vt:lpstr>
      <vt:lpstr>Calibri</vt:lpstr>
      <vt:lpstr>Calibri Light</vt:lpstr>
      <vt:lpstr>Cambria Math</vt:lpstr>
      <vt:lpstr>Source Sans Pro</vt:lpstr>
      <vt:lpstr>Source Sans Pro Light</vt:lpstr>
      <vt:lpstr>Times</vt:lpstr>
      <vt:lpstr>Times New Roman</vt:lpstr>
      <vt:lpstr>URWPalladioL-Roma</vt:lpstr>
      <vt:lpstr>-webkit-system-font</vt:lpstr>
      <vt:lpstr>Wingdings</vt:lpstr>
      <vt:lpstr>WordVisi_MSFontService</vt:lpstr>
      <vt:lpstr>ThinLineVTI</vt:lpstr>
      <vt:lpstr>1st INFN RF community Meeting </vt:lpstr>
      <vt:lpstr>LNS Expertise and know-how </vt:lpstr>
      <vt:lpstr>Launching Scheme in Ion Souce  </vt:lpstr>
      <vt:lpstr>Launching Scheme in Ion Souce</vt:lpstr>
      <vt:lpstr>Launching Scheme in Ion Souce</vt:lpstr>
      <vt:lpstr>Launching Scheme in Ion Souce</vt:lpstr>
      <vt:lpstr>Launching Scheme in Ion Souce</vt:lpstr>
      <vt:lpstr>Presentazione standard di PowerPoint</vt:lpstr>
      <vt:lpstr>Presentazione standard di PowerPoint</vt:lpstr>
      <vt:lpstr>Presentazione standard di PowerPoint</vt:lpstr>
      <vt:lpstr>Presentazione standard di PowerPoint</vt:lpstr>
      <vt:lpstr>Lab Microwave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Coordinamento gruppi RF INFN </dc:title>
  <dc:creator>Ornella Leonardi</dc:creator>
  <cp:lastModifiedBy>Ornella Leonardi</cp:lastModifiedBy>
  <cp:revision>95</cp:revision>
  <dcterms:created xsi:type="dcterms:W3CDTF">2021-09-08T08:49:15Z</dcterms:created>
  <dcterms:modified xsi:type="dcterms:W3CDTF">2021-09-13T09:06:22Z</dcterms:modified>
</cp:coreProperties>
</file>