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3D23-4D34-204F-903D-7CD19C5D8691}" v="3" dt="2021-09-12T18:43:25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087"/>
    <p:restoredTop sz="96327"/>
  </p:normalViewPr>
  <p:slideViewPr>
    <p:cSldViewPr snapToGrid="0" snapToObjects="1">
      <p:cViewPr varScale="1">
        <p:scale>
          <a:sx n="113" d="100"/>
          <a:sy n="113" d="100"/>
        </p:scale>
        <p:origin x="1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15AE7-7A1E-5A42-9554-FADF9DCA4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5A7862-3FEB-1042-9820-130F9ADCB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E545A2-6340-8042-9941-014DAF69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B86AE6-4FB0-224C-8F8D-56A14BF73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3AA83A-317A-CB40-8209-D6C857A69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86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A10350-5137-3244-AC65-14620180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226446-BA34-CD4E-AC7F-E611759ED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45575A-31CA-7842-873C-3A839850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A52613-E683-5D4A-A353-D0CE94B4A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A75B71-1FA1-304D-8911-2F5C5AB33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49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66F60D2-67D4-DD42-8476-AA9772E48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3FFE941-9789-964A-9DAF-A69758408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C1F6162-AFAD-4840-82E8-2F8003F81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808FF30-B9EF-7C41-A037-20E3342D4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3E6736-24C5-0546-A3EE-06896954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15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BF2168-32B3-0543-A85F-5545416C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7A53CD-E99B-8F47-8CF7-22BD36EB6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7A0D48-2562-B044-9E0D-D4CA92A2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9701F3-4C77-7545-B577-647F68B54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8BE5C9-1D0E-4647-B18C-F5147C98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01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80C8E0-3393-204D-957D-3CF06909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DC780A-659B-D343-80A5-08F3F49E2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98F405F-E13B-1D4D-B5B2-C4BE168F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CF9CEC-FC51-5243-A24B-0861B8AD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6F2889-755F-5644-8383-DAA0E5B1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59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430FAC-D929-4943-AA2C-B1B4151BB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42B42F-1390-F44E-83C9-5A857D15CE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842FAF0-887F-5741-84C2-14BF837B0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1A2789-B123-0843-BF0E-F15A204B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7828730-5E8F-8542-BA76-70A25A6D0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A1ACFF-F552-514B-B7D2-BB064F0D8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94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7FBC94-FBDB-2448-855F-BBD57BAB7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5DA75E-F4D7-074C-B55C-0367821B0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EC1EC2A-9465-024C-A469-284A8D4FEA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91F5768-149C-1649-B28A-8FFA5D3850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E5086C7-D06B-5F4C-ABA9-753A9C586D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C195B07-F714-7E48-A14E-45B7D17D8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4919596-BE3F-D444-AF15-780A24FB1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370879A-14C3-4C4E-BAF9-2BFC03D9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19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E44FC7-C022-EB46-A10D-A35508BF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928E4B2-2D56-9B4A-894B-66F25BB1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79AF1AD-968E-C343-89C6-7569B677C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3F7619C-9D0F-DD4E-BDD2-9D347046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193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891877D-C615-554D-A6C8-B5BB0E186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AD20E14-1ECF-194A-A5FC-8506B8CF9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67C4DA3-4D20-A04A-A6EB-EF918E0B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35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3B29E2-894F-BE43-9F72-111A75FF1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7D6FAF-3B3B-6743-B05B-2CD0B6BB4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DC2E99A-ECD5-7F48-9BEA-F281DF81D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0FEA54-4432-8A4E-963D-9FE5102E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E175A3-F5AC-2F45-BAFE-F8F4D9917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B0A4F6A-1F5C-CB42-A771-3C3023840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843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0B338-3D9A-8D44-B810-E8E7E3BD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A6554DD-0D68-2949-8F44-B27FE2A11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C335982-764D-E948-9C38-1DB807EFB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4AD2BA9-AFB3-E040-BC19-D439D7351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2E0687-C27C-7F42-A3AA-2101910D6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18E83E-D1AB-2F4A-9D20-71B016E3D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6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1857D6-9E86-0141-B3C1-0FF1045C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0E11C6-75A0-BB40-B5BC-46A6B5CE2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30CF6E-7142-C240-91B8-DF8A0D293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EE449-E68A-E44F-B297-0BF3901A46C5}" type="datetimeFigureOut">
              <a:rPr lang="en-GB" smtClean="0"/>
              <a:t>10/09/2021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502C47-C5B4-BB4E-A010-302E434686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F4950B-8F4E-5B4A-8649-DD6B8743C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9B006-3074-7E4B-94E0-AB31AB3F3F14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221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davidmascali@lns.infn.it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ndex of /download/LOGO_DECLINAZIONI/LNS">
            <a:extLst>
              <a:ext uri="{FF2B5EF4-FFF2-40B4-BE49-F238E27FC236}">
                <a16:creationId xmlns:a16="http://schemas.microsoft.com/office/drawing/2014/main" id="{1685CD60-A2AE-2F42-8F20-F3F615886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1980" y="321733"/>
            <a:ext cx="3453554" cy="223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677BE379-C5AE-4A3C-BFE3-2DA66EC67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5844" y="-1"/>
            <a:ext cx="3035439" cy="2557911"/>
          </a:xfrm>
          <a:prstGeom prst="rect">
            <a:avLst/>
          </a:prstGeom>
          <a:solidFill>
            <a:schemeClr val="tx1">
              <a:lumMod val="65000"/>
              <a:lumOff val="3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12839B5-6527-4FE1-B5CA-71D5FFC47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752927"/>
            <a:ext cx="7566298" cy="822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EE78B56D-02E0-449E-B02E-53F927F18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006496"/>
            <a:ext cx="2936368" cy="385150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00CF27A6-E60A-7245-906B-5F4C67ECE4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0" r="6342" b="-2"/>
          <a:stretch/>
        </p:blipFill>
        <p:spPr>
          <a:xfrm>
            <a:off x="8731358" y="4074848"/>
            <a:ext cx="2681355" cy="2368877"/>
          </a:xfrm>
          <a:prstGeom prst="rect">
            <a:avLst/>
          </a:prstGeom>
        </p:spPr>
      </p:pic>
      <p:sp>
        <p:nvSpPr>
          <p:cNvPr id="143" name="Rectangle 142">
            <a:extLst>
              <a:ext uri="{FF2B5EF4-FFF2-40B4-BE49-F238E27FC236}">
                <a16:creationId xmlns:a16="http://schemas.microsoft.com/office/drawing/2014/main" id="{BE12D8E2-6088-4997-A8C6-1794DA9E1D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813" y="0"/>
            <a:ext cx="82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E3D86557-CDFC-2144-9AFE-74A4327FF4D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" r="3" b="5186"/>
          <a:stretch/>
        </p:blipFill>
        <p:spPr>
          <a:xfrm>
            <a:off x="8566510" y="181318"/>
            <a:ext cx="1709175" cy="3523049"/>
          </a:xfrm>
          <a:prstGeom prst="rect">
            <a:avLst/>
          </a:prstGeom>
        </p:spPr>
      </p:pic>
      <p:sp>
        <p:nvSpPr>
          <p:cNvPr id="145" name="Rectangle 144">
            <a:extLst>
              <a:ext uri="{FF2B5EF4-FFF2-40B4-BE49-F238E27FC236}">
                <a16:creationId xmlns:a16="http://schemas.microsoft.com/office/drawing/2014/main" id="{FAF10F47-1605-47C5-AE58-9062909AD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6299" y="3862989"/>
            <a:ext cx="4625702" cy="822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16DDEEE-BE92-0248-9D01-7120221419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8" r="12401" b="-3"/>
          <a:stretch/>
        </p:blipFill>
        <p:spPr bwMode="auto">
          <a:xfrm>
            <a:off x="3364443" y="3006496"/>
            <a:ext cx="3699135" cy="3529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6D00DCE-ABC3-3B45-9F48-2B7AEE988887}"/>
              </a:ext>
            </a:extLst>
          </p:cNvPr>
          <p:cNvSpPr txBox="1"/>
          <p:nvPr/>
        </p:nvSpPr>
        <p:spPr>
          <a:xfrm>
            <a:off x="4414685" y="146840"/>
            <a:ext cx="28777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</a:rPr>
              <a:t>Competenze, Attività, Strumentazione RF ai Laboratori Nazionali del Sud</a:t>
            </a:r>
          </a:p>
        </p:txBody>
      </p:sp>
      <p:sp>
        <p:nvSpPr>
          <p:cNvPr id="44" name="CasellaDiTesto 43">
            <a:extLst>
              <a:ext uri="{FF2B5EF4-FFF2-40B4-BE49-F238E27FC236}">
                <a16:creationId xmlns:a16="http://schemas.microsoft.com/office/drawing/2014/main" id="{A2DA5159-E5E3-264A-910E-B1ED083A6E51}"/>
              </a:ext>
            </a:extLst>
          </p:cNvPr>
          <p:cNvSpPr txBox="1"/>
          <p:nvPr/>
        </p:nvSpPr>
        <p:spPr>
          <a:xfrm>
            <a:off x="145651" y="3216658"/>
            <a:ext cx="287775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chemeClr val="bg1"/>
                </a:solidFill>
              </a:rPr>
              <a:t>INTRO: David Mascali</a:t>
            </a:r>
          </a:p>
          <a:p>
            <a:r>
              <a:rPr lang="it-IT" sz="1200" b="1" dirty="0">
                <a:solidFill>
                  <a:schemeClr val="bg1"/>
                </a:solidFill>
                <a:hlinkClick r:id="rId6"/>
              </a:rPr>
              <a:t>davidmascali@lns.infn.it</a:t>
            </a:r>
            <a:endParaRPr lang="it-IT" sz="1200" b="1" dirty="0">
              <a:solidFill>
                <a:schemeClr val="bg1"/>
              </a:solidFill>
            </a:endParaRPr>
          </a:p>
          <a:p>
            <a:endParaRPr lang="it-IT" sz="1200" b="1" dirty="0">
              <a:solidFill>
                <a:schemeClr val="bg1"/>
              </a:solidFill>
            </a:endParaRPr>
          </a:p>
          <a:p>
            <a:r>
              <a:rPr lang="it-IT" sz="1200" b="1" dirty="0">
                <a:solidFill>
                  <a:schemeClr val="bg1"/>
                </a:solidFill>
              </a:rPr>
              <a:t>A seguire:</a:t>
            </a:r>
          </a:p>
          <a:p>
            <a:pPr lvl="1"/>
            <a:r>
              <a:rPr lang="it-IT" sz="1600" b="1" dirty="0">
                <a:solidFill>
                  <a:schemeClr val="bg1"/>
                </a:solidFill>
              </a:rPr>
              <a:t>Antonio Caruso</a:t>
            </a:r>
          </a:p>
          <a:p>
            <a:pPr lvl="1"/>
            <a:r>
              <a:rPr lang="it-IT" sz="1600" b="1" dirty="0">
                <a:solidFill>
                  <a:schemeClr val="bg1"/>
                </a:solidFill>
              </a:rPr>
              <a:t>Ornella Leonardi</a:t>
            </a:r>
          </a:p>
          <a:p>
            <a:pPr lvl="1"/>
            <a:r>
              <a:rPr lang="it-IT" sz="1600" b="1" dirty="0">
                <a:solidFill>
                  <a:schemeClr val="bg1"/>
                </a:solidFill>
              </a:rPr>
              <a:t>Giuseppe </a:t>
            </a:r>
            <a:r>
              <a:rPr lang="it-IT" sz="1600" b="1" dirty="0" err="1">
                <a:solidFill>
                  <a:schemeClr val="bg1"/>
                </a:solidFill>
              </a:rPr>
              <a:t>Torrisi</a:t>
            </a:r>
            <a:endParaRPr lang="it-IT" sz="1600" b="1" dirty="0">
              <a:solidFill>
                <a:schemeClr val="bg1"/>
              </a:solidFill>
            </a:endParaRPr>
          </a:p>
          <a:p>
            <a:endParaRPr lang="it-IT" sz="1200" b="1" dirty="0">
              <a:solidFill>
                <a:schemeClr val="bg1"/>
              </a:solidFill>
            </a:endParaRPr>
          </a:p>
          <a:p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E8368824-3A57-DD47-9D02-054A6EC0B123}"/>
              </a:ext>
            </a:extLst>
          </p:cNvPr>
          <p:cNvSpPr txBox="1"/>
          <p:nvPr/>
        </p:nvSpPr>
        <p:spPr>
          <a:xfrm>
            <a:off x="3300170" y="6536263"/>
            <a:ext cx="38152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/>
              <a:t>Ciclotrone Superconduttore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0F68AA20-0160-B146-8ADD-BA8FFEDEE437}"/>
              </a:ext>
            </a:extLst>
          </p:cNvPr>
          <p:cNvSpPr txBox="1"/>
          <p:nvPr/>
        </p:nvSpPr>
        <p:spPr>
          <a:xfrm>
            <a:off x="7993408" y="6536263"/>
            <a:ext cx="42861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/>
              <a:t>Nuove strutture “woodpile” per acceleratori dielettrici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59E7A252-4A6A-AB49-916A-D73C76BA94FB}"/>
              </a:ext>
            </a:extLst>
          </p:cNvPr>
          <p:cNvSpPr txBox="1"/>
          <p:nvPr/>
        </p:nvSpPr>
        <p:spPr>
          <a:xfrm>
            <a:off x="10275685" y="1348194"/>
            <a:ext cx="17901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i="1"/>
              <a:t>Nuove cavità risonanti per plasmi ECR e sorgenti ioniche</a:t>
            </a:r>
          </a:p>
        </p:txBody>
      </p:sp>
    </p:spTree>
    <p:extLst>
      <p:ext uri="{BB962C8B-B14F-4D97-AF65-F5344CB8AC3E}">
        <p14:creationId xmlns:p14="http://schemas.microsoft.com/office/powerpoint/2010/main" val="411329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ttangolo 36">
            <a:extLst>
              <a:ext uri="{FF2B5EF4-FFF2-40B4-BE49-F238E27FC236}">
                <a16:creationId xmlns:a16="http://schemas.microsoft.com/office/drawing/2014/main" id="{59AAFAA2-71A2-0848-8837-67C6884EF979}"/>
              </a:ext>
            </a:extLst>
          </p:cNvPr>
          <p:cNvSpPr/>
          <p:nvPr/>
        </p:nvSpPr>
        <p:spPr>
          <a:xfrm>
            <a:off x="2215814" y="1892615"/>
            <a:ext cx="9113036" cy="36723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AE22D7C-3BF9-E943-B563-23FC8F919631}"/>
              </a:ext>
            </a:extLst>
          </p:cNvPr>
          <p:cNvSpPr/>
          <p:nvPr/>
        </p:nvSpPr>
        <p:spPr>
          <a:xfrm>
            <a:off x="2215814" y="260204"/>
            <a:ext cx="9113037" cy="16537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B01054CE-6C2F-4849-96FE-9B3528C73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66668"/>
              </p:ext>
            </p:extLst>
          </p:nvPr>
        </p:nvGraphicFramePr>
        <p:xfrm>
          <a:off x="620535" y="1913959"/>
          <a:ext cx="10708316" cy="345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7900">
                  <a:extLst>
                    <a:ext uri="{9D8B030D-6E8A-4147-A177-3AD203B41FA5}">
                      <a16:colId xmlns:a16="http://schemas.microsoft.com/office/drawing/2014/main" val="317494644"/>
                    </a:ext>
                  </a:extLst>
                </a:gridCol>
                <a:gridCol w="1669706">
                  <a:extLst>
                    <a:ext uri="{9D8B030D-6E8A-4147-A177-3AD203B41FA5}">
                      <a16:colId xmlns:a16="http://schemas.microsoft.com/office/drawing/2014/main" val="1221433178"/>
                    </a:ext>
                  </a:extLst>
                </a:gridCol>
                <a:gridCol w="1331674">
                  <a:extLst>
                    <a:ext uri="{9D8B030D-6E8A-4147-A177-3AD203B41FA5}">
                      <a16:colId xmlns:a16="http://schemas.microsoft.com/office/drawing/2014/main" val="2290064364"/>
                    </a:ext>
                  </a:extLst>
                </a:gridCol>
                <a:gridCol w="1529759">
                  <a:extLst>
                    <a:ext uri="{9D8B030D-6E8A-4147-A177-3AD203B41FA5}">
                      <a16:colId xmlns:a16="http://schemas.microsoft.com/office/drawing/2014/main" val="1116685620"/>
                    </a:ext>
                  </a:extLst>
                </a:gridCol>
                <a:gridCol w="1529759">
                  <a:extLst>
                    <a:ext uri="{9D8B030D-6E8A-4147-A177-3AD203B41FA5}">
                      <a16:colId xmlns:a16="http://schemas.microsoft.com/office/drawing/2014/main" val="156699287"/>
                    </a:ext>
                  </a:extLst>
                </a:gridCol>
                <a:gridCol w="1529759">
                  <a:extLst>
                    <a:ext uri="{9D8B030D-6E8A-4147-A177-3AD203B41FA5}">
                      <a16:colId xmlns:a16="http://schemas.microsoft.com/office/drawing/2014/main" val="3446849036"/>
                    </a:ext>
                  </a:extLst>
                </a:gridCol>
                <a:gridCol w="1529759">
                  <a:extLst>
                    <a:ext uri="{9D8B030D-6E8A-4147-A177-3AD203B41FA5}">
                      <a16:colId xmlns:a16="http://schemas.microsoft.com/office/drawing/2014/main" val="1381350087"/>
                    </a:ext>
                  </a:extLst>
                </a:gridCol>
              </a:tblGrid>
              <a:tr h="596618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Superconducting Cyclotron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Ion Cyclotron Resonance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Electron Cyclotron Resonance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chemeClr val="tx1"/>
                          </a:solidFill>
                        </a:rPr>
                        <a:t>μ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it-IT" sz="1600" dirty="0" err="1">
                          <a:solidFill>
                            <a:schemeClr val="tx1"/>
                          </a:solidFill>
                        </a:rPr>
                        <a:t>wave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it-IT" sz="1600" dirty="0" err="1">
                          <a:solidFill>
                            <a:schemeClr val="tx1"/>
                          </a:solidFill>
                        </a:rPr>
                        <a:t>interferometry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it-IT" sz="1600" dirty="0" err="1">
                          <a:solidFill>
                            <a:schemeClr val="tx1"/>
                          </a:solidFill>
                        </a:rPr>
                        <a:t>polarimetry</a:t>
                      </a:r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it-IT" sz="1600" dirty="0" err="1">
                          <a:solidFill>
                            <a:schemeClr val="tx1"/>
                          </a:solidFill>
                        </a:rPr>
                        <a:t>Imaging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High gradient metallic structures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Dielectric Laser Accelerators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164128"/>
                  </a:ext>
                </a:extLst>
              </a:tr>
              <a:tr h="59661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1-100 MHz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6">
                            <a:lumMod val="0"/>
                            <a:lumOff val="100000"/>
                          </a:schemeClr>
                        </a:gs>
                        <a:gs pos="35000">
                          <a:schemeClr val="accent6">
                            <a:lumMod val="0"/>
                            <a:lumOff val="100000"/>
                          </a:schemeClr>
                        </a:gs>
                        <a:gs pos="100000">
                          <a:schemeClr val="accent6">
                            <a:lumMod val="100000"/>
                          </a:schemeClr>
                        </a:gs>
                      </a:gsLst>
                      <a:path path="circle">
                        <a:fillToRect l="50000" t="-80000" r="50000" b="18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555490"/>
                  </a:ext>
                </a:extLst>
              </a:tr>
              <a:tr h="59661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GHz – 100 GHz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4">
                            <a:lumMod val="5000"/>
                            <a:lumOff val="95000"/>
                          </a:schemeClr>
                        </a:gs>
                        <a:gs pos="74000">
                          <a:schemeClr val="accent4">
                            <a:lumMod val="45000"/>
                            <a:lumOff val="55000"/>
                          </a:schemeClr>
                        </a:gs>
                        <a:gs pos="83000">
                          <a:schemeClr val="accent4">
                            <a:lumMod val="45000"/>
                            <a:lumOff val="55000"/>
                          </a:schemeClr>
                        </a:gs>
                        <a:gs pos="100000">
                          <a:schemeClr val="accent4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1311471"/>
                  </a:ext>
                </a:extLst>
              </a:tr>
              <a:tr h="59661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THz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accent2">
                            <a:lumMod val="5000"/>
                            <a:lumOff val="95000"/>
                          </a:schemeClr>
                        </a:gs>
                        <a:gs pos="74000">
                          <a:schemeClr val="accent2">
                            <a:lumMod val="45000"/>
                            <a:lumOff val="55000"/>
                          </a:schemeClr>
                        </a:gs>
                        <a:gs pos="83000">
                          <a:schemeClr val="accent2">
                            <a:lumMod val="45000"/>
                            <a:lumOff val="55000"/>
                          </a:schemeClr>
                        </a:gs>
                        <a:gs pos="100000">
                          <a:schemeClr val="accent2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77477"/>
                  </a:ext>
                </a:extLst>
              </a:tr>
              <a:tr h="596618">
                <a:tc>
                  <a:txBody>
                    <a:bodyPr/>
                    <a:lstStyle/>
                    <a:p>
                      <a:r>
                        <a:rPr lang="en-GB" sz="1800" b="1" dirty="0">
                          <a:solidFill>
                            <a:schemeClr val="tx1"/>
                          </a:solidFill>
                        </a:rPr>
                        <a:t>Optical</a:t>
                      </a:r>
                    </a:p>
                  </a:txBody>
                  <a:tcPr>
                    <a:lnL w="12700" cmpd="sng">
                      <a:noFill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rgbClr val="C00000"/>
                        </a:gs>
                        <a:gs pos="29000">
                          <a:schemeClr val="accent4"/>
                        </a:gs>
                        <a:gs pos="81000">
                          <a:schemeClr val="accent1">
                            <a:lumMod val="75000"/>
                          </a:schemeClr>
                        </a:gs>
                        <a:gs pos="65000">
                          <a:srgbClr val="7DA077"/>
                        </a:gs>
                        <a:gs pos="50000">
                          <a:schemeClr val="accent6">
                            <a:lumMod val="75000"/>
                          </a:schemeClr>
                        </a:gs>
                        <a:gs pos="100000">
                          <a:srgbClr val="7030A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7247339"/>
                  </a:ext>
                </a:extLst>
              </a:tr>
            </a:tbl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65D1F467-84AD-7D48-905F-9025BAD03910}"/>
              </a:ext>
            </a:extLst>
          </p:cNvPr>
          <p:cNvSpPr/>
          <p:nvPr/>
        </p:nvSpPr>
        <p:spPr>
          <a:xfrm>
            <a:off x="2087486" y="5611123"/>
            <a:ext cx="1874358" cy="116955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dirty="0">
                <a:solidFill>
                  <a:srgbClr val="000000"/>
                </a:solidFill>
                <a:latin typeface="Helvetica" pitchFamily="2" charset="0"/>
              </a:rPr>
              <a:t> </a:t>
            </a:r>
            <a:r>
              <a:rPr lang="it-IT" sz="1400" u="sng" dirty="0">
                <a:solidFill>
                  <a:srgbClr val="000000"/>
                </a:solidFill>
                <a:latin typeface="Helvetica" pitchFamily="2" charset="0"/>
              </a:rPr>
              <a:t>Antonio Caruso</a:t>
            </a:r>
            <a:r>
              <a:rPr lang="it-IT" sz="1400" dirty="0">
                <a:solidFill>
                  <a:srgbClr val="000000"/>
                </a:solidFill>
                <a:latin typeface="Helvetica" pitchFamily="2" charset="0"/>
              </a:rPr>
              <a:t>: </a:t>
            </a:r>
          </a:p>
          <a:p>
            <a:r>
              <a:rPr lang="it-IT" sz="1400" b="1" i="1" dirty="0">
                <a:solidFill>
                  <a:srgbClr val="000000"/>
                </a:solidFill>
                <a:latin typeface="Helvetica" pitchFamily="2" charset="0"/>
              </a:rPr>
              <a:t>Sistemi RF per il Ciclotrone Superconduttore e i fasci ionici dei LNS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97CB404-A967-5B44-8EFF-2F6CBA4B5C31}"/>
              </a:ext>
            </a:extLst>
          </p:cNvPr>
          <p:cNvSpPr/>
          <p:nvPr/>
        </p:nvSpPr>
        <p:spPr>
          <a:xfrm>
            <a:off x="4168302" y="5586300"/>
            <a:ext cx="4074835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u="sng" dirty="0">
                <a:solidFill>
                  <a:srgbClr val="000000"/>
                </a:solidFill>
                <a:latin typeface="Helvetica" pitchFamily="2" charset="0"/>
              </a:rPr>
              <a:t>Ornella Leonardi </a:t>
            </a:r>
            <a:r>
              <a:rPr lang="it-IT" sz="1400" dirty="0">
                <a:solidFill>
                  <a:srgbClr val="000000"/>
                </a:solidFill>
                <a:latin typeface="Helvetica" pitchFamily="2" charset="0"/>
              </a:rPr>
              <a:t>: </a:t>
            </a:r>
            <a:r>
              <a:rPr lang="it-IT" sz="1400" b="1" i="1" dirty="0">
                <a:solidFill>
                  <a:srgbClr val="000000"/>
                </a:solidFill>
                <a:latin typeface="Helvetica" pitchFamily="2" charset="0"/>
              </a:rPr>
              <a:t>RF per le sorgenti ioniche al plasma: sistemi di </a:t>
            </a:r>
            <a:r>
              <a:rPr lang="it-IT" sz="1400" b="1" i="1" dirty="0" err="1">
                <a:solidFill>
                  <a:srgbClr val="000000"/>
                </a:solidFill>
                <a:latin typeface="Helvetica" pitchFamily="2" charset="0"/>
              </a:rPr>
              <a:t>launching</a:t>
            </a:r>
            <a:r>
              <a:rPr lang="it-IT" sz="1400" b="1" i="1" dirty="0">
                <a:solidFill>
                  <a:srgbClr val="000000"/>
                </a:solidFill>
                <a:latin typeface="Helvetica" pitchFamily="2" charset="0"/>
              </a:rPr>
              <a:t>, diagnostiche, e recenti applicazioni alla fusione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D6F8CD9-AA2C-9245-8C80-BB868D1AABBF}"/>
              </a:ext>
            </a:extLst>
          </p:cNvPr>
          <p:cNvSpPr/>
          <p:nvPr/>
        </p:nvSpPr>
        <p:spPr>
          <a:xfrm>
            <a:off x="8336609" y="5598405"/>
            <a:ext cx="2961144" cy="7386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1400" u="sng" dirty="0">
                <a:solidFill>
                  <a:srgbClr val="000000"/>
                </a:solidFill>
                <a:latin typeface="Helvetica" pitchFamily="2" charset="0"/>
              </a:rPr>
              <a:t>Giuseppe </a:t>
            </a:r>
            <a:r>
              <a:rPr lang="it-IT" sz="1400" u="sng" dirty="0" err="1">
                <a:solidFill>
                  <a:srgbClr val="000000"/>
                </a:solidFill>
                <a:latin typeface="Helvetica" pitchFamily="2" charset="0"/>
              </a:rPr>
              <a:t>Torrisi</a:t>
            </a:r>
            <a:r>
              <a:rPr lang="it-IT" sz="1400" dirty="0">
                <a:solidFill>
                  <a:srgbClr val="000000"/>
                </a:solidFill>
                <a:latin typeface="Helvetica" pitchFamily="2" charset="0"/>
              </a:rPr>
              <a:t>:  </a:t>
            </a:r>
            <a:r>
              <a:rPr lang="it-IT" sz="1400" b="1" i="1" dirty="0">
                <a:solidFill>
                  <a:srgbClr val="000000"/>
                </a:solidFill>
                <a:latin typeface="Helvetica" pitchFamily="2" charset="0"/>
              </a:rPr>
              <a:t>RF per acceleratori ad alto gradiente e strutture dielettriche </a:t>
            </a:r>
            <a:endParaRPr lang="it-IT" sz="1400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9" name="Parentesi graffa chiusa 8">
            <a:extLst>
              <a:ext uri="{FF2B5EF4-FFF2-40B4-BE49-F238E27FC236}">
                <a16:creationId xmlns:a16="http://schemas.microsoft.com/office/drawing/2014/main" id="{1CB989C5-504F-A04B-AA7A-D821CEEF7A08}"/>
              </a:ext>
            </a:extLst>
          </p:cNvPr>
          <p:cNvSpPr/>
          <p:nvPr/>
        </p:nvSpPr>
        <p:spPr>
          <a:xfrm rot="16200000">
            <a:off x="5251321" y="346765"/>
            <a:ext cx="391886" cy="2595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3578544-BBA7-F94B-9D55-A5097170D374}"/>
              </a:ext>
            </a:extLst>
          </p:cNvPr>
          <p:cNvSpPr txBox="1"/>
          <p:nvPr/>
        </p:nvSpPr>
        <p:spPr>
          <a:xfrm>
            <a:off x="3901164" y="867013"/>
            <a:ext cx="277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70C0"/>
                </a:solidFill>
              </a:rPr>
              <a:t>Plasma Based Ion Sources operations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8C24504-FFF0-B14E-ADFD-4BDE940D363A}"/>
              </a:ext>
            </a:extLst>
          </p:cNvPr>
          <p:cNvSpPr txBox="1"/>
          <p:nvPr/>
        </p:nvSpPr>
        <p:spPr>
          <a:xfrm>
            <a:off x="1990522" y="862561"/>
            <a:ext cx="20682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</a:rPr>
              <a:t>Accelerator Operations</a:t>
            </a:r>
          </a:p>
        </p:txBody>
      </p: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7575E91C-5C92-D441-A2BA-84517222706B}"/>
              </a:ext>
            </a:extLst>
          </p:cNvPr>
          <p:cNvCxnSpPr>
            <a:stCxn id="11" idx="2"/>
          </p:cNvCxnSpPr>
          <p:nvPr/>
        </p:nvCxnSpPr>
        <p:spPr>
          <a:xfrm>
            <a:off x="3024665" y="1508892"/>
            <a:ext cx="0" cy="405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2219E777-3270-DC4B-8D98-DA7541E23DAF}"/>
              </a:ext>
            </a:extLst>
          </p:cNvPr>
          <p:cNvSpPr txBox="1"/>
          <p:nvPr/>
        </p:nvSpPr>
        <p:spPr>
          <a:xfrm>
            <a:off x="6486828" y="407806"/>
            <a:ext cx="217613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2"/>
                </a:solidFill>
              </a:rPr>
              <a:t>Plasma traps R&amp;D </a:t>
            </a:r>
            <a:r>
              <a:rPr lang="en-GB" sz="1600" b="1" dirty="0">
                <a:solidFill>
                  <a:schemeClr val="accent2"/>
                </a:solidFill>
              </a:rPr>
              <a:t>(diagnostics for ion sources and fundamental research)</a:t>
            </a:r>
            <a:endParaRPr lang="en-GB" b="1" dirty="0">
              <a:solidFill>
                <a:schemeClr val="accent2"/>
              </a:solidFill>
            </a:endParaRPr>
          </a:p>
        </p:txBody>
      </p: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574B9505-69B9-0C4F-9032-CE44F6B847E9}"/>
              </a:ext>
            </a:extLst>
          </p:cNvPr>
          <p:cNvCxnSpPr/>
          <p:nvPr/>
        </p:nvCxnSpPr>
        <p:spPr>
          <a:xfrm>
            <a:off x="7574894" y="1306358"/>
            <a:ext cx="0" cy="4050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1D265C86-ABFB-634E-BEA8-445885DDD558}"/>
              </a:ext>
            </a:extLst>
          </p:cNvPr>
          <p:cNvSpPr txBox="1"/>
          <p:nvPr/>
        </p:nvSpPr>
        <p:spPr>
          <a:xfrm>
            <a:off x="2716741" y="260204"/>
            <a:ext cx="27722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Interplay with Nuclear Fusion (DTT)</a:t>
            </a:r>
          </a:p>
        </p:txBody>
      </p:sp>
      <p:cxnSp>
        <p:nvCxnSpPr>
          <p:cNvPr id="18" name="Connettore 4 17">
            <a:extLst>
              <a:ext uri="{FF2B5EF4-FFF2-40B4-BE49-F238E27FC236}">
                <a16:creationId xmlns:a16="http://schemas.microsoft.com/office/drawing/2014/main" id="{26BE85D3-57AE-794B-9649-A2866602999C}"/>
              </a:ext>
            </a:extLst>
          </p:cNvPr>
          <p:cNvCxnSpPr>
            <a:cxnSpLocks/>
          </p:cNvCxnSpPr>
          <p:nvPr/>
        </p:nvCxnSpPr>
        <p:spPr>
          <a:xfrm rot="16200000" flipH="1">
            <a:off x="3566175" y="1042347"/>
            <a:ext cx="1046946" cy="696282"/>
          </a:xfrm>
          <a:prstGeom prst="bentConnector3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4 20">
            <a:extLst>
              <a:ext uri="{FF2B5EF4-FFF2-40B4-BE49-F238E27FC236}">
                <a16:creationId xmlns:a16="http://schemas.microsoft.com/office/drawing/2014/main" id="{0F9BBABE-0854-1748-91F2-BB01F0FE8847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4465205" y="1711425"/>
            <a:ext cx="1509488" cy="202534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4 21">
            <a:extLst>
              <a:ext uri="{FF2B5EF4-FFF2-40B4-BE49-F238E27FC236}">
                <a16:creationId xmlns:a16="http://schemas.microsoft.com/office/drawing/2014/main" id="{25581AAF-0B50-F64B-A637-76EA79763F23}"/>
              </a:ext>
            </a:extLst>
          </p:cNvPr>
          <p:cNvCxnSpPr/>
          <p:nvPr/>
        </p:nvCxnSpPr>
        <p:spPr>
          <a:xfrm>
            <a:off x="5943647" y="1713027"/>
            <a:ext cx="1509488" cy="202534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roce 22">
            <a:extLst>
              <a:ext uri="{FF2B5EF4-FFF2-40B4-BE49-F238E27FC236}">
                <a16:creationId xmlns:a16="http://schemas.microsoft.com/office/drawing/2014/main" id="{D7200335-6F39-1D46-A222-64A89DF04CFC}"/>
              </a:ext>
            </a:extLst>
          </p:cNvPr>
          <p:cNvSpPr/>
          <p:nvPr/>
        </p:nvSpPr>
        <p:spPr>
          <a:xfrm rot="18965320">
            <a:off x="2712354" y="3083517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roce 23">
            <a:extLst>
              <a:ext uri="{FF2B5EF4-FFF2-40B4-BE49-F238E27FC236}">
                <a16:creationId xmlns:a16="http://schemas.microsoft.com/office/drawing/2014/main" id="{1046373F-9703-BC49-9F4C-961E2ABF4B15}"/>
              </a:ext>
            </a:extLst>
          </p:cNvPr>
          <p:cNvSpPr/>
          <p:nvPr/>
        </p:nvSpPr>
        <p:spPr>
          <a:xfrm rot="18965320">
            <a:off x="4239022" y="3074059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roce 24">
            <a:extLst>
              <a:ext uri="{FF2B5EF4-FFF2-40B4-BE49-F238E27FC236}">
                <a16:creationId xmlns:a16="http://schemas.microsoft.com/office/drawing/2014/main" id="{00272BD3-85C9-4E42-A02D-856B363C5E5C}"/>
              </a:ext>
            </a:extLst>
          </p:cNvPr>
          <p:cNvSpPr/>
          <p:nvPr/>
        </p:nvSpPr>
        <p:spPr>
          <a:xfrm rot="18965320">
            <a:off x="5670727" y="3699743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roce 25">
            <a:extLst>
              <a:ext uri="{FF2B5EF4-FFF2-40B4-BE49-F238E27FC236}">
                <a16:creationId xmlns:a16="http://schemas.microsoft.com/office/drawing/2014/main" id="{4E17D802-9BE2-FC49-BA48-7B462AAEBD1C}"/>
              </a:ext>
            </a:extLst>
          </p:cNvPr>
          <p:cNvSpPr/>
          <p:nvPr/>
        </p:nvSpPr>
        <p:spPr>
          <a:xfrm rot="18965320">
            <a:off x="7181800" y="3699742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roce 26">
            <a:extLst>
              <a:ext uri="{FF2B5EF4-FFF2-40B4-BE49-F238E27FC236}">
                <a16:creationId xmlns:a16="http://schemas.microsoft.com/office/drawing/2014/main" id="{C813FC7C-02F6-2642-B9AA-EA9A9F7D2607}"/>
              </a:ext>
            </a:extLst>
          </p:cNvPr>
          <p:cNvSpPr/>
          <p:nvPr/>
        </p:nvSpPr>
        <p:spPr>
          <a:xfrm rot="18965320">
            <a:off x="7169754" y="4281387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roce 27">
            <a:extLst>
              <a:ext uri="{FF2B5EF4-FFF2-40B4-BE49-F238E27FC236}">
                <a16:creationId xmlns:a16="http://schemas.microsoft.com/office/drawing/2014/main" id="{4346E08C-EB51-3C4F-A4DA-7CDDB7F2C287}"/>
              </a:ext>
            </a:extLst>
          </p:cNvPr>
          <p:cNvSpPr/>
          <p:nvPr/>
        </p:nvSpPr>
        <p:spPr>
          <a:xfrm rot="18965320">
            <a:off x="8668783" y="3950343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Croce 28">
            <a:extLst>
              <a:ext uri="{FF2B5EF4-FFF2-40B4-BE49-F238E27FC236}">
                <a16:creationId xmlns:a16="http://schemas.microsoft.com/office/drawing/2014/main" id="{270C7CCC-C568-CC4C-88F9-52B9F6D4EE36}"/>
              </a:ext>
            </a:extLst>
          </p:cNvPr>
          <p:cNvSpPr/>
          <p:nvPr/>
        </p:nvSpPr>
        <p:spPr>
          <a:xfrm rot="18965320">
            <a:off x="10222589" y="4921065"/>
            <a:ext cx="452367" cy="440313"/>
          </a:xfrm>
          <a:prstGeom prst="plus">
            <a:avLst>
              <a:gd name="adj" fmla="val 45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Freccia giù 29">
            <a:extLst>
              <a:ext uri="{FF2B5EF4-FFF2-40B4-BE49-F238E27FC236}">
                <a16:creationId xmlns:a16="http://schemas.microsoft.com/office/drawing/2014/main" id="{5C1456B9-5736-234E-BDAD-BAFD054D4F7F}"/>
              </a:ext>
            </a:extLst>
          </p:cNvPr>
          <p:cNvSpPr/>
          <p:nvPr/>
        </p:nvSpPr>
        <p:spPr>
          <a:xfrm>
            <a:off x="403053" y="2978743"/>
            <a:ext cx="101600" cy="28167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8777B362-505F-B048-B3E2-F5B44452CF8C}"/>
              </a:ext>
            </a:extLst>
          </p:cNvPr>
          <p:cNvSpPr txBox="1"/>
          <p:nvPr/>
        </p:nvSpPr>
        <p:spPr>
          <a:xfrm rot="16200000">
            <a:off x="-1038415" y="3557529"/>
            <a:ext cx="2446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Increasing frequency</a:t>
            </a:r>
          </a:p>
        </p:txBody>
      </p:sp>
      <p:sp>
        <p:nvSpPr>
          <p:cNvPr id="33" name="Parentesi graffa chiusa 32">
            <a:extLst>
              <a:ext uri="{FF2B5EF4-FFF2-40B4-BE49-F238E27FC236}">
                <a16:creationId xmlns:a16="http://schemas.microsoft.com/office/drawing/2014/main" id="{5E40F8AC-AF9C-494E-A05F-4DF70C5619FE}"/>
              </a:ext>
            </a:extLst>
          </p:cNvPr>
          <p:cNvSpPr/>
          <p:nvPr/>
        </p:nvSpPr>
        <p:spPr>
          <a:xfrm rot="16200000">
            <a:off x="9581822" y="276092"/>
            <a:ext cx="391886" cy="25953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1DECD30-E445-974E-B3E5-3BA7F369C9C5}"/>
              </a:ext>
            </a:extLst>
          </p:cNvPr>
          <p:cNvSpPr txBox="1"/>
          <p:nvPr/>
        </p:nvSpPr>
        <p:spPr>
          <a:xfrm>
            <a:off x="8642250" y="734522"/>
            <a:ext cx="2289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New Accelerator Concepts</a:t>
            </a:r>
          </a:p>
        </p:txBody>
      </p:sp>
      <p:pic>
        <p:nvPicPr>
          <p:cNvPr id="2050" name="Picture 2" descr="Index of /download/LOGO_DECLINAZIONI/LNS">
            <a:extLst>
              <a:ext uri="{FF2B5EF4-FFF2-40B4-BE49-F238E27FC236}">
                <a16:creationId xmlns:a16="http://schemas.microsoft.com/office/drawing/2014/main" id="{62B0FE3F-CEA4-8642-81C1-6C701F130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26" y="77326"/>
            <a:ext cx="2173200" cy="140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978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163</Words>
  <Application>Microsoft Macintosh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David Mascali</dc:creator>
  <cp:lastModifiedBy>David Mascali</cp:lastModifiedBy>
  <cp:revision>2</cp:revision>
  <dcterms:created xsi:type="dcterms:W3CDTF">2021-09-12T18:31:24Z</dcterms:created>
  <dcterms:modified xsi:type="dcterms:W3CDTF">2021-09-13T07:32:39Z</dcterms:modified>
</cp:coreProperties>
</file>