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0" r:id="rId2"/>
    <p:sldId id="262" r:id="rId3"/>
    <p:sldId id="272" r:id="rId4"/>
    <p:sldId id="273" r:id="rId5"/>
    <p:sldId id="274" r:id="rId6"/>
    <p:sldId id="276" r:id="rId7"/>
    <p:sldId id="275"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672"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7EEE31-5229-4873-BFA5-E47ED62E8056}" type="datetimeFigureOut">
              <a:rPr lang="it-IT" smtClean="0"/>
              <a:t>09/09/2021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4EDEF-7154-4ABA-B0ED-41B83A2227B1}" type="slidenum">
              <a:rPr lang="it-IT" smtClean="0"/>
              <a:t>‹N›</a:t>
            </a:fld>
            <a:endParaRPr lang="it-IT"/>
          </a:p>
        </p:txBody>
      </p:sp>
    </p:spTree>
    <p:extLst>
      <p:ext uri="{BB962C8B-B14F-4D97-AF65-F5344CB8AC3E}">
        <p14:creationId xmlns:p14="http://schemas.microsoft.com/office/powerpoint/2010/main" val="1731181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C2AD067-53D9-4773-949B-94BCAE833FE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xmlns="" id="{7C17685E-3984-46B4-81B5-4CA5364826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D1E2688A-09B1-4051-AB01-95AEC2CD716B}"/>
              </a:ext>
            </a:extLst>
          </p:cNvPr>
          <p:cNvSpPr>
            <a:spLocks noGrp="1"/>
          </p:cNvSpPr>
          <p:nvPr>
            <p:ph type="dt" sz="half" idx="10"/>
          </p:nvPr>
        </p:nvSpPr>
        <p:spPr/>
        <p:txBody>
          <a:bodyPr/>
          <a:lstStyle/>
          <a:p>
            <a:fld id="{E8DF726E-7270-4352-91C9-7773AB7365BB}" type="datetime1">
              <a:rPr lang="it-IT" smtClean="0"/>
              <a:t>09/09/2021</a:t>
            </a:fld>
            <a:endParaRPr lang="it-IT"/>
          </a:p>
        </p:txBody>
      </p:sp>
      <p:sp>
        <p:nvSpPr>
          <p:cNvPr id="5" name="Segnaposto piè di pagina 4">
            <a:extLst>
              <a:ext uri="{FF2B5EF4-FFF2-40B4-BE49-F238E27FC236}">
                <a16:creationId xmlns:a16="http://schemas.microsoft.com/office/drawing/2014/main" xmlns="" id="{91F626EB-E76D-47AF-A640-2BD544508B8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FCC722EA-F75E-40F9-AE8F-9FBAAD6C4C81}"/>
              </a:ext>
            </a:extLst>
          </p:cNvPr>
          <p:cNvSpPr>
            <a:spLocks noGrp="1"/>
          </p:cNvSpPr>
          <p:nvPr>
            <p:ph type="sldNum" sz="quarter" idx="12"/>
          </p:nvPr>
        </p:nvSpPr>
        <p:spPr/>
        <p:txBody>
          <a:bodyPr/>
          <a:lstStyle/>
          <a:p>
            <a:fld id="{78D38D78-E7CE-4FC5-9811-B7ED10FBA3DF}" type="slidenum">
              <a:rPr lang="it-IT" smtClean="0"/>
              <a:t>‹N›</a:t>
            </a:fld>
            <a:endParaRPr lang="it-IT"/>
          </a:p>
        </p:txBody>
      </p:sp>
    </p:spTree>
    <p:extLst>
      <p:ext uri="{BB962C8B-B14F-4D97-AF65-F5344CB8AC3E}">
        <p14:creationId xmlns:p14="http://schemas.microsoft.com/office/powerpoint/2010/main" val="4070081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E6B962B-8DDC-4D59-AB5D-01B24B3F5859}"/>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C678F51D-4372-4111-896B-E6164796861D}"/>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2772B5EF-C938-482C-A6B0-8FEF2DC1D920}"/>
              </a:ext>
            </a:extLst>
          </p:cNvPr>
          <p:cNvSpPr>
            <a:spLocks noGrp="1"/>
          </p:cNvSpPr>
          <p:nvPr>
            <p:ph type="dt" sz="half" idx="10"/>
          </p:nvPr>
        </p:nvSpPr>
        <p:spPr/>
        <p:txBody>
          <a:bodyPr/>
          <a:lstStyle/>
          <a:p>
            <a:fld id="{E89F546D-F733-4A89-A10F-FFE106BA1C40}" type="datetime1">
              <a:rPr lang="it-IT" smtClean="0"/>
              <a:t>09/09/2021</a:t>
            </a:fld>
            <a:endParaRPr lang="it-IT"/>
          </a:p>
        </p:txBody>
      </p:sp>
      <p:sp>
        <p:nvSpPr>
          <p:cNvPr id="5" name="Segnaposto piè di pagina 4">
            <a:extLst>
              <a:ext uri="{FF2B5EF4-FFF2-40B4-BE49-F238E27FC236}">
                <a16:creationId xmlns:a16="http://schemas.microsoft.com/office/drawing/2014/main" xmlns="" id="{02814D91-84B4-4933-B560-B6F79F6DB24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967FF7BB-ADFB-4DF9-942F-8DDA2BFD3366}"/>
              </a:ext>
            </a:extLst>
          </p:cNvPr>
          <p:cNvSpPr>
            <a:spLocks noGrp="1"/>
          </p:cNvSpPr>
          <p:nvPr>
            <p:ph type="sldNum" sz="quarter" idx="12"/>
          </p:nvPr>
        </p:nvSpPr>
        <p:spPr/>
        <p:txBody>
          <a:bodyPr/>
          <a:lstStyle/>
          <a:p>
            <a:fld id="{78D38D78-E7CE-4FC5-9811-B7ED10FBA3DF}" type="slidenum">
              <a:rPr lang="it-IT" smtClean="0"/>
              <a:t>‹N›</a:t>
            </a:fld>
            <a:endParaRPr lang="it-IT"/>
          </a:p>
        </p:txBody>
      </p:sp>
    </p:spTree>
    <p:extLst>
      <p:ext uri="{BB962C8B-B14F-4D97-AF65-F5344CB8AC3E}">
        <p14:creationId xmlns:p14="http://schemas.microsoft.com/office/powerpoint/2010/main" val="1641607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B5B3908F-79E1-4102-B76C-40AE090DB4C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641C0CD6-965F-4EB4-9499-8660D46FD1EB}"/>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7C0F4142-4DA6-49A7-B73E-1721AE256312}"/>
              </a:ext>
            </a:extLst>
          </p:cNvPr>
          <p:cNvSpPr>
            <a:spLocks noGrp="1"/>
          </p:cNvSpPr>
          <p:nvPr>
            <p:ph type="dt" sz="half" idx="10"/>
          </p:nvPr>
        </p:nvSpPr>
        <p:spPr/>
        <p:txBody>
          <a:bodyPr/>
          <a:lstStyle/>
          <a:p>
            <a:fld id="{564E14C0-9629-44F1-A5C9-733D05F0275E}" type="datetime1">
              <a:rPr lang="it-IT" smtClean="0"/>
              <a:t>09/09/2021</a:t>
            </a:fld>
            <a:endParaRPr lang="it-IT"/>
          </a:p>
        </p:txBody>
      </p:sp>
      <p:sp>
        <p:nvSpPr>
          <p:cNvPr id="5" name="Segnaposto piè di pagina 4">
            <a:extLst>
              <a:ext uri="{FF2B5EF4-FFF2-40B4-BE49-F238E27FC236}">
                <a16:creationId xmlns:a16="http://schemas.microsoft.com/office/drawing/2014/main" xmlns="" id="{A4655C75-E5DC-4864-A5C5-9035475AD37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4E141792-D3AC-42BF-ADBA-386999FB410A}"/>
              </a:ext>
            </a:extLst>
          </p:cNvPr>
          <p:cNvSpPr>
            <a:spLocks noGrp="1"/>
          </p:cNvSpPr>
          <p:nvPr>
            <p:ph type="sldNum" sz="quarter" idx="12"/>
          </p:nvPr>
        </p:nvSpPr>
        <p:spPr/>
        <p:txBody>
          <a:bodyPr/>
          <a:lstStyle/>
          <a:p>
            <a:fld id="{78D38D78-E7CE-4FC5-9811-B7ED10FBA3DF}" type="slidenum">
              <a:rPr lang="it-IT" smtClean="0"/>
              <a:t>‹N›</a:t>
            </a:fld>
            <a:endParaRPr lang="it-IT"/>
          </a:p>
        </p:txBody>
      </p:sp>
    </p:spTree>
    <p:extLst>
      <p:ext uri="{BB962C8B-B14F-4D97-AF65-F5344CB8AC3E}">
        <p14:creationId xmlns:p14="http://schemas.microsoft.com/office/powerpoint/2010/main" val="938000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4C503C4-25C4-470B-9D1F-D4976A4658C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4A51507A-8680-4B14-83CF-4CE314BC5A8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28BFD458-0F48-4D16-997D-8E7B1EEC7808}"/>
              </a:ext>
            </a:extLst>
          </p:cNvPr>
          <p:cNvSpPr>
            <a:spLocks noGrp="1"/>
          </p:cNvSpPr>
          <p:nvPr>
            <p:ph type="dt" sz="half" idx="10"/>
          </p:nvPr>
        </p:nvSpPr>
        <p:spPr/>
        <p:txBody>
          <a:bodyPr/>
          <a:lstStyle/>
          <a:p>
            <a:fld id="{31F1D571-3BA5-4D01-8FC2-1984EC410C5A}" type="datetime1">
              <a:rPr lang="it-IT" smtClean="0"/>
              <a:t>09/09/2021</a:t>
            </a:fld>
            <a:endParaRPr lang="it-IT"/>
          </a:p>
        </p:txBody>
      </p:sp>
      <p:sp>
        <p:nvSpPr>
          <p:cNvPr id="5" name="Segnaposto piè di pagina 4">
            <a:extLst>
              <a:ext uri="{FF2B5EF4-FFF2-40B4-BE49-F238E27FC236}">
                <a16:creationId xmlns:a16="http://schemas.microsoft.com/office/drawing/2014/main" xmlns="" id="{DE1AD44D-962A-4236-B1A8-149CD7698FA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01BEC9F7-4B46-4454-90C6-4465DD44A686}"/>
              </a:ext>
            </a:extLst>
          </p:cNvPr>
          <p:cNvSpPr>
            <a:spLocks noGrp="1"/>
          </p:cNvSpPr>
          <p:nvPr>
            <p:ph type="sldNum" sz="quarter" idx="12"/>
          </p:nvPr>
        </p:nvSpPr>
        <p:spPr/>
        <p:txBody>
          <a:bodyPr/>
          <a:lstStyle/>
          <a:p>
            <a:fld id="{78D38D78-E7CE-4FC5-9811-B7ED10FBA3DF}" type="slidenum">
              <a:rPr lang="it-IT" smtClean="0"/>
              <a:t>‹N›</a:t>
            </a:fld>
            <a:endParaRPr lang="it-IT"/>
          </a:p>
        </p:txBody>
      </p:sp>
    </p:spTree>
    <p:extLst>
      <p:ext uri="{BB962C8B-B14F-4D97-AF65-F5344CB8AC3E}">
        <p14:creationId xmlns:p14="http://schemas.microsoft.com/office/powerpoint/2010/main" val="7691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5170342-B498-4213-B737-3394BCEBCF0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81179A42-8D00-4DC2-9521-E0A5D49EEC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xmlns="" id="{70EF6278-E064-49D8-BF89-A4F5A110E98A}"/>
              </a:ext>
            </a:extLst>
          </p:cNvPr>
          <p:cNvSpPr>
            <a:spLocks noGrp="1"/>
          </p:cNvSpPr>
          <p:nvPr>
            <p:ph type="dt" sz="half" idx="10"/>
          </p:nvPr>
        </p:nvSpPr>
        <p:spPr/>
        <p:txBody>
          <a:bodyPr/>
          <a:lstStyle/>
          <a:p>
            <a:fld id="{84EA83BE-28C5-411E-B62C-E2DE8E026347}" type="datetime1">
              <a:rPr lang="it-IT" smtClean="0"/>
              <a:t>09/09/2021</a:t>
            </a:fld>
            <a:endParaRPr lang="it-IT"/>
          </a:p>
        </p:txBody>
      </p:sp>
      <p:sp>
        <p:nvSpPr>
          <p:cNvPr id="5" name="Segnaposto piè di pagina 4">
            <a:extLst>
              <a:ext uri="{FF2B5EF4-FFF2-40B4-BE49-F238E27FC236}">
                <a16:creationId xmlns:a16="http://schemas.microsoft.com/office/drawing/2014/main" xmlns="" id="{E0D8CEA6-F363-4F14-B702-3BC6CB6844B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050B1B09-C23A-4FFF-8A3D-F8BC5C5E856E}"/>
              </a:ext>
            </a:extLst>
          </p:cNvPr>
          <p:cNvSpPr>
            <a:spLocks noGrp="1"/>
          </p:cNvSpPr>
          <p:nvPr>
            <p:ph type="sldNum" sz="quarter" idx="12"/>
          </p:nvPr>
        </p:nvSpPr>
        <p:spPr/>
        <p:txBody>
          <a:bodyPr/>
          <a:lstStyle/>
          <a:p>
            <a:fld id="{78D38D78-E7CE-4FC5-9811-B7ED10FBA3DF}" type="slidenum">
              <a:rPr lang="it-IT" smtClean="0"/>
              <a:t>‹N›</a:t>
            </a:fld>
            <a:endParaRPr lang="it-IT"/>
          </a:p>
        </p:txBody>
      </p:sp>
    </p:spTree>
    <p:extLst>
      <p:ext uri="{BB962C8B-B14F-4D97-AF65-F5344CB8AC3E}">
        <p14:creationId xmlns:p14="http://schemas.microsoft.com/office/powerpoint/2010/main" val="4243912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5F1F663-0374-4C9E-9748-DE587FD4B3B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ABCF117F-572B-472F-87C3-19B64BEAEC68}"/>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743C0E38-1541-439E-8796-FB6B092B1685}"/>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1B82B8D0-8511-4B1C-A000-9D3F66AAD9A1}"/>
              </a:ext>
            </a:extLst>
          </p:cNvPr>
          <p:cNvSpPr>
            <a:spLocks noGrp="1"/>
          </p:cNvSpPr>
          <p:nvPr>
            <p:ph type="dt" sz="half" idx="10"/>
          </p:nvPr>
        </p:nvSpPr>
        <p:spPr/>
        <p:txBody>
          <a:bodyPr/>
          <a:lstStyle/>
          <a:p>
            <a:fld id="{4D40BEBD-49B4-401E-AE4F-1201B33EE80E}" type="datetime1">
              <a:rPr lang="it-IT" smtClean="0"/>
              <a:t>09/09/2021</a:t>
            </a:fld>
            <a:endParaRPr lang="it-IT"/>
          </a:p>
        </p:txBody>
      </p:sp>
      <p:sp>
        <p:nvSpPr>
          <p:cNvPr id="6" name="Segnaposto piè di pagina 5">
            <a:extLst>
              <a:ext uri="{FF2B5EF4-FFF2-40B4-BE49-F238E27FC236}">
                <a16:creationId xmlns:a16="http://schemas.microsoft.com/office/drawing/2014/main" xmlns="" id="{09378F7F-295F-436F-BCAF-34B0094B1FF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C52A610F-4848-4C92-B61F-49D369CF9326}"/>
              </a:ext>
            </a:extLst>
          </p:cNvPr>
          <p:cNvSpPr>
            <a:spLocks noGrp="1"/>
          </p:cNvSpPr>
          <p:nvPr>
            <p:ph type="sldNum" sz="quarter" idx="12"/>
          </p:nvPr>
        </p:nvSpPr>
        <p:spPr/>
        <p:txBody>
          <a:bodyPr/>
          <a:lstStyle/>
          <a:p>
            <a:fld id="{78D38D78-E7CE-4FC5-9811-B7ED10FBA3DF}" type="slidenum">
              <a:rPr lang="it-IT" smtClean="0"/>
              <a:t>‹N›</a:t>
            </a:fld>
            <a:endParaRPr lang="it-IT"/>
          </a:p>
        </p:txBody>
      </p:sp>
    </p:spTree>
    <p:extLst>
      <p:ext uri="{BB962C8B-B14F-4D97-AF65-F5344CB8AC3E}">
        <p14:creationId xmlns:p14="http://schemas.microsoft.com/office/powerpoint/2010/main" val="2647812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9B92531-0CC5-4B76-A402-5D7928952D9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F21D0C6F-D6CB-485D-B91C-F9825A0F60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xmlns="" id="{47F5BC5D-6D21-45D2-9C1A-C578DDD7391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4F93F65C-2242-41CB-BE2F-A6790A569D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xmlns="" id="{078FFC2F-B6C7-480A-92ED-F5979153BC6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B2555752-9262-4A64-8264-DCFCE61D9F23}"/>
              </a:ext>
            </a:extLst>
          </p:cNvPr>
          <p:cNvSpPr>
            <a:spLocks noGrp="1"/>
          </p:cNvSpPr>
          <p:nvPr>
            <p:ph type="dt" sz="half" idx="10"/>
          </p:nvPr>
        </p:nvSpPr>
        <p:spPr/>
        <p:txBody>
          <a:bodyPr/>
          <a:lstStyle/>
          <a:p>
            <a:fld id="{80E717B6-F11D-4CC8-9073-968B052F420F}" type="datetime1">
              <a:rPr lang="it-IT" smtClean="0"/>
              <a:t>09/09/2021</a:t>
            </a:fld>
            <a:endParaRPr lang="it-IT"/>
          </a:p>
        </p:txBody>
      </p:sp>
      <p:sp>
        <p:nvSpPr>
          <p:cNvPr id="8" name="Segnaposto piè di pagina 7">
            <a:extLst>
              <a:ext uri="{FF2B5EF4-FFF2-40B4-BE49-F238E27FC236}">
                <a16:creationId xmlns:a16="http://schemas.microsoft.com/office/drawing/2014/main" xmlns="" id="{92B24459-A547-4C5F-84C2-25ED5BB91035}"/>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xmlns="" id="{A9E3BF5C-17B9-4A77-BD72-FDDED6EB972E}"/>
              </a:ext>
            </a:extLst>
          </p:cNvPr>
          <p:cNvSpPr>
            <a:spLocks noGrp="1"/>
          </p:cNvSpPr>
          <p:nvPr>
            <p:ph type="sldNum" sz="quarter" idx="12"/>
          </p:nvPr>
        </p:nvSpPr>
        <p:spPr/>
        <p:txBody>
          <a:bodyPr/>
          <a:lstStyle/>
          <a:p>
            <a:fld id="{78D38D78-E7CE-4FC5-9811-B7ED10FBA3DF}" type="slidenum">
              <a:rPr lang="it-IT" smtClean="0"/>
              <a:t>‹N›</a:t>
            </a:fld>
            <a:endParaRPr lang="it-IT"/>
          </a:p>
        </p:txBody>
      </p:sp>
    </p:spTree>
    <p:extLst>
      <p:ext uri="{BB962C8B-B14F-4D97-AF65-F5344CB8AC3E}">
        <p14:creationId xmlns:p14="http://schemas.microsoft.com/office/powerpoint/2010/main" val="1723575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BD21CA3-4B91-4A15-B2D5-373ABFE066E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xmlns="" id="{6678D51F-11A0-4696-BF9C-FD12AB4C6F3F}"/>
              </a:ext>
            </a:extLst>
          </p:cNvPr>
          <p:cNvSpPr>
            <a:spLocks noGrp="1"/>
          </p:cNvSpPr>
          <p:nvPr>
            <p:ph type="dt" sz="half" idx="10"/>
          </p:nvPr>
        </p:nvSpPr>
        <p:spPr/>
        <p:txBody>
          <a:bodyPr/>
          <a:lstStyle/>
          <a:p>
            <a:fld id="{71A0ABAE-6B29-4CC9-BA51-9B0EA5680E39}" type="datetime1">
              <a:rPr lang="it-IT" smtClean="0"/>
              <a:t>09/09/2021</a:t>
            </a:fld>
            <a:endParaRPr lang="it-IT"/>
          </a:p>
        </p:txBody>
      </p:sp>
      <p:sp>
        <p:nvSpPr>
          <p:cNvPr id="4" name="Segnaposto piè di pagina 3">
            <a:extLst>
              <a:ext uri="{FF2B5EF4-FFF2-40B4-BE49-F238E27FC236}">
                <a16:creationId xmlns:a16="http://schemas.microsoft.com/office/drawing/2014/main" xmlns="" id="{387BBA14-9E8A-46DD-8C87-355AB3320F2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xmlns="" id="{96BDC49B-C2D0-4EB7-9DC8-E216C77531D8}"/>
              </a:ext>
            </a:extLst>
          </p:cNvPr>
          <p:cNvSpPr>
            <a:spLocks noGrp="1"/>
          </p:cNvSpPr>
          <p:nvPr>
            <p:ph type="sldNum" sz="quarter" idx="12"/>
          </p:nvPr>
        </p:nvSpPr>
        <p:spPr/>
        <p:txBody>
          <a:bodyPr/>
          <a:lstStyle/>
          <a:p>
            <a:fld id="{78D38D78-E7CE-4FC5-9811-B7ED10FBA3DF}" type="slidenum">
              <a:rPr lang="it-IT" smtClean="0"/>
              <a:t>‹N›</a:t>
            </a:fld>
            <a:endParaRPr lang="it-IT"/>
          </a:p>
        </p:txBody>
      </p:sp>
    </p:spTree>
    <p:extLst>
      <p:ext uri="{BB962C8B-B14F-4D97-AF65-F5344CB8AC3E}">
        <p14:creationId xmlns:p14="http://schemas.microsoft.com/office/powerpoint/2010/main" val="3403928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0DA7B84B-7E7F-4D16-A079-5AEC8B4D52B7}"/>
              </a:ext>
            </a:extLst>
          </p:cNvPr>
          <p:cNvSpPr>
            <a:spLocks noGrp="1"/>
          </p:cNvSpPr>
          <p:nvPr>
            <p:ph type="dt" sz="half" idx="10"/>
          </p:nvPr>
        </p:nvSpPr>
        <p:spPr/>
        <p:txBody>
          <a:bodyPr/>
          <a:lstStyle/>
          <a:p>
            <a:fld id="{30FBA8B8-1879-4720-A13E-9CB1CA0E9EFA}" type="datetime1">
              <a:rPr lang="it-IT" smtClean="0"/>
              <a:t>09/09/2021</a:t>
            </a:fld>
            <a:endParaRPr lang="it-IT"/>
          </a:p>
        </p:txBody>
      </p:sp>
      <p:sp>
        <p:nvSpPr>
          <p:cNvPr id="3" name="Segnaposto piè di pagina 2">
            <a:extLst>
              <a:ext uri="{FF2B5EF4-FFF2-40B4-BE49-F238E27FC236}">
                <a16:creationId xmlns:a16="http://schemas.microsoft.com/office/drawing/2014/main" xmlns="" id="{26E006A6-C573-4E9A-8635-A7787861F13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xmlns="" id="{C7281374-203E-4E38-A739-ED954635F9B6}"/>
              </a:ext>
            </a:extLst>
          </p:cNvPr>
          <p:cNvSpPr>
            <a:spLocks noGrp="1"/>
          </p:cNvSpPr>
          <p:nvPr>
            <p:ph type="sldNum" sz="quarter" idx="12"/>
          </p:nvPr>
        </p:nvSpPr>
        <p:spPr/>
        <p:txBody>
          <a:bodyPr/>
          <a:lstStyle/>
          <a:p>
            <a:fld id="{78D38D78-E7CE-4FC5-9811-B7ED10FBA3DF}" type="slidenum">
              <a:rPr lang="it-IT" smtClean="0"/>
              <a:t>‹N›</a:t>
            </a:fld>
            <a:endParaRPr lang="it-IT"/>
          </a:p>
        </p:txBody>
      </p:sp>
    </p:spTree>
    <p:extLst>
      <p:ext uri="{BB962C8B-B14F-4D97-AF65-F5344CB8AC3E}">
        <p14:creationId xmlns:p14="http://schemas.microsoft.com/office/powerpoint/2010/main" val="4180026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7145D80-AB72-4354-9B6D-CDCAFDBECCB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5671BEBD-C8AF-494B-AFE8-736FF638B6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420E8B5F-7B5C-4E20-BBE5-DD5E0B1B4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A88608A3-B61D-4570-94C4-DFD98B43DEAA}"/>
              </a:ext>
            </a:extLst>
          </p:cNvPr>
          <p:cNvSpPr>
            <a:spLocks noGrp="1"/>
          </p:cNvSpPr>
          <p:nvPr>
            <p:ph type="dt" sz="half" idx="10"/>
          </p:nvPr>
        </p:nvSpPr>
        <p:spPr/>
        <p:txBody>
          <a:bodyPr/>
          <a:lstStyle/>
          <a:p>
            <a:fld id="{21362A2B-938E-47A2-B7F6-EB4C3AC698A4}" type="datetime1">
              <a:rPr lang="it-IT" smtClean="0"/>
              <a:t>09/09/2021</a:t>
            </a:fld>
            <a:endParaRPr lang="it-IT"/>
          </a:p>
        </p:txBody>
      </p:sp>
      <p:sp>
        <p:nvSpPr>
          <p:cNvPr id="6" name="Segnaposto piè di pagina 5">
            <a:extLst>
              <a:ext uri="{FF2B5EF4-FFF2-40B4-BE49-F238E27FC236}">
                <a16:creationId xmlns:a16="http://schemas.microsoft.com/office/drawing/2014/main" xmlns="" id="{226ABEE2-005E-4C5E-9405-7511F5BD4BD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5ADDFBE9-ACEC-4256-BC36-EEBD0D61D887}"/>
              </a:ext>
            </a:extLst>
          </p:cNvPr>
          <p:cNvSpPr>
            <a:spLocks noGrp="1"/>
          </p:cNvSpPr>
          <p:nvPr>
            <p:ph type="sldNum" sz="quarter" idx="12"/>
          </p:nvPr>
        </p:nvSpPr>
        <p:spPr/>
        <p:txBody>
          <a:bodyPr/>
          <a:lstStyle/>
          <a:p>
            <a:fld id="{78D38D78-E7CE-4FC5-9811-B7ED10FBA3DF}" type="slidenum">
              <a:rPr lang="it-IT" smtClean="0"/>
              <a:t>‹N›</a:t>
            </a:fld>
            <a:endParaRPr lang="it-IT"/>
          </a:p>
        </p:txBody>
      </p:sp>
    </p:spTree>
    <p:extLst>
      <p:ext uri="{BB962C8B-B14F-4D97-AF65-F5344CB8AC3E}">
        <p14:creationId xmlns:p14="http://schemas.microsoft.com/office/powerpoint/2010/main" val="2025485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1D2AFD5-5A41-4946-9E66-E93FA957679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xmlns="" id="{1FE98326-7E0E-445B-B28F-BE95684895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xmlns="" id="{30696595-BB61-4481-B7AC-2847B9220D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59349539-CBEB-49B1-9FC9-B733D1AB45A2}"/>
              </a:ext>
            </a:extLst>
          </p:cNvPr>
          <p:cNvSpPr>
            <a:spLocks noGrp="1"/>
          </p:cNvSpPr>
          <p:nvPr>
            <p:ph type="dt" sz="half" idx="10"/>
          </p:nvPr>
        </p:nvSpPr>
        <p:spPr/>
        <p:txBody>
          <a:bodyPr/>
          <a:lstStyle/>
          <a:p>
            <a:fld id="{42ED3093-08CC-4CDB-BCFC-7853DFD1D1EA}" type="datetime1">
              <a:rPr lang="it-IT" smtClean="0"/>
              <a:t>09/09/2021</a:t>
            </a:fld>
            <a:endParaRPr lang="it-IT"/>
          </a:p>
        </p:txBody>
      </p:sp>
      <p:sp>
        <p:nvSpPr>
          <p:cNvPr id="6" name="Segnaposto piè di pagina 5">
            <a:extLst>
              <a:ext uri="{FF2B5EF4-FFF2-40B4-BE49-F238E27FC236}">
                <a16:creationId xmlns:a16="http://schemas.microsoft.com/office/drawing/2014/main" xmlns="" id="{AF7DE764-2BAC-4439-B1EE-1E75E61E619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031B2F97-8C01-4F0D-A302-9017FD3D6452}"/>
              </a:ext>
            </a:extLst>
          </p:cNvPr>
          <p:cNvSpPr>
            <a:spLocks noGrp="1"/>
          </p:cNvSpPr>
          <p:nvPr>
            <p:ph type="sldNum" sz="quarter" idx="12"/>
          </p:nvPr>
        </p:nvSpPr>
        <p:spPr/>
        <p:txBody>
          <a:bodyPr/>
          <a:lstStyle/>
          <a:p>
            <a:fld id="{78D38D78-E7CE-4FC5-9811-B7ED10FBA3DF}" type="slidenum">
              <a:rPr lang="it-IT" smtClean="0"/>
              <a:t>‹N›</a:t>
            </a:fld>
            <a:endParaRPr lang="it-IT"/>
          </a:p>
        </p:txBody>
      </p:sp>
    </p:spTree>
    <p:extLst>
      <p:ext uri="{BB962C8B-B14F-4D97-AF65-F5344CB8AC3E}">
        <p14:creationId xmlns:p14="http://schemas.microsoft.com/office/powerpoint/2010/main" val="2818922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75F4F2B2-B6EA-4C62-AE7B-47643130CD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C7EBE2F8-F364-48F0-B68E-CA32E7A845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3AD2C9AF-7B46-4347-AB02-A9BAB6C817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1AFBD6-2808-454C-9A2E-AC7C3B71CF67}" type="datetime1">
              <a:rPr lang="it-IT" smtClean="0"/>
              <a:t>09/09/2021</a:t>
            </a:fld>
            <a:endParaRPr lang="it-IT"/>
          </a:p>
        </p:txBody>
      </p:sp>
      <p:sp>
        <p:nvSpPr>
          <p:cNvPr id="5" name="Segnaposto piè di pagina 4">
            <a:extLst>
              <a:ext uri="{FF2B5EF4-FFF2-40B4-BE49-F238E27FC236}">
                <a16:creationId xmlns:a16="http://schemas.microsoft.com/office/drawing/2014/main" xmlns="" id="{73B51B66-6FE5-4948-9A53-8181294EE8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xmlns="" id="{CB781FC4-ABEA-49C9-BFAC-47BC1FC648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D38D78-E7CE-4FC5-9811-B7ED10FBA3DF}" type="slidenum">
              <a:rPr lang="it-IT" smtClean="0"/>
              <a:t>‹N›</a:t>
            </a:fld>
            <a:endParaRPr lang="it-IT"/>
          </a:p>
        </p:txBody>
      </p:sp>
    </p:spTree>
    <p:extLst>
      <p:ext uri="{BB962C8B-B14F-4D97-AF65-F5344CB8AC3E}">
        <p14:creationId xmlns:p14="http://schemas.microsoft.com/office/powerpoint/2010/main" val="860594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xmlns="" id="{6444D1FC-7773-4828-AA1D-C9B2F58519D3}"/>
              </a:ext>
            </a:extLst>
          </p:cNvPr>
          <p:cNvSpPr txBox="1"/>
          <p:nvPr/>
        </p:nvSpPr>
        <p:spPr>
          <a:xfrm>
            <a:off x="2298713" y="324771"/>
            <a:ext cx="7157729" cy="584775"/>
          </a:xfrm>
          <a:prstGeom prst="rect">
            <a:avLst/>
          </a:prstGeom>
          <a:noFill/>
        </p:spPr>
        <p:txBody>
          <a:bodyPr wrap="none" rtlCol="0">
            <a:spAutoFit/>
          </a:bodyPr>
          <a:lstStyle/>
          <a:p>
            <a:pPr algn="ctr">
              <a:spcAft>
                <a:spcPts val="1200"/>
              </a:spcAft>
            </a:pPr>
            <a:r>
              <a:rPr lang="en-GB" sz="3200" b="1" i="1" dirty="0" err="1" smtClean="0">
                <a:solidFill>
                  <a:srgbClr val="FF0000"/>
                </a:solidFill>
              </a:rPr>
              <a:t>Giornata</a:t>
            </a:r>
            <a:r>
              <a:rPr lang="en-GB" sz="3200" b="1" i="1" dirty="0" smtClean="0">
                <a:solidFill>
                  <a:srgbClr val="FF0000"/>
                </a:solidFill>
              </a:rPr>
              <a:t> </a:t>
            </a:r>
            <a:r>
              <a:rPr lang="en-GB" sz="3200" b="1" i="1" dirty="0" err="1" smtClean="0">
                <a:solidFill>
                  <a:srgbClr val="FF0000"/>
                </a:solidFill>
              </a:rPr>
              <a:t>Nazionale</a:t>
            </a:r>
            <a:r>
              <a:rPr lang="en-GB" sz="3200" b="1" i="1" dirty="0" smtClean="0">
                <a:solidFill>
                  <a:srgbClr val="FF0000"/>
                </a:solidFill>
              </a:rPr>
              <a:t> </a:t>
            </a:r>
            <a:r>
              <a:rPr lang="en-GB" sz="3200" b="1" i="1" dirty="0" err="1" smtClean="0">
                <a:solidFill>
                  <a:srgbClr val="FF0000"/>
                </a:solidFill>
              </a:rPr>
              <a:t>Radiofrequenza</a:t>
            </a:r>
            <a:r>
              <a:rPr lang="en-GB" sz="3200" b="1" i="1" dirty="0" smtClean="0">
                <a:solidFill>
                  <a:srgbClr val="FF0000"/>
                </a:solidFill>
              </a:rPr>
              <a:t> INFN</a:t>
            </a:r>
            <a:endParaRPr lang="en-GB" sz="3200" b="1" i="1" dirty="0">
              <a:solidFill>
                <a:srgbClr val="FF0000"/>
              </a:solidFill>
            </a:endParaRPr>
          </a:p>
        </p:txBody>
      </p:sp>
      <p:sp>
        <p:nvSpPr>
          <p:cNvPr id="7" name="Rettangolo 6">
            <a:extLst>
              <a:ext uri="{FF2B5EF4-FFF2-40B4-BE49-F238E27FC236}">
                <a16:creationId xmlns:a16="http://schemas.microsoft.com/office/drawing/2014/main" xmlns="" id="{C1279EEB-3731-4596-803F-202EC28DB578}"/>
              </a:ext>
            </a:extLst>
          </p:cNvPr>
          <p:cNvSpPr/>
          <p:nvPr/>
        </p:nvSpPr>
        <p:spPr>
          <a:xfrm>
            <a:off x="0" y="6528718"/>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i="1" dirty="0">
                <a:solidFill>
                  <a:srgbClr val="FFFF00"/>
                </a:solidFill>
              </a:rPr>
              <a:t>1</a:t>
            </a:r>
            <a:r>
              <a:rPr lang="it-IT" i="1" baseline="30000" dirty="0">
                <a:solidFill>
                  <a:srgbClr val="FFFF00"/>
                </a:solidFill>
              </a:rPr>
              <a:t>st</a:t>
            </a:r>
            <a:r>
              <a:rPr lang="it-IT" i="1" dirty="0">
                <a:solidFill>
                  <a:srgbClr val="FFFF00"/>
                </a:solidFill>
              </a:rPr>
              <a:t> INFN RF community National Meeting, </a:t>
            </a:r>
            <a:r>
              <a:rPr lang="it-IT" i="1" dirty="0" err="1">
                <a:solidFill>
                  <a:srgbClr val="FFFF00"/>
                </a:solidFill>
              </a:rPr>
              <a:t>Sept</a:t>
            </a:r>
            <a:r>
              <a:rPr lang="it-IT" i="1" dirty="0">
                <a:solidFill>
                  <a:srgbClr val="FFFF00"/>
                </a:solidFill>
              </a:rPr>
              <a:t>. 13 2021</a:t>
            </a:r>
          </a:p>
        </p:txBody>
      </p:sp>
      <p:sp>
        <p:nvSpPr>
          <p:cNvPr id="8" name="CasellaDiTesto 7">
            <a:extLst>
              <a:ext uri="{FF2B5EF4-FFF2-40B4-BE49-F238E27FC236}">
                <a16:creationId xmlns:a16="http://schemas.microsoft.com/office/drawing/2014/main" xmlns="" id="{6444D1FC-7773-4828-AA1D-C9B2F58519D3}"/>
              </a:ext>
            </a:extLst>
          </p:cNvPr>
          <p:cNvSpPr txBox="1"/>
          <p:nvPr/>
        </p:nvSpPr>
        <p:spPr>
          <a:xfrm>
            <a:off x="2700900" y="2105946"/>
            <a:ext cx="6658169" cy="1661993"/>
          </a:xfrm>
          <a:prstGeom prst="rect">
            <a:avLst/>
          </a:prstGeom>
          <a:noFill/>
        </p:spPr>
        <p:txBody>
          <a:bodyPr wrap="none" rtlCol="0">
            <a:spAutoFit/>
          </a:bodyPr>
          <a:lstStyle/>
          <a:p>
            <a:pPr algn="ctr">
              <a:spcAft>
                <a:spcPts val="1200"/>
              </a:spcAft>
            </a:pPr>
            <a:r>
              <a:rPr lang="en-GB" sz="6000" b="1" dirty="0" smtClean="0">
                <a:solidFill>
                  <a:schemeClr val="tx2"/>
                </a:solidFill>
              </a:rPr>
              <a:t>INTRODUZIONE</a:t>
            </a:r>
          </a:p>
          <a:p>
            <a:pPr algn="ctr">
              <a:spcAft>
                <a:spcPts val="1200"/>
              </a:spcAft>
            </a:pPr>
            <a:r>
              <a:rPr lang="en-GB" sz="3200" b="1" i="1" dirty="0" smtClean="0">
                <a:solidFill>
                  <a:schemeClr val="tx2"/>
                </a:solidFill>
              </a:rPr>
              <a:t>G. </a:t>
            </a:r>
            <a:r>
              <a:rPr lang="en-GB" sz="3200" b="1" i="1" dirty="0" err="1" smtClean="0">
                <a:solidFill>
                  <a:schemeClr val="tx2"/>
                </a:solidFill>
              </a:rPr>
              <a:t>Bisoffi</a:t>
            </a:r>
            <a:r>
              <a:rPr lang="en-GB" sz="3200" b="1" i="1" dirty="0" smtClean="0">
                <a:solidFill>
                  <a:schemeClr val="tx2"/>
                </a:solidFill>
              </a:rPr>
              <a:t>, A. Gallo | INFN-</a:t>
            </a:r>
            <a:r>
              <a:rPr lang="en-GB" sz="3200" b="1" i="1" dirty="0" err="1" smtClean="0">
                <a:solidFill>
                  <a:schemeClr val="tx2"/>
                </a:solidFill>
              </a:rPr>
              <a:t>Acceleratori</a:t>
            </a:r>
            <a:endParaRPr lang="en-GB" sz="3200" b="1" i="1" dirty="0">
              <a:solidFill>
                <a:schemeClr val="tx2"/>
              </a:solidFill>
            </a:endParaRPr>
          </a:p>
        </p:txBody>
      </p:sp>
    </p:spTree>
    <p:extLst>
      <p:ext uri="{BB962C8B-B14F-4D97-AF65-F5344CB8AC3E}">
        <p14:creationId xmlns:p14="http://schemas.microsoft.com/office/powerpoint/2010/main" val="2367755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xmlns="" id="{8E69131A-E7FB-49C8-A917-C721C0A81DD0}"/>
              </a:ext>
            </a:extLst>
          </p:cNvPr>
          <p:cNvSpPr/>
          <p:nvPr/>
        </p:nvSpPr>
        <p:spPr>
          <a:xfrm>
            <a:off x="0" y="6528718"/>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i="1" dirty="0">
                <a:solidFill>
                  <a:srgbClr val="FFFF00"/>
                </a:solidFill>
              </a:rPr>
              <a:t>1</a:t>
            </a:r>
            <a:r>
              <a:rPr lang="it-IT" i="1" baseline="30000" dirty="0">
                <a:solidFill>
                  <a:srgbClr val="FFFF00"/>
                </a:solidFill>
              </a:rPr>
              <a:t>st</a:t>
            </a:r>
            <a:r>
              <a:rPr lang="it-IT" i="1" dirty="0">
                <a:solidFill>
                  <a:srgbClr val="FFFF00"/>
                </a:solidFill>
              </a:rPr>
              <a:t> INFN RF community National Meeting, </a:t>
            </a:r>
            <a:r>
              <a:rPr lang="it-IT" i="1" dirty="0" err="1">
                <a:solidFill>
                  <a:srgbClr val="FFFF00"/>
                </a:solidFill>
              </a:rPr>
              <a:t>Sept</a:t>
            </a:r>
            <a:r>
              <a:rPr lang="it-IT" i="1" dirty="0">
                <a:solidFill>
                  <a:srgbClr val="FFFF00"/>
                </a:solidFill>
              </a:rPr>
              <a:t>. 13 2021</a:t>
            </a:r>
          </a:p>
        </p:txBody>
      </p:sp>
      <p:sp>
        <p:nvSpPr>
          <p:cNvPr id="13" name="Segnaposto numero diapositiva 4">
            <a:extLst>
              <a:ext uri="{FF2B5EF4-FFF2-40B4-BE49-F238E27FC236}">
                <a16:creationId xmlns:a16="http://schemas.microsoft.com/office/drawing/2014/main" xmlns="" id="{2E7E0C30-6E40-4D46-B42A-2ACEFBE56CDD}"/>
              </a:ext>
            </a:extLst>
          </p:cNvPr>
          <p:cNvSpPr>
            <a:spLocks noGrp="1"/>
          </p:cNvSpPr>
          <p:nvPr>
            <p:ph type="sldNum" sz="quarter" idx="12"/>
          </p:nvPr>
        </p:nvSpPr>
        <p:spPr>
          <a:xfrm>
            <a:off x="9189720" y="6498590"/>
            <a:ext cx="2743200" cy="365125"/>
          </a:xfrm>
        </p:spPr>
        <p:txBody>
          <a:bodyPr/>
          <a:lstStyle/>
          <a:p>
            <a:fld id="{78D38D78-E7CE-4FC5-9811-B7ED10FBA3DF}" type="slidenum">
              <a:rPr lang="it-IT" smtClean="0">
                <a:solidFill>
                  <a:srgbClr val="FFFF00"/>
                </a:solidFill>
              </a:rPr>
              <a:t>2</a:t>
            </a:fld>
            <a:endParaRPr lang="it-IT">
              <a:solidFill>
                <a:srgbClr val="FFFF00"/>
              </a:solidFill>
            </a:endParaRPr>
          </a:p>
        </p:txBody>
      </p:sp>
      <p:sp>
        <p:nvSpPr>
          <p:cNvPr id="14" name="Rettangolo 13">
            <a:extLst>
              <a:ext uri="{FF2B5EF4-FFF2-40B4-BE49-F238E27FC236}">
                <a16:creationId xmlns:a16="http://schemas.microsoft.com/office/drawing/2014/main" xmlns="" id="{5326AC43-C5F1-4267-8AB7-7587CDBE53F7}"/>
              </a:ext>
            </a:extLst>
          </p:cNvPr>
          <p:cNvSpPr/>
          <p:nvPr/>
        </p:nvSpPr>
        <p:spPr>
          <a:xfrm>
            <a:off x="3735" y="-4721"/>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i="1" dirty="0" smtClean="0">
                <a:solidFill>
                  <a:schemeClr val="accent5">
                    <a:lumMod val="20000"/>
                    <a:lumOff val="80000"/>
                  </a:schemeClr>
                </a:solidFill>
              </a:rPr>
              <a:t>G. </a:t>
            </a:r>
            <a:r>
              <a:rPr lang="it-IT" i="1" dirty="0" err="1" smtClean="0">
                <a:solidFill>
                  <a:schemeClr val="accent5">
                    <a:lumMod val="20000"/>
                    <a:lumOff val="80000"/>
                  </a:schemeClr>
                </a:solidFill>
              </a:rPr>
              <a:t>Bisoffi</a:t>
            </a:r>
            <a:r>
              <a:rPr lang="it-IT" i="1" dirty="0" smtClean="0">
                <a:solidFill>
                  <a:schemeClr val="accent5">
                    <a:lumMod val="20000"/>
                    <a:lumOff val="80000"/>
                  </a:schemeClr>
                </a:solidFill>
              </a:rPr>
              <a:t>, A</a:t>
            </a:r>
            <a:r>
              <a:rPr lang="it-IT" i="1" dirty="0">
                <a:solidFill>
                  <a:schemeClr val="accent5">
                    <a:lumMod val="20000"/>
                    <a:lumOff val="80000"/>
                  </a:schemeClr>
                </a:solidFill>
              </a:rPr>
              <a:t>. </a:t>
            </a:r>
            <a:r>
              <a:rPr lang="it-IT" i="1" dirty="0" smtClean="0">
                <a:solidFill>
                  <a:schemeClr val="accent5">
                    <a:lumMod val="20000"/>
                    <a:lumOff val="80000"/>
                  </a:schemeClr>
                </a:solidFill>
              </a:rPr>
              <a:t>Gallo: </a:t>
            </a:r>
            <a:r>
              <a:rPr lang="en-US" i="1" dirty="0" err="1" smtClean="0">
                <a:solidFill>
                  <a:schemeClr val="accent5">
                    <a:lumMod val="20000"/>
                    <a:lumOff val="80000"/>
                  </a:schemeClr>
                </a:solidFill>
              </a:rPr>
              <a:t>Introduzione</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ai</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lavori</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della</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giornata</a:t>
            </a:r>
            <a:endParaRPr lang="en-US" i="1" dirty="0">
              <a:solidFill>
                <a:schemeClr val="accent5">
                  <a:lumMod val="20000"/>
                  <a:lumOff val="80000"/>
                </a:schemeClr>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825" y="371475"/>
            <a:ext cx="8769350" cy="2228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150" y="2155825"/>
            <a:ext cx="8959850" cy="79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850" y="3409950"/>
            <a:ext cx="9220200" cy="2933700"/>
          </a:xfrm>
          <a:prstGeom prst="rect">
            <a:avLst/>
          </a:prstGeom>
          <a:noFill/>
          <a:ln>
            <a:noFill/>
          </a:ln>
        </p:spPr>
      </p:pic>
      <p:sp>
        <p:nvSpPr>
          <p:cNvPr id="2" name="CasellaDiTesto 1"/>
          <p:cNvSpPr txBox="1"/>
          <p:nvPr/>
        </p:nvSpPr>
        <p:spPr>
          <a:xfrm>
            <a:off x="1095375" y="2647950"/>
            <a:ext cx="503664" cy="646331"/>
          </a:xfrm>
          <a:prstGeom prst="rect">
            <a:avLst/>
          </a:prstGeom>
          <a:noFill/>
        </p:spPr>
        <p:txBody>
          <a:bodyPr wrap="none" rtlCol="0">
            <a:spAutoFit/>
          </a:bodyPr>
          <a:lstStyle/>
          <a:p>
            <a:r>
              <a:rPr lang="en-GB" sz="3600" dirty="0" smtClean="0"/>
              <a:t>…</a:t>
            </a:r>
            <a:endParaRPr lang="en-GB" sz="3600" dirty="0"/>
          </a:p>
        </p:txBody>
      </p:sp>
      <p:sp>
        <p:nvSpPr>
          <p:cNvPr id="3" name="Rettangolo 2"/>
          <p:cNvSpPr/>
          <p:nvPr/>
        </p:nvSpPr>
        <p:spPr>
          <a:xfrm>
            <a:off x="1514475" y="4162425"/>
            <a:ext cx="7915275" cy="704850"/>
          </a:xfrm>
          <a:prstGeom prst="rect">
            <a:avLst/>
          </a:prstGeom>
          <a:noFill/>
          <a:ln w="12700">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reccia a destra 3"/>
          <p:cNvSpPr/>
          <p:nvPr/>
        </p:nvSpPr>
        <p:spPr>
          <a:xfrm>
            <a:off x="389944" y="4005262"/>
            <a:ext cx="981075" cy="10191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asellaDiTesto 4"/>
          <p:cNvSpPr txBox="1"/>
          <p:nvPr/>
        </p:nvSpPr>
        <p:spPr>
          <a:xfrm>
            <a:off x="9925050" y="971550"/>
            <a:ext cx="2065502" cy="5324535"/>
          </a:xfrm>
          <a:prstGeom prst="rect">
            <a:avLst/>
          </a:prstGeom>
          <a:solidFill>
            <a:schemeClr val="accent5">
              <a:lumMod val="75000"/>
            </a:schemeClr>
          </a:solidFill>
        </p:spPr>
        <p:txBody>
          <a:bodyPr wrap="none" rtlCol="0">
            <a:spAutoFit/>
          </a:bodyPr>
          <a:lstStyle/>
          <a:p>
            <a:pPr>
              <a:spcAft>
                <a:spcPts val="1200"/>
              </a:spcAft>
            </a:pPr>
            <a:r>
              <a:rPr lang="en-GB" sz="2000" dirty="0" err="1" smtClean="0">
                <a:solidFill>
                  <a:srgbClr val="FFFFFF"/>
                </a:solidFill>
              </a:rPr>
              <a:t>Composizione</a:t>
            </a:r>
            <a:r>
              <a:rPr lang="en-GB" sz="2000" dirty="0" smtClean="0">
                <a:solidFill>
                  <a:srgbClr val="FFFFFF"/>
                </a:solidFill>
              </a:rPr>
              <a:t>:</a:t>
            </a:r>
          </a:p>
          <a:p>
            <a:pPr>
              <a:spcAft>
                <a:spcPts val="600"/>
              </a:spcAft>
            </a:pPr>
            <a:r>
              <a:rPr lang="en-GB" sz="1600" b="1" dirty="0" smtClean="0">
                <a:solidFill>
                  <a:srgbClr val="FFFFFF"/>
                </a:solidFill>
              </a:rPr>
              <a:t>Lucio Rossi (chair)</a:t>
            </a:r>
          </a:p>
          <a:p>
            <a:pPr>
              <a:spcAft>
                <a:spcPts val="600"/>
              </a:spcAft>
            </a:pPr>
            <a:r>
              <a:rPr lang="en-GB" sz="1600" b="1" dirty="0" smtClean="0">
                <a:solidFill>
                  <a:srgbClr val="FFFFFF"/>
                </a:solidFill>
              </a:rPr>
              <a:t>Giovanni </a:t>
            </a:r>
            <a:r>
              <a:rPr lang="en-GB" sz="1600" b="1" dirty="0" err="1" smtClean="0">
                <a:solidFill>
                  <a:srgbClr val="FFFFFF"/>
                </a:solidFill>
              </a:rPr>
              <a:t>Bisoffi</a:t>
            </a:r>
            <a:endParaRPr lang="en-GB" sz="1600" b="1" dirty="0" smtClean="0">
              <a:solidFill>
                <a:srgbClr val="FFFFFF"/>
              </a:solidFill>
            </a:endParaRPr>
          </a:p>
          <a:p>
            <a:pPr>
              <a:spcAft>
                <a:spcPts val="600"/>
              </a:spcAft>
            </a:pPr>
            <a:r>
              <a:rPr lang="en-GB" sz="1600" b="1" dirty="0" smtClean="0">
                <a:solidFill>
                  <a:srgbClr val="FFFFFF"/>
                </a:solidFill>
              </a:rPr>
              <a:t>Pasquale </a:t>
            </a:r>
            <a:r>
              <a:rPr lang="en-GB" sz="1600" b="1" dirty="0" err="1" smtClean="0">
                <a:solidFill>
                  <a:srgbClr val="FFFFFF"/>
                </a:solidFill>
              </a:rPr>
              <a:t>Fabbricatore</a:t>
            </a:r>
            <a:endParaRPr lang="en-GB" sz="1600" b="1" dirty="0">
              <a:solidFill>
                <a:srgbClr val="FFFFFF"/>
              </a:solidFill>
            </a:endParaRPr>
          </a:p>
          <a:p>
            <a:pPr>
              <a:spcAft>
                <a:spcPts val="600"/>
              </a:spcAft>
            </a:pPr>
            <a:r>
              <a:rPr lang="en-GB" sz="1600" b="1" dirty="0" smtClean="0">
                <a:solidFill>
                  <a:srgbClr val="FFFFFF"/>
                </a:solidFill>
              </a:rPr>
              <a:t>Alessandro Gallo</a:t>
            </a:r>
          </a:p>
          <a:p>
            <a:pPr>
              <a:spcAft>
                <a:spcPts val="600"/>
              </a:spcAft>
            </a:pPr>
            <a:r>
              <a:rPr lang="en-GB" sz="1600" b="1" dirty="0" smtClean="0">
                <a:solidFill>
                  <a:srgbClr val="FFFFFF"/>
                </a:solidFill>
              </a:rPr>
              <a:t>Dario </a:t>
            </a:r>
            <a:r>
              <a:rPr lang="en-GB" sz="1600" b="1" dirty="0" err="1" smtClean="0">
                <a:solidFill>
                  <a:srgbClr val="FFFFFF"/>
                </a:solidFill>
              </a:rPr>
              <a:t>Giove</a:t>
            </a:r>
            <a:endParaRPr lang="en-GB" sz="1600" b="1" dirty="0" smtClean="0">
              <a:solidFill>
                <a:srgbClr val="FFFFFF"/>
              </a:solidFill>
            </a:endParaRPr>
          </a:p>
          <a:p>
            <a:pPr>
              <a:spcAft>
                <a:spcPts val="600"/>
              </a:spcAft>
            </a:pPr>
            <a:r>
              <a:rPr lang="en-GB" sz="1600" b="1" dirty="0" smtClean="0">
                <a:solidFill>
                  <a:srgbClr val="FFFFFF"/>
                </a:solidFill>
              </a:rPr>
              <a:t>Susanna </a:t>
            </a:r>
            <a:r>
              <a:rPr lang="en-GB" sz="1600" b="1" dirty="0" err="1" smtClean="0">
                <a:solidFill>
                  <a:srgbClr val="FFFFFF"/>
                </a:solidFill>
              </a:rPr>
              <a:t>Guiducci</a:t>
            </a:r>
            <a:endParaRPr lang="en-GB" sz="1600" b="1" dirty="0" smtClean="0">
              <a:solidFill>
                <a:srgbClr val="FFFFFF"/>
              </a:solidFill>
            </a:endParaRPr>
          </a:p>
          <a:p>
            <a:pPr>
              <a:spcAft>
                <a:spcPts val="600"/>
              </a:spcAft>
            </a:pPr>
            <a:r>
              <a:rPr lang="en-GB" sz="1600" b="1" dirty="0" smtClean="0">
                <a:solidFill>
                  <a:srgbClr val="FFFFFF"/>
                </a:solidFill>
              </a:rPr>
              <a:t>Giuseppe </a:t>
            </a:r>
            <a:r>
              <a:rPr lang="en-GB" sz="1600" b="1" dirty="0" err="1" smtClean="0">
                <a:solidFill>
                  <a:srgbClr val="FFFFFF"/>
                </a:solidFill>
              </a:rPr>
              <a:t>Torrisi</a:t>
            </a:r>
            <a:endParaRPr lang="en-GB" sz="1600" b="1" dirty="0" smtClean="0">
              <a:solidFill>
                <a:srgbClr val="FFFFFF"/>
              </a:solidFill>
            </a:endParaRPr>
          </a:p>
          <a:p>
            <a:pPr>
              <a:spcAft>
                <a:spcPts val="600"/>
              </a:spcAft>
            </a:pPr>
            <a:r>
              <a:rPr lang="en-GB" sz="1600" b="1" dirty="0" smtClean="0">
                <a:solidFill>
                  <a:srgbClr val="FFFFFF"/>
                </a:solidFill>
              </a:rPr>
              <a:t>              +</a:t>
            </a:r>
          </a:p>
          <a:p>
            <a:pPr>
              <a:spcAft>
                <a:spcPts val="600"/>
              </a:spcAft>
            </a:pPr>
            <a:r>
              <a:rPr lang="en-GB" sz="1600" b="1" dirty="0" err="1" smtClean="0">
                <a:solidFill>
                  <a:srgbClr val="FFFFFF"/>
                </a:solidFill>
              </a:rPr>
              <a:t>Alessia</a:t>
            </a:r>
            <a:r>
              <a:rPr lang="en-GB" sz="1600" b="1" dirty="0" smtClean="0">
                <a:solidFill>
                  <a:srgbClr val="FFFFFF"/>
                </a:solidFill>
              </a:rPr>
              <a:t> </a:t>
            </a:r>
            <a:r>
              <a:rPr lang="en-GB" sz="1600" b="1" dirty="0" err="1" smtClean="0">
                <a:solidFill>
                  <a:srgbClr val="FFFFFF"/>
                </a:solidFill>
              </a:rPr>
              <a:t>D’Orazio</a:t>
            </a:r>
            <a:endParaRPr lang="en-GB" sz="1600" b="1" dirty="0" smtClean="0">
              <a:solidFill>
                <a:srgbClr val="FFFFFF"/>
              </a:solidFill>
            </a:endParaRPr>
          </a:p>
          <a:p>
            <a:pPr>
              <a:spcAft>
                <a:spcPts val="600"/>
              </a:spcAft>
            </a:pPr>
            <a:r>
              <a:rPr lang="en-GB" sz="1600" b="1" dirty="0" smtClean="0">
                <a:solidFill>
                  <a:srgbClr val="FFFFFF"/>
                </a:solidFill>
              </a:rPr>
              <a:t>Franca </a:t>
            </a:r>
            <a:r>
              <a:rPr lang="en-GB" sz="1600" b="1" dirty="0" err="1" smtClean="0">
                <a:solidFill>
                  <a:srgbClr val="FFFFFF"/>
                </a:solidFill>
              </a:rPr>
              <a:t>Masciulli</a:t>
            </a:r>
            <a:endParaRPr lang="en-GB" sz="1600" b="1" dirty="0" smtClean="0">
              <a:solidFill>
                <a:srgbClr val="FFFFFF"/>
              </a:solidFill>
            </a:endParaRPr>
          </a:p>
          <a:p>
            <a:pPr>
              <a:spcAft>
                <a:spcPts val="600"/>
              </a:spcAft>
            </a:pPr>
            <a:r>
              <a:rPr lang="en-GB" sz="1600" b="1" dirty="0" smtClean="0">
                <a:solidFill>
                  <a:srgbClr val="FFFFFF"/>
                </a:solidFill>
              </a:rPr>
              <a:t>              +</a:t>
            </a:r>
          </a:p>
          <a:p>
            <a:pPr>
              <a:spcAft>
                <a:spcPts val="600"/>
              </a:spcAft>
            </a:pPr>
            <a:r>
              <a:rPr lang="en-GB" sz="1600" b="1" dirty="0" smtClean="0">
                <a:solidFill>
                  <a:srgbClr val="FFFFFF"/>
                </a:solidFill>
              </a:rPr>
              <a:t>Giorgio Keppel</a:t>
            </a:r>
          </a:p>
          <a:p>
            <a:pPr>
              <a:spcAft>
                <a:spcPts val="600"/>
              </a:spcAft>
            </a:pPr>
            <a:r>
              <a:rPr lang="en-GB" sz="1600" b="1" dirty="0" smtClean="0">
                <a:solidFill>
                  <a:srgbClr val="FFFFFF"/>
                </a:solidFill>
              </a:rPr>
              <a:t>               </a:t>
            </a:r>
            <a:r>
              <a:rPr lang="en-GB" sz="1600" b="1" dirty="0">
                <a:solidFill>
                  <a:srgbClr val="FFFFFF"/>
                </a:solidFill>
              </a:rPr>
              <a:t>+</a:t>
            </a:r>
            <a:endParaRPr lang="en-GB" sz="1600" b="1" dirty="0" smtClean="0">
              <a:solidFill>
                <a:srgbClr val="FFFFFF"/>
              </a:solidFill>
            </a:endParaRPr>
          </a:p>
          <a:p>
            <a:pPr>
              <a:spcAft>
                <a:spcPts val="600"/>
              </a:spcAft>
            </a:pPr>
            <a:r>
              <a:rPr lang="en-GB" sz="1600" b="1" dirty="0" err="1" smtClean="0">
                <a:solidFill>
                  <a:srgbClr val="FFFFFF"/>
                </a:solidFill>
              </a:rPr>
              <a:t>Tiina</a:t>
            </a:r>
            <a:r>
              <a:rPr lang="en-GB" sz="1600" b="1" dirty="0" smtClean="0">
                <a:solidFill>
                  <a:srgbClr val="FFFFFF"/>
                </a:solidFill>
              </a:rPr>
              <a:t> Benson</a:t>
            </a:r>
          </a:p>
          <a:p>
            <a:pPr>
              <a:spcAft>
                <a:spcPts val="600"/>
              </a:spcAft>
            </a:pPr>
            <a:endParaRPr lang="en-GB" sz="1600" b="1" dirty="0">
              <a:solidFill>
                <a:srgbClr val="FFFFFF"/>
              </a:solidFill>
            </a:endParaRPr>
          </a:p>
        </p:txBody>
      </p:sp>
      <p:sp>
        <p:nvSpPr>
          <p:cNvPr id="6" name="CasellaDiTesto 5"/>
          <p:cNvSpPr txBox="1"/>
          <p:nvPr/>
        </p:nvSpPr>
        <p:spPr>
          <a:xfrm>
            <a:off x="11430000" y="4095750"/>
            <a:ext cx="476412" cy="461665"/>
          </a:xfrm>
          <a:prstGeom prst="rect">
            <a:avLst/>
          </a:prstGeom>
          <a:noFill/>
        </p:spPr>
        <p:txBody>
          <a:bodyPr wrap="none" rtlCol="0">
            <a:spAutoFit/>
          </a:bodyPr>
          <a:lstStyle/>
          <a:p>
            <a:r>
              <a:rPr lang="en-GB" sz="2400" b="1" i="1" dirty="0" smtClean="0">
                <a:solidFill>
                  <a:srgbClr val="FFFF00"/>
                </a:solidFill>
              </a:rPr>
              <a:t>FE</a:t>
            </a:r>
            <a:endParaRPr lang="en-GB" sz="2400" b="1" i="1" dirty="0">
              <a:solidFill>
                <a:srgbClr val="FFFF00"/>
              </a:solidFill>
            </a:endParaRPr>
          </a:p>
        </p:txBody>
      </p:sp>
      <p:sp>
        <p:nvSpPr>
          <p:cNvPr id="25" name="CasellaDiTesto 24"/>
          <p:cNvSpPr txBox="1"/>
          <p:nvPr/>
        </p:nvSpPr>
        <p:spPr>
          <a:xfrm>
            <a:off x="11315630" y="4888854"/>
            <a:ext cx="493148" cy="461665"/>
          </a:xfrm>
          <a:prstGeom prst="rect">
            <a:avLst/>
          </a:prstGeom>
          <a:noFill/>
        </p:spPr>
        <p:txBody>
          <a:bodyPr wrap="none" rtlCol="0">
            <a:spAutoFit/>
          </a:bodyPr>
          <a:lstStyle/>
          <a:p>
            <a:pPr algn="ctr"/>
            <a:r>
              <a:rPr lang="en-GB" sz="2400" b="1" i="1" dirty="0" smtClean="0">
                <a:solidFill>
                  <a:srgbClr val="FFFF00"/>
                </a:solidFill>
              </a:rPr>
              <a:t>TT</a:t>
            </a:r>
            <a:endParaRPr lang="en-GB" sz="2400" b="1" i="1" dirty="0">
              <a:solidFill>
                <a:srgbClr val="FFFF00"/>
              </a:solidFill>
            </a:endParaRPr>
          </a:p>
        </p:txBody>
      </p:sp>
      <p:sp>
        <p:nvSpPr>
          <p:cNvPr id="26" name="CasellaDiTesto 25"/>
          <p:cNvSpPr txBox="1"/>
          <p:nvPr/>
        </p:nvSpPr>
        <p:spPr>
          <a:xfrm>
            <a:off x="11093865" y="5612754"/>
            <a:ext cx="844014" cy="307777"/>
          </a:xfrm>
          <a:prstGeom prst="rect">
            <a:avLst/>
          </a:prstGeom>
          <a:noFill/>
        </p:spPr>
        <p:txBody>
          <a:bodyPr wrap="none" rtlCol="0">
            <a:spAutoFit/>
          </a:bodyPr>
          <a:lstStyle/>
          <a:p>
            <a:pPr algn="ctr"/>
            <a:r>
              <a:rPr lang="en-GB" sz="1400" b="1" i="1" dirty="0" smtClean="0">
                <a:solidFill>
                  <a:srgbClr val="FFFF00"/>
                </a:solidFill>
              </a:rPr>
              <a:t>assistant</a:t>
            </a:r>
            <a:endParaRPr lang="en-GB" sz="1400" b="1" i="1" dirty="0">
              <a:solidFill>
                <a:srgbClr val="FFFF00"/>
              </a:solidFill>
            </a:endParaRPr>
          </a:p>
        </p:txBody>
      </p:sp>
    </p:spTree>
    <p:extLst>
      <p:ext uri="{BB962C8B-B14F-4D97-AF65-F5344CB8AC3E}">
        <p14:creationId xmlns:p14="http://schemas.microsoft.com/office/powerpoint/2010/main" val="224884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xmlns="" id="{8E69131A-E7FB-49C8-A917-C721C0A81DD0}"/>
              </a:ext>
            </a:extLst>
          </p:cNvPr>
          <p:cNvSpPr/>
          <p:nvPr/>
        </p:nvSpPr>
        <p:spPr>
          <a:xfrm>
            <a:off x="0" y="6528718"/>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i="1" dirty="0">
                <a:solidFill>
                  <a:srgbClr val="FFFF00"/>
                </a:solidFill>
              </a:rPr>
              <a:t>1</a:t>
            </a:r>
            <a:r>
              <a:rPr lang="it-IT" i="1" baseline="30000" dirty="0">
                <a:solidFill>
                  <a:srgbClr val="FFFF00"/>
                </a:solidFill>
              </a:rPr>
              <a:t>st</a:t>
            </a:r>
            <a:r>
              <a:rPr lang="it-IT" i="1" dirty="0">
                <a:solidFill>
                  <a:srgbClr val="FFFF00"/>
                </a:solidFill>
              </a:rPr>
              <a:t> INFN RF community National Meeting, </a:t>
            </a:r>
            <a:r>
              <a:rPr lang="it-IT" i="1" dirty="0" err="1">
                <a:solidFill>
                  <a:srgbClr val="FFFF00"/>
                </a:solidFill>
              </a:rPr>
              <a:t>Sept</a:t>
            </a:r>
            <a:r>
              <a:rPr lang="it-IT" i="1" dirty="0">
                <a:solidFill>
                  <a:srgbClr val="FFFF00"/>
                </a:solidFill>
              </a:rPr>
              <a:t>. 13 2021</a:t>
            </a:r>
          </a:p>
        </p:txBody>
      </p:sp>
      <p:sp>
        <p:nvSpPr>
          <p:cNvPr id="13" name="Segnaposto numero diapositiva 4">
            <a:extLst>
              <a:ext uri="{FF2B5EF4-FFF2-40B4-BE49-F238E27FC236}">
                <a16:creationId xmlns:a16="http://schemas.microsoft.com/office/drawing/2014/main" xmlns="" id="{2E7E0C30-6E40-4D46-B42A-2ACEFBE56CDD}"/>
              </a:ext>
            </a:extLst>
          </p:cNvPr>
          <p:cNvSpPr>
            <a:spLocks noGrp="1"/>
          </p:cNvSpPr>
          <p:nvPr>
            <p:ph type="sldNum" sz="quarter" idx="12"/>
          </p:nvPr>
        </p:nvSpPr>
        <p:spPr>
          <a:xfrm>
            <a:off x="9189720" y="6498590"/>
            <a:ext cx="2743200" cy="365125"/>
          </a:xfrm>
        </p:spPr>
        <p:txBody>
          <a:bodyPr/>
          <a:lstStyle/>
          <a:p>
            <a:fld id="{78D38D78-E7CE-4FC5-9811-B7ED10FBA3DF}" type="slidenum">
              <a:rPr lang="it-IT" smtClean="0">
                <a:solidFill>
                  <a:srgbClr val="FFFF00"/>
                </a:solidFill>
              </a:rPr>
              <a:t>3</a:t>
            </a:fld>
            <a:endParaRPr lang="it-IT">
              <a:solidFill>
                <a:srgbClr val="FFFF00"/>
              </a:solidFill>
            </a:endParaRPr>
          </a:p>
        </p:txBody>
      </p:sp>
      <p:sp>
        <p:nvSpPr>
          <p:cNvPr id="14" name="Rettangolo 13">
            <a:extLst>
              <a:ext uri="{FF2B5EF4-FFF2-40B4-BE49-F238E27FC236}">
                <a16:creationId xmlns:a16="http://schemas.microsoft.com/office/drawing/2014/main" xmlns="" id="{5326AC43-C5F1-4267-8AB7-7587CDBE53F7}"/>
              </a:ext>
            </a:extLst>
          </p:cNvPr>
          <p:cNvSpPr/>
          <p:nvPr/>
        </p:nvSpPr>
        <p:spPr>
          <a:xfrm>
            <a:off x="3735" y="-4721"/>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i="1" dirty="0" smtClean="0">
                <a:solidFill>
                  <a:schemeClr val="accent5">
                    <a:lumMod val="20000"/>
                    <a:lumOff val="80000"/>
                  </a:schemeClr>
                </a:solidFill>
              </a:rPr>
              <a:t>G. </a:t>
            </a:r>
            <a:r>
              <a:rPr lang="it-IT" i="1" dirty="0" err="1" smtClean="0">
                <a:solidFill>
                  <a:schemeClr val="accent5">
                    <a:lumMod val="20000"/>
                    <a:lumOff val="80000"/>
                  </a:schemeClr>
                </a:solidFill>
              </a:rPr>
              <a:t>Bisoffi</a:t>
            </a:r>
            <a:r>
              <a:rPr lang="it-IT" i="1" dirty="0" smtClean="0">
                <a:solidFill>
                  <a:schemeClr val="accent5">
                    <a:lumMod val="20000"/>
                    <a:lumOff val="80000"/>
                  </a:schemeClr>
                </a:solidFill>
              </a:rPr>
              <a:t>, A</a:t>
            </a:r>
            <a:r>
              <a:rPr lang="it-IT" i="1" dirty="0">
                <a:solidFill>
                  <a:schemeClr val="accent5">
                    <a:lumMod val="20000"/>
                    <a:lumOff val="80000"/>
                  </a:schemeClr>
                </a:solidFill>
              </a:rPr>
              <a:t>. </a:t>
            </a:r>
            <a:r>
              <a:rPr lang="it-IT" i="1" dirty="0" smtClean="0">
                <a:solidFill>
                  <a:schemeClr val="accent5">
                    <a:lumMod val="20000"/>
                    <a:lumOff val="80000"/>
                  </a:schemeClr>
                </a:solidFill>
              </a:rPr>
              <a:t>Gallo: </a:t>
            </a:r>
            <a:r>
              <a:rPr lang="en-US" i="1" dirty="0" err="1" smtClean="0">
                <a:solidFill>
                  <a:schemeClr val="accent5">
                    <a:lumMod val="20000"/>
                    <a:lumOff val="80000"/>
                  </a:schemeClr>
                </a:solidFill>
              </a:rPr>
              <a:t>Introduzione</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ai</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lavori</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della</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giornata</a:t>
            </a:r>
            <a:endParaRPr lang="en-US" i="1" dirty="0">
              <a:solidFill>
                <a:schemeClr val="accent5">
                  <a:lumMod val="20000"/>
                  <a:lumOff val="80000"/>
                </a:schemeClr>
              </a:solidFill>
            </a:endParaRP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045"/>
          <a:stretch/>
        </p:blipFill>
        <p:spPr bwMode="auto">
          <a:xfrm>
            <a:off x="5505450" y="377825"/>
            <a:ext cx="6553797" cy="2893763"/>
          </a:xfrm>
          <a:prstGeom prst="rect">
            <a:avLst/>
          </a:prstGeom>
          <a:noFill/>
          <a:ln w="9525">
            <a:solidFill>
              <a:srgbClr val="0070C0"/>
            </a:solidFill>
            <a:miter lim="800000"/>
            <a:headEnd/>
            <a:tailEnd/>
          </a:ln>
          <a:extLst>
            <a:ext uri="{909E8E84-426E-40DD-AFC4-6F175D3DCCD1}">
              <a14:hiddenFill xmlns:a14="http://schemas.microsoft.com/office/drawing/2010/main">
                <a:solidFill>
                  <a:schemeClr val="accent1"/>
                </a:solidFill>
              </a14:hiddenFill>
            </a:ext>
          </a:extLst>
        </p:spPr>
      </p:pic>
      <p:pic>
        <p:nvPicPr>
          <p:cNvPr id="307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
          <a:stretch/>
        </p:blipFill>
        <p:spPr bwMode="auto">
          <a:xfrm>
            <a:off x="5505449" y="3343275"/>
            <a:ext cx="6553797" cy="3094859"/>
          </a:xfrm>
          <a:prstGeom prst="rect">
            <a:avLst/>
          </a:prstGeom>
          <a:noFill/>
          <a:ln w="9525">
            <a:solidFill>
              <a:srgbClr val="0070C0"/>
            </a:solidFill>
            <a:miter lim="800000"/>
            <a:headEnd/>
            <a:tailEnd/>
          </a:ln>
          <a:extLst>
            <a:ext uri="{909E8E84-426E-40DD-AFC4-6F175D3DCCD1}">
              <a14:hiddenFill xmlns:a14="http://schemas.microsoft.com/office/drawing/2010/main">
                <a:solidFill>
                  <a:schemeClr val="accent1"/>
                </a:solidFill>
              </a14:hiddenFill>
            </a:ext>
          </a:extLst>
        </p:spPr>
      </p:pic>
      <p:sp>
        <p:nvSpPr>
          <p:cNvPr id="4" name="CasellaDiTesto 3"/>
          <p:cNvSpPr txBox="1"/>
          <p:nvPr/>
        </p:nvSpPr>
        <p:spPr>
          <a:xfrm>
            <a:off x="219075" y="1476375"/>
            <a:ext cx="5038725" cy="4801314"/>
          </a:xfrm>
          <a:prstGeom prst="rect">
            <a:avLst/>
          </a:prstGeom>
          <a:noFill/>
        </p:spPr>
        <p:txBody>
          <a:bodyPr wrap="square" rtlCol="0">
            <a:spAutoFit/>
          </a:bodyPr>
          <a:lstStyle/>
          <a:p>
            <a:pPr algn="just"/>
            <a:r>
              <a:rPr lang="it-IT" dirty="0" smtClean="0"/>
              <a:t>La nascita di INFN-acceleratori è stata preparata dall’attività del comitato </a:t>
            </a:r>
            <a:r>
              <a:rPr lang="it-IT" dirty="0" err="1" smtClean="0"/>
              <a:t>AccTeCo</a:t>
            </a:r>
            <a:r>
              <a:rPr lang="it-IT" dirty="0" smtClean="0"/>
              <a:t>, sotto la guida di G. </a:t>
            </a:r>
            <a:r>
              <a:rPr lang="it-IT" dirty="0" err="1" smtClean="0"/>
              <a:t>Bisoffi</a:t>
            </a:r>
            <a:r>
              <a:rPr lang="it-IT" dirty="0" smtClean="0"/>
              <a:t>, che per circa un anno circa ha da una parte coordinato  la partecipazione dei gruppi INFN alla call del progetto EU H2020 “IFAST”, dall’altra ha portato avanti una riflessione sulla necessità di trovare nuovi spazi e nuove modalità organizzative nell’INFN per meglio rappresentare e coordinare la comunità degli </a:t>
            </a:r>
            <a:r>
              <a:rPr lang="it-IT" dirty="0" err="1" smtClean="0"/>
              <a:t>acceleratoristi</a:t>
            </a:r>
            <a:r>
              <a:rPr lang="it-IT" dirty="0" smtClean="0"/>
              <a:t>.</a:t>
            </a:r>
          </a:p>
          <a:p>
            <a:pPr algn="just"/>
            <a:endParaRPr lang="it-IT" dirty="0"/>
          </a:p>
          <a:p>
            <a:pPr algn="just"/>
            <a:r>
              <a:rPr lang="it-IT" dirty="0" smtClean="0"/>
              <a:t>Di fatto, INFN-Acceleratori è l’evoluzione naturale di </a:t>
            </a:r>
            <a:r>
              <a:rPr lang="it-IT" dirty="0" err="1" smtClean="0"/>
              <a:t>AccTeCo</a:t>
            </a:r>
            <a:r>
              <a:rPr lang="it-IT" dirty="0" smtClean="0"/>
              <a:t>, discussa e ratificata dalla GE e formalizzata dal Presidente con la disposizione istitutiva. Il buon esito delle proposte INFN in IFAST è stato certamente un buon viatico per la formalizzazione del ruolo del comitato quale organismo di coordinamento della nostra comunità.</a:t>
            </a:r>
            <a:endParaRPr lang="it-IT" dirty="0"/>
          </a:p>
        </p:txBody>
      </p:sp>
      <p:sp>
        <p:nvSpPr>
          <p:cNvPr id="5" name="CasellaDiTesto 4"/>
          <p:cNvSpPr txBox="1"/>
          <p:nvPr/>
        </p:nvSpPr>
        <p:spPr>
          <a:xfrm>
            <a:off x="800101" y="400050"/>
            <a:ext cx="3867150" cy="1077218"/>
          </a:xfrm>
          <a:prstGeom prst="rect">
            <a:avLst/>
          </a:prstGeom>
          <a:noFill/>
        </p:spPr>
        <p:txBody>
          <a:bodyPr wrap="square" rtlCol="0">
            <a:spAutoFit/>
          </a:bodyPr>
          <a:lstStyle/>
          <a:p>
            <a:pPr algn="ctr"/>
            <a:r>
              <a:rPr lang="en-GB" sz="3200" b="1" dirty="0" err="1" smtClean="0">
                <a:solidFill>
                  <a:srgbClr val="FF0000"/>
                </a:solidFill>
              </a:rPr>
              <a:t>AccTeCo</a:t>
            </a:r>
            <a:r>
              <a:rPr lang="en-GB" sz="3200" b="1" dirty="0" smtClean="0">
                <a:solidFill>
                  <a:srgbClr val="FF0000"/>
                </a:solidFill>
              </a:rPr>
              <a:t>, </a:t>
            </a:r>
            <a:r>
              <a:rPr lang="en-GB" sz="3200" b="1" dirty="0" err="1" smtClean="0">
                <a:solidFill>
                  <a:srgbClr val="FF0000"/>
                </a:solidFill>
              </a:rPr>
              <a:t>l’incubatore</a:t>
            </a:r>
            <a:r>
              <a:rPr lang="en-GB" sz="3200" b="1" dirty="0" smtClean="0">
                <a:solidFill>
                  <a:srgbClr val="FF0000"/>
                </a:solidFill>
              </a:rPr>
              <a:t> di INFN-</a:t>
            </a:r>
            <a:r>
              <a:rPr lang="en-GB" sz="3200" b="1" dirty="0" err="1" smtClean="0">
                <a:solidFill>
                  <a:srgbClr val="FF0000"/>
                </a:solidFill>
              </a:rPr>
              <a:t>Acceleratori</a:t>
            </a:r>
            <a:endParaRPr lang="en-GB" sz="3200" b="1" dirty="0">
              <a:solidFill>
                <a:srgbClr val="FF0000"/>
              </a:solidFill>
            </a:endParaRPr>
          </a:p>
        </p:txBody>
      </p:sp>
    </p:spTree>
    <p:extLst>
      <p:ext uri="{BB962C8B-B14F-4D97-AF65-F5344CB8AC3E}">
        <p14:creationId xmlns:p14="http://schemas.microsoft.com/office/powerpoint/2010/main" val="2818413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xmlns="" id="{8E69131A-E7FB-49C8-A917-C721C0A81DD0}"/>
              </a:ext>
            </a:extLst>
          </p:cNvPr>
          <p:cNvSpPr/>
          <p:nvPr/>
        </p:nvSpPr>
        <p:spPr>
          <a:xfrm>
            <a:off x="0" y="6528718"/>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i="1" dirty="0">
                <a:solidFill>
                  <a:srgbClr val="FFFF00"/>
                </a:solidFill>
              </a:rPr>
              <a:t>1</a:t>
            </a:r>
            <a:r>
              <a:rPr lang="it-IT" i="1" baseline="30000" dirty="0">
                <a:solidFill>
                  <a:srgbClr val="FFFF00"/>
                </a:solidFill>
              </a:rPr>
              <a:t>st</a:t>
            </a:r>
            <a:r>
              <a:rPr lang="it-IT" i="1" dirty="0">
                <a:solidFill>
                  <a:srgbClr val="FFFF00"/>
                </a:solidFill>
              </a:rPr>
              <a:t> INFN RF community National Meeting, </a:t>
            </a:r>
            <a:r>
              <a:rPr lang="it-IT" i="1" dirty="0" err="1">
                <a:solidFill>
                  <a:srgbClr val="FFFF00"/>
                </a:solidFill>
              </a:rPr>
              <a:t>Sept</a:t>
            </a:r>
            <a:r>
              <a:rPr lang="it-IT" i="1" dirty="0">
                <a:solidFill>
                  <a:srgbClr val="FFFF00"/>
                </a:solidFill>
              </a:rPr>
              <a:t>. 13 2021</a:t>
            </a:r>
          </a:p>
        </p:txBody>
      </p:sp>
      <p:sp>
        <p:nvSpPr>
          <p:cNvPr id="13" name="Segnaposto numero diapositiva 4">
            <a:extLst>
              <a:ext uri="{FF2B5EF4-FFF2-40B4-BE49-F238E27FC236}">
                <a16:creationId xmlns:a16="http://schemas.microsoft.com/office/drawing/2014/main" xmlns="" id="{2E7E0C30-6E40-4D46-B42A-2ACEFBE56CDD}"/>
              </a:ext>
            </a:extLst>
          </p:cNvPr>
          <p:cNvSpPr>
            <a:spLocks noGrp="1"/>
          </p:cNvSpPr>
          <p:nvPr>
            <p:ph type="sldNum" sz="quarter" idx="12"/>
          </p:nvPr>
        </p:nvSpPr>
        <p:spPr>
          <a:xfrm>
            <a:off x="9189720" y="6498590"/>
            <a:ext cx="2743200" cy="365125"/>
          </a:xfrm>
        </p:spPr>
        <p:txBody>
          <a:bodyPr/>
          <a:lstStyle/>
          <a:p>
            <a:fld id="{78D38D78-E7CE-4FC5-9811-B7ED10FBA3DF}" type="slidenum">
              <a:rPr lang="it-IT" smtClean="0">
                <a:solidFill>
                  <a:srgbClr val="FFFF00"/>
                </a:solidFill>
              </a:rPr>
              <a:t>4</a:t>
            </a:fld>
            <a:endParaRPr lang="it-IT">
              <a:solidFill>
                <a:srgbClr val="FFFF00"/>
              </a:solidFill>
            </a:endParaRPr>
          </a:p>
        </p:txBody>
      </p:sp>
      <p:sp>
        <p:nvSpPr>
          <p:cNvPr id="14" name="Rettangolo 13">
            <a:extLst>
              <a:ext uri="{FF2B5EF4-FFF2-40B4-BE49-F238E27FC236}">
                <a16:creationId xmlns:a16="http://schemas.microsoft.com/office/drawing/2014/main" xmlns="" id="{5326AC43-C5F1-4267-8AB7-7587CDBE53F7}"/>
              </a:ext>
            </a:extLst>
          </p:cNvPr>
          <p:cNvSpPr/>
          <p:nvPr/>
        </p:nvSpPr>
        <p:spPr>
          <a:xfrm>
            <a:off x="3735" y="-4721"/>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i="1" dirty="0" smtClean="0">
                <a:solidFill>
                  <a:schemeClr val="accent5">
                    <a:lumMod val="20000"/>
                    <a:lumOff val="80000"/>
                  </a:schemeClr>
                </a:solidFill>
              </a:rPr>
              <a:t>G. </a:t>
            </a:r>
            <a:r>
              <a:rPr lang="it-IT" i="1" dirty="0" err="1" smtClean="0">
                <a:solidFill>
                  <a:schemeClr val="accent5">
                    <a:lumMod val="20000"/>
                    <a:lumOff val="80000"/>
                  </a:schemeClr>
                </a:solidFill>
              </a:rPr>
              <a:t>Bisoffi</a:t>
            </a:r>
            <a:r>
              <a:rPr lang="it-IT" i="1" dirty="0" smtClean="0">
                <a:solidFill>
                  <a:schemeClr val="accent5">
                    <a:lumMod val="20000"/>
                    <a:lumOff val="80000"/>
                  </a:schemeClr>
                </a:solidFill>
              </a:rPr>
              <a:t>, A</a:t>
            </a:r>
            <a:r>
              <a:rPr lang="it-IT" i="1" dirty="0">
                <a:solidFill>
                  <a:schemeClr val="accent5">
                    <a:lumMod val="20000"/>
                    <a:lumOff val="80000"/>
                  </a:schemeClr>
                </a:solidFill>
              </a:rPr>
              <a:t>. </a:t>
            </a:r>
            <a:r>
              <a:rPr lang="it-IT" i="1" dirty="0" smtClean="0">
                <a:solidFill>
                  <a:schemeClr val="accent5">
                    <a:lumMod val="20000"/>
                    <a:lumOff val="80000"/>
                  </a:schemeClr>
                </a:solidFill>
              </a:rPr>
              <a:t>Gallo: </a:t>
            </a:r>
            <a:r>
              <a:rPr lang="en-US" i="1" dirty="0" err="1" smtClean="0">
                <a:solidFill>
                  <a:schemeClr val="accent5">
                    <a:lumMod val="20000"/>
                    <a:lumOff val="80000"/>
                  </a:schemeClr>
                </a:solidFill>
              </a:rPr>
              <a:t>Introduzione</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ai</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lavori</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della</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giornata</a:t>
            </a:r>
            <a:endParaRPr lang="en-US" i="1" dirty="0">
              <a:solidFill>
                <a:schemeClr val="accent5">
                  <a:lumMod val="20000"/>
                  <a:lumOff val="80000"/>
                </a:schemeClr>
              </a:solidFill>
            </a:endParaRPr>
          </a:p>
        </p:txBody>
      </p:sp>
      <p:pic>
        <p:nvPicPr>
          <p:cNvPr id="5" name="Immagine 4"/>
          <p:cNvPicPr>
            <a:picLocks noChangeAspect="1"/>
          </p:cNvPicPr>
          <p:nvPr/>
        </p:nvPicPr>
        <p:blipFill>
          <a:blip r:embed="rId2"/>
          <a:stretch>
            <a:fillRect/>
          </a:stretch>
        </p:blipFill>
        <p:spPr>
          <a:xfrm>
            <a:off x="7975348" y="1391458"/>
            <a:ext cx="3838146" cy="2817084"/>
          </a:xfrm>
          <a:prstGeom prst="rect">
            <a:avLst/>
          </a:prstGeom>
        </p:spPr>
      </p:pic>
      <p:sp>
        <p:nvSpPr>
          <p:cNvPr id="6" name="Rettangolo 5"/>
          <p:cNvSpPr/>
          <p:nvPr/>
        </p:nvSpPr>
        <p:spPr>
          <a:xfrm>
            <a:off x="250401" y="1362195"/>
            <a:ext cx="6182436" cy="3577287"/>
          </a:xfrm>
          <a:prstGeom prst="rect">
            <a:avLst/>
          </a:prstGeom>
          <a:solidFill>
            <a:schemeClr val="accent1">
              <a:lumMod val="20000"/>
              <a:lumOff val="80000"/>
            </a:scheme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it-IT"/>
          </a:p>
        </p:txBody>
      </p:sp>
      <p:sp>
        <p:nvSpPr>
          <p:cNvPr id="7" name="Titolo 1"/>
          <p:cNvSpPr>
            <a:spLocks noGrp="1"/>
          </p:cNvSpPr>
          <p:nvPr/>
        </p:nvSpPr>
        <p:spPr>
          <a:xfrm>
            <a:off x="1536231" y="296395"/>
            <a:ext cx="9793212" cy="626301"/>
          </a:xfrm>
          <a:prstGeom prst="rect">
            <a:avLst/>
          </a:prstGeom>
        </p:spPr>
        <p:txBody>
          <a:bodyPr vert="horz" lIns="91440" tIns="45720" rIns="91440" bIns="45720" rtlCol="0" anchor="ct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n-lt"/>
                <a:ea typeface="+mj-ea"/>
                <a:cs typeface="+mj-cs"/>
              </a:defRPr>
            </a:lvl1pPr>
          </a:lstStyle>
          <a:p>
            <a:pPr>
              <a:lnSpc>
                <a:spcPct val="80000"/>
              </a:lnSpc>
            </a:pPr>
            <a:r>
              <a:rPr lang="it-IT" dirty="0" smtClean="0"/>
              <a:t>Il primo impegno di </a:t>
            </a:r>
            <a:r>
              <a:rPr lang="it-IT" dirty="0" err="1" smtClean="0"/>
              <a:t>AccTeCo</a:t>
            </a:r>
            <a:r>
              <a:rPr lang="it-IT" dirty="0" smtClean="0"/>
              <a:t>:  </a:t>
            </a:r>
            <a:r>
              <a:rPr lang="it-IT" dirty="0" smtClean="0">
                <a:solidFill>
                  <a:srgbClr val="FF0000"/>
                </a:solidFill>
              </a:rPr>
              <a:t>I.FAST</a:t>
            </a:r>
            <a:r>
              <a:rPr lang="it-IT" dirty="0" smtClean="0"/>
              <a:t>, il successore di ARIES</a:t>
            </a:r>
            <a:endParaRPr lang="it-IT" dirty="0"/>
          </a:p>
        </p:txBody>
      </p:sp>
      <p:sp>
        <p:nvSpPr>
          <p:cNvPr id="8" name="Segnaposto contenuto 3"/>
          <p:cNvSpPr>
            <a:spLocks noGrp="1"/>
          </p:cNvSpPr>
          <p:nvPr/>
        </p:nvSpPr>
        <p:spPr>
          <a:xfrm>
            <a:off x="250401" y="5104144"/>
            <a:ext cx="6182436" cy="1272017"/>
          </a:xfrm>
          <a:prstGeom prst="rect">
            <a:avLst/>
          </a:prstGeom>
          <a:solidFill>
            <a:schemeClr val="accent1">
              <a:lumMod val="20000"/>
              <a:lumOff val="80000"/>
            </a:schemeClr>
          </a:solidFill>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spcBef>
                <a:spcPts val="0"/>
              </a:spcBef>
              <a:buNone/>
            </a:pPr>
            <a:r>
              <a:rPr lang="it-IT" dirty="0" smtClean="0"/>
              <a:t>Approvati, con </a:t>
            </a:r>
            <a:r>
              <a:rPr lang="it-IT" b="1" u="sng" dirty="0" smtClean="0"/>
              <a:t>INFN leader</a:t>
            </a:r>
            <a:r>
              <a:rPr lang="it-IT" dirty="0" smtClean="0"/>
              <a:t>:  </a:t>
            </a:r>
            <a:endParaRPr lang="it-IT" dirty="0" smtClean="0"/>
          </a:p>
          <a:p>
            <a:pPr marL="0" indent="0" algn="just">
              <a:lnSpc>
                <a:spcPct val="120000"/>
              </a:lnSpc>
              <a:spcBef>
                <a:spcPts val="0"/>
              </a:spcBef>
              <a:buNone/>
              <a:tabLst>
                <a:tab pos="895350" algn="l"/>
              </a:tabLst>
            </a:pPr>
            <a:r>
              <a:rPr lang="it-IT" b="1" dirty="0" smtClean="0"/>
              <a:t>Strategie 	</a:t>
            </a:r>
            <a:r>
              <a:rPr lang="it-IT" dirty="0" smtClean="0"/>
              <a:t>su </a:t>
            </a:r>
            <a:r>
              <a:rPr lang="it-IT" dirty="0" smtClean="0">
                <a:latin typeface="Symbol" panose="05050102010706020507" pitchFamily="18" charset="2"/>
              </a:rPr>
              <a:t>m</a:t>
            </a:r>
            <a:r>
              <a:rPr lang="it-IT" dirty="0" smtClean="0"/>
              <a:t>-collider, magneti HTS; </a:t>
            </a:r>
            <a:endParaRPr lang="it-IT" dirty="0" smtClean="0"/>
          </a:p>
          <a:p>
            <a:pPr marL="0" indent="0" algn="just">
              <a:lnSpc>
                <a:spcPct val="120000"/>
              </a:lnSpc>
              <a:spcBef>
                <a:spcPts val="0"/>
              </a:spcBef>
              <a:buNone/>
              <a:tabLst>
                <a:tab pos="895350" algn="l"/>
              </a:tabLst>
            </a:pPr>
            <a:r>
              <a:rPr lang="it-IT" b="1" dirty="0" smtClean="0"/>
              <a:t>Prototipi 	</a:t>
            </a:r>
            <a:r>
              <a:rPr lang="it-IT" dirty="0" smtClean="0"/>
              <a:t>su </a:t>
            </a:r>
            <a:r>
              <a:rPr lang="it-IT" dirty="0" smtClean="0"/>
              <a:t>cavità SC innovative, magneti per adroterapia e sincrotroni </a:t>
            </a:r>
            <a:r>
              <a:rPr lang="it-IT" dirty="0" smtClean="0"/>
              <a:t>	veloci</a:t>
            </a:r>
            <a:r>
              <a:rPr lang="it-IT" dirty="0" smtClean="0"/>
              <a:t>, cannoni RF ad alto gradiente; </a:t>
            </a:r>
            <a:endParaRPr lang="it-IT" dirty="0" smtClean="0"/>
          </a:p>
          <a:p>
            <a:pPr marL="0" indent="0" algn="just">
              <a:lnSpc>
                <a:spcPct val="120000"/>
              </a:lnSpc>
              <a:spcBef>
                <a:spcPts val="0"/>
              </a:spcBef>
              <a:buNone/>
              <a:tabLst>
                <a:tab pos="895350" algn="l"/>
              </a:tabLst>
            </a:pPr>
            <a:r>
              <a:rPr lang="it-IT" b="1" dirty="0" smtClean="0"/>
              <a:t>Sviluppi 	</a:t>
            </a:r>
            <a:r>
              <a:rPr lang="it-IT" dirty="0" smtClean="0"/>
              <a:t>su </a:t>
            </a:r>
            <a:r>
              <a:rPr lang="it-IT" dirty="0" smtClean="0"/>
              <a:t>cavità SC per Additive Manufacturing</a:t>
            </a:r>
            <a:endParaRPr lang="it-IT" dirty="0"/>
          </a:p>
        </p:txBody>
      </p:sp>
      <p:sp>
        <p:nvSpPr>
          <p:cNvPr id="9" name="TextBox 6"/>
          <p:cNvSpPr txBox="1"/>
          <p:nvPr/>
        </p:nvSpPr>
        <p:spPr>
          <a:xfrm>
            <a:off x="335919" y="3778056"/>
            <a:ext cx="6002586" cy="1077218"/>
          </a:xfrm>
          <a:prstGeom prst="rect">
            <a:avLst/>
          </a:prstGeom>
          <a:solidFill>
            <a:schemeClr val="bg1"/>
          </a:solidFill>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H" sz="1600" i="1" dirty="0" err="1" smtClean="0"/>
              <a:t>Proposte</a:t>
            </a:r>
            <a:r>
              <a:rPr lang="fr-CH" sz="1600" i="1" dirty="0" smtClean="0"/>
              <a:t> </a:t>
            </a:r>
            <a:r>
              <a:rPr lang="fr-CH" sz="1600" i="1" dirty="0" err="1" smtClean="0"/>
              <a:t>inviate</a:t>
            </a:r>
            <a:r>
              <a:rPr lang="fr-CH" sz="1600" i="1" dirty="0" smtClean="0"/>
              <a:t>, per </a:t>
            </a:r>
            <a:r>
              <a:rPr lang="fr-CH" sz="1600" i="1" dirty="0" err="1" smtClean="0"/>
              <a:t>tema</a:t>
            </a:r>
            <a:r>
              <a:rPr lang="fr-CH" sz="1600" i="1" dirty="0" smtClean="0"/>
              <a:t> e per </a:t>
            </a:r>
            <a:r>
              <a:rPr lang="fr-CH" sz="1600" i="1" dirty="0" err="1" smtClean="0"/>
              <a:t>nazionalità</a:t>
            </a:r>
            <a:r>
              <a:rPr lang="fr-CH" sz="1600" i="1" dirty="0" smtClean="0"/>
              <a:t> </a:t>
            </a:r>
            <a:r>
              <a:rPr lang="fr-CH" sz="1600" i="1" dirty="0" err="1" smtClean="0"/>
              <a:t>del</a:t>
            </a:r>
            <a:r>
              <a:rPr lang="fr-CH" sz="1600" i="1" dirty="0" smtClean="0"/>
              <a:t> </a:t>
            </a:r>
            <a:r>
              <a:rPr lang="fr-CH" sz="1600" i="1" dirty="0" err="1" smtClean="0"/>
              <a:t>proponente</a:t>
            </a:r>
            <a:r>
              <a:rPr lang="fr-CH" sz="1600" i="1" dirty="0" smtClean="0"/>
              <a:t> (</a:t>
            </a:r>
            <a:r>
              <a:rPr lang="fr-CH" sz="1600" b="1" i="1" dirty="0" smtClean="0">
                <a:ln w="0"/>
                <a:effectLst>
                  <a:outerShdw blurRad="38100" dist="19050" dir="2700000" algn="tl" rotWithShape="0">
                    <a:schemeClr val="dk1">
                      <a:alpha val="40000"/>
                    </a:schemeClr>
                  </a:outerShdw>
                </a:effectLst>
              </a:rPr>
              <a:t>18</a:t>
            </a:r>
            <a:r>
              <a:rPr lang="fr-CH" sz="1600" i="1" dirty="0" smtClean="0"/>
              <a:t> </a:t>
            </a:r>
            <a:r>
              <a:rPr lang="fr-CH" sz="1600" i="1" dirty="0" err="1"/>
              <a:t>dell’INFN</a:t>
            </a:r>
            <a:r>
              <a:rPr lang="fr-CH" sz="1600" i="1" dirty="0"/>
              <a:t> su 22</a:t>
            </a:r>
            <a:r>
              <a:rPr lang="fr-CH" sz="1600" i="1" dirty="0" smtClean="0"/>
              <a:t>). </a:t>
            </a:r>
            <a:r>
              <a:rPr lang="fr-CH" sz="1600" u="sng" dirty="0">
                <a:solidFill>
                  <a:srgbClr val="FF0000"/>
                </a:solidFill>
              </a:rPr>
              <a:t>I.FAST</a:t>
            </a:r>
            <a:r>
              <a:rPr lang="fr-CH" sz="1600" dirty="0"/>
              <a:t>: </a:t>
            </a:r>
            <a:r>
              <a:rPr lang="fr-CH" sz="1600" dirty="0" err="1"/>
              <a:t>Italia</a:t>
            </a:r>
            <a:r>
              <a:rPr lang="fr-CH" sz="1600" dirty="0"/>
              <a:t> </a:t>
            </a:r>
            <a:r>
              <a:rPr lang="fr-CH" sz="1600" b="1" dirty="0">
                <a:solidFill>
                  <a:srgbClr val="FF0000"/>
                </a:solidFill>
              </a:rPr>
              <a:t>17,9%</a:t>
            </a:r>
            <a:r>
              <a:rPr lang="fr-CH" sz="1600" b="1" dirty="0"/>
              <a:t>  </a:t>
            </a:r>
            <a:r>
              <a:rPr lang="fr-CH" sz="1600" b="1" dirty="0">
                <a:solidFill>
                  <a:srgbClr val="FF0000"/>
                </a:solidFill>
              </a:rPr>
              <a:t>(1,79M€) </a:t>
            </a:r>
            <a:r>
              <a:rPr lang="fr-CH" sz="1600" dirty="0"/>
              <a:t>di </a:t>
            </a:r>
            <a:r>
              <a:rPr lang="fr-CH" sz="1600" dirty="0" err="1"/>
              <a:t>cui</a:t>
            </a:r>
            <a:r>
              <a:rPr lang="fr-CH" sz="1600" dirty="0"/>
              <a:t>:  1,01M€ </a:t>
            </a:r>
            <a:r>
              <a:rPr lang="fr-CH" sz="1600" dirty="0" err="1"/>
              <a:t>all’INFN</a:t>
            </a:r>
            <a:r>
              <a:rPr lang="fr-CH" sz="1600" dirty="0"/>
              <a:t>, 0,46M€ </a:t>
            </a:r>
            <a:r>
              <a:rPr lang="fr-CH" sz="1600" dirty="0" err="1"/>
              <a:t>all’industria</a:t>
            </a:r>
            <a:r>
              <a:rPr lang="fr-CH" sz="1600" dirty="0"/>
              <a:t>; 0,32M€ a </a:t>
            </a:r>
            <a:r>
              <a:rPr lang="fr-CH" sz="1600" dirty="0" err="1"/>
              <a:t>Elettra</a:t>
            </a:r>
            <a:r>
              <a:rPr lang="fr-CH" sz="1600" dirty="0"/>
              <a:t>, CNR, </a:t>
            </a:r>
            <a:r>
              <a:rPr lang="fr-CH" sz="1600" dirty="0" err="1"/>
              <a:t>PoliMI</a:t>
            </a:r>
            <a:r>
              <a:rPr lang="fr-CH" sz="1600" dirty="0"/>
              <a:t>.  </a:t>
            </a:r>
            <a:r>
              <a:rPr lang="it-IT" altLang="it-IT" sz="1600" b="1" dirty="0"/>
              <a:t>INFN</a:t>
            </a:r>
            <a:r>
              <a:rPr lang="it-IT" altLang="it-IT" sz="1600" dirty="0"/>
              <a:t>: largamente il </a:t>
            </a:r>
            <a:r>
              <a:rPr lang="it-IT" altLang="it-IT" sz="1600" b="1" dirty="0"/>
              <a:t>primo beneficiario </a:t>
            </a:r>
            <a:r>
              <a:rPr lang="it-IT" altLang="it-IT" sz="1600" i="1" dirty="0" smtClean="0"/>
              <a:t>dopo il CERN </a:t>
            </a:r>
            <a:r>
              <a:rPr lang="it-IT" altLang="it-IT" sz="1600" dirty="0" smtClean="0"/>
              <a:t>(3°CEA </a:t>
            </a:r>
            <a:r>
              <a:rPr lang="it-IT" altLang="it-IT" sz="1600" dirty="0"/>
              <a:t>con 0,39M€</a:t>
            </a:r>
            <a:r>
              <a:rPr lang="it-IT" altLang="it-IT" sz="1600" dirty="0" smtClean="0"/>
              <a:t>).</a:t>
            </a:r>
            <a:endParaRPr lang="it-IT" altLang="it-IT" sz="1600" dirty="0"/>
          </a:p>
        </p:txBody>
      </p:sp>
      <p:cxnSp>
        <p:nvCxnSpPr>
          <p:cNvPr id="10" name="Connettore 2 9"/>
          <p:cNvCxnSpPr/>
          <p:nvPr/>
        </p:nvCxnSpPr>
        <p:spPr>
          <a:xfrm>
            <a:off x="8516553" y="1382465"/>
            <a:ext cx="6824" cy="611342"/>
          </a:xfrm>
          <a:prstGeom prst="straightConnector1">
            <a:avLst/>
          </a:prstGeom>
          <a:ln w="38100">
            <a:solidFill>
              <a:schemeClr val="tx1"/>
            </a:solidFill>
            <a:headEnd type="none" w="med" len="med"/>
            <a:tailEnd type="arrow" w="med" len="med"/>
          </a:ln>
        </p:spPr>
        <p:style>
          <a:lnRef idx="3">
            <a:schemeClr val="accent6"/>
          </a:lnRef>
          <a:fillRef idx="0">
            <a:schemeClr val="accent6"/>
          </a:fillRef>
          <a:effectRef idx="2">
            <a:schemeClr val="accent6"/>
          </a:effectRef>
          <a:fontRef idx="minor">
            <a:schemeClr val="tx1"/>
          </a:fontRef>
        </p:style>
      </p:cxnSp>
      <p:sp>
        <p:nvSpPr>
          <p:cNvPr id="11" name="Segnaposto contenuto 3"/>
          <p:cNvSpPr txBox="1">
            <a:spLocks/>
          </p:cNvSpPr>
          <p:nvPr/>
        </p:nvSpPr>
        <p:spPr>
          <a:xfrm>
            <a:off x="6625940" y="4636072"/>
            <a:ext cx="5401384" cy="1740090"/>
          </a:xfrm>
          <a:prstGeom prst="rect">
            <a:avLst/>
          </a:prstGeom>
          <a:solidFill>
            <a:schemeClr val="accent4">
              <a:lumMod val="20000"/>
              <a:lumOff val="80000"/>
            </a:schemeClr>
          </a:solidFill>
        </p:spPr>
        <p:txBody>
          <a:bodyPr vert="horz" lIns="91440" tIns="45720" rIns="91440" bIns="45720" rtlCol="0">
            <a:norm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buNone/>
            </a:pPr>
            <a:r>
              <a:rPr lang="it-IT" dirty="0" smtClean="0">
                <a:solidFill>
                  <a:srgbClr val="FF0000"/>
                </a:solidFill>
              </a:rPr>
              <a:t>I.FAST</a:t>
            </a:r>
            <a:r>
              <a:rPr lang="it-IT" dirty="0" smtClean="0"/>
              <a:t> (e prima </a:t>
            </a:r>
            <a:r>
              <a:rPr lang="it-IT" b="1" dirty="0" smtClean="0"/>
              <a:t>ARIES</a:t>
            </a:r>
            <a:r>
              <a:rPr lang="it-IT" dirty="0" smtClean="0"/>
              <a:t> e prima EUCARD2, …) è il </a:t>
            </a:r>
            <a:r>
              <a:rPr lang="it-IT" dirty="0" smtClean="0">
                <a:solidFill>
                  <a:srgbClr val="0070C0"/>
                </a:solidFill>
              </a:rPr>
              <a:t>«Network» </a:t>
            </a:r>
            <a:r>
              <a:rPr lang="it-IT" dirty="0">
                <a:solidFill>
                  <a:srgbClr val="0070C0"/>
                </a:solidFill>
              </a:rPr>
              <a:t>europeo per l'R&amp;D sugli </a:t>
            </a:r>
            <a:r>
              <a:rPr lang="it-IT" dirty="0" smtClean="0">
                <a:solidFill>
                  <a:srgbClr val="0070C0"/>
                </a:solidFill>
              </a:rPr>
              <a:t>acceleratori</a:t>
            </a:r>
            <a:r>
              <a:rPr lang="it-IT" dirty="0" smtClean="0"/>
              <a:t>, cruciale per </a:t>
            </a:r>
            <a:r>
              <a:rPr lang="it-IT" dirty="0"/>
              <a:t>partecipare a qualunque nuovo progetto europeo sugli acceleratori e  a qualunque attività sugli acceleratori del </a:t>
            </a:r>
            <a:r>
              <a:rPr lang="it-IT" dirty="0" smtClean="0"/>
              <a:t>futuro.</a:t>
            </a:r>
            <a:endParaRPr lang="it-IT" dirty="0"/>
          </a:p>
        </p:txBody>
      </p:sp>
      <p:sp>
        <p:nvSpPr>
          <p:cNvPr id="15" name="Freccia a sinistra 14"/>
          <p:cNvSpPr/>
          <p:nvPr/>
        </p:nvSpPr>
        <p:spPr>
          <a:xfrm>
            <a:off x="6771627" y="1772177"/>
            <a:ext cx="809738" cy="2188600"/>
          </a:xfrm>
          <a:prstGeom prst="leftArrow">
            <a:avLst>
              <a:gd name="adj1" fmla="val 68084"/>
              <a:gd name="adj2" fmla="val 50000"/>
            </a:avLst>
          </a:prstGeom>
          <a:solidFill>
            <a:schemeClr val="tx1"/>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it-IT"/>
          </a:p>
        </p:txBody>
      </p:sp>
      <p:pic>
        <p:nvPicPr>
          <p:cNvPr id="16" name="Immagine 15"/>
          <p:cNvPicPr>
            <a:picLocks noChangeAspect="1"/>
          </p:cNvPicPr>
          <p:nvPr/>
        </p:nvPicPr>
        <p:blipFill>
          <a:blip r:embed="rId3"/>
          <a:stretch>
            <a:fillRect/>
          </a:stretch>
        </p:blipFill>
        <p:spPr>
          <a:xfrm>
            <a:off x="1339304" y="1496960"/>
            <a:ext cx="4960329" cy="2137785"/>
          </a:xfrm>
          <a:prstGeom prst="rect">
            <a:avLst/>
          </a:prstGeom>
        </p:spPr>
      </p:pic>
      <p:pic>
        <p:nvPicPr>
          <p:cNvPr id="17" name="Immagine 16"/>
          <p:cNvPicPr>
            <a:picLocks noChangeAspect="1"/>
          </p:cNvPicPr>
          <p:nvPr/>
        </p:nvPicPr>
        <p:blipFill>
          <a:blip r:embed="rId4"/>
          <a:stretch>
            <a:fillRect/>
          </a:stretch>
        </p:blipFill>
        <p:spPr>
          <a:xfrm>
            <a:off x="358227" y="1496960"/>
            <a:ext cx="691673" cy="1992608"/>
          </a:xfrm>
          <a:prstGeom prst="rect">
            <a:avLst/>
          </a:prstGeom>
        </p:spPr>
      </p:pic>
      <p:cxnSp>
        <p:nvCxnSpPr>
          <p:cNvPr id="18" name="Connettore 2 17"/>
          <p:cNvCxnSpPr/>
          <p:nvPr/>
        </p:nvCxnSpPr>
        <p:spPr>
          <a:xfrm>
            <a:off x="2296506" y="961568"/>
            <a:ext cx="6824" cy="611342"/>
          </a:xfrm>
          <a:prstGeom prst="straightConnector1">
            <a:avLst/>
          </a:prstGeom>
          <a:ln w="38100">
            <a:solidFill>
              <a:srgbClr val="FF0000"/>
            </a:solidFill>
            <a:headEnd type="none" w="med" len="med"/>
            <a:tailEnd type="arrow" w="med" len="med"/>
          </a:ln>
        </p:spPr>
        <p:style>
          <a:lnRef idx="3">
            <a:schemeClr val="accent6"/>
          </a:lnRef>
          <a:fillRef idx="0">
            <a:schemeClr val="accent6"/>
          </a:fillRef>
          <a:effectRef idx="2">
            <a:schemeClr val="accent6"/>
          </a:effectRef>
          <a:fontRef idx="minor">
            <a:schemeClr val="tx1"/>
          </a:fontRef>
        </p:style>
      </p:cxnSp>
      <p:sp>
        <p:nvSpPr>
          <p:cNvPr id="19" name="CasellaDiTesto 15"/>
          <p:cNvSpPr txBox="1"/>
          <p:nvPr/>
        </p:nvSpPr>
        <p:spPr>
          <a:xfrm>
            <a:off x="2813019" y="900272"/>
            <a:ext cx="878767" cy="523220"/>
          </a:xfrm>
          <a:prstGeom prst="rect">
            <a:avLst/>
          </a:prstGeom>
          <a:noFill/>
        </p:spPr>
        <p:txBody>
          <a:bodyPr wrap="non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2800" dirty="0">
                <a:solidFill>
                  <a:srgbClr val="FF0000"/>
                </a:solidFill>
              </a:rPr>
              <a:t>x</a:t>
            </a:r>
            <a:r>
              <a:rPr lang="it-IT" sz="2800" dirty="0" smtClean="0">
                <a:solidFill>
                  <a:srgbClr val="FF0000"/>
                </a:solidFill>
              </a:rPr>
              <a:t> 3.5</a:t>
            </a:r>
            <a:endParaRPr lang="it-IT" sz="2800" dirty="0">
              <a:solidFill>
                <a:srgbClr val="FF0000"/>
              </a:solidFill>
            </a:endParaRPr>
          </a:p>
        </p:txBody>
      </p:sp>
    </p:spTree>
    <p:extLst>
      <p:ext uri="{BB962C8B-B14F-4D97-AF65-F5344CB8AC3E}">
        <p14:creationId xmlns:p14="http://schemas.microsoft.com/office/powerpoint/2010/main" val="2838934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xmlns="" id="{8E69131A-E7FB-49C8-A917-C721C0A81DD0}"/>
              </a:ext>
            </a:extLst>
          </p:cNvPr>
          <p:cNvSpPr/>
          <p:nvPr/>
        </p:nvSpPr>
        <p:spPr>
          <a:xfrm>
            <a:off x="0" y="6528718"/>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i="1" dirty="0">
                <a:solidFill>
                  <a:srgbClr val="FFFF00"/>
                </a:solidFill>
              </a:rPr>
              <a:t>1</a:t>
            </a:r>
            <a:r>
              <a:rPr lang="it-IT" i="1" baseline="30000" dirty="0">
                <a:solidFill>
                  <a:srgbClr val="FFFF00"/>
                </a:solidFill>
              </a:rPr>
              <a:t>st</a:t>
            </a:r>
            <a:r>
              <a:rPr lang="it-IT" i="1" dirty="0">
                <a:solidFill>
                  <a:srgbClr val="FFFF00"/>
                </a:solidFill>
              </a:rPr>
              <a:t> INFN RF community National Meeting, </a:t>
            </a:r>
            <a:r>
              <a:rPr lang="it-IT" i="1" dirty="0" err="1">
                <a:solidFill>
                  <a:srgbClr val="FFFF00"/>
                </a:solidFill>
              </a:rPr>
              <a:t>Sept</a:t>
            </a:r>
            <a:r>
              <a:rPr lang="it-IT" i="1" dirty="0">
                <a:solidFill>
                  <a:srgbClr val="FFFF00"/>
                </a:solidFill>
              </a:rPr>
              <a:t>. 13 2021</a:t>
            </a:r>
          </a:p>
        </p:txBody>
      </p:sp>
      <p:sp>
        <p:nvSpPr>
          <p:cNvPr id="13" name="Segnaposto numero diapositiva 4">
            <a:extLst>
              <a:ext uri="{FF2B5EF4-FFF2-40B4-BE49-F238E27FC236}">
                <a16:creationId xmlns:a16="http://schemas.microsoft.com/office/drawing/2014/main" xmlns="" id="{2E7E0C30-6E40-4D46-B42A-2ACEFBE56CDD}"/>
              </a:ext>
            </a:extLst>
          </p:cNvPr>
          <p:cNvSpPr>
            <a:spLocks noGrp="1"/>
          </p:cNvSpPr>
          <p:nvPr>
            <p:ph type="sldNum" sz="quarter" idx="12"/>
          </p:nvPr>
        </p:nvSpPr>
        <p:spPr>
          <a:xfrm>
            <a:off x="9189720" y="6498590"/>
            <a:ext cx="2743200" cy="365125"/>
          </a:xfrm>
        </p:spPr>
        <p:txBody>
          <a:bodyPr/>
          <a:lstStyle/>
          <a:p>
            <a:fld id="{78D38D78-E7CE-4FC5-9811-B7ED10FBA3DF}" type="slidenum">
              <a:rPr lang="it-IT" smtClean="0">
                <a:solidFill>
                  <a:srgbClr val="FFFF00"/>
                </a:solidFill>
              </a:rPr>
              <a:t>5</a:t>
            </a:fld>
            <a:endParaRPr lang="it-IT">
              <a:solidFill>
                <a:srgbClr val="FFFF00"/>
              </a:solidFill>
            </a:endParaRPr>
          </a:p>
        </p:txBody>
      </p:sp>
      <p:sp>
        <p:nvSpPr>
          <p:cNvPr id="14" name="Rettangolo 13">
            <a:extLst>
              <a:ext uri="{FF2B5EF4-FFF2-40B4-BE49-F238E27FC236}">
                <a16:creationId xmlns:a16="http://schemas.microsoft.com/office/drawing/2014/main" xmlns="" id="{5326AC43-C5F1-4267-8AB7-7587CDBE53F7}"/>
              </a:ext>
            </a:extLst>
          </p:cNvPr>
          <p:cNvSpPr/>
          <p:nvPr/>
        </p:nvSpPr>
        <p:spPr>
          <a:xfrm>
            <a:off x="3735" y="-4721"/>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i="1" dirty="0" smtClean="0">
                <a:solidFill>
                  <a:schemeClr val="accent5">
                    <a:lumMod val="20000"/>
                    <a:lumOff val="80000"/>
                  </a:schemeClr>
                </a:solidFill>
              </a:rPr>
              <a:t>G. </a:t>
            </a:r>
            <a:r>
              <a:rPr lang="it-IT" i="1" dirty="0" err="1" smtClean="0">
                <a:solidFill>
                  <a:schemeClr val="accent5">
                    <a:lumMod val="20000"/>
                    <a:lumOff val="80000"/>
                  </a:schemeClr>
                </a:solidFill>
              </a:rPr>
              <a:t>Bisoffi</a:t>
            </a:r>
            <a:r>
              <a:rPr lang="it-IT" i="1" dirty="0" smtClean="0">
                <a:solidFill>
                  <a:schemeClr val="accent5">
                    <a:lumMod val="20000"/>
                    <a:lumOff val="80000"/>
                  </a:schemeClr>
                </a:solidFill>
              </a:rPr>
              <a:t>, A</a:t>
            </a:r>
            <a:r>
              <a:rPr lang="it-IT" i="1" dirty="0">
                <a:solidFill>
                  <a:schemeClr val="accent5">
                    <a:lumMod val="20000"/>
                    <a:lumOff val="80000"/>
                  </a:schemeClr>
                </a:solidFill>
              </a:rPr>
              <a:t>. </a:t>
            </a:r>
            <a:r>
              <a:rPr lang="it-IT" i="1" dirty="0" smtClean="0">
                <a:solidFill>
                  <a:schemeClr val="accent5">
                    <a:lumMod val="20000"/>
                    <a:lumOff val="80000"/>
                  </a:schemeClr>
                </a:solidFill>
              </a:rPr>
              <a:t>Gallo: </a:t>
            </a:r>
            <a:r>
              <a:rPr lang="en-US" i="1" dirty="0" err="1" smtClean="0">
                <a:solidFill>
                  <a:schemeClr val="accent5">
                    <a:lumMod val="20000"/>
                    <a:lumOff val="80000"/>
                  </a:schemeClr>
                </a:solidFill>
              </a:rPr>
              <a:t>Introduzione</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ai</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lavori</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della</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giornata</a:t>
            </a:r>
            <a:endParaRPr lang="en-US" i="1" dirty="0">
              <a:solidFill>
                <a:schemeClr val="accent5">
                  <a:lumMod val="20000"/>
                  <a:lumOff val="80000"/>
                </a:schemeClr>
              </a:solidFill>
            </a:endParaRPr>
          </a:p>
        </p:txBody>
      </p:sp>
      <p:sp>
        <p:nvSpPr>
          <p:cNvPr id="2" name="CasellaDiTesto 1"/>
          <p:cNvSpPr txBox="1"/>
          <p:nvPr/>
        </p:nvSpPr>
        <p:spPr>
          <a:xfrm>
            <a:off x="1552575" y="428625"/>
            <a:ext cx="9033370" cy="584775"/>
          </a:xfrm>
          <a:prstGeom prst="rect">
            <a:avLst/>
          </a:prstGeom>
          <a:noFill/>
        </p:spPr>
        <p:txBody>
          <a:bodyPr wrap="none" rtlCol="0">
            <a:spAutoFit/>
          </a:bodyPr>
          <a:lstStyle/>
          <a:p>
            <a:r>
              <a:rPr lang="it-IT" sz="3200" b="1" dirty="0" smtClean="0">
                <a:solidFill>
                  <a:srgbClr val="FF0000"/>
                </a:solidFill>
              </a:rPr>
              <a:t>Principali attività di INFN-Acceleratori in questa fase</a:t>
            </a:r>
            <a:endParaRPr lang="it-IT" sz="3200" b="1" dirty="0">
              <a:solidFill>
                <a:srgbClr val="FF0000"/>
              </a:solidFill>
            </a:endParaRPr>
          </a:p>
        </p:txBody>
      </p:sp>
      <p:sp>
        <p:nvSpPr>
          <p:cNvPr id="3" name="CasellaDiTesto 2"/>
          <p:cNvSpPr txBox="1"/>
          <p:nvPr/>
        </p:nvSpPr>
        <p:spPr>
          <a:xfrm>
            <a:off x="381000" y="1143000"/>
            <a:ext cx="11477623" cy="5155257"/>
          </a:xfrm>
          <a:prstGeom prst="rect">
            <a:avLst/>
          </a:prstGeom>
          <a:noFill/>
        </p:spPr>
        <p:txBody>
          <a:bodyPr wrap="square" rtlCol="0">
            <a:spAutoFit/>
          </a:bodyPr>
          <a:lstStyle/>
          <a:p>
            <a:pPr marL="285750" indent="-285750" algn="just">
              <a:spcAft>
                <a:spcPts val="900"/>
              </a:spcAft>
              <a:buFont typeface="Arial" panose="020B0604020202020204" pitchFamily="34" charset="0"/>
              <a:buChar char="•"/>
            </a:pPr>
            <a:r>
              <a:rPr lang="it-IT" sz="1700" dirty="0" smtClean="0"/>
              <a:t>Costruzione di rapporti e relazioni con gli altri organismi dell’ente (CSN5, Divisione Fondi Esterni, Comitato Trasferimento Tecnologico, INFN-E, INFN4LS, …);</a:t>
            </a:r>
          </a:p>
          <a:p>
            <a:pPr marL="285750" indent="-285750" algn="just">
              <a:spcAft>
                <a:spcPts val="300"/>
              </a:spcAft>
              <a:buFont typeface="Arial" panose="020B0604020202020204" pitchFamily="34" charset="0"/>
              <a:buChar char="•"/>
            </a:pPr>
            <a:r>
              <a:rPr lang="it-IT" sz="1700" dirty="0" smtClean="0"/>
              <a:t>Monitoraggio di: </a:t>
            </a:r>
          </a:p>
          <a:p>
            <a:pPr marL="647700" lvl="1" indent="-285750" algn="just">
              <a:spcAft>
                <a:spcPts val="300"/>
              </a:spcAft>
              <a:buFont typeface="Wingdings" panose="05000000000000000000" pitchFamily="2" charset="2"/>
              <a:buChar char="Ø"/>
            </a:pPr>
            <a:r>
              <a:rPr lang="it-IT" sz="1700" dirty="0" smtClean="0"/>
              <a:t>programmi europei e nazionali con potenziali opportunità per la ricerca e la tecnologia degli acceleratori di particelle;</a:t>
            </a:r>
          </a:p>
          <a:p>
            <a:pPr marL="647700" lvl="1" indent="-285750" algn="just">
              <a:spcAft>
                <a:spcPts val="300"/>
              </a:spcAft>
              <a:buFont typeface="Wingdings" panose="05000000000000000000" pitchFamily="2" charset="2"/>
              <a:buChar char="Ø"/>
            </a:pPr>
            <a:r>
              <a:rPr lang="it-IT" sz="1700" dirty="0" smtClean="0"/>
              <a:t>processo “</a:t>
            </a:r>
            <a:r>
              <a:rPr lang="it-IT" sz="1700" dirty="0" err="1" smtClean="0"/>
              <a:t>Snowmass</a:t>
            </a:r>
            <a:r>
              <a:rPr lang="it-IT" sz="1700" dirty="0" smtClean="0"/>
              <a:t>” per la </a:t>
            </a:r>
            <a:r>
              <a:rPr lang="it-IT" sz="1700" dirty="0" err="1" smtClean="0"/>
              <a:t>definizine</a:t>
            </a:r>
            <a:r>
              <a:rPr lang="it-IT" sz="1700" dirty="0" smtClean="0"/>
              <a:t> della </a:t>
            </a:r>
            <a:r>
              <a:rPr lang="it-IT" sz="1700" dirty="0" err="1" smtClean="0"/>
              <a:t>roadmap</a:t>
            </a:r>
            <a:r>
              <a:rPr lang="it-IT" sz="1700" dirty="0" smtClean="0"/>
              <a:t> HEP US, con attenzione alla discussione e alle proposte di R&amp;D nel campo degli acceleratori;</a:t>
            </a:r>
          </a:p>
          <a:p>
            <a:pPr marL="647700" lvl="1" indent="-285750" algn="just">
              <a:spcAft>
                <a:spcPts val="900"/>
              </a:spcAft>
              <a:buFont typeface="Wingdings" panose="05000000000000000000" pitchFamily="2" charset="2"/>
              <a:buChar char="Ø"/>
            </a:pPr>
            <a:r>
              <a:rPr lang="it-IT" sz="1700" dirty="0" smtClean="0"/>
              <a:t>potenziali opportunità legate a grandi progetti internazionali nel settore</a:t>
            </a:r>
          </a:p>
          <a:p>
            <a:pPr marL="285750" indent="-285750" algn="just">
              <a:spcAft>
                <a:spcPts val="1200"/>
              </a:spcAft>
              <a:buFont typeface="Arial" panose="020B0604020202020204" pitchFamily="34" charset="0"/>
              <a:buChar char="•"/>
            </a:pPr>
            <a:r>
              <a:rPr lang="it-IT" sz="1700" dirty="0" smtClean="0"/>
              <a:t>Mappatura delle competenze della comunità </a:t>
            </a:r>
            <a:r>
              <a:rPr lang="it-IT" sz="1700" dirty="0" err="1" smtClean="0"/>
              <a:t>acceleratoristi</a:t>
            </a:r>
            <a:r>
              <a:rPr lang="it-IT" sz="1700" dirty="0" smtClean="0"/>
              <a:t> INFN, per la redazione di un database sufficientemente potente ed articolato, in grado di mettere in evidenza sinergie interne, ambiti di eccellenza ed eventuali settori di carenza. La ricognizione è stata avviata da </a:t>
            </a:r>
            <a:r>
              <a:rPr lang="it-IT" sz="1700" dirty="0" err="1" smtClean="0"/>
              <a:t>AccTeCo</a:t>
            </a:r>
            <a:r>
              <a:rPr lang="it-IT" sz="1700" dirty="0" smtClean="0"/>
              <a:t>, ed è attualmente in fase di riordino e completamento. Si prevede in futuro di completarla con analoga ricognizione delle competenze dell’industria nazionale.</a:t>
            </a:r>
          </a:p>
          <a:p>
            <a:pPr marL="285750" indent="-285750" algn="just">
              <a:spcAft>
                <a:spcPts val="300"/>
              </a:spcAft>
              <a:buFont typeface="Arial" panose="020B0604020202020204" pitchFamily="34" charset="0"/>
              <a:buChar char="•"/>
            </a:pPr>
            <a:r>
              <a:rPr lang="it-IT" sz="1700" dirty="0" smtClean="0"/>
              <a:t>Promozione della formazione di reti tematiche stabili all’interno della comunità, per sfruttare al meglio possibili sinergie, favorire l’instaurarsi di collaborazioni, e per essere meglio preparati a cogliere le opportunità legate alle grandi iniziative nazionali ed internazionali. I primi ambiti in cui si sono ravvisate condizioni favorevoli per la creazione di reti tematiche sono:</a:t>
            </a:r>
          </a:p>
          <a:p>
            <a:pPr marL="742950" lvl="1" indent="-285750" algn="just">
              <a:spcAft>
                <a:spcPts val="300"/>
              </a:spcAft>
              <a:buFont typeface="Wingdings" panose="05000000000000000000" pitchFamily="2" charset="2"/>
              <a:buChar char="Ø"/>
            </a:pPr>
            <a:r>
              <a:rPr lang="it-IT" sz="1700" dirty="0" smtClean="0"/>
              <a:t>Tecnologia dei magneti</a:t>
            </a:r>
          </a:p>
          <a:p>
            <a:pPr marL="742950" lvl="1" indent="-285750" algn="just">
              <a:spcAft>
                <a:spcPts val="300"/>
              </a:spcAft>
              <a:buFont typeface="Wingdings" panose="05000000000000000000" pitchFamily="2" charset="2"/>
              <a:buChar char="Ø"/>
            </a:pPr>
            <a:r>
              <a:rPr lang="it-IT" sz="1700" dirty="0" smtClean="0"/>
              <a:t>Superconduttività</a:t>
            </a:r>
          </a:p>
          <a:p>
            <a:pPr marL="742950" lvl="1" indent="-285750" algn="just">
              <a:spcAft>
                <a:spcPts val="300"/>
              </a:spcAft>
              <a:buFont typeface="Wingdings" panose="05000000000000000000" pitchFamily="2" charset="2"/>
              <a:buChar char="Ø"/>
            </a:pPr>
            <a:r>
              <a:rPr lang="it-IT" sz="1700" dirty="0" smtClean="0"/>
              <a:t>Sistemi a Radiofrequenza</a:t>
            </a:r>
            <a:endParaRPr lang="it-IT" sz="1700" dirty="0"/>
          </a:p>
        </p:txBody>
      </p:sp>
    </p:spTree>
    <p:extLst>
      <p:ext uri="{BB962C8B-B14F-4D97-AF65-F5344CB8AC3E}">
        <p14:creationId xmlns:p14="http://schemas.microsoft.com/office/powerpoint/2010/main" val="266595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xmlns="" id="{8E69131A-E7FB-49C8-A917-C721C0A81DD0}"/>
              </a:ext>
            </a:extLst>
          </p:cNvPr>
          <p:cNvSpPr/>
          <p:nvPr/>
        </p:nvSpPr>
        <p:spPr>
          <a:xfrm>
            <a:off x="0" y="6528718"/>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i="1" dirty="0">
                <a:solidFill>
                  <a:srgbClr val="FFFF00"/>
                </a:solidFill>
              </a:rPr>
              <a:t>1</a:t>
            </a:r>
            <a:r>
              <a:rPr lang="it-IT" i="1" baseline="30000" dirty="0">
                <a:solidFill>
                  <a:srgbClr val="FFFF00"/>
                </a:solidFill>
              </a:rPr>
              <a:t>st</a:t>
            </a:r>
            <a:r>
              <a:rPr lang="it-IT" i="1" dirty="0">
                <a:solidFill>
                  <a:srgbClr val="FFFF00"/>
                </a:solidFill>
              </a:rPr>
              <a:t> INFN RF community National Meeting, </a:t>
            </a:r>
            <a:r>
              <a:rPr lang="it-IT" i="1" dirty="0" err="1">
                <a:solidFill>
                  <a:srgbClr val="FFFF00"/>
                </a:solidFill>
              </a:rPr>
              <a:t>Sept</a:t>
            </a:r>
            <a:r>
              <a:rPr lang="it-IT" i="1" dirty="0">
                <a:solidFill>
                  <a:srgbClr val="FFFF00"/>
                </a:solidFill>
              </a:rPr>
              <a:t>. 13 2021</a:t>
            </a:r>
          </a:p>
        </p:txBody>
      </p:sp>
      <p:sp>
        <p:nvSpPr>
          <p:cNvPr id="13" name="Segnaposto numero diapositiva 4">
            <a:extLst>
              <a:ext uri="{FF2B5EF4-FFF2-40B4-BE49-F238E27FC236}">
                <a16:creationId xmlns:a16="http://schemas.microsoft.com/office/drawing/2014/main" xmlns="" id="{2E7E0C30-6E40-4D46-B42A-2ACEFBE56CDD}"/>
              </a:ext>
            </a:extLst>
          </p:cNvPr>
          <p:cNvSpPr>
            <a:spLocks noGrp="1"/>
          </p:cNvSpPr>
          <p:nvPr>
            <p:ph type="sldNum" sz="quarter" idx="12"/>
          </p:nvPr>
        </p:nvSpPr>
        <p:spPr>
          <a:xfrm>
            <a:off x="9189720" y="6498590"/>
            <a:ext cx="2743200" cy="365125"/>
          </a:xfrm>
        </p:spPr>
        <p:txBody>
          <a:bodyPr/>
          <a:lstStyle/>
          <a:p>
            <a:fld id="{78D38D78-E7CE-4FC5-9811-B7ED10FBA3DF}" type="slidenum">
              <a:rPr lang="it-IT" smtClean="0">
                <a:solidFill>
                  <a:srgbClr val="FFFF00"/>
                </a:solidFill>
              </a:rPr>
              <a:t>6</a:t>
            </a:fld>
            <a:endParaRPr lang="it-IT">
              <a:solidFill>
                <a:srgbClr val="FFFF00"/>
              </a:solidFill>
            </a:endParaRPr>
          </a:p>
        </p:txBody>
      </p:sp>
      <p:sp>
        <p:nvSpPr>
          <p:cNvPr id="14" name="Rettangolo 13">
            <a:extLst>
              <a:ext uri="{FF2B5EF4-FFF2-40B4-BE49-F238E27FC236}">
                <a16:creationId xmlns:a16="http://schemas.microsoft.com/office/drawing/2014/main" xmlns="" id="{5326AC43-C5F1-4267-8AB7-7587CDBE53F7}"/>
              </a:ext>
            </a:extLst>
          </p:cNvPr>
          <p:cNvSpPr/>
          <p:nvPr/>
        </p:nvSpPr>
        <p:spPr>
          <a:xfrm>
            <a:off x="3735" y="-4721"/>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i="1" dirty="0" smtClean="0">
                <a:solidFill>
                  <a:schemeClr val="accent5">
                    <a:lumMod val="20000"/>
                    <a:lumOff val="80000"/>
                  </a:schemeClr>
                </a:solidFill>
              </a:rPr>
              <a:t>G. </a:t>
            </a:r>
            <a:r>
              <a:rPr lang="it-IT" i="1" dirty="0" err="1" smtClean="0">
                <a:solidFill>
                  <a:schemeClr val="accent5">
                    <a:lumMod val="20000"/>
                    <a:lumOff val="80000"/>
                  </a:schemeClr>
                </a:solidFill>
              </a:rPr>
              <a:t>Bisoffi</a:t>
            </a:r>
            <a:r>
              <a:rPr lang="it-IT" i="1" dirty="0" smtClean="0">
                <a:solidFill>
                  <a:schemeClr val="accent5">
                    <a:lumMod val="20000"/>
                    <a:lumOff val="80000"/>
                  </a:schemeClr>
                </a:solidFill>
              </a:rPr>
              <a:t>, A</a:t>
            </a:r>
            <a:r>
              <a:rPr lang="it-IT" i="1" dirty="0">
                <a:solidFill>
                  <a:schemeClr val="accent5">
                    <a:lumMod val="20000"/>
                    <a:lumOff val="80000"/>
                  </a:schemeClr>
                </a:solidFill>
              </a:rPr>
              <a:t>. </a:t>
            </a:r>
            <a:r>
              <a:rPr lang="it-IT" i="1" dirty="0" smtClean="0">
                <a:solidFill>
                  <a:schemeClr val="accent5">
                    <a:lumMod val="20000"/>
                    <a:lumOff val="80000"/>
                  </a:schemeClr>
                </a:solidFill>
              </a:rPr>
              <a:t>Gallo: </a:t>
            </a:r>
            <a:r>
              <a:rPr lang="en-US" i="1" dirty="0" err="1" smtClean="0">
                <a:solidFill>
                  <a:schemeClr val="accent5">
                    <a:lumMod val="20000"/>
                    <a:lumOff val="80000"/>
                  </a:schemeClr>
                </a:solidFill>
              </a:rPr>
              <a:t>Introduzione</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ai</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lavori</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della</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giornata</a:t>
            </a:r>
            <a:endParaRPr lang="en-US" i="1" dirty="0">
              <a:solidFill>
                <a:schemeClr val="accent5">
                  <a:lumMod val="20000"/>
                  <a:lumOff val="80000"/>
                </a:schemeClr>
              </a:solidFill>
            </a:endParaRPr>
          </a:p>
        </p:txBody>
      </p:sp>
      <p:sp>
        <p:nvSpPr>
          <p:cNvPr id="2" name="CasellaDiTesto 1"/>
          <p:cNvSpPr txBox="1"/>
          <p:nvPr/>
        </p:nvSpPr>
        <p:spPr>
          <a:xfrm>
            <a:off x="3009900" y="485775"/>
            <a:ext cx="5720220" cy="584775"/>
          </a:xfrm>
          <a:prstGeom prst="rect">
            <a:avLst/>
          </a:prstGeom>
          <a:noFill/>
        </p:spPr>
        <p:txBody>
          <a:bodyPr wrap="none" rtlCol="0">
            <a:spAutoFit/>
          </a:bodyPr>
          <a:lstStyle/>
          <a:p>
            <a:r>
              <a:rPr lang="it-IT" sz="3200" b="1" dirty="0" smtClean="0">
                <a:solidFill>
                  <a:srgbClr val="FF0000"/>
                </a:solidFill>
              </a:rPr>
              <a:t>Una rete di esperti RF dell’INFN?</a:t>
            </a:r>
            <a:endParaRPr lang="it-IT" sz="3200" b="1" dirty="0">
              <a:solidFill>
                <a:srgbClr val="FF0000"/>
              </a:solidFill>
            </a:endParaRPr>
          </a:p>
        </p:txBody>
      </p:sp>
      <p:sp>
        <p:nvSpPr>
          <p:cNvPr id="3" name="CasellaDiTesto 2"/>
          <p:cNvSpPr txBox="1"/>
          <p:nvPr/>
        </p:nvSpPr>
        <p:spPr>
          <a:xfrm>
            <a:off x="381000" y="1447800"/>
            <a:ext cx="11477623" cy="4462760"/>
          </a:xfrm>
          <a:prstGeom prst="rect">
            <a:avLst/>
          </a:prstGeom>
          <a:noFill/>
        </p:spPr>
        <p:txBody>
          <a:bodyPr wrap="square" rtlCol="0">
            <a:spAutoFit/>
          </a:bodyPr>
          <a:lstStyle/>
          <a:p>
            <a:pPr marL="285750" indent="-285750" algn="just">
              <a:spcAft>
                <a:spcPts val="1200"/>
              </a:spcAft>
              <a:buFont typeface="Arial" panose="020B0604020202020204" pitchFamily="34" charset="0"/>
              <a:buChar char="•"/>
            </a:pPr>
            <a:r>
              <a:rPr lang="it-IT" dirty="0" smtClean="0"/>
              <a:t>Certamente ne esistono i presupposti culturali e di competenza;</a:t>
            </a:r>
          </a:p>
          <a:p>
            <a:pPr marL="285750" indent="-285750" algn="just">
              <a:spcAft>
                <a:spcPts val="1200"/>
              </a:spcAft>
              <a:buFont typeface="Arial" panose="020B0604020202020204" pitchFamily="34" charset="0"/>
              <a:buChar char="•"/>
            </a:pPr>
            <a:r>
              <a:rPr lang="it-IT" dirty="0" smtClean="0"/>
              <a:t>Settore senza dubbio con aspetti di eccellenza riconosciuta anche in ambito internazionale;</a:t>
            </a:r>
          </a:p>
          <a:p>
            <a:pPr marL="285750" indent="-285750" algn="just">
              <a:spcAft>
                <a:spcPts val="1200"/>
              </a:spcAft>
              <a:buFont typeface="Arial" panose="020B0604020202020204" pitchFamily="34" charset="0"/>
              <a:buChar char="•"/>
            </a:pPr>
            <a:r>
              <a:rPr lang="it-IT" dirty="0" smtClean="0"/>
              <a:t>Spazio disponibile per maggior conoscenza reciproca e possibile collaborazione, sebbene alcune esperienze in tal senso sono già in essere;</a:t>
            </a:r>
          </a:p>
          <a:p>
            <a:pPr marL="285750" indent="-285750" algn="just">
              <a:spcAft>
                <a:spcPts val="1200"/>
              </a:spcAft>
              <a:buFont typeface="Arial" panose="020B0604020202020204" pitchFamily="34" charset="0"/>
              <a:buChar char="•"/>
            </a:pPr>
            <a:endParaRPr lang="it-IT" dirty="0" smtClean="0"/>
          </a:p>
          <a:p>
            <a:pPr algn="just">
              <a:spcAft>
                <a:spcPts val="1200"/>
              </a:spcAft>
            </a:pPr>
            <a:endParaRPr lang="it-IT" dirty="0"/>
          </a:p>
          <a:p>
            <a:pPr marL="285750" indent="-285750" algn="just">
              <a:spcAft>
                <a:spcPts val="1200"/>
              </a:spcAft>
              <a:buFont typeface="Arial" panose="020B0604020202020204" pitchFamily="34" charset="0"/>
              <a:buChar char="•"/>
            </a:pPr>
            <a:r>
              <a:rPr lang="it-IT" dirty="0" smtClean="0"/>
              <a:t>Una rete è pur sempre un organismo stabile, che per essere tenuto in vita in maniera efficiente richiede in misura ragionevole tempo, attenzione, risorse. E’ un «costo» che può essere un investimento straordinariamente produttivo, o al contrario può essere vissuto come un ulteriore adempimento, un carico di lavoro extra di cui non si sente necessità impellente. In definitiva, </a:t>
            </a:r>
            <a:r>
              <a:rPr lang="it-IT" b="1" dirty="0" smtClean="0"/>
              <a:t>è solo la comunità che può giudicare l’utilità di un ulteriore strumento auto-organizzativo</a:t>
            </a:r>
            <a:r>
              <a:rPr lang="it-IT" dirty="0" smtClean="0"/>
              <a:t>, e decidere di adottarlo o meno di conseguenza. L’obiettivo principale della giornata, che sarà al centro della discussione conclusiva, può essere quindi </a:t>
            </a:r>
            <a:r>
              <a:rPr lang="it-IT" b="1" dirty="0" smtClean="0"/>
              <a:t>dare risposta </a:t>
            </a:r>
            <a:r>
              <a:rPr lang="it-IT" dirty="0" smtClean="0"/>
              <a:t>con franchezza e a ragion veduta ad una semplice domanda di </a:t>
            </a:r>
            <a:r>
              <a:rPr lang="it-IT" b="1" dirty="0" smtClean="0"/>
              <a:t>utilità ed opportunità</a:t>
            </a:r>
            <a:r>
              <a:rPr lang="it-IT" dirty="0" smtClean="0"/>
              <a:t>.</a:t>
            </a:r>
          </a:p>
        </p:txBody>
      </p:sp>
      <p:sp>
        <p:nvSpPr>
          <p:cNvPr id="7" name="CasellaDiTesto 6"/>
          <p:cNvSpPr txBox="1"/>
          <p:nvPr/>
        </p:nvSpPr>
        <p:spPr>
          <a:xfrm>
            <a:off x="4717606" y="3048000"/>
            <a:ext cx="1556388" cy="584775"/>
          </a:xfrm>
          <a:prstGeom prst="rect">
            <a:avLst/>
          </a:prstGeom>
          <a:noFill/>
        </p:spPr>
        <p:txBody>
          <a:bodyPr wrap="none" rtlCol="0">
            <a:spAutoFit/>
          </a:bodyPr>
          <a:lstStyle/>
          <a:p>
            <a:r>
              <a:rPr lang="it-IT" sz="3200" b="1" dirty="0">
                <a:solidFill>
                  <a:srgbClr val="FF0000"/>
                </a:solidFill>
              </a:rPr>
              <a:t>T</a:t>
            </a:r>
            <a:r>
              <a:rPr lang="it-IT" sz="3200" b="1" dirty="0" smtClean="0">
                <a:solidFill>
                  <a:srgbClr val="FF0000"/>
                </a:solidFill>
              </a:rPr>
              <a:t>uttavia</a:t>
            </a:r>
            <a:endParaRPr lang="it-IT" sz="3200" b="1" dirty="0">
              <a:solidFill>
                <a:srgbClr val="FF0000"/>
              </a:solidFill>
            </a:endParaRPr>
          </a:p>
        </p:txBody>
      </p:sp>
    </p:spTree>
    <p:extLst>
      <p:ext uri="{BB962C8B-B14F-4D97-AF65-F5344CB8AC3E}">
        <p14:creationId xmlns:p14="http://schemas.microsoft.com/office/powerpoint/2010/main" val="2005659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xmlns="" id="{8E69131A-E7FB-49C8-A917-C721C0A81DD0}"/>
              </a:ext>
            </a:extLst>
          </p:cNvPr>
          <p:cNvSpPr/>
          <p:nvPr/>
        </p:nvSpPr>
        <p:spPr>
          <a:xfrm>
            <a:off x="0" y="6528718"/>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i="1" dirty="0">
                <a:solidFill>
                  <a:srgbClr val="FFFF00"/>
                </a:solidFill>
              </a:rPr>
              <a:t>1</a:t>
            </a:r>
            <a:r>
              <a:rPr lang="it-IT" i="1" baseline="30000" dirty="0">
                <a:solidFill>
                  <a:srgbClr val="FFFF00"/>
                </a:solidFill>
              </a:rPr>
              <a:t>st</a:t>
            </a:r>
            <a:r>
              <a:rPr lang="it-IT" i="1" dirty="0">
                <a:solidFill>
                  <a:srgbClr val="FFFF00"/>
                </a:solidFill>
              </a:rPr>
              <a:t> INFN RF community National Meeting, </a:t>
            </a:r>
            <a:r>
              <a:rPr lang="it-IT" i="1" dirty="0" err="1">
                <a:solidFill>
                  <a:srgbClr val="FFFF00"/>
                </a:solidFill>
              </a:rPr>
              <a:t>Sept</a:t>
            </a:r>
            <a:r>
              <a:rPr lang="it-IT" i="1" dirty="0">
                <a:solidFill>
                  <a:srgbClr val="FFFF00"/>
                </a:solidFill>
              </a:rPr>
              <a:t>. 13 2021</a:t>
            </a:r>
          </a:p>
        </p:txBody>
      </p:sp>
      <p:sp>
        <p:nvSpPr>
          <p:cNvPr id="13" name="Segnaposto numero diapositiva 4">
            <a:extLst>
              <a:ext uri="{FF2B5EF4-FFF2-40B4-BE49-F238E27FC236}">
                <a16:creationId xmlns:a16="http://schemas.microsoft.com/office/drawing/2014/main" xmlns="" id="{2E7E0C30-6E40-4D46-B42A-2ACEFBE56CDD}"/>
              </a:ext>
            </a:extLst>
          </p:cNvPr>
          <p:cNvSpPr>
            <a:spLocks noGrp="1"/>
          </p:cNvSpPr>
          <p:nvPr>
            <p:ph type="sldNum" sz="quarter" idx="12"/>
          </p:nvPr>
        </p:nvSpPr>
        <p:spPr>
          <a:xfrm>
            <a:off x="9189720" y="6498590"/>
            <a:ext cx="2743200" cy="365125"/>
          </a:xfrm>
        </p:spPr>
        <p:txBody>
          <a:bodyPr/>
          <a:lstStyle/>
          <a:p>
            <a:fld id="{78D38D78-E7CE-4FC5-9811-B7ED10FBA3DF}" type="slidenum">
              <a:rPr lang="it-IT" smtClean="0">
                <a:solidFill>
                  <a:srgbClr val="FFFF00"/>
                </a:solidFill>
              </a:rPr>
              <a:t>7</a:t>
            </a:fld>
            <a:endParaRPr lang="it-IT">
              <a:solidFill>
                <a:srgbClr val="FFFF00"/>
              </a:solidFill>
            </a:endParaRPr>
          </a:p>
        </p:txBody>
      </p:sp>
      <p:sp>
        <p:nvSpPr>
          <p:cNvPr id="14" name="Rettangolo 13">
            <a:extLst>
              <a:ext uri="{FF2B5EF4-FFF2-40B4-BE49-F238E27FC236}">
                <a16:creationId xmlns:a16="http://schemas.microsoft.com/office/drawing/2014/main" xmlns="" id="{5326AC43-C5F1-4267-8AB7-7587CDBE53F7}"/>
              </a:ext>
            </a:extLst>
          </p:cNvPr>
          <p:cNvSpPr/>
          <p:nvPr/>
        </p:nvSpPr>
        <p:spPr>
          <a:xfrm>
            <a:off x="3735" y="-4721"/>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i="1" dirty="0" smtClean="0">
                <a:solidFill>
                  <a:schemeClr val="accent5">
                    <a:lumMod val="20000"/>
                    <a:lumOff val="80000"/>
                  </a:schemeClr>
                </a:solidFill>
              </a:rPr>
              <a:t>G. </a:t>
            </a:r>
            <a:r>
              <a:rPr lang="it-IT" i="1" dirty="0" err="1" smtClean="0">
                <a:solidFill>
                  <a:schemeClr val="accent5">
                    <a:lumMod val="20000"/>
                    <a:lumOff val="80000"/>
                  </a:schemeClr>
                </a:solidFill>
              </a:rPr>
              <a:t>Bisoffi</a:t>
            </a:r>
            <a:r>
              <a:rPr lang="it-IT" i="1" dirty="0" smtClean="0">
                <a:solidFill>
                  <a:schemeClr val="accent5">
                    <a:lumMod val="20000"/>
                    <a:lumOff val="80000"/>
                  </a:schemeClr>
                </a:solidFill>
              </a:rPr>
              <a:t>, A</a:t>
            </a:r>
            <a:r>
              <a:rPr lang="it-IT" i="1" dirty="0">
                <a:solidFill>
                  <a:schemeClr val="accent5">
                    <a:lumMod val="20000"/>
                    <a:lumOff val="80000"/>
                  </a:schemeClr>
                </a:solidFill>
              </a:rPr>
              <a:t>. </a:t>
            </a:r>
            <a:r>
              <a:rPr lang="it-IT" i="1" dirty="0" smtClean="0">
                <a:solidFill>
                  <a:schemeClr val="accent5">
                    <a:lumMod val="20000"/>
                    <a:lumOff val="80000"/>
                  </a:schemeClr>
                </a:solidFill>
              </a:rPr>
              <a:t>Gallo: </a:t>
            </a:r>
            <a:r>
              <a:rPr lang="en-US" i="1" dirty="0" err="1" smtClean="0">
                <a:solidFill>
                  <a:schemeClr val="accent5">
                    <a:lumMod val="20000"/>
                    <a:lumOff val="80000"/>
                  </a:schemeClr>
                </a:solidFill>
              </a:rPr>
              <a:t>Introduzione</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ai</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lavori</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della</a:t>
            </a:r>
            <a:r>
              <a:rPr lang="en-US" i="1" dirty="0" smtClean="0">
                <a:solidFill>
                  <a:schemeClr val="accent5">
                    <a:lumMod val="20000"/>
                    <a:lumOff val="80000"/>
                  </a:schemeClr>
                </a:solidFill>
              </a:rPr>
              <a:t> </a:t>
            </a:r>
            <a:r>
              <a:rPr lang="en-US" i="1" dirty="0" err="1" smtClean="0">
                <a:solidFill>
                  <a:schemeClr val="accent5">
                    <a:lumMod val="20000"/>
                    <a:lumOff val="80000"/>
                  </a:schemeClr>
                </a:solidFill>
              </a:rPr>
              <a:t>giornata</a:t>
            </a:r>
            <a:endParaRPr lang="en-US" i="1" dirty="0">
              <a:solidFill>
                <a:schemeClr val="accent5">
                  <a:lumMod val="20000"/>
                  <a:lumOff val="80000"/>
                </a:schemeClr>
              </a:solidFill>
            </a:endParaRPr>
          </a:p>
        </p:txBody>
      </p:sp>
      <p:sp>
        <p:nvSpPr>
          <p:cNvPr id="2" name="Rettangolo 1"/>
          <p:cNvSpPr/>
          <p:nvPr/>
        </p:nvSpPr>
        <p:spPr>
          <a:xfrm>
            <a:off x="942975" y="1900268"/>
            <a:ext cx="10439400" cy="4401205"/>
          </a:xfrm>
          <a:prstGeom prst="rect">
            <a:avLst/>
          </a:prstGeom>
        </p:spPr>
        <p:txBody>
          <a:bodyPr wrap="square">
            <a:spAutoFit/>
          </a:bodyPr>
          <a:lstStyle/>
          <a:p>
            <a:pPr marL="285750" lvl="0" indent="-285750">
              <a:spcAft>
                <a:spcPts val="1200"/>
              </a:spcAft>
              <a:buFont typeface="Arial" panose="020B0604020202020204" pitchFamily="34" charset="0"/>
              <a:buChar char="•"/>
            </a:pPr>
            <a:r>
              <a:rPr lang="it-IT" sz="2400" dirty="0"/>
              <a:t>Q</a:t>
            </a:r>
            <a:r>
              <a:rPr lang="it-IT" sz="2400" dirty="0" smtClean="0"/>
              <a:t>uali </a:t>
            </a:r>
            <a:r>
              <a:rPr lang="it-IT" sz="2400" dirty="0"/>
              <a:t>competenze mi mancano che ho visto potrebbero esserci altrove? </a:t>
            </a:r>
          </a:p>
          <a:p>
            <a:pPr marL="285750" lvl="0" indent="-285750">
              <a:spcAft>
                <a:spcPts val="1200"/>
              </a:spcAft>
              <a:buFont typeface="Arial" panose="020B0604020202020204" pitchFamily="34" charset="0"/>
              <a:buChar char="•"/>
            </a:pPr>
            <a:r>
              <a:rPr lang="it-IT" sz="2400" dirty="0"/>
              <a:t>Q</a:t>
            </a:r>
            <a:r>
              <a:rPr lang="it-IT" sz="2400" dirty="0" smtClean="0"/>
              <a:t>uali </a:t>
            </a:r>
            <a:r>
              <a:rPr lang="it-IT" sz="2400" dirty="0"/>
              <a:t>tra le attività presentate oggi hanno suscitato il mio interesse e sulle cui non escludo di (o vorrei) collaborare? </a:t>
            </a:r>
          </a:p>
          <a:p>
            <a:pPr marL="285750" lvl="0" indent="-285750">
              <a:spcAft>
                <a:spcPts val="1200"/>
              </a:spcAft>
              <a:buFont typeface="Arial" panose="020B0604020202020204" pitchFamily="34" charset="0"/>
              <a:buChar char="•"/>
            </a:pPr>
            <a:r>
              <a:rPr lang="it-IT" sz="2400" dirty="0"/>
              <a:t>H</a:t>
            </a:r>
            <a:r>
              <a:rPr lang="it-IT" sz="2400" dirty="0" smtClean="0"/>
              <a:t>o </a:t>
            </a:r>
            <a:r>
              <a:rPr lang="it-IT" sz="2400" dirty="0"/>
              <a:t>individuato competenze/persone/strumentazioni che potrebbero risolvere attuali carenze o criticità del mio gruppo? </a:t>
            </a:r>
            <a:r>
              <a:rPr lang="it-IT" sz="2400" dirty="0" smtClean="0"/>
              <a:t>Quali</a:t>
            </a:r>
            <a:r>
              <a:rPr lang="it-IT" sz="2400" dirty="0"/>
              <a:t>? </a:t>
            </a:r>
          </a:p>
          <a:p>
            <a:pPr marL="285750" lvl="0" indent="-285750">
              <a:spcAft>
                <a:spcPts val="1200"/>
              </a:spcAft>
              <a:buFont typeface="Arial" panose="020B0604020202020204" pitchFamily="34" charset="0"/>
              <a:buChar char="•"/>
            </a:pPr>
            <a:r>
              <a:rPr lang="it-IT" sz="2400" dirty="0"/>
              <a:t>V</a:t>
            </a:r>
            <a:r>
              <a:rPr lang="it-IT" sz="2400" dirty="0" smtClean="0"/>
              <a:t>edo </a:t>
            </a:r>
            <a:r>
              <a:rPr lang="it-IT" sz="2400" dirty="0"/>
              <a:t>delle opportunità di partecipare a progetti nazionali/internazionali, ma mi servirebbero delle competenze che ho visto oggi esserci in altre strutture?</a:t>
            </a:r>
          </a:p>
          <a:p>
            <a:pPr marL="285750" lvl="0" indent="-285750">
              <a:spcAft>
                <a:spcPts val="1200"/>
              </a:spcAft>
              <a:buFont typeface="Arial" panose="020B0604020202020204" pitchFamily="34" charset="0"/>
              <a:buChar char="•"/>
            </a:pPr>
            <a:r>
              <a:rPr lang="it-IT" sz="2400" dirty="0"/>
              <a:t>V</a:t>
            </a:r>
            <a:r>
              <a:rPr lang="it-IT" sz="2400" dirty="0" smtClean="0"/>
              <a:t>edo </a:t>
            </a:r>
            <a:r>
              <a:rPr lang="it-IT" sz="2400" dirty="0"/>
              <a:t>competenze strategiche totalmente assenti che potrebbero penalizzare la comunità come insieme? Ci sono azioni che si possono mettere in campo per colmare eventuali gap nei confronti dei grandi laboratori internazionali?</a:t>
            </a:r>
            <a:endParaRPr lang="it-IT" sz="2400" dirty="0">
              <a:effectLst/>
            </a:endParaRPr>
          </a:p>
        </p:txBody>
      </p:sp>
      <p:sp>
        <p:nvSpPr>
          <p:cNvPr id="6" name="CasellaDiTesto 5"/>
          <p:cNvSpPr txBox="1"/>
          <p:nvPr/>
        </p:nvSpPr>
        <p:spPr>
          <a:xfrm>
            <a:off x="1392010" y="590550"/>
            <a:ext cx="9541330" cy="1077218"/>
          </a:xfrm>
          <a:prstGeom prst="rect">
            <a:avLst/>
          </a:prstGeom>
          <a:noFill/>
        </p:spPr>
        <p:txBody>
          <a:bodyPr wrap="none" rtlCol="0">
            <a:spAutoFit/>
          </a:bodyPr>
          <a:lstStyle/>
          <a:p>
            <a:pPr algn="ctr"/>
            <a:r>
              <a:rPr lang="it-IT" sz="3200" b="1" dirty="0">
                <a:solidFill>
                  <a:srgbClr val="FF0000"/>
                </a:solidFill>
              </a:rPr>
              <a:t>TAVOLA ROTONDA </a:t>
            </a:r>
            <a:r>
              <a:rPr lang="it-IT" sz="3200" b="1" dirty="0" smtClean="0">
                <a:solidFill>
                  <a:srgbClr val="FF0000"/>
                </a:solidFill>
              </a:rPr>
              <a:t> </a:t>
            </a:r>
          </a:p>
          <a:p>
            <a:pPr algn="ctr"/>
            <a:r>
              <a:rPr lang="it-IT" sz="3200" b="1" dirty="0" smtClean="0">
                <a:solidFill>
                  <a:srgbClr val="FF0000"/>
                </a:solidFill>
              </a:rPr>
              <a:t>POSSIBILI DOMANDE DI STIMOLO </a:t>
            </a:r>
            <a:r>
              <a:rPr lang="it-IT" sz="3200" b="1" dirty="0">
                <a:solidFill>
                  <a:srgbClr val="FF0000"/>
                </a:solidFill>
              </a:rPr>
              <a:t>PER </a:t>
            </a:r>
            <a:r>
              <a:rPr lang="it-IT" sz="3200" b="1" dirty="0" smtClean="0">
                <a:solidFill>
                  <a:srgbClr val="FF0000"/>
                </a:solidFill>
              </a:rPr>
              <a:t>LA DISCUSSIONE</a:t>
            </a:r>
            <a:endParaRPr lang="it-IT" sz="3200" b="1" dirty="0">
              <a:solidFill>
                <a:srgbClr val="FF0000"/>
              </a:solidFill>
            </a:endParaRPr>
          </a:p>
        </p:txBody>
      </p:sp>
    </p:spTree>
    <p:extLst>
      <p:ext uri="{BB962C8B-B14F-4D97-AF65-F5344CB8AC3E}">
        <p14:creationId xmlns:p14="http://schemas.microsoft.com/office/powerpoint/2010/main" val="228221192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29619</TotalTime>
  <Words>970</Words>
  <Application>Microsoft Office PowerPoint</Application>
  <PresentationFormat>Personalizzato</PresentationFormat>
  <Paragraphs>79</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X-band Klystron and Modulator overview Eupraxia@SPARC_LAB</dc:title>
  <dc:creator>Fabio Cardelli</dc:creator>
  <cp:lastModifiedBy>Sandro</cp:lastModifiedBy>
  <cp:revision>62</cp:revision>
  <dcterms:created xsi:type="dcterms:W3CDTF">2021-06-22T08:07:58Z</dcterms:created>
  <dcterms:modified xsi:type="dcterms:W3CDTF">2021-09-12T10:01:13Z</dcterms:modified>
</cp:coreProperties>
</file>