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22"/>
  </p:notesMasterIdLst>
  <p:handoutMasterIdLst>
    <p:handoutMasterId r:id="rId23"/>
  </p:handoutMasterIdLst>
  <p:sldIdLst>
    <p:sldId id="355" r:id="rId5"/>
    <p:sldId id="416" r:id="rId6"/>
    <p:sldId id="412" r:id="rId7"/>
    <p:sldId id="423" r:id="rId8"/>
    <p:sldId id="365" r:id="rId9"/>
    <p:sldId id="417" r:id="rId10"/>
    <p:sldId id="418" r:id="rId11"/>
    <p:sldId id="414" r:id="rId12"/>
    <p:sldId id="419" r:id="rId13"/>
    <p:sldId id="422" r:id="rId14"/>
    <p:sldId id="421" r:id="rId15"/>
    <p:sldId id="413" r:id="rId16"/>
    <p:sldId id="424" r:id="rId17"/>
    <p:sldId id="410" r:id="rId18"/>
    <p:sldId id="415" r:id="rId19"/>
    <p:sldId id="385" r:id="rId20"/>
    <p:sldId id="386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ght Version" id="{0FC2E018-D1A7-4F47-BA72-A3A971C46F76}">
          <p14:sldIdLst>
            <p14:sldId id="355"/>
            <p14:sldId id="416"/>
            <p14:sldId id="412"/>
            <p14:sldId id="423"/>
            <p14:sldId id="365"/>
            <p14:sldId id="417"/>
            <p14:sldId id="418"/>
            <p14:sldId id="414"/>
            <p14:sldId id="419"/>
            <p14:sldId id="422"/>
            <p14:sldId id="421"/>
            <p14:sldId id="413"/>
            <p14:sldId id="424"/>
            <p14:sldId id="410"/>
            <p14:sldId id="415"/>
            <p14:sldId id="385"/>
            <p14:sldId id="3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drik Köster" initials="HK" lastIdx="1" clrIdx="0"/>
  <p:cmAuthor id="2" name="Mathieu Veeckmans" initials="MV" lastIdx="2" clrIdx="1">
    <p:extLst>
      <p:ext uri="{19B8F6BF-5375-455C-9EA6-DF929625EA0E}">
        <p15:presenceInfo xmlns:p15="http://schemas.microsoft.com/office/powerpoint/2012/main" userId="S-1-12-1-3500030439-1256334524-3430468503-13617137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F4F"/>
    <a:srgbClr val="FFFFFF"/>
    <a:srgbClr val="CFD5EA"/>
    <a:srgbClr val="77608E"/>
    <a:srgbClr val="5F5F5F"/>
    <a:srgbClr val="262626"/>
    <a:srgbClr val="3B3B3B"/>
    <a:srgbClr val="222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0" autoAdjust="0"/>
    <p:restoredTop sz="93979" autoAdjust="0"/>
  </p:normalViewPr>
  <p:slideViewPr>
    <p:cSldViewPr snapToGrid="0">
      <p:cViewPr varScale="1">
        <p:scale>
          <a:sx n="69" d="100"/>
          <a:sy n="69" d="100"/>
        </p:scale>
        <p:origin x="4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07T09:21:39.285" idx="1">
    <p:pos x="10" y="10"/>
    <p:text>montrer les régions wallones, flamandes, Pays-bas, allemagne, décrire euroregio meuse rhin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1-07T09:38:13.688" idx="2">
    <p:pos x="1543" y="2767"/>
    <p:text>verifier que c'est des tion partout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F3154E-4F6C-4025-B793-531F9BD1D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0468D2-12B9-4767-8F0A-0AC67ED0AC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AB8F2-CF24-42F8-8447-B00AE01C411E}" type="datetimeFigureOut">
              <a:rPr lang="de-DE" smtClean="0"/>
              <a:t>08.11.2021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749F866-0F8D-4525-96CC-99CAFB905D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E5BB9E9-9CE7-4AE0-BB2D-123F24970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3F3C1-0E27-4333-86CF-150FD752BEA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690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A7D0A-DEDE-E143-99B7-0F56412556BD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0DFD3-48A9-9242-AA5B-460E93217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Lines show routes for active acquisition</a:t>
            </a:r>
            <a:r>
              <a:rPr lang="en-US" baseline="0" dirty="0" smtClean="0"/>
              <a:t>, red point show location of passive seismic sensors.</a:t>
            </a:r>
          </a:p>
          <a:p>
            <a:r>
              <a:rPr lang="en-US" baseline="0" dirty="0" smtClean="0"/>
              <a:t>At both ends of each line a length of 1.3 km is added (</a:t>
            </a:r>
            <a:r>
              <a:rPr lang="en-US" baseline="0" smtClean="0"/>
              <a:t>thin lines in </a:t>
            </a:r>
            <a:r>
              <a:rPr lang="en-US" baseline="0" dirty="0" smtClean="0"/>
              <a:t>order to the data from the last shot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Lines show routes for active acquisition</a:t>
            </a:r>
            <a:r>
              <a:rPr lang="en-US" baseline="0" dirty="0" smtClean="0"/>
              <a:t>, red point show location of passive seismic sensors.</a:t>
            </a:r>
          </a:p>
          <a:p>
            <a:r>
              <a:rPr lang="en-US" baseline="0" dirty="0" smtClean="0"/>
              <a:t>At both ends of each line a length of 1.3 km is added (</a:t>
            </a:r>
            <a:r>
              <a:rPr lang="en-US" baseline="0" smtClean="0"/>
              <a:t>thin lines in </a:t>
            </a:r>
            <a:r>
              <a:rPr lang="en-US" baseline="0" dirty="0" smtClean="0"/>
              <a:t>order to the data from the last shot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51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Lines show routes for active acquisition</a:t>
            </a:r>
            <a:r>
              <a:rPr lang="en-US" baseline="0" dirty="0" smtClean="0"/>
              <a:t>, red point show location of passive seismic sensors.</a:t>
            </a:r>
          </a:p>
          <a:p>
            <a:r>
              <a:rPr lang="en-US" baseline="0" dirty="0" smtClean="0"/>
              <a:t>At both ends of each line a length of 1.3 km is added (</a:t>
            </a:r>
            <a:r>
              <a:rPr lang="en-US" baseline="0" smtClean="0"/>
              <a:t>thin lines in </a:t>
            </a:r>
            <a:r>
              <a:rPr lang="en-US" baseline="0" dirty="0" smtClean="0"/>
              <a:t>order to the data from the last shot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1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Lines show routes for active acquisition</a:t>
            </a:r>
            <a:r>
              <a:rPr lang="en-US" baseline="0" dirty="0" smtClean="0"/>
              <a:t>, red point show location of passive seismic sensors.</a:t>
            </a:r>
          </a:p>
          <a:p>
            <a:r>
              <a:rPr lang="en-US" baseline="0" dirty="0" smtClean="0"/>
              <a:t>At both ends of each line a length of 1.3 km is added (</a:t>
            </a:r>
            <a:r>
              <a:rPr lang="en-US" baseline="0" smtClean="0"/>
              <a:t>thin lines in </a:t>
            </a:r>
            <a:r>
              <a:rPr lang="en-US" baseline="0" dirty="0" smtClean="0"/>
              <a:t>order to the data from the last shot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13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Lines show routes for active acquisition</a:t>
            </a:r>
            <a:r>
              <a:rPr lang="en-US" baseline="0" dirty="0" smtClean="0"/>
              <a:t>, red point show location of passive seismic sensors.</a:t>
            </a:r>
          </a:p>
          <a:p>
            <a:r>
              <a:rPr lang="en-US" baseline="0" dirty="0" smtClean="0"/>
              <a:t>At both ends of each line a length of 1.3 km is added (</a:t>
            </a:r>
            <a:r>
              <a:rPr lang="en-US" baseline="0" smtClean="0"/>
              <a:t>thin lines in </a:t>
            </a:r>
            <a:r>
              <a:rPr lang="en-US" baseline="0" dirty="0" smtClean="0"/>
              <a:t>order to the data from the last shot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7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Lines show routes for active acquisition</a:t>
            </a:r>
            <a:r>
              <a:rPr lang="en-US" baseline="0" dirty="0" smtClean="0"/>
              <a:t>, red point show location of passive seismic sensors.</a:t>
            </a:r>
          </a:p>
          <a:p>
            <a:r>
              <a:rPr lang="en-US" baseline="0" dirty="0" smtClean="0"/>
              <a:t>At both ends of each line a length of 1.3 km is added (</a:t>
            </a:r>
            <a:r>
              <a:rPr lang="en-US" baseline="0" smtClean="0"/>
              <a:t>thin lines in </a:t>
            </a:r>
            <a:r>
              <a:rPr lang="en-US" baseline="0" dirty="0" smtClean="0"/>
              <a:t>order to the data from the last shot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50DFD3-48A9-9242-AA5B-460E93217C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6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942937C-DE38-4396-8C30-3BFE427A8F87}"/>
              </a:ext>
            </a:extLst>
          </p:cNvPr>
          <p:cNvSpPr/>
          <p:nvPr userDrawn="1"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31AD4C-1412-40CF-BD7D-9517A68F0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E0F42A-5AC9-4C0C-9126-1C4007087A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776E828C-B9B4-4999-BBBB-7E0996DA37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6330CA2-EFF0-4EC0-AE85-310815DC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16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641561-74BF-43F1-80A2-B1B83083F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384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3CA91C4-D0CD-4AEB-AF4E-200C3FE16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44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30E06-D9ED-4F3F-8733-282CF3B87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352C444-64E5-4C5E-9F8E-F94AC1EAE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E33F4B9-520B-4F74-9FCA-2F9F4B189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B3E9E0C8-1A7A-41A9-A9BA-4C2750E1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FA360-881B-4223-9B82-D854D6B8691E}" type="datetimeFigureOut">
              <a:rPr lang="de-DE" smtClean="0"/>
              <a:t>08.11.2021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E75625-DBD4-46F9-BF40-A1957FE27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894B9E-03CF-4BBE-B22E-D6B51783416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793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B2468-84B4-401E-8AA7-85E6CE729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174533-2C07-4A7B-BF15-3626BF91D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0AD126A-3F03-40CE-81E8-B97534E1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5FA360-881B-4223-9B82-D854D6B8691E}" type="datetimeFigureOut">
              <a:rPr lang="de-DE" smtClean="0"/>
              <a:t>08.11.2021</a:t>
            </a:fld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F70C16F-9C3F-4930-BAAE-2C2D3CF414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894B9E-03CF-4BBE-B22E-D6B51783416F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693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653097E-C14F-4790-8766-2B1F3B337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8CEA77-CB17-425A-A21F-A5871FCC4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6627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942937C-DE38-4396-8C30-3BFE427A8F87}"/>
              </a:ext>
            </a:extLst>
          </p:cNvPr>
          <p:cNvSpPr/>
          <p:nvPr userDrawn="1"/>
        </p:nvSpPr>
        <p:spPr>
          <a:xfrm>
            <a:off x="3934691" y="6192982"/>
            <a:ext cx="4322618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131AD4C-1412-40CF-BD7D-9517A68F0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E0F42A-5AC9-4C0C-9126-1C4007087A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29" y="292529"/>
            <a:ext cx="4590000" cy="9715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330CA2-EFF0-4EC0-AE85-310815DCD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29" y="1794167"/>
            <a:ext cx="6476400" cy="2387600"/>
          </a:xfrm>
        </p:spPr>
        <p:txBody>
          <a:bodyPr anchor="b"/>
          <a:lstStyle>
            <a:lvl1pPr algn="l">
              <a:defRPr sz="6000">
                <a:solidFill>
                  <a:srgbClr val="321F4F"/>
                </a:solidFill>
              </a:defRPr>
            </a:lvl1pPr>
          </a:lstStyle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641561-74BF-43F1-80A2-B1B83083F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29" y="4273842"/>
            <a:ext cx="64764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5F5F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Master-</a:t>
            </a:r>
            <a:r>
              <a:rPr lang="en-GB" noProof="0" dirty="0" err="1"/>
              <a:t>Untertitelformat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B47FC1A-0A0B-4A2F-BF90-4B62583F24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5000" y="6169631"/>
            <a:ext cx="2322000" cy="625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B870950-D318-475F-B2CE-1EC8910F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9616" y="0"/>
            <a:ext cx="688238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4D9F94CF-9C44-4423-8319-748EABA30B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688389"/>
            <a:ext cx="12192000" cy="4353823"/>
          </a:xfrm>
          <a:prstGeom prst="rect">
            <a:avLst/>
          </a:prstGeom>
          <a:solidFill>
            <a:srgbClr val="321F4F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3DCD75-D877-40BF-9A10-417DC8D40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488BD5-8F62-494E-9033-0204A7264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6179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21303B-C075-4238-9A63-F01378E2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8EFE10-FF56-4CDB-80F7-C8F847100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9392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6D747-112F-4C0D-BBDE-3E2531FD0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8490E6-C475-4874-9261-C25122FD1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A0340C-1FD4-4FE8-AC94-793DF07FE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36994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E2213B-BECD-43F8-ABEE-20DE4BE2B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FFAD6F-91D2-4BCB-BEC0-FFEC84D72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76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798685-BA90-442A-8D8C-2003332C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560D4BF-AE27-4156-A26C-C01D3F7CB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7608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AD59BD8-7B8B-410B-8BCB-B1D9F1DA89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0610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B1A48-D004-4B7F-9D48-C1217040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2140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019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8645C-FB22-49F4-8218-D57F85F99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3BD4FF-88E9-4818-B62D-0CDE602F0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48C97C-350D-4D24-BF4D-709F311DC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7734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7A4807B-8FC2-4FFE-9BD9-67288800D2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8328" y="6311900"/>
            <a:ext cx="1699199" cy="457987"/>
          </a:xfrm>
          <a:prstGeom prst="rect">
            <a:avLst/>
          </a:prstGeom>
          <a:noFill/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3C02E82-686E-4AE4-9FF4-FEBA5AF1C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69652F-2A2F-41BF-8514-FF50257D3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67C2A4-AF6C-418B-B2C0-55C44C60ECE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943" y="6361475"/>
            <a:ext cx="1700786" cy="359999"/>
          </a:xfrm>
          <a:prstGeom prst="rect">
            <a:avLst/>
          </a:prstGeom>
        </p:spPr>
      </p:pic>
      <p:sp>
        <p:nvSpPr>
          <p:cNvPr id="12" name="Foliennummernplatzhalter 6">
            <a:extLst>
              <a:ext uri="{FF2B5EF4-FFF2-40B4-BE49-F238E27FC236}">
                <a16:creationId xmlns:a16="http://schemas.microsoft.com/office/drawing/2014/main" id="{7B8E0A5B-4F99-4FFF-AFA0-DA21337E5729}"/>
              </a:ext>
            </a:extLst>
          </p:cNvPr>
          <p:cNvSpPr txBox="1">
            <a:spLocks/>
          </p:cNvSpPr>
          <p:nvPr userDrawn="1"/>
        </p:nvSpPr>
        <p:spPr>
          <a:xfrm>
            <a:off x="8610600" y="63083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rgbClr val="77608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F5BFB-8590-4F30-987F-3DE858351BAF}" type="slidenum">
              <a:rPr lang="de-DE" smtClean="0">
                <a:solidFill>
                  <a:srgbClr val="5F5F5F"/>
                </a:solidFill>
              </a:rPr>
              <a:pPr/>
              <a:t>‹#›</a:t>
            </a:fld>
            <a:endParaRPr lang="de-DE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79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4" r:id="rId2"/>
    <p:sldLayoutId id="2147483665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21F4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F5F5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F5F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F5F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5F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F5F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tiff"/><Relationship Id="rId17" Type="http://schemas.openxmlformats.org/officeDocument/2006/relationships/image" Target="../media/image33.jpeg"/><Relationship Id="rId2" Type="http://schemas.openxmlformats.org/officeDocument/2006/relationships/image" Target="../media/image18.jpeg"/><Relationship Id="rId16" Type="http://schemas.openxmlformats.org/officeDocument/2006/relationships/image" Target="../media/image32.jpe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tiff"/><Relationship Id="rId19" Type="http://schemas.openxmlformats.org/officeDocument/2006/relationships/image" Target="../media/image35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png"/><Relationship Id="rId7" Type="http://schemas.openxmlformats.org/officeDocument/2006/relationships/image" Target="../media/image41.jpg"/><Relationship Id="rId12" Type="http://schemas.openxmlformats.org/officeDocument/2006/relationships/image" Target="../media/image28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tiff"/><Relationship Id="rId11" Type="http://schemas.openxmlformats.org/officeDocument/2006/relationships/image" Target="../media/image27.tiff"/><Relationship Id="rId5" Type="http://schemas.openxmlformats.org/officeDocument/2006/relationships/image" Target="../media/image40.png"/><Relationship Id="rId10" Type="http://schemas.openxmlformats.org/officeDocument/2006/relationships/image" Target="../media/image26.tiff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7C024-1BFE-4ADB-96AD-CDADCC369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07363"/>
            <a:ext cx="10661650" cy="2299616"/>
          </a:xfrm>
        </p:spPr>
        <p:txBody>
          <a:bodyPr>
            <a:normAutofit fontScale="90000"/>
          </a:bodyPr>
          <a:lstStyle/>
          <a:p>
            <a:r>
              <a:rPr lang="en-US" sz="5300" dirty="0" smtClean="0"/>
              <a:t>E-TEST </a:t>
            </a:r>
            <a:r>
              <a:rPr lang="en-US" sz="5300" dirty="0"/>
              <a:t>in </a:t>
            </a:r>
            <a:r>
              <a:rPr lang="en-US" sz="5300" dirty="0" smtClean="0"/>
              <a:t>EMR : Groundwater </a:t>
            </a:r>
            <a:r>
              <a:rPr lang="en-US" sz="5300" dirty="0"/>
              <a:t>flow modeling for the EMR region </a:t>
            </a:r>
            <a:r>
              <a:rPr lang="en-US" sz="5300" dirty="0" smtClean="0"/>
              <a:t/>
            </a:r>
            <a:br>
              <a:rPr lang="en-US" sz="5300" dirty="0" smtClean="0"/>
            </a:br>
            <a:endParaRPr lang="en-US" i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48D56E-195A-4233-A17E-BE89C821F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Mathieu Veeckmans, Philippe Orban, Frédéric Nguyen, Alain Dassargues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6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/>
              <a:t>Challenges faced for the modeling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33" y="2042635"/>
            <a:ext cx="5727567" cy="4050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33" y="2042635"/>
            <a:ext cx="5727567" cy="405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8" t="74805" r="2724" b="6984"/>
          <a:stretch/>
        </p:blipFill>
        <p:spPr>
          <a:xfrm>
            <a:off x="11887200" y="5188036"/>
            <a:ext cx="304800" cy="9048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52" y="2042635"/>
            <a:ext cx="5727567" cy="4050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8" t="74805" r="2724" b="6984"/>
          <a:stretch/>
        </p:blipFill>
        <p:spPr>
          <a:xfrm>
            <a:off x="5846619" y="5188035"/>
            <a:ext cx="304800" cy="90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9900" y="1050924"/>
            <a:ext cx="11417300" cy="4892675"/>
          </a:xfrm>
        </p:spPr>
        <p:txBody>
          <a:bodyPr>
            <a:normAutofit/>
          </a:bodyPr>
          <a:lstStyle/>
          <a:p>
            <a:r>
              <a:rPr lang="en-GB" b="1" dirty="0"/>
              <a:t>Solution proposed</a:t>
            </a:r>
          </a:p>
          <a:p>
            <a:pPr lvl="1"/>
            <a:r>
              <a:rPr lang="en-US" sz="2800" dirty="0"/>
              <a:t>First guess of the model based on mean expected hydraulic conductivities</a:t>
            </a:r>
          </a:p>
          <a:p>
            <a:pPr lvl="1"/>
            <a:r>
              <a:rPr lang="en-US" sz="2800" dirty="0"/>
              <a:t>Perform a sensitivity analysis to asses the influence of the deep aquifers on the </a:t>
            </a:r>
            <a:r>
              <a:rPr lang="en-US" sz="2800" dirty="0" err="1"/>
              <a:t>piezometric</a:t>
            </a:r>
            <a:r>
              <a:rPr lang="en-US" sz="2800" dirty="0"/>
              <a:t> levels of the shallow aquifers</a:t>
            </a:r>
          </a:p>
          <a:p>
            <a:pPr lvl="1"/>
            <a:r>
              <a:rPr lang="en-US" sz="2800" dirty="0"/>
              <a:t>Integration of the results of the tests from the deep boreholes </a:t>
            </a:r>
          </a:p>
          <a:p>
            <a:pPr lvl="1"/>
            <a:r>
              <a:rPr lang="en-US" sz="2800" dirty="0" smtClean="0"/>
              <a:t>Revaluation of </a:t>
            </a:r>
            <a:r>
              <a:rPr lang="en-US" sz="2800" dirty="0"/>
              <a:t>the depth of the model based on the result of the sensitivity analysis and perform a calibration by hand to represent </a:t>
            </a:r>
            <a:r>
              <a:rPr lang="en-US" sz="2800" dirty="0" err="1"/>
              <a:t>piezometric</a:t>
            </a:r>
            <a:r>
              <a:rPr lang="en-US" sz="2800" dirty="0"/>
              <a:t> data, general trend and known behavior</a:t>
            </a:r>
          </a:p>
          <a:p>
            <a:endParaRPr lang="en-US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/>
              <a:t>Challenges faced for the modeling</a:t>
            </a:r>
          </a:p>
        </p:txBody>
      </p:sp>
    </p:spTree>
    <p:extLst>
      <p:ext uri="{BB962C8B-B14F-4D97-AF65-F5344CB8AC3E}">
        <p14:creationId xmlns:p14="http://schemas.microsoft.com/office/powerpoint/2010/main" val="20839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Challenges for the modeling</a:t>
            </a:r>
            <a:endParaRPr lang="en-US" dirty="0"/>
          </a:p>
        </p:txBody>
      </p:sp>
      <p:pic>
        <p:nvPicPr>
          <p:cNvPr id="9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r="23827"/>
          <a:stretch/>
        </p:blipFill>
        <p:spPr>
          <a:xfrm>
            <a:off x="392864" y="1254338"/>
            <a:ext cx="5245107" cy="5000688"/>
          </a:xfrm>
          <a:prstGeom prst="rect">
            <a:avLst/>
          </a:prstGeom>
        </p:spPr>
      </p:pic>
      <p:pic>
        <p:nvPicPr>
          <p:cNvPr id="14" name="Image 11"/>
          <p:cNvPicPr>
            <a:picLocks noChangeAspect="1"/>
          </p:cNvPicPr>
          <p:nvPr/>
        </p:nvPicPr>
        <p:blipFill rotWithShape="1">
          <a:blip r:embed="rId4"/>
          <a:srcRect r="89000" b="65974"/>
          <a:stretch/>
        </p:blipFill>
        <p:spPr>
          <a:xfrm>
            <a:off x="10122451" y="4562356"/>
            <a:ext cx="913328" cy="1542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t="25499" r="31186" b="14287"/>
          <a:stretch/>
        </p:blipFill>
        <p:spPr>
          <a:xfrm>
            <a:off x="5842535" y="1254338"/>
            <a:ext cx="5678905" cy="3888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5" t="-4609" r="86173" b="62553"/>
          <a:stretch/>
        </p:blipFill>
        <p:spPr>
          <a:xfrm>
            <a:off x="8981202" y="3539096"/>
            <a:ext cx="2744802" cy="2715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153"/>
            <a:ext cx="12192000" cy="453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Challenges for the modeling</a:t>
            </a:r>
            <a:endParaRPr lang="en-US" dirty="0"/>
          </a:p>
        </p:txBody>
      </p:sp>
      <p:pic>
        <p:nvPicPr>
          <p:cNvPr id="9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r="23827"/>
          <a:stretch/>
        </p:blipFill>
        <p:spPr>
          <a:xfrm>
            <a:off x="392864" y="1254338"/>
            <a:ext cx="5245107" cy="5000688"/>
          </a:xfrm>
          <a:prstGeom prst="rect">
            <a:avLst/>
          </a:prstGeom>
        </p:spPr>
      </p:pic>
      <p:pic>
        <p:nvPicPr>
          <p:cNvPr id="14" name="Image 11"/>
          <p:cNvPicPr>
            <a:picLocks noChangeAspect="1"/>
          </p:cNvPicPr>
          <p:nvPr/>
        </p:nvPicPr>
        <p:blipFill rotWithShape="1">
          <a:blip r:embed="rId4"/>
          <a:srcRect r="89000" b="65974"/>
          <a:stretch/>
        </p:blipFill>
        <p:spPr>
          <a:xfrm>
            <a:off x="10122451" y="4562356"/>
            <a:ext cx="913328" cy="1542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t="25499" r="31186" b="14287"/>
          <a:stretch/>
        </p:blipFill>
        <p:spPr>
          <a:xfrm>
            <a:off x="5842535" y="1254338"/>
            <a:ext cx="5678905" cy="3888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75" t="-4609" r="86173" b="62553"/>
          <a:stretch/>
        </p:blipFill>
        <p:spPr>
          <a:xfrm>
            <a:off x="8981202" y="3539096"/>
            <a:ext cx="2744802" cy="271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8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Challenges for the modeling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r="27761" b="10672"/>
          <a:stretch/>
        </p:blipFill>
        <p:spPr>
          <a:xfrm>
            <a:off x="3522846" y="1013900"/>
            <a:ext cx="6516304" cy="52634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4" t="-3725" r="80471" b="63110"/>
          <a:stretch/>
        </p:blipFill>
        <p:spPr>
          <a:xfrm>
            <a:off x="3291840" y="688184"/>
            <a:ext cx="1097280" cy="262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0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9900" y="1050924"/>
            <a:ext cx="11244580" cy="4892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/>
          </a:p>
          <a:p>
            <a:r>
              <a:rPr lang="en-US" sz="3200" dirty="0" smtClean="0"/>
              <a:t>Development of the sensitivity analysis and the calibration</a:t>
            </a:r>
            <a:endParaRPr lang="en-US" sz="3200" dirty="0"/>
          </a:p>
          <a:p>
            <a:r>
              <a:rPr lang="en-US" sz="3200" dirty="0" smtClean="0"/>
              <a:t>Preparation of the local model and calibration of the local model</a:t>
            </a:r>
          </a:p>
          <a:p>
            <a:r>
              <a:rPr lang="en-US" sz="3200" dirty="0" smtClean="0"/>
              <a:t>Estimation of the volume to drain and pump during the building and the operation</a:t>
            </a:r>
          </a:p>
          <a:p>
            <a:r>
              <a:rPr lang="en-US" sz="3200" dirty="0" smtClean="0"/>
              <a:t>Assessment of the impacts on surface/groundwater interactions, existing pumping wells, land subsidence </a:t>
            </a:r>
            <a:endParaRPr lang="en-US" sz="3200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Further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6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1346" y="724275"/>
            <a:ext cx="8217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accent4"/>
              </a:solidFill>
              <a:hlinkClick r:id="" action="ppaction://hlinkfile"/>
            </a:endParaRPr>
          </a:p>
          <a:p>
            <a:pPr algn="ctr"/>
            <a:endParaRPr lang="en-US" dirty="0">
              <a:solidFill>
                <a:schemeClr val="accent4"/>
              </a:solidFill>
              <a:hlinkClick r:id="" action="ppaction://hlinkfile"/>
            </a:endParaRPr>
          </a:p>
          <a:p>
            <a:pPr algn="ctr"/>
            <a:endParaRPr lang="en-US" dirty="0">
              <a:solidFill>
                <a:schemeClr val="accent4"/>
              </a:solidFill>
              <a:hlinkClick r:id="" action="ppaction://hlinkfile"/>
            </a:endParaRPr>
          </a:p>
          <a:p>
            <a:pPr algn="ctr"/>
            <a:endParaRPr lang="en-US" dirty="0">
              <a:solidFill>
                <a:schemeClr val="accent4"/>
              </a:solidFill>
              <a:hlinkClick r:id="" action="ppaction://hlinkfi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8801" y="2078024"/>
            <a:ext cx="7562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064A2"/>
                </a:solidFill>
              </a:rPr>
              <a:t>E-TEST is co-funded by the Regions: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18559" y="3959713"/>
            <a:ext cx="6292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64A2"/>
                </a:solidFill>
              </a:rPr>
              <a:t>E-TEST is also co-funded by the own-</a:t>
            </a:r>
            <a:r>
              <a:rPr lang="en-US" b="1" dirty="0" err="1">
                <a:solidFill>
                  <a:srgbClr val="8064A2"/>
                </a:solidFill>
              </a:rPr>
              <a:t>fundings</a:t>
            </a:r>
            <a:r>
              <a:rPr lang="en-US" b="1" dirty="0">
                <a:solidFill>
                  <a:srgbClr val="8064A2"/>
                </a:solidFill>
              </a:rPr>
              <a:t> of all Partners: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46" y="4492599"/>
            <a:ext cx="1020796" cy="495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09" y="4480217"/>
            <a:ext cx="1077082" cy="469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03" y="5002274"/>
            <a:ext cx="891082" cy="344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29" y="5129996"/>
            <a:ext cx="914732" cy="281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295" y="4545821"/>
            <a:ext cx="1199866" cy="367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676" y="5018693"/>
            <a:ext cx="1742755" cy="444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49" y="4560866"/>
            <a:ext cx="1146539" cy="2717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66" y="4566636"/>
            <a:ext cx="912437" cy="325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2002" y="4983512"/>
            <a:ext cx="1495816" cy="5147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06516" y="5157416"/>
            <a:ext cx="1081806" cy="1730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3948" y="4501288"/>
            <a:ext cx="1014375" cy="456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84" y="2551769"/>
            <a:ext cx="610277" cy="8425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18" y="3582801"/>
            <a:ext cx="2017033" cy="4030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32" y="2602606"/>
            <a:ext cx="1951889" cy="45674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27" y="2605984"/>
            <a:ext cx="1177565" cy="6967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32" y="3505785"/>
            <a:ext cx="2608503" cy="470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61" y="726396"/>
            <a:ext cx="3915592" cy="12899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609" y="3324342"/>
            <a:ext cx="1827818" cy="749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516" y="1515219"/>
            <a:ext cx="1270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278" y="4886019"/>
            <a:ext cx="6520375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8064A2"/>
                </a:solidFill>
              </a:rPr>
              <a:t>E-TEST partners</a:t>
            </a:r>
            <a:endParaRPr lang="en-US" sz="3600" dirty="0">
              <a:solidFill>
                <a:srgbClr val="8064A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64" y="540861"/>
            <a:ext cx="1944834" cy="944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51" y="2867190"/>
            <a:ext cx="1567166" cy="682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42" y="3884799"/>
            <a:ext cx="1697702" cy="656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4" y="5219733"/>
            <a:ext cx="1742760" cy="53562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82871" y="676732"/>
            <a:ext cx="2503711" cy="4101110"/>
          </a:xfrm>
          <a:prstGeom prst="line">
            <a:avLst/>
          </a:prstGeom>
          <a:ln>
            <a:solidFill>
              <a:srgbClr val="8064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035638" y="2087300"/>
            <a:ext cx="3760913" cy="2141188"/>
          </a:xfrm>
          <a:prstGeom prst="line">
            <a:avLst/>
          </a:prstGeom>
          <a:ln>
            <a:solidFill>
              <a:srgbClr val="8064A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466" y="4141184"/>
            <a:ext cx="2286000" cy="6999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85" y="676733"/>
            <a:ext cx="2906244" cy="7414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769" y="2002929"/>
            <a:ext cx="2184403" cy="5177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89" y="2766977"/>
            <a:ext cx="1738387" cy="6206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3803" y="2087301"/>
            <a:ext cx="1988569" cy="684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199" y="1333758"/>
            <a:ext cx="2061069" cy="3297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5869" y="3615373"/>
            <a:ext cx="1932599" cy="8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4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274585" y="911224"/>
            <a:ext cx="4146535" cy="5225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274585" y="985520"/>
            <a:ext cx="11487487" cy="523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/>
              <a:t>Groundwater in the EMR region</a:t>
            </a:r>
          </a:p>
          <a:p>
            <a:pPr algn="just"/>
            <a:r>
              <a:rPr lang="en-US" dirty="0" smtClean="0"/>
              <a:t>Groundwater pumping in the EMR region</a:t>
            </a:r>
          </a:p>
          <a:p>
            <a:pPr algn="just"/>
            <a:r>
              <a:rPr lang="en-US" dirty="0" smtClean="0"/>
              <a:t>Conceptual model</a:t>
            </a:r>
          </a:p>
          <a:p>
            <a:pPr algn="just"/>
            <a:r>
              <a:rPr lang="en-US" dirty="0" smtClean="0"/>
              <a:t>Challenges faced for the modeling</a:t>
            </a:r>
          </a:p>
          <a:p>
            <a:pPr lvl="1" algn="just"/>
            <a:r>
              <a:rPr lang="en-US" dirty="0"/>
              <a:t>Boundary </a:t>
            </a:r>
            <a:r>
              <a:rPr lang="en-US" dirty="0" smtClean="0"/>
              <a:t>conditions</a:t>
            </a:r>
          </a:p>
          <a:p>
            <a:pPr lvl="1" algn="just"/>
            <a:r>
              <a:rPr lang="en-US" dirty="0" smtClean="0"/>
              <a:t>Simplified geological model</a:t>
            </a:r>
          </a:p>
          <a:p>
            <a:pPr lvl="1" algn="just"/>
            <a:r>
              <a:rPr lang="en-US" dirty="0" smtClean="0"/>
              <a:t>Input parameters</a:t>
            </a:r>
          </a:p>
          <a:p>
            <a:pPr algn="just"/>
            <a:r>
              <a:rPr lang="en-US" dirty="0" smtClean="0"/>
              <a:t>Further goals</a:t>
            </a:r>
          </a:p>
          <a:p>
            <a:pPr lvl="1" algn="just"/>
            <a:r>
              <a:rPr lang="en-US" dirty="0" smtClean="0"/>
              <a:t>Sensitivity analysis</a:t>
            </a:r>
          </a:p>
          <a:p>
            <a:pPr lvl="1" algn="just"/>
            <a:r>
              <a:rPr lang="en-US" dirty="0" smtClean="0"/>
              <a:t>Model calibration</a:t>
            </a:r>
          </a:p>
          <a:p>
            <a:pPr lvl="1" algn="just"/>
            <a:r>
              <a:rPr lang="en-US" dirty="0" smtClean="0"/>
              <a:t>Local model</a:t>
            </a:r>
            <a:endParaRPr lang="en-US" dirty="0"/>
          </a:p>
          <a:p>
            <a:pPr algn="jus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476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Groundwater in the EMR region</a:t>
            </a:r>
            <a:endParaRPr lang="en-US" dirty="0"/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274585" y="911224"/>
            <a:ext cx="4146535" cy="5225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274585" y="985520"/>
            <a:ext cx="11487487" cy="523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Groundwater of the EMR region is intensively exploited for agricultural, industrial and domestic </a:t>
            </a:r>
            <a:r>
              <a:rPr lang="en-US" dirty="0" smtClean="0"/>
              <a:t>use</a:t>
            </a:r>
          </a:p>
          <a:p>
            <a:pPr algn="just"/>
            <a:r>
              <a:rPr lang="en-US" dirty="0" smtClean="0"/>
              <a:t>The E-TEST project might have an impact on several aquifer formations</a:t>
            </a:r>
          </a:p>
          <a:p>
            <a:pPr lvl="1" algn="just"/>
            <a:r>
              <a:rPr lang="en-US" dirty="0" smtClean="0"/>
              <a:t>During the construction of the infrastructures</a:t>
            </a:r>
          </a:p>
          <a:p>
            <a:pPr lvl="1" algn="just"/>
            <a:r>
              <a:rPr lang="en-US" dirty="0" smtClean="0"/>
              <a:t>During the exploitation if a large volume of groundwater need to be drained and pumped</a:t>
            </a:r>
          </a:p>
          <a:p>
            <a:pPr algn="just"/>
            <a:r>
              <a:rPr lang="en-US" dirty="0" smtClean="0"/>
              <a:t>Depending on the final localization and depth the following aquifer formations might be impacted</a:t>
            </a:r>
          </a:p>
          <a:p>
            <a:pPr lvl="1" algn="just"/>
            <a:r>
              <a:rPr lang="en-US" dirty="0" smtClean="0"/>
              <a:t>Chalky and sandy formations from the Cretaceous</a:t>
            </a:r>
          </a:p>
          <a:p>
            <a:pPr lvl="1" algn="just"/>
            <a:r>
              <a:rPr lang="en-US" dirty="0" smtClean="0"/>
              <a:t>Carboniferous limestone</a:t>
            </a:r>
          </a:p>
          <a:p>
            <a:pPr lvl="1" algn="just"/>
            <a:r>
              <a:rPr lang="en-US" dirty="0" err="1"/>
              <a:t>Famenian</a:t>
            </a:r>
            <a:r>
              <a:rPr lang="en-US" dirty="0"/>
              <a:t> </a:t>
            </a:r>
            <a:r>
              <a:rPr lang="en-US" dirty="0" smtClean="0"/>
              <a:t>sandstone</a:t>
            </a:r>
          </a:p>
          <a:p>
            <a:pPr lvl="1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4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Groundwater in the EMR region</a:t>
            </a:r>
            <a:endParaRPr lang="en-US" dirty="0"/>
          </a:p>
        </p:txBody>
      </p:sp>
      <p:sp>
        <p:nvSpPr>
          <p:cNvPr id="14" name="Inhaltsplatzhalter 2"/>
          <p:cNvSpPr txBox="1">
            <a:spLocks/>
          </p:cNvSpPr>
          <p:nvPr/>
        </p:nvSpPr>
        <p:spPr>
          <a:xfrm>
            <a:off x="274585" y="911224"/>
            <a:ext cx="4146535" cy="5225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10" y="1018568"/>
            <a:ext cx="7085733" cy="5010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6" y="1914231"/>
            <a:ext cx="6184008" cy="1503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5" y="4327222"/>
            <a:ext cx="7168076" cy="123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2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9900" y="1050924"/>
            <a:ext cx="6296660" cy="4892675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At least 1370 groundwater extracting wells</a:t>
            </a:r>
            <a:endParaRPr lang="en-US" b="1" dirty="0"/>
          </a:p>
          <a:p>
            <a:pPr lvl="1"/>
            <a:r>
              <a:rPr lang="en-US" sz="2800" dirty="0" smtClean="0"/>
              <a:t>Most of them extract water in shallow aquifers</a:t>
            </a:r>
            <a:endParaRPr lang="en-US" sz="2800" dirty="0"/>
          </a:p>
          <a:p>
            <a:r>
              <a:rPr lang="en-GB" b="1" dirty="0" smtClean="0"/>
              <a:t>28 200 000 m</a:t>
            </a:r>
            <a:r>
              <a:rPr lang="en-GB" b="1" baseline="30000" dirty="0" smtClean="0"/>
              <a:t>3</a:t>
            </a:r>
            <a:r>
              <a:rPr lang="en-GB" b="1" dirty="0" smtClean="0"/>
              <a:t> of water extracted in 2018</a:t>
            </a:r>
            <a:endParaRPr lang="en-GB" b="1" baseline="30000" dirty="0" smtClean="0"/>
          </a:p>
          <a:p>
            <a:pPr lvl="1"/>
            <a:r>
              <a:rPr lang="en-US" sz="2800" dirty="0" smtClean="0"/>
              <a:t>25 pumping wells with a mean annual pumping rate of 809 000 m</a:t>
            </a:r>
            <a:r>
              <a:rPr lang="en-US" sz="2800" baseline="30000" dirty="0" smtClean="0"/>
              <a:t>3 </a:t>
            </a:r>
            <a:r>
              <a:rPr lang="en-US" sz="2800" dirty="0" smtClean="0"/>
              <a:t> per year account for 95 % of the water extracted in Wallonia, Flanders and the Netherlands</a:t>
            </a:r>
            <a:r>
              <a:rPr lang="en-US" sz="2800" baseline="30000" dirty="0" smtClean="0"/>
              <a:t> </a:t>
            </a:r>
            <a:endParaRPr lang="en-US" sz="2800" baseline="30000" dirty="0"/>
          </a:p>
          <a:p>
            <a:pPr lvl="1"/>
            <a:r>
              <a:rPr lang="en-US" sz="2800" dirty="0" smtClean="0"/>
              <a:t>German extraction of groundwater is subtracted from the recharge</a:t>
            </a:r>
            <a:endParaRPr lang="en-US" sz="2800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Groundwater pumping in the EMR region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4" r="30582"/>
          <a:stretch/>
        </p:blipFill>
        <p:spPr>
          <a:xfrm>
            <a:off x="6766560" y="1482290"/>
            <a:ext cx="4877796" cy="3628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t="81516" r="13798" b="9641"/>
          <a:stretch/>
        </p:blipFill>
        <p:spPr>
          <a:xfrm>
            <a:off x="10007526" y="4657951"/>
            <a:ext cx="1193704" cy="439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9" t="74805" r="2724" b="6984"/>
          <a:stretch/>
        </p:blipFill>
        <p:spPr>
          <a:xfrm>
            <a:off x="11201230" y="4205507"/>
            <a:ext cx="443126" cy="90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3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9900" y="1050924"/>
            <a:ext cx="6296660" cy="489267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Modeling in 2 phases:</a:t>
            </a:r>
          </a:p>
          <a:p>
            <a:pPr lvl="1"/>
            <a:r>
              <a:rPr lang="en-US" dirty="0" smtClean="0"/>
              <a:t>Objective: representing the </a:t>
            </a:r>
            <a:r>
              <a:rPr lang="en-US" dirty="0" err="1" smtClean="0"/>
              <a:t>piezometric</a:t>
            </a:r>
            <a:r>
              <a:rPr lang="en-US" dirty="0" smtClean="0"/>
              <a:t> head on the whole region</a:t>
            </a:r>
          </a:p>
          <a:p>
            <a:pPr lvl="1"/>
            <a:r>
              <a:rPr lang="en-US" dirty="0" smtClean="0"/>
              <a:t>Main Parameter: Hydraulic conductivity (assumed isotropic)-&gt;This parameter is not </a:t>
            </a:r>
            <a:r>
              <a:rPr lang="en-US" dirty="0" err="1" smtClean="0"/>
              <a:t>kwnon</a:t>
            </a:r>
            <a:r>
              <a:rPr lang="en-US" dirty="0" smtClean="0"/>
              <a:t> and </a:t>
            </a:r>
            <a:r>
              <a:rPr lang="en-US" b="1" dirty="0" smtClean="0"/>
              <a:t>partially constrained by the geology</a:t>
            </a:r>
          </a:p>
          <a:p>
            <a:r>
              <a:rPr lang="en-US" b="1" dirty="0" smtClean="0"/>
              <a:t>Regional model</a:t>
            </a:r>
          </a:p>
          <a:p>
            <a:pPr lvl="1"/>
            <a:r>
              <a:rPr lang="en-US" b="1" dirty="0" smtClean="0"/>
              <a:t>Area : </a:t>
            </a:r>
            <a:r>
              <a:rPr lang="fr-BE" dirty="0"/>
              <a:t>1100 </a:t>
            </a:r>
            <a:r>
              <a:rPr lang="fr-BE" dirty="0" smtClean="0"/>
              <a:t>km²</a:t>
            </a:r>
          </a:p>
          <a:p>
            <a:pPr lvl="1"/>
            <a:r>
              <a:rPr lang="en-US" b="1" dirty="0" smtClean="0"/>
              <a:t>Depth</a:t>
            </a:r>
            <a:r>
              <a:rPr lang="fr-BE" b="1" dirty="0" smtClean="0"/>
              <a:t> : </a:t>
            </a:r>
            <a:r>
              <a:rPr lang="fr-BE" dirty="0" smtClean="0"/>
              <a:t>-500 m ASL</a:t>
            </a:r>
          </a:p>
          <a:p>
            <a:pPr lvl="1"/>
            <a:r>
              <a:rPr lang="en-US" b="1" dirty="0" smtClean="0"/>
              <a:t>Stationary</a:t>
            </a:r>
            <a:r>
              <a:rPr lang="fr-BE" b="1" dirty="0" smtClean="0"/>
              <a:t> 3D </a:t>
            </a:r>
            <a:r>
              <a:rPr lang="en-US" b="1" dirty="0" smtClean="0"/>
              <a:t>groundwater</a:t>
            </a:r>
            <a:r>
              <a:rPr lang="fr-BE" b="1" dirty="0" smtClean="0"/>
              <a:t> flow</a:t>
            </a:r>
            <a:endParaRPr lang="en-US" b="1" dirty="0" smtClean="0"/>
          </a:p>
          <a:p>
            <a:pPr lvl="1"/>
            <a:r>
              <a:rPr lang="en-US" b="1" dirty="0" smtClean="0"/>
              <a:t>Boundary</a:t>
            </a:r>
            <a:endParaRPr lang="en-US" b="1" dirty="0"/>
          </a:p>
          <a:p>
            <a:pPr lvl="2"/>
            <a:r>
              <a:rPr lang="en-US" sz="2400" dirty="0" smtClean="0"/>
              <a:t>Meuse and </a:t>
            </a:r>
            <a:r>
              <a:rPr lang="en-US" sz="2400" dirty="0" err="1" smtClean="0"/>
              <a:t>Vesdre</a:t>
            </a:r>
            <a:r>
              <a:rPr lang="en-US" sz="2400" dirty="0" smtClean="0"/>
              <a:t> River</a:t>
            </a:r>
          </a:p>
          <a:p>
            <a:pPr lvl="2"/>
            <a:r>
              <a:rPr lang="en-US" sz="2400" dirty="0" err="1" smtClean="0"/>
              <a:t>Aquitard</a:t>
            </a:r>
            <a:r>
              <a:rPr lang="en-US" sz="2400" dirty="0" smtClean="0"/>
              <a:t> formation of the </a:t>
            </a:r>
            <a:r>
              <a:rPr lang="en-US" sz="2400" dirty="0" err="1" smtClean="0"/>
              <a:t>Famenian</a:t>
            </a:r>
            <a:endParaRPr lang="en-US" sz="2400" dirty="0"/>
          </a:p>
          <a:p>
            <a:pPr lvl="2"/>
            <a:r>
              <a:rPr lang="en-US" sz="2400" dirty="0" smtClean="0"/>
              <a:t>No hydrogeological feature for the boundary on the North and East               -&gt;sufficiently far from the site location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Conceptual model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8" r="42193" b="18737"/>
          <a:stretch/>
        </p:blipFill>
        <p:spPr>
          <a:xfrm>
            <a:off x="6478154" y="1050924"/>
            <a:ext cx="5606181" cy="42543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0" t="86643" r="25304" b="5216"/>
          <a:stretch/>
        </p:blipFill>
        <p:spPr>
          <a:xfrm>
            <a:off x="10140214" y="4747026"/>
            <a:ext cx="1453416" cy="558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9" t="74805" r="2724" b="6984"/>
          <a:stretch/>
        </p:blipFill>
        <p:spPr>
          <a:xfrm>
            <a:off x="11593630" y="4400402"/>
            <a:ext cx="443126" cy="90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1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Conceptual model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r="-1"/>
          <a:stretch/>
        </p:blipFill>
        <p:spPr>
          <a:xfrm>
            <a:off x="6458552" y="1155032"/>
            <a:ext cx="5601447" cy="4256914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469900" y="1050924"/>
            <a:ext cx="6296660" cy="489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Local model</a:t>
            </a:r>
          </a:p>
          <a:p>
            <a:pPr lvl="1"/>
            <a:r>
              <a:rPr lang="en-US" b="1" dirty="0" smtClean="0"/>
              <a:t>Area : </a:t>
            </a:r>
            <a:r>
              <a:rPr lang="fr-BE" dirty="0" smtClean="0"/>
              <a:t>To </a:t>
            </a:r>
            <a:r>
              <a:rPr lang="en-US" dirty="0" smtClean="0"/>
              <a:t>be defined</a:t>
            </a:r>
          </a:p>
          <a:p>
            <a:pPr lvl="1"/>
            <a:r>
              <a:rPr lang="en-US" dirty="0" smtClean="0"/>
              <a:t>Increased density of the mesh to better represent the variability of the hydraulic conductivity and the </a:t>
            </a:r>
            <a:r>
              <a:rPr lang="en-US" dirty="0" err="1" smtClean="0"/>
              <a:t>piezometric</a:t>
            </a:r>
            <a:r>
              <a:rPr lang="en-US" dirty="0" smtClean="0"/>
              <a:t> head</a:t>
            </a:r>
          </a:p>
          <a:p>
            <a:pPr lvl="1"/>
            <a:r>
              <a:rPr lang="en-US" b="1" dirty="0" smtClean="0"/>
              <a:t>Depth : </a:t>
            </a:r>
            <a:r>
              <a:rPr lang="en-US" dirty="0" smtClean="0"/>
              <a:t>-500 m</a:t>
            </a:r>
          </a:p>
          <a:p>
            <a:pPr lvl="1"/>
            <a:r>
              <a:rPr lang="en-US" b="1" dirty="0" smtClean="0"/>
              <a:t>Transient 3D groundwater</a:t>
            </a:r>
            <a:r>
              <a:rPr lang="fr-BE" b="1" dirty="0" smtClean="0"/>
              <a:t> </a:t>
            </a:r>
            <a:r>
              <a:rPr lang="en-US" b="1" dirty="0" smtClean="0"/>
              <a:t>flow</a:t>
            </a:r>
          </a:p>
          <a:p>
            <a:pPr lvl="1"/>
            <a:r>
              <a:rPr lang="en-US" b="1" dirty="0" smtClean="0"/>
              <a:t>Boundary</a:t>
            </a:r>
          </a:p>
          <a:p>
            <a:pPr lvl="2"/>
            <a:r>
              <a:rPr lang="en-US" b="1" dirty="0" smtClean="0"/>
              <a:t>Defined based on the regional model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3901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9900" y="1050924"/>
            <a:ext cx="11244580" cy="4892675"/>
          </a:xfrm>
        </p:spPr>
        <p:txBody>
          <a:bodyPr>
            <a:normAutofit/>
          </a:bodyPr>
          <a:lstStyle/>
          <a:p>
            <a:r>
              <a:rPr lang="en-US" b="1" dirty="0" smtClean="0"/>
              <a:t>No geological model was available</a:t>
            </a:r>
          </a:p>
          <a:p>
            <a:r>
              <a:rPr lang="en-US" dirty="0" smtClean="0"/>
              <a:t>At the scale of the regional model, many geological features have limited influence on the hydrogeology</a:t>
            </a:r>
          </a:p>
          <a:p>
            <a:r>
              <a:rPr lang="en-US" b="1" dirty="0"/>
              <a:t>Boundary conditions are </a:t>
            </a:r>
            <a:r>
              <a:rPr lang="en-US" b="1" dirty="0" smtClean="0"/>
              <a:t>key features </a:t>
            </a:r>
            <a:r>
              <a:rPr lang="en-US" b="1" dirty="0"/>
              <a:t>to simulate the groundwater </a:t>
            </a:r>
            <a:r>
              <a:rPr lang="en-US" b="1" dirty="0" smtClean="0"/>
              <a:t>flows</a:t>
            </a:r>
          </a:p>
          <a:p>
            <a:pPr lvl="1"/>
            <a:r>
              <a:rPr lang="en-US" dirty="0" smtClean="0"/>
              <a:t>River level data are easy to collect and allow to apply realistic constrain on the groundwater level</a:t>
            </a:r>
          </a:p>
          <a:p>
            <a:pPr lvl="1"/>
            <a:r>
              <a:rPr lang="en-US" dirty="0" smtClean="0"/>
              <a:t>Geological formation with very low hydraulic conductivity are natural boundaries where no flux are exchanged</a:t>
            </a:r>
            <a:endParaRPr lang="en-US" dirty="0"/>
          </a:p>
          <a:p>
            <a:pPr lvl="1"/>
            <a:r>
              <a:rPr lang="en-US" dirty="0" smtClean="0"/>
              <a:t>When no other data is available the groundwater level is prescribed using available data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sz="2800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/>
              <a:t>Challenges faced for the modeling</a:t>
            </a:r>
          </a:p>
        </p:txBody>
      </p:sp>
    </p:spTree>
    <p:extLst>
      <p:ext uri="{BB962C8B-B14F-4D97-AF65-F5344CB8AC3E}">
        <p14:creationId xmlns:p14="http://schemas.microsoft.com/office/powerpoint/2010/main" val="28732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9900" y="1050924"/>
            <a:ext cx="11244580" cy="4892675"/>
          </a:xfrm>
        </p:spPr>
        <p:txBody>
          <a:bodyPr>
            <a:normAutofit/>
          </a:bodyPr>
          <a:lstStyle/>
          <a:p>
            <a:r>
              <a:rPr lang="en-US" b="1" dirty="0" smtClean="0"/>
              <a:t>Hydraulic conductivity is not only defined by the geology</a:t>
            </a:r>
          </a:p>
          <a:p>
            <a:pPr lvl="1"/>
            <a:r>
              <a:rPr lang="en-US" sz="2800" dirty="0" smtClean="0"/>
              <a:t>Porosity, fractures, alteration, depth,…</a:t>
            </a:r>
            <a:endParaRPr lang="en-US" sz="2800" dirty="0"/>
          </a:p>
          <a:p>
            <a:pPr lvl="1"/>
            <a:r>
              <a:rPr lang="en-US" sz="2800" dirty="0" smtClean="0"/>
              <a:t>These conductivities have to be optimized based on </a:t>
            </a:r>
            <a:r>
              <a:rPr lang="en-US" sz="2800" dirty="0" err="1" smtClean="0"/>
              <a:t>piezometric</a:t>
            </a:r>
            <a:r>
              <a:rPr lang="en-US" sz="2800" dirty="0" smtClean="0"/>
              <a:t> data (calibration)</a:t>
            </a:r>
            <a:endParaRPr lang="en-US" sz="2800" dirty="0"/>
          </a:p>
          <a:p>
            <a:pPr lvl="1"/>
            <a:r>
              <a:rPr lang="en-US" sz="2800" dirty="0" smtClean="0"/>
              <a:t>However, the data available are limited and focused on shallow aquifers</a:t>
            </a:r>
          </a:p>
          <a:p>
            <a:r>
              <a:rPr lang="en-US" b="1" dirty="0"/>
              <a:t>Groundwater flow and levels are also influenced by</a:t>
            </a:r>
          </a:p>
          <a:p>
            <a:pPr lvl="1"/>
            <a:r>
              <a:rPr lang="en-US" dirty="0"/>
              <a:t>R=P-E-R</a:t>
            </a:r>
          </a:p>
          <a:p>
            <a:pPr lvl="1"/>
            <a:r>
              <a:rPr lang="en-US" dirty="0"/>
              <a:t>Pumping and injection </a:t>
            </a:r>
          </a:p>
          <a:p>
            <a:pPr lvl="1"/>
            <a:r>
              <a:rPr lang="en-US" dirty="0"/>
              <a:t>All this </a:t>
            </a:r>
            <a:r>
              <a:rPr lang="en-US" dirty="0" smtClean="0"/>
              <a:t>stresses </a:t>
            </a:r>
            <a:r>
              <a:rPr lang="en-US" dirty="0"/>
              <a:t>need to be taken into account on a large scale and with </a:t>
            </a:r>
            <a:br>
              <a:rPr lang="en-US" dirty="0"/>
            </a:br>
            <a:r>
              <a:rPr lang="en-US" dirty="0"/>
              <a:t>the limited data available in each </a:t>
            </a:r>
            <a:r>
              <a:rPr lang="en-US" dirty="0" smtClean="0"/>
              <a:t>country</a:t>
            </a:r>
            <a:endParaRPr lang="en-US" sz="2800" dirty="0" smtClean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93306" y="105877"/>
            <a:ext cx="10673616" cy="805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21F4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/>
              <a:t>Challenges faced for the modeling</a:t>
            </a:r>
          </a:p>
        </p:txBody>
      </p:sp>
    </p:spTree>
    <p:extLst>
      <p:ext uri="{BB962C8B-B14F-4D97-AF65-F5344CB8AC3E}">
        <p14:creationId xmlns:p14="http://schemas.microsoft.com/office/powerpoint/2010/main" val="139650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DCCB974F0E859418CFD169E55F68CA9" ma:contentTypeVersion="7" ma:contentTypeDescription="Ein neues Dokument erstellen." ma:contentTypeScope="" ma:versionID="228d221dfc51cb65bbdf633cc6a3182b">
  <xsd:schema xmlns:xsd="http://www.w3.org/2001/XMLSchema" xmlns:xs="http://www.w3.org/2001/XMLSchema" xmlns:p="http://schemas.microsoft.com/office/2006/metadata/properties" xmlns:ns2="e067b1d5-e63d-4a54-a2b1-7eacbb84583e" xmlns:ns3="3060e46c-c847-49b0-9e23-dc7c03d7e794" targetNamespace="http://schemas.microsoft.com/office/2006/metadata/properties" ma:root="true" ma:fieldsID="872efbfc80e24fa28b0b096ab825533d" ns2:_="" ns3:_="">
    <xsd:import namespace="e067b1d5-e63d-4a54-a2b1-7eacbb84583e"/>
    <xsd:import namespace="3060e46c-c847-49b0-9e23-dc7c03d7e7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7b1d5-e63d-4a54-a2b1-7eacbb8458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0e46c-c847-49b0-9e23-dc7c03d7e7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914F52-4591-4E43-A320-9518FB2B5EA7}">
  <ds:schemaRefs>
    <ds:schemaRef ds:uri="http://purl.org/dc/terms/"/>
    <ds:schemaRef ds:uri="http://purl.org/dc/elements/1.1/"/>
    <ds:schemaRef ds:uri="e067b1d5-e63d-4a54-a2b1-7eacbb84583e"/>
    <ds:schemaRef ds:uri="3060e46c-c847-49b0-9e23-dc7c03d7e794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D413FA5-14E6-4FCF-BC2D-38E6B6FD9B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06798D-B10D-4878-9B9F-C8EE065A1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67b1d5-e63d-4a54-a2b1-7eacbb84583e"/>
    <ds:schemaRef ds:uri="3060e46c-c847-49b0-9e23-dc7c03d7e7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</Words>
  <Application>Microsoft Office PowerPoint</Application>
  <PresentationFormat>Widescreen</PresentationFormat>
  <Paragraphs>108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Benutzerdefiniertes Design</vt:lpstr>
      <vt:lpstr>E-TEST in EMR : Groundwater flow modeling for the EMR region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E-TEST partners</vt:lpstr>
    </vt:vector>
  </TitlesOfParts>
  <Manager>Hendrik Köster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Interreg EMR "E-TEST"</dc:title>
  <dc:subject/>
  <dc:creator>Hendrik Köster</dc:creator>
  <cp:keywords/>
  <dc:description/>
  <cp:lastModifiedBy>Mathieu Veeckmans</cp:lastModifiedBy>
  <cp:revision>405</cp:revision>
  <dcterms:created xsi:type="dcterms:W3CDTF">2020-03-04T07:18:58Z</dcterms:created>
  <dcterms:modified xsi:type="dcterms:W3CDTF">2021-11-08T11:30:35Z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0x010100FDCCB974F0E859418CFD169E55F68CA9</vt:lpwstr>
  </property>
</Properties>
</file>