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86" r:id="rId5"/>
    <p:sldId id="258" r:id="rId6"/>
    <p:sldId id="273" r:id="rId7"/>
    <p:sldId id="274" r:id="rId8"/>
    <p:sldId id="268" r:id="rId9"/>
    <p:sldId id="275" r:id="rId10"/>
    <p:sldId id="272" r:id="rId11"/>
    <p:sldId id="270" r:id="rId12"/>
    <p:sldId id="293" r:id="rId13"/>
    <p:sldId id="269" r:id="rId14"/>
    <p:sldId id="271" r:id="rId15"/>
    <p:sldId id="264" r:id="rId16"/>
    <p:sldId id="285" r:id="rId17"/>
    <p:sldId id="276" r:id="rId18"/>
    <p:sldId id="259" r:id="rId19"/>
    <p:sldId id="261" r:id="rId20"/>
    <p:sldId id="277" r:id="rId21"/>
    <p:sldId id="280" r:id="rId22"/>
    <p:sldId id="279" r:id="rId23"/>
    <p:sldId id="278" r:id="rId24"/>
    <p:sldId id="265" r:id="rId25"/>
    <p:sldId id="266" r:id="rId26"/>
    <p:sldId id="281" r:id="rId27"/>
    <p:sldId id="282" r:id="rId28"/>
    <p:sldId id="283" r:id="rId29"/>
    <p:sldId id="284" r:id="rId30"/>
    <p:sldId id="287" r:id="rId31"/>
    <p:sldId id="294" r:id="rId32"/>
    <p:sldId id="295" r:id="rId33"/>
    <p:sldId id="291" r:id="rId34"/>
    <p:sldId id="292" r:id="rId35"/>
    <p:sldId id="28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RADON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cos’è e </a:t>
            </a:r>
            <a:r>
              <a:rPr lang="it-IT" dirty="0" smtClean="0"/>
              <a:t>cosa provoca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329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30536"/>
            <a:ext cx="8686800" cy="551571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47672" y="6172200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Misure ISS</a:t>
            </a:r>
          </a:p>
        </p:txBody>
      </p:sp>
    </p:spTree>
    <p:extLst>
      <p:ext uri="{BB962C8B-B14F-4D97-AF65-F5344CB8AC3E}">
        <p14:creationId xmlns:p14="http://schemas.microsoft.com/office/powerpoint/2010/main" val="32780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141413" y="1691640"/>
            <a:ext cx="99059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Caratteristiche del suolo sottostante l’edificio (contenuto di radio nel terreno, facilità di fuoriuscita dal suolo, presenza di faglie in vicinanza dell’edificio);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caratteristiche dell’edificio (contenuto di radio e facilità di fuoriuscita dai materiali utilizzati, tipologia dell’edificio e dell’attacco a terra, tecnica costruttiva, modo in cui sono disposti i locali, stato e manutenzione dell’edificio);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condizioni ambientali (temperatura, pressione, umidità, condizioni meteorologiche);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stato/modo di utilizzo dell’edificio (riscaldamento, abitudini di vita, ricambi di aria, </a:t>
            </a:r>
            <a:r>
              <a:rPr lang="it-IT" sz="2000" b="1" dirty="0" err="1"/>
              <a:t>ecc</a:t>
            </a:r>
            <a:r>
              <a:rPr lang="it-IT" sz="2000" b="1" dirty="0"/>
              <a:t>). 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In uno stesso ambiente la concentrazione di radon 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è soggetta a fluttuazioni orarie e stagionali</a:t>
            </a:r>
          </a:p>
          <a:p>
            <a:endParaRPr lang="it-IT" sz="2000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63978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Da che cosa dipende</a:t>
            </a:r>
            <a:br>
              <a:rPr lang="it-IT" b="1" dirty="0"/>
            </a:br>
            <a:r>
              <a:rPr lang="it-IT" b="1" dirty="0"/>
              <a:t>la concentrazione di radon in un locale?</a:t>
            </a:r>
          </a:p>
        </p:txBody>
      </p:sp>
    </p:spTree>
    <p:extLst>
      <p:ext uri="{BB962C8B-B14F-4D97-AF65-F5344CB8AC3E}">
        <p14:creationId xmlns:p14="http://schemas.microsoft.com/office/powerpoint/2010/main" val="23890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141413" y="1682496"/>
            <a:ext cx="99900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it-IT" b="1" dirty="0"/>
          </a:p>
          <a:p>
            <a:r>
              <a:rPr lang="it-IT" b="1" dirty="0"/>
              <a:t>Tipicamente il radon entra nelle case direttamente dal suolo attraverso fessure, crepe, cantine con pavimentazione naturale, tubazioni, ecc. La principale causa dell’afflusso di radon negli ambienti chiusi è la differenza di pressione che si viene a creare tra l’interno e l’esterno degli edifici. Normalmente l’interno delle case è in depressione rispetto all’esterno. Questa depressione è causata soprattutto da due fenomeni: l’effetto camino e l’effetto vento.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b="1" dirty="0"/>
              <a:t>L’effetto camino è dovuto alla differenza di temperatura tra interno ed esterno della casa, in funzione della quale si forma una differenza di pressione e l’aria fredda contenente radon viene risucchiata dal terreno. Quanto più caldo è l'interno della casa e quanto più freddo è l'esterno,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b="1" dirty="0"/>
              <a:t>L’effetto vento è invece dovuto alla differenza di velocità dell’aria tra esterno ed interno della casa, che crea un leggere depressione all’interno delle case.</a:t>
            </a:r>
          </a:p>
          <a:p>
            <a:endParaRPr lang="it-IT" b="1" dirty="0"/>
          </a:p>
          <a:p>
            <a:r>
              <a:rPr lang="it-IT" b="1" dirty="0"/>
              <a:t>In sintesi, secondo le condizioni di pressione relativa presenti in una casa, la concentrazione di radon può subire sensibili variazioni giornaliere e stagionali. In genere i valori di radon più elevati si osservano nelle prime ore del mattino, quando la differenza di temperatura tra l’interno e l’esterno è maggiore. Per lo stesso motivo d’inverno le concentrazioni sono mediamente maggiori di quelle estive.</a:t>
            </a:r>
          </a:p>
          <a:p>
            <a:endParaRPr lang="it-IT" b="1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63978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Da che cosa dipende</a:t>
            </a:r>
            <a:br>
              <a:rPr lang="it-IT" b="1" dirty="0"/>
            </a:br>
            <a:r>
              <a:rPr lang="it-IT" b="1" dirty="0"/>
              <a:t>la concentrazione di radon in un locale?</a:t>
            </a:r>
          </a:p>
        </p:txBody>
      </p:sp>
    </p:spTree>
    <p:extLst>
      <p:ext uri="{BB962C8B-B14F-4D97-AF65-F5344CB8AC3E}">
        <p14:creationId xmlns:p14="http://schemas.microsoft.com/office/powerpoint/2010/main" val="6761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77" y="856900"/>
            <a:ext cx="7449830" cy="467366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42416" y="5650992"/>
            <a:ext cx="239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Misure ARPA Lombardia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143" y="856900"/>
            <a:ext cx="3096661" cy="46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88" y="267575"/>
            <a:ext cx="6130344" cy="378081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750" y="3120374"/>
            <a:ext cx="5821251" cy="337874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24788" y="6129782"/>
            <a:ext cx="239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Misure ARPA Lombardia</a:t>
            </a:r>
          </a:p>
        </p:txBody>
      </p:sp>
    </p:spTree>
    <p:extLst>
      <p:ext uri="{BB962C8B-B14F-4D97-AF65-F5344CB8AC3E}">
        <p14:creationId xmlns:p14="http://schemas.microsoft.com/office/powerpoint/2010/main" val="12048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" y="277713"/>
            <a:ext cx="10716768" cy="63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BD6ABC-2E60-419B-A18F-DD43B2BCA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45" y="160337"/>
            <a:ext cx="10642117" cy="64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" y="602157"/>
            <a:ext cx="4595526" cy="38896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32" y="1828800"/>
            <a:ext cx="6193536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316766"/>
            <a:ext cx="9905998" cy="1478570"/>
          </a:xfrm>
        </p:spPr>
        <p:txBody>
          <a:bodyPr/>
          <a:lstStyle/>
          <a:p>
            <a:r>
              <a:rPr lang="it-IT" dirty="0"/>
              <a:t>EFFETTI </a:t>
            </a:r>
            <a:r>
              <a:rPr lang="it-IT" dirty="0" err="1"/>
              <a:t>dEL</a:t>
            </a:r>
            <a:r>
              <a:rPr lang="it-IT" dirty="0"/>
              <a:t> RADON</a:t>
            </a:r>
            <a:br>
              <a:rPr lang="it-IT" dirty="0"/>
            </a:br>
            <a:r>
              <a:rPr lang="it-IT" dirty="0"/>
              <a:t>ESPOSIZIONE AL RADON DEI MINATORI</a:t>
            </a:r>
          </a:p>
        </p:txBody>
      </p:sp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966" y="1667568"/>
            <a:ext cx="8114892" cy="500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942" y="1589045"/>
            <a:ext cx="8790115" cy="5022067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141413" y="271046"/>
            <a:ext cx="9905998" cy="1478570"/>
          </a:xfrm>
        </p:spPr>
        <p:txBody>
          <a:bodyPr/>
          <a:lstStyle/>
          <a:p>
            <a:r>
              <a:rPr lang="it-IT" dirty="0"/>
              <a:t>EFFETTI </a:t>
            </a:r>
            <a:r>
              <a:rPr lang="it-IT" dirty="0" err="1"/>
              <a:t>dEL</a:t>
            </a:r>
            <a:r>
              <a:rPr lang="it-IT" dirty="0"/>
              <a:t> RADON</a:t>
            </a:r>
            <a:br>
              <a:rPr lang="it-IT" dirty="0"/>
            </a:br>
            <a:r>
              <a:rPr lang="it-IT" dirty="0"/>
              <a:t>ESPOSIZIONE NELLE ABITAZIONI</a:t>
            </a:r>
          </a:p>
        </p:txBody>
      </p:sp>
    </p:spTree>
    <p:extLst>
      <p:ext uri="{BB962C8B-B14F-4D97-AF65-F5344CB8AC3E}">
        <p14:creationId xmlns:p14="http://schemas.microsoft.com/office/powerpoint/2010/main" val="1444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822930"/>
          </a:xfrm>
        </p:spPr>
        <p:txBody>
          <a:bodyPr>
            <a:normAutofit/>
          </a:bodyPr>
          <a:lstStyle/>
          <a:p>
            <a:r>
              <a:rPr lang="it-IT" b="1" dirty="0"/>
              <a:t>DECADIMENTO </a:t>
            </a:r>
            <a:br>
              <a:rPr lang="it-IT" b="1" dirty="0"/>
            </a:br>
            <a:r>
              <a:rPr lang="it-IT" b="1" dirty="0"/>
              <a:t>dell’ U-238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56" y="332232"/>
            <a:ext cx="6338316" cy="633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44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141413" y="271046"/>
            <a:ext cx="9905998" cy="1478570"/>
          </a:xfrm>
        </p:spPr>
        <p:txBody>
          <a:bodyPr/>
          <a:lstStyle/>
          <a:p>
            <a:r>
              <a:rPr lang="it-IT" dirty="0"/>
              <a:t>EFFETTI </a:t>
            </a:r>
            <a:r>
              <a:rPr lang="it-IT" dirty="0" err="1"/>
              <a:t>dEL</a:t>
            </a:r>
            <a:r>
              <a:rPr lang="it-IT" dirty="0"/>
              <a:t> RADON</a:t>
            </a:r>
            <a:br>
              <a:rPr lang="it-IT" dirty="0"/>
            </a:br>
            <a:r>
              <a:rPr lang="it-IT" dirty="0"/>
              <a:t>ESPOSIZIONE NELLE ABITAZIONI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401" y="1567320"/>
            <a:ext cx="7049197" cy="488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141413" y="271046"/>
            <a:ext cx="9905998" cy="1478570"/>
          </a:xfrm>
        </p:spPr>
        <p:txBody>
          <a:bodyPr/>
          <a:lstStyle/>
          <a:p>
            <a:r>
              <a:rPr lang="it-IT" dirty="0"/>
              <a:t>EFFETTI </a:t>
            </a:r>
            <a:r>
              <a:rPr lang="it-IT" dirty="0" err="1"/>
              <a:t>dEL</a:t>
            </a:r>
            <a:r>
              <a:rPr lang="it-IT" dirty="0"/>
              <a:t> RADON</a:t>
            </a:r>
            <a:br>
              <a:rPr lang="it-IT" dirty="0"/>
            </a:br>
            <a:r>
              <a:rPr lang="it-IT" dirty="0"/>
              <a:t>SINERGIA CON IL FUMO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79" y="1611187"/>
            <a:ext cx="5248656" cy="467988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11879" y="6291072"/>
            <a:ext cx="614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Misure Agenzia per la Protezione dell'Ambiente Americana (EPA)</a:t>
            </a:r>
          </a:p>
        </p:txBody>
      </p:sp>
    </p:spTree>
    <p:extLst>
      <p:ext uri="{BB962C8B-B14F-4D97-AF65-F5344CB8AC3E}">
        <p14:creationId xmlns:p14="http://schemas.microsoft.com/office/powerpoint/2010/main" val="20158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141413" y="271046"/>
            <a:ext cx="9905998" cy="1478570"/>
          </a:xfrm>
        </p:spPr>
        <p:txBody>
          <a:bodyPr/>
          <a:lstStyle/>
          <a:p>
            <a:r>
              <a:rPr lang="it-IT" dirty="0"/>
              <a:t>EFFETTI </a:t>
            </a:r>
            <a:r>
              <a:rPr lang="it-IT" dirty="0" err="1"/>
              <a:t>dEL</a:t>
            </a:r>
            <a:r>
              <a:rPr lang="it-IT" dirty="0"/>
              <a:t> RADON</a:t>
            </a:r>
            <a:br>
              <a:rPr lang="it-IT" dirty="0"/>
            </a:br>
            <a:r>
              <a:rPr lang="it-IT" dirty="0"/>
              <a:t>CONCLUSIONI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141413" y="2139696"/>
            <a:ext cx="9905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/>
              <a:t>Un significativo aumento di rischio di tumore polmonare all’aumentare dell’esposizione al radon;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/>
              <a:t>l’esistenza di un forte effetto sinergico tra fumo di sigaretta e radon;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/>
              <a:t>l’evidenza del rischio di tumore polmonare anche (per esposizioni prolungate di alcuni decenni) a livelli di concentrazione di radon medio-bassi (inferiori a 200 </a:t>
            </a:r>
            <a:r>
              <a:rPr lang="it-IT" sz="2400" b="1" dirty="0" err="1"/>
              <a:t>Bq</a:t>
            </a:r>
            <a:r>
              <a:rPr lang="it-IT" sz="2400" b="1" dirty="0"/>
              <a:t>/m</a:t>
            </a:r>
            <a:r>
              <a:rPr lang="it-IT" sz="2400" b="1" baseline="30000" dirty="0"/>
              <a:t>3</a:t>
            </a:r>
            <a:r>
              <a:rPr lang="it-IT" sz="2400" b="1" dirty="0"/>
              <a:t>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400" b="1" dirty="0"/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L’OMS HA INSERITO IL RADON TRA I CANCEROGENI DI GRUPPO 1</a:t>
            </a:r>
          </a:p>
        </p:txBody>
      </p:sp>
    </p:spTree>
    <p:extLst>
      <p:ext uri="{BB962C8B-B14F-4D97-AF65-F5344CB8AC3E}">
        <p14:creationId xmlns:p14="http://schemas.microsoft.com/office/powerpoint/2010/main" val="14365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141413" y="271046"/>
            <a:ext cx="9905998" cy="1478570"/>
          </a:xfrm>
        </p:spPr>
        <p:txBody>
          <a:bodyPr/>
          <a:lstStyle/>
          <a:p>
            <a:r>
              <a:rPr lang="it-IT" dirty="0"/>
              <a:t>EFFETTI </a:t>
            </a:r>
            <a:r>
              <a:rPr lang="it-IT" dirty="0" err="1"/>
              <a:t>dEL</a:t>
            </a:r>
            <a:r>
              <a:rPr lang="it-IT" dirty="0"/>
              <a:t> RADON</a:t>
            </a:r>
            <a:br>
              <a:rPr lang="it-IT" dirty="0"/>
            </a:br>
            <a:r>
              <a:rPr lang="it-IT" dirty="0"/>
              <a:t>ESPOSIZIONE NELLE ABITAZIONI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41413" y="2029968"/>
            <a:ext cx="9905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buFont typeface="Wingdings" panose="05000000000000000000" pitchFamily="2" charset="2"/>
              <a:buChar char="q"/>
            </a:pPr>
            <a:r>
              <a:rPr lang="it-IT" sz="2400" b="1" dirty="0"/>
              <a:t>In Italia il valor medio della concentrazione di radon nelle abitazioni è ~70 </a:t>
            </a:r>
            <a:r>
              <a:rPr lang="it-IT" sz="2400" b="1" dirty="0" err="1"/>
              <a:t>Bq</a:t>
            </a:r>
            <a:r>
              <a:rPr lang="it-IT" sz="2400" b="1" dirty="0"/>
              <a:t>/m3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it-IT" sz="2400" b="1" dirty="0"/>
              <a:t>La percentuale di abitazioni con concentrazioni superiori a 200 </a:t>
            </a:r>
            <a:r>
              <a:rPr lang="it-IT" sz="2400" b="1" dirty="0" err="1"/>
              <a:t>Bq</a:t>
            </a:r>
            <a:r>
              <a:rPr lang="it-IT" sz="2400" b="1" dirty="0"/>
              <a:t>/m3 e 400 </a:t>
            </a:r>
            <a:r>
              <a:rPr lang="it-IT" sz="2400" b="1" dirty="0" err="1"/>
              <a:t>Bq</a:t>
            </a:r>
            <a:r>
              <a:rPr lang="it-IT" sz="2400" b="1" dirty="0"/>
              <a:t>/m3 è ~4% e ~1%, rispettivamente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it-IT" sz="2400" b="1" dirty="0"/>
              <a:t>Ogni anno i decessi per tumore polmonare sono ~32 000 (in aumento tra le donne!), su un totale di ~150 000 per tutti i tumori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it-IT" sz="2400" b="1" dirty="0"/>
              <a:t>La frazione di casi attribuibile al radon è del 10% (3%–18%)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it-IT" sz="2400" b="1" dirty="0"/>
              <a:t>I tumori polmonari attribuibili al radon, allo stato attuale delle conoscenze, sono quindi 1100 – 5700 all’anno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it-IT" sz="2400" b="1" dirty="0"/>
              <a:t>Di questi, la maggior parte è tra i fumatori, a causa della sinergia tra radon e fumo</a:t>
            </a:r>
          </a:p>
        </p:txBody>
      </p:sp>
    </p:spTree>
    <p:extLst>
      <p:ext uri="{BB962C8B-B14F-4D97-AF65-F5344CB8AC3E}">
        <p14:creationId xmlns:p14="http://schemas.microsoft.com/office/powerpoint/2010/main" val="11792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52" y="407284"/>
            <a:ext cx="8565696" cy="604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76" y="483742"/>
            <a:ext cx="8793847" cy="58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141413" y="271046"/>
            <a:ext cx="9905998" cy="1478570"/>
          </a:xfrm>
        </p:spPr>
        <p:txBody>
          <a:bodyPr/>
          <a:lstStyle/>
          <a:p>
            <a:r>
              <a:rPr lang="it-IT" dirty="0"/>
              <a:t>NORMATIVA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86" y="402770"/>
            <a:ext cx="4304613" cy="605246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41413" y="2002536"/>
            <a:ext cx="50979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DECRETO LEGISLATIVO 31 LUGLIO 2020</a:t>
            </a:r>
          </a:p>
          <a:p>
            <a:endParaRPr lang="it-IT" b="1" dirty="0"/>
          </a:p>
          <a:p>
            <a:r>
              <a:rPr lang="it-IT" b="1" dirty="0"/>
              <a:t>Titolo IV</a:t>
            </a:r>
            <a:br>
              <a:rPr lang="it-IT" b="1" dirty="0"/>
            </a:br>
            <a:r>
              <a:rPr lang="it-IT" b="1" dirty="0"/>
              <a:t>SORGENTI NATURALI DI RADIAZIONI IONIZZANTI</a:t>
            </a:r>
            <a:br>
              <a:rPr lang="it-IT" b="1" dirty="0"/>
            </a:br>
            <a:r>
              <a:rPr lang="it-IT" b="1" dirty="0"/>
              <a:t>Capo I</a:t>
            </a:r>
            <a:br>
              <a:rPr lang="it-IT" b="1" dirty="0"/>
            </a:br>
            <a:r>
              <a:rPr lang="it-IT" b="1" dirty="0"/>
              <a:t>Esposizione al radon</a:t>
            </a:r>
          </a:p>
          <a:p>
            <a:r>
              <a:rPr lang="it-IT" dirty="0"/>
              <a:t>Sezione I</a:t>
            </a:r>
            <a:br>
              <a:rPr lang="it-IT" dirty="0"/>
            </a:br>
            <a:r>
              <a:rPr lang="it-IT" dirty="0"/>
              <a:t>Disposizioni generali</a:t>
            </a:r>
            <a:endParaRPr lang="it-IT" b="1" dirty="0"/>
          </a:p>
          <a:p>
            <a:r>
              <a:rPr lang="it-IT" dirty="0"/>
              <a:t>Sezione II</a:t>
            </a:r>
            <a:br>
              <a:rPr lang="it-IT" dirty="0"/>
            </a:br>
            <a:r>
              <a:rPr lang="it-IT" dirty="0"/>
              <a:t>Esposizione al radon nei luoghi di lavoro</a:t>
            </a:r>
          </a:p>
          <a:p>
            <a:r>
              <a:rPr lang="it-IT" dirty="0"/>
              <a:t>Sezione III</a:t>
            </a:r>
            <a:br>
              <a:rPr lang="it-IT" dirty="0"/>
            </a:br>
            <a:r>
              <a:rPr lang="it-IT" dirty="0"/>
              <a:t>Protezione dall'esposizione al radon nelle abitazioni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11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141413" y="335224"/>
            <a:ext cx="9905998" cy="1478570"/>
          </a:xfrm>
        </p:spPr>
        <p:txBody>
          <a:bodyPr>
            <a:normAutofit/>
          </a:bodyPr>
          <a:lstStyle/>
          <a:p>
            <a:r>
              <a:rPr lang="it-IT" b="1" dirty="0"/>
              <a:t>PIANO NAZIONALE RADON</a:t>
            </a:r>
            <a:br>
              <a:rPr lang="it-IT" b="1" dirty="0"/>
            </a:br>
            <a:r>
              <a:rPr lang="it-IT" sz="2200" b="1" dirty="0"/>
              <a:t>entro un anno dalla pubblicazione del decreto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41413" y="1997839"/>
            <a:ext cx="9905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INDIVIDUA:</a:t>
            </a:r>
          </a:p>
          <a:p>
            <a:pPr marL="342900" indent="-342900">
              <a:buFont typeface="+mj-lt"/>
              <a:buAutoNum type="alphaLcParenR"/>
            </a:pPr>
            <a:r>
              <a:rPr lang="it-IT" sz="2000" b="1" dirty="0"/>
              <a:t>le strategie, i criteri  e  le  modalità  di  intervento  per prevenire e ridurre i rischi di lungo termine dovuti  all'esposizione al radon nelle abitazioni, negli edifici pubblici  e  nei  luoghi  di lavoro, anche di nuova costruzione, per qualsiasi fonte di radon, sia essa il suolo, i materiali da costruzione o l'acqua; </a:t>
            </a:r>
          </a:p>
          <a:p>
            <a:pPr marL="342900" indent="-342900">
              <a:buFont typeface="+mj-lt"/>
              <a:buAutoNum type="alphaLcParenR"/>
            </a:pPr>
            <a:r>
              <a:rPr lang="it-IT" sz="2000" b="1" dirty="0"/>
              <a:t>i criteri per la classificazione delle zone in cui si  prevede che la concentrazione di radon come media annua superi il livello  di riferimento nazionale in un numero significativo di edifici; </a:t>
            </a:r>
          </a:p>
          <a:p>
            <a:pPr marL="342900" indent="-342900">
              <a:buFont typeface="+mj-lt"/>
              <a:buAutoNum type="alphaLcParenR"/>
            </a:pPr>
            <a:r>
              <a:rPr lang="it-IT" sz="2000" b="1" dirty="0"/>
              <a:t>le regole tecniche e i criteri di realizzazione di misure  per prevenire l'ingresso del radon negli  edifici  di  nuova  costruzione nonché degli interventi di ristrutturazione su edifici esistenti; </a:t>
            </a:r>
          </a:p>
          <a:p>
            <a:pPr marL="342900" indent="-342900">
              <a:buFont typeface="+mj-lt"/>
              <a:buAutoNum type="alphaLcParenR"/>
            </a:pPr>
            <a:r>
              <a:rPr lang="it-IT" sz="2000" b="1" dirty="0"/>
              <a:t>gli indicatori di efficacia delle azioni pianificate. </a:t>
            </a:r>
          </a:p>
        </p:txBody>
      </p:sp>
    </p:spTree>
    <p:extLst>
      <p:ext uri="{BB962C8B-B14F-4D97-AF65-F5344CB8AC3E}">
        <p14:creationId xmlns:p14="http://schemas.microsoft.com/office/powerpoint/2010/main" val="11857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141413" y="335224"/>
            <a:ext cx="9905998" cy="1478570"/>
          </a:xfrm>
        </p:spPr>
        <p:txBody>
          <a:bodyPr>
            <a:normAutofit/>
          </a:bodyPr>
          <a:lstStyle/>
          <a:p>
            <a:r>
              <a:rPr lang="it-IT" b="1" dirty="0"/>
              <a:t>REGIONI E PROVINCE AUTONOME</a:t>
            </a:r>
            <a:br>
              <a:rPr lang="it-IT" b="1" dirty="0"/>
            </a:br>
            <a:r>
              <a:rPr lang="it-IT" sz="2200" b="1" dirty="0"/>
              <a:t>entro 24 mesi dalla pubblicazione del decreto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41413" y="1997839"/>
            <a:ext cx="9905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it-IT" sz="2000" b="1" dirty="0"/>
              <a:t>individuano le aree in cui  si  stima  che  la  concentrazione media annua di attività di  radon  in  aria  superi  il  livello  di riferimento in un numero significativo di edifici; </a:t>
            </a:r>
          </a:p>
          <a:p>
            <a:pPr marL="457200" indent="-457200">
              <a:buFont typeface="+mj-lt"/>
              <a:buAutoNum type="alphaLcParenR"/>
            </a:pPr>
            <a:endParaRPr lang="it-IT" sz="2000" b="1" dirty="0"/>
          </a:p>
          <a:p>
            <a:pPr marL="457200" indent="-457200">
              <a:buFont typeface="+mj-lt"/>
              <a:buAutoNum type="alphaLcParenR"/>
            </a:pPr>
            <a:r>
              <a:rPr lang="it-IT" sz="2000" b="1" dirty="0"/>
              <a:t>definiscono  le  priorità d'intervento  per </a:t>
            </a:r>
            <a:r>
              <a:rPr lang="it-IT" sz="2000" b="1" dirty="0" smtClean="0"/>
              <a:t> </a:t>
            </a:r>
            <a:r>
              <a:rPr lang="it-IT" sz="2000" b="1" dirty="0"/>
              <a:t>i </a:t>
            </a:r>
            <a:r>
              <a:rPr lang="it-IT" sz="2000" b="1" dirty="0" smtClean="0"/>
              <a:t> </a:t>
            </a:r>
            <a:r>
              <a:rPr lang="it-IT" sz="2000" b="1" dirty="0"/>
              <a:t>programmi specifici di misurazione al  fine  della  riduzione  dei  livelli  di concentrazione al di sotto dei livelli di riferimento e ne  prevedono le modalità attuative e i tempi di realizzazione.</a:t>
            </a:r>
          </a:p>
        </p:txBody>
      </p:sp>
    </p:spTree>
    <p:extLst>
      <p:ext uri="{BB962C8B-B14F-4D97-AF65-F5344CB8AC3E}">
        <p14:creationId xmlns:p14="http://schemas.microsoft.com/office/powerpoint/2010/main" val="37551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141413" y="335224"/>
            <a:ext cx="9905998" cy="1478570"/>
          </a:xfrm>
        </p:spPr>
        <p:txBody>
          <a:bodyPr>
            <a:normAutofit/>
          </a:bodyPr>
          <a:lstStyle/>
          <a:p>
            <a:r>
              <a:rPr lang="it-IT" b="1" dirty="0"/>
              <a:t>LIVELLI DI RIFERIMENTO</a:t>
            </a:r>
            <a:endParaRPr lang="it-IT" sz="2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41413" y="1997839"/>
            <a:ext cx="9905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livelli massimi di riferimento per le abitazioni e i luoghi di lavoro,  espressi  in   termini   di   valore   medio   annuo   della concentrazione di  attività  di  radon  in  aria,  sono: </a:t>
            </a:r>
          </a:p>
          <a:p>
            <a:endParaRPr lang="it-IT" sz="2000" b="1" dirty="0"/>
          </a:p>
          <a:p>
            <a:pPr marL="457200" indent="-457200">
              <a:buFont typeface="+mj-lt"/>
              <a:buAutoNum type="alphaLcParenR"/>
            </a:pPr>
            <a:r>
              <a:rPr lang="it-IT" sz="2000" b="1" dirty="0"/>
              <a:t>300 Bq / mc  in  termini  di  concentrazione  media  annua  di attività di radon in aria per le abitazioni esistenti; </a:t>
            </a:r>
          </a:p>
          <a:p>
            <a:pPr marL="457200" indent="-457200">
              <a:buFont typeface="+mj-lt"/>
              <a:buAutoNum type="alphaLcParenR"/>
            </a:pPr>
            <a:endParaRPr lang="it-IT" sz="2000" b="1" dirty="0"/>
          </a:p>
          <a:p>
            <a:pPr marL="457200" indent="-457200">
              <a:buFont typeface="+mj-lt"/>
              <a:buAutoNum type="alphaLcParenR"/>
            </a:pPr>
            <a:r>
              <a:rPr lang="it-IT" sz="2000" b="1" dirty="0"/>
              <a:t>200 Bq / mc  in  termini  di  concentrazione  media  annua  d attività di radon in  aria  per  abitazioni  costruite  dopo  il  31 dicembre 2024; </a:t>
            </a:r>
          </a:p>
          <a:p>
            <a:pPr marL="457200" indent="-457200">
              <a:buFont typeface="+mj-lt"/>
              <a:buAutoNum type="alphaLcParenR"/>
            </a:pPr>
            <a:endParaRPr lang="it-IT" sz="2000" b="1" dirty="0"/>
          </a:p>
          <a:p>
            <a:pPr marL="457200" indent="-457200">
              <a:buFont typeface="+mj-lt"/>
              <a:buAutoNum type="alphaLcParenR"/>
            </a:pPr>
            <a:r>
              <a:rPr lang="it-IT" sz="2000" b="1" dirty="0"/>
              <a:t>300 Bq / mc  in  termini  di  concentrazione  media  annua  di attività di radon in aria per i luoghi di lavoro; </a:t>
            </a:r>
          </a:p>
        </p:txBody>
      </p:sp>
    </p:spTree>
    <p:extLst>
      <p:ext uri="{BB962C8B-B14F-4D97-AF65-F5344CB8AC3E}">
        <p14:creationId xmlns:p14="http://schemas.microsoft.com/office/powerpoint/2010/main" val="18039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969">
            <a:off x="6404883" y="1914636"/>
            <a:ext cx="5078488" cy="379536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DECADIMENTO DEL RADON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858">
            <a:off x="1149755" y="1944653"/>
            <a:ext cx="6092731" cy="3716566"/>
          </a:xfrm>
        </p:spPr>
      </p:pic>
    </p:spTree>
    <p:extLst>
      <p:ext uri="{BB962C8B-B14F-4D97-AF65-F5344CB8AC3E}">
        <p14:creationId xmlns:p14="http://schemas.microsoft.com/office/powerpoint/2010/main" val="3112208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7301" t="16528" r="7569" b="20410"/>
          <a:stretch/>
        </p:blipFill>
        <p:spPr>
          <a:xfrm>
            <a:off x="896112" y="612648"/>
            <a:ext cx="10331806" cy="54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E8210A-603C-4A8B-AAA9-CAC5DC9F6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077"/>
          <a:stretch/>
        </p:blipFill>
        <p:spPr>
          <a:xfrm>
            <a:off x="1174148" y="309950"/>
            <a:ext cx="4650938" cy="541733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F88D615-3284-432E-B7E8-E4B02A6C9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37"/>
          <a:stretch/>
        </p:blipFill>
        <p:spPr>
          <a:xfrm>
            <a:off x="6366916" y="1017872"/>
            <a:ext cx="5594101" cy="541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Rectangle 4" descr="Large confetti"/>
          <p:cNvSpPr>
            <a:spLocks noGrp="1" noChangeArrowheads="1"/>
          </p:cNvSpPr>
          <p:nvPr>
            <p:ph type="title" sz="quarter"/>
          </p:nvPr>
        </p:nvSpPr>
        <p:spPr>
          <a:xfrm>
            <a:off x="1520190" y="615125"/>
            <a:ext cx="9151620" cy="1187450"/>
          </a:xfrm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chemeClr val="accent2"/>
                  </a:fgClr>
                  <a:bgClr>
                    <a:schemeClr val="folHlink"/>
                  </a:bgClr>
                </a:pattFill>
              </a14:hiddenFill>
            </a:ext>
          </a:extLst>
        </p:spPr>
        <p:txBody>
          <a:bodyPr anchor="b">
            <a:noAutofit/>
          </a:bodyPr>
          <a:lstStyle/>
          <a:p>
            <a:pPr algn="ctr" eaLnBrk="1" hangingPunct="1">
              <a:defRPr/>
            </a:pPr>
            <a:r>
              <a:rPr lang="it-IT" altLang="it-IT" sz="4000" dirty="0" smtClean="0"/>
              <a:t>CONFRONTO FRA VARI TIPI DI RISCHIO</a:t>
            </a:r>
            <a:br>
              <a:rPr lang="it-IT" altLang="it-IT" sz="4000" dirty="0" smtClean="0"/>
            </a:br>
            <a:r>
              <a:rPr lang="it-IT" altLang="it-IT" sz="4000" dirty="0" smtClean="0"/>
              <a:t>pari probabilità di morte</a:t>
            </a:r>
          </a:p>
        </p:txBody>
      </p:sp>
      <p:pic>
        <p:nvPicPr>
          <p:cNvPr id="7" name="Picture 17" descr="PE07248_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98" y="2565400"/>
            <a:ext cx="1492250" cy="172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j019181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83" y="2102124"/>
            <a:ext cx="1800225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3682429" y="2492375"/>
            <a:ext cx="467995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it-IT" altLang="it-IT" sz="1800" dirty="0">
                <a:solidFill>
                  <a:schemeClr val="tx1"/>
                </a:solidFill>
              </a:rPr>
              <a:t>Viaggiare 1000 km in aereo</a:t>
            </a:r>
          </a:p>
          <a:p>
            <a:pPr algn="ctr" eaLnBrk="1" hangingPunct="1"/>
            <a:endParaRPr lang="it-IT" altLang="it-IT" dirty="0">
              <a:solidFill>
                <a:schemeClr val="tx1"/>
              </a:solidFill>
            </a:endParaRPr>
          </a:p>
          <a:p>
            <a:pPr algn="ctr" eaLnBrk="1" hangingPunct="1"/>
            <a:endParaRPr lang="it-IT" altLang="it-IT" dirty="0">
              <a:solidFill>
                <a:schemeClr val="tx1"/>
              </a:solidFill>
            </a:endParaRPr>
          </a:p>
          <a:p>
            <a:pPr algn="ctr" eaLnBrk="1" hangingPunct="1"/>
            <a:r>
              <a:rPr lang="it-IT" altLang="it-IT" sz="1800" dirty="0">
                <a:solidFill>
                  <a:schemeClr val="tx1"/>
                </a:solidFill>
              </a:rPr>
              <a:t>Viaggiare per 90 km in automobile</a:t>
            </a:r>
          </a:p>
          <a:p>
            <a:pPr algn="ctr" eaLnBrk="1" hangingPunct="1"/>
            <a:endParaRPr lang="it-IT" altLang="it-IT" dirty="0">
              <a:solidFill>
                <a:schemeClr val="tx1"/>
              </a:solidFill>
            </a:endParaRPr>
          </a:p>
          <a:p>
            <a:pPr algn="ctr" eaLnBrk="1" hangingPunct="1"/>
            <a:endParaRPr lang="it-IT" altLang="it-IT" dirty="0">
              <a:solidFill>
                <a:schemeClr val="tx1"/>
              </a:solidFill>
            </a:endParaRPr>
          </a:p>
          <a:p>
            <a:pPr algn="ctr" eaLnBrk="1" hangingPunct="1"/>
            <a:r>
              <a:rPr lang="it-IT" altLang="it-IT" sz="1800" dirty="0">
                <a:solidFill>
                  <a:schemeClr val="tx1"/>
                </a:solidFill>
              </a:rPr>
              <a:t>Lavorare 10 giorni in un’industria</a:t>
            </a:r>
          </a:p>
          <a:p>
            <a:pPr algn="ctr" eaLnBrk="1" hangingPunct="1"/>
            <a:r>
              <a:rPr lang="it-IT" altLang="it-IT" sz="1800" dirty="0">
                <a:solidFill>
                  <a:schemeClr val="tx1"/>
                </a:solidFill>
              </a:rPr>
              <a:t>Lavorare 3 ore in una miniera</a:t>
            </a:r>
          </a:p>
        </p:txBody>
      </p:sp>
      <p:pic>
        <p:nvPicPr>
          <p:cNvPr id="12" name="Picture 26" descr="j014965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126" y="3527251"/>
            <a:ext cx="22320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j0149992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403" y="4286617"/>
            <a:ext cx="1541463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753866" y="5127992"/>
            <a:ext cx="467995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it-IT" altLang="it-IT" sz="1800" dirty="0">
                <a:solidFill>
                  <a:schemeClr val="tx1"/>
                </a:solidFill>
              </a:rPr>
              <a:t>Fumare da 1 a 3 sigarette al giorno</a:t>
            </a:r>
          </a:p>
          <a:p>
            <a:pPr algn="ctr" eaLnBrk="1" hangingPunct="1"/>
            <a:endParaRPr lang="it-IT" altLang="it-IT" dirty="0">
              <a:solidFill>
                <a:schemeClr val="tx1"/>
              </a:solidFill>
            </a:endParaRPr>
          </a:p>
          <a:p>
            <a:pPr algn="ctr" eaLnBrk="1" hangingPunct="1"/>
            <a:endParaRPr lang="it-IT" altLang="it-IT" dirty="0">
              <a:solidFill>
                <a:schemeClr val="tx1"/>
              </a:solidFill>
            </a:endParaRPr>
          </a:p>
          <a:p>
            <a:pPr algn="ctr" eaLnBrk="1" hangingPunct="1"/>
            <a:r>
              <a:rPr lang="it-IT" altLang="it-IT" sz="1800" dirty="0">
                <a:solidFill>
                  <a:schemeClr val="tx1"/>
                </a:solidFill>
              </a:rPr>
              <a:t>Scalare una montagna per 15 minuti</a:t>
            </a:r>
          </a:p>
          <a:p>
            <a:pPr algn="ctr" eaLnBrk="1" hangingPunct="1"/>
            <a:endParaRPr lang="it-IT" altLang="it-IT" sz="1800" dirty="0">
              <a:solidFill>
                <a:schemeClr val="tx1"/>
              </a:solidFill>
            </a:endParaRPr>
          </a:p>
        </p:txBody>
      </p:sp>
      <p:pic>
        <p:nvPicPr>
          <p:cNvPr id="15" name="Picture 7" descr="clim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995" y="4863534"/>
            <a:ext cx="15732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5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141413" y="335224"/>
            <a:ext cx="9905998" cy="1478570"/>
          </a:xfrm>
        </p:spPr>
        <p:txBody>
          <a:bodyPr>
            <a:normAutofit/>
          </a:bodyPr>
          <a:lstStyle/>
          <a:p>
            <a:r>
              <a:rPr lang="it-IT" b="1" dirty="0"/>
              <a:t>INFORMAZIONE E CAMPAGNA DI SENSIBILAZIONE</a:t>
            </a:r>
            <a:endParaRPr lang="it-IT" sz="2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41413" y="1997839"/>
            <a:ext cx="9905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Ministeri della salute e del lavoro e delle politiche sociali, l'ISIN, l'ISS e l'Istituto nazionale per l'assicurazione </a:t>
            </a:r>
            <a:r>
              <a:rPr lang="it-IT" sz="2000" b="1" dirty="0" smtClean="0"/>
              <a:t>contro </a:t>
            </a:r>
            <a:r>
              <a:rPr lang="it-IT" sz="2000" b="1" dirty="0"/>
              <a:t>gli infortuni sul lavoro (INAIL), le Regioni e le </a:t>
            </a:r>
            <a:r>
              <a:rPr lang="it-IT" sz="2000" b="1" dirty="0" smtClean="0"/>
              <a:t>Province  </a:t>
            </a:r>
            <a:r>
              <a:rPr lang="it-IT" sz="2000" b="1" dirty="0"/>
              <a:t>autonome  di Trento e Bolzano rendono </a:t>
            </a:r>
            <a:r>
              <a:rPr lang="it-IT" sz="2000" b="1" dirty="0" smtClean="0"/>
              <a:t>disponibili le </a:t>
            </a:r>
            <a:r>
              <a:rPr lang="it-IT" sz="2000" b="1" dirty="0"/>
              <a:t>informazioni </a:t>
            </a:r>
            <a:r>
              <a:rPr lang="it-IT" sz="2000" b="1" dirty="0" smtClean="0"/>
              <a:t>sui livelli </a:t>
            </a:r>
            <a:r>
              <a:rPr lang="it-IT" sz="2000" b="1" dirty="0"/>
              <a:t>effettivi di esposizione al radon in ambienti chiusi, sui rischi </a:t>
            </a:r>
            <a:r>
              <a:rPr lang="it-IT" sz="2000" b="1" dirty="0" smtClean="0"/>
              <a:t>che </a:t>
            </a:r>
            <a:r>
              <a:rPr lang="it-IT" sz="2000" b="1" dirty="0"/>
              <a:t>derivano per la salute dalle esposizioni al radon in ambienti chiusi, anche associati al consumo di tabacco, </a:t>
            </a:r>
            <a:r>
              <a:rPr lang="it-IT" sz="2000" b="1" dirty="0" smtClean="0"/>
              <a:t>nonché quelle </a:t>
            </a:r>
            <a:r>
              <a:rPr lang="it-IT" sz="2000" b="1" dirty="0"/>
              <a:t>sull'importanza di </a:t>
            </a:r>
            <a:r>
              <a:rPr lang="it-IT" sz="2000" b="1" dirty="0" smtClean="0"/>
              <a:t>effettuare misurazioni </a:t>
            </a:r>
            <a:r>
              <a:rPr lang="it-IT" sz="2000" b="1" dirty="0"/>
              <a:t>della </a:t>
            </a:r>
            <a:r>
              <a:rPr lang="it-IT" sz="2000" b="1" dirty="0" smtClean="0"/>
              <a:t>concentrazione  </a:t>
            </a:r>
            <a:r>
              <a:rPr lang="it-IT" sz="2000" b="1" dirty="0"/>
              <a:t>media  annua   di</a:t>
            </a:r>
          </a:p>
          <a:p>
            <a:r>
              <a:rPr lang="it-IT" sz="2000" b="1" dirty="0" smtClean="0"/>
              <a:t>Attività di </a:t>
            </a:r>
            <a:r>
              <a:rPr lang="it-IT" sz="2000" b="1" dirty="0"/>
              <a:t>radon e sui mezzi tecnici disponibili </a:t>
            </a:r>
            <a:r>
              <a:rPr lang="it-IT" sz="2000" b="1" dirty="0" smtClean="0"/>
              <a:t>per produrne </a:t>
            </a:r>
            <a:r>
              <a:rPr lang="it-IT" sz="2000" b="1" dirty="0"/>
              <a:t>la riduzione. </a:t>
            </a:r>
          </a:p>
          <a:p>
            <a:endParaRPr lang="it-IT" sz="2000" b="1" dirty="0"/>
          </a:p>
          <a:p>
            <a:r>
              <a:rPr lang="it-IT" sz="2000" b="1" dirty="0"/>
              <a:t>Le amministrazioni statali, le Regioni e le Province autonome di Trento e Bolzano promuovono campagne di informazione  riguardanti  la misurazione della concentrazione media annua di </a:t>
            </a:r>
            <a:r>
              <a:rPr lang="it-IT" sz="2000" b="1" dirty="0" smtClean="0"/>
              <a:t>attività di </a:t>
            </a:r>
            <a:r>
              <a:rPr lang="it-IT" sz="2000" b="1" dirty="0"/>
              <a:t>radon  e i mezzi tecnici disponibili per ridurne la concentrazione, sulla base delle indicazioni del Piano nazionale d'azione per il radon. </a:t>
            </a:r>
          </a:p>
        </p:txBody>
      </p:sp>
    </p:spTree>
    <p:extLst>
      <p:ext uri="{BB962C8B-B14F-4D97-AF65-F5344CB8AC3E}">
        <p14:creationId xmlns:p14="http://schemas.microsoft.com/office/powerpoint/2010/main" val="29724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141413" y="335224"/>
            <a:ext cx="9905998" cy="1478570"/>
          </a:xfrm>
        </p:spPr>
        <p:txBody>
          <a:bodyPr>
            <a:normAutofit/>
          </a:bodyPr>
          <a:lstStyle/>
          <a:p>
            <a:r>
              <a:rPr lang="it-IT" b="1" dirty="0"/>
              <a:t>ESPERTI IN INTERVENTI DI RISANAMENTO</a:t>
            </a:r>
            <a:endParaRPr lang="it-IT" sz="2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41413" y="1997839"/>
            <a:ext cx="9905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/>
              <a:t>Abilitazione all'esercizio della professione  di  geometra,  di  ingegnere e di architetto;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/>
              <a:t>partecipazione  a  corsi  di   formazione   ed   aggiornamento universitari dedicati, della durata di 60 ore, organizzati  da  enti pubblici,  associazioni,  ordini  professionali  su   progettazione, attuazione, gestione e controllo degli interventi correttivi per  la riduzione della concentrazione di attività di radon negli edifici;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/>
              <a:t>iscrizione nell'albo professionale.</a:t>
            </a:r>
          </a:p>
        </p:txBody>
      </p:sp>
    </p:spTree>
    <p:extLst>
      <p:ext uri="{BB962C8B-B14F-4D97-AF65-F5344CB8AC3E}">
        <p14:creationId xmlns:p14="http://schemas.microsoft.com/office/powerpoint/2010/main" val="41547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38200" y="361063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Tecniche di risanamento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838200" y="1632010"/>
            <a:ext cx="10515600" cy="45068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it-IT" b="1" dirty="0">
                <a:latin typeface="+mj-lt"/>
              </a:rPr>
              <a:t>Sigillatura</a:t>
            </a:r>
            <a:r>
              <a:rPr lang="it-IT" dirty="0">
                <a:latin typeface="+mj-lt"/>
              </a:rPr>
              <a:t> delle canalizzazioni verticali, crepe, giunti, impianti; pavimentazione delle cantine e/o impermeabilizzazione della pavimentazione esistente.</a:t>
            </a:r>
          </a:p>
          <a:p>
            <a:pPr>
              <a:lnSpc>
                <a:spcPct val="110000"/>
              </a:lnSpc>
            </a:pPr>
            <a:r>
              <a:rPr lang="it-IT" b="1" dirty="0">
                <a:latin typeface="+mj-lt"/>
              </a:rPr>
              <a:t>Ventilazione</a:t>
            </a:r>
            <a:r>
              <a:rPr lang="it-IT" dirty="0">
                <a:latin typeface="+mj-lt"/>
              </a:rPr>
              <a:t> naturale o forzata degli </a:t>
            </a:r>
            <a:r>
              <a:rPr lang="it-IT" b="1" dirty="0">
                <a:latin typeface="+mj-lt"/>
              </a:rPr>
              <a:t>ambienti interni</a:t>
            </a:r>
            <a:r>
              <a:rPr lang="it-IT" dirty="0">
                <a:latin typeface="+mj-lt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it-IT" b="1" dirty="0">
                <a:latin typeface="+mj-lt"/>
              </a:rPr>
              <a:t>Ventilazione</a:t>
            </a:r>
            <a:r>
              <a:rPr lang="it-IT" dirty="0">
                <a:latin typeface="+mj-lt"/>
              </a:rPr>
              <a:t> naturale o forzata del </a:t>
            </a:r>
            <a:r>
              <a:rPr lang="it-IT" b="1" dirty="0">
                <a:latin typeface="+mj-lt"/>
              </a:rPr>
              <a:t>vespaio</a:t>
            </a:r>
            <a:r>
              <a:rPr lang="it-IT" dirty="0">
                <a:latin typeface="+mj-lt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it-IT" b="1" dirty="0">
                <a:latin typeface="+mj-lt"/>
              </a:rPr>
              <a:t>Ventilazione</a:t>
            </a:r>
            <a:r>
              <a:rPr lang="it-IT" dirty="0">
                <a:latin typeface="+mj-lt"/>
              </a:rPr>
              <a:t> delle cantine e dei locali </a:t>
            </a:r>
            <a:r>
              <a:rPr lang="it-IT" b="1" dirty="0">
                <a:latin typeface="+mj-lt"/>
              </a:rPr>
              <a:t>interrati</a:t>
            </a:r>
            <a:r>
              <a:rPr lang="it-IT" dirty="0">
                <a:latin typeface="+mj-lt"/>
              </a:rPr>
              <a:t> non occupati.</a:t>
            </a:r>
          </a:p>
          <a:p>
            <a:pPr>
              <a:lnSpc>
                <a:spcPct val="110000"/>
              </a:lnSpc>
            </a:pPr>
            <a:r>
              <a:rPr lang="it-IT" b="1" dirty="0">
                <a:latin typeface="+mj-lt"/>
              </a:rPr>
              <a:t>Estrazione</a:t>
            </a:r>
            <a:r>
              <a:rPr lang="it-IT" dirty="0">
                <a:latin typeface="+mj-lt"/>
              </a:rPr>
              <a:t> dell'aria </a:t>
            </a:r>
            <a:r>
              <a:rPr lang="it-IT" b="1" dirty="0">
                <a:latin typeface="+mj-lt"/>
              </a:rPr>
              <a:t>dall'intercapedine</a:t>
            </a:r>
            <a:r>
              <a:rPr lang="it-IT" dirty="0">
                <a:latin typeface="+mj-lt"/>
              </a:rPr>
              <a:t> sotto il pavimento.</a:t>
            </a:r>
          </a:p>
          <a:p>
            <a:pPr>
              <a:lnSpc>
                <a:spcPct val="110000"/>
              </a:lnSpc>
            </a:pPr>
            <a:r>
              <a:rPr lang="it-IT" b="1" dirty="0">
                <a:latin typeface="+mj-lt"/>
              </a:rPr>
              <a:t>Depressurizzazione</a:t>
            </a:r>
            <a:r>
              <a:rPr lang="it-IT" dirty="0">
                <a:latin typeface="+mj-lt"/>
              </a:rPr>
              <a:t> del </a:t>
            </a:r>
            <a:r>
              <a:rPr lang="it-IT" b="1" dirty="0">
                <a:latin typeface="+mj-lt"/>
              </a:rPr>
              <a:t>suolo</a:t>
            </a:r>
            <a:r>
              <a:rPr lang="it-IT" dirty="0">
                <a:latin typeface="+mj-lt"/>
              </a:rPr>
              <a:t> mediante pozzetti radon collocati </a:t>
            </a:r>
            <a:r>
              <a:rPr lang="it-IT" b="1" dirty="0">
                <a:latin typeface="+mj-lt"/>
              </a:rPr>
              <a:t>sotto l'edificio</a:t>
            </a:r>
            <a:r>
              <a:rPr lang="it-IT" dirty="0">
                <a:latin typeface="+mj-lt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it-IT" b="1" dirty="0">
                <a:latin typeface="+mj-lt"/>
              </a:rPr>
              <a:t>Depressurizzazione</a:t>
            </a:r>
            <a:r>
              <a:rPr lang="it-IT" dirty="0">
                <a:latin typeface="+mj-lt"/>
              </a:rPr>
              <a:t> del </a:t>
            </a:r>
            <a:r>
              <a:rPr lang="it-IT" b="1" dirty="0">
                <a:latin typeface="+mj-lt"/>
              </a:rPr>
              <a:t>suolo</a:t>
            </a:r>
            <a:r>
              <a:rPr lang="it-IT" dirty="0">
                <a:latin typeface="+mj-lt"/>
              </a:rPr>
              <a:t> mediante pozzetti radon collocati </a:t>
            </a:r>
            <a:r>
              <a:rPr lang="it-IT" b="1" dirty="0">
                <a:latin typeface="+mj-lt"/>
              </a:rPr>
              <a:t>esternamente all'edificio</a:t>
            </a:r>
            <a:r>
              <a:rPr lang="it-IT" dirty="0">
                <a:latin typeface="+mj-lt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it-IT" b="1" dirty="0">
                <a:latin typeface="+mj-lt"/>
              </a:rPr>
              <a:t>Ventilazione</a:t>
            </a:r>
            <a:r>
              <a:rPr lang="it-IT" dirty="0">
                <a:latin typeface="+mj-lt"/>
              </a:rPr>
              <a:t> delle </a:t>
            </a:r>
            <a:r>
              <a:rPr lang="it-IT" b="1" dirty="0">
                <a:latin typeface="+mj-lt"/>
              </a:rPr>
              <a:t>condutture</a:t>
            </a:r>
            <a:r>
              <a:rPr lang="it-IT" dirty="0">
                <a:latin typeface="+mj-lt"/>
              </a:rPr>
              <a:t> di drenaggio.</a:t>
            </a:r>
          </a:p>
          <a:p>
            <a:pPr>
              <a:lnSpc>
                <a:spcPct val="110000"/>
              </a:lnSpc>
            </a:pPr>
            <a:r>
              <a:rPr lang="it-IT" b="1" dirty="0">
                <a:latin typeface="+mj-lt"/>
              </a:rPr>
              <a:t>Pressurizzazione</a:t>
            </a:r>
            <a:r>
              <a:rPr lang="it-IT" dirty="0">
                <a:latin typeface="+mj-lt"/>
              </a:rPr>
              <a:t> del </a:t>
            </a:r>
            <a:r>
              <a:rPr lang="it-IT" b="1" dirty="0">
                <a:latin typeface="+mj-lt"/>
              </a:rPr>
              <a:t>suolo</a:t>
            </a:r>
            <a:r>
              <a:rPr lang="it-IT" dirty="0">
                <a:latin typeface="+mj-lt"/>
              </a:rPr>
              <a:t> sotto l'edificio.</a:t>
            </a:r>
          </a:p>
          <a:p>
            <a:pPr>
              <a:lnSpc>
                <a:spcPct val="110000"/>
              </a:lnSpc>
            </a:pPr>
            <a:r>
              <a:rPr lang="it-IT" b="1" dirty="0">
                <a:latin typeface="+mj-lt"/>
              </a:rPr>
              <a:t>Pressurizzazione</a:t>
            </a:r>
            <a:r>
              <a:rPr lang="it-IT" dirty="0">
                <a:latin typeface="+mj-lt"/>
              </a:rPr>
              <a:t> dell'intero </a:t>
            </a:r>
            <a:r>
              <a:rPr lang="it-IT" b="1" dirty="0">
                <a:latin typeface="+mj-lt"/>
              </a:rPr>
              <a:t>edificio</a:t>
            </a:r>
            <a:r>
              <a:rPr lang="it-IT" dirty="0">
                <a:latin typeface="+mj-lt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it-IT" b="1" dirty="0">
                <a:latin typeface="+mj-lt"/>
              </a:rPr>
              <a:t>Ventilazione</a:t>
            </a:r>
            <a:r>
              <a:rPr lang="it-IT" dirty="0">
                <a:latin typeface="+mj-lt"/>
              </a:rPr>
              <a:t> forzata degli </a:t>
            </a:r>
            <a:r>
              <a:rPr lang="it-IT" b="1" dirty="0">
                <a:latin typeface="+mj-lt"/>
              </a:rPr>
              <a:t>ambienti interni </a:t>
            </a:r>
            <a:r>
              <a:rPr lang="it-IT" dirty="0">
                <a:latin typeface="+mj-lt"/>
              </a:rPr>
              <a:t>mediante sistema di </a:t>
            </a:r>
            <a:r>
              <a:rPr lang="it-IT" b="1" dirty="0">
                <a:latin typeface="+mj-lt"/>
              </a:rPr>
              <a:t>climatizzazione</a:t>
            </a:r>
            <a:r>
              <a:rPr lang="it-IT" dirty="0">
                <a:latin typeface="+mj-lt"/>
              </a:rPr>
              <a:t> e recupero del calore.</a:t>
            </a:r>
          </a:p>
        </p:txBody>
      </p:sp>
    </p:spTree>
    <p:extLst>
      <p:ext uri="{BB962C8B-B14F-4D97-AF65-F5344CB8AC3E}">
        <p14:creationId xmlns:p14="http://schemas.microsoft.com/office/powerpoint/2010/main" val="18988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141412" y="2774183"/>
            <a:ext cx="99059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/>
              <a:t>Bq/m</a:t>
            </a:r>
            <a:r>
              <a:rPr lang="it-IT" sz="6000" b="1" baseline="30000" dirty="0"/>
              <a:t>3</a:t>
            </a:r>
          </a:p>
          <a:p>
            <a:pPr algn="ctr"/>
            <a:endParaRPr lang="it-IT" sz="6000" b="1" baseline="30000" dirty="0"/>
          </a:p>
          <a:p>
            <a:pPr algn="ctr"/>
            <a:r>
              <a:rPr lang="it-IT" sz="4000" b="1" dirty="0"/>
              <a:t>Bq = 1 </a:t>
            </a:r>
            <a:r>
              <a:rPr lang="it-IT" sz="4000" b="1" dirty="0" err="1"/>
              <a:t>dec</a:t>
            </a:r>
            <a:r>
              <a:rPr lang="it-IT" sz="4000" b="1" dirty="0"/>
              <a:t>/s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63978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UNITA’ DI MISURA PER</a:t>
            </a:r>
            <a:br>
              <a:rPr lang="it-IT" b="1" dirty="0"/>
            </a:br>
            <a:r>
              <a:rPr lang="it-IT" b="1" dirty="0"/>
              <a:t>la concentrazione di radon </a:t>
            </a:r>
          </a:p>
        </p:txBody>
      </p:sp>
    </p:spTree>
    <p:extLst>
      <p:ext uri="{BB962C8B-B14F-4D97-AF65-F5344CB8AC3E}">
        <p14:creationId xmlns:p14="http://schemas.microsoft.com/office/powerpoint/2010/main" val="64048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Interazione radiazione materia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" y="2003014"/>
            <a:ext cx="4828032" cy="3977914"/>
          </a:xfrm>
        </p:spPr>
      </p:pic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6120" y="2003014"/>
            <a:ext cx="5664706" cy="398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11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717" y="516157"/>
            <a:ext cx="8332566" cy="58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Interazione radiazione materia</a:t>
            </a:r>
          </a:p>
        </p:txBody>
      </p:sp>
      <p:sp>
        <p:nvSpPr>
          <p:cNvPr id="8" name="AutoShape 4" descr="Effetti radiobiologici di ioni su cellule umane: modellizzazione mediante  il toolkit Geant4 della perdita di e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85" y="2113125"/>
            <a:ext cx="4833317" cy="40277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3125"/>
            <a:ext cx="5563171" cy="4027764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873BE03-59F0-4360-8985-886818476191}"/>
              </a:ext>
            </a:extLst>
          </p:cNvPr>
          <p:cNvCxnSpPr/>
          <p:nvPr/>
        </p:nvCxnSpPr>
        <p:spPr>
          <a:xfrm flipV="1">
            <a:off x="6825530" y="2752531"/>
            <a:ext cx="2519265" cy="280851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D3CE607-82E7-40E0-9257-CCC6E683752A}"/>
              </a:ext>
            </a:extLst>
          </p:cNvPr>
          <p:cNvCxnSpPr>
            <a:cxnSpLocks/>
          </p:cNvCxnSpPr>
          <p:nvPr/>
        </p:nvCxnSpPr>
        <p:spPr>
          <a:xfrm flipV="1">
            <a:off x="6825530" y="3303037"/>
            <a:ext cx="3020500" cy="225800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3A8F0CA-729B-4D2D-A90F-E3500E00C034}"/>
              </a:ext>
            </a:extLst>
          </p:cNvPr>
          <p:cNvCxnSpPr>
            <a:cxnSpLocks/>
          </p:cNvCxnSpPr>
          <p:nvPr/>
        </p:nvCxnSpPr>
        <p:spPr>
          <a:xfrm flipV="1">
            <a:off x="8248395" y="3150637"/>
            <a:ext cx="2804993" cy="237668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735EA7A-1877-4344-9EE0-B12CF18400FD}"/>
              </a:ext>
            </a:extLst>
          </p:cNvPr>
          <p:cNvCxnSpPr>
            <a:cxnSpLocks/>
          </p:cNvCxnSpPr>
          <p:nvPr/>
        </p:nvCxnSpPr>
        <p:spPr>
          <a:xfrm flipV="1">
            <a:off x="6951311" y="4935894"/>
            <a:ext cx="3937513" cy="65134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47712"/>
            <a:ext cx="95250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77" y="648913"/>
            <a:ext cx="9577446" cy="55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764</TotalTime>
  <Words>1375</Words>
  <Application>Microsoft Office PowerPoint</Application>
  <PresentationFormat>Widescreen</PresentationFormat>
  <Paragraphs>113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1" baseType="lpstr">
      <vt:lpstr>Arial</vt:lpstr>
      <vt:lpstr>Tahoma</vt:lpstr>
      <vt:lpstr>Trebuchet MS</vt:lpstr>
      <vt:lpstr>Tw Cen MT</vt:lpstr>
      <vt:lpstr>Wingdings</vt:lpstr>
      <vt:lpstr>Circuito</vt:lpstr>
      <vt:lpstr>RADON  cos’è e cosa provoca</vt:lpstr>
      <vt:lpstr>DECADIMENTO  dell’ U-238</vt:lpstr>
      <vt:lpstr>DECADIMENTO DEL RADON</vt:lpstr>
      <vt:lpstr>UNITA’ DI MISURA PER la concentrazione di radon </vt:lpstr>
      <vt:lpstr>Interazione radiazione materia</vt:lpstr>
      <vt:lpstr>Presentazione standard di PowerPoint</vt:lpstr>
      <vt:lpstr>Interazione radiazione materia</vt:lpstr>
      <vt:lpstr>Presentazione standard di PowerPoint</vt:lpstr>
      <vt:lpstr>Presentazione standard di PowerPoint</vt:lpstr>
      <vt:lpstr>Presentazione standard di PowerPoint</vt:lpstr>
      <vt:lpstr>Da che cosa dipende la concentrazione di radon in un locale?</vt:lpstr>
      <vt:lpstr>Da che cosa dipende la concentrazione di radon in un locale?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EFFETTI dEL RADON ESPOSIZIONE AL RADON DEI MINATORI</vt:lpstr>
      <vt:lpstr>EFFETTI dEL RADON ESPOSIZIONE NELLE ABITAZIONI</vt:lpstr>
      <vt:lpstr>EFFETTI dEL RADON ESPOSIZIONE NELLE ABITAZIONI</vt:lpstr>
      <vt:lpstr>EFFETTI dEL RADON SINERGIA CON IL FUMO</vt:lpstr>
      <vt:lpstr>EFFETTI dEL RADON CONCLUSIONI</vt:lpstr>
      <vt:lpstr>EFFETTI dEL RADON ESPOSIZIONE NELLE ABITAZIONI</vt:lpstr>
      <vt:lpstr>Presentazione standard di PowerPoint</vt:lpstr>
      <vt:lpstr>Presentazione standard di PowerPoint</vt:lpstr>
      <vt:lpstr>NORMATIVA</vt:lpstr>
      <vt:lpstr>PIANO NAZIONALE RADON entro un anno dalla pubblicazione del decreto</vt:lpstr>
      <vt:lpstr>REGIONI E PROVINCE AUTONOME entro 24 mesi dalla pubblicazione del decreto</vt:lpstr>
      <vt:lpstr>LIVELLI DI RIFERIMENTO</vt:lpstr>
      <vt:lpstr>Presentazione standard di PowerPoint</vt:lpstr>
      <vt:lpstr>Presentazione standard di PowerPoint</vt:lpstr>
      <vt:lpstr>CONFRONTO FRA VARI TIPI DI RISCHIO pari probabilità di morte</vt:lpstr>
      <vt:lpstr>INFORMAZIONE E CAMPAGNA DI SENSIBILAZIONE</vt:lpstr>
      <vt:lpstr>ESPERTI IN INTERVENTI DI RISANAMENTO</vt:lpstr>
      <vt:lpstr>Tecniche di risanamento</vt:lpstr>
    </vt:vector>
  </TitlesOfParts>
  <Company>INFN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RADON: RISCHI E PREVENZIONI</dc:title>
  <dc:creator>Marta Dalla Vecchia</dc:creator>
  <cp:lastModifiedBy>Marta Dalla Vecchia</cp:lastModifiedBy>
  <cp:revision>54</cp:revision>
  <dcterms:created xsi:type="dcterms:W3CDTF">2021-10-29T07:34:51Z</dcterms:created>
  <dcterms:modified xsi:type="dcterms:W3CDTF">2021-11-19T13:36:02Z</dcterms:modified>
</cp:coreProperties>
</file>