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7.jpg" ContentType="image/jpeg"/>
  <Override PartName="/ppt/notesSlides/notesSlide5.xml" ContentType="application/vnd.openxmlformats-officedocument.presentationml.notesSlide+xml"/>
  <Override PartName="/ppt/media/image19.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7.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36.jpg" ContentType="image/jpeg"/>
  <Override PartName="/ppt/notesSlides/notesSlide20.xml" ContentType="application/vnd.openxmlformats-officedocument.presentationml.notesSlide+xml"/>
  <Override PartName="/ppt/media/image39.jp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43.jpg" ContentType="image/jpeg"/>
  <Override PartName="/ppt/media/image45.jpg" ContentType="image/jpeg"/>
  <Override PartName="/ppt/notesSlides/notesSlide23.xml" ContentType="application/vnd.openxmlformats-officedocument.presentationml.notesSlide+xml"/>
  <Override PartName="/ppt/media/image47.jp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50.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57.jpg" ContentType="image/jpeg"/>
  <Override PartName="/ppt/media/image58.jp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media/image65.jp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68.jpg" ContentType="image/jpeg"/>
  <Override PartName="/ppt/notesSlides/notesSlide38.xml" ContentType="application/vnd.openxmlformats-officedocument.presentationml.notesSlide+xml"/>
  <Override PartName="/ppt/media/image70.jpg" ContentType="image/jpeg"/>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72.jpg" ContentType="image/jpeg"/>
  <Override PartName="/ppt/notesSlides/notesSlide41.xml" ContentType="application/vnd.openxmlformats-officedocument.presentationml.notesSlide+xml"/>
  <Override PartName="/ppt/media/image74.jpg" ContentType="image/jpeg"/>
  <Override PartName="/ppt/notesSlides/notesSlide42.xml" ContentType="application/vnd.openxmlformats-officedocument.presentationml.notesSlide+xml"/>
  <Override PartName="/ppt/media/image75.jpg" ContentType="image/jpeg"/>
  <Override PartName="/ppt/notesSlides/notesSlide43.xml" ContentType="application/vnd.openxmlformats-officedocument.presentationml.notesSlide+xml"/>
  <Override PartName="/ppt/media/image76.jp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477" r:id="rId3"/>
    <p:sldId id="320" r:id="rId4"/>
    <p:sldId id="259" r:id="rId5"/>
    <p:sldId id="260" r:id="rId6"/>
    <p:sldId id="267" r:id="rId7"/>
    <p:sldId id="274" r:id="rId8"/>
    <p:sldId id="273" r:id="rId9"/>
    <p:sldId id="262" r:id="rId10"/>
    <p:sldId id="265" r:id="rId11"/>
    <p:sldId id="268" r:id="rId12"/>
    <p:sldId id="269" r:id="rId13"/>
    <p:sldId id="275" r:id="rId14"/>
    <p:sldId id="321" r:id="rId15"/>
    <p:sldId id="278" r:id="rId16"/>
    <p:sldId id="279" r:id="rId17"/>
    <p:sldId id="281" r:id="rId18"/>
    <p:sldId id="287" r:id="rId19"/>
    <p:sldId id="319" r:id="rId20"/>
    <p:sldId id="288" r:id="rId21"/>
    <p:sldId id="283" r:id="rId22"/>
    <p:sldId id="284" r:id="rId23"/>
    <p:sldId id="285" r:id="rId24"/>
    <p:sldId id="286" r:id="rId25"/>
    <p:sldId id="289" r:id="rId26"/>
    <p:sldId id="290" r:id="rId27"/>
    <p:sldId id="322" r:id="rId28"/>
    <p:sldId id="291" r:id="rId29"/>
    <p:sldId id="294" r:id="rId30"/>
    <p:sldId id="295" r:id="rId31"/>
    <p:sldId id="293" r:id="rId32"/>
    <p:sldId id="303" r:id="rId33"/>
    <p:sldId id="304" r:id="rId34"/>
    <p:sldId id="323" r:id="rId35"/>
    <p:sldId id="311" r:id="rId36"/>
    <p:sldId id="305" r:id="rId37"/>
    <p:sldId id="310" r:id="rId38"/>
    <p:sldId id="306" r:id="rId39"/>
    <p:sldId id="307" r:id="rId40"/>
    <p:sldId id="308" r:id="rId41"/>
    <p:sldId id="309" r:id="rId42"/>
    <p:sldId id="312" r:id="rId43"/>
    <p:sldId id="313" r:id="rId44"/>
    <p:sldId id="314" r:id="rId45"/>
    <p:sldId id="318" r:id="rId46"/>
    <p:sldId id="299" r:id="rId47"/>
    <p:sldId id="478" r:id="rId48"/>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54"/>
    <p:restoredTop sz="94626"/>
  </p:normalViewPr>
  <p:slideViewPr>
    <p:cSldViewPr snapToGrid="0" snapToObjects="1">
      <p:cViewPr varScale="1">
        <p:scale>
          <a:sx n="95" d="100"/>
          <a:sy n="95" d="100"/>
        </p:scale>
        <p:origin x="1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view3D>
      <c:rotX val="30"/>
      <c:rotY val="90"/>
      <c:rAngAx val="1"/>
    </c:view3D>
    <c:floor>
      <c:thickness val="0"/>
      <c:spPr>
        <a:solidFill>
          <a:srgbClr val="CCCCCC"/>
        </a:solidFill>
        <a:ln>
          <a:solidFill>
            <a:srgbClr val="B3B3B3"/>
          </a:solidFill>
        </a:ln>
      </c:spPr>
    </c:floor>
    <c:sideWall>
      <c:thickness val="0"/>
      <c:spPr>
        <a:noFill/>
        <a:ln>
          <a:solidFill>
            <a:srgbClr val="B3B3B3"/>
          </a:solidFill>
          <a:prstDash val="solid"/>
        </a:ln>
      </c:spPr>
    </c:sideWall>
    <c:backWall>
      <c:thickness val="0"/>
      <c:spPr>
        <a:noFill/>
        <a:ln>
          <a:solidFill>
            <a:srgbClr val="B3B3B3"/>
          </a:solidFill>
          <a:prstDash val="solid"/>
        </a:ln>
      </c:spPr>
    </c:backWall>
    <c:plotArea>
      <c:layout/>
      <c:pie3DChart>
        <c:varyColors val="1"/>
        <c:ser>
          <c:idx val="0"/>
          <c:order val="0"/>
          <c:tx>
            <c:v>Column 1</c:v>
          </c:tx>
          <c:dPt>
            <c:idx val="0"/>
            <c:bubble3D val="0"/>
            <c:spPr>
              <a:solidFill>
                <a:srgbClr val="004586"/>
              </a:solidFill>
            </c:spPr>
            <c:extLst>
              <c:ext xmlns:c16="http://schemas.microsoft.com/office/drawing/2014/chart" uri="{C3380CC4-5D6E-409C-BE32-E72D297353CC}">
                <c16:uniqueId val="{00000000-EAEA-BE4C-878B-E3A8D19DC4D4}"/>
              </c:ext>
            </c:extLst>
          </c:dPt>
          <c:dPt>
            <c:idx val="1"/>
            <c:bubble3D val="0"/>
            <c:spPr>
              <a:solidFill>
                <a:srgbClr val="FF420E"/>
              </a:solidFill>
            </c:spPr>
            <c:extLst>
              <c:ext xmlns:c16="http://schemas.microsoft.com/office/drawing/2014/chart" uri="{C3380CC4-5D6E-409C-BE32-E72D297353CC}">
                <c16:uniqueId val="{00000001-EAEA-BE4C-878B-E3A8D19DC4D4}"/>
              </c:ext>
            </c:extLst>
          </c:dPt>
          <c:dPt>
            <c:idx val="2"/>
            <c:bubble3D val="0"/>
            <c:spPr>
              <a:solidFill>
                <a:srgbClr val="FFD320"/>
              </a:solidFill>
            </c:spPr>
            <c:extLst>
              <c:ext xmlns:c16="http://schemas.microsoft.com/office/drawing/2014/chart" uri="{C3380CC4-5D6E-409C-BE32-E72D297353CC}">
                <c16:uniqueId val="{00000002-EAEA-BE4C-878B-E3A8D19DC4D4}"/>
              </c:ext>
            </c:extLst>
          </c:dPt>
          <c:cat>
            <c:strLit>
              <c:ptCount val="3"/>
              <c:pt idx="0">
                <c:v>Protoni</c:v>
              </c:pt>
              <c:pt idx="1">
                <c:v>Alfa</c:v>
              </c:pt>
              <c:pt idx="2">
                <c:v>elettroni e elementi pesanti</c:v>
              </c:pt>
            </c:strLit>
          </c:cat>
          <c:val>
            <c:numLit>
              <c:formatCode>General</c:formatCode>
              <c:ptCount val="3"/>
              <c:pt idx="0">
                <c:v>90</c:v>
              </c:pt>
              <c:pt idx="1">
                <c:v>9</c:v>
              </c:pt>
              <c:pt idx="2">
                <c:v>1</c:v>
              </c:pt>
            </c:numLit>
          </c:val>
          <c:extLst>
            <c:ext xmlns:c16="http://schemas.microsoft.com/office/drawing/2014/chart" uri="{C3380CC4-5D6E-409C-BE32-E72D297353CC}">
              <c16:uniqueId val="{00000006-FABA-3644-B91D-192BA40B1182}"/>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E5700B-E985-504D-B9DE-9EC197B3BE8F}"/>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Liberation Sans" pitchFamily="18"/>
              <a:ea typeface="Droid Sans Fallback" pitchFamily="2"/>
              <a:cs typeface="FreeSans" pitchFamily="2"/>
            </a:endParaRPr>
          </a:p>
        </p:txBody>
      </p:sp>
      <p:sp>
        <p:nvSpPr>
          <p:cNvPr id="3" name="Date Placeholder 2">
            <a:extLst>
              <a:ext uri="{FF2B5EF4-FFF2-40B4-BE49-F238E27FC236}">
                <a16:creationId xmlns:a16="http://schemas.microsoft.com/office/drawing/2014/main" id="{4C311945-22B1-F84D-85A7-662C8A50762E}"/>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Liberation Sans" pitchFamily="18"/>
              <a:ea typeface="Droid Sans Fallback" pitchFamily="2"/>
              <a:cs typeface="FreeSans" pitchFamily="2"/>
            </a:endParaRPr>
          </a:p>
        </p:txBody>
      </p:sp>
      <p:sp>
        <p:nvSpPr>
          <p:cNvPr id="4" name="Footer Placeholder 3">
            <a:extLst>
              <a:ext uri="{FF2B5EF4-FFF2-40B4-BE49-F238E27FC236}">
                <a16:creationId xmlns:a16="http://schemas.microsoft.com/office/drawing/2014/main" id="{5A7A0607-B56D-0144-81F8-BA9596DD259D}"/>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spAutoFit/>
          </a:bodyPr>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Liberation Sans" pitchFamily="18"/>
              <a:ea typeface="Droid Sans Fallback" pitchFamily="2"/>
              <a:cs typeface="FreeSans" pitchFamily="2"/>
            </a:endParaRPr>
          </a:p>
        </p:txBody>
      </p:sp>
      <p:sp>
        <p:nvSpPr>
          <p:cNvPr id="5" name="Slide Number Placeholder 4">
            <a:extLst>
              <a:ext uri="{FF2B5EF4-FFF2-40B4-BE49-F238E27FC236}">
                <a16:creationId xmlns:a16="http://schemas.microsoft.com/office/drawing/2014/main" id="{C48B540D-8C53-6C46-887D-2361732F29B7}"/>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spAutoFit/>
          </a:bodyPr>
          <a:lstStyle/>
          <a:p>
            <a:pPr marL="0" marR="0" lvl="0" indent="0" algn="r" rtl="0" hangingPunct="0">
              <a:lnSpc>
                <a:spcPct val="100000"/>
              </a:lnSpc>
              <a:spcBef>
                <a:spcPts val="0"/>
              </a:spcBef>
              <a:spcAft>
                <a:spcPts val="0"/>
              </a:spcAft>
              <a:buNone/>
              <a:tabLst/>
              <a:defRPr sz="1400"/>
            </a:pPr>
            <a:fld id="{D18CD170-FB5A-E14C-8689-21D7137D516D}" type="slidenum">
              <a:t>‹#›</a:t>
            </a:fld>
            <a:endParaRPr lang="it-IT" sz="1400" b="0" i="0" u="none" strike="noStrike" kern="1200">
              <a:ln>
                <a:noFill/>
              </a:ln>
              <a:latin typeface="Liberation Sans" pitchFamily="18"/>
              <a:ea typeface="Droid Sans Fallback" pitchFamily="2"/>
              <a:cs typeface="FreeSans" pitchFamily="2"/>
            </a:endParaRPr>
          </a:p>
        </p:txBody>
      </p:sp>
    </p:spTree>
    <p:extLst>
      <p:ext uri="{BB962C8B-B14F-4D97-AF65-F5344CB8AC3E}">
        <p14:creationId xmlns:p14="http://schemas.microsoft.com/office/powerpoint/2010/main" val="23164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DE785-E758-384D-8FC6-F23C8F00D39B}"/>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115D9F4B-03BC-8F46-B4AB-6BC45EC9A538}"/>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Header Placeholder 3">
            <a:extLst>
              <a:ext uri="{FF2B5EF4-FFF2-40B4-BE49-F238E27FC236}">
                <a16:creationId xmlns:a16="http://schemas.microsoft.com/office/drawing/2014/main" id="{7BC55884-14B2-DE46-A12B-BFCE3155B3F3}"/>
              </a:ext>
            </a:extLst>
          </p:cNvPr>
          <p:cNvSpPr txBox="1">
            <a:spLocks noGrp="1"/>
          </p:cNvSpPr>
          <p:nvPr>
            <p:ph type="hdr" sz="quarter"/>
          </p:nvPr>
        </p:nvSpPr>
        <p:spPr>
          <a:xfrm>
            <a:off x="0" y="0"/>
            <a:ext cx="3280680" cy="534240"/>
          </a:xfrm>
          <a:prstGeom prst="rect">
            <a:avLst/>
          </a:prstGeom>
          <a:noFill/>
          <a:ln>
            <a:noFill/>
          </a:ln>
        </p:spPr>
        <p:txBody>
          <a:bodyPr lIns="0" tIns="0" rIns="0" bIns="0" anchorCtr="0">
            <a:spAutoFit/>
          </a:bodyPr>
          <a:lstStyle>
            <a:lvl1pPr lvl="0" rtl="0" hangingPunct="0">
              <a:buNone/>
              <a:tabLst/>
              <a:defRPr lang="it-IT" sz="1400" kern="1200">
                <a:latin typeface="Tinos" pitchFamily="18"/>
                <a:ea typeface="Arial Unicode MS" pitchFamily="2"/>
                <a:cs typeface="Tahoma" pitchFamily="2"/>
              </a:defRPr>
            </a:lvl1pPr>
          </a:lstStyle>
          <a:p>
            <a:pPr lvl="0"/>
            <a:endParaRPr lang="it-IT"/>
          </a:p>
        </p:txBody>
      </p:sp>
      <p:sp>
        <p:nvSpPr>
          <p:cNvPr id="5" name="Date Placeholder 4">
            <a:extLst>
              <a:ext uri="{FF2B5EF4-FFF2-40B4-BE49-F238E27FC236}">
                <a16:creationId xmlns:a16="http://schemas.microsoft.com/office/drawing/2014/main" id="{731E48E7-BAC5-074E-A329-63A320E309FD}"/>
              </a:ext>
            </a:extLst>
          </p:cNvPr>
          <p:cNvSpPr txBox="1">
            <a:spLocks noGrp="1"/>
          </p:cNvSpPr>
          <p:nvPr>
            <p:ph type="dt" idx="1"/>
          </p:nvPr>
        </p:nvSpPr>
        <p:spPr>
          <a:xfrm>
            <a:off x="4278960" y="0"/>
            <a:ext cx="3280680" cy="534240"/>
          </a:xfrm>
          <a:prstGeom prst="rect">
            <a:avLst/>
          </a:prstGeom>
          <a:noFill/>
          <a:ln>
            <a:noFill/>
          </a:ln>
        </p:spPr>
        <p:txBody>
          <a:bodyPr lIns="0" tIns="0" rIns="0" bIns="0" anchorCtr="0">
            <a:spAutoFit/>
          </a:bodyPr>
          <a:lstStyle>
            <a:lvl1pPr lvl="0" algn="r" rtl="0" hangingPunct="0">
              <a:buNone/>
              <a:tabLst/>
              <a:defRPr lang="it-IT" sz="1400" kern="1200">
                <a:latin typeface="Tinos" pitchFamily="18"/>
                <a:ea typeface="Arial Unicode MS" pitchFamily="2"/>
                <a:cs typeface="Tahoma" pitchFamily="2"/>
              </a:defRPr>
            </a:lvl1pPr>
          </a:lstStyle>
          <a:p>
            <a:pPr lvl="0"/>
            <a:endParaRPr lang="it-IT"/>
          </a:p>
        </p:txBody>
      </p:sp>
      <p:sp>
        <p:nvSpPr>
          <p:cNvPr id="6" name="Footer Placeholder 5">
            <a:extLst>
              <a:ext uri="{FF2B5EF4-FFF2-40B4-BE49-F238E27FC236}">
                <a16:creationId xmlns:a16="http://schemas.microsoft.com/office/drawing/2014/main" id="{FEB9AF22-0076-954D-BB0E-A888B854909D}"/>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spAutoFit/>
          </a:bodyPr>
          <a:lstStyle>
            <a:lvl1pPr lvl="0" rtl="0" hangingPunct="0">
              <a:buNone/>
              <a:tabLst/>
              <a:defRPr lang="it-IT" sz="1400" kern="1200">
                <a:latin typeface="Tinos" pitchFamily="18"/>
                <a:ea typeface="Arial Unicode MS" pitchFamily="2"/>
                <a:cs typeface="Tahoma" pitchFamily="2"/>
              </a:defRPr>
            </a:lvl1pPr>
          </a:lstStyle>
          <a:p>
            <a:pPr lvl="0"/>
            <a:endParaRPr lang="it-IT"/>
          </a:p>
        </p:txBody>
      </p:sp>
      <p:sp>
        <p:nvSpPr>
          <p:cNvPr id="7" name="Slide Number Placeholder 6">
            <a:extLst>
              <a:ext uri="{FF2B5EF4-FFF2-40B4-BE49-F238E27FC236}">
                <a16:creationId xmlns:a16="http://schemas.microsoft.com/office/drawing/2014/main" id="{B241AB31-3BCB-DB4F-ABD3-4938DD96F4CF}"/>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spAutoFit/>
          </a:bodyPr>
          <a:lstStyle>
            <a:lvl1pPr lvl="0" algn="r" rtl="0" hangingPunct="0">
              <a:buNone/>
              <a:tabLst/>
              <a:defRPr lang="it-IT" sz="1400" kern="1200">
                <a:latin typeface="Tinos" pitchFamily="18"/>
                <a:ea typeface="Arial Unicode MS" pitchFamily="2"/>
                <a:cs typeface="Tahoma" pitchFamily="2"/>
              </a:defRPr>
            </a:lvl1pPr>
          </a:lstStyle>
          <a:p>
            <a:pPr lvl="0"/>
            <a:fld id="{BCBA5523-9087-484A-BE0D-D3549E1CF4CF}" type="slidenum">
              <a:t>‹#›</a:t>
            </a:fld>
            <a:endParaRPr lang="it-IT"/>
          </a:p>
        </p:txBody>
      </p:sp>
    </p:spTree>
    <p:extLst>
      <p:ext uri="{BB962C8B-B14F-4D97-AF65-F5344CB8AC3E}">
        <p14:creationId xmlns:p14="http://schemas.microsoft.com/office/powerpoint/2010/main" val="3942847038"/>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0D8E041-0E01-FA4C-AA9A-68D3261C05CA}"/>
              </a:ext>
            </a:extLst>
          </p:cNvPr>
          <p:cNvSpPr txBox="1">
            <a:spLocks noGrp="1"/>
          </p:cNvSpPr>
          <p:nvPr>
            <p:ph type="sldNum" sz="quarter" idx="5"/>
          </p:nvPr>
        </p:nvSpPr>
        <p:spPr>
          <a:ln/>
        </p:spPr>
        <p:txBody>
          <a:bodyPr lIns="0" tIns="0" rIns="0" bIns="0" anchor="b" anchorCtr="0">
            <a:spAutoFit/>
          </a:bodyPr>
          <a:lstStyle/>
          <a:p>
            <a:pPr lvl="0"/>
            <a:fld id="{857EDD03-4FE9-484F-B829-9C93F5875901}" type="slidenum">
              <a:t>2</a:t>
            </a:fld>
            <a:endParaRPr lang="it-IT"/>
          </a:p>
        </p:txBody>
      </p:sp>
      <p:sp>
        <p:nvSpPr>
          <p:cNvPr id="2" name="Slide Image Placeholder 1">
            <a:extLst>
              <a:ext uri="{FF2B5EF4-FFF2-40B4-BE49-F238E27FC236}">
                <a16:creationId xmlns:a16="http://schemas.microsoft.com/office/drawing/2014/main" id="{6E938DC6-1783-A946-83C5-37E727EB74A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12DB2AD-0429-8843-A3C1-55F28E4A3571}"/>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63585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7FAD6-38C3-AE47-9B9A-AEC894396960}"/>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EBFC38D-39F4-5F41-B494-012E49C20EE2}"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EC8C7683-2807-7440-A43B-E15D93576D1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609A907-09BF-224F-9A2A-E967EDEE95D0}"/>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6826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971D32-B193-8C48-9223-49D1DFF5702D}"/>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2249CF0-1BE5-9148-80C6-873E5FCDC931}"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9476AA62-D034-4841-8C93-DE88D50BEE4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5959DB5-30E0-E541-B05D-6C7A8B5B445B}"/>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37388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971D32-B193-8C48-9223-49D1DFF5702D}"/>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2249CF0-1BE5-9148-80C6-873E5FCDC931}"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9476AA62-D034-4841-8C93-DE88D50BEE4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5959DB5-30E0-E541-B05D-6C7A8B5B445B}"/>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58108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61ABE8-2674-6C40-867B-FF3D98EDCC12}"/>
              </a:ext>
            </a:extLst>
          </p:cNvPr>
          <p:cNvSpPr txBox="1">
            <a:spLocks noGrp="1"/>
          </p:cNvSpPr>
          <p:nvPr>
            <p:ph type="sldNum" sz="quarter" idx="5"/>
          </p:nvPr>
        </p:nvSpPr>
        <p:spPr>
          <a:ln/>
        </p:spPr>
        <p:txBody>
          <a:bodyPr lIns="0" tIns="0" rIns="0" bIns="0" anchor="b" anchorCtr="0">
            <a:spAutoFit/>
          </a:bodyPr>
          <a:lstStyle/>
          <a:p>
            <a:pPr lvl="0"/>
            <a:fld id="{BD82EDCC-4DD1-D442-87AA-951CC5091C95}" type="slidenum">
              <a:t>14</a:t>
            </a:fld>
            <a:endParaRPr lang="it-IT"/>
          </a:p>
        </p:txBody>
      </p:sp>
      <p:sp>
        <p:nvSpPr>
          <p:cNvPr id="2" name="Slide Image Placeholder 1">
            <a:extLst>
              <a:ext uri="{FF2B5EF4-FFF2-40B4-BE49-F238E27FC236}">
                <a16:creationId xmlns:a16="http://schemas.microsoft.com/office/drawing/2014/main" id="{94985C64-8125-6B40-BB28-36657D9A577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28C9E42-5C95-0348-86A3-AC8B90C37F4E}"/>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030C04F-F28D-7243-933A-9FE20FEC0710}"/>
              </a:ext>
            </a:extLst>
          </p:cNvPr>
          <p:cNvSpPr txBox="1">
            <a:spLocks noGrp="1"/>
          </p:cNvSpPr>
          <p:nvPr>
            <p:ph type="sldNum" sz="quarter" idx="5"/>
          </p:nvPr>
        </p:nvSpPr>
        <p:spPr>
          <a:ln/>
        </p:spPr>
        <p:txBody>
          <a:bodyPr lIns="0" tIns="0" rIns="0" bIns="0" anchor="b" anchorCtr="0">
            <a:spAutoFit/>
          </a:bodyPr>
          <a:lstStyle/>
          <a:p>
            <a:pPr lvl="0"/>
            <a:fld id="{A45BF336-429D-104A-9BD6-B40C4CF3E590}" type="slidenum">
              <a:t>15</a:t>
            </a:fld>
            <a:endParaRPr lang="it-IT"/>
          </a:p>
        </p:txBody>
      </p:sp>
      <p:sp>
        <p:nvSpPr>
          <p:cNvPr id="2" name="Slide Image Placeholder 1">
            <a:extLst>
              <a:ext uri="{FF2B5EF4-FFF2-40B4-BE49-F238E27FC236}">
                <a16:creationId xmlns:a16="http://schemas.microsoft.com/office/drawing/2014/main" id="{B82D2843-EE16-524A-B198-26AC11E1F2B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4A571FE-4A1E-1340-B743-DBE46489B669}"/>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74CC51-357A-B445-ACC5-6F427EBFDB89}"/>
              </a:ext>
            </a:extLst>
          </p:cNvPr>
          <p:cNvSpPr txBox="1">
            <a:spLocks noGrp="1"/>
          </p:cNvSpPr>
          <p:nvPr>
            <p:ph type="sldNum" sz="quarter" idx="5"/>
          </p:nvPr>
        </p:nvSpPr>
        <p:spPr>
          <a:ln/>
        </p:spPr>
        <p:txBody>
          <a:bodyPr lIns="0" tIns="0" rIns="0" bIns="0" anchor="b" anchorCtr="0">
            <a:spAutoFit/>
          </a:bodyPr>
          <a:lstStyle/>
          <a:p>
            <a:pPr lvl="0"/>
            <a:fld id="{ABC11E83-32D0-A341-BA5C-9375057756F3}" type="slidenum">
              <a:t>16</a:t>
            </a:fld>
            <a:endParaRPr lang="it-IT"/>
          </a:p>
        </p:txBody>
      </p:sp>
      <p:sp>
        <p:nvSpPr>
          <p:cNvPr id="2" name="Slide Image Placeholder 1">
            <a:extLst>
              <a:ext uri="{FF2B5EF4-FFF2-40B4-BE49-F238E27FC236}">
                <a16:creationId xmlns:a16="http://schemas.microsoft.com/office/drawing/2014/main" id="{E5E6D85A-2CC4-7142-B0D6-45A6A25EAF4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C4CCE29-0F8B-834F-B229-355F9A9F37B4}"/>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D59B980-676E-1F42-AEBD-E1C7DF66DE5E}"/>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291C2F7-7E99-5640-A9CA-58C227EFB745}"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681E72C4-6B63-E64E-8CFF-0B1064ADFEA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68ECB9F-4DD4-FC42-BF19-9403ED492163}"/>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66107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D59B980-676E-1F42-AEBD-E1C7DF66DE5E}"/>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291C2F7-7E99-5640-A9CA-58C227EFB745}"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681E72C4-6B63-E64E-8CFF-0B1064ADFEA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68ECB9F-4DD4-FC42-BF19-9403ED492163}"/>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429027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8614BC-CA98-F04F-8962-64B28A845BA4}"/>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19B1257-36A4-5949-9BBA-4B5B60EC132D}"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1009A831-0C00-124B-9C40-76274974E1D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72C8540-9CBB-4A47-879E-C618A1FC454B}"/>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95358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6FCA14-FC4B-C843-99CB-73225E96260C}"/>
              </a:ext>
            </a:extLst>
          </p:cNvPr>
          <p:cNvSpPr txBox="1">
            <a:spLocks noGrp="1"/>
          </p:cNvSpPr>
          <p:nvPr>
            <p:ph type="sldNum" sz="quarter" idx="5"/>
          </p:nvPr>
        </p:nvSpPr>
        <p:spPr>
          <a:ln/>
        </p:spPr>
        <p:txBody>
          <a:bodyPr lIns="0" tIns="0" rIns="0" bIns="0" anchor="b" anchorCtr="0">
            <a:spAutoFit/>
          </a:bodyPr>
          <a:lstStyle/>
          <a:p>
            <a:pPr lvl="0"/>
            <a:fld id="{D764A46A-DF95-FB44-8322-2A6F4B6FB095}" type="slidenum">
              <a:t>20</a:t>
            </a:fld>
            <a:endParaRPr lang="it-IT"/>
          </a:p>
        </p:txBody>
      </p:sp>
      <p:sp>
        <p:nvSpPr>
          <p:cNvPr id="2" name="Slide Image Placeholder 1">
            <a:extLst>
              <a:ext uri="{FF2B5EF4-FFF2-40B4-BE49-F238E27FC236}">
                <a16:creationId xmlns:a16="http://schemas.microsoft.com/office/drawing/2014/main" id="{E21791B8-0A3E-4D4F-B9CD-3C1E90EA224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EFA8F08-64D0-E744-8B71-63AA08D4CA1F}"/>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B7A536D-01E8-6940-87FC-C769481C4728}"/>
              </a:ext>
            </a:extLst>
          </p:cNvPr>
          <p:cNvSpPr txBox="1">
            <a:spLocks noGrp="1"/>
          </p:cNvSpPr>
          <p:nvPr>
            <p:ph type="sldNum" sz="quarter" idx="5"/>
          </p:nvPr>
        </p:nvSpPr>
        <p:spPr>
          <a:ln/>
        </p:spPr>
        <p:txBody>
          <a:bodyPr lIns="0" tIns="0" rIns="0" bIns="0" anchor="b" anchorCtr="0">
            <a:spAutoFit/>
          </a:bodyPr>
          <a:lstStyle/>
          <a:p>
            <a:pPr lvl="0"/>
            <a:fld id="{8C6552DE-8696-DC49-B125-44B445DFC4DF}" type="slidenum">
              <a:t>3</a:t>
            </a:fld>
            <a:endParaRPr lang="it-IT"/>
          </a:p>
        </p:txBody>
      </p:sp>
      <p:sp>
        <p:nvSpPr>
          <p:cNvPr id="2" name="Slide Image Placeholder 1">
            <a:extLst>
              <a:ext uri="{FF2B5EF4-FFF2-40B4-BE49-F238E27FC236}">
                <a16:creationId xmlns:a16="http://schemas.microsoft.com/office/drawing/2014/main" id="{CA51F836-CC5A-754E-AAA2-629A2468A1F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A819138-5F0A-0B47-8DAD-88438602979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D12496-AB4B-5244-995A-D05867D5D624}"/>
              </a:ext>
            </a:extLst>
          </p:cNvPr>
          <p:cNvSpPr txBox="1">
            <a:spLocks noGrp="1"/>
          </p:cNvSpPr>
          <p:nvPr>
            <p:ph type="sldNum" sz="quarter" idx="5"/>
          </p:nvPr>
        </p:nvSpPr>
        <p:spPr>
          <a:ln/>
        </p:spPr>
        <p:txBody>
          <a:bodyPr lIns="0" tIns="0" rIns="0" bIns="0" anchor="b" anchorCtr="0">
            <a:spAutoFit/>
          </a:bodyPr>
          <a:lstStyle/>
          <a:p>
            <a:pPr lvl="0"/>
            <a:fld id="{DFC69325-1C83-F843-996A-DAF0ACBABE54}" type="slidenum">
              <a:t>21</a:t>
            </a:fld>
            <a:endParaRPr lang="it-IT"/>
          </a:p>
        </p:txBody>
      </p:sp>
      <p:sp>
        <p:nvSpPr>
          <p:cNvPr id="2" name="Slide Image Placeholder 1">
            <a:extLst>
              <a:ext uri="{FF2B5EF4-FFF2-40B4-BE49-F238E27FC236}">
                <a16:creationId xmlns:a16="http://schemas.microsoft.com/office/drawing/2014/main" id="{62AADCAB-8FC5-2344-96C0-1992AE11843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0E8A0B7-FFC7-B445-9110-513CA10435EB}"/>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1E9117-680F-9349-82A4-5A75A224D192}"/>
              </a:ext>
            </a:extLst>
          </p:cNvPr>
          <p:cNvSpPr txBox="1">
            <a:spLocks noGrp="1"/>
          </p:cNvSpPr>
          <p:nvPr>
            <p:ph type="sldNum" sz="quarter" idx="5"/>
          </p:nvPr>
        </p:nvSpPr>
        <p:spPr>
          <a:ln/>
        </p:spPr>
        <p:txBody>
          <a:bodyPr lIns="0" tIns="0" rIns="0" bIns="0" anchor="b" anchorCtr="0">
            <a:spAutoFit/>
          </a:bodyPr>
          <a:lstStyle/>
          <a:p>
            <a:pPr lvl="0"/>
            <a:fld id="{61527188-B750-5D45-94BA-33EE034CDC64}" type="slidenum">
              <a:t>22</a:t>
            </a:fld>
            <a:endParaRPr lang="it-IT"/>
          </a:p>
        </p:txBody>
      </p:sp>
      <p:sp>
        <p:nvSpPr>
          <p:cNvPr id="2" name="Slide Image Placeholder 1">
            <a:extLst>
              <a:ext uri="{FF2B5EF4-FFF2-40B4-BE49-F238E27FC236}">
                <a16:creationId xmlns:a16="http://schemas.microsoft.com/office/drawing/2014/main" id="{7B5ABC69-03D5-4042-B4EA-D1111781078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95C241C-2BBA-7241-9895-A46928CCE25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2C7E3-7FD2-FD48-99BA-900474FC587A}"/>
              </a:ext>
            </a:extLst>
          </p:cNvPr>
          <p:cNvSpPr txBox="1">
            <a:spLocks noGrp="1"/>
          </p:cNvSpPr>
          <p:nvPr>
            <p:ph type="sldNum" sz="quarter" idx="5"/>
          </p:nvPr>
        </p:nvSpPr>
        <p:spPr>
          <a:ln/>
        </p:spPr>
        <p:txBody>
          <a:bodyPr lIns="0" tIns="0" rIns="0" bIns="0" anchor="b" anchorCtr="0">
            <a:spAutoFit/>
          </a:bodyPr>
          <a:lstStyle/>
          <a:p>
            <a:pPr lvl="0"/>
            <a:fld id="{894D6F04-7B7F-1347-BD09-57105B8DA764}" type="slidenum">
              <a:t>23</a:t>
            </a:fld>
            <a:endParaRPr lang="it-IT"/>
          </a:p>
        </p:txBody>
      </p:sp>
      <p:sp>
        <p:nvSpPr>
          <p:cNvPr id="2" name="Slide Image Placeholder 1">
            <a:extLst>
              <a:ext uri="{FF2B5EF4-FFF2-40B4-BE49-F238E27FC236}">
                <a16:creationId xmlns:a16="http://schemas.microsoft.com/office/drawing/2014/main" id="{0AB1988A-6CB4-0D44-B463-9CAE94A6B13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4DFC4D4-E73F-D446-AC45-2288C42CC7E6}"/>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2A1EA56-27BE-D14D-A778-8C7E078B6C51}"/>
              </a:ext>
            </a:extLst>
          </p:cNvPr>
          <p:cNvSpPr txBox="1">
            <a:spLocks noGrp="1"/>
          </p:cNvSpPr>
          <p:nvPr>
            <p:ph type="sldNum" sz="quarter" idx="5"/>
          </p:nvPr>
        </p:nvSpPr>
        <p:spPr>
          <a:ln/>
        </p:spPr>
        <p:txBody>
          <a:bodyPr lIns="0" tIns="0" rIns="0" bIns="0" anchor="b" anchorCtr="0">
            <a:spAutoFit/>
          </a:bodyPr>
          <a:lstStyle/>
          <a:p>
            <a:pPr lvl="0"/>
            <a:fld id="{AA4D2676-4457-784E-B4D6-BDD9DB72A440}" type="slidenum">
              <a:t>24</a:t>
            </a:fld>
            <a:endParaRPr lang="it-IT"/>
          </a:p>
        </p:txBody>
      </p:sp>
      <p:sp>
        <p:nvSpPr>
          <p:cNvPr id="2" name="Slide Image Placeholder 1">
            <a:extLst>
              <a:ext uri="{FF2B5EF4-FFF2-40B4-BE49-F238E27FC236}">
                <a16:creationId xmlns:a16="http://schemas.microsoft.com/office/drawing/2014/main" id="{9A45B09E-4F2B-3A42-9EC4-B8A53B9B78D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B177804-B839-9345-9B15-CDFD6D6C94F8}"/>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CD47B8-0286-DC4E-9329-D3F20A513506}"/>
              </a:ext>
            </a:extLst>
          </p:cNvPr>
          <p:cNvSpPr txBox="1">
            <a:spLocks noGrp="1"/>
          </p:cNvSpPr>
          <p:nvPr>
            <p:ph type="sldNum" sz="quarter" idx="5"/>
          </p:nvPr>
        </p:nvSpPr>
        <p:spPr>
          <a:ln/>
        </p:spPr>
        <p:txBody>
          <a:bodyPr lIns="0" tIns="0" rIns="0" bIns="0" anchor="b" anchorCtr="0">
            <a:spAutoFit/>
          </a:bodyPr>
          <a:lstStyle/>
          <a:p>
            <a:pPr lvl="0"/>
            <a:fld id="{93A74603-7F04-764E-806B-B5122238127F}" type="slidenum">
              <a:t>25</a:t>
            </a:fld>
            <a:endParaRPr lang="it-IT"/>
          </a:p>
        </p:txBody>
      </p:sp>
      <p:sp>
        <p:nvSpPr>
          <p:cNvPr id="2" name="Slide Image Placeholder 1">
            <a:extLst>
              <a:ext uri="{FF2B5EF4-FFF2-40B4-BE49-F238E27FC236}">
                <a16:creationId xmlns:a16="http://schemas.microsoft.com/office/drawing/2014/main" id="{804921AB-912E-B84C-81BB-1991FA0161E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D6DF263-1A18-B441-B38E-3F8E8129199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61ABE8-2674-6C40-867B-FF3D98EDCC12}"/>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D82EDCC-4DD1-D442-87AA-951CC5091C95}"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26</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94985C64-8125-6B40-BB28-36657D9A577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28C9E42-5C95-0348-86A3-AC8B90C37F4E}"/>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407355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D895B0-633E-CC47-84A5-F24C5204962F}"/>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C6BC01C-29D6-7845-A405-BDC317856167}"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27</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513217A6-D420-BE4F-A85C-F9548700D9E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ED2C886-A8B3-5547-B0B9-5EFDE5B016E0}"/>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900824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3D8F54-1D8C-D146-8A80-6C023F23051F}"/>
              </a:ext>
            </a:extLst>
          </p:cNvPr>
          <p:cNvSpPr txBox="1">
            <a:spLocks noGrp="1"/>
          </p:cNvSpPr>
          <p:nvPr>
            <p:ph type="sldNum" sz="quarter" idx="5"/>
          </p:nvPr>
        </p:nvSpPr>
        <p:spPr>
          <a:ln/>
        </p:spPr>
        <p:txBody>
          <a:bodyPr lIns="0" tIns="0" rIns="0" bIns="0" anchor="b" anchorCtr="0">
            <a:spAutoFit/>
          </a:bodyPr>
          <a:lstStyle/>
          <a:p>
            <a:pPr lvl="0"/>
            <a:fld id="{7A23249A-DE42-4146-82F5-192BD961ABB5}" type="slidenum">
              <a:t>28</a:t>
            </a:fld>
            <a:endParaRPr lang="it-IT"/>
          </a:p>
        </p:txBody>
      </p:sp>
      <p:sp>
        <p:nvSpPr>
          <p:cNvPr id="2" name="Slide Image Placeholder 1">
            <a:extLst>
              <a:ext uri="{FF2B5EF4-FFF2-40B4-BE49-F238E27FC236}">
                <a16:creationId xmlns:a16="http://schemas.microsoft.com/office/drawing/2014/main" id="{DBF9A0E7-AD1E-6146-9AD9-42878F3FACB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1917A72-26D4-8C46-87A1-84CC56D87F0D}"/>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072D74-B2A0-C141-946B-EFD3941C9A14}"/>
              </a:ext>
            </a:extLst>
          </p:cNvPr>
          <p:cNvSpPr txBox="1">
            <a:spLocks noGrp="1"/>
          </p:cNvSpPr>
          <p:nvPr>
            <p:ph type="sldNum" sz="quarter" idx="5"/>
          </p:nvPr>
        </p:nvSpPr>
        <p:spPr>
          <a:ln/>
        </p:spPr>
        <p:txBody>
          <a:bodyPr lIns="0" tIns="0" rIns="0" bIns="0" anchor="b" anchorCtr="0">
            <a:spAutoFit/>
          </a:bodyPr>
          <a:lstStyle/>
          <a:p>
            <a:pPr lvl="0"/>
            <a:fld id="{C7C42D58-759F-F841-B858-52AFD3686757}" type="slidenum">
              <a:t>29</a:t>
            </a:fld>
            <a:endParaRPr lang="it-IT"/>
          </a:p>
        </p:txBody>
      </p:sp>
      <p:sp>
        <p:nvSpPr>
          <p:cNvPr id="2" name="Slide Image Placeholder 1">
            <a:extLst>
              <a:ext uri="{FF2B5EF4-FFF2-40B4-BE49-F238E27FC236}">
                <a16:creationId xmlns:a16="http://schemas.microsoft.com/office/drawing/2014/main" id="{DEAA6225-DEDA-6448-94AA-4960699D4DFA}"/>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C4BBF5E-259D-AA44-866C-79C9BD57622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75FC5C8-8334-7842-94C4-7E721D0136F9}"/>
              </a:ext>
            </a:extLst>
          </p:cNvPr>
          <p:cNvSpPr txBox="1">
            <a:spLocks noGrp="1"/>
          </p:cNvSpPr>
          <p:nvPr>
            <p:ph type="sldNum" sz="quarter" idx="5"/>
          </p:nvPr>
        </p:nvSpPr>
        <p:spPr>
          <a:ln/>
        </p:spPr>
        <p:txBody>
          <a:bodyPr lIns="0" tIns="0" rIns="0" bIns="0" anchor="b" anchorCtr="0">
            <a:spAutoFit/>
          </a:bodyPr>
          <a:lstStyle/>
          <a:p>
            <a:pPr lvl="0"/>
            <a:fld id="{D11C94C9-274A-494E-9D3D-21693779C814}" type="slidenum">
              <a:t>30</a:t>
            </a:fld>
            <a:endParaRPr lang="it-IT"/>
          </a:p>
        </p:txBody>
      </p:sp>
      <p:sp>
        <p:nvSpPr>
          <p:cNvPr id="2" name="Slide Image Placeholder 1">
            <a:extLst>
              <a:ext uri="{FF2B5EF4-FFF2-40B4-BE49-F238E27FC236}">
                <a16:creationId xmlns:a16="http://schemas.microsoft.com/office/drawing/2014/main" id="{951E22E7-E957-6F40-9D16-F92C4790879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35514-5FEE-C743-8941-41B9D1DEAF4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5FB56B4-C5DA-BC45-9AFD-BC5C9C6036C5}"/>
              </a:ext>
            </a:extLst>
          </p:cNvPr>
          <p:cNvSpPr txBox="1">
            <a:spLocks noGrp="1"/>
          </p:cNvSpPr>
          <p:nvPr>
            <p:ph type="sldNum" sz="quarter" idx="5"/>
          </p:nvPr>
        </p:nvSpPr>
        <p:spPr>
          <a:ln/>
        </p:spPr>
        <p:txBody>
          <a:bodyPr lIns="0" tIns="0" rIns="0" bIns="0" anchor="b" anchorCtr="0">
            <a:spAutoFit/>
          </a:bodyPr>
          <a:lstStyle/>
          <a:p>
            <a:pPr lvl="0"/>
            <a:fld id="{20EC5184-49AB-8148-81B7-7BF050CBD1E8}" type="slidenum">
              <a:t>4</a:t>
            </a:fld>
            <a:endParaRPr lang="it-IT"/>
          </a:p>
        </p:txBody>
      </p:sp>
      <p:sp>
        <p:nvSpPr>
          <p:cNvPr id="2" name="Slide Image Placeholder 1">
            <a:extLst>
              <a:ext uri="{FF2B5EF4-FFF2-40B4-BE49-F238E27FC236}">
                <a16:creationId xmlns:a16="http://schemas.microsoft.com/office/drawing/2014/main" id="{938E772E-A311-3245-B725-E9D7296090EE}"/>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7B1944B-7E6A-9345-918B-30BD8D472715}"/>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A17EF9-0F80-9F42-A84A-15EA168EB712}"/>
              </a:ext>
            </a:extLst>
          </p:cNvPr>
          <p:cNvSpPr txBox="1">
            <a:spLocks noGrp="1"/>
          </p:cNvSpPr>
          <p:nvPr>
            <p:ph type="sldNum" sz="quarter" idx="5"/>
          </p:nvPr>
        </p:nvSpPr>
        <p:spPr>
          <a:ln/>
        </p:spPr>
        <p:txBody>
          <a:bodyPr lIns="0" tIns="0" rIns="0" bIns="0" anchor="b" anchorCtr="0">
            <a:spAutoFit/>
          </a:bodyPr>
          <a:lstStyle/>
          <a:p>
            <a:pPr lvl="0"/>
            <a:fld id="{688434C0-AC63-7248-A096-6153AE41B918}" type="slidenum">
              <a:t>31</a:t>
            </a:fld>
            <a:endParaRPr lang="it-IT"/>
          </a:p>
        </p:txBody>
      </p:sp>
      <p:sp>
        <p:nvSpPr>
          <p:cNvPr id="2" name="Slide Image Placeholder 1">
            <a:extLst>
              <a:ext uri="{FF2B5EF4-FFF2-40B4-BE49-F238E27FC236}">
                <a16:creationId xmlns:a16="http://schemas.microsoft.com/office/drawing/2014/main" id="{9445F14A-C9FD-604B-A41B-F870B356A37E}"/>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78BB60E-5F57-0C42-9995-67E0CED98478}"/>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3A92B1-94FC-D443-96A9-BDB0F4A0D80F}"/>
              </a:ext>
            </a:extLst>
          </p:cNvPr>
          <p:cNvSpPr txBox="1">
            <a:spLocks noGrp="1"/>
          </p:cNvSpPr>
          <p:nvPr>
            <p:ph type="sldNum" sz="quarter" idx="5"/>
          </p:nvPr>
        </p:nvSpPr>
        <p:spPr>
          <a:ln/>
        </p:spPr>
        <p:txBody>
          <a:bodyPr lIns="0" tIns="0" rIns="0" bIns="0" anchor="b" anchorCtr="0">
            <a:spAutoFit/>
          </a:bodyPr>
          <a:lstStyle/>
          <a:p>
            <a:pPr lvl="0"/>
            <a:fld id="{4105B76A-3A3E-EB41-AB1F-7AAEA3FCBD90}" type="slidenum">
              <a:t>32</a:t>
            </a:fld>
            <a:endParaRPr lang="it-IT"/>
          </a:p>
        </p:txBody>
      </p:sp>
      <p:sp>
        <p:nvSpPr>
          <p:cNvPr id="2" name="Slide Image Placeholder 1">
            <a:extLst>
              <a:ext uri="{FF2B5EF4-FFF2-40B4-BE49-F238E27FC236}">
                <a16:creationId xmlns:a16="http://schemas.microsoft.com/office/drawing/2014/main" id="{6D4B7C96-E3F1-F94E-A986-107956B7BB8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ED87621-A4D8-5743-878E-05652157264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3A92B1-94FC-D443-96A9-BDB0F4A0D80F}"/>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105B76A-3A3E-EB41-AB1F-7AAEA3FCBD90}"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33</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6D4B7C96-E3F1-F94E-A986-107956B7BB8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ED87621-A4D8-5743-878E-056521572640}"/>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842506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BDC3355-C241-244A-825F-566864097C5A}"/>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1CE03E0-F864-1E42-A60B-29977AB55039}"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34</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CD9EC222-695B-7C4A-9975-25A874A32E7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6C3AE8-BDF0-7A47-90B3-E4B134D70BBC}"/>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192472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91297B6-923A-4345-91B2-58BCA2A8FB34}"/>
              </a:ext>
            </a:extLst>
          </p:cNvPr>
          <p:cNvSpPr txBox="1">
            <a:spLocks noGrp="1"/>
          </p:cNvSpPr>
          <p:nvPr>
            <p:ph type="sldNum" sz="quarter" idx="5"/>
          </p:nvPr>
        </p:nvSpPr>
        <p:spPr>
          <a:ln/>
        </p:spPr>
        <p:txBody>
          <a:bodyPr lIns="0" tIns="0" rIns="0" bIns="0" anchor="b" anchorCtr="0">
            <a:spAutoFit/>
          </a:bodyPr>
          <a:lstStyle/>
          <a:p>
            <a:pPr lvl="0"/>
            <a:fld id="{700441AD-EB81-434B-82E1-C062D6D7D781}" type="slidenum">
              <a:t>35</a:t>
            </a:fld>
            <a:endParaRPr lang="it-IT"/>
          </a:p>
        </p:txBody>
      </p:sp>
      <p:sp>
        <p:nvSpPr>
          <p:cNvPr id="2" name="Slide Image Placeholder 1">
            <a:extLst>
              <a:ext uri="{FF2B5EF4-FFF2-40B4-BE49-F238E27FC236}">
                <a16:creationId xmlns:a16="http://schemas.microsoft.com/office/drawing/2014/main" id="{1443C231-7DAA-9148-A9E1-AE4D621880B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B0F5B9E-9CBB-CB4D-A2D4-238EA3AAB4D6}"/>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31F2092-8036-FC41-9E83-0F86B2050383}"/>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3A99F80-D269-F348-BE27-EE377050E135}"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36</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AA462569-8502-8B40-97C2-6B8FC83BFCF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27446EC-1473-8C48-975E-499C7E5133A0}"/>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17412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DC44E9-F0CD-4941-84FE-86A880BEC629}"/>
              </a:ext>
            </a:extLst>
          </p:cNvPr>
          <p:cNvSpPr txBox="1">
            <a:spLocks noGrp="1"/>
          </p:cNvSpPr>
          <p:nvPr>
            <p:ph type="sldNum" sz="quarter" idx="5"/>
          </p:nvPr>
        </p:nvSpPr>
        <p:spPr>
          <a:ln/>
        </p:spPr>
        <p:txBody>
          <a:bodyPr lIns="0" tIns="0" rIns="0" bIns="0" anchor="b" anchorCtr="0">
            <a:spAutoFit/>
          </a:bodyPr>
          <a:lstStyle/>
          <a:p>
            <a:pPr lvl="0"/>
            <a:fld id="{FB355A5F-4A4E-004C-BBCB-8B6D31B95D36}" type="slidenum">
              <a:t>37</a:t>
            </a:fld>
            <a:endParaRPr lang="it-IT"/>
          </a:p>
        </p:txBody>
      </p:sp>
      <p:sp>
        <p:nvSpPr>
          <p:cNvPr id="2" name="Slide Image Placeholder 1">
            <a:extLst>
              <a:ext uri="{FF2B5EF4-FFF2-40B4-BE49-F238E27FC236}">
                <a16:creationId xmlns:a16="http://schemas.microsoft.com/office/drawing/2014/main" id="{F2BC0151-BB21-C64D-8126-7DE7A409872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03889C1-A374-C64B-ADBF-96AA5944698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945E8AE-6513-FE45-B6BB-F8DFAAB36C8E}"/>
              </a:ext>
            </a:extLst>
          </p:cNvPr>
          <p:cNvSpPr txBox="1">
            <a:spLocks noGrp="1"/>
          </p:cNvSpPr>
          <p:nvPr>
            <p:ph type="sldNum" sz="quarter" idx="5"/>
          </p:nvPr>
        </p:nvSpPr>
        <p:spPr>
          <a:ln/>
        </p:spPr>
        <p:txBody>
          <a:bodyPr lIns="0" tIns="0" rIns="0" bIns="0" anchor="b" anchorCtr="0">
            <a:spAutoFit/>
          </a:bodyPr>
          <a:lstStyle/>
          <a:p>
            <a:pPr lvl="0"/>
            <a:fld id="{940E0C60-4348-AA48-845D-7CA51B79AC5F}" type="slidenum">
              <a:t>38</a:t>
            </a:fld>
            <a:endParaRPr lang="it-IT"/>
          </a:p>
        </p:txBody>
      </p:sp>
      <p:sp>
        <p:nvSpPr>
          <p:cNvPr id="2" name="Slide Image Placeholder 1">
            <a:extLst>
              <a:ext uri="{FF2B5EF4-FFF2-40B4-BE49-F238E27FC236}">
                <a16:creationId xmlns:a16="http://schemas.microsoft.com/office/drawing/2014/main" id="{C7AFC3F9-BFA4-2C47-89EF-334BA2BC7D81}"/>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BEEE1C8-2D1B-9746-B047-9C2A0330DF7E}"/>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398A4DC-77C3-2B45-9CA7-3E330ECF7676}"/>
              </a:ext>
            </a:extLst>
          </p:cNvPr>
          <p:cNvSpPr txBox="1">
            <a:spLocks noGrp="1"/>
          </p:cNvSpPr>
          <p:nvPr>
            <p:ph type="sldNum" sz="quarter" idx="5"/>
          </p:nvPr>
        </p:nvSpPr>
        <p:spPr>
          <a:ln/>
        </p:spPr>
        <p:txBody>
          <a:bodyPr lIns="0" tIns="0" rIns="0" bIns="0" anchor="b" anchorCtr="0">
            <a:spAutoFit/>
          </a:bodyPr>
          <a:lstStyle/>
          <a:p>
            <a:pPr lvl="0"/>
            <a:fld id="{6D7EE7EB-0067-D944-A208-A167D349D407}" type="slidenum">
              <a:t>39</a:t>
            </a:fld>
            <a:endParaRPr lang="it-IT"/>
          </a:p>
        </p:txBody>
      </p:sp>
      <p:sp>
        <p:nvSpPr>
          <p:cNvPr id="2" name="Slide Image Placeholder 1">
            <a:extLst>
              <a:ext uri="{FF2B5EF4-FFF2-40B4-BE49-F238E27FC236}">
                <a16:creationId xmlns:a16="http://schemas.microsoft.com/office/drawing/2014/main" id="{2AD07A0B-7261-3446-8184-8D125A850D9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44D2019-2B7E-0F43-A199-0FA273ADFE5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34241F-99FF-F047-9EE2-014C54A6FA98}"/>
              </a:ext>
            </a:extLst>
          </p:cNvPr>
          <p:cNvSpPr txBox="1">
            <a:spLocks noGrp="1"/>
          </p:cNvSpPr>
          <p:nvPr>
            <p:ph type="sldNum" sz="quarter" idx="5"/>
          </p:nvPr>
        </p:nvSpPr>
        <p:spPr>
          <a:ln/>
        </p:spPr>
        <p:txBody>
          <a:bodyPr lIns="0" tIns="0" rIns="0" bIns="0" anchor="b" anchorCtr="0">
            <a:spAutoFit/>
          </a:bodyPr>
          <a:lstStyle/>
          <a:p>
            <a:pPr lvl="0"/>
            <a:fld id="{FEA945AB-BCEE-094C-A54D-21DF3DFE2D4F}" type="slidenum">
              <a:t>40</a:t>
            </a:fld>
            <a:endParaRPr lang="it-IT"/>
          </a:p>
        </p:txBody>
      </p:sp>
      <p:sp>
        <p:nvSpPr>
          <p:cNvPr id="2" name="Slide Image Placeholder 1">
            <a:extLst>
              <a:ext uri="{FF2B5EF4-FFF2-40B4-BE49-F238E27FC236}">
                <a16:creationId xmlns:a16="http://schemas.microsoft.com/office/drawing/2014/main" id="{11222AE1-CFED-6A41-85D3-0A0C9BE912E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60BC38C-0B26-C740-962E-A8F1454F3F19}"/>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484B75A-5C20-784C-BC50-1F1713469147}"/>
              </a:ext>
            </a:extLst>
          </p:cNvPr>
          <p:cNvSpPr txBox="1">
            <a:spLocks noGrp="1"/>
          </p:cNvSpPr>
          <p:nvPr>
            <p:ph type="sldNum" sz="quarter" idx="5"/>
          </p:nvPr>
        </p:nvSpPr>
        <p:spPr>
          <a:ln/>
        </p:spPr>
        <p:txBody>
          <a:bodyPr lIns="0" tIns="0" rIns="0" bIns="0" anchor="b" anchorCtr="0">
            <a:spAutoFit/>
          </a:bodyPr>
          <a:lstStyle/>
          <a:p>
            <a:pPr lvl="0"/>
            <a:fld id="{7CAB53CF-4EB7-944B-AF5A-1C525CE3971B}" type="slidenum">
              <a:t>5</a:t>
            </a:fld>
            <a:endParaRPr lang="it-IT"/>
          </a:p>
        </p:txBody>
      </p:sp>
      <p:sp>
        <p:nvSpPr>
          <p:cNvPr id="2" name="Slide Image Placeholder 1">
            <a:extLst>
              <a:ext uri="{FF2B5EF4-FFF2-40B4-BE49-F238E27FC236}">
                <a16:creationId xmlns:a16="http://schemas.microsoft.com/office/drawing/2014/main" id="{04A7715A-3C8B-6947-B28B-AD77975DD79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F6CB16A-9615-AA4E-99A9-66022988E627}"/>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202216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B2E9BBC-3B1C-7F46-9C25-080310D3AE9E}"/>
              </a:ext>
            </a:extLst>
          </p:cNvPr>
          <p:cNvSpPr txBox="1">
            <a:spLocks noGrp="1"/>
          </p:cNvSpPr>
          <p:nvPr>
            <p:ph type="sldNum" sz="quarter" idx="5"/>
          </p:nvPr>
        </p:nvSpPr>
        <p:spPr>
          <a:ln/>
        </p:spPr>
        <p:txBody>
          <a:bodyPr lIns="0" tIns="0" rIns="0" bIns="0" anchor="b" anchorCtr="0">
            <a:spAutoFit/>
          </a:bodyPr>
          <a:lstStyle/>
          <a:p>
            <a:pPr lvl="0"/>
            <a:fld id="{4AAF9DCF-9220-ED4A-8A5A-D3293608EDE6}" type="slidenum">
              <a:t>41</a:t>
            </a:fld>
            <a:endParaRPr lang="it-IT"/>
          </a:p>
        </p:txBody>
      </p:sp>
      <p:sp>
        <p:nvSpPr>
          <p:cNvPr id="2" name="Slide Image Placeholder 1">
            <a:extLst>
              <a:ext uri="{FF2B5EF4-FFF2-40B4-BE49-F238E27FC236}">
                <a16:creationId xmlns:a16="http://schemas.microsoft.com/office/drawing/2014/main" id="{14C1D293-D814-3B47-9DE0-1519FE7AB34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D051ED0-02B9-B24A-944D-0288044FFD56}"/>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D148D8-38D8-B349-AE71-56BA14ECF976}"/>
              </a:ext>
            </a:extLst>
          </p:cNvPr>
          <p:cNvSpPr txBox="1">
            <a:spLocks noGrp="1"/>
          </p:cNvSpPr>
          <p:nvPr>
            <p:ph type="sldNum" sz="quarter" idx="5"/>
          </p:nvPr>
        </p:nvSpPr>
        <p:spPr>
          <a:ln/>
        </p:spPr>
        <p:txBody>
          <a:bodyPr lIns="0" tIns="0" rIns="0" bIns="0" anchor="b" anchorCtr="0">
            <a:spAutoFit/>
          </a:bodyPr>
          <a:lstStyle/>
          <a:p>
            <a:pPr lvl="0"/>
            <a:fld id="{C5B7AFE0-424A-514D-A3E1-59DEFAF5C973}" type="slidenum">
              <a:t>42</a:t>
            </a:fld>
            <a:endParaRPr lang="it-IT"/>
          </a:p>
        </p:txBody>
      </p:sp>
      <p:sp>
        <p:nvSpPr>
          <p:cNvPr id="2" name="Slide Image Placeholder 1">
            <a:extLst>
              <a:ext uri="{FF2B5EF4-FFF2-40B4-BE49-F238E27FC236}">
                <a16:creationId xmlns:a16="http://schemas.microsoft.com/office/drawing/2014/main" id="{F58F12DB-F782-C54D-A34B-CEA7B67373A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FEB0CBA-5293-A140-8BEA-39C9BBC4BB28}"/>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5F7F23-D761-C74C-9652-D69059F214A4}"/>
              </a:ext>
            </a:extLst>
          </p:cNvPr>
          <p:cNvSpPr txBox="1">
            <a:spLocks noGrp="1"/>
          </p:cNvSpPr>
          <p:nvPr>
            <p:ph type="sldNum" sz="quarter" idx="5"/>
          </p:nvPr>
        </p:nvSpPr>
        <p:spPr>
          <a:ln/>
        </p:spPr>
        <p:txBody>
          <a:bodyPr lIns="0" tIns="0" rIns="0" bIns="0" anchor="b" anchorCtr="0">
            <a:spAutoFit/>
          </a:bodyPr>
          <a:lstStyle/>
          <a:p>
            <a:pPr lvl="0"/>
            <a:fld id="{2D544613-2C0E-6D4F-96B0-C77825888853}" type="slidenum">
              <a:t>43</a:t>
            </a:fld>
            <a:endParaRPr lang="it-IT"/>
          </a:p>
        </p:txBody>
      </p:sp>
      <p:sp>
        <p:nvSpPr>
          <p:cNvPr id="2" name="Slide Image Placeholder 1">
            <a:extLst>
              <a:ext uri="{FF2B5EF4-FFF2-40B4-BE49-F238E27FC236}">
                <a16:creationId xmlns:a16="http://schemas.microsoft.com/office/drawing/2014/main" id="{30707970-14BC-F645-908D-9BA3EEB8AF4E}"/>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71DAD06-EA16-634E-94D7-973EDBE978EE}"/>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C5BC55-469C-2646-92B3-C074D2EDB342}"/>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272F79A-C049-5C4D-9635-BC49DF26BAF0}"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44</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1A266209-0077-1443-9A50-589A8BD20963}"/>
              </a:ext>
            </a:extLst>
          </p:cNvPr>
          <p:cNvSpPr>
            <a:spLocks noGrp="1" noRot="1" noChangeAspect="1" noResize="1"/>
          </p:cNvSpPr>
          <p:nvPr>
            <p:ph type="sldImg"/>
          </p:nvPr>
        </p:nvSpPr>
        <p:spPr>
          <a:xfrm>
            <a:off x="1106488" y="811213"/>
            <a:ext cx="5346700" cy="4010025"/>
          </a:xfrm>
          <a:solidFill>
            <a:srgbClr val="729FCF"/>
          </a:solidFill>
          <a:ln w="25400">
            <a:solidFill>
              <a:srgbClr val="3465A4"/>
            </a:solidFill>
            <a:prstDash val="solid"/>
          </a:ln>
        </p:spPr>
      </p:sp>
      <p:sp>
        <p:nvSpPr>
          <p:cNvPr id="3" name="TextBox 2">
            <a:extLst>
              <a:ext uri="{FF2B5EF4-FFF2-40B4-BE49-F238E27FC236}">
                <a16:creationId xmlns:a16="http://schemas.microsoft.com/office/drawing/2014/main" id="{07FF5F82-AADB-5C42-8D6E-828E3DB7D14C}"/>
              </a:ext>
            </a:extLst>
          </p:cNvPr>
          <p:cNvSpPr txBox="1"/>
          <p:nvPr/>
        </p:nvSpPr>
        <p:spPr>
          <a:xfrm>
            <a:off x="756000" y="5077440"/>
            <a:ext cx="6048360" cy="4811040"/>
          </a:xfrm>
          <a:prstGeom prst="rect">
            <a:avLst/>
          </a:prstGeom>
          <a:noFill/>
          <a:ln>
            <a:noFill/>
          </a:ln>
        </p:spPr>
        <p:txBody>
          <a:bodyPr wrap="none" lIns="90000" tIns="46800" rIns="90000" bIns="46800" anchor="ctr" anchorCtr="0">
            <a:normAutofit/>
          </a:bodyPr>
          <a:lstStyle/>
          <a:p>
            <a:pPr marL="216000" marR="0" lvl="0" indent="-216000" algn="l" defTabSz="914400" rtl="0" eaLnBrk="1" fontAlgn="auto" latinLnBrk="0" hangingPunct="0">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Tree>
    <p:extLst>
      <p:ext uri="{BB962C8B-B14F-4D97-AF65-F5344CB8AC3E}">
        <p14:creationId xmlns:p14="http://schemas.microsoft.com/office/powerpoint/2010/main" val="497123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A1573E-D950-5C4A-9C4A-EEAD7E51D5EC}"/>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E91D499-B534-CD42-9320-16F864D18BE6}"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7B2F0781-5C5C-7D49-8DC2-4600BA1166E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7B1A8CD-4FBF-EA4C-9E15-03E2ADA62278}"/>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7866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A1573E-D950-5C4A-9C4A-EEAD7E51D5EC}"/>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E91D499-B534-CD42-9320-16F864D18BE6}"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46</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7B2F0781-5C5C-7D49-8DC2-4600BA1166E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7B1A8CD-4FBF-EA4C-9E15-03E2ADA62278}"/>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76852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93C7E1-1942-5E4D-B1B0-C0824705DAA8}"/>
              </a:ext>
            </a:extLst>
          </p:cNvPr>
          <p:cNvSpPr txBox="1">
            <a:spLocks noGrp="1"/>
          </p:cNvSpPr>
          <p:nvPr>
            <p:ph type="sldNum" sz="quarter" idx="5"/>
          </p:nvPr>
        </p:nvSpPr>
        <p:spPr>
          <a:ln/>
        </p:spPr>
        <p:txBody>
          <a:bodyPr lIns="0" tIns="0" rIns="0" bIns="0" anchor="b" anchorCtr="0">
            <a:spAutoFit/>
          </a:bodyPr>
          <a:lstStyle/>
          <a:p>
            <a:pPr lvl="0"/>
            <a:fld id="{D5A665E3-1EA4-0C43-9313-D7A0F78CFCB6}" type="slidenum">
              <a:t>6</a:t>
            </a:fld>
            <a:endParaRPr lang="it-IT"/>
          </a:p>
        </p:txBody>
      </p:sp>
      <p:sp>
        <p:nvSpPr>
          <p:cNvPr id="2" name="Slide Image Placeholder 1">
            <a:extLst>
              <a:ext uri="{FF2B5EF4-FFF2-40B4-BE49-F238E27FC236}">
                <a16:creationId xmlns:a16="http://schemas.microsoft.com/office/drawing/2014/main" id="{7CDDE92D-A5DE-4D4E-BF5A-0E34A5462F3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48AEF5B-1A5F-0849-BC63-3CD90DBDD760}"/>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55537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256AF0-D976-E745-A297-7737A2BC0568}"/>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2D3C010-BB77-D742-94B3-93DE9A507E42}"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316DEA4C-FD09-8244-AF63-28B19889736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E163CFA-47AB-3548-A576-C1A71D566142}"/>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16343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8B57542-4B01-1543-9986-7E2FB292C788}"/>
              </a:ext>
            </a:extLst>
          </p:cNvPr>
          <p:cNvSpPr txBox="1">
            <a:spLocks noGrp="1"/>
          </p:cNvSpPr>
          <p:nvPr>
            <p:ph type="sldNum" sz="quarter" idx="5"/>
          </p:nvPr>
        </p:nvSpPr>
        <p:spPr>
          <a:ln/>
        </p:spPr>
        <p:txBody>
          <a:bodyPr lIns="0" tIns="0" rIns="0" bIns="0" anchor="b" anchorCtr="0">
            <a:spAutoFit/>
          </a:bodyPr>
          <a:lstStyle/>
          <a:p>
            <a:pPr lvl="0"/>
            <a:fld id="{46A8A449-8442-1B45-8D59-E3B8685C02E1}" type="slidenum">
              <a:t>8</a:t>
            </a:fld>
            <a:endParaRPr lang="it-IT"/>
          </a:p>
        </p:txBody>
      </p:sp>
      <p:sp>
        <p:nvSpPr>
          <p:cNvPr id="2" name="Slide Image Placeholder 1">
            <a:extLst>
              <a:ext uri="{FF2B5EF4-FFF2-40B4-BE49-F238E27FC236}">
                <a16:creationId xmlns:a16="http://schemas.microsoft.com/office/drawing/2014/main" id="{993FFFE0-6C83-C44F-8EEA-490CC290A2FA}"/>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16E6F5A-07DD-D842-8EFC-6864D72CE84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9669B4-A177-D943-BFA6-101C6B3161D2}"/>
              </a:ext>
            </a:extLst>
          </p:cNvPr>
          <p:cNvSpPr txBox="1">
            <a:spLocks noGrp="1"/>
          </p:cNvSpPr>
          <p:nvPr>
            <p:ph type="sldNum" sz="quarter" idx="5"/>
          </p:nvPr>
        </p:nvSpPr>
        <p:spPr>
          <a:ln/>
        </p:spPr>
        <p:txBody>
          <a:bodyPr lIns="0" tIns="0" rIns="0" bIns="0" anchor="b" anchorCtr="0">
            <a:spAutoFit/>
          </a:bodyPr>
          <a:lstStyle/>
          <a:p>
            <a:pPr lvl="0"/>
            <a:fld id="{5C9A7CDA-19A8-B94B-A596-3588B5393419}" type="slidenum">
              <a:t>9</a:t>
            </a:fld>
            <a:endParaRPr lang="it-IT"/>
          </a:p>
        </p:txBody>
      </p:sp>
      <p:sp>
        <p:nvSpPr>
          <p:cNvPr id="2" name="Slide Image Placeholder 1">
            <a:extLst>
              <a:ext uri="{FF2B5EF4-FFF2-40B4-BE49-F238E27FC236}">
                <a16:creationId xmlns:a16="http://schemas.microsoft.com/office/drawing/2014/main" id="{B31BDBB6-344C-2E4D-8998-81458CA174F2}"/>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AD01709-FB81-CC41-AC47-8061CE0C940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49E4936-29B0-2B4F-809B-3317AC2CF2EA}"/>
              </a:ext>
            </a:extLst>
          </p:cNvPr>
          <p:cNvSpPr txBox="1">
            <a:spLocks noGrp="1"/>
          </p:cNvSpPr>
          <p:nvPr>
            <p:ph type="sldNum" sz="quarter" idx="5"/>
          </p:nvPr>
        </p:nvSpPr>
        <p:spPr>
          <a:ln/>
        </p:spPr>
        <p:txBody>
          <a:bodyPr lIns="0" tIns="0" rIns="0" bIns="0" anchor="b" anchorCtr="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22ABB15-7453-9045-997A-42D7AF1F61C8}" type="slidenum">
              <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it-IT" sz="1400" b="0" i="0" u="none" strike="noStrike" kern="1200" cap="none" spc="0" normalizeH="0" baseline="0" noProof="0">
              <a:ln>
                <a:noFill/>
              </a:ln>
              <a:solidFill>
                <a:prstClr val="black"/>
              </a:solidFill>
              <a:effectLst/>
              <a:uLnTx/>
              <a:uFillTx/>
              <a:latin typeface="Tinos" pitchFamily="18"/>
              <a:ea typeface="Arial Unicode MS" pitchFamily="2"/>
              <a:cs typeface="Tahoma" pitchFamily="2"/>
            </a:endParaRPr>
          </a:p>
        </p:txBody>
      </p:sp>
      <p:sp>
        <p:nvSpPr>
          <p:cNvPr id="2" name="Slide Image Placeholder 1">
            <a:extLst>
              <a:ext uri="{FF2B5EF4-FFF2-40B4-BE49-F238E27FC236}">
                <a16:creationId xmlns:a16="http://schemas.microsoft.com/office/drawing/2014/main" id="{9036A2F2-0846-4C42-B395-B45EDA515CF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364738C-8C52-2B47-8A18-56D9DA242A04}"/>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83735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237E-C1EC-8D49-A456-FDD33E88F656}"/>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85E7A0AC-23E0-CE42-9531-E92247FACCEE}"/>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49C8D0B9-B6A4-9442-92EF-B91377645A41}"/>
              </a:ext>
            </a:extLst>
          </p:cNvPr>
          <p:cNvSpPr>
            <a:spLocks noGrp="1"/>
          </p:cNvSpPr>
          <p:nvPr>
            <p:ph type="dt" sz="half" idx="10"/>
          </p:nvPr>
        </p:nvSpPr>
        <p:spPr/>
        <p:txBody>
          <a:bodyPr/>
          <a:lstStyle/>
          <a:p>
            <a:pPr lvl="0"/>
            <a:endParaRPr lang="it-IT"/>
          </a:p>
        </p:txBody>
      </p:sp>
      <p:sp>
        <p:nvSpPr>
          <p:cNvPr id="5" name="Footer Placeholder 4">
            <a:extLst>
              <a:ext uri="{FF2B5EF4-FFF2-40B4-BE49-F238E27FC236}">
                <a16:creationId xmlns:a16="http://schemas.microsoft.com/office/drawing/2014/main" id="{FE02F3D5-57D9-BE47-B217-2934415FC5D3}"/>
              </a:ext>
            </a:extLst>
          </p:cNvPr>
          <p:cNvSpPr>
            <a:spLocks noGrp="1"/>
          </p:cNvSpPr>
          <p:nvPr>
            <p:ph type="ftr" sz="quarter" idx="11"/>
          </p:nvPr>
        </p:nvSpPr>
        <p:spPr/>
        <p:txBody>
          <a:bodyPr/>
          <a:lstStyle/>
          <a:p>
            <a:pPr lvl="0"/>
            <a:endParaRPr lang="it-IT"/>
          </a:p>
        </p:txBody>
      </p:sp>
      <p:sp>
        <p:nvSpPr>
          <p:cNvPr id="6" name="Slide Number Placeholder 5">
            <a:extLst>
              <a:ext uri="{FF2B5EF4-FFF2-40B4-BE49-F238E27FC236}">
                <a16:creationId xmlns:a16="http://schemas.microsoft.com/office/drawing/2014/main" id="{B6124E30-EB67-514A-A015-3A2A2CB1507B}"/>
              </a:ext>
            </a:extLst>
          </p:cNvPr>
          <p:cNvSpPr>
            <a:spLocks noGrp="1"/>
          </p:cNvSpPr>
          <p:nvPr>
            <p:ph type="sldNum" sz="quarter" idx="12"/>
          </p:nvPr>
        </p:nvSpPr>
        <p:spPr/>
        <p:txBody>
          <a:bodyPr/>
          <a:lstStyle/>
          <a:p>
            <a:pPr lvl="0"/>
            <a:fld id="{507906B6-2F87-6242-B1D0-C5890DA07F1A}" type="slidenum">
              <a:t>‹#›</a:t>
            </a:fld>
            <a:endParaRPr lang="it-IT"/>
          </a:p>
        </p:txBody>
      </p:sp>
    </p:spTree>
    <p:extLst>
      <p:ext uri="{BB962C8B-B14F-4D97-AF65-F5344CB8AC3E}">
        <p14:creationId xmlns:p14="http://schemas.microsoft.com/office/powerpoint/2010/main" val="355145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5D89-D8E1-7F4C-B21A-334DDF6E42F4}"/>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607C90B-B98C-9D45-9325-3D4A5B1C60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06A8FE2-1387-C24C-B63A-7F108C4F72B0}"/>
              </a:ext>
            </a:extLst>
          </p:cNvPr>
          <p:cNvSpPr>
            <a:spLocks noGrp="1"/>
          </p:cNvSpPr>
          <p:nvPr>
            <p:ph type="dt" sz="half" idx="10"/>
          </p:nvPr>
        </p:nvSpPr>
        <p:spPr/>
        <p:txBody>
          <a:bodyPr/>
          <a:lstStyle/>
          <a:p>
            <a:pPr lvl="0"/>
            <a:endParaRPr lang="it-IT"/>
          </a:p>
        </p:txBody>
      </p:sp>
      <p:sp>
        <p:nvSpPr>
          <p:cNvPr id="5" name="Footer Placeholder 4">
            <a:extLst>
              <a:ext uri="{FF2B5EF4-FFF2-40B4-BE49-F238E27FC236}">
                <a16:creationId xmlns:a16="http://schemas.microsoft.com/office/drawing/2014/main" id="{9401000B-CB16-5843-AB48-97054BB0AA1D}"/>
              </a:ext>
            </a:extLst>
          </p:cNvPr>
          <p:cNvSpPr>
            <a:spLocks noGrp="1"/>
          </p:cNvSpPr>
          <p:nvPr>
            <p:ph type="ftr" sz="quarter" idx="11"/>
          </p:nvPr>
        </p:nvSpPr>
        <p:spPr/>
        <p:txBody>
          <a:bodyPr/>
          <a:lstStyle/>
          <a:p>
            <a:pPr lvl="0"/>
            <a:endParaRPr lang="it-IT"/>
          </a:p>
        </p:txBody>
      </p:sp>
      <p:sp>
        <p:nvSpPr>
          <p:cNvPr id="6" name="Slide Number Placeholder 5">
            <a:extLst>
              <a:ext uri="{FF2B5EF4-FFF2-40B4-BE49-F238E27FC236}">
                <a16:creationId xmlns:a16="http://schemas.microsoft.com/office/drawing/2014/main" id="{B6E7ECCA-6EF5-3346-825C-B5ED10DA2C4D}"/>
              </a:ext>
            </a:extLst>
          </p:cNvPr>
          <p:cNvSpPr>
            <a:spLocks noGrp="1"/>
          </p:cNvSpPr>
          <p:nvPr>
            <p:ph type="sldNum" sz="quarter" idx="12"/>
          </p:nvPr>
        </p:nvSpPr>
        <p:spPr/>
        <p:txBody>
          <a:bodyPr/>
          <a:lstStyle/>
          <a:p>
            <a:pPr lvl="0"/>
            <a:fld id="{E5A6726D-C0C3-3F47-BD89-3497ECA497C8}" type="slidenum">
              <a:t>‹#›</a:t>
            </a:fld>
            <a:endParaRPr lang="it-IT"/>
          </a:p>
        </p:txBody>
      </p:sp>
    </p:spTree>
    <p:extLst>
      <p:ext uri="{BB962C8B-B14F-4D97-AF65-F5344CB8AC3E}">
        <p14:creationId xmlns:p14="http://schemas.microsoft.com/office/powerpoint/2010/main" val="357428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00D07-4067-9D45-A64B-0268179213EB}"/>
              </a:ext>
            </a:extLst>
          </p:cNvPr>
          <p:cNvSpPr>
            <a:spLocks noGrp="1"/>
          </p:cNvSpPr>
          <p:nvPr>
            <p:ph type="title" orient="vert"/>
          </p:nvPr>
        </p:nvSpPr>
        <p:spPr>
          <a:xfrm>
            <a:off x="7308850" y="301625"/>
            <a:ext cx="2266950" cy="5851525"/>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1FD70351-F4E8-964F-A7E4-A91B06965381}"/>
              </a:ext>
            </a:extLst>
          </p:cNvPr>
          <p:cNvSpPr>
            <a:spLocks noGrp="1"/>
          </p:cNvSpPr>
          <p:nvPr>
            <p:ph type="body" orient="vert" idx="1"/>
          </p:nvPr>
        </p:nvSpPr>
        <p:spPr>
          <a:xfrm>
            <a:off x="503238" y="301625"/>
            <a:ext cx="6653212"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EC93AB4-CDEB-784E-97F9-3A998FD7D02A}"/>
              </a:ext>
            </a:extLst>
          </p:cNvPr>
          <p:cNvSpPr>
            <a:spLocks noGrp="1"/>
          </p:cNvSpPr>
          <p:nvPr>
            <p:ph type="dt" sz="half" idx="10"/>
          </p:nvPr>
        </p:nvSpPr>
        <p:spPr/>
        <p:txBody>
          <a:bodyPr/>
          <a:lstStyle/>
          <a:p>
            <a:pPr lvl="0"/>
            <a:endParaRPr lang="it-IT"/>
          </a:p>
        </p:txBody>
      </p:sp>
      <p:sp>
        <p:nvSpPr>
          <p:cNvPr id="5" name="Footer Placeholder 4">
            <a:extLst>
              <a:ext uri="{FF2B5EF4-FFF2-40B4-BE49-F238E27FC236}">
                <a16:creationId xmlns:a16="http://schemas.microsoft.com/office/drawing/2014/main" id="{EBC74441-B8DA-554E-BBAA-012A55AD102A}"/>
              </a:ext>
            </a:extLst>
          </p:cNvPr>
          <p:cNvSpPr>
            <a:spLocks noGrp="1"/>
          </p:cNvSpPr>
          <p:nvPr>
            <p:ph type="ftr" sz="quarter" idx="11"/>
          </p:nvPr>
        </p:nvSpPr>
        <p:spPr/>
        <p:txBody>
          <a:bodyPr/>
          <a:lstStyle/>
          <a:p>
            <a:pPr lvl="0"/>
            <a:endParaRPr lang="it-IT"/>
          </a:p>
        </p:txBody>
      </p:sp>
      <p:sp>
        <p:nvSpPr>
          <p:cNvPr id="6" name="Slide Number Placeholder 5">
            <a:extLst>
              <a:ext uri="{FF2B5EF4-FFF2-40B4-BE49-F238E27FC236}">
                <a16:creationId xmlns:a16="http://schemas.microsoft.com/office/drawing/2014/main" id="{0E0FD8C1-07DE-E648-9D4B-457D780A8799}"/>
              </a:ext>
            </a:extLst>
          </p:cNvPr>
          <p:cNvSpPr>
            <a:spLocks noGrp="1"/>
          </p:cNvSpPr>
          <p:nvPr>
            <p:ph type="sldNum" sz="quarter" idx="12"/>
          </p:nvPr>
        </p:nvSpPr>
        <p:spPr/>
        <p:txBody>
          <a:bodyPr/>
          <a:lstStyle/>
          <a:p>
            <a:pPr lvl="0"/>
            <a:fld id="{3E13D3C7-0AFF-2143-BF2B-39E4CE3E55A2}" type="slidenum">
              <a:t>‹#›</a:t>
            </a:fld>
            <a:endParaRPr lang="it-IT"/>
          </a:p>
        </p:txBody>
      </p:sp>
    </p:spTree>
    <p:extLst>
      <p:ext uri="{BB962C8B-B14F-4D97-AF65-F5344CB8AC3E}">
        <p14:creationId xmlns:p14="http://schemas.microsoft.com/office/powerpoint/2010/main" val="39607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60078" y="1679928"/>
            <a:ext cx="7392458" cy="1679928"/>
          </a:xfrm>
        </p:spPr>
        <p:txBody>
          <a:bodyPr/>
          <a:lstStyle>
            <a:lvl1pPr marL="0" indent="0" algn="ctr">
              <a:lnSpc>
                <a:spcPct val="128000"/>
              </a:lnSpc>
              <a:buFont typeface="Zapf Dingbats" pitchFamily="1" charset="2"/>
              <a:buNone/>
              <a:defRPr sz="2442">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56047" y="6887704"/>
            <a:ext cx="2100130" cy="50397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25" i="0">
                <a:latin typeface="Times" charset="0"/>
              </a:defRPr>
            </a:lvl1pPr>
          </a:lstStyle>
          <a:p>
            <a:pPr eaLnBrk="0" fontAlgn="base" hangingPunct="0">
              <a:spcBef>
                <a:spcPct val="0"/>
              </a:spcBef>
              <a:spcAft>
                <a:spcPct val="0"/>
              </a:spcAft>
            </a:pPr>
            <a:endParaRPr lang="en-GB" dirty="0">
              <a:solidFill>
                <a:srgbClr val="000000"/>
              </a:solidFill>
              <a:ea typeface="ＭＳ Ｐゴシック" charset="-128"/>
            </a:endParaRPr>
          </a:p>
        </p:txBody>
      </p:sp>
      <p:sp>
        <p:nvSpPr>
          <p:cNvPr id="4" name="Rectangle 5"/>
          <p:cNvSpPr>
            <a:spLocks noGrp="1" noChangeArrowheads="1"/>
          </p:cNvSpPr>
          <p:nvPr>
            <p:ph type="ftr" sz="quarter" idx="11"/>
          </p:nvPr>
        </p:nvSpPr>
        <p:spPr>
          <a:xfrm>
            <a:off x="3444214" y="6887704"/>
            <a:ext cx="3192198" cy="503978"/>
          </a:xfrm>
        </p:spPr>
        <p:txBody>
          <a:bodyPr/>
          <a:lstStyle>
            <a:lvl1pPr algn="ctr">
              <a:defRPr sz="1425" i="0" smtClean="0">
                <a:solidFill>
                  <a:schemeClr val="tx1"/>
                </a:solidFill>
                <a:latin typeface="Times" charset="0"/>
              </a:defRPr>
            </a:lvl1pPr>
          </a:lstStyle>
          <a:p>
            <a:pPr>
              <a:defRPr/>
            </a:pPr>
            <a:r>
              <a:rPr lang="en-US">
                <a:solidFill>
                  <a:srgbClr val="000000"/>
                </a:solidFill>
              </a:rPr>
              <a:t>2018_Dec SBN Director's Review Meeting</a:t>
            </a:r>
            <a:endParaRPr lang="en-GB" dirty="0">
              <a:solidFill>
                <a:srgbClr val="000000"/>
              </a:solidFill>
            </a:endParaRPr>
          </a:p>
        </p:txBody>
      </p:sp>
      <p:sp>
        <p:nvSpPr>
          <p:cNvPr id="5" name="Rectangle 6"/>
          <p:cNvSpPr>
            <a:spLocks noGrp="1" noChangeArrowheads="1"/>
          </p:cNvSpPr>
          <p:nvPr>
            <p:ph type="sldNum" sz="quarter" idx="12"/>
          </p:nvPr>
        </p:nvSpPr>
        <p:spPr>
          <a:xfrm>
            <a:off x="7224448" y="6887704"/>
            <a:ext cx="2100130" cy="503978"/>
          </a:xfrm>
        </p:spPr>
        <p:txBody>
          <a:bodyPr/>
          <a:lstStyle>
            <a:lvl1pPr>
              <a:defRPr sz="1425" i="0">
                <a:solidFill>
                  <a:schemeClr val="tx1"/>
                </a:solidFill>
                <a:latin typeface="Times" charset="0"/>
              </a:defRPr>
            </a:lvl1pPr>
          </a:lstStyle>
          <a:p>
            <a:fld id="{BEBFC4ED-8E6F-ED43-A724-E3F24B7582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459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Font typeface="Wingdings"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r>
              <a:rPr lang="en-GB" dirty="0">
                <a:solidFill>
                  <a:srgbClr val="3333CC"/>
                </a:solidFill>
              </a:rPr>
              <a:t>Slide: </a:t>
            </a:r>
            <a:fld id="{C0367892-4C36-1744-A726-262AF37AA8B7}" type="slidenum">
              <a:rPr lang="en-GB">
                <a:solidFill>
                  <a:srgbClr val="3333CC"/>
                </a:solidFill>
              </a:rPr>
              <a:pPr/>
              <a:t>‹#›</a:t>
            </a:fld>
            <a:endParaRPr lang="en-GB" dirty="0">
              <a:solidFill>
                <a:srgbClr val="00CC99"/>
              </a:solidFill>
            </a:endParaRPr>
          </a:p>
        </p:txBody>
      </p:sp>
      <p:sp>
        <p:nvSpPr>
          <p:cNvPr id="6" name="Footer Placeholder 5"/>
          <p:cNvSpPr>
            <a:spLocks noGrp="1" noChangeArrowheads="1"/>
          </p:cNvSpPr>
          <p:nvPr>
            <p:ph type="ftr" sz="quarter" idx="3"/>
          </p:nvPr>
        </p:nvSpPr>
        <p:spPr bwMode="auto">
          <a:xfrm>
            <a:off x="6068" y="7307686"/>
            <a:ext cx="4491443" cy="251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21" smtClean="0">
                <a:solidFill>
                  <a:schemeClr val="accent2"/>
                </a:solidFill>
                <a:latin typeface="Helvetica" charset="0"/>
                <a:ea typeface="ＭＳ Ｐゴシック" charset="0"/>
                <a:cs typeface="ＭＳ Ｐゴシック" charset="0"/>
              </a:defRPr>
            </a:lvl1pPr>
          </a:lstStyle>
          <a:p>
            <a:pPr>
              <a:defRPr/>
            </a:pPr>
            <a:r>
              <a:rPr lang="en-US">
                <a:solidFill>
                  <a:srgbClr val="3333CC"/>
                </a:solidFill>
              </a:rPr>
              <a:t>2018_Dec SBN Director's Review Meeting</a:t>
            </a:r>
            <a:endParaRPr lang="en-GB" dirty="0">
              <a:solidFill>
                <a:srgbClr val="3333CC"/>
              </a:solidFill>
            </a:endParaRPr>
          </a:p>
        </p:txBody>
      </p:sp>
    </p:spTree>
    <p:extLst>
      <p:ext uri="{BB962C8B-B14F-4D97-AF65-F5344CB8AC3E}">
        <p14:creationId xmlns:p14="http://schemas.microsoft.com/office/powerpoint/2010/main" val="44686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GB" dirty="0">
                <a:solidFill>
                  <a:srgbClr val="3333CC"/>
                </a:solidFill>
              </a:rPr>
              <a:t>Slide: </a:t>
            </a:r>
            <a:fld id="{376D9610-EE21-EF47-B0E0-B514E2693501}" type="slidenum">
              <a:rPr lang="en-GB">
                <a:solidFill>
                  <a:srgbClr val="3333CC"/>
                </a:solidFill>
              </a:rPr>
              <a:pPr/>
              <a:t>‹#›</a:t>
            </a:fld>
            <a:endParaRPr lang="en-GB" dirty="0">
              <a:solidFill>
                <a:srgbClr val="00CC99"/>
              </a:solidFill>
            </a:endParaRPr>
          </a:p>
        </p:txBody>
      </p:sp>
      <p:sp>
        <p:nvSpPr>
          <p:cNvPr id="4" name="Rectangle 5"/>
          <p:cNvSpPr>
            <a:spLocks noGrp="1" noChangeArrowheads="1"/>
          </p:cNvSpPr>
          <p:nvPr>
            <p:ph type="ftr" sz="quarter" idx="3"/>
          </p:nvPr>
        </p:nvSpPr>
        <p:spPr bwMode="auto">
          <a:xfrm>
            <a:off x="6068" y="7307686"/>
            <a:ext cx="4801616" cy="251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21" smtClean="0">
                <a:solidFill>
                  <a:schemeClr val="accent2"/>
                </a:solidFill>
                <a:latin typeface="Helvetica" charset="0"/>
                <a:ea typeface="ＭＳ Ｐゴシック" charset="0"/>
                <a:cs typeface="ＭＳ Ｐゴシック" charset="0"/>
              </a:defRPr>
            </a:lvl1pPr>
          </a:lstStyle>
          <a:p>
            <a:pPr>
              <a:defRPr/>
            </a:pPr>
            <a:r>
              <a:rPr lang="en-US">
                <a:solidFill>
                  <a:srgbClr val="3333CC"/>
                </a:solidFill>
              </a:rPr>
              <a:t>2018_Dec SBN Director's Review Meeting</a:t>
            </a:r>
            <a:endParaRPr lang="en-GB" dirty="0">
              <a:solidFill>
                <a:srgbClr val="3333CC"/>
              </a:solidFill>
            </a:endParaRPr>
          </a:p>
        </p:txBody>
      </p:sp>
    </p:spTree>
    <p:extLst>
      <p:ext uri="{BB962C8B-B14F-4D97-AF65-F5344CB8AC3E}">
        <p14:creationId xmlns:p14="http://schemas.microsoft.com/office/powerpoint/2010/main" val="239656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B23D-45B2-9B4A-BBA9-891D5651C77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5E409DF-7849-F349-BB29-DDBF4AE34A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56DC2DE-932F-3B4A-9789-41575681EAF0}"/>
              </a:ext>
            </a:extLst>
          </p:cNvPr>
          <p:cNvSpPr>
            <a:spLocks noGrp="1"/>
          </p:cNvSpPr>
          <p:nvPr>
            <p:ph type="dt" sz="half" idx="10"/>
          </p:nvPr>
        </p:nvSpPr>
        <p:spPr/>
        <p:txBody>
          <a:bodyPr/>
          <a:lstStyle/>
          <a:p>
            <a:pPr lvl="0"/>
            <a:endParaRPr lang="it-IT"/>
          </a:p>
        </p:txBody>
      </p:sp>
      <p:sp>
        <p:nvSpPr>
          <p:cNvPr id="5" name="Footer Placeholder 4">
            <a:extLst>
              <a:ext uri="{FF2B5EF4-FFF2-40B4-BE49-F238E27FC236}">
                <a16:creationId xmlns:a16="http://schemas.microsoft.com/office/drawing/2014/main" id="{94AC995E-669A-1745-86C7-17DA88BD2625}"/>
              </a:ext>
            </a:extLst>
          </p:cNvPr>
          <p:cNvSpPr>
            <a:spLocks noGrp="1"/>
          </p:cNvSpPr>
          <p:nvPr>
            <p:ph type="ftr" sz="quarter" idx="11"/>
          </p:nvPr>
        </p:nvSpPr>
        <p:spPr/>
        <p:txBody>
          <a:bodyPr/>
          <a:lstStyle/>
          <a:p>
            <a:pPr lvl="0"/>
            <a:endParaRPr lang="it-IT"/>
          </a:p>
        </p:txBody>
      </p:sp>
      <p:sp>
        <p:nvSpPr>
          <p:cNvPr id="6" name="Slide Number Placeholder 5">
            <a:extLst>
              <a:ext uri="{FF2B5EF4-FFF2-40B4-BE49-F238E27FC236}">
                <a16:creationId xmlns:a16="http://schemas.microsoft.com/office/drawing/2014/main" id="{69C100B2-65D1-F547-9819-922258AA8F31}"/>
              </a:ext>
            </a:extLst>
          </p:cNvPr>
          <p:cNvSpPr>
            <a:spLocks noGrp="1"/>
          </p:cNvSpPr>
          <p:nvPr>
            <p:ph type="sldNum" sz="quarter" idx="12"/>
          </p:nvPr>
        </p:nvSpPr>
        <p:spPr/>
        <p:txBody>
          <a:bodyPr/>
          <a:lstStyle/>
          <a:p>
            <a:pPr lvl="0"/>
            <a:fld id="{973361EB-E4B1-3545-AEC2-AF5B8690FC0B}" type="slidenum">
              <a:t>‹#›</a:t>
            </a:fld>
            <a:endParaRPr lang="it-IT"/>
          </a:p>
        </p:txBody>
      </p:sp>
    </p:spTree>
    <p:extLst>
      <p:ext uri="{BB962C8B-B14F-4D97-AF65-F5344CB8AC3E}">
        <p14:creationId xmlns:p14="http://schemas.microsoft.com/office/powerpoint/2010/main" val="287818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9188-144A-D24A-AEC2-7F8B8D50A7AC}"/>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63B5468C-3576-D847-A8CC-FDA8F35C5F0E}"/>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F4F64B-0061-CF48-B5D2-F1DE95DA8658}"/>
              </a:ext>
            </a:extLst>
          </p:cNvPr>
          <p:cNvSpPr>
            <a:spLocks noGrp="1"/>
          </p:cNvSpPr>
          <p:nvPr>
            <p:ph type="dt" sz="half" idx="10"/>
          </p:nvPr>
        </p:nvSpPr>
        <p:spPr/>
        <p:txBody>
          <a:bodyPr/>
          <a:lstStyle/>
          <a:p>
            <a:pPr lvl="0"/>
            <a:endParaRPr lang="it-IT"/>
          </a:p>
        </p:txBody>
      </p:sp>
      <p:sp>
        <p:nvSpPr>
          <p:cNvPr id="5" name="Footer Placeholder 4">
            <a:extLst>
              <a:ext uri="{FF2B5EF4-FFF2-40B4-BE49-F238E27FC236}">
                <a16:creationId xmlns:a16="http://schemas.microsoft.com/office/drawing/2014/main" id="{89A5F6EB-3184-8F4D-97F2-C6D087A53AE5}"/>
              </a:ext>
            </a:extLst>
          </p:cNvPr>
          <p:cNvSpPr>
            <a:spLocks noGrp="1"/>
          </p:cNvSpPr>
          <p:nvPr>
            <p:ph type="ftr" sz="quarter" idx="11"/>
          </p:nvPr>
        </p:nvSpPr>
        <p:spPr/>
        <p:txBody>
          <a:bodyPr/>
          <a:lstStyle/>
          <a:p>
            <a:pPr lvl="0"/>
            <a:endParaRPr lang="it-IT"/>
          </a:p>
        </p:txBody>
      </p:sp>
      <p:sp>
        <p:nvSpPr>
          <p:cNvPr id="6" name="Slide Number Placeholder 5">
            <a:extLst>
              <a:ext uri="{FF2B5EF4-FFF2-40B4-BE49-F238E27FC236}">
                <a16:creationId xmlns:a16="http://schemas.microsoft.com/office/drawing/2014/main" id="{B2B06DF4-9732-A746-88AE-79293D2567AA}"/>
              </a:ext>
            </a:extLst>
          </p:cNvPr>
          <p:cNvSpPr>
            <a:spLocks noGrp="1"/>
          </p:cNvSpPr>
          <p:nvPr>
            <p:ph type="sldNum" sz="quarter" idx="12"/>
          </p:nvPr>
        </p:nvSpPr>
        <p:spPr/>
        <p:txBody>
          <a:bodyPr/>
          <a:lstStyle/>
          <a:p>
            <a:pPr lvl="0"/>
            <a:fld id="{3753BB3B-BDB1-9748-A8C2-5F555F9836EB}" type="slidenum">
              <a:t>‹#›</a:t>
            </a:fld>
            <a:endParaRPr lang="it-IT"/>
          </a:p>
        </p:txBody>
      </p:sp>
    </p:spTree>
    <p:extLst>
      <p:ext uri="{BB962C8B-B14F-4D97-AF65-F5344CB8AC3E}">
        <p14:creationId xmlns:p14="http://schemas.microsoft.com/office/powerpoint/2010/main" val="149671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E83A-63D4-DC4F-933C-323923D9EBFC}"/>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FF5160C0-7CA4-1940-81D5-4601B98CA1A8}"/>
              </a:ext>
            </a:extLst>
          </p:cNvPr>
          <p:cNvSpPr>
            <a:spLocks noGrp="1"/>
          </p:cNvSpPr>
          <p:nvPr>
            <p:ph sz="half" idx="1"/>
          </p:nvPr>
        </p:nvSpPr>
        <p:spPr>
          <a:xfrm>
            <a:off x="503238" y="1768475"/>
            <a:ext cx="4459287"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3F57515A-62ED-7F47-AEB7-BA41F8F36551}"/>
              </a:ext>
            </a:extLst>
          </p:cNvPr>
          <p:cNvSpPr>
            <a:spLocks noGrp="1"/>
          </p:cNvSpPr>
          <p:nvPr>
            <p:ph sz="half" idx="2"/>
          </p:nvPr>
        </p:nvSpPr>
        <p:spPr>
          <a:xfrm>
            <a:off x="5114925" y="1768475"/>
            <a:ext cx="4460875" cy="438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54D9210A-67D9-7043-8D03-D884C3FD5062}"/>
              </a:ext>
            </a:extLst>
          </p:cNvPr>
          <p:cNvSpPr>
            <a:spLocks noGrp="1"/>
          </p:cNvSpPr>
          <p:nvPr>
            <p:ph type="dt" sz="half" idx="10"/>
          </p:nvPr>
        </p:nvSpPr>
        <p:spPr/>
        <p:txBody>
          <a:bodyPr/>
          <a:lstStyle/>
          <a:p>
            <a:pPr lvl="0"/>
            <a:endParaRPr lang="it-IT"/>
          </a:p>
        </p:txBody>
      </p:sp>
      <p:sp>
        <p:nvSpPr>
          <p:cNvPr id="6" name="Footer Placeholder 5">
            <a:extLst>
              <a:ext uri="{FF2B5EF4-FFF2-40B4-BE49-F238E27FC236}">
                <a16:creationId xmlns:a16="http://schemas.microsoft.com/office/drawing/2014/main" id="{6CE268A7-8EFE-6040-BD40-EE8E9178F2D5}"/>
              </a:ext>
            </a:extLst>
          </p:cNvPr>
          <p:cNvSpPr>
            <a:spLocks noGrp="1"/>
          </p:cNvSpPr>
          <p:nvPr>
            <p:ph type="ftr" sz="quarter" idx="11"/>
          </p:nvPr>
        </p:nvSpPr>
        <p:spPr/>
        <p:txBody>
          <a:bodyPr/>
          <a:lstStyle/>
          <a:p>
            <a:pPr lvl="0"/>
            <a:endParaRPr lang="it-IT"/>
          </a:p>
        </p:txBody>
      </p:sp>
      <p:sp>
        <p:nvSpPr>
          <p:cNvPr id="7" name="Slide Number Placeholder 6">
            <a:extLst>
              <a:ext uri="{FF2B5EF4-FFF2-40B4-BE49-F238E27FC236}">
                <a16:creationId xmlns:a16="http://schemas.microsoft.com/office/drawing/2014/main" id="{42E454AD-AA40-C840-A8C6-55BD3B57D535}"/>
              </a:ext>
            </a:extLst>
          </p:cNvPr>
          <p:cNvSpPr>
            <a:spLocks noGrp="1"/>
          </p:cNvSpPr>
          <p:nvPr>
            <p:ph type="sldNum" sz="quarter" idx="12"/>
          </p:nvPr>
        </p:nvSpPr>
        <p:spPr/>
        <p:txBody>
          <a:bodyPr/>
          <a:lstStyle/>
          <a:p>
            <a:pPr lvl="0"/>
            <a:fld id="{5DF58D79-6F45-E646-8F3F-3FE57EA9E6A3}" type="slidenum">
              <a:t>‹#›</a:t>
            </a:fld>
            <a:endParaRPr lang="it-IT"/>
          </a:p>
        </p:txBody>
      </p:sp>
    </p:spTree>
    <p:extLst>
      <p:ext uri="{BB962C8B-B14F-4D97-AF65-F5344CB8AC3E}">
        <p14:creationId xmlns:p14="http://schemas.microsoft.com/office/powerpoint/2010/main" val="171113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5FF8-783A-694C-A630-048FF23C3D0A}"/>
              </a:ext>
            </a:extLst>
          </p:cNvPr>
          <p:cNvSpPr>
            <a:spLocks noGrp="1"/>
          </p:cNvSpPr>
          <p:nvPr>
            <p:ph type="title"/>
          </p:nvPr>
        </p:nvSpPr>
        <p:spPr>
          <a:xfrm>
            <a:off x="693738" y="403225"/>
            <a:ext cx="8694737" cy="1460500"/>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D5FA959-ACDD-504C-BB90-881A752F153D}"/>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B50AEE-0F41-D143-82AC-2D696B02D5CD}"/>
              </a:ext>
            </a:extLst>
          </p:cNvPr>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4AEAB64-519E-2E46-85E2-BB59A3A2D49D}"/>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D53CC5-B6A2-7A4F-90CB-8EC6C3042FD3}"/>
              </a:ext>
            </a:extLst>
          </p:cNvPr>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A7437F84-CE69-6249-96AC-7B288A21A7CA}"/>
              </a:ext>
            </a:extLst>
          </p:cNvPr>
          <p:cNvSpPr>
            <a:spLocks noGrp="1"/>
          </p:cNvSpPr>
          <p:nvPr>
            <p:ph type="dt" sz="half" idx="10"/>
          </p:nvPr>
        </p:nvSpPr>
        <p:spPr/>
        <p:txBody>
          <a:bodyPr/>
          <a:lstStyle/>
          <a:p>
            <a:pPr lvl="0"/>
            <a:endParaRPr lang="it-IT"/>
          </a:p>
        </p:txBody>
      </p:sp>
      <p:sp>
        <p:nvSpPr>
          <p:cNvPr id="8" name="Footer Placeholder 7">
            <a:extLst>
              <a:ext uri="{FF2B5EF4-FFF2-40B4-BE49-F238E27FC236}">
                <a16:creationId xmlns:a16="http://schemas.microsoft.com/office/drawing/2014/main" id="{DA97BA39-5F63-2047-AE0A-9750DA001B2A}"/>
              </a:ext>
            </a:extLst>
          </p:cNvPr>
          <p:cNvSpPr>
            <a:spLocks noGrp="1"/>
          </p:cNvSpPr>
          <p:nvPr>
            <p:ph type="ftr" sz="quarter" idx="11"/>
          </p:nvPr>
        </p:nvSpPr>
        <p:spPr/>
        <p:txBody>
          <a:bodyPr/>
          <a:lstStyle/>
          <a:p>
            <a:pPr lvl="0"/>
            <a:endParaRPr lang="it-IT"/>
          </a:p>
        </p:txBody>
      </p:sp>
      <p:sp>
        <p:nvSpPr>
          <p:cNvPr id="9" name="Slide Number Placeholder 8">
            <a:extLst>
              <a:ext uri="{FF2B5EF4-FFF2-40B4-BE49-F238E27FC236}">
                <a16:creationId xmlns:a16="http://schemas.microsoft.com/office/drawing/2014/main" id="{D082E2E9-2650-AD4B-9F7B-5DC78D7BCAF4}"/>
              </a:ext>
            </a:extLst>
          </p:cNvPr>
          <p:cNvSpPr>
            <a:spLocks noGrp="1"/>
          </p:cNvSpPr>
          <p:nvPr>
            <p:ph type="sldNum" sz="quarter" idx="12"/>
          </p:nvPr>
        </p:nvSpPr>
        <p:spPr/>
        <p:txBody>
          <a:bodyPr/>
          <a:lstStyle/>
          <a:p>
            <a:pPr lvl="0"/>
            <a:fld id="{769BD048-4529-3E44-AF7A-8FDF2BDF65A8}" type="slidenum">
              <a:t>‹#›</a:t>
            </a:fld>
            <a:endParaRPr lang="it-IT"/>
          </a:p>
        </p:txBody>
      </p:sp>
    </p:spTree>
    <p:extLst>
      <p:ext uri="{BB962C8B-B14F-4D97-AF65-F5344CB8AC3E}">
        <p14:creationId xmlns:p14="http://schemas.microsoft.com/office/powerpoint/2010/main" val="25059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9EC4-FA6E-A846-ADA1-805698E32451}"/>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02163C93-A3BB-6A4B-8C34-D62FAE658C19}"/>
              </a:ext>
            </a:extLst>
          </p:cNvPr>
          <p:cNvSpPr>
            <a:spLocks noGrp="1"/>
          </p:cNvSpPr>
          <p:nvPr>
            <p:ph type="dt" sz="half" idx="10"/>
          </p:nvPr>
        </p:nvSpPr>
        <p:spPr/>
        <p:txBody>
          <a:bodyPr/>
          <a:lstStyle/>
          <a:p>
            <a:pPr lvl="0"/>
            <a:endParaRPr lang="it-IT"/>
          </a:p>
        </p:txBody>
      </p:sp>
      <p:sp>
        <p:nvSpPr>
          <p:cNvPr id="4" name="Footer Placeholder 3">
            <a:extLst>
              <a:ext uri="{FF2B5EF4-FFF2-40B4-BE49-F238E27FC236}">
                <a16:creationId xmlns:a16="http://schemas.microsoft.com/office/drawing/2014/main" id="{F83989A5-26B5-434C-BA32-10DEE4AD2F15}"/>
              </a:ext>
            </a:extLst>
          </p:cNvPr>
          <p:cNvSpPr>
            <a:spLocks noGrp="1"/>
          </p:cNvSpPr>
          <p:nvPr>
            <p:ph type="ftr" sz="quarter" idx="11"/>
          </p:nvPr>
        </p:nvSpPr>
        <p:spPr/>
        <p:txBody>
          <a:bodyPr/>
          <a:lstStyle/>
          <a:p>
            <a:pPr lvl="0"/>
            <a:endParaRPr lang="it-IT"/>
          </a:p>
        </p:txBody>
      </p:sp>
      <p:sp>
        <p:nvSpPr>
          <p:cNvPr id="5" name="Slide Number Placeholder 4">
            <a:extLst>
              <a:ext uri="{FF2B5EF4-FFF2-40B4-BE49-F238E27FC236}">
                <a16:creationId xmlns:a16="http://schemas.microsoft.com/office/drawing/2014/main" id="{7520631E-120A-A147-9467-F525B007A2B4}"/>
              </a:ext>
            </a:extLst>
          </p:cNvPr>
          <p:cNvSpPr>
            <a:spLocks noGrp="1"/>
          </p:cNvSpPr>
          <p:nvPr>
            <p:ph type="sldNum" sz="quarter" idx="12"/>
          </p:nvPr>
        </p:nvSpPr>
        <p:spPr/>
        <p:txBody>
          <a:bodyPr/>
          <a:lstStyle/>
          <a:p>
            <a:pPr lvl="0"/>
            <a:fld id="{282E5A93-CA1E-C446-BF70-7D1ADB71D69E}" type="slidenum">
              <a:t>‹#›</a:t>
            </a:fld>
            <a:endParaRPr lang="it-IT"/>
          </a:p>
        </p:txBody>
      </p:sp>
    </p:spTree>
    <p:extLst>
      <p:ext uri="{BB962C8B-B14F-4D97-AF65-F5344CB8AC3E}">
        <p14:creationId xmlns:p14="http://schemas.microsoft.com/office/powerpoint/2010/main" val="238236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0D87E-A9BD-B74F-80DF-2C726AC11E5B}"/>
              </a:ext>
            </a:extLst>
          </p:cNvPr>
          <p:cNvSpPr>
            <a:spLocks noGrp="1"/>
          </p:cNvSpPr>
          <p:nvPr>
            <p:ph type="dt" sz="half" idx="10"/>
          </p:nvPr>
        </p:nvSpPr>
        <p:spPr/>
        <p:txBody>
          <a:bodyPr/>
          <a:lstStyle/>
          <a:p>
            <a:pPr lvl="0"/>
            <a:endParaRPr lang="it-IT"/>
          </a:p>
        </p:txBody>
      </p:sp>
      <p:sp>
        <p:nvSpPr>
          <p:cNvPr id="3" name="Footer Placeholder 2">
            <a:extLst>
              <a:ext uri="{FF2B5EF4-FFF2-40B4-BE49-F238E27FC236}">
                <a16:creationId xmlns:a16="http://schemas.microsoft.com/office/drawing/2014/main" id="{A55D0236-00BC-9346-9177-A779CE0B0EB0}"/>
              </a:ext>
            </a:extLst>
          </p:cNvPr>
          <p:cNvSpPr>
            <a:spLocks noGrp="1"/>
          </p:cNvSpPr>
          <p:nvPr>
            <p:ph type="ftr" sz="quarter" idx="11"/>
          </p:nvPr>
        </p:nvSpPr>
        <p:spPr/>
        <p:txBody>
          <a:bodyPr/>
          <a:lstStyle/>
          <a:p>
            <a:pPr lvl="0"/>
            <a:endParaRPr lang="it-IT"/>
          </a:p>
        </p:txBody>
      </p:sp>
      <p:sp>
        <p:nvSpPr>
          <p:cNvPr id="4" name="Slide Number Placeholder 3">
            <a:extLst>
              <a:ext uri="{FF2B5EF4-FFF2-40B4-BE49-F238E27FC236}">
                <a16:creationId xmlns:a16="http://schemas.microsoft.com/office/drawing/2014/main" id="{6D1EBAAD-708A-6E42-8990-758FD3B27044}"/>
              </a:ext>
            </a:extLst>
          </p:cNvPr>
          <p:cNvSpPr>
            <a:spLocks noGrp="1"/>
          </p:cNvSpPr>
          <p:nvPr>
            <p:ph type="sldNum" sz="quarter" idx="12"/>
          </p:nvPr>
        </p:nvSpPr>
        <p:spPr/>
        <p:txBody>
          <a:bodyPr/>
          <a:lstStyle/>
          <a:p>
            <a:pPr lvl="0"/>
            <a:fld id="{3CF24156-DD8B-134F-B959-F72389B98318}" type="slidenum">
              <a:t>‹#›</a:t>
            </a:fld>
            <a:endParaRPr lang="it-IT"/>
          </a:p>
        </p:txBody>
      </p:sp>
    </p:spTree>
    <p:extLst>
      <p:ext uri="{BB962C8B-B14F-4D97-AF65-F5344CB8AC3E}">
        <p14:creationId xmlns:p14="http://schemas.microsoft.com/office/powerpoint/2010/main" val="19821420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B83E-F5EA-274A-9F8B-9518234C7E33}"/>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3C045910-18A5-5E48-A523-AEBE95AC04A6}"/>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1E7CC2E5-AC8A-7346-BF41-45CEF2162A2C}"/>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E4834C-4B99-B740-92B3-A577F8603711}"/>
              </a:ext>
            </a:extLst>
          </p:cNvPr>
          <p:cNvSpPr>
            <a:spLocks noGrp="1"/>
          </p:cNvSpPr>
          <p:nvPr>
            <p:ph type="dt" sz="half" idx="10"/>
          </p:nvPr>
        </p:nvSpPr>
        <p:spPr/>
        <p:txBody>
          <a:bodyPr/>
          <a:lstStyle/>
          <a:p>
            <a:pPr lvl="0"/>
            <a:endParaRPr lang="it-IT"/>
          </a:p>
        </p:txBody>
      </p:sp>
      <p:sp>
        <p:nvSpPr>
          <p:cNvPr id="6" name="Footer Placeholder 5">
            <a:extLst>
              <a:ext uri="{FF2B5EF4-FFF2-40B4-BE49-F238E27FC236}">
                <a16:creationId xmlns:a16="http://schemas.microsoft.com/office/drawing/2014/main" id="{1C16174A-A742-1740-80D2-092443B79B76}"/>
              </a:ext>
            </a:extLst>
          </p:cNvPr>
          <p:cNvSpPr>
            <a:spLocks noGrp="1"/>
          </p:cNvSpPr>
          <p:nvPr>
            <p:ph type="ftr" sz="quarter" idx="11"/>
          </p:nvPr>
        </p:nvSpPr>
        <p:spPr/>
        <p:txBody>
          <a:bodyPr/>
          <a:lstStyle/>
          <a:p>
            <a:pPr lvl="0"/>
            <a:endParaRPr lang="it-IT"/>
          </a:p>
        </p:txBody>
      </p:sp>
      <p:sp>
        <p:nvSpPr>
          <p:cNvPr id="7" name="Slide Number Placeholder 6">
            <a:extLst>
              <a:ext uri="{FF2B5EF4-FFF2-40B4-BE49-F238E27FC236}">
                <a16:creationId xmlns:a16="http://schemas.microsoft.com/office/drawing/2014/main" id="{EE954380-508D-E54F-879F-8661A4BFD032}"/>
              </a:ext>
            </a:extLst>
          </p:cNvPr>
          <p:cNvSpPr>
            <a:spLocks noGrp="1"/>
          </p:cNvSpPr>
          <p:nvPr>
            <p:ph type="sldNum" sz="quarter" idx="12"/>
          </p:nvPr>
        </p:nvSpPr>
        <p:spPr/>
        <p:txBody>
          <a:bodyPr/>
          <a:lstStyle/>
          <a:p>
            <a:pPr lvl="0"/>
            <a:fld id="{8E8C8C43-008D-9E4C-8B09-BEE40176318E}" type="slidenum">
              <a:t>‹#›</a:t>
            </a:fld>
            <a:endParaRPr lang="it-IT"/>
          </a:p>
        </p:txBody>
      </p:sp>
    </p:spTree>
    <p:extLst>
      <p:ext uri="{BB962C8B-B14F-4D97-AF65-F5344CB8AC3E}">
        <p14:creationId xmlns:p14="http://schemas.microsoft.com/office/powerpoint/2010/main" val="389085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8850-577F-0243-AC38-F01C70959567}"/>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053EA7B8-D2C3-D345-96E6-21C0F41DF740}"/>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8E2DC10D-A82F-7F46-BD4B-163090C6EE7B}"/>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EBC37-2EC5-A54B-9DA7-42D10D18A550}"/>
              </a:ext>
            </a:extLst>
          </p:cNvPr>
          <p:cNvSpPr>
            <a:spLocks noGrp="1"/>
          </p:cNvSpPr>
          <p:nvPr>
            <p:ph type="dt" sz="half" idx="10"/>
          </p:nvPr>
        </p:nvSpPr>
        <p:spPr/>
        <p:txBody>
          <a:bodyPr/>
          <a:lstStyle/>
          <a:p>
            <a:pPr lvl="0"/>
            <a:endParaRPr lang="it-IT"/>
          </a:p>
        </p:txBody>
      </p:sp>
      <p:sp>
        <p:nvSpPr>
          <p:cNvPr id="6" name="Footer Placeholder 5">
            <a:extLst>
              <a:ext uri="{FF2B5EF4-FFF2-40B4-BE49-F238E27FC236}">
                <a16:creationId xmlns:a16="http://schemas.microsoft.com/office/drawing/2014/main" id="{1B72223C-33BB-0249-A0CB-BB3E798B9C00}"/>
              </a:ext>
            </a:extLst>
          </p:cNvPr>
          <p:cNvSpPr>
            <a:spLocks noGrp="1"/>
          </p:cNvSpPr>
          <p:nvPr>
            <p:ph type="ftr" sz="quarter" idx="11"/>
          </p:nvPr>
        </p:nvSpPr>
        <p:spPr/>
        <p:txBody>
          <a:bodyPr/>
          <a:lstStyle/>
          <a:p>
            <a:pPr lvl="0"/>
            <a:endParaRPr lang="it-IT"/>
          </a:p>
        </p:txBody>
      </p:sp>
      <p:sp>
        <p:nvSpPr>
          <p:cNvPr id="7" name="Slide Number Placeholder 6">
            <a:extLst>
              <a:ext uri="{FF2B5EF4-FFF2-40B4-BE49-F238E27FC236}">
                <a16:creationId xmlns:a16="http://schemas.microsoft.com/office/drawing/2014/main" id="{56FFE533-E184-364F-B6CD-192A691BF3CF}"/>
              </a:ext>
            </a:extLst>
          </p:cNvPr>
          <p:cNvSpPr>
            <a:spLocks noGrp="1"/>
          </p:cNvSpPr>
          <p:nvPr>
            <p:ph type="sldNum" sz="quarter" idx="12"/>
          </p:nvPr>
        </p:nvSpPr>
        <p:spPr/>
        <p:txBody>
          <a:bodyPr/>
          <a:lstStyle/>
          <a:p>
            <a:pPr lvl="0"/>
            <a:fld id="{6E416060-31E1-F14F-BAAA-9DF2C3874927}" type="slidenum">
              <a:t>‹#›</a:t>
            </a:fld>
            <a:endParaRPr lang="it-IT"/>
          </a:p>
        </p:txBody>
      </p:sp>
    </p:spTree>
    <p:extLst>
      <p:ext uri="{BB962C8B-B14F-4D97-AF65-F5344CB8AC3E}">
        <p14:creationId xmlns:p14="http://schemas.microsoft.com/office/powerpoint/2010/main" val="42831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ECE3B-417C-204A-894A-545569781ABE}"/>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it-IT"/>
          </a:p>
        </p:txBody>
      </p:sp>
      <p:sp>
        <p:nvSpPr>
          <p:cNvPr id="3" name="Text Placeholder 2">
            <a:extLst>
              <a:ext uri="{FF2B5EF4-FFF2-40B4-BE49-F238E27FC236}">
                <a16:creationId xmlns:a16="http://schemas.microsoft.com/office/drawing/2014/main" id="{13F89FD8-1FB3-8240-9B04-0491E311CA6D}"/>
              </a:ext>
            </a:extLst>
          </p:cNvPr>
          <p:cNvSpPr txBox="1">
            <a:spLocks noGrp="1"/>
          </p:cNvSpPr>
          <p:nvPr>
            <p:ph type="body" idx="1"/>
          </p:nvPr>
        </p:nvSpPr>
        <p:spPr>
          <a:xfrm>
            <a:off x="503999" y="1769040"/>
            <a:ext cx="9071640" cy="4384440"/>
          </a:xfrm>
          <a:prstGeom prst="rect">
            <a:avLst/>
          </a:prstGeom>
          <a:noFill/>
          <a:ln>
            <a:noFill/>
          </a:ln>
        </p:spPr>
        <p:txBody>
          <a:bodyPr lIns="0" tIns="0" rIns="0" bIns="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04B064E-0B1C-8743-9861-E5A478281740}"/>
              </a:ext>
            </a:extLst>
          </p:cNvPr>
          <p:cNvSpPr txBox="1">
            <a:spLocks noGrp="1"/>
          </p:cNvSpPr>
          <p:nvPr>
            <p:ph type="dt" sz="half" idx="2"/>
          </p:nvPr>
        </p:nvSpPr>
        <p:spPr>
          <a:xfrm>
            <a:off x="503999" y="6887160"/>
            <a:ext cx="2348280" cy="521280"/>
          </a:xfrm>
          <a:prstGeom prst="rect">
            <a:avLst/>
          </a:prstGeom>
          <a:noFill/>
          <a:ln>
            <a:noFill/>
          </a:ln>
        </p:spPr>
        <p:txBody>
          <a:bodyPr lIns="0" tIns="0" rIns="0" bIns="0" anchorCtr="0">
            <a:spAutoFit/>
          </a:bodyPr>
          <a:lstStyle>
            <a:lvl1pPr lvl="0" rtl="0" hangingPunct="0">
              <a:buNone/>
              <a:tabLst/>
              <a:defRPr lang="it-IT" sz="1400" kern="1200">
                <a:latin typeface="Tinos" pitchFamily="18"/>
                <a:ea typeface="Arial Unicode MS" pitchFamily="2"/>
                <a:cs typeface="Tahoma" pitchFamily="2"/>
              </a:defRPr>
            </a:lvl1pPr>
          </a:lstStyle>
          <a:p>
            <a:pPr lvl="0"/>
            <a:endParaRPr lang="it-IT"/>
          </a:p>
        </p:txBody>
      </p:sp>
      <p:sp>
        <p:nvSpPr>
          <p:cNvPr id="5" name="Footer Placeholder 4">
            <a:extLst>
              <a:ext uri="{FF2B5EF4-FFF2-40B4-BE49-F238E27FC236}">
                <a16:creationId xmlns:a16="http://schemas.microsoft.com/office/drawing/2014/main" id="{D895B7C5-E8C0-9C45-8C5A-53CA726D868F}"/>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chorCtr="0">
            <a:spAutoFit/>
          </a:bodyPr>
          <a:lstStyle>
            <a:lvl1pPr lvl="0" algn="ctr" rtl="0" hangingPunct="0">
              <a:buNone/>
              <a:tabLst/>
              <a:defRPr lang="it-IT" sz="1400" kern="1200">
                <a:latin typeface="Tinos" pitchFamily="18"/>
                <a:ea typeface="Arial Unicode MS" pitchFamily="2"/>
                <a:cs typeface="Tahoma" pitchFamily="2"/>
              </a:defRPr>
            </a:lvl1pPr>
          </a:lstStyle>
          <a:p>
            <a:pPr lvl="0"/>
            <a:endParaRPr lang="it-IT"/>
          </a:p>
        </p:txBody>
      </p:sp>
      <p:sp>
        <p:nvSpPr>
          <p:cNvPr id="6" name="Slide Number Placeholder 5">
            <a:extLst>
              <a:ext uri="{FF2B5EF4-FFF2-40B4-BE49-F238E27FC236}">
                <a16:creationId xmlns:a16="http://schemas.microsoft.com/office/drawing/2014/main" id="{88DD28BD-BF0F-5249-AE8B-E693F42CA221}"/>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chorCtr="0">
            <a:spAutoFit/>
          </a:bodyPr>
          <a:lstStyle>
            <a:lvl1pPr lvl="0" algn="r" rtl="0" hangingPunct="0">
              <a:buNone/>
              <a:tabLst/>
              <a:defRPr lang="it-IT" sz="1400" kern="1200">
                <a:latin typeface="Tinos" pitchFamily="18"/>
                <a:ea typeface="Arial Unicode MS" pitchFamily="2"/>
                <a:cs typeface="Tahoma" pitchFamily="2"/>
              </a:defRPr>
            </a:lvl1pPr>
          </a:lstStyle>
          <a:p>
            <a:pPr lvl="0"/>
            <a:fld id="{F45E544A-ECFF-D94E-86D1-1B74D793C818}" type="slidenum">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it-IT" sz="4400" b="0" i="0" u="none" strike="noStrike" kern="1200">
          <a:ln>
            <a:noFill/>
          </a:ln>
          <a:latin typeface="Liberation Sans" pitchFamily="18"/>
        </a:defRPr>
      </a:lvl1pPr>
    </p:titleStyle>
    <p:bodyStyle>
      <a:lvl1pPr rtl="0" hangingPunct="0">
        <a:spcBef>
          <a:spcPts val="1417"/>
        </a:spcBef>
        <a:spcAft>
          <a:spcPts val="0"/>
        </a:spcAft>
        <a:tabLst/>
        <a:defRPr lang="it-IT"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32631" y="755968"/>
            <a:ext cx="9615365" cy="6131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067" y="7307686"/>
            <a:ext cx="4724072" cy="251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21" smtClean="0">
                <a:solidFill>
                  <a:schemeClr val="accent2"/>
                </a:solidFill>
                <a:latin typeface="Helvetica" charset="0"/>
                <a:ea typeface="ＭＳ Ｐゴシック" charset="0"/>
                <a:cs typeface="ＭＳ Ｐゴシック" charset="0"/>
              </a:defRPr>
            </a:lvl1pPr>
          </a:lstStyle>
          <a:p>
            <a:pPr eaLnBrk="0" fontAlgn="base" hangingPunct="0">
              <a:spcBef>
                <a:spcPct val="0"/>
              </a:spcBef>
              <a:spcAft>
                <a:spcPct val="0"/>
              </a:spcAft>
              <a:defRPr/>
            </a:pPr>
            <a:r>
              <a:rPr lang="en-US" i="1">
                <a:solidFill>
                  <a:srgbClr val="3333CC"/>
                </a:solidFill>
              </a:rPr>
              <a:t>2018_Dec SBN Director's Review Meeting</a:t>
            </a:r>
            <a:endParaRPr lang="en-GB" i="1" dirty="0">
              <a:solidFill>
                <a:srgbClr val="3333CC"/>
              </a:solidFill>
            </a:endParaRPr>
          </a:p>
        </p:txBody>
      </p:sp>
      <p:sp>
        <p:nvSpPr>
          <p:cNvPr id="1030" name="Rectangle 6"/>
          <p:cNvSpPr>
            <a:spLocks noGrp="1" noChangeArrowheads="1"/>
          </p:cNvSpPr>
          <p:nvPr>
            <p:ph type="sldNum" sz="quarter" idx="4"/>
          </p:nvPr>
        </p:nvSpPr>
        <p:spPr bwMode="auto">
          <a:xfrm>
            <a:off x="7980495" y="7307686"/>
            <a:ext cx="2100130" cy="251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21">
                <a:solidFill>
                  <a:schemeClr val="accent2"/>
                </a:solidFill>
                <a:latin typeface="Helvetica" charset="0"/>
              </a:defRPr>
            </a:lvl1pPr>
          </a:lstStyle>
          <a:p>
            <a:pPr eaLnBrk="0" fontAlgn="base" hangingPunct="0">
              <a:spcBef>
                <a:spcPct val="0"/>
              </a:spcBef>
              <a:spcAft>
                <a:spcPct val="0"/>
              </a:spcAft>
            </a:pPr>
            <a:r>
              <a:rPr lang="en-GB" i="1" dirty="0">
                <a:solidFill>
                  <a:srgbClr val="3333CC"/>
                </a:solidFill>
                <a:ea typeface="ＭＳ Ｐゴシック" charset="-128"/>
              </a:rPr>
              <a:t>Slide: </a:t>
            </a:r>
            <a:fld id="{D05931B6-DFFB-0A40-833F-329CB0688972}" type="slidenum">
              <a:rPr lang="en-GB" i="1">
                <a:solidFill>
                  <a:srgbClr val="3333CC"/>
                </a:solidFill>
                <a:ea typeface="ＭＳ Ｐゴシック" charset="-128"/>
              </a:rPr>
              <a:pPr eaLnBrk="0" fontAlgn="base" hangingPunct="0">
                <a:spcBef>
                  <a:spcPct val="0"/>
                </a:spcBef>
                <a:spcAft>
                  <a:spcPct val="0"/>
                </a:spcAft>
              </a:pPr>
              <a:t>‹#›</a:t>
            </a:fld>
            <a:endParaRPr lang="en-GB" i="1" dirty="0">
              <a:solidFill>
                <a:srgbClr val="00CC99"/>
              </a:solidFill>
              <a:ea typeface="ＭＳ Ｐゴシック" charset="-128"/>
            </a:endParaRPr>
          </a:p>
        </p:txBody>
      </p:sp>
      <p:sp>
        <p:nvSpPr>
          <p:cNvPr id="2" name="AutoShape 8"/>
          <p:cNvSpPr>
            <a:spLocks noGrp="1" noChangeArrowheads="1"/>
          </p:cNvSpPr>
          <p:nvPr>
            <p:ph type="title"/>
          </p:nvPr>
        </p:nvSpPr>
        <p:spPr bwMode="auto">
          <a:xfrm>
            <a:off x="0" y="0"/>
            <a:ext cx="10080625" cy="587975"/>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p>
        </p:txBody>
      </p:sp>
    </p:spTree>
    <p:extLst>
      <p:ext uri="{BB962C8B-B14F-4D97-AF65-F5344CB8AC3E}">
        <p14:creationId xmlns:p14="http://schemas.microsoft.com/office/powerpoint/2010/main" val="1473309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0" fontAlgn="base" hangingPunct="0">
        <a:spcBef>
          <a:spcPct val="0"/>
        </a:spcBef>
        <a:spcAft>
          <a:spcPct val="0"/>
        </a:spcAft>
        <a:defRPr sz="2849">
          <a:solidFill>
            <a:schemeClr val="bg1"/>
          </a:solidFill>
          <a:latin typeface="+mj-lt"/>
          <a:ea typeface="ＭＳ Ｐゴシック" charset="0"/>
          <a:cs typeface="ＭＳ Ｐゴシック" charset="-128"/>
        </a:defRPr>
      </a:lvl1pPr>
      <a:lvl2pPr algn="ctr" rtl="0" eaLnBrk="0" fontAlgn="base" hangingPunct="0">
        <a:spcBef>
          <a:spcPct val="0"/>
        </a:spcBef>
        <a:spcAft>
          <a:spcPct val="0"/>
        </a:spcAft>
        <a:defRPr sz="2849">
          <a:solidFill>
            <a:schemeClr val="bg1"/>
          </a:solidFill>
          <a:latin typeface="Helvetica" pitchFamily="1" charset="0"/>
          <a:ea typeface="ＭＳ Ｐゴシック" charset="0"/>
          <a:cs typeface="ＭＳ Ｐゴシック" charset="-128"/>
        </a:defRPr>
      </a:lvl2pPr>
      <a:lvl3pPr algn="ctr" rtl="0" eaLnBrk="0" fontAlgn="base" hangingPunct="0">
        <a:spcBef>
          <a:spcPct val="0"/>
        </a:spcBef>
        <a:spcAft>
          <a:spcPct val="0"/>
        </a:spcAft>
        <a:defRPr sz="2849">
          <a:solidFill>
            <a:schemeClr val="bg1"/>
          </a:solidFill>
          <a:latin typeface="Helvetica" pitchFamily="1" charset="0"/>
          <a:ea typeface="ＭＳ Ｐゴシック" charset="0"/>
          <a:cs typeface="ＭＳ Ｐゴシック" charset="-128"/>
        </a:defRPr>
      </a:lvl3pPr>
      <a:lvl4pPr algn="ctr" rtl="0" eaLnBrk="0" fontAlgn="base" hangingPunct="0">
        <a:spcBef>
          <a:spcPct val="0"/>
        </a:spcBef>
        <a:spcAft>
          <a:spcPct val="0"/>
        </a:spcAft>
        <a:defRPr sz="2849">
          <a:solidFill>
            <a:schemeClr val="bg1"/>
          </a:solidFill>
          <a:latin typeface="Helvetica" pitchFamily="1" charset="0"/>
          <a:ea typeface="ＭＳ Ｐゴシック" charset="0"/>
          <a:cs typeface="ＭＳ Ｐゴシック" charset="-128"/>
        </a:defRPr>
      </a:lvl4pPr>
      <a:lvl5pPr algn="ctr" rtl="0" eaLnBrk="0" fontAlgn="base" hangingPunct="0">
        <a:spcBef>
          <a:spcPct val="0"/>
        </a:spcBef>
        <a:spcAft>
          <a:spcPct val="0"/>
        </a:spcAft>
        <a:defRPr sz="2849">
          <a:solidFill>
            <a:schemeClr val="bg1"/>
          </a:solidFill>
          <a:latin typeface="Helvetica" pitchFamily="1" charset="0"/>
          <a:ea typeface="ＭＳ Ｐゴシック" charset="0"/>
          <a:cs typeface="ＭＳ Ｐゴシック" charset="-128"/>
        </a:defRPr>
      </a:lvl5pPr>
      <a:lvl6pPr marL="465247" algn="ctr" rtl="0" eaLnBrk="0" fontAlgn="base" hangingPunct="0">
        <a:spcBef>
          <a:spcPct val="0"/>
        </a:spcBef>
        <a:spcAft>
          <a:spcPct val="0"/>
        </a:spcAft>
        <a:defRPr sz="2849">
          <a:solidFill>
            <a:schemeClr val="bg1"/>
          </a:solidFill>
          <a:latin typeface="Helvetica" pitchFamily="1" charset="0"/>
        </a:defRPr>
      </a:lvl6pPr>
      <a:lvl7pPr marL="930493" algn="ctr" rtl="0" eaLnBrk="0" fontAlgn="base" hangingPunct="0">
        <a:spcBef>
          <a:spcPct val="0"/>
        </a:spcBef>
        <a:spcAft>
          <a:spcPct val="0"/>
        </a:spcAft>
        <a:defRPr sz="2849">
          <a:solidFill>
            <a:schemeClr val="bg1"/>
          </a:solidFill>
          <a:latin typeface="Helvetica" pitchFamily="1" charset="0"/>
        </a:defRPr>
      </a:lvl7pPr>
      <a:lvl8pPr marL="1395740" algn="ctr" rtl="0" eaLnBrk="0" fontAlgn="base" hangingPunct="0">
        <a:spcBef>
          <a:spcPct val="0"/>
        </a:spcBef>
        <a:spcAft>
          <a:spcPct val="0"/>
        </a:spcAft>
        <a:defRPr sz="2849">
          <a:solidFill>
            <a:schemeClr val="bg1"/>
          </a:solidFill>
          <a:latin typeface="Helvetica" pitchFamily="1" charset="0"/>
        </a:defRPr>
      </a:lvl8pPr>
      <a:lvl9pPr marL="1860987" algn="ctr" rtl="0" eaLnBrk="0" fontAlgn="base" hangingPunct="0">
        <a:spcBef>
          <a:spcPct val="0"/>
        </a:spcBef>
        <a:spcAft>
          <a:spcPct val="0"/>
        </a:spcAft>
        <a:defRPr sz="2849">
          <a:solidFill>
            <a:schemeClr val="bg1"/>
          </a:solidFill>
          <a:latin typeface="Helvetica" pitchFamily="1" charset="0"/>
        </a:defRPr>
      </a:lvl9pPr>
    </p:titleStyle>
    <p:bodyStyle>
      <a:lvl1pPr marL="348935" indent="-348935"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56026" indent="-290779" algn="l" rtl="0" eaLnBrk="0" fontAlgn="base" hangingPunct="0">
        <a:spcBef>
          <a:spcPct val="20000"/>
        </a:spcBef>
        <a:spcAft>
          <a:spcPct val="0"/>
        </a:spcAft>
        <a:buClr>
          <a:srgbClr val="FF0000"/>
        </a:buClr>
        <a:buSzPct val="155000"/>
        <a:buFont typeface="Zapf Dingbats" charset="2"/>
        <a:buChar char=""/>
        <a:defRPr>
          <a:solidFill>
            <a:schemeClr val="tx1"/>
          </a:solidFill>
          <a:latin typeface="+mn-lt"/>
          <a:ea typeface="ＭＳ Ｐゴシック" charset="0"/>
        </a:defRPr>
      </a:lvl2pPr>
      <a:lvl3pPr marL="1163117" indent="-232623" algn="l" rtl="0" eaLnBrk="0" fontAlgn="base" hangingPunct="0">
        <a:spcBef>
          <a:spcPct val="20000"/>
        </a:spcBef>
        <a:spcAft>
          <a:spcPct val="0"/>
        </a:spcAft>
        <a:buChar char="•"/>
        <a:defRPr>
          <a:solidFill>
            <a:schemeClr val="tx1"/>
          </a:solidFill>
          <a:latin typeface="+mn-lt"/>
          <a:ea typeface="ＭＳ Ｐゴシック" charset="0"/>
        </a:defRPr>
      </a:lvl3pPr>
      <a:lvl4pPr marL="1628364" indent="-232623" algn="l" rtl="0" eaLnBrk="0" fontAlgn="base" hangingPunct="0">
        <a:spcBef>
          <a:spcPct val="20000"/>
        </a:spcBef>
        <a:spcAft>
          <a:spcPct val="0"/>
        </a:spcAft>
        <a:buChar char="–"/>
        <a:defRPr>
          <a:solidFill>
            <a:schemeClr val="tx1"/>
          </a:solidFill>
          <a:latin typeface="+mj-lt"/>
          <a:ea typeface="ＭＳ Ｐゴシック" charset="0"/>
        </a:defRPr>
      </a:lvl4pPr>
      <a:lvl5pPr marL="2093610" indent="-232623" algn="l" rtl="0" eaLnBrk="0" fontAlgn="base" hangingPunct="0">
        <a:spcBef>
          <a:spcPct val="20000"/>
        </a:spcBef>
        <a:spcAft>
          <a:spcPct val="0"/>
        </a:spcAft>
        <a:buChar char="»"/>
        <a:defRPr>
          <a:solidFill>
            <a:schemeClr val="tx1"/>
          </a:solidFill>
          <a:latin typeface="+mj-lt"/>
          <a:ea typeface="ＭＳ Ｐゴシック" charset="0"/>
        </a:defRPr>
      </a:lvl5pPr>
      <a:lvl6pPr marL="2558857" indent="-232623" algn="l" rtl="0" eaLnBrk="0" fontAlgn="base" hangingPunct="0">
        <a:spcBef>
          <a:spcPct val="20000"/>
        </a:spcBef>
        <a:spcAft>
          <a:spcPct val="0"/>
        </a:spcAft>
        <a:buChar char="»"/>
        <a:defRPr>
          <a:solidFill>
            <a:schemeClr val="tx1"/>
          </a:solidFill>
          <a:latin typeface="+mj-lt"/>
        </a:defRPr>
      </a:lvl6pPr>
      <a:lvl7pPr marL="3024104" indent="-232623" algn="l" rtl="0" eaLnBrk="0" fontAlgn="base" hangingPunct="0">
        <a:spcBef>
          <a:spcPct val="20000"/>
        </a:spcBef>
        <a:spcAft>
          <a:spcPct val="0"/>
        </a:spcAft>
        <a:buChar char="»"/>
        <a:defRPr>
          <a:solidFill>
            <a:schemeClr val="tx1"/>
          </a:solidFill>
          <a:latin typeface="+mj-lt"/>
        </a:defRPr>
      </a:lvl7pPr>
      <a:lvl8pPr marL="3489350" indent="-232623" algn="l" rtl="0" eaLnBrk="0" fontAlgn="base" hangingPunct="0">
        <a:spcBef>
          <a:spcPct val="20000"/>
        </a:spcBef>
        <a:spcAft>
          <a:spcPct val="0"/>
        </a:spcAft>
        <a:buChar char="»"/>
        <a:defRPr>
          <a:solidFill>
            <a:schemeClr val="tx1"/>
          </a:solidFill>
          <a:latin typeface="+mj-lt"/>
        </a:defRPr>
      </a:lvl8pPr>
      <a:lvl9pPr marL="3954597" indent="-232623"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30493" rtl="0" eaLnBrk="1" latinLnBrk="0" hangingPunct="1">
        <a:defRPr sz="1832" kern="1200">
          <a:solidFill>
            <a:schemeClr val="tx1"/>
          </a:solidFill>
          <a:latin typeface="+mn-lt"/>
          <a:ea typeface="+mn-ea"/>
          <a:cs typeface="+mn-cs"/>
        </a:defRPr>
      </a:lvl1pPr>
      <a:lvl2pPr marL="465247" algn="l" defTabSz="930493" rtl="0" eaLnBrk="1" latinLnBrk="0" hangingPunct="1">
        <a:defRPr sz="1832" kern="1200">
          <a:solidFill>
            <a:schemeClr val="tx1"/>
          </a:solidFill>
          <a:latin typeface="+mn-lt"/>
          <a:ea typeface="+mn-ea"/>
          <a:cs typeface="+mn-cs"/>
        </a:defRPr>
      </a:lvl2pPr>
      <a:lvl3pPr marL="930493" algn="l" defTabSz="930493" rtl="0" eaLnBrk="1" latinLnBrk="0" hangingPunct="1">
        <a:defRPr sz="1832" kern="1200">
          <a:solidFill>
            <a:schemeClr val="tx1"/>
          </a:solidFill>
          <a:latin typeface="+mn-lt"/>
          <a:ea typeface="+mn-ea"/>
          <a:cs typeface="+mn-cs"/>
        </a:defRPr>
      </a:lvl3pPr>
      <a:lvl4pPr marL="1395740" algn="l" defTabSz="930493" rtl="0" eaLnBrk="1" latinLnBrk="0" hangingPunct="1">
        <a:defRPr sz="1832" kern="1200">
          <a:solidFill>
            <a:schemeClr val="tx1"/>
          </a:solidFill>
          <a:latin typeface="+mn-lt"/>
          <a:ea typeface="+mn-ea"/>
          <a:cs typeface="+mn-cs"/>
        </a:defRPr>
      </a:lvl4pPr>
      <a:lvl5pPr marL="1860987" algn="l" defTabSz="930493" rtl="0" eaLnBrk="1" latinLnBrk="0" hangingPunct="1">
        <a:defRPr sz="1832" kern="1200">
          <a:solidFill>
            <a:schemeClr val="tx1"/>
          </a:solidFill>
          <a:latin typeface="+mn-lt"/>
          <a:ea typeface="+mn-ea"/>
          <a:cs typeface="+mn-cs"/>
        </a:defRPr>
      </a:lvl5pPr>
      <a:lvl6pPr marL="2326234" algn="l" defTabSz="930493" rtl="0" eaLnBrk="1" latinLnBrk="0" hangingPunct="1">
        <a:defRPr sz="1832" kern="1200">
          <a:solidFill>
            <a:schemeClr val="tx1"/>
          </a:solidFill>
          <a:latin typeface="+mn-lt"/>
          <a:ea typeface="+mn-ea"/>
          <a:cs typeface="+mn-cs"/>
        </a:defRPr>
      </a:lvl6pPr>
      <a:lvl7pPr marL="2791480" algn="l" defTabSz="930493" rtl="0" eaLnBrk="1" latinLnBrk="0" hangingPunct="1">
        <a:defRPr sz="1832" kern="1200">
          <a:solidFill>
            <a:schemeClr val="tx1"/>
          </a:solidFill>
          <a:latin typeface="+mn-lt"/>
          <a:ea typeface="+mn-ea"/>
          <a:cs typeface="+mn-cs"/>
        </a:defRPr>
      </a:lvl7pPr>
      <a:lvl8pPr marL="3256727" algn="l" defTabSz="930493" rtl="0" eaLnBrk="1" latinLnBrk="0" hangingPunct="1">
        <a:defRPr sz="1832" kern="1200">
          <a:solidFill>
            <a:schemeClr val="tx1"/>
          </a:solidFill>
          <a:latin typeface="+mn-lt"/>
          <a:ea typeface="+mn-ea"/>
          <a:cs typeface="+mn-cs"/>
        </a:defRPr>
      </a:lvl8pPr>
      <a:lvl9pPr marL="3721974" algn="l" defTabSz="930493" rtl="0" eaLnBrk="1" latinLnBrk="0" hangingPunct="1">
        <a:defRPr sz="18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g"/><Relationship Id="rId4" Type="http://schemas.openxmlformats.org/officeDocument/2006/relationships/image" Target="../media/image57.jp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0.jpg"/></Relationships>
</file>

<file path=ppt/slides/_rels/slide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4.jp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7.tiff"/></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4294967295"/>
          </p:nvPr>
        </p:nvSpPr>
        <p:spPr>
          <a:xfrm>
            <a:off x="9575596" y="330319"/>
            <a:ext cx="505029" cy="518432"/>
          </a:xfrm>
          <a:prstGeom prst="rect">
            <a:avLst/>
          </a:prstGeom>
        </p:spPr>
        <p:txBody>
          <a:bodyPr/>
          <a:lstStyle/>
          <a:p>
            <a:pPr defTabSz="930493">
              <a:defRPr/>
            </a:pPr>
            <a:r>
              <a:rPr lang="en-GB" sz="1832" dirty="0">
                <a:solidFill>
                  <a:srgbClr val="FFFFFF"/>
                </a:solidFill>
              </a:rPr>
              <a:t>4</a:t>
            </a:r>
          </a:p>
        </p:txBody>
      </p:sp>
      <p:sp>
        <p:nvSpPr>
          <p:cNvPr id="38" name="Slide Number Placeholder 4"/>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a:t>
            </a:fld>
            <a:endParaRPr lang="en-GB" sz="1221" dirty="0">
              <a:solidFill>
                <a:srgbClr val="00CC99"/>
              </a:solidFill>
            </a:endParaRPr>
          </a:p>
        </p:txBody>
      </p:sp>
      <p:sp>
        <p:nvSpPr>
          <p:cNvPr id="7" name="object 3">
            <a:extLst>
              <a:ext uri="{FF2B5EF4-FFF2-40B4-BE49-F238E27FC236}">
                <a16:creationId xmlns:a16="http://schemas.microsoft.com/office/drawing/2014/main" id="{5C93B450-6B10-EE49-8E56-C699E19C4F6C}"/>
              </a:ext>
            </a:extLst>
          </p:cNvPr>
          <p:cNvSpPr/>
          <p:nvPr/>
        </p:nvSpPr>
        <p:spPr>
          <a:xfrm>
            <a:off x="674290" y="462025"/>
            <a:ext cx="8417378" cy="3166097"/>
          </a:xfrm>
          <a:prstGeom prst="rect">
            <a:avLst/>
          </a:prstGeom>
          <a:blipFill>
            <a:blip r:embed="rId2" cstate="print"/>
            <a:stretch>
              <a:fillRect/>
            </a:stretch>
          </a:blipFill>
        </p:spPr>
        <p:txBody>
          <a:bodyPr wrap="square" lIns="0" tIns="0" rIns="0" bIns="0" rtlCol="0"/>
          <a:lstStyle/>
          <a:p>
            <a:pPr defTabSz="930493"/>
            <a:endParaRPr sz="1832">
              <a:solidFill>
                <a:srgbClr val="000000"/>
              </a:solidFill>
              <a:latin typeface="Comic Sans MS"/>
            </a:endParaRPr>
          </a:p>
        </p:txBody>
      </p:sp>
      <p:sp>
        <p:nvSpPr>
          <p:cNvPr id="9" name="Content Placeholder 2"/>
          <p:cNvSpPr txBox="1">
            <a:spLocks/>
          </p:cNvSpPr>
          <p:nvPr/>
        </p:nvSpPr>
        <p:spPr bwMode="auto">
          <a:xfrm>
            <a:off x="2962867" y="4952508"/>
            <a:ext cx="5027294" cy="538308"/>
          </a:xfrm>
          <a:prstGeom prst="rect">
            <a:avLst/>
          </a:prstGeom>
          <a:noFill/>
          <a:ln w="9525">
            <a:noFill/>
            <a:miter lim="800000"/>
            <a:headEnd/>
            <a:tailEnd/>
          </a:ln>
        </p:spPr>
        <p:txBody>
          <a:bodyPr vert="horz" wrap="square" lIns="92991" tIns="46495" rIns="92991" bIns="46495" numCol="1" anchor="t" anchorCtr="0" compatLnSpc="1">
            <a:prstTxWarp prst="textNoShape">
              <a:avLst/>
            </a:prstTxWarp>
          </a:bodyPr>
          <a:lstStyle>
            <a:lvl1pPr marL="316313" indent="-316313" algn="l" rtl="0" eaLnBrk="1" fontAlgn="base" hangingPunct="1">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685350" indent="-263597" algn="l" rtl="0" eaLnBrk="1" fontAlgn="base" hangingPunct="1">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054386" indent="-210876" algn="l" rtl="0" eaLnBrk="1" fontAlgn="base" hangingPunct="1">
              <a:spcBef>
                <a:spcPct val="20000"/>
              </a:spcBef>
              <a:spcAft>
                <a:spcPct val="0"/>
              </a:spcAft>
              <a:buFont typeface="Wingdings" charset="2"/>
              <a:buChar char="è"/>
              <a:defRPr>
                <a:solidFill>
                  <a:schemeClr val="tx1"/>
                </a:solidFill>
                <a:latin typeface="+mn-lt"/>
                <a:ea typeface="ＭＳ Ｐゴシック" charset="-128"/>
              </a:defRPr>
            </a:lvl3pPr>
            <a:lvl4pPr marL="1476139"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4pPr>
            <a:lvl5pPr marL="1897893"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5pPr>
            <a:lvl6pPr marL="2319649"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6pPr>
            <a:lvl7pPr marL="2741409"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7pPr>
            <a:lvl8pPr marL="3163161"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8pPr>
            <a:lvl9pPr marL="3584911"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9pPr>
          </a:lstStyle>
          <a:p>
            <a:pPr marL="0" indent="0" defTabSz="930493">
              <a:buNone/>
            </a:pPr>
            <a:r>
              <a:rPr lang="en-US" sz="3256" b="1" i="1" u="sng" dirty="0">
                <a:solidFill>
                  <a:srgbClr val="3366FF"/>
                </a:solidFill>
                <a:latin typeface="Comic Sans MS"/>
              </a:rPr>
              <a:t>Christian Farnese</a:t>
            </a:r>
            <a:endParaRPr lang="en-US" sz="2442" i="1" u="sng" dirty="0">
              <a:solidFill>
                <a:srgbClr val="000000"/>
              </a:solidFill>
              <a:latin typeface="Comic Sans MS"/>
            </a:endParaRPr>
          </a:p>
          <a:p>
            <a:pPr marL="0" indent="0" defTabSz="930493">
              <a:buNone/>
            </a:pPr>
            <a:r>
              <a:rPr lang="en-US" sz="2442" i="1" u="sng" dirty="0" err="1">
                <a:solidFill>
                  <a:srgbClr val="000000"/>
                </a:solidFill>
                <a:latin typeface="Comic Sans MS"/>
              </a:rPr>
              <a:t>christian.farnese@pd.infn.it</a:t>
            </a:r>
            <a:endParaRPr lang="en-US" sz="2442" i="1" u="sng" dirty="0">
              <a:solidFill>
                <a:srgbClr val="000000"/>
              </a:solidFill>
              <a:latin typeface="Comic Sans MS"/>
            </a:endParaRPr>
          </a:p>
        </p:txBody>
      </p:sp>
      <p:pic>
        <p:nvPicPr>
          <p:cNvPr id="10" name="Picture 9">
            <a:extLst>
              <a:ext uri="{FF2B5EF4-FFF2-40B4-BE49-F238E27FC236}">
                <a16:creationId xmlns:a16="http://schemas.microsoft.com/office/drawing/2014/main" id="{6B1BE5EE-411D-5B4C-85A7-86002F377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3134" y="5026908"/>
            <a:ext cx="3447490" cy="2113672"/>
          </a:xfrm>
          <a:prstGeom prst="rect">
            <a:avLst/>
          </a:prstGeom>
        </p:spPr>
      </p:pic>
      <p:sp>
        <p:nvSpPr>
          <p:cNvPr id="11" name="Content Placeholder 2"/>
          <p:cNvSpPr txBox="1">
            <a:spLocks/>
          </p:cNvSpPr>
          <p:nvPr/>
        </p:nvSpPr>
        <p:spPr bwMode="auto">
          <a:xfrm>
            <a:off x="3572363" y="6280704"/>
            <a:ext cx="2935898" cy="538308"/>
          </a:xfrm>
          <a:prstGeom prst="rect">
            <a:avLst/>
          </a:prstGeom>
          <a:noFill/>
          <a:ln w="9525">
            <a:noFill/>
            <a:miter lim="800000"/>
            <a:headEnd/>
            <a:tailEnd/>
          </a:ln>
        </p:spPr>
        <p:txBody>
          <a:bodyPr vert="horz" wrap="square" lIns="92991" tIns="46495" rIns="92991" bIns="46495" numCol="1" anchor="t" anchorCtr="0" compatLnSpc="1">
            <a:prstTxWarp prst="textNoShape">
              <a:avLst/>
            </a:prstTxWarp>
          </a:bodyPr>
          <a:lstStyle>
            <a:lvl1pPr marL="316313" indent="-316313" algn="l" rtl="0" eaLnBrk="1" fontAlgn="base" hangingPunct="1">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685350" indent="-263597" algn="l" rtl="0" eaLnBrk="1" fontAlgn="base" hangingPunct="1">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054386" indent="-210876" algn="l" rtl="0" eaLnBrk="1" fontAlgn="base" hangingPunct="1">
              <a:spcBef>
                <a:spcPct val="20000"/>
              </a:spcBef>
              <a:spcAft>
                <a:spcPct val="0"/>
              </a:spcAft>
              <a:buFont typeface="Wingdings" charset="2"/>
              <a:buChar char="è"/>
              <a:defRPr>
                <a:solidFill>
                  <a:schemeClr val="tx1"/>
                </a:solidFill>
                <a:latin typeface="+mn-lt"/>
                <a:ea typeface="ＭＳ Ｐゴシック" charset="-128"/>
              </a:defRPr>
            </a:lvl3pPr>
            <a:lvl4pPr marL="1476139"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4pPr>
            <a:lvl5pPr marL="1897893"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5pPr>
            <a:lvl6pPr marL="2319649"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6pPr>
            <a:lvl7pPr marL="2741409"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7pPr>
            <a:lvl8pPr marL="3163161"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8pPr>
            <a:lvl9pPr marL="3584911" indent="-210876" algn="l" rtl="0" eaLnBrk="1" fontAlgn="base" hangingPunct="1">
              <a:spcBef>
                <a:spcPct val="20000"/>
              </a:spcBef>
              <a:spcAft>
                <a:spcPct val="0"/>
              </a:spcAft>
              <a:buFont typeface="Wingdings" charset="2"/>
              <a:buChar char="è"/>
              <a:defRPr>
                <a:solidFill>
                  <a:schemeClr val="tx1"/>
                </a:solidFill>
                <a:latin typeface="+mj-lt"/>
                <a:ea typeface="ＭＳ Ｐゴシック" charset="-128"/>
              </a:defRPr>
            </a:lvl9pPr>
          </a:lstStyle>
          <a:p>
            <a:pPr marL="0" indent="0" defTabSz="930493">
              <a:buNone/>
            </a:pPr>
            <a:r>
              <a:rPr lang="en-US" sz="2442" i="1" u="sng" dirty="0">
                <a:solidFill>
                  <a:srgbClr val="000000"/>
                </a:solidFill>
                <a:latin typeface="Comic Sans MS"/>
              </a:rPr>
              <a:t>4 </a:t>
            </a:r>
            <a:r>
              <a:rPr lang="en-US" sz="2442" i="1" u="sng" dirty="0" err="1">
                <a:solidFill>
                  <a:srgbClr val="000000"/>
                </a:solidFill>
                <a:latin typeface="Comic Sans MS"/>
              </a:rPr>
              <a:t>Novembre</a:t>
            </a:r>
            <a:r>
              <a:rPr lang="en-US" sz="2442" i="1" u="sng" dirty="0">
                <a:solidFill>
                  <a:srgbClr val="000000"/>
                </a:solidFill>
                <a:latin typeface="Comic Sans MS"/>
              </a:rPr>
              <a:t> 2021</a:t>
            </a:r>
          </a:p>
        </p:txBody>
      </p:sp>
      <p:pic>
        <p:nvPicPr>
          <p:cNvPr id="8" name="Picture 7">
            <a:extLst>
              <a:ext uri="{FF2B5EF4-FFF2-40B4-BE49-F238E27FC236}">
                <a16:creationId xmlns:a16="http://schemas.microsoft.com/office/drawing/2014/main" id="{9055DD13-CF0E-404D-9AB4-3BC9444679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231" y="5271040"/>
            <a:ext cx="1355733" cy="1355733"/>
          </a:xfrm>
          <a:prstGeom prst="rect">
            <a:avLst/>
          </a:prstGeom>
        </p:spPr>
      </p:pic>
      <p:pic>
        <p:nvPicPr>
          <p:cNvPr id="2" name="Picture 1"/>
          <p:cNvPicPr>
            <a:picLocks noChangeAspect="1"/>
          </p:cNvPicPr>
          <p:nvPr/>
        </p:nvPicPr>
        <p:blipFill>
          <a:blip r:embed="rId5"/>
          <a:stretch>
            <a:fillRect/>
          </a:stretch>
        </p:blipFill>
        <p:spPr>
          <a:xfrm>
            <a:off x="1736294" y="5577964"/>
            <a:ext cx="1033910" cy="1020986"/>
          </a:xfrm>
          <a:prstGeom prst="rect">
            <a:avLst/>
          </a:prstGeom>
        </p:spPr>
      </p:pic>
      <p:sp>
        <p:nvSpPr>
          <p:cNvPr id="3" name="Rectangle 2"/>
          <p:cNvSpPr/>
          <p:nvPr/>
        </p:nvSpPr>
        <p:spPr>
          <a:xfrm>
            <a:off x="6769857" y="6671170"/>
            <a:ext cx="2959434" cy="380868"/>
          </a:xfrm>
          <a:prstGeom prst="rect">
            <a:avLst/>
          </a:prstGeom>
        </p:spPr>
        <p:txBody>
          <a:bodyPr wrap="none">
            <a:spAutoFit/>
          </a:bodyPr>
          <a:lstStyle/>
          <a:p>
            <a:pPr defTabSz="930493"/>
            <a:r>
              <a:rPr lang="en-US" sz="1832" i="1" u="sng" dirty="0">
                <a:solidFill>
                  <a:srgbClr val="FF0000"/>
                </a:solidFill>
                <a:latin typeface="Comic Sans MS"/>
              </a:rPr>
              <a:t>INFN, </a:t>
            </a:r>
            <a:r>
              <a:rPr lang="en-US" sz="1832" i="1" u="sng" dirty="0" err="1">
                <a:solidFill>
                  <a:srgbClr val="FF0000"/>
                </a:solidFill>
                <a:latin typeface="Comic Sans MS"/>
              </a:rPr>
              <a:t>Sezione</a:t>
            </a:r>
            <a:r>
              <a:rPr lang="en-US" sz="1832" i="1" u="sng" dirty="0">
                <a:solidFill>
                  <a:srgbClr val="FF0000"/>
                </a:solidFill>
                <a:latin typeface="Comic Sans MS"/>
              </a:rPr>
              <a:t> di </a:t>
            </a:r>
            <a:r>
              <a:rPr lang="en-US" sz="1832" i="1" u="sng" dirty="0" err="1">
                <a:solidFill>
                  <a:srgbClr val="FF0000"/>
                </a:solidFill>
                <a:latin typeface="Comic Sans MS"/>
              </a:rPr>
              <a:t>Padova</a:t>
            </a:r>
            <a:endParaRPr lang="en-US" sz="1832" i="1" u="sng" dirty="0">
              <a:solidFill>
                <a:srgbClr val="FF0000"/>
              </a:solidFill>
              <a:latin typeface="Comic Sans MS"/>
            </a:endParaRPr>
          </a:p>
        </p:txBody>
      </p:sp>
      <p:sp>
        <p:nvSpPr>
          <p:cNvPr id="4" name="Rectangle 3"/>
          <p:cNvSpPr/>
          <p:nvPr/>
        </p:nvSpPr>
        <p:spPr>
          <a:xfrm>
            <a:off x="0" y="6611559"/>
            <a:ext cx="3843449" cy="656205"/>
          </a:xfrm>
          <a:prstGeom prst="rect">
            <a:avLst/>
          </a:prstGeom>
        </p:spPr>
        <p:txBody>
          <a:bodyPr wrap="square">
            <a:spAutoFit/>
          </a:bodyPr>
          <a:lstStyle/>
          <a:p>
            <a:pPr defTabSz="930493"/>
            <a:r>
              <a:rPr lang="en-US" sz="1832" dirty="0" err="1">
                <a:solidFill>
                  <a:srgbClr val="FF0000"/>
                </a:solidFill>
                <a:latin typeface="Comic Sans MS"/>
              </a:rPr>
              <a:t>Dipartimento</a:t>
            </a:r>
            <a:r>
              <a:rPr lang="en-US" sz="1832" dirty="0">
                <a:solidFill>
                  <a:srgbClr val="FF0000"/>
                </a:solidFill>
                <a:latin typeface="Comic Sans MS"/>
              </a:rPr>
              <a:t> di </a:t>
            </a:r>
            <a:r>
              <a:rPr lang="en-US" sz="1832" dirty="0" err="1">
                <a:solidFill>
                  <a:srgbClr val="FF0000"/>
                </a:solidFill>
                <a:latin typeface="Comic Sans MS"/>
              </a:rPr>
              <a:t>Fisica</a:t>
            </a:r>
            <a:r>
              <a:rPr lang="en-US" sz="1832" dirty="0">
                <a:solidFill>
                  <a:srgbClr val="FF0000"/>
                </a:solidFill>
                <a:latin typeface="Comic Sans MS"/>
              </a:rPr>
              <a:t> e </a:t>
            </a:r>
            <a:r>
              <a:rPr lang="en-US" sz="1832" dirty="0" err="1">
                <a:solidFill>
                  <a:srgbClr val="FF0000"/>
                </a:solidFill>
                <a:latin typeface="Comic Sans MS"/>
              </a:rPr>
              <a:t>Astronomia</a:t>
            </a:r>
            <a:r>
              <a:rPr lang="en-US" sz="1832" dirty="0">
                <a:solidFill>
                  <a:srgbClr val="FF0000"/>
                </a:solidFill>
                <a:latin typeface="Comic Sans MS"/>
              </a:rPr>
              <a:t> "GALILEO GALILEI"</a:t>
            </a:r>
          </a:p>
        </p:txBody>
      </p:sp>
      <p:sp>
        <p:nvSpPr>
          <p:cNvPr id="13" name="TextBox 12">
            <a:extLst>
              <a:ext uri="{FF2B5EF4-FFF2-40B4-BE49-F238E27FC236}">
                <a16:creationId xmlns:a16="http://schemas.microsoft.com/office/drawing/2014/main" id="{D4565E5A-C438-7048-9582-3109D30C5FEE}"/>
              </a:ext>
            </a:extLst>
          </p:cNvPr>
          <p:cNvSpPr txBox="1"/>
          <p:nvPr/>
        </p:nvSpPr>
        <p:spPr>
          <a:xfrm>
            <a:off x="992869" y="3993657"/>
            <a:ext cx="8094886" cy="80569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dirty="0">
                <a:ln>
                  <a:noFill/>
                </a:ln>
                <a:solidFill>
                  <a:srgbClr val="000066"/>
                </a:solidFill>
                <a:latin typeface="Comic Sans MS" panose="030F0902030302020204" pitchFamily="66" charset="0"/>
                <a:ea typeface="Droid Sans Fallback" pitchFamily="2"/>
                <a:cs typeface="FreeSans" pitchFamily="2"/>
              </a:rPr>
              <a:t>Introduzione alla Fisica Nucleare</a:t>
            </a:r>
          </a:p>
        </p:txBody>
      </p:sp>
    </p:spTree>
    <p:extLst>
      <p:ext uri="{BB962C8B-B14F-4D97-AF65-F5344CB8AC3E}">
        <p14:creationId xmlns:p14="http://schemas.microsoft.com/office/powerpoint/2010/main" val="144405407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xmlns:p14="http://schemas.microsoft.com/office/powerpoint/2010/main" spd="slow"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50F8EE1B-9496-CC41-B2DD-116335CB58C8}"/>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Massa del nucleo</a:t>
            </a:r>
          </a:p>
        </p:txBody>
      </p:sp>
      <p:sp>
        <p:nvSpPr>
          <p:cNvPr id="3" name="Text Box 97">
            <a:extLst>
              <a:ext uri="{FF2B5EF4-FFF2-40B4-BE49-F238E27FC236}">
                <a16:creationId xmlns:a16="http://schemas.microsoft.com/office/drawing/2014/main" id="{339BD7EE-66FD-FE4B-AF14-131D88E5EB77}"/>
              </a:ext>
            </a:extLst>
          </p:cNvPr>
          <p:cNvSpPr/>
          <p:nvPr/>
        </p:nvSpPr>
        <p:spPr>
          <a:xfrm>
            <a:off x="365760" y="1166040"/>
            <a:ext cx="919260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1247"/>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In prima approssimazione, la massa di un nucleo è uguale alla somma delle masse dei suoi costituenti:</a:t>
            </a:r>
          </a:p>
        </p:txBody>
      </p:sp>
      <p:graphicFrame>
        <p:nvGraphicFramePr>
          <p:cNvPr id="4" name="Table 3">
            <a:extLst>
              <a:ext uri="{FF2B5EF4-FFF2-40B4-BE49-F238E27FC236}">
                <a16:creationId xmlns:a16="http://schemas.microsoft.com/office/drawing/2014/main" id="{2BA1C07E-481F-4B40-BAF1-2665FC9C0F7A}"/>
              </a:ext>
            </a:extLst>
          </p:cNvPr>
          <p:cNvGraphicFramePr>
            <a:graphicFrameLocks noGrp="1"/>
          </p:cNvGraphicFramePr>
          <p:nvPr/>
        </p:nvGraphicFramePr>
        <p:xfrm>
          <a:off x="6424560" y="1764360"/>
          <a:ext cx="3363840" cy="1892160"/>
        </p:xfrm>
        <a:graphic>
          <a:graphicData uri="http://schemas.openxmlformats.org/drawingml/2006/table">
            <a:tbl>
              <a:tblPr/>
              <a:tblGrid>
                <a:gridCol w="1442880">
                  <a:extLst>
                    <a:ext uri="{9D8B030D-6E8A-4147-A177-3AD203B41FA5}">
                      <a16:colId xmlns:a16="http://schemas.microsoft.com/office/drawing/2014/main" val="3087742296"/>
                    </a:ext>
                  </a:extLst>
                </a:gridCol>
                <a:gridCol w="1920960">
                  <a:extLst>
                    <a:ext uri="{9D8B030D-6E8A-4147-A177-3AD203B41FA5}">
                      <a16:colId xmlns:a16="http://schemas.microsoft.com/office/drawing/2014/main" val="2599126547"/>
                    </a:ext>
                  </a:extLst>
                </a:gridCol>
              </a:tblGrid>
              <a:tr h="701640">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Particella</a:t>
                      </a:r>
                    </a:p>
                    <a:p>
                      <a:pPr marL="0" marR="0" lvl="0" indent="0" algn="ctr" rtl="0" hangingPunct="1">
                        <a:lnSpc>
                          <a:spcPct val="100000"/>
                        </a:lnSpc>
                        <a:spcBef>
                          <a:spcPts val="0"/>
                        </a:spcBef>
                        <a:spcAft>
                          <a:spcPts val="0"/>
                        </a:spcAft>
                        <a:buNone/>
                        <a:tabLst/>
                      </a:pPr>
                      <a:endParaRPr lang="it-IT" sz="2000" b="1" i="0" u="none" strike="noStrike" kern="1200">
                        <a:ln>
                          <a:noFill/>
                        </a:ln>
                        <a:solidFill>
                          <a:srgbClr val="000000"/>
                        </a:solidFill>
                        <a:latin typeface="Arial" pitchFamily="18"/>
                        <a:ea typeface="Droid Sans Fallback" pitchFamily="2"/>
                        <a:cs typeface="FreeSans" pitchFamily="2"/>
                      </a:endParaRP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Massa</a:t>
                      </a:r>
                    </a:p>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(kg)</a:t>
                      </a:r>
                    </a:p>
                  </a:txBody>
                  <a:tcPr/>
                </a:tc>
                <a:extLst>
                  <a:ext uri="{0D108BD9-81ED-4DB2-BD59-A6C34878D82A}">
                    <a16:rowId xmlns:a16="http://schemas.microsoft.com/office/drawing/2014/main" val="508459685"/>
                  </a:ext>
                </a:extLst>
              </a:tr>
              <a:tr h="397080">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FF0000"/>
                          </a:solidFill>
                          <a:latin typeface="Arial" pitchFamily="18"/>
                          <a:ea typeface="Droid Sans Fallback" pitchFamily="2"/>
                          <a:cs typeface="FreeSans" pitchFamily="2"/>
                        </a:rPr>
                        <a:t>Elettrone</a:t>
                      </a:r>
                    </a:p>
                  </a:txBody>
                  <a:tcPr/>
                </a:tc>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9,1</a:t>
                      </a:r>
                      <a:r>
                        <a:rPr lang="it-IT" sz="2000" b="0" i="0" u="none" strike="noStrike" kern="1200">
                          <a:ln>
                            <a:noFill/>
                          </a:ln>
                          <a:solidFill>
                            <a:srgbClr val="000000"/>
                          </a:solidFill>
                          <a:latin typeface="Arial" pitchFamily="18"/>
                          <a:ea typeface="Droid Sans Fallback" pitchFamily="2"/>
                          <a:cs typeface="FreeSans" pitchFamily="2"/>
                        </a:rPr>
                        <a:t>× 10</a:t>
                      </a:r>
                      <a:r>
                        <a:rPr lang="it-IT" sz="2000" b="0" i="0" u="none" strike="noStrike" kern="1200" baseline="30000">
                          <a:ln>
                            <a:noFill/>
                          </a:ln>
                          <a:solidFill>
                            <a:srgbClr val="000000"/>
                          </a:solidFill>
                          <a:latin typeface="Arial" pitchFamily="18"/>
                          <a:ea typeface="Droid Sans Fallback" pitchFamily="2"/>
                          <a:cs typeface="FreeSans" pitchFamily="2"/>
                        </a:rPr>
                        <a:t>−31</a:t>
                      </a:r>
                    </a:p>
                  </a:txBody>
                  <a:tcPr/>
                </a:tc>
                <a:extLst>
                  <a:ext uri="{0D108BD9-81ED-4DB2-BD59-A6C34878D82A}">
                    <a16:rowId xmlns:a16="http://schemas.microsoft.com/office/drawing/2014/main" val="2187534137"/>
                  </a:ext>
                </a:extLst>
              </a:tr>
              <a:tr h="396720">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FF0000"/>
                          </a:solidFill>
                          <a:latin typeface="Arial" pitchFamily="18"/>
                          <a:ea typeface="Droid Sans Fallback" pitchFamily="2"/>
                          <a:cs typeface="FreeSans" pitchFamily="2"/>
                        </a:rPr>
                        <a:t>Protone</a:t>
                      </a:r>
                    </a:p>
                  </a:txBody>
                  <a:tcPr/>
                </a:tc>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1,6</a:t>
                      </a:r>
                      <a:r>
                        <a:rPr lang="it-IT" sz="2000" b="0" i="0" u="none" strike="noStrike" kern="1200">
                          <a:ln>
                            <a:noFill/>
                          </a:ln>
                          <a:solidFill>
                            <a:srgbClr val="000000"/>
                          </a:solidFill>
                          <a:latin typeface="Arial" pitchFamily="18"/>
                          <a:ea typeface="Droid Sans Fallback" pitchFamily="2"/>
                          <a:cs typeface="FreeSans" pitchFamily="2"/>
                        </a:rPr>
                        <a:t>726× 10</a:t>
                      </a:r>
                      <a:r>
                        <a:rPr lang="it-IT" sz="2000" b="0" i="0" u="none" strike="noStrike" kern="1200" baseline="30000">
                          <a:ln>
                            <a:noFill/>
                          </a:ln>
                          <a:solidFill>
                            <a:srgbClr val="000000"/>
                          </a:solidFill>
                          <a:latin typeface="Arial" pitchFamily="18"/>
                          <a:ea typeface="Droid Sans Fallback" pitchFamily="2"/>
                          <a:cs typeface="FreeSans" pitchFamily="2"/>
                        </a:rPr>
                        <a:t>−27</a:t>
                      </a:r>
                    </a:p>
                  </a:txBody>
                  <a:tcPr/>
                </a:tc>
                <a:extLst>
                  <a:ext uri="{0D108BD9-81ED-4DB2-BD59-A6C34878D82A}">
                    <a16:rowId xmlns:a16="http://schemas.microsoft.com/office/drawing/2014/main" val="2418150636"/>
                  </a:ext>
                </a:extLst>
              </a:tr>
              <a:tr h="396720">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FF0000"/>
                          </a:solidFill>
                          <a:latin typeface="Arial" pitchFamily="18"/>
                          <a:ea typeface="Droid Sans Fallback" pitchFamily="2"/>
                          <a:cs typeface="FreeSans" pitchFamily="2"/>
                        </a:rPr>
                        <a:t>Neutrone</a:t>
                      </a:r>
                    </a:p>
                  </a:txBody>
                  <a:tcPr/>
                </a:tc>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1,6</a:t>
                      </a:r>
                      <a:r>
                        <a:rPr lang="it-IT" sz="2000" b="0" i="0" u="none" strike="noStrike" kern="1200">
                          <a:ln>
                            <a:noFill/>
                          </a:ln>
                          <a:solidFill>
                            <a:srgbClr val="000000"/>
                          </a:solidFill>
                          <a:latin typeface="Arial" pitchFamily="18"/>
                          <a:ea typeface="Droid Sans Fallback" pitchFamily="2"/>
                          <a:cs typeface="FreeSans" pitchFamily="2"/>
                        </a:rPr>
                        <a:t>749 × 10</a:t>
                      </a:r>
                      <a:r>
                        <a:rPr lang="it-IT" sz="2000" b="0" i="0" u="none" strike="noStrike" kern="1200" baseline="30000">
                          <a:ln>
                            <a:noFill/>
                          </a:ln>
                          <a:solidFill>
                            <a:srgbClr val="000000"/>
                          </a:solidFill>
                          <a:latin typeface="Arial" pitchFamily="18"/>
                          <a:ea typeface="Droid Sans Fallback" pitchFamily="2"/>
                          <a:cs typeface="FreeSans" pitchFamily="2"/>
                        </a:rPr>
                        <a:t>−27</a:t>
                      </a:r>
                    </a:p>
                  </a:txBody>
                  <a:tcPr/>
                </a:tc>
                <a:extLst>
                  <a:ext uri="{0D108BD9-81ED-4DB2-BD59-A6C34878D82A}">
                    <a16:rowId xmlns:a16="http://schemas.microsoft.com/office/drawing/2014/main" val="485929739"/>
                  </a:ext>
                </a:extLst>
              </a:tr>
            </a:tbl>
          </a:graphicData>
        </a:graphic>
      </p:graphicFrame>
      <p:sp>
        <p:nvSpPr>
          <p:cNvPr id="5" name="Rectangle 25">
            <a:extLst>
              <a:ext uri="{FF2B5EF4-FFF2-40B4-BE49-F238E27FC236}">
                <a16:creationId xmlns:a16="http://schemas.microsoft.com/office/drawing/2014/main" id="{18DF6424-F2F1-594C-8D10-519EB1C5A709}"/>
              </a:ext>
            </a:extLst>
          </p:cNvPr>
          <p:cNvSpPr/>
          <p:nvPr/>
        </p:nvSpPr>
        <p:spPr>
          <a:xfrm>
            <a:off x="274320" y="2684520"/>
            <a:ext cx="612648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1247"/>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Si noterà che </a:t>
            </a:r>
            <a:r>
              <a:rPr kumimoji="0" lang="it-IT" sz="2000" b="0" i="0" u="none" strike="noStrike" kern="1200" cap="none" spc="0" normalizeH="0" baseline="0" noProof="0">
                <a:ln>
                  <a:noFill/>
                </a:ln>
                <a:solidFill>
                  <a:srgbClr val="FF0000"/>
                </a:solidFill>
                <a:effectLst/>
                <a:uLnTx/>
                <a:uFillTx/>
                <a:latin typeface="Arial" pitchFamily="18"/>
                <a:ea typeface="Arial" pitchFamily="2"/>
                <a:cs typeface="Arial" pitchFamily="2"/>
              </a:rPr>
              <a:t>la massa di un atomo è concentrata nel nucleo</a:t>
            </a: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 visto che la massa di protoni e neutroni è circa 1800 volte più grande di quella degli elettroni</a:t>
            </a:r>
          </a:p>
        </p:txBody>
      </p:sp>
      <p:graphicFrame>
        <p:nvGraphicFramePr>
          <p:cNvPr id="6" name="Table 5">
            <a:extLst>
              <a:ext uri="{FF2B5EF4-FFF2-40B4-BE49-F238E27FC236}">
                <a16:creationId xmlns:a16="http://schemas.microsoft.com/office/drawing/2014/main" id="{D0C0C36C-2399-C149-BD40-23B42583CAC4}"/>
              </a:ext>
            </a:extLst>
          </p:cNvPr>
          <p:cNvGraphicFramePr>
            <a:graphicFrameLocks noGrp="1"/>
          </p:cNvGraphicFramePr>
          <p:nvPr/>
        </p:nvGraphicFramePr>
        <p:xfrm>
          <a:off x="228960" y="4330079"/>
          <a:ext cx="6174719" cy="3012120"/>
        </p:xfrm>
        <a:graphic>
          <a:graphicData uri="http://schemas.openxmlformats.org/drawingml/2006/table">
            <a:tbl>
              <a:tblPr firstRow="1" bandRow="1"/>
              <a:tblGrid>
                <a:gridCol w="1310040">
                  <a:extLst>
                    <a:ext uri="{9D8B030D-6E8A-4147-A177-3AD203B41FA5}">
                      <a16:colId xmlns:a16="http://schemas.microsoft.com/office/drawing/2014/main" val="3015744649"/>
                    </a:ext>
                  </a:extLst>
                </a:gridCol>
                <a:gridCol w="2624040">
                  <a:extLst>
                    <a:ext uri="{9D8B030D-6E8A-4147-A177-3AD203B41FA5}">
                      <a16:colId xmlns:a16="http://schemas.microsoft.com/office/drawing/2014/main" val="3255448442"/>
                    </a:ext>
                  </a:extLst>
                </a:gridCol>
                <a:gridCol w="2240639">
                  <a:extLst>
                    <a:ext uri="{9D8B030D-6E8A-4147-A177-3AD203B41FA5}">
                      <a16:colId xmlns:a16="http://schemas.microsoft.com/office/drawing/2014/main" val="336696572"/>
                    </a:ext>
                  </a:extLst>
                </a:gridCol>
              </a:tblGrid>
              <a:tr h="764280">
                <a:tc>
                  <a:txBody>
                    <a:bodyPr/>
                    <a:lstStyle/>
                    <a:p>
                      <a:pPr marL="0" marR="0" lvl="0" indent="0" algn="ctr" rtl="0" hangingPunct="0">
                        <a:lnSpc>
                          <a:spcPct val="100000"/>
                        </a:lnSpc>
                        <a:spcBef>
                          <a:spcPts val="0"/>
                        </a:spcBef>
                        <a:spcAft>
                          <a:spcPts val="0"/>
                        </a:spcAft>
                        <a:buNone/>
                        <a:tabLst/>
                      </a:pPr>
                      <a:r>
                        <a:rPr lang="it-IT" sz="2200" b="1" i="0" u="none" strike="noStrike" kern="1200">
                          <a:ln>
                            <a:noFill/>
                          </a:ln>
                          <a:latin typeface="Liberation Sans" pitchFamily="18"/>
                          <a:ea typeface="Droid Sans Fallback" pitchFamily="2"/>
                          <a:cs typeface="FreeSans" pitchFamily="2"/>
                        </a:rPr>
                        <a:t>Nucleo</a:t>
                      </a:r>
                    </a:p>
                  </a:txBody>
                  <a:tcPr/>
                </a:tc>
                <a:tc>
                  <a:txBody>
                    <a:bodyPr/>
                    <a:lstStyle/>
                    <a:p>
                      <a:pPr marL="0" marR="0" lvl="0" indent="0" algn="ctr" rtl="0" hangingPunct="0">
                        <a:lnSpc>
                          <a:spcPct val="100000"/>
                        </a:lnSpc>
                        <a:spcBef>
                          <a:spcPts val="0"/>
                        </a:spcBef>
                        <a:spcAft>
                          <a:spcPts val="0"/>
                        </a:spcAft>
                        <a:buNone/>
                        <a:tabLst/>
                      </a:pPr>
                      <a:r>
                        <a:rPr lang="it-IT" sz="2200" b="1" i="0" u="none" strike="noStrike" kern="1200">
                          <a:ln>
                            <a:noFill/>
                          </a:ln>
                          <a:latin typeface="Liberation Sans" pitchFamily="18"/>
                          <a:ea typeface="Droid Sans Fallback" pitchFamily="2"/>
                          <a:cs typeface="FreeSans" pitchFamily="2"/>
                        </a:rPr>
                        <a:t>Somma masse protoni e neutroni</a:t>
                      </a:r>
                    </a:p>
                  </a:txBody>
                  <a:tcPr/>
                </a:tc>
                <a:tc>
                  <a:txBody>
                    <a:bodyPr/>
                    <a:lstStyle/>
                    <a:p>
                      <a:pPr marL="0" marR="0" lvl="0" indent="0" algn="ctr" rtl="0" hangingPunct="0">
                        <a:lnSpc>
                          <a:spcPct val="100000"/>
                        </a:lnSpc>
                        <a:spcBef>
                          <a:spcPts val="0"/>
                        </a:spcBef>
                        <a:spcAft>
                          <a:spcPts val="0"/>
                        </a:spcAft>
                        <a:buNone/>
                        <a:tabLst/>
                      </a:pPr>
                      <a:r>
                        <a:rPr lang="it-IT" sz="2200" b="1" i="0" u="none" strike="noStrike" kern="1200">
                          <a:ln>
                            <a:noFill/>
                          </a:ln>
                          <a:latin typeface="Liberation Sans" pitchFamily="18"/>
                          <a:ea typeface="Droid Sans Fallback" pitchFamily="2"/>
                          <a:cs typeface="FreeSans" pitchFamily="2"/>
                        </a:rPr>
                        <a:t>Massa reale</a:t>
                      </a:r>
                    </a:p>
                    <a:p>
                      <a:pPr marL="0" marR="0" lvl="0" indent="0" algn="ctr" rtl="0" hangingPunct="0">
                        <a:lnSpc>
                          <a:spcPct val="100000"/>
                        </a:lnSpc>
                        <a:spcBef>
                          <a:spcPts val="0"/>
                        </a:spcBef>
                        <a:spcAft>
                          <a:spcPts val="0"/>
                        </a:spcAft>
                        <a:buNone/>
                        <a:tabLst/>
                      </a:pPr>
                      <a:r>
                        <a:rPr lang="it-IT" sz="2200" b="1" i="0" u="none" strike="noStrike" kern="1200">
                          <a:ln>
                            <a:noFill/>
                          </a:ln>
                          <a:latin typeface="Liberation Sans" pitchFamily="18"/>
                          <a:ea typeface="Droid Sans Fallback" pitchFamily="2"/>
                          <a:cs typeface="FreeSans" pitchFamily="2"/>
                        </a:rPr>
                        <a:t>(kg)</a:t>
                      </a:r>
                    </a:p>
                  </a:txBody>
                  <a:tcPr/>
                </a:tc>
                <a:extLst>
                  <a:ext uri="{0D108BD9-81ED-4DB2-BD59-A6C34878D82A}">
                    <a16:rowId xmlns:a16="http://schemas.microsoft.com/office/drawing/2014/main" val="427322362"/>
                  </a:ext>
                </a:extLst>
              </a:tr>
              <a:tr h="561960">
                <a:tc>
                  <a:txBody>
                    <a:bodyPr/>
                    <a:lstStyle/>
                    <a:p>
                      <a:pPr marL="0" marR="0" lvl="0" indent="0" algn="ctr" rtl="0" hangingPunct="0">
                        <a:lnSpc>
                          <a:spcPct val="100000"/>
                        </a:lnSpc>
                        <a:spcBef>
                          <a:spcPts val="0"/>
                        </a:spcBef>
                        <a:spcAft>
                          <a:spcPts val="0"/>
                        </a:spcAft>
                        <a:buNone/>
                        <a:tabLst/>
                      </a:pPr>
                      <a:r>
                        <a:rPr lang="it-IT" sz="2400" b="0" i="0" u="none" strike="noStrike" kern="1200" baseline="30000">
                          <a:ln>
                            <a:noFill/>
                          </a:ln>
                          <a:latin typeface="Liberation Sans" pitchFamily="18"/>
                          <a:ea typeface="Droid Sans Fallback" pitchFamily="2"/>
                          <a:cs typeface="FreeSans" pitchFamily="2"/>
                        </a:rPr>
                        <a:t>4</a:t>
                      </a:r>
                      <a:r>
                        <a:rPr lang="it-IT" sz="2400" b="0" i="0" u="none" strike="noStrike" kern="1200" baseline="-25000">
                          <a:ln>
                            <a:noFill/>
                          </a:ln>
                          <a:latin typeface="Liberation Sans" pitchFamily="18"/>
                          <a:ea typeface="Droid Sans Fallback" pitchFamily="2"/>
                          <a:cs typeface="FreeSans" pitchFamily="2"/>
                        </a:rPr>
                        <a:t>2</a:t>
                      </a:r>
                      <a:r>
                        <a:rPr lang="it-IT" sz="2400" b="0" i="0" u="none" strike="noStrike" kern="1200">
                          <a:ln>
                            <a:noFill/>
                          </a:ln>
                          <a:latin typeface="Liberation Sans" pitchFamily="18"/>
                          <a:ea typeface="Droid Sans Fallback" pitchFamily="2"/>
                          <a:cs typeface="FreeSans" pitchFamily="2"/>
                        </a:rPr>
                        <a:t>He</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6.70 x 10</a:t>
                      </a:r>
                      <a:r>
                        <a:rPr lang="it-IT" sz="2400" b="0" i="0" u="none" strike="noStrike" kern="1200" baseline="30000">
                          <a:ln>
                            <a:noFill/>
                          </a:ln>
                          <a:latin typeface="Liberation Sans" pitchFamily="18"/>
                          <a:ea typeface="Droid Sans Fallback" pitchFamily="2"/>
                          <a:cs typeface="FreeSans" pitchFamily="2"/>
                        </a:rPr>
                        <a:t>-27</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6.65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-27</a:t>
                      </a:r>
                    </a:p>
                  </a:txBody>
                  <a:tcPr/>
                </a:tc>
                <a:extLst>
                  <a:ext uri="{0D108BD9-81ED-4DB2-BD59-A6C34878D82A}">
                    <a16:rowId xmlns:a16="http://schemas.microsoft.com/office/drawing/2014/main" val="285348044"/>
                  </a:ext>
                </a:extLst>
              </a:tr>
              <a:tr h="561960">
                <a:tc>
                  <a:txBody>
                    <a:bodyPr/>
                    <a:lstStyle/>
                    <a:p>
                      <a:pPr marL="0" marR="0" lvl="0" indent="0" algn="ctr" rtl="0" hangingPunct="0">
                        <a:lnSpc>
                          <a:spcPct val="100000"/>
                        </a:lnSpc>
                        <a:spcBef>
                          <a:spcPts val="0"/>
                        </a:spcBef>
                        <a:spcAft>
                          <a:spcPts val="0"/>
                        </a:spcAft>
                        <a:buNone/>
                        <a:tabLst/>
                      </a:pPr>
                      <a:r>
                        <a:rPr lang="it-IT" sz="2400" b="0" i="0" u="none" strike="noStrike" kern="1200" baseline="30000">
                          <a:ln>
                            <a:noFill/>
                          </a:ln>
                          <a:latin typeface="Liberation Sans" pitchFamily="18"/>
                          <a:ea typeface="Droid Sans Fallback" pitchFamily="2"/>
                          <a:cs typeface="FreeSans" pitchFamily="2"/>
                        </a:rPr>
                        <a:t>12</a:t>
                      </a:r>
                      <a:r>
                        <a:rPr lang="it-IT" sz="2400" b="0" i="0" u="none" strike="noStrike" kern="1200" baseline="-25000">
                          <a:ln>
                            <a:noFill/>
                          </a:ln>
                          <a:latin typeface="Liberation Sans" pitchFamily="18"/>
                          <a:ea typeface="Droid Sans Fallback" pitchFamily="2"/>
                          <a:cs typeface="FreeSans" pitchFamily="2"/>
                        </a:rPr>
                        <a:t>6</a:t>
                      </a:r>
                      <a:r>
                        <a:rPr lang="it-IT" sz="2400" b="0" i="0" u="none" strike="noStrike" kern="1200">
                          <a:ln>
                            <a:noFill/>
                          </a:ln>
                          <a:latin typeface="Liberation Sans" pitchFamily="18"/>
                          <a:ea typeface="Droid Sans Fallback" pitchFamily="2"/>
                          <a:cs typeface="FreeSans" pitchFamily="2"/>
                        </a:rPr>
                        <a:t>C</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2.01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-26</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1.99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-26</a:t>
                      </a:r>
                    </a:p>
                  </a:txBody>
                  <a:tcPr/>
                </a:tc>
                <a:extLst>
                  <a:ext uri="{0D108BD9-81ED-4DB2-BD59-A6C34878D82A}">
                    <a16:rowId xmlns:a16="http://schemas.microsoft.com/office/drawing/2014/main" val="3028155082"/>
                  </a:ext>
                </a:extLst>
              </a:tr>
              <a:tr h="561960">
                <a:tc>
                  <a:txBody>
                    <a:bodyPr/>
                    <a:lstStyle/>
                    <a:p>
                      <a:pPr marL="0" marR="0" lvl="0" indent="0" algn="ctr" rtl="0" hangingPunct="0">
                        <a:lnSpc>
                          <a:spcPct val="100000"/>
                        </a:lnSpc>
                        <a:spcBef>
                          <a:spcPts val="0"/>
                        </a:spcBef>
                        <a:spcAft>
                          <a:spcPts val="0"/>
                        </a:spcAft>
                        <a:buNone/>
                        <a:tabLst/>
                      </a:pPr>
                      <a:r>
                        <a:rPr lang="it-IT" sz="2400" b="0" i="0" u="none" strike="noStrike" kern="1200" baseline="30000">
                          <a:ln>
                            <a:noFill/>
                          </a:ln>
                          <a:latin typeface="Liberation Sans" pitchFamily="18"/>
                          <a:ea typeface="Droid Sans Fallback" pitchFamily="2"/>
                          <a:cs typeface="FreeSans" pitchFamily="2"/>
                        </a:rPr>
                        <a:t>16</a:t>
                      </a:r>
                      <a:r>
                        <a:rPr lang="it-IT" sz="2400" b="0" i="0" u="none" strike="noStrike" kern="1200" baseline="-25000">
                          <a:ln>
                            <a:noFill/>
                          </a:ln>
                          <a:latin typeface="Liberation Sans" pitchFamily="18"/>
                          <a:ea typeface="Droid Sans Fallback" pitchFamily="2"/>
                          <a:cs typeface="FreeSans" pitchFamily="2"/>
                        </a:rPr>
                        <a:t>8</a:t>
                      </a:r>
                      <a:r>
                        <a:rPr lang="it-IT" sz="2400" b="0" i="0" u="none" strike="noStrike" kern="1200">
                          <a:ln>
                            <a:noFill/>
                          </a:ln>
                          <a:latin typeface="Liberation Sans" pitchFamily="18"/>
                          <a:ea typeface="Droid Sans Fallback" pitchFamily="2"/>
                          <a:cs typeface="FreeSans" pitchFamily="2"/>
                        </a:rPr>
                        <a:t>O</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2.68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-26</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2.66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-26</a:t>
                      </a:r>
                    </a:p>
                  </a:txBody>
                  <a:tcPr/>
                </a:tc>
                <a:extLst>
                  <a:ext uri="{0D108BD9-81ED-4DB2-BD59-A6C34878D82A}">
                    <a16:rowId xmlns:a16="http://schemas.microsoft.com/office/drawing/2014/main" val="1502044339"/>
                  </a:ext>
                </a:extLst>
              </a:tr>
              <a:tr h="561960">
                <a:tc>
                  <a:txBody>
                    <a:bodyPr/>
                    <a:lstStyle/>
                    <a:p>
                      <a:pPr marL="0" marR="0" lvl="0" indent="0" algn="ctr" rtl="0" hangingPunct="0">
                        <a:lnSpc>
                          <a:spcPct val="100000"/>
                        </a:lnSpc>
                        <a:spcBef>
                          <a:spcPts val="0"/>
                        </a:spcBef>
                        <a:spcAft>
                          <a:spcPts val="0"/>
                        </a:spcAft>
                        <a:buNone/>
                        <a:tabLst/>
                      </a:pPr>
                      <a:r>
                        <a:rPr lang="it-IT" sz="2400" b="0" i="0" u="none" strike="noStrike" kern="1200" baseline="30000">
                          <a:ln>
                            <a:noFill/>
                          </a:ln>
                          <a:latin typeface="Liberation Sans" pitchFamily="18"/>
                          <a:ea typeface="Droid Sans Fallback" pitchFamily="2"/>
                          <a:cs typeface="FreeSans" pitchFamily="2"/>
                        </a:rPr>
                        <a:t>56</a:t>
                      </a:r>
                      <a:r>
                        <a:rPr lang="it-IT" sz="2400" b="0" i="0" u="none" strike="noStrike" kern="1200" baseline="-25000">
                          <a:ln>
                            <a:noFill/>
                          </a:ln>
                          <a:latin typeface="Liberation Sans" pitchFamily="18"/>
                          <a:ea typeface="Droid Sans Fallback" pitchFamily="2"/>
                          <a:cs typeface="FreeSans" pitchFamily="2"/>
                        </a:rPr>
                        <a:t>26</a:t>
                      </a:r>
                      <a:r>
                        <a:rPr lang="it-IT" sz="2400" b="0" i="0" u="none" strike="noStrike" kern="1200">
                          <a:ln>
                            <a:noFill/>
                          </a:ln>
                          <a:latin typeface="Liberation Sans" pitchFamily="18"/>
                          <a:ea typeface="Droid Sans Fallback" pitchFamily="2"/>
                          <a:cs typeface="FreeSans" pitchFamily="2"/>
                        </a:rPr>
                        <a:t>Fe</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9.37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-26</a:t>
                      </a:r>
                    </a:p>
                  </a:txBody>
                  <a:tcPr/>
                </a:tc>
                <a:tc>
                  <a:txBody>
                    <a:bodyPr/>
                    <a:lstStyle/>
                    <a:p>
                      <a:pPr marL="0" marR="0" lvl="0" indent="0" algn="ctr" rtl="0" hangingPunct="0">
                        <a:lnSpc>
                          <a:spcPct val="100000"/>
                        </a:lnSpc>
                        <a:spcBef>
                          <a:spcPts val="0"/>
                        </a:spcBef>
                        <a:spcAft>
                          <a:spcPts val="0"/>
                        </a:spcAft>
                        <a:buNone/>
                        <a:tabLst/>
                      </a:pPr>
                      <a:r>
                        <a:rPr lang="it-IT" sz="2400" b="0" i="0" u="none" strike="noStrike" kern="1200">
                          <a:ln>
                            <a:noFill/>
                          </a:ln>
                          <a:latin typeface="Liberation Sans" pitchFamily="18"/>
                          <a:ea typeface="Droid Sans Fallback" pitchFamily="2"/>
                          <a:cs typeface="FreeSans" pitchFamily="2"/>
                        </a:rPr>
                        <a:t>9.29 </a:t>
                      </a:r>
                      <a:r>
                        <a:rPr lang="it-IT" sz="2400" b="0" i="0" u="none" strike="noStrike" kern="1200">
                          <a:ln>
                            <a:noFill/>
                          </a:ln>
                          <a:latin typeface="Liberation Sans" pitchFamily="34"/>
                          <a:ea typeface="Liberation Sans" pitchFamily="34"/>
                          <a:cs typeface="Liberation Sans" pitchFamily="34"/>
                        </a:rPr>
                        <a:t>x</a:t>
                      </a:r>
                      <a:r>
                        <a:rPr lang="it-IT" sz="2400" b="0" i="0" u="none" strike="noStrike" kern="1200">
                          <a:ln>
                            <a:noFill/>
                          </a:ln>
                          <a:latin typeface="Liberation Sans" pitchFamily="18"/>
                          <a:ea typeface="Droid Sans Fallback" pitchFamily="2"/>
                          <a:cs typeface="FreeSans" pitchFamily="2"/>
                        </a:rPr>
                        <a:t> 10</a:t>
                      </a:r>
                      <a:r>
                        <a:rPr lang="it-IT" sz="2400" b="0" i="0" u="none" strike="noStrike" kern="1200" baseline="30000">
                          <a:ln>
                            <a:noFill/>
                          </a:ln>
                          <a:latin typeface="Liberation Sans" pitchFamily="18"/>
                          <a:ea typeface="Droid Sans Fallback" pitchFamily="2"/>
                          <a:cs typeface="FreeSans" pitchFamily="2"/>
                        </a:rPr>
                        <a:t>-26</a:t>
                      </a:r>
                    </a:p>
                  </a:txBody>
                  <a:tcPr/>
                </a:tc>
                <a:extLst>
                  <a:ext uri="{0D108BD9-81ED-4DB2-BD59-A6C34878D82A}">
                    <a16:rowId xmlns:a16="http://schemas.microsoft.com/office/drawing/2014/main" val="509233410"/>
                  </a:ext>
                </a:extLst>
              </a:tr>
            </a:tbl>
          </a:graphicData>
        </a:graphic>
      </p:graphicFrame>
      <p:sp>
        <p:nvSpPr>
          <p:cNvPr id="7" name="TextBox 6">
            <a:extLst>
              <a:ext uri="{FF2B5EF4-FFF2-40B4-BE49-F238E27FC236}">
                <a16:creationId xmlns:a16="http://schemas.microsoft.com/office/drawing/2014/main" id="{689C9086-F856-664A-BFB2-518D058CFDF8}"/>
              </a:ext>
            </a:extLst>
          </p:cNvPr>
          <p:cNvSpPr txBox="1"/>
          <p:nvPr/>
        </p:nvSpPr>
        <p:spPr>
          <a:xfrm>
            <a:off x="1795680" y="2011680"/>
            <a:ext cx="2593440" cy="417240"/>
          </a:xfrm>
          <a:prstGeom prst="rect">
            <a:avLst/>
          </a:prstGeom>
          <a:noFill/>
          <a:ln>
            <a:noFill/>
          </a:ln>
        </p:spPr>
        <p:txBody>
          <a:bodyPr vert="horz" wrap="none" lIns="90000" tIns="45000" rIns="90000" bIns="45000" anchorCtr="0" compatLnSpc="0"/>
          <a:lstStyle/>
          <a:p>
            <a:pPr marL="0" marR="0" lvl="0" indent="0" algn="ctr" defTabSz="914400" rtl="0" eaLnBrk="1" fontAlgn="auto" latinLnBrk="0" hangingPunct="1">
              <a:lnSpc>
                <a:spcPct val="100000"/>
              </a:lnSpc>
              <a:spcBef>
                <a:spcPts val="1247"/>
              </a:spcBef>
              <a:spcAft>
                <a:spcPts val="0"/>
              </a:spcAft>
              <a:buClrTx/>
              <a:buSzTx/>
              <a:buFontTx/>
              <a:buNone/>
              <a:tabLst/>
              <a:defRPr/>
            </a:pPr>
            <a:r>
              <a:rPr kumimoji="0" lang="it-IT" sz="2000" b="1" i="0" u="none" strike="noStrike" kern="1200" cap="none" spc="0" normalizeH="0" baseline="0" noProof="0">
                <a:ln>
                  <a:noFill/>
                </a:ln>
                <a:solidFill>
                  <a:srgbClr val="FF0000"/>
                </a:solidFill>
                <a:effectLst/>
                <a:uLnTx/>
                <a:uFillTx/>
                <a:latin typeface="Arial" pitchFamily="18"/>
                <a:ea typeface="Arial" pitchFamily="2"/>
                <a:cs typeface="Arial" pitchFamily="2"/>
              </a:rPr>
              <a:t>M(Z, N) ~ Zm</a:t>
            </a:r>
            <a:r>
              <a:rPr kumimoji="0" lang="it-IT" sz="2000" b="1" i="0" u="none" strike="noStrike" kern="1200" cap="none" spc="0" normalizeH="0" baseline="-25000" noProof="0">
                <a:ln>
                  <a:noFill/>
                </a:ln>
                <a:solidFill>
                  <a:srgbClr val="FF0000"/>
                </a:solidFill>
                <a:effectLst/>
                <a:uLnTx/>
                <a:uFillTx/>
                <a:latin typeface="Arial" pitchFamily="18"/>
                <a:ea typeface="Arial" pitchFamily="2"/>
                <a:cs typeface="Arial" pitchFamily="2"/>
              </a:rPr>
              <a:t>p</a:t>
            </a:r>
            <a:r>
              <a:rPr kumimoji="0" lang="it-IT" sz="2000" b="1" i="0" u="none" strike="noStrike" kern="1200" cap="none" spc="0" normalizeH="0" baseline="0" noProof="0">
                <a:ln>
                  <a:noFill/>
                </a:ln>
                <a:solidFill>
                  <a:srgbClr val="FF0000"/>
                </a:solidFill>
                <a:effectLst/>
                <a:uLnTx/>
                <a:uFillTx/>
                <a:latin typeface="Arial" pitchFamily="18"/>
                <a:ea typeface="Arial" pitchFamily="2"/>
                <a:cs typeface="Arial" pitchFamily="2"/>
              </a:rPr>
              <a:t> + Nm</a:t>
            </a:r>
            <a:r>
              <a:rPr kumimoji="0" lang="it-IT" sz="2000" b="1" i="0" u="none" strike="noStrike" kern="1200" cap="none" spc="0" normalizeH="0" baseline="-25000" noProof="0">
                <a:ln>
                  <a:noFill/>
                </a:ln>
                <a:solidFill>
                  <a:srgbClr val="FF0000"/>
                </a:solidFill>
                <a:effectLst/>
                <a:uLnTx/>
                <a:uFillTx/>
                <a:latin typeface="Arial" pitchFamily="18"/>
                <a:ea typeface="Arial" pitchFamily="2"/>
                <a:cs typeface="Arial" pitchFamily="2"/>
              </a:rPr>
              <a:t>n</a:t>
            </a:r>
          </a:p>
        </p:txBody>
      </p:sp>
      <p:pic>
        <p:nvPicPr>
          <p:cNvPr id="8" name="Picture 7">
            <a:extLst>
              <a:ext uri="{FF2B5EF4-FFF2-40B4-BE49-F238E27FC236}">
                <a16:creationId xmlns:a16="http://schemas.microsoft.com/office/drawing/2014/main" id="{550EDF60-F4C0-8F42-A419-7A5543A426D2}"/>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6575040" y="4533120"/>
            <a:ext cx="3368880" cy="2377439"/>
          </a:xfrm>
          <a:prstGeom prst="rect">
            <a:avLst/>
          </a:prstGeom>
          <a:noFill/>
          <a:ln>
            <a:noFill/>
          </a:ln>
        </p:spPr>
      </p:pic>
      <p:grpSp>
        <p:nvGrpSpPr>
          <p:cNvPr id="9" name="Group 8">
            <a:extLst>
              <a:ext uri="{FF2B5EF4-FFF2-40B4-BE49-F238E27FC236}">
                <a16:creationId xmlns:a16="http://schemas.microsoft.com/office/drawing/2014/main" id="{AE3FC03A-9A33-8E4F-9CAF-6FC239374CC6}"/>
              </a:ext>
            </a:extLst>
          </p:cNvPr>
          <p:cNvGrpSpPr/>
          <p:nvPr/>
        </p:nvGrpSpPr>
        <p:grpSpPr>
          <a:xfrm>
            <a:off x="9052560" y="5712120"/>
            <a:ext cx="275040" cy="300600"/>
            <a:chOff x="9052560" y="5712120"/>
            <a:chExt cx="275040" cy="300600"/>
          </a:xfrm>
        </p:grpSpPr>
        <p:sp>
          <p:nvSpPr>
            <p:cNvPr id="10" name="Freeform 9">
              <a:extLst>
                <a:ext uri="{FF2B5EF4-FFF2-40B4-BE49-F238E27FC236}">
                  <a16:creationId xmlns:a16="http://schemas.microsoft.com/office/drawing/2014/main" id="{3DD31042-CCB3-B74B-933E-0939E9DC22F8}"/>
                </a:ext>
              </a:extLst>
            </p:cNvPr>
            <p:cNvSpPr/>
            <p:nvPr/>
          </p:nvSpPr>
          <p:spPr>
            <a:xfrm>
              <a:off x="9069120" y="5712120"/>
              <a:ext cx="173160" cy="188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1" name="Freeform 10">
              <a:extLst>
                <a:ext uri="{FF2B5EF4-FFF2-40B4-BE49-F238E27FC236}">
                  <a16:creationId xmlns:a16="http://schemas.microsoft.com/office/drawing/2014/main" id="{07F3C3BA-548A-6E41-9B36-85AB2E0BA0A8}"/>
                </a:ext>
              </a:extLst>
            </p:cNvPr>
            <p:cNvSpPr/>
            <p:nvPr/>
          </p:nvSpPr>
          <p:spPr>
            <a:xfrm>
              <a:off x="9154800" y="5712480"/>
              <a:ext cx="172800" cy="188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2" name="Freeform 11">
              <a:extLst>
                <a:ext uri="{FF2B5EF4-FFF2-40B4-BE49-F238E27FC236}">
                  <a16:creationId xmlns:a16="http://schemas.microsoft.com/office/drawing/2014/main" id="{BF4C2DDA-BF0B-0642-AB8A-6245DE3E2AE2}"/>
                </a:ext>
              </a:extLst>
            </p:cNvPr>
            <p:cNvSpPr/>
            <p:nvPr/>
          </p:nvSpPr>
          <p:spPr>
            <a:xfrm>
              <a:off x="9052560" y="5824080"/>
              <a:ext cx="172800" cy="188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3" name="Freeform 12">
              <a:extLst>
                <a:ext uri="{FF2B5EF4-FFF2-40B4-BE49-F238E27FC236}">
                  <a16:creationId xmlns:a16="http://schemas.microsoft.com/office/drawing/2014/main" id="{5D2DED2A-5FE4-3C42-922C-ECEBB6640E73}"/>
                </a:ext>
              </a:extLst>
            </p:cNvPr>
            <p:cNvSpPr/>
            <p:nvPr/>
          </p:nvSpPr>
          <p:spPr>
            <a:xfrm>
              <a:off x="9154800" y="5805360"/>
              <a:ext cx="172800" cy="188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grpSp>
      <p:sp>
        <p:nvSpPr>
          <p:cNvPr id="14" name="Freeform 13">
            <a:extLst>
              <a:ext uri="{FF2B5EF4-FFF2-40B4-BE49-F238E27FC236}">
                <a16:creationId xmlns:a16="http://schemas.microsoft.com/office/drawing/2014/main" id="{C760DFA6-57D4-9742-B099-772FA7BA82CF}"/>
              </a:ext>
            </a:extLst>
          </p:cNvPr>
          <p:cNvSpPr/>
          <p:nvPr/>
        </p:nvSpPr>
        <p:spPr>
          <a:xfrm>
            <a:off x="6682680" y="6561360"/>
            <a:ext cx="18288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5" name="Freeform 14">
            <a:extLst>
              <a:ext uri="{FF2B5EF4-FFF2-40B4-BE49-F238E27FC236}">
                <a16:creationId xmlns:a16="http://schemas.microsoft.com/office/drawing/2014/main" id="{7C728455-5055-A044-AF51-D18203DED94F}"/>
              </a:ext>
            </a:extLst>
          </p:cNvPr>
          <p:cNvSpPr/>
          <p:nvPr/>
        </p:nvSpPr>
        <p:spPr>
          <a:xfrm>
            <a:off x="7130520" y="6561720"/>
            <a:ext cx="18288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6" name="Freeform 15">
            <a:extLst>
              <a:ext uri="{FF2B5EF4-FFF2-40B4-BE49-F238E27FC236}">
                <a16:creationId xmlns:a16="http://schemas.microsoft.com/office/drawing/2014/main" id="{7D71A467-5E60-EE42-B869-53819BE56019}"/>
              </a:ext>
            </a:extLst>
          </p:cNvPr>
          <p:cNvSpPr/>
          <p:nvPr/>
        </p:nvSpPr>
        <p:spPr>
          <a:xfrm>
            <a:off x="7342560" y="6565320"/>
            <a:ext cx="18288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7" name="Freeform 16">
            <a:extLst>
              <a:ext uri="{FF2B5EF4-FFF2-40B4-BE49-F238E27FC236}">
                <a16:creationId xmlns:a16="http://schemas.microsoft.com/office/drawing/2014/main" id="{1B5C3D2A-EF1C-C441-BD64-C7D807DAF0B4}"/>
              </a:ext>
            </a:extLst>
          </p:cNvPr>
          <p:cNvSpPr/>
          <p:nvPr/>
        </p:nvSpPr>
        <p:spPr>
          <a:xfrm>
            <a:off x="6894720" y="6565320"/>
            <a:ext cx="18288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8" name="Slide Number Placeholder 4">
            <a:extLst>
              <a:ext uri="{FF2B5EF4-FFF2-40B4-BE49-F238E27FC236}">
                <a16:creationId xmlns:a16="http://schemas.microsoft.com/office/drawing/2014/main" id="{834C24FB-1825-CE4C-9B0A-F430BEC4805D}"/>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10</a:t>
            </a:fld>
            <a:endParaRPr lang="en-GB" sz="1221" dirty="0">
              <a:solidFill>
                <a:srgbClr val="00CC99"/>
              </a:solidFill>
            </a:endParaRPr>
          </a:p>
        </p:txBody>
      </p:sp>
    </p:spTree>
    <p:extLst>
      <p:ext uri="{BB962C8B-B14F-4D97-AF65-F5344CB8AC3E}">
        <p14:creationId xmlns:p14="http://schemas.microsoft.com/office/powerpoint/2010/main" val="218715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CE89DF8-89CA-374A-BC3A-9337B6D1672A}"/>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Massa del nucleo</a:t>
            </a:r>
          </a:p>
        </p:txBody>
      </p:sp>
      <p:sp>
        <p:nvSpPr>
          <p:cNvPr id="3" name="Rectangle 27">
            <a:extLst>
              <a:ext uri="{FF2B5EF4-FFF2-40B4-BE49-F238E27FC236}">
                <a16:creationId xmlns:a16="http://schemas.microsoft.com/office/drawing/2014/main" id="{A4C47F63-C7AF-9E45-9E05-E699B54F5347}"/>
              </a:ext>
            </a:extLst>
          </p:cNvPr>
          <p:cNvSpPr/>
          <p:nvPr/>
        </p:nvSpPr>
        <p:spPr>
          <a:xfrm>
            <a:off x="421200" y="1436759"/>
            <a:ext cx="9144000" cy="2486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Secondo la relatività, esiste una equivalenza tra massa ed energia: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E = mc</a:t>
            </a:r>
            <a:r>
              <a:rPr kumimoji="0" lang="it-IT" sz="2200" b="0" i="0" u="none" strike="noStrike" kern="1200" cap="none" spc="0" normalizeH="0" baseline="30000" noProof="0">
                <a:ln>
                  <a:noFill/>
                </a:ln>
                <a:solidFill>
                  <a:prstClr val="black"/>
                </a:solidFill>
                <a:effectLst/>
                <a:uLnTx/>
                <a:uFillTx/>
                <a:latin typeface="Arial" pitchFamily="18"/>
                <a:ea typeface="Arial" pitchFamily="2"/>
                <a:cs typeface="Arial" pitchFamily="2"/>
              </a:rPr>
              <a:t>2</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 dunque le energie di interazione fra i costituenti del nucleo contribuiscono alla sua massa: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200" b="1" i="0" u="none" strike="noStrike" kern="1200" cap="none" spc="0" normalizeH="0" baseline="0" noProof="0">
              <a:ln>
                <a:noFill/>
              </a:ln>
              <a:solidFill>
                <a:srgbClr val="FF0000"/>
              </a:solidFill>
              <a:effectLst/>
              <a:uLnTx/>
              <a:uFillTx/>
              <a:latin typeface="Arial" pitchFamily="18"/>
              <a:ea typeface="Arial" pitchFamily="2"/>
              <a:cs typeface="Ari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200" b="1" i="0" u="none" strike="noStrike" kern="1200" cap="none" spc="0" normalizeH="0" baseline="0" noProof="0">
              <a:ln>
                <a:noFill/>
              </a:ln>
              <a:solidFill>
                <a:srgbClr val="FF0000"/>
              </a:solidFill>
              <a:effectLst/>
              <a:uLnTx/>
              <a:uFillTx/>
              <a:latin typeface="Arial" pitchFamily="18"/>
              <a:ea typeface="Arial" pitchFamily="2"/>
              <a:cs typeface="Arial" pitchFamily="2"/>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a:ln>
                <a:noFill/>
              </a:ln>
              <a:solidFill>
                <a:srgbClr val="FF0000"/>
              </a:solidFill>
              <a:effectLst/>
              <a:uLnTx/>
              <a:uFillTx/>
              <a:latin typeface="Arial" pitchFamily="18"/>
              <a:ea typeface="Arial" pitchFamily="2"/>
              <a:cs typeface="Arial" pitchFamily="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dove E</a:t>
            </a:r>
            <a:r>
              <a:rPr kumimoji="0" lang="it-IT" sz="2200" b="0" i="0" u="none" strike="noStrike" kern="1200" cap="none" spc="0" normalizeH="0" baseline="-25000" noProof="0">
                <a:ln>
                  <a:noFill/>
                </a:ln>
                <a:solidFill>
                  <a:prstClr val="black"/>
                </a:solidFill>
                <a:effectLst/>
                <a:uLnTx/>
                <a:uFillTx/>
                <a:latin typeface="Arial" pitchFamily="18"/>
                <a:ea typeface="Arial" pitchFamily="2"/>
                <a:cs typeface="Arial" pitchFamily="2"/>
              </a:rPr>
              <a:t>b</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 è </a:t>
            </a:r>
            <a:r>
              <a:rPr kumimoji="0" lang="it-IT" sz="2200" b="0" i="0" u="none" strike="noStrike" kern="1200" cap="none" spc="0" normalizeH="0" baseline="0" noProof="0">
                <a:ln>
                  <a:noFill/>
                </a:ln>
                <a:solidFill>
                  <a:srgbClr val="FF0000"/>
                </a:solidFill>
                <a:effectLst/>
                <a:uLnTx/>
                <a:uFillTx/>
                <a:latin typeface="Arial" pitchFamily="18"/>
                <a:ea typeface="Arial" pitchFamily="2"/>
                <a:cs typeface="Arial" pitchFamily="2"/>
              </a:rPr>
              <a:t>l’energia di legame </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del sistema.</a:t>
            </a:r>
          </a:p>
        </p:txBody>
      </p:sp>
      <p:sp>
        <p:nvSpPr>
          <p:cNvPr id="4" name="Rectangle 32">
            <a:extLst>
              <a:ext uri="{FF2B5EF4-FFF2-40B4-BE49-F238E27FC236}">
                <a16:creationId xmlns:a16="http://schemas.microsoft.com/office/drawing/2014/main" id="{1710017C-F3FB-C943-81C3-B9D8F3B5BB54}"/>
              </a:ext>
            </a:extLst>
          </p:cNvPr>
          <p:cNvSpPr/>
          <p:nvPr/>
        </p:nvSpPr>
        <p:spPr>
          <a:xfrm>
            <a:off x="457200" y="6295319"/>
            <a:ext cx="9144000" cy="745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sx="1000" sy="1000" algn="tl">
              <a:srgbClr val="EEECE1"/>
            </a:outerShdw>
          </a:effectLst>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1247"/>
              </a:spcBef>
              <a:spcAft>
                <a:spcPts val="0"/>
              </a:spcAft>
              <a:buClrTx/>
              <a:buSzTx/>
              <a:buFontTx/>
              <a:buNone/>
              <a:tabLst/>
              <a:defRPr/>
            </a:pPr>
            <a:r>
              <a:rPr kumimoji="0" lang="it-IT" sz="2000" b="0" i="1" u="none" strike="noStrike" kern="1200" cap="none" spc="0" normalizeH="0" baseline="0" noProof="0" dirty="0">
                <a:ln>
                  <a:noFill/>
                </a:ln>
                <a:solidFill>
                  <a:prstClr val="black"/>
                </a:solidFill>
                <a:effectLst/>
                <a:uLnTx/>
                <a:uFillTx/>
                <a:latin typeface="Arial" pitchFamily="18"/>
                <a:ea typeface="Arial" pitchFamily="2"/>
                <a:cs typeface="Arial" pitchFamily="2"/>
              </a:rPr>
              <a:t>NOTA</a:t>
            </a: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 Nel caso dei nuclei, il termine </a:t>
            </a:r>
            <a:r>
              <a:rPr kumimoji="0" lang="it-IT" sz="2000" b="0" i="0" u="none" strike="noStrike" kern="1200" cap="none" spc="0" normalizeH="0" baseline="0" noProof="0" dirty="0" err="1">
                <a:ln>
                  <a:noFill/>
                </a:ln>
                <a:solidFill>
                  <a:prstClr val="black"/>
                </a:solidFill>
                <a:effectLst/>
                <a:uLnTx/>
                <a:uFillTx/>
                <a:latin typeface="Arial" pitchFamily="18"/>
                <a:ea typeface="Arial" pitchFamily="2"/>
                <a:cs typeface="Arial" pitchFamily="2"/>
              </a:rPr>
              <a:t>E</a:t>
            </a:r>
            <a:r>
              <a:rPr kumimoji="0" lang="it-IT" sz="2000" b="0" i="0" u="none" strike="noStrike" kern="1200" cap="none" spc="0" normalizeH="0" baseline="-25000" noProof="0" dirty="0" err="1">
                <a:ln>
                  <a:noFill/>
                </a:ln>
                <a:solidFill>
                  <a:prstClr val="black"/>
                </a:solidFill>
                <a:effectLst/>
                <a:uLnTx/>
                <a:uFillTx/>
                <a:latin typeface="Arial" pitchFamily="18"/>
                <a:ea typeface="Arial" pitchFamily="2"/>
                <a:cs typeface="Arial" pitchFamily="2"/>
              </a:rPr>
              <a:t>b</a:t>
            </a: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/c</a:t>
            </a:r>
            <a:r>
              <a:rPr kumimoji="0" lang="it-IT" sz="2000" b="0" i="0" u="none" strike="noStrike" kern="1200" cap="none" spc="0" normalizeH="0" baseline="30000" noProof="0" dirty="0">
                <a:ln>
                  <a:noFill/>
                </a:ln>
                <a:solidFill>
                  <a:prstClr val="black"/>
                </a:solidFill>
                <a:effectLst/>
                <a:uLnTx/>
                <a:uFillTx/>
                <a:latin typeface="Arial" pitchFamily="18"/>
                <a:ea typeface="Arial" pitchFamily="2"/>
                <a:cs typeface="Arial" pitchFamily="2"/>
              </a:rPr>
              <a:t>2</a:t>
            </a: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 è dell’ordine di 1/1000 rispetto alla massa totale; per confronto negli atomi questo termine è dell’ordine 1/10</a:t>
            </a:r>
            <a:r>
              <a:rPr kumimoji="0" lang="it-IT" sz="2000" b="0" i="0" u="none" strike="noStrike" kern="1200" cap="none" spc="0" normalizeH="0" baseline="30000" noProof="0" dirty="0">
                <a:ln>
                  <a:noFill/>
                </a:ln>
                <a:solidFill>
                  <a:prstClr val="black"/>
                </a:solidFill>
                <a:effectLst/>
                <a:uLnTx/>
                <a:uFillTx/>
                <a:latin typeface="Arial" pitchFamily="18"/>
                <a:ea typeface="Arial" pitchFamily="2"/>
                <a:cs typeface="Arial" pitchFamily="2"/>
              </a:rPr>
              <a:t>9</a:t>
            </a: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a:t>
            </a:r>
          </a:p>
        </p:txBody>
      </p:sp>
      <p:pic>
        <p:nvPicPr>
          <p:cNvPr id="5" name="Picture 4">
            <a:extLst>
              <a:ext uri="{FF2B5EF4-FFF2-40B4-BE49-F238E27FC236}">
                <a16:creationId xmlns:a16="http://schemas.microsoft.com/office/drawing/2014/main" id="{AE1813A2-D9DC-1D4C-8D8D-85DEFDE0915B}"/>
              </a:ext>
            </a:extLst>
          </p:cNvPr>
          <p:cNvPicPr>
            <a:picLocks noChangeAspect="1"/>
          </p:cNvPicPr>
          <p:nvPr/>
        </p:nvPicPr>
        <p:blipFill>
          <a:blip r:embed="rId3">
            <a:lum/>
            <a:alphaModFix/>
          </a:blip>
          <a:srcRect/>
          <a:stretch>
            <a:fillRect/>
          </a:stretch>
        </p:blipFill>
        <p:spPr>
          <a:xfrm>
            <a:off x="5890680" y="2560319"/>
            <a:ext cx="3984840" cy="3477240"/>
          </a:xfrm>
          <a:prstGeom prst="rect">
            <a:avLst/>
          </a:prstGeom>
          <a:noFill/>
          <a:ln>
            <a:noFill/>
          </a:ln>
        </p:spPr>
      </p:pic>
      <p:sp>
        <p:nvSpPr>
          <p:cNvPr id="6" name="TextBox 5">
            <a:extLst>
              <a:ext uri="{FF2B5EF4-FFF2-40B4-BE49-F238E27FC236}">
                <a16:creationId xmlns:a16="http://schemas.microsoft.com/office/drawing/2014/main" id="{57C96347-9BAF-2148-8C2B-971FBEA2789E}"/>
              </a:ext>
            </a:extLst>
          </p:cNvPr>
          <p:cNvSpPr txBox="1"/>
          <p:nvPr/>
        </p:nvSpPr>
        <p:spPr>
          <a:xfrm>
            <a:off x="731519" y="2751839"/>
            <a:ext cx="4353120" cy="841319"/>
          </a:xfrm>
          <a:prstGeom prst="rect">
            <a:avLst/>
          </a:prstGeom>
          <a:noFill/>
          <a:ln>
            <a:noFill/>
          </a:ln>
        </p:spPr>
        <p:txBody>
          <a:bodyPr vert="horz" wrap="none" lIns="108360" tIns="63360" rIns="108360" bIns="63360" anchorCtr="0" compatLnSpc="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a:ln>
                  <a:noFill/>
                </a:ln>
                <a:solidFill>
                  <a:srgbClr val="FF0000"/>
                </a:solidFill>
                <a:effectLst/>
                <a:uLnTx/>
                <a:uFillTx/>
                <a:latin typeface="Arial" pitchFamily="18"/>
                <a:ea typeface="Arial" pitchFamily="2"/>
                <a:cs typeface="Arial" pitchFamily="2"/>
              </a:rPr>
              <a:t>M(Z,N) = Zm</a:t>
            </a:r>
            <a:r>
              <a:rPr kumimoji="0" lang="it-IT" sz="2200" b="1" i="0" u="none" strike="noStrike" kern="1200" cap="none" spc="0" normalizeH="0" baseline="-25000" noProof="0">
                <a:ln>
                  <a:noFill/>
                </a:ln>
                <a:solidFill>
                  <a:srgbClr val="FF0000"/>
                </a:solidFill>
                <a:effectLst/>
                <a:uLnTx/>
                <a:uFillTx/>
                <a:latin typeface="Arial" pitchFamily="18"/>
                <a:ea typeface="Arial" pitchFamily="2"/>
                <a:cs typeface="Arial" pitchFamily="2"/>
              </a:rPr>
              <a:t>p</a:t>
            </a:r>
            <a:r>
              <a:rPr kumimoji="0" lang="it-IT" sz="2200" b="1" i="0" u="none" strike="noStrike" kern="1200" cap="none" spc="0" normalizeH="0" baseline="0" noProof="0">
                <a:ln>
                  <a:noFill/>
                </a:ln>
                <a:solidFill>
                  <a:srgbClr val="FF0000"/>
                </a:solidFill>
                <a:effectLst/>
                <a:uLnTx/>
                <a:uFillTx/>
                <a:latin typeface="Arial" pitchFamily="18"/>
                <a:ea typeface="Arial" pitchFamily="2"/>
                <a:cs typeface="Arial" pitchFamily="2"/>
              </a:rPr>
              <a:t> + Nm</a:t>
            </a:r>
            <a:r>
              <a:rPr kumimoji="0" lang="it-IT" sz="2200" b="1" i="0" u="none" strike="noStrike" kern="1200" cap="none" spc="0" normalizeH="0" baseline="-25000" noProof="0">
                <a:ln>
                  <a:noFill/>
                </a:ln>
                <a:solidFill>
                  <a:srgbClr val="FF0000"/>
                </a:solidFill>
                <a:effectLst/>
                <a:uLnTx/>
                <a:uFillTx/>
                <a:latin typeface="Arial" pitchFamily="18"/>
                <a:ea typeface="Arial" pitchFamily="2"/>
                <a:cs typeface="Arial" pitchFamily="2"/>
              </a:rPr>
              <a:t>n</a:t>
            </a:r>
            <a:r>
              <a:rPr kumimoji="0" lang="it-IT" sz="2200" b="1" i="0" u="none" strike="noStrike" kern="1200" cap="none" spc="0" normalizeH="0" baseline="0" noProof="0">
                <a:ln>
                  <a:noFill/>
                </a:ln>
                <a:solidFill>
                  <a:srgbClr val="FF0000"/>
                </a:solidFill>
                <a:effectLst/>
                <a:uLnTx/>
                <a:uFillTx/>
                <a:latin typeface="Arial" pitchFamily="18"/>
                <a:ea typeface="Arial" pitchFamily="2"/>
                <a:cs typeface="Arial" pitchFamily="2"/>
              </a:rPr>
              <a:t> – E</a:t>
            </a:r>
            <a:r>
              <a:rPr kumimoji="0" lang="it-IT" sz="2200" b="1" i="0" u="none" strike="noStrike" kern="1200" cap="none" spc="0" normalizeH="0" baseline="-25000" noProof="0">
                <a:ln>
                  <a:noFill/>
                </a:ln>
                <a:solidFill>
                  <a:srgbClr val="FF0000"/>
                </a:solidFill>
                <a:effectLst/>
                <a:uLnTx/>
                <a:uFillTx/>
                <a:latin typeface="Arial" pitchFamily="18"/>
                <a:ea typeface="Arial" pitchFamily="2"/>
                <a:cs typeface="Arial" pitchFamily="2"/>
              </a:rPr>
              <a:t>b</a:t>
            </a:r>
            <a:r>
              <a:rPr kumimoji="0" lang="it-IT" sz="2200" b="1" i="0" u="none" strike="noStrike" kern="1200" cap="none" spc="0" normalizeH="0" baseline="0" noProof="0">
                <a:ln>
                  <a:noFill/>
                </a:ln>
                <a:solidFill>
                  <a:srgbClr val="FF0000"/>
                </a:solidFill>
                <a:effectLst/>
                <a:uLnTx/>
                <a:uFillTx/>
                <a:latin typeface="Arial" pitchFamily="18"/>
                <a:ea typeface="Arial" pitchFamily="2"/>
                <a:cs typeface="Arial" pitchFamily="2"/>
              </a:rPr>
              <a:t>/c</a:t>
            </a:r>
            <a:r>
              <a:rPr kumimoji="0" lang="it-IT" sz="2200" b="1" i="0" u="none" strike="noStrike" kern="1200" cap="none" spc="0" normalizeH="0" baseline="30000" noProof="0">
                <a:ln>
                  <a:noFill/>
                </a:ln>
                <a:solidFill>
                  <a:srgbClr val="FF0000"/>
                </a:solidFill>
                <a:effectLst/>
                <a:uLnTx/>
                <a:uFillTx/>
                <a:latin typeface="Arial" pitchFamily="18"/>
                <a:ea typeface="Arial" pitchFamily="2"/>
                <a:cs typeface="Arial" pitchFamily="2"/>
              </a:rPr>
              <a:t>2</a:t>
            </a:r>
          </a:p>
        </p:txBody>
      </p:sp>
      <p:sp>
        <p:nvSpPr>
          <p:cNvPr id="7" name="Slide Number Placeholder 4">
            <a:extLst>
              <a:ext uri="{FF2B5EF4-FFF2-40B4-BE49-F238E27FC236}">
                <a16:creationId xmlns:a16="http://schemas.microsoft.com/office/drawing/2014/main" id="{E9A9600E-E99D-E64F-9186-00E3E2BE9808}"/>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11</a:t>
            </a:fld>
            <a:endParaRPr lang="en-GB" sz="1221" dirty="0">
              <a:solidFill>
                <a:srgbClr val="00CC99"/>
              </a:solidFill>
            </a:endParaRPr>
          </a:p>
        </p:txBody>
      </p:sp>
    </p:spTree>
    <p:extLst>
      <p:ext uri="{BB962C8B-B14F-4D97-AF65-F5344CB8AC3E}">
        <p14:creationId xmlns:p14="http://schemas.microsoft.com/office/powerpoint/2010/main" val="126014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EE6B4-D3EC-7647-8E46-BAF1670ED5AF}"/>
              </a:ext>
            </a:extLst>
          </p:cNvPr>
          <p:cNvPicPr>
            <a:picLocks noChangeAspect="1"/>
          </p:cNvPicPr>
          <p:nvPr/>
        </p:nvPicPr>
        <p:blipFill>
          <a:blip r:embed="rId3">
            <a:lum/>
            <a:alphaModFix/>
          </a:blip>
          <a:srcRect/>
          <a:stretch>
            <a:fillRect/>
          </a:stretch>
        </p:blipFill>
        <p:spPr>
          <a:xfrm>
            <a:off x="413640" y="1968480"/>
            <a:ext cx="9187560" cy="5529600"/>
          </a:xfrm>
          <a:prstGeom prst="rect">
            <a:avLst/>
          </a:prstGeom>
          <a:noFill/>
          <a:ln>
            <a:noFill/>
          </a:ln>
        </p:spPr>
      </p:pic>
      <p:sp>
        <p:nvSpPr>
          <p:cNvPr id="3" name="Freeform 2">
            <a:extLst>
              <a:ext uri="{FF2B5EF4-FFF2-40B4-BE49-F238E27FC236}">
                <a16:creationId xmlns:a16="http://schemas.microsoft.com/office/drawing/2014/main" id="{F7863D40-6D60-E24A-8D0D-9174181195C2}"/>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Tavola periodica degli elementi</a:t>
            </a:r>
          </a:p>
        </p:txBody>
      </p:sp>
      <p:sp>
        <p:nvSpPr>
          <p:cNvPr id="4" name="Rectangle 3">
            <a:extLst>
              <a:ext uri="{FF2B5EF4-FFF2-40B4-BE49-F238E27FC236}">
                <a16:creationId xmlns:a16="http://schemas.microsoft.com/office/drawing/2014/main" id="{0E339D30-78BF-0D4C-B9DD-D61E0A8F2141}"/>
              </a:ext>
            </a:extLst>
          </p:cNvPr>
          <p:cNvSpPr/>
          <p:nvPr/>
        </p:nvSpPr>
        <p:spPr>
          <a:xfrm>
            <a:off x="966960" y="1155960"/>
            <a:ext cx="8542800"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La tabella di Mendeleev organizza </a:t>
            </a:r>
            <a:r>
              <a:rPr kumimoji="0" lang="it-IT" sz="2200" b="1" i="0" u="none" strike="noStrike" kern="1200" cap="none" spc="0" normalizeH="0" baseline="0" noProof="0">
                <a:ln>
                  <a:noFill/>
                </a:ln>
                <a:solidFill>
                  <a:prstClr val="black"/>
                </a:solidFill>
                <a:effectLst/>
                <a:uLnTx/>
                <a:uFillTx/>
                <a:latin typeface="Arial" pitchFamily="18"/>
                <a:ea typeface="Arial" pitchFamily="2"/>
                <a:cs typeface="Arial" pitchFamily="2"/>
              </a:rPr>
              <a:t>118</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 elementi sulla base del loro </a:t>
            </a:r>
            <a:r>
              <a:rPr kumimoji="0" lang="it-IT" sz="2200" b="1" i="0" u="none" strike="noStrike" kern="1200" cap="none" spc="0" normalizeH="0" baseline="0" noProof="0">
                <a:ln>
                  <a:noFill/>
                </a:ln>
                <a:solidFill>
                  <a:prstClr val="black"/>
                </a:solidFill>
                <a:effectLst/>
                <a:uLnTx/>
                <a:uFillTx/>
                <a:latin typeface="Arial" pitchFamily="18"/>
                <a:ea typeface="Arial" pitchFamily="2"/>
                <a:cs typeface="Arial" pitchFamily="2"/>
              </a:rPr>
              <a:t>numero atomico Z</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 e del </a:t>
            </a:r>
            <a:r>
              <a:rPr kumimoji="0" lang="it-IT" sz="2200" b="1" i="0" u="none" strike="noStrike" kern="1200" cap="none" spc="0" normalizeH="0" baseline="0" noProof="0">
                <a:ln>
                  <a:noFill/>
                </a:ln>
                <a:solidFill>
                  <a:prstClr val="black"/>
                </a:solidFill>
                <a:effectLst/>
                <a:uLnTx/>
                <a:uFillTx/>
                <a:latin typeface="Arial" pitchFamily="18"/>
                <a:ea typeface="Arial" pitchFamily="2"/>
                <a:cs typeface="Arial" pitchFamily="2"/>
              </a:rPr>
              <a:t>numero di elettroni</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 negli orbitali atomici</a:t>
            </a:r>
          </a:p>
        </p:txBody>
      </p:sp>
      <p:sp>
        <p:nvSpPr>
          <p:cNvPr id="5" name="Slide Number Placeholder 4">
            <a:extLst>
              <a:ext uri="{FF2B5EF4-FFF2-40B4-BE49-F238E27FC236}">
                <a16:creationId xmlns:a16="http://schemas.microsoft.com/office/drawing/2014/main" id="{F741D8A4-5921-CD46-A128-E771FE7EC252}"/>
              </a:ext>
            </a:extLst>
          </p:cNvPr>
          <p:cNvSpPr>
            <a:spLocks noGrp="1"/>
          </p:cNvSpPr>
          <p:nvPr/>
        </p:nvSpPr>
        <p:spPr bwMode="auto">
          <a:xfrm>
            <a:off x="7990161" y="7322514"/>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12</a:t>
            </a:fld>
            <a:endParaRPr lang="en-GB" sz="1221" dirty="0">
              <a:solidFill>
                <a:srgbClr val="00CC99"/>
              </a:solidFill>
            </a:endParaRPr>
          </a:p>
        </p:txBody>
      </p:sp>
    </p:spTree>
    <p:extLst>
      <p:ext uri="{BB962C8B-B14F-4D97-AF65-F5344CB8AC3E}">
        <p14:creationId xmlns:p14="http://schemas.microsoft.com/office/powerpoint/2010/main" val="15078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7863D40-6D60-E24A-8D0D-9174181195C2}"/>
              </a:ext>
            </a:extLst>
          </p:cNvPr>
          <p:cNvSpPr/>
          <p:nvPr/>
        </p:nvSpPr>
        <p:spPr>
          <a:xfrm>
            <a:off x="-14068" y="437"/>
            <a:ext cx="10080625" cy="912942"/>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prstClr val="black"/>
                </a:solidFill>
                <a:effectLst/>
                <a:uLnTx/>
                <a:uFillTx/>
                <a:latin typeface="Century Schoolbook L" pitchFamily="18"/>
                <a:ea typeface="Droid Sans Fallback" pitchFamily="2"/>
                <a:cs typeface="FreeSans" pitchFamily="2"/>
              </a:rPr>
              <a:t>Isotopi</a:t>
            </a:r>
          </a:p>
        </p:txBody>
      </p:sp>
      <p:sp>
        <p:nvSpPr>
          <p:cNvPr id="4" name="Rectangle 3">
            <a:extLst>
              <a:ext uri="{FF2B5EF4-FFF2-40B4-BE49-F238E27FC236}">
                <a16:creationId xmlns:a16="http://schemas.microsoft.com/office/drawing/2014/main" id="{0E339D30-78BF-0D4C-B9DD-D61E0A8F2141}"/>
              </a:ext>
            </a:extLst>
          </p:cNvPr>
          <p:cNvSpPr/>
          <p:nvPr/>
        </p:nvSpPr>
        <p:spPr>
          <a:xfrm>
            <a:off x="966960" y="1166460"/>
            <a:ext cx="8542800" cy="743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lvl="0">
              <a:defRPr/>
            </a:pPr>
            <a:r>
              <a:rPr lang="it-IT" sz="2200" dirty="0">
                <a:solidFill>
                  <a:prstClr val="black"/>
                </a:solidFill>
                <a:latin typeface="Arial" pitchFamily="18"/>
                <a:ea typeface="Arial" pitchFamily="2"/>
                <a:cs typeface="Arial" pitchFamily="2"/>
              </a:rPr>
              <a:t>Molti elementi sono presenti in natura con diversi </a:t>
            </a:r>
            <a:r>
              <a:rPr lang="it-IT" sz="2200" b="1" dirty="0">
                <a:solidFill>
                  <a:srgbClr val="FF0000"/>
                </a:solidFill>
                <a:latin typeface="Arial" pitchFamily="18"/>
                <a:ea typeface="Arial" pitchFamily="2"/>
                <a:cs typeface="Arial" pitchFamily="2"/>
              </a:rPr>
              <a:t>isotopi</a:t>
            </a:r>
            <a:r>
              <a:rPr lang="it-IT" sz="2200" dirty="0">
                <a:solidFill>
                  <a:prstClr val="black"/>
                </a:solidFill>
                <a:latin typeface="Arial" pitchFamily="18"/>
                <a:ea typeface="Arial" pitchFamily="2"/>
                <a:cs typeface="Arial" pitchFamily="2"/>
              </a:rPr>
              <a:t>, ovvero un numero diverso di neutroni nel nucleo </a:t>
            </a:r>
          </a:p>
        </p:txBody>
      </p:sp>
      <p:pic>
        <p:nvPicPr>
          <p:cNvPr id="6" name="Picture 5">
            <a:extLst>
              <a:ext uri="{FF2B5EF4-FFF2-40B4-BE49-F238E27FC236}">
                <a16:creationId xmlns:a16="http://schemas.microsoft.com/office/drawing/2014/main" id="{2A782175-7A42-F844-AFB2-F183C4E96F15}"/>
              </a:ext>
            </a:extLst>
          </p:cNvPr>
          <p:cNvPicPr>
            <a:picLocks noChangeAspect="1"/>
          </p:cNvPicPr>
          <p:nvPr/>
        </p:nvPicPr>
        <p:blipFill>
          <a:blip r:embed="rId3"/>
          <a:stretch>
            <a:fillRect/>
          </a:stretch>
        </p:blipFill>
        <p:spPr>
          <a:xfrm>
            <a:off x="40921" y="2672115"/>
            <a:ext cx="6418019" cy="3721100"/>
          </a:xfrm>
          <a:prstGeom prst="rect">
            <a:avLst/>
          </a:prstGeom>
        </p:spPr>
      </p:pic>
      <p:pic>
        <p:nvPicPr>
          <p:cNvPr id="7" name="Picture 6">
            <a:extLst>
              <a:ext uri="{FF2B5EF4-FFF2-40B4-BE49-F238E27FC236}">
                <a16:creationId xmlns:a16="http://schemas.microsoft.com/office/drawing/2014/main" id="{A2FAE121-A557-A74E-A957-89412C5102F3}"/>
              </a:ext>
            </a:extLst>
          </p:cNvPr>
          <p:cNvPicPr>
            <a:picLocks noChangeAspect="1"/>
          </p:cNvPicPr>
          <p:nvPr/>
        </p:nvPicPr>
        <p:blipFill>
          <a:blip r:embed="rId4"/>
          <a:stretch>
            <a:fillRect/>
          </a:stretch>
        </p:blipFill>
        <p:spPr>
          <a:xfrm>
            <a:off x="6939341" y="3417781"/>
            <a:ext cx="3009900" cy="1765300"/>
          </a:xfrm>
          <a:prstGeom prst="rect">
            <a:avLst/>
          </a:prstGeom>
        </p:spPr>
      </p:pic>
      <p:sp>
        <p:nvSpPr>
          <p:cNvPr id="8" name="Slide Number Placeholder 4">
            <a:extLst>
              <a:ext uri="{FF2B5EF4-FFF2-40B4-BE49-F238E27FC236}">
                <a16:creationId xmlns:a16="http://schemas.microsoft.com/office/drawing/2014/main" id="{D5CBF00F-947C-D345-AFAB-3738258E222F}"/>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13</a:t>
            </a:fld>
            <a:endParaRPr lang="en-GB" sz="1221" dirty="0">
              <a:solidFill>
                <a:srgbClr val="00CC99"/>
              </a:solidFill>
            </a:endParaRPr>
          </a:p>
        </p:txBody>
      </p:sp>
    </p:spTree>
    <p:extLst>
      <p:ext uri="{BB962C8B-B14F-4D97-AF65-F5344CB8AC3E}">
        <p14:creationId xmlns:p14="http://schemas.microsoft.com/office/powerpoint/2010/main" val="144920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427AE8-0FCF-1C49-8FA2-25D0F611FB2E}"/>
              </a:ext>
            </a:extLst>
          </p:cNvPr>
          <p:cNvPicPr>
            <a:picLocks noChangeAspect="1"/>
          </p:cNvPicPr>
          <p:nvPr/>
        </p:nvPicPr>
        <p:blipFill>
          <a:blip r:embed="rId3">
            <a:lum/>
            <a:alphaModFix/>
          </a:blip>
          <a:srcRect/>
          <a:stretch>
            <a:fillRect/>
          </a:stretch>
        </p:blipFill>
        <p:spPr>
          <a:xfrm>
            <a:off x="777239" y="2892239"/>
            <a:ext cx="6720840" cy="4553640"/>
          </a:xfrm>
          <a:prstGeom prst="rect">
            <a:avLst/>
          </a:prstGeom>
          <a:noFill/>
          <a:ln>
            <a:noFill/>
          </a:ln>
        </p:spPr>
      </p:pic>
      <p:sp>
        <p:nvSpPr>
          <p:cNvPr id="3" name="Freeform 2">
            <a:extLst>
              <a:ext uri="{FF2B5EF4-FFF2-40B4-BE49-F238E27FC236}">
                <a16:creationId xmlns:a16="http://schemas.microsoft.com/office/drawing/2014/main" id="{1481A0D4-8687-A74D-A367-39D4F1D0BD3D}"/>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Carta dei nuclidi di Segré</a:t>
            </a:r>
          </a:p>
        </p:txBody>
      </p:sp>
      <p:sp>
        <p:nvSpPr>
          <p:cNvPr id="4" name="Text Box 97">
            <a:extLst>
              <a:ext uri="{FF2B5EF4-FFF2-40B4-BE49-F238E27FC236}">
                <a16:creationId xmlns:a16="http://schemas.microsoft.com/office/drawing/2014/main" id="{591D5510-E3B1-5B47-A799-9473B7D3FA2E}"/>
              </a:ext>
            </a:extLst>
          </p:cNvPr>
          <p:cNvSpPr/>
          <p:nvPr/>
        </p:nvSpPr>
        <p:spPr>
          <a:xfrm>
            <a:off x="9031680" y="6877440"/>
            <a:ext cx="43992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749"/>
              </a:spcBef>
              <a:spcAft>
                <a:spcPts val="0"/>
              </a:spcAft>
              <a:buNone/>
              <a:tabLst/>
            </a:pPr>
            <a:r>
              <a:rPr lang="it-IT" sz="2800" b="0" i="0" u="none" strike="noStrike" kern="1200">
                <a:ln>
                  <a:noFill/>
                </a:ln>
                <a:latin typeface="Arial" pitchFamily="18"/>
                <a:ea typeface="Arial" pitchFamily="2"/>
                <a:cs typeface="Arial" pitchFamily="2"/>
              </a:rPr>
              <a:t>N</a:t>
            </a:r>
          </a:p>
        </p:txBody>
      </p:sp>
      <p:sp>
        <p:nvSpPr>
          <p:cNvPr id="5" name="Text Box 97">
            <a:extLst>
              <a:ext uri="{FF2B5EF4-FFF2-40B4-BE49-F238E27FC236}">
                <a16:creationId xmlns:a16="http://schemas.microsoft.com/office/drawing/2014/main" id="{19D563DB-4482-734B-A615-62F7548DA5B5}"/>
              </a:ext>
            </a:extLst>
          </p:cNvPr>
          <p:cNvSpPr/>
          <p:nvPr/>
        </p:nvSpPr>
        <p:spPr>
          <a:xfrm>
            <a:off x="335880" y="1828800"/>
            <a:ext cx="30312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749"/>
              </a:spcBef>
              <a:spcAft>
                <a:spcPts val="0"/>
              </a:spcAft>
              <a:buNone/>
              <a:tabLst/>
            </a:pPr>
            <a:r>
              <a:rPr lang="it-IT" sz="2800" b="0" i="0" u="none" strike="noStrike" kern="1200">
                <a:ln>
                  <a:noFill/>
                </a:ln>
                <a:latin typeface="Arial" pitchFamily="18"/>
                <a:ea typeface="Arial" pitchFamily="2"/>
                <a:cs typeface="Arial" pitchFamily="2"/>
              </a:rPr>
              <a:t>Z</a:t>
            </a:r>
          </a:p>
        </p:txBody>
      </p:sp>
      <p:sp>
        <p:nvSpPr>
          <p:cNvPr id="6" name="Rectangle 13">
            <a:extLst>
              <a:ext uri="{FF2B5EF4-FFF2-40B4-BE49-F238E27FC236}">
                <a16:creationId xmlns:a16="http://schemas.microsoft.com/office/drawing/2014/main" id="{7A2B01D5-995E-D046-94D8-58D94F23DE4A}"/>
              </a:ext>
            </a:extLst>
          </p:cNvPr>
          <p:cNvSpPr/>
          <p:nvPr/>
        </p:nvSpPr>
        <p:spPr>
          <a:xfrm>
            <a:off x="2579039" y="6863760"/>
            <a:ext cx="1325520" cy="33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Rectangle 14">
            <a:extLst>
              <a:ext uri="{FF2B5EF4-FFF2-40B4-BE49-F238E27FC236}">
                <a16:creationId xmlns:a16="http://schemas.microsoft.com/office/drawing/2014/main" id="{B81B7B29-1D9D-794A-B99C-DF1573B9346D}"/>
              </a:ext>
            </a:extLst>
          </p:cNvPr>
          <p:cNvSpPr/>
          <p:nvPr/>
        </p:nvSpPr>
        <p:spPr>
          <a:xfrm rot="5400000">
            <a:off x="-338760" y="5658840"/>
            <a:ext cx="1325520" cy="33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 name="Line 15">
            <a:extLst>
              <a:ext uri="{FF2B5EF4-FFF2-40B4-BE49-F238E27FC236}">
                <a16:creationId xmlns:a16="http://schemas.microsoft.com/office/drawing/2014/main" id="{BEC3946C-A7C8-2643-AE6C-EBD3C79A0FF6}"/>
              </a:ext>
            </a:extLst>
          </p:cNvPr>
          <p:cNvSpPr/>
          <p:nvPr/>
        </p:nvSpPr>
        <p:spPr>
          <a:xfrm flipV="1">
            <a:off x="602640" y="6899760"/>
            <a:ext cx="8724240" cy="35999"/>
          </a:xfrm>
          <a:prstGeom prst="line">
            <a:avLst/>
          </a:prstGeom>
          <a:noFill/>
          <a:ln w="38160" cap="sq">
            <a:solidFill>
              <a:srgbClr val="000000"/>
            </a:solidFill>
            <a:prstDash val="solid"/>
            <a:miter/>
            <a:tailEnd type="arrow"/>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 name="Line 16">
            <a:extLst>
              <a:ext uri="{FF2B5EF4-FFF2-40B4-BE49-F238E27FC236}">
                <a16:creationId xmlns:a16="http://schemas.microsoft.com/office/drawing/2014/main" id="{6F2D0F28-E77A-6C47-85B1-F7E28D2AB805}"/>
              </a:ext>
            </a:extLst>
          </p:cNvPr>
          <p:cNvSpPr/>
          <p:nvPr/>
        </p:nvSpPr>
        <p:spPr>
          <a:xfrm flipV="1">
            <a:off x="749880" y="1923119"/>
            <a:ext cx="34200" cy="5172121"/>
          </a:xfrm>
          <a:prstGeom prst="line">
            <a:avLst/>
          </a:prstGeom>
          <a:noFill/>
          <a:ln w="38160" cap="sq">
            <a:solidFill>
              <a:srgbClr val="000000"/>
            </a:solidFill>
            <a:prstDash val="solid"/>
            <a:miter/>
            <a:tailEnd type="arrow"/>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 name="Rectangle 3">
            <a:extLst>
              <a:ext uri="{FF2B5EF4-FFF2-40B4-BE49-F238E27FC236}">
                <a16:creationId xmlns:a16="http://schemas.microsoft.com/office/drawing/2014/main" id="{195B58D8-C5BE-B54E-B2DD-B8209FE9970B}"/>
              </a:ext>
            </a:extLst>
          </p:cNvPr>
          <p:cNvSpPr/>
          <p:nvPr/>
        </p:nvSpPr>
        <p:spPr>
          <a:xfrm>
            <a:off x="842400" y="1094760"/>
            <a:ext cx="8830800"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pPr>
            <a:r>
              <a:rPr lang="it-IT" sz="2200" b="0" i="0" u="none" strike="noStrike" kern="1200">
                <a:ln>
                  <a:noFill/>
                </a:ln>
                <a:latin typeface="Arial" pitchFamily="18"/>
                <a:ea typeface="Arial" pitchFamily="2"/>
                <a:cs typeface="Arial" pitchFamily="2"/>
              </a:rPr>
              <a:t>Nella carta di Segré, i nuclei sono organizzati sulla base del loro </a:t>
            </a:r>
            <a:r>
              <a:rPr lang="it-IT" sz="2200" b="1" i="0" u="none" strike="noStrike" kern="1200">
                <a:ln>
                  <a:noFill/>
                </a:ln>
                <a:latin typeface="Arial" pitchFamily="18"/>
                <a:ea typeface="Arial" pitchFamily="2"/>
                <a:cs typeface="Arial" pitchFamily="2"/>
              </a:rPr>
              <a:t>numero atomico Z</a:t>
            </a:r>
            <a:r>
              <a:rPr lang="it-IT" sz="2200" b="0" i="0" u="none" strike="noStrike" kern="1200">
                <a:ln>
                  <a:noFill/>
                </a:ln>
                <a:latin typeface="Arial" pitchFamily="18"/>
                <a:ea typeface="Arial" pitchFamily="2"/>
                <a:cs typeface="Arial" pitchFamily="2"/>
              </a:rPr>
              <a:t> e del </a:t>
            </a:r>
            <a:r>
              <a:rPr lang="it-IT" sz="2200" b="1" i="0" u="none" strike="noStrike" kern="1200">
                <a:ln>
                  <a:noFill/>
                </a:ln>
                <a:latin typeface="Arial" pitchFamily="18"/>
                <a:ea typeface="Arial" pitchFamily="2"/>
                <a:cs typeface="Arial" pitchFamily="2"/>
              </a:rPr>
              <a:t>numero di neutroni N</a:t>
            </a:r>
          </a:p>
        </p:txBody>
      </p:sp>
      <p:sp>
        <p:nvSpPr>
          <p:cNvPr id="11" name="Straight Connector 10">
            <a:extLst>
              <a:ext uri="{FF2B5EF4-FFF2-40B4-BE49-F238E27FC236}">
                <a16:creationId xmlns:a16="http://schemas.microsoft.com/office/drawing/2014/main" id="{715F440E-EC07-E24E-9C91-0BBF6FCDA144}"/>
              </a:ext>
            </a:extLst>
          </p:cNvPr>
          <p:cNvSpPr/>
          <p:nvPr/>
        </p:nvSpPr>
        <p:spPr>
          <a:xfrm>
            <a:off x="640080" y="6586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 name="Straight Connector 11">
            <a:extLst>
              <a:ext uri="{FF2B5EF4-FFF2-40B4-BE49-F238E27FC236}">
                <a16:creationId xmlns:a16="http://schemas.microsoft.com/office/drawing/2014/main" id="{C416576D-5099-5241-8FB8-6D3E99F8EB8A}"/>
              </a:ext>
            </a:extLst>
          </p:cNvPr>
          <p:cNvSpPr/>
          <p:nvPr/>
        </p:nvSpPr>
        <p:spPr>
          <a:xfrm>
            <a:off x="640440" y="601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 name="Straight Connector 12">
            <a:extLst>
              <a:ext uri="{FF2B5EF4-FFF2-40B4-BE49-F238E27FC236}">
                <a16:creationId xmlns:a16="http://schemas.microsoft.com/office/drawing/2014/main" id="{8DA63294-8A7E-0742-AF2C-D015E0F610C7}"/>
              </a:ext>
            </a:extLst>
          </p:cNvPr>
          <p:cNvSpPr/>
          <p:nvPr/>
        </p:nvSpPr>
        <p:spPr>
          <a:xfrm>
            <a:off x="640800" y="547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 name="Straight Connector 13">
            <a:extLst>
              <a:ext uri="{FF2B5EF4-FFF2-40B4-BE49-F238E27FC236}">
                <a16:creationId xmlns:a16="http://schemas.microsoft.com/office/drawing/2014/main" id="{FC0758C9-C3E0-294D-B95A-AF32C47D0A4C}"/>
              </a:ext>
            </a:extLst>
          </p:cNvPr>
          <p:cNvSpPr/>
          <p:nvPr/>
        </p:nvSpPr>
        <p:spPr>
          <a:xfrm>
            <a:off x="641160" y="493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 name="Straight Connector 14">
            <a:extLst>
              <a:ext uri="{FF2B5EF4-FFF2-40B4-BE49-F238E27FC236}">
                <a16:creationId xmlns:a16="http://schemas.microsoft.com/office/drawing/2014/main" id="{BF9D9219-036B-3D42-B575-6BF413176E62}"/>
              </a:ext>
            </a:extLst>
          </p:cNvPr>
          <p:cNvSpPr/>
          <p:nvPr/>
        </p:nvSpPr>
        <p:spPr>
          <a:xfrm>
            <a:off x="641520" y="4318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 name="Straight Connector 15">
            <a:extLst>
              <a:ext uri="{FF2B5EF4-FFF2-40B4-BE49-F238E27FC236}">
                <a16:creationId xmlns:a16="http://schemas.microsoft.com/office/drawing/2014/main" id="{874B3632-215E-4243-A00E-C0BECEEC1751}"/>
              </a:ext>
            </a:extLst>
          </p:cNvPr>
          <p:cNvSpPr/>
          <p:nvPr/>
        </p:nvSpPr>
        <p:spPr>
          <a:xfrm>
            <a:off x="641880" y="3742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 name="Straight Connector 16">
            <a:extLst>
              <a:ext uri="{FF2B5EF4-FFF2-40B4-BE49-F238E27FC236}">
                <a16:creationId xmlns:a16="http://schemas.microsoft.com/office/drawing/2014/main" id="{C01ADC50-52AA-E44F-9A6B-3A1598525CE3}"/>
              </a:ext>
            </a:extLst>
          </p:cNvPr>
          <p:cNvSpPr/>
          <p:nvPr/>
        </p:nvSpPr>
        <p:spPr>
          <a:xfrm>
            <a:off x="642240" y="313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 name="Straight Connector 17">
            <a:extLst>
              <a:ext uri="{FF2B5EF4-FFF2-40B4-BE49-F238E27FC236}">
                <a16:creationId xmlns:a16="http://schemas.microsoft.com/office/drawing/2014/main" id="{1783482F-5A12-A540-990A-81B44E9FE4BD}"/>
              </a:ext>
            </a:extLst>
          </p:cNvPr>
          <p:cNvSpPr/>
          <p:nvPr/>
        </p:nvSpPr>
        <p:spPr>
          <a:xfrm flipV="1">
            <a:off x="5085360" y="692892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 name="Straight Connector 18">
            <a:extLst>
              <a:ext uri="{FF2B5EF4-FFF2-40B4-BE49-F238E27FC236}">
                <a16:creationId xmlns:a16="http://schemas.microsoft.com/office/drawing/2014/main" id="{4E2497D7-8B51-5349-8EA4-13DD529E5444}"/>
              </a:ext>
            </a:extLst>
          </p:cNvPr>
          <p:cNvSpPr/>
          <p:nvPr/>
        </p:nvSpPr>
        <p:spPr>
          <a:xfrm flipV="1">
            <a:off x="4509360" y="692855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Straight Connector 19">
            <a:extLst>
              <a:ext uri="{FF2B5EF4-FFF2-40B4-BE49-F238E27FC236}">
                <a16:creationId xmlns:a16="http://schemas.microsoft.com/office/drawing/2014/main" id="{2F41EDE8-4F80-7C48-A652-327F28A9B47D}"/>
              </a:ext>
            </a:extLst>
          </p:cNvPr>
          <p:cNvSpPr/>
          <p:nvPr/>
        </p:nvSpPr>
        <p:spPr>
          <a:xfrm flipV="1">
            <a:off x="3969360" y="692819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1" name="Straight Connector 20">
            <a:extLst>
              <a:ext uri="{FF2B5EF4-FFF2-40B4-BE49-F238E27FC236}">
                <a16:creationId xmlns:a16="http://schemas.microsoft.com/office/drawing/2014/main" id="{001A1EF2-0EE7-B446-9633-963994DB4037}"/>
              </a:ext>
            </a:extLst>
          </p:cNvPr>
          <p:cNvSpPr/>
          <p:nvPr/>
        </p:nvSpPr>
        <p:spPr>
          <a:xfrm flipV="1">
            <a:off x="3429360" y="692784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2" name="Straight Connector 21">
            <a:extLst>
              <a:ext uri="{FF2B5EF4-FFF2-40B4-BE49-F238E27FC236}">
                <a16:creationId xmlns:a16="http://schemas.microsoft.com/office/drawing/2014/main" id="{34986F71-BDAD-D442-A930-C74B2A1FBD66}"/>
              </a:ext>
            </a:extLst>
          </p:cNvPr>
          <p:cNvSpPr/>
          <p:nvPr/>
        </p:nvSpPr>
        <p:spPr>
          <a:xfrm flipV="1">
            <a:off x="2817360" y="6927479"/>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3" name="Straight Connector 22">
            <a:extLst>
              <a:ext uri="{FF2B5EF4-FFF2-40B4-BE49-F238E27FC236}">
                <a16:creationId xmlns:a16="http://schemas.microsoft.com/office/drawing/2014/main" id="{C4C57458-F1C2-8D48-B58B-A0DC504EF461}"/>
              </a:ext>
            </a:extLst>
          </p:cNvPr>
          <p:cNvSpPr/>
          <p:nvPr/>
        </p:nvSpPr>
        <p:spPr>
          <a:xfrm flipV="1">
            <a:off x="2241360" y="692711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4" name="Straight Connector 23">
            <a:extLst>
              <a:ext uri="{FF2B5EF4-FFF2-40B4-BE49-F238E27FC236}">
                <a16:creationId xmlns:a16="http://schemas.microsoft.com/office/drawing/2014/main" id="{57F24B56-E722-4D44-85B1-1EFC4E6A3972}"/>
              </a:ext>
            </a:extLst>
          </p:cNvPr>
          <p:cNvSpPr/>
          <p:nvPr/>
        </p:nvSpPr>
        <p:spPr>
          <a:xfrm flipV="1">
            <a:off x="1629360" y="692676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5" name="Straight Connector 24">
            <a:extLst>
              <a:ext uri="{FF2B5EF4-FFF2-40B4-BE49-F238E27FC236}">
                <a16:creationId xmlns:a16="http://schemas.microsoft.com/office/drawing/2014/main" id="{BF6EA196-86CF-1542-B7F0-1FCB3D1B1F86}"/>
              </a:ext>
            </a:extLst>
          </p:cNvPr>
          <p:cNvSpPr/>
          <p:nvPr/>
        </p:nvSpPr>
        <p:spPr>
          <a:xfrm flipV="1">
            <a:off x="5625360" y="692927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6" name="Straight Connector 25">
            <a:extLst>
              <a:ext uri="{FF2B5EF4-FFF2-40B4-BE49-F238E27FC236}">
                <a16:creationId xmlns:a16="http://schemas.microsoft.com/office/drawing/2014/main" id="{7AD287CB-1331-464D-BA95-18007D1AED01}"/>
              </a:ext>
            </a:extLst>
          </p:cNvPr>
          <p:cNvSpPr/>
          <p:nvPr/>
        </p:nvSpPr>
        <p:spPr>
          <a:xfrm flipV="1">
            <a:off x="6165360" y="692964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7" name="Straight Connector 26">
            <a:extLst>
              <a:ext uri="{FF2B5EF4-FFF2-40B4-BE49-F238E27FC236}">
                <a16:creationId xmlns:a16="http://schemas.microsoft.com/office/drawing/2014/main" id="{E127397D-E820-BB4F-926F-A2F2F0386556}"/>
              </a:ext>
            </a:extLst>
          </p:cNvPr>
          <p:cNvSpPr/>
          <p:nvPr/>
        </p:nvSpPr>
        <p:spPr>
          <a:xfrm flipV="1">
            <a:off x="6705360" y="693000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8" name="Straight Connector 27">
            <a:extLst>
              <a:ext uri="{FF2B5EF4-FFF2-40B4-BE49-F238E27FC236}">
                <a16:creationId xmlns:a16="http://schemas.microsoft.com/office/drawing/2014/main" id="{42F6775C-FE92-DB47-99C6-11F02D74D37C}"/>
              </a:ext>
            </a:extLst>
          </p:cNvPr>
          <p:cNvSpPr/>
          <p:nvPr/>
        </p:nvSpPr>
        <p:spPr>
          <a:xfrm flipV="1">
            <a:off x="7209360" y="693036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9" name="TextBox 28">
            <a:extLst>
              <a:ext uri="{FF2B5EF4-FFF2-40B4-BE49-F238E27FC236}">
                <a16:creationId xmlns:a16="http://schemas.microsoft.com/office/drawing/2014/main" id="{23E39123-0935-DC4C-A14F-BAF768C2FFDE}"/>
              </a:ext>
            </a:extLst>
          </p:cNvPr>
          <p:cNvSpPr txBox="1"/>
          <p:nvPr/>
        </p:nvSpPr>
        <p:spPr>
          <a:xfrm>
            <a:off x="182880" y="640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0</a:t>
            </a:r>
          </a:p>
        </p:txBody>
      </p:sp>
      <p:sp>
        <p:nvSpPr>
          <p:cNvPr id="30" name="TextBox 29">
            <a:extLst>
              <a:ext uri="{FF2B5EF4-FFF2-40B4-BE49-F238E27FC236}">
                <a16:creationId xmlns:a16="http://schemas.microsoft.com/office/drawing/2014/main" id="{7FDAD5F1-0FEA-7B43-96C5-A26DE3959159}"/>
              </a:ext>
            </a:extLst>
          </p:cNvPr>
          <p:cNvSpPr txBox="1"/>
          <p:nvPr/>
        </p:nvSpPr>
        <p:spPr>
          <a:xfrm>
            <a:off x="182880" y="586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dirty="0">
                <a:ln>
                  <a:noFill/>
                </a:ln>
                <a:latin typeface="Liberation Sans" pitchFamily="18"/>
                <a:ea typeface="Droid Sans Fallback" pitchFamily="2"/>
                <a:cs typeface="FreeSans" pitchFamily="2"/>
              </a:rPr>
              <a:t>1</a:t>
            </a:r>
          </a:p>
        </p:txBody>
      </p:sp>
      <p:sp>
        <p:nvSpPr>
          <p:cNvPr id="31" name="TextBox 30">
            <a:extLst>
              <a:ext uri="{FF2B5EF4-FFF2-40B4-BE49-F238E27FC236}">
                <a16:creationId xmlns:a16="http://schemas.microsoft.com/office/drawing/2014/main" id="{F7B302D4-008B-6F46-B4A1-A52713367A35}"/>
              </a:ext>
            </a:extLst>
          </p:cNvPr>
          <p:cNvSpPr txBox="1"/>
          <p:nvPr/>
        </p:nvSpPr>
        <p:spPr>
          <a:xfrm>
            <a:off x="182880" y="528768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2</a:t>
            </a:r>
          </a:p>
        </p:txBody>
      </p:sp>
      <p:sp>
        <p:nvSpPr>
          <p:cNvPr id="32" name="TextBox 31">
            <a:extLst>
              <a:ext uri="{FF2B5EF4-FFF2-40B4-BE49-F238E27FC236}">
                <a16:creationId xmlns:a16="http://schemas.microsoft.com/office/drawing/2014/main" id="{EB4922D1-2505-FA4A-AD08-11B6DDF07B2D}"/>
              </a:ext>
            </a:extLst>
          </p:cNvPr>
          <p:cNvSpPr txBox="1"/>
          <p:nvPr/>
        </p:nvSpPr>
        <p:spPr>
          <a:xfrm>
            <a:off x="182880" y="478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3</a:t>
            </a:r>
          </a:p>
        </p:txBody>
      </p:sp>
      <p:sp>
        <p:nvSpPr>
          <p:cNvPr id="33" name="TextBox 32">
            <a:extLst>
              <a:ext uri="{FF2B5EF4-FFF2-40B4-BE49-F238E27FC236}">
                <a16:creationId xmlns:a16="http://schemas.microsoft.com/office/drawing/2014/main" id="{2AC991BA-BCE6-B242-AB10-C2E49A01F34E}"/>
              </a:ext>
            </a:extLst>
          </p:cNvPr>
          <p:cNvSpPr txBox="1"/>
          <p:nvPr/>
        </p:nvSpPr>
        <p:spPr>
          <a:xfrm>
            <a:off x="182880" y="4171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4</a:t>
            </a:r>
          </a:p>
        </p:txBody>
      </p:sp>
      <p:sp>
        <p:nvSpPr>
          <p:cNvPr id="34" name="TextBox 33">
            <a:extLst>
              <a:ext uri="{FF2B5EF4-FFF2-40B4-BE49-F238E27FC236}">
                <a16:creationId xmlns:a16="http://schemas.microsoft.com/office/drawing/2014/main" id="{92DFF223-A7BD-3649-940E-9880A3AB5CC7}"/>
              </a:ext>
            </a:extLst>
          </p:cNvPr>
          <p:cNvSpPr txBox="1"/>
          <p:nvPr/>
        </p:nvSpPr>
        <p:spPr>
          <a:xfrm>
            <a:off x="182880" y="359568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5</a:t>
            </a:r>
          </a:p>
        </p:txBody>
      </p:sp>
      <p:sp>
        <p:nvSpPr>
          <p:cNvPr id="35" name="TextBox 34">
            <a:extLst>
              <a:ext uri="{FF2B5EF4-FFF2-40B4-BE49-F238E27FC236}">
                <a16:creationId xmlns:a16="http://schemas.microsoft.com/office/drawing/2014/main" id="{538C880B-8BBE-5441-A587-BF2379671A7F}"/>
              </a:ext>
            </a:extLst>
          </p:cNvPr>
          <p:cNvSpPr txBox="1"/>
          <p:nvPr/>
        </p:nvSpPr>
        <p:spPr>
          <a:xfrm>
            <a:off x="182880" y="298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6</a:t>
            </a:r>
          </a:p>
        </p:txBody>
      </p:sp>
      <p:sp>
        <p:nvSpPr>
          <p:cNvPr id="36" name="TextBox 35">
            <a:extLst>
              <a:ext uri="{FF2B5EF4-FFF2-40B4-BE49-F238E27FC236}">
                <a16:creationId xmlns:a16="http://schemas.microsoft.com/office/drawing/2014/main" id="{E9798296-6279-384B-B385-C06E8CA16344}"/>
              </a:ext>
            </a:extLst>
          </p:cNvPr>
          <p:cNvSpPr txBox="1"/>
          <p:nvPr/>
        </p:nvSpPr>
        <p:spPr>
          <a:xfrm>
            <a:off x="140904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0</a:t>
            </a:r>
          </a:p>
        </p:txBody>
      </p:sp>
      <p:sp>
        <p:nvSpPr>
          <p:cNvPr id="37" name="TextBox 36">
            <a:extLst>
              <a:ext uri="{FF2B5EF4-FFF2-40B4-BE49-F238E27FC236}">
                <a16:creationId xmlns:a16="http://schemas.microsoft.com/office/drawing/2014/main" id="{F44779D4-C5FE-0241-9206-9D123123E6C5}"/>
              </a:ext>
            </a:extLst>
          </p:cNvPr>
          <p:cNvSpPr txBox="1"/>
          <p:nvPr/>
        </p:nvSpPr>
        <p:spPr>
          <a:xfrm>
            <a:off x="2049119"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1</a:t>
            </a:r>
          </a:p>
        </p:txBody>
      </p:sp>
      <p:sp>
        <p:nvSpPr>
          <p:cNvPr id="38" name="TextBox 37">
            <a:extLst>
              <a:ext uri="{FF2B5EF4-FFF2-40B4-BE49-F238E27FC236}">
                <a16:creationId xmlns:a16="http://schemas.microsoft.com/office/drawing/2014/main" id="{D3A14F6F-D9CF-2E4A-8400-7409BE256A6F}"/>
              </a:ext>
            </a:extLst>
          </p:cNvPr>
          <p:cNvSpPr txBox="1"/>
          <p:nvPr/>
        </p:nvSpPr>
        <p:spPr>
          <a:xfrm>
            <a:off x="2615039"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2</a:t>
            </a:r>
          </a:p>
        </p:txBody>
      </p:sp>
      <p:sp>
        <p:nvSpPr>
          <p:cNvPr id="39" name="TextBox 38">
            <a:extLst>
              <a:ext uri="{FF2B5EF4-FFF2-40B4-BE49-F238E27FC236}">
                <a16:creationId xmlns:a16="http://schemas.microsoft.com/office/drawing/2014/main" id="{9210F22D-EFBF-D647-BFDA-25C05369DFC2}"/>
              </a:ext>
            </a:extLst>
          </p:cNvPr>
          <p:cNvSpPr txBox="1"/>
          <p:nvPr/>
        </p:nvSpPr>
        <p:spPr>
          <a:xfrm>
            <a:off x="323784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3</a:t>
            </a:r>
          </a:p>
        </p:txBody>
      </p:sp>
      <p:sp>
        <p:nvSpPr>
          <p:cNvPr id="40" name="TextBox 39">
            <a:extLst>
              <a:ext uri="{FF2B5EF4-FFF2-40B4-BE49-F238E27FC236}">
                <a16:creationId xmlns:a16="http://schemas.microsoft.com/office/drawing/2014/main" id="{198F6439-C0D8-F74C-84DB-0C5CBCEB6DC2}"/>
              </a:ext>
            </a:extLst>
          </p:cNvPr>
          <p:cNvSpPr txBox="1"/>
          <p:nvPr/>
        </p:nvSpPr>
        <p:spPr>
          <a:xfrm>
            <a:off x="374904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4</a:t>
            </a:r>
          </a:p>
        </p:txBody>
      </p:sp>
      <p:sp>
        <p:nvSpPr>
          <p:cNvPr id="41" name="TextBox 40">
            <a:extLst>
              <a:ext uri="{FF2B5EF4-FFF2-40B4-BE49-F238E27FC236}">
                <a16:creationId xmlns:a16="http://schemas.microsoft.com/office/drawing/2014/main" id="{8AB4F506-31FD-5E48-A474-69EAC1F07995}"/>
              </a:ext>
            </a:extLst>
          </p:cNvPr>
          <p:cNvSpPr txBox="1"/>
          <p:nvPr/>
        </p:nvSpPr>
        <p:spPr>
          <a:xfrm>
            <a:off x="429768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5</a:t>
            </a:r>
          </a:p>
        </p:txBody>
      </p:sp>
      <p:sp>
        <p:nvSpPr>
          <p:cNvPr id="42" name="TextBox 41">
            <a:extLst>
              <a:ext uri="{FF2B5EF4-FFF2-40B4-BE49-F238E27FC236}">
                <a16:creationId xmlns:a16="http://schemas.microsoft.com/office/drawing/2014/main" id="{09EA381C-5B6F-BD4F-9ACC-D18504668054}"/>
              </a:ext>
            </a:extLst>
          </p:cNvPr>
          <p:cNvSpPr txBox="1"/>
          <p:nvPr/>
        </p:nvSpPr>
        <p:spPr>
          <a:xfrm>
            <a:off x="488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6</a:t>
            </a:r>
          </a:p>
        </p:txBody>
      </p:sp>
      <p:sp>
        <p:nvSpPr>
          <p:cNvPr id="43" name="TextBox 42">
            <a:extLst>
              <a:ext uri="{FF2B5EF4-FFF2-40B4-BE49-F238E27FC236}">
                <a16:creationId xmlns:a16="http://schemas.microsoft.com/office/drawing/2014/main" id="{1E0188CC-1581-3F44-B97A-4699A8ABD8BA}"/>
              </a:ext>
            </a:extLst>
          </p:cNvPr>
          <p:cNvSpPr txBox="1"/>
          <p:nvPr/>
        </p:nvSpPr>
        <p:spPr>
          <a:xfrm>
            <a:off x="542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7</a:t>
            </a:r>
          </a:p>
        </p:txBody>
      </p:sp>
      <p:sp>
        <p:nvSpPr>
          <p:cNvPr id="44" name="TextBox 43">
            <a:extLst>
              <a:ext uri="{FF2B5EF4-FFF2-40B4-BE49-F238E27FC236}">
                <a16:creationId xmlns:a16="http://schemas.microsoft.com/office/drawing/2014/main" id="{693FCB23-089B-8245-A9EB-C9AE4DC3CB2E}"/>
              </a:ext>
            </a:extLst>
          </p:cNvPr>
          <p:cNvSpPr txBox="1"/>
          <p:nvPr/>
        </p:nvSpPr>
        <p:spPr>
          <a:xfrm>
            <a:off x="596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8</a:t>
            </a:r>
          </a:p>
        </p:txBody>
      </p:sp>
      <p:sp>
        <p:nvSpPr>
          <p:cNvPr id="45" name="TextBox 44">
            <a:extLst>
              <a:ext uri="{FF2B5EF4-FFF2-40B4-BE49-F238E27FC236}">
                <a16:creationId xmlns:a16="http://schemas.microsoft.com/office/drawing/2014/main" id="{6384418E-5C91-6D4F-AF4E-20378278CEE7}"/>
              </a:ext>
            </a:extLst>
          </p:cNvPr>
          <p:cNvSpPr txBox="1"/>
          <p:nvPr/>
        </p:nvSpPr>
        <p:spPr>
          <a:xfrm>
            <a:off x="650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9</a:t>
            </a:r>
          </a:p>
        </p:txBody>
      </p:sp>
      <p:sp>
        <p:nvSpPr>
          <p:cNvPr id="46" name="TextBox 45">
            <a:extLst>
              <a:ext uri="{FF2B5EF4-FFF2-40B4-BE49-F238E27FC236}">
                <a16:creationId xmlns:a16="http://schemas.microsoft.com/office/drawing/2014/main" id="{5DB17CCC-80DC-FE4C-9FAA-634A4AA1B3B9}"/>
              </a:ext>
            </a:extLst>
          </p:cNvPr>
          <p:cNvSpPr txBox="1"/>
          <p:nvPr/>
        </p:nvSpPr>
        <p:spPr>
          <a:xfrm>
            <a:off x="6971760" y="7099560"/>
            <a:ext cx="49032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10</a:t>
            </a:r>
          </a:p>
        </p:txBody>
      </p:sp>
      <p:sp>
        <p:nvSpPr>
          <p:cNvPr id="47" name="Slide Number Placeholder 4">
            <a:extLst>
              <a:ext uri="{FF2B5EF4-FFF2-40B4-BE49-F238E27FC236}">
                <a16:creationId xmlns:a16="http://schemas.microsoft.com/office/drawing/2014/main" id="{0C3EFD50-B21E-B242-99BD-293B8A4E113F}"/>
              </a:ext>
            </a:extLst>
          </p:cNvPr>
          <p:cNvSpPr>
            <a:spLocks noGrp="1"/>
          </p:cNvSpPr>
          <p:nvPr/>
        </p:nvSpPr>
        <p:spPr bwMode="auto">
          <a:xfrm>
            <a:off x="7990161" y="7255279"/>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14</a:t>
            </a:fld>
            <a:endParaRPr lang="en-GB" sz="1221" dirty="0">
              <a:solidFill>
                <a:srgbClr val="00CC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313C8-D992-B94C-9453-010CB78F4423}"/>
              </a:ext>
            </a:extLst>
          </p:cNvPr>
          <p:cNvPicPr>
            <a:picLocks noChangeAspect="1"/>
          </p:cNvPicPr>
          <p:nvPr/>
        </p:nvPicPr>
        <p:blipFill>
          <a:blip r:embed="rId3">
            <a:lum/>
            <a:alphaModFix/>
          </a:blip>
          <a:srcRect/>
          <a:stretch>
            <a:fillRect/>
          </a:stretch>
        </p:blipFill>
        <p:spPr>
          <a:xfrm>
            <a:off x="777239" y="2892239"/>
            <a:ext cx="6720840" cy="4553640"/>
          </a:xfrm>
          <a:prstGeom prst="rect">
            <a:avLst/>
          </a:prstGeom>
          <a:noFill/>
          <a:ln>
            <a:noFill/>
          </a:ln>
        </p:spPr>
      </p:pic>
      <p:sp>
        <p:nvSpPr>
          <p:cNvPr id="3" name="Freeform 2">
            <a:extLst>
              <a:ext uri="{FF2B5EF4-FFF2-40B4-BE49-F238E27FC236}">
                <a16:creationId xmlns:a16="http://schemas.microsoft.com/office/drawing/2014/main" id="{415B523C-A26A-F640-A198-1467CAF09387}"/>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Carta dei nuclidi di Segré</a:t>
            </a:r>
          </a:p>
        </p:txBody>
      </p:sp>
      <p:sp>
        <p:nvSpPr>
          <p:cNvPr id="4" name="Text Box 97">
            <a:extLst>
              <a:ext uri="{FF2B5EF4-FFF2-40B4-BE49-F238E27FC236}">
                <a16:creationId xmlns:a16="http://schemas.microsoft.com/office/drawing/2014/main" id="{0F231AB9-2359-0547-A2B9-F1C2E31D44F4}"/>
              </a:ext>
            </a:extLst>
          </p:cNvPr>
          <p:cNvSpPr/>
          <p:nvPr/>
        </p:nvSpPr>
        <p:spPr>
          <a:xfrm>
            <a:off x="9031680" y="6877440"/>
            <a:ext cx="43992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749"/>
              </a:spcBef>
              <a:spcAft>
                <a:spcPts val="0"/>
              </a:spcAft>
              <a:buNone/>
              <a:tabLst/>
            </a:pPr>
            <a:r>
              <a:rPr lang="it-IT" sz="2800" b="0" i="0" u="none" strike="noStrike" kern="1200">
                <a:ln>
                  <a:noFill/>
                </a:ln>
                <a:latin typeface="Arial" pitchFamily="18"/>
                <a:ea typeface="Arial" pitchFamily="2"/>
                <a:cs typeface="Arial" pitchFamily="2"/>
              </a:rPr>
              <a:t>N</a:t>
            </a:r>
          </a:p>
        </p:txBody>
      </p:sp>
      <p:sp>
        <p:nvSpPr>
          <p:cNvPr id="5" name="Text Box 97">
            <a:extLst>
              <a:ext uri="{FF2B5EF4-FFF2-40B4-BE49-F238E27FC236}">
                <a16:creationId xmlns:a16="http://schemas.microsoft.com/office/drawing/2014/main" id="{60BCBC66-6F7D-3F4C-A268-4E9CC5AB68D9}"/>
              </a:ext>
            </a:extLst>
          </p:cNvPr>
          <p:cNvSpPr/>
          <p:nvPr/>
        </p:nvSpPr>
        <p:spPr>
          <a:xfrm>
            <a:off x="335880" y="1828800"/>
            <a:ext cx="30312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749"/>
              </a:spcBef>
              <a:spcAft>
                <a:spcPts val="0"/>
              </a:spcAft>
              <a:buNone/>
              <a:tabLst/>
            </a:pPr>
            <a:r>
              <a:rPr lang="it-IT" sz="2800" b="0" i="0" u="none" strike="noStrike" kern="1200">
                <a:ln>
                  <a:noFill/>
                </a:ln>
                <a:latin typeface="Arial" pitchFamily="18"/>
                <a:ea typeface="Arial" pitchFamily="2"/>
                <a:cs typeface="Arial" pitchFamily="2"/>
              </a:rPr>
              <a:t>Z</a:t>
            </a:r>
          </a:p>
        </p:txBody>
      </p:sp>
      <p:sp>
        <p:nvSpPr>
          <p:cNvPr id="6" name="Rectangle 13">
            <a:extLst>
              <a:ext uri="{FF2B5EF4-FFF2-40B4-BE49-F238E27FC236}">
                <a16:creationId xmlns:a16="http://schemas.microsoft.com/office/drawing/2014/main" id="{CCD8B7FA-2CD9-CE46-B387-409E2C8537E4}"/>
              </a:ext>
            </a:extLst>
          </p:cNvPr>
          <p:cNvSpPr/>
          <p:nvPr/>
        </p:nvSpPr>
        <p:spPr>
          <a:xfrm>
            <a:off x="2579039" y="6863760"/>
            <a:ext cx="1325520" cy="33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Rectangle 14">
            <a:extLst>
              <a:ext uri="{FF2B5EF4-FFF2-40B4-BE49-F238E27FC236}">
                <a16:creationId xmlns:a16="http://schemas.microsoft.com/office/drawing/2014/main" id="{8ED5BC36-E3B6-4A42-8CEC-741720C41661}"/>
              </a:ext>
            </a:extLst>
          </p:cNvPr>
          <p:cNvSpPr/>
          <p:nvPr/>
        </p:nvSpPr>
        <p:spPr>
          <a:xfrm rot="5400000">
            <a:off x="-338760" y="5658840"/>
            <a:ext cx="1325520" cy="33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 name="Line 15">
            <a:extLst>
              <a:ext uri="{FF2B5EF4-FFF2-40B4-BE49-F238E27FC236}">
                <a16:creationId xmlns:a16="http://schemas.microsoft.com/office/drawing/2014/main" id="{0265E843-247C-6B4D-AA63-86E39982F25D}"/>
              </a:ext>
            </a:extLst>
          </p:cNvPr>
          <p:cNvSpPr/>
          <p:nvPr/>
        </p:nvSpPr>
        <p:spPr>
          <a:xfrm flipV="1">
            <a:off x="602640" y="6899760"/>
            <a:ext cx="8724240" cy="35999"/>
          </a:xfrm>
          <a:prstGeom prst="line">
            <a:avLst/>
          </a:prstGeom>
          <a:noFill/>
          <a:ln w="38160" cap="sq">
            <a:solidFill>
              <a:srgbClr val="000000"/>
            </a:solidFill>
            <a:prstDash val="solid"/>
            <a:miter/>
            <a:tailEnd type="arrow"/>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 name="Line 16">
            <a:extLst>
              <a:ext uri="{FF2B5EF4-FFF2-40B4-BE49-F238E27FC236}">
                <a16:creationId xmlns:a16="http://schemas.microsoft.com/office/drawing/2014/main" id="{A55DE531-5D8F-BE42-B508-A1B36519C921}"/>
              </a:ext>
            </a:extLst>
          </p:cNvPr>
          <p:cNvSpPr/>
          <p:nvPr/>
        </p:nvSpPr>
        <p:spPr>
          <a:xfrm flipV="1">
            <a:off x="749880" y="1923119"/>
            <a:ext cx="34200" cy="5172121"/>
          </a:xfrm>
          <a:prstGeom prst="line">
            <a:avLst/>
          </a:prstGeom>
          <a:noFill/>
          <a:ln w="38160" cap="sq">
            <a:solidFill>
              <a:srgbClr val="000000"/>
            </a:solidFill>
            <a:prstDash val="solid"/>
            <a:miter/>
            <a:tailEnd type="arrow"/>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 name="Text Box 97">
            <a:extLst>
              <a:ext uri="{FF2B5EF4-FFF2-40B4-BE49-F238E27FC236}">
                <a16:creationId xmlns:a16="http://schemas.microsoft.com/office/drawing/2014/main" id="{525DA76B-47C0-7B49-B9ED-597522DAB543}"/>
              </a:ext>
            </a:extLst>
          </p:cNvPr>
          <p:cNvSpPr/>
          <p:nvPr/>
        </p:nvSpPr>
        <p:spPr>
          <a:xfrm>
            <a:off x="2194560" y="2012040"/>
            <a:ext cx="347472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123"/>
              </a:spcBef>
              <a:spcAft>
                <a:spcPts val="0"/>
              </a:spcAft>
              <a:buNone/>
              <a:tabLst/>
            </a:pPr>
            <a:r>
              <a:rPr lang="it-IT" sz="2000" b="0" i="0" u="none" strike="noStrike" kern="1200">
                <a:ln>
                  <a:noFill/>
                </a:ln>
                <a:latin typeface="Arial" pitchFamily="18"/>
                <a:ea typeface="Arial" pitchFamily="2"/>
                <a:cs typeface="Arial" pitchFamily="2"/>
              </a:rPr>
              <a:t>Nuclidi con lo </a:t>
            </a:r>
            <a:r>
              <a:rPr lang="it-IT" sz="2000" b="0" i="0" u="none" strike="noStrike" kern="1200">
                <a:ln>
                  <a:noFill/>
                </a:ln>
                <a:solidFill>
                  <a:srgbClr val="FF0000"/>
                </a:solidFill>
                <a:latin typeface="Arial" pitchFamily="18"/>
                <a:ea typeface="Arial" pitchFamily="2"/>
                <a:cs typeface="Arial" pitchFamily="2"/>
              </a:rPr>
              <a:t>stesso A</a:t>
            </a:r>
            <a:r>
              <a:rPr lang="it-IT" sz="2000" b="0" i="0" u="none" strike="noStrike" kern="1200">
                <a:ln>
                  <a:noFill/>
                </a:ln>
                <a:latin typeface="Arial" pitchFamily="18"/>
                <a:ea typeface="Arial" pitchFamily="2"/>
                <a:cs typeface="Arial" pitchFamily="2"/>
              </a:rPr>
              <a:t> sono noti come </a:t>
            </a:r>
            <a:r>
              <a:rPr lang="it-IT" sz="2000" b="1" i="0" u="none" strike="noStrike" kern="1200">
                <a:ln>
                  <a:noFill/>
                </a:ln>
                <a:solidFill>
                  <a:srgbClr val="3333FF"/>
                </a:solidFill>
                <a:latin typeface="Arial" pitchFamily="18"/>
                <a:ea typeface="Arial" pitchFamily="2"/>
                <a:cs typeface="Arial" pitchFamily="2"/>
              </a:rPr>
              <a:t>ISOBARI</a:t>
            </a:r>
          </a:p>
        </p:txBody>
      </p:sp>
      <p:sp>
        <p:nvSpPr>
          <p:cNvPr id="11" name="Line 100">
            <a:extLst>
              <a:ext uri="{FF2B5EF4-FFF2-40B4-BE49-F238E27FC236}">
                <a16:creationId xmlns:a16="http://schemas.microsoft.com/office/drawing/2014/main" id="{9D9090D7-B950-554F-9502-40731CF6DCA8}"/>
              </a:ext>
            </a:extLst>
          </p:cNvPr>
          <p:cNvSpPr/>
          <p:nvPr/>
        </p:nvSpPr>
        <p:spPr>
          <a:xfrm>
            <a:off x="1635839" y="4874400"/>
            <a:ext cx="6099120" cy="0"/>
          </a:xfrm>
          <a:prstGeom prst="line">
            <a:avLst/>
          </a:prstGeom>
          <a:noFill/>
          <a:ln w="38160" cap="sq">
            <a:solidFill>
              <a:srgbClr val="0000FF"/>
            </a:solidFill>
            <a:prstDash val="solid"/>
            <a:miter/>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 name="Line 102">
            <a:extLst>
              <a:ext uri="{FF2B5EF4-FFF2-40B4-BE49-F238E27FC236}">
                <a16:creationId xmlns:a16="http://schemas.microsoft.com/office/drawing/2014/main" id="{C1B39FD5-CCF1-4745-AB25-42528B0C58B5}"/>
              </a:ext>
            </a:extLst>
          </p:cNvPr>
          <p:cNvSpPr/>
          <p:nvPr/>
        </p:nvSpPr>
        <p:spPr>
          <a:xfrm>
            <a:off x="1335600" y="2435760"/>
            <a:ext cx="2607120" cy="2446920"/>
          </a:xfrm>
          <a:prstGeom prst="line">
            <a:avLst/>
          </a:prstGeom>
          <a:noFill/>
          <a:ln w="38160" cap="sq">
            <a:solidFill>
              <a:srgbClr val="0000FF"/>
            </a:solidFill>
            <a:prstDash val="solid"/>
            <a:miter/>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 name="Text Box 103">
            <a:extLst>
              <a:ext uri="{FF2B5EF4-FFF2-40B4-BE49-F238E27FC236}">
                <a16:creationId xmlns:a16="http://schemas.microsoft.com/office/drawing/2014/main" id="{104CB792-AE8F-434F-AF85-484A789D5852}"/>
              </a:ext>
            </a:extLst>
          </p:cNvPr>
          <p:cNvSpPr/>
          <p:nvPr/>
        </p:nvSpPr>
        <p:spPr>
          <a:xfrm>
            <a:off x="7535160" y="4447800"/>
            <a:ext cx="10616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2400" b="0" i="0" u="none" strike="noStrike" kern="1200">
                <a:ln>
                  <a:noFill/>
                </a:ln>
                <a:solidFill>
                  <a:srgbClr val="FF0000"/>
                </a:solidFill>
                <a:latin typeface="Arial" pitchFamily="18"/>
                <a:ea typeface="Arial" pitchFamily="2"/>
                <a:cs typeface="Arial" pitchFamily="2"/>
              </a:rPr>
              <a:t>isotopi</a:t>
            </a:r>
          </a:p>
        </p:txBody>
      </p:sp>
      <p:sp>
        <p:nvSpPr>
          <p:cNvPr id="14" name="Text Box 104">
            <a:extLst>
              <a:ext uri="{FF2B5EF4-FFF2-40B4-BE49-F238E27FC236}">
                <a16:creationId xmlns:a16="http://schemas.microsoft.com/office/drawing/2014/main" id="{99984337-2FF2-D548-9ED9-AD64F11243F4}"/>
              </a:ext>
            </a:extLst>
          </p:cNvPr>
          <p:cNvSpPr/>
          <p:nvPr/>
        </p:nvSpPr>
        <p:spPr>
          <a:xfrm rot="2605200">
            <a:off x="1336794" y="2438481"/>
            <a:ext cx="107819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2400" b="0" i="0" u="none" strike="noStrike" kern="1200">
                <a:ln>
                  <a:noFill/>
                </a:ln>
                <a:solidFill>
                  <a:srgbClr val="FF0000"/>
                </a:solidFill>
                <a:latin typeface="Arial" pitchFamily="18"/>
                <a:ea typeface="Arial" pitchFamily="2"/>
                <a:cs typeface="Arial" pitchFamily="2"/>
              </a:rPr>
              <a:t>isobari</a:t>
            </a:r>
          </a:p>
        </p:txBody>
      </p:sp>
      <p:sp>
        <p:nvSpPr>
          <p:cNvPr id="15" name="Rectangle 3">
            <a:extLst>
              <a:ext uri="{FF2B5EF4-FFF2-40B4-BE49-F238E27FC236}">
                <a16:creationId xmlns:a16="http://schemas.microsoft.com/office/drawing/2014/main" id="{7FF5C585-BF1C-664A-AAAD-8CE9867165B0}"/>
              </a:ext>
            </a:extLst>
          </p:cNvPr>
          <p:cNvSpPr/>
          <p:nvPr/>
        </p:nvSpPr>
        <p:spPr>
          <a:xfrm>
            <a:off x="842400" y="1094760"/>
            <a:ext cx="8830800"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pPr>
            <a:r>
              <a:rPr lang="it-IT" sz="2200" b="0" i="0" u="none" strike="noStrike" kern="1200">
                <a:ln>
                  <a:noFill/>
                </a:ln>
                <a:latin typeface="Arial" pitchFamily="18"/>
                <a:ea typeface="Arial" pitchFamily="2"/>
                <a:cs typeface="Arial" pitchFamily="2"/>
              </a:rPr>
              <a:t>Nella carta di Segré, i nuclei sono organizzati sulla base del loro </a:t>
            </a:r>
            <a:r>
              <a:rPr lang="it-IT" sz="2200" b="1" i="0" u="none" strike="noStrike" kern="1200">
                <a:ln>
                  <a:noFill/>
                </a:ln>
                <a:latin typeface="Arial" pitchFamily="18"/>
                <a:ea typeface="Arial" pitchFamily="2"/>
                <a:cs typeface="Arial" pitchFamily="2"/>
              </a:rPr>
              <a:t>numero atomico Z</a:t>
            </a:r>
            <a:r>
              <a:rPr lang="it-IT" sz="2200" b="0" i="0" u="none" strike="noStrike" kern="1200">
                <a:ln>
                  <a:noFill/>
                </a:ln>
                <a:latin typeface="Arial" pitchFamily="18"/>
                <a:ea typeface="Arial" pitchFamily="2"/>
                <a:cs typeface="Arial" pitchFamily="2"/>
              </a:rPr>
              <a:t> e del </a:t>
            </a:r>
            <a:r>
              <a:rPr lang="it-IT" sz="2200" b="1" i="0" u="none" strike="noStrike" kern="1200">
                <a:ln>
                  <a:noFill/>
                </a:ln>
                <a:latin typeface="Arial" pitchFamily="18"/>
                <a:ea typeface="Arial" pitchFamily="2"/>
                <a:cs typeface="Arial" pitchFamily="2"/>
              </a:rPr>
              <a:t>numero di neutroni N</a:t>
            </a:r>
          </a:p>
        </p:txBody>
      </p:sp>
      <p:sp>
        <p:nvSpPr>
          <p:cNvPr id="16" name="TextBox 15">
            <a:extLst>
              <a:ext uri="{FF2B5EF4-FFF2-40B4-BE49-F238E27FC236}">
                <a16:creationId xmlns:a16="http://schemas.microsoft.com/office/drawing/2014/main" id="{A6F76DCD-9E6F-DE4C-8736-5E3CB90DE69E}"/>
              </a:ext>
            </a:extLst>
          </p:cNvPr>
          <p:cNvSpPr txBox="1"/>
          <p:nvPr/>
        </p:nvSpPr>
        <p:spPr>
          <a:xfrm>
            <a:off x="6400800" y="5489279"/>
            <a:ext cx="3679826" cy="1307383"/>
          </a:xfrm>
          <a:prstGeom prst="rect">
            <a:avLst/>
          </a:prstGeom>
          <a:noFill/>
          <a:ln>
            <a:noFill/>
          </a:ln>
        </p:spPr>
        <p:txBody>
          <a:bodyPr vert="horz" wrap="square" lIns="108360" tIns="63360" rIns="108360" bIns="63360" anchorCtr="0" compatLnSpc="0">
            <a:spAutoFit/>
          </a:bodyPr>
          <a:lstStyle/>
          <a:p>
            <a:pPr marL="0" marR="0" lvl="0" indent="0" rtl="0" hangingPunct="1">
              <a:lnSpc>
                <a:spcPct val="100000"/>
              </a:lnSpc>
              <a:spcBef>
                <a:spcPts val="1123"/>
              </a:spcBef>
              <a:spcAft>
                <a:spcPts val="0"/>
              </a:spcAft>
              <a:buNone/>
              <a:tabLst/>
            </a:pPr>
            <a:r>
              <a:rPr lang="it-IT" sz="2000" b="0" i="0" u="none" strike="noStrike" kern="1200" dirty="0">
                <a:ln>
                  <a:noFill/>
                </a:ln>
                <a:latin typeface="Arial" pitchFamily="18"/>
                <a:ea typeface="Arial" pitchFamily="2"/>
                <a:cs typeface="Arial" pitchFamily="2"/>
              </a:rPr>
              <a:t>Nuclidi con lo </a:t>
            </a:r>
            <a:r>
              <a:rPr lang="it-IT" sz="2000" b="0" i="0" u="none" strike="noStrike" kern="1200" dirty="0">
                <a:ln>
                  <a:noFill/>
                </a:ln>
                <a:solidFill>
                  <a:srgbClr val="FF0000"/>
                </a:solidFill>
                <a:latin typeface="Arial" pitchFamily="18"/>
                <a:ea typeface="Arial" pitchFamily="2"/>
                <a:cs typeface="Arial" pitchFamily="2"/>
              </a:rPr>
              <a:t>stesso </a:t>
            </a:r>
            <a:r>
              <a:rPr lang="it-IT" sz="2000" b="0" i="0" u="none" strike="noStrike" kern="1200" dirty="0" err="1">
                <a:ln>
                  <a:noFill/>
                </a:ln>
                <a:solidFill>
                  <a:srgbClr val="FF0000"/>
                </a:solidFill>
                <a:latin typeface="Arial" pitchFamily="18"/>
                <a:ea typeface="Arial" pitchFamily="2"/>
                <a:cs typeface="Arial" pitchFamily="2"/>
              </a:rPr>
              <a:t>Z</a:t>
            </a:r>
            <a:r>
              <a:rPr lang="it-IT" sz="2000" b="0" i="0" u="none" strike="noStrike" kern="1200" dirty="0">
                <a:ln>
                  <a:noFill/>
                </a:ln>
                <a:latin typeface="Arial" pitchFamily="18"/>
                <a:ea typeface="Arial" pitchFamily="2"/>
                <a:cs typeface="Arial" pitchFamily="2"/>
              </a:rPr>
              <a:t> ma </a:t>
            </a:r>
            <a:r>
              <a:rPr lang="it-IT" sz="2000" b="0" i="0" u="none" strike="noStrike" kern="1200" dirty="0">
                <a:ln>
                  <a:noFill/>
                </a:ln>
                <a:solidFill>
                  <a:srgbClr val="FF0000"/>
                </a:solidFill>
                <a:latin typeface="Arial" pitchFamily="18"/>
                <a:ea typeface="Arial" pitchFamily="2"/>
                <a:cs typeface="Arial" pitchFamily="2"/>
              </a:rPr>
              <a:t>diverso </a:t>
            </a:r>
            <a:r>
              <a:rPr lang="it-IT" sz="2000" b="0" i="0" u="none" strike="noStrike" kern="1200" dirty="0" err="1">
                <a:ln>
                  <a:noFill/>
                </a:ln>
                <a:solidFill>
                  <a:srgbClr val="FF0000"/>
                </a:solidFill>
                <a:latin typeface="Arial" pitchFamily="18"/>
                <a:ea typeface="Arial" pitchFamily="2"/>
                <a:cs typeface="Arial" pitchFamily="2"/>
              </a:rPr>
              <a:t>N</a:t>
            </a:r>
            <a:r>
              <a:rPr lang="it-IT" sz="2000" b="0" i="0" u="none" strike="noStrike" kern="1200" dirty="0">
                <a:ln>
                  <a:noFill/>
                </a:ln>
                <a:latin typeface="Arial" pitchFamily="18"/>
                <a:ea typeface="Arial" pitchFamily="2"/>
                <a:cs typeface="Arial" pitchFamily="2"/>
              </a:rPr>
              <a:t> sono detti </a:t>
            </a:r>
            <a:r>
              <a:rPr lang="it-IT" sz="2000" b="1" i="0" u="none" strike="noStrike" kern="1200" dirty="0">
                <a:ln>
                  <a:noFill/>
                </a:ln>
                <a:solidFill>
                  <a:srgbClr val="3333FF"/>
                </a:solidFill>
                <a:latin typeface="Arial" pitchFamily="18"/>
                <a:ea typeface="Arial" pitchFamily="2"/>
                <a:cs typeface="Arial" pitchFamily="2"/>
              </a:rPr>
              <a:t>ISOTOPI</a:t>
            </a:r>
            <a:r>
              <a:rPr lang="it-IT" sz="2000" b="0" i="0" u="none" strike="noStrike" kern="1200" dirty="0">
                <a:ln>
                  <a:noFill/>
                </a:ln>
                <a:solidFill>
                  <a:srgbClr val="3333FF"/>
                </a:solidFill>
                <a:latin typeface="Arial" pitchFamily="18"/>
                <a:ea typeface="Arial" pitchFamily="2"/>
                <a:cs typeface="Arial" pitchFamily="2"/>
              </a:rPr>
              <a:t> </a:t>
            </a:r>
            <a:r>
              <a:rPr lang="it-IT" sz="2000" b="0" i="0" u="none" strike="noStrike" kern="1200" dirty="0">
                <a:ln>
                  <a:noFill/>
                </a:ln>
                <a:latin typeface="Arial" pitchFamily="18"/>
                <a:ea typeface="Arial" pitchFamily="2"/>
                <a:cs typeface="Arial" pitchFamily="2"/>
              </a:rPr>
              <a:t> (Corrispondono allo stesso elemento chimico)</a:t>
            </a:r>
          </a:p>
        </p:txBody>
      </p:sp>
      <p:sp>
        <p:nvSpPr>
          <p:cNvPr id="17" name="Straight Connector 16">
            <a:extLst>
              <a:ext uri="{FF2B5EF4-FFF2-40B4-BE49-F238E27FC236}">
                <a16:creationId xmlns:a16="http://schemas.microsoft.com/office/drawing/2014/main" id="{72EDFC19-C985-FA45-B219-74458C6BEC6E}"/>
              </a:ext>
            </a:extLst>
          </p:cNvPr>
          <p:cNvSpPr/>
          <p:nvPr/>
        </p:nvSpPr>
        <p:spPr>
          <a:xfrm>
            <a:off x="640080" y="6586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 name="Straight Connector 17">
            <a:extLst>
              <a:ext uri="{FF2B5EF4-FFF2-40B4-BE49-F238E27FC236}">
                <a16:creationId xmlns:a16="http://schemas.microsoft.com/office/drawing/2014/main" id="{7E5928CC-FA70-9A4D-A5F2-0836DCB14218}"/>
              </a:ext>
            </a:extLst>
          </p:cNvPr>
          <p:cNvSpPr/>
          <p:nvPr/>
        </p:nvSpPr>
        <p:spPr>
          <a:xfrm>
            <a:off x="640440" y="601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 name="Straight Connector 18">
            <a:extLst>
              <a:ext uri="{FF2B5EF4-FFF2-40B4-BE49-F238E27FC236}">
                <a16:creationId xmlns:a16="http://schemas.microsoft.com/office/drawing/2014/main" id="{905C0DE2-97FA-E74D-B73C-922DC7E181CF}"/>
              </a:ext>
            </a:extLst>
          </p:cNvPr>
          <p:cNvSpPr/>
          <p:nvPr/>
        </p:nvSpPr>
        <p:spPr>
          <a:xfrm>
            <a:off x="640800" y="547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Straight Connector 19">
            <a:extLst>
              <a:ext uri="{FF2B5EF4-FFF2-40B4-BE49-F238E27FC236}">
                <a16:creationId xmlns:a16="http://schemas.microsoft.com/office/drawing/2014/main" id="{8DD95AF4-F812-BF4B-A15B-ADB4E8CAE71D}"/>
              </a:ext>
            </a:extLst>
          </p:cNvPr>
          <p:cNvSpPr/>
          <p:nvPr/>
        </p:nvSpPr>
        <p:spPr>
          <a:xfrm>
            <a:off x="641160" y="493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1" name="Straight Connector 20">
            <a:extLst>
              <a:ext uri="{FF2B5EF4-FFF2-40B4-BE49-F238E27FC236}">
                <a16:creationId xmlns:a16="http://schemas.microsoft.com/office/drawing/2014/main" id="{EBFF824D-428D-B849-BD83-6F04BC65AFA8}"/>
              </a:ext>
            </a:extLst>
          </p:cNvPr>
          <p:cNvSpPr/>
          <p:nvPr/>
        </p:nvSpPr>
        <p:spPr>
          <a:xfrm>
            <a:off x="641520" y="4318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2" name="Straight Connector 21">
            <a:extLst>
              <a:ext uri="{FF2B5EF4-FFF2-40B4-BE49-F238E27FC236}">
                <a16:creationId xmlns:a16="http://schemas.microsoft.com/office/drawing/2014/main" id="{B31D1CA9-266D-F343-B4B8-712ACF6AF699}"/>
              </a:ext>
            </a:extLst>
          </p:cNvPr>
          <p:cNvSpPr/>
          <p:nvPr/>
        </p:nvSpPr>
        <p:spPr>
          <a:xfrm>
            <a:off x="641880" y="3742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3" name="Straight Connector 22">
            <a:extLst>
              <a:ext uri="{FF2B5EF4-FFF2-40B4-BE49-F238E27FC236}">
                <a16:creationId xmlns:a16="http://schemas.microsoft.com/office/drawing/2014/main" id="{A260B39F-274F-7F40-8DCF-93126C43A58E}"/>
              </a:ext>
            </a:extLst>
          </p:cNvPr>
          <p:cNvSpPr/>
          <p:nvPr/>
        </p:nvSpPr>
        <p:spPr>
          <a:xfrm>
            <a:off x="642240" y="3130560"/>
            <a:ext cx="109800" cy="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4" name="Straight Connector 23">
            <a:extLst>
              <a:ext uri="{FF2B5EF4-FFF2-40B4-BE49-F238E27FC236}">
                <a16:creationId xmlns:a16="http://schemas.microsoft.com/office/drawing/2014/main" id="{BCDFFEF7-4332-A545-9FED-7CA9A8AFE516}"/>
              </a:ext>
            </a:extLst>
          </p:cNvPr>
          <p:cNvSpPr/>
          <p:nvPr/>
        </p:nvSpPr>
        <p:spPr>
          <a:xfrm flipV="1">
            <a:off x="5085360" y="692892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5" name="Straight Connector 24">
            <a:extLst>
              <a:ext uri="{FF2B5EF4-FFF2-40B4-BE49-F238E27FC236}">
                <a16:creationId xmlns:a16="http://schemas.microsoft.com/office/drawing/2014/main" id="{BE4DF40D-F2CF-6649-A296-5FF71DAFAB81}"/>
              </a:ext>
            </a:extLst>
          </p:cNvPr>
          <p:cNvSpPr/>
          <p:nvPr/>
        </p:nvSpPr>
        <p:spPr>
          <a:xfrm flipV="1">
            <a:off x="4509360" y="692855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6" name="Straight Connector 25">
            <a:extLst>
              <a:ext uri="{FF2B5EF4-FFF2-40B4-BE49-F238E27FC236}">
                <a16:creationId xmlns:a16="http://schemas.microsoft.com/office/drawing/2014/main" id="{01EECC2A-41D8-9E40-8C9C-0217745693BF}"/>
              </a:ext>
            </a:extLst>
          </p:cNvPr>
          <p:cNvSpPr/>
          <p:nvPr/>
        </p:nvSpPr>
        <p:spPr>
          <a:xfrm flipV="1">
            <a:off x="3969360" y="692819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7" name="Straight Connector 26">
            <a:extLst>
              <a:ext uri="{FF2B5EF4-FFF2-40B4-BE49-F238E27FC236}">
                <a16:creationId xmlns:a16="http://schemas.microsoft.com/office/drawing/2014/main" id="{D2689201-1214-AE41-9302-F5ECBC548D74}"/>
              </a:ext>
            </a:extLst>
          </p:cNvPr>
          <p:cNvSpPr/>
          <p:nvPr/>
        </p:nvSpPr>
        <p:spPr>
          <a:xfrm flipV="1">
            <a:off x="3429360" y="692784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8" name="Straight Connector 27">
            <a:extLst>
              <a:ext uri="{FF2B5EF4-FFF2-40B4-BE49-F238E27FC236}">
                <a16:creationId xmlns:a16="http://schemas.microsoft.com/office/drawing/2014/main" id="{CBC61338-E6A3-B44C-92DD-C4B009CD3534}"/>
              </a:ext>
            </a:extLst>
          </p:cNvPr>
          <p:cNvSpPr/>
          <p:nvPr/>
        </p:nvSpPr>
        <p:spPr>
          <a:xfrm flipV="1">
            <a:off x="2817360" y="6927479"/>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9" name="Straight Connector 28">
            <a:extLst>
              <a:ext uri="{FF2B5EF4-FFF2-40B4-BE49-F238E27FC236}">
                <a16:creationId xmlns:a16="http://schemas.microsoft.com/office/drawing/2014/main" id="{2FC38AE9-5E8C-CD4C-82E2-DD17491AB1D9}"/>
              </a:ext>
            </a:extLst>
          </p:cNvPr>
          <p:cNvSpPr/>
          <p:nvPr/>
        </p:nvSpPr>
        <p:spPr>
          <a:xfrm flipV="1">
            <a:off x="2241360" y="692711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0" name="Straight Connector 29">
            <a:extLst>
              <a:ext uri="{FF2B5EF4-FFF2-40B4-BE49-F238E27FC236}">
                <a16:creationId xmlns:a16="http://schemas.microsoft.com/office/drawing/2014/main" id="{BCCC4E55-1A0D-134E-B089-F9037BF65FC4}"/>
              </a:ext>
            </a:extLst>
          </p:cNvPr>
          <p:cNvSpPr/>
          <p:nvPr/>
        </p:nvSpPr>
        <p:spPr>
          <a:xfrm flipV="1">
            <a:off x="1629360" y="692676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1" name="Straight Connector 30">
            <a:extLst>
              <a:ext uri="{FF2B5EF4-FFF2-40B4-BE49-F238E27FC236}">
                <a16:creationId xmlns:a16="http://schemas.microsoft.com/office/drawing/2014/main" id="{6AC29BE8-CC3A-A040-A64B-8CEC633DB0DD}"/>
              </a:ext>
            </a:extLst>
          </p:cNvPr>
          <p:cNvSpPr/>
          <p:nvPr/>
        </p:nvSpPr>
        <p:spPr>
          <a:xfrm flipV="1">
            <a:off x="5625360" y="6929279"/>
            <a:ext cx="0" cy="109801"/>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2" name="Straight Connector 31">
            <a:extLst>
              <a:ext uri="{FF2B5EF4-FFF2-40B4-BE49-F238E27FC236}">
                <a16:creationId xmlns:a16="http://schemas.microsoft.com/office/drawing/2014/main" id="{165C1B4A-A982-3449-91D1-BBE1FE3170AB}"/>
              </a:ext>
            </a:extLst>
          </p:cNvPr>
          <p:cNvSpPr/>
          <p:nvPr/>
        </p:nvSpPr>
        <p:spPr>
          <a:xfrm flipV="1">
            <a:off x="6165360" y="692964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3" name="Straight Connector 32">
            <a:extLst>
              <a:ext uri="{FF2B5EF4-FFF2-40B4-BE49-F238E27FC236}">
                <a16:creationId xmlns:a16="http://schemas.microsoft.com/office/drawing/2014/main" id="{4A01F185-9BC2-F64E-A88C-5C1C70FB281A}"/>
              </a:ext>
            </a:extLst>
          </p:cNvPr>
          <p:cNvSpPr/>
          <p:nvPr/>
        </p:nvSpPr>
        <p:spPr>
          <a:xfrm flipV="1">
            <a:off x="6705360" y="693000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4" name="Straight Connector 33">
            <a:extLst>
              <a:ext uri="{FF2B5EF4-FFF2-40B4-BE49-F238E27FC236}">
                <a16:creationId xmlns:a16="http://schemas.microsoft.com/office/drawing/2014/main" id="{23C14FD5-F8E8-3A48-B287-BD920E3D1A65}"/>
              </a:ext>
            </a:extLst>
          </p:cNvPr>
          <p:cNvSpPr/>
          <p:nvPr/>
        </p:nvSpPr>
        <p:spPr>
          <a:xfrm flipV="1">
            <a:off x="7209360" y="6930360"/>
            <a:ext cx="0" cy="109800"/>
          </a:xfrm>
          <a:prstGeom prst="line">
            <a:avLst/>
          </a:prstGeom>
          <a:noFill/>
          <a:ln w="36000">
            <a:solidFill>
              <a:srgbClr val="00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5" name="TextBox 34">
            <a:extLst>
              <a:ext uri="{FF2B5EF4-FFF2-40B4-BE49-F238E27FC236}">
                <a16:creationId xmlns:a16="http://schemas.microsoft.com/office/drawing/2014/main" id="{7C0AD9F6-E53F-1D47-AECF-96C63723DD1A}"/>
              </a:ext>
            </a:extLst>
          </p:cNvPr>
          <p:cNvSpPr txBox="1"/>
          <p:nvPr/>
        </p:nvSpPr>
        <p:spPr>
          <a:xfrm>
            <a:off x="182880" y="640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0</a:t>
            </a:r>
          </a:p>
        </p:txBody>
      </p:sp>
      <p:sp>
        <p:nvSpPr>
          <p:cNvPr id="36" name="TextBox 35">
            <a:extLst>
              <a:ext uri="{FF2B5EF4-FFF2-40B4-BE49-F238E27FC236}">
                <a16:creationId xmlns:a16="http://schemas.microsoft.com/office/drawing/2014/main" id="{08D64D03-8ED3-7445-B18A-FAEACF92539D}"/>
              </a:ext>
            </a:extLst>
          </p:cNvPr>
          <p:cNvSpPr txBox="1"/>
          <p:nvPr/>
        </p:nvSpPr>
        <p:spPr>
          <a:xfrm>
            <a:off x="182880" y="586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1</a:t>
            </a:r>
          </a:p>
        </p:txBody>
      </p:sp>
      <p:sp>
        <p:nvSpPr>
          <p:cNvPr id="37" name="TextBox 36">
            <a:extLst>
              <a:ext uri="{FF2B5EF4-FFF2-40B4-BE49-F238E27FC236}">
                <a16:creationId xmlns:a16="http://schemas.microsoft.com/office/drawing/2014/main" id="{80350E4B-36EC-5446-8FD4-7EC6A5D35AD8}"/>
              </a:ext>
            </a:extLst>
          </p:cNvPr>
          <p:cNvSpPr txBox="1"/>
          <p:nvPr/>
        </p:nvSpPr>
        <p:spPr>
          <a:xfrm>
            <a:off x="182880" y="528768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2</a:t>
            </a:r>
          </a:p>
        </p:txBody>
      </p:sp>
      <p:sp>
        <p:nvSpPr>
          <p:cNvPr id="38" name="TextBox 37">
            <a:extLst>
              <a:ext uri="{FF2B5EF4-FFF2-40B4-BE49-F238E27FC236}">
                <a16:creationId xmlns:a16="http://schemas.microsoft.com/office/drawing/2014/main" id="{AD840453-FFEF-FE46-B9FB-BEFCF24CBD55}"/>
              </a:ext>
            </a:extLst>
          </p:cNvPr>
          <p:cNvSpPr txBox="1"/>
          <p:nvPr/>
        </p:nvSpPr>
        <p:spPr>
          <a:xfrm>
            <a:off x="182880" y="478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3</a:t>
            </a:r>
          </a:p>
        </p:txBody>
      </p:sp>
      <p:sp>
        <p:nvSpPr>
          <p:cNvPr id="39" name="TextBox 38">
            <a:extLst>
              <a:ext uri="{FF2B5EF4-FFF2-40B4-BE49-F238E27FC236}">
                <a16:creationId xmlns:a16="http://schemas.microsoft.com/office/drawing/2014/main" id="{493237AF-7FDD-2342-9B92-9435E1AFDC18}"/>
              </a:ext>
            </a:extLst>
          </p:cNvPr>
          <p:cNvSpPr txBox="1"/>
          <p:nvPr/>
        </p:nvSpPr>
        <p:spPr>
          <a:xfrm>
            <a:off x="182880" y="4171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4</a:t>
            </a:r>
          </a:p>
        </p:txBody>
      </p:sp>
      <p:sp>
        <p:nvSpPr>
          <p:cNvPr id="40" name="TextBox 39">
            <a:extLst>
              <a:ext uri="{FF2B5EF4-FFF2-40B4-BE49-F238E27FC236}">
                <a16:creationId xmlns:a16="http://schemas.microsoft.com/office/drawing/2014/main" id="{0CDB27DA-E227-E247-AD33-0C8FA03188EB}"/>
              </a:ext>
            </a:extLst>
          </p:cNvPr>
          <p:cNvSpPr txBox="1"/>
          <p:nvPr/>
        </p:nvSpPr>
        <p:spPr>
          <a:xfrm>
            <a:off x="182880" y="359568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5</a:t>
            </a:r>
          </a:p>
        </p:txBody>
      </p:sp>
      <p:sp>
        <p:nvSpPr>
          <p:cNvPr id="41" name="TextBox 40">
            <a:extLst>
              <a:ext uri="{FF2B5EF4-FFF2-40B4-BE49-F238E27FC236}">
                <a16:creationId xmlns:a16="http://schemas.microsoft.com/office/drawing/2014/main" id="{123E571D-DC2A-E349-8C59-12D2DCE8D513}"/>
              </a:ext>
            </a:extLst>
          </p:cNvPr>
          <p:cNvSpPr txBox="1"/>
          <p:nvPr/>
        </p:nvSpPr>
        <p:spPr>
          <a:xfrm>
            <a:off x="182880" y="2983679"/>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6</a:t>
            </a:r>
          </a:p>
        </p:txBody>
      </p:sp>
      <p:sp>
        <p:nvSpPr>
          <p:cNvPr id="42" name="TextBox 41">
            <a:extLst>
              <a:ext uri="{FF2B5EF4-FFF2-40B4-BE49-F238E27FC236}">
                <a16:creationId xmlns:a16="http://schemas.microsoft.com/office/drawing/2014/main" id="{24053DEA-D118-C041-A922-B70419C91319}"/>
              </a:ext>
            </a:extLst>
          </p:cNvPr>
          <p:cNvSpPr txBox="1"/>
          <p:nvPr/>
        </p:nvSpPr>
        <p:spPr>
          <a:xfrm>
            <a:off x="140904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0</a:t>
            </a:r>
          </a:p>
        </p:txBody>
      </p:sp>
      <p:sp>
        <p:nvSpPr>
          <p:cNvPr id="43" name="TextBox 42">
            <a:extLst>
              <a:ext uri="{FF2B5EF4-FFF2-40B4-BE49-F238E27FC236}">
                <a16:creationId xmlns:a16="http://schemas.microsoft.com/office/drawing/2014/main" id="{7EDD97D3-4AC1-1746-BE58-DFCC7D7B6F08}"/>
              </a:ext>
            </a:extLst>
          </p:cNvPr>
          <p:cNvSpPr txBox="1"/>
          <p:nvPr/>
        </p:nvSpPr>
        <p:spPr>
          <a:xfrm>
            <a:off x="2049119"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1</a:t>
            </a:r>
          </a:p>
        </p:txBody>
      </p:sp>
      <p:sp>
        <p:nvSpPr>
          <p:cNvPr id="44" name="TextBox 43">
            <a:extLst>
              <a:ext uri="{FF2B5EF4-FFF2-40B4-BE49-F238E27FC236}">
                <a16:creationId xmlns:a16="http://schemas.microsoft.com/office/drawing/2014/main" id="{B7ECB9C5-3B67-A14F-8068-103A99EC640D}"/>
              </a:ext>
            </a:extLst>
          </p:cNvPr>
          <p:cNvSpPr txBox="1"/>
          <p:nvPr/>
        </p:nvSpPr>
        <p:spPr>
          <a:xfrm>
            <a:off x="2615039"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2</a:t>
            </a:r>
          </a:p>
        </p:txBody>
      </p:sp>
      <p:sp>
        <p:nvSpPr>
          <p:cNvPr id="45" name="TextBox 44">
            <a:extLst>
              <a:ext uri="{FF2B5EF4-FFF2-40B4-BE49-F238E27FC236}">
                <a16:creationId xmlns:a16="http://schemas.microsoft.com/office/drawing/2014/main" id="{CAFDCCCE-EE6D-6240-9046-D8111379240A}"/>
              </a:ext>
            </a:extLst>
          </p:cNvPr>
          <p:cNvSpPr txBox="1"/>
          <p:nvPr/>
        </p:nvSpPr>
        <p:spPr>
          <a:xfrm>
            <a:off x="323784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3</a:t>
            </a:r>
          </a:p>
        </p:txBody>
      </p:sp>
      <p:sp>
        <p:nvSpPr>
          <p:cNvPr id="46" name="TextBox 45">
            <a:extLst>
              <a:ext uri="{FF2B5EF4-FFF2-40B4-BE49-F238E27FC236}">
                <a16:creationId xmlns:a16="http://schemas.microsoft.com/office/drawing/2014/main" id="{64F6688F-C3CB-8A45-8A74-35B96B5353F2}"/>
              </a:ext>
            </a:extLst>
          </p:cNvPr>
          <p:cNvSpPr txBox="1"/>
          <p:nvPr/>
        </p:nvSpPr>
        <p:spPr>
          <a:xfrm>
            <a:off x="374904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4</a:t>
            </a:r>
          </a:p>
        </p:txBody>
      </p:sp>
      <p:sp>
        <p:nvSpPr>
          <p:cNvPr id="47" name="TextBox 46">
            <a:extLst>
              <a:ext uri="{FF2B5EF4-FFF2-40B4-BE49-F238E27FC236}">
                <a16:creationId xmlns:a16="http://schemas.microsoft.com/office/drawing/2014/main" id="{A1E6FAC8-8970-724D-8A0D-CF1EA4B49250}"/>
              </a:ext>
            </a:extLst>
          </p:cNvPr>
          <p:cNvSpPr txBox="1"/>
          <p:nvPr/>
        </p:nvSpPr>
        <p:spPr>
          <a:xfrm>
            <a:off x="429768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5</a:t>
            </a:r>
          </a:p>
        </p:txBody>
      </p:sp>
      <p:sp>
        <p:nvSpPr>
          <p:cNvPr id="48" name="TextBox 47">
            <a:extLst>
              <a:ext uri="{FF2B5EF4-FFF2-40B4-BE49-F238E27FC236}">
                <a16:creationId xmlns:a16="http://schemas.microsoft.com/office/drawing/2014/main" id="{49FEE65D-5BE5-EA47-B023-0A1B926AD944}"/>
              </a:ext>
            </a:extLst>
          </p:cNvPr>
          <p:cNvSpPr txBox="1"/>
          <p:nvPr/>
        </p:nvSpPr>
        <p:spPr>
          <a:xfrm>
            <a:off x="488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6</a:t>
            </a:r>
          </a:p>
        </p:txBody>
      </p:sp>
      <p:sp>
        <p:nvSpPr>
          <p:cNvPr id="49" name="TextBox 48">
            <a:extLst>
              <a:ext uri="{FF2B5EF4-FFF2-40B4-BE49-F238E27FC236}">
                <a16:creationId xmlns:a16="http://schemas.microsoft.com/office/drawing/2014/main" id="{475C7111-F764-414F-B9E0-CC5BC382EFC8}"/>
              </a:ext>
            </a:extLst>
          </p:cNvPr>
          <p:cNvSpPr txBox="1"/>
          <p:nvPr/>
        </p:nvSpPr>
        <p:spPr>
          <a:xfrm>
            <a:off x="542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7</a:t>
            </a:r>
          </a:p>
        </p:txBody>
      </p:sp>
      <p:sp>
        <p:nvSpPr>
          <p:cNvPr id="50" name="TextBox 49">
            <a:extLst>
              <a:ext uri="{FF2B5EF4-FFF2-40B4-BE49-F238E27FC236}">
                <a16:creationId xmlns:a16="http://schemas.microsoft.com/office/drawing/2014/main" id="{65E3DC90-7F9C-AA4A-9CAB-DD8782BF328B}"/>
              </a:ext>
            </a:extLst>
          </p:cNvPr>
          <p:cNvSpPr txBox="1"/>
          <p:nvPr/>
        </p:nvSpPr>
        <p:spPr>
          <a:xfrm>
            <a:off x="596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8</a:t>
            </a:r>
          </a:p>
        </p:txBody>
      </p:sp>
      <p:sp>
        <p:nvSpPr>
          <p:cNvPr id="51" name="TextBox 50">
            <a:extLst>
              <a:ext uri="{FF2B5EF4-FFF2-40B4-BE49-F238E27FC236}">
                <a16:creationId xmlns:a16="http://schemas.microsoft.com/office/drawing/2014/main" id="{E692D05C-1AE9-1A41-AC8D-3A4BE94C50ED}"/>
              </a:ext>
            </a:extLst>
          </p:cNvPr>
          <p:cNvSpPr txBox="1"/>
          <p:nvPr/>
        </p:nvSpPr>
        <p:spPr>
          <a:xfrm>
            <a:off x="6503760" y="7099560"/>
            <a:ext cx="41976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9</a:t>
            </a:r>
          </a:p>
        </p:txBody>
      </p:sp>
      <p:sp>
        <p:nvSpPr>
          <p:cNvPr id="52" name="TextBox 51">
            <a:extLst>
              <a:ext uri="{FF2B5EF4-FFF2-40B4-BE49-F238E27FC236}">
                <a16:creationId xmlns:a16="http://schemas.microsoft.com/office/drawing/2014/main" id="{C74BB5EE-ACE3-9C47-8153-64039C888D1C}"/>
              </a:ext>
            </a:extLst>
          </p:cNvPr>
          <p:cNvSpPr txBox="1"/>
          <p:nvPr/>
        </p:nvSpPr>
        <p:spPr>
          <a:xfrm>
            <a:off x="6971760" y="7099560"/>
            <a:ext cx="49032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10</a:t>
            </a:r>
          </a:p>
        </p:txBody>
      </p:sp>
      <p:sp>
        <p:nvSpPr>
          <p:cNvPr id="53" name="Slide Number Placeholder 4">
            <a:extLst>
              <a:ext uri="{FF2B5EF4-FFF2-40B4-BE49-F238E27FC236}">
                <a16:creationId xmlns:a16="http://schemas.microsoft.com/office/drawing/2014/main" id="{04308635-C883-C84B-A6BD-0BB73C4F3185}"/>
              </a:ext>
            </a:extLst>
          </p:cNvPr>
          <p:cNvSpPr>
            <a:spLocks noGrp="1"/>
          </p:cNvSpPr>
          <p:nvPr/>
        </p:nvSpPr>
        <p:spPr bwMode="auto">
          <a:xfrm>
            <a:off x="7963267" y="7295620"/>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15</a:t>
            </a:fld>
            <a:endParaRPr lang="en-GB" sz="1221" dirty="0">
              <a:solidFill>
                <a:srgbClr val="00CC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5B868DA1-1F58-CF41-92B7-34102E2A07E7}"/>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Carta dei nuclidi interattiva</a:t>
            </a:r>
          </a:p>
        </p:txBody>
      </p:sp>
      <p:sp>
        <p:nvSpPr>
          <p:cNvPr id="3" name="Rettangolo 4">
            <a:extLst>
              <a:ext uri="{FF2B5EF4-FFF2-40B4-BE49-F238E27FC236}">
                <a16:creationId xmlns:a16="http://schemas.microsoft.com/office/drawing/2014/main" id="{D091616B-B63C-D04A-BD44-25A2473A2060}"/>
              </a:ext>
            </a:extLst>
          </p:cNvPr>
          <p:cNvSpPr/>
          <p:nvPr/>
        </p:nvSpPr>
        <p:spPr>
          <a:xfrm>
            <a:off x="2560319" y="1100159"/>
            <a:ext cx="5081400" cy="3501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en-US" sz="1800" b="0" i="0" u="none" strike="noStrike" kern="1200" dirty="0">
                <a:ln>
                  <a:noFill/>
                </a:ln>
                <a:latin typeface="Times New Roman" pitchFamily="18"/>
                <a:ea typeface="Times New Roman" pitchFamily="18"/>
                <a:cs typeface="Times New Roman" pitchFamily="18"/>
              </a:rPr>
              <a:t>http://</a:t>
            </a:r>
            <a:r>
              <a:rPr lang="en-US" sz="1800" b="0" i="0" u="none" strike="noStrike" kern="1200" dirty="0" err="1">
                <a:ln>
                  <a:noFill/>
                </a:ln>
                <a:latin typeface="Times New Roman" pitchFamily="18"/>
                <a:ea typeface="Times New Roman" pitchFamily="18"/>
                <a:cs typeface="Times New Roman" pitchFamily="18"/>
              </a:rPr>
              <a:t>www.nndc.bnl.gov</a:t>
            </a:r>
            <a:endParaRPr lang="en-US" sz="1800" b="0" i="0" u="none" strike="noStrike" kern="1200" dirty="0">
              <a:ln>
                <a:noFill/>
              </a:ln>
              <a:latin typeface="Times New Roman" pitchFamily="18"/>
              <a:ea typeface="Times New Roman" pitchFamily="18"/>
              <a:cs typeface="Times New Roman" pitchFamily="18"/>
            </a:endParaRPr>
          </a:p>
        </p:txBody>
      </p:sp>
      <p:pic>
        <p:nvPicPr>
          <p:cNvPr id="4" name="Picture 3">
            <a:extLst>
              <a:ext uri="{FF2B5EF4-FFF2-40B4-BE49-F238E27FC236}">
                <a16:creationId xmlns:a16="http://schemas.microsoft.com/office/drawing/2014/main" id="{23AF5EB2-66DF-A04B-94C8-57BCE5248C4C}"/>
              </a:ext>
            </a:extLst>
          </p:cNvPr>
          <p:cNvPicPr>
            <a:picLocks noChangeAspect="1"/>
          </p:cNvPicPr>
          <p:nvPr/>
        </p:nvPicPr>
        <p:blipFill>
          <a:blip r:embed="rId3">
            <a:lum/>
            <a:alphaModFix/>
          </a:blip>
          <a:srcRect/>
          <a:stretch>
            <a:fillRect/>
          </a:stretch>
        </p:blipFill>
        <p:spPr>
          <a:xfrm>
            <a:off x="1188719" y="1463039"/>
            <a:ext cx="7589519" cy="5772960"/>
          </a:xfrm>
          <a:prstGeom prst="rect">
            <a:avLst/>
          </a:prstGeom>
          <a:noFill/>
          <a:ln>
            <a:noFill/>
          </a:ln>
        </p:spPr>
      </p:pic>
      <p:sp>
        <p:nvSpPr>
          <p:cNvPr id="5" name="Slide Number Placeholder 4">
            <a:extLst>
              <a:ext uri="{FF2B5EF4-FFF2-40B4-BE49-F238E27FC236}">
                <a16:creationId xmlns:a16="http://schemas.microsoft.com/office/drawing/2014/main" id="{03319C50-F914-F541-9A79-576F0C0B741A}"/>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16</a:t>
            </a:fld>
            <a:endParaRPr lang="en-GB" sz="1221" dirty="0">
              <a:solidFill>
                <a:srgbClr val="00CC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5image13470352">
            <a:extLst>
              <a:ext uri="{FF2B5EF4-FFF2-40B4-BE49-F238E27FC236}">
                <a16:creationId xmlns:a16="http://schemas.microsoft.com/office/drawing/2014/main" id="{028F9AFE-6A5F-D447-93B1-DBC12AB521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1659" y="3307976"/>
            <a:ext cx="4625787" cy="425169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a:extLst>
              <a:ext uri="{FF2B5EF4-FFF2-40B4-BE49-F238E27FC236}">
                <a16:creationId xmlns:a16="http://schemas.microsoft.com/office/drawing/2014/main" id="{88A0D102-3B61-134C-8E63-EAFA8B5B30F9}"/>
              </a:ext>
            </a:extLst>
          </p:cNvPr>
          <p:cNvSpPr/>
          <p:nvPr/>
        </p:nvSpPr>
        <p:spPr>
          <a:xfrm>
            <a:off x="1" y="2921"/>
            <a:ext cx="10080624" cy="912942"/>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it-IT" sz="4000" b="1" dirty="0" err="1">
                <a:solidFill>
                  <a:prstClr val="black"/>
                </a:solidFill>
                <a:latin typeface="Century Schoolbook L" pitchFamily="18"/>
                <a:ea typeface="Droid Sans Fallback" pitchFamily="2"/>
                <a:cs typeface="FreeSans" pitchFamily="2"/>
              </a:rPr>
              <a:t>S</a:t>
            </a:r>
            <a:r>
              <a:rPr kumimoji="0" lang="it-IT" sz="4000" b="1" i="0" u="none" strike="noStrike" kern="1200" cap="none" spc="0" normalizeH="0" baseline="0" noProof="0" dirty="0" err="1">
                <a:ln>
                  <a:noFill/>
                </a:ln>
                <a:solidFill>
                  <a:prstClr val="black"/>
                </a:solidFill>
                <a:effectLst/>
                <a:uLnTx/>
                <a:uFillTx/>
                <a:latin typeface="Century Schoolbook L" pitchFamily="18"/>
                <a:ea typeface="Droid Sans Fallback" pitchFamily="2"/>
                <a:cs typeface="FreeSans" pitchFamily="2"/>
              </a:rPr>
              <a:t>tabilità</a:t>
            </a:r>
            <a:r>
              <a:rPr kumimoji="0" lang="it-IT" sz="4000" b="1" i="0" u="none" strike="noStrike" kern="1200" cap="none" spc="0" normalizeH="0" baseline="0" noProof="0" dirty="0">
                <a:ln>
                  <a:noFill/>
                </a:ln>
                <a:solidFill>
                  <a:prstClr val="black"/>
                </a:solidFill>
                <a:effectLst/>
                <a:uLnTx/>
                <a:uFillTx/>
                <a:latin typeface="Century Schoolbook L" pitchFamily="18"/>
                <a:ea typeface="Droid Sans Fallback" pitchFamily="2"/>
                <a:cs typeface="FreeSans" pitchFamily="2"/>
              </a:rPr>
              <a:t> dei nuclei</a:t>
            </a:r>
          </a:p>
        </p:txBody>
      </p:sp>
      <p:sp>
        <p:nvSpPr>
          <p:cNvPr id="4" name="Text Box 20">
            <a:extLst>
              <a:ext uri="{FF2B5EF4-FFF2-40B4-BE49-F238E27FC236}">
                <a16:creationId xmlns:a16="http://schemas.microsoft.com/office/drawing/2014/main" id="{58323499-539A-1244-8A7D-A4202A719BEF}"/>
              </a:ext>
            </a:extLst>
          </p:cNvPr>
          <p:cNvSpPr/>
          <p:nvPr/>
        </p:nvSpPr>
        <p:spPr>
          <a:xfrm>
            <a:off x="4669" y="1096560"/>
            <a:ext cx="10080624" cy="20309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defTabSz="914400" rtl="0" eaLnBrk="1" fontAlgn="auto" latinLnBrk="0" hangingPunct="1">
              <a:spcBef>
                <a:spcPts val="1247"/>
              </a:spcBef>
              <a:spcAft>
                <a:spcPts val="60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I protoni all’interno del nucleo hanno carica positiva e </a:t>
            </a:r>
            <a:r>
              <a:rPr kumimoji="0" lang="it-IT" sz="2000" b="0" i="0" u="none" strike="noStrike" kern="1200" cap="none" spc="0" normalizeH="0" baseline="0" noProof="0" dirty="0" err="1">
                <a:ln>
                  <a:noFill/>
                </a:ln>
                <a:solidFill>
                  <a:prstClr val="black"/>
                </a:solidFill>
                <a:effectLst/>
                <a:uLnTx/>
                <a:uFillTx/>
                <a:latin typeface="Arial" pitchFamily="18"/>
                <a:ea typeface="Arial" pitchFamily="2"/>
                <a:cs typeface="Arial" pitchFamily="2"/>
              </a:rPr>
              <a:t>quind</a:t>
            </a:r>
            <a:r>
              <a:rPr lang="it-IT" sz="2000" dirty="0">
                <a:solidFill>
                  <a:prstClr val="black"/>
                </a:solidFill>
                <a:latin typeface="Arial" pitchFamily="18"/>
                <a:ea typeface="Arial" pitchFamily="2"/>
                <a:cs typeface="Arial" pitchFamily="2"/>
              </a:rPr>
              <a:t>i, avendo carica dello stesso segno, tendono a respingersi</a:t>
            </a:r>
            <a:endParaRPr kumimoji="0" lang="it-IT" sz="2000" b="0" i="0" u="none" strike="noStrike" kern="1200" cap="none" spc="0" normalizeH="0" baseline="0" noProof="0" dirty="0">
              <a:ln>
                <a:noFill/>
              </a:ln>
              <a:solidFill>
                <a:srgbClr val="FF0000"/>
              </a:solidFill>
              <a:effectLst/>
              <a:uLnTx/>
              <a:uFillTx/>
              <a:latin typeface="Arial" pitchFamily="18"/>
              <a:ea typeface="Arial" pitchFamily="2"/>
              <a:cs typeface="Arial" pitchFamily="2"/>
            </a:endParaRPr>
          </a:p>
          <a:p>
            <a:pPr marL="0" marR="0" lvl="0" indent="0" algn="ctr" defTabSz="914400" rtl="0" eaLnBrk="1" fontAlgn="auto" latinLnBrk="0" hangingPunct="1">
              <a:spcBef>
                <a:spcPts val="1247"/>
              </a:spcBef>
              <a:spcAft>
                <a:spcPts val="60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Il nucleo tenderebbe quindi a distruggersi!!! </a:t>
            </a:r>
            <a:endParaRPr lang="it-IT" sz="2000" dirty="0">
              <a:solidFill>
                <a:prstClr val="black"/>
              </a:solidFill>
              <a:latin typeface="Arial" pitchFamily="18"/>
              <a:ea typeface="Arial" pitchFamily="2"/>
              <a:cs typeface="Arial" pitchFamily="2"/>
            </a:endParaRPr>
          </a:p>
          <a:p>
            <a:pPr marL="0" marR="0" lvl="0" indent="0" algn="ctr" defTabSz="914400" rtl="0" eaLnBrk="1" fontAlgn="auto" latinLnBrk="0" hangingPunct="1">
              <a:spcBef>
                <a:spcPts val="1247"/>
              </a:spcBef>
              <a:spcAft>
                <a:spcPts val="60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Serve quindi una forza attrattiva maggiore, che tenga legati protoni e </a:t>
            </a:r>
            <a:r>
              <a:rPr kumimoji="0" lang="it-IT" sz="2000" b="0" i="0" u="none" strike="noStrike" kern="1200" cap="none" spc="0" normalizeH="0" baseline="0" noProof="0" dirty="0" err="1">
                <a:ln>
                  <a:noFill/>
                </a:ln>
                <a:solidFill>
                  <a:prstClr val="black"/>
                </a:solidFill>
                <a:effectLst/>
                <a:uLnTx/>
                <a:uFillTx/>
                <a:latin typeface="Arial" pitchFamily="18"/>
                <a:ea typeface="Arial" pitchFamily="2"/>
                <a:cs typeface="Arial" pitchFamily="2"/>
              </a:rPr>
              <a:t>neutr</a:t>
            </a:r>
            <a:r>
              <a:rPr lang="it-IT" sz="2000" dirty="0" err="1">
                <a:solidFill>
                  <a:prstClr val="black"/>
                </a:solidFill>
                <a:latin typeface="Arial" pitchFamily="18"/>
                <a:ea typeface="Arial" pitchFamily="2"/>
                <a:cs typeface="Arial" pitchFamily="2"/>
              </a:rPr>
              <a:t>oni</a:t>
            </a:r>
            <a:r>
              <a:rPr lang="it-IT" sz="2000" dirty="0">
                <a:solidFill>
                  <a:prstClr val="black"/>
                </a:solidFill>
                <a:latin typeface="Arial" pitchFamily="18"/>
                <a:ea typeface="Arial" pitchFamily="2"/>
                <a:cs typeface="Arial" pitchFamily="2"/>
              </a:rPr>
              <a:t> nel nucleo</a:t>
            </a:r>
          </a:p>
        </p:txBody>
      </p:sp>
      <p:sp>
        <p:nvSpPr>
          <p:cNvPr id="5" name="Text Box 20">
            <a:extLst>
              <a:ext uri="{FF2B5EF4-FFF2-40B4-BE49-F238E27FC236}">
                <a16:creationId xmlns:a16="http://schemas.microsoft.com/office/drawing/2014/main" id="{CF90BBF9-8705-DF4D-AA5D-17472B3A9140}"/>
              </a:ext>
            </a:extLst>
          </p:cNvPr>
          <p:cNvSpPr/>
          <p:nvPr/>
        </p:nvSpPr>
        <p:spPr>
          <a:xfrm>
            <a:off x="4669" y="4987793"/>
            <a:ext cx="3760507" cy="1505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defTabSz="914400" rtl="0" eaLnBrk="1" fontAlgn="auto" latinLnBrk="0" hangingPunct="1">
              <a:spcBef>
                <a:spcPts val="1247"/>
              </a:spcBef>
              <a:spcAft>
                <a:spcPts val="600"/>
              </a:spcAft>
              <a:buClrTx/>
              <a:buSzTx/>
              <a:buFontTx/>
              <a:buNone/>
              <a:tabLst/>
              <a:defRPr/>
            </a:pPr>
            <a:r>
              <a:rPr kumimoji="0" lang="it-IT" sz="2000" b="1" i="0" u="none" strike="noStrike" kern="1200" cap="none" spc="0" normalizeH="0" baseline="0" noProof="0" dirty="0">
                <a:ln>
                  <a:noFill/>
                </a:ln>
                <a:solidFill>
                  <a:srgbClr val="FF0000"/>
                </a:solidFill>
                <a:effectLst/>
                <a:uLnTx/>
                <a:uFillTx/>
                <a:latin typeface="Arial" pitchFamily="18"/>
                <a:ea typeface="Arial" pitchFamily="2"/>
                <a:cs typeface="Arial" pitchFamily="2"/>
              </a:rPr>
              <a:t>INTERAZIONE FORTE</a:t>
            </a:r>
          </a:p>
          <a:p>
            <a:pPr marL="0" marR="0" lvl="0" indent="0" algn="ctr" defTabSz="914400" rtl="0" eaLnBrk="1" fontAlgn="auto" latinLnBrk="0" hangingPunct="1">
              <a:spcBef>
                <a:spcPts val="1247"/>
              </a:spcBef>
              <a:spcAft>
                <a:spcPts val="60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Interazione attrattiva a corto raggio (10</a:t>
            </a:r>
            <a:r>
              <a:rPr kumimoji="0" lang="it-IT" sz="2000" b="0" i="0" u="none" strike="noStrike" kern="1200" cap="none" spc="0" normalizeH="0" baseline="30000" noProof="0" dirty="0">
                <a:ln>
                  <a:noFill/>
                </a:ln>
                <a:solidFill>
                  <a:prstClr val="black"/>
                </a:solidFill>
                <a:effectLst/>
                <a:uLnTx/>
                <a:uFillTx/>
                <a:latin typeface="Arial" pitchFamily="18"/>
                <a:ea typeface="Arial" pitchFamily="2"/>
                <a:cs typeface="Arial" pitchFamily="2"/>
              </a:rPr>
              <a:t>-15</a:t>
            </a:r>
            <a:r>
              <a:rPr kumimoji="0" lang="it-IT" sz="2000" b="0" i="0" u="none" strike="noStrike" kern="1200" cap="none" spc="0" normalizeH="0" baseline="0" noProof="0" dirty="0">
                <a:ln>
                  <a:noFill/>
                </a:ln>
                <a:solidFill>
                  <a:prstClr val="black"/>
                </a:solidFill>
                <a:effectLst/>
                <a:uLnTx/>
                <a:uFillTx/>
                <a:latin typeface="Arial" pitchFamily="18"/>
                <a:ea typeface="Arial" pitchFamily="2"/>
                <a:cs typeface="Arial" pitchFamily="2"/>
              </a:rPr>
              <a:t> m) tra i quark che costituiscono neutroni e protoni</a:t>
            </a:r>
            <a:endParaRPr lang="it-IT" sz="2000" dirty="0">
              <a:solidFill>
                <a:prstClr val="black"/>
              </a:solidFill>
              <a:latin typeface="Arial" pitchFamily="18"/>
              <a:ea typeface="Arial" pitchFamily="2"/>
              <a:cs typeface="Arial" pitchFamily="2"/>
            </a:endParaRPr>
          </a:p>
        </p:txBody>
      </p:sp>
      <p:sp>
        <p:nvSpPr>
          <p:cNvPr id="6" name="Slide Number Placeholder 4">
            <a:extLst>
              <a:ext uri="{FF2B5EF4-FFF2-40B4-BE49-F238E27FC236}">
                <a16:creationId xmlns:a16="http://schemas.microsoft.com/office/drawing/2014/main" id="{DBE7A55B-53DA-C245-B013-DD5DD37D8A0A}"/>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17</a:t>
            </a:fld>
            <a:endParaRPr lang="en-GB" sz="1221" dirty="0">
              <a:solidFill>
                <a:srgbClr val="00CC99"/>
              </a:solidFill>
            </a:endParaRPr>
          </a:p>
        </p:txBody>
      </p:sp>
    </p:spTree>
    <p:extLst>
      <p:ext uri="{BB962C8B-B14F-4D97-AF65-F5344CB8AC3E}">
        <p14:creationId xmlns:p14="http://schemas.microsoft.com/office/powerpoint/2010/main" val="216900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699B33-2DA6-F349-80C2-94E4A0E25F88}"/>
              </a:ext>
            </a:extLst>
          </p:cNvPr>
          <p:cNvPicPr>
            <a:picLocks noChangeAspect="1"/>
          </p:cNvPicPr>
          <p:nvPr/>
        </p:nvPicPr>
        <p:blipFill>
          <a:blip r:embed="rId3">
            <a:lum/>
            <a:alphaModFix/>
          </a:blip>
          <a:srcRect/>
          <a:stretch>
            <a:fillRect/>
          </a:stretch>
        </p:blipFill>
        <p:spPr>
          <a:xfrm>
            <a:off x="548640" y="1073520"/>
            <a:ext cx="9326880" cy="6333120"/>
          </a:xfrm>
          <a:prstGeom prst="rect">
            <a:avLst/>
          </a:prstGeom>
          <a:noFill/>
          <a:ln>
            <a:noFill/>
          </a:ln>
        </p:spPr>
      </p:pic>
      <p:sp>
        <p:nvSpPr>
          <p:cNvPr id="3" name="Freeform 2">
            <a:extLst>
              <a:ext uri="{FF2B5EF4-FFF2-40B4-BE49-F238E27FC236}">
                <a16:creationId xmlns:a16="http://schemas.microsoft.com/office/drawing/2014/main" id="{88A0D102-3B61-134C-8E63-EAFA8B5B30F9}"/>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La valle di stabilità</a:t>
            </a:r>
          </a:p>
        </p:txBody>
      </p:sp>
      <p:sp>
        <p:nvSpPr>
          <p:cNvPr id="4" name="Text Box 20">
            <a:extLst>
              <a:ext uri="{FF2B5EF4-FFF2-40B4-BE49-F238E27FC236}">
                <a16:creationId xmlns:a16="http://schemas.microsoft.com/office/drawing/2014/main" id="{58323499-539A-1244-8A7D-A4202A719BEF}"/>
              </a:ext>
            </a:extLst>
          </p:cNvPr>
          <p:cNvSpPr/>
          <p:nvPr/>
        </p:nvSpPr>
        <p:spPr>
          <a:xfrm>
            <a:off x="562320" y="1096560"/>
            <a:ext cx="8559360" cy="1214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defTabSz="914400" rtl="0" eaLnBrk="1" fontAlgn="auto" latinLnBrk="0" hangingPunct="1">
              <a:lnSpc>
                <a:spcPts val="1871"/>
              </a:lnSpc>
              <a:spcBef>
                <a:spcPts val="1247"/>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I </a:t>
            </a:r>
            <a:r>
              <a:rPr kumimoji="0" lang="it-IT" sz="2000" b="0" i="0" u="none" strike="noStrike" kern="1200" cap="none" spc="0" normalizeH="0" baseline="0" noProof="0">
                <a:ln>
                  <a:noFill/>
                </a:ln>
                <a:solidFill>
                  <a:srgbClr val="FF0000"/>
                </a:solidFill>
                <a:effectLst/>
                <a:uLnTx/>
                <a:uFillTx/>
                <a:latin typeface="Arial" pitchFamily="18"/>
                <a:ea typeface="Arial" pitchFamily="2"/>
                <a:cs typeface="Arial" pitchFamily="2"/>
              </a:rPr>
              <a:t>nuclei stabili</a:t>
            </a: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 (in nero) si trovano in una banda molto stretta nel piano Z-N detta</a:t>
            </a:r>
            <a:r>
              <a:rPr kumimoji="0" lang="it-IT" sz="2000" b="0" i="0" u="none" strike="noStrike" kern="1200" cap="none" spc="0" normalizeH="0" baseline="0" noProof="0">
                <a:ln>
                  <a:noFill/>
                </a:ln>
                <a:solidFill>
                  <a:srgbClr val="FF0000"/>
                </a:solidFill>
                <a:effectLst/>
                <a:uLnTx/>
                <a:uFillTx/>
                <a:latin typeface="Arial" pitchFamily="18"/>
                <a:ea typeface="Arial" pitchFamily="2"/>
                <a:cs typeface="Arial" pitchFamily="2"/>
              </a:rPr>
              <a:t> valle della stabilità.</a:t>
            </a:r>
          </a:p>
          <a:p>
            <a:pPr marL="0" marR="0" lvl="0" indent="0" algn="ctr" defTabSz="914400" rtl="0" eaLnBrk="1" fontAlgn="auto" latinLnBrk="0" hangingPunct="1">
              <a:lnSpc>
                <a:spcPts val="1295"/>
              </a:lnSpc>
              <a:spcBef>
                <a:spcPts val="1247"/>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Tutti gli altri nuclei sono instabili, decadono spontaneamente</a:t>
            </a:r>
          </a:p>
          <a:p>
            <a:pPr marL="0" marR="0" lvl="0" indent="0" algn="ctr" defTabSz="914400" rtl="0" eaLnBrk="1" fontAlgn="auto" latinLnBrk="0" hangingPunct="1">
              <a:lnSpc>
                <a:spcPts val="1295"/>
              </a:lnSpc>
              <a:spcBef>
                <a:spcPts val="1247"/>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Arial" pitchFamily="18"/>
                <a:ea typeface="Arial" pitchFamily="2"/>
                <a:cs typeface="Arial" pitchFamily="2"/>
              </a:rPr>
              <a:t>tentando di portarsi nella valle della stabilità.</a:t>
            </a:r>
          </a:p>
        </p:txBody>
      </p:sp>
      <p:sp>
        <p:nvSpPr>
          <p:cNvPr id="5" name="Slide Number Placeholder 4">
            <a:extLst>
              <a:ext uri="{FF2B5EF4-FFF2-40B4-BE49-F238E27FC236}">
                <a16:creationId xmlns:a16="http://schemas.microsoft.com/office/drawing/2014/main" id="{B3242D7D-C0F1-C04C-AE63-35F7CCAA8BB1}"/>
              </a:ext>
            </a:extLst>
          </p:cNvPr>
          <p:cNvSpPr>
            <a:spLocks noGrp="1"/>
          </p:cNvSpPr>
          <p:nvPr/>
        </p:nvSpPr>
        <p:spPr bwMode="auto">
          <a:xfrm>
            <a:off x="7721221" y="7134256"/>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18</a:t>
            </a:fld>
            <a:endParaRPr lang="en-GB" sz="1221" dirty="0">
              <a:solidFill>
                <a:srgbClr val="00CC99"/>
              </a:solidFill>
            </a:endParaRPr>
          </a:p>
        </p:txBody>
      </p:sp>
    </p:spTree>
    <p:extLst>
      <p:ext uri="{BB962C8B-B14F-4D97-AF65-F5344CB8AC3E}">
        <p14:creationId xmlns:p14="http://schemas.microsoft.com/office/powerpoint/2010/main" val="138641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61BB307-A9AD-4F42-A260-F3069217781F}"/>
              </a:ext>
            </a:extLst>
          </p:cNvPr>
          <p:cNvSpPr/>
          <p:nvPr/>
        </p:nvSpPr>
        <p:spPr>
          <a:xfrm>
            <a:off x="0" y="70156"/>
            <a:ext cx="10080625" cy="912942"/>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it-IT" sz="4000" b="1" dirty="0" err="1">
                <a:solidFill>
                  <a:prstClr val="black"/>
                </a:solidFill>
                <a:latin typeface="Century Schoolbook L" pitchFamily="18"/>
                <a:ea typeface="Droid Sans Fallback" pitchFamily="2"/>
                <a:cs typeface="FreeSans" pitchFamily="2"/>
              </a:rPr>
              <a:t>S</a:t>
            </a:r>
            <a:r>
              <a:rPr kumimoji="0" lang="it-IT" sz="4000" b="1" i="0" u="none" strike="noStrike" kern="1200" cap="none" spc="0" normalizeH="0" baseline="0" noProof="0" dirty="0" err="1">
                <a:ln>
                  <a:noFill/>
                </a:ln>
                <a:solidFill>
                  <a:prstClr val="black"/>
                </a:solidFill>
                <a:effectLst/>
                <a:uLnTx/>
                <a:uFillTx/>
                <a:latin typeface="Century Schoolbook L" pitchFamily="18"/>
                <a:ea typeface="Droid Sans Fallback" pitchFamily="2"/>
                <a:cs typeface="FreeSans" pitchFamily="2"/>
              </a:rPr>
              <a:t>tabilità</a:t>
            </a:r>
            <a:r>
              <a:rPr kumimoji="0" lang="it-IT" sz="4000" b="1" i="0" u="none" strike="noStrike" kern="1200" cap="none" spc="0" normalizeH="0" baseline="0" noProof="0" dirty="0">
                <a:ln>
                  <a:noFill/>
                </a:ln>
                <a:solidFill>
                  <a:prstClr val="black"/>
                </a:solidFill>
                <a:effectLst/>
                <a:uLnTx/>
                <a:uFillTx/>
                <a:latin typeface="Century Schoolbook L" pitchFamily="18"/>
                <a:ea typeface="Droid Sans Fallback" pitchFamily="2"/>
                <a:cs typeface="FreeSans" pitchFamily="2"/>
              </a:rPr>
              <a:t> dei nuclei</a:t>
            </a:r>
          </a:p>
        </p:txBody>
      </p:sp>
      <p:sp>
        <p:nvSpPr>
          <p:cNvPr id="3" name="TextBox 2">
            <a:extLst>
              <a:ext uri="{FF2B5EF4-FFF2-40B4-BE49-F238E27FC236}">
                <a16:creationId xmlns:a16="http://schemas.microsoft.com/office/drawing/2014/main" id="{9A4C9155-0758-EA47-AFE6-652715729FD6}"/>
              </a:ext>
            </a:extLst>
          </p:cNvPr>
          <p:cNvSpPr txBox="1"/>
          <p:nvPr/>
        </p:nvSpPr>
        <p:spPr>
          <a:xfrm>
            <a:off x="300251" y="1371599"/>
            <a:ext cx="9483829" cy="2605174"/>
          </a:xfrm>
          <a:prstGeom prst="rect">
            <a:avLst/>
          </a:prstGeom>
          <a:noFill/>
          <a:ln>
            <a:noFill/>
          </a:ln>
        </p:spPr>
        <p:txBody>
          <a:bodyPr vert="horz" wrap="square" lIns="108360" tIns="63360" rIns="108360" bIns="63360" anchorCtr="0" compatLnSpc="0">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La stabilità di un nucleo dipende dal numero di protoni e neutroni</a:t>
            </a:r>
          </a:p>
          <a:p>
            <a:pPr marL="0" marR="0" lvl="0" indent="0" algn="ctr" defTabSz="914400" rtl="0" eaLnBrk="1" fontAlgn="auto" latinLnBrk="0" hangingPunct="0">
              <a:lnSpc>
                <a:spcPct val="15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(Un eccesso di protoni o neutroni può rendere un nucleo instabile)</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I nuclei </a:t>
            </a:r>
            <a:r>
              <a:rPr kumimoji="0" lang="it-IT" sz="2400" b="0" i="0" u="none" strike="noStrike" kern="1200" cap="none" spc="0" normalizeH="0" baseline="0" noProof="0" dirty="0">
                <a:ln>
                  <a:noFill/>
                </a:ln>
                <a:solidFill>
                  <a:srgbClr val="FF3333"/>
                </a:solidFill>
                <a:effectLst/>
                <a:uLnTx/>
                <a:uFillTx/>
                <a:latin typeface="Liberation Sans" pitchFamily="18"/>
                <a:ea typeface="Droid Sans Fallback" pitchFamily="2"/>
                <a:cs typeface="FreeSans" pitchFamily="2"/>
              </a:rPr>
              <a:t>INSTABILI</a:t>
            </a:r>
            <a:r>
              <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sono detti </a:t>
            </a:r>
            <a:r>
              <a:rPr kumimoji="0" lang="it-IT" sz="2400" b="0" i="0" u="none" strike="noStrike" kern="1200" cap="none" spc="0" normalizeH="0" baseline="0" noProof="0" dirty="0">
                <a:ln>
                  <a:noFill/>
                </a:ln>
                <a:solidFill>
                  <a:srgbClr val="FF3333"/>
                </a:solidFill>
                <a:effectLst/>
                <a:uLnTx/>
                <a:uFillTx/>
                <a:latin typeface="Liberation Sans" pitchFamily="18"/>
                <a:ea typeface="Droid Sans Fallback" pitchFamily="2"/>
                <a:cs typeface="FreeSans" pitchFamily="2"/>
              </a:rPr>
              <a:t>RADIOATTIVI</a:t>
            </a:r>
            <a:r>
              <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perché si trasformano spontaneamente in un altro nucleo emettendo radiazione</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 name="TextBox 3">
            <a:extLst>
              <a:ext uri="{FF2B5EF4-FFF2-40B4-BE49-F238E27FC236}">
                <a16:creationId xmlns:a16="http://schemas.microsoft.com/office/drawing/2014/main" id="{8CB1D7A3-68C8-5D45-8119-EF3BA249FE61}"/>
              </a:ext>
            </a:extLst>
          </p:cNvPr>
          <p:cNvSpPr txBox="1"/>
          <p:nvPr/>
        </p:nvSpPr>
        <p:spPr>
          <a:xfrm>
            <a:off x="3725837" y="4511859"/>
            <a:ext cx="2320121" cy="922680"/>
          </a:xfrm>
          <a:prstGeom prst="rect">
            <a:avLst/>
          </a:prstGeom>
          <a:noFill/>
          <a:ln>
            <a:noFill/>
          </a:ln>
        </p:spPr>
        <p:txBody>
          <a:bodyPr vert="horz" wrap="none" lIns="108360" tIns="63360" rIns="108360" bIns="63360" anchorCtr="0" compatLnSpc="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0000"/>
                </a:solidFill>
                <a:effectLst/>
                <a:uLnTx/>
                <a:uFillTx/>
                <a:latin typeface="Arial" pitchFamily="18"/>
                <a:ea typeface="Arial" pitchFamily="2"/>
                <a:cs typeface="Arial" pitchFamily="2"/>
              </a:rPr>
              <a:t>In un decadimento radioattivo,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0000"/>
                </a:solidFill>
                <a:effectLst/>
                <a:uLnTx/>
                <a:uFillTx/>
                <a:latin typeface="Arial" pitchFamily="18"/>
                <a:ea typeface="Arial" pitchFamily="2"/>
                <a:cs typeface="Arial" pitchFamily="2"/>
              </a:rPr>
              <a:t>un elemento può trasformarsi in un altro elemento!</a:t>
            </a:r>
          </a:p>
        </p:txBody>
      </p:sp>
      <p:pic>
        <p:nvPicPr>
          <p:cNvPr id="5" name="Picture 4">
            <a:extLst>
              <a:ext uri="{FF2B5EF4-FFF2-40B4-BE49-F238E27FC236}">
                <a16:creationId xmlns:a16="http://schemas.microsoft.com/office/drawing/2014/main" id="{64E4C932-298F-8E43-9080-79384BC6E075}"/>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4305420" y="5621330"/>
            <a:ext cx="1469880" cy="1298520"/>
          </a:xfrm>
          <a:prstGeom prst="rect">
            <a:avLst/>
          </a:prstGeom>
          <a:noFill/>
          <a:ln>
            <a:noFill/>
          </a:ln>
        </p:spPr>
      </p:pic>
      <p:sp>
        <p:nvSpPr>
          <p:cNvPr id="6" name="Slide Number Placeholder 4">
            <a:extLst>
              <a:ext uri="{FF2B5EF4-FFF2-40B4-BE49-F238E27FC236}">
                <a16:creationId xmlns:a16="http://schemas.microsoft.com/office/drawing/2014/main" id="{6988F53C-0F6B-5A40-98DB-3F46020EE82D}"/>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19</a:t>
            </a:fld>
            <a:endParaRPr lang="en-GB" sz="1221" dirty="0">
              <a:solidFill>
                <a:srgbClr val="00CC99"/>
              </a:solidFill>
            </a:endParaRPr>
          </a:p>
        </p:txBody>
      </p:sp>
    </p:spTree>
    <p:extLst>
      <p:ext uri="{BB962C8B-B14F-4D97-AF65-F5344CB8AC3E}">
        <p14:creationId xmlns:p14="http://schemas.microsoft.com/office/powerpoint/2010/main" val="204136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8832FEA-DBD8-4A41-8F9C-857A5D0913E1}"/>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Storia dell'atomo</a:t>
            </a:r>
          </a:p>
        </p:txBody>
      </p:sp>
      <p:sp>
        <p:nvSpPr>
          <p:cNvPr id="3" name="TextBox 2">
            <a:extLst>
              <a:ext uri="{FF2B5EF4-FFF2-40B4-BE49-F238E27FC236}">
                <a16:creationId xmlns:a16="http://schemas.microsoft.com/office/drawing/2014/main" id="{AFF72AA1-5D90-7B4A-8651-C12C36DB422C}"/>
              </a:ext>
            </a:extLst>
          </p:cNvPr>
          <p:cNvSpPr txBox="1"/>
          <p:nvPr/>
        </p:nvSpPr>
        <p:spPr>
          <a:xfrm>
            <a:off x="1005840" y="1216800"/>
            <a:ext cx="8503920" cy="1508040"/>
          </a:xfrm>
          <a:prstGeom prst="rect">
            <a:avLst/>
          </a:prstGeom>
          <a:noFill/>
          <a:ln>
            <a:noFill/>
          </a:ln>
        </p:spPr>
        <p:txBody>
          <a:bodyPr vert="horz" wrap="none" lIns="99000" tIns="54000" rIns="99000" bIns="54000" anchorCtr="0" compatLnSpc="0"/>
          <a:lstStyle/>
          <a:p>
            <a:pPr marL="0" marR="0" lvl="0" indent="0" rtl="0" hangingPunct="0">
              <a:lnSpc>
                <a:spcPts val="2305"/>
              </a:lnSpc>
              <a:spcBef>
                <a:spcPts val="1191"/>
              </a:spcBef>
              <a:spcAft>
                <a:spcPts val="992"/>
              </a:spcAft>
              <a:buNone/>
              <a:tabLst/>
            </a:pPr>
            <a:r>
              <a:rPr lang="it-IT" sz="2400" b="0" i="0" u="none" strike="noStrike" kern="1200">
                <a:ln>
                  <a:noFill/>
                </a:ln>
                <a:latin typeface="Liberation Sans" pitchFamily="34"/>
                <a:ea typeface="Droid Sans Fallback" pitchFamily="2"/>
                <a:cs typeface="FreeSans" pitchFamily="2"/>
              </a:rPr>
              <a:t>L' </a:t>
            </a:r>
            <a:r>
              <a:rPr lang="it-IT" sz="2400" b="1" i="0" u="none" strike="noStrike" kern="1200">
                <a:ln>
                  <a:noFill/>
                </a:ln>
                <a:solidFill>
                  <a:srgbClr val="FF3333"/>
                </a:solidFill>
                <a:latin typeface="Liberation Sans" pitchFamily="34"/>
                <a:ea typeface="Droid Sans Fallback" pitchFamily="2"/>
                <a:cs typeface="FreeSans" pitchFamily="2"/>
              </a:rPr>
              <a:t>ATOMO</a:t>
            </a:r>
            <a:r>
              <a:rPr lang="it-IT" sz="2400" b="0" i="0" u="none" strike="noStrike" kern="1200">
                <a:ln>
                  <a:noFill/>
                </a:ln>
                <a:latin typeface="Liberation Sans" pitchFamily="34"/>
                <a:ea typeface="Droid Sans Fallback" pitchFamily="2"/>
                <a:cs typeface="FreeSans" pitchFamily="2"/>
              </a:rPr>
              <a:t> (dal greco ἄτομος - àtomos =  indivisibile)</a:t>
            </a:r>
          </a:p>
          <a:p>
            <a:pPr marL="0" marR="0" lvl="0" indent="0" rtl="0" hangingPunct="0">
              <a:lnSpc>
                <a:spcPts val="2305"/>
              </a:lnSpc>
              <a:spcBef>
                <a:spcPts val="1191"/>
              </a:spcBef>
              <a:spcAft>
                <a:spcPts val="992"/>
              </a:spcAft>
              <a:buNone/>
              <a:tabLst/>
            </a:pPr>
            <a:r>
              <a:rPr lang="it-IT" sz="2400" b="0" i="0" u="none" strike="noStrike" kern="1200">
                <a:ln>
                  <a:noFill/>
                </a:ln>
                <a:latin typeface="Liberation Sans" pitchFamily="34"/>
                <a:ea typeface="Droid Sans Fallback" pitchFamily="2"/>
                <a:cs typeface="FreeSans" pitchFamily="2"/>
              </a:rPr>
              <a:t>è la più piccola parte di ogni elemento esistente in natura</a:t>
            </a:r>
          </a:p>
          <a:p>
            <a:pPr marL="0" marR="0" lvl="0" indent="0" rtl="0" hangingPunct="0">
              <a:lnSpc>
                <a:spcPts val="2305"/>
              </a:lnSpc>
              <a:spcBef>
                <a:spcPts val="1191"/>
              </a:spcBef>
              <a:spcAft>
                <a:spcPts val="992"/>
              </a:spcAft>
              <a:buNone/>
              <a:tabLst/>
            </a:pPr>
            <a:r>
              <a:rPr lang="it-IT" sz="2400" b="0" i="0" u="none" strike="noStrike" kern="1200">
                <a:ln>
                  <a:noFill/>
                </a:ln>
                <a:latin typeface="Liberation Sans" pitchFamily="34"/>
                <a:ea typeface="Droid Sans Fallback" pitchFamily="2"/>
                <a:cs typeface="FreeSans" pitchFamily="2"/>
              </a:rPr>
              <a:t>che ne conserva le caratteristiche chimiche</a:t>
            </a:r>
          </a:p>
        </p:txBody>
      </p:sp>
      <p:pic>
        <p:nvPicPr>
          <p:cNvPr id="4" name="Picture 3">
            <a:extLst>
              <a:ext uri="{FF2B5EF4-FFF2-40B4-BE49-F238E27FC236}">
                <a16:creationId xmlns:a16="http://schemas.microsoft.com/office/drawing/2014/main" id="{1F700B99-A3D5-774F-80F0-405A0ECDDBD6}"/>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1410120" y="4754879"/>
            <a:ext cx="1703160" cy="2103120"/>
          </a:xfrm>
          <a:prstGeom prst="rect">
            <a:avLst/>
          </a:prstGeom>
          <a:noFill/>
          <a:ln>
            <a:noFill/>
          </a:ln>
        </p:spPr>
      </p:pic>
      <p:pic>
        <p:nvPicPr>
          <p:cNvPr id="5" name="Picture 4">
            <a:extLst>
              <a:ext uri="{FF2B5EF4-FFF2-40B4-BE49-F238E27FC236}">
                <a16:creationId xmlns:a16="http://schemas.microsoft.com/office/drawing/2014/main" id="{8097ED0E-5337-1F48-9891-6A7D83898E93}"/>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4025159" y="4754879"/>
            <a:ext cx="1552680" cy="2103120"/>
          </a:xfrm>
          <a:prstGeom prst="rect">
            <a:avLst/>
          </a:prstGeom>
          <a:noFill/>
          <a:ln>
            <a:noFill/>
          </a:ln>
        </p:spPr>
      </p:pic>
      <p:pic>
        <p:nvPicPr>
          <p:cNvPr id="6" name="Picture 5">
            <a:extLst>
              <a:ext uri="{FF2B5EF4-FFF2-40B4-BE49-F238E27FC236}">
                <a16:creationId xmlns:a16="http://schemas.microsoft.com/office/drawing/2014/main" id="{03648E95-AC9D-1045-A140-DB6F70BC0611}"/>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6492240" y="4846320"/>
            <a:ext cx="2230919" cy="1859399"/>
          </a:xfrm>
          <a:prstGeom prst="rect">
            <a:avLst/>
          </a:prstGeom>
          <a:noFill/>
          <a:ln>
            <a:noFill/>
          </a:ln>
        </p:spPr>
      </p:pic>
      <p:sp>
        <p:nvSpPr>
          <p:cNvPr id="7" name="TextBox 6">
            <a:extLst>
              <a:ext uri="{FF2B5EF4-FFF2-40B4-BE49-F238E27FC236}">
                <a16:creationId xmlns:a16="http://schemas.microsoft.com/office/drawing/2014/main" id="{8ACAD10C-9B99-4E44-8679-17CF7EF810E0}"/>
              </a:ext>
            </a:extLst>
          </p:cNvPr>
          <p:cNvSpPr txBox="1"/>
          <p:nvPr/>
        </p:nvSpPr>
        <p:spPr>
          <a:xfrm>
            <a:off x="1371599" y="2954160"/>
            <a:ext cx="7589519" cy="383040"/>
          </a:xfrm>
          <a:prstGeom prst="rect">
            <a:avLst/>
          </a:prstGeom>
          <a:noFill/>
          <a:ln>
            <a:noFill/>
          </a:ln>
        </p:spPr>
        <p:txBody>
          <a:bodyPr vert="horz" wrap="none" lIns="90000" tIns="45000" rIns="90000" bIns="45000" anchorCtr="0" compatLnSpc="0">
            <a:spAutoFit/>
          </a:bodyPr>
          <a:lstStyle/>
          <a:p>
            <a:pPr marL="0" marR="0" lvl="0" indent="0" rtl="0" hangingPunct="0">
              <a:lnSpc>
                <a:spcPts val="2305"/>
              </a:lnSpc>
              <a:spcBef>
                <a:spcPts val="1191"/>
              </a:spcBef>
              <a:spcAft>
                <a:spcPts val="992"/>
              </a:spcAft>
              <a:buNone/>
              <a:tabLst/>
            </a:pPr>
            <a:r>
              <a:rPr lang="it-IT" sz="2400" b="0" i="0" u="none" strike="noStrike" kern="1200">
                <a:ln>
                  <a:noFill/>
                </a:ln>
                <a:latin typeface="Liberation Sans" pitchFamily="34"/>
                <a:ea typeface="Droid Sans Fallback" pitchFamily="2"/>
                <a:cs typeface="FreeSans" pitchFamily="2"/>
              </a:rPr>
              <a:t>Le origini della teoria atomica risalgono al </a:t>
            </a:r>
            <a:r>
              <a:rPr lang="it-IT" sz="2400" b="1" i="0" u="none" strike="noStrike" kern="1200">
                <a:ln>
                  <a:noFill/>
                </a:ln>
                <a:latin typeface="Liberation Sans" pitchFamily="34"/>
                <a:ea typeface="Droid Sans Fallback" pitchFamily="2"/>
                <a:cs typeface="FreeSans" pitchFamily="2"/>
              </a:rPr>
              <a:t>500 a.C.</a:t>
            </a:r>
          </a:p>
        </p:txBody>
      </p:sp>
      <p:sp>
        <p:nvSpPr>
          <p:cNvPr id="8" name="TextBox 7">
            <a:extLst>
              <a:ext uri="{FF2B5EF4-FFF2-40B4-BE49-F238E27FC236}">
                <a16:creationId xmlns:a16="http://schemas.microsoft.com/office/drawing/2014/main" id="{9DA5DFA9-B733-7D4C-8570-EB5AF45CDCF7}"/>
              </a:ext>
            </a:extLst>
          </p:cNvPr>
          <p:cNvSpPr txBox="1"/>
          <p:nvPr/>
        </p:nvSpPr>
        <p:spPr>
          <a:xfrm>
            <a:off x="385200" y="3809880"/>
            <a:ext cx="9326880" cy="871559"/>
          </a:xfrm>
          <a:prstGeom prst="rect">
            <a:avLst/>
          </a:prstGeom>
          <a:noFill/>
          <a:ln>
            <a:noFill/>
          </a:ln>
        </p:spPr>
        <p:txBody>
          <a:bodyPr vert="horz" wrap="none" lIns="90000" tIns="45000" rIns="90000" bIns="45000" anchorCtr="0" compatLnSpc="0"/>
          <a:lstStyle/>
          <a:p>
            <a:pPr marL="0" marR="0" lvl="0" indent="0" algn="ctr" rtl="0" hangingPunct="0">
              <a:lnSpc>
                <a:spcPct val="150000"/>
              </a:lnSpc>
              <a:spcBef>
                <a:spcPts val="0"/>
              </a:spcBef>
              <a:spcAft>
                <a:spcPts val="0"/>
              </a:spcAft>
              <a:buNone/>
              <a:tabLst/>
            </a:pPr>
            <a:r>
              <a:rPr lang="it-IT" sz="2200" b="0" i="0" u="none" strike="noStrike" kern="1200">
                <a:ln>
                  <a:noFill/>
                </a:ln>
                <a:latin typeface="Liberation Sans" pitchFamily="34"/>
                <a:ea typeface="Droid Sans Fallback" pitchFamily="2"/>
                <a:cs typeface="FreeSans" pitchFamily="2"/>
              </a:rPr>
              <a:t>Filosofi greci atomisti (Leucippo, Democrito, Epicuro):</a:t>
            </a:r>
          </a:p>
          <a:p>
            <a:pPr marL="0" marR="0" lvl="0" indent="0" algn="ctr" rtl="0" hangingPunct="0">
              <a:lnSpc>
                <a:spcPct val="150000"/>
              </a:lnSpc>
              <a:spcBef>
                <a:spcPts val="0"/>
              </a:spcBef>
              <a:spcAft>
                <a:spcPts val="0"/>
              </a:spcAft>
              <a:buNone/>
              <a:tabLst/>
            </a:pPr>
            <a:r>
              <a:rPr lang="it-IT" sz="2200" b="0" i="0" u="none" strike="noStrike" kern="1200">
                <a:ln>
                  <a:noFill/>
                </a:ln>
                <a:latin typeface="Liberation Sans" pitchFamily="34"/>
                <a:ea typeface="Droid Sans Fallback" pitchFamily="2"/>
                <a:cs typeface="FreeSans" pitchFamily="2"/>
              </a:rPr>
              <a:t>Materia costituita da particelle molto piccole, indivisibili.</a:t>
            </a:r>
          </a:p>
        </p:txBody>
      </p:sp>
      <p:sp>
        <p:nvSpPr>
          <p:cNvPr id="9" name="Freeform 8">
            <a:extLst>
              <a:ext uri="{FF2B5EF4-FFF2-40B4-BE49-F238E27FC236}">
                <a16:creationId xmlns:a16="http://schemas.microsoft.com/office/drawing/2014/main" id="{658086AE-175F-8E40-859B-73875360E312}"/>
              </a:ext>
            </a:extLst>
          </p:cNvPr>
          <p:cNvSpPr/>
          <p:nvPr/>
        </p:nvSpPr>
        <p:spPr>
          <a:xfrm>
            <a:off x="4754879" y="3409200"/>
            <a:ext cx="365760" cy="395280"/>
          </a:xfrm>
          <a:custGeom>
            <a:avLst>
              <a:gd name="f0" fmla="val 12794"/>
              <a:gd name="f1" fmla="val 8092"/>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D320"/>
          </a:solidFill>
          <a:ln w="0">
            <a:solidFill>
              <a:srgbClr val="FF9900"/>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 name="Slide Number Placeholder 4">
            <a:extLst>
              <a:ext uri="{FF2B5EF4-FFF2-40B4-BE49-F238E27FC236}">
                <a16:creationId xmlns:a16="http://schemas.microsoft.com/office/drawing/2014/main" id="{ECC2AFB6-9EA7-064B-B0A2-A06448C6618C}"/>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a:t>
            </a:fld>
            <a:endParaRPr lang="en-GB" sz="1221" dirty="0">
              <a:solidFill>
                <a:srgbClr val="00CC99"/>
              </a:solidFill>
            </a:endParaRPr>
          </a:p>
        </p:txBody>
      </p:sp>
    </p:spTree>
    <p:extLst>
      <p:ext uri="{BB962C8B-B14F-4D97-AF65-F5344CB8AC3E}">
        <p14:creationId xmlns:p14="http://schemas.microsoft.com/office/powerpoint/2010/main" val="76130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1043C24-8784-FE44-AE6A-D8D5B45A5808}"/>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Scoperta della radioattività</a:t>
            </a:r>
          </a:p>
        </p:txBody>
      </p:sp>
      <p:sp>
        <p:nvSpPr>
          <p:cNvPr id="3" name="TextBox 2">
            <a:extLst>
              <a:ext uri="{FF2B5EF4-FFF2-40B4-BE49-F238E27FC236}">
                <a16:creationId xmlns:a16="http://schemas.microsoft.com/office/drawing/2014/main" id="{C2E6DB85-1E5A-A341-BDFD-3AC5B07108D3}"/>
              </a:ext>
            </a:extLst>
          </p:cNvPr>
          <p:cNvSpPr txBox="1"/>
          <p:nvPr/>
        </p:nvSpPr>
        <p:spPr>
          <a:xfrm>
            <a:off x="2900160" y="1388159"/>
            <a:ext cx="5030295" cy="757822"/>
          </a:xfrm>
          <a:prstGeom prst="rect">
            <a:avLst/>
          </a:prstGeom>
          <a:noFill/>
          <a:ln>
            <a:noFill/>
          </a:ln>
        </p:spPr>
        <p:txBody>
          <a:bodyPr vert="horz" wrap="none" lIns="99000" tIns="54000" rIns="99000" bIns="54000" anchorCtr="0" compatLnSpc="0">
            <a:spAutoFit/>
          </a:bodyPr>
          <a:lstStyle/>
          <a:p>
            <a:pPr marL="0" marR="0" lvl="0" indent="0" algn="l" rtl="0" hangingPunct="0">
              <a:lnSpc>
                <a:spcPct val="100000"/>
              </a:lnSpc>
              <a:spcBef>
                <a:spcPts val="0"/>
              </a:spcBef>
              <a:spcAft>
                <a:spcPts val="0"/>
              </a:spcAft>
              <a:buNone/>
              <a:tabLst/>
            </a:pPr>
            <a:r>
              <a:rPr lang="it-IT" sz="2200" b="0" i="0" u="none" strike="noStrike" kern="1200" dirty="0">
                <a:ln>
                  <a:noFill/>
                </a:ln>
                <a:latin typeface="Liberation Sans" pitchFamily="18"/>
                <a:ea typeface="Droid Sans Fallback" pitchFamily="2"/>
                <a:cs typeface="FreeSans" pitchFamily="2"/>
              </a:rPr>
              <a:t> </a:t>
            </a:r>
            <a:r>
              <a:rPr lang="it-IT" sz="2200" b="1" i="0" u="none" strike="noStrike" kern="1200" dirty="0">
                <a:ln>
                  <a:noFill/>
                </a:ln>
                <a:latin typeface="Liberation Sans" pitchFamily="18"/>
                <a:ea typeface="Droid Sans Fallback" pitchFamily="2"/>
                <a:cs typeface="FreeSans" pitchFamily="2"/>
              </a:rPr>
              <a:t>1895</a:t>
            </a:r>
            <a:r>
              <a:rPr lang="it-IT" sz="2200" b="0" i="0" u="none" strike="noStrike" kern="1200" dirty="0">
                <a:ln>
                  <a:noFill/>
                </a:ln>
                <a:latin typeface="Liberation Sans" pitchFamily="18"/>
                <a:ea typeface="Droid Sans Fallback" pitchFamily="2"/>
                <a:cs typeface="FreeSans" pitchFamily="2"/>
              </a:rPr>
              <a:t>: </a:t>
            </a:r>
            <a:r>
              <a:rPr lang="it-IT" sz="2200" b="0" i="0" u="none" strike="noStrike" kern="1200" dirty="0" err="1">
                <a:ln>
                  <a:noFill/>
                </a:ln>
                <a:latin typeface="Liberation Sans" pitchFamily="18"/>
                <a:ea typeface="Droid Sans Fallback" pitchFamily="2"/>
                <a:cs typeface="FreeSans" pitchFamily="2"/>
              </a:rPr>
              <a:t>Röntgen</a:t>
            </a:r>
            <a:r>
              <a:rPr lang="it-IT" sz="2200" b="0" i="0" u="none" strike="noStrike" kern="1200" dirty="0">
                <a:ln>
                  <a:noFill/>
                </a:ln>
                <a:latin typeface="Liberation Sans" pitchFamily="18"/>
                <a:ea typeface="Droid Sans Fallback" pitchFamily="2"/>
                <a:cs typeface="FreeSans" pitchFamily="2"/>
              </a:rPr>
              <a:t> scopre i raggi X, </a:t>
            </a:r>
          </a:p>
          <a:p>
            <a:pPr marL="0" marR="0" lvl="0" indent="0" algn="l" rtl="0" hangingPunct="0">
              <a:lnSpc>
                <a:spcPct val="100000"/>
              </a:lnSpc>
              <a:spcBef>
                <a:spcPts val="0"/>
              </a:spcBef>
              <a:spcAft>
                <a:spcPts val="0"/>
              </a:spcAft>
              <a:buNone/>
              <a:tabLst/>
            </a:pPr>
            <a:r>
              <a:rPr lang="it-IT" sz="2200" b="0" i="0" u="none" strike="noStrike" kern="1200" dirty="0">
                <a:ln>
                  <a:noFill/>
                </a:ln>
                <a:latin typeface="Liberation Sans" pitchFamily="18"/>
                <a:ea typeface="Droid Sans Fallback" pitchFamily="2"/>
                <a:cs typeface="FreeSans" pitchFamily="2"/>
              </a:rPr>
              <a:t>facendo esperimenti con tubo catodico</a:t>
            </a:r>
          </a:p>
        </p:txBody>
      </p:sp>
      <p:pic>
        <p:nvPicPr>
          <p:cNvPr id="4" name="Picture 3">
            <a:extLst>
              <a:ext uri="{FF2B5EF4-FFF2-40B4-BE49-F238E27FC236}">
                <a16:creationId xmlns:a16="http://schemas.microsoft.com/office/drawing/2014/main" id="{3C168111-EE23-8148-BA53-6E603EB87E34}"/>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274320" y="1280159"/>
            <a:ext cx="2286000" cy="3550320"/>
          </a:xfrm>
          <a:prstGeom prst="rect">
            <a:avLst/>
          </a:prstGeom>
          <a:noFill/>
          <a:ln>
            <a:noFill/>
          </a:ln>
        </p:spPr>
      </p:pic>
      <p:pic>
        <p:nvPicPr>
          <p:cNvPr id="5" name="Picture 4">
            <a:extLst>
              <a:ext uri="{FF2B5EF4-FFF2-40B4-BE49-F238E27FC236}">
                <a16:creationId xmlns:a16="http://schemas.microsoft.com/office/drawing/2014/main" id="{8BD5603F-BDAF-FA49-AD15-BDC6D2EAACED}"/>
              </a:ext>
            </a:extLst>
          </p:cNvPr>
          <p:cNvPicPr>
            <a:picLocks noChangeAspect="1"/>
          </p:cNvPicPr>
          <p:nvPr/>
        </p:nvPicPr>
        <p:blipFill>
          <a:blip r:embed="rId4">
            <a:lum/>
            <a:alphaModFix/>
          </a:blip>
          <a:srcRect/>
          <a:stretch>
            <a:fillRect/>
          </a:stretch>
        </p:blipFill>
        <p:spPr>
          <a:xfrm>
            <a:off x="7040880" y="3200760"/>
            <a:ext cx="2809440" cy="4114440"/>
          </a:xfrm>
          <a:prstGeom prst="rect">
            <a:avLst/>
          </a:prstGeom>
          <a:noFill/>
          <a:ln>
            <a:noFill/>
          </a:ln>
        </p:spPr>
      </p:pic>
      <p:sp>
        <p:nvSpPr>
          <p:cNvPr id="6" name="TextBox 5">
            <a:extLst>
              <a:ext uri="{FF2B5EF4-FFF2-40B4-BE49-F238E27FC236}">
                <a16:creationId xmlns:a16="http://schemas.microsoft.com/office/drawing/2014/main" id="{5C85976D-DCE0-7D4D-B024-CA3CF82CC1D9}"/>
              </a:ext>
            </a:extLst>
          </p:cNvPr>
          <p:cNvSpPr txBox="1"/>
          <p:nvPr/>
        </p:nvSpPr>
        <p:spPr>
          <a:xfrm>
            <a:off x="182880" y="5486399"/>
            <a:ext cx="6641002" cy="1005480"/>
          </a:xfrm>
          <a:prstGeom prst="rect">
            <a:avLst/>
          </a:prstGeom>
          <a:noFill/>
          <a:ln>
            <a:noFill/>
          </a:ln>
        </p:spPr>
        <p:txBody>
          <a:bodyPr vert="horz" wrap="none" lIns="90000" tIns="45000" rIns="90000" bIns="45000" anchorCtr="0" compatLnSpc="0"/>
          <a:lstStyle/>
          <a:p>
            <a:pPr hangingPunct="0"/>
            <a:r>
              <a:rPr lang="it-IT" dirty="0" err="1">
                <a:latin typeface="Liberation Sans" pitchFamily="18"/>
                <a:ea typeface="Droid Sans Fallback" pitchFamily="2"/>
                <a:cs typeface="FreeSans" pitchFamily="2"/>
              </a:rPr>
              <a:t>Röntgen</a:t>
            </a:r>
            <a:r>
              <a:rPr lang="it-IT" dirty="0">
                <a:latin typeface="Liberation Sans" pitchFamily="18"/>
                <a:ea typeface="Droid Sans Fallback" pitchFamily="2"/>
                <a:cs typeface="FreeSans" pitchFamily="2"/>
              </a:rPr>
              <a:t> si accorse che inserendo un oggetto tra l'emettitore </a:t>
            </a:r>
          </a:p>
          <a:p>
            <a:pPr hangingPunct="0"/>
            <a:r>
              <a:rPr lang="it-IT" dirty="0">
                <a:latin typeface="Liberation Sans" pitchFamily="18"/>
                <a:ea typeface="Droid Sans Fallback" pitchFamily="2"/>
                <a:cs typeface="FreeSans" pitchFamily="2"/>
              </a:rPr>
              <a:t>dei raggi X e una lastra fotografica era possibile fissare</a:t>
            </a:r>
          </a:p>
          <a:p>
            <a:pPr hangingPunct="0"/>
            <a:r>
              <a:rPr lang="it-IT" dirty="0">
                <a:latin typeface="Liberation Sans" pitchFamily="18"/>
                <a:ea typeface="Droid Sans Fallback" pitchFamily="2"/>
                <a:cs typeface="FreeSans" pitchFamily="2"/>
              </a:rPr>
              <a:t> le immagini ottenute, e conservarle nel tempo.</a:t>
            </a:r>
          </a:p>
          <a:p>
            <a:pPr marL="0" marR="0" lvl="0" indent="0" rtl="0" hangingPunct="0">
              <a:lnSpc>
                <a:spcPct val="100000"/>
              </a:lnSpc>
              <a:spcBef>
                <a:spcPts val="0"/>
              </a:spcBef>
              <a:spcAft>
                <a:spcPts val="0"/>
              </a:spcAft>
              <a:buNone/>
              <a:tabLst/>
            </a:pPr>
            <a:endParaRPr lang="it-IT" sz="1800" b="0" i="0" u="none" strike="noStrike" kern="1200" dirty="0">
              <a:ln>
                <a:noFill/>
              </a:ln>
              <a:latin typeface="Liberation Sans" pitchFamily="18"/>
              <a:ea typeface="Droid Sans Fallback" pitchFamily="2"/>
              <a:cs typeface="FreeSans" pitchFamily="2"/>
            </a:endParaRPr>
          </a:p>
        </p:txBody>
      </p:sp>
      <p:sp>
        <p:nvSpPr>
          <p:cNvPr id="7" name="Slide Number Placeholder 4">
            <a:extLst>
              <a:ext uri="{FF2B5EF4-FFF2-40B4-BE49-F238E27FC236}">
                <a16:creationId xmlns:a16="http://schemas.microsoft.com/office/drawing/2014/main" id="{6C97643C-31FA-A546-81C4-3990CB45958D}"/>
              </a:ext>
            </a:extLst>
          </p:cNvPr>
          <p:cNvSpPr>
            <a:spLocks noGrp="1"/>
          </p:cNvSpPr>
          <p:nvPr/>
        </p:nvSpPr>
        <p:spPr bwMode="auto">
          <a:xfrm>
            <a:off x="7990161" y="7335961"/>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20</a:t>
            </a:fld>
            <a:endParaRPr lang="en-GB" sz="1221" dirty="0">
              <a:solidFill>
                <a:srgbClr val="00CC9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2C1D8-F18B-5B4C-99E1-DBE412866BF9}"/>
              </a:ext>
            </a:extLst>
          </p:cNvPr>
          <p:cNvSpPr txBox="1"/>
          <p:nvPr/>
        </p:nvSpPr>
        <p:spPr>
          <a:xfrm>
            <a:off x="3200400" y="1313280"/>
            <a:ext cx="6126480" cy="424080"/>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1" i="0" u="none" strike="noStrike" kern="1200">
                <a:ln>
                  <a:noFill/>
                </a:ln>
                <a:latin typeface="Liberation Sans" pitchFamily="18"/>
                <a:ea typeface="Droid Sans Fallback" pitchFamily="2"/>
                <a:cs typeface="FreeSans" pitchFamily="2"/>
              </a:rPr>
              <a:t>1896</a:t>
            </a:r>
            <a:r>
              <a:rPr lang="it-IT" sz="2200" b="0" i="0" u="none" strike="noStrike" kern="1200">
                <a:ln>
                  <a:noFill/>
                </a:ln>
                <a:latin typeface="Liberation Sans" pitchFamily="18"/>
                <a:ea typeface="Droid Sans Fallback" pitchFamily="2"/>
                <a:cs typeface="FreeSans" pitchFamily="2"/>
              </a:rPr>
              <a:t>: Becquerel scopre la radioattività</a:t>
            </a:r>
          </a:p>
        </p:txBody>
      </p:sp>
      <p:pic>
        <p:nvPicPr>
          <p:cNvPr id="3" name="Picture 5" descr="becquerel">
            <a:extLst>
              <a:ext uri="{FF2B5EF4-FFF2-40B4-BE49-F238E27FC236}">
                <a16:creationId xmlns:a16="http://schemas.microsoft.com/office/drawing/2014/main" id="{C99E1DA6-E661-BB47-854E-B4A655800AB6}"/>
              </a:ext>
            </a:extLst>
          </p:cNvPr>
          <p:cNvPicPr>
            <a:picLocks noChangeAspect="1"/>
          </p:cNvPicPr>
          <p:nvPr/>
        </p:nvPicPr>
        <p:blipFill>
          <a:blip r:embed="rId3">
            <a:lum/>
            <a:alphaModFix/>
          </a:blip>
          <a:srcRect/>
          <a:stretch>
            <a:fillRect/>
          </a:stretch>
        </p:blipFill>
        <p:spPr>
          <a:xfrm>
            <a:off x="434880" y="1054800"/>
            <a:ext cx="2377439" cy="3060000"/>
          </a:xfrm>
          <a:prstGeom prst="rect">
            <a:avLst/>
          </a:prstGeom>
          <a:noFill/>
          <a:ln>
            <a:noFill/>
          </a:ln>
        </p:spPr>
      </p:pic>
      <p:sp>
        <p:nvSpPr>
          <p:cNvPr id="4" name="Freeform 3">
            <a:extLst>
              <a:ext uri="{FF2B5EF4-FFF2-40B4-BE49-F238E27FC236}">
                <a16:creationId xmlns:a16="http://schemas.microsoft.com/office/drawing/2014/main" id="{E34251C4-FEA1-3547-9A8F-2705D56D20DE}"/>
              </a:ext>
            </a:extLst>
          </p:cNvPr>
          <p:cNvSpPr/>
          <p:nvPr/>
        </p:nvSpPr>
        <p:spPr>
          <a:xfrm>
            <a:off x="720" y="1188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Scoperta della radioattività</a:t>
            </a:r>
          </a:p>
        </p:txBody>
      </p:sp>
      <p:sp>
        <p:nvSpPr>
          <p:cNvPr id="5" name="TextBox 4">
            <a:extLst>
              <a:ext uri="{FF2B5EF4-FFF2-40B4-BE49-F238E27FC236}">
                <a16:creationId xmlns:a16="http://schemas.microsoft.com/office/drawing/2014/main" id="{19AD06F8-44A2-7C42-8DBB-8102E374F054}"/>
              </a:ext>
            </a:extLst>
          </p:cNvPr>
          <p:cNvSpPr txBox="1"/>
          <p:nvPr/>
        </p:nvSpPr>
        <p:spPr>
          <a:xfrm>
            <a:off x="274320" y="4920840"/>
            <a:ext cx="5394960" cy="1684676"/>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1191"/>
              </a:spcBef>
              <a:spcAft>
                <a:spcPts val="992"/>
              </a:spcAft>
              <a:buNone/>
              <a:tabLst/>
            </a:pPr>
            <a:r>
              <a:rPr lang="it-IT" sz="1800" b="0" i="0" u="none" strike="noStrike" kern="1200" dirty="0">
                <a:ln>
                  <a:noFill/>
                </a:ln>
                <a:latin typeface="Liberation Sans" pitchFamily="18"/>
                <a:ea typeface="Droid Sans Fallback" pitchFamily="2"/>
                <a:cs typeface="FreeSans" pitchFamily="2"/>
              </a:rPr>
              <a:t>Becquerel scoprì che i sali di uranio emettevano </a:t>
            </a:r>
          </a:p>
          <a:p>
            <a:pPr marL="0" marR="0" lvl="0" indent="0" rtl="0" hangingPunct="0">
              <a:lnSpc>
                <a:spcPct val="100000"/>
              </a:lnSpc>
              <a:spcBef>
                <a:spcPts val="1191"/>
              </a:spcBef>
              <a:spcAft>
                <a:spcPts val="992"/>
              </a:spcAft>
              <a:buNone/>
              <a:tabLst/>
            </a:pPr>
            <a:r>
              <a:rPr lang="it-IT" sz="1800" b="0" i="0" u="none" strike="noStrike" kern="1200" dirty="0">
                <a:ln>
                  <a:noFill/>
                </a:ln>
                <a:latin typeface="Liberation Sans" pitchFamily="18"/>
                <a:ea typeface="Droid Sans Fallback" pitchFamily="2"/>
                <a:cs typeface="FreeSans" pitchFamily="2"/>
              </a:rPr>
              <a:t>spontaneamente raggi di natura ignota, </a:t>
            </a:r>
          </a:p>
          <a:p>
            <a:pPr marL="0" marR="0" lvl="0" indent="0" rtl="0" hangingPunct="0">
              <a:lnSpc>
                <a:spcPct val="100000"/>
              </a:lnSpc>
              <a:spcBef>
                <a:spcPts val="1191"/>
              </a:spcBef>
              <a:spcAft>
                <a:spcPts val="992"/>
              </a:spcAft>
              <a:buNone/>
              <a:tabLst/>
            </a:pPr>
            <a:r>
              <a:rPr lang="it-IT" sz="1800" b="0" i="0" u="none" strike="noStrike" kern="1200" dirty="0">
                <a:ln>
                  <a:noFill/>
                </a:ln>
                <a:latin typeface="Liberation Sans" pitchFamily="18"/>
                <a:ea typeface="Droid Sans Fallback" pitchFamily="2"/>
                <a:cs typeface="FreeSans" pitchFamily="2"/>
              </a:rPr>
              <a:t>in grado di impressionare una lastra fotografica.</a:t>
            </a:r>
          </a:p>
        </p:txBody>
      </p:sp>
      <p:pic>
        <p:nvPicPr>
          <p:cNvPr id="6" name="Picture 5">
            <a:extLst>
              <a:ext uri="{FF2B5EF4-FFF2-40B4-BE49-F238E27FC236}">
                <a16:creationId xmlns:a16="http://schemas.microsoft.com/office/drawing/2014/main" id="{33CA2D4D-5343-AD42-AD8E-61C79850FA28}"/>
              </a:ext>
            </a:extLst>
          </p:cNvPr>
          <p:cNvPicPr>
            <a:picLocks noChangeAspect="1"/>
          </p:cNvPicPr>
          <p:nvPr/>
        </p:nvPicPr>
        <p:blipFill>
          <a:blip r:embed="rId4">
            <a:lum/>
            <a:alphaModFix/>
          </a:blip>
          <a:srcRect/>
          <a:stretch>
            <a:fillRect/>
          </a:stretch>
        </p:blipFill>
        <p:spPr>
          <a:xfrm>
            <a:off x="5760720" y="3840479"/>
            <a:ext cx="4192919" cy="3383280"/>
          </a:xfrm>
          <a:prstGeom prst="rect">
            <a:avLst/>
          </a:prstGeom>
          <a:noFill/>
          <a:ln>
            <a:noFill/>
          </a:ln>
        </p:spPr>
      </p:pic>
      <p:sp>
        <p:nvSpPr>
          <p:cNvPr id="7" name="Slide Number Placeholder 4">
            <a:extLst>
              <a:ext uri="{FF2B5EF4-FFF2-40B4-BE49-F238E27FC236}">
                <a16:creationId xmlns:a16="http://schemas.microsoft.com/office/drawing/2014/main" id="{FE44BFFA-25C0-3944-BA68-BD4C4B7226AD}"/>
              </a:ext>
            </a:extLst>
          </p:cNvPr>
          <p:cNvSpPr>
            <a:spLocks noGrp="1"/>
          </p:cNvSpPr>
          <p:nvPr/>
        </p:nvSpPr>
        <p:spPr bwMode="auto">
          <a:xfrm>
            <a:off x="7990161" y="7241832"/>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21</a:t>
            </a:fld>
            <a:endParaRPr lang="en-GB" sz="1221" dirty="0">
              <a:solidFill>
                <a:srgbClr val="00CC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C4C2B14-4936-0148-B0BE-15D7DE327510}"/>
              </a:ext>
            </a:extLst>
          </p:cNvPr>
          <p:cNvSpPr/>
          <p:nvPr/>
        </p:nvSpPr>
        <p:spPr>
          <a:xfrm>
            <a:off x="720" y="1188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Scoperta della radioattività</a:t>
            </a:r>
          </a:p>
        </p:txBody>
      </p:sp>
      <p:sp>
        <p:nvSpPr>
          <p:cNvPr id="3" name="TextBox 2">
            <a:extLst>
              <a:ext uri="{FF2B5EF4-FFF2-40B4-BE49-F238E27FC236}">
                <a16:creationId xmlns:a16="http://schemas.microsoft.com/office/drawing/2014/main" id="{EA8D513E-9AA3-FD4B-B9D5-1CB36593ACA7}"/>
              </a:ext>
            </a:extLst>
          </p:cNvPr>
          <p:cNvSpPr txBox="1"/>
          <p:nvPr/>
        </p:nvSpPr>
        <p:spPr>
          <a:xfrm>
            <a:off x="3828959" y="1148760"/>
            <a:ext cx="5468876" cy="1082206"/>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1" i="0" u="none" strike="noStrike" kern="1200" dirty="0">
                <a:ln>
                  <a:noFill/>
                </a:ln>
                <a:latin typeface="Liberation Sans" pitchFamily="18"/>
                <a:ea typeface="Droid Sans Fallback" pitchFamily="2"/>
                <a:cs typeface="FreeSans" pitchFamily="2"/>
              </a:rPr>
              <a:t>1900-1908</a:t>
            </a:r>
            <a:r>
              <a:rPr lang="it-IT" sz="2200" b="0" i="0" u="none" strike="noStrike" kern="1200" dirty="0">
                <a:ln>
                  <a:noFill/>
                </a:ln>
                <a:latin typeface="Liberation Sans" pitchFamily="18"/>
                <a:ea typeface="Droid Sans Fallback" pitchFamily="2"/>
                <a:cs typeface="FreeSans" pitchFamily="2"/>
              </a:rPr>
              <a:t>: Marie Curie scopre il radio </a:t>
            </a:r>
          </a:p>
          <a:p>
            <a:pPr marL="0" marR="0" lvl="0" indent="0" rtl="0" hangingPunct="0">
              <a:lnSpc>
                <a:spcPct val="100000"/>
              </a:lnSpc>
              <a:spcBef>
                <a:spcPts val="0"/>
              </a:spcBef>
              <a:spcAft>
                <a:spcPts val="0"/>
              </a:spcAft>
              <a:buNone/>
              <a:tabLst/>
            </a:pPr>
            <a:r>
              <a:rPr lang="it-IT" sz="2200" b="0" i="0" u="none" strike="noStrike" kern="1200" dirty="0">
                <a:ln>
                  <a:noFill/>
                </a:ln>
                <a:latin typeface="Liberation Sans" pitchFamily="18"/>
                <a:ea typeface="Droid Sans Fallback" pitchFamily="2"/>
                <a:cs typeface="FreeSans" pitchFamily="2"/>
              </a:rPr>
              <a:t>e il polonio e sviluppa metodi efficaci </a:t>
            </a:r>
          </a:p>
          <a:p>
            <a:pPr marL="0" marR="0" lvl="0" indent="0" rtl="0" hangingPunct="0">
              <a:lnSpc>
                <a:spcPct val="100000"/>
              </a:lnSpc>
              <a:spcBef>
                <a:spcPts val="0"/>
              </a:spcBef>
              <a:spcAft>
                <a:spcPts val="0"/>
              </a:spcAft>
              <a:buNone/>
              <a:tabLst/>
            </a:pPr>
            <a:r>
              <a:rPr lang="it-IT" sz="2200" b="0" i="0" u="none" strike="noStrike" kern="1200" dirty="0">
                <a:ln>
                  <a:noFill/>
                </a:ln>
                <a:latin typeface="Liberation Sans" pitchFamily="18"/>
                <a:ea typeface="Droid Sans Fallback" pitchFamily="2"/>
                <a:cs typeface="FreeSans" pitchFamily="2"/>
              </a:rPr>
              <a:t>per separare il radio dai minerali di uranio.</a:t>
            </a:r>
          </a:p>
        </p:txBody>
      </p:sp>
      <p:pic>
        <p:nvPicPr>
          <p:cNvPr id="5" name="Picture 4">
            <a:extLst>
              <a:ext uri="{FF2B5EF4-FFF2-40B4-BE49-F238E27FC236}">
                <a16:creationId xmlns:a16="http://schemas.microsoft.com/office/drawing/2014/main" id="{6E0CDE7C-7F73-9944-B991-456E9E15B79F}"/>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6309360" y="4564800"/>
            <a:ext cx="3517920" cy="2293200"/>
          </a:xfrm>
          <a:prstGeom prst="rect">
            <a:avLst/>
          </a:prstGeom>
          <a:noFill/>
          <a:ln>
            <a:noFill/>
          </a:ln>
        </p:spPr>
      </p:pic>
      <p:pic>
        <p:nvPicPr>
          <p:cNvPr id="6" name="Picture 5">
            <a:extLst>
              <a:ext uri="{FF2B5EF4-FFF2-40B4-BE49-F238E27FC236}">
                <a16:creationId xmlns:a16="http://schemas.microsoft.com/office/drawing/2014/main" id="{2661DE17-D9EC-F34D-9595-8F56FC3C232B}"/>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265680" y="1097640"/>
            <a:ext cx="3483360" cy="2802240"/>
          </a:xfrm>
          <a:prstGeom prst="rect">
            <a:avLst/>
          </a:prstGeom>
          <a:noFill/>
          <a:ln>
            <a:noFill/>
          </a:ln>
        </p:spPr>
      </p:pic>
      <p:sp>
        <p:nvSpPr>
          <p:cNvPr id="9" name="TextBox 8">
            <a:extLst>
              <a:ext uri="{FF2B5EF4-FFF2-40B4-BE49-F238E27FC236}">
                <a16:creationId xmlns:a16="http://schemas.microsoft.com/office/drawing/2014/main" id="{099C560B-17B4-1244-A93C-A498CDEC2D61}"/>
              </a:ext>
            </a:extLst>
          </p:cNvPr>
          <p:cNvSpPr txBox="1"/>
          <p:nvPr/>
        </p:nvSpPr>
        <p:spPr>
          <a:xfrm>
            <a:off x="265680" y="4293486"/>
            <a:ext cx="5718412" cy="3170099"/>
          </a:xfrm>
          <a:prstGeom prst="rect">
            <a:avLst/>
          </a:prstGeom>
          <a:noFill/>
        </p:spPr>
        <p:txBody>
          <a:bodyPr wrap="square" rtlCol="0">
            <a:spAutoFit/>
          </a:bodyPr>
          <a:lstStyle/>
          <a:p>
            <a:r>
              <a:rPr lang="it-IT" sz="2000" dirty="0"/>
              <a:t>Nei suoi esperimenti notò che la pechblenda, minerale contenente soltanto piccole quantità di sali di uranio, manifestava una radioattività maggiore di quella dei sali di uranio: ne dedusse la presenza di qualche specie chimica ignota. Con vari procedimenti chimici riuscì a separare il polonio e il radio la cui radioattività risultava rispettivamente 400 e 1.000.000 di volte superiore a quella dei sali di uranio puri.</a:t>
            </a:r>
          </a:p>
          <a:p>
            <a:endParaRPr lang="it-IT" sz="2000" dirty="0"/>
          </a:p>
        </p:txBody>
      </p:sp>
      <p:sp>
        <p:nvSpPr>
          <p:cNvPr id="7" name="Slide Number Placeholder 4">
            <a:extLst>
              <a:ext uri="{FF2B5EF4-FFF2-40B4-BE49-F238E27FC236}">
                <a16:creationId xmlns:a16="http://schemas.microsoft.com/office/drawing/2014/main" id="{1149919A-E4B4-AE40-B40F-72AE8AB16B8F}"/>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22</a:t>
            </a:fld>
            <a:endParaRPr lang="en-GB" sz="1221" dirty="0">
              <a:solidFill>
                <a:srgbClr val="00CC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870979F-2FE0-5C49-9FC4-09E91C544DEA}"/>
              </a:ext>
            </a:extLst>
          </p:cNvPr>
          <p:cNvSpPr/>
          <p:nvPr/>
        </p:nvSpPr>
        <p:spPr>
          <a:xfrm>
            <a:off x="720" y="1188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Radioattività e moda</a:t>
            </a:r>
          </a:p>
        </p:txBody>
      </p:sp>
      <p:pic>
        <p:nvPicPr>
          <p:cNvPr id="3" name="Picture 2">
            <a:extLst>
              <a:ext uri="{FF2B5EF4-FFF2-40B4-BE49-F238E27FC236}">
                <a16:creationId xmlns:a16="http://schemas.microsoft.com/office/drawing/2014/main" id="{8B069492-F6BE-9D4B-87D6-0F5433EA037C}"/>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358560" y="1097280"/>
            <a:ext cx="2018879" cy="2018879"/>
          </a:xfrm>
          <a:prstGeom prst="rect">
            <a:avLst/>
          </a:prstGeom>
          <a:noFill/>
          <a:ln>
            <a:noFill/>
          </a:ln>
        </p:spPr>
      </p:pic>
      <p:sp>
        <p:nvSpPr>
          <p:cNvPr id="4" name="TextBox 3">
            <a:extLst>
              <a:ext uri="{FF2B5EF4-FFF2-40B4-BE49-F238E27FC236}">
                <a16:creationId xmlns:a16="http://schemas.microsoft.com/office/drawing/2014/main" id="{DC11B7D0-EFC2-994A-B2C2-738D17638EB3}"/>
              </a:ext>
            </a:extLst>
          </p:cNvPr>
          <p:cNvSpPr txBox="1"/>
          <p:nvPr/>
        </p:nvSpPr>
        <p:spPr>
          <a:xfrm>
            <a:off x="541440" y="3128400"/>
            <a:ext cx="17445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Vetro all'uranio</a:t>
            </a:r>
          </a:p>
        </p:txBody>
      </p:sp>
      <p:pic>
        <p:nvPicPr>
          <p:cNvPr id="5" name="Picture 4">
            <a:extLst>
              <a:ext uri="{FF2B5EF4-FFF2-40B4-BE49-F238E27FC236}">
                <a16:creationId xmlns:a16="http://schemas.microsoft.com/office/drawing/2014/main" id="{2726BED1-1F17-DF43-ACCF-00028C34D9D0}"/>
              </a:ext>
            </a:extLst>
          </p:cNvPr>
          <p:cNvPicPr>
            <a:picLocks noChangeAspect="1"/>
          </p:cNvPicPr>
          <p:nvPr/>
        </p:nvPicPr>
        <p:blipFill>
          <a:blip r:embed="rId4">
            <a:lum/>
            <a:alphaModFix/>
          </a:blip>
          <a:srcRect/>
          <a:stretch>
            <a:fillRect/>
          </a:stretch>
        </p:blipFill>
        <p:spPr>
          <a:xfrm>
            <a:off x="6165000" y="1296720"/>
            <a:ext cx="3619080" cy="4990680"/>
          </a:xfrm>
          <a:prstGeom prst="rect">
            <a:avLst/>
          </a:prstGeom>
          <a:noFill/>
          <a:ln>
            <a:noFill/>
          </a:ln>
        </p:spPr>
      </p:pic>
      <p:sp>
        <p:nvSpPr>
          <p:cNvPr id="6" name="TextBox 5">
            <a:extLst>
              <a:ext uri="{FF2B5EF4-FFF2-40B4-BE49-F238E27FC236}">
                <a16:creationId xmlns:a16="http://schemas.microsoft.com/office/drawing/2014/main" id="{C8A84CF8-66EF-4148-A455-A93CAA1D62D9}"/>
              </a:ext>
            </a:extLst>
          </p:cNvPr>
          <p:cNvSpPr txBox="1"/>
          <p:nvPr/>
        </p:nvSpPr>
        <p:spPr>
          <a:xfrm>
            <a:off x="6606720" y="6345360"/>
            <a:ext cx="31161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Crema di bellezza al radio</a:t>
            </a:r>
          </a:p>
        </p:txBody>
      </p:sp>
      <p:pic>
        <p:nvPicPr>
          <p:cNvPr id="7" name="Picture 6">
            <a:extLst>
              <a:ext uri="{FF2B5EF4-FFF2-40B4-BE49-F238E27FC236}">
                <a16:creationId xmlns:a16="http://schemas.microsoft.com/office/drawing/2014/main" id="{9989EB9A-34EF-C042-8589-EEF8966489E3}"/>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2957039" y="1097640"/>
            <a:ext cx="2803680" cy="2102760"/>
          </a:xfrm>
          <a:prstGeom prst="rect">
            <a:avLst/>
          </a:prstGeom>
          <a:noFill/>
          <a:ln>
            <a:noFill/>
          </a:ln>
        </p:spPr>
      </p:pic>
      <p:sp>
        <p:nvSpPr>
          <p:cNvPr id="8" name="TextBox 7">
            <a:extLst>
              <a:ext uri="{FF2B5EF4-FFF2-40B4-BE49-F238E27FC236}">
                <a16:creationId xmlns:a16="http://schemas.microsoft.com/office/drawing/2014/main" id="{B6C979A2-01B7-8E4F-B41C-8E7950AB6DA6}"/>
              </a:ext>
            </a:extLst>
          </p:cNvPr>
          <p:cNvSpPr txBox="1"/>
          <p:nvPr/>
        </p:nvSpPr>
        <p:spPr>
          <a:xfrm>
            <a:off x="3294720" y="3219839"/>
            <a:ext cx="1920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Orologio al radio</a:t>
            </a:r>
          </a:p>
        </p:txBody>
      </p:sp>
      <p:pic>
        <p:nvPicPr>
          <p:cNvPr id="9" name="Picture 8">
            <a:extLst>
              <a:ext uri="{FF2B5EF4-FFF2-40B4-BE49-F238E27FC236}">
                <a16:creationId xmlns:a16="http://schemas.microsoft.com/office/drawing/2014/main" id="{8E4EDFB5-E528-9241-9ADA-2A47D0768952}"/>
              </a:ext>
            </a:extLst>
          </p:cNvPr>
          <p:cNvPicPr>
            <a:picLocks noChangeAspect="1"/>
          </p:cNvPicPr>
          <p:nvPr/>
        </p:nvPicPr>
        <p:blipFill>
          <a:blip r:embed="rId6">
            <a:lum/>
            <a:alphaModFix/>
          </a:blip>
          <a:srcRect/>
          <a:stretch>
            <a:fillRect/>
          </a:stretch>
        </p:blipFill>
        <p:spPr>
          <a:xfrm>
            <a:off x="731519" y="3674160"/>
            <a:ext cx="4937760" cy="3160079"/>
          </a:xfrm>
          <a:prstGeom prst="rect">
            <a:avLst/>
          </a:prstGeom>
          <a:noFill/>
          <a:ln>
            <a:noFill/>
          </a:ln>
        </p:spPr>
      </p:pic>
      <p:sp>
        <p:nvSpPr>
          <p:cNvPr id="10" name="TextBox 9">
            <a:extLst>
              <a:ext uri="{FF2B5EF4-FFF2-40B4-BE49-F238E27FC236}">
                <a16:creationId xmlns:a16="http://schemas.microsoft.com/office/drawing/2014/main" id="{86D3709B-9B66-4549-91CB-60BC7FFB6D3E}"/>
              </a:ext>
            </a:extLst>
          </p:cNvPr>
          <p:cNvSpPr txBox="1"/>
          <p:nvPr/>
        </p:nvSpPr>
        <p:spPr>
          <a:xfrm>
            <a:off x="130320" y="6874560"/>
            <a:ext cx="5943600" cy="3657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Test di radiografia X per verificare la misura delle scarpe</a:t>
            </a:r>
          </a:p>
        </p:txBody>
      </p:sp>
      <p:sp>
        <p:nvSpPr>
          <p:cNvPr id="11" name="Slide Number Placeholder 4">
            <a:extLst>
              <a:ext uri="{FF2B5EF4-FFF2-40B4-BE49-F238E27FC236}">
                <a16:creationId xmlns:a16="http://schemas.microsoft.com/office/drawing/2014/main" id="{CBF24FBC-150C-0B48-A662-480A5D64FC96}"/>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23</a:t>
            </a:fld>
            <a:endParaRPr lang="en-GB" sz="1221" dirty="0">
              <a:solidFill>
                <a:srgbClr val="00CC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8E9FF79D-2F43-1A48-90AB-F5646AA326E5}"/>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Tipi di radiazione</a:t>
            </a:r>
          </a:p>
        </p:txBody>
      </p:sp>
      <p:sp>
        <p:nvSpPr>
          <p:cNvPr id="3" name="TextBox 2">
            <a:extLst>
              <a:ext uri="{FF2B5EF4-FFF2-40B4-BE49-F238E27FC236}">
                <a16:creationId xmlns:a16="http://schemas.microsoft.com/office/drawing/2014/main" id="{DCD73166-7B31-354E-B4D0-48E3629D5CF8}"/>
              </a:ext>
            </a:extLst>
          </p:cNvPr>
          <p:cNvSpPr txBox="1"/>
          <p:nvPr/>
        </p:nvSpPr>
        <p:spPr>
          <a:xfrm>
            <a:off x="3804480" y="1191599"/>
            <a:ext cx="6040080" cy="404007"/>
          </a:xfrm>
          <a:prstGeom prst="rect">
            <a:avLst/>
          </a:prstGeom>
          <a:noFill/>
          <a:ln>
            <a:noFill/>
          </a:ln>
        </p:spPr>
        <p:txBody>
          <a:bodyPr vert="horz" wrap="square" lIns="99000" tIns="54000" rIns="99000" bIns="54000" anchorCtr="0" compatLnSpc="0">
            <a:spAutoFit/>
          </a:bodyPr>
          <a:lstStyle/>
          <a:p>
            <a:pPr marL="0" marR="0" lvl="0" indent="0" rtl="0" hangingPunct="0">
              <a:lnSpc>
                <a:spcPct val="100000"/>
              </a:lnSpc>
              <a:spcBef>
                <a:spcPts val="0"/>
              </a:spcBef>
              <a:spcAft>
                <a:spcPts val="0"/>
              </a:spcAft>
              <a:buNone/>
              <a:tabLst/>
            </a:pPr>
            <a:r>
              <a:rPr lang="it-IT" sz="2000" b="1" i="0" u="none" strike="noStrike" kern="1200" dirty="0">
                <a:ln>
                  <a:noFill/>
                </a:ln>
                <a:latin typeface="Liberation Sans" pitchFamily="18"/>
                <a:ea typeface="Droid Sans Fallback" pitchFamily="2"/>
                <a:cs typeface="FreeSans" pitchFamily="2"/>
              </a:rPr>
              <a:t>1897</a:t>
            </a:r>
            <a:r>
              <a:rPr lang="it-IT" sz="2000" b="0" i="0" u="none" strike="noStrike" kern="1200" dirty="0">
                <a:ln>
                  <a:noFill/>
                </a:ln>
                <a:latin typeface="Liberation Sans" pitchFamily="18"/>
                <a:ea typeface="Droid Sans Fallback" pitchFamily="2"/>
                <a:cs typeface="FreeSans" pitchFamily="2"/>
              </a:rPr>
              <a:t>: Rutherford scopre i raggi alfa, beta e gamma</a:t>
            </a:r>
          </a:p>
        </p:txBody>
      </p:sp>
      <p:pic>
        <p:nvPicPr>
          <p:cNvPr id="4" name="Picture 2" descr="ruther">
            <a:extLst>
              <a:ext uri="{FF2B5EF4-FFF2-40B4-BE49-F238E27FC236}">
                <a16:creationId xmlns:a16="http://schemas.microsoft.com/office/drawing/2014/main" id="{CE9B3C51-7988-0642-9DA5-E1B814104B5E}"/>
              </a:ext>
            </a:extLst>
          </p:cNvPr>
          <p:cNvPicPr>
            <a:picLocks noChangeAspect="1"/>
          </p:cNvPicPr>
          <p:nvPr/>
        </p:nvPicPr>
        <p:blipFill>
          <a:blip r:embed="rId3">
            <a:lum/>
            <a:alphaModFix/>
          </a:blip>
          <a:srcRect/>
          <a:stretch>
            <a:fillRect/>
          </a:stretch>
        </p:blipFill>
        <p:spPr>
          <a:xfrm>
            <a:off x="295560" y="1188719"/>
            <a:ext cx="3270600" cy="2473560"/>
          </a:xfrm>
          <a:prstGeom prst="rect">
            <a:avLst/>
          </a:prstGeom>
          <a:noFill/>
          <a:ln>
            <a:noFill/>
          </a:ln>
        </p:spPr>
      </p:pic>
      <p:pic>
        <p:nvPicPr>
          <p:cNvPr id="5" name="Picture 4">
            <a:extLst>
              <a:ext uri="{FF2B5EF4-FFF2-40B4-BE49-F238E27FC236}">
                <a16:creationId xmlns:a16="http://schemas.microsoft.com/office/drawing/2014/main" id="{CFCCA29A-5352-4145-8EE0-DEC8646B7CD0}"/>
              </a:ext>
            </a:extLst>
          </p:cNvPr>
          <p:cNvPicPr>
            <a:picLocks noChangeAspect="1"/>
          </p:cNvPicPr>
          <p:nvPr/>
        </p:nvPicPr>
        <p:blipFill>
          <a:blip r:embed="rId4">
            <a:lum/>
            <a:alphaModFix/>
          </a:blip>
          <a:srcRect/>
          <a:stretch>
            <a:fillRect/>
          </a:stretch>
        </p:blipFill>
        <p:spPr>
          <a:xfrm>
            <a:off x="5577840" y="5218560"/>
            <a:ext cx="4266720" cy="2005200"/>
          </a:xfrm>
          <a:prstGeom prst="rect">
            <a:avLst/>
          </a:prstGeom>
          <a:noFill/>
          <a:ln>
            <a:noFill/>
          </a:ln>
        </p:spPr>
      </p:pic>
      <p:pic>
        <p:nvPicPr>
          <p:cNvPr id="8" name="Picture 7">
            <a:extLst>
              <a:ext uri="{FF2B5EF4-FFF2-40B4-BE49-F238E27FC236}">
                <a16:creationId xmlns:a16="http://schemas.microsoft.com/office/drawing/2014/main" id="{856BD586-426F-6B4D-B197-32F1859ADB26}"/>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4912560" y="1824840"/>
            <a:ext cx="3865679" cy="2597040"/>
          </a:xfrm>
          <a:prstGeom prst="rect">
            <a:avLst/>
          </a:prstGeom>
          <a:noFill/>
          <a:ln>
            <a:noFill/>
          </a:ln>
        </p:spPr>
      </p:pic>
      <p:sp>
        <p:nvSpPr>
          <p:cNvPr id="11" name="TextBox 10">
            <a:extLst>
              <a:ext uri="{FF2B5EF4-FFF2-40B4-BE49-F238E27FC236}">
                <a16:creationId xmlns:a16="http://schemas.microsoft.com/office/drawing/2014/main" id="{99F2053C-C755-E140-97D7-8D3E804C9AE0}"/>
              </a:ext>
            </a:extLst>
          </p:cNvPr>
          <p:cNvSpPr txBox="1"/>
          <p:nvPr/>
        </p:nvSpPr>
        <p:spPr>
          <a:xfrm>
            <a:off x="295560" y="4531057"/>
            <a:ext cx="9315360" cy="1200329"/>
          </a:xfrm>
          <a:prstGeom prst="rect">
            <a:avLst/>
          </a:prstGeom>
          <a:noFill/>
        </p:spPr>
        <p:txBody>
          <a:bodyPr wrap="square" rtlCol="0">
            <a:spAutoFit/>
          </a:bodyPr>
          <a:lstStyle/>
          <a:p>
            <a:r>
              <a:rPr lang="it-IT" dirty="0"/>
              <a:t>In un campo elettrico le particelle beta vengono fortemente deflesse verso il polo positivo, quelle alfa sono deflesse in misura minore verso il polo negativo, mentre la traiettoria dei raggi gamma non risente dell'effetto del campo.</a:t>
            </a:r>
          </a:p>
          <a:p>
            <a:endParaRPr lang="it-IT" dirty="0"/>
          </a:p>
        </p:txBody>
      </p:sp>
      <p:sp>
        <p:nvSpPr>
          <p:cNvPr id="12" name="TextBox 11">
            <a:extLst>
              <a:ext uri="{FF2B5EF4-FFF2-40B4-BE49-F238E27FC236}">
                <a16:creationId xmlns:a16="http://schemas.microsoft.com/office/drawing/2014/main" id="{9C145682-78E4-9A47-B5BB-D88F8DFF7638}"/>
              </a:ext>
            </a:extLst>
          </p:cNvPr>
          <p:cNvSpPr txBox="1"/>
          <p:nvPr/>
        </p:nvSpPr>
        <p:spPr>
          <a:xfrm>
            <a:off x="295560" y="5882185"/>
            <a:ext cx="5108953" cy="1754326"/>
          </a:xfrm>
          <a:prstGeom prst="rect">
            <a:avLst/>
          </a:prstGeom>
          <a:noFill/>
        </p:spPr>
        <p:txBody>
          <a:bodyPr wrap="square" rtlCol="0">
            <a:spAutoFit/>
          </a:bodyPr>
          <a:lstStyle/>
          <a:p>
            <a:r>
              <a:rPr lang="it-IT" dirty="0"/>
              <a:t>Ne deriva che le particelle beta sono dotate di carica negativa, le particelle alfa trasportano cariche positive (e hanno massa maggiore delle particelle beta) e i raggi gamma sono elettricamente neutri.</a:t>
            </a:r>
          </a:p>
          <a:p>
            <a:endParaRPr lang="it-IT" dirty="0"/>
          </a:p>
          <a:p>
            <a:endParaRPr lang="it-IT" dirty="0"/>
          </a:p>
        </p:txBody>
      </p:sp>
      <p:sp>
        <p:nvSpPr>
          <p:cNvPr id="9" name="Slide Number Placeholder 4">
            <a:extLst>
              <a:ext uri="{FF2B5EF4-FFF2-40B4-BE49-F238E27FC236}">
                <a16:creationId xmlns:a16="http://schemas.microsoft.com/office/drawing/2014/main" id="{AF931352-F434-DA43-B7B8-89271D593D68}"/>
              </a:ext>
            </a:extLst>
          </p:cNvPr>
          <p:cNvSpPr>
            <a:spLocks noGrp="1"/>
          </p:cNvSpPr>
          <p:nvPr/>
        </p:nvSpPr>
        <p:spPr bwMode="auto">
          <a:xfrm>
            <a:off x="7990161" y="717459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24</a:t>
            </a:fld>
            <a:endParaRPr lang="en-GB" sz="1221" dirty="0">
              <a:solidFill>
                <a:srgbClr val="00CC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867D03E-AE4E-1D40-88DC-AC2830A1614B}"/>
              </a:ext>
            </a:extLst>
          </p:cNvPr>
          <p:cNvSpPr/>
          <p:nvPr/>
        </p:nvSpPr>
        <p:spPr>
          <a:xfrm rot="5400000">
            <a:off x="1485540" y="6048180"/>
            <a:ext cx="2305440" cy="411480"/>
          </a:xfrm>
          <a:custGeom>
            <a:avLst>
              <a:gd name="f0" fmla="val 2407"/>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solidFill>
            <a:srgbClr val="EEEEEE"/>
          </a:solidFill>
          <a:ln w="18360">
            <a:solidFill>
              <a:srgbClr val="B2B2B2"/>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 name="Freeform 2">
            <a:extLst>
              <a:ext uri="{FF2B5EF4-FFF2-40B4-BE49-F238E27FC236}">
                <a16:creationId xmlns:a16="http://schemas.microsoft.com/office/drawing/2014/main" id="{FD042F35-9D51-A647-97B9-AD0CE30D9322}"/>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Tipi di radiazione</a:t>
            </a:r>
          </a:p>
        </p:txBody>
      </p:sp>
      <p:sp>
        <p:nvSpPr>
          <p:cNvPr id="4" name="Straight Connector 3">
            <a:extLst>
              <a:ext uri="{FF2B5EF4-FFF2-40B4-BE49-F238E27FC236}">
                <a16:creationId xmlns:a16="http://schemas.microsoft.com/office/drawing/2014/main" id="{5DDB771F-C6FF-6440-8D35-BAA12D69F300}"/>
              </a:ext>
            </a:extLst>
          </p:cNvPr>
          <p:cNvSpPr/>
          <p:nvPr/>
        </p:nvSpPr>
        <p:spPr>
          <a:xfrm>
            <a:off x="3380400" y="1280159"/>
            <a:ext cx="2880" cy="3749041"/>
          </a:xfrm>
          <a:prstGeom prst="line">
            <a:avLst/>
          </a:prstGeom>
          <a:noFill/>
          <a:ln w="18360">
            <a:solidFill>
              <a:srgbClr val="000000"/>
            </a:solidFill>
            <a:prstDash val="solid"/>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 name="Straight Connector 4">
            <a:extLst>
              <a:ext uri="{FF2B5EF4-FFF2-40B4-BE49-F238E27FC236}">
                <a16:creationId xmlns:a16="http://schemas.microsoft.com/office/drawing/2014/main" id="{4162ED5A-4B10-CF47-9B4A-5F581092D90E}"/>
              </a:ext>
            </a:extLst>
          </p:cNvPr>
          <p:cNvSpPr/>
          <p:nvPr/>
        </p:nvSpPr>
        <p:spPr>
          <a:xfrm flipH="1">
            <a:off x="6675119" y="1097280"/>
            <a:ext cx="2881" cy="3931920"/>
          </a:xfrm>
          <a:prstGeom prst="line">
            <a:avLst/>
          </a:prstGeom>
          <a:noFill/>
          <a:ln w="18360">
            <a:solidFill>
              <a:srgbClr val="000000"/>
            </a:solidFill>
            <a:prstDash val="solid"/>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 name="TextBox 5">
            <a:extLst>
              <a:ext uri="{FF2B5EF4-FFF2-40B4-BE49-F238E27FC236}">
                <a16:creationId xmlns:a16="http://schemas.microsoft.com/office/drawing/2014/main" id="{2C64EA71-FA63-5D4F-A891-7CFC6B0407A9}"/>
              </a:ext>
            </a:extLst>
          </p:cNvPr>
          <p:cNvSpPr txBox="1"/>
          <p:nvPr/>
        </p:nvSpPr>
        <p:spPr>
          <a:xfrm>
            <a:off x="731519" y="1097280"/>
            <a:ext cx="1737359" cy="75348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4000" b="0" i="0" u="none" strike="noStrike" kern="1200" dirty="0">
                <a:ln>
                  <a:noFill/>
                </a:ln>
                <a:solidFill>
                  <a:srgbClr val="FF6600"/>
                </a:solidFill>
                <a:latin typeface="Symbol" pitchFamily="18"/>
                <a:ea typeface="Symbol" pitchFamily="2"/>
                <a:cs typeface="Symbol" pitchFamily="2"/>
              </a:rPr>
              <a:t>α</a:t>
            </a:r>
          </a:p>
        </p:txBody>
      </p:sp>
      <p:sp>
        <p:nvSpPr>
          <p:cNvPr id="7" name="TextBox 6">
            <a:extLst>
              <a:ext uri="{FF2B5EF4-FFF2-40B4-BE49-F238E27FC236}">
                <a16:creationId xmlns:a16="http://schemas.microsoft.com/office/drawing/2014/main" id="{94DE3F71-1BAA-054A-A878-285F472AB232}"/>
              </a:ext>
            </a:extLst>
          </p:cNvPr>
          <p:cNvSpPr txBox="1"/>
          <p:nvPr/>
        </p:nvSpPr>
        <p:spPr>
          <a:xfrm>
            <a:off x="4007520" y="1097640"/>
            <a:ext cx="1737359" cy="75348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4000" b="0" i="0" u="none" strike="noStrike" kern="1200">
                <a:ln>
                  <a:noFill/>
                </a:ln>
                <a:solidFill>
                  <a:srgbClr val="009900"/>
                </a:solidFill>
                <a:latin typeface="Symbol" pitchFamily="18"/>
                <a:ea typeface="Symbol" pitchFamily="2"/>
                <a:cs typeface="Symbol" pitchFamily="2"/>
              </a:rPr>
              <a:t>β</a:t>
            </a:r>
          </a:p>
        </p:txBody>
      </p:sp>
      <p:sp>
        <p:nvSpPr>
          <p:cNvPr id="8" name="TextBox 7">
            <a:extLst>
              <a:ext uri="{FF2B5EF4-FFF2-40B4-BE49-F238E27FC236}">
                <a16:creationId xmlns:a16="http://schemas.microsoft.com/office/drawing/2014/main" id="{971844A3-E0B5-7E47-87B0-B4B1EB9B1661}"/>
              </a:ext>
            </a:extLst>
          </p:cNvPr>
          <p:cNvSpPr txBox="1"/>
          <p:nvPr/>
        </p:nvSpPr>
        <p:spPr>
          <a:xfrm>
            <a:off x="7463520" y="1098000"/>
            <a:ext cx="1737359" cy="75348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4000" b="0" i="0" u="none" strike="noStrike" kern="1200">
                <a:ln>
                  <a:noFill/>
                </a:ln>
                <a:solidFill>
                  <a:srgbClr val="000099"/>
                </a:solidFill>
                <a:latin typeface="Symbol" pitchFamily="18"/>
                <a:ea typeface="Symbol" pitchFamily="2"/>
                <a:cs typeface="Symbol" pitchFamily="2"/>
              </a:rPr>
              <a:t>γ</a:t>
            </a:r>
          </a:p>
        </p:txBody>
      </p:sp>
      <p:sp>
        <p:nvSpPr>
          <p:cNvPr id="9" name="TextBox 8">
            <a:extLst>
              <a:ext uri="{FF2B5EF4-FFF2-40B4-BE49-F238E27FC236}">
                <a16:creationId xmlns:a16="http://schemas.microsoft.com/office/drawing/2014/main" id="{0F4FD910-A8A9-1543-99F5-91B67C379E60}"/>
              </a:ext>
            </a:extLst>
          </p:cNvPr>
          <p:cNvSpPr txBox="1"/>
          <p:nvPr/>
        </p:nvSpPr>
        <p:spPr>
          <a:xfrm>
            <a:off x="274320" y="1920239"/>
            <a:ext cx="2743199" cy="40284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2200" b="1" i="0" u="none" strike="noStrike" kern="1200">
                <a:ln>
                  <a:noFill/>
                </a:ln>
                <a:solidFill>
                  <a:srgbClr val="FF6600"/>
                </a:solidFill>
                <a:latin typeface="Liberation Sans" pitchFamily="18"/>
                <a:ea typeface="Droid Sans Fallback" pitchFamily="2"/>
                <a:cs typeface="FreeSans" pitchFamily="2"/>
              </a:rPr>
              <a:t>Nuclei di elio</a:t>
            </a:r>
          </a:p>
        </p:txBody>
      </p:sp>
      <p:sp>
        <p:nvSpPr>
          <p:cNvPr id="10" name="TextBox 9">
            <a:extLst>
              <a:ext uri="{FF2B5EF4-FFF2-40B4-BE49-F238E27FC236}">
                <a16:creationId xmlns:a16="http://schemas.microsoft.com/office/drawing/2014/main" id="{FFD47B5C-56F0-064C-AD9B-238DF999C3DC}"/>
              </a:ext>
            </a:extLst>
          </p:cNvPr>
          <p:cNvSpPr txBox="1"/>
          <p:nvPr/>
        </p:nvSpPr>
        <p:spPr>
          <a:xfrm>
            <a:off x="3550320" y="1920600"/>
            <a:ext cx="2743199" cy="40284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2200" b="1" i="0" u="none" strike="noStrike" kern="1200">
                <a:ln>
                  <a:noFill/>
                </a:ln>
                <a:solidFill>
                  <a:srgbClr val="009900"/>
                </a:solidFill>
                <a:latin typeface="Liberation Sans" pitchFamily="18"/>
                <a:ea typeface="Droid Sans Fallback" pitchFamily="2"/>
                <a:cs typeface="FreeSans" pitchFamily="2"/>
              </a:rPr>
              <a:t>Elettroni</a:t>
            </a:r>
          </a:p>
        </p:txBody>
      </p:sp>
      <p:sp>
        <p:nvSpPr>
          <p:cNvPr id="11" name="TextBox 10">
            <a:extLst>
              <a:ext uri="{FF2B5EF4-FFF2-40B4-BE49-F238E27FC236}">
                <a16:creationId xmlns:a16="http://schemas.microsoft.com/office/drawing/2014/main" id="{E2E89B3F-D863-C84D-9BBA-86EE99AFE035}"/>
              </a:ext>
            </a:extLst>
          </p:cNvPr>
          <p:cNvSpPr txBox="1"/>
          <p:nvPr/>
        </p:nvSpPr>
        <p:spPr>
          <a:xfrm>
            <a:off x="7006319" y="1920960"/>
            <a:ext cx="2743199" cy="40284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2200" b="1" i="0" u="none" strike="noStrike" kern="1200">
                <a:ln>
                  <a:noFill/>
                </a:ln>
                <a:solidFill>
                  <a:srgbClr val="000099"/>
                </a:solidFill>
                <a:latin typeface="Liberation Sans" pitchFamily="18"/>
                <a:ea typeface="Droid Sans Fallback" pitchFamily="2"/>
                <a:cs typeface="FreeSans" pitchFamily="2"/>
              </a:rPr>
              <a:t>Fotoni</a:t>
            </a:r>
          </a:p>
        </p:txBody>
      </p:sp>
      <p:sp>
        <p:nvSpPr>
          <p:cNvPr id="12" name="TextBox 11">
            <a:extLst>
              <a:ext uri="{FF2B5EF4-FFF2-40B4-BE49-F238E27FC236}">
                <a16:creationId xmlns:a16="http://schemas.microsoft.com/office/drawing/2014/main" id="{7349FF22-7DC6-624F-AAEA-F76129BDE372}"/>
              </a:ext>
            </a:extLst>
          </p:cNvPr>
          <p:cNvSpPr txBox="1"/>
          <p:nvPr/>
        </p:nvSpPr>
        <p:spPr>
          <a:xfrm>
            <a:off x="182880" y="3224880"/>
            <a:ext cx="3291839" cy="16326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200" b="1" i="0" u="none" strike="noStrike" kern="1200">
                <a:ln>
                  <a:noFill/>
                </a:ln>
                <a:solidFill>
                  <a:srgbClr val="FF6600"/>
                </a:solidFill>
                <a:latin typeface="Century Schoolbook L" pitchFamily="18"/>
                <a:ea typeface="Droid Sans Fallback" pitchFamily="2"/>
                <a:cs typeface="FreeSans" pitchFamily="2"/>
              </a:rPr>
              <a:t>Massa  </a:t>
            </a:r>
            <a:r>
              <a:rPr lang="it-IT" sz="2200" b="1" i="0" u="none" strike="noStrike" kern="1200">
                <a:ln>
                  <a:noFill/>
                </a:ln>
                <a:solidFill>
                  <a:srgbClr val="FF6600"/>
                </a:solidFill>
                <a:latin typeface="Century Schoolbook L" pitchFamily="18"/>
                <a:ea typeface="Times New Roman" pitchFamily="18"/>
                <a:cs typeface="Times New Roman" pitchFamily="18"/>
              </a:rPr>
              <a:t>6.7 10</a:t>
            </a:r>
            <a:r>
              <a:rPr lang="it-IT" sz="2200" b="1" i="0" u="none" strike="noStrike" kern="1200" baseline="30000">
                <a:ln>
                  <a:noFill/>
                </a:ln>
                <a:solidFill>
                  <a:srgbClr val="FF6600"/>
                </a:solidFill>
                <a:latin typeface="Century Schoolbook L" pitchFamily="18"/>
                <a:ea typeface="Times New Roman" pitchFamily="18"/>
                <a:cs typeface="Times New Roman" pitchFamily="18"/>
              </a:rPr>
              <a:t>-27</a:t>
            </a:r>
            <a:r>
              <a:rPr lang="it-IT" sz="2200" b="1" i="0" u="none" strike="noStrike" kern="1200">
                <a:ln>
                  <a:noFill/>
                </a:ln>
                <a:solidFill>
                  <a:srgbClr val="FF6600"/>
                </a:solidFill>
                <a:latin typeface="Century Schoolbook L" pitchFamily="18"/>
                <a:ea typeface="Times New Roman" pitchFamily="18"/>
                <a:cs typeface="Times New Roman" pitchFamily="18"/>
              </a:rPr>
              <a:t> kg</a:t>
            </a:r>
          </a:p>
          <a:p>
            <a:pPr marL="0" marR="0" lvl="0" indent="0" rtl="0" hangingPunct="0">
              <a:lnSpc>
                <a:spcPct val="100000"/>
              </a:lnSpc>
              <a:spcBef>
                <a:spcPts val="0"/>
              </a:spcBef>
              <a:spcAft>
                <a:spcPts val="0"/>
              </a:spcAft>
              <a:buNone/>
              <a:tabLst/>
            </a:pPr>
            <a:endParaRPr lang="it-IT" sz="2200" b="1" i="0" u="none" strike="noStrike" kern="1200">
              <a:ln>
                <a:noFill/>
              </a:ln>
              <a:solidFill>
                <a:srgbClr val="FF6600"/>
              </a:solidFill>
              <a:latin typeface="Century Schoolbook L" pitchFamily="18"/>
              <a:ea typeface="Droid Sans Fallback" pitchFamily="2"/>
              <a:cs typeface="FreeSans" pitchFamily="2"/>
            </a:endParaRPr>
          </a:p>
          <a:p>
            <a:pPr marL="0" marR="0" lvl="0" indent="0" rtl="0" hangingPunct="0">
              <a:lnSpc>
                <a:spcPct val="100000"/>
              </a:lnSpc>
              <a:spcBef>
                <a:spcPts val="0"/>
              </a:spcBef>
              <a:spcAft>
                <a:spcPts val="0"/>
              </a:spcAft>
              <a:buNone/>
              <a:tabLst/>
            </a:pPr>
            <a:r>
              <a:rPr lang="it-IT" sz="2200" b="1" i="0" u="none" strike="noStrike" kern="1200">
                <a:ln>
                  <a:noFill/>
                </a:ln>
                <a:solidFill>
                  <a:srgbClr val="FF6600"/>
                </a:solidFill>
                <a:latin typeface="Century Schoolbook L" pitchFamily="18"/>
                <a:ea typeface="Droid Sans Fallback" pitchFamily="2"/>
                <a:cs typeface="FreeSans" pitchFamily="2"/>
              </a:rPr>
              <a:t>Carica		+</a:t>
            </a:r>
          </a:p>
          <a:p>
            <a:pPr marL="0" marR="0" lvl="0" indent="0" rtl="0" hangingPunct="0">
              <a:lnSpc>
                <a:spcPct val="100000"/>
              </a:lnSpc>
              <a:spcBef>
                <a:spcPts val="0"/>
              </a:spcBef>
              <a:spcAft>
                <a:spcPts val="0"/>
              </a:spcAft>
              <a:buNone/>
              <a:tabLst/>
            </a:pPr>
            <a:endParaRPr lang="it-IT" sz="2200" b="1" i="0" u="none" strike="noStrike" kern="1200">
              <a:ln>
                <a:noFill/>
              </a:ln>
              <a:solidFill>
                <a:srgbClr val="FF6600"/>
              </a:solidFill>
              <a:latin typeface="Century Schoolbook L" pitchFamily="18"/>
              <a:ea typeface="Droid Sans Fallback" pitchFamily="2"/>
              <a:cs typeface="FreeSans" pitchFamily="2"/>
            </a:endParaRPr>
          </a:p>
        </p:txBody>
      </p:sp>
      <p:sp>
        <p:nvSpPr>
          <p:cNvPr id="13" name="TextBox 12">
            <a:extLst>
              <a:ext uri="{FF2B5EF4-FFF2-40B4-BE49-F238E27FC236}">
                <a16:creationId xmlns:a16="http://schemas.microsoft.com/office/drawing/2014/main" id="{625FA53C-3FDC-1B4B-BB99-718FFABFD8DB}"/>
              </a:ext>
            </a:extLst>
          </p:cNvPr>
          <p:cNvSpPr txBox="1"/>
          <p:nvPr/>
        </p:nvSpPr>
        <p:spPr>
          <a:xfrm>
            <a:off x="3530880" y="3225240"/>
            <a:ext cx="3291839" cy="16326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200" b="1" i="0" u="none" strike="noStrike" kern="1200">
                <a:ln>
                  <a:noFill/>
                </a:ln>
                <a:solidFill>
                  <a:srgbClr val="009900"/>
                </a:solidFill>
                <a:latin typeface="Century Schoolbook L" pitchFamily="18"/>
                <a:ea typeface="Droid Sans Fallback" pitchFamily="2"/>
                <a:cs typeface="FreeSans" pitchFamily="2"/>
              </a:rPr>
              <a:t>Massa  9.1</a:t>
            </a:r>
            <a:r>
              <a:rPr lang="it-IT" sz="2200" b="1" i="0" u="none" strike="noStrike" kern="1200">
                <a:ln>
                  <a:noFill/>
                </a:ln>
                <a:solidFill>
                  <a:srgbClr val="009900"/>
                </a:solidFill>
                <a:latin typeface="Century Schoolbook L" pitchFamily="18"/>
                <a:ea typeface="Times New Roman" pitchFamily="18"/>
                <a:cs typeface="Times New Roman" pitchFamily="18"/>
              </a:rPr>
              <a:t> 10</a:t>
            </a:r>
            <a:r>
              <a:rPr lang="it-IT" sz="2200" b="1" i="0" u="none" strike="noStrike" kern="1200" baseline="30000">
                <a:ln>
                  <a:noFill/>
                </a:ln>
                <a:solidFill>
                  <a:srgbClr val="009900"/>
                </a:solidFill>
                <a:latin typeface="Century Schoolbook L" pitchFamily="18"/>
                <a:ea typeface="Times New Roman" pitchFamily="18"/>
                <a:cs typeface="Times New Roman" pitchFamily="18"/>
              </a:rPr>
              <a:t>-31</a:t>
            </a:r>
            <a:r>
              <a:rPr lang="it-IT" sz="2200" b="1" i="0" u="none" strike="noStrike" kern="1200">
                <a:ln>
                  <a:noFill/>
                </a:ln>
                <a:solidFill>
                  <a:srgbClr val="009900"/>
                </a:solidFill>
                <a:latin typeface="Century Schoolbook L" pitchFamily="18"/>
                <a:ea typeface="Times New Roman" pitchFamily="18"/>
                <a:cs typeface="Times New Roman" pitchFamily="18"/>
              </a:rPr>
              <a:t> kg</a:t>
            </a:r>
          </a:p>
          <a:p>
            <a:pPr marL="0" marR="0" lvl="0" indent="0" rtl="0" hangingPunct="0">
              <a:lnSpc>
                <a:spcPct val="100000"/>
              </a:lnSpc>
              <a:spcBef>
                <a:spcPts val="0"/>
              </a:spcBef>
              <a:spcAft>
                <a:spcPts val="0"/>
              </a:spcAft>
              <a:buNone/>
              <a:tabLst/>
            </a:pPr>
            <a:endParaRPr lang="it-IT" sz="2200" b="1" i="0" u="none" strike="noStrike" kern="1200">
              <a:ln>
                <a:noFill/>
              </a:ln>
              <a:solidFill>
                <a:srgbClr val="009900"/>
              </a:solidFill>
              <a:latin typeface="Century Schoolbook L" pitchFamily="18"/>
              <a:ea typeface="Droid Sans Fallback" pitchFamily="2"/>
              <a:cs typeface="FreeSans" pitchFamily="2"/>
            </a:endParaRPr>
          </a:p>
          <a:p>
            <a:pPr marL="0" marR="0" lvl="0" indent="0" rtl="0" hangingPunct="0">
              <a:lnSpc>
                <a:spcPct val="100000"/>
              </a:lnSpc>
              <a:spcBef>
                <a:spcPts val="0"/>
              </a:spcBef>
              <a:spcAft>
                <a:spcPts val="0"/>
              </a:spcAft>
              <a:buNone/>
              <a:tabLst/>
            </a:pPr>
            <a:r>
              <a:rPr lang="it-IT" sz="2200" b="1" i="0" u="none" strike="noStrike" kern="1200">
                <a:ln>
                  <a:noFill/>
                </a:ln>
                <a:solidFill>
                  <a:srgbClr val="009900"/>
                </a:solidFill>
                <a:latin typeface="Century Schoolbook L" pitchFamily="18"/>
                <a:ea typeface="Droid Sans Fallback" pitchFamily="2"/>
                <a:cs typeface="FreeSans" pitchFamily="2"/>
              </a:rPr>
              <a:t>Carica		-</a:t>
            </a:r>
          </a:p>
          <a:p>
            <a:pPr marL="0" marR="0" lvl="0" indent="0" rtl="0" hangingPunct="0">
              <a:lnSpc>
                <a:spcPct val="100000"/>
              </a:lnSpc>
              <a:spcBef>
                <a:spcPts val="0"/>
              </a:spcBef>
              <a:spcAft>
                <a:spcPts val="0"/>
              </a:spcAft>
              <a:buNone/>
              <a:tabLst/>
            </a:pPr>
            <a:endParaRPr lang="it-IT" sz="2200" b="1" i="0" u="none" strike="noStrike" kern="1200">
              <a:ln>
                <a:noFill/>
              </a:ln>
              <a:solidFill>
                <a:srgbClr val="009900"/>
              </a:solidFill>
              <a:latin typeface="Century Schoolbook L" pitchFamily="18"/>
              <a:ea typeface="Droid Sans Fallback" pitchFamily="2"/>
              <a:cs typeface="FreeSans" pitchFamily="2"/>
            </a:endParaRPr>
          </a:p>
        </p:txBody>
      </p:sp>
      <p:sp>
        <p:nvSpPr>
          <p:cNvPr id="14" name="TextBox 13">
            <a:extLst>
              <a:ext uri="{FF2B5EF4-FFF2-40B4-BE49-F238E27FC236}">
                <a16:creationId xmlns:a16="http://schemas.microsoft.com/office/drawing/2014/main" id="{2040214B-A98D-D84B-B9BC-45E33C6EC8B0}"/>
              </a:ext>
            </a:extLst>
          </p:cNvPr>
          <p:cNvSpPr txBox="1"/>
          <p:nvPr/>
        </p:nvSpPr>
        <p:spPr>
          <a:xfrm>
            <a:off x="6806879" y="3225600"/>
            <a:ext cx="2171405" cy="1124047"/>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200" b="1" i="0" u="none" strike="noStrike" kern="1200" dirty="0">
                <a:ln>
                  <a:noFill/>
                </a:ln>
                <a:solidFill>
                  <a:srgbClr val="000099"/>
                </a:solidFill>
                <a:latin typeface="Century Schoolbook L" pitchFamily="18"/>
                <a:ea typeface="Droid Sans Fallback" pitchFamily="2"/>
                <a:cs typeface="FreeSans" pitchFamily="2"/>
              </a:rPr>
              <a:t>Massa		</a:t>
            </a:r>
            <a:r>
              <a:rPr lang="it-IT" sz="2200" b="1" i="0" u="none" strike="noStrike" kern="1200" dirty="0">
                <a:ln>
                  <a:noFill/>
                </a:ln>
                <a:solidFill>
                  <a:srgbClr val="000099"/>
                </a:solidFill>
                <a:latin typeface="Century Schoolbook L" pitchFamily="18"/>
                <a:ea typeface="Times New Roman" pitchFamily="18"/>
                <a:cs typeface="Times New Roman" pitchFamily="18"/>
              </a:rPr>
              <a:t>0</a:t>
            </a:r>
          </a:p>
          <a:p>
            <a:pPr marL="0" marR="0" lvl="0" indent="0" rtl="0" hangingPunct="0">
              <a:lnSpc>
                <a:spcPct val="100000"/>
              </a:lnSpc>
              <a:spcBef>
                <a:spcPts val="0"/>
              </a:spcBef>
              <a:spcAft>
                <a:spcPts val="0"/>
              </a:spcAft>
              <a:buNone/>
              <a:tabLst/>
            </a:pPr>
            <a:endParaRPr lang="it-IT" sz="2200" b="1" i="0" u="none" strike="noStrike" kern="1200" dirty="0">
              <a:ln>
                <a:noFill/>
              </a:ln>
              <a:solidFill>
                <a:srgbClr val="000099"/>
              </a:solidFill>
              <a:latin typeface="Century Schoolbook L" pitchFamily="18"/>
              <a:ea typeface="Droid Sans Fallback" pitchFamily="2"/>
              <a:cs typeface="FreeSans" pitchFamily="2"/>
            </a:endParaRPr>
          </a:p>
          <a:p>
            <a:pPr marL="0" marR="0" lvl="0" indent="0" rtl="0" hangingPunct="0">
              <a:lnSpc>
                <a:spcPct val="100000"/>
              </a:lnSpc>
              <a:spcBef>
                <a:spcPts val="0"/>
              </a:spcBef>
              <a:spcAft>
                <a:spcPts val="0"/>
              </a:spcAft>
              <a:buNone/>
              <a:tabLst/>
            </a:pPr>
            <a:r>
              <a:rPr lang="it-IT" sz="2200" b="1" i="0" u="none" strike="noStrike" kern="1200" dirty="0">
                <a:ln>
                  <a:noFill/>
                </a:ln>
                <a:solidFill>
                  <a:srgbClr val="000099"/>
                </a:solidFill>
                <a:latin typeface="Century Schoolbook L" pitchFamily="18"/>
                <a:ea typeface="Droid Sans Fallback" pitchFamily="2"/>
                <a:cs typeface="FreeSans" pitchFamily="2"/>
              </a:rPr>
              <a:t>Carica		0</a:t>
            </a:r>
          </a:p>
        </p:txBody>
      </p:sp>
      <p:sp>
        <p:nvSpPr>
          <p:cNvPr id="15" name="Freeform 14">
            <a:extLst>
              <a:ext uri="{FF2B5EF4-FFF2-40B4-BE49-F238E27FC236}">
                <a16:creationId xmlns:a16="http://schemas.microsoft.com/office/drawing/2014/main" id="{4F0620A6-7B6F-0D43-8EE7-F4B8507D0006}"/>
              </a:ext>
            </a:extLst>
          </p:cNvPr>
          <p:cNvSpPr/>
          <p:nvPr/>
        </p:nvSpPr>
        <p:spPr>
          <a:xfrm>
            <a:off x="4808160" y="2630160"/>
            <a:ext cx="20124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8AE234"/>
              </a:gs>
              <a:gs pos="100000">
                <a:srgbClr val="4E9A06"/>
              </a:gs>
            </a:gsLst>
            <a:lin ang="3600000"/>
          </a:gradFill>
          <a:ln w="18360">
            <a:solidFill>
              <a:srgbClr val="00331A"/>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 name="TextBox 15">
            <a:extLst>
              <a:ext uri="{FF2B5EF4-FFF2-40B4-BE49-F238E27FC236}">
                <a16:creationId xmlns:a16="http://schemas.microsoft.com/office/drawing/2014/main" id="{88714545-B0F3-7D4D-96A0-304C4DE2696B}"/>
              </a:ext>
            </a:extLst>
          </p:cNvPr>
          <p:cNvSpPr txBox="1"/>
          <p:nvPr/>
        </p:nvSpPr>
        <p:spPr>
          <a:xfrm>
            <a:off x="914400" y="4754879"/>
            <a:ext cx="2377439"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1" i="0" u="none" strike="noStrike" kern="1200">
                <a:ln>
                  <a:noFill/>
                </a:ln>
                <a:solidFill>
                  <a:srgbClr val="FF6600"/>
                </a:solidFill>
                <a:latin typeface="Liberation Sans" pitchFamily="18"/>
                <a:ea typeface="Droid Sans Fallback" pitchFamily="2"/>
                <a:cs typeface="FreeSans" pitchFamily="2"/>
              </a:rPr>
              <a:t>Foglio di carta</a:t>
            </a:r>
          </a:p>
        </p:txBody>
      </p:sp>
      <p:sp>
        <p:nvSpPr>
          <p:cNvPr id="17" name="Freeform 16">
            <a:extLst>
              <a:ext uri="{FF2B5EF4-FFF2-40B4-BE49-F238E27FC236}">
                <a16:creationId xmlns:a16="http://schemas.microsoft.com/office/drawing/2014/main" id="{3B815342-6ED3-DD47-9484-69A61D2AACD9}"/>
              </a:ext>
            </a:extLst>
          </p:cNvPr>
          <p:cNvSpPr/>
          <p:nvPr/>
        </p:nvSpPr>
        <p:spPr>
          <a:xfrm rot="5400000">
            <a:off x="3880620" y="6048180"/>
            <a:ext cx="2305440" cy="411480"/>
          </a:xfrm>
          <a:custGeom>
            <a:avLst>
              <a:gd name="f0" fmla="val 2407"/>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gradFill>
            <a:gsLst>
              <a:gs pos="0">
                <a:srgbClr val="BABDB6"/>
              </a:gs>
              <a:gs pos="100000">
                <a:srgbClr val="AEA79F"/>
              </a:gs>
            </a:gsLst>
            <a:lin ang="3600000"/>
          </a:gradFill>
          <a:ln w="18360">
            <a:solidFill>
              <a:srgbClr val="0000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 name="TextBox 17">
            <a:extLst>
              <a:ext uri="{FF2B5EF4-FFF2-40B4-BE49-F238E27FC236}">
                <a16:creationId xmlns:a16="http://schemas.microsoft.com/office/drawing/2014/main" id="{6867ED02-7C41-1E45-AFBF-0CA27E5A8891}"/>
              </a:ext>
            </a:extLst>
          </p:cNvPr>
          <p:cNvSpPr txBox="1"/>
          <p:nvPr/>
        </p:nvSpPr>
        <p:spPr>
          <a:xfrm>
            <a:off x="3965760" y="4754879"/>
            <a:ext cx="2377439"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1" i="0" u="none" strike="noStrike" kern="1200">
                <a:ln>
                  <a:noFill/>
                </a:ln>
                <a:solidFill>
                  <a:srgbClr val="009900"/>
                </a:solidFill>
                <a:latin typeface="Liberation Sans" pitchFamily="18"/>
                <a:ea typeface="Droid Sans Fallback" pitchFamily="2"/>
                <a:cs typeface="FreeSans" pitchFamily="2"/>
              </a:rPr>
              <a:t>Foglio di alluminio</a:t>
            </a:r>
          </a:p>
        </p:txBody>
      </p:sp>
      <p:sp>
        <p:nvSpPr>
          <p:cNvPr id="19" name="Freeform 18">
            <a:extLst>
              <a:ext uri="{FF2B5EF4-FFF2-40B4-BE49-F238E27FC236}">
                <a16:creationId xmlns:a16="http://schemas.microsoft.com/office/drawing/2014/main" id="{75420F2A-2A1D-0C49-86A1-293B05A1A429}"/>
              </a:ext>
            </a:extLst>
          </p:cNvPr>
          <p:cNvSpPr/>
          <p:nvPr/>
        </p:nvSpPr>
        <p:spPr>
          <a:xfrm>
            <a:off x="750960" y="6141240"/>
            <a:ext cx="20124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8AE234"/>
              </a:gs>
              <a:gs pos="100000">
                <a:srgbClr val="4E9A06"/>
              </a:gs>
            </a:gsLst>
            <a:lin ang="3600000"/>
          </a:gradFill>
          <a:ln w="18360">
            <a:solidFill>
              <a:srgbClr val="00331A"/>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Freeform 19">
            <a:extLst>
              <a:ext uri="{FF2B5EF4-FFF2-40B4-BE49-F238E27FC236}">
                <a16:creationId xmlns:a16="http://schemas.microsoft.com/office/drawing/2014/main" id="{000311F9-1D94-4342-A055-50556E5C7227}"/>
              </a:ext>
            </a:extLst>
          </p:cNvPr>
          <p:cNvSpPr/>
          <p:nvPr/>
        </p:nvSpPr>
        <p:spPr>
          <a:xfrm>
            <a:off x="4808160" y="2630160"/>
            <a:ext cx="20124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8AE234"/>
              </a:gs>
              <a:gs pos="100000">
                <a:srgbClr val="4E9A06"/>
              </a:gs>
            </a:gsLst>
            <a:lin ang="3600000"/>
          </a:gradFill>
          <a:ln w="18360">
            <a:solidFill>
              <a:srgbClr val="00331A"/>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1" name="Freeform 20">
            <a:extLst>
              <a:ext uri="{FF2B5EF4-FFF2-40B4-BE49-F238E27FC236}">
                <a16:creationId xmlns:a16="http://schemas.microsoft.com/office/drawing/2014/main" id="{F2E8DA57-20A0-D541-AF34-A767C0F0752A}"/>
              </a:ext>
            </a:extLst>
          </p:cNvPr>
          <p:cNvSpPr/>
          <p:nvPr/>
        </p:nvSpPr>
        <p:spPr>
          <a:xfrm flipH="1">
            <a:off x="7863840" y="5120639"/>
            <a:ext cx="640080" cy="2286000"/>
          </a:xfrm>
          <a:custGeom>
            <a:avLst>
              <a:gd name="f0" fmla="val 11621"/>
            </a:avLst>
            <a:gdLst>
              <a:gd name="f1" fmla="val 10800000"/>
              <a:gd name="f2" fmla="val 5400000"/>
              <a:gd name="f3" fmla="val 180"/>
              <a:gd name="f4" fmla="val w"/>
              <a:gd name="f5" fmla="val h"/>
              <a:gd name="f6" fmla="val ss"/>
              <a:gd name="f7" fmla="val 0"/>
              <a:gd name="f8" fmla="val -2147483647"/>
              <a:gd name="f9" fmla="val 2147483647"/>
              <a:gd name="f10" fmla="val 21600"/>
              <a:gd name="f11" fmla="+- 0 0 0"/>
              <a:gd name="f12" fmla="abs f4"/>
              <a:gd name="f13" fmla="abs f5"/>
              <a:gd name="f14" fmla="abs f6"/>
              <a:gd name="f15" fmla="pin 0 f0 21600"/>
              <a:gd name="f16" fmla="*/ f11 f1 1"/>
              <a:gd name="f17" fmla="?: f12 f4 1"/>
              <a:gd name="f18" fmla="?: f13 f5 1"/>
              <a:gd name="f19" fmla="?: f14 f6 1"/>
              <a:gd name="f20" fmla="val f15"/>
              <a:gd name="f21" fmla="*/ f16 1 f3"/>
              <a:gd name="f22" fmla="*/ f17 1 21600"/>
              <a:gd name="f23" fmla="*/ f18 1 21600"/>
              <a:gd name="f24" fmla="*/ 21600 f17 1"/>
              <a:gd name="f25" fmla="*/ 21600 f18 1"/>
              <a:gd name="f26" fmla="+- f7 f20 0"/>
              <a:gd name="f27" fmla="+- f21 0 f2"/>
              <a:gd name="f28" fmla="min f23 f22"/>
              <a:gd name="f29" fmla="*/ f24 1 f19"/>
              <a:gd name="f30" fmla="*/ f25 1 f19"/>
              <a:gd name="f31" fmla="+- f30 0 f20"/>
              <a:gd name="f32" fmla="+- f29 0 f20"/>
              <a:gd name="f33" fmla="+- f29 0 f26"/>
              <a:gd name="f34" fmla="+- f30 0 f26"/>
              <a:gd name="f35" fmla="val f29"/>
              <a:gd name="f36" fmla="val f30"/>
              <a:gd name="f37" fmla="*/ f7 f28 1"/>
              <a:gd name="f38" fmla="*/ f15 f28 1"/>
              <a:gd name="f39" fmla="*/ f26 f28 1"/>
              <a:gd name="f40" fmla="*/ f30 f28 1"/>
              <a:gd name="f41" fmla="*/ f29 f28 1"/>
              <a:gd name="f42" fmla="*/ f33 1 2"/>
              <a:gd name="f43" fmla="*/ f34 1 2"/>
              <a:gd name="f44" fmla="*/ f32 f28 1"/>
              <a:gd name="f45" fmla="*/ f36 f28 1"/>
              <a:gd name="f46" fmla="*/ f35 f28 1"/>
              <a:gd name="f47" fmla="*/ f31 f28 1"/>
              <a:gd name="f48" fmla="+- f26 f42 0"/>
              <a:gd name="f49" fmla="+- f26 f43 0"/>
              <a:gd name="f50" fmla="*/ f42 f28 1"/>
              <a:gd name="f51" fmla="*/ f43 f28 1"/>
              <a:gd name="f52" fmla="*/ f48 f28 1"/>
              <a:gd name="f53" fmla="*/ f49 f28 1"/>
            </a:gdLst>
            <a:ahLst>
              <a:ahXY gdRefY="f0" minY="f7" maxY="f10">
                <a:pos x="f37" y="f38"/>
              </a:ahXY>
            </a:ahLst>
            <a:cxnLst>
              <a:cxn ang="3cd4">
                <a:pos x="hc" y="t"/>
              </a:cxn>
              <a:cxn ang="0">
                <a:pos x="r" y="vc"/>
              </a:cxn>
              <a:cxn ang="cd4">
                <a:pos x="hc" y="b"/>
              </a:cxn>
              <a:cxn ang="cd2">
                <a:pos x="l" y="vc"/>
              </a:cxn>
              <a:cxn ang="f27">
                <a:pos x="f52" y="f37"/>
              </a:cxn>
              <a:cxn ang="f27">
                <a:pos x="f50" y="f39"/>
              </a:cxn>
              <a:cxn ang="f27">
                <a:pos x="f37" y="f53"/>
              </a:cxn>
              <a:cxn ang="f27">
                <a:pos x="f50" y="f40"/>
              </a:cxn>
              <a:cxn ang="f27">
                <a:pos x="f44" y="f53"/>
              </a:cxn>
              <a:cxn ang="f27">
                <a:pos x="f41" y="f51"/>
              </a:cxn>
            </a:cxnLst>
            <a:rect l="f37" t="f39" r="f44" b="f45"/>
            <a:pathLst>
              <a:path>
                <a:moveTo>
                  <a:pt x="f37" y="f45"/>
                </a:moveTo>
                <a:lnTo>
                  <a:pt x="f37" y="f39"/>
                </a:lnTo>
                <a:lnTo>
                  <a:pt x="f39" y="f37"/>
                </a:lnTo>
                <a:lnTo>
                  <a:pt x="f46" y="f37"/>
                </a:lnTo>
                <a:lnTo>
                  <a:pt x="f46" y="f47"/>
                </a:lnTo>
                <a:lnTo>
                  <a:pt x="f44" y="f45"/>
                </a:lnTo>
                <a:close/>
              </a:path>
              <a:path>
                <a:moveTo>
                  <a:pt x="f37" y="f39"/>
                </a:moveTo>
                <a:lnTo>
                  <a:pt x="f39" y="f37"/>
                </a:lnTo>
                <a:lnTo>
                  <a:pt x="f46" y="f37"/>
                </a:lnTo>
                <a:lnTo>
                  <a:pt x="f44" y="f39"/>
                </a:lnTo>
                <a:close/>
              </a:path>
              <a:path>
                <a:moveTo>
                  <a:pt x="f44" y="f45"/>
                </a:moveTo>
                <a:lnTo>
                  <a:pt x="f44" y="f39"/>
                </a:lnTo>
                <a:lnTo>
                  <a:pt x="f46" y="f37"/>
                </a:lnTo>
                <a:lnTo>
                  <a:pt x="f46" y="f47"/>
                </a:lnTo>
                <a:close/>
              </a:path>
            </a:pathLst>
          </a:custGeom>
          <a:gradFill>
            <a:gsLst>
              <a:gs pos="0">
                <a:srgbClr val="4C4C4C"/>
              </a:gs>
              <a:gs pos="100000">
                <a:srgbClr val="B3B3B3"/>
              </a:gs>
            </a:gsLst>
            <a:lin ang="3600000"/>
          </a:gradFill>
          <a:ln w="0">
            <a:solidFill>
              <a:srgbClr val="000000"/>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2" name="TextBox 21">
            <a:extLst>
              <a:ext uri="{FF2B5EF4-FFF2-40B4-BE49-F238E27FC236}">
                <a16:creationId xmlns:a16="http://schemas.microsoft.com/office/drawing/2014/main" id="{A16031E2-509B-5046-9220-EDE59B0DD274}"/>
              </a:ext>
            </a:extLst>
          </p:cNvPr>
          <p:cNvSpPr txBox="1"/>
          <p:nvPr/>
        </p:nvSpPr>
        <p:spPr>
          <a:xfrm>
            <a:off x="7315200" y="4754879"/>
            <a:ext cx="2377439"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it-IT" sz="1800" b="1" i="0" u="none" strike="noStrike" kern="1200">
                <a:ln>
                  <a:noFill/>
                </a:ln>
                <a:solidFill>
                  <a:srgbClr val="000099"/>
                </a:solidFill>
                <a:latin typeface="Liberation Sans" pitchFamily="18"/>
                <a:ea typeface="Droid Sans Fallback" pitchFamily="2"/>
                <a:cs typeface="FreeSans" pitchFamily="2"/>
              </a:rPr>
              <a:t>10 cm piombo</a:t>
            </a:r>
          </a:p>
        </p:txBody>
      </p:sp>
      <p:sp>
        <p:nvSpPr>
          <p:cNvPr id="35" name="Freeform 34">
            <a:extLst>
              <a:ext uri="{FF2B5EF4-FFF2-40B4-BE49-F238E27FC236}">
                <a16:creationId xmlns:a16="http://schemas.microsoft.com/office/drawing/2014/main" id="{A256FF96-1DC1-4C4F-AD3F-2B7F221B6EE8}"/>
              </a:ext>
            </a:extLst>
          </p:cNvPr>
          <p:cNvSpPr/>
          <p:nvPr/>
        </p:nvSpPr>
        <p:spPr>
          <a:xfrm>
            <a:off x="1315440" y="232308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6" name="Freeform 35">
            <a:extLst>
              <a:ext uri="{FF2B5EF4-FFF2-40B4-BE49-F238E27FC236}">
                <a16:creationId xmlns:a16="http://schemas.microsoft.com/office/drawing/2014/main" id="{0C0237E6-09E3-1141-A73A-442709BD28FF}"/>
              </a:ext>
            </a:extLst>
          </p:cNvPr>
          <p:cNvSpPr/>
          <p:nvPr/>
        </p:nvSpPr>
        <p:spPr>
          <a:xfrm>
            <a:off x="1280159" y="253980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7" name="Freeform 36">
            <a:extLst>
              <a:ext uri="{FF2B5EF4-FFF2-40B4-BE49-F238E27FC236}">
                <a16:creationId xmlns:a16="http://schemas.microsoft.com/office/drawing/2014/main" id="{92003787-676D-A344-AE82-2E250CC8D500}"/>
              </a:ext>
            </a:extLst>
          </p:cNvPr>
          <p:cNvSpPr/>
          <p:nvPr/>
        </p:nvSpPr>
        <p:spPr>
          <a:xfrm>
            <a:off x="1459800" y="250344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8" name="Freeform 37">
            <a:extLst>
              <a:ext uri="{FF2B5EF4-FFF2-40B4-BE49-F238E27FC236}">
                <a16:creationId xmlns:a16="http://schemas.microsoft.com/office/drawing/2014/main" id="{68BCEBFE-1420-034B-A02E-C991CAB7C890}"/>
              </a:ext>
            </a:extLst>
          </p:cNvPr>
          <p:cNvSpPr/>
          <p:nvPr/>
        </p:nvSpPr>
        <p:spPr>
          <a:xfrm>
            <a:off x="1495799" y="232344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nvGrpSpPr>
          <p:cNvPr id="39" name="Group 38">
            <a:extLst>
              <a:ext uri="{FF2B5EF4-FFF2-40B4-BE49-F238E27FC236}">
                <a16:creationId xmlns:a16="http://schemas.microsoft.com/office/drawing/2014/main" id="{48D9228B-CD89-994B-96C0-7BF8910928B0}"/>
              </a:ext>
            </a:extLst>
          </p:cNvPr>
          <p:cNvGrpSpPr/>
          <p:nvPr/>
        </p:nvGrpSpPr>
        <p:grpSpPr>
          <a:xfrm>
            <a:off x="671040" y="5374800"/>
            <a:ext cx="365760" cy="366480"/>
            <a:chOff x="671040" y="5374800"/>
            <a:chExt cx="365760" cy="366480"/>
          </a:xfrm>
        </p:grpSpPr>
        <p:sp>
          <p:nvSpPr>
            <p:cNvPr id="40" name="Freeform 39">
              <a:extLst>
                <a:ext uri="{FF2B5EF4-FFF2-40B4-BE49-F238E27FC236}">
                  <a16:creationId xmlns:a16="http://schemas.microsoft.com/office/drawing/2014/main" id="{07BB8687-535C-B34C-8592-939DDC73D468}"/>
                </a:ext>
              </a:extLst>
            </p:cNvPr>
            <p:cNvSpPr/>
            <p:nvPr/>
          </p:nvSpPr>
          <p:spPr>
            <a:xfrm>
              <a:off x="693360" y="5374800"/>
              <a:ext cx="230040" cy="2300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1" name="Freeform 40">
              <a:extLst>
                <a:ext uri="{FF2B5EF4-FFF2-40B4-BE49-F238E27FC236}">
                  <a16:creationId xmlns:a16="http://schemas.microsoft.com/office/drawing/2014/main" id="{25D0D009-2506-1A49-BA80-4DC119743E92}"/>
                </a:ext>
              </a:extLst>
            </p:cNvPr>
            <p:cNvSpPr/>
            <p:nvPr/>
          </p:nvSpPr>
          <p:spPr>
            <a:xfrm>
              <a:off x="671040" y="5511240"/>
              <a:ext cx="230040" cy="2300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2" name="Freeform 41">
              <a:extLst>
                <a:ext uri="{FF2B5EF4-FFF2-40B4-BE49-F238E27FC236}">
                  <a16:creationId xmlns:a16="http://schemas.microsoft.com/office/drawing/2014/main" id="{496A2788-BE19-A84D-801A-0320AE7A22E8}"/>
                </a:ext>
              </a:extLst>
            </p:cNvPr>
            <p:cNvSpPr/>
            <p:nvPr/>
          </p:nvSpPr>
          <p:spPr>
            <a:xfrm>
              <a:off x="784080" y="5488200"/>
              <a:ext cx="230040" cy="2300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3" name="Freeform 42">
              <a:extLst>
                <a:ext uri="{FF2B5EF4-FFF2-40B4-BE49-F238E27FC236}">
                  <a16:creationId xmlns:a16="http://schemas.microsoft.com/office/drawing/2014/main" id="{F704414E-662B-A14B-A39C-9739F930F671}"/>
                </a:ext>
              </a:extLst>
            </p:cNvPr>
            <p:cNvSpPr/>
            <p:nvPr/>
          </p:nvSpPr>
          <p:spPr>
            <a:xfrm>
              <a:off x="806760" y="5375160"/>
              <a:ext cx="230040" cy="2300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44" name="Freeform 43">
            <a:extLst>
              <a:ext uri="{FF2B5EF4-FFF2-40B4-BE49-F238E27FC236}">
                <a16:creationId xmlns:a16="http://schemas.microsoft.com/office/drawing/2014/main" id="{9ED3A724-23FC-3A4D-A8E5-E35ACD6AF935}"/>
              </a:ext>
            </a:extLst>
          </p:cNvPr>
          <p:cNvSpPr/>
          <p:nvPr/>
        </p:nvSpPr>
        <p:spPr>
          <a:xfrm>
            <a:off x="1371599" y="5447520"/>
            <a:ext cx="1188719" cy="274320"/>
          </a:xfrm>
          <a:custGeom>
            <a:avLst>
              <a:gd name="f0" fmla="val 17638"/>
              <a:gd name="f1" fmla="val 6765"/>
            </a:avLst>
            <a:gdLst>
              <a:gd name="f2" fmla="val 10800000"/>
              <a:gd name="f3" fmla="val 5400000"/>
              <a:gd name="f4" fmla="val 180"/>
              <a:gd name="f5" fmla="val w"/>
              <a:gd name="f6" fmla="val h"/>
              <a:gd name="f7" fmla="val 0"/>
              <a:gd name="f8" fmla="val 21600"/>
              <a:gd name="f9" fmla="val 4000"/>
              <a:gd name="f10" fmla="val 10800"/>
              <a:gd name="f11" fmla="val 21800"/>
              <a:gd name="f12" fmla="val 1000"/>
              <a:gd name="f13" fmla="val 2000"/>
              <a:gd name="f14" fmla="val 3000"/>
              <a:gd name="f15" fmla="+- 0 0 0"/>
              <a:gd name="f16" fmla="*/ f5 1 21600"/>
              <a:gd name="f17" fmla="*/ f6 1 21600"/>
              <a:gd name="f18" fmla="pin 4000 f0 21600"/>
              <a:gd name="f19" fmla="pin 0 f1 10800"/>
              <a:gd name="f20" fmla="*/ f15 f2 1"/>
              <a:gd name="f21" fmla="val f18"/>
              <a:gd name="f22" fmla="val f19"/>
              <a:gd name="f23" fmla="+- f8 0 f19"/>
              <a:gd name="f24" fmla="+- f8 0 f18"/>
              <a:gd name="f25" fmla="*/ f18 f16 1"/>
              <a:gd name="f26" fmla="*/ f19 f17 1"/>
              <a:gd name="f27" fmla="*/ 4000 f16 1"/>
              <a:gd name="f28" fmla="*/ 0 f16 1"/>
              <a:gd name="f29" fmla="*/ 10800 f17 1"/>
              <a:gd name="f30" fmla="*/ f20 1 f4"/>
              <a:gd name="f31" fmla="*/ 21600 f16 1"/>
              <a:gd name="f32" fmla="*/ 0 f17 1"/>
              <a:gd name="f33" fmla="*/ 21600 f17 1"/>
              <a:gd name="f34" fmla="*/ f24 f19 1"/>
              <a:gd name="f35" fmla="*/ f23 f17 1"/>
              <a:gd name="f36" fmla="*/ f22 f17 1"/>
              <a:gd name="f37" fmla="+- f30 0 f3"/>
              <a:gd name="f38" fmla="*/ f21 f16 1"/>
              <a:gd name="f39" fmla="*/ f34 1 10800"/>
              <a:gd name="f40" fmla="+- f18 f39 0"/>
              <a:gd name="f41" fmla="*/ f40 f16 1"/>
            </a:gdLst>
            <a:ahLst>
              <a:ahXY gdRefX="f0" minX="f9" maxX="f8" gdRefY="f1" minY="f7" maxY="f10">
                <a:pos x="f25" y="f26"/>
              </a:ahXY>
            </a:ahLst>
            <a:cxnLst>
              <a:cxn ang="3cd4">
                <a:pos x="hc" y="t"/>
              </a:cxn>
              <a:cxn ang="0">
                <a:pos x="r" y="vc"/>
              </a:cxn>
              <a:cxn ang="cd4">
                <a:pos x="hc" y="b"/>
              </a:cxn>
              <a:cxn ang="cd2">
                <a:pos x="l" y="vc"/>
              </a:cxn>
              <a:cxn ang="f37">
                <a:pos x="f28" y="f29"/>
              </a:cxn>
              <a:cxn ang="f37">
                <a:pos x="f31" y="f29"/>
              </a:cxn>
              <a:cxn ang="f37">
                <a:pos x="f38" y="f32"/>
              </a:cxn>
              <a:cxn ang="f37">
                <a:pos x="f38" y="f33"/>
              </a:cxn>
            </a:cxnLst>
            <a:rect l="f27" t="f36" r="f41" b="f35"/>
            <a:pathLst>
              <a:path w="21600" h="21600">
                <a:moveTo>
                  <a:pt x="f21" y="f7"/>
                </a:moveTo>
                <a:lnTo>
                  <a:pt x="f8" y="f10"/>
                </a:lnTo>
                <a:lnTo>
                  <a:pt x="f21" y="f11"/>
                </a:lnTo>
                <a:lnTo>
                  <a:pt x="f21" y="f23"/>
                </a:lnTo>
                <a:lnTo>
                  <a:pt x="f9" y="f23"/>
                </a:lnTo>
                <a:lnTo>
                  <a:pt x="f9" y="f22"/>
                </a:lnTo>
                <a:lnTo>
                  <a:pt x="f21" y="f22"/>
                </a:lnTo>
                <a:lnTo>
                  <a:pt x="f21" y="f7"/>
                </a:lnTo>
                <a:moveTo>
                  <a:pt x="f7" y="f22"/>
                </a:moveTo>
                <a:lnTo>
                  <a:pt x="f7" y="f23"/>
                </a:lnTo>
                <a:lnTo>
                  <a:pt x="f12" y="f23"/>
                </a:lnTo>
                <a:lnTo>
                  <a:pt x="f12" y="f22"/>
                </a:lnTo>
                <a:lnTo>
                  <a:pt x="f7" y="f22"/>
                </a:lnTo>
                <a:moveTo>
                  <a:pt x="f13" y="f22"/>
                </a:moveTo>
                <a:lnTo>
                  <a:pt x="f13" y="f23"/>
                </a:lnTo>
                <a:lnTo>
                  <a:pt x="f14" y="f23"/>
                </a:lnTo>
                <a:lnTo>
                  <a:pt x="f14" y="f22"/>
                </a:lnTo>
                <a:lnTo>
                  <a:pt x="f13" y="f22"/>
                </a:lnTo>
                <a:close/>
              </a:path>
            </a:pathLst>
          </a:custGeom>
          <a:solidFill>
            <a:srgbClr val="990000"/>
          </a:solidFill>
          <a:ln w="0">
            <a:solidFill>
              <a:srgbClr val="990000"/>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5" name="Freeform 44">
            <a:extLst>
              <a:ext uri="{FF2B5EF4-FFF2-40B4-BE49-F238E27FC236}">
                <a16:creationId xmlns:a16="http://schemas.microsoft.com/office/drawing/2014/main" id="{5984144E-9762-E240-AF16-E41D3569A359}"/>
              </a:ext>
            </a:extLst>
          </p:cNvPr>
          <p:cNvSpPr/>
          <p:nvPr/>
        </p:nvSpPr>
        <p:spPr>
          <a:xfrm>
            <a:off x="1344240" y="6096960"/>
            <a:ext cx="3410640" cy="274320"/>
          </a:xfrm>
          <a:custGeom>
            <a:avLst>
              <a:gd name="f0" fmla="val 19103"/>
              <a:gd name="f1" fmla="val 5690"/>
            </a:avLst>
            <a:gdLst>
              <a:gd name="f2" fmla="val 10800000"/>
              <a:gd name="f3" fmla="val 5400000"/>
              <a:gd name="f4" fmla="val 180"/>
              <a:gd name="f5" fmla="val w"/>
              <a:gd name="f6" fmla="val h"/>
              <a:gd name="f7" fmla="val 0"/>
              <a:gd name="f8" fmla="val 21600"/>
              <a:gd name="f9" fmla="val 4000"/>
              <a:gd name="f10" fmla="val 10800"/>
              <a:gd name="f11" fmla="val 21800"/>
              <a:gd name="f12" fmla="val 1000"/>
              <a:gd name="f13" fmla="val 2000"/>
              <a:gd name="f14" fmla="val 3000"/>
              <a:gd name="f15" fmla="+- 0 0 0"/>
              <a:gd name="f16" fmla="*/ f5 1 21600"/>
              <a:gd name="f17" fmla="*/ f6 1 21600"/>
              <a:gd name="f18" fmla="pin 4000 f0 21600"/>
              <a:gd name="f19" fmla="pin 0 f1 10800"/>
              <a:gd name="f20" fmla="*/ f15 f2 1"/>
              <a:gd name="f21" fmla="val f18"/>
              <a:gd name="f22" fmla="val f19"/>
              <a:gd name="f23" fmla="+- f8 0 f19"/>
              <a:gd name="f24" fmla="+- f8 0 f18"/>
              <a:gd name="f25" fmla="*/ f18 f16 1"/>
              <a:gd name="f26" fmla="*/ f19 f17 1"/>
              <a:gd name="f27" fmla="*/ 4000 f16 1"/>
              <a:gd name="f28" fmla="*/ 0 f16 1"/>
              <a:gd name="f29" fmla="*/ 10800 f17 1"/>
              <a:gd name="f30" fmla="*/ f20 1 f4"/>
              <a:gd name="f31" fmla="*/ 21600 f16 1"/>
              <a:gd name="f32" fmla="*/ 0 f17 1"/>
              <a:gd name="f33" fmla="*/ 21600 f17 1"/>
              <a:gd name="f34" fmla="*/ f24 f19 1"/>
              <a:gd name="f35" fmla="*/ f23 f17 1"/>
              <a:gd name="f36" fmla="*/ f22 f17 1"/>
              <a:gd name="f37" fmla="+- f30 0 f3"/>
              <a:gd name="f38" fmla="*/ f21 f16 1"/>
              <a:gd name="f39" fmla="*/ f34 1 10800"/>
              <a:gd name="f40" fmla="+- f18 f39 0"/>
              <a:gd name="f41" fmla="*/ f40 f16 1"/>
            </a:gdLst>
            <a:ahLst>
              <a:ahXY gdRefX="f0" minX="f9" maxX="f8" gdRefY="f1" minY="f7" maxY="f10">
                <a:pos x="f25" y="f26"/>
              </a:ahXY>
            </a:ahLst>
            <a:cxnLst>
              <a:cxn ang="3cd4">
                <a:pos x="hc" y="t"/>
              </a:cxn>
              <a:cxn ang="0">
                <a:pos x="r" y="vc"/>
              </a:cxn>
              <a:cxn ang="cd4">
                <a:pos x="hc" y="b"/>
              </a:cxn>
              <a:cxn ang="cd2">
                <a:pos x="l" y="vc"/>
              </a:cxn>
              <a:cxn ang="f37">
                <a:pos x="f28" y="f29"/>
              </a:cxn>
              <a:cxn ang="f37">
                <a:pos x="f31" y="f29"/>
              </a:cxn>
              <a:cxn ang="f37">
                <a:pos x="f38" y="f32"/>
              </a:cxn>
              <a:cxn ang="f37">
                <a:pos x="f38" y="f33"/>
              </a:cxn>
            </a:cxnLst>
            <a:rect l="f27" t="f36" r="f41" b="f35"/>
            <a:pathLst>
              <a:path w="21600" h="21600">
                <a:moveTo>
                  <a:pt x="f21" y="f7"/>
                </a:moveTo>
                <a:lnTo>
                  <a:pt x="f8" y="f10"/>
                </a:lnTo>
                <a:lnTo>
                  <a:pt x="f21" y="f11"/>
                </a:lnTo>
                <a:lnTo>
                  <a:pt x="f21" y="f23"/>
                </a:lnTo>
                <a:lnTo>
                  <a:pt x="f9" y="f23"/>
                </a:lnTo>
                <a:lnTo>
                  <a:pt x="f9" y="f22"/>
                </a:lnTo>
                <a:lnTo>
                  <a:pt x="f21" y="f22"/>
                </a:lnTo>
                <a:lnTo>
                  <a:pt x="f21" y="f7"/>
                </a:lnTo>
                <a:moveTo>
                  <a:pt x="f7" y="f22"/>
                </a:moveTo>
                <a:lnTo>
                  <a:pt x="f7" y="f23"/>
                </a:lnTo>
                <a:lnTo>
                  <a:pt x="f12" y="f23"/>
                </a:lnTo>
                <a:lnTo>
                  <a:pt x="f12" y="f22"/>
                </a:lnTo>
                <a:lnTo>
                  <a:pt x="f7" y="f22"/>
                </a:lnTo>
                <a:moveTo>
                  <a:pt x="f13" y="f22"/>
                </a:moveTo>
                <a:lnTo>
                  <a:pt x="f13" y="f23"/>
                </a:lnTo>
                <a:lnTo>
                  <a:pt x="f14" y="f23"/>
                </a:lnTo>
                <a:lnTo>
                  <a:pt x="f14" y="f22"/>
                </a:lnTo>
                <a:lnTo>
                  <a:pt x="f13" y="f22"/>
                </a:lnTo>
                <a:close/>
              </a:path>
            </a:pathLst>
          </a:custGeom>
          <a:solidFill>
            <a:srgbClr val="990000"/>
          </a:solidFill>
          <a:ln w="0">
            <a:solidFill>
              <a:srgbClr val="990000"/>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6" name="Freeform 45">
            <a:extLst>
              <a:ext uri="{FF2B5EF4-FFF2-40B4-BE49-F238E27FC236}">
                <a16:creationId xmlns:a16="http://schemas.microsoft.com/office/drawing/2014/main" id="{61062E1D-A860-1B47-AC85-FC273741FEFA}"/>
              </a:ext>
            </a:extLst>
          </p:cNvPr>
          <p:cNvSpPr/>
          <p:nvPr/>
        </p:nvSpPr>
        <p:spPr>
          <a:xfrm>
            <a:off x="1443960" y="6854400"/>
            <a:ext cx="6237000" cy="274320"/>
          </a:xfrm>
          <a:custGeom>
            <a:avLst>
              <a:gd name="f0" fmla="val 19945"/>
              <a:gd name="f1" fmla="val 6058"/>
            </a:avLst>
            <a:gdLst>
              <a:gd name="f2" fmla="val 10800000"/>
              <a:gd name="f3" fmla="val 5400000"/>
              <a:gd name="f4" fmla="val 180"/>
              <a:gd name="f5" fmla="val w"/>
              <a:gd name="f6" fmla="val h"/>
              <a:gd name="f7" fmla="val 0"/>
              <a:gd name="f8" fmla="val 21600"/>
              <a:gd name="f9" fmla="val 4000"/>
              <a:gd name="f10" fmla="val 10800"/>
              <a:gd name="f11" fmla="val 21800"/>
              <a:gd name="f12" fmla="val 1000"/>
              <a:gd name="f13" fmla="val 2000"/>
              <a:gd name="f14" fmla="val 3000"/>
              <a:gd name="f15" fmla="+- 0 0 0"/>
              <a:gd name="f16" fmla="*/ f5 1 21600"/>
              <a:gd name="f17" fmla="*/ f6 1 21600"/>
              <a:gd name="f18" fmla="pin 4000 f0 21600"/>
              <a:gd name="f19" fmla="pin 0 f1 10800"/>
              <a:gd name="f20" fmla="*/ f15 f2 1"/>
              <a:gd name="f21" fmla="val f18"/>
              <a:gd name="f22" fmla="val f19"/>
              <a:gd name="f23" fmla="+- f8 0 f19"/>
              <a:gd name="f24" fmla="+- f8 0 f18"/>
              <a:gd name="f25" fmla="*/ f18 f16 1"/>
              <a:gd name="f26" fmla="*/ f19 f17 1"/>
              <a:gd name="f27" fmla="*/ 4000 f16 1"/>
              <a:gd name="f28" fmla="*/ 0 f16 1"/>
              <a:gd name="f29" fmla="*/ 10800 f17 1"/>
              <a:gd name="f30" fmla="*/ f20 1 f4"/>
              <a:gd name="f31" fmla="*/ 21600 f16 1"/>
              <a:gd name="f32" fmla="*/ 0 f17 1"/>
              <a:gd name="f33" fmla="*/ 21600 f17 1"/>
              <a:gd name="f34" fmla="*/ f24 f19 1"/>
              <a:gd name="f35" fmla="*/ f23 f17 1"/>
              <a:gd name="f36" fmla="*/ f22 f17 1"/>
              <a:gd name="f37" fmla="+- f30 0 f3"/>
              <a:gd name="f38" fmla="*/ f21 f16 1"/>
              <a:gd name="f39" fmla="*/ f34 1 10800"/>
              <a:gd name="f40" fmla="+- f18 f39 0"/>
              <a:gd name="f41" fmla="*/ f40 f16 1"/>
            </a:gdLst>
            <a:ahLst>
              <a:ahXY gdRefX="f0" minX="f9" maxX="f8" gdRefY="f1" minY="f7" maxY="f10">
                <a:pos x="f25" y="f26"/>
              </a:ahXY>
            </a:ahLst>
            <a:cxnLst>
              <a:cxn ang="3cd4">
                <a:pos x="hc" y="t"/>
              </a:cxn>
              <a:cxn ang="0">
                <a:pos x="r" y="vc"/>
              </a:cxn>
              <a:cxn ang="cd4">
                <a:pos x="hc" y="b"/>
              </a:cxn>
              <a:cxn ang="cd2">
                <a:pos x="l" y="vc"/>
              </a:cxn>
              <a:cxn ang="f37">
                <a:pos x="f28" y="f29"/>
              </a:cxn>
              <a:cxn ang="f37">
                <a:pos x="f31" y="f29"/>
              </a:cxn>
              <a:cxn ang="f37">
                <a:pos x="f38" y="f32"/>
              </a:cxn>
              <a:cxn ang="f37">
                <a:pos x="f38" y="f33"/>
              </a:cxn>
            </a:cxnLst>
            <a:rect l="f27" t="f36" r="f41" b="f35"/>
            <a:pathLst>
              <a:path w="21600" h="21600">
                <a:moveTo>
                  <a:pt x="f21" y="f7"/>
                </a:moveTo>
                <a:lnTo>
                  <a:pt x="f8" y="f10"/>
                </a:lnTo>
                <a:lnTo>
                  <a:pt x="f21" y="f11"/>
                </a:lnTo>
                <a:lnTo>
                  <a:pt x="f21" y="f23"/>
                </a:lnTo>
                <a:lnTo>
                  <a:pt x="f9" y="f23"/>
                </a:lnTo>
                <a:lnTo>
                  <a:pt x="f9" y="f22"/>
                </a:lnTo>
                <a:lnTo>
                  <a:pt x="f21" y="f22"/>
                </a:lnTo>
                <a:lnTo>
                  <a:pt x="f21" y="f7"/>
                </a:lnTo>
                <a:moveTo>
                  <a:pt x="f7" y="f22"/>
                </a:moveTo>
                <a:lnTo>
                  <a:pt x="f7" y="f23"/>
                </a:lnTo>
                <a:lnTo>
                  <a:pt x="f12" y="f23"/>
                </a:lnTo>
                <a:lnTo>
                  <a:pt x="f12" y="f22"/>
                </a:lnTo>
                <a:lnTo>
                  <a:pt x="f7" y="f22"/>
                </a:lnTo>
                <a:moveTo>
                  <a:pt x="f13" y="f22"/>
                </a:moveTo>
                <a:lnTo>
                  <a:pt x="f13" y="f23"/>
                </a:lnTo>
                <a:lnTo>
                  <a:pt x="f14" y="f23"/>
                </a:lnTo>
                <a:lnTo>
                  <a:pt x="f14" y="f22"/>
                </a:lnTo>
                <a:lnTo>
                  <a:pt x="f13" y="f22"/>
                </a:lnTo>
                <a:close/>
              </a:path>
            </a:pathLst>
          </a:custGeom>
          <a:solidFill>
            <a:srgbClr val="990000"/>
          </a:solidFill>
          <a:ln w="0">
            <a:solidFill>
              <a:srgbClr val="990000"/>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2" name="TextBox 51">
            <a:extLst>
              <a:ext uri="{FF2B5EF4-FFF2-40B4-BE49-F238E27FC236}">
                <a16:creationId xmlns:a16="http://schemas.microsoft.com/office/drawing/2014/main" id="{6FE8E7AC-DEA2-8248-8760-61A24A283252}"/>
              </a:ext>
            </a:extLst>
          </p:cNvPr>
          <p:cNvSpPr txBox="1"/>
          <p:nvPr/>
        </p:nvSpPr>
        <p:spPr>
          <a:xfrm>
            <a:off x="676569" y="6631198"/>
            <a:ext cx="352982" cy="584775"/>
          </a:xfrm>
          <a:prstGeom prst="rect">
            <a:avLst/>
          </a:prstGeom>
          <a:noFill/>
        </p:spPr>
        <p:txBody>
          <a:bodyPr wrap="none" rtlCol="0">
            <a:spAutoFit/>
          </a:bodyPr>
          <a:lstStyle/>
          <a:p>
            <a:r>
              <a:rPr lang="it-IT" sz="3200" dirty="0">
                <a:latin typeface="Symbol" pitchFamily="2" charset="2"/>
              </a:rPr>
              <a:t>g</a:t>
            </a:r>
            <a:endParaRPr lang="it-IT" dirty="0">
              <a:latin typeface="Symbol" pitchFamily="2" charset="2"/>
            </a:endParaRPr>
          </a:p>
        </p:txBody>
      </p:sp>
      <p:sp>
        <p:nvSpPr>
          <p:cNvPr id="47" name="Slide Number Placeholder 4">
            <a:extLst>
              <a:ext uri="{FF2B5EF4-FFF2-40B4-BE49-F238E27FC236}">
                <a16:creationId xmlns:a16="http://schemas.microsoft.com/office/drawing/2014/main" id="{29992EFF-A908-404A-AB5B-241A0BF52400}"/>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25</a:t>
            </a:fld>
            <a:endParaRPr lang="en-GB" sz="1221" dirty="0">
              <a:solidFill>
                <a:srgbClr val="00CC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481A0D4-8687-A74D-A367-39D4F1D0BD3D}"/>
              </a:ext>
            </a:extLst>
          </p:cNvPr>
          <p:cNvSpPr/>
          <p:nvPr/>
        </p:nvSpPr>
        <p:spPr>
          <a:xfrm>
            <a:off x="0" y="-8501"/>
            <a:ext cx="10080625" cy="169046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prstClr val="black"/>
                </a:solidFill>
                <a:effectLst/>
                <a:uLnTx/>
                <a:uFillTx/>
                <a:latin typeface="Century Schoolbook L" pitchFamily="18"/>
                <a:ea typeface="Droid Sans Fallback" pitchFamily="2"/>
                <a:cs typeface="FreeSans" pitchFamily="2"/>
              </a:rPr>
              <a:t>Rappresentazione dei decadimenti nella carta dei nuclidi</a:t>
            </a:r>
          </a:p>
        </p:txBody>
      </p:sp>
      <p:sp>
        <p:nvSpPr>
          <p:cNvPr id="4" name="Text Box 97">
            <a:extLst>
              <a:ext uri="{FF2B5EF4-FFF2-40B4-BE49-F238E27FC236}">
                <a16:creationId xmlns:a16="http://schemas.microsoft.com/office/drawing/2014/main" id="{591D5510-E3B1-5B47-A799-9473B7D3FA2E}"/>
              </a:ext>
            </a:extLst>
          </p:cNvPr>
          <p:cNvSpPr/>
          <p:nvPr/>
        </p:nvSpPr>
        <p:spPr>
          <a:xfrm>
            <a:off x="9031680" y="6877440"/>
            <a:ext cx="43992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1749"/>
              </a:spcBef>
              <a:spcAft>
                <a:spcPts val="0"/>
              </a:spcAft>
              <a:buClrTx/>
              <a:buSzTx/>
              <a:buFontTx/>
              <a:buNone/>
              <a:tabLst/>
              <a:defRPr/>
            </a:pPr>
            <a:r>
              <a:rPr kumimoji="0" lang="it-IT" sz="2800" b="0" i="0" u="none" strike="noStrike" kern="1200" cap="none" spc="0" normalizeH="0" baseline="0" noProof="0">
                <a:ln>
                  <a:noFill/>
                </a:ln>
                <a:solidFill>
                  <a:prstClr val="black"/>
                </a:solidFill>
                <a:effectLst/>
                <a:uLnTx/>
                <a:uFillTx/>
                <a:latin typeface="Arial" pitchFamily="18"/>
                <a:ea typeface="Arial" pitchFamily="2"/>
                <a:cs typeface="Arial" pitchFamily="2"/>
              </a:rPr>
              <a:t>N</a:t>
            </a:r>
          </a:p>
        </p:txBody>
      </p:sp>
      <p:sp>
        <p:nvSpPr>
          <p:cNvPr id="5" name="Text Box 97">
            <a:extLst>
              <a:ext uri="{FF2B5EF4-FFF2-40B4-BE49-F238E27FC236}">
                <a16:creationId xmlns:a16="http://schemas.microsoft.com/office/drawing/2014/main" id="{19D563DB-4482-734B-A615-62F7548DA5B5}"/>
              </a:ext>
            </a:extLst>
          </p:cNvPr>
          <p:cNvSpPr/>
          <p:nvPr/>
        </p:nvSpPr>
        <p:spPr>
          <a:xfrm>
            <a:off x="335880" y="1828800"/>
            <a:ext cx="303120" cy="52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1749"/>
              </a:spcBef>
              <a:spcAft>
                <a:spcPts val="0"/>
              </a:spcAft>
              <a:buClrTx/>
              <a:buSzTx/>
              <a:buFontTx/>
              <a:buNone/>
              <a:tabLst/>
              <a:defRPr/>
            </a:pPr>
            <a:r>
              <a:rPr kumimoji="0" lang="it-IT" sz="2800" b="0" i="0" u="none" strike="noStrike" kern="1200" cap="none" spc="0" normalizeH="0" baseline="0" noProof="0">
                <a:ln>
                  <a:noFill/>
                </a:ln>
                <a:solidFill>
                  <a:prstClr val="black"/>
                </a:solidFill>
                <a:effectLst/>
                <a:uLnTx/>
                <a:uFillTx/>
                <a:latin typeface="Arial" pitchFamily="18"/>
                <a:ea typeface="Arial" pitchFamily="2"/>
                <a:cs typeface="Arial" pitchFamily="2"/>
              </a:rPr>
              <a:t>Z</a:t>
            </a:r>
          </a:p>
        </p:txBody>
      </p:sp>
      <p:sp>
        <p:nvSpPr>
          <p:cNvPr id="8" name="Line 15">
            <a:extLst>
              <a:ext uri="{FF2B5EF4-FFF2-40B4-BE49-F238E27FC236}">
                <a16:creationId xmlns:a16="http://schemas.microsoft.com/office/drawing/2014/main" id="{BEC3946C-A7C8-2643-AE6C-EBD3C79A0FF6}"/>
              </a:ext>
            </a:extLst>
          </p:cNvPr>
          <p:cNvSpPr/>
          <p:nvPr/>
        </p:nvSpPr>
        <p:spPr>
          <a:xfrm flipV="1">
            <a:off x="749880" y="6899760"/>
            <a:ext cx="8577000" cy="27000"/>
          </a:xfrm>
          <a:prstGeom prst="line">
            <a:avLst/>
          </a:prstGeom>
          <a:noFill/>
          <a:ln w="38160" cap="sq">
            <a:solidFill>
              <a:srgbClr val="000000"/>
            </a:solidFill>
            <a:prstDash val="solid"/>
            <a:miter/>
            <a:tailEnd type="arrow"/>
          </a:ln>
        </p:spPr>
        <p:txBody>
          <a:bodyPr vert="horz" wrap="square" lIns="90000" tIns="46800" rIns="90000" bIns="46800" anchor="t"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9" name="Line 16">
            <a:extLst>
              <a:ext uri="{FF2B5EF4-FFF2-40B4-BE49-F238E27FC236}">
                <a16:creationId xmlns:a16="http://schemas.microsoft.com/office/drawing/2014/main" id="{6F2D0F28-E77A-6C47-85B1-F7E28D2AB805}"/>
              </a:ext>
            </a:extLst>
          </p:cNvPr>
          <p:cNvSpPr/>
          <p:nvPr/>
        </p:nvSpPr>
        <p:spPr>
          <a:xfrm flipV="1">
            <a:off x="749880" y="1923119"/>
            <a:ext cx="34200" cy="5172121"/>
          </a:xfrm>
          <a:prstGeom prst="line">
            <a:avLst/>
          </a:prstGeom>
          <a:noFill/>
          <a:ln w="38160" cap="sq">
            <a:solidFill>
              <a:srgbClr val="000000"/>
            </a:solidFill>
            <a:prstDash val="solid"/>
            <a:miter/>
            <a:tailEnd type="arrow"/>
          </a:ln>
        </p:spPr>
        <p:txBody>
          <a:bodyPr vert="horz" wrap="square" lIns="90000" tIns="46800" rIns="90000" bIns="46800" anchor="t"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grpSp>
        <p:nvGrpSpPr>
          <p:cNvPr id="71" name="Group 70">
            <a:extLst>
              <a:ext uri="{FF2B5EF4-FFF2-40B4-BE49-F238E27FC236}">
                <a16:creationId xmlns:a16="http://schemas.microsoft.com/office/drawing/2014/main" id="{6F1E593C-6466-FE4C-B269-F07DE473BA73}"/>
              </a:ext>
            </a:extLst>
          </p:cNvPr>
          <p:cNvGrpSpPr/>
          <p:nvPr/>
        </p:nvGrpSpPr>
        <p:grpSpPr>
          <a:xfrm>
            <a:off x="2948366" y="2349360"/>
            <a:ext cx="3458574" cy="3976159"/>
            <a:chOff x="2033966" y="2450591"/>
            <a:chExt cx="3006346" cy="3475687"/>
          </a:xfrm>
        </p:grpSpPr>
        <p:sp>
          <p:nvSpPr>
            <p:cNvPr id="47" name="Rectangle 46">
              <a:extLst>
                <a:ext uri="{FF2B5EF4-FFF2-40B4-BE49-F238E27FC236}">
                  <a16:creationId xmlns:a16="http://schemas.microsoft.com/office/drawing/2014/main" id="{C7752E53-BD18-044C-A502-47711F4E1E7E}"/>
                </a:ext>
              </a:extLst>
            </p:cNvPr>
            <p:cNvSpPr/>
            <p:nvPr/>
          </p:nvSpPr>
          <p:spPr>
            <a:xfrm>
              <a:off x="4051495" y="3334043"/>
              <a:ext cx="98881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EE524A9-2F73-7246-A516-D39AF1111638}"/>
                </a:ext>
              </a:extLst>
            </p:cNvPr>
            <p:cNvSpPr/>
            <p:nvPr/>
          </p:nvSpPr>
          <p:spPr>
            <a:xfrm>
              <a:off x="3044826" y="2450591"/>
              <a:ext cx="988817" cy="8721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02CF64C3-FF66-B34D-9C9C-7023A09CC907}"/>
                </a:ext>
              </a:extLst>
            </p:cNvPr>
            <p:cNvSpPr/>
            <p:nvPr/>
          </p:nvSpPr>
          <p:spPr>
            <a:xfrm>
              <a:off x="2056009" y="5054081"/>
              <a:ext cx="988817" cy="8721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D65028BE-E212-C84C-934F-13E04021D01C}"/>
                </a:ext>
              </a:extLst>
            </p:cNvPr>
            <p:cNvSpPr txBox="1"/>
            <p:nvPr/>
          </p:nvSpPr>
          <p:spPr>
            <a:xfrm>
              <a:off x="4374115" y="3450682"/>
              <a:ext cx="489663" cy="621793"/>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X</a:t>
              </a:r>
            </a:p>
          </p:txBody>
        </p:sp>
        <p:sp>
          <p:nvSpPr>
            <p:cNvPr id="52" name="TextBox 51">
              <a:extLst>
                <a:ext uri="{FF2B5EF4-FFF2-40B4-BE49-F238E27FC236}">
                  <a16:creationId xmlns:a16="http://schemas.microsoft.com/office/drawing/2014/main" id="{6AE06985-456D-5544-9035-15E3938C2160}"/>
                </a:ext>
              </a:extLst>
            </p:cNvPr>
            <p:cNvSpPr txBox="1"/>
            <p:nvPr/>
          </p:nvSpPr>
          <p:spPr>
            <a:xfrm>
              <a:off x="4202340" y="3433041"/>
              <a:ext cx="318655" cy="651225"/>
            </a:xfrm>
            <a:prstGeom prst="rect">
              <a:avLst/>
            </a:prstGeom>
            <a:noFill/>
            <a:ln>
              <a:noFill/>
            </a:ln>
          </p:spPr>
          <p:txBody>
            <a:bodyPr vert="horz" wrap="none" lIns="90000" tIns="45000" rIns="90000" bIns="45000" anchorCtr="0" compatLnSpc="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A</a:t>
              </a:r>
            </a:p>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it-IT" sz="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Z</a:t>
              </a:r>
            </a:p>
          </p:txBody>
        </p:sp>
        <p:sp>
          <p:nvSpPr>
            <p:cNvPr id="55" name="TextBox 54">
              <a:extLst>
                <a:ext uri="{FF2B5EF4-FFF2-40B4-BE49-F238E27FC236}">
                  <a16:creationId xmlns:a16="http://schemas.microsoft.com/office/drawing/2014/main" id="{A12D387F-DF76-884B-A8E1-766935A85351}"/>
                </a:ext>
              </a:extLst>
            </p:cNvPr>
            <p:cNvSpPr txBox="1"/>
            <p:nvPr/>
          </p:nvSpPr>
          <p:spPr>
            <a:xfrm>
              <a:off x="3344830" y="2604277"/>
              <a:ext cx="489663" cy="621793"/>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Y</a:t>
              </a:r>
            </a:p>
          </p:txBody>
        </p:sp>
        <p:sp>
          <p:nvSpPr>
            <p:cNvPr id="56" name="TextBox 55">
              <a:extLst>
                <a:ext uri="{FF2B5EF4-FFF2-40B4-BE49-F238E27FC236}">
                  <a16:creationId xmlns:a16="http://schemas.microsoft.com/office/drawing/2014/main" id="{CA98BC5B-218B-CD41-B844-298BD68CED7D}"/>
                </a:ext>
              </a:extLst>
            </p:cNvPr>
            <p:cNvSpPr txBox="1"/>
            <p:nvPr/>
          </p:nvSpPr>
          <p:spPr>
            <a:xfrm>
              <a:off x="2950558" y="2586636"/>
              <a:ext cx="541152" cy="651225"/>
            </a:xfrm>
            <a:prstGeom prst="rect">
              <a:avLst/>
            </a:prstGeom>
            <a:noFill/>
            <a:ln>
              <a:noFill/>
            </a:ln>
          </p:spPr>
          <p:txBody>
            <a:bodyPr vert="horz" wrap="none" lIns="90000" tIns="45000" rIns="90000" bIns="45000" anchorCtr="0" compatLnSpc="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A</a:t>
              </a:r>
            </a:p>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it-IT" sz="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Z+1</a:t>
              </a:r>
            </a:p>
          </p:txBody>
        </p:sp>
        <p:sp>
          <p:nvSpPr>
            <p:cNvPr id="57" name="TextBox 56">
              <a:extLst>
                <a:ext uri="{FF2B5EF4-FFF2-40B4-BE49-F238E27FC236}">
                  <a16:creationId xmlns:a16="http://schemas.microsoft.com/office/drawing/2014/main" id="{8981CF4E-016F-EB49-AEBF-56F23561FA33}"/>
                </a:ext>
              </a:extLst>
            </p:cNvPr>
            <p:cNvSpPr txBox="1"/>
            <p:nvPr/>
          </p:nvSpPr>
          <p:spPr>
            <a:xfrm>
              <a:off x="2388227" y="5164597"/>
              <a:ext cx="540830" cy="621793"/>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a:t>
              </a:r>
            </a:p>
          </p:txBody>
        </p:sp>
        <p:sp>
          <p:nvSpPr>
            <p:cNvPr id="58" name="TextBox 57">
              <a:extLst>
                <a:ext uri="{FF2B5EF4-FFF2-40B4-BE49-F238E27FC236}">
                  <a16:creationId xmlns:a16="http://schemas.microsoft.com/office/drawing/2014/main" id="{B76949D5-3E0F-D748-A872-BF3550FFC584}"/>
                </a:ext>
              </a:extLst>
            </p:cNvPr>
            <p:cNvSpPr txBox="1"/>
            <p:nvPr/>
          </p:nvSpPr>
          <p:spPr>
            <a:xfrm>
              <a:off x="2033966" y="5146956"/>
              <a:ext cx="501141" cy="651225"/>
            </a:xfrm>
            <a:prstGeom prst="rect">
              <a:avLst/>
            </a:prstGeom>
            <a:noFill/>
            <a:ln>
              <a:noFill/>
            </a:ln>
          </p:spPr>
          <p:txBody>
            <a:bodyPr vert="horz" wrap="none" lIns="90000" tIns="45000" rIns="90000" bIns="45000" anchorCtr="0" compatLnSpc="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A-4</a:t>
              </a:r>
            </a:p>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it-IT" sz="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Z-2</a:t>
              </a:r>
            </a:p>
          </p:txBody>
        </p:sp>
        <p:cxnSp>
          <p:nvCxnSpPr>
            <p:cNvPr id="60" name="Straight Connector 59">
              <a:extLst>
                <a:ext uri="{FF2B5EF4-FFF2-40B4-BE49-F238E27FC236}">
                  <a16:creationId xmlns:a16="http://schemas.microsoft.com/office/drawing/2014/main" id="{B807BA8E-42F5-5146-B5BB-DE8CBF1A488E}"/>
                </a:ext>
              </a:extLst>
            </p:cNvPr>
            <p:cNvCxnSpPr>
              <a:cxnSpLocks/>
            </p:cNvCxnSpPr>
            <p:nvPr/>
          </p:nvCxnSpPr>
          <p:spPr>
            <a:xfrm flipH="1">
              <a:off x="3066870" y="4236887"/>
              <a:ext cx="964841" cy="815289"/>
            </a:xfrm>
            <a:prstGeom prst="line">
              <a:avLst/>
            </a:prstGeom>
            <a:ln w="38100">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F21C68B-7393-B744-B1D1-D0CB64839B26}"/>
                </a:ext>
              </a:extLst>
            </p:cNvPr>
            <p:cNvCxnSpPr>
              <a:cxnSpLocks/>
            </p:cNvCxnSpPr>
            <p:nvPr/>
          </p:nvCxnSpPr>
          <p:spPr>
            <a:xfrm flipH="1" flipV="1">
              <a:off x="3700558" y="3054047"/>
              <a:ext cx="501782" cy="422427"/>
            </a:xfrm>
            <a:prstGeom prst="line">
              <a:avLst/>
            </a:prstGeom>
            <a:ln w="38100">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B7DDFDC-2530-194E-928F-A65C0AC56654}"/>
                </a:ext>
              </a:extLst>
            </p:cNvPr>
            <p:cNvSpPr txBox="1"/>
            <p:nvPr/>
          </p:nvSpPr>
          <p:spPr>
            <a:xfrm>
              <a:off x="2783636" y="4430369"/>
              <a:ext cx="1737359" cy="753480"/>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srgbClr val="FF6600"/>
                  </a:solidFill>
                  <a:effectLst/>
                  <a:uLnTx/>
                  <a:uFillTx/>
                  <a:latin typeface="Symbol" pitchFamily="18"/>
                  <a:ea typeface="Symbol" pitchFamily="2"/>
                  <a:cs typeface="Symbol" pitchFamily="2"/>
                </a:rPr>
                <a:t>α</a:t>
              </a:r>
            </a:p>
          </p:txBody>
        </p:sp>
        <p:sp>
          <p:nvSpPr>
            <p:cNvPr id="70" name="TextBox 69">
              <a:extLst>
                <a:ext uri="{FF2B5EF4-FFF2-40B4-BE49-F238E27FC236}">
                  <a16:creationId xmlns:a16="http://schemas.microsoft.com/office/drawing/2014/main" id="{448D22EE-15F3-4D4E-A95C-16EF691B53A5}"/>
                </a:ext>
              </a:extLst>
            </p:cNvPr>
            <p:cNvSpPr txBox="1"/>
            <p:nvPr/>
          </p:nvSpPr>
          <p:spPr>
            <a:xfrm>
              <a:off x="3961012" y="2557673"/>
              <a:ext cx="654195" cy="720538"/>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srgbClr val="009900"/>
                  </a:solidFill>
                  <a:effectLst/>
                  <a:uLnTx/>
                  <a:uFillTx/>
                  <a:latin typeface="Symbol" pitchFamily="18"/>
                  <a:ea typeface="Symbol" pitchFamily="2"/>
                  <a:cs typeface="Symbol" pitchFamily="2"/>
                </a:rPr>
                <a:t>β</a:t>
              </a:r>
              <a:r>
                <a:rPr kumimoji="0" lang="it-IT" sz="4000" b="0" i="0" u="none" strike="noStrike" kern="1200" cap="none" spc="0" normalizeH="0" baseline="30000" noProof="0" dirty="0">
                  <a:ln>
                    <a:noFill/>
                  </a:ln>
                  <a:solidFill>
                    <a:srgbClr val="009900"/>
                  </a:solidFill>
                  <a:effectLst/>
                  <a:uLnTx/>
                  <a:uFillTx/>
                  <a:latin typeface="Symbol" pitchFamily="18"/>
                  <a:ea typeface="Symbol" pitchFamily="2"/>
                  <a:cs typeface="Symbol" pitchFamily="2"/>
                </a:rPr>
                <a:t>-</a:t>
              </a:r>
            </a:p>
          </p:txBody>
        </p:sp>
      </p:grpSp>
      <p:sp>
        <p:nvSpPr>
          <p:cNvPr id="26" name="Slide Number Placeholder 4">
            <a:extLst>
              <a:ext uri="{FF2B5EF4-FFF2-40B4-BE49-F238E27FC236}">
                <a16:creationId xmlns:a16="http://schemas.microsoft.com/office/drawing/2014/main" id="{6FF6D4A5-FC33-764C-995C-687DF12F1315}"/>
              </a:ext>
            </a:extLst>
          </p:cNvPr>
          <p:cNvSpPr>
            <a:spLocks noGrp="1"/>
          </p:cNvSpPr>
          <p:nvPr/>
        </p:nvSpPr>
        <p:spPr bwMode="auto">
          <a:xfrm>
            <a:off x="7990161" y="7255279"/>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26</a:t>
            </a:fld>
            <a:endParaRPr lang="en-GB" sz="1221" dirty="0">
              <a:solidFill>
                <a:srgbClr val="00CC99"/>
              </a:solidFill>
            </a:endParaRPr>
          </a:p>
        </p:txBody>
      </p:sp>
    </p:spTree>
    <p:extLst>
      <p:ext uri="{BB962C8B-B14F-4D97-AF65-F5344CB8AC3E}">
        <p14:creationId xmlns:p14="http://schemas.microsoft.com/office/powerpoint/2010/main" val="421558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040F06D-F113-694B-8F92-33857F04C32F}"/>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Leggi di conservazione</a:t>
            </a:r>
          </a:p>
        </p:txBody>
      </p:sp>
      <p:sp>
        <p:nvSpPr>
          <p:cNvPr id="3" name="Rectangle 5">
            <a:extLst>
              <a:ext uri="{FF2B5EF4-FFF2-40B4-BE49-F238E27FC236}">
                <a16:creationId xmlns:a16="http://schemas.microsoft.com/office/drawing/2014/main" id="{78202C2D-3D01-A548-87CC-51A0703770D7}"/>
              </a:ext>
            </a:extLst>
          </p:cNvPr>
          <p:cNvSpPr/>
          <p:nvPr/>
        </p:nvSpPr>
        <p:spPr>
          <a:xfrm>
            <a:off x="1306080" y="2710924"/>
            <a:ext cx="7655040" cy="42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In ogni processo fisico è conservata</a:t>
            </a:r>
            <a:r>
              <a:rPr kumimoji="0" lang="it-IT" sz="2200" b="0" i="0" u="none" strike="noStrike" kern="1200" cap="none" spc="0" normalizeH="0" baseline="0" noProof="0">
                <a:ln>
                  <a:noFill/>
                </a:ln>
                <a:solidFill>
                  <a:srgbClr val="FF0000"/>
                </a:solidFill>
                <a:effectLst/>
                <a:uLnTx/>
                <a:uFillTx/>
                <a:latin typeface="Arial" pitchFamily="18"/>
                <a:ea typeface="Arial" pitchFamily="2"/>
                <a:cs typeface="Arial" pitchFamily="2"/>
              </a:rPr>
              <a:t> la carica elettrica</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a:t>
            </a:r>
          </a:p>
        </p:txBody>
      </p:sp>
      <p:sp>
        <p:nvSpPr>
          <p:cNvPr id="4" name="Rectangle 5">
            <a:extLst>
              <a:ext uri="{FF2B5EF4-FFF2-40B4-BE49-F238E27FC236}">
                <a16:creationId xmlns:a16="http://schemas.microsoft.com/office/drawing/2014/main" id="{5DA9D961-4336-8547-8706-0FACC5395DAA}"/>
              </a:ext>
            </a:extLst>
          </p:cNvPr>
          <p:cNvSpPr/>
          <p:nvPr/>
        </p:nvSpPr>
        <p:spPr>
          <a:xfrm>
            <a:off x="1274400" y="4502407"/>
            <a:ext cx="8692560"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Arial" pitchFamily="18"/>
                <a:ea typeface="Arial" pitchFamily="2"/>
                <a:cs typeface="Arial" pitchFamily="2"/>
              </a:rPr>
              <a:t>In ogni processo fisico è conservato il numero barionico,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Arial" pitchFamily="18"/>
                <a:ea typeface="Arial" pitchFamily="2"/>
                <a:cs typeface="Arial" pitchFamily="2"/>
              </a:rPr>
              <a:t>che nella fisica nucleare corrisponde al </a:t>
            </a:r>
            <a:r>
              <a:rPr kumimoji="0" lang="it-IT" sz="2200" b="0" i="0" u="none" strike="noStrike" kern="1200" cap="none" spc="0" normalizeH="0" baseline="0" noProof="0" dirty="0">
                <a:ln>
                  <a:noFill/>
                </a:ln>
                <a:solidFill>
                  <a:srgbClr val="FF0000"/>
                </a:solidFill>
                <a:effectLst/>
                <a:uLnTx/>
                <a:uFillTx/>
                <a:latin typeface="Arial" pitchFamily="18"/>
                <a:ea typeface="Arial" pitchFamily="2"/>
                <a:cs typeface="Arial" pitchFamily="2"/>
              </a:rPr>
              <a:t>numero di massa</a:t>
            </a:r>
            <a:r>
              <a:rPr kumimoji="0" lang="it-IT" sz="2200" b="0" i="0" u="none" strike="noStrike" kern="1200" cap="none" spc="0" normalizeH="0" baseline="0" noProof="0" dirty="0">
                <a:ln>
                  <a:noFill/>
                </a:ln>
                <a:solidFill>
                  <a:prstClr val="black"/>
                </a:solidFill>
                <a:effectLst/>
                <a:uLnTx/>
                <a:uFillTx/>
                <a:latin typeface="Arial" pitchFamily="18"/>
                <a:ea typeface="Arial" pitchFamily="2"/>
                <a:cs typeface="Arial" pitchFamily="2"/>
              </a:rPr>
              <a:t>.</a:t>
            </a:r>
          </a:p>
        </p:txBody>
      </p:sp>
      <p:sp>
        <p:nvSpPr>
          <p:cNvPr id="5" name="Rectangle 68">
            <a:extLst>
              <a:ext uri="{FF2B5EF4-FFF2-40B4-BE49-F238E27FC236}">
                <a16:creationId xmlns:a16="http://schemas.microsoft.com/office/drawing/2014/main" id="{45552985-D364-3B4D-8CF1-4EE6BF992C96}"/>
              </a:ext>
            </a:extLst>
          </p:cNvPr>
          <p:cNvSpPr/>
          <p:nvPr/>
        </p:nvSpPr>
        <p:spPr>
          <a:xfrm>
            <a:off x="468000" y="4847647"/>
            <a:ext cx="18432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53753" dir="2700000" algn="tl">
              <a:srgbClr val="EEECE1">
                <a:alpha val="50000"/>
              </a:srgbClr>
            </a:outerShdw>
          </a:effectLst>
        </p:spPr>
        <p:txBody>
          <a:bodyPr vert="horz" wrap="none" lIns="90000" tIns="46800" rIns="90000" bIns="468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6" name="Rectangle 5">
            <a:extLst>
              <a:ext uri="{FF2B5EF4-FFF2-40B4-BE49-F238E27FC236}">
                <a16:creationId xmlns:a16="http://schemas.microsoft.com/office/drawing/2014/main" id="{3690B3CE-1DF6-6F4A-9718-321CA219D270}"/>
              </a:ext>
            </a:extLst>
          </p:cNvPr>
          <p:cNvSpPr/>
          <p:nvPr/>
        </p:nvSpPr>
        <p:spPr>
          <a:xfrm>
            <a:off x="848880" y="5663130"/>
            <a:ext cx="9118080" cy="42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In ogni processo fisico è conservata</a:t>
            </a:r>
            <a:r>
              <a:rPr kumimoji="0" lang="it-IT" sz="2200" b="0" i="0" u="none" strike="noStrike" kern="1200" cap="none" spc="0" normalizeH="0" baseline="0" noProof="0">
                <a:ln>
                  <a:noFill/>
                </a:ln>
                <a:solidFill>
                  <a:srgbClr val="FF0000"/>
                </a:solidFill>
                <a:effectLst/>
                <a:uLnTx/>
                <a:uFillTx/>
                <a:latin typeface="Arial" pitchFamily="18"/>
                <a:ea typeface="Arial" pitchFamily="2"/>
                <a:cs typeface="Arial" pitchFamily="2"/>
              </a:rPr>
              <a:t> l'energia totale del sistema</a:t>
            </a:r>
            <a:r>
              <a:rPr kumimoji="0" lang="it-IT" sz="2200" b="0" i="0" u="none" strike="noStrike" kern="1200" cap="none" spc="0" normalizeH="0" baseline="0" noProof="0">
                <a:ln>
                  <a:noFill/>
                </a:ln>
                <a:solidFill>
                  <a:prstClr val="black"/>
                </a:solidFill>
                <a:effectLst/>
                <a:uLnTx/>
                <a:uFillTx/>
                <a:latin typeface="Arial" pitchFamily="18"/>
                <a:ea typeface="Arial" pitchFamily="2"/>
                <a:cs typeface="Arial" pitchFamily="2"/>
              </a:rPr>
              <a:t>.</a:t>
            </a:r>
          </a:p>
        </p:txBody>
      </p:sp>
      <p:sp>
        <p:nvSpPr>
          <p:cNvPr id="7" name="TextBox 6">
            <a:extLst>
              <a:ext uri="{FF2B5EF4-FFF2-40B4-BE49-F238E27FC236}">
                <a16:creationId xmlns:a16="http://schemas.microsoft.com/office/drawing/2014/main" id="{94B454BC-26F4-CC46-A770-2CA41F6A903C}"/>
              </a:ext>
            </a:extLst>
          </p:cNvPr>
          <p:cNvSpPr txBox="1"/>
          <p:nvPr/>
        </p:nvSpPr>
        <p:spPr>
          <a:xfrm>
            <a:off x="640080" y="2502844"/>
            <a:ext cx="640080" cy="822960"/>
          </a:xfrm>
          <a:prstGeom prst="rect">
            <a:avLst/>
          </a:prstGeom>
          <a:noFill/>
          <a:ln w="18360">
            <a:solidFill>
              <a:srgbClr val="000000"/>
            </a:solidFill>
            <a:prstDash val="solid"/>
          </a:ln>
        </p:spPr>
        <p:txBody>
          <a:bodyPr vert="horz" wrap="none" lIns="81000" tIns="36000" rIns="81000" bIns="36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0"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Z</a:t>
            </a:r>
          </a:p>
        </p:txBody>
      </p:sp>
      <p:sp>
        <p:nvSpPr>
          <p:cNvPr id="8" name="TextBox 7">
            <a:extLst>
              <a:ext uri="{FF2B5EF4-FFF2-40B4-BE49-F238E27FC236}">
                <a16:creationId xmlns:a16="http://schemas.microsoft.com/office/drawing/2014/main" id="{2FA8B220-2300-4D4D-97FF-0E6FA8C474EB}"/>
              </a:ext>
            </a:extLst>
          </p:cNvPr>
          <p:cNvSpPr txBox="1"/>
          <p:nvPr/>
        </p:nvSpPr>
        <p:spPr>
          <a:xfrm>
            <a:off x="640080" y="4510687"/>
            <a:ext cx="640080" cy="822960"/>
          </a:xfrm>
          <a:prstGeom prst="rect">
            <a:avLst/>
          </a:prstGeom>
          <a:noFill/>
          <a:ln w="18360">
            <a:solidFill>
              <a:srgbClr val="000000"/>
            </a:solidFill>
            <a:prstDash val="solid"/>
          </a:ln>
        </p:spPr>
        <p:txBody>
          <a:bodyPr vert="horz" wrap="none" lIns="81000" tIns="36000" rIns="81000" bIns="36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0"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A</a:t>
            </a:r>
          </a:p>
        </p:txBody>
      </p:sp>
      <p:sp>
        <p:nvSpPr>
          <p:cNvPr id="9" name="TextBox 8">
            <a:extLst>
              <a:ext uri="{FF2B5EF4-FFF2-40B4-BE49-F238E27FC236}">
                <a16:creationId xmlns:a16="http://schemas.microsoft.com/office/drawing/2014/main" id="{DB30FA63-7F16-F44F-8812-95DEC529D431}"/>
              </a:ext>
            </a:extLst>
          </p:cNvPr>
          <p:cNvSpPr txBox="1"/>
          <p:nvPr/>
        </p:nvSpPr>
        <p:spPr>
          <a:xfrm>
            <a:off x="182880" y="1887963"/>
            <a:ext cx="9784080" cy="457200"/>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In ogni decadimento sono rispettate le seguenti leggi di conservazione:</a:t>
            </a:r>
          </a:p>
        </p:txBody>
      </p:sp>
      <p:sp>
        <p:nvSpPr>
          <p:cNvPr id="10" name="Slide Number Placeholder 4">
            <a:extLst>
              <a:ext uri="{FF2B5EF4-FFF2-40B4-BE49-F238E27FC236}">
                <a16:creationId xmlns:a16="http://schemas.microsoft.com/office/drawing/2014/main" id="{A3FAA630-1B90-7F4D-9C76-815E2D260439}"/>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27</a:t>
            </a:fld>
            <a:endParaRPr lang="en-GB" sz="1221" dirty="0">
              <a:solidFill>
                <a:srgbClr val="00CC99"/>
              </a:solidFill>
            </a:endParaRPr>
          </a:p>
        </p:txBody>
      </p:sp>
      <p:graphicFrame>
        <p:nvGraphicFramePr>
          <p:cNvPr id="11" name="Object 15">
            <a:extLst>
              <a:ext uri="{FF2B5EF4-FFF2-40B4-BE49-F238E27FC236}">
                <a16:creationId xmlns:a16="http://schemas.microsoft.com/office/drawing/2014/main" id="{82CA7EEF-7F37-774D-BCB0-B510859F9135}"/>
              </a:ext>
            </a:extLst>
          </p:cNvPr>
          <p:cNvGraphicFramePr/>
          <p:nvPr>
            <p:extLst>
              <p:ext uri="{D42A27DB-BD31-4B8C-83A1-F6EECF244321}">
                <p14:modId xmlns:p14="http://schemas.microsoft.com/office/powerpoint/2010/main" val="1476866642"/>
              </p:ext>
            </p:extLst>
          </p:nvPr>
        </p:nvGraphicFramePr>
        <p:xfrm>
          <a:off x="3087275" y="3203127"/>
          <a:ext cx="2694960" cy="744216"/>
        </p:xfrm>
        <a:graphic>
          <a:graphicData uri="http://schemas.openxmlformats.org/presentationml/2006/ole">
            <mc:AlternateContent xmlns:mc="http://schemas.openxmlformats.org/markup-compatibility/2006">
              <mc:Choice xmlns:v="urn:schemas-microsoft-com:vml" Requires="v">
                <p:oleObj spid="_x0000_s3079" r:id="rId4" imgW="22237700" imgH="5562600" progId="">
                  <p:embed/>
                </p:oleObj>
              </mc:Choice>
              <mc:Fallback>
                <p:oleObj r:id="rId4" imgW="22237700" imgH="5562600" progId="">
                  <p:embed/>
                  <p:pic>
                    <p:nvPicPr>
                      <p:cNvPr id="12" name="Object 15">
                        <a:extLst>
                          <a:ext uri="{FF2B5EF4-FFF2-40B4-BE49-F238E27FC236}">
                            <a16:creationId xmlns:a16="http://schemas.microsoft.com/office/drawing/2014/main" id="{5A1A4205-6C1E-6948-9F15-210F5117B865}"/>
                          </a:ext>
                        </a:extLst>
                      </p:cNvPr>
                      <p:cNvPicPr/>
                      <p:nvPr/>
                    </p:nvPicPr>
                    <p:blipFill>
                      <a:blip r:embed="rId5"/>
                      <a:stretch>
                        <a:fillRect/>
                      </a:stretch>
                    </p:blipFill>
                    <p:spPr>
                      <a:xfrm>
                        <a:off x="3087275" y="3203127"/>
                        <a:ext cx="2694960" cy="7442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4558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BB3C7EE-D6F6-104A-8C8E-CD60E0EA56E0}"/>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Misura della radioattività</a:t>
            </a:r>
          </a:p>
        </p:txBody>
      </p:sp>
      <p:sp>
        <p:nvSpPr>
          <p:cNvPr id="3" name="Rectangle 7">
            <a:extLst>
              <a:ext uri="{FF2B5EF4-FFF2-40B4-BE49-F238E27FC236}">
                <a16:creationId xmlns:a16="http://schemas.microsoft.com/office/drawing/2014/main" id="{AD43DAB6-BB35-D34A-A631-2621162B124C}"/>
              </a:ext>
            </a:extLst>
          </p:cNvPr>
          <p:cNvSpPr/>
          <p:nvPr/>
        </p:nvSpPr>
        <p:spPr>
          <a:xfrm>
            <a:off x="338400" y="3993840"/>
            <a:ext cx="7342560" cy="2775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pPr>
            <a:r>
              <a:rPr lang="it-IT" sz="2200" b="0" i="0" u="none" strike="noStrike" kern="1200">
                <a:ln>
                  <a:noFill/>
                </a:ln>
                <a:latin typeface="Arial" pitchFamily="18"/>
                <a:ea typeface="Arial" pitchFamily="2"/>
                <a:cs typeface="Arial" pitchFamily="2"/>
              </a:rPr>
              <a:t>Una storica unità è il Curie (Ci),  la  quantità di radiazione emessa da  1 grammo di radio (</a:t>
            </a:r>
            <a:r>
              <a:rPr lang="it-IT" sz="2200" b="0" i="0" u="none" strike="noStrike" kern="1200" baseline="30000">
                <a:ln>
                  <a:noFill/>
                </a:ln>
                <a:latin typeface="Arial" pitchFamily="18"/>
                <a:ea typeface="Arial" pitchFamily="2"/>
                <a:cs typeface="Arial" pitchFamily="2"/>
              </a:rPr>
              <a:t>226</a:t>
            </a:r>
            <a:r>
              <a:rPr lang="it-IT" sz="2200" b="0" i="0" u="none" strike="noStrike" kern="1200">
                <a:ln>
                  <a:noFill/>
                </a:ln>
                <a:latin typeface="Arial" pitchFamily="18"/>
                <a:ea typeface="Arial" pitchFamily="2"/>
                <a:cs typeface="Arial" pitchFamily="2"/>
              </a:rPr>
              <a:t>Ra).</a:t>
            </a:r>
          </a:p>
          <a:p>
            <a:pPr marL="0" marR="0" lvl="0" indent="0" rtl="0" hangingPunct="1">
              <a:lnSpc>
                <a:spcPct val="100000"/>
              </a:lnSpc>
              <a:spcBef>
                <a:spcPts val="0"/>
              </a:spcBef>
              <a:spcAft>
                <a:spcPts val="0"/>
              </a:spcAft>
              <a:buNone/>
              <a:tabLst/>
            </a:pPr>
            <a:endParaRPr lang="it-IT" sz="2200" b="0" i="0" u="none" strike="noStrike" kern="1200">
              <a:ln>
                <a:noFill/>
              </a:ln>
              <a:latin typeface="Arial" pitchFamily="18"/>
              <a:ea typeface="Arial" pitchFamily="2"/>
              <a:cs typeface="Arial" pitchFamily="2"/>
            </a:endParaRPr>
          </a:p>
          <a:p>
            <a:pPr marL="0" marR="0" lvl="0" indent="0" algn="ctr" rtl="0" hangingPunct="1">
              <a:lnSpc>
                <a:spcPct val="100000"/>
              </a:lnSpc>
              <a:spcBef>
                <a:spcPts val="0"/>
              </a:spcBef>
              <a:spcAft>
                <a:spcPts val="0"/>
              </a:spcAft>
              <a:buNone/>
              <a:tabLst/>
            </a:pPr>
            <a:r>
              <a:rPr lang="it-IT" sz="2200" b="0" i="0" u="none" strike="noStrike" kern="1200">
                <a:ln>
                  <a:noFill/>
                </a:ln>
                <a:solidFill>
                  <a:srgbClr val="FF0000"/>
                </a:solidFill>
                <a:latin typeface="Arial" pitchFamily="18"/>
                <a:ea typeface="Arial" pitchFamily="2"/>
                <a:cs typeface="Arial" pitchFamily="2"/>
              </a:rPr>
              <a:t>1 Curie (Ci) = </a:t>
            </a:r>
            <a:r>
              <a:rPr lang="en-US" sz="2200" b="0" i="0" u="none" strike="noStrike" kern="1200">
                <a:ln>
                  <a:noFill/>
                </a:ln>
                <a:solidFill>
                  <a:srgbClr val="FF0000"/>
                </a:solidFill>
                <a:latin typeface="Arial" pitchFamily="18"/>
                <a:ea typeface="Arial" pitchFamily="2"/>
                <a:cs typeface="Arial" pitchFamily="2"/>
              </a:rPr>
              <a:t>3.7 x 10</a:t>
            </a:r>
            <a:r>
              <a:rPr lang="en-US" sz="2200" b="0" i="0" u="none" strike="noStrike" kern="1200" baseline="30000">
                <a:ln>
                  <a:noFill/>
                </a:ln>
                <a:solidFill>
                  <a:srgbClr val="FF0000"/>
                </a:solidFill>
                <a:latin typeface="Arial" pitchFamily="18"/>
                <a:ea typeface="Arial" pitchFamily="2"/>
                <a:cs typeface="Arial" pitchFamily="2"/>
              </a:rPr>
              <a:t>10</a:t>
            </a:r>
            <a:r>
              <a:rPr lang="en-US" sz="2200" b="0" i="0" u="none" strike="noStrike" kern="1200">
                <a:ln>
                  <a:noFill/>
                </a:ln>
                <a:solidFill>
                  <a:srgbClr val="FF0000"/>
                </a:solidFill>
                <a:latin typeface="Arial" pitchFamily="18"/>
                <a:ea typeface="Arial" pitchFamily="2"/>
                <a:cs typeface="Arial" pitchFamily="2"/>
              </a:rPr>
              <a:t> </a:t>
            </a:r>
            <a:r>
              <a:rPr lang="it-IT" sz="2200" b="0" i="0" u="none" strike="noStrike" kern="1200">
                <a:ln>
                  <a:noFill/>
                </a:ln>
                <a:solidFill>
                  <a:srgbClr val="FF0000"/>
                </a:solidFill>
                <a:latin typeface="Arial" pitchFamily="18"/>
                <a:ea typeface="Arial" pitchFamily="2"/>
                <a:cs typeface="Arial" pitchFamily="2"/>
              </a:rPr>
              <a:t>disintegrazioni al secondo</a:t>
            </a:r>
          </a:p>
          <a:p>
            <a:pPr marL="0" marR="0" lvl="0" indent="0" rtl="0" hangingPunct="1">
              <a:lnSpc>
                <a:spcPct val="100000"/>
              </a:lnSpc>
              <a:spcBef>
                <a:spcPts val="0"/>
              </a:spcBef>
              <a:spcAft>
                <a:spcPts val="0"/>
              </a:spcAft>
              <a:buNone/>
              <a:tabLst/>
            </a:pPr>
            <a:endParaRPr lang="it-IT" sz="2200" b="0" i="0" u="none" strike="noStrike" kern="1200">
              <a:ln>
                <a:noFill/>
              </a:ln>
              <a:latin typeface="Arial" pitchFamily="18"/>
              <a:ea typeface="Arial" pitchFamily="2"/>
              <a:cs typeface="Arial" pitchFamily="2"/>
            </a:endParaRPr>
          </a:p>
          <a:p>
            <a:pPr marL="0" marR="0" lvl="0" indent="0" rtl="0" hangingPunct="1">
              <a:lnSpc>
                <a:spcPct val="100000"/>
              </a:lnSpc>
              <a:spcBef>
                <a:spcPts val="0"/>
              </a:spcBef>
              <a:spcAft>
                <a:spcPts val="0"/>
              </a:spcAft>
              <a:buNone/>
              <a:tabLst/>
            </a:pPr>
            <a:r>
              <a:rPr lang="it-IT" sz="2200" b="0" i="0" u="none" strike="noStrike" kern="1200">
                <a:ln>
                  <a:noFill/>
                </a:ln>
                <a:latin typeface="Arial" pitchFamily="18"/>
                <a:ea typeface="Arial" pitchFamily="2"/>
                <a:cs typeface="Arial" pitchFamily="2"/>
              </a:rPr>
              <a:t>ossia:</a:t>
            </a:r>
          </a:p>
          <a:p>
            <a:pPr marL="0" marR="0" lvl="0" indent="0" rtl="0" hangingPunct="1">
              <a:lnSpc>
                <a:spcPct val="100000"/>
              </a:lnSpc>
              <a:spcBef>
                <a:spcPts val="0"/>
              </a:spcBef>
              <a:spcAft>
                <a:spcPts val="0"/>
              </a:spcAft>
              <a:buNone/>
              <a:tabLst/>
            </a:pPr>
            <a:endParaRPr lang="it-IT" sz="2200" b="0" i="0" u="none" strike="noStrike" kern="1200">
              <a:ln>
                <a:noFill/>
              </a:ln>
              <a:latin typeface="Arial" pitchFamily="18"/>
              <a:ea typeface="Arial" pitchFamily="2"/>
              <a:cs typeface="Arial" pitchFamily="2"/>
            </a:endParaRPr>
          </a:p>
          <a:p>
            <a:pPr marL="0" marR="0" lvl="0" indent="0" algn="ctr" rtl="0" hangingPunct="1">
              <a:lnSpc>
                <a:spcPct val="100000"/>
              </a:lnSpc>
              <a:spcBef>
                <a:spcPts val="0"/>
              </a:spcBef>
              <a:spcAft>
                <a:spcPts val="0"/>
              </a:spcAft>
              <a:buNone/>
              <a:tabLst/>
            </a:pPr>
            <a:r>
              <a:rPr lang="en-US" sz="2200" b="0" i="0" u="none" strike="noStrike" kern="1200">
                <a:ln>
                  <a:noFill/>
                </a:ln>
                <a:solidFill>
                  <a:srgbClr val="FF0000"/>
                </a:solidFill>
                <a:latin typeface="Arial" pitchFamily="18"/>
                <a:ea typeface="Arial" pitchFamily="2"/>
                <a:cs typeface="Arial" pitchFamily="2"/>
              </a:rPr>
              <a:t>1 Curie (Ci) = 3.7 x 10</a:t>
            </a:r>
            <a:r>
              <a:rPr lang="en-US" sz="2200" b="0" i="0" u="none" strike="noStrike" kern="1200" baseline="30000">
                <a:ln>
                  <a:noFill/>
                </a:ln>
                <a:solidFill>
                  <a:srgbClr val="FF0000"/>
                </a:solidFill>
                <a:latin typeface="Arial" pitchFamily="18"/>
                <a:ea typeface="Arial" pitchFamily="2"/>
                <a:cs typeface="Arial" pitchFamily="2"/>
              </a:rPr>
              <a:t>10</a:t>
            </a:r>
            <a:r>
              <a:rPr lang="en-US" sz="2200" b="0" i="0" u="none" strike="noStrike" kern="1200">
                <a:ln>
                  <a:noFill/>
                </a:ln>
                <a:solidFill>
                  <a:srgbClr val="FF0000"/>
                </a:solidFill>
                <a:latin typeface="Arial" pitchFamily="18"/>
                <a:ea typeface="Arial" pitchFamily="2"/>
                <a:cs typeface="Arial" pitchFamily="2"/>
              </a:rPr>
              <a:t> Bq or 37 GBq</a:t>
            </a:r>
          </a:p>
        </p:txBody>
      </p:sp>
      <p:sp>
        <p:nvSpPr>
          <p:cNvPr id="4" name="Rectangle 12">
            <a:extLst>
              <a:ext uri="{FF2B5EF4-FFF2-40B4-BE49-F238E27FC236}">
                <a16:creationId xmlns:a16="http://schemas.microsoft.com/office/drawing/2014/main" id="{A5B22ACC-32B3-A342-A338-585E4D5BB7C6}"/>
              </a:ext>
            </a:extLst>
          </p:cNvPr>
          <p:cNvSpPr/>
          <p:nvPr/>
        </p:nvSpPr>
        <p:spPr>
          <a:xfrm>
            <a:off x="321480" y="1364760"/>
            <a:ext cx="7230240" cy="1769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2200" b="0" i="0" u="none" strike="noStrike" kern="1200">
                <a:ln>
                  <a:noFill/>
                </a:ln>
                <a:latin typeface="Arial" pitchFamily="18"/>
                <a:ea typeface="Arial" pitchFamily="2"/>
                <a:cs typeface="Arial" pitchFamily="2"/>
              </a:rPr>
              <a:t>La radioattività viene quantificata in termini di disintegrazione per unita di tempo.</a:t>
            </a:r>
          </a:p>
          <a:p>
            <a:pPr marL="0" marR="0" lvl="0" indent="0" rtl="0" hangingPunct="1">
              <a:lnSpc>
                <a:spcPct val="100000"/>
              </a:lnSpc>
              <a:spcBef>
                <a:spcPts val="0"/>
              </a:spcBef>
              <a:spcAft>
                <a:spcPts val="0"/>
              </a:spcAft>
              <a:buNone/>
              <a:tabLst/>
            </a:pPr>
            <a:endParaRPr lang="it-IT" sz="2200" b="0" i="0" u="none" strike="noStrike" kern="1200">
              <a:ln>
                <a:noFill/>
              </a:ln>
              <a:latin typeface="Arial" pitchFamily="18"/>
              <a:ea typeface="Arial" pitchFamily="2"/>
              <a:cs typeface="Arial" pitchFamily="2"/>
            </a:endParaRPr>
          </a:p>
          <a:p>
            <a:pPr marL="0" marR="0" lvl="0" indent="0" algn="ctr" rtl="0" hangingPunct="1">
              <a:lnSpc>
                <a:spcPct val="100000"/>
              </a:lnSpc>
              <a:spcBef>
                <a:spcPts val="0"/>
              </a:spcBef>
              <a:spcAft>
                <a:spcPts val="0"/>
              </a:spcAft>
              <a:buNone/>
              <a:tabLst/>
            </a:pPr>
            <a:r>
              <a:rPr lang="it-IT" sz="2200" b="0" i="0" u="none" strike="noStrike" kern="1200">
                <a:ln>
                  <a:noFill/>
                </a:ln>
                <a:solidFill>
                  <a:srgbClr val="FF0000"/>
                </a:solidFill>
                <a:latin typeface="Arial" pitchFamily="18"/>
                <a:ea typeface="Arial" pitchFamily="2"/>
                <a:cs typeface="Arial" pitchFamily="2"/>
              </a:rPr>
              <a:t>1 Becquerel (Bq) = 1 disintegrazione al secondo</a:t>
            </a:r>
          </a:p>
          <a:p>
            <a:pPr marL="0" marR="0" lvl="0" indent="0" rtl="0" hangingPunct="1">
              <a:lnSpc>
                <a:spcPct val="100000"/>
              </a:lnSpc>
              <a:spcBef>
                <a:spcPts val="0"/>
              </a:spcBef>
              <a:spcAft>
                <a:spcPts val="0"/>
              </a:spcAft>
              <a:buNone/>
              <a:tabLst/>
            </a:pPr>
            <a:endParaRPr lang="it-IT" sz="2200" b="0" i="0" u="none" strike="noStrike" kern="1200">
              <a:ln>
                <a:noFill/>
              </a:ln>
              <a:solidFill>
                <a:srgbClr val="FF0000"/>
              </a:solidFill>
              <a:latin typeface="Arial" pitchFamily="18"/>
              <a:ea typeface="Arial" pitchFamily="2"/>
              <a:cs typeface="Arial" pitchFamily="2"/>
            </a:endParaRPr>
          </a:p>
        </p:txBody>
      </p:sp>
      <p:pic>
        <p:nvPicPr>
          <p:cNvPr id="5" name="Picture 5" descr="becquerel">
            <a:extLst>
              <a:ext uri="{FF2B5EF4-FFF2-40B4-BE49-F238E27FC236}">
                <a16:creationId xmlns:a16="http://schemas.microsoft.com/office/drawing/2014/main" id="{3B11FFCC-8014-7A44-807F-0357259BE967}"/>
              </a:ext>
            </a:extLst>
          </p:cNvPr>
          <p:cNvPicPr>
            <a:picLocks noChangeAspect="1"/>
          </p:cNvPicPr>
          <p:nvPr/>
        </p:nvPicPr>
        <p:blipFill>
          <a:blip r:embed="rId3">
            <a:lum/>
            <a:alphaModFix/>
          </a:blip>
          <a:srcRect/>
          <a:stretch>
            <a:fillRect/>
          </a:stretch>
        </p:blipFill>
        <p:spPr>
          <a:xfrm>
            <a:off x="7955280" y="1097280"/>
            <a:ext cx="1968480" cy="2533680"/>
          </a:xfrm>
          <a:prstGeom prst="rect">
            <a:avLst/>
          </a:prstGeom>
          <a:noFill/>
          <a:ln>
            <a:noFill/>
          </a:ln>
        </p:spPr>
      </p:pic>
      <p:pic>
        <p:nvPicPr>
          <p:cNvPr id="6" name="Picture 15" descr="radium">
            <a:extLst>
              <a:ext uri="{FF2B5EF4-FFF2-40B4-BE49-F238E27FC236}">
                <a16:creationId xmlns:a16="http://schemas.microsoft.com/office/drawing/2014/main" id="{F13BBE43-A983-484A-A25C-F645E38C12B7}"/>
              </a:ext>
            </a:extLst>
          </p:cNvPr>
          <p:cNvPicPr>
            <a:picLocks noChangeAspect="1"/>
          </p:cNvPicPr>
          <p:nvPr/>
        </p:nvPicPr>
        <p:blipFill>
          <a:blip r:embed="rId4">
            <a:lum/>
            <a:alphaModFix/>
          </a:blip>
          <a:srcRect/>
          <a:stretch>
            <a:fillRect/>
          </a:stretch>
        </p:blipFill>
        <p:spPr>
          <a:xfrm>
            <a:off x="7797240" y="4473000"/>
            <a:ext cx="2078280" cy="2476440"/>
          </a:xfrm>
          <a:prstGeom prst="rect">
            <a:avLst/>
          </a:prstGeom>
          <a:noFill/>
          <a:ln>
            <a:noFill/>
          </a:ln>
        </p:spPr>
      </p:pic>
      <p:sp>
        <p:nvSpPr>
          <p:cNvPr id="7" name="Slide Number Placeholder 4">
            <a:extLst>
              <a:ext uri="{FF2B5EF4-FFF2-40B4-BE49-F238E27FC236}">
                <a16:creationId xmlns:a16="http://schemas.microsoft.com/office/drawing/2014/main" id="{85B5C4A6-5B75-2A41-9450-5B8F2E6B608C}"/>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28</a:t>
            </a:fld>
            <a:endParaRPr lang="en-GB" sz="1221" dirty="0">
              <a:solidFill>
                <a:srgbClr val="00CC9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EA85C84-8F94-FA45-A17B-4B17062006AB}"/>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Legge del decadimento radioattivo</a:t>
            </a:r>
          </a:p>
        </p:txBody>
      </p:sp>
      <p:sp>
        <p:nvSpPr>
          <p:cNvPr id="3" name="Rectangle 6">
            <a:extLst>
              <a:ext uri="{FF2B5EF4-FFF2-40B4-BE49-F238E27FC236}">
                <a16:creationId xmlns:a16="http://schemas.microsoft.com/office/drawing/2014/main" id="{FC086DAA-B136-0A42-AE59-9CC26ABD9808}"/>
              </a:ext>
            </a:extLst>
          </p:cNvPr>
          <p:cNvSpPr/>
          <p:nvPr/>
        </p:nvSpPr>
        <p:spPr>
          <a:xfrm>
            <a:off x="503999" y="1173240"/>
            <a:ext cx="9144000" cy="475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2200" b="0" i="0" u="none" strike="noStrike" kern="1200">
                <a:ln>
                  <a:noFill/>
                </a:ln>
                <a:solidFill>
                  <a:srgbClr val="000000"/>
                </a:solidFill>
                <a:latin typeface="Century Schoolbook L" pitchFamily="18"/>
                <a:ea typeface="Arial" pitchFamily="2"/>
                <a:cs typeface="Arial" pitchFamily="2"/>
              </a:rPr>
              <a:t>Se al tempo t = 0 ho N</a:t>
            </a:r>
            <a:r>
              <a:rPr lang="it-IT" sz="2200" b="0" i="0" u="none" strike="noStrike" kern="1200" baseline="-25000">
                <a:ln>
                  <a:noFill/>
                </a:ln>
                <a:solidFill>
                  <a:srgbClr val="000000"/>
                </a:solidFill>
                <a:latin typeface="Century Schoolbook L" pitchFamily="18"/>
                <a:ea typeface="Arial" pitchFamily="2"/>
                <a:cs typeface="Arial" pitchFamily="2"/>
              </a:rPr>
              <a:t>0</a:t>
            </a:r>
            <a:r>
              <a:rPr lang="it-IT" sz="2200" b="0" i="0" u="none" strike="noStrike" kern="1200">
                <a:ln>
                  <a:noFill/>
                </a:ln>
                <a:solidFill>
                  <a:srgbClr val="000000"/>
                </a:solidFill>
                <a:latin typeface="Century Schoolbook L" pitchFamily="18"/>
                <a:ea typeface="Arial" pitchFamily="2"/>
                <a:cs typeface="Arial" pitchFamily="2"/>
              </a:rPr>
              <a:t> nuclei, quanti ne avrò dopo un tempo t ?</a:t>
            </a:r>
          </a:p>
        </p:txBody>
      </p:sp>
      <p:sp>
        <p:nvSpPr>
          <p:cNvPr id="4" name="Rectangle 7">
            <a:extLst>
              <a:ext uri="{FF2B5EF4-FFF2-40B4-BE49-F238E27FC236}">
                <a16:creationId xmlns:a16="http://schemas.microsoft.com/office/drawing/2014/main" id="{04E2A1B4-5AE7-E146-88FF-4469B73E5000}"/>
              </a:ext>
            </a:extLst>
          </p:cNvPr>
          <p:cNvSpPr/>
          <p:nvPr/>
        </p:nvSpPr>
        <p:spPr>
          <a:xfrm>
            <a:off x="503999" y="2820600"/>
            <a:ext cx="9144000" cy="9986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2000" b="1" i="0" u="none" strike="noStrike" kern="1200" dirty="0">
                <a:ln>
                  <a:noFill/>
                </a:ln>
                <a:solidFill>
                  <a:srgbClr val="FF0000"/>
                </a:solidFill>
                <a:latin typeface="Symbol" pitchFamily="2" charset="2"/>
                <a:ea typeface="Arial" pitchFamily="2"/>
                <a:cs typeface="Arial" pitchFamily="2"/>
              </a:rPr>
              <a:t>t</a:t>
            </a:r>
            <a:r>
              <a:rPr lang="it-IT" sz="2000" b="1" i="0" u="none" strike="noStrike" kern="1200" dirty="0">
                <a:ln>
                  <a:noFill/>
                </a:ln>
                <a:solidFill>
                  <a:srgbClr val="FF0000"/>
                </a:solidFill>
                <a:latin typeface="Arial" pitchFamily="18"/>
                <a:ea typeface="Arial" pitchFamily="2"/>
                <a:cs typeface="Arial" pitchFamily="2"/>
              </a:rPr>
              <a:t> </a:t>
            </a:r>
            <a:r>
              <a:rPr lang="it-IT" sz="2000" b="0" i="0" u="none" strike="noStrike" kern="1200" dirty="0">
                <a:ln>
                  <a:noFill/>
                </a:ln>
                <a:latin typeface="Arial" pitchFamily="18"/>
                <a:ea typeface="Arial" pitchFamily="2"/>
                <a:cs typeface="Arial" pitchFamily="2"/>
              </a:rPr>
              <a:t>è detto </a:t>
            </a:r>
            <a:r>
              <a:rPr lang="it-IT" sz="2000" b="1" i="0" u="none" strike="noStrike" kern="1200" dirty="0">
                <a:ln>
                  <a:noFill/>
                </a:ln>
                <a:solidFill>
                  <a:srgbClr val="FF0000"/>
                </a:solidFill>
                <a:latin typeface="Arial" pitchFamily="18"/>
                <a:ea typeface="Arial" pitchFamily="2"/>
                <a:cs typeface="Arial" pitchFamily="2"/>
              </a:rPr>
              <a:t>vita media</a:t>
            </a:r>
            <a:r>
              <a:rPr lang="it-IT" sz="2000" b="0" i="0" u="none" strike="noStrike" kern="1200" dirty="0">
                <a:ln>
                  <a:noFill/>
                </a:ln>
                <a:latin typeface="Arial" pitchFamily="18"/>
                <a:ea typeface="Arial" pitchFamily="2"/>
                <a:cs typeface="Arial" pitchFamily="2"/>
              </a:rPr>
              <a:t>, mentre</a:t>
            </a:r>
            <a:r>
              <a:rPr lang="it-IT" sz="2000" b="1" i="0" u="none" strike="noStrike" kern="1200" dirty="0">
                <a:ln>
                  <a:noFill/>
                </a:ln>
                <a:solidFill>
                  <a:srgbClr val="FF0000"/>
                </a:solidFill>
                <a:latin typeface="Arial" pitchFamily="18"/>
                <a:ea typeface="Arial" pitchFamily="2"/>
                <a:cs typeface="Arial" pitchFamily="2"/>
              </a:rPr>
              <a:t> T</a:t>
            </a:r>
            <a:r>
              <a:rPr lang="it-IT" sz="2000" b="1" i="0" u="none" strike="noStrike" kern="1200" baseline="-25000" dirty="0">
                <a:ln>
                  <a:noFill/>
                </a:ln>
                <a:solidFill>
                  <a:srgbClr val="FF0000"/>
                </a:solidFill>
                <a:latin typeface="Arial" pitchFamily="18"/>
                <a:ea typeface="Arial" pitchFamily="2"/>
                <a:cs typeface="Arial" pitchFamily="2"/>
              </a:rPr>
              <a:t>1/2</a:t>
            </a:r>
            <a:r>
              <a:rPr lang="it-IT" sz="2000" b="0" i="0" u="none" strike="noStrike" kern="1200" dirty="0">
                <a:ln>
                  <a:noFill/>
                </a:ln>
                <a:solidFill>
                  <a:srgbClr val="FF0000"/>
                </a:solidFill>
                <a:latin typeface="Arial" pitchFamily="18"/>
                <a:ea typeface="Arial" pitchFamily="2"/>
                <a:cs typeface="Arial" pitchFamily="2"/>
              </a:rPr>
              <a:t> </a:t>
            </a:r>
            <a:r>
              <a:rPr lang="it-IT" sz="2000" b="0" i="0" u="none" strike="noStrike" kern="1200" dirty="0">
                <a:ln>
                  <a:noFill/>
                </a:ln>
                <a:latin typeface="Arial" pitchFamily="18"/>
                <a:ea typeface="Arial" pitchFamily="2"/>
                <a:cs typeface="Arial" pitchFamily="2"/>
              </a:rPr>
              <a:t>è detto</a:t>
            </a:r>
            <a:r>
              <a:rPr lang="it-IT" sz="2000" b="0" i="0" u="none" strike="noStrike" kern="1200" dirty="0">
                <a:ln>
                  <a:noFill/>
                </a:ln>
                <a:solidFill>
                  <a:srgbClr val="FF0000"/>
                </a:solidFill>
                <a:latin typeface="Arial" pitchFamily="18"/>
                <a:ea typeface="Arial" pitchFamily="2"/>
                <a:cs typeface="Arial" pitchFamily="2"/>
              </a:rPr>
              <a:t> </a:t>
            </a:r>
            <a:r>
              <a:rPr lang="it-IT" sz="2000" b="1" i="0" u="none" strike="noStrike" kern="1200" dirty="0">
                <a:ln>
                  <a:noFill/>
                </a:ln>
                <a:solidFill>
                  <a:srgbClr val="FF0000"/>
                </a:solidFill>
                <a:latin typeface="Arial" pitchFamily="18"/>
                <a:ea typeface="Arial" pitchFamily="2"/>
                <a:cs typeface="Arial" pitchFamily="2"/>
              </a:rPr>
              <a:t>TEMPO DI DIMEZZAMENTO</a:t>
            </a:r>
            <a:r>
              <a:rPr lang="it-IT" sz="2000" b="0" i="0" u="none" strike="noStrike" kern="1200" dirty="0">
                <a:ln>
                  <a:noFill/>
                </a:ln>
                <a:latin typeface="Arial" pitchFamily="18"/>
                <a:ea typeface="Arial" pitchFamily="2"/>
                <a:cs typeface="Arial" pitchFamily="2"/>
              </a:rPr>
              <a:t>,</a:t>
            </a:r>
            <a:r>
              <a:rPr lang="it-IT" sz="2000" b="0" i="0" u="none" strike="noStrike" kern="1200" dirty="0">
                <a:ln>
                  <a:noFill/>
                </a:ln>
                <a:solidFill>
                  <a:srgbClr val="FF0000"/>
                </a:solidFill>
                <a:latin typeface="Arial" pitchFamily="18"/>
                <a:ea typeface="Arial" pitchFamily="2"/>
                <a:cs typeface="Arial" pitchFamily="2"/>
              </a:rPr>
              <a:t> </a:t>
            </a:r>
            <a:r>
              <a:rPr lang="it-IT" sz="2000" b="0" i="0" u="none" strike="noStrike" kern="1200" dirty="0">
                <a:ln>
                  <a:noFill/>
                </a:ln>
                <a:latin typeface="Arial" pitchFamily="18"/>
                <a:ea typeface="Arial" pitchFamily="2"/>
                <a:cs typeface="Arial" pitchFamily="2"/>
              </a:rPr>
              <a:t>cioè il tempo dopo il quale la metà dei nuclei sono decaduti, e dunque la metà è sopravvissuta.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BEBDEB-CA18-CA47-94CA-E4955D9B4017}"/>
                  </a:ext>
                </a:extLst>
              </p:cNvPr>
              <p:cNvSpPr txBox="1">
                <a:spLocks noResize="1"/>
              </p:cNvSpPr>
              <p:nvPr/>
            </p:nvSpPr>
            <p:spPr>
              <a:xfrm>
                <a:off x="5464800" y="1737359"/>
                <a:ext cx="3587760" cy="874439"/>
              </a:xfrm>
              <a:prstGeom prst="rect">
                <a:avLst/>
              </a:prstGeom>
              <a:noFill/>
              <a:ln>
                <a:noFill/>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𝑁</m:t>
                      </m:r>
                      <m:d>
                        <m:dPr>
                          <m:ctrlPr>
                            <a:rPr lang="it-IT" i="1">
                              <a:latin typeface="Cambria Math" panose="02040503050406030204" pitchFamily="18" charset="0"/>
                            </a:rPr>
                          </m:ctrlPr>
                        </m:dPr>
                        <m:e>
                          <m:r>
                            <a:rPr lang="it-IT" i="1">
                              <a:latin typeface="Cambria Math" panose="02040503050406030204" pitchFamily="18" charset="0"/>
                            </a:rPr>
                            <m:t>𝑡</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𝑁</m:t>
                          </m:r>
                        </m:e>
                        <m:sub>
                          <m:r>
                            <a:rPr lang="it-IT" i="0">
                              <a:latin typeface="Cambria Math" panose="02040503050406030204" pitchFamily="18" charset="0"/>
                            </a:rPr>
                            <m:t>0</m:t>
                          </m:r>
                        </m:sub>
                      </m:sSub>
                      <m:sSup>
                        <m:sSupPr>
                          <m:ctrlPr>
                            <a:rPr lang="it-IT" i="1">
                              <a:latin typeface="Cambria Math" panose="02040503050406030204" pitchFamily="18" charset="0"/>
                            </a:rPr>
                          </m:ctrlPr>
                        </m:sSupPr>
                        <m:e>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𝑒</m:t>
                                  </m:r>
                                </m:den>
                              </m:f>
                            </m:e>
                          </m:d>
                        </m:e>
                        <m:sup>
                          <m:f>
                            <m:fPr>
                              <m:ctrlPr>
                                <a:rPr lang="it-IT" i="1">
                                  <a:latin typeface="Cambria Math" panose="02040503050406030204" pitchFamily="18" charset="0"/>
                                </a:rPr>
                              </m:ctrlPr>
                            </m:fPr>
                            <m:num>
                              <m:r>
                                <a:rPr lang="it-IT" i="1">
                                  <a:latin typeface="Cambria Math" panose="02040503050406030204" pitchFamily="18" charset="0"/>
                                </a:rPr>
                                <m:t>𝑡</m:t>
                              </m:r>
                            </m:num>
                            <m:den>
                              <m:r>
                                <m:rPr>
                                  <m:sty m:val="p"/>
                                </m:rPr>
                                <a:rPr lang="it-IT" i="0">
                                  <a:latin typeface="Cambria Math" panose="02040503050406030204" pitchFamily="18" charset="0"/>
                                </a:rPr>
                                <m:t>τ</m:t>
                              </m:r>
                            </m:den>
                          </m:f>
                        </m:sup>
                      </m:sSup>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𝑁</m:t>
                          </m:r>
                        </m:e>
                        <m:sub>
                          <m:r>
                            <a:rPr lang="it-IT" i="0">
                              <a:latin typeface="Cambria Math" panose="02040503050406030204" pitchFamily="18" charset="0"/>
                            </a:rPr>
                            <m:t>0</m:t>
                          </m:r>
                        </m:sub>
                      </m:sSub>
                      <m:sSup>
                        <m:sSupPr>
                          <m:ctrlPr>
                            <a:rPr lang="it-IT" i="1">
                              <a:latin typeface="Cambria Math" panose="02040503050406030204" pitchFamily="18" charset="0"/>
                            </a:rPr>
                          </m:ctrlPr>
                        </m:sSupPr>
                        <m:e>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2</m:t>
                                  </m:r>
                                </m:den>
                              </m:f>
                            </m:e>
                          </m:d>
                        </m:e>
                        <m:sup>
                          <m:f>
                            <m:fPr>
                              <m:ctrlPr>
                                <a:rPr lang="it-IT" i="1">
                                  <a:latin typeface="Cambria Math" panose="02040503050406030204" pitchFamily="18" charset="0"/>
                                </a:rPr>
                              </m:ctrlPr>
                            </m:fPr>
                            <m:num>
                              <m:r>
                                <a:rPr lang="it-IT" i="1">
                                  <a:latin typeface="Cambria Math" panose="02040503050406030204" pitchFamily="18" charset="0"/>
                                </a:rPr>
                                <m:t>𝑡</m:t>
                              </m:r>
                            </m:num>
                            <m:den>
                              <m:sSub>
                                <m:sSubPr>
                                  <m:ctrlPr>
                                    <a:rPr lang="it-IT" i="1">
                                      <a:latin typeface="Cambria Math" panose="02040503050406030204" pitchFamily="18" charset="0"/>
                                    </a:rPr>
                                  </m:ctrlPr>
                                </m:sSubPr>
                                <m:e>
                                  <m:r>
                                    <a:rPr lang="it-IT" i="1">
                                      <a:latin typeface="Cambria Math" panose="02040503050406030204" pitchFamily="18" charset="0"/>
                                    </a:rPr>
                                    <m:t>𝑇</m:t>
                                  </m:r>
                                </m:e>
                                <m:sub>
                                  <m:f>
                                    <m:fPr>
                                      <m:type m:val="lin"/>
                                      <m:ctrlPr>
                                        <a:rPr lang="it-IT" i="1">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2</m:t>
                                      </m:r>
                                    </m:den>
                                  </m:f>
                                </m:sub>
                              </m:sSub>
                            </m:den>
                          </m:f>
                        </m:sup>
                      </m:sSup>
                    </m:oMath>
                  </m:oMathPara>
                </a14:m>
                <a:endParaRPr lang="it-IT" i="0">
                  <a:latin typeface="Liberation Sans" pitchFamily="18"/>
                </a:endParaRPr>
              </a:p>
            </p:txBody>
          </p:sp>
        </mc:Choice>
        <mc:Fallback xmlns="">
          <p:sp>
            <p:nvSpPr>
              <p:cNvPr id="5" name="TextBox 4">
                <a:extLst>
                  <a:ext uri="{FF2B5EF4-FFF2-40B4-BE49-F238E27FC236}">
                    <a16:creationId xmlns:a16="http://schemas.microsoft.com/office/drawing/2014/main" id="{2FBEBDEB-CA18-CA47-94CA-E4955D9B4017}"/>
                  </a:ext>
                </a:extLst>
              </p:cNvPr>
              <p:cNvSpPr txBox="1">
                <a:spLocks noRot="1" noChangeAspect="1" noMove="1" noResize="1" noEditPoints="1" noAdjustHandles="1" noChangeArrowheads="1" noChangeShapeType="1" noTextEdit="1"/>
              </p:cNvSpPr>
              <p:nvPr/>
            </p:nvSpPr>
            <p:spPr>
              <a:xfrm>
                <a:off x="5464800" y="1737359"/>
                <a:ext cx="3587760" cy="874439"/>
              </a:xfrm>
              <a:prstGeom prst="rect">
                <a:avLst/>
              </a:prstGeom>
              <a:blipFill>
                <a:blip r:embed="rId4"/>
                <a:stretch>
                  <a:fillRect b="-4286"/>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60846E-5B3A-954C-BDA8-C0A8A97417C9}"/>
                  </a:ext>
                </a:extLst>
              </p:cNvPr>
              <p:cNvSpPr txBox="1">
                <a:spLocks noResize="1"/>
              </p:cNvSpPr>
              <p:nvPr/>
            </p:nvSpPr>
            <p:spPr>
              <a:xfrm>
                <a:off x="896040" y="1734840"/>
                <a:ext cx="3310200" cy="1008359"/>
              </a:xfrm>
              <a:prstGeom prst="rect">
                <a:avLst/>
              </a:prstGeom>
              <a:noFill/>
              <a:ln>
                <a:noFill/>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𝐴</m:t>
                      </m:r>
                      <m:d>
                        <m:dPr>
                          <m:ctrlPr>
                            <a:rPr lang="it-IT" i="1">
                              <a:latin typeface="Cambria Math" panose="02040503050406030204" pitchFamily="18" charset="0"/>
                            </a:rPr>
                          </m:ctrlPr>
                        </m:dPr>
                        <m:e>
                          <m:r>
                            <a:rPr lang="it-IT" i="1">
                              <a:latin typeface="Cambria Math" panose="02040503050406030204" pitchFamily="18" charset="0"/>
                            </a:rPr>
                            <m:t>𝑡</m:t>
                          </m:r>
                        </m:e>
                      </m:d>
                      <m:r>
                        <a:rPr lang="it-IT" i="0">
                          <a:latin typeface="Cambria Math" panose="02040503050406030204" pitchFamily="18" charset="0"/>
                        </a:rPr>
                        <m:t>=</m:t>
                      </m:r>
                      <m:f>
                        <m:fPr>
                          <m:ctrlPr>
                            <a:rPr lang="it-IT" i="1">
                              <a:latin typeface="Cambria Math" panose="02040503050406030204" pitchFamily="18" charset="0"/>
                            </a:rPr>
                          </m:ctrlPr>
                        </m:fPr>
                        <m:num>
                          <m:r>
                            <m:rPr>
                              <m:sty m:val="p"/>
                            </m:rPr>
                            <a:rPr lang="it-IT" i="0">
                              <a:latin typeface="Cambria Math" panose="02040503050406030204" pitchFamily="18" charset="0"/>
                            </a:rPr>
                            <m:t>Δ</m:t>
                          </m:r>
                          <m:r>
                            <a:rPr lang="it-IT" i="1">
                              <a:latin typeface="Cambria Math" panose="02040503050406030204" pitchFamily="18" charset="0"/>
                            </a:rPr>
                            <m:t>𝑁</m:t>
                          </m:r>
                        </m:num>
                        <m:den>
                          <m:r>
                            <m:rPr>
                              <m:sty m:val="p"/>
                            </m:rPr>
                            <a:rPr lang="it-IT" i="0">
                              <a:latin typeface="Cambria Math" panose="02040503050406030204" pitchFamily="18" charset="0"/>
                            </a:rPr>
                            <m:t>Δ</m:t>
                          </m:r>
                          <m:r>
                            <a:rPr lang="it-IT" i="1">
                              <a:latin typeface="Cambria Math" panose="02040503050406030204" pitchFamily="18" charset="0"/>
                            </a:rPr>
                            <m:t>𝑡</m:t>
                          </m:r>
                        </m:den>
                      </m:f>
                      <m:r>
                        <a:rPr lang="it-IT" i="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𝑁</m:t>
                          </m:r>
                          <m:d>
                            <m:dPr>
                              <m:ctrlPr>
                                <a:rPr lang="it-IT" i="1">
                                  <a:latin typeface="Cambria Math" panose="02040503050406030204" pitchFamily="18" charset="0"/>
                                </a:rPr>
                              </m:ctrlPr>
                            </m:dPr>
                            <m:e>
                              <m:r>
                                <a:rPr lang="it-IT" i="1">
                                  <a:latin typeface="Cambria Math" panose="02040503050406030204" pitchFamily="18" charset="0"/>
                                </a:rPr>
                                <m:t>𝑡</m:t>
                              </m:r>
                            </m:e>
                          </m:d>
                        </m:num>
                        <m:den>
                          <m:r>
                            <m:rPr>
                              <m:sty m:val="p"/>
                            </m:rPr>
                            <a:rPr lang="it-IT" i="0">
                              <a:latin typeface="Cambria Math" panose="02040503050406030204" pitchFamily="18" charset="0"/>
                            </a:rPr>
                            <m:t>τ</m:t>
                          </m:r>
                        </m:den>
                      </m:f>
                    </m:oMath>
                  </m:oMathPara>
                </a14:m>
                <a:endParaRPr lang="it-IT" i="0">
                  <a:latin typeface="Liberation Sans" pitchFamily="18"/>
                </a:endParaRPr>
              </a:p>
            </p:txBody>
          </p:sp>
        </mc:Choice>
        <mc:Fallback xmlns="">
          <p:sp>
            <p:nvSpPr>
              <p:cNvPr id="6" name="TextBox 5">
                <a:extLst>
                  <a:ext uri="{FF2B5EF4-FFF2-40B4-BE49-F238E27FC236}">
                    <a16:creationId xmlns:a16="http://schemas.microsoft.com/office/drawing/2014/main" id="{9B60846E-5B3A-954C-BDA8-C0A8A97417C9}"/>
                  </a:ext>
                </a:extLst>
              </p:cNvPr>
              <p:cNvSpPr txBox="1">
                <a:spLocks noRot="1" noChangeAspect="1" noMove="1" noResize="1" noEditPoints="1" noAdjustHandles="1" noChangeArrowheads="1" noChangeShapeType="1" noTextEdit="1"/>
              </p:cNvSpPr>
              <p:nvPr/>
            </p:nvSpPr>
            <p:spPr>
              <a:xfrm>
                <a:off x="896040" y="1734840"/>
                <a:ext cx="3310200" cy="1008359"/>
              </a:xfrm>
              <a:prstGeom prst="rect">
                <a:avLst/>
              </a:prstGeom>
              <a:blipFill>
                <a:blip r:embed="rId5"/>
                <a:stretch>
                  <a:fillRect/>
                </a:stretch>
              </a:blipFill>
              <a:ln>
                <a:noFill/>
              </a:ln>
            </p:spPr>
            <p:txBody>
              <a:bodyPr/>
              <a:lstStyle/>
              <a:p>
                <a:r>
                  <a:rPr lang="it-IT">
                    <a:noFill/>
                  </a:rPr>
                  <a:t> </a:t>
                </a:r>
              </a:p>
            </p:txBody>
          </p:sp>
        </mc:Fallback>
      </mc:AlternateContent>
      <p:grpSp>
        <p:nvGrpSpPr>
          <p:cNvPr id="7" name="Group 44">
            <a:extLst>
              <a:ext uri="{FF2B5EF4-FFF2-40B4-BE49-F238E27FC236}">
                <a16:creationId xmlns:a16="http://schemas.microsoft.com/office/drawing/2014/main" id="{2864312B-A72F-B142-BEDB-7CFA6C7D014D}"/>
              </a:ext>
            </a:extLst>
          </p:cNvPr>
          <p:cNvGrpSpPr/>
          <p:nvPr/>
        </p:nvGrpSpPr>
        <p:grpSpPr>
          <a:xfrm>
            <a:off x="1346760" y="3871080"/>
            <a:ext cx="6948360" cy="3624120"/>
            <a:chOff x="1118160" y="3835440"/>
            <a:chExt cx="6948360" cy="3624120"/>
          </a:xfrm>
        </p:grpSpPr>
        <p:graphicFrame>
          <p:nvGraphicFramePr>
            <p:cNvPr id="8" name="Object 24">
              <a:extLst>
                <a:ext uri="{FF2B5EF4-FFF2-40B4-BE49-F238E27FC236}">
                  <a16:creationId xmlns:a16="http://schemas.microsoft.com/office/drawing/2014/main" id="{C4EBC185-C9C7-304F-B339-4CBFE99071DD}"/>
                </a:ext>
              </a:extLst>
            </p:cNvPr>
            <p:cNvGraphicFramePr/>
            <p:nvPr/>
          </p:nvGraphicFramePr>
          <p:xfrm>
            <a:off x="1118160" y="3835440"/>
            <a:ext cx="6948360" cy="3624120"/>
          </p:xfrm>
          <a:graphic>
            <a:graphicData uri="http://schemas.openxmlformats.org/presentationml/2006/ole">
              <mc:AlternateContent xmlns:mc="http://schemas.openxmlformats.org/markup-compatibility/2006">
                <mc:Choice xmlns:v="urn:schemas-microsoft-com:vml" Requires="v">
                  <p:oleObj spid="_x0000_s2077" r:id="rId6" imgW="6210300" imgH="3124200" progId="">
                    <p:embed/>
                  </p:oleObj>
                </mc:Choice>
                <mc:Fallback>
                  <p:oleObj r:id="rId6" imgW="6210300" imgH="3124200" progId="">
                    <p:embed/>
                    <p:pic>
                      <p:nvPicPr>
                        <p:cNvPr id="8" name="Object 24">
                          <a:extLst>
                            <a:ext uri="{FF2B5EF4-FFF2-40B4-BE49-F238E27FC236}">
                              <a16:creationId xmlns:a16="http://schemas.microsoft.com/office/drawing/2014/main" id="{C4EBC185-C9C7-304F-B339-4CBFE99071DD}"/>
                            </a:ext>
                          </a:extLst>
                        </p:cNvPr>
                        <p:cNvPicPr/>
                        <p:nvPr/>
                      </p:nvPicPr>
                      <p:blipFill>
                        <a:blip r:embed="rId7"/>
                        <a:stretch>
                          <a:fillRect/>
                        </a:stretch>
                      </p:blipFill>
                      <p:spPr>
                        <a:xfrm>
                          <a:off x="1118160" y="3835440"/>
                          <a:ext cx="6948360" cy="3624120"/>
                        </a:xfrm>
                        <a:prstGeom prst="rect">
                          <a:avLst/>
                        </a:prstGeom>
                        <a:noFill/>
                        <a:ln>
                          <a:noFill/>
                        </a:ln>
                      </p:spPr>
                    </p:pic>
                  </p:oleObj>
                </mc:Fallback>
              </mc:AlternateContent>
            </a:graphicData>
          </a:graphic>
        </p:graphicFrame>
        <p:sp>
          <p:nvSpPr>
            <p:cNvPr id="10" name="Text Box 17">
              <a:extLst>
                <a:ext uri="{FF2B5EF4-FFF2-40B4-BE49-F238E27FC236}">
                  <a16:creationId xmlns:a16="http://schemas.microsoft.com/office/drawing/2014/main" id="{CC5EAA50-A7D1-2E47-BFA8-9E744E4EB073}"/>
                </a:ext>
              </a:extLst>
            </p:cNvPr>
            <p:cNvSpPr/>
            <p:nvPr/>
          </p:nvSpPr>
          <p:spPr>
            <a:xfrm>
              <a:off x="2636007" y="4410720"/>
              <a:ext cx="120023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FFCC99"/>
                </a:gs>
              </a:gsLst>
              <a:lin ang="0"/>
            </a:gra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1800" b="0" i="0" u="none" strike="noStrike" kern="1200" dirty="0">
                  <a:ln>
                    <a:noFill/>
                  </a:ln>
                  <a:solidFill>
                    <a:srgbClr val="FF0000"/>
                  </a:solidFill>
                  <a:latin typeface="Arial" pitchFamily="18"/>
                  <a:ea typeface="Arial" pitchFamily="2"/>
                  <a:cs typeface="Arial" pitchFamily="2"/>
                </a:rPr>
                <a:t>1.000.000</a:t>
              </a:r>
            </a:p>
          </p:txBody>
        </p:sp>
        <p:sp>
          <p:nvSpPr>
            <p:cNvPr id="13" name="Text Box 17">
              <a:extLst>
                <a:ext uri="{FF2B5EF4-FFF2-40B4-BE49-F238E27FC236}">
                  <a16:creationId xmlns:a16="http://schemas.microsoft.com/office/drawing/2014/main" id="{1EFF853D-7101-C94D-A194-8E2C48B5230D}"/>
                </a:ext>
              </a:extLst>
            </p:cNvPr>
            <p:cNvSpPr/>
            <p:nvPr/>
          </p:nvSpPr>
          <p:spPr>
            <a:xfrm>
              <a:off x="3836245" y="5838481"/>
              <a:ext cx="120023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FFCC99"/>
                </a:gs>
              </a:gsLst>
              <a:lin ang="0"/>
            </a:gra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1800" b="0" i="0" u="none" strike="noStrike" kern="1200" dirty="0">
                  <a:ln>
                    <a:noFill/>
                  </a:ln>
                  <a:solidFill>
                    <a:srgbClr val="FF0000"/>
                  </a:solidFill>
                  <a:latin typeface="Arial" pitchFamily="18"/>
                  <a:ea typeface="Arial" pitchFamily="2"/>
                  <a:cs typeface="Arial" pitchFamily="2"/>
                </a:rPr>
                <a:t>250.000</a:t>
              </a:r>
            </a:p>
          </p:txBody>
        </p:sp>
        <p:sp>
          <p:nvSpPr>
            <p:cNvPr id="16" name="Text Box 17">
              <a:extLst>
                <a:ext uri="{FF2B5EF4-FFF2-40B4-BE49-F238E27FC236}">
                  <a16:creationId xmlns:a16="http://schemas.microsoft.com/office/drawing/2014/main" id="{7ED32538-A465-1E4F-8236-5A66B33FFDEC}"/>
                </a:ext>
              </a:extLst>
            </p:cNvPr>
            <p:cNvSpPr/>
            <p:nvPr/>
          </p:nvSpPr>
          <p:spPr>
            <a:xfrm>
              <a:off x="3236126" y="5420916"/>
              <a:ext cx="120023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FFCC99"/>
                </a:gs>
              </a:gsLst>
              <a:lin ang="0"/>
            </a:grad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1800" b="0" i="0" u="none" strike="noStrike" kern="1200" dirty="0">
                  <a:ln>
                    <a:noFill/>
                  </a:ln>
                  <a:solidFill>
                    <a:srgbClr val="FF0000"/>
                  </a:solidFill>
                  <a:latin typeface="Arial" pitchFamily="18"/>
                  <a:ea typeface="Arial" pitchFamily="2"/>
                  <a:cs typeface="Arial" pitchFamily="2"/>
                </a:rPr>
                <a:t>500.000</a:t>
              </a:r>
            </a:p>
          </p:txBody>
        </p:sp>
      </p:grpSp>
      <p:sp>
        <p:nvSpPr>
          <p:cNvPr id="12" name="Slide Number Placeholder 4">
            <a:extLst>
              <a:ext uri="{FF2B5EF4-FFF2-40B4-BE49-F238E27FC236}">
                <a16:creationId xmlns:a16="http://schemas.microsoft.com/office/drawing/2014/main" id="{50B8B8B3-4997-5C44-9F83-382AB7F507F8}"/>
              </a:ext>
            </a:extLst>
          </p:cNvPr>
          <p:cNvSpPr>
            <a:spLocks noGrp="1"/>
          </p:cNvSpPr>
          <p:nvPr/>
        </p:nvSpPr>
        <p:spPr bwMode="auto">
          <a:xfrm>
            <a:off x="7990161" y="7026680"/>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29</a:t>
            </a:fld>
            <a:endParaRPr lang="en-GB" sz="1221" dirty="0">
              <a:solidFill>
                <a:srgbClr val="00CC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49687-4EFE-3144-8CDA-F0DCAEF3A9F9}"/>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3930840" y="2771280"/>
            <a:ext cx="1647000" cy="1836719"/>
          </a:xfrm>
          <a:prstGeom prst="rect">
            <a:avLst/>
          </a:prstGeom>
          <a:noFill/>
          <a:ln>
            <a:noFill/>
          </a:ln>
        </p:spPr>
      </p:pic>
      <p:sp>
        <p:nvSpPr>
          <p:cNvPr id="3" name="Freeform 2">
            <a:extLst>
              <a:ext uri="{FF2B5EF4-FFF2-40B4-BE49-F238E27FC236}">
                <a16:creationId xmlns:a16="http://schemas.microsoft.com/office/drawing/2014/main" id="{99361959-4780-094F-B0DA-D790F34D9CA0}"/>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Storia dell' atomo</a:t>
            </a:r>
          </a:p>
        </p:txBody>
      </p:sp>
      <p:sp>
        <p:nvSpPr>
          <p:cNvPr id="4" name="TextBox 3">
            <a:extLst>
              <a:ext uri="{FF2B5EF4-FFF2-40B4-BE49-F238E27FC236}">
                <a16:creationId xmlns:a16="http://schemas.microsoft.com/office/drawing/2014/main" id="{3226C0D4-8512-594C-8084-5D4A6FC7E3ED}"/>
              </a:ext>
            </a:extLst>
          </p:cNvPr>
          <p:cNvSpPr txBox="1"/>
          <p:nvPr/>
        </p:nvSpPr>
        <p:spPr>
          <a:xfrm>
            <a:off x="258120" y="2062080"/>
            <a:ext cx="1280159" cy="420840"/>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0" i="0" u="none" strike="noStrike" kern="1200">
                <a:ln>
                  <a:noFill/>
                </a:ln>
                <a:latin typeface="Liberation Sans" pitchFamily="18"/>
                <a:ea typeface="Droid Sans Fallback" pitchFamily="2"/>
                <a:cs typeface="FreeSans" pitchFamily="2"/>
              </a:rPr>
              <a:t>500 a.C.</a:t>
            </a:r>
          </a:p>
        </p:txBody>
      </p:sp>
      <p:sp>
        <p:nvSpPr>
          <p:cNvPr id="5" name="Freeform 4">
            <a:extLst>
              <a:ext uri="{FF2B5EF4-FFF2-40B4-BE49-F238E27FC236}">
                <a16:creationId xmlns:a16="http://schemas.microsoft.com/office/drawing/2014/main" id="{B3B7F2DB-DE2B-B843-BE94-1F7379B98150}"/>
              </a:ext>
            </a:extLst>
          </p:cNvPr>
          <p:cNvSpPr/>
          <p:nvPr/>
        </p:nvSpPr>
        <p:spPr>
          <a:xfrm>
            <a:off x="457200" y="1054080"/>
            <a:ext cx="9418320" cy="1097280"/>
          </a:xfrm>
          <a:custGeom>
            <a:avLst>
              <a:gd name="f0" fmla="val 20142"/>
              <a:gd name="f1" fmla="val 6184"/>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noFill/>
          <a:ln w="54720">
            <a:solidFill>
              <a:srgbClr val="FF9900"/>
            </a:solidFill>
            <a:prstDash val="solid"/>
          </a:ln>
        </p:spPr>
        <p:txBody>
          <a:bodyPr vert="horz" wrap="none" lIns="117000" tIns="72000" rIns="117000" bIns="72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 name="Straight Connector 5">
            <a:extLst>
              <a:ext uri="{FF2B5EF4-FFF2-40B4-BE49-F238E27FC236}">
                <a16:creationId xmlns:a16="http://schemas.microsoft.com/office/drawing/2014/main" id="{B2743740-0191-0047-82AC-0386A1123F1B}"/>
              </a:ext>
            </a:extLst>
          </p:cNvPr>
          <p:cNvSpPr/>
          <p:nvPr/>
        </p:nvSpPr>
        <p:spPr>
          <a:xfrm>
            <a:off x="742319" y="1877039"/>
            <a:ext cx="5761" cy="185041"/>
          </a:xfrm>
          <a:prstGeom prst="line">
            <a:avLst/>
          </a:prstGeom>
          <a:noFill/>
          <a:ln w="36720">
            <a:solidFill>
              <a:srgbClr val="FF99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TextBox 6">
            <a:extLst>
              <a:ext uri="{FF2B5EF4-FFF2-40B4-BE49-F238E27FC236}">
                <a16:creationId xmlns:a16="http://schemas.microsoft.com/office/drawing/2014/main" id="{40CD3F3B-42D3-874A-B49D-5EE9DF58828A}"/>
              </a:ext>
            </a:extLst>
          </p:cNvPr>
          <p:cNvSpPr txBox="1"/>
          <p:nvPr/>
        </p:nvSpPr>
        <p:spPr>
          <a:xfrm>
            <a:off x="2346120" y="2021759"/>
            <a:ext cx="868679" cy="424080"/>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0" i="0" u="none" strike="noStrike" kern="1200">
                <a:ln>
                  <a:noFill/>
                </a:ln>
                <a:latin typeface="Liberation Sans" pitchFamily="18"/>
                <a:ea typeface="Droid Sans Fallback" pitchFamily="2"/>
                <a:cs typeface="FreeSans" pitchFamily="2"/>
              </a:rPr>
              <a:t>1808</a:t>
            </a:r>
          </a:p>
        </p:txBody>
      </p:sp>
      <p:sp>
        <p:nvSpPr>
          <p:cNvPr id="8" name="Straight Connector 7">
            <a:extLst>
              <a:ext uri="{FF2B5EF4-FFF2-40B4-BE49-F238E27FC236}">
                <a16:creationId xmlns:a16="http://schemas.microsoft.com/office/drawing/2014/main" id="{F6648430-41FC-6F4D-BEE4-5B16527FE3F2}"/>
              </a:ext>
            </a:extLst>
          </p:cNvPr>
          <p:cNvSpPr/>
          <p:nvPr/>
        </p:nvSpPr>
        <p:spPr>
          <a:xfrm>
            <a:off x="2722320" y="1877039"/>
            <a:ext cx="5760" cy="185041"/>
          </a:xfrm>
          <a:prstGeom prst="line">
            <a:avLst/>
          </a:prstGeom>
          <a:noFill/>
          <a:ln w="36720">
            <a:solidFill>
              <a:srgbClr val="FF99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pic>
        <p:nvPicPr>
          <p:cNvPr id="9" name="Picture 8">
            <a:extLst>
              <a:ext uri="{FF2B5EF4-FFF2-40B4-BE49-F238E27FC236}">
                <a16:creationId xmlns:a16="http://schemas.microsoft.com/office/drawing/2014/main" id="{5AE693CB-5DBA-4342-B07C-1BA754B2361B}"/>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213120" y="2818080"/>
            <a:ext cx="1266480" cy="1055519"/>
          </a:xfrm>
          <a:prstGeom prst="rect">
            <a:avLst/>
          </a:prstGeom>
          <a:noFill/>
          <a:ln>
            <a:noFill/>
          </a:ln>
        </p:spPr>
      </p:pic>
      <p:pic>
        <p:nvPicPr>
          <p:cNvPr id="10" name="Picture 9">
            <a:extLst>
              <a:ext uri="{FF2B5EF4-FFF2-40B4-BE49-F238E27FC236}">
                <a16:creationId xmlns:a16="http://schemas.microsoft.com/office/drawing/2014/main" id="{2C2A80E2-0065-5541-90F3-7AE34E1350E6}"/>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1851119" y="2782080"/>
            <a:ext cx="1623600" cy="1623600"/>
          </a:xfrm>
          <a:prstGeom prst="rect">
            <a:avLst/>
          </a:prstGeom>
          <a:noFill/>
          <a:ln>
            <a:noFill/>
          </a:ln>
        </p:spPr>
      </p:pic>
      <p:sp>
        <p:nvSpPr>
          <p:cNvPr id="11" name="TextBox 10">
            <a:extLst>
              <a:ext uri="{FF2B5EF4-FFF2-40B4-BE49-F238E27FC236}">
                <a16:creationId xmlns:a16="http://schemas.microsoft.com/office/drawing/2014/main" id="{4EA31342-59C1-F942-A176-2C9A0BECB64C}"/>
              </a:ext>
            </a:extLst>
          </p:cNvPr>
          <p:cNvSpPr txBox="1"/>
          <p:nvPr/>
        </p:nvSpPr>
        <p:spPr>
          <a:xfrm>
            <a:off x="1560239" y="4523040"/>
            <a:ext cx="2103120" cy="583920"/>
          </a:xfrm>
          <a:prstGeom prst="rect">
            <a:avLst/>
          </a:prstGeom>
          <a:noFill/>
          <a:ln>
            <a:noFill/>
          </a:ln>
        </p:spPr>
        <p:txBody>
          <a:bodyPr vert="horz" wrap="squar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1600" b="0" i="0" u="none" strike="noStrike" kern="1200" dirty="0">
                <a:ln>
                  <a:noFill/>
                </a:ln>
                <a:latin typeface="Liberation Sans" pitchFamily="34"/>
                <a:ea typeface="Arial" pitchFamily="2"/>
                <a:cs typeface="Arial" pitchFamily="2"/>
              </a:rPr>
              <a:t>materia composta da atomi, “sfere”</a:t>
            </a:r>
          </a:p>
        </p:txBody>
      </p:sp>
      <p:sp>
        <p:nvSpPr>
          <p:cNvPr id="12" name="TextBox 11">
            <a:extLst>
              <a:ext uri="{FF2B5EF4-FFF2-40B4-BE49-F238E27FC236}">
                <a16:creationId xmlns:a16="http://schemas.microsoft.com/office/drawing/2014/main" id="{42F8D99F-A1A2-EB48-896D-B55D804201DB}"/>
              </a:ext>
            </a:extLst>
          </p:cNvPr>
          <p:cNvSpPr txBox="1"/>
          <p:nvPr/>
        </p:nvSpPr>
        <p:spPr>
          <a:xfrm>
            <a:off x="1834560" y="2363760"/>
            <a:ext cx="1828800" cy="376920"/>
          </a:xfrm>
          <a:prstGeom prst="rect">
            <a:avLst/>
          </a:prstGeom>
          <a:no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FF3333"/>
                </a:solidFill>
                <a:latin typeface="Arial" pitchFamily="18"/>
                <a:ea typeface="Arial" pitchFamily="2"/>
                <a:cs typeface="Arial" pitchFamily="2"/>
              </a:rPr>
              <a:t>John Dalton</a:t>
            </a:r>
          </a:p>
        </p:txBody>
      </p:sp>
      <p:sp>
        <p:nvSpPr>
          <p:cNvPr id="13" name="TextBox 12">
            <a:extLst>
              <a:ext uri="{FF2B5EF4-FFF2-40B4-BE49-F238E27FC236}">
                <a16:creationId xmlns:a16="http://schemas.microsoft.com/office/drawing/2014/main" id="{F789E8A6-6FFC-C54D-9840-034E13C5526F}"/>
              </a:ext>
            </a:extLst>
          </p:cNvPr>
          <p:cNvSpPr txBox="1"/>
          <p:nvPr/>
        </p:nvSpPr>
        <p:spPr>
          <a:xfrm>
            <a:off x="-37440" y="2363760"/>
            <a:ext cx="1828800" cy="376920"/>
          </a:xfrm>
          <a:prstGeom prst="rect">
            <a:avLst/>
          </a:prstGeom>
          <a:no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FF3333"/>
                </a:solidFill>
                <a:latin typeface="Arial" pitchFamily="18"/>
                <a:ea typeface="Arial" pitchFamily="2"/>
                <a:cs typeface="Arial" pitchFamily="2"/>
              </a:rPr>
              <a:t>Filosofi greci</a:t>
            </a:r>
          </a:p>
        </p:txBody>
      </p:sp>
      <p:pic>
        <p:nvPicPr>
          <p:cNvPr id="14" name="Picture 13">
            <a:extLst>
              <a:ext uri="{FF2B5EF4-FFF2-40B4-BE49-F238E27FC236}">
                <a16:creationId xmlns:a16="http://schemas.microsoft.com/office/drawing/2014/main" id="{83F45BBB-A372-A549-8501-2B4740DCD26E}"/>
              </a:ext>
            </a:extLst>
          </p:cNvPr>
          <p:cNvPicPr>
            <a:picLocks noChangeAspect="1"/>
          </p:cNvPicPr>
          <p:nvPr/>
        </p:nvPicPr>
        <p:blipFill>
          <a:blip r:embed="rId6" cstate="screen">
            <a:lum/>
            <a:alphaModFix/>
            <a:extLst>
              <a:ext uri="{28A0092B-C50C-407E-A947-70E740481C1C}">
                <a14:useLocalDpi xmlns:a14="http://schemas.microsoft.com/office/drawing/2010/main"/>
              </a:ext>
            </a:extLst>
          </a:blip>
          <a:srcRect/>
          <a:stretch>
            <a:fillRect/>
          </a:stretch>
        </p:blipFill>
        <p:spPr>
          <a:xfrm>
            <a:off x="1773719" y="5356800"/>
            <a:ext cx="1889640" cy="1811520"/>
          </a:xfrm>
          <a:prstGeom prst="rect">
            <a:avLst/>
          </a:prstGeom>
          <a:noFill/>
          <a:ln>
            <a:noFill/>
          </a:ln>
        </p:spPr>
      </p:pic>
      <p:sp>
        <p:nvSpPr>
          <p:cNvPr id="15" name="TextBox 14">
            <a:extLst>
              <a:ext uri="{FF2B5EF4-FFF2-40B4-BE49-F238E27FC236}">
                <a16:creationId xmlns:a16="http://schemas.microsoft.com/office/drawing/2014/main" id="{D1754AAD-0358-E844-8768-602F325BC52C}"/>
              </a:ext>
            </a:extLst>
          </p:cNvPr>
          <p:cNvSpPr txBox="1"/>
          <p:nvPr/>
        </p:nvSpPr>
        <p:spPr>
          <a:xfrm>
            <a:off x="4346280" y="1985039"/>
            <a:ext cx="982800" cy="424080"/>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0" i="0" u="none" strike="noStrike" kern="1200">
                <a:ln>
                  <a:noFill/>
                </a:ln>
                <a:latin typeface="Liberation Sans" pitchFamily="18"/>
                <a:ea typeface="Droid Sans Fallback" pitchFamily="2"/>
                <a:cs typeface="FreeSans" pitchFamily="2"/>
              </a:rPr>
              <a:t>1897</a:t>
            </a:r>
          </a:p>
        </p:txBody>
      </p:sp>
      <p:sp>
        <p:nvSpPr>
          <p:cNvPr id="16" name="Straight Connector 15">
            <a:extLst>
              <a:ext uri="{FF2B5EF4-FFF2-40B4-BE49-F238E27FC236}">
                <a16:creationId xmlns:a16="http://schemas.microsoft.com/office/drawing/2014/main" id="{614C8AE1-A2A3-3D40-BEC0-D7FE0290E303}"/>
              </a:ext>
            </a:extLst>
          </p:cNvPr>
          <p:cNvSpPr/>
          <p:nvPr/>
        </p:nvSpPr>
        <p:spPr>
          <a:xfrm>
            <a:off x="4758120" y="1844999"/>
            <a:ext cx="5760" cy="185041"/>
          </a:xfrm>
          <a:prstGeom prst="line">
            <a:avLst/>
          </a:prstGeom>
          <a:noFill/>
          <a:ln w="36720">
            <a:solidFill>
              <a:srgbClr val="FF99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pic>
        <p:nvPicPr>
          <p:cNvPr id="17" name="Picture 16">
            <a:extLst>
              <a:ext uri="{FF2B5EF4-FFF2-40B4-BE49-F238E27FC236}">
                <a16:creationId xmlns:a16="http://schemas.microsoft.com/office/drawing/2014/main" id="{24D3594C-D755-4A44-9AB8-80C11BD23B3F}"/>
              </a:ext>
            </a:extLst>
          </p:cNvPr>
          <p:cNvPicPr>
            <a:picLocks noChangeAspect="1"/>
          </p:cNvPicPr>
          <p:nvPr/>
        </p:nvPicPr>
        <p:blipFill>
          <a:blip r:embed="rId7" cstate="screen">
            <a:lum/>
            <a:alphaModFix/>
            <a:extLst>
              <a:ext uri="{28A0092B-C50C-407E-A947-70E740481C1C}">
                <a14:useLocalDpi xmlns:a14="http://schemas.microsoft.com/office/drawing/2010/main"/>
              </a:ext>
            </a:extLst>
          </a:blip>
          <a:srcRect/>
          <a:stretch>
            <a:fillRect/>
          </a:stretch>
        </p:blipFill>
        <p:spPr>
          <a:xfrm>
            <a:off x="3846239" y="5372280"/>
            <a:ext cx="1835999" cy="1796040"/>
          </a:xfrm>
          <a:prstGeom prst="rect">
            <a:avLst/>
          </a:prstGeom>
          <a:noFill/>
          <a:ln>
            <a:noFill/>
          </a:ln>
        </p:spPr>
      </p:pic>
      <p:sp>
        <p:nvSpPr>
          <p:cNvPr id="18" name="TextBox 17">
            <a:extLst>
              <a:ext uri="{FF2B5EF4-FFF2-40B4-BE49-F238E27FC236}">
                <a16:creationId xmlns:a16="http://schemas.microsoft.com/office/drawing/2014/main" id="{D878BB71-C766-8942-A62C-BC02A7CFBC6A}"/>
              </a:ext>
            </a:extLst>
          </p:cNvPr>
          <p:cNvSpPr txBox="1"/>
          <p:nvPr/>
        </p:nvSpPr>
        <p:spPr>
          <a:xfrm>
            <a:off x="3814560" y="2363760"/>
            <a:ext cx="1828800" cy="376920"/>
          </a:xfrm>
          <a:prstGeom prst="rect">
            <a:avLst/>
          </a:prstGeom>
          <a:no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FF3333"/>
                </a:solidFill>
                <a:latin typeface="Arial" pitchFamily="18"/>
                <a:ea typeface="Arial" pitchFamily="2"/>
                <a:cs typeface="Arial" pitchFamily="2"/>
              </a:rPr>
              <a:t>J.J. Thomson</a:t>
            </a:r>
          </a:p>
        </p:txBody>
      </p:sp>
      <p:sp>
        <p:nvSpPr>
          <p:cNvPr id="19" name="TextBox 18">
            <a:extLst>
              <a:ext uri="{FF2B5EF4-FFF2-40B4-BE49-F238E27FC236}">
                <a16:creationId xmlns:a16="http://schemas.microsoft.com/office/drawing/2014/main" id="{802BCCE1-407A-7C47-B7EA-FFB3563FEC97}"/>
              </a:ext>
            </a:extLst>
          </p:cNvPr>
          <p:cNvSpPr txBox="1"/>
          <p:nvPr/>
        </p:nvSpPr>
        <p:spPr>
          <a:xfrm>
            <a:off x="3754800" y="4466880"/>
            <a:ext cx="2103120" cy="735119"/>
          </a:xfrm>
          <a:prstGeom prst="rect">
            <a:avLst/>
          </a:prstGeom>
          <a:solidFill>
            <a:srgbClr val="FFFFFF"/>
          </a:solid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1500" b="0" i="0" u="none" strike="noStrike" kern="1200">
                <a:ln>
                  <a:noFill/>
                </a:ln>
                <a:latin typeface="Liberation Sans" pitchFamily="34"/>
                <a:ea typeface="Arial" pitchFamily="2"/>
                <a:cs typeface="Arial" pitchFamily="2"/>
              </a:rPr>
              <a:t>scopri l’elettrone</a:t>
            </a:r>
          </a:p>
          <a:p>
            <a:pPr marL="0" marR="0" lvl="0" indent="0" algn="ctr" rtl="0" hangingPunct="1">
              <a:lnSpc>
                <a:spcPct val="100000"/>
              </a:lnSpc>
              <a:spcBef>
                <a:spcPts val="0"/>
              </a:spcBef>
              <a:spcAft>
                <a:spcPts val="0"/>
              </a:spcAft>
              <a:buNone/>
              <a:tabLst/>
            </a:pPr>
            <a:r>
              <a:rPr lang="it-IT" sz="1500" b="0" i="0" u="none" strike="noStrike" kern="1200">
                <a:ln>
                  <a:noFill/>
                </a:ln>
                <a:latin typeface="Liberation Sans" pitchFamily="34"/>
                <a:ea typeface="Arial" pitchFamily="2"/>
                <a:cs typeface="Arial" pitchFamily="2"/>
              </a:rPr>
              <a:t>“modello atomico</a:t>
            </a:r>
          </a:p>
          <a:p>
            <a:pPr marL="0" marR="0" lvl="0" indent="0" algn="ctr" rtl="0" hangingPunct="1">
              <a:lnSpc>
                <a:spcPct val="100000"/>
              </a:lnSpc>
              <a:spcBef>
                <a:spcPts val="0"/>
              </a:spcBef>
              <a:spcAft>
                <a:spcPts val="0"/>
              </a:spcAft>
              <a:buNone/>
              <a:tabLst/>
            </a:pPr>
            <a:r>
              <a:rPr lang="it-IT" sz="1500" b="0" i="0" u="none" strike="noStrike" kern="1200">
                <a:ln>
                  <a:noFill/>
                </a:ln>
                <a:latin typeface="Liberation Sans" pitchFamily="34"/>
                <a:ea typeface="Arial" pitchFamily="2"/>
                <a:cs typeface="Arial" pitchFamily="2"/>
              </a:rPr>
              <a:t>a panettone”</a:t>
            </a:r>
          </a:p>
        </p:txBody>
      </p:sp>
      <p:sp>
        <p:nvSpPr>
          <p:cNvPr id="20" name="TextBox 19">
            <a:extLst>
              <a:ext uri="{FF2B5EF4-FFF2-40B4-BE49-F238E27FC236}">
                <a16:creationId xmlns:a16="http://schemas.microsoft.com/office/drawing/2014/main" id="{A055BB6B-BAE0-8141-B139-D450BED51055}"/>
              </a:ext>
            </a:extLst>
          </p:cNvPr>
          <p:cNvSpPr txBox="1"/>
          <p:nvPr/>
        </p:nvSpPr>
        <p:spPr>
          <a:xfrm>
            <a:off x="6383880" y="2003760"/>
            <a:ext cx="839879" cy="420840"/>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0" i="0" u="none" strike="noStrike" kern="1200">
                <a:ln>
                  <a:noFill/>
                </a:ln>
                <a:latin typeface="Liberation Sans" pitchFamily="18"/>
                <a:ea typeface="Droid Sans Fallback" pitchFamily="2"/>
                <a:cs typeface="FreeSans" pitchFamily="2"/>
              </a:rPr>
              <a:t>1911</a:t>
            </a:r>
          </a:p>
        </p:txBody>
      </p:sp>
      <p:sp>
        <p:nvSpPr>
          <p:cNvPr id="21" name="TextBox 20">
            <a:extLst>
              <a:ext uri="{FF2B5EF4-FFF2-40B4-BE49-F238E27FC236}">
                <a16:creationId xmlns:a16="http://schemas.microsoft.com/office/drawing/2014/main" id="{E4E51D83-16AE-B04A-8686-616AC5567E58}"/>
              </a:ext>
            </a:extLst>
          </p:cNvPr>
          <p:cNvSpPr txBox="1"/>
          <p:nvPr/>
        </p:nvSpPr>
        <p:spPr>
          <a:xfrm>
            <a:off x="8292240" y="1999080"/>
            <a:ext cx="862559" cy="424080"/>
          </a:xfrm>
          <a:prstGeom prst="rect">
            <a:avLst/>
          </a:prstGeom>
          <a:noFill/>
          <a:ln>
            <a:noFill/>
          </a:ln>
        </p:spPr>
        <p:txBody>
          <a:bodyPr vert="horz" wrap="none" lIns="99000" tIns="54000" rIns="99000" bIns="54000" anchorCtr="0" compatLnSpc="0">
            <a:spAutoFit/>
          </a:bodyPr>
          <a:lstStyle/>
          <a:p>
            <a:pPr marL="0" marR="0" lvl="0" indent="0" rtl="0" hangingPunct="0">
              <a:lnSpc>
                <a:spcPct val="100000"/>
              </a:lnSpc>
              <a:spcBef>
                <a:spcPts val="0"/>
              </a:spcBef>
              <a:spcAft>
                <a:spcPts val="0"/>
              </a:spcAft>
              <a:buNone/>
              <a:tabLst/>
            </a:pPr>
            <a:r>
              <a:rPr lang="it-IT" sz="2200" b="0" i="0" u="none" strike="noStrike" kern="1200">
                <a:ln>
                  <a:noFill/>
                </a:ln>
                <a:latin typeface="Liberation Sans" pitchFamily="18"/>
                <a:ea typeface="Droid Sans Fallback" pitchFamily="2"/>
                <a:cs typeface="FreeSans" pitchFamily="2"/>
              </a:rPr>
              <a:t>1913</a:t>
            </a:r>
          </a:p>
        </p:txBody>
      </p:sp>
      <p:sp>
        <p:nvSpPr>
          <p:cNvPr id="22" name="Straight Connector 21">
            <a:extLst>
              <a:ext uri="{FF2B5EF4-FFF2-40B4-BE49-F238E27FC236}">
                <a16:creationId xmlns:a16="http://schemas.microsoft.com/office/drawing/2014/main" id="{F9E8A5B9-A4A9-D443-8B08-27D9C0B03127}"/>
              </a:ext>
            </a:extLst>
          </p:cNvPr>
          <p:cNvSpPr/>
          <p:nvPr/>
        </p:nvSpPr>
        <p:spPr>
          <a:xfrm>
            <a:off x="6796080" y="1863360"/>
            <a:ext cx="5760" cy="185039"/>
          </a:xfrm>
          <a:prstGeom prst="line">
            <a:avLst/>
          </a:prstGeom>
          <a:noFill/>
          <a:ln w="36720">
            <a:solidFill>
              <a:srgbClr val="FF99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3" name="Straight Connector 22">
            <a:extLst>
              <a:ext uri="{FF2B5EF4-FFF2-40B4-BE49-F238E27FC236}">
                <a16:creationId xmlns:a16="http://schemas.microsoft.com/office/drawing/2014/main" id="{2BFAAF45-83A3-2549-A32B-2C8EC4300A47}"/>
              </a:ext>
            </a:extLst>
          </p:cNvPr>
          <p:cNvSpPr/>
          <p:nvPr/>
        </p:nvSpPr>
        <p:spPr>
          <a:xfrm>
            <a:off x="8704080" y="1863360"/>
            <a:ext cx="5760" cy="185039"/>
          </a:xfrm>
          <a:prstGeom prst="line">
            <a:avLst/>
          </a:prstGeom>
          <a:noFill/>
          <a:ln w="36720">
            <a:solidFill>
              <a:srgbClr val="FF99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pic>
        <p:nvPicPr>
          <p:cNvPr id="24" name="Picture 23">
            <a:extLst>
              <a:ext uri="{FF2B5EF4-FFF2-40B4-BE49-F238E27FC236}">
                <a16:creationId xmlns:a16="http://schemas.microsoft.com/office/drawing/2014/main" id="{43A9553A-4E17-244F-93CA-4353D7E03389}"/>
              </a:ext>
            </a:extLst>
          </p:cNvPr>
          <p:cNvPicPr>
            <a:picLocks noChangeAspect="1"/>
          </p:cNvPicPr>
          <p:nvPr/>
        </p:nvPicPr>
        <p:blipFill>
          <a:blip r:embed="rId8" cstate="screen">
            <a:lum/>
            <a:alphaModFix/>
            <a:extLst>
              <a:ext uri="{28A0092B-C50C-407E-A947-70E740481C1C}">
                <a14:useLocalDpi xmlns:a14="http://schemas.microsoft.com/office/drawing/2010/main"/>
              </a:ext>
            </a:extLst>
          </a:blip>
          <a:srcRect/>
          <a:stretch>
            <a:fillRect/>
          </a:stretch>
        </p:blipFill>
        <p:spPr>
          <a:xfrm>
            <a:off x="6057720" y="2802240"/>
            <a:ext cx="1454760" cy="1951560"/>
          </a:xfrm>
          <a:prstGeom prst="rect">
            <a:avLst/>
          </a:prstGeom>
          <a:noFill/>
          <a:ln>
            <a:noFill/>
          </a:ln>
        </p:spPr>
      </p:pic>
      <p:pic>
        <p:nvPicPr>
          <p:cNvPr id="25" name="Picture 24">
            <a:extLst>
              <a:ext uri="{FF2B5EF4-FFF2-40B4-BE49-F238E27FC236}">
                <a16:creationId xmlns:a16="http://schemas.microsoft.com/office/drawing/2014/main" id="{E5B3C8F6-3A23-CE4E-BCE4-8BD49BAB7AE2}"/>
              </a:ext>
            </a:extLst>
          </p:cNvPr>
          <p:cNvPicPr>
            <a:picLocks noChangeAspect="1"/>
          </p:cNvPicPr>
          <p:nvPr/>
        </p:nvPicPr>
        <p:blipFill>
          <a:blip r:embed="rId9" cstate="screen">
            <a:lum/>
            <a:alphaModFix/>
            <a:extLst>
              <a:ext uri="{28A0092B-C50C-407E-A947-70E740481C1C}">
                <a14:useLocalDpi xmlns:a14="http://schemas.microsoft.com/office/drawing/2010/main"/>
              </a:ext>
            </a:extLst>
          </a:blip>
          <a:srcRect/>
          <a:stretch>
            <a:fillRect/>
          </a:stretch>
        </p:blipFill>
        <p:spPr>
          <a:xfrm>
            <a:off x="7977240" y="2813400"/>
            <a:ext cx="1416599" cy="1904400"/>
          </a:xfrm>
          <a:prstGeom prst="rect">
            <a:avLst/>
          </a:prstGeom>
          <a:noFill/>
          <a:ln>
            <a:noFill/>
          </a:ln>
        </p:spPr>
      </p:pic>
      <p:sp>
        <p:nvSpPr>
          <p:cNvPr id="26" name="TextBox 25">
            <a:extLst>
              <a:ext uri="{FF2B5EF4-FFF2-40B4-BE49-F238E27FC236}">
                <a16:creationId xmlns:a16="http://schemas.microsoft.com/office/drawing/2014/main" id="{50A02A27-3950-724C-BCD6-5B25D6516C0D}"/>
              </a:ext>
            </a:extLst>
          </p:cNvPr>
          <p:cNvSpPr txBox="1"/>
          <p:nvPr/>
        </p:nvSpPr>
        <p:spPr>
          <a:xfrm>
            <a:off x="5760720" y="2363760"/>
            <a:ext cx="2011680" cy="438480"/>
          </a:xfrm>
          <a:prstGeom prst="rect">
            <a:avLst/>
          </a:prstGeom>
          <a:no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FF3333"/>
                </a:solidFill>
                <a:latin typeface="Arial" pitchFamily="18"/>
                <a:ea typeface="Arial" pitchFamily="2"/>
                <a:cs typeface="Arial" pitchFamily="2"/>
              </a:rPr>
              <a:t>E. Rutherford</a:t>
            </a:r>
          </a:p>
        </p:txBody>
      </p:sp>
      <p:sp>
        <p:nvSpPr>
          <p:cNvPr id="27" name="TextBox 26">
            <a:extLst>
              <a:ext uri="{FF2B5EF4-FFF2-40B4-BE49-F238E27FC236}">
                <a16:creationId xmlns:a16="http://schemas.microsoft.com/office/drawing/2014/main" id="{0831A25A-DD88-5248-A3B1-88353A48F798}"/>
              </a:ext>
            </a:extLst>
          </p:cNvPr>
          <p:cNvSpPr txBox="1"/>
          <p:nvPr/>
        </p:nvSpPr>
        <p:spPr>
          <a:xfrm>
            <a:off x="7863840" y="2363760"/>
            <a:ext cx="1667519" cy="376920"/>
          </a:xfrm>
          <a:prstGeom prst="rect">
            <a:avLst/>
          </a:prstGeom>
          <a:noFill/>
          <a:ln>
            <a:noFill/>
          </a:ln>
        </p:spPr>
        <p:txBody>
          <a:bodyPr vert="horz" wrap="non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FF3333"/>
                </a:solidFill>
                <a:latin typeface="Arial" pitchFamily="18"/>
                <a:ea typeface="Arial" pitchFamily="2"/>
                <a:cs typeface="Arial" pitchFamily="2"/>
              </a:rPr>
              <a:t>N. Bohr</a:t>
            </a:r>
          </a:p>
        </p:txBody>
      </p:sp>
      <p:sp>
        <p:nvSpPr>
          <p:cNvPr id="28" name="TextBox 27">
            <a:extLst>
              <a:ext uri="{FF2B5EF4-FFF2-40B4-BE49-F238E27FC236}">
                <a16:creationId xmlns:a16="http://schemas.microsoft.com/office/drawing/2014/main" id="{E88F70EA-D772-2B45-BD67-1BA2CEFA7F9A}"/>
              </a:ext>
            </a:extLst>
          </p:cNvPr>
          <p:cNvSpPr txBox="1"/>
          <p:nvPr/>
        </p:nvSpPr>
        <p:spPr>
          <a:xfrm>
            <a:off x="5857921" y="4438080"/>
            <a:ext cx="1814762" cy="975737"/>
          </a:xfrm>
          <a:prstGeom prst="rect">
            <a:avLst/>
          </a:prstGeom>
          <a:solidFill>
            <a:srgbClr val="FFFFFF"/>
          </a:solidFill>
          <a:ln>
            <a:noFill/>
          </a:ln>
        </p:spPr>
        <p:txBody>
          <a:bodyPr vert="horz" wrap="squar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1500" b="0" i="0" u="none" strike="noStrike" kern="1200" dirty="0">
                <a:ln>
                  <a:noFill/>
                </a:ln>
                <a:latin typeface="Liberation Sans" pitchFamily="34"/>
                <a:ea typeface="Droid Sans Fallback" pitchFamily="2"/>
                <a:cs typeface="FreeSans" pitchFamily="2"/>
              </a:rPr>
              <a:t>modello atomico “planetario” con nucleo centrale positivo</a:t>
            </a:r>
          </a:p>
        </p:txBody>
      </p:sp>
      <p:sp>
        <p:nvSpPr>
          <p:cNvPr id="29" name="TextBox 28">
            <a:extLst>
              <a:ext uri="{FF2B5EF4-FFF2-40B4-BE49-F238E27FC236}">
                <a16:creationId xmlns:a16="http://schemas.microsoft.com/office/drawing/2014/main" id="{CC089E77-04D5-614E-927A-BB5FF971F940}"/>
              </a:ext>
            </a:extLst>
          </p:cNvPr>
          <p:cNvSpPr txBox="1"/>
          <p:nvPr/>
        </p:nvSpPr>
        <p:spPr>
          <a:xfrm>
            <a:off x="7992360" y="4438440"/>
            <a:ext cx="1401480" cy="975737"/>
          </a:xfrm>
          <a:prstGeom prst="rect">
            <a:avLst/>
          </a:prstGeom>
          <a:solidFill>
            <a:srgbClr val="FFFFFF"/>
          </a:solidFill>
          <a:ln>
            <a:noFill/>
          </a:ln>
        </p:spPr>
        <p:txBody>
          <a:bodyPr vert="horz" wrap="square" lIns="90000" tIns="45000" rIns="90000" bIns="45000" anchorCtr="0" compatLnSpc="0">
            <a:spAutoFit/>
          </a:bodyPr>
          <a:lstStyle/>
          <a:p>
            <a:pPr marL="0" marR="0" lvl="0" indent="0" algn="ctr" rtl="0" hangingPunct="1">
              <a:lnSpc>
                <a:spcPct val="100000"/>
              </a:lnSpc>
              <a:spcBef>
                <a:spcPts val="0"/>
              </a:spcBef>
              <a:spcAft>
                <a:spcPts val="0"/>
              </a:spcAft>
              <a:buNone/>
              <a:tabLst/>
            </a:pPr>
            <a:r>
              <a:rPr lang="it-IT" sz="1500" b="0" i="0" u="none" strike="noStrike" kern="1200" dirty="0">
                <a:ln>
                  <a:noFill/>
                </a:ln>
                <a:latin typeface="Liberation Sans" pitchFamily="34"/>
                <a:ea typeface="Droid Sans Fallback" pitchFamily="2"/>
                <a:cs typeface="FreeSans" pitchFamily="2"/>
              </a:rPr>
              <a:t>modello atomico con orbitali elettronici</a:t>
            </a:r>
          </a:p>
        </p:txBody>
      </p:sp>
      <p:pic>
        <p:nvPicPr>
          <p:cNvPr id="30" name="Picture 29">
            <a:extLst>
              <a:ext uri="{FF2B5EF4-FFF2-40B4-BE49-F238E27FC236}">
                <a16:creationId xmlns:a16="http://schemas.microsoft.com/office/drawing/2014/main" id="{45ADB6A0-D14C-AF47-BB2B-159EEDE98C06}"/>
              </a:ext>
            </a:extLst>
          </p:cNvPr>
          <p:cNvPicPr>
            <a:picLocks noChangeAspect="1"/>
          </p:cNvPicPr>
          <p:nvPr/>
        </p:nvPicPr>
        <p:blipFill>
          <a:blip r:embed="rId10" cstate="screen">
            <a:lum/>
            <a:alphaModFix/>
            <a:extLst>
              <a:ext uri="{28A0092B-C50C-407E-A947-70E740481C1C}">
                <a14:useLocalDpi xmlns:a14="http://schemas.microsoft.com/office/drawing/2010/main"/>
              </a:ext>
            </a:extLst>
          </a:blip>
          <a:srcRect/>
          <a:stretch>
            <a:fillRect/>
          </a:stretch>
        </p:blipFill>
        <p:spPr>
          <a:xfrm>
            <a:off x="7497000" y="5427000"/>
            <a:ext cx="2169360" cy="1757880"/>
          </a:xfrm>
          <a:prstGeom prst="rect">
            <a:avLst/>
          </a:prstGeom>
          <a:noFill/>
          <a:ln>
            <a:noFill/>
          </a:ln>
        </p:spPr>
      </p:pic>
      <p:pic>
        <p:nvPicPr>
          <p:cNvPr id="31" name="Picture 30">
            <a:extLst>
              <a:ext uri="{FF2B5EF4-FFF2-40B4-BE49-F238E27FC236}">
                <a16:creationId xmlns:a16="http://schemas.microsoft.com/office/drawing/2014/main" id="{A8F962EF-F7F8-C646-9565-115B04AF272D}"/>
              </a:ext>
            </a:extLst>
          </p:cNvPr>
          <p:cNvPicPr>
            <a:picLocks noChangeAspect="1"/>
          </p:cNvPicPr>
          <p:nvPr/>
        </p:nvPicPr>
        <p:blipFill>
          <a:blip r:embed="rId11" cstate="screen">
            <a:lum/>
            <a:alphaModFix/>
            <a:extLst>
              <a:ext uri="{28A0092B-C50C-407E-A947-70E740481C1C}">
                <a14:useLocalDpi xmlns:a14="http://schemas.microsoft.com/office/drawing/2010/main"/>
              </a:ext>
            </a:extLst>
          </a:blip>
          <a:srcRect/>
          <a:stretch>
            <a:fillRect/>
          </a:stretch>
        </p:blipFill>
        <p:spPr>
          <a:xfrm>
            <a:off x="5807880" y="5428080"/>
            <a:ext cx="1927439" cy="1697400"/>
          </a:xfrm>
          <a:prstGeom prst="rect">
            <a:avLst/>
          </a:prstGeom>
          <a:noFill/>
          <a:ln>
            <a:noFill/>
          </a:ln>
        </p:spPr>
      </p:pic>
      <p:sp>
        <p:nvSpPr>
          <p:cNvPr id="32" name="Slide Number Placeholder 4">
            <a:extLst>
              <a:ext uri="{FF2B5EF4-FFF2-40B4-BE49-F238E27FC236}">
                <a16:creationId xmlns:a16="http://schemas.microsoft.com/office/drawing/2014/main" id="{756C8467-FC25-714B-ACD0-C404EFBF9FA6}"/>
              </a:ext>
            </a:extLst>
          </p:cNvPr>
          <p:cNvSpPr>
            <a:spLocks noGrp="1"/>
          </p:cNvSpPr>
          <p:nvPr/>
        </p:nvSpPr>
        <p:spPr bwMode="auto">
          <a:xfrm>
            <a:off x="7990161" y="7067021"/>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a:t>
            </a:fld>
            <a:endParaRPr lang="en-GB" sz="1221" dirty="0">
              <a:solidFill>
                <a:srgbClr val="00CC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CBC5A7A-28C9-1940-A4E4-B94FF837E908}"/>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Esempi di decadimenti</a:t>
            </a:r>
          </a:p>
        </p:txBody>
      </p:sp>
      <p:sp>
        <p:nvSpPr>
          <p:cNvPr id="3" name="Freeform 2">
            <a:extLst>
              <a:ext uri="{FF2B5EF4-FFF2-40B4-BE49-F238E27FC236}">
                <a16:creationId xmlns:a16="http://schemas.microsoft.com/office/drawing/2014/main" id="{281169AD-030D-C447-A88E-9282DAD7DDDE}"/>
              </a:ext>
            </a:extLst>
          </p:cNvPr>
          <p:cNvSpPr/>
          <p:nvPr/>
        </p:nvSpPr>
        <p:spPr>
          <a:xfrm>
            <a:off x="438480" y="2723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 name="TextBox 3">
            <a:extLst>
              <a:ext uri="{FF2B5EF4-FFF2-40B4-BE49-F238E27FC236}">
                <a16:creationId xmlns:a16="http://schemas.microsoft.com/office/drawing/2014/main" id="{A509264D-B317-A94C-92C3-CE1AB5810FE5}"/>
              </a:ext>
            </a:extLst>
          </p:cNvPr>
          <p:cNvSpPr txBox="1"/>
          <p:nvPr/>
        </p:nvSpPr>
        <p:spPr>
          <a:xfrm>
            <a:off x="477360" y="1396800"/>
            <a:ext cx="548640" cy="6588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dirty="0">
                <a:ln>
                  <a:noFill/>
                </a:ln>
                <a:latin typeface="Liberation Sans" pitchFamily="18"/>
                <a:ea typeface="Droid Sans Fallback" pitchFamily="2"/>
                <a:cs typeface="FreeSans" pitchFamily="2"/>
              </a:rPr>
              <a:t>C</a:t>
            </a:r>
          </a:p>
        </p:txBody>
      </p:sp>
      <p:sp>
        <p:nvSpPr>
          <p:cNvPr id="5" name="TextBox 4">
            <a:extLst>
              <a:ext uri="{FF2B5EF4-FFF2-40B4-BE49-F238E27FC236}">
                <a16:creationId xmlns:a16="http://schemas.microsoft.com/office/drawing/2014/main" id="{C61B97B4-C0C9-0747-AFAF-964DE2EA3ED3}"/>
              </a:ext>
            </a:extLst>
          </p:cNvPr>
          <p:cNvSpPr txBox="1"/>
          <p:nvPr/>
        </p:nvSpPr>
        <p:spPr>
          <a:xfrm>
            <a:off x="-15840" y="1379159"/>
            <a:ext cx="640080" cy="63468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pPr>
            <a:r>
              <a:rPr lang="it-IT" sz="1600" b="0" i="0" u="none" strike="noStrike" kern="1200" dirty="0">
                <a:ln>
                  <a:noFill/>
                </a:ln>
                <a:latin typeface="Liberation Sans" pitchFamily="18"/>
                <a:ea typeface="Droid Sans Fallback" pitchFamily="2"/>
                <a:cs typeface="FreeSans" pitchFamily="2"/>
              </a:rPr>
              <a:t>14</a:t>
            </a:r>
          </a:p>
          <a:p>
            <a:pPr marL="0" marR="0" lvl="0" indent="0" algn="r" rtl="0" hangingPunct="0">
              <a:lnSpc>
                <a:spcPct val="100000"/>
              </a:lnSpc>
              <a:spcBef>
                <a:spcPts val="0"/>
              </a:spcBef>
              <a:spcAft>
                <a:spcPts val="0"/>
              </a:spcAft>
              <a:buNone/>
              <a:tabLst/>
            </a:pPr>
            <a:endParaRPr lang="it-IT" sz="600" b="0" i="0" u="none" strike="noStrike" kern="1200" dirty="0">
              <a:ln>
                <a:noFill/>
              </a:ln>
              <a:latin typeface="Liberation Sans" pitchFamily="18"/>
              <a:ea typeface="Droid Sans Fallback" pitchFamily="2"/>
              <a:cs typeface="FreeSans" pitchFamily="2"/>
            </a:endParaRPr>
          </a:p>
          <a:p>
            <a:pPr marL="0" marR="0" lvl="0" indent="0" algn="r" rtl="0" hangingPunct="0">
              <a:lnSpc>
                <a:spcPct val="100000"/>
              </a:lnSpc>
              <a:spcBef>
                <a:spcPts val="0"/>
              </a:spcBef>
              <a:spcAft>
                <a:spcPts val="0"/>
              </a:spcAft>
              <a:buNone/>
              <a:tabLst/>
            </a:pPr>
            <a:r>
              <a:rPr lang="it-IT" sz="1600" b="0" i="0" u="none" strike="noStrike" kern="1200" dirty="0">
                <a:ln>
                  <a:noFill/>
                </a:ln>
                <a:latin typeface="Liberation Sans" pitchFamily="18"/>
                <a:ea typeface="Droid Sans Fallback" pitchFamily="2"/>
                <a:cs typeface="FreeSans" pitchFamily="2"/>
              </a:rPr>
              <a:t>6</a:t>
            </a:r>
          </a:p>
        </p:txBody>
      </p:sp>
      <p:sp>
        <p:nvSpPr>
          <p:cNvPr id="6" name="Freeform 5">
            <a:extLst>
              <a:ext uri="{FF2B5EF4-FFF2-40B4-BE49-F238E27FC236}">
                <a16:creationId xmlns:a16="http://schemas.microsoft.com/office/drawing/2014/main" id="{CBE004A1-DA55-8540-8836-08446ABB5D04}"/>
              </a:ext>
            </a:extLst>
          </p:cNvPr>
          <p:cNvSpPr/>
          <p:nvPr/>
        </p:nvSpPr>
        <p:spPr>
          <a:xfrm>
            <a:off x="621360" y="24552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Freeform 6">
            <a:extLst>
              <a:ext uri="{FF2B5EF4-FFF2-40B4-BE49-F238E27FC236}">
                <a16:creationId xmlns:a16="http://schemas.microsoft.com/office/drawing/2014/main" id="{8DB1B0B8-8A2A-AD40-906F-C1C38142C4D3}"/>
              </a:ext>
            </a:extLst>
          </p:cNvPr>
          <p:cNvSpPr/>
          <p:nvPr/>
        </p:nvSpPr>
        <p:spPr>
          <a:xfrm>
            <a:off x="709920" y="2543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 name="Freeform 7">
            <a:extLst>
              <a:ext uri="{FF2B5EF4-FFF2-40B4-BE49-F238E27FC236}">
                <a16:creationId xmlns:a16="http://schemas.microsoft.com/office/drawing/2014/main" id="{5EE5C8A3-24AE-6D47-A9C6-EE6A2C53805C}"/>
              </a:ext>
            </a:extLst>
          </p:cNvPr>
          <p:cNvSpPr/>
          <p:nvPr/>
        </p:nvSpPr>
        <p:spPr>
          <a:xfrm>
            <a:off x="585360" y="27655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 name="Freeform 8">
            <a:extLst>
              <a:ext uri="{FF2B5EF4-FFF2-40B4-BE49-F238E27FC236}">
                <a16:creationId xmlns:a16="http://schemas.microsoft.com/office/drawing/2014/main" id="{8FE2EF34-3828-7846-BCDC-18E8D0F342E1}"/>
              </a:ext>
            </a:extLst>
          </p:cNvPr>
          <p:cNvSpPr/>
          <p:nvPr/>
        </p:nvSpPr>
        <p:spPr>
          <a:xfrm>
            <a:off x="438480" y="2543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 name="Freeform 9">
            <a:extLst>
              <a:ext uri="{FF2B5EF4-FFF2-40B4-BE49-F238E27FC236}">
                <a16:creationId xmlns:a16="http://schemas.microsoft.com/office/drawing/2014/main" id="{E6A103EF-7AA9-9147-B33B-959BEC70DB6E}"/>
              </a:ext>
            </a:extLst>
          </p:cNvPr>
          <p:cNvSpPr/>
          <p:nvPr/>
        </p:nvSpPr>
        <p:spPr>
          <a:xfrm>
            <a:off x="435600" y="2638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 name="Freeform 10">
            <a:extLst>
              <a:ext uri="{FF2B5EF4-FFF2-40B4-BE49-F238E27FC236}">
                <a16:creationId xmlns:a16="http://schemas.microsoft.com/office/drawing/2014/main" id="{D83D032A-43A2-644B-AAF1-FDF50D463650}"/>
              </a:ext>
            </a:extLst>
          </p:cNvPr>
          <p:cNvSpPr/>
          <p:nvPr/>
        </p:nvSpPr>
        <p:spPr>
          <a:xfrm>
            <a:off x="618480" y="2632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 name="Freeform 11">
            <a:extLst>
              <a:ext uri="{FF2B5EF4-FFF2-40B4-BE49-F238E27FC236}">
                <a16:creationId xmlns:a16="http://schemas.microsoft.com/office/drawing/2014/main" id="{F3A44161-21A9-094E-9571-18D6D46F730C}"/>
              </a:ext>
            </a:extLst>
          </p:cNvPr>
          <p:cNvSpPr/>
          <p:nvPr/>
        </p:nvSpPr>
        <p:spPr>
          <a:xfrm>
            <a:off x="707040" y="2687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 name="Freeform 12">
            <a:extLst>
              <a:ext uri="{FF2B5EF4-FFF2-40B4-BE49-F238E27FC236}">
                <a16:creationId xmlns:a16="http://schemas.microsoft.com/office/drawing/2014/main" id="{B2A7D921-057B-6844-8532-AF6E0B0DBD3D}"/>
              </a:ext>
            </a:extLst>
          </p:cNvPr>
          <p:cNvSpPr/>
          <p:nvPr/>
        </p:nvSpPr>
        <p:spPr>
          <a:xfrm>
            <a:off x="527040" y="2723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 name="Freeform 13">
            <a:extLst>
              <a:ext uri="{FF2B5EF4-FFF2-40B4-BE49-F238E27FC236}">
                <a16:creationId xmlns:a16="http://schemas.microsoft.com/office/drawing/2014/main" id="{8BD909D4-A7AE-CF4F-8C78-A601EA1C78F1}"/>
              </a:ext>
            </a:extLst>
          </p:cNvPr>
          <p:cNvSpPr/>
          <p:nvPr/>
        </p:nvSpPr>
        <p:spPr>
          <a:xfrm>
            <a:off x="599040" y="2638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 name="Freeform 14">
            <a:extLst>
              <a:ext uri="{FF2B5EF4-FFF2-40B4-BE49-F238E27FC236}">
                <a16:creationId xmlns:a16="http://schemas.microsoft.com/office/drawing/2014/main" id="{81D45065-FDE4-4C42-BEA2-683069DF99C6}"/>
              </a:ext>
            </a:extLst>
          </p:cNvPr>
          <p:cNvSpPr/>
          <p:nvPr/>
        </p:nvSpPr>
        <p:spPr>
          <a:xfrm>
            <a:off x="615600" y="2723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 name="Straight Connector 15">
            <a:extLst>
              <a:ext uri="{FF2B5EF4-FFF2-40B4-BE49-F238E27FC236}">
                <a16:creationId xmlns:a16="http://schemas.microsoft.com/office/drawing/2014/main" id="{200FB1F2-1639-B540-AA4C-0E16807652AA}"/>
              </a:ext>
            </a:extLst>
          </p:cNvPr>
          <p:cNvSpPr/>
          <p:nvPr/>
        </p:nvSpPr>
        <p:spPr>
          <a:xfrm>
            <a:off x="1474200" y="1735199"/>
            <a:ext cx="903239" cy="0"/>
          </a:xfrm>
          <a:prstGeom prst="line">
            <a:avLst/>
          </a:prstGeom>
          <a:noFill/>
          <a:ln w="36000">
            <a:solidFill>
              <a:srgbClr val="00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 name="TextBox 16">
            <a:extLst>
              <a:ext uri="{FF2B5EF4-FFF2-40B4-BE49-F238E27FC236}">
                <a16:creationId xmlns:a16="http://schemas.microsoft.com/office/drawing/2014/main" id="{BD403D10-F1BB-914E-96E8-E398253C1221}"/>
              </a:ext>
            </a:extLst>
          </p:cNvPr>
          <p:cNvSpPr txBox="1"/>
          <p:nvPr/>
        </p:nvSpPr>
        <p:spPr>
          <a:xfrm>
            <a:off x="3141359" y="1397160"/>
            <a:ext cx="811440" cy="6588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N</a:t>
            </a:r>
          </a:p>
        </p:txBody>
      </p:sp>
      <p:sp>
        <p:nvSpPr>
          <p:cNvPr id="18" name="TextBox 17">
            <a:extLst>
              <a:ext uri="{FF2B5EF4-FFF2-40B4-BE49-F238E27FC236}">
                <a16:creationId xmlns:a16="http://schemas.microsoft.com/office/drawing/2014/main" id="{D10C1435-380E-904A-AB99-436E8DAEEAAA}"/>
              </a:ext>
            </a:extLst>
          </p:cNvPr>
          <p:cNvSpPr txBox="1"/>
          <p:nvPr/>
        </p:nvSpPr>
        <p:spPr>
          <a:xfrm>
            <a:off x="2648160" y="1379519"/>
            <a:ext cx="640080" cy="63468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14</a:t>
            </a:r>
          </a:p>
          <a:p>
            <a:pPr marL="0" marR="0" lvl="0" indent="0" algn="r" rtl="0" hangingPunct="0">
              <a:lnSpc>
                <a:spcPct val="100000"/>
              </a:lnSpc>
              <a:spcBef>
                <a:spcPts val="0"/>
              </a:spcBef>
              <a:spcAft>
                <a:spcPts val="0"/>
              </a:spcAft>
              <a:buNone/>
              <a:tabLst/>
            </a:pPr>
            <a:endParaRPr lang="it-IT" sz="600" b="0" i="0" u="none" strike="noStrike" kern="1200">
              <a:ln>
                <a:noFill/>
              </a:ln>
              <a:latin typeface="Liberation Sans" pitchFamily="18"/>
              <a:ea typeface="Droid Sans Fallback" pitchFamily="2"/>
              <a:cs typeface="FreeSans" pitchFamily="2"/>
            </a:endParaRPr>
          </a:p>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7</a:t>
            </a:r>
          </a:p>
        </p:txBody>
      </p:sp>
      <p:sp>
        <p:nvSpPr>
          <p:cNvPr id="19" name="TextBox 18">
            <a:extLst>
              <a:ext uri="{FF2B5EF4-FFF2-40B4-BE49-F238E27FC236}">
                <a16:creationId xmlns:a16="http://schemas.microsoft.com/office/drawing/2014/main" id="{37043FCE-CA26-124C-B36D-E032A3C10CF1}"/>
              </a:ext>
            </a:extLst>
          </p:cNvPr>
          <p:cNvSpPr txBox="1"/>
          <p:nvPr/>
        </p:nvSpPr>
        <p:spPr>
          <a:xfrm>
            <a:off x="3667679" y="1410480"/>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20" name="TextBox 19">
            <a:extLst>
              <a:ext uri="{FF2B5EF4-FFF2-40B4-BE49-F238E27FC236}">
                <a16:creationId xmlns:a16="http://schemas.microsoft.com/office/drawing/2014/main" id="{17D02FE3-1768-1940-B445-786CCA793AE9}"/>
              </a:ext>
            </a:extLst>
          </p:cNvPr>
          <p:cNvSpPr txBox="1"/>
          <p:nvPr/>
        </p:nvSpPr>
        <p:spPr>
          <a:xfrm>
            <a:off x="4185360" y="1361160"/>
            <a:ext cx="673920" cy="6786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34"/>
                <a:ea typeface="Droid Sans Fallback" pitchFamily="2"/>
                <a:cs typeface="FreeSans" pitchFamily="2"/>
              </a:rPr>
              <a:t>e</a:t>
            </a:r>
            <a:r>
              <a:rPr lang="it-IT" sz="3600" b="0" i="0" u="none" strike="noStrike" kern="1200" baseline="30000">
                <a:ln>
                  <a:noFill/>
                </a:ln>
                <a:latin typeface="Liberation Sans" pitchFamily="34"/>
                <a:ea typeface="Droid Sans Fallback" pitchFamily="2"/>
                <a:cs typeface="FreeSans" pitchFamily="2"/>
              </a:rPr>
              <a:t>-</a:t>
            </a:r>
          </a:p>
        </p:txBody>
      </p:sp>
      <p:sp>
        <p:nvSpPr>
          <p:cNvPr id="21" name="TextBox 20">
            <a:extLst>
              <a:ext uri="{FF2B5EF4-FFF2-40B4-BE49-F238E27FC236}">
                <a16:creationId xmlns:a16="http://schemas.microsoft.com/office/drawing/2014/main" id="{D774C8E7-4565-EC4D-BDFF-C5AAA913E72F}"/>
              </a:ext>
            </a:extLst>
          </p:cNvPr>
          <p:cNvSpPr txBox="1"/>
          <p:nvPr/>
        </p:nvSpPr>
        <p:spPr>
          <a:xfrm>
            <a:off x="1188719" y="1263240"/>
            <a:ext cx="1463039" cy="4215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T</a:t>
            </a:r>
            <a:r>
              <a:rPr lang="it-IT" sz="1800" b="0" i="0" u="none" strike="noStrike" kern="1200" baseline="-25000">
                <a:ln>
                  <a:noFill/>
                </a:ln>
                <a:latin typeface="Liberation Sans" pitchFamily="18"/>
                <a:ea typeface="Droid Sans Fallback" pitchFamily="2"/>
                <a:cs typeface="FreeSans" pitchFamily="2"/>
              </a:rPr>
              <a:t>1/2 </a:t>
            </a:r>
            <a:r>
              <a:rPr lang="it-IT" sz="1800" b="0" i="0" u="none" strike="noStrike" kern="1200" baseline="0">
                <a:ln>
                  <a:noFill/>
                </a:ln>
                <a:latin typeface="Liberation Sans" pitchFamily="18"/>
                <a:ea typeface="Droid Sans Fallback" pitchFamily="2"/>
                <a:cs typeface="FreeSans" pitchFamily="2"/>
              </a:rPr>
              <a:t>= 5700 y</a:t>
            </a:r>
          </a:p>
        </p:txBody>
      </p:sp>
      <p:sp>
        <p:nvSpPr>
          <p:cNvPr id="22" name="Straight Connector 21">
            <a:extLst>
              <a:ext uri="{FF2B5EF4-FFF2-40B4-BE49-F238E27FC236}">
                <a16:creationId xmlns:a16="http://schemas.microsoft.com/office/drawing/2014/main" id="{BC85FC1C-1982-ED4B-A9D3-6CC6846438B3}"/>
              </a:ext>
            </a:extLst>
          </p:cNvPr>
          <p:cNvSpPr/>
          <p:nvPr/>
        </p:nvSpPr>
        <p:spPr>
          <a:xfrm>
            <a:off x="1465200" y="2707200"/>
            <a:ext cx="912239" cy="0"/>
          </a:xfrm>
          <a:prstGeom prst="line">
            <a:avLst/>
          </a:prstGeom>
          <a:noFill/>
          <a:ln w="36000">
            <a:solidFill>
              <a:srgbClr val="00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3" name="TextBox 22">
            <a:extLst>
              <a:ext uri="{FF2B5EF4-FFF2-40B4-BE49-F238E27FC236}">
                <a16:creationId xmlns:a16="http://schemas.microsoft.com/office/drawing/2014/main" id="{E604B82B-7EB4-6B4C-BF61-16A6BCF9F1AF}"/>
              </a:ext>
            </a:extLst>
          </p:cNvPr>
          <p:cNvSpPr txBox="1"/>
          <p:nvPr/>
        </p:nvSpPr>
        <p:spPr>
          <a:xfrm>
            <a:off x="3667679" y="2382840"/>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24" name="TextBox 23">
            <a:extLst>
              <a:ext uri="{FF2B5EF4-FFF2-40B4-BE49-F238E27FC236}">
                <a16:creationId xmlns:a16="http://schemas.microsoft.com/office/drawing/2014/main" id="{238BED60-D65F-6C4E-B9AB-A3D8BA48A5C2}"/>
              </a:ext>
            </a:extLst>
          </p:cNvPr>
          <p:cNvSpPr txBox="1"/>
          <p:nvPr/>
        </p:nvSpPr>
        <p:spPr>
          <a:xfrm>
            <a:off x="4711680" y="1446480"/>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62ED950-A9B6-D348-B12E-7C3EC42E3749}"/>
                  </a:ext>
                </a:extLst>
              </p:cNvPr>
              <p:cNvSpPr txBox="1">
                <a:spLocks noResize="1"/>
              </p:cNvSpPr>
              <p:nvPr/>
            </p:nvSpPr>
            <p:spPr>
              <a:xfrm>
                <a:off x="5100480" y="1473119"/>
                <a:ext cx="655200" cy="432000"/>
              </a:xfrm>
              <a:prstGeom prst="rect">
                <a:avLst/>
              </a:prstGeom>
              <a:noFill/>
              <a:ln>
                <a:noFill/>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acc>
                        <m:accPr>
                          <m:chr m:val="̅"/>
                          <m:ctrlPr>
                            <a:rPr lang="it-IT" i="1">
                              <a:latin typeface="Cambria Math" panose="02040503050406030204" pitchFamily="18" charset="0"/>
                            </a:rPr>
                          </m:ctrlPr>
                        </m:accPr>
                        <m:e>
                          <m:r>
                            <m:rPr>
                              <m:sty m:val="p"/>
                            </m:rPr>
                            <a:rPr lang="it-IT">
                              <a:latin typeface="Cambria Math" panose="02040503050406030204" pitchFamily="18" charset="0"/>
                            </a:rPr>
                            <m:t>ν</m:t>
                          </m:r>
                        </m:e>
                      </m:acc>
                    </m:oMath>
                  </m:oMathPara>
                </a14:m>
                <a:endParaRPr lang="it-IT" i="0">
                  <a:latin typeface="Liberation Sans" pitchFamily="18"/>
                </a:endParaRPr>
              </a:p>
            </p:txBody>
          </p:sp>
        </mc:Choice>
        <mc:Fallback xmlns="">
          <p:sp>
            <p:nvSpPr>
              <p:cNvPr id="25" name="TextBox 24">
                <a:extLst>
                  <a:ext uri="{FF2B5EF4-FFF2-40B4-BE49-F238E27FC236}">
                    <a16:creationId xmlns:a16="http://schemas.microsoft.com/office/drawing/2014/main" id="{862ED950-A9B6-D348-B12E-7C3EC42E3749}"/>
                  </a:ext>
                </a:extLst>
              </p:cNvPr>
              <p:cNvSpPr txBox="1">
                <a:spLocks noRot="1" noChangeAspect="1" noMove="1" noResize="1" noEditPoints="1" noAdjustHandles="1" noChangeArrowheads="1" noChangeShapeType="1" noTextEdit="1"/>
              </p:cNvSpPr>
              <p:nvPr/>
            </p:nvSpPr>
            <p:spPr>
              <a:xfrm>
                <a:off x="5100480" y="1473119"/>
                <a:ext cx="655200" cy="432000"/>
              </a:xfrm>
              <a:prstGeom prst="rect">
                <a:avLst/>
              </a:prstGeom>
              <a:blipFill>
                <a:blip r:embed="rId3"/>
                <a:stretch>
                  <a:fillRect/>
                </a:stretch>
              </a:blipFill>
              <a:ln>
                <a:noFill/>
              </a:ln>
            </p:spPr>
            <p:txBody>
              <a:bodyPr/>
              <a:lstStyle/>
              <a:p>
                <a:r>
                  <a:rPr lang="it-IT">
                    <a:noFill/>
                  </a:rPr>
                  <a:t> </a:t>
                </a:r>
              </a:p>
            </p:txBody>
          </p:sp>
        </mc:Fallback>
      </mc:AlternateContent>
      <p:sp>
        <p:nvSpPr>
          <p:cNvPr id="26" name="Freeform 25">
            <a:extLst>
              <a:ext uri="{FF2B5EF4-FFF2-40B4-BE49-F238E27FC236}">
                <a16:creationId xmlns:a16="http://schemas.microsoft.com/office/drawing/2014/main" id="{C0732746-ECC8-9D47-A20D-2E742AD0A0C2}"/>
              </a:ext>
            </a:extLst>
          </p:cNvPr>
          <p:cNvSpPr/>
          <p:nvPr/>
        </p:nvSpPr>
        <p:spPr>
          <a:xfrm>
            <a:off x="4291200" y="2580840"/>
            <a:ext cx="201240" cy="201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8AE234"/>
              </a:gs>
              <a:gs pos="100000">
                <a:srgbClr val="4E9A06"/>
              </a:gs>
            </a:gsLst>
            <a:lin ang="3600000"/>
          </a:gradFill>
          <a:ln w="18360">
            <a:solidFill>
              <a:srgbClr val="00331A"/>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7" name="Freeform 26">
            <a:extLst>
              <a:ext uri="{FF2B5EF4-FFF2-40B4-BE49-F238E27FC236}">
                <a16:creationId xmlns:a16="http://schemas.microsoft.com/office/drawing/2014/main" id="{4C59743C-C3AD-704D-BFA5-D3499CF5619F}"/>
              </a:ext>
            </a:extLst>
          </p:cNvPr>
          <p:cNvSpPr/>
          <p:nvPr/>
        </p:nvSpPr>
        <p:spPr>
          <a:xfrm>
            <a:off x="743040" y="2615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8" name="Freeform 27">
            <a:extLst>
              <a:ext uri="{FF2B5EF4-FFF2-40B4-BE49-F238E27FC236}">
                <a16:creationId xmlns:a16="http://schemas.microsoft.com/office/drawing/2014/main" id="{859088A7-A096-DB41-8029-0F14B7E33533}"/>
              </a:ext>
            </a:extLst>
          </p:cNvPr>
          <p:cNvSpPr/>
          <p:nvPr/>
        </p:nvSpPr>
        <p:spPr>
          <a:xfrm>
            <a:off x="3102840" y="272411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9" name="Freeform 28">
            <a:extLst>
              <a:ext uri="{FF2B5EF4-FFF2-40B4-BE49-F238E27FC236}">
                <a16:creationId xmlns:a16="http://schemas.microsoft.com/office/drawing/2014/main" id="{97368953-8B30-C747-9CC0-17622A8684CB}"/>
              </a:ext>
            </a:extLst>
          </p:cNvPr>
          <p:cNvSpPr/>
          <p:nvPr/>
        </p:nvSpPr>
        <p:spPr>
          <a:xfrm>
            <a:off x="3285719" y="24555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0" name="Freeform 29">
            <a:extLst>
              <a:ext uri="{FF2B5EF4-FFF2-40B4-BE49-F238E27FC236}">
                <a16:creationId xmlns:a16="http://schemas.microsoft.com/office/drawing/2014/main" id="{A88EA652-FC80-D641-9FD4-3166D8E759A3}"/>
              </a:ext>
            </a:extLst>
          </p:cNvPr>
          <p:cNvSpPr/>
          <p:nvPr/>
        </p:nvSpPr>
        <p:spPr>
          <a:xfrm>
            <a:off x="3374280" y="254411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1" name="Freeform 30">
            <a:extLst>
              <a:ext uri="{FF2B5EF4-FFF2-40B4-BE49-F238E27FC236}">
                <a16:creationId xmlns:a16="http://schemas.microsoft.com/office/drawing/2014/main" id="{0D48B09B-A21E-FE49-B437-719F44D879FD}"/>
              </a:ext>
            </a:extLst>
          </p:cNvPr>
          <p:cNvSpPr/>
          <p:nvPr/>
        </p:nvSpPr>
        <p:spPr>
          <a:xfrm>
            <a:off x="3249719" y="2765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2" name="Freeform 31">
            <a:extLst>
              <a:ext uri="{FF2B5EF4-FFF2-40B4-BE49-F238E27FC236}">
                <a16:creationId xmlns:a16="http://schemas.microsoft.com/office/drawing/2014/main" id="{AD232CC9-2C98-234E-8F3F-9393C487515E}"/>
              </a:ext>
            </a:extLst>
          </p:cNvPr>
          <p:cNvSpPr/>
          <p:nvPr/>
        </p:nvSpPr>
        <p:spPr>
          <a:xfrm>
            <a:off x="3102840" y="254411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3" name="Freeform 32">
            <a:extLst>
              <a:ext uri="{FF2B5EF4-FFF2-40B4-BE49-F238E27FC236}">
                <a16:creationId xmlns:a16="http://schemas.microsoft.com/office/drawing/2014/main" id="{45610D44-2D5A-374D-B699-392CD648A0BF}"/>
              </a:ext>
            </a:extLst>
          </p:cNvPr>
          <p:cNvSpPr/>
          <p:nvPr/>
        </p:nvSpPr>
        <p:spPr>
          <a:xfrm>
            <a:off x="3099959" y="2638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4" name="Freeform 33">
            <a:extLst>
              <a:ext uri="{FF2B5EF4-FFF2-40B4-BE49-F238E27FC236}">
                <a16:creationId xmlns:a16="http://schemas.microsoft.com/office/drawing/2014/main" id="{5F7C145E-49F6-D148-8C45-1A783B83195B}"/>
              </a:ext>
            </a:extLst>
          </p:cNvPr>
          <p:cNvSpPr/>
          <p:nvPr/>
        </p:nvSpPr>
        <p:spPr>
          <a:xfrm>
            <a:off x="3282840" y="26326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5" name="Freeform 34">
            <a:extLst>
              <a:ext uri="{FF2B5EF4-FFF2-40B4-BE49-F238E27FC236}">
                <a16:creationId xmlns:a16="http://schemas.microsoft.com/office/drawing/2014/main" id="{0BEA42C8-046E-B84B-AE3F-230A6F2D905B}"/>
              </a:ext>
            </a:extLst>
          </p:cNvPr>
          <p:cNvSpPr/>
          <p:nvPr/>
        </p:nvSpPr>
        <p:spPr>
          <a:xfrm>
            <a:off x="3371400" y="26881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6" name="Freeform 35">
            <a:extLst>
              <a:ext uri="{FF2B5EF4-FFF2-40B4-BE49-F238E27FC236}">
                <a16:creationId xmlns:a16="http://schemas.microsoft.com/office/drawing/2014/main" id="{B0703D2B-9B82-144A-807F-48719F7DA597}"/>
              </a:ext>
            </a:extLst>
          </p:cNvPr>
          <p:cNvSpPr/>
          <p:nvPr/>
        </p:nvSpPr>
        <p:spPr>
          <a:xfrm>
            <a:off x="3191400" y="272411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7" name="Freeform 36">
            <a:extLst>
              <a:ext uri="{FF2B5EF4-FFF2-40B4-BE49-F238E27FC236}">
                <a16:creationId xmlns:a16="http://schemas.microsoft.com/office/drawing/2014/main" id="{2757BE09-5FDC-7F4A-8742-758CA4710A02}"/>
              </a:ext>
            </a:extLst>
          </p:cNvPr>
          <p:cNvSpPr/>
          <p:nvPr/>
        </p:nvSpPr>
        <p:spPr>
          <a:xfrm>
            <a:off x="3263400" y="2638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8" name="Freeform 37">
            <a:extLst>
              <a:ext uri="{FF2B5EF4-FFF2-40B4-BE49-F238E27FC236}">
                <a16:creationId xmlns:a16="http://schemas.microsoft.com/office/drawing/2014/main" id="{974008DA-5632-E84F-994C-C17308F764B2}"/>
              </a:ext>
            </a:extLst>
          </p:cNvPr>
          <p:cNvSpPr/>
          <p:nvPr/>
        </p:nvSpPr>
        <p:spPr>
          <a:xfrm>
            <a:off x="3279959" y="272411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9" name="Freeform 38">
            <a:extLst>
              <a:ext uri="{FF2B5EF4-FFF2-40B4-BE49-F238E27FC236}">
                <a16:creationId xmlns:a16="http://schemas.microsoft.com/office/drawing/2014/main" id="{33AF6F7A-E963-5F4F-8FF0-D54320797B9F}"/>
              </a:ext>
            </a:extLst>
          </p:cNvPr>
          <p:cNvSpPr/>
          <p:nvPr/>
        </p:nvSpPr>
        <p:spPr>
          <a:xfrm>
            <a:off x="3407400" y="26161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0" name="Freeform 39">
            <a:extLst>
              <a:ext uri="{FF2B5EF4-FFF2-40B4-BE49-F238E27FC236}">
                <a16:creationId xmlns:a16="http://schemas.microsoft.com/office/drawing/2014/main" id="{2F418B46-22EF-0944-A317-0A77FD496C69}"/>
              </a:ext>
            </a:extLst>
          </p:cNvPr>
          <p:cNvSpPr/>
          <p:nvPr/>
        </p:nvSpPr>
        <p:spPr>
          <a:xfrm>
            <a:off x="366480" y="2438640"/>
            <a:ext cx="640080" cy="548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1" name="Freeform 40">
            <a:extLst>
              <a:ext uri="{FF2B5EF4-FFF2-40B4-BE49-F238E27FC236}">
                <a16:creationId xmlns:a16="http://schemas.microsoft.com/office/drawing/2014/main" id="{97C0F080-2F3A-344B-AC0E-6E5FCAE27A28}"/>
              </a:ext>
            </a:extLst>
          </p:cNvPr>
          <p:cNvSpPr/>
          <p:nvPr/>
        </p:nvSpPr>
        <p:spPr>
          <a:xfrm>
            <a:off x="527040" y="2452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2" name="Freeform 41">
            <a:extLst>
              <a:ext uri="{FF2B5EF4-FFF2-40B4-BE49-F238E27FC236}">
                <a16:creationId xmlns:a16="http://schemas.microsoft.com/office/drawing/2014/main" id="{29F26BC8-4854-D841-A8F0-A311F84CC400}"/>
              </a:ext>
            </a:extLst>
          </p:cNvPr>
          <p:cNvSpPr/>
          <p:nvPr/>
        </p:nvSpPr>
        <p:spPr>
          <a:xfrm>
            <a:off x="2985839" y="2438640"/>
            <a:ext cx="640080" cy="548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3" name="Freeform 42">
            <a:extLst>
              <a:ext uri="{FF2B5EF4-FFF2-40B4-BE49-F238E27FC236}">
                <a16:creationId xmlns:a16="http://schemas.microsoft.com/office/drawing/2014/main" id="{9F9420DE-707F-7546-AAAB-E9088EB3F39F}"/>
              </a:ext>
            </a:extLst>
          </p:cNvPr>
          <p:cNvSpPr/>
          <p:nvPr/>
        </p:nvSpPr>
        <p:spPr>
          <a:xfrm>
            <a:off x="3191760" y="24724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4" name="TextBox 43">
            <a:extLst>
              <a:ext uri="{FF2B5EF4-FFF2-40B4-BE49-F238E27FC236}">
                <a16:creationId xmlns:a16="http://schemas.microsoft.com/office/drawing/2014/main" id="{2BB37140-1A85-544C-8050-5BA0E034304B}"/>
              </a:ext>
            </a:extLst>
          </p:cNvPr>
          <p:cNvSpPr txBox="1"/>
          <p:nvPr/>
        </p:nvSpPr>
        <p:spPr>
          <a:xfrm>
            <a:off x="4716720" y="2383199"/>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45" name="Freeform 44">
            <a:extLst>
              <a:ext uri="{FF2B5EF4-FFF2-40B4-BE49-F238E27FC236}">
                <a16:creationId xmlns:a16="http://schemas.microsoft.com/office/drawing/2014/main" id="{F43F6149-6569-0B48-B7F7-0F8E36076ACE}"/>
              </a:ext>
            </a:extLst>
          </p:cNvPr>
          <p:cNvSpPr/>
          <p:nvPr/>
        </p:nvSpPr>
        <p:spPr>
          <a:xfrm>
            <a:off x="5556240" y="2653200"/>
            <a:ext cx="100800" cy="100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EF2929"/>
              </a:gs>
              <a:gs pos="100000">
                <a:srgbClr val="A40000"/>
              </a:gs>
            </a:gsLst>
            <a:lin ang="3600000"/>
          </a:gradFill>
          <a:ln w="18360">
            <a:solidFill>
              <a:srgbClr val="CC00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nvGrpSpPr>
          <p:cNvPr id="46" name="Group 45">
            <a:extLst>
              <a:ext uri="{FF2B5EF4-FFF2-40B4-BE49-F238E27FC236}">
                <a16:creationId xmlns:a16="http://schemas.microsoft.com/office/drawing/2014/main" id="{708C8B87-65DD-F549-8084-7800C10BF418}"/>
              </a:ext>
            </a:extLst>
          </p:cNvPr>
          <p:cNvGrpSpPr/>
          <p:nvPr/>
        </p:nvGrpSpPr>
        <p:grpSpPr>
          <a:xfrm>
            <a:off x="7354079" y="1614240"/>
            <a:ext cx="1932840" cy="1275480"/>
            <a:chOff x="7354079" y="1614240"/>
            <a:chExt cx="1932840" cy="1275480"/>
          </a:xfrm>
        </p:grpSpPr>
        <p:pic>
          <p:nvPicPr>
            <p:cNvPr id="47" name="Picture 46">
              <a:extLst>
                <a:ext uri="{FF2B5EF4-FFF2-40B4-BE49-F238E27FC236}">
                  <a16:creationId xmlns:a16="http://schemas.microsoft.com/office/drawing/2014/main" id="{C89ED754-372A-144E-B2C0-E009408D2D48}"/>
                </a:ext>
              </a:extLst>
            </p:cNvPr>
            <p:cNvPicPr>
              <a:picLocks noChangeAspect="1"/>
            </p:cNvPicPr>
            <p:nvPr/>
          </p:nvPicPr>
          <p:blipFill>
            <a:blip r:embed="rId4">
              <a:lum/>
              <a:alphaModFix/>
            </a:blip>
            <a:srcRect/>
            <a:stretch>
              <a:fillRect/>
            </a:stretch>
          </p:blipFill>
          <p:spPr>
            <a:xfrm>
              <a:off x="7354079" y="1614240"/>
              <a:ext cx="1932840" cy="1275480"/>
            </a:xfrm>
            <a:prstGeom prst="rect">
              <a:avLst/>
            </a:prstGeom>
            <a:noFill/>
            <a:ln>
              <a:noFill/>
            </a:ln>
          </p:spPr>
        </p:pic>
        <p:sp>
          <p:nvSpPr>
            <p:cNvPr id="48" name="Freeform 47">
              <a:extLst>
                <a:ext uri="{FF2B5EF4-FFF2-40B4-BE49-F238E27FC236}">
                  <a16:creationId xmlns:a16="http://schemas.microsoft.com/office/drawing/2014/main" id="{D478E449-17A1-6A49-828A-1BD6A2DF97D1}"/>
                </a:ext>
              </a:extLst>
            </p:cNvPr>
            <p:cNvSpPr/>
            <p:nvPr/>
          </p:nvSpPr>
          <p:spPr>
            <a:xfrm>
              <a:off x="8006760" y="1632240"/>
              <a:ext cx="640080" cy="622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rgbClr val="FF00FF"/>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9" name="Straight Connector 48">
              <a:extLst>
                <a:ext uri="{FF2B5EF4-FFF2-40B4-BE49-F238E27FC236}">
                  <a16:creationId xmlns:a16="http://schemas.microsoft.com/office/drawing/2014/main" id="{C611511B-4DBC-104F-9131-44DFAA42E393}"/>
                </a:ext>
              </a:extLst>
            </p:cNvPr>
            <p:cNvSpPr/>
            <p:nvPr/>
          </p:nvSpPr>
          <p:spPr>
            <a:xfrm flipH="1" flipV="1">
              <a:off x="8463960" y="2071439"/>
              <a:ext cx="274320" cy="274321"/>
            </a:xfrm>
            <a:prstGeom prst="line">
              <a:avLst/>
            </a:prstGeom>
            <a:noFill/>
            <a:ln w="36000">
              <a:solidFill>
                <a:srgbClr val="CC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50" name="TextBox 49">
            <a:extLst>
              <a:ext uri="{FF2B5EF4-FFF2-40B4-BE49-F238E27FC236}">
                <a16:creationId xmlns:a16="http://schemas.microsoft.com/office/drawing/2014/main" id="{87C66BF8-9214-D34E-9CB9-A6E67DE1DAC7}"/>
              </a:ext>
            </a:extLst>
          </p:cNvPr>
          <p:cNvSpPr txBox="1"/>
          <p:nvPr/>
        </p:nvSpPr>
        <p:spPr>
          <a:xfrm>
            <a:off x="549360" y="3916800"/>
            <a:ext cx="548640" cy="6588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U</a:t>
            </a:r>
          </a:p>
        </p:txBody>
      </p:sp>
      <p:sp>
        <p:nvSpPr>
          <p:cNvPr id="51" name="TextBox 50">
            <a:extLst>
              <a:ext uri="{FF2B5EF4-FFF2-40B4-BE49-F238E27FC236}">
                <a16:creationId xmlns:a16="http://schemas.microsoft.com/office/drawing/2014/main" id="{30C44F2E-485F-ED42-9077-16CD6B747F86}"/>
              </a:ext>
            </a:extLst>
          </p:cNvPr>
          <p:cNvSpPr txBox="1"/>
          <p:nvPr/>
        </p:nvSpPr>
        <p:spPr>
          <a:xfrm>
            <a:off x="56160" y="3899160"/>
            <a:ext cx="640080" cy="63468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238</a:t>
            </a:r>
          </a:p>
          <a:p>
            <a:pPr marL="0" marR="0" lvl="0" indent="0" algn="r" rtl="0" hangingPunct="0">
              <a:lnSpc>
                <a:spcPct val="100000"/>
              </a:lnSpc>
              <a:spcBef>
                <a:spcPts val="0"/>
              </a:spcBef>
              <a:spcAft>
                <a:spcPts val="0"/>
              </a:spcAft>
              <a:buNone/>
              <a:tabLst/>
            </a:pPr>
            <a:endParaRPr lang="it-IT" sz="600" b="0" i="0" u="none" strike="noStrike" kern="1200">
              <a:ln>
                <a:noFill/>
              </a:ln>
              <a:latin typeface="Liberation Sans" pitchFamily="18"/>
              <a:ea typeface="Droid Sans Fallback" pitchFamily="2"/>
              <a:cs typeface="FreeSans" pitchFamily="2"/>
            </a:endParaRPr>
          </a:p>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92</a:t>
            </a:r>
          </a:p>
        </p:txBody>
      </p:sp>
      <p:grpSp>
        <p:nvGrpSpPr>
          <p:cNvPr id="52" name="Group 51">
            <a:extLst>
              <a:ext uri="{FF2B5EF4-FFF2-40B4-BE49-F238E27FC236}">
                <a16:creationId xmlns:a16="http://schemas.microsoft.com/office/drawing/2014/main" id="{B648E797-A037-7045-9EED-FE76160CB582}"/>
              </a:ext>
            </a:extLst>
          </p:cNvPr>
          <p:cNvGrpSpPr/>
          <p:nvPr/>
        </p:nvGrpSpPr>
        <p:grpSpPr>
          <a:xfrm>
            <a:off x="4244400" y="4978080"/>
            <a:ext cx="288000" cy="318240"/>
            <a:chOff x="4244400" y="4978080"/>
            <a:chExt cx="288000" cy="318240"/>
          </a:xfrm>
        </p:grpSpPr>
        <p:sp>
          <p:nvSpPr>
            <p:cNvPr id="53" name="Freeform 52">
              <a:extLst>
                <a:ext uri="{FF2B5EF4-FFF2-40B4-BE49-F238E27FC236}">
                  <a16:creationId xmlns:a16="http://schemas.microsoft.com/office/drawing/2014/main" id="{DD7A79AC-9A99-A945-BB90-29062A335789}"/>
                </a:ext>
              </a:extLst>
            </p:cNvPr>
            <p:cNvSpPr/>
            <p:nvPr/>
          </p:nvSpPr>
          <p:spPr>
            <a:xfrm>
              <a:off x="4244400" y="50392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4" name="Freeform 53">
              <a:extLst>
                <a:ext uri="{FF2B5EF4-FFF2-40B4-BE49-F238E27FC236}">
                  <a16:creationId xmlns:a16="http://schemas.microsoft.com/office/drawing/2014/main" id="{C10C3125-AA83-EF4E-8B85-0CEEE06687CA}"/>
                </a:ext>
              </a:extLst>
            </p:cNvPr>
            <p:cNvSpPr/>
            <p:nvPr/>
          </p:nvSpPr>
          <p:spPr>
            <a:xfrm>
              <a:off x="4269600" y="5116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5" name="Freeform 54">
              <a:extLst>
                <a:ext uri="{FF2B5EF4-FFF2-40B4-BE49-F238E27FC236}">
                  <a16:creationId xmlns:a16="http://schemas.microsoft.com/office/drawing/2014/main" id="{9364980C-2492-644A-81D8-A9ED4B5D2611}"/>
                </a:ext>
              </a:extLst>
            </p:cNvPr>
            <p:cNvSpPr/>
            <p:nvPr/>
          </p:nvSpPr>
          <p:spPr>
            <a:xfrm>
              <a:off x="4311360" y="4978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6" name="Freeform 55">
              <a:extLst>
                <a:ext uri="{FF2B5EF4-FFF2-40B4-BE49-F238E27FC236}">
                  <a16:creationId xmlns:a16="http://schemas.microsoft.com/office/drawing/2014/main" id="{1EEF77F5-B54C-CD43-BC50-BE934A791425}"/>
                </a:ext>
              </a:extLst>
            </p:cNvPr>
            <p:cNvSpPr/>
            <p:nvPr/>
          </p:nvSpPr>
          <p:spPr>
            <a:xfrm>
              <a:off x="4352400" y="50385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57" name="Freeform 56">
            <a:extLst>
              <a:ext uri="{FF2B5EF4-FFF2-40B4-BE49-F238E27FC236}">
                <a16:creationId xmlns:a16="http://schemas.microsoft.com/office/drawing/2014/main" id="{927C2195-C9AC-B64F-BCD4-A908A2F1B365}"/>
              </a:ext>
            </a:extLst>
          </p:cNvPr>
          <p:cNvSpPr/>
          <p:nvPr/>
        </p:nvSpPr>
        <p:spPr>
          <a:xfrm>
            <a:off x="1047599" y="48780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8" name="Freeform 57">
            <a:extLst>
              <a:ext uri="{FF2B5EF4-FFF2-40B4-BE49-F238E27FC236}">
                <a16:creationId xmlns:a16="http://schemas.microsoft.com/office/drawing/2014/main" id="{B96669BD-6DB6-A942-AD95-C7AD61A7B93B}"/>
              </a:ext>
            </a:extLst>
          </p:cNvPr>
          <p:cNvSpPr/>
          <p:nvPr/>
        </p:nvSpPr>
        <p:spPr>
          <a:xfrm>
            <a:off x="1114559" y="53604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9" name="Freeform 58">
            <a:extLst>
              <a:ext uri="{FF2B5EF4-FFF2-40B4-BE49-F238E27FC236}">
                <a16:creationId xmlns:a16="http://schemas.microsoft.com/office/drawing/2014/main" id="{99C28394-0BA8-9E4C-8982-23324A6A77CD}"/>
              </a:ext>
            </a:extLst>
          </p:cNvPr>
          <p:cNvSpPr/>
          <p:nvPr/>
        </p:nvSpPr>
        <p:spPr>
          <a:xfrm>
            <a:off x="615600" y="493847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0" name="Freeform 59">
            <a:extLst>
              <a:ext uri="{FF2B5EF4-FFF2-40B4-BE49-F238E27FC236}">
                <a16:creationId xmlns:a16="http://schemas.microsoft.com/office/drawing/2014/main" id="{2FC9CC62-3A5C-9641-BA3B-134817B619BD}"/>
              </a:ext>
            </a:extLst>
          </p:cNvPr>
          <p:cNvSpPr/>
          <p:nvPr/>
        </p:nvSpPr>
        <p:spPr>
          <a:xfrm>
            <a:off x="599040" y="4753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1" name="Freeform 60">
            <a:extLst>
              <a:ext uri="{FF2B5EF4-FFF2-40B4-BE49-F238E27FC236}">
                <a16:creationId xmlns:a16="http://schemas.microsoft.com/office/drawing/2014/main" id="{DE0457EE-3208-3F47-B1C5-C4B588F97B9C}"/>
              </a:ext>
            </a:extLst>
          </p:cNvPr>
          <p:cNvSpPr/>
          <p:nvPr/>
        </p:nvSpPr>
        <p:spPr>
          <a:xfrm>
            <a:off x="840239" y="5559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2" name="Freeform 61">
            <a:extLst>
              <a:ext uri="{FF2B5EF4-FFF2-40B4-BE49-F238E27FC236}">
                <a16:creationId xmlns:a16="http://schemas.microsoft.com/office/drawing/2014/main" id="{88A41075-6129-784F-959C-534AA5984090}"/>
              </a:ext>
            </a:extLst>
          </p:cNvPr>
          <p:cNvSpPr/>
          <p:nvPr/>
        </p:nvSpPr>
        <p:spPr>
          <a:xfrm>
            <a:off x="915119" y="52632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3" name="Freeform 62">
            <a:extLst>
              <a:ext uri="{FF2B5EF4-FFF2-40B4-BE49-F238E27FC236}">
                <a16:creationId xmlns:a16="http://schemas.microsoft.com/office/drawing/2014/main" id="{0EF1BCBF-31DA-EF4C-9FE3-5937A6DF28EC}"/>
              </a:ext>
            </a:extLst>
          </p:cNvPr>
          <p:cNvSpPr/>
          <p:nvPr/>
        </p:nvSpPr>
        <p:spPr>
          <a:xfrm>
            <a:off x="759600" y="4789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4" name="Freeform 63">
            <a:extLst>
              <a:ext uri="{FF2B5EF4-FFF2-40B4-BE49-F238E27FC236}">
                <a16:creationId xmlns:a16="http://schemas.microsoft.com/office/drawing/2014/main" id="{A57F8038-4933-404C-B0C7-FD73F2224A05}"/>
              </a:ext>
            </a:extLst>
          </p:cNvPr>
          <p:cNvSpPr/>
          <p:nvPr/>
        </p:nvSpPr>
        <p:spPr>
          <a:xfrm>
            <a:off x="275040" y="526607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5" name="Freeform 64">
            <a:extLst>
              <a:ext uri="{FF2B5EF4-FFF2-40B4-BE49-F238E27FC236}">
                <a16:creationId xmlns:a16="http://schemas.microsoft.com/office/drawing/2014/main" id="{FE5FE892-607A-6346-9381-8DA13045F163}"/>
              </a:ext>
            </a:extLst>
          </p:cNvPr>
          <p:cNvSpPr/>
          <p:nvPr/>
        </p:nvSpPr>
        <p:spPr>
          <a:xfrm>
            <a:off x="1117440" y="50832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6" name="Freeform 65">
            <a:extLst>
              <a:ext uri="{FF2B5EF4-FFF2-40B4-BE49-F238E27FC236}">
                <a16:creationId xmlns:a16="http://schemas.microsoft.com/office/drawing/2014/main" id="{81EA6014-A25F-3E4D-AE15-7136D1A971B6}"/>
              </a:ext>
            </a:extLst>
          </p:cNvPr>
          <p:cNvSpPr/>
          <p:nvPr/>
        </p:nvSpPr>
        <p:spPr>
          <a:xfrm>
            <a:off x="687600" y="5559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7" name="Freeform 66">
            <a:extLst>
              <a:ext uri="{FF2B5EF4-FFF2-40B4-BE49-F238E27FC236}">
                <a16:creationId xmlns:a16="http://schemas.microsoft.com/office/drawing/2014/main" id="{66ECC4B9-FCB3-DB45-927E-6C73B4873CBF}"/>
              </a:ext>
            </a:extLst>
          </p:cNvPr>
          <p:cNvSpPr/>
          <p:nvPr/>
        </p:nvSpPr>
        <p:spPr>
          <a:xfrm>
            <a:off x="687600" y="51544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8" name="Freeform 67">
            <a:extLst>
              <a:ext uri="{FF2B5EF4-FFF2-40B4-BE49-F238E27FC236}">
                <a16:creationId xmlns:a16="http://schemas.microsoft.com/office/drawing/2014/main" id="{2FC6ED2F-2DB9-3F4F-8537-14DA3894062C}"/>
              </a:ext>
            </a:extLst>
          </p:cNvPr>
          <p:cNvSpPr/>
          <p:nvPr/>
        </p:nvSpPr>
        <p:spPr>
          <a:xfrm>
            <a:off x="563040" y="50832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9" name="Freeform 68">
            <a:extLst>
              <a:ext uri="{FF2B5EF4-FFF2-40B4-BE49-F238E27FC236}">
                <a16:creationId xmlns:a16="http://schemas.microsoft.com/office/drawing/2014/main" id="{5F82C59B-6B09-AE4F-9EA5-8796B13CE95D}"/>
              </a:ext>
            </a:extLst>
          </p:cNvPr>
          <p:cNvSpPr/>
          <p:nvPr/>
        </p:nvSpPr>
        <p:spPr>
          <a:xfrm>
            <a:off x="735119" y="5304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0" name="Freeform 69">
            <a:extLst>
              <a:ext uri="{FF2B5EF4-FFF2-40B4-BE49-F238E27FC236}">
                <a16:creationId xmlns:a16="http://schemas.microsoft.com/office/drawing/2014/main" id="{9ED37DEA-57E1-D24C-AECC-3DF0125E52FA}"/>
              </a:ext>
            </a:extLst>
          </p:cNvPr>
          <p:cNvSpPr/>
          <p:nvPr/>
        </p:nvSpPr>
        <p:spPr>
          <a:xfrm>
            <a:off x="455040" y="49744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1" name="Freeform 70">
            <a:extLst>
              <a:ext uri="{FF2B5EF4-FFF2-40B4-BE49-F238E27FC236}">
                <a16:creationId xmlns:a16="http://schemas.microsoft.com/office/drawing/2014/main" id="{9564C530-30A1-DB43-B023-CDC046E61745}"/>
              </a:ext>
            </a:extLst>
          </p:cNvPr>
          <p:cNvSpPr/>
          <p:nvPr/>
        </p:nvSpPr>
        <p:spPr>
          <a:xfrm>
            <a:off x="327600" y="49032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2" name="Freeform 71">
            <a:extLst>
              <a:ext uri="{FF2B5EF4-FFF2-40B4-BE49-F238E27FC236}">
                <a16:creationId xmlns:a16="http://schemas.microsoft.com/office/drawing/2014/main" id="{00A4FF1C-8016-3544-9799-F0ED066766C9}"/>
              </a:ext>
            </a:extLst>
          </p:cNvPr>
          <p:cNvSpPr/>
          <p:nvPr/>
        </p:nvSpPr>
        <p:spPr>
          <a:xfrm>
            <a:off x="311040" y="50832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3" name="Freeform 72">
            <a:extLst>
              <a:ext uri="{FF2B5EF4-FFF2-40B4-BE49-F238E27FC236}">
                <a16:creationId xmlns:a16="http://schemas.microsoft.com/office/drawing/2014/main" id="{874A187B-5F6C-F344-9462-33FAC778D147}"/>
              </a:ext>
            </a:extLst>
          </p:cNvPr>
          <p:cNvSpPr/>
          <p:nvPr/>
        </p:nvSpPr>
        <p:spPr>
          <a:xfrm>
            <a:off x="543600" y="48304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4" name="Freeform 73">
            <a:extLst>
              <a:ext uri="{FF2B5EF4-FFF2-40B4-BE49-F238E27FC236}">
                <a16:creationId xmlns:a16="http://schemas.microsoft.com/office/drawing/2014/main" id="{CF2B6ADB-468F-524A-B160-17FF5A319A6C}"/>
              </a:ext>
            </a:extLst>
          </p:cNvPr>
          <p:cNvSpPr/>
          <p:nvPr/>
        </p:nvSpPr>
        <p:spPr>
          <a:xfrm>
            <a:off x="831599" y="4825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5" name="Freeform 74">
            <a:extLst>
              <a:ext uri="{FF2B5EF4-FFF2-40B4-BE49-F238E27FC236}">
                <a16:creationId xmlns:a16="http://schemas.microsoft.com/office/drawing/2014/main" id="{1A13443E-4482-BA4F-854B-06F79BD505CA}"/>
              </a:ext>
            </a:extLst>
          </p:cNvPr>
          <p:cNvSpPr/>
          <p:nvPr/>
        </p:nvSpPr>
        <p:spPr>
          <a:xfrm>
            <a:off x="915119" y="5080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6" name="Freeform 75">
            <a:extLst>
              <a:ext uri="{FF2B5EF4-FFF2-40B4-BE49-F238E27FC236}">
                <a16:creationId xmlns:a16="http://schemas.microsoft.com/office/drawing/2014/main" id="{DDBCDC07-45C6-764F-A649-F73554949DE7}"/>
              </a:ext>
            </a:extLst>
          </p:cNvPr>
          <p:cNvSpPr/>
          <p:nvPr/>
        </p:nvSpPr>
        <p:spPr>
          <a:xfrm>
            <a:off x="549360" y="5268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7" name="Freeform 76">
            <a:extLst>
              <a:ext uri="{FF2B5EF4-FFF2-40B4-BE49-F238E27FC236}">
                <a16:creationId xmlns:a16="http://schemas.microsoft.com/office/drawing/2014/main" id="{3CE699CF-4C6F-134D-AB0E-7D5CFEF6A6A9}"/>
              </a:ext>
            </a:extLst>
          </p:cNvPr>
          <p:cNvSpPr/>
          <p:nvPr/>
        </p:nvSpPr>
        <p:spPr>
          <a:xfrm>
            <a:off x="845999" y="5484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8" name="Freeform 77">
            <a:extLst>
              <a:ext uri="{FF2B5EF4-FFF2-40B4-BE49-F238E27FC236}">
                <a16:creationId xmlns:a16="http://schemas.microsoft.com/office/drawing/2014/main" id="{F7B6F2C2-9583-964E-8C68-E79C39C2205A}"/>
              </a:ext>
            </a:extLst>
          </p:cNvPr>
          <p:cNvSpPr/>
          <p:nvPr/>
        </p:nvSpPr>
        <p:spPr>
          <a:xfrm>
            <a:off x="383040" y="4897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9" name="Freeform 78">
            <a:extLst>
              <a:ext uri="{FF2B5EF4-FFF2-40B4-BE49-F238E27FC236}">
                <a16:creationId xmlns:a16="http://schemas.microsoft.com/office/drawing/2014/main" id="{BAB2B847-A9A5-034C-B96C-E3798EB734DD}"/>
              </a:ext>
            </a:extLst>
          </p:cNvPr>
          <p:cNvSpPr/>
          <p:nvPr/>
        </p:nvSpPr>
        <p:spPr>
          <a:xfrm>
            <a:off x="990000" y="5484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0" name="Freeform 79">
            <a:extLst>
              <a:ext uri="{FF2B5EF4-FFF2-40B4-BE49-F238E27FC236}">
                <a16:creationId xmlns:a16="http://schemas.microsoft.com/office/drawing/2014/main" id="{DD360566-A366-0E4C-B268-245800285745}"/>
              </a:ext>
            </a:extLst>
          </p:cNvPr>
          <p:cNvSpPr/>
          <p:nvPr/>
        </p:nvSpPr>
        <p:spPr>
          <a:xfrm>
            <a:off x="627480" y="54075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1" name="Freeform 80">
            <a:extLst>
              <a:ext uri="{FF2B5EF4-FFF2-40B4-BE49-F238E27FC236}">
                <a16:creationId xmlns:a16="http://schemas.microsoft.com/office/drawing/2014/main" id="{D6518507-65A4-2F44-90C9-B7853AA84665}"/>
              </a:ext>
            </a:extLst>
          </p:cNvPr>
          <p:cNvSpPr/>
          <p:nvPr/>
        </p:nvSpPr>
        <p:spPr>
          <a:xfrm>
            <a:off x="1023840" y="54079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2" name="Freeform 81">
            <a:extLst>
              <a:ext uri="{FF2B5EF4-FFF2-40B4-BE49-F238E27FC236}">
                <a16:creationId xmlns:a16="http://schemas.microsoft.com/office/drawing/2014/main" id="{12C6E4C1-A37E-044E-921C-D1503165CE72}"/>
              </a:ext>
            </a:extLst>
          </p:cNvPr>
          <p:cNvSpPr/>
          <p:nvPr/>
        </p:nvSpPr>
        <p:spPr>
          <a:xfrm>
            <a:off x="1095480" y="526931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3" name="Freeform 82">
            <a:extLst>
              <a:ext uri="{FF2B5EF4-FFF2-40B4-BE49-F238E27FC236}">
                <a16:creationId xmlns:a16="http://schemas.microsoft.com/office/drawing/2014/main" id="{BA37A3E2-622F-EB45-982E-C4AA1C32219E}"/>
              </a:ext>
            </a:extLst>
          </p:cNvPr>
          <p:cNvSpPr/>
          <p:nvPr/>
        </p:nvSpPr>
        <p:spPr>
          <a:xfrm>
            <a:off x="699840" y="487367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4" name="Freeform 83">
            <a:extLst>
              <a:ext uri="{FF2B5EF4-FFF2-40B4-BE49-F238E27FC236}">
                <a16:creationId xmlns:a16="http://schemas.microsoft.com/office/drawing/2014/main" id="{03AEBFA1-9398-BB4B-903F-732F52F19971}"/>
              </a:ext>
            </a:extLst>
          </p:cNvPr>
          <p:cNvSpPr/>
          <p:nvPr/>
        </p:nvSpPr>
        <p:spPr>
          <a:xfrm>
            <a:off x="880200" y="49100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5" name="Freeform 84">
            <a:extLst>
              <a:ext uri="{FF2B5EF4-FFF2-40B4-BE49-F238E27FC236}">
                <a16:creationId xmlns:a16="http://schemas.microsoft.com/office/drawing/2014/main" id="{9F17BB69-04C0-BF47-B9F4-D817A8D5C39D}"/>
              </a:ext>
            </a:extLst>
          </p:cNvPr>
          <p:cNvSpPr/>
          <p:nvPr/>
        </p:nvSpPr>
        <p:spPr>
          <a:xfrm>
            <a:off x="412920" y="5162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6" name="Freeform 85">
            <a:extLst>
              <a:ext uri="{FF2B5EF4-FFF2-40B4-BE49-F238E27FC236}">
                <a16:creationId xmlns:a16="http://schemas.microsoft.com/office/drawing/2014/main" id="{A7643A50-C621-E744-B555-C93D25E260C4}"/>
              </a:ext>
            </a:extLst>
          </p:cNvPr>
          <p:cNvSpPr/>
          <p:nvPr/>
        </p:nvSpPr>
        <p:spPr>
          <a:xfrm>
            <a:off x="951480" y="53326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7" name="Freeform 86">
            <a:extLst>
              <a:ext uri="{FF2B5EF4-FFF2-40B4-BE49-F238E27FC236}">
                <a16:creationId xmlns:a16="http://schemas.microsoft.com/office/drawing/2014/main" id="{7DA657EA-85D0-D347-A86D-5DF5F03E65AD}"/>
              </a:ext>
            </a:extLst>
          </p:cNvPr>
          <p:cNvSpPr/>
          <p:nvPr/>
        </p:nvSpPr>
        <p:spPr>
          <a:xfrm>
            <a:off x="807840" y="54050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8" name="Freeform 87">
            <a:extLst>
              <a:ext uri="{FF2B5EF4-FFF2-40B4-BE49-F238E27FC236}">
                <a16:creationId xmlns:a16="http://schemas.microsoft.com/office/drawing/2014/main" id="{CA12BB6A-24BD-D64E-9B29-B40B2B5533AB}"/>
              </a:ext>
            </a:extLst>
          </p:cNvPr>
          <p:cNvSpPr/>
          <p:nvPr/>
        </p:nvSpPr>
        <p:spPr>
          <a:xfrm>
            <a:off x="759959" y="5154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9" name="Freeform 88">
            <a:extLst>
              <a:ext uri="{FF2B5EF4-FFF2-40B4-BE49-F238E27FC236}">
                <a16:creationId xmlns:a16="http://schemas.microsoft.com/office/drawing/2014/main" id="{DFE049E2-744B-724C-A880-989067AA63D1}"/>
              </a:ext>
            </a:extLst>
          </p:cNvPr>
          <p:cNvSpPr/>
          <p:nvPr/>
        </p:nvSpPr>
        <p:spPr>
          <a:xfrm>
            <a:off x="1024559" y="49824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0" name="Freeform 89">
            <a:extLst>
              <a:ext uri="{FF2B5EF4-FFF2-40B4-BE49-F238E27FC236}">
                <a16:creationId xmlns:a16="http://schemas.microsoft.com/office/drawing/2014/main" id="{4788D69D-E0D5-6049-B227-14F866C85263}"/>
              </a:ext>
            </a:extLst>
          </p:cNvPr>
          <p:cNvSpPr/>
          <p:nvPr/>
        </p:nvSpPr>
        <p:spPr>
          <a:xfrm>
            <a:off x="736920" y="50187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1" name="Freeform 90">
            <a:extLst>
              <a:ext uri="{FF2B5EF4-FFF2-40B4-BE49-F238E27FC236}">
                <a16:creationId xmlns:a16="http://schemas.microsoft.com/office/drawing/2014/main" id="{CA0A33C9-8EA9-9D4D-9021-829DC0FB73F1}"/>
              </a:ext>
            </a:extLst>
          </p:cNvPr>
          <p:cNvSpPr/>
          <p:nvPr/>
        </p:nvSpPr>
        <p:spPr>
          <a:xfrm>
            <a:off x="1025280" y="51271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2" name="Straight Connector 91">
            <a:extLst>
              <a:ext uri="{FF2B5EF4-FFF2-40B4-BE49-F238E27FC236}">
                <a16:creationId xmlns:a16="http://schemas.microsoft.com/office/drawing/2014/main" id="{CCD48FD9-7580-3047-905B-9D68787E0F30}"/>
              </a:ext>
            </a:extLst>
          </p:cNvPr>
          <p:cNvSpPr/>
          <p:nvPr/>
        </p:nvSpPr>
        <p:spPr>
          <a:xfrm>
            <a:off x="1258199" y="4255200"/>
            <a:ext cx="1014121" cy="0"/>
          </a:xfrm>
          <a:prstGeom prst="line">
            <a:avLst/>
          </a:prstGeom>
          <a:noFill/>
          <a:ln w="36000">
            <a:solidFill>
              <a:srgbClr val="00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3" name="TextBox 92">
            <a:extLst>
              <a:ext uri="{FF2B5EF4-FFF2-40B4-BE49-F238E27FC236}">
                <a16:creationId xmlns:a16="http://schemas.microsoft.com/office/drawing/2014/main" id="{20AD38D8-C45D-9640-8D0E-CED64AC2EBBF}"/>
              </a:ext>
            </a:extLst>
          </p:cNvPr>
          <p:cNvSpPr txBox="1"/>
          <p:nvPr/>
        </p:nvSpPr>
        <p:spPr>
          <a:xfrm>
            <a:off x="2817360" y="3917160"/>
            <a:ext cx="1009439"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Th*</a:t>
            </a:r>
          </a:p>
        </p:txBody>
      </p:sp>
      <p:sp>
        <p:nvSpPr>
          <p:cNvPr id="94" name="TextBox 93">
            <a:extLst>
              <a:ext uri="{FF2B5EF4-FFF2-40B4-BE49-F238E27FC236}">
                <a16:creationId xmlns:a16="http://schemas.microsoft.com/office/drawing/2014/main" id="{537C381D-F026-1945-B724-1C31430AA754}"/>
              </a:ext>
            </a:extLst>
          </p:cNvPr>
          <p:cNvSpPr txBox="1"/>
          <p:nvPr/>
        </p:nvSpPr>
        <p:spPr>
          <a:xfrm>
            <a:off x="2324160" y="3899520"/>
            <a:ext cx="640080" cy="63468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234</a:t>
            </a:r>
          </a:p>
          <a:p>
            <a:pPr marL="0" marR="0" lvl="0" indent="0" algn="r" rtl="0" hangingPunct="0">
              <a:lnSpc>
                <a:spcPct val="100000"/>
              </a:lnSpc>
              <a:spcBef>
                <a:spcPts val="0"/>
              </a:spcBef>
              <a:spcAft>
                <a:spcPts val="0"/>
              </a:spcAft>
              <a:buNone/>
              <a:tabLst/>
            </a:pPr>
            <a:endParaRPr lang="it-IT" sz="600" b="0" i="0" u="none" strike="noStrike" kern="1200">
              <a:ln>
                <a:noFill/>
              </a:ln>
              <a:latin typeface="Liberation Sans" pitchFamily="18"/>
              <a:ea typeface="Droid Sans Fallback" pitchFamily="2"/>
              <a:cs typeface="FreeSans" pitchFamily="2"/>
            </a:endParaRPr>
          </a:p>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90</a:t>
            </a:r>
          </a:p>
        </p:txBody>
      </p:sp>
      <p:grpSp>
        <p:nvGrpSpPr>
          <p:cNvPr id="95" name="Group 94">
            <a:extLst>
              <a:ext uri="{FF2B5EF4-FFF2-40B4-BE49-F238E27FC236}">
                <a16:creationId xmlns:a16="http://schemas.microsoft.com/office/drawing/2014/main" id="{2F664760-3B3D-CD40-9964-BC30FCCB76CD}"/>
              </a:ext>
            </a:extLst>
          </p:cNvPr>
          <p:cNvGrpSpPr/>
          <p:nvPr/>
        </p:nvGrpSpPr>
        <p:grpSpPr>
          <a:xfrm>
            <a:off x="2622960" y="4731839"/>
            <a:ext cx="993600" cy="914401"/>
            <a:chOff x="2622960" y="4731839"/>
            <a:chExt cx="993600" cy="914401"/>
          </a:xfrm>
        </p:grpSpPr>
        <p:sp>
          <p:nvSpPr>
            <p:cNvPr id="96" name="Freeform 95">
              <a:extLst>
                <a:ext uri="{FF2B5EF4-FFF2-40B4-BE49-F238E27FC236}">
                  <a16:creationId xmlns:a16="http://schemas.microsoft.com/office/drawing/2014/main" id="{A2A909FC-9B11-3F46-91A4-A7AB63379D9B}"/>
                </a:ext>
              </a:extLst>
            </p:cNvPr>
            <p:cNvSpPr/>
            <p:nvPr/>
          </p:nvSpPr>
          <p:spPr>
            <a:xfrm>
              <a:off x="3366720" y="48564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7" name="Freeform 96">
              <a:extLst>
                <a:ext uri="{FF2B5EF4-FFF2-40B4-BE49-F238E27FC236}">
                  <a16:creationId xmlns:a16="http://schemas.microsoft.com/office/drawing/2014/main" id="{9E7280F4-670D-1A4B-A9CB-A715198E3CF1}"/>
                </a:ext>
              </a:extLst>
            </p:cNvPr>
            <p:cNvSpPr/>
            <p:nvPr/>
          </p:nvSpPr>
          <p:spPr>
            <a:xfrm>
              <a:off x="3325679" y="53388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8" name="Freeform 97">
              <a:extLst>
                <a:ext uri="{FF2B5EF4-FFF2-40B4-BE49-F238E27FC236}">
                  <a16:creationId xmlns:a16="http://schemas.microsoft.com/office/drawing/2014/main" id="{B3431B63-2FE7-8044-A74B-81875501D8F0}"/>
                </a:ext>
              </a:extLst>
            </p:cNvPr>
            <p:cNvSpPr/>
            <p:nvPr/>
          </p:nvSpPr>
          <p:spPr>
            <a:xfrm>
              <a:off x="2934720" y="4916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9" name="Freeform 98">
              <a:extLst>
                <a:ext uri="{FF2B5EF4-FFF2-40B4-BE49-F238E27FC236}">
                  <a16:creationId xmlns:a16="http://schemas.microsoft.com/office/drawing/2014/main" id="{CC2C6154-E9FC-A043-8F51-F6F553992F9D}"/>
                </a:ext>
              </a:extLst>
            </p:cNvPr>
            <p:cNvSpPr/>
            <p:nvPr/>
          </p:nvSpPr>
          <p:spPr>
            <a:xfrm>
              <a:off x="2918160" y="473183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0" name="Freeform 99">
              <a:extLst>
                <a:ext uri="{FF2B5EF4-FFF2-40B4-BE49-F238E27FC236}">
                  <a16:creationId xmlns:a16="http://schemas.microsoft.com/office/drawing/2014/main" id="{4CB8F428-135D-2D42-8203-ADF79480B91A}"/>
                </a:ext>
              </a:extLst>
            </p:cNvPr>
            <p:cNvSpPr/>
            <p:nvPr/>
          </p:nvSpPr>
          <p:spPr>
            <a:xfrm>
              <a:off x="3015360" y="54662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1" name="Freeform 100">
              <a:extLst>
                <a:ext uri="{FF2B5EF4-FFF2-40B4-BE49-F238E27FC236}">
                  <a16:creationId xmlns:a16="http://schemas.microsoft.com/office/drawing/2014/main" id="{8919529D-E1EA-1246-8880-065951241946}"/>
                </a:ext>
              </a:extLst>
            </p:cNvPr>
            <p:cNvSpPr/>
            <p:nvPr/>
          </p:nvSpPr>
          <p:spPr>
            <a:xfrm>
              <a:off x="3234240" y="5241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2" name="Freeform 101">
              <a:extLst>
                <a:ext uri="{FF2B5EF4-FFF2-40B4-BE49-F238E27FC236}">
                  <a16:creationId xmlns:a16="http://schemas.microsoft.com/office/drawing/2014/main" id="{2CCF05B1-FD17-0F48-9AEE-EDC5DE0F7A75}"/>
                </a:ext>
              </a:extLst>
            </p:cNvPr>
            <p:cNvSpPr/>
            <p:nvPr/>
          </p:nvSpPr>
          <p:spPr>
            <a:xfrm>
              <a:off x="3078720" y="476783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3" name="Freeform 102">
              <a:extLst>
                <a:ext uri="{FF2B5EF4-FFF2-40B4-BE49-F238E27FC236}">
                  <a16:creationId xmlns:a16="http://schemas.microsoft.com/office/drawing/2014/main" id="{F27B0776-FCD2-A54E-ADBE-91F638481015}"/>
                </a:ext>
              </a:extLst>
            </p:cNvPr>
            <p:cNvSpPr/>
            <p:nvPr/>
          </p:nvSpPr>
          <p:spPr>
            <a:xfrm>
              <a:off x="2732040" y="5247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4" name="Freeform 103">
              <a:extLst>
                <a:ext uri="{FF2B5EF4-FFF2-40B4-BE49-F238E27FC236}">
                  <a16:creationId xmlns:a16="http://schemas.microsoft.com/office/drawing/2014/main" id="{3FD68A99-C4CB-354F-B7C5-84BE73DB0A88}"/>
                </a:ext>
              </a:extLst>
            </p:cNvPr>
            <p:cNvSpPr/>
            <p:nvPr/>
          </p:nvSpPr>
          <p:spPr>
            <a:xfrm>
              <a:off x="3436560" y="5061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5" name="Freeform 104">
              <a:extLst>
                <a:ext uri="{FF2B5EF4-FFF2-40B4-BE49-F238E27FC236}">
                  <a16:creationId xmlns:a16="http://schemas.microsoft.com/office/drawing/2014/main" id="{23204812-C1D0-2F4C-BEF4-C7CBF4112610}"/>
                </a:ext>
              </a:extLst>
            </p:cNvPr>
            <p:cNvSpPr/>
            <p:nvPr/>
          </p:nvSpPr>
          <p:spPr>
            <a:xfrm>
              <a:off x="2826720" y="5385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6" name="Freeform 105">
              <a:extLst>
                <a:ext uri="{FF2B5EF4-FFF2-40B4-BE49-F238E27FC236}">
                  <a16:creationId xmlns:a16="http://schemas.microsoft.com/office/drawing/2014/main" id="{B01C0B17-0866-904F-BADC-38871D2CCD7D}"/>
                </a:ext>
              </a:extLst>
            </p:cNvPr>
            <p:cNvSpPr/>
            <p:nvPr/>
          </p:nvSpPr>
          <p:spPr>
            <a:xfrm>
              <a:off x="3006720" y="5132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7" name="Freeform 106">
              <a:extLst>
                <a:ext uri="{FF2B5EF4-FFF2-40B4-BE49-F238E27FC236}">
                  <a16:creationId xmlns:a16="http://schemas.microsoft.com/office/drawing/2014/main" id="{1ACD0144-9415-184D-99A6-8D8141C5ADFB}"/>
                </a:ext>
              </a:extLst>
            </p:cNvPr>
            <p:cNvSpPr/>
            <p:nvPr/>
          </p:nvSpPr>
          <p:spPr>
            <a:xfrm>
              <a:off x="2882160" y="5061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8" name="Freeform 107">
              <a:extLst>
                <a:ext uri="{FF2B5EF4-FFF2-40B4-BE49-F238E27FC236}">
                  <a16:creationId xmlns:a16="http://schemas.microsoft.com/office/drawing/2014/main" id="{6CDC6F4C-AE26-3A4A-9625-D276660B2789}"/>
                </a:ext>
              </a:extLst>
            </p:cNvPr>
            <p:cNvSpPr/>
            <p:nvPr/>
          </p:nvSpPr>
          <p:spPr>
            <a:xfrm>
              <a:off x="3054240" y="5283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9" name="Freeform 108">
              <a:extLst>
                <a:ext uri="{FF2B5EF4-FFF2-40B4-BE49-F238E27FC236}">
                  <a16:creationId xmlns:a16="http://schemas.microsoft.com/office/drawing/2014/main" id="{C6FC873F-7F89-9942-A171-EDCEA16A09E6}"/>
                </a:ext>
              </a:extLst>
            </p:cNvPr>
            <p:cNvSpPr/>
            <p:nvPr/>
          </p:nvSpPr>
          <p:spPr>
            <a:xfrm>
              <a:off x="2774160" y="4952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0" name="Freeform 109">
              <a:extLst>
                <a:ext uri="{FF2B5EF4-FFF2-40B4-BE49-F238E27FC236}">
                  <a16:creationId xmlns:a16="http://schemas.microsoft.com/office/drawing/2014/main" id="{D29B39DB-F992-9A45-B411-2C07B0AF7AC5}"/>
                </a:ext>
              </a:extLst>
            </p:cNvPr>
            <p:cNvSpPr/>
            <p:nvPr/>
          </p:nvSpPr>
          <p:spPr>
            <a:xfrm>
              <a:off x="2646720" y="4881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1" name="Freeform 110">
              <a:extLst>
                <a:ext uri="{FF2B5EF4-FFF2-40B4-BE49-F238E27FC236}">
                  <a16:creationId xmlns:a16="http://schemas.microsoft.com/office/drawing/2014/main" id="{8BB6CFD9-BF3B-5A42-B16D-742B72AAC86F}"/>
                </a:ext>
              </a:extLst>
            </p:cNvPr>
            <p:cNvSpPr/>
            <p:nvPr/>
          </p:nvSpPr>
          <p:spPr>
            <a:xfrm>
              <a:off x="2630160" y="5061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2" name="Freeform 111">
              <a:extLst>
                <a:ext uri="{FF2B5EF4-FFF2-40B4-BE49-F238E27FC236}">
                  <a16:creationId xmlns:a16="http://schemas.microsoft.com/office/drawing/2014/main" id="{26A9EC55-F048-2B44-A50C-BAECA97BD993}"/>
                </a:ext>
              </a:extLst>
            </p:cNvPr>
            <p:cNvSpPr/>
            <p:nvPr/>
          </p:nvSpPr>
          <p:spPr>
            <a:xfrm>
              <a:off x="2862720" y="4808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3" name="Freeform 112">
              <a:extLst>
                <a:ext uri="{FF2B5EF4-FFF2-40B4-BE49-F238E27FC236}">
                  <a16:creationId xmlns:a16="http://schemas.microsoft.com/office/drawing/2014/main" id="{66DF9263-3C82-764B-80DE-4AE004248997}"/>
                </a:ext>
              </a:extLst>
            </p:cNvPr>
            <p:cNvSpPr/>
            <p:nvPr/>
          </p:nvSpPr>
          <p:spPr>
            <a:xfrm>
              <a:off x="3150720" y="4803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4" name="Freeform 113">
              <a:extLst>
                <a:ext uri="{FF2B5EF4-FFF2-40B4-BE49-F238E27FC236}">
                  <a16:creationId xmlns:a16="http://schemas.microsoft.com/office/drawing/2014/main" id="{5942DD1C-443F-434F-B4ED-D722D9254178}"/>
                </a:ext>
              </a:extLst>
            </p:cNvPr>
            <p:cNvSpPr/>
            <p:nvPr/>
          </p:nvSpPr>
          <p:spPr>
            <a:xfrm>
              <a:off x="3234240" y="50587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5" name="Freeform 114">
              <a:extLst>
                <a:ext uri="{FF2B5EF4-FFF2-40B4-BE49-F238E27FC236}">
                  <a16:creationId xmlns:a16="http://schemas.microsoft.com/office/drawing/2014/main" id="{2A62DA0D-DBDC-024E-922C-874F747F834C}"/>
                </a:ext>
              </a:extLst>
            </p:cNvPr>
            <p:cNvSpPr/>
            <p:nvPr/>
          </p:nvSpPr>
          <p:spPr>
            <a:xfrm>
              <a:off x="2868480" y="5247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6" name="Freeform 115">
              <a:extLst>
                <a:ext uri="{FF2B5EF4-FFF2-40B4-BE49-F238E27FC236}">
                  <a16:creationId xmlns:a16="http://schemas.microsoft.com/office/drawing/2014/main" id="{A29C235C-1416-BD48-84DA-35B7F2BB65C3}"/>
                </a:ext>
              </a:extLst>
            </p:cNvPr>
            <p:cNvSpPr/>
            <p:nvPr/>
          </p:nvSpPr>
          <p:spPr>
            <a:xfrm>
              <a:off x="3165120" y="5463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7" name="Freeform 116">
              <a:extLst>
                <a:ext uri="{FF2B5EF4-FFF2-40B4-BE49-F238E27FC236}">
                  <a16:creationId xmlns:a16="http://schemas.microsoft.com/office/drawing/2014/main" id="{EFCCA486-3FB0-0248-9BC4-80733B8F980A}"/>
                </a:ext>
              </a:extLst>
            </p:cNvPr>
            <p:cNvSpPr/>
            <p:nvPr/>
          </p:nvSpPr>
          <p:spPr>
            <a:xfrm>
              <a:off x="2702160" y="4875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8" name="Freeform 117">
              <a:extLst>
                <a:ext uri="{FF2B5EF4-FFF2-40B4-BE49-F238E27FC236}">
                  <a16:creationId xmlns:a16="http://schemas.microsoft.com/office/drawing/2014/main" id="{C9451002-7918-7047-94F4-6054A5A92200}"/>
                </a:ext>
              </a:extLst>
            </p:cNvPr>
            <p:cNvSpPr/>
            <p:nvPr/>
          </p:nvSpPr>
          <p:spPr>
            <a:xfrm>
              <a:off x="2646720" y="5241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9" name="Freeform 118">
              <a:extLst>
                <a:ext uri="{FF2B5EF4-FFF2-40B4-BE49-F238E27FC236}">
                  <a16:creationId xmlns:a16="http://schemas.microsoft.com/office/drawing/2014/main" id="{A7E49035-94C2-2843-A044-FA4A812EF30B}"/>
                </a:ext>
              </a:extLst>
            </p:cNvPr>
            <p:cNvSpPr/>
            <p:nvPr/>
          </p:nvSpPr>
          <p:spPr>
            <a:xfrm>
              <a:off x="2946600" y="5385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0" name="Freeform 119">
              <a:extLst>
                <a:ext uri="{FF2B5EF4-FFF2-40B4-BE49-F238E27FC236}">
                  <a16:creationId xmlns:a16="http://schemas.microsoft.com/office/drawing/2014/main" id="{C310D468-6B4B-0B46-B9EB-F85B5540F6AC}"/>
                </a:ext>
              </a:extLst>
            </p:cNvPr>
            <p:cNvSpPr/>
            <p:nvPr/>
          </p:nvSpPr>
          <p:spPr>
            <a:xfrm>
              <a:off x="2622960" y="5170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1" name="Freeform 120">
              <a:extLst>
                <a:ext uri="{FF2B5EF4-FFF2-40B4-BE49-F238E27FC236}">
                  <a16:creationId xmlns:a16="http://schemas.microsoft.com/office/drawing/2014/main" id="{729C5E21-19C0-0E4D-AD5E-92CBA22AFD7E}"/>
                </a:ext>
              </a:extLst>
            </p:cNvPr>
            <p:cNvSpPr/>
            <p:nvPr/>
          </p:nvSpPr>
          <p:spPr>
            <a:xfrm>
              <a:off x="3414600" y="52477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2" name="Freeform 121">
              <a:extLst>
                <a:ext uri="{FF2B5EF4-FFF2-40B4-BE49-F238E27FC236}">
                  <a16:creationId xmlns:a16="http://schemas.microsoft.com/office/drawing/2014/main" id="{1BECA876-ACD8-F644-801D-2AF1B4CDF4B7}"/>
                </a:ext>
              </a:extLst>
            </p:cNvPr>
            <p:cNvSpPr/>
            <p:nvPr/>
          </p:nvSpPr>
          <p:spPr>
            <a:xfrm>
              <a:off x="3018960" y="4852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3" name="Freeform 122">
              <a:extLst>
                <a:ext uri="{FF2B5EF4-FFF2-40B4-BE49-F238E27FC236}">
                  <a16:creationId xmlns:a16="http://schemas.microsoft.com/office/drawing/2014/main" id="{EAAA645A-7D54-664D-87F2-151A97A19B66}"/>
                </a:ext>
              </a:extLst>
            </p:cNvPr>
            <p:cNvSpPr/>
            <p:nvPr/>
          </p:nvSpPr>
          <p:spPr>
            <a:xfrm>
              <a:off x="3199320" y="4888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4" name="Freeform 123">
              <a:extLst>
                <a:ext uri="{FF2B5EF4-FFF2-40B4-BE49-F238E27FC236}">
                  <a16:creationId xmlns:a16="http://schemas.microsoft.com/office/drawing/2014/main" id="{290C9E16-BF35-4141-9FB4-E1666FA37409}"/>
                </a:ext>
              </a:extLst>
            </p:cNvPr>
            <p:cNvSpPr/>
            <p:nvPr/>
          </p:nvSpPr>
          <p:spPr>
            <a:xfrm>
              <a:off x="2732040" y="51411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5" name="Freeform 124">
              <a:extLst>
                <a:ext uri="{FF2B5EF4-FFF2-40B4-BE49-F238E27FC236}">
                  <a16:creationId xmlns:a16="http://schemas.microsoft.com/office/drawing/2014/main" id="{CA14E42C-F51A-824B-9B05-55B7C3F92876}"/>
                </a:ext>
              </a:extLst>
            </p:cNvPr>
            <p:cNvSpPr/>
            <p:nvPr/>
          </p:nvSpPr>
          <p:spPr>
            <a:xfrm>
              <a:off x="3270600" y="5311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6" name="Freeform 125">
              <a:extLst>
                <a:ext uri="{FF2B5EF4-FFF2-40B4-BE49-F238E27FC236}">
                  <a16:creationId xmlns:a16="http://schemas.microsoft.com/office/drawing/2014/main" id="{1641437A-D77A-1F48-B4B7-D69C80C56CE0}"/>
                </a:ext>
              </a:extLst>
            </p:cNvPr>
            <p:cNvSpPr/>
            <p:nvPr/>
          </p:nvSpPr>
          <p:spPr>
            <a:xfrm>
              <a:off x="3126960" y="5383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7" name="Freeform 126">
              <a:extLst>
                <a:ext uri="{FF2B5EF4-FFF2-40B4-BE49-F238E27FC236}">
                  <a16:creationId xmlns:a16="http://schemas.microsoft.com/office/drawing/2014/main" id="{1ABEC2C0-0281-7F47-84C1-BA48EDA2CC16}"/>
                </a:ext>
              </a:extLst>
            </p:cNvPr>
            <p:cNvSpPr/>
            <p:nvPr/>
          </p:nvSpPr>
          <p:spPr>
            <a:xfrm>
              <a:off x="3079080" y="51332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8" name="Freeform 127">
              <a:extLst>
                <a:ext uri="{FF2B5EF4-FFF2-40B4-BE49-F238E27FC236}">
                  <a16:creationId xmlns:a16="http://schemas.microsoft.com/office/drawing/2014/main" id="{86E21ABD-10B0-3B48-93C5-B3C3438A4DD3}"/>
                </a:ext>
              </a:extLst>
            </p:cNvPr>
            <p:cNvSpPr/>
            <p:nvPr/>
          </p:nvSpPr>
          <p:spPr>
            <a:xfrm>
              <a:off x="3343679" y="49608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9" name="Freeform 128">
              <a:extLst>
                <a:ext uri="{FF2B5EF4-FFF2-40B4-BE49-F238E27FC236}">
                  <a16:creationId xmlns:a16="http://schemas.microsoft.com/office/drawing/2014/main" id="{6286D3C2-5707-7242-B09D-31270E443DFD}"/>
                </a:ext>
              </a:extLst>
            </p:cNvPr>
            <p:cNvSpPr/>
            <p:nvPr/>
          </p:nvSpPr>
          <p:spPr>
            <a:xfrm>
              <a:off x="3056040" y="49971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0" name="Freeform 129">
              <a:extLst>
                <a:ext uri="{FF2B5EF4-FFF2-40B4-BE49-F238E27FC236}">
                  <a16:creationId xmlns:a16="http://schemas.microsoft.com/office/drawing/2014/main" id="{E873E12E-1C73-1C4C-9C50-E68EF08C75E3}"/>
                </a:ext>
              </a:extLst>
            </p:cNvPr>
            <p:cNvSpPr/>
            <p:nvPr/>
          </p:nvSpPr>
          <p:spPr>
            <a:xfrm>
              <a:off x="3344399" y="51055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131" name="TextBox 130">
            <a:extLst>
              <a:ext uri="{FF2B5EF4-FFF2-40B4-BE49-F238E27FC236}">
                <a16:creationId xmlns:a16="http://schemas.microsoft.com/office/drawing/2014/main" id="{96D1B897-769F-904C-B1FC-49A2D4D19E50}"/>
              </a:ext>
            </a:extLst>
          </p:cNvPr>
          <p:cNvSpPr txBox="1"/>
          <p:nvPr/>
        </p:nvSpPr>
        <p:spPr>
          <a:xfrm>
            <a:off x="3703679" y="3930479"/>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132" name="TextBox 131">
            <a:extLst>
              <a:ext uri="{FF2B5EF4-FFF2-40B4-BE49-F238E27FC236}">
                <a16:creationId xmlns:a16="http://schemas.microsoft.com/office/drawing/2014/main" id="{8059CC8F-D7FF-B749-AD49-048917BBCE8E}"/>
              </a:ext>
            </a:extLst>
          </p:cNvPr>
          <p:cNvSpPr txBox="1"/>
          <p:nvPr/>
        </p:nvSpPr>
        <p:spPr>
          <a:xfrm>
            <a:off x="4149360" y="3845159"/>
            <a:ext cx="582480" cy="7534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Symbol" pitchFamily="18"/>
                <a:ea typeface="Symbol" pitchFamily="2"/>
                <a:cs typeface="Symbol" pitchFamily="2"/>
              </a:rPr>
              <a:t>α</a:t>
            </a:r>
          </a:p>
        </p:txBody>
      </p:sp>
      <p:sp>
        <p:nvSpPr>
          <p:cNvPr id="133" name="TextBox 132">
            <a:extLst>
              <a:ext uri="{FF2B5EF4-FFF2-40B4-BE49-F238E27FC236}">
                <a16:creationId xmlns:a16="http://schemas.microsoft.com/office/drawing/2014/main" id="{E34FD86B-56BF-FA48-A6C5-416F83DA5A95}"/>
              </a:ext>
            </a:extLst>
          </p:cNvPr>
          <p:cNvSpPr txBox="1"/>
          <p:nvPr/>
        </p:nvSpPr>
        <p:spPr>
          <a:xfrm>
            <a:off x="992159" y="3783240"/>
            <a:ext cx="1463039" cy="4215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1800" b="0" i="0" u="none" strike="noStrike" kern="1200">
                <a:ln>
                  <a:noFill/>
                </a:ln>
                <a:latin typeface="Liberation Sans" pitchFamily="18"/>
                <a:ea typeface="Droid Sans Fallback" pitchFamily="2"/>
                <a:cs typeface="FreeSans" pitchFamily="2"/>
              </a:rPr>
              <a:t>T</a:t>
            </a:r>
            <a:r>
              <a:rPr lang="it-IT" sz="1800" b="0" i="0" u="none" strike="noStrike" kern="1200" baseline="-25000">
                <a:ln>
                  <a:noFill/>
                </a:ln>
                <a:latin typeface="Liberation Sans" pitchFamily="18"/>
                <a:ea typeface="Droid Sans Fallback" pitchFamily="2"/>
                <a:cs typeface="FreeSans" pitchFamily="2"/>
              </a:rPr>
              <a:t>1/2 </a:t>
            </a:r>
            <a:r>
              <a:rPr lang="it-IT" sz="1800" b="0" i="0" u="none" strike="noStrike" kern="1200" baseline="0">
                <a:ln>
                  <a:noFill/>
                </a:ln>
                <a:latin typeface="Liberation Sans" pitchFamily="18"/>
                <a:ea typeface="Droid Sans Fallback" pitchFamily="2"/>
                <a:cs typeface="FreeSans" pitchFamily="2"/>
              </a:rPr>
              <a:t>= 4.5 Gy</a:t>
            </a:r>
          </a:p>
        </p:txBody>
      </p:sp>
      <p:sp>
        <p:nvSpPr>
          <p:cNvPr id="134" name="Straight Connector 133">
            <a:extLst>
              <a:ext uri="{FF2B5EF4-FFF2-40B4-BE49-F238E27FC236}">
                <a16:creationId xmlns:a16="http://schemas.microsoft.com/office/drawing/2014/main" id="{E6A8C95A-9AC2-EF46-939E-5AE62EA0FF61}"/>
              </a:ext>
            </a:extLst>
          </p:cNvPr>
          <p:cNvSpPr/>
          <p:nvPr/>
        </p:nvSpPr>
        <p:spPr>
          <a:xfrm>
            <a:off x="1537200" y="5227200"/>
            <a:ext cx="931680" cy="0"/>
          </a:xfrm>
          <a:prstGeom prst="line">
            <a:avLst/>
          </a:prstGeom>
          <a:noFill/>
          <a:ln w="36000">
            <a:solidFill>
              <a:srgbClr val="00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5" name="TextBox 134">
            <a:extLst>
              <a:ext uri="{FF2B5EF4-FFF2-40B4-BE49-F238E27FC236}">
                <a16:creationId xmlns:a16="http://schemas.microsoft.com/office/drawing/2014/main" id="{1D340928-8591-1341-82BF-AA4C9BEB683A}"/>
              </a:ext>
            </a:extLst>
          </p:cNvPr>
          <p:cNvSpPr txBox="1"/>
          <p:nvPr/>
        </p:nvSpPr>
        <p:spPr>
          <a:xfrm>
            <a:off x="3703679" y="4902840"/>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136" name="Freeform 135">
            <a:extLst>
              <a:ext uri="{FF2B5EF4-FFF2-40B4-BE49-F238E27FC236}">
                <a16:creationId xmlns:a16="http://schemas.microsoft.com/office/drawing/2014/main" id="{C63352B5-7171-B641-8E48-9A5A13949FE9}"/>
              </a:ext>
            </a:extLst>
          </p:cNvPr>
          <p:cNvSpPr/>
          <p:nvPr/>
        </p:nvSpPr>
        <p:spPr>
          <a:xfrm>
            <a:off x="183600" y="4678560"/>
            <a:ext cx="1188719" cy="118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7" name="Freeform 136">
            <a:extLst>
              <a:ext uri="{FF2B5EF4-FFF2-40B4-BE49-F238E27FC236}">
                <a16:creationId xmlns:a16="http://schemas.microsoft.com/office/drawing/2014/main" id="{A9C04470-A05C-E844-9282-F1CBA41F0B78}"/>
              </a:ext>
            </a:extLst>
          </p:cNvPr>
          <p:cNvSpPr/>
          <p:nvPr/>
        </p:nvSpPr>
        <p:spPr>
          <a:xfrm>
            <a:off x="363600" y="5412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8" name="Freeform 137">
            <a:extLst>
              <a:ext uri="{FF2B5EF4-FFF2-40B4-BE49-F238E27FC236}">
                <a16:creationId xmlns:a16="http://schemas.microsoft.com/office/drawing/2014/main" id="{C4257EFF-3037-4847-98CC-21E55864D05A}"/>
              </a:ext>
            </a:extLst>
          </p:cNvPr>
          <p:cNvSpPr/>
          <p:nvPr/>
        </p:nvSpPr>
        <p:spPr>
          <a:xfrm>
            <a:off x="471600" y="5520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9" name="Freeform 138">
            <a:extLst>
              <a:ext uri="{FF2B5EF4-FFF2-40B4-BE49-F238E27FC236}">
                <a16:creationId xmlns:a16="http://schemas.microsoft.com/office/drawing/2014/main" id="{BF0168D9-B9B4-6E45-B6AE-AD2BE5962636}"/>
              </a:ext>
            </a:extLst>
          </p:cNvPr>
          <p:cNvSpPr/>
          <p:nvPr/>
        </p:nvSpPr>
        <p:spPr>
          <a:xfrm>
            <a:off x="556560" y="54504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0" name="Freeform 139">
            <a:extLst>
              <a:ext uri="{FF2B5EF4-FFF2-40B4-BE49-F238E27FC236}">
                <a16:creationId xmlns:a16="http://schemas.microsoft.com/office/drawing/2014/main" id="{ED35B94F-5D4F-514F-8ADE-E37BE876D611}"/>
              </a:ext>
            </a:extLst>
          </p:cNvPr>
          <p:cNvSpPr/>
          <p:nvPr/>
        </p:nvSpPr>
        <p:spPr>
          <a:xfrm>
            <a:off x="412200" y="53362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nvGrpSpPr>
          <p:cNvPr id="141" name="Group 140">
            <a:extLst>
              <a:ext uri="{FF2B5EF4-FFF2-40B4-BE49-F238E27FC236}">
                <a16:creationId xmlns:a16="http://schemas.microsoft.com/office/drawing/2014/main" id="{ACFA4054-2387-3A44-8687-A581D6790068}"/>
              </a:ext>
            </a:extLst>
          </p:cNvPr>
          <p:cNvGrpSpPr/>
          <p:nvPr/>
        </p:nvGrpSpPr>
        <p:grpSpPr>
          <a:xfrm>
            <a:off x="4676891" y="5561279"/>
            <a:ext cx="4466520" cy="1936800"/>
            <a:chOff x="5577840" y="5561279"/>
            <a:chExt cx="4466520" cy="1936800"/>
          </a:xfrm>
        </p:grpSpPr>
        <p:grpSp>
          <p:nvGrpSpPr>
            <p:cNvPr id="142" name="Group 141">
              <a:extLst>
                <a:ext uri="{FF2B5EF4-FFF2-40B4-BE49-F238E27FC236}">
                  <a16:creationId xmlns:a16="http://schemas.microsoft.com/office/drawing/2014/main" id="{78BC06F6-7534-E64C-AD93-6751B01D47B8}"/>
                </a:ext>
              </a:extLst>
            </p:cNvPr>
            <p:cNvGrpSpPr/>
            <p:nvPr/>
          </p:nvGrpSpPr>
          <p:grpSpPr>
            <a:xfrm>
              <a:off x="5796000" y="5562000"/>
              <a:ext cx="4248360" cy="1935360"/>
              <a:chOff x="5796000" y="5562000"/>
              <a:chExt cx="4248360" cy="1935360"/>
            </a:xfrm>
          </p:grpSpPr>
          <p:pic>
            <p:nvPicPr>
              <p:cNvPr id="143" name="Picture 142">
                <a:extLst>
                  <a:ext uri="{FF2B5EF4-FFF2-40B4-BE49-F238E27FC236}">
                    <a16:creationId xmlns:a16="http://schemas.microsoft.com/office/drawing/2014/main" id="{1F6AF448-0EC6-CE46-B5F8-1BC3C1F03FDD}"/>
                  </a:ext>
                </a:extLst>
              </p:cNvPr>
              <p:cNvPicPr>
                <a:picLocks noChangeAspect="1"/>
              </p:cNvPicPr>
              <p:nvPr/>
            </p:nvPicPr>
            <p:blipFill>
              <a:blip r:embed="rId5">
                <a:lum/>
                <a:alphaModFix/>
              </a:blip>
              <a:srcRect/>
              <a:stretch>
                <a:fillRect/>
              </a:stretch>
            </p:blipFill>
            <p:spPr>
              <a:xfrm>
                <a:off x="5796000" y="5593679"/>
                <a:ext cx="4216320" cy="1840319"/>
              </a:xfrm>
              <a:prstGeom prst="rect">
                <a:avLst/>
              </a:prstGeom>
              <a:noFill/>
              <a:ln>
                <a:noFill/>
              </a:ln>
            </p:spPr>
          </p:pic>
          <p:sp>
            <p:nvSpPr>
              <p:cNvPr id="144" name="Freeform 143">
                <a:extLst>
                  <a:ext uri="{FF2B5EF4-FFF2-40B4-BE49-F238E27FC236}">
                    <a16:creationId xmlns:a16="http://schemas.microsoft.com/office/drawing/2014/main" id="{2B41D444-D1B2-BF40-A6DD-6198D1ECD1F2}"/>
                  </a:ext>
                </a:extLst>
              </p:cNvPr>
              <p:cNvSpPr/>
              <p:nvPr/>
            </p:nvSpPr>
            <p:spPr>
              <a:xfrm>
                <a:off x="5796000" y="5593679"/>
                <a:ext cx="2335320" cy="1840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5" name="Freeform 144">
                <a:extLst>
                  <a:ext uri="{FF2B5EF4-FFF2-40B4-BE49-F238E27FC236}">
                    <a16:creationId xmlns:a16="http://schemas.microsoft.com/office/drawing/2014/main" id="{FB694F80-01B4-7245-A7A0-5A1696FDC1C6}"/>
                  </a:ext>
                </a:extLst>
              </p:cNvPr>
              <p:cNvSpPr/>
              <p:nvPr/>
            </p:nvSpPr>
            <p:spPr>
              <a:xfrm>
                <a:off x="8131320" y="5562000"/>
                <a:ext cx="1880999" cy="484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6" name="Freeform 145">
                <a:extLst>
                  <a:ext uri="{FF2B5EF4-FFF2-40B4-BE49-F238E27FC236}">
                    <a16:creationId xmlns:a16="http://schemas.microsoft.com/office/drawing/2014/main" id="{FC2E69DE-0D16-024D-AB05-461568DF3B25}"/>
                  </a:ext>
                </a:extLst>
              </p:cNvPr>
              <p:cNvSpPr/>
              <p:nvPr/>
            </p:nvSpPr>
            <p:spPr>
              <a:xfrm>
                <a:off x="8131320" y="6046199"/>
                <a:ext cx="933480" cy="917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7" name="Freeform 146">
                <a:extLst>
                  <a:ext uri="{FF2B5EF4-FFF2-40B4-BE49-F238E27FC236}">
                    <a16:creationId xmlns:a16="http://schemas.microsoft.com/office/drawing/2014/main" id="{9D921371-85FD-E144-99E2-08BAE6A28783}"/>
                  </a:ext>
                </a:extLst>
              </p:cNvPr>
              <p:cNvSpPr/>
              <p:nvPr/>
            </p:nvSpPr>
            <p:spPr>
              <a:xfrm>
                <a:off x="8131320" y="6965640"/>
                <a:ext cx="474480" cy="468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rgbClr val="FF00FF"/>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8" name="Freeform 147">
                <a:extLst>
                  <a:ext uri="{FF2B5EF4-FFF2-40B4-BE49-F238E27FC236}">
                    <a16:creationId xmlns:a16="http://schemas.microsoft.com/office/drawing/2014/main" id="{1E6D8A76-A4A4-AA46-A71F-4B3DF9E1D14C}"/>
                  </a:ext>
                </a:extLst>
              </p:cNvPr>
              <p:cNvSpPr/>
              <p:nvPr/>
            </p:nvSpPr>
            <p:spPr>
              <a:xfrm>
                <a:off x="9553680" y="6046199"/>
                <a:ext cx="490680" cy="1387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9" name="Freeform 148">
                <a:extLst>
                  <a:ext uri="{FF2B5EF4-FFF2-40B4-BE49-F238E27FC236}">
                    <a16:creationId xmlns:a16="http://schemas.microsoft.com/office/drawing/2014/main" id="{4DA1A7BA-8306-A54A-8C8A-71562CC4D70F}"/>
                  </a:ext>
                </a:extLst>
              </p:cNvPr>
              <p:cNvSpPr/>
              <p:nvPr/>
            </p:nvSpPr>
            <p:spPr>
              <a:xfrm>
                <a:off x="9063000" y="6544800"/>
                <a:ext cx="490680" cy="95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0" name="Freeform 149">
                <a:extLst>
                  <a:ext uri="{FF2B5EF4-FFF2-40B4-BE49-F238E27FC236}">
                    <a16:creationId xmlns:a16="http://schemas.microsoft.com/office/drawing/2014/main" id="{D8A29789-9FED-0E40-A59D-16BC71BA7074}"/>
                  </a:ext>
                </a:extLst>
              </p:cNvPr>
              <p:cNvSpPr/>
              <p:nvPr/>
            </p:nvSpPr>
            <p:spPr>
              <a:xfrm>
                <a:off x="8612280" y="6965640"/>
                <a:ext cx="490680" cy="53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alpha val="50000"/>
                </a:srgbClr>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1" name="Straight Connector 150">
                <a:extLst>
                  <a:ext uri="{FF2B5EF4-FFF2-40B4-BE49-F238E27FC236}">
                    <a16:creationId xmlns:a16="http://schemas.microsoft.com/office/drawing/2014/main" id="{3EA16977-24C7-8C44-8B8D-5B714B316B5E}"/>
                  </a:ext>
                </a:extLst>
              </p:cNvPr>
              <p:cNvSpPr/>
              <p:nvPr/>
            </p:nvSpPr>
            <p:spPr>
              <a:xfrm flipH="1">
                <a:off x="8539920" y="6400799"/>
                <a:ext cx="654120" cy="645481"/>
              </a:xfrm>
              <a:prstGeom prst="line">
                <a:avLst/>
              </a:prstGeom>
              <a:noFill/>
              <a:ln w="36000">
                <a:solidFill>
                  <a:srgbClr val="CC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152" name="Freeform 151">
              <a:extLst>
                <a:ext uri="{FF2B5EF4-FFF2-40B4-BE49-F238E27FC236}">
                  <a16:creationId xmlns:a16="http://schemas.microsoft.com/office/drawing/2014/main" id="{E01845D9-BE09-0C4D-B94C-B1EA96D58F60}"/>
                </a:ext>
              </a:extLst>
            </p:cNvPr>
            <p:cNvSpPr/>
            <p:nvPr/>
          </p:nvSpPr>
          <p:spPr>
            <a:xfrm>
              <a:off x="5577840" y="5561279"/>
              <a:ext cx="2126520" cy="193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153" name="Freeform 152">
            <a:extLst>
              <a:ext uri="{FF2B5EF4-FFF2-40B4-BE49-F238E27FC236}">
                <a16:creationId xmlns:a16="http://schemas.microsoft.com/office/drawing/2014/main" id="{9F7932DC-A6EC-814C-AFBF-E9FBD53C5098}"/>
              </a:ext>
            </a:extLst>
          </p:cNvPr>
          <p:cNvSpPr/>
          <p:nvPr/>
        </p:nvSpPr>
        <p:spPr>
          <a:xfrm rot="7219409" flipH="1">
            <a:off x="2775752" y="5429999"/>
            <a:ext cx="83520" cy="365760"/>
          </a:xfrm>
          <a:custGeom>
            <a:avLst>
              <a:gd name="f0" fmla="val 276"/>
            </a:avLst>
            <a:gdLst>
              <a:gd name="f1" fmla="val 10800000"/>
              <a:gd name="f2" fmla="val 5400000"/>
              <a:gd name="f3" fmla="val 180"/>
              <a:gd name="f4" fmla="val w"/>
              <a:gd name="f5" fmla="val h"/>
              <a:gd name="f6" fmla="val 0"/>
              <a:gd name="f7" fmla="val 21600"/>
              <a:gd name="f8" fmla="*/ 21600 21600 1"/>
              <a:gd name="f9" fmla="*/ 7500 7500 1"/>
              <a:gd name="f10" fmla="val 18900"/>
              <a:gd name="f11" fmla="val -2147483647"/>
              <a:gd name="f12" fmla="val 2147483647"/>
              <a:gd name="f13" fmla="val 5080"/>
              <a:gd name="f14" fmla="val 10800"/>
              <a:gd name="f15" fmla="val 16520"/>
              <a:gd name="f16" fmla="val 9740"/>
              <a:gd name="f17" fmla="val 16730"/>
              <a:gd name="f18" fmla="val 4870"/>
              <a:gd name="f19" fmla="+- 0 0 0"/>
              <a:gd name="f20" fmla="*/ f4 1 21600"/>
              <a:gd name="f21" fmla="*/ f5 1 21600"/>
              <a:gd name="f22" fmla="pin 0 f0 18900"/>
              <a:gd name="f23" fmla="*/ f19 f1 1"/>
              <a:gd name="f24" fmla="val f22"/>
              <a:gd name="f25" fmla="+- 21600 0 f22"/>
              <a:gd name="f26" fmla="*/ f22 1794 1"/>
              <a:gd name="f27" fmla="*/ f22 f20 1"/>
              <a:gd name="f28" fmla="*/ 10800 f21 1"/>
              <a:gd name="f29" fmla="*/ 21600 f20 1"/>
              <a:gd name="f30" fmla="*/ 0 f21 1"/>
              <a:gd name="f31" fmla="*/ f23 1 f3"/>
              <a:gd name="f32" fmla="*/ 0 f20 1"/>
              <a:gd name="f33" fmla="*/ 21600 f21 1"/>
              <a:gd name="f34" fmla="*/ f25 1 2"/>
              <a:gd name="f35" fmla="*/ f26 1 10000"/>
              <a:gd name="f36" fmla="*/ f25 f25 1"/>
              <a:gd name="f37" fmla="*/ f25 f20 1"/>
              <a:gd name="f38" fmla="+- f31 0 f2"/>
              <a:gd name="f39" fmla="*/ f24 f20 1"/>
              <a:gd name="f40" fmla="+- f34 f22 0"/>
              <a:gd name="f41" fmla="+- 21600 0 f35"/>
              <a:gd name="f42" fmla="*/ f36 1 f8"/>
              <a:gd name="f43" fmla="+- 1 0 f42"/>
              <a:gd name="f44" fmla="*/ f9 f43 1"/>
              <a:gd name="f45" fmla="sqrt f44"/>
              <a:gd name="f46" fmla="+- 10800 0 f45"/>
              <a:gd name="f47" fmla="+- 10800 f45 0"/>
              <a:gd name="f48" fmla="*/ f47 f21 1"/>
              <a:gd name="f49" fmla="*/ f46 f21 1"/>
            </a:gdLst>
            <a:ahLst>
              <a:ahXY gdRefX="f0" minX="f6" maxX="f10">
                <a:pos x="f27" y="f28"/>
              </a:ahXY>
            </a:ahLst>
            <a:cxnLst>
              <a:cxn ang="3cd4">
                <a:pos x="hc" y="t"/>
              </a:cxn>
              <a:cxn ang="0">
                <a:pos x="r" y="vc"/>
              </a:cxn>
              <a:cxn ang="cd4">
                <a:pos x="hc" y="b"/>
              </a:cxn>
              <a:cxn ang="cd2">
                <a:pos x="l" y="vc"/>
              </a:cxn>
              <a:cxn ang="f38">
                <a:pos x="f29" y="f30"/>
              </a:cxn>
              <a:cxn ang="f38">
                <a:pos x="f32" y="f28"/>
              </a:cxn>
              <a:cxn ang="f38">
                <a:pos x="f29" y="f33"/>
              </a:cxn>
              <a:cxn ang="f38">
                <a:pos x="f39" y="f28"/>
              </a:cxn>
            </a:cxnLst>
            <a:rect l="f37" t="f49" r="f29" b="f48"/>
            <a:pathLst>
              <a:path w="21600" h="21600">
                <a:moveTo>
                  <a:pt x="f7" y="f6"/>
                </a:moveTo>
                <a:cubicBezTo>
                  <a:pt x="f40" y="f35"/>
                  <a:pt x="f24" y="f13"/>
                  <a:pt x="f24" y="f14"/>
                </a:cubicBezTo>
                <a:cubicBezTo>
                  <a:pt x="f24" y="f15"/>
                  <a:pt x="f40" y="f41"/>
                  <a:pt x="f7" y="f7"/>
                </a:cubicBezTo>
                <a:cubicBezTo>
                  <a:pt x="f16" y="f7"/>
                  <a:pt x="f6" y="f17"/>
                  <a:pt x="f6" y="f14"/>
                </a:cubicBezTo>
                <a:cubicBezTo>
                  <a:pt x="f6" y="f18"/>
                  <a:pt x="f16" y="f6"/>
                  <a:pt x="f7" y="f6"/>
                </a:cubicBezTo>
                <a:close/>
              </a:path>
            </a:pathLst>
          </a:custGeom>
          <a:solidFill>
            <a:srgbClr val="000000"/>
          </a:solidFill>
          <a:ln w="0">
            <a:solidFill>
              <a:srgbClr val="000000"/>
            </a:solidFill>
            <a:prstDash val="solid"/>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4" name="Freeform 153">
            <a:extLst>
              <a:ext uri="{FF2B5EF4-FFF2-40B4-BE49-F238E27FC236}">
                <a16:creationId xmlns:a16="http://schemas.microsoft.com/office/drawing/2014/main" id="{A20A0912-1A8D-064C-A0C0-41F649E81549}"/>
              </a:ext>
            </a:extLst>
          </p:cNvPr>
          <p:cNvSpPr/>
          <p:nvPr/>
        </p:nvSpPr>
        <p:spPr>
          <a:xfrm rot="7219409" flipH="1">
            <a:off x="2757032" y="5465999"/>
            <a:ext cx="83520" cy="365760"/>
          </a:xfrm>
          <a:custGeom>
            <a:avLst>
              <a:gd name="f0" fmla="val 276"/>
            </a:avLst>
            <a:gdLst>
              <a:gd name="f1" fmla="val 10800000"/>
              <a:gd name="f2" fmla="val 5400000"/>
              <a:gd name="f3" fmla="val 180"/>
              <a:gd name="f4" fmla="val w"/>
              <a:gd name="f5" fmla="val h"/>
              <a:gd name="f6" fmla="val 0"/>
              <a:gd name="f7" fmla="val 21600"/>
              <a:gd name="f8" fmla="*/ 21600 21600 1"/>
              <a:gd name="f9" fmla="*/ 7500 7500 1"/>
              <a:gd name="f10" fmla="val 18900"/>
              <a:gd name="f11" fmla="val -2147483647"/>
              <a:gd name="f12" fmla="val 2147483647"/>
              <a:gd name="f13" fmla="val 5080"/>
              <a:gd name="f14" fmla="val 10800"/>
              <a:gd name="f15" fmla="val 16520"/>
              <a:gd name="f16" fmla="val 9740"/>
              <a:gd name="f17" fmla="val 16730"/>
              <a:gd name="f18" fmla="val 4870"/>
              <a:gd name="f19" fmla="+- 0 0 0"/>
              <a:gd name="f20" fmla="*/ f4 1 21600"/>
              <a:gd name="f21" fmla="*/ f5 1 21600"/>
              <a:gd name="f22" fmla="pin 0 f0 18900"/>
              <a:gd name="f23" fmla="*/ f19 f1 1"/>
              <a:gd name="f24" fmla="val f22"/>
              <a:gd name="f25" fmla="+- 21600 0 f22"/>
              <a:gd name="f26" fmla="*/ f22 1794 1"/>
              <a:gd name="f27" fmla="*/ f22 f20 1"/>
              <a:gd name="f28" fmla="*/ 10800 f21 1"/>
              <a:gd name="f29" fmla="*/ 21600 f20 1"/>
              <a:gd name="f30" fmla="*/ 0 f21 1"/>
              <a:gd name="f31" fmla="*/ f23 1 f3"/>
              <a:gd name="f32" fmla="*/ 0 f20 1"/>
              <a:gd name="f33" fmla="*/ 21600 f21 1"/>
              <a:gd name="f34" fmla="*/ f25 1 2"/>
              <a:gd name="f35" fmla="*/ f26 1 10000"/>
              <a:gd name="f36" fmla="*/ f25 f25 1"/>
              <a:gd name="f37" fmla="*/ f25 f20 1"/>
              <a:gd name="f38" fmla="+- f31 0 f2"/>
              <a:gd name="f39" fmla="*/ f24 f20 1"/>
              <a:gd name="f40" fmla="+- f34 f22 0"/>
              <a:gd name="f41" fmla="+- 21600 0 f35"/>
              <a:gd name="f42" fmla="*/ f36 1 f8"/>
              <a:gd name="f43" fmla="+- 1 0 f42"/>
              <a:gd name="f44" fmla="*/ f9 f43 1"/>
              <a:gd name="f45" fmla="sqrt f44"/>
              <a:gd name="f46" fmla="+- 10800 0 f45"/>
              <a:gd name="f47" fmla="+- 10800 f45 0"/>
              <a:gd name="f48" fmla="*/ f47 f21 1"/>
              <a:gd name="f49" fmla="*/ f46 f21 1"/>
            </a:gdLst>
            <a:ahLst>
              <a:ahXY gdRefX="f0" minX="f6" maxX="f10">
                <a:pos x="f27" y="f28"/>
              </a:ahXY>
            </a:ahLst>
            <a:cxnLst>
              <a:cxn ang="3cd4">
                <a:pos x="hc" y="t"/>
              </a:cxn>
              <a:cxn ang="0">
                <a:pos x="r" y="vc"/>
              </a:cxn>
              <a:cxn ang="cd4">
                <a:pos x="hc" y="b"/>
              </a:cxn>
              <a:cxn ang="cd2">
                <a:pos x="l" y="vc"/>
              </a:cxn>
              <a:cxn ang="f38">
                <a:pos x="f29" y="f30"/>
              </a:cxn>
              <a:cxn ang="f38">
                <a:pos x="f32" y="f28"/>
              </a:cxn>
              <a:cxn ang="f38">
                <a:pos x="f29" y="f33"/>
              </a:cxn>
              <a:cxn ang="f38">
                <a:pos x="f39" y="f28"/>
              </a:cxn>
            </a:cxnLst>
            <a:rect l="f37" t="f49" r="f29" b="f48"/>
            <a:pathLst>
              <a:path w="21600" h="21600">
                <a:moveTo>
                  <a:pt x="f7" y="f6"/>
                </a:moveTo>
                <a:cubicBezTo>
                  <a:pt x="f40" y="f35"/>
                  <a:pt x="f24" y="f13"/>
                  <a:pt x="f24" y="f14"/>
                </a:cubicBezTo>
                <a:cubicBezTo>
                  <a:pt x="f24" y="f15"/>
                  <a:pt x="f40" y="f41"/>
                  <a:pt x="f7" y="f7"/>
                </a:cubicBezTo>
                <a:cubicBezTo>
                  <a:pt x="f16" y="f7"/>
                  <a:pt x="f6" y="f17"/>
                  <a:pt x="f6" y="f14"/>
                </a:cubicBezTo>
                <a:cubicBezTo>
                  <a:pt x="f6" y="f18"/>
                  <a:pt x="f16" y="f6"/>
                  <a:pt x="f7" y="f6"/>
                </a:cubicBezTo>
                <a:close/>
              </a:path>
            </a:pathLst>
          </a:custGeom>
          <a:solidFill>
            <a:srgbClr val="000000"/>
          </a:solidFill>
          <a:ln w="0">
            <a:solidFill>
              <a:srgbClr val="000000"/>
            </a:solidFill>
            <a:prstDash val="solid"/>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5" name="Freeform 154">
            <a:extLst>
              <a:ext uri="{FF2B5EF4-FFF2-40B4-BE49-F238E27FC236}">
                <a16:creationId xmlns:a16="http://schemas.microsoft.com/office/drawing/2014/main" id="{A73173C8-D030-4443-A7E3-196A44E14CF1}"/>
              </a:ext>
            </a:extLst>
          </p:cNvPr>
          <p:cNvSpPr/>
          <p:nvPr/>
        </p:nvSpPr>
        <p:spPr>
          <a:xfrm rot="18000000" flipH="1">
            <a:off x="3485879" y="4562474"/>
            <a:ext cx="83520" cy="365760"/>
          </a:xfrm>
          <a:custGeom>
            <a:avLst>
              <a:gd name="f0" fmla="val 276"/>
            </a:avLst>
            <a:gdLst>
              <a:gd name="f1" fmla="val 10800000"/>
              <a:gd name="f2" fmla="val 5400000"/>
              <a:gd name="f3" fmla="val 180"/>
              <a:gd name="f4" fmla="val w"/>
              <a:gd name="f5" fmla="val h"/>
              <a:gd name="f6" fmla="val 0"/>
              <a:gd name="f7" fmla="val 21600"/>
              <a:gd name="f8" fmla="*/ 21600 21600 1"/>
              <a:gd name="f9" fmla="*/ 7500 7500 1"/>
              <a:gd name="f10" fmla="val 18900"/>
              <a:gd name="f11" fmla="val -2147483647"/>
              <a:gd name="f12" fmla="val 2147483647"/>
              <a:gd name="f13" fmla="val 5080"/>
              <a:gd name="f14" fmla="val 10800"/>
              <a:gd name="f15" fmla="val 16520"/>
              <a:gd name="f16" fmla="val 9740"/>
              <a:gd name="f17" fmla="val 16730"/>
              <a:gd name="f18" fmla="val 4870"/>
              <a:gd name="f19" fmla="+- 0 0 0"/>
              <a:gd name="f20" fmla="*/ f4 1 21600"/>
              <a:gd name="f21" fmla="*/ f5 1 21600"/>
              <a:gd name="f22" fmla="pin 0 f0 18900"/>
              <a:gd name="f23" fmla="*/ f19 f1 1"/>
              <a:gd name="f24" fmla="val f22"/>
              <a:gd name="f25" fmla="+- 21600 0 f22"/>
              <a:gd name="f26" fmla="*/ f22 1794 1"/>
              <a:gd name="f27" fmla="*/ f22 f20 1"/>
              <a:gd name="f28" fmla="*/ 10800 f21 1"/>
              <a:gd name="f29" fmla="*/ 21600 f20 1"/>
              <a:gd name="f30" fmla="*/ 0 f21 1"/>
              <a:gd name="f31" fmla="*/ f23 1 f3"/>
              <a:gd name="f32" fmla="*/ 0 f20 1"/>
              <a:gd name="f33" fmla="*/ 21600 f21 1"/>
              <a:gd name="f34" fmla="*/ f25 1 2"/>
              <a:gd name="f35" fmla="*/ f26 1 10000"/>
              <a:gd name="f36" fmla="*/ f25 f25 1"/>
              <a:gd name="f37" fmla="*/ f25 f20 1"/>
              <a:gd name="f38" fmla="+- f31 0 f2"/>
              <a:gd name="f39" fmla="*/ f24 f20 1"/>
              <a:gd name="f40" fmla="+- f34 f22 0"/>
              <a:gd name="f41" fmla="+- 21600 0 f35"/>
              <a:gd name="f42" fmla="*/ f36 1 f8"/>
              <a:gd name="f43" fmla="+- 1 0 f42"/>
              <a:gd name="f44" fmla="*/ f9 f43 1"/>
              <a:gd name="f45" fmla="sqrt f44"/>
              <a:gd name="f46" fmla="+- 10800 0 f45"/>
              <a:gd name="f47" fmla="+- 10800 f45 0"/>
              <a:gd name="f48" fmla="*/ f47 f21 1"/>
              <a:gd name="f49" fmla="*/ f46 f21 1"/>
            </a:gdLst>
            <a:ahLst>
              <a:ahXY gdRefX="f0" minX="f6" maxX="f10">
                <a:pos x="f27" y="f28"/>
              </a:ahXY>
            </a:ahLst>
            <a:cxnLst>
              <a:cxn ang="3cd4">
                <a:pos x="hc" y="t"/>
              </a:cxn>
              <a:cxn ang="0">
                <a:pos x="r" y="vc"/>
              </a:cxn>
              <a:cxn ang="cd4">
                <a:pos x="hc" y="b"/>
              </a:cxn>
              <a:cxn ang="cd2">
                <a:pos x="l" y="vc"/>
              </a:cxn>
              <a:cxn ang="f38">
                <a:pos x="f29" y="f30"/>
              </a:cxn>
              <a:cxn ang="f38">
                <a:pos x="f32" y="f28"/>
              </a:cxn>
              <a:cxn ang="f38">
                <a:pos x="f29" y="f33"/>
              </a:cxn>
              <a:cxn ang="f38">
                <a:pos x="f39" y="f28"/>
              </a:cxn>
            </a:cxnLst>
            <a:rect l="f37" t="f49" r="f29" b="f48"/>
            <a:pathLst>
              <a:path w="21600" h="21600">
                <a:moveTo>
                  <a:pt x="f7" y="f6"/>
                </a:moveTo>
                <a:cubicBezTo>
                  <a:pt x="f40" y="f35"/>
                  <a:pt x="f24" y="f13"/>
                  <a:pt x="f24" y="f14"/>
                </a:cubicBezTo>
                <a:cubicBezTo>
                  <a:pt x="f24" y="f15"/>
                  <a:pt x="f40" y="f41"/>
                  <a:pt x="f7" y="f7"/>
                </a:cubicBezTo>
                <a:cubicBezTo>
                  <a:pt x="f16" y="f7"/>
                  <a:pt x="f6" y="f17"/>
                  <a:pt x="f6" y="f14"/>
                </a:cubicBezTo>
                <a:cubicBezTo>
                  <a:pt x="f6" y="f18"/>
                  <a:pt x="f16" y="f6"/>
                  <a:pt x="f7" y="f6"/>
                </a:cubicBezTo>
                <a:close/>
              </a:path>
            </a:pathLst>
          </a:custGeom>
          <a:solidFill>
            <a:srgbClr val="000000"/>
          </a:solidFill>
          <a:ln w="0">
            <a:solidFill>
              <a:srgbClr val="000000"/>
            </a:solidFill>
            <a:prstDash val="solid"/>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6" name="Freeform 155">
            <a:extLst>
              <a:ext uri="{FF2B5EF4-FFF2-40B4-BE49-F238E27FC236}">
                <a16:creationId xmlns:a16="http://schemas.microsoft.com/office/drawing/2014/main" id="{30A2B94B-0DAF-7141-9AF7-CE95664C8EAE}"/>
              </a:ext>
            </a:extLst>
          </p:cNvPr>
          <p:cNvSpPr/>
          <p:nvPr/>
        </p:nvSpPr>
        <p:spPr>
          <a:xfrm rot="18000000" flipH="1">
            <a:off x="3476404" y="4507364"/>
            <a:ext cx="83520" cy="365760"/>
          </a:xfrm>
          <a:custGeom>
            <a:avLst>
              <a:gd name="f0" fmla="val 276"/>
            </a:avLst>
            <a:gdLst>
              <a:gd name="f1" fmla="val 10800000"/>
              <a:gd name="f2" fmla="val 5400000"/>
              <a:gd name="f3" fmla="val 180"/>
              <a:gd name="f4" fmla="val w"/>
              <a:gd name="f5" fmla="val h"/>
              <a:gd name="f6" fmla="val 0"/>
              <a:gd name="f7" fmla="val 21600"/>
              <a:gd name="f8" fmla="*/ 21600 21600 1"/>
              <a:gd name="f9" fmla="*/ 7500 7500 1"/>
              <a:gd name="f10" fmla="val 18900"/>
              <a:gd name="f11" fmla="val -2147483647"/>
              <a:gd name="f12" fmla="val 2147483647"/>
              <a:gd name="f13" fmla="val 5080"/>
              <a:gd name="f14" fmla="val 10800"/>
              <a:gd name="f15" fmla="val 16520"/>
              <a:gd name="f16" fmla="val 9740"/>
              <a:gd name="f17" fmla="val 16730"/>
              <a:gd name="f18" fmla="val 4870"/>
              <a:gd name="f19" fmla="+- 0 0 0"/>
              <a:gd name="f20" fmla="*/ f4 1 21600"/>
              <a:gd name="f21" fmla="*/ f5 1 21600"/>
              <a:gd name="f22" fmla="pin 0 f0 18900"/>
              <a:gd name="f23" fmla="*/ f19 f1 1"/>
              <a:gd name="f24" fmla="val f22"/>
              <a:gd name="f25" fmla="+- 21600 0 f22"/>
              <a:gd name="f26" fmla="*/ f22 1794 1"/>
              <a:gd name="f27" fmla="*/ f22 f20 1"/>
              <a:gd name="f28" fmla="*/ 10800 f21 1"/>
              <a:gd name="f29" fmla="*/ 21600 f20 1"/>
              <a:gd name="f30" fmla="*/ 0 f21 1"/>
              <a:gd name="f31" fmla="*/ f23 1 f3"/>
              <a:gd name="f32" fmla="*/ 0 f20 1"/>
              <a:gd name="f33" fmla="*/ 21600 f21 1"/>
              <a:gd name="f34" fmla="*/ f25 1 2"/>
              <a:gd name="f35" fmla="*/ f26 1 10000"/>
              <a:gd name="f36" fmla="*/ f25 f25 1"/>
              <a:gd name="f37" fmla="*/ f25 f20 1"/>
              <a:gd name="f38" fmla="+- f31 0 f2"/>
              <a:gd name="f39" fmla="*/ f24 f20 1"/>
              <a:gd name="f40" fmla="+- f34 f22 0"/>
              <a:gd name="f41" fmla="+- 21600 0 f35"/>
              <a:gd name="f42" fmla="*/ f36 1 f8"/>
              <a:gd name="f43" fmla="+- 1 0 f42"/>
              <a:gd name="f44" fmla="*/ f9 f43 1"/>
              <a:gd name="f45" fmla="sqrt f44"/>
              <a:gd name="f46" fmla="+- 10800 0 f45"/>
              <a:gd name="f47" fmla="+- 10800 f45 0"/>
              <a:gd name="f48" fmla="*/ f47 f21 1"/>
              <a:gd name="f49" fmla="*/ f46 f21 1"/>
            </a:gdLst>
            <a:ahLst>
              <a:ahXY gdRefX="f0" minX="f6" maxX="f10">
                <a:pos x="f27" y="f28"/>
              </a:ahXY>
            </a:ahLst>
            <a:cxnLst>
              <a:cxn ang="3cd4">
                <a:pos x="hc" y="t"/>
              </a:cxn>
              <a:cxn ang="0">
                <a:pos x="r" y="vc"/>
              </a:cxn>
              <a:cxn ang="cd4">
                <a:pos x="hc" y="b"/>
              </a:cxn>
              <a:cxn ang="cd2">
                <a:pos x="l" y="vc"/>
              </a:cxn>
              <a:cxn ang="f38">
                <a:pos x="f29" y="f30"/>
              </a:cxn>
              <a:cxn ang="f38">
                <a:pos x="f32" y="f28"/>
              </a:cxn>
              <a:cxn ang="f38">
                <a:pos x="f29" y="f33"/>
              </a:cxn>
              <a:cxn ang="f38">
                <a:pos x="f39" y="f28"/>
              </a:cxn>
            </a:cxnLst>
            <a:rect l="f37" t="f49" r="f29" b="f48"/>
            <a:pathLst>
              <a:path w="21600" h="21600">
                <a:moveTo>
                  <a:pt x="f7" y="f6"/>
                </a:moveTo>
                <a:cubicBezTo>
                  <a:pt x="f40" y="f35"/>
                  <a:pt x="f24" y="f13"/>
                  <a:pt x="f24" y="f14"/>
                </a:cubicBezTo>
                <a:cubicBezTo>
                  <a:pt x="f24" y="f15"/>
                  <a:pt x="f40" y="f41"/>
                  <a:pt x="f7" y="f7"/>
                </a:cubicBezTo>
                <a:cubicBezTo>
                  <a:pt x="f16" y="f7"/>
                  <a:pt x="f6" y="f17"/>
                  <a:pt x="f6" y="f14"/>
                </a:cubicBezTo>
                <a:cubicBezTo>
                  <a:pt x="f6" y="f18"/>
                  <a:pt x="f16" y="f6"/>
                  <a:pt x="f7" y="f6"/>
                </a:cubicBezTo>
                <a:close/>
              </a:path>
            </a:pathLst>
          </a:custGeom>
          <a:solidFill>
            <a:srgbClr val="000000"/>
          </a:solidFill>
          <a:ln w="0">
            <a:solidFill>
              <a:srgbClr val="000000"/>
            </a:solidFill>
            <a:prstDash val="solid"/>
          </a:ln>
        </p:spPr>
        <p:txBody>
          <a:bodyPr vert="horz" wrap="squar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7" name="Straight Connector 156">
            <a:extLst>
              <a:ext uri="{FF2B5EF4-FFF2-40B4-BE49-F238E27FC236}">
                <a16:creationId xmlns:a16="http://schemas.microsoft.com/office/drawing/2014/main" id="{A95AB53C-DA03-1A4C-9B0D-7073E49BF9F3}"/>
              </a:ext>
            </a:extLst>
          </p:cNvPr>
          <p:cNvSpPr/>
          <p:nvPr/>
        </p:nvSpPr>
        <p:spPr>
          <a:xfrm>
            <a:off x="4669560" y="4255200"/>
            <a:ext cx="1014119" cy="0"/>
          </a:xfrm>
          <a:prstGeom prst="line">
            <a:avLst/>
          </a:prstGeom>
          <a:noFill/>
          <a:ln w="36000">
            <a:solidFill>
              <a:srgbClr val="00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8" name="TextBox 157">
            <a:extLst>
              <a:ext uri="{FF2B5EF4-FFF2-40B4-BE49-F238E27FC236}">
                <a16:creationId xmlns:a16="http://schemas.microsoft.com/office/drawing/2014/main" id="{10CBE3AC-5FC3-C647-80BC-E12724A676E8}"/>
              </a:ext>
            </a:extLst>
          </p:cNvPr>
          <p:cNvSpPr txBox="1"/>
          <p:nvPr/>
        </p:nvSpPr>
        <p:spPr>
          <a:xfrm>
            <a:off x="5985360" y="3917160"/>
            <a:ext cx="1009439"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Th</a:t>
            </a:r>
          </a:p>
        </p:txBody>
      </p:sp>
      <p:sp>
        <p:nvSpPr>
          <p:cNvPr id="159" name="TextBox 158">
            <a:extLst>
              <a:ext uri="{FF2B5EF4-FFF2-40B4-BE49-F238E27FC236}">
                <a16:creationId xmlns:a16="http://schemas.microsoft.com/office/drawing/2014/main" id="{16A2257A-80E8-374C-B9AE-441C3ADD27E4}"/>
              </a:ext>
            </a:extLst>
          </p:cNvPr>
          <p:cNvSpPr txBox="1"/>
          <p:nvPr/>
        </p:nvSpPr>
        <p:spPr>
          <a:xfrm>
            <a:off x="5492160" y="3899520"/>
            <a:ext cx="640080" cy="634680"/>
          </a:xfrm>
          <a:prstGeom prst="rect">
            <a:avLst/>
          </a:prstGeom>
          <a:noFill/>
          <a:ln>
            <a:noFill/>
          </a:ln>
        </p:spPr>
        <p:txBody>
          <a:bodyPr vert="horz" wrap="none" lIns="90000" tIns="45000" rIns="90000" bIns="45000" anchorCtr="0" compatLnSpc="0">
            <a:spAutoFit/>
          </a:bodyPr>
          <a:lstStyle/>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234</a:t>
            </a:r>
          </a:p>
          <a:p>
            <a:pPr marL="0" marR="0" lvl="0" indent="0" algn="r" rtl="0" hangingPunct="0">
              <a:lnSpc>
                <a:spcPct val="100000"/>
              </a:lnSpc>
              <a:spcBef>
                <a:spcPts val="0"/>
              </a:spcBef>
              <a:spcAft>
                <a:spcPts val="0"/>
              </a:spcAft>
              <a:buNone/>
              <a:tabLst/>
            </a:pPr>
            <a:endParaRPr lang="it-IT" sz="600" b="0" i="0" u="none" strike="noStrike" kern="1200">
              <a:ln>
                <a:noFill/>
              </a:ln>
              <a:latin typeface="Liberation Sans" pitchFamily="18"/>
              <a:ea typeface="Droid Sans Fallback" pitchFamily="2"/>
              <a:cs typeface="FreeSans" pitchFamily="2"/>
            </a:endParaRPr>
          </a:p>
          <a:p>
            <a:pPr marL="0" marR="0" lvl="0" indent="0" algn="r" rtl="0" hangingPunct="0">
              <a:lnSpc>
                <a:spcPct val="100000"/>
              </a:lnSpc>
              <a:spcBef>
                <a:spcPts val="0"/>
              </a:spcBef>
              <a:spcAft>
                <a:spcPts val="0"/>
              </a:spcAft>
              <a:buNone/>
              <a:tabLst/>
            </a:pPr>
            <a:r>
              <a:rPr lang="it-IT" sz="1600" b="0" i="0" u="none" strike="noStrike" kern="1200">
                <a:ln>
                  <a:noFill/>
                </a:ln>
                <a:latin typeface="Liberation Sans" pitchFamily="18"/>
                <a:ea typeface="Droid Sans Fallback" pitchFamily="2"/>
                <a:cs typeface="FreeSans" pitchFamily="2"/>
              </a:rPr>
              <a:t>90</a:t>
            </a:r>
          </a:p>
        </p:txBody>
      </p:sp>
      <p:sp>
        <p:nvSpPr>
          <p:cNvPr id="160" name="TextBox 159">
            <a:extLst>
              <a:ext uri="{FF2B5EF4-FFF2-40B4-BE49-F238E27FC236}">
                <a16:creationId xmlns:a16="http://schemas.microsoft.com/office/drawing/2014/main" id="{B2C4E52C-AA58-0D49-8C35-2C37305BD37D}"/>
              </a:ext>
            </a:extLst>
          </p:cNvPr>
          <p:cNvSpPr txBox="1"/>
          <p:nvPr/>
        </p:nvSpPr>
        <p:spPr>
          <a:xfrm>
            <a:off x="6871679" y="3930479"/>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161" name="TextBox 160">
            <a:extLst>
              <a:ext uri="{FF2B5EF4-FFF2-40B4-BE49-F238E27FC236}">
                <a16:creationId xmlns:a16="http://schemas.microsoft.com/office/drawing/2014/main" id="{91E5AE3E-665D-BA45-85F9-5DF3A12B593F}"/>
              </a:ext>
            </a:extLst>
          </p:cNvPr>
          <p:cNvSpPr txBox="1"/>
          <p:nvPr/>
        </p:nvSpPr>
        <p:spPr>
          <a:xfrm>
            <a:off x="7317360" y="3819600"/>
            <a:ext cx="582480" cy="7070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Symbol" pitchFamily="18"/>
                <a:ea typeface="Symbol" pitchFamily="2"/>
                <a:cs typeface="Symbol" pitchFamily="2"/>
              </a:rPr>
              <a:t>α</a:t>
            </a:r>
          </a:p>
        </p:txBody>
      </p:sp>
      <p:sp>
        <p:nvSpPr>
          <p:cNvPr id="162" name="TextBox 161">
            <a:extLst>
              <a:ext uri="{FF2B5EF4-FFF2-40B4-BE49-F238E27FC236}">
                <a16:creationId xmlns:a16="http://schemas.microsoft.com/office/drawing/2014/main" id="{D553DCA4-8D06-AE4A-9EAB-83C4A8CD45E8}"/>
              </a:ext>
            </a:extLst>
          </p:cNvPr>
          <p:cNvSpPr txBox="1"/>
          <p:nvPr/>
        </p:nvSpPr>
        <p:spPr>
          <a:xfrm>
            <a:off x="7699679" y="3930479"/>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163" name="TextBox 162">
            <a:extLst>
              <a:ext uri="{FF2B5EF4-FFF2-40B4-BE49-F238E27FC236}">
                <a16:creationId xmlns:a16="http://schemas.microsoft.com/office/drawing/2014/main" id="{661B82CE-4F79-CC4D-A549-261FB50ECEB3}"/>
              </a:ext>
            </a:extLst>
          </p:cNvPr>
          <p:cNvSpPr txBox="1"/>
          <p:nvPr/>
        </p:nvSpPr>
        <p:spPr>
          <a:xfrm>
            <a:off x="8145360" y="3773160"/>
            <a:ext cx="582480" cy="7534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dirty="0" err="1">
                <a:ln>
                  <a:noFill/>
                </a:ln>
                <a:latin typeface="Symbol" pitchFamily="18"/>
                <a:ea typeface="Symbol" pitchFamily="2"/>
                <a:cs typeface="Symbol" pitchFamily="2"/>
              </a:rPr>
              <a:t>γ</a:t>
            </a:r>
            <a:endParaRPr lang="it-IT" sz="3600" b="0" i="0" u="none" strike="noStrike" kern="1200" dirty="0">
              <a:ln>
                <a:noFill/>
              </a:ln>
              <a:latin typeface="Symbol" pitchFamily="18"/>
              <a:ea typeface="Symbol" pitchFamily="2"/>
              <a:cs typeface="Symbol" pitchFamily="2"/>
            </a:endParaRPr>
          </a:p>
        </p:txBody>
      </p:sp>
      <p:grpSp>
        <p:nvGrpSpPr>
          <p:cNvPr id="164" name="Group 163">
            <a:extLst>
              <a:ext uri="{FF2B5EF4-FFF2-40B4-BE49-F238E27FC236}">
                <a16:creationId xmlns:a16="http://schemas.microsoft.com/office/drawing/2014/main" id="{AE8A1510-3820-794D-882A-31F4CB07FF24}"/>
              </a:ext>
            </a:extLst>
          </p:cNvPr>
          <p:cNvGrpSpPr/>
          <p:nvPr/>
        </p:nvGrpSpPr>
        <p:grpSpPr>
          <a:xfrm>
            <a:off x="7450200" y="5050079"/>
            <a:ext cx="287999" cy="318241"/>
            <a:chOff x="7450200" y="5050079"/>
            <a:chExt cx="287999" cy="318241"/>
          </a:xfrm>
        </p:grpSpPr>
        <p:sp>
          <p:nvSpPr>
            <p:cNvPr id="165" name="Freeform 164">
              <a:extLst>
                <a:ext uri="{FF2B5EF4-FFF2-40B4-BE49-F238E27FC236}">
                  <a16:creationId xmlns:a16="http://schemas.microsoft.com/office/drawing/2014/main" id="{220CFF9E-F2AD-8E4E-85BF-4E409979EC20}"/>
                </a:ext>
              </a:extLst>
            </p:cNvPr>
            <p:cNvSpPr/>
            <p:nvPr/>
          </p:nvSpPr>
          <p:spPr>
            <a:xfrm>
              <a:off x="7450200" y="511127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6" name="Freeform 165">
              <a:extLst>
                <a:ext uri="{FF2B5EF4-FFF2-40B4-BE49-F238E27FC236}">
                  <a16:creationId xmlns:a16="http://schemas.microsoft.com/office/drawing/2014/main" id="{648EAAAC-744B-904E-A58E-0442E9AA58CD}"/>
                </a:ext>
              </a:extLst>
            </p:cNvPr>
            <p:cNvSpPr/>
            <p:nvPr/>
          </p:nvSpPr>
          <p:spPr>
            <a:xfrm>
              <a:off x="7475399" y="5188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7" name="Freeform 166">
              <a:extLst>
                <a:ext uri="{FF2B5EF4-FFF2-40B4-BE49-F238E27FC236}">
                  <a16:creationId xmlns:a16="http://schemas.microsoft.com/office/drawing/2014/main" id="{6EA6C4CF-2C88-3948-912B-9CCB008515E8}"/>
                </a:ext>
              </a:extLst>
            </p:cNvPr>
            <p:cNvSpPr/>
            <p:nvPr/>
          </p:nvSpPr>
          <p:spPr>
            <a:xfrm>
              <a:off x="7517160" y="505007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8" name="Freeform 167">
              <a:extLst>
                <a:ext uri="{FF2B5EF4-FFF2-40B4-BE49-F238E27FC236}">
                  <a16:creationId xmlns:a16="http://schemas.microsoft.com/office/drawing/2014/main" id="{8E276B58-A4D9-0C46-84AE-D75084F4D4D6}"/>
                </a:ext>
              </a:extLst>
            </p:cNvPr>
            <p:cNvSpPr/>
            <p:nvPr/>
          </p:nvSpPr>
          <p:spPr>
            <a:xfrm>
              <a:off x="7558199" y="51105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grpSp>
        <p:nvGrpSpPr>
          <p:cNvPr id="169" name="Group 168">
            <a:extLst>
              <a:ext uri="{FF2B5EF4-FFF2-40B4-BE49-F238E27FC236}">
                <a16:creationId xmlns:a16="http://schemas.microsoft.com/office/drawing/2014/main" id="{970FBC7E-79E5-454C-AA3C-DDD1DF42D0CE}"/>
              </a:ext>
            </a:extLst>
          </p:cNvPr>
          <p:cNvGrpSpPr/>
          <p:nvPr/>
        </p:nvGrpSpPr>
        <p:grpSpPr>
          <a:xfrm>
            <a:off x="5828760" y="4803840"/>
            <a:ext cx="993600" cy="914400"/>
            <a:chOff x="5828760" y="4803840"/>
            <a:chExt cx="993600" cy="914400"/>
          </a:xfrm>
        </p:grpSpPr>
        <p:sp>
          <p:nvSpPr>
            <p:cNvPr id="170" name="Freeform 169">
              <a:extLst>
                <a:ext uri="{FF2B5EF4-FFF2-40B4-BE49-F238E27FC236}">
                  <a16:creationId xmlns:a16="http://schemas.microsoft.com/office/drawing/2014/main" id="{3448E136-BBBA-D343-9227-765D12E04D82}"/>
                </a:ext>
              </a:extLst>
            </p:cNvPr>
            <p:cNvSpPr/>
            <p:nvPr/>
          </p:nvSpPr>
          <p:spPr>
            <a:xfrm>
              <a:off x="6572520" y="49284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1" name="Freeform 170">
              <a:extLst>
                <a:ext uri="{FF2B5EF4-FFF2-40B4-BE49-F238E27FC236}">
                  <a16:creationId xmlns:a16="http://schemas.microsoft.com/office/drawing/2014/main" id="{A36D9E85-C59B-D149-A807-A69B36C9DBC8}"/>
                </a:ext>
              </a:extLst>
            </p:cNvPr>
            <p:cNvSpPr/>
            <p:nvPr/>
          </p:nvSpPr>
          <p:spPr>
            <a:xfrm>
              <a:off x="6531480" y="54108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2" name="Freeform 171">
              <a:extLst>
                <a:ext uri="{FF2B5EF4-FFF2-40B4-BE49-F238E27FC236}">
                  <a16:creationId xmlns:a16="http://schemas.microsoft.com/office/drawing/2014/main" id="{B3E2F867-F465-7645-8A5F-07DD2DA0483C}"/>
                </a:ext>
              </a:extLst>
            </p:cNvPr>
            <p:cNvSpPr/>
            <p:nvPr/>
          </p:nvSpPr>
          <p:spPr>
            <a:xfrm>
              <a:off x="6140520" y="4988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3" name="Freeform 172">
              <a:extLst>
                <a:ext uri="{FF2B5EF4-FFF2-40B4-BE49-F238E27FC236}">
                  <a16:creationId xmlns:a16="http://schemas.microsoft.com/office/drawing/2014/main" id="{CD28845E-D6FF-BD4B-865B-A19FFF2812F3}"/>
                </a:ext>
              </a:extLst>
            </p:cNvPr>
            <p:cNvSpPr/>
            <p:nvPr/>
          </p:nvSpPr>
          <p:spPr>
            <a:xfrm>
              <a:off x="6123960" y="4803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4" name="Freeform 173">
              <a:extLst>
                <a:ext uri="{FF2B5EF4-FFF2-40B4-BE49-F238E27FC236}">
                  <a16:creationId xmlns:a16="http://schemas.microsoft.com/office/drawing/2014/main" id="{D6BA2CC4-C1B9-5C42-B9D7-5FFB000F1E74}"/>
                </a:ext>
              </a:extLst>
            </p:cNvPr>
            <p:cNvSpPr/>
            <p:nvPr/>
          </p:nvSpPr>
          <p:spPr>
            <a:xfrm>
              <a:off x="6221160" y="55382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5" name="Freeform 174">
              <a:extLst>
                <a:ext uri="{FF2B5EF4-FFF2-40B4-BE49-F238E27FC236}">
                  <a16:creationId xmlns:a16="http://schemas.microsoft.com/office/drawing/2014/main" id="{3EFAA3C8-F4CE-C243-A98C-9D5A8C259C35}"/>
                </a:ext>
              </a:extLst>
            </p:cNvPr>
            <p:cNvSpPr/>
            <p:nvPr/>
          </p:nvSpPr>
          <p:spPr>
            <a:xfrm>
              <a:off x="6440040" y="5313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6" name="Freeform 175">
              <a:extLst>
                <a:ext uri="{FF2B5EF4-FFF2-40B4-BE49-F238E27FC236}">
                  <a16:creationId xmlns:a16="http://schemas.microsoft.com/office/drawing/2014/main" id="{60128C7F-BE5F-E549-8F85-0C5BFE378D4B}"/>
                </a:ext>
              </a:extLst>
            </p:cNvPr>
            <p:cNvSpPr/>
            <p:nvPr/>
          </p:nvSpPr>
          <p:spPr>
            <a:xfrm>
              <a:off x="6284520" y="4839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7" name="Freeform 176">
              <a:extLst>
                <a:ext uri="{FF2B5EF4-FFF2-40B4-BE49-F238E27FC236}">
                  <a16:creationId xmlns:a16="http://schemas.microsoft.com/office/drawing/2014/main" id="{632C8972-2BAE-6146-AF16-635857E60C37}"/>
                </a:ext>
              </a:extLst>
            </p:cNvPr>
            <p:cNvSpPr/>
            <p:nvPr/>
          </p:nvSpPr>
          <p:spPr>
            <a:xfrm>
              <a:off x="5937840" y="5319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8" name="Freeform 177">
              <a:extLst>
                <a:ext uri="{FF2B5EF4-FFF2-40B4-BE49-F238E27FC236}">
                  <a16:creationId xmlns:a16="http://schemas.microsoft.com/office/drawing/2014/main" id="{290A608F-F479-B64D-BE9F-4773A55BAB9E}"/>
                </a:ext>
              </a:extLst>
            </p:cNvPr>
            <p:cNvSpPr/>
            <p:nvPr/>
          </p:nvSpPr>
          <p:spPr>
            <a:xfrm>
              <a:off x="6642360" y="5133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9" name="Freeform 178">
              <a:extLst>
                <a:ext uri="{FF2B5EF4-FFF2-40B4-BE49-F238E27FC236}">
                  <a16:creationId xmlns:a16="http://schemas.microsoft.com/office/drawing/2014/main" id="{A8C17C03-3037-DB42-81F0-58026094077E}"/>
                </a:ext>
              </a:extLst>
            </p:cNvPr>
            <p:cNvSpPr/>
            <p:nvPr/>
          </p:nvSpPr>
          <p:spPr>
            <a:xfrm>
              <a:off x="6032520" y="5457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0" name="Freeform 179">
              <a:extLst>
                <a:ext uri="{FF2B5EF4-FFF2-40B4-BE49-F238E27FC236}">
                  <a16:creationId xmlns:a16="http://schemas.microsoft.com/office/drawing/2014/main" id="{985EB473-0395-7641-AE71-F42583DE9B9A}"/>
                </a:ext>
              </a:extLst>
            </p:cNvPr>
            <p:cNvSpPr/>
            <p:nvPr/>
          </p:nvSpPr>
          <p:spPr>
            <a:xfrm>
              <a:off x="6212520" y="5204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1" name="Freeform 180">
              <a:extLst>
                <a:ext uri="{FF2B5EF4-FFF2-40B4-BE49-F238E27FC236}">
                  <a16:creationId xmlns:a16="http://schemas.microsoft.com/office/drawing/2014/main" id="{74EB6F58-962A-B94F-89C9-EBE863E0E135}"/>
                </a:ext>
              </a:extLst>
            </p:cNvPr>
            <p:cNvSpPr/>
            <p:nvPr/>
          </p:nvSpPr>
          <p:spPr>
            <a:xfrm>
              <a:off x="6087960" y="5133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2" name="Freeform 181">
              <a:extLst>
                <a:ext uri="{FF2B5EF4-FFF2-40B4-BE49-F238E27FC236}">
                  <a16:creationId xmlns:a16="http://schemas.microsoft.com/office/drawing/2014/main" id="{941ED484-EEAD-3E49-9D90-2F6BB9C23ACD}"/>
                </a:ext>
              </a:extLst>
            </p:cNvPr>
            <p:cNvSpPr/>
            <p:nvPr/>
          </p:nvSpPr>
          <p:spPr>
            <a:xfrm>
              <a:off x="6260040" y="5355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3" name="Freeform 182">
              <a:extLst>
                <a:ext uri="{FF2B5EF4-FFF2-40B4-BE49-F238E27FC236}">
                  <a16:creationId xmlns:a16="http://schemas.microsoft.com/office/drawing/2014/main" id="{01B60537-1D0C-154E-99C7-EF4D5AFEE08E}"/>
                </a:ext>
              </a:extLst>
            </p:cNvPr>
            <p:cNvSpPr/>
            <p:nvPr/>
          </p:nvSpPr>
          <p:spPr>
            <a:xfrm>
              <a:off x="5979960" y="5024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4" name="Freeform 183">
              <a:extLst>
                <a:ext uri="{FF2B5EF4-FFF2-40B4-BE49-F238E27FC236}">
                  <a16:creationId xmlns:a16="http://schemas.microsoft.com/office/drawing/2014/main" id="{5CD41D6C-71B8-1246-B185-E08D6F1D0D0A}"/>
                </a:ext>
              </a:extLst>
            </p:cNvPr>
            <p:cNvSpPr/>
            <p:nvPr/>
          </p:nvSpPr>
          <p:spPr>
            <a:xfrm>
              <a:off x="5852520" y="4953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5" name="Freeform 184">
              <a:extLst>
                <a:ext uri="{FF2B5EF4-FFF2-40B4-BE49-F238E27FC236}">
                  <a16:creationId xmlns:a16="http://schemas.microsoft.com/office/drawing/2014/main" id="{76A26BFC-4508-364E-8DEA-F29FD43809CA}"/>
                </a:ext>
              </a:extLst>
            </p:cNvPr>
            <p:cNvSpPr/>
            <p:nvPr/>
          </p:nvSpPr>
          <p:spPr>
            <a:xfrm>
              <a:off x="5835960" y="5133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6" name="Freeform 185">
              <a:extLst>
                <a:ext uri="{FF2B5EF4-FFF2-40B4-BE49-F238E27FC236}">
                  <a16:creationId xmlns:a16="http://schemas.microsoft.com/office/drawing/2014/main" id="{5990B78E-9198-FD44-8DC4-91F636466708}"/>
                </a:ext>
              </a:extLst>
            </p:cNvPr>
            <p:cNvSpPr/>
            <p:nvPr/>
          </p:nvSpPr>
          <p:spPr>
            <a:xfrm>
              <a:off x="6068520" y="48808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7" name="Freeform 186">
              <a:extLst>
                <a:ext uri="{FF2B5EF4-FFF2-40B4-BE49-F238E27FC236}">
                  <a16:creationId xmlns:a16="http://schemas.microsoft.com/office/drawing/2014/main" id="{0ED8BA87-EB68-D441-9E62-8EF288D3E1C0}"/>
                </a:ext>
              </a:extLst>
            </p:cNvPr>
            <p:cNvSpPr/>
            <p:nvPr/>
          </p:nvSpPr>
          <p:spPr>
            <a:xfrm>
              <a:off x="6356520" y="48758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8" name="Freeform 187">
              <a:extLst>
                <a:ext uri="{FF2B5EF4-FFF2-40B4-BE49-F238E27FC236}">
                  <a16:creationId xmlns:a16="http://schemas.microsoft.com/office/drawing/2014/main" id="{23452CCE-E329-4D4D-9AA1-A4085CC00F8A}"/>
                </a:ext>
              </a:extLst>
            </p:cNvPr>
            <p:cNvSpPr/>
            <p:nvPr/>
          </p:nvSpPr>
          <p:spPr>
            <a:xfrm>
              <a:off x="6440040" y="51307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9" name="Freeform 188">
              <a:extLst>
                <a:ext uri="{FF2B5EF4-FFF2-40B4-BE49-F238E27FC236}">
                  <a16:creationId xmlns:a16="http://schemas.microsoft.com/office/drawing/2014/main" id="{6DF6C502-9F47-4740-8B7E-B473484DDF44}"/>
                </a:ext>
              </a:extLst>
            </p:cNvPr>
            <p:cNvSpPr/>
            <p:nvPr/>
          </p:nvSpPr>
          <p:spPr>
            <a:xfrm>
              <a:off x="6074280" y="5319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0" name="Freeform 189">
              <a:extLst>
                <a:ext uri="{FF2B5EF4-FFF2-40B4-BE49-F238E27FC236}">
                  <a16:creationId xmlns:a16="http://schemas.microsoft.com/office/drawing/2014/main" id="{F4FA2D79-25FF-9B4A-8F44-661855277D98}"/>
                </a:ext>
              </a:extLst>
            </p:cNvPr>
            <p:cNvSpPr/>
            <p:nvPr/>
          </p:nvSpPr>
          <p:spPr>
            <a:xfrm>
              <a:off x="6370920" y="55353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1" name="Freeform 190">
              <a:extLst>
                <a:ext uri="{FF2B5EF4-FFF2-40B4-BE49-F238E27FC236}">
                  <a16:creationId xmlns:a16="http://schemas.microsoft.com/office/drawing/2014/main" id="{A276D806-E85D-3145-A39C-EBD4CCF22F13}"/>
                </a:ext>
              </a:extLst>
            </p:cNvPr>
            <p:cNvSpPr/>
            <p:nvPr/>
          </p:nvSpPr>
          <p:spPr>
            <a:xfrm>
              <a:off x="5907960" y="4947839"/>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2" name="Freeform 191">
              <a:extLst>
                <a:ext uri="{FF2B5EF4-FFF2-40B4-BE49-F238E27FC236}">
                  <a16:creationId xmlns:a16="http://schemas.microsoft.com/office/drawing/2014/main" id="{555548E3-4EC1-F447-804A-D530CCBB138A}"/>
                </a:ext>
              </a:extLst>
            </p:cNvPr>
            <p:cNvSpPr/>
            <p:nvPr/>
          </p:nvSpPr>
          <p:spPr>
            <a:xfrm>
              <a:off x="5852520" y="53136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3" name="Freeform 192">
              <a:extLst>
                <a:ext uri="{FF2B5EF4-FFF2-40B4-BE49-F238E27FC236}">
                  <a16:creationId xmlns:a16="http://schemas.microsoft.com/office/drawing/2014/main" id="{E2EA790E-2387-BB43-933A-9396B25F9512}"/>
                </a:ext>
              </a:extLst>
            </p:cNvPr>
            <p:cNvSpPr/>
            <p:nvPr/>
          </p:nvSpPr>
          <p:spPr>
            <a:xfrm>
              <a:off x="6152400" y="54579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4" name="Freeform 193">
              <a:extLst>
                <a:ext uri="{FF2B5EF4-FFF2-40B4-BE49-F238E27FC236}">
                  <a16:creationId xmlns:a16="http://schemas.microsoft.com/office/drawing/2014/main" id="{151F3544-41F2-074F-8F4F-F89649543C5C}"/>
                </a:ext>
              </a:extLst>
            </p:cNvPr>
            <p:cNvSpPr/>
            <p:nvPr/>
          </p:nvSpPr>
          <p:spPr>
            <a:xfrm>
              <a:off x="5828760" y="52423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5" name="Freeform 194">
              <a:extLst>
                <a:ext uri="{FF2B5EF4-FFF2-40B4-BE49-F238E27FC236}">
                  <a16:creationId xmlns:a16="http://schemas.microsoft.com/office/drawing/2014/main" id="{BE359FD2-7095-1D41-80C2-39BB4C44D743}"/>
                </a:ext>
              </a:extLst>
            </p:cNvPr>
            <p:cNvSpPr/>
            <p:nvPr/>
          </p:nvSpPr>
          <p:spPr>
            <a:xfrm>
              <a:off x="6620400" y="53197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6" name="Freeform 195">
              <a:extLst>
                <a:ext uri="{FF2B5EF4-FFF2-40B4-BE49-F238E27FC236}">
                  <a16:creationId xmlns:a16="http://schemas.microsoft.com/office/drawing/2014/main" id="{FDAA9022-A5F3-D64B-9FFB-00A54531D7BC}"/>
                </a:ext>
              </a:extLst>
            </p:cNvPr>
            <p:cNvSpPr/>
            <p:nvPr/>
          </p:nvSpPr>
          <p:spPr>
            <a:xfrm>
              <a:off x="6224760" y="4924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7" name="Freeform 196">
              <a:extLst>
                <a:ext uri="{FF2B5EF4-FFF2-40B4-BE49-F238E27FC236}">
                  <a16:creationId xmlns:a16="http://schemas.microsoft.com/office/drawing/2014/main" id="{E38A8F63-961B-5C4F-92F4-18AD35C48D29}"/>
                </a:ext>
              </a:extLst>
            </p:cNvPr>
            <p:cNvSpPr/>
            <p:nvPr/>
          </p:nvSpPr>
          <p:spPr>
            <a:xfrm>
              <a:off x="6405119" y="4960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8" name="Freeform 197">
              <a:extLst>
                <a:ext uri="{FF2B5EF4-FFF2-40B4-BE49-F238E27FC236}">
                  <a16:creationId xmlns:a16="http://schemas.microsoft.com/office/drawing/2014/main" id="{FEE858C0-085E-2C49-BADC-29A08C470375}"/>
                </a:ext>
              </a:extLst>
            </p:cNvPr>
            <p:cNvSpPr/>
            <p:nvPr/>
          </p:nvSpPr>
          <p:spPr>
            <a:xfrm>
              <a:off x="5937840" y="52131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9" name="Freeform 198">
              <a:extLst>
                <a:ext uri="{FF2B5EF4-FFF2-40B4-BE49-F238E27FC236}">
                  <a16:creationId xmlns:a16="http://schemas.microsoft.com/office/drawing/2014/main" id="{191B2F64-F3EC-1841-A37E-A355ABEC4820}"/>
                </a:ext>
              </a:extLst>
            </p:cNvPr>
            <p:cNvSpPr/>
            <p:nvPr/>
          </p:nvSpPr>
          <p:spPr>
            <a:xfrm>
              <a:off x="6476399" y="538308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0" name="Freeform 199">
              <a:extLst>
                <a:ext uri="{FF2B5EF4-FFF2-40B4-BE49-F238E27FC236}">
                  <a16:creationId xmlns:a16="http://schemas.microsoft.com/office/drawing/2014/main" id="{65C7385B-FD23-CE4F-B9DD-1744BC6F2C78}"/>
                </a:ext>
              </a:extLst>
            </p:cNvPr>
            <p:cNvSpPr/>
            <p:nvPr/>
          </p:nvSpPr>
          <p:spPr>
            <a:xfrm>
              <a:off x="6332760" y="54554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1" name="Freeform 200">
              <a:extLst>
                <a:ext uri="{FF2B5EF4-FFF2-40B4-BE49-F238E27FC236}">
                  <a16:creationId xmlns:a16="http://schemas.microsoft.com/office/drawing/2014/main" id="{41E4A389-D225-0E4F-A821-5B69882BA19F}"/>
                </a:ext>
              </a:extLst>
            </p:cNvPr>
            <p:cNvSpPr/>
            <p:nvPr/>
          </p:nvSpPr>
          <p:spPr>
            <a:xfrm>
              <a:off x="6284879" y="520524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2" name="Freeform 201">
              <a:extLst>
                <a:ext uri="{FF2B5EF4-FFF2-40B4-BE49-F238E27FC236}">
                  <a16:creationId xmlns:a16="http://schemas.microsoft.com/office/drawing/2014/main" id="{4F924D1F-56A9-044B-860C-BDC3FDD22782}"/>
                </a:ext>
              </a:extLst>
            </p:cNvPr>
            <p:cNvSpPr/>
            <p:nvPr/>
          </p:nvSpPr>
          <p:spPr>
            <a:xfrm>
              <a:off x="6549480" y="503280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3" name="Freeform 202">
              <a:extLst>
                <a:ext uri="{FF2B5EF4-FFF2-40B4-BE49-F238E27FC236}">
                  <a16:creationId xmlns:a16="http://schemas.microsoft.com/office/drawing/2014/main" id="{4B6ECDBA-D934-B842-B54D-4C5C4BA394AF}"/>
                </a:ext>
              </a:extLst>
            </p:cNvPr>
            <p:cNvSpPr/>
            <p:nvPr/>
          </p:nvSpPr>
          <p:spPr>
            <a:xfrm>
              <a:off x="6261840" y="506916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4" name="Freeform 203">
              <a:extLst>
                <a:ext uri="{FF2B5EF4-FFF2-40B4-BE49-F238E27FC236}">
                  <a16:creationId xmlns:a16="http://schemas.microsoft.com/office/drawing/2014/main" id="{AE18CF52-62A2-FA49-A947-E2142D53F092}"/>
                </a:ext>
              </a:extLst>
            </p:cNvPr>
            <p:cNvSpPr/>
            <p:nvPr/>
          </p:nvSpPr>
          <p:spPr>
            <a:xfrm>
              <a:off x="6550200" y="5177520"/>
              <a:ext cx="180000" cy="18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205" name="TextBox 204">
            <a:extLst>
              <a:ext uri="{FF2B5EF4-FFF2-40B4-BE49-F238E27FC236}">
                <a16:creationId xmlns:a16="http://schemas.microsoft.com/office/drawing/2014/main" id="{7138C915-1E3A-E642-857E-57A5B7F35B21}"/>
              </a:ext>
            </a:extLst>
          </p:cNvPr>
          <p:cNvSpPr txBox="1"/>
          <p:nvPr/>
        </p:nvSpPr>
        <p:spPr>
          <a:xfrm>
            <a:off x="6873480" y="4866840"/>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206" name="Straight Connector 205">
            <a:extLst>
              <a:ext uri="{FF2B5EF4-FFF2-40B4-BE49-F238E27FC236}">
                <a16:creationId xmlns:a16="http://schemas.microsoft.com/office/drawing/2014/main" id="{EB30D6CD-A79C-714D-A9DB-33D40C2F90FF}"/>
              </a:ext>
            </a:extLst>
          </p:cNvPr>
          <p:cNvSpPr/>
          <p:nvPr/>
        </p:nvSpPr>
        <p:spPr>
          <a:xfrm>
            <a:off x="4660920" y="5155200"/>
            <a:ext cx="1014120" cy="0"/>
          </a:xfrm>
          <a:prstGeom prst="line">
            <a:avLst/>
          </a:prstGeom>
          <a:noFill/>
          <a:ln w="36000">
            <a:solidFill>
              <a:srgbClr val="000000"/>
            </a:solidFill>
            <a:prstDash val="solid"/>
            <a:tailEnd type="arrow"/>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7" name="TextBox 206">
            <a:extLst>
              <a:ext uri="{FF2B5EF4-FFF2-40B4-BE49-F238E27FC236}">
                <a16:creationId xmlns:a16="http://schemas.microsoft.com/office/drawing/2014/main" id="{9515B4AD-83A3-A544-AD93-5041519FABC2}"/>
              </a:ext>
            </a:extLst>
          </p:cNvPr>
          <p:cNvSpPr txBox="1"/>
          <p:nvPr/>
        </p:nvSpPr>
        <p:spPr>
          <a:xfrm>
            <a:off x="7737479" y="4867200"/>
            <a:ext cx="4572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a:ln>
                  <a:noFill/>
                </a:ln>
                <a:latin typeface="Liberation Sans" pitchFamily="18"/>
                <a:ea typeface="Droid Sans Fallback" pitchFamily="2"/>
                <a:cs typeface="FreeSans" pitchFamily="2"/>
              </a:rPr>
              <a:t>+</a:t>
            </a:r>
          </a:p>
        </p:txBody>
      </p:sp>
      <p:sp>
        <p:nvSpPr>
          <p:cNvPr id="216" name="TextBox 215">
            <a:extLst>
              <a:ext uri="{FF2B5EF4-FFF2-40B4-BE49-F238E27FC236}">
                <a16:creationId xmlns:a16="http://schemas.microsoft.com/office/drawing/2014/main" id="{6476E695-545C-294E-8951-9AB2BC07544D}"/>
              </a:ext>
            </a:extLst>
          </p:cNvPr>
          <p:cNvSpPr txBox="1"/>
          <p:nvPr/>
        </p:nvSpPr>
        <p:spPr>
          <a:xfrm>
            <a:off x="8187952" y="4745354"/>
            <a:ext cx="582480" cy="7534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3600" b="0" i="0" u="none" strike="noStrike" kern="1200" dirty="0" err="1">
                <a:ln>
                  <a:noFill/>
                </a:ln>
                <a:latin typeface="Symbol" pitchFamily="18"/>
                <a:ea typeface="Symbol" pitchFamily="2"/>
                <a:cs typeface="Symbol" pitchFamily="2"/>
              </a:rPr>
              <a:t>γ</a:t>
            </a:r>
            <a:endParaRPr lang="it-IT" sz="3600" b="0" i="0" u="none" strike="noStrike" kern="1200" dirty="0">
              <a:ln>
                <a:noFill/>
              </a:ln>
              <a:latin typeface="Symbol" pitchFamily="18"/>
              <a:ea typeface="Symbol" pitchFamily="2"/>
              <a:cs typeface="Symbol" pitchFamily="2"/>
            </a:endParaRPr>
          </a:p>
        </p:txBody>
      </p:sp>
      <p:sp>
        <p:nvSpPr>
          <p:cNvPr id="209" name="Slide Number Placeholder 4">
            <a:extLst>
              <a:ext uri="{FF2B5EF4-FFF2-40B4-BE49-F238E27FC236}">
                <a16:creationId xmlns:a16="http://schemas.microsoft.com/office/drawing/2014/main" id="{E4B68692-09EB-BF4D-903F-BF696D6F6C78}"/>
              </a:ext>
            </a:extLst>
          </p:cNvPr>
          <p:cNvSpPr>
            <a:spLocks noGrp="1"/>
          </p:cNvSpPr>
          <p:nvPr/>
        </p:nvSpPr>
        <p:spPr bwMode="auto">
          <a:xfrm>
            <a:off x="7990161" y="7161150"/>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30</a:t>
            </a:fld>
            <a:endParaRPr lang="en-GB" sz="1221" dirty="0">
              <a:solidFill>
                <a:srgbClr val="00CC9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1F881-8EF7-D342-92F0-FEB9D9A8E101}"/>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548640" y="3930647"/>
            <a:ext cx="4572000" cy="2817719"/>
          </a:xfrm>
          <a:prstGeom prst="rect">
            <a:avLst/>
          </a:prstGeom>
          <a:noFill/>
          <a:ln>
            <a:noFill/>
          </a:ln>
        </p:spPr>
      </p:pic>
      <p:sp>
        <p:nvSpPr>
          <p:cNvPr id="3" name="Freeform 2">
            <a:extLst>
              <a:ext uri="{FF2B5EF4-FFF2-40B4-BE49-F238E27FC236}">
                <a16:creationId xmlns:a16="http://schemas.microsoft.com/office/drawing/2014/main" id="{23E5C720-201E-6842-9E8C-5CDD8EF39CEC}"/>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Radioattività in natura</a:t>
            </a:r>
          </a:p>
        </p:txBody>
      </p:sp>
      <p:pic>
        <p:nvPicPr>
          <p:cNvPr id="4" name="Picture 2" descr="http://www.scienceinschool.org/repository/images/issue14cloud5_large.jpg">
            <a:extLst>
              <a:ext uri="{FF2B5EF4-FFF2-40B4-BE49-F238E27FC236}">
                <a16:creationId xmlns:a16="http://schemas.microsoft.com/office/drawing/2014/main" id="{69D93982-0E99-944B-AAAC-7B91BF3C3403}"/>
              </a:ext>
            </a:extLst>
          </p:cNvPr>
          <p:cNvPicPr>
            <a:picLocks noChangeAspect="1"/>
          </p:cNvPicPr>
          <p:nvPr/>
        </p:nvPicPr>
        <p:blipFill>
          <a:blip r:embed="rId4">
            <a:lum/>
            <a:alphaModFix/>
          </a:blip>
          <a:srcRect/>
          <a:stretch>
            <a:fillRect/>
          </a:stretch>
        </p:blipFill>
        <p:spPr>
          <a:xfrm>
            <a:off x="5316120" y="1009080"/>
            <a:ext cx="4427640" cy="6413400"/>
          </a:xfrm>
          <a:prstGeom prst="rect">
            <a:avLst/>
          </a:prstGeom>
          <a:noFill/>
          <a:ln>
            <a:noFill/>
          </a:ln>
        </p:spPr>
      </p:pic>
      <p:sp>
        <p:nvSpPr>
          <p:cNvPr id="5" name="Text Box 4">
            <a:extLst>
              <a:ext uri="{FF2B5EF4-FFF2-40B4-BE49-F238E27FC236}">
                <a16:creationId xmlns:a16="http://schemas.microsoft.com/office/drawing/2014/main" id="{AAE656FA-D680-034E-8CFC-B20FC9B2BE01}"/>
              </a:ext>
            </a:extLst>
          </p:cNvPr>
          <p:cNvSpPr/>
          <p:nvPr/>
        </p:nvSpPr>
        <p:spPr>
          <a:xfrm>
            <a:off x="171000" y="1080360"/>
            <a:ext cx="3303720"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defRPr sz="1800"/>
            </a:pPr>
            <a:r>
              <a:rPr lang="it-IT" sz="2000" b="1" i="0" u="none" strike="noStrike" kern="1200">
                <a:ln>
                  <a:noFill/>
                </a:ln>
                <a:latin typeface="Liberation Sans" pitchFamily="18"/>
                <a:ea typeface="Droid Sans Fallback" pitchFamily="2"/>
                <a:cs typeface="FreeSans" pitchFamily="2"/>
              </a:rPr>
              <a:t>L'ambiente in cui viviamo tutti i giorni è naturalmente radioattivo!</a:t>
            </a:r>
          </a:p>
        </p:txBody>
      </p:sp>
      <p:pic>
        <p:nvPicPr>
          <p:cNvPr id="6" name="Picture 7" descr="diet">
            <a:extLst>
              <a:ext uri="{FF2B5EF4-FFF2-40B4-BE49-F238E27FC236}">
                <a16:creationId xmlns:a16="http://schemas.microsoft.com/office/drawing/2014/main" id="{5725370D-D26C-DE47-85F7-6CF41B8EBA1A}"/>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3659040" y="1127160"/>
            <a:ext cx="1536480" cy="1535039"/>
          </a:xfrm>
          <a:prstGeom prst="rect">
            <a:avLst/>
          </a:prstGeom>
          <a:noFill/>
          <a:ln>
            <a:noFill/>
          </a:ln>
        </p:spPr>
      </p:pic>
      <p:pic>
        <p:nvPicPr>
          <p:cNvPr id="7" name="Picture 6" descr="08_big">
            <a:extLst>
              <a:ext uri="{FF2B5EF4-FFF2-40B4-BE49-F238E27FC236}">
                <a16:creationId xmlns:a16="http://schemas.microsoft.com/office/drawing/2014/main" id="{D6C73394-AF8D-BC41-AF32-7F2114437B64}"/>
              </a:ext>
            </a:extLst>
          </p:cNvPr>
          <p:cNvPicPr>
            <a:picLocks noChangeAspect="1"/>
          </p:cNvPicPr>
          <p:nvPr/>
        </p:nvPicPr>
        <p:blipFill>
          <a:blip r:embed="rId6" cstate="screen">
            <a:lum/>
            <a:alphaModFix/>
            <a:extLst>
              <a:ext uri="{28A0092B-C50C-407E-A947-70E740481C1C}">
                <a14:useLocalDpi xmlns:a14="http://schemas.microsoft.com/office/drawing/2010/main"/>
              </a:ext>
            </a:extLst>
          </a:blip>
          <a:srcRect/>
          <a:stretch>
            <a:fillRect/>
          </a:stretch>
        </p:blipFill>
        <p:spPr>
          <a:xfrm>
            <a:off x="7757279" y="6035040"/>
            <a:ext cx="1959480" cy="1325520"/>
          </a:xfrm>
          <a:prstGeom prst="rect">
            <a:avLst/>
          </a:prstGeom>
          <a:noFill/>
          <a:ln>
            <a:noFill/>
          </a:ln>
        </p:spPr>
      </p:pic>
      <p:pic>
        <p:nvPicPr>
          <p:cNvPr id="8" name="Picture 3" descr="C:\Users\UNIFE\Desktop\Untitled-1 copy.gif">
            <a:extLst>
              <a:ext uri="{FF2B5EF4-FFF2-40B4-BE49-F238E27FC236}">
                <a16:creationId xmlns:a16="http://schemas.microsoft.com/office/drawing/2014/main" id="{9CE743AE-12FA-8F40-B846-3040DB1F41DA}"/>
              </a:ext>
            </a:extLst>
          </p:cNvPr>
          <p:cNvPicPr>
            <a:picLocks noChangeAspect="1"/>
          </p:cNvPicPr>
          <p:nvPr/>
        </p:nvPicPr>
        <p:blipFill>
          <a:blip r:embed="rId7" cstate="screen">
            <a:lum/>
            <a:alphaModFix/>
            <a:extLst>
              <a:ext uri="{28A0092B-C50C-407E-A947-70E740481C1C}">
                <a14:useLocalDpi xmlns:a14="http://schemas.microsoft.com/office/drawing/2010/main"/>
              </a:ext>
            </a:extLst>
          </a:blip>
          <a:srcRect/>
          <a:stretch>
            <a:fillRect/>
          </a:stretch>
        </p:blipFill>
        <p:spPr>
          <a:xfrm>
            <a:off x="7106760" y="3820320"/>
            <a:ext cx="2306880" cy="1298520"/>
          </a:xfrm>
          <a:prstGeom prst="rect">
            <a:avLst/>
          </a:prstGeom>
          <a:noFill/>
          <a:ln>
            <a:noFill/>
          </a:ln>
        </p:spPr>
      </p:pic>
      <p:pic>
        <p:nvPicPr>
          <p:cNvPr id="9" name="Picture 4" descr="Mom%20and%20Dad%27s%20ballon%20ride">
            <a:extLst>
              <a:ext uri="{FF2B5EF4-FFF2-40B4-BE49-F238E27FC236}">
                <a16:creationId xmlns:a16="http://schemas.microsoft.com/office/drawing/2014/main" id="{CA7022A5-46AD-5348-9C6A-55B635F97DB5}"/>
              </a:ext>
            </a:extLst>
          </p:cNvPr>
          <p:cNvPicPr>
            <a:picLocks noChangeAspect="1"/>
          </p:cNvPicPr>
          <p:nvPr/>
        </p:nvPicPr>
        <p:blipFill>
          <a:blip r:embed="rId8" cstate="screen">
            <a:lum/>
            <a:alphaModFix/>
            <a:extLst>
              <a:ext uri="{28A0092B-C50C-407E-A947-70E740481C1C}">
                <a14:useLocalDpi xmlns:a14="http://schemas.microsoft.com/office/drawing/2010/main"/>
              </a:ext>
            </a:extLst>
          </a:blip>
          <a:srcRect/>
          <a:stretch>
            <a:fillRect/>
          </a:stretch>
        </p:blipFill>
        <p:spPr>
          <a:xfrm>
            <a:off x="8345160" y="1005840"/>
            <a:ext cx="1398600" cy="2052720"/>
          </a:xfrm>
          <a:prstGeom prst="rect">
            <a:avLst/>
          </a:prstGeom>
          <a:noFill/>
          <a:ln>
            <a:noFill/>
          </a:ln>
        </p:spPr>
      </p:pic>
      <p:sp>
        <p:nvSpPr>
          <p:cNvPr id="11" name="TextBox 10">
            <a:extLst>
              <a:ext uri="{FF2B5EF4-FFF2-40B4-BE49-F238E27FC236}">
                <a16:creationId xmlns:a16="http://schemas.microsoft.com/office/drawing/2014/main" id="{B56F6839-8209-8545-93DF-B101DD408962}"/>
              </a:ext>
            </a:extLst>
          </p:cNvPr>
          <p:cNvSpPr txBox="1"/>
          <p:nvPr/>
        </p:nvSpPr>
        <p:spPr>
          <a:xfrm>
            <a:off x="523121" y="2967606"/>
            <a:ext cx="4184152" cy="932040"/>
          </a:xfrm>
          <a:prstGeom prst="rect">
            <a:avLst/>
          </a:prstGeom>
          <a:solidFill>
            <a:srgbClr val="FFFFFF"/>
          </a:solidFill>
          <a:ln w="18000">
            <a:solidFill>
              <a:srgbClr val="999999"/>
            </a:solidFill>
            <a:prstDash val="solid"/>
          </a:ln>
        </p:spPr>
        <p:txBody>
          <a:bodyPr vert="horz" wrap="none" lIns="81000" tIns="36000" rIns="81000" bIns="36000" anchorCtr="0" compatLnSpc="0"/>
          <a:lstStyle/>
          <a:p>
            <a:pPr marL="0" marR="0" lvl="0" indent="0" rtl="0" hangingPunct="1">
              <a:lnSpc>
                <a:spcPct val="100000"/>
              </a:lnSpc>
              <a:spcBef>
                <a:spcPts val="0"/>
              </a:spcBef>
              <a:spcAft>
                <a:spcPts val="0"/>
              </a:spcAft>
              <a:buNone/>
              <a:tabLst/>
              <a:defRPr sz="1800"/>
            </a:pPr>
            <a:r>
              <a:rPr lang="it-IT" sz="2000" b="1" i="0" u="none" strike="noStrike" kern="1200" dirty="0">
                <a:ln>
                  <a:noFill/>
                </a:ln>
                <a:solidFill>
                  <a:srgbClr val="FF0000"/>
                </a:solidFill>
                <a:latin typeface="Liberation Sans" pitchFamily="18"/>
                <a:ea typeface="Droid Sans Fallback" pitchFamily="2"/>
                <a:cs typeface="FreeSans" pitchFamily="2"/>
              </a:rPr>
              <a:t>Gli esseri umani contaminano </a:t>
            </a:r>
          </a:p>
          <a:p>
            <a:pPr marL="0" marR="0" lvl="0" indent="0" rtl="0" hangingPunct="1">
              <a:lnSpc>
                <a:spcPct val="100000"/>
              </a:lnSpc>
              <a:spcBef>
                <a:spcPts val="0"/>
              </a:spcBef>
              <a:spcAft>
                <a:spcPts val="0"/>
              </a:spcAft>
              <a:buNone/>
              <a:tabLst/>
              <a:defRPr sz="1800"/>
            </a:pPr>
            <a:r>
              <a:rPr lang="it-IT" sz="2000" b="1" i="0" u="none" strike="noStrike" kern="1200" dirty="0">
                <a:ln>
                  <a:noFill/>
                </a:ln>
                <a:solidFill>
                  <a:srgbClr val="FF0000"/>
                </a:solidFill>
                <a:latin typeface="Liberation Sans" pitchFamily="18"/>
                <a:ea typeface="Droid Sans Fallback" pitchFamily="2"/>
                <a:cs typeface="FreeSans" pitchFamily="2"/>
              </a:rPr>
              <a:t>l'ambiente e generano </a:t>
            </a:r>
          </a:p>
          <a:p>
            <a:pPr marL="0" marR="0" lvl="0" indent="0" rtl="0" hangingPunct="1">
              <a:lnSpc>
                <a:spcPct val="100000"/>
              </a:lnSpc>
              <a:spcBef>
                <a:spcPts val="0"/>
              </a:spcBef>
              <a:spcAft>
                <a:spcPts val="0"/>
              </a:spcAft>
              <a:buNone/>
              <a:tabLst/>
              <a:defRPr sz="1800"/>
            </a:pPr>
            <a:r>
              <a:rPr lang="it-IT" sz="2000" b="1" i="0" u="none" strike="noStrike" kern="1200" dirty="0">
                <a:ln>
                  <a:noFill/>
                </a:ln>
                <a:solidFill>
                  <a:srgbClr val="FF0000"/>
                </a:solidFill>
                <a:latin typeface="Liberation Sans" pitchFamily="18"/>
                <a:ea typeface="Droid Sans Fallback" pitchFamily="2"/>
                <a:cs typeface="FreeSans" pitchFamily="2"/>
              </a:rPr>
              <a:t>sorgenti artificiali di radioattività.</a:t>
            </a:r>
          </a:p>
        </p:txBody>
      </p:sp>
      <p:sp>
        <p:nvSpPr>
          <p:cNvPr id="12" name="TextBox 11">
            <a:extLst>
              <a:ext uri="{FF2B5EF4-FFF2-40B4-BE49-F238E27FC236}">
                <a16:creationId xmlns:a16="http://schemas.microsoft.com/office/drawing/2014/main" id="{FC671BC4-C142-E448-B67F-C085EF3DA58F}"/>
              </a:ext>
            </a:extLst>
          </p:cNvPr>
          <p:cNvSpPr txBox="1"/>
          <p:nvPr/>
        </p:nvSpPr>
        <p:spPr>
          <a:xfrm>
            <a:off x="9088560" y="2692800"/>
            <a:ext cx="654840" cy="365760"/>
          </a:xfrm>
          <a:prstGeom prst="rect">
            <a:avLst/>
          </a:prstGeom>
          <a:solidFill>
            <a:srgbClr val="FFFFFF"/>
          </a:solidFill>
          <a:ln w="18000">
            <a:solidFill>
              <a:srgbClr val="999999"/>
            </a:solidFill>
            <a:prstDash val="solid"/>
          </a:ln>
        </p:spPr>
        <p:txBody>
          <a:bodyPr vert="horz" wrap="none" lIns="81000" tIns="36000" rIns="81000" bIns="36000" anchorCtr="0" compatLnSpc="0"/>
          <a:lstStyle/>
          <a:p>
            <a:pPr marL="0" marR="0" lvl="0" indent="0" rtl="0" hangingPunct="1">
              <a:lnSpc>
                <a:spcPct val="100000"/>
              </a:lnSpc>
              <a:spcBef>
                <a:spcPts val="0"/>
              </a:spcBef>
              <a:spcAft>
                <a:spcPts val="0"/>
              </a:spcAft>
              <a:buNone/>
              <a:tabLst/>
              <a:defRPr sz="1800"/>
            </a:pPr>
            <a:r>
              <a:rPr lang="it-IT" sz="2000" b="1" i="0" u="none" strike="noStrike" kern="1200">
                <a:ln>
                  <a:noFill/>
                </a:ln>
                <a:solidFill>
                  <a:srgbClr val="FF0000"/>
                </a:solidFill>
                <a:latin typeface="Liberation Sans" pitchFamily="18"/>
                <a:ea typeface="Droid Sans Fallback" pitchFamily="2"/>
                <a:cs typeface="FreeSans" pitchFamily="2"/>
              </a:rPr>
              <a:t>aria</a:t>
            </a:r>
          </a:p>
        </p:txBody>
      </p:sp>
      <p:sp>
        <p:nvSpPr>
          <p:cNvPr id="13" name="TextBox 12">
            <a:extLst>
              <a:ext uri="{FF2B5EF4-FFF2-40B4-BE49-F238E27FC236}">
                <a16:creationId xmlns:a16="http://schemas.microsoft.com/office/drawing/2014/main" id="{C17CF39A-C0F0-424C-838F-F239D2F1486F}"/>
              </a:ext>
            </a:extLst>
          </p:cNvPr>
          <p:cNvSpPr txBox="1"/>
          <p:nvPr/>
        </p:nvSpPr>
        <p:spPr>
          <a:xfrm>
            <a:off x="7839720" y="5760720"/>
            <a:ext cx="1852919" cy="365760"/>
          </a:xfrm>
          <a:prstGeom prst="rect">
            <a:avLst/>
          </a:prstGeom>
          <a:solidFill>
            <a:srgbClr val="FFFFFF"/>
          </a:solidFill>
          <a:ln w="18000">
            <a:solidFill>
              <a:srgbClr val="999999"/>
            </a:solidFill>
            <a:prstDash val="solid"/>
          </a:ln>
        </p:spPr>
        <p:txBody>
          <a:bodyPr vert="horz" wrap="none" lIns="81000" tIns="36000" rIns="81000" bIns="36000" anchorCtr="0" compatLnSpc="0"/>
          <a:lstStyle/>
          <a:p>
            <a:pPr marL="0" marR="0" lvl="0" indent="0" rtl="0" hangingPunct="1">
              <a:lnSpc>
                <a:spcPct val="100000"/>
              </a:lnSpc>
              <a:spcBef>
                <a:spcPts val="0"/>
              </a:spcBef>
              <a:spcAft>
                <a:spcPts val="0"/>
              </a:spcAft>
              <a:buNone/>
              <a:tabLst/>
              <a:defRPr sz="1800"/>
            </a:pPr>
            <a:r>
              <a:rPr lang="it-IT" sz="2000" b="1" i="0" u="none" strike="noStrike" kern="1200">
                <a:ln>
                  <a:noFill/>
                </a:ln>
                <a:solidFill>
                  <a:srgbClr val="FF0000"/>
                </a:solidFill>
                <a:latin typeface="Liberation Sans" pitchFamily="18"/>
                <a:ea typeface="Droid Sans Fallback" pitchFamily="2"/>
                <a:cs typeface="FreeSans" pitchFamily="2"/>
              </a:rPr>
              <a:t>Roccia, suolo</a:t>
            </a:r>
          </a:p>
        </p:txBody>
      </p:sp>
      <p:sp>
        <p:nvSpPr>
          <p:cNvPr id="14" name="TextBox 13">
            <a:extLst>
              <a:ext uri="{FF2B5EF4-FFF2-40B4-BE49-F238E27FC236}">
                <a16:creationId xmlns:a16="http://schemas.microsoft.com/office/drawing/2014/main" id="{02975192-C6BD-4C42-A135-6A98BF2390B3}"/>
              </a:ext>
            </a:extLst>
          </p:cNvPr>
          <p:cNvSpPr txBox="1"/>
          <p:nvPr/>
        </p:nvSpPr>
        <p:spPr>
          <a:xfrm>
            <a:off x="4480560" y="1005840"/>
            <a:ext cx="835559" cy="358920"/>
          </a:xfrm>
          <a:prstGeom prst="rect">
            <a:avLst/>
          </a:prstGeom>
          <a:solidFill>
            <a:srgbClr val="FFFFFF"/>
          </a:solidFill>
          <a:ln w="18000">
            <a:solidFill>
              <a:srgbClr val="999999"/>
            </a:solidFill>
            <a:prstDash val="solid"/>
          </a:ln>
        </p:spPr>
        <p:txBody>
          <a:bodyPr vert="horz" wrap="none" lIns="81000" tIns="36000" rIns="81000" bIns="36000" anchorCtr="0" compatLnSpc="0"/>
          <a:lstStyle/>
          <a:p>
            <a:pPr marL="0" marR="0" lvl="0" indent="0" rtl="0" hangingPunct="1">
              <a:lnSpc>
                <a:spcPct val="100000"/>
              </a:lnSpc>
              <a:spcBef>
                <a:spcPts val="0"/>
              </a:spcBef>
              <a:spcAft>
                <a:spcPts val="0"/>
              </a:spcAft>
              <a:buNone/>
              <a:tabLst/>
              <a:defRPr sz="1800"/>
            </a:pPr>
            <a:r>
              <a:rPr lang="it-IT" sz="2000" b="1" i="0" u="none" strike="noStrike" kern="1200">
                <a:ln>
                  <a:noFill/>
                </a:ln>
                <a:solidFill>
                  <a:srgbClr val="FF0000"/>
                </a:solidFill>
                <a:latin typeface="Liberation Sans" pitchFamily="18"/>
                <a:ea typeface="Droid Sans Fallback" pitchFamily="2"/>
                <a:cs typeface="FreeSans" pitchFamily="2"/>
              </a:rPr>
              <a:t>dieta</a:t>
            </a:r>
          </a:p>
        </p:txBody>
      </p:sp>
      <p:sp>
        <p:nvSpPr>
          <p:cNvPr id="15" name="Slide Number Placeholder 4">
            <a:extLst>
              <a:ext uri="{FF2B5EF4-FFF2-40B4-BE49-F238E27FC236}">
                <a16:creationId xmlns:a16="http://schemas.microsoft.com/office/drawing/2014/main" id="{AD971D57-A4C0-374A-857E-F74830224019}"/>
              </a:ext>
            </a:extLst>
          </p:cNvPr>
          <p:cNvSpPr>
            <a:spLocks noGrp="1"/>
          </p:cNvSpPr>
          <p:nvPr/>
        </p:nvSpPr>
        <p:spPr bwMode="auto">
          <a:xfrm>
            <a:off x="7990161" y="7349408"/>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31</a:t>
            </a:fld>
            <a:endParaRPr lang="en-GB" sz="1221" dirty="0">
              <a:solidFill>
                <a:srgbClr val="00CC9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ACDF9E6-B0F8-F742-8299-A60FD682F5C7}"/>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Radioattività in natura</a:t>
            </a:r>
          </a:p>
        </p:txBody>
      </p:sp>
      <p:pic>
        <p:nvPicPr>
          <p:cNvPr id="5121" name="Picture 1" descr="page27image13255072">
            <a:extLst>
              <a:ext uri="{FF2B5EF4-FFF2-40B4-BE49-F238E27FC236}">
                <a16:creationId xmlns:a16="http://schemas.microsoft.com/office/drawing/2014/main" id="{6D1A2DBF-E892-F745-940D-85AA5C7DB6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697" y="1491175"/>
            <a:ext cx="7896985" cy="576775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852776E-7BDE-DF43-9F49-556B46D0F2D1}"/>
              </a:ext>
            </a:extLst>
          </p:cNvPr>
          <p:cNvSpPr txBox="1"/>
          <p:nvPr/>
        </p:nvSpPr>
        <p:spPr>
          <a:xfrm>
            <a:off x="404446" y="6497487"/>
            <a:ext cx="5057334" cy="369332"/>
          </a:xfrm>
          <a:prstGeom prst="rect">
            <a:avLst/>
          </a:prstGeom>
          <a:noFill/>
        </p:spPr>
        <p:txBody>
          <a:bodyPr wrap="square">
            <a:spAutoFit/>
          </a:bodyPr>
          <a:lstStyle/>
          <a:p>
            <a:r>
              <a:rPr lang="en-GB" sz="1800" dirty="0">
                <a:effectLst/>
                <a:latin typeface="Calibri" panose="020F0502020204030204" pitchFamily="34" charset="0"/>
              </a:rPr>
              <a:t>Fonte: USA Environmental Protection Agency </a:t>
            </a:r>
            <a:endParaRPr lang="en-GB" dirty="0">
              <a:effectLst/>
            </a:endParaRPr>
          </a:p>
        </p:txBody>
      </p:sp>
      <p:sp>
        <p:nvSpPr>
          <p:cNvPr id="21" name="TextBox 20">
            <a:extLst>
              <a:ext uri="{FF2B5EF4-FFF2-40B4-BE49-F238E27FC236}">
                <a16:creationId xmlns:a16="http://schemas.microsoft.com/office/drawing/2014/main" id="{31AA4909-6312-7A4C-8875-190F3A1021CE}"/>
              </a:ext>
            </a:extLst>
          </p:cNvPr>
          <p:cNvSpPr txBox="1"/>
          <p:nvPr/>
        </p:nvSpPr>
        <p:spPr>
          <a:xfrm>
            <a:off x="6746616" y="2124894"/>
            <a:ext cx="3048312" cy="1477328"/>
          </a:xfrm>
          <a:prstGeom prst="rect">
            <a:avLst/>
          </a:prstGeom>
          <a:noFill/>
        </p:spPr>
        <p:txBody>
          <a:bodyPr wrap="square">
            <a:spAutoFit/>
          </a:bodyPr>
          <a:lstStyle/>
          <a:p>
            <a:r>
              <a:rPr lang="en-GB" sz="1800" dirty="0">
                <a:effectLst/>
                <a:latin typeface="Calibri" panose="020F0502020204030204" pitchFamily="34" charset="0"/>
              </a:rPr>
              <a:t>il 73% </a:t>
            </a:r>
            <a:r>
              <a:rPr lang="en-GB" sz="1800" dirty="0" err="1">
                <a:effectLst/>
                <a:latin typeface="Calibri" panose="020F0502020204030204" pitchFamily="34" charset="0"/>
              </a:rPr>
              <a:t>della</a:t>
            </a:r>
            <a:r>
              <a:rPr lang="en-GB" sz="1800" dirty="0">
                <a:effectLst/>
                <a:latin typeface="Calibri" panose="020F0502020204030204" pitchFamily="34" charset="0"/>
              </a:rPr>
              <a:t> </a:t>
            </a:r>
            <a:r>
              <a:rPr lang="en-GB" sz="1800" dirty="0" err="1">
                <a:effectLst/>
                <a:latin typeface="Calibri" panose="020F0502020204030204" pitchFamily="34" charset="0"/>
              </a:rPr>
              <a:t>Radioattivita</a:t>
            </a:r>
            <a:r>
              <a:rPr lang="en-GB" sz="1800" dirty="0">
                <a:effectLst/>
                <a:latin typeface="Calibri" panose="020F0502020204030204" pitchFamily="34" charset="0"/>
              </a:rPr>
              <a:t>’ </a:t>
            </a:r>
            <a:r>
              <a:rPr lang="en-GB" sz="1800" dirty="0" err="1">
                <a:effectLst/>
                <a:latin typeface="Calibri" panose="020F0502020204030204" pitchFamily="34" charset="0"/>
              </a:rPr>
              <a:t>naturale</a:t>
            </a:r>
            <a:r>
              <a:rPr lang="en-GB" sz="1800" dirty="0">
                <a:effectLst/>
                <a:latin typeface="Calibri" panose="020F0502020204030204" pitchFamily="34" charset="0"/>
              </a:rPr>
              <a:t> </a:t>
            </a:r>
            <a:r>
              <a:rPr lang="en-GB" sz="1800" dirty="0" err="1">
                <a:effectLst/>
                <a:latin typeface="Calibri" panose="020F0502020204030204" pitchFamily="34" charset="0"/>
              </a:rPr>
              <a:t>ambientale</a:t>
            </a:r>
            <a:r>
              <a:rPr lang="en-GB" sz="1800" dirty="0">
                <a:effectLst/>
                <a:latin typeface="Calibri" panose="020F0502020204030204" pitchFamily="34" charset="0"/>
              </a:rPr>
              <a:t> e’ </a:t>
            </a:r>
            <a:r>
              <a:rPr lang="en-GB" sz="1800" dirty="0" err="1">
                <a:effectLst/>
                <a:latin typeface="Calibri" panose="020F0502020204030204" pitchFamily="34" charset="0"/>
              </a:rPr>
              <a:t>dovuto</a:t>
            </a:r>
            <a:r>
              <a:rPr lang="en-GB" sz="1800" dirty="0">
                <a:effectLst/>
                <a:latin typeface="Calibri" panose="020F0502020204030204" pitchFamily="34" charset="0"/>
              </a:rPr>
              <a:t> a radon e </a:t>
            </a:r>
            <a:r>
              <a:rPr lang="en-GB" sz="1800" dirty="0" err="1">
                <a:effectLst/>
                <a:latin typeface="Calibri" panose="020F0502020204030204" pitchFamily="34" charset="0"/>
              </a:rPr>
              <a:t>torio</a:t>
            </a:r>
            <a:r>
              <a:rPr lang="en-GB" sz="1800" dirty="0">
                <a:effectLst/>
                <a:latin typeface="Calibri" panose="020F0502020204030204" pitchFamily="34" charset="0"/>
              </a:rPr>
              <a:t>, </a:t>
            </a:r>
            <a:r>
              <a:rPr lang="en-GB" sz="1800" dirty="0" err="1">
                <a:effectLst/>
                <a:latin typeface="Calibri" panose="020F0502020204030204" pitchFamily="34" charset="0"/>
              </a:rPr>
              <a:t>mentre</a:t>
            </a:r>
            <a:r>
              <a:rPr lang="en-GB" sz="1800" dirty="0">
                <a:effectLst/>
                <a:latin typeface="Calibri" panose="020F0502020204030204" pitchFamily="34" charset="0"/>
              </a:rPr>
              <a:t> circa l’11% e’ </a:t>
            </a:r>
            <a:r>
              <a:rPr lang="en-GB" sz="1800" dirty="0" err="1">
                <a:effectLst/>
                <a:latin typeface="Calibri" panose="020F0502020204030204" pitchFamily="34" charset="0"/>
              </a:rPr>
              <a:t>dovuto</a:t>
            </a:r>
            <a:r>
              <a:rPr lang="en-GB" sz="1800" dirty="0">
                <a:effectLst/>
                <a:latin typeface="Calibri" panose="020F0502020204030204" pitchFamily="34" charset="0"/>
              </a:rPr>
              <a:t> ai </a:t>
            </a:r>
            <a:r>
              <a:rPr lang="en-GB" sz="1800" dirty="0" err="1">
                <a:effectLst/>
                <a:latin typeface="Calibri" panose="020F0502020204030204" pitchFamily="34" charset="0"/>
              </a:rPr>
              <a:t>raggi</a:t>
            </a:r>
            <a:r>
              <a:rPr lang="en-GB" sz="1800" dirty="0">
                <a:effectLst/>
                <a:latin typeface="Calibri" panose="020F0502020204030204" pitchFamily="34" charset="0"/>
              </a:rPr>
              <a:t> </a:t>
            </a:r>
            <a:r>
              <a:rPr lang="en-GB" sz="1800" dirty="0" err="1">
                <a:effectLst/>
                <a:latin typeface="Calibri" panose="020F0502020204030204" pitchFamily="34" charset="0"/>
              </a:rPr>
              <a:t>cosmici</a:t>
            </a:r>
            <a:r>
              <a:rPr lang="en-GB" sz="1800" dirty="0">
                <a:effectLst/>
                <a:latin typeface="Calibri" panose="020F0502020204030204" pitchFamily="34" charset="0"/>
              </a:rPr>
              <a:t> </a:t>
            </a:r>
            <a:endParaRPr lang="en-GB" dirty="0">
              <a:effectLst/>
            </a:endParaRPr>
          </a:p>
        </p:txBody>
      </p:sp>
      <p:sp>
        <p:nvSpPr>
          <p:cNvPr id="6" name="Slide Number Placeholder 4">
            <a:extLst>
              <a:ext uri="{FF2B5EF4-FFF2-40B4-BE49-F238E27FC236}">
                <a16:creationId xmlns:a16="http://schemas.microsoft.com/office/drawing/2014/main" id="{56965919-3C86-514A-A208-7520C3CDFDE1}"/>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32</a:t>
            </a:fld>
            <a:endParaRPr lang="en-GB" sz="1221" dirty="0">
              <a:solidFill>
                <a:srgbClr val="00CC9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ACDF9E6-B0F8-F742-8299-A60FD682F5C7}"/>
              </a:ext>
            </a:extLst>
          </p:cNvPr>
          <p:cNvSpPr/>
          <p:nvPr/>
        </p:nvSpPr>
        <p:spPr>
          <a:xfrm>
            <a:off x="-1" y="-47340"/>
            <a:ext cx="10080625" cy="912942"/>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4000" b="1">
                <a:latin typeface="Century Schoolbook L" pitchFamily="18"/>
              </a:defRPr>
            </a:pPr>
            <a:r>
              <a:rPr kumimoji="0" lang="it-IT" sz="4000" b="1" i="0" u="none" strike="noStrike" kern="1200" cap="none" spc="0" normalizeH="0" baseline="0" noProof="0" dirty="0">
                <a:ln>
                  <a:noFill/>
                </a:ln>
                <a:solidFill>
                  <a:prstClr val="black"/>
                </a:solidFill>
                <a:effectLst/>
                <a:uLnTx/>
                <a:uFillTx/>
                <a:latin typeface="Century Schoolbook L" pitchFamily="18"/>
                <a:ea typeface="Droid Sans Fallback" pitchFamily="2"/>
                <a:cs typeface="FreeSans" pitchFamily="2"/>
              </a:rPr>
              <a:t>Radioattività in natura</a:t>
            </a:r>
          </a:p>
        </p:txBody>
      </p:sp>
      <p:pic>
        <p:nvPicPr>
          <p:cNvPr id="7170" name="Picture 2" descr="page29image13438416">
            <a:extLst>
              <a:ext uri="{FF2B5EF4-FFF2-40B4-BE49-F238E27FC236}">
                <a16:creationId xmlns:a16="http://schemas.microsoft.com/office/drawing/2014/main" id="{402DE01E-C307-AA4D-8269-BABC9FABAA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5111" y="912941"/>
            <a:ext cx="6530399" cy="65429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89C12463-C710-F345-900A-BF0FB9E6118A}"/>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33</a:t>
            </a:fld>
            <a:endParaRPr lang="en-GB" sz="1221" dirty="0">
              <a:solidFill>
                <a:srgbClr val="00CC99"/>
              </a:solidFill>
            </a:endParaRPr>
          </a:p>
        </p:txBody>
      </p:sp>
    </p:spTree>
    <p:extLst>
      <p:ext uri="{BB962C8B-B14F-4D97-AF65-F5344CB8AC3E}">
        <p14:creationId xmlns:p14="http://schemas.microsoft.com/office/powerpoint/2010/main" val="1263736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CDFF9CA-C44B-294B-8F38-9E9A204498C6}"/>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4000" b="1">
                <a:latin typeface="Century Schoolbook L" pitchFamily="18"/>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Raggi cosmici</a:t>
            </a:r>
          </a:p>
        </p:txBody>
      </p:sp>
      <p:pic>
        <p:nvPicPr>
          <p:cNvPr id="3" name="Picture 2">
            <a:extLst>
              <a:ext uri="{FF2B5EF4-FFF2-40B4-BE49-F238E27FC236}">
                <a16:creationId xmlns:a16="http://schemas.microsoft.com/office/drawing/2014/main" id="{F17CBEFC-6B08-5640-82D9-4922B2672CD0}"/>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6400799" y="1166040"/>
            <a:ext cx="3200400" cy="2400119"/>
          </a:xfrm>
          <a:prstGeom prst="rect">
            <a:avLst/>
          </a:prstGeom>
          <a:noFill/>
          <a:ln>
            <a:noFill/>
          </a:ln>
        </p:spPr>
      </p:pic>
      <p:sp>
        <p:nvSpPr>
          <p:cNvPr id="4" name="TextBox 3">
            <a:extLst>
              <a:ext uri="{FF2B5EF4-FFF2-40B4-BE49-F238E27FC236}">
                <a16:creationId xmlns:a16="http://schemas.microsoft.com/office/drawing/2014/main" id="{E7151309-FA39-424E-B788-0F21C9B1F142}"/>
              </a:ext>
            </a:extLst>
          </p:cNvPr>
          <p:cNvSpPr txBox="1"/>
          <p:nvPr/>
        </p:nvSpPr>
        <p:spPr>
          <a:xfrm>
            <a:off x="182880" y="1188719"/>
            <a:ext cx="6092415" cy="887251"/>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La Terra è continuamente bombardata da </a:t>
            </a:r>
            <a:r>
              <a:rPr kumimoji="0" lang="it-IT" sz="1800" b="1"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raggi cosmici</a:t>
            </a: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a:t>
            </a:r>
          </a:p>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particelle subatomiche provenienti dallo spazio che </a:t>
            </a:r>
          </a:p>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viaggiano ad altissima velocità</a:t>
            </a:r>
          </a:p>
        </p:txBody>
      </p:sp>
      <p:sp>
        <p:nvSpPr>
          <p:cNvPr id="5" name="TextBox 4">
            <a:extLst>
              <a:ext uri="{FF2B5EF4-FFF2-40B4-BE49-F238E27FC236}">
                <a16:creationId xmlns:a16="http://schemas.microsoft.com/office/drawing/2014/main" id="{DEE3B6C6-0F87-E540-ACC1-893794A3051A}"/>
              </a:ext>
            </a:extLst>
          </p:cNvPr>
          <p:cNvSpPr txBox="1"/>
          <p:nvPr/>
        </p:nvSpPr>
        <p:spPr>
          <a:xfrm>
            <a:off x="182880" y="2286000"/>
            <a:ext cx="5212080" cy="34632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I raggi cosmici sono composti da:</a:t>
            </a:r>
          </a:p>
        </p:txBody>
      </p:sp>
      <p:graphicFrame>
        <p:nvGraphicFramePr>
          <p:cNvPr id="6" name="Chart 5">
            <a:extLst>
              <a:ext uri="{FF2B5EF4-FFF2-40B4-BE49-F238E27FC236}">
                <a16:creationId xmlns:a16="http://schemas.microsoft.com/office/drawing/2014/main" id="{1D0BE4E4-E7AE-0C48-B16D-BE6174A53630}"/>
              </a:ext>
            </a:extLst>
          </p:cNvPr>
          <p:cNvGraphicFramePr/>
          <p:nvPr/>
        </p:nvGraphicFramePr>
        <p:xfrm>
          <a:off x="640080" y="3383280"/>
          <a:ext cx="374904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349D413-DEF0-D442-B8FE-540928B3B8E7}"/>
              </a:ext>
            </a:extLst>
          </p:cNvPr>
          <p:cNvSpPr txBox="1"/>
          <p:nvPr/>
        </p:nvSpPr>
        <p:spPr>
          <a:xfrm>
            <a:off x="1828800" y="4500000"/>
            <a:ext cx="1554479" cy="60228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1" i="0" u="none" strike="noStrike" kern="1200" cap="none" spc="0" normalizeH="0" baseline="0" noProof="0">
                <a:ln>
                  <a:noFill/>
                </a:ln>
                <a:solidFill>
                  <a:srgbClr val="FFFFFF"/>
                </a:solidFill>
                <a:effectLst/>
                <a:uLnTx/>
                <a:uFillTx/>
                <a:latin typeface="Liberation Sans" pitchFamily="18"/>
                <a:ea typeface="Droid Sans Fallback" pitchFamily="2"/>
                <a:cs typeface="FreeSans" pitchFamily="2"/>
              </a:rPr>
              <a:t>Protoni 90%</a:t>
            </a:r>
          </a:p>
        </p:txBody>
      </p:sp>
      <p:sp>
        <p:nvSpPr>
          <p:cNvPr id="9" name="TextBox 8">
            <a:extLst>
              <a:ext uri="{FF2B5EF4-FFF2-40B4-BE49-F238E27FC236}">
                <a16:creationId xmlns:a16="http://schemas.microsoft.com/office/drawing/2014/main" id="{8A21822F-3AB1-6646-A794-629CF34591A8}"/>
              </a:ext>
            </a:extLst>
          </p:cNvPr>
          <p:cNvSpPr txBox="1"/>
          <p:nvPr/>
        </p:nvSpPr>
        <p:spPr>
          <a:xfrm>
            <a:off x="3417344" y="3210120"/>
            <a:ext cx="1097280" cy="34632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1"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Alfa 9%</a:t>
            </a:r>
          </a:p>
        </p:txBody>
      </p:sp>
      <p:sp>
        <p:nvSpPr>
          <p:cNvPr id="11" name="TextBox 10">
            <a:extLst>
              <a:ext uri="{FF2B5EF4-FFF2-40B4-BE49-F238E27FC236}">
                <a16:creationId xmlns:a16="http://schemas.microsoft.com/office/drawing/2014/main" id="{9C317033-6E67-D44A-A539-23042F9E8002}"/>
              </a:ext>
            </a:extLst>
          </p:cNvPr>
          <p:cNvSpPr txBox="1"/>
          <p:nvPr/>
        </p:nvSpPr>
        <p:spPr>
          <a:xfrm>
            <a:off x="365760" y="2651760"/>
            <a:ext cx="2834640" cy="64008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1"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Elettroni + elementi pesanti (Li … Ni) 1%</a:t>
            </a:r>
          </a:p>
        </p:txBody>
      </p:sp>
      <p:sp>
        <p:nvSpPr>
          <p:cNvPr id="12" name="TextBox 11">
            <a:extLst>
              <a:ext uri="{FF2B5EF4-FFF2-40B4-BE49-F238E27FC236}">
                <a16:creationId xmlns:a16="http://schemas.microsoft.com/office/drawing/2014/main" id="{E6F55707-4E69-3D45-8A81-75728144785A}"/>
              </a:ext>
            </a:extLst>
          </p:cNvPr>
          <p:cNvSpPr txBox="1"/>
          <p:nvPr/>
        </p:nvSpPr>
        <p:spPr>
          <a:xfrm>
            <a:off x="4937760" y="3750479"/>
            <a:ext cx="4973006" cy="1152708"/>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Quando i raggi cosmici colpiscono la parte </a:t>
            </a:r>
          </a:p>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alta dell'atmosfera, interagiscono con gli atomi </a:t>
            </a:r>
          </a:p>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dell'aria e generano uno sciame di particelle </a:t>
            </a:r>
          </a:p>
          <a:p>
            <a:pPr marL="0" marR="0" lvl="0" indent="0" algn="l" defTabSz="914400" rtl="0" eaLnBrk="1" fontAlgn="auto" latinLnBrk="0" hangingPunct="0">
              <a:lnSpc>
                <a:spcPct val="100000"/>
              </a:lnSpc>
              <a:spcBef>
                <a:spcPts val="0"/>
              </a:spcBef>
              <a:spcAft>
                <a:spcPts val="0"/>
              </a:spcAft>
              <a:buClrTx/>
              <a:buSzTx/>
              <a:buFontTx/>
              <a:buNone/>
              <a:tabLst/>
              <a:defRPr sz="1800"/>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secondarie più leggere e di minore energia</a:t>
            </a:r>
          </a:p>
        </p:txBody>
      </p:sp>
      <p:pic>
        <p:nvPicPr>
          <p:cNvPr id="13" name="Picture 12">
            <a:extLst>
              <a:ext uri="{FF2B5EF4-FFF2-40B4-BE49-F238E27FC236}">
                <a16:creationId xmlns:a16="http://schemas.microsoft.com/office/drawing/2014/main" id="{178B5E7C-B786-7242-BDD9-B2AB79381B53}"/>
              </a:ext>
            </a:extLst>
          </p:cNvPr>
          <p:cNvPicPr>
            <a:picLocks noChangeAspect="1"/>
          </p:cNvPicPr>
          <p:nvPr/>
        </p:nvPicPr>
        <p:blipFill>
          <a:blip r:embed="rId5">
            <a:lum/>
            <a:alphaModFix/>
          </a:blip>
          <a:srcRect/>
          <a:stretch>
            <a:fillRect/>
          </a:stretch>
        </p:blipFill>
        <p:spPr>
          <a:xfrm>
            <a:off x="7589519" y="5225040"/>
            <a:ext cx="1828800" cy="2090160"/>
          </a:xfrm>
          <a:prstGeom prst="rect">
            <a:avLst/>
          </a:prstGeom>
          <a:noFill/>
          <a:ln>
            <a:noFill/>
          </a:ln>
        </p:spPr>
      </p:pic>
      <p:sp>
        <p:nvSpPr>
          <p:cNvPr id="14" name="TextBox 13">
            <a:extLst>
              <a:ext uri="{FF2B5EF4-FFF2-40B4-BE49-F238E27FC236}">
                <a16:creationId xmlns:a16="http://schemas.microsoft.com/office/drawing/2014/main" id="{F75538F4-37BE-9442-BCF1-13B496201B78}"/>
              </a:ext>
            </a:extLst>
          </p:cNvPr>
          <p:cNvSpPr txBox="1"/>
          <p:nvPr/>
        </p:nvSpPr>
        <p:spPr>
          <a:xfrm>
            <a:off x="274320" y="6309360"/>
            <a:ext cx="5671594" cy="798637"/>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400"/>
            </a:pPr>
            <a:r>
              <a:rPr kumimoji="0" lang="it-IT" sz="2400" b="1"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Circa 100.000 raggi cosmici </a:t>
            </a:r>
          </a:p>
          <a:p>
            <a:pPr marL="0" marR="0" lvl="0" indent="0" algn="l" defTabSz="914400" rtl="0" eaLnBrk="1" fontAlgn="auto" latinLnBrk="0" hangingPunct="0">
              <a:lnSpc>
                <a:spcPct val="100000"/>
              </a:lnSpc>
              <a:spcBef>
                <a:spcPts val="0"/>
              </a:spcBef>
              <a:spcAft>
                <a:spcPts val="0"/>
              </a:spcAft>
              <a:buClrTx/>
              <a:buSzTx/>
              <a:buFontTx/>
              <a:buNone/>
              <a:tabLst/>
              <a:defRPr sz="2400"/>
            </a:pPr>
            <a:r>
              <a:rPr kumimoji="0" lang="it-IT" sz="2400" b="1"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attraversano il nostro corpo ogni ora!</a:t>
            </a:r>
          </a:p>
        </p:txBody>
      </p:sp>
      <p:sp>
        <p:nvSpPr>
          <p:cNvPr id="15" name="Slide Number Placeholder 4">
            <a:extLst>
              <a:ext uri="{FF2B5EF4-FFF2-40B4-BE49-F238E27FC236}">
                <a16:creationId xmlns:a16="http://schemas.microsoft.com/office/drawing/2014/main" id="{3395E37D-B1DA-7748-9C66-2774B828AAF7}"/>
              </a:ext>
            </a:extLst>
          </p:cNvPr>
          <p:cNvSpPr>
            <a:spLocks noGrp="1"/>
          </p:cNvSpPr>
          <p:nvPr/>
        </p:nvSpPr>
        <p:spPr bwMode="auto">
          <a:xfrm>
            <a:off x="7990161" y="7080468"/>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marL="0" marR="0" lvl="0" indent="0" algn="r" defTabSz="930493" rtl="0" eaLnBrk="0" fontAlgn="base" latinLnBrk="0" hangingPunct="0">
              <a:lnSpc>
                <a:spcPct val="100000"/>
              </a:lnSpc>
              <a:spcBef>
                <a:spcPct val="0"/>
              </a:spcBef>
              <a:spcAft>
                <a:spcPct val="0"/>
              </a:spcAft>
              <a:buClrTx/>
              <a:buSzTx/>
              <a:buFontTx/>
              <a:buNone/>
              <a:tabLst/>
              <a:defRPr/>
            </a:pPr>
            <a:r>
              <a:rPr kumimoji="0" lang="en-GB" sz="1221" b="0" i="1" u="none" strike="noStrike" kern="1200" cap="none" spc="0" normalizeH="0" baseline="0" noProof="0" dirty="0">
                <a:ln>
                  <a:noFill/>
                </a:ln>
                <a:solidFill>
                  <a:srgbClr val="3333CC"/>
                </a:solidFill>
                <a:effectLst/>
                <a:uLnTx/>
                <a:uFillTx/>
                <a:latin typeface="Helvetica" charset="0"/>
                <a:ea typeface="ＭＳ Ｐゴシック" charset="-128"/>
              </a:rPr>
              <a:t>Slide# :  </a:t>
            </a:r>
            <a:fld id="{D05931B6-DFFB-0A40-833F-329CB0688972}" type="slidenum">
              <a:rPr kumimoji="0" lang="en-GB" sz="1221" b="0" i="1" u="none" strike="noStrike" kern="1200" cap="none" spc="0" normalizeH="0" baseline="0" noProof="0">
                <a:ln>
                  <a:noFill/>
                </a:ln>
                <a:solidFill>
                  <a:srgbClr val="3333CC"/>
                </a:solidFill>
                <a:effectLst/>
                <a:uLnTx/>
                <a:uFillTx/>
                <a:latin typeface="Helvetica" charset="0"/>
                <a:ea typeface="ＭＳ Ｐゴシック" charset="-128"/>
              </a:rPr>
              <a:pPr marL="0" marR="0" lvl="0" indent="0" algn="r" defTabSz="930493" rtl="0" eaLnBrk="0" fontAlgn="base" latinLnBrk="0" hangingPunct="0">
                <a:lnSpc>
                  <a:spcPct val="100000"/>
                </a:lnSpc>
                <a:spcBef>
                  <a:spcPct val="0"/>
                </a:spcBef>
                <a:spcAft>
                  <a:spcPct val="0"/>
                </a:spcAft>
                <a:buClrTx/>
                <a:buSzTx/>
                <a:buFontTx/>
                <a:buNone/>
                <a:tabLst/>
                <a:defRPr/>
              </a:pPr>
              <a:t>34</a:t>
            </a:fld>
            <a:endParaRPr kumimoji="0" lang="en-GB" sz="1221" b="0" i="1" u="none" strike="noStrike" kern="1200" cap="none" spc="0" normalizeH="0" baseline="0" noProof="0" dirty="0">
              <a:ln>
                <a:noFill/>
              </a:ln>
              <a:solidFill>
                <a:srgbClr val="00CC99"/>
              </a:solidFill>
              <a:effectLst/>
              <a:uLnTx/>
              <a:uFillTx/>
              <a:latin typeface="Helvetica" charset="0"/>
              <a:ea typeface="ＭＳ Ｐゴシック" charset="-128"/>
            </a:endParaRPr>
          </a:p>
        </p:txBody>
      </p:sp>
    </p:spTree>
    <p:extLst>
      <p:ext uri="{BB962C8B-B14F-4D97-AF65-F5344CB8AC3E}">
        <p14:creationId xmlns:p14="http://schemas.microsoft.com/office/powerpoint/2010/main" val="786615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FCFFE8A-99F1-024E-9B07-160013FB3289}"/>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Radioattività in natura</a:t>
            </a:r>
          </a:p>
        </p:txBody>
      </p:sp>
      <p:sp>
        <p:nvSpPr>
          <p:cNvPr id="3" name="Text Box 4">
            <a:extLst>
              <a:ext uri="{FF2B5EF4-FFF2-40B4-BE49-F238E27FC236}">
                <a16:creationId xmlns:a16="http://schemas.microsoft.com/office/drawing/2014/main" id="{6AE9084A-CE32-254E-9E99-BB628C268729}"/>
              </a:ext>
            </a:extLst>
          </p:cNvPr>
          <p:cNvSpPr/>
          <p:nvPr/>
        </p:nvSpPr>
        <p:spPr>
          <a:xfrm>
            <a:off x="252000" y="1096200"/>
            <a:ext cx="914400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a:ln>
                  <a:noFill/>
                </a:ln>
                <a:latin typeface="Liberation Sans" pitchFamily="18"/>
                <a:ea typeface="Droid Sans Fallback" pitchFamily="2"/>
                <a:cs typeface="FreeSans" pitchFamily="2"/>
              </a:rPr>
              <a:t>La radioattività naturale si può classificare secondo l’ origine in due categorie generali:</a:t>
            </a:r>
          </a:p>
        </p:txBody>
      </p:sp>
      <p:sp>
        <p:nvSpPr>
          <p:cNvPr id="4" name="Text Box 5">
            <a:extLst>
              <a:ext uri="{FF2B5EF4-FFF2-40B4-BE49-F238E27FC236}">
                <a16:creationId xmlns:a16="http://schemas.microsoft.com/office/drawing/2014/main" id="{074EC5DF-981D-A445-8FA6-FB780F8C416C}"/>
              </a:ext>
            </a:extLst>
          </p:cNvPr>
          <p:cNvSpPr/>
          <p:nvPr/>
        </p:nvSpPr>
        <p:spPr>
          <a:xfrm>
            <a:off x="252000" y="1838879"/>
            <a:ext cx="91440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a:ln>
                  <a:noFill/>
                </a:ln>
                <a:solidFill>
                  <a:srgbClr val="FF0000"/>
                </a:solidFill>
                <a:latin typeface="Liberation Sans" pitchFamily="18"/>
                <a:ea typeface="Droid Sans Fallback" pitchFamily="2"/>
                <a:cs typeface="FreeSans" pitchFamily="2"/>
              </a:rPr>
              <a:t>- Primordiale </a:t>
            </a:r>
            <a:r>
              <a:rPr lang="it-IT" sz="2000" b="0" i="0" u="none" strike="noStrike" kern="1200">
                <a:ln>
                  <a:noFill/>
                </a:ln>
                <a:latin typeface="Liberation Sans" pitchFamily="18"/>
                <a:ea typeface="Droid Sans Fallback" pitchFamily="2"/>
                <a:cs typeface="FreeSans" pitchFamily="2"/>
              </a:rPr>
              <a:t>– esistente già prima della creazione della Terra</a:t>
            </a:r>
          </a:p>
        </p:txBody>
      </p:sp>
      <p:sp>
        <p:nvSpPr>
          <p:cNvPr id="5" name="Text Box 6">
            <a:extLst>
              <a:ext uri="{FF2B5EF4-FFF2-40B4-BE49-F238E27FC236}">
                <a16:creationId xmlns:a16="http://schemas.microsoft.com/office/drawing/2014/main" id="{9D5A3E3E-618F-1A42-842C-7A048DF18F4B}"/>
              </a:ext>
            </a:extLst>
          </p:cNvPr>
          <p:cNvSpPr/>
          <p:nvPr/>
        </p:nvSpPr>
        <p:spPr>
          <a:xfrm>
            <a:off x="252000" y="4990320"/>
            <a:ext cx="914400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a:ln>
                  <a:noFill/>
                </a:ln>
                <a:solidFill>
                  <a:srgbClr val="FF0000"/>
                </a:solidFill>
                <a:latin typeface="Liberation Sans" pitchFamily="18"/>
                <a:ea typeface="Droid Sans Fallback" pitchFamily="2"/>
                <a:cs typeface="FreeSans" pitchFamily="2"/>
              </a:rPr>
              <a:t>- Cosmogenico </a:t>
            </a:r>
            <a:r>
              <a:rPr lang="it-IT" sz="2000" b="0" i="0" u="none" strike="noStrike" kern="1200">
                <a:ln>
                  <a:noFill/>
                </a:ln>
                <a:latin typeface="Liberation Sans" pitchFamily="18"/>
                <a:ea typeface="Droid Sans Fallback" pitchFamily="2"/>
                <a:cs typeface="FreeSans" pitchFamily="2"/>
              </a:rPr>
              <a:t>– formata dai raggi cosmici provenienti dallo spazio</a:t>
            </a:r>
          </a:p>
        </p:txBody>
      </p:sp>
      <p:graphicFrame>
        <p:nvGraphicFramePr>
          <p:cNvPr id="6" name="Table 5">
            <a:extLst>
              <a:ext uri="{FF2B5EF4-FFF2-40B4-BE49-F238E27FC236}">
                <a16:creationId xmlns:a16="http://schemas.microsoft.com/office/drawing/2014/main" id="{2A8080B2-8C96-454E-8506-40425A0478FA}"/>
              </a:ext>
            </a:extLst>
          </p:cNvPr>
          <p:cNvGraphicFramePr>
            <a:graphicFrameLocks noGrp="1"/>
          </p:cNvGraphicFramePr>
          <p:nvPr/>
        </p:nvGraphicFramePr>
        <p:xfrm>
          <a:off x="252000" y="2345400"/>
          <a:ext cx="9144000" cy="2195637"/>
        </p:xfrm>
        <a:graphic>
          <a:graphicData uri="http://schemas.openxmlformats.org/drawingml/2006/table">
            <a:tbl>
              <a:tblPr/>
              <a:tblGrid>
                <a:gridCol w="1569960">
                  <a:extLst>
                    <a:ext uri="{9D8B030D-6E8A-4147-A177-3AD203B41FA5}">
                      <a16:colId xmlns:a16="http://schemas.microsoft.com/office/drawing/2014/main" val="1203057355"/>
                    </a:ext>
                  </a:extLst>
                </a:gridCol>
                <a:gridCol w="2697120">
                  <a:extLst>
                    <a:ext uri="{9D8B030D-6E8A-4147-A177-3AD203B41FA5}">
                      <a16:colId xmlns:a16="http://schemas.microsoft.com/office/drawing/2014/main" val="558511166"/>
                    </a:ext>
                  </a:extLst>
                </a:gridCol>
                <a:gridCol w="4876920">
                  <a:extLst>
                    <a:ext uri="{9D8B030D-6E8A-4147-A177-3AD203B41FA5}">
                      <a16:colId xmlns:a16="http://schemas.microsoft.com/office/drawing/2014/main" val="2227493721"/>
                    </a:ext>
                  </a:extLst>
                </a:gridCol>
              </a:tblGrid>
              <a:tr h="362160">
                <a:tc>
                  <a:txBody>
                    <a:bodyPr/>
                    <a:lstStyle/>
                    <a:p>
                      <a:pPr marL="0" marR="0" lvl="0" indent="0" algn="ctr" rtl="0" hangingPunct="1">
                        <a:lnSpc>
                          <a:spcPct val="100000"/>
                        </a:lnSpc>
                        <a:spcBef>
                          <a:spcPts val="0"/>
                        </a:spcBef>
                        <a:spcAft>
                          <a:spcPts val="0"/>
                        </a:spcAft>
                        <a:buNone/>
                        <a:tabLst/>
                        <a:defRPr sz="1800"/>
                      </a:pPr>
                      <a:r>
                        <a:rPr lang="it-IT" sz="1600" b="1" i="0" u="none" strike="noStrike" kern="1200">
                          <a:ln>
                            <a:noFill/>
                          </a:ln>
                          <a:solidFill>
                            <a:srgbClr val="000000"/>
                          </a:solidFill>
                          <a:latin typeface="Times New Roman" pitchFamily="18"/>
                          <a:ea typeface="Times New Roman" pitchFamily="18"/>
                          <a:cs typeface="Times New Roman" pitchFamily="18"/>
                        </a:rPr>
                        <a:t>Nuclide</a:t>
                      </a:r>
                    </a:p>
                  </a:txBody>
                  <a:tcPr/>
                </a:tc>
                <a:tc>
                  <a:txBody>
                    <a:bodyPr/>
                    <a:lstStyle/>
                    <a:p>
                      <a:pPr marL="0" marR="0" lvl="0" indent="0" algn="ctr" rtl="0" hangingPunct="1">
                        <a:lnSpc>
                          <a:spcPct val="100000"/>
                        </a:lnSpc>
                        <a:spcBef>
                          <a:spcPts val="0"/>
                        </a:spcBef>
                        <a:spcAft>
                          <a:spcPts val="0"/>
                        </a:spcAft>
                        <a:buNone/>
                        <a:tabLst/>
                        <a:defRPr sz="1800"/>
                      </a:pPr>
                      <a:r>
                        <a:rPr lang="it-IT" sz="1600" b="1" i="0" u="none" strike="noStrike" kern="1200">
                          <a:ln>
                            <a:noFill/>
                          </a:ln>
                          <a:solidFill>
                            <a:srgbClr val="000000"/>
                          </a:solidFill>
                          <a:latin typeface="Times New Roman" pitchFamily="18"/>
                          <a:ea typeface="Times New Roman" pitchFamily="18"/>
                          <a:cs typeface="Times New Roman" pitchFamily="18"/>
                        </a:rPr>
                        <a:t>Tempo di dimezzamento</a:t>
                      </a:r>
                    </a:p>
                  </a:txBody>
                  <a:tcPr/>
                </a:tc>
                <a:tc>
                  <a:txBody>
                    <a:bodyPr/>
                    <a:lstStyle/>
                    <a:p>
                      <a:pPr marL="0" marR="0" lvl="0" indent="0" algn="ctr" rtl="0" hangingPunct="1">
                        <a:lnSpc>
                          <a:spcPct val="100000"/>
                        </a:lnSpc>
                        <a:spcBef>
                          <a:spcPts val="0"/>
                        </a:spcBef>
                        <a:spcAft>
                          <a:spcPts val="0"/>
                        </a:spcAft>
                        <a:buNone/>
                        <a:tabLst/>
                        <a:defRPr sz="1800"/>
                      </a:pPr>
                      <a:r>
                        <a:rPr lang="it-IT" sz="1600" b="1" i="0" u="none" strike="noStrike" kern="1200">
                          <a:ln>
                            <a:noFill/>
                          </a:ln>
                          <a:solidFill>
                            <a:srgbClr val="000000"/>
                          </a:solidFill>
                          <a:latin typeface="Times New Roman" pitchFamily="18"/>
                          <a:ea typeface="Times New Roman" pitchFamily="18"/>
                          <a:cs typeface="Times New Roman" pitchFamily="18"/>
                        </a:rPr>
                        <a:t>Abbondanza isotopica naturale</a:t>
                      </a:r>
                    </a:p>
                  </a:txBody>
                  <a:tcPr/>
                </a:tc>
                <a:extLst>
                  <a:ext uri="{0D108BD9-81ED-4DB2-BD59-A6C34878D82A}">
                    <a16:rowId xmlns:a16="http://schemas.microsoft.com/office/drawing/2014/main" val="2536006514"/>
                  </a:ext>
                </a:extLst>
              </a:tr>
              <a:tr h="366480">
                <a:tc>
                  <a:txBody>
                    <a:bodyPr/>
                    <a:lstStyle/>
                    <a:p>
                      <a:pPr marL="0" marR="0" lvl="0" indent="0" algn="ctr" rtl="0" hangingPunct="1">
                        <a:lnSpc>
                          <a:spcPct val="100000"/>
                        </a:lnSpc>
                        <a:spcBef>
                          <a:spcPts val="0"/>
                        </a:spcBef>
                        <a:spcAft>
                          <a:spcPts val="0"/>
                        </a:spcAft>
                        <a:buNone/>
                        <a:tabLst/>
                        <a:defRPr sz="1800"/>
                      </a:pPr>
                      <a:r>
                        <a:rPr lang="it-IT" sz="1600" b="0" i="0" u="none" strike="noStrike" kern="1200" baseline="30000">
                          <a:ln>
                            <a:noFill/>
                          </a:ln>
                          <a:solidFill>
                            <a:srgbClr val="000000"/>
                          </a:solidFill>
                          <a:latin typeface="Times New Roman" pitchFamily="18"/>
                          <a:ea typeface="Times New Roman" pitchFamily="18"/>
                          <a:cs typeface="Times New Roman" pitchFamily="18"/>
                        </a:rPr>
                        <a:t>235</a:t>
                      </a:r>
                      <a:r>
                        <a:rPr lang="it-IT" sz="1600" b="0" i="0" u="none" strike="noStrike" kern="1200">
                          <a:ln>
                            <a:noFill/>
                          </a:ln>
                          <a:solidFill>
                            <a:srgbClr val="000000"/>
                          </a:solidFill>
                          <a:latin typeface="Times New Roman" pitchFamily="18"/>
                          <a:ea typeface="Times New Roman" pitchFamily="18"/>
                          <a:cs typeface="Times New Roman" pitchFamily="18"/>
                        </a:rPr>
                        <a:t>U</a:t>
                      </a:r>
                    </a:p>
                  </a:txBody>
                  <a:tcPr/>
                </a:tc>
                <a:tc>
                  <a:txBody>
                    <a:bodyPr/>
                    <a:lstStyle/>
                    <a:p>
                      <a:pPr marL="0" marR="0" lvl="0" indent="0" algn="ctr"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7.04 x 10</a:t>
                      </a:r>
                      <a:r>
                        <a:rPr lang="it-IT" sz="1600" b="0" i="0" u="none" strike="noStrike" kern="1200" baseline="30000">
                          <a:ln>
                            <a:noFill/>
                          </a:ln>
                          <a:solidFill>
                            <a:srgbClr val="000000"/>
                          </a:solidFill>
                          <a:latin typeface="Times New Roman" pitchFamily="18"/>
                          <a:ea typeface="Times New Roman" pitchFamily="18"/>
                          <a:cs typeface="Times New Roman" pitchFamily="18"/>
                        </a:rPr>
                        <a:t>8</a:t>
                      </a:r>
                      <a:r>
                        <a:rPr lang="it-IT" sz="1600" b="0" i="0" u="none" strike="noStrike" kern="1200">
                          <a:ln>
                            <a:noFill/>
                          </a:ln>
                          <a:solidFill>
                            <a:srgbClr val="000000"/>
                          </a:solidFill>
                          <a:latin typeface="Liberation Sans" pitchFamily="18"/>
                          <a:ea typeface="Times New Roman" pitchFamily="18"/>
                          <a:cs typeface="Times New Roman" pitchFamily="18"/>
                        </a:rPr>
                        <a:t> </a:t>
                      </a:r>
                      <a:r>
                        <a:rPr lang="it-IT" sz="1600" b="0" i="0" u="none" strike="noStrike" kern="1200">
                          <a:ln>
                            <a:noFill/>
                          </a:ln>
                          <a:solidFill>
                            <a:srgbClr val="000000"/>
                          </a:solidFill>
                          <a:latin typeface="Times New Roman" pitchFamily="18"/>
                          <a:ea typeface="Times New Roman" pitchFamily="18"/>
                          <a:cs typeface="Times New Roman" pitchFamily="18"/>
                        </a:rPr>
                        <a:t>yr</a:t>
                      </a:r>
                    </a:p>
                  </a:txBody>
                  <a:tcPr/>
                </a:tc>
                <a:tc>
                  <a:txBody>
                    <a:bodyPr/>
                    <a:lstStyle/>
                    <a:p>
                      <a:pPr marL="0" marR="0" lvl="0" indent="0"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0.7% dell' uranio totale</a:t>
                      </a:r>
                    </a:p>
                  </a:txBody>
                  <a:tcPr/>
                </a:tc>
                <a:extLst>
                  <a:ext uri="{0D108BD9-81ED-4DB2-BD59-A6C34878D82A}">
                    <a16:rowId xmlns:a16="http://schemas.microsoft.com/office/drawing/2014/main" val="1449972810"/>
                  </a:ext>
                </a:extLst>
              </a:tr>
              <a:tr h="366839">
                <a:tc>
                  <a:txBody>
                    <a:bodyPr/>
                    <a:lstStyle/>
                    <a:p>
                      <a:pPr marL="0" marR="0" lvl="0" indent="0" algn="ctr" rtl="0" hangingPunct="1">
                        <a:lnSpc>
                          <a:spcPct val="100000"/>
                        </a:lnSpc>
                        <a:spcBef>
                          <a:spcPts val="0"/>
                        </a:spcBef>
                        <a:spcAft>
                          <a:spcPts val="0"/>
                        </a:spcAft>
                        <a:buNone/>
                        <a:tabLst/>
                        <a:defRPr sz="1800"/>
                      </a:pPr>
                      <a:r>
                        <a:rPr lang="it-IT" sz="1600" b="0" i="0" u="none" strike="noStrike" kern="1200" baseline="30000">
                          <a:ln>
                            <a:noFill/>
                          </a:ln>
                          <a:solidFill>
                            <a:srgbClr val="000000"/>
                          </a:solidFill>
                          <a:latin typeface="Times New Roman" pitchFamily="18"/>
                          <a:ea typeface="Times New Roman" pitchFamily="18"/>
                          <a:cs typeface="Times New Roman" pitchFamily="18"/>
                        </a:rPr>
                        <a:t>238</a:t>
                      </a:r>
                      <a:r>
                        <a:rPr lang="it-IT" sz="1600" b="0" i="0" u="none" strike="noStrike" kern="1200">
                          <a:ln>
                            <a:noFill/>
                          </a:ln>
                          <a:solidFill>
                            <a:srgbClr val="000000"/>
                          </a:solidFill>
                          <a:latin typeface="Times New Roman" pitchFamily="18"/>
                          <a:ea typeface="Times New Roman" pitchFamily="18"/>
                          <a:cs typeface="Times New Roman" pitchFamily="18"/>
                        </a:rPr>
                        <a:t>U</a:t>
                      </a:r>
                    </a:p>
                  </a:txBody>
                  <a:tcPr/>
                </a:tc>
                <a:tc>
                  <a:txBody>
                    <a:bodyPr/>
                    <a:lstStyle/>
                    <a:p>
                      <a:pPr marL="0" marR="0" lvl="0" indent="0" algn="ctr"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4.47 x 10</a:t>
                      </a:r>
                      <a:r>
                        <a:rPr lang="it-IT" sz="1600" b="0" i="0" u="none" strike="noStrike" kern="1200" baseline="30000">
                          <a:ln>
                            <a:noFill/>
                          </a:ln>
                          <a:solidFill>
                            <a:srgbClr val="000000"/>
                          </a:solidFill>
                          <a:latin typeface="Times New Roman" pitchFamily="18"/>
                          <a:ea typeface="Times New Roman" pitchFamily="18"/>
                          <a:cs typeface="Times New Roman" pitchFamily="18"/>
                        </a:rPr>
                        <a:t>9</a:t>
                      </a:r>
                      <a:r>
                        <a:rPr lang="it-IT" sz="1600" b="0" i="0" u="none" strike="noStrike" kern="1200">
                          <a:ln>
                            <a:noFill/>
                          </a:ln>
                          <a:solidFill>
                            <a:srgbClr val="000000"/>
                          </a:solidFill>
                          <a:latin typeface="Liberation Sans" pitchFamily="18"/>
                          <a:ea typeface="Times New Roman" pitchFamily="18"/>
                          <a:cs typeface="Times New Roman" pitchFamily="18"/>
                        </a:rPr>
                        <a:t> </a:t>
                      </a:r>
                      <a:r>
                        <a:rPr lang="it-IT" sz="1600" b="0" i="0" u="none" strike="noStrike" kern="1200">
                          <a:ln>
                            <a:noFill/>
                          </a:ln>
                          <a:solidFill>
                            <a:srgbClr val="000000"/>
                          </a:solidFill>
                          <a:latin typeface="Times New Roman" pitchFamily="18"/>
                          <a:ea typeface="Times New Roman" pitchFamily="18"/>
                          <a:cs typeface="Times New Roman" pitchFamily="18"/>
                        </a:rPr>
                        <a:t>yr</a:t>
                      </a:r>
                    </a:p>
                  </a:txBody>
                  <a:tcPr/>
                </a:tc>
                <a:tc>
                  <a:txBody>
                    <a:bodyPr/>
                    <a:lstStyle/>
                    <a:p>
                      <a:pPr marL="0" marR="0" lvl="0" indent="0"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99.3% dell' uranio totale</a:t>
                      </a:r>
                    </a:p>
                  </a:txBody>
                  <a:tcPr/>
                </a:tc>
                <a:extLst>
                  <a:ext uri="{0D108BD9-81ED-4DB2-BD59-A6C34878D82A}">
                    <a16:rowId xmlns:a16="http://schemas.microsoft.com/office/drawing/2014/main" val="2712435101"/>
                  </a:ext>
                </a:extLst>
              </a:tr>
              <a:tr h="366480">
                <a:tc>
                  <a:txBody>
                    <a:bodyPr/>
                    <a:lstStyle/>
                    <a:p>
                      <a:pPr marL="0" marR="0" lvl="0" indent="0" algn="ctr" rtl="0" hangingPunct="1">
                        <a:lnSpc>
                          <a:spcPct val="100000"/>
                        </a:lnSpc>
                        <a:spcBef>
                          <a:spcPts val="0"/>
                        </a:spcBef>
                        <a:spcAft>
                          <a:spcPts val="0"/>
                        </a:spcAft>
                        <a:buNone/>
                        <a:tabLst/>
                        <a:defRPr sz="1800"/>
                      </a:pPr>
                      <a:r>
                        <a:rPr lang="it-IT" sz="1600" b="0" i="0" u="none" strike="noStrike" kern="1200" baseline="30000">
                          <a:ln>
                            <a:noFill/>
                          </a:ln>
                          <a:solidFill>
                            <a:srgbClr val="000000"/>
                          </a:solidFill>
                          <a:latin typeface="Times New Roman" pitchFamily="18"/>
                          <a:ea typeface="Times New Roman" pitchFamily="18"/>
                          <a:cs typeface="Times New Roman" pitchFamily="18"/>
                        </a:rPr>
                        <a:t>232</a:t>
                      </a:r>
                      <a:r>
                        <a:rPr lang="it-IT" sz="1600" b="0" i="0" u="none" strike="noStrike" kern="1200">
                          <a:ln>
                            <a:noFill/>
                          </a:ln>
                          <a:solidFill>
                            <a:srgbClr val="000000"/>
                          </a:solidFill>
                          <a:latin typeface="Times New Roman" pitchFamily="18"/>
                          <a:ea typeface="Times New Roman" pitchFamily="18"/>
                          <a:cs typeface="Times New Roman" pitchFamily="18"/>
                        </a:rPr>
                        <a:t>Th</a:t>
                      </a:r>
                    </a:p>
                  </a:txBody>
                  <a:tcPr/>
                </a:tc>
                <a:tc>
                  <a:txBody>
                    <a:bodyPr/>
                    <a:lstStyle/>
                    <a:p>
                      <a:pPr marL="0" marR="0" lvl="0" indent="0" algn="ctr"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1.41 x 10</a:t>
                      </a:r>
                      <a:r>
                        <a:rPr lang="it-IT" sz="1600" b="0" i="0" u="none" strike="noStrike" kern="1200" baseline="30000">
                          <a:ln>
                            <a:noFill/>
                          </a:ln>
                          <a:solidFill>
                            <a:srgbClr val="000000"/>
                          </a:solidFill>
                          <a:latin typeface="Times New Roman" pitchFamily="18"/>
                          <a:ea typeface="Times New Roman" pitchFamily="18"/>
                          <a:cs typeface="Times New Roman" pitchFamily="18"/>
                        </a:rPr>
                        <a:t>10</a:t>
                      </a:r>
                      <a:r>
                        <a:rPr lang="it-IT" sz="1600" b="0" i="0" u="none" strike="noStrike" kern="1200">
                          <a:ln>
                            <a:noFill/>
                          </a:ln>
                          <a:solidFill>
                            <a:srgbClr val="000000"/>
                          </a:solidFill>
                          <a:latin typeface="Liberation Sans" pitchFamily="18"/>
                          <a:ea typeface="Times New Roman" pitchFamily="18"/>
                          <a:cs typeface="Times New Roman" pitchFamily="18"/>
                        </a:rPr>
                        <a:t> </a:t>
                      </a:r>
                      <a:r>
                        <a:rPr lang="it-IT" sz="1600" b="0" i="0" u="none" strike="noStrike" kern="1200">
                          <a:ln>
                            <a:noFill/>
                          </a:ln>
                          <a:solidFill>
                            <a:srgbClr val="000000"/>
                          </a:solidFill>
                          <a:latin typeface="Times New Roman" pitchFamily="18"/>
                          <a:ea typeface="Times New Roman" pitchFamily="18"/>
                          <a:cs typeface="Times New Roman" pitchFamily="18"/>
                        </a:rPr>
                        <a:t>yr</a:t>
                      </a:r>
                    </a:p>
                  </a:txBody>
                  <a:tcPr/>
                </a:tc>
                <a:tc>
                  <a:txBody>
                    <a:bodyPr/>
                    <a:lstStyle/>
                    <a:p>
                      <a:pPr marL="0" marR="0" lvl="0" indent="0"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100% del torio totale</a:t>
                      </a:r>
                    </a:p>
                  </a:txBody>
                  <a:tcPr/>
                </a:tc>
                <a:extLst>
                  <a:ext uri="{0D108BD9-81ED-4DB2-BD59-A6C34878D82A}">
                    <a16:rowId xmlns:a16="http://schemas.microsoft.com/office/drawing/2014/main" val="1448496819"/>
                  </a:ext>
                </a:extLst>
              </a:tr>
              <a:tr h="366839">
                <a:tc>
                  <a:txBody>
                    <a:bodyPr/>
                    <a:lstStyle/>
                    <a:p>
                      <a:pPr marL="0" marR="0" lvl="0" indent="0" algn="ctr" rtl="0" hangingPunct="1">
                        <a:lnSpc>
                          <a:spcPct val="100000"/>
                        </a:lnSpc>
                        <a:spcBef>
                          <a:spcPts val="0"/>
                        </a:spcBef>
                        <a:spcAft>
                          <a:spcPts val="0"/>
                        </a:spcAft>
                        <a:buNone/>
                        <a:tabLst/>
                        <a:defRPr sz="1800"/>
                      </a:pPr>
                      <a:r>
                        <a:rPr lang="it-IT" sz="1600" b="0" i="0" u="none" strike="noStrike" kern="1200" baseline="30000">
                          <a:ln>
                            <a:noFill/>
                          </a:ln>
                          <a:solidFill>
                            <a:srgbClr val="000000"/>
                          </a:solidFill>
                          <a:latin typeface="Times New Roman" pitchFamily="18"/>
                          <a:ea typeface="Times New Roman" pitchFamily="18"/>
                          <a:cs typeface="Times New Roman" pitchFamily="18"/>
                        </a:rPr>
                        <a:t>40</a:t>
                      </a:r>
                      <a:r>
                        <a:rPr lang="it-IT" sz="1600" b="0" i="0" u="none" strike="noStrike" kern="1200">
                          <a:ln>
                            <a:noFill/>
                          </a:ln>
                          <a:solidFill>
                            <a:srgbClr val="000000"/>
                          </a:solidFill>
                          <a:latin typeface="Times New Roman" pitchFamily="18"/>
                          <a:ea typeface="Times New Roman" pitchFamily="18"/>
                          <a:cs typeface="Times New Roman" pitchFamily="18"/>
                        </a:rPr>
                        <a:t>K</a:t>
                      </a:r>
                    </a:p>
                  </a:txBody>
                  <a:tcPr/>
                </a:tc>
                <a:tc>
                  <a:txBody>
                    <a:bodyPr/>
                    <a:lstStyle/>
                    <a:p>
                      <a:pPr marL="0" marR="0" lvl="0" indent="0" algn="ctr"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1.28 x 10</a:t>
                      </a:r>
                      <a:r>
                        <a:rPr lang="it-IT" sz="1600" b="0" i="0" u="none" strike="noStrike" kern="1200" baseline="30000">
                          <a:ln>
                            <a:noFill/>
                          </a:ln>
                          <a:solidFill>
                            <a:srgbClr val="000000"/>
                          </a:solidFill>
                          <a:latin typeface="Times New Roman" pitchFamily="18"/>
                          <a:ea typeface="Times New Roman" pitchFamily="18"/>
                          <a:cs typeface="Times New Roman" pitchFamily="18"/>
                        </a:rPr>
                        <a:t>9</a:t>
                      </a:r>
                      <a:r>
                        <a:rPr lang="it-IT" sz="1600" b="0" i="0" u="none" strike="noStrike" kern="1200">
                          <a:ln>
                            <a:noFill/>
                          </a:ln>
                          <a:solidFill>
                            <a:srgbClr val="000000"/>
                          </a:solidFill>
                          <a:latin typeface="Liberation Sans" pitchFamily="18"/>
                          <a:ea typeface="Times New Roman" pitchFamily="18"/>
                          <a:cs typeface="Times New Roman" pitchFamily="18"/>
                        </a:rPr>
                        <a:t> </a:t>
                      </a:r>
                      <a:r>
                        <a:rPr lang="it-IT" sz="1600" b="0" i="0" u="none" strike="noStrike" kern="1200">
                          <a:ln>
                            <a:noFill/>
                          </a:ln>
                          <a:solidFill>
                            <a:srgbClr val="000000"/>
                          </a:solidFill>
                          <a:latin typeface="Times New Roman" pitchFamily="18"/>
                          <a:ea typeface="Times New Roman" pitchFamily="18"/>
                          <a:cs typeface="Times New Roman" pitchFamily="18"/>
                        </a:rPr>
                        <a:t>yr</a:t>
                      </a:r>
                    </a:p>
                  </a:txBody>
                  <a:tcPr/>
                </a:tc>
                <a:tc>
                  <a:txBody>
                    <a:bodyPr/>
                    <a:lstStyle/>
                    <a:p>
                      <a:pPr marL="0" marR="0" lvl="0" indent="0"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0.012% del potassio totale</a:t>
                      </a:r>
                    </a:p>
                  </a:txBody>
                  <a:tcPr/>
                </a:tc>
                <a:extLst>
                  <a:ext uri="{0D108BD9-81ED-4DB2-BD59-A6C34878D82A}">
                    <a16:rowId xmlns:a16="http://schemas.microsoft.com/office/drawing/2014/main" val="15870197"/>
                  </a:ext>
                </a:extLst>
              </a:tr>
              <a:tr h="366839">
                <a:tc>
                  <a:txBody>
                    <a:bodyPr/>
                    <a:lstStyle/>
                    <a:p>
                      <a:pPr marL="0" marR="0" lvl="0" indent="0" algn="ctr" rtl="0" hangingPunct="1">
                        <a:lnSpc>
                          <a:spcPct val="100000"/>
                        </a:lnSpc>
                        <a:spcBef>
                          <a:spcPts val="0"/>
                        </a:spcBef>
                        <a:spcAft>
                          <a:spcPts val="0"/>
                        </a:spcAft>
                        <a:buNone/>
                        <a:tabLst/>
                        <a:defRPr sz="1800"/>
                      </a:pPr>
                      <a:r>
                        <a:rPr lang="it-IT" sz="1600" b="0" i="0" u="none" strike="noStrike" kern="1200" baseline="30000">
                          <a:ln>
                            <a:noFill/>
                          </a:ln>
                          <a:solidFill>
                            <a:srgbClr val="000000"/>
                          </a:solidFill>
                          <a:latin typeface="Times New Roman" pitchFamily="18"/>
                          <a:ea typeface="Times New Roman" pitchFamily="18"/>
                          <a:cs typeface="Times New Roman" pitchFamily="18"/>
                        </a:rPr>
                        <a:t>87</a:t>
                      </a:r>
                      <a:r>
                        <a:rPr lang="it-IT" sz="1600" b="0" i="0" u="none" strike="noStrike" kern="1200">
                          <a:ln>
                            <a:noFill/>
                          </a:ln>
                          <a:solidFill>
                            <a:srgbClr val="000000"/>
                          </a:solidFill>
                          <a:latin typeface="Times New Roman" pitchFamily="18"/>
                          <a:ea typeface="Times New Roman" pitchFamily="18"/>
                          <a:cs typeface="Times New Roman" pitchFamily="18"/>
                        </a:rPr>
                        <a:t>Rb</a:t>
                      </a:r>
                    </a:p>
                  </a:txBody>
                  <a:tcPr/>
                </a:tc>
                <a:tc>
                  <a:txBody>
                    <a:bodyPr/>
                    <a:lstStyle/>
                    <a:p>
                      <a:pPr marL="0" marR="0" lvl="0" indent="0" algn="ctr"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4.75 x 10</a:t>
                      </a:r>
                      <a:r>
                        <a:rPr lang="it-IT" sz="1600" b="0" i="0" u="none" strike="noStrike" kern="1200" baseline="30000">
                          <a:ln>
                            <a:noFill/>
                          </a:ln>
                          <a:solidFill>
                            <a:srgbClr val="000000"/>
                          </a:solidFill>
                          <a:latin typeface="Times New Roman" pitchFamily="18"/>
                          <a:ea typeface="Times New Roman" pitchFamily="18"/>
                          <a:cs typeface="Times New Roman" pitchFamily="18"/>
                        </a:rPr>
                        <a:t>10</a:t>
                      </a:r>
                      <a:r>
                        <a:rPr lang="it-IT" sz="1600" b="0" i="0" u="none" strike="noStrike" kern="1200">
                          <a:ln>
                            <a:noFill/>
                          </a:ln>
                          <a:solidFill>
                            <a:srgbClr val="000000"/>
                          </a:solidFill>
                          <a:latin typeface="Times New Roman" pitchFamily="18"/>
                          <a:ea typeface="Times New Roman" pitchFamily="18"/>
                          <a:cs typeface="Times New Roman" pitchFamily="18"/>
                        </a:rPr>
                        <a:t> yr</a:t>
                      </a:r>
                    </a:p>
                  </a:txBody>
                  <a:tcPr/>
                </a:tc>
                <a:tc>
                  <a:txBody>
                    <a:bodyPr/>
                    <a:lstStyle/>
                    <a:p>
                      <a:pPr marL="0" marR="0" lvl="0" indent="0" rtl="0" hangingPunct="1">
                        <a:lnSpc>
                          <a:spcPct val="100000"/>
                        </a:lnSpc>
                        <a:spcBef>
                          <a:spcPts val="0"/>
                        </a:spcBef>
                        <a:spcAft>
                          <a:spcPts val="0"/>
                        </a:spcAft>
                        <a:buNone/>
                        <a:tabLst/>
                        <a:defRPr sz="1800"/>
                      </a:pPr>
                      <a:r>
                        <a:rPr lang="it-IT" sz="1600" b="0" i="0" u="none" strike="noStrike" kern="1200">
                          <a:ln>
                            <a:noFill/>
                          </a:ln>
                          <a:solidFill>
                            <a:srgbClr val="000000"/>
                          </a:solidFill>
                          <a:latin typeface="Times New Roman" pitchFamily="18"/>
                          <a:ea typeface="Times New Roman" pitchFamily="18"/>
                          <a:cs typeface="Times New Roman" pitchFamily="18"/>
                        </a:rPr>
                        <a:t>27.8% del rubidio totale</a:t>
                      </a:r>
                    </a:p>
                  </a:txBody>
                  <a:tcPr/>
                </a:tc>
                <a:extLst>
                  <a:ext uri="{0D108BD9-81ED-4DB2-BD59-A6C34878D82A}">
                    <a16:rowId xmlns:a16="http://schemas.microsoft.com/office/drawing/2014/main" val="2487160745"/>
                  </a:ext>
                </a:extLst>
              </a:tr>
            </a:tbl>
          </a:graphicData>
        </a:graphic>
      </p:graphicFrame>
      <p:graphicFrame>
        <p:nvGraphicFramePr>
          <p:cNvPr id="7" name="Table 6">
            <a:extLst>
              <a:ext uri="{FF2B5EF4-FFF2-40B4-BE49-F238E27FC236}">
                <a16:creationId xmlns:a16="http://schemas.microsoft.com/office/drawing/2014/main" id="{24E996FB-E0C0-8945-91AE-DF2BC14C1F1D}"/>
              </a:ext>
            </a:extLst>
          </p:cNvPr>
          <p:cNvGraphicFramePr>
            <a:graphicFrameLocks noGrp="1"/>
          </p:cNvGraphicFramePr>
          <p:nvPr/>
        </p:nvGraphicFramePr>
        <p:xfrm>
          <a:off x="252000" y="5510880"/>
          <a:ext cx="9144000" cy="1703639"/>
        </p:xfrm>
        <a:graphic>
          <a:graphicData uri="http://schemas.openxmlformats.org/drawingml/2006/table">
            <a:tbl>
              <a:tblPr/>
              <a:tblGrid>
                <a:gridCol w="1362240">
                  <a:extLst>
                    <a:ext uri="{9D8B030D-6E8A-4147-A177-3AD203B41FA5}">
                      <a16:colId xmlns:a16="http://schemas.microsoft.com/office/drawing/2014/main" val="124896709"/>
                    </a:ext>
                  </a:extLst>
                </a:gridCol>
                <a:gridCol w="2621520">
                  <a:extLst>
                    <a:ext uri="{9D8B030D-6E8A-4147-A177-3AD203B41FA5}">
                      <a16:colId xmlns:a16="http://schemas.microsoft.com/office/drawing/2014/main" val="712535590"/>
                    </a:ext>
                  </a:extLst>
                </a:gridCol>
                <a:gridCol w="5160240">
                  <a:extLst>
                    <a:ext uri="{9D8B030D-6E8A-4147-A177-3AD203B41FA5}">
                      <a16:colId xmlns:a16="http://schemas.microsoft.com/office/drawing/2014/main" val="2114791810"/>
                    </a:ext>
                  </a:extLst>
                </a:gridCol>
              </a:tblGrid>
              <a:tr h="335160">
                <a:tc>
                  <a:txBody>
                    <a:bodyPr/>
                    <a:lstStyle/>
                    <a:p>
                      <a:pPr marL="0" marR="0" lvl="0" indent="0" rtl="0" hangingPunct="1">
                        <a:lnSpc>
                          <a:spcPct val="100000"/>
                        </a:lnSpc>
                        <a:spcBef>
                          <a:spcPts val="0"/>
                        </a:spcBef>
                        <a:spcAft>
                          <a:spcPts val="0"/>
                        </a:spcAft>
                        <a:buNone/>
                        <a:tabLst/>
                        <a:defRPr sz="1800"/>
                      </a:pPr>
                      <a:r>
                        <a:rPr lang="en-US" sz="1600" b="1" i="0" u="none" strike="noStrike" kern="1200">
                          <a:ln>
                            <a:noFill/>
                          </a:ln>
                          <a:solidFill>
                            <a:srgbClr val="000000"/>
                          </a:solidFill>
                          <a:latin typeface="Times New Roman" pitchFamily="18"/>
                          <a:ea typeface="Times New Roman" pitchFamily="18"/>
                          <a:cs typeface="Times New Roman" pitchFamily="18"/>
                        </a:rPr>
                        <a:t>Nuclide</a:t>
                      </a:r>
                    </a:p>
                  </a:txBody>
                  <a:tcPr/>
                </a:tc>
                <a:tc>
                  <a:txBody>
                    <a:bodyPr/>
                    <a:lstStyle/>
                    <a:p>
                      <a:pPr marL="0" marR="0" lvl="0" indent="0" algn="ctr" rtl="0" hangingPunct="1">
                        <a:lnSpc>
                          <a:spcPct val="100000"/>
                        </a:lnSpc>
                        <a:spcBef>
                          <a:spcPts val="0"/>
                        </a:spcBef>
                        <a:spcAft>
                          <a:spcPts val="0"/>
                        </a:spcAft>
                        <a:buNone/>
                        <a:tabLst/>
                        <a:defRPr sz="1800"/>
                      </a:pPr>
                      <a:r>
                        <a:rPr lang="en-US" sz="1600" b="1" i="0" u="none" strike="noStrike" kern="1200">
                          <a:ln>
                            <a:noFill/>
                          </a:ln>
                          <a:solidFill>
                            <a:srgbClr val="000000"/>
                          </a:solidFill>
                          <a:latin typeface="Times New Roman" pitchFamily="18"/>
                          <a:ea typeface="Times New Roman" pitchFamily="18"/>
                          <a:cs typeface="Times New Roman" pitchFamily="18"/>
                        </a:rPr>
                        <a:t>Tempo di dimezzamento</a:t>
                      </a:r>
                    </a:p>
                  </a:txBody>
                  <a:tcPr/>
                </a:tc>
                <a:tc>
                  <a:txBody>
                    <a:bodyPr/>
                    <a:lstStyle/>
                    <a:p>
                      <a:pPr marL="0" marR="0" lvl="0" indent="0" rtl="0" hangingPunct="1">
                        <a:lnSpc>
                          <a:spcPct val="100000"/>
                        </a:lnSpc>
                        <a:spcBef>
                          <a:spcPts val="0"/>
                        </a:spcBef>
                        <a:spcAft>
                          <a:spcPts val="0"/>
                        </a:spcAft>
                        <a:buNone/>
                        <a:tabLst/>
                        <a:defRPr sz="1800"/>
                      </a:pPr>
                      <a:r>
                        <a:rPr lang="en-US" sz="1600" b="1" i="0" u="none" strike="noStrike" kern="1200">
                          <a:ln>
                            <a:noFill/>
                          </a:ln>
                          <a:solidFill>
                            <a:srgbClr val="000000"/>
                          </a:solidFill>
                          <a:latin typeface="Times New Roman" pitchFamily="18"/>
                          <a:ea typeface="Times New Roman" pitchFamily="18"/>
                          <a:cs typeface="Times New Roman" pitchFamily="18"/>
                        </a:rPr>
                        <a:t>Sorgente</a:t>
                      </a:r>
                    </a:p>
                  </a:txBody>
                  <a:tcPr/>
                </a:tc>
                <a:extLst>
                  <a:ext uri="{0D108BD9-81ED-4DB2-BD59-A6C34878D82A}">
                    <a16:rowId xmlns:a16="http://schemas.microsoft.com/office/drawing/2014/main" val="3628781223"/>
                  </a:ext>
                </a:extLst>
              </a:tr>
              <a:tr h="368279">
                <a:tc>
                  <a:txBody>
                    <a:bodyPr/>
                    <a:lstStyle/>
                    <a:p>
                      <a:pPr marL="0" marR="0" lvl="0" indent="0" algn="ctr" rtl="0" hangingPunct="1">
                        <a:lnSpc>
                          <a:spcPct val="100000"/>
                        </a:lnSpc>
                        <a:spcBef>
                          <a:spcPts val="0"/>
                        </a:spcBef>
                        <a:spcAft>
                          <a:spcPts val="0"/>
                        </a:spcAft>
                        <a:buNone/>
                        <a:tabLst/>
                        <a:defRPr sz="1800"/>
                      </a:pPr>
                      <a:r>
                        <a:rPr lang="en-US" sz="1600" b="0" i="0" u="none" strike="noStrike" kern="1200" baseline="30000">
                          <a:ln>
                            <a:noFill/>
                          </a:ln>
                          <a:solidFill>
                            <a:srgbClr val="000000"/>
                          </a:solidFill>
                          <a:latin typeface="Times New Roman" pitchFamily="18"/>
                          <a:ea typeface="Times New Roman" pitchFamily="18"/>
                          <a:cs typeface="Times New Roman" pitchFamily="18"/>
                        </a:rPr>
                        <a:t>14</a:t>
                      </a:r>
                      <a:r>
                        <a:rPr lang="en-US" sz="1600" b="0" i="0" u="none" strike="noStrike" kern="1200">
                          <a:ln>
                            <a:noFill/>
                          </a:ln>
                          <a:solidFill>
                            <a:srgbClr val="000000"/>
                          </a:solidFill>
                          <a:latin typeface="Times New Roman" pitchFamily="18"/>
                          <a:ea typeface="Times New Roman" pitchFamily="18"/>
                          <a:cs typeface="Times New Roman" pitchFamily="18"/>
                        </a:rPr>
                        <a:t>C</a:t>
                      </a:r>
                    </a:p>
                  </a:txBody>
                  <a:tcPr/>
                </a:tc>
                <a:tc>
                  <a:txBody>
                    <a:bodyPr/>
                    <a:lstStyle/>
                    <a:p>
                      <a:pPr marL="0" marR="0" lvl="0" indent="0" algn="ctr" rtl="0" hangingPunct="1">
                        <a:lnSpc>
                          <a:spcPct val="100000"/>
                        </a:lnSpc>
                        <a:spcBef>
                          <a:spcPts val="0"/>
                        </a:spcBef>
                        <a:spcAft>
                          <a:spcPts val="0"/>
                        </a:spcAft>
                        <a:buNone/>
                        <a:tabLst/>
                        <a:defRPr sz="1800"/>
                      </a:pPr>
                      <a:r>
                        <a:rPr lang="en-US" sz="1600" b="0" i="0" u="none" strike="noStrike" kern="1200">
                          <a:ln>
                            <a:noFill/>
                          </a:ln>
                          <a:solidFill>
                            <a:srgbClr val="000000"/>
                          </a:solidFill>
                          <a:latin typeface="Times New Roman" pitchFamily="18"/>
                          <a:ea typeface="Times New Roman" pitchFamily="18"/>
                          <a:cs typeface="Times New Roman" pitchFamily="18"/>
                        </a:rPr>
                        <a:t>5730 yr</a:t>
                      </a:r>
                    </a:p>
                  </a:txBody>
                  <a:tcPr/>
                </a:tc>
                <a:tc>
                  <a:txBody>
                    <a:bodyPr/>
                    <a:lstStyle/>
                    <a:p>
                      <a:pPr marL="0" marR="0" lvl="0" indent="0" rtl="0" hangingPunct="1">
                        <a:lnSpc>
                          <a:spcPct val="100000"/>
                        </a:lnSpc>
                        <a:spcBef>
                          <a:spcPts val="0"/>
                        </a:spcBef>
                        <a:spcAft>
                          <a:spcPts val="0"/>
                        </a:spcAft>
                        <a:buNone/>
                        <a:tabLst/>
                        <a:defRPr sz="1800"/>
                      </a:pPr>
                      <a:r>
                        <a:rPr lang="en-US" sz="1600" b="0" i="0" u="none" strike="noStrike" kern="1200" baseline="30000">
                          <a:ln>
                            <a:noFill/>
                          </a:ln>
                          <a:solidFill>
                            <a:srgbClr val="000000"/>
                          </a:solidFill>
                          <a:latin typeface="Times New Roman" pitchFamily="18"/>
                          <a:ea typeface="Times New Roman" pitchFamily="18"/>
                          <a:cs typeface="Times New Roman" pitchFamily="18"/>
                        </a:rPr>
                        <a:t>14</a:t>
                      </a:r>
                      <a:r>
                        <a:rPr lang="en-US" sz="1600" b="0" i="0" u="none" strike="noStrike" kern="1200">
                          <a:ln>
                            <a:noFill/>
                          </a:ln>
                          <a:solidFill>
                            <a:srgbClr val="000000"/>
                          </a:solidFill>
                          <a:latin typeface="Times New Roman" pitchFamily="18"/>
                          <a:ea typeface="Times New Roman" pitchFamily="18"/>
                          <a:cs typeface="Times New Roman" pitchFamily="18"/>
                        </a:rPr>
                        <a:t>N(n,p)</a:t>
                      </a:r>
                      <a:r>
                        <a:rPr lang="en-US" sz="1600" b="0" i="0" u="none" strike="noStrike" kern="1200" baseline="30000">
                          <a:ln>
                            <a:noFill/>
                          </a:ln>
                          <a:solidFill>
                            <a:srgbClr val="000000"/>
                          </a:solidFill>
                          <a:latin typeface="Times New Roman" pitchFamily="18"/>
                          <a:ea typeface="Times New Roman" pitchFamily="18"/>
                          <a:cs typeface="Times New Roman" pitchFamily="18"/>
                        </a:rPr>
                        <a:t>14</a:t>
                      </a:r>
                      <a:r>
                        <a:rPr lang="en-US" sz="1600" b="0" i="0" u="none" strike="noStrike" kern="1200">
                          <a:ln>
                            <a:noFill/>
                          </a:ln>
                          <a:solidFill>
                            <a:srgbClr val="000000"/>
                          </a:solidFill>
                          <a:latin typeface="Times New Roman" pitchFamily="18"/>
                          <a:ea typeface="Times New Roman" pitchFamily="18"/>
                          <a:cs typeface="Times New Roman" pitchFamily="18"/>
                        </a:rPr>
                        <a:t>C</a:t>
                      </a:r>
                    </a:p>
                  </a:txBody>
                  <a:tcPr/>
                </a:tc>
                <a:extLst>
                  <a:ext uri="{0D108BD9-81ED-4DB2-BD59-A6C34878D82A}">
                    <a16:rowId xmlns:a16="http://schemas.microsoft.com/office/drawing/2014/main" val="3618759674"/>
                  </a:ext>
                </a:extLst>
              </a:tr>
              <a:tr h="641160">
                <a:tc>
                  <a:txBody>
                    <a:bodyPr/>
                    <a:lstStyle/>
                    <a:p>
                      <a:pPr marL="0" marR="0" lvl="0" indent="0" algn="ctr" rtl="0" hangingPunct="1">
                        <a:lnSpc>
                          <a:spcPct val="100000"/>
                        </a:lnSpc>
                        <a:spcBef>
                          <a:spcPts val="0"/>
                        </a:spcBef>
                        <a:spcAft>
                          <a:spcPts val="0"/>
                        </a:spcAft>
                        <a:buNone/>
                        <a:tabLst/>
                        <a:defRPr sz="1800"/>
                      </a:pPr>
                      <a:r>
                        <a:rPr lang="en-US" sz="1600" b="0" i="0" u="none" strike="noStrike" kern="1200" baseline="30000">
                          <a:ln>
                            <a:noFill/>
                          </a:ln>
                          <a:solidFill>
                            <a:srgbClr val="000000"/>
                          </a:solidFill>
                          <a:latin typeface="Times New Roman" pitchFamily="18"/>
                          <a:ea typeface="Times New Roman" pitchFamily="18"/>
                          <a:cs typeface="Times New Roman" pitchFamily="18"/>
                        </a:rPr>
                        <a:t>3</a:t>
                      </a:r>
                      <a:r>
                        <a:rPr lang="en-US" sz="1600" b="0" i="0" u="none" strike="noStrike" kern="1200">
                          <a:ln>
                            <a:noFill/>
                          </a:ln>
                          <a:solidFill>
                            <a:srgbClr val="000000"/>
                          </a:solidFill>
                          <a:latin typeface="Times New Roman" pitchFamily="18"/>
                          <a:ea typeface="Times New Roman" pitchFamily="18"/>
                          <a:cs typeface="Times New Roman" pitchFamily="18"/>
                        </a:rPr>
                        <a:t>H</a:t>
                      </a:r>
                    </a:p>
                  </a:txBody>
                  <a:tcPr/>
                </a:tc>
                <a:tc>
                  <a:txBody>
                    <a:bodyPr/>
                    <a:lstStyle/>
                    <a:p>
                      <a:pPr marL="0" marR="0" lvl="0" indent="0" algn="ctr" rtl="0" hangingPunct="1">
                        <a:lnSpc>
                          <a:spcPct val="100000"/>
                        </a:lnSpc>
                        <a:spcBef>
                          <a:spcPts val="0"/>
                        </a:spcBef>
                        <a:spcAft>
                          <a:spcPts val="0"/>
                        </a:spcAft>
                        <a:buNone/>
                        <a:tabLst/>
                        <a:defRPr sz="1800"/>
                      </a:pPr>
                      <a:r>
                        <a:rPr lang="en-US" sz="1600" b="0" i="0" u="none" strike="noStrike" kern="1200">
                          <a:ln>
                            <a:noFill/>
                          </a:ln>
                          <a:solidFill>
                            <a:srgbClr val="000000"/>
                          </a:solidFill>
                          <a:latin typeface="Times New Roman" pitchFamily="18"/>
                          <a:ea typeface="Times New Roman" pitchFamily="18"/>
                          <a:cs typeface="Times New Roman" pitchFamily="18"/>
                        </a:rPr>
                        <a:t>12.3 yr</a:t>
                      </a:r>
                    </a:p>
                  </a:txBody>
                  <a:tcPr/>
                </a:tc>
                <a:tc>
                  <a:txBody>
                    <a:bodyPr/>
                    <a:lstStyle/>
                    <a:p>
                      <a:pPr marL="0" marR="0" lvl="0" indent="0" rtl="0" hangingPunct="1">
                        <a:lnSpc>
                          <a:spcPct val="100000"/>
                        </a:lnSpc>
                        <a:spcBef>
                          <a:spcPts val="0"/>
                        </a:spcBef>
                        <a:spcAft>
                          <a:spcPts val="0"/>
                        </a:spcAft>
                        <a:buNone/>
                        <a:tabLst/>
                        <a:defRPr sz="1800"/>
                      </a:pPr>
                      <a:r>
                        <a:rPr lang="en-US" sz="1600" b="0" i="0" u="none" strike="noStrike" kern="1200">
                          <a:ln>
                            <a:noFill/>
                          </a:ln>
                          <a:solidFill>
                            <a:srgbClr val="000000"/>
                          </a:solidFill>
                          <a:latin typeface="Times New Roman" pitchFamily="18"/>
                          <a:ea typeface="Times New Roman" pitchFamily="18"/>
                          <a:cs typeface="Times New Roman" pitchFamily="18"/>
                        </a:rPr>
                        <a:t>Cosmic-ray interactions with N and O, </a:t>
                      </a:r>
                      <a:r>
                        <a:rPr lang="en-US" sz="1600" b="0" i="0" u="none" strike="noStrike" kern="1200" baseline="30000">
                          <a:ln>
                            <a:noFill/>
                          </a:ln>
                          <a:solidFill>
                            <a:srgbClr val="000000"/>
                          </a:solidFill>
                          <a:latin typeface="Times New Roman" pitchFamily="18"/>
                          <a:ea typeface="Times New Roman" pitchFamily="18"/>
                          <a:cs typeface="Times New Roman" pitchFamily="18"/>
                        </a:rPr>
                        <a:t>6</a:t>
                      </a:r>
                      <a:r>
                        <a:rPr lang="en-US" sz="1600" b="0" i="0" u="none" strike="noStrike" kern="1200">
                          <a:ln>
                            <a:noFill/>
                          </a:ln>
                          <a:solidFill>
                            <a:srgbClr val="000000"/>
                          </a:solidFill>
                          <a:latin typeface="Times New Roman" pitchFamily="18"/>
                          <a:ea typeface="Times New Roman" pitchFamily="18"/>
                          <a:cs typeface="Times New Roman" pitchFamily="18"/>
                        </a:rPr>
                        <a:t>Li(n, α)</a:t>
                      </a:r>
                      <a:r>
                        <a:rPr lang="en-US" sz="1600" b="0" i="0" u="none" strike="noStrike" kern="1200" baseline="30000">
                          <a:ln>
                            <a:noFill/>
                          </a:ln>
                          <a:solidFill>
                            <a:srgbClr val="000000"/>
                          </a:solidFill>
                          <a:latin typeface="Times New Roman" pitchFamily="18"/>
                          <a:ea typeface="Times New Roman" pitchFamily="18"/>
                          <a:cs typeface="Times New Roman" pitchFamily="18"/>
                        </a:rPr>
                        <a:t>3</a:t>
                      </a:r>
                      <a:r>
                        <a:rPr lang="en-US" sz="1600" b="0" i="0" u="none" strike="noStrike" kern="1200">
                          <a:ln>
                            <a:noFill/>
                          </a:ln>
                          <a:solidFill>
                            <a:srgbClr val="000000"/>
                          </a:solidFill>
                          <a:latin typeface="Times New Roman" pitchFamily="18"/>
                          <a:ea typeface="Times New Roman" pitchFamily="18"/>
                          <a:cs typeface="Times New Roman" pitchFamily="18"/>
                        </a:rPr>
                        <a:t>H</a:t>
                      </a:r>
                    </a:p>
                  </a:txBody>
                  <a:tcPr/>
                </a:tc>
                <a:extLst>
                  <a:ext uri="{0D108BD9-81ED-4DB2-BD59-A6C34878D82A}">
                    <a16:rowId xmlns:a16="http://schemas.microsoft.com/office/drawing/2014/main" val="2393772963"/>
                  </a:ext>
                </a:extLst>
              </a:tr>
              <a:tr h="358920">
                <a:tc>
                  <a:txBody>
                    <a:bodyPr/>
                    <a:lstStyle/>
                    <a:p>
                      <a:pPr marL="0" marR="0" lvl="0" indent="0" algn="ctr" rtl="0" hangingPunct="1">
                        <a:lnSpc>
                          <a:spcPct val="100000"/>
                        </a:lnSpc>
                        <a:spcBef>
                          <a:spcPts val="0"/>
                        </a:spcBef>
                        <a:spcAft>
                          <a:spcPts val="0"/>
                        </a:spcAft>
                        <a:buNone/>
                        <a:tabLst/>
                        <a:defRPr sz="1800"/>
                      </a:pPr>
                      <a:r>
                        <a:rPr lang="en-US" sz="1600" b="0" i="0" u="none" strike="noStrike" kern="1200" baseline="30000">
                          <a:ln>
                            <a:noFill/>
                          </a:ln>
                          <a:solidFill>
                            <a:srgbClr val="000000"/>
                          </a:solidFill>
                          <a:latin typeface="Times New Roman" pitchFamily="18"/>
                          <a:ea typeface="Times New Roman" pitchFamily="18"/>
                          <a:cs typeface="Times New Roman" pitchFamily="18"/>
                        </a:rPr>
                        <a:t>7</a:t>
                      </a:r>
                      <a:r>
                        <a:rPr lang="en-US" sz="1600" b="0" i="0" u="none" strike="noStrike" kern="1200">
                          <a:ln>
                            <a:noFill/>
                          </a:ln>
                          <a:solidFill>
                            <a:srgbClr val="000000"/>
                          </a:solidFill>
                          <a:latin typeface="Times New Roman" pitchFamily="18"/>
                          <a:ea typeface="Times New Roman" pitchFamily="18"/>
                          <a:cs typeface="Times New Roman" pitchFamily="18"/>
                        </a:rPr>
                        <a:t>Be</a:t>
                      </a:r>
                    </a:p>
                  </a:txBody>
                  <a:tcPr/>
                </a:tc>
                <a:tc>
                  <a:txBody>
                    <a:bodyPr/>
                    <a:lstStyle/>
                    <a:p>
                      <a:pPr marL="0" marR="0" lvl="0" indent="0" algn="ctr" rtl="0" hangingPunct="1">
                        <a:lnSpc>
                          <a:spcPct val="100000"/>
                        </a:lnSpc>
                        <a:spcBef>
                          <a:spcPts val="0"/>
                        </a:spcBef>
                        <a:spcAft>
                          <a:spcPts val="0"/>
                        </a:spcAft>
                        <a:buNone/>
                        <a:tabLst/>
                        <a:defRPr sz="1800"/>
                      </a:pPr>
                      <a:r>
                        <a:rPr lang="en-US" sz="1600" b="0" i="0" u="none" strike="noStrike" kern="1200">
                          <a:ln>
                            <a:noFill/>
                          </a:ln>
                          <a:solidFill>
                            <a:srgbClr val="000000"/>
                          </a:solidFill>
                          <a:latin typeface="Times New Roman" pitchFamily="18"/>
                          <a:ea typeface="Times New Roman" pitchFamily="18"/>
                          <a:cs typeface="Times New Roman" pitchFamily="18"/>
                        </a:rPr>
                        <a:t>53.28 days</a:t>
                      </a:r>
                    </a:p>
                  </a:txBody>
                  <a:tcPr/>
                </a:tc>
                <a:tc>
                  <a:txBody>
                    <a:bodyPr/>
                    <a:lstStyle/>
                    <a:p>
                      <a:pPr marL="0" marR="0" lvl="0" indent="0" rtl="0" hangingPunct="1">
                        <a:lnSpc>
                          <a:spcPct val="100000"/>
                        </a:lnSpc>
                        <a:spcBef>
                          <a:spcPts val="0"/>
                        </a:spcBef>
                        <a:spcAft>
                          <a:spcPts val="0"/>
                        </a:spcAft>
                        <a:buNone/>
                        <a:tabLst/>
                        <a:defRPr sz="1800"/>
                      </a:pPr>
                      <a:r>
                        <a:rPr lang="en-US" sz="1600" b="0" i="0" u="none" strike="noStrike" kern="1200">
                          <a:ln>
                            <a:noFill/>
                          </a:ln>
                          <a:solidFill>
                            <a:srgbClr val="000000"/>
                          </a:solidFill>
                          <a:latin typeface="Times New Roman" pitchFamily="18"/>
                          <a:ea typeface="Times New Roman" pitchFamily="18"/>
                          <a:cs typeface="Times New Roman" pitchFamily="18"/>
                        </a:rPr>
                        <a:t>Cosmic-ray interactions with N and O</a:t>
                      </a:r>
                    </a:p>
                  </a:txBody>
                  <a:tcPr/>
                </a:tc>
                <a:extLst>
                  <a:ext uri="{0D108BD9-81ED-4DB2-BD59-A6C34878D82A}">
                    <a16:rowId xmlns:a16="http://schemas.microsoft.com/office/drawing/2014/main" val="381703210"/>
                  </a:ext>
                </a:extLst>
              </a:tr>
            </a:tbl>
          </a:graphicData>
        </a:graphic>
      </p:graphicFrame>
      <p:sp>
        <p:nvSpPr>
          <p:cNvPr id="8" name="Slide Number Placeholder 4">
            <a:extLst>
              <a:ext uri="{FF2B5EF4-FFF2-40B4-BE49-F238E27FC236}">
                <a16:creationId xmlns:a16="http://schemas.microsoft.com/office/drawing/2014/main" id="{EA91B23E-36A6-1843-8F60-90D801777F42}"/>
              </a:ext>
            </a:extLst>
          </p:cNvPr>
          <p:cNvSpPr>
            <a:spLocks noGrp="1"/>
          </p:cNvSpPr>
          <p:nvPr/>
        </p:nvSpPr>
        <p:spPr bwMode="auto">
          <a:xfrm>
            <a:off x="7990161" y="7188044"/>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35</a:t>
            </a:fld>
            <a:endParaRPr lang="en-GB" sz="1221" dirty="0">
              <a:solidFill>
                <a:srgbClr val="00CC9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A48CDA9-9E42-574D-87A7-386CAE8DD6D7}"/>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4000" b="1">
                <a:latin typeface="Century Schoolbook L" pitchFamily="18"/>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Radioattività ambientale</a:t>
            </a:r>
          </a:p>
        </p:txBody>
      </p:sp>
      <p:pic>
        <p:nvPicPr>
          <p:cNvPr id="3" name="Picture 2">
            <a:extLst>
              <a:ext uri="{FF2B5EF4-FFF2-40B4-BE49-F238E27FC236}">
                <a16:creationId xmlns:a16="http://schemas.microsoft.com/office/drawing/2014/main" id="{9EB7A389-12C3-6A4B-AF1F-D684D787CD4C}"/>
              </a:ext>
            </a:extLst>
          </p:cNvPr>
          <p:cNvPicPr>
            <a:picLocks noChangeAspect="1"/>
          </p:cNvPicPr>
          <p:nvPr/>
        </p:nvPicPr>
        <p:blipFill>
          <a:blip r:embed="rId3">
            <a:lum/>
            <a:alphaModFix/>
          </a:blip>
          <a:srcRect/>
          <a:stretch>
            <a:fillRect/>
          </a:stretch>
        </p:blipFill>
        <p:spPr>
          <a:xfrm>
            <a:off x="2283840" y="1188719"/>
            <a:ext cx="5397120" cy="6027840"/>
          </a:xfrm>
          <a:prstGeom prst="rect">
            <a:avLst/>
          </a:prstGeom>
          <a:noFill/>
          <a:ln>
            <a:noFill/>
          </a:ln>
        </p:spPr>
      </p:pic>
      <p:sp>
        <p:nvSpPr>
          <p:cNvPr id="4" name="TextBox 3">
            <a:extLst>
              <a:ext uri="{FF2B5EF4-FFF2-40B4-BE49-F238E27FC236}">
                <a16:creationId xmlns:a16="http://schemas.microsoft.com/office/drawing/2014/main" id="{8D12A687-13A3-414A-9121-FAEAC6E942CA}"/>
              </a:ext>
            </a:extLst>
          </p:cNvPr>
          <p:cNvSpPr txBox="1"/>
          <p:nvPr/>
        </p:nvSpPr>
        <p:spPr>
          <a:xfrm>
            <a:off x="3410280" y="7081200"/>
            <a:ext cx="3885479" cy="346680"/>
          </a:xfrm>
          <a:prstGeom prst="rect">
            <a:avLst/>
          </a:prstGeom>
          <a:noFill/>
          <a:ln>
            <a:noFill/>
          </a:ln>
        </p:spPr>
        <p:txBody>
          <a:bodyPr vert="horz" wrap="none" lIns="90000" tIns="45000" rIns="90000" bIns="45000"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sz="1600"/>
            </a:pPr>
            <a:r>
              <a:rPr kumimoji="0" lang="it-IT" sz="16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http://www.fe.infn.it/italrad/index.html</a:t>
            </a:r>
          </a:p>
        </p:txBody>
      </p:sp>
      <p:sp>
        <p:nvSpPr>
          <p:cNvPr id="5" name="Slide Number Placeholder 4">
            <a:extLst>
              <a:ext uri="{FF2B5EF4-FFF2-40B4-BE49-F238E27FC236}">
                <a16:creationId xmlns:a16="http://schemas.microsoft.com/office/drawing/2014/main" id="{5DD2C8E9-4E6E-2B46-8A8A-1FCA2C5BD003}"/>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marL="0" marR="0" lvl="0" indent="0" algn="r" defTabSz="930493" rtl="0" eaLnBrk="0" fontAlgn="base" latinLnBrk="0" hangingPunct="0">
              <a:lnSpc>
                <a:spcPct val="100000"/>
              </a:lnSpc>
              <a:spcBef>
                <a:spcPct val="0"/>
              </a:spcBef>
              <a:spcAft>
                <a:spcPct val="0"/>
              </a:spcAft>
              <a:buClrTx/>
              <a:buSzTx/>
              <a:buFontTx/>
              <a:buNone/>
              <a:tabLst/>
              <a:defRPr/>
            </a:pPr>
            <a:r>
              <a:rPr kumimoji="0" lang="en-GB" sz="1221" b="0" i="1" u="none" strike="noStrike" kern="1200" cap="none" spc="0" normalizeH="0" baseline="0" noProof="0" dirty="0">
                <a:ln>
                  <a:noFill/>
                </a:ln>
                <a:solidFill>
                  <a:srgbClr val="3333CC"/>
                </a:solidFill>
                <a:effectLst/>
                <a:uLnTx/>
                <a:uFillTx/>
                <a:latin typeface="Helvetica" charset="0"/>
                <a:ea typeface="ＭＳ Ｐゴシック" charset="-128"/>
              </a:rPr>
              <a:t>Slide# :  </a:t>
            </a:r>
            <a:fld id="{D05931B6-DFFB-0A40-833F-329CB0688972}" type="slidenum">
              <a:rPr kumimoji="0" lang="en-GB" sz="1221" b="0" i="1" u="none" strike="noStrike" kern="1200" cap="none" spc="0" normalizeH="0" baseline="0" noProof="0">
                <a:ln>
                  <a:noFill/>
                </a:ln>
                <a:solidFill>
                  <a:srgbClr val="3333CC"/>
                </a:solidFill>
                <a:effectLst/>
                <a:uLnTx/>
                <a:uFillTx/>
                <a:latin typeface="Helvetica" charset="0"/>
                <a:ea typeface="ＭＳ Ｐゴシック" charset="-128"/>
              </a:rPr>
              <a:pPr marL="0" marR="0" lvl="0" indent="0" algn="r" defTabSz="930493" rtl="0" eaLnBrk="0" fontAlgn="base" latinLnBrk="0" hangingPunct="0">
                <a:lnSpc>
                  <a:spcPct val="100000"/>
                </a:lnSpc>
                <a:spcBef>
                  <a:spcPct val="0"/>
                </a:spcBef>
                <a:spcAft>
                  <a:spcPct val="0"/>
                </a:spcAft>
                <a:buClrTx/>
                <a:buSzTx/>
                <a:buFontTx/>
                <a:buNone/>
                <a:tabLst/>
                <a:defRPr/>
              </a:pPr>
              <a:t>36</a:t>
            </a:fld>
            <a:endParaRPr kumimoji="0" lang="en-GB" sz="1221" b="0" i="1" u="none" strike="noStrike" kern="1200" cap="none" spc="0" normalizeH="0" baseline="0" noProof="0" dirty="0">
              <a:ln>
                <a:noFill/>
              </a:ln>
              <a:solidFill>
                <a:srgbClr val="00CC99"/>
              </a:solidFill>
              <a:effectLst/>
              <a:uLnTx/>
              <a:uFillTx/>
              <a:latin typeface="Helvetica" charset="0"/>
              <a:ea typeface="ＭＳ Ｐゴシック" charset="-128"/>
            </a:endParaRPr>
          </a:p>
        </p:txBody>
      </p:sp>
    </p:spTree>
    <p:extLst>
      <p:ext uri="{BB962C8B-B14F-4D97-AF65-F5344CB8AC3E}">
        <p14:creationId xmlns:p14="http://schemas.microsoft.com/office/powerpoint/2010/main" val="3216619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9713C35-3017-8E40-B194-416E22226172}"/>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La catena del </a:t>
            </a:r>
            <a:r>
              <a:rPr lang="it-IT" sz="4000" b="1" i="0" u="none" strike="noStrike" kern="1200" baseline="33000">
                <a:ln>
                  <a:noFill/>
                </a:ln>
                <a:latin typeface="Century Schoolbook L" pitchFamily="18"/>
                <a:ea typeface="Droid Sans Fallback" pitchFamily="2"/>
                <a:cs typeface="FreeSans" pitchFamily="2"/>
              </a:rPr>
              <a:t>238</a:t>
            </a:r>
            <a:r>
              <a:rPr lang="it-IT" sz="4000" b="1" i="0" u="none" strike="noStrike" kern="1200">
                <a:ln>
                  <a:noFill/>
                </a:ln>
                <a:latin typeface="Century Schoolbook L" pitchFamily="18"/>
                <a:ea typeface="Droid Sans Fallback" pitchFamily="2"/>
                <a:cs typeface="FreeSans" pitchFamily="2"/>
              </a:rPr>
              <a:t>U</a:t>
            </a:r>
          </a:p>
        </p:txBody>
      </p:sp>
      <p:sp>
        <p:nvSpPr>
          <p:cNvPr id="3" name="Rectangle 9">
            <a:extLst>
              <a:ext uri="{FF2B5EF4-FFF2-40B4-BE49-F238E27FC236}">
                <a16:creationId xmlns:a16="http://schemas.microsoft.com/office/drawing/2014/main" id="{DEAA9129-B995-5546-AACC-3E98338DB2E9}"/>
              </a:ext>
            </a:extLst>
          </p:cNvPr>
          <p:cNvSpPr/>
          <p:nvPr/>
        </p:nvSpPr>
        <p:spPr>
          <a:xfrm>
            <a:off x="2651760" y="1136160"/>
            <a:ext cx="7035119"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a:ln>
                  <a:noFill/>
                </a:ln>
                <a:latin typeface="Liberation Sans" pitchFamily="18"/>
                <a:ea typeface="Droid Sans Fallback" pitchFamily="2"/>
                <a:cs typeface="FreeSans" pitchFamily="2"/>
              </a:rPr>
              <a:t>L’isotopo più abbondante dell’uranio, </a:t>
            </a:r>
            <a:r>
              <a:rPr lang="it-IT" sz="2000" b="1" i="0" u="none" strike="noStrike" kern="1200" baseline="30000">
                <a:ln>
                  <a:noFill/>
                </a:ln>
                <a:latin typeface="Liberation Sans" pitchFamily="18"/>
                <a:ea typeface="Droid Sans Fallback" pitchFamily="2"/>
                <a:cs typeface="FreeSans" pitchFamily="2"/>
              </a:rPr>
              <a:t>238</a:t>
            </a:r>
            <a:r>
              <a:rPr lang="it-IT" sz="2000" b="1" i="0" u="none" strike="noStrike" kern="1200">
                <a:ln>
                  <a:noFill/>
                </a:ln>
                <a:latin typeface="Liberation Sans" pitchFamily="18"/>
                <a:ea typeface="Droid Sans Fallback" pitchFamily="2"/>
                <a:cs typeface="FreeSans" pitchFamily="2"/>
              </a:rPr>
              <a:t>U, decade in </a:t>
            </a:r>
            <a:r>
              <a:rPr lang="it-IT" sz="2000" b="1" i="0" u="none" strike="noStrike" kern="1200" baseline="33000">
                <a:ln>
                  <a:noFill/>
                </a:ln>
                <a:latin typeface="Liberation Sans" pitchFamily="18"/>
                <a:ea typeface="Droid Sans Fallback" pitchFamily="2"/>
                <a:cs typeface="FreeSans" pitchFamily="2"/>
              </a:rPr>
              <a:t>206</a:t>
            </a:r>
            <a:r>
              <a:rPr lang="it-IT" sz="2000" b="1" i="0" u="none" strike="noStrike" kern="1200">
                <a:ln>
                  <a:noFill/>
                </a:ln>
                <a:latin typeface="Liberation Sans" pitchFamily="18"/>
                <a:ea typeface="Droid Sans Fallback" pitchFamily="2"/>
                <a:cs typeface="FreeSans" pitchFamily="2"/>
              </a:rPr>
              <a:t>Pb attraverso una serie di decadimenti α e </a:t>
            </a:r>
            <a:r>
              <a:rPr lang="el-GR" sz="2000" b="1" i="0" u="none" strike="noStrike" kern="1200">
                <a:ln>
                  <a:noFill/>
                </a:ln>
                <a:latin typeface="Liberation Sans" pitchFamily="18"/>
                <a:ea typeface="Droid Sans Fallback" pitchFamily="2"/>
                <a:cs typeface="FreeSans" pitchFamily="2"/>
              </a:rPr>
              <a:t>β</a:t>
            </a:r>
          </a:p>
        </p:txBody>
      </p:sp>
      <p:sp>
        <p:nvSpPr>
          <p:cNvPr id="4" name="Rectangle 10">
            <a:extLst>
              <a:ext uri="{FF2B5EF4-FFF2-40B4-BE49-F238E27FC236}">
                <a16:creationId xmlns:a16="http://schemas.microsoft.com/office/drawing/2014/main" id="{D57FD40B-0A67-2145-807A-94B09BDA3A1E}"/>
              </a:ext>
            </a:extLst>
          </p:cNvPr>
          <p:cNvSpPr/>
          <p:nvPr/>
        </p:nvSpPr>
        <p:spPr>
          <a:xfrm>
            <a:off x="2635200" y="2031119"/>
            <a:ext cx="6675119" cy="765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defRPr sz="1800" b="0"/>
            </a:pPr>
            <a:r>
              <a:rPr lang="it-IT" sz="2000" b="0" i="0" u="none" strike="noStrike" kern="1200">
                <a:ln>
                  <a:noFill/>
                </a:ln>
                <a:latin typeface="Liberation Sans" pitchFamily="18"/>
                <a:ea typeface="Droid Sans Fallback" pitchFamily="2"/>
                <a:cs typeface="FreeSans" pitchFamily="2"/>
              </a:rPr>
              <a:t>Il tempo di dimezzamento è </a:t>
            </a:r>
            <a:r>
              <a:rPr lang="it-IT" sz="2000" b="0" i="0" u="none" strike="noStrike" kern="1200">
                <a:ln>
                  <a:noFill/>
                </a:ln>
                <a:solidFill>
                  <a:srgbClr val="FF3333"/>
                </a:solidFill>
                <a:latin typeface="Liberation Sans" pitchFamily="18"/>
                <a:ea typeface="Droid Sans Fallback" pitchFamily="2"/>
                <a:cs typeface="FreeSans" pitchFamily="2"/>
              </a:rPr>
              <a:t>T</a:t>
            </a:r>
            <a:r>
              <a:rPr lang="it-IT" sz="2000" b="0" i="0" u="none" strike="noStrike" kern="1200" baseline="-33000">
                <a:ln>
                  <a:noFill/>
                </a:ln>
                <a:solidFill>
                  <a:srgbClr val="FF3333"/>
                </a:solidFill>
                <a:latin typeface="Liberation Sans" pitchFamily="18"/>
                <a:ea typeface="Droid Sans Fallback" pitchFamily="2"/>
                <a:cs typeface="FreeSans" pitchFamily="2"/>
              </a:rPr>
              <a:t>1/2</a:t>
            </a:r>
            <a:r>
              <a:rPr lang="it-IT" sz="2000" b="0" i="0" u="none" strike="noStrike" kern="1200">
                <a:ln>
                  <a:noFill/>
                </a:ln>
                <a:solidFill>
                  <a:srgbClr val="FF3333"/>
                </a:solidFill>
                <a:latin typeface="Liberation Sans" pitchFamily="18"/>
                <a:ea typeface="Droid Sans Fallback" pitchFamily="2"/>
                <a:cs typeface="FreeSans" pitchFamily="2"/>
              </a:rPr>
              <a:t> = 4,5 miliardi di anni</a:t>
            </a:r>
            <a:r>
              <a:rPr lang="it-IT" sz="2000" b="0" i="0" u="none" strike="noStrike" kern="1200">
                <a:ln>
                  <a:noFill/>
                </a:ln>
                <a:latin typeface="Liberation Sans" pitchFamily="18"/>
                <a:ea typeface="Droid Sans Fallback" pitchFamily="2"/>
                <a:cs typeface="FreeSans" pitchFamily="2"/>
              </a:rPr>
              <a:t>,</a:t>
            </a:r>
          </a:p>
          <a:p>
            <a:pPr marL="0" marR="0" lvl="0" indent="0" rtl="0" hangingPunct="1">
              <a:lnSpc>
                <a:spcPct val="100000"/>
              </a:lnSpc>
              <a:spcBef>
                <a:spcPts val="0"/>
              </a:spcBef>
              <a:spcAft>
                <a:spcPts val="0"/>
              </a:spcAft>
              <a:buNone/>
              <a:tabLst/>
              <a:defRPr sz="1800" b="0"/>
            </a:pPr>
            <a:r>
              <a:rPr lang="it-IT" sz="2000" b="0" i="0" u="none" strike="noStrike" kern="1200">
                <a:ln>
                  <a:noFill/>
                </a:ln>
                <a:latin typeface="Liberation Sans" pitchFamily="18"/>
                <a:ea typeface="Droid Sans Fallback" pitchFamily="2"/>
                <a:cs typeface="FreeSans" pitchFamily="2"/>
              </a:rPr>
              <a:t>confrontabile con l’età della Terra.</a:t>
            </a:r>
          </a:p>
        </p:txBody>
      </p:sp>
      <p:pic>
        <p:nvPicPr>
          <p:cNvPr id="5" name="Picture 4">
            <a:extLst>
              <a:ext uri="{FF2B5EF4-FFF2-40B4-BE49-F238E27FC236}">
                <a16:creationId xmlns:a16="http://schemas.microsoft.com/office/drawing/2014/main" id="{89F97875-E937-5740-8D17-466F554DB621}"/>
              </a:ext>
            </a:extLst>
          </p:cNvPr>
          <p:cNvPicPr>
            <a:picLocks noChangeAspect="1"/>
          </p:cNvPicPr>
          <p:nvPr/>
        </p:nvPicPr>
        <p:blipFill>
          <a:blip r:embed="rId3">
            <a:lum/>
            <a:alphaModFix/>
          </a:blip>
          <a:srcRect/>
          <a:stretch>
            <a:fillRect/>
          </a:stretch>
        </p:blipFill>
        <p:spPr>
          <a:xfrm>
            <a:off x="274320" y="1109520"/>
            <a:ext cx="2194560" cy="6128640"/>
          </a:xfrm>
          <a:prstGeom prst="rect">
            <a:avLst/>
          </a:prstGeom>
          <a:noFill/>
          <a:ln>
            <a:noFill/>
          </a:ln>
        </p:spPr>
      </p:pic>
      <p:sp>
        <p:nvSpPr>
          <p:cNvPr id="6" name="Freeform 5">
            <a:extLst>
              <a:ext uri="{FF2B5EF4-FFF2-40B4-BE49-F238E27FC236}">
                <a16:creationId xmlns:a16="http://schemas.microsoft.com/office/drawing/2014/main" id="{12A476FE-8C07-E34F-934C-9C9D68C9134D}"/>
              </a:ext>
            </a:extLst>
          </p:cNvPr>
          <p:cNvSpPr/>
          <p:nvPr/>
        </p:nvSpPr>
        <p:spPr>
          <a:xfrm>
            <a:off x="548640" y="1145520"/>
            <a:ext cx="1554479" cy="444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Freeform 6">
            <a:extLst>
              <a:ext uri="{FF2B5EF4-FFF2-40B4-BE49-F238E27FC236}">
                <a16:creationId xmlns:a16="http://schemas.microsoft.com/office/drawing/2014/main" id="{BB13B718-3AD3-DA4A-9868-E83A019D82D2}"/>
              </a:ext>
            </a:extLst>
          </p:cNvPr>
          <p:cNvSpPr/>
          <p:nvPr/>
        </p:nvSpPr>
        <p:spPr>
          <a:xfrm>
            <a:off x="640080" y="6949440"/>
            <a:ext cx="1280159" cy="293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 name="Slide Number Placeholder 4">
            <a:extLst>
              <a:ext uri="{FF2B5EF4-FFF2-40B4-BE49-F238E27FC236}">
                <a16:creationId xmlns:a16="http://schemas.microsoft.com/office/drawing/2014/main" id="{1A68FC7F-EA7D-384C-9A87-73DE4370D241}"/>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37</a:t>
            </a:fld>
            <a:endParaRPr lang="en-GB" sz="1221" dirty="0">
              <a:solidFill>
                <a:srgbClr val="00CC9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096457E-8BA8-284C-B7DB-A6D530552AAB}"/>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La catena del </a:t>
            </a:r>
            <a:r>
              <a:rPr lang="it-IT" sz="4000" b="1" i="0" u="none" strike="noStrike" kern="1200" baseline="33000">
                <a:ln>
                  <a:noFill/>
                </a:ln>
                <a:latin typeface="Century Schoolbook L" pitchFamily="18"/>
                <a:ea typeface="Droid Sans Fallback" pitchFamily="2"/>
                <a:cs typeface="FreeSans" pitchFamily="2"/>
              </a:rPr>
              <a:t>238</a:t>
            </a:r>
            <a:r>
              <a:rPr lang="it-IT" sz="4000" b="1" i="0" u="none" strike="noStrike" kern="1200">
                <a:ln>
                  <a:noFill/>
                </a:ln>
                <a:latin typeface="Century Schoolbook L" pitchFamily="18"/>
                <a:ea typeface="Droid Sans Fallback" pitchFamily="2"/>
                <a:cs typeface="FreeSans" pitchFamily="2"/>
              </a:rPr>
              <a:t>U</a:t>
            </a:r>
          </a:p>
        </p:txBody>
      </p:sp>
      <p:sp>
        <p:nvSpPr>
          <p:cNvPr id="3" name="Rectangle 9">
            <a:extLst>
              <a:ext uri="{FF2B5EF4-FFF2-40B4-BE49-F238E27FC236}">
                <a16:creationId xmlns:a16="http://schemas.microsoft.com/office/drawing/2014/main" id="{795F093D-89BA-1542-B1F9-013DD2AD862F}"/>
              </a:ext>
            </a:extLst>
          </p:cNvPr>
          <p:cNvSpPr/>
          <p:nvPr/>
        </p:nvSpPr>
        <p:spPr>
          <a:xfrm>
            <a:off x="2651760" y="1136160"/>
            <a:ext cx="7035119"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a:ln>
                  <a:noFill/>
                </a:ln>
                <a:latin typeface="Liberation Sans" pitchFamily="18"/>
                <a:ea typeface="Droid Sans Fallback" pitchFamily="2"/>
                <a:cs typeface="FreeSans" pitchFamily="2"/>
              </a:rPr>
              <a:t>L’isotopo più abbondante dell’uranio, </a:t>
            </a:r>
            <a:r>
              <a:rPr lang="it-IT" sz="2000" b="1" i="0" u="none" strike="noStrike" kern="1200" baseline="30000">
                <a:ln>
                  <a:noFill/>
                </a:ln>
                <a:latin typeface="Liberation Sans" pitchFamily="18"/>
                <a:ea typeface="Droid Sans Fallback" pitchFamily="2"/>
                <a:cs typeface="FreeSans" pitchFamily="2"/>
              </a:rPr>
              <a:t>238</a:t>
            </a:r>
            <a:r>
              <a:rPr lang="it-IT" sz="2000" b="1" i="0" u="none" strike="noStrike" kern="1200">
                <a:ln>
                  <a:noFill/>
                </a:ln>
                <a:latin typeface="Liberation Sans" pitchFamily="18"/>
                <a:ea typeface="Droid Sans Fallback" pitchFamily="2"/>
                <a:cs typeface="FreeSans" pitchFamily="2"/>
              </a:rPr>
              <a:t>U, decade in </a:t>
            </a:r>
            <a:r>
              <a:rPr lang="it-IT" sz="2000" b="1" i="0" u="none" strike="noStrike" kern="1200" baseline="33000">
                <a:ln>
                  <a:noFill/>
                </a:ln>
                <a:latin typeface="Liberation Sans" pitchFamily="18"/>
                <a:ea typeface="Droid Sans Fallback" pitchFamily="2"/>
                <a:cs typeface="FreeSans" pitchFamily="2"/>
              </a:rPr>
              <a:t>206</a:t>
            </a:r>
            <a:r>
              <a:rPr lang="it-IT" sz="2000" b="1" i="0" u="none" strike="noStrike" kern="1200">
                <a:ln>
                  <a:noFill/>
                </a:ln>
                <a:latin typeface="Liberation Sans" pitchFamily="18"/>
                <a:ea typeface="Droid Sans Fallback" pitchFamily="2"/>
                <a:cs typeface="FreeSans" pitchFamily="2"/>
              </a:rPr>
              <a:t>Pb attraverso una serie di decadimenti α e </a:t>
            </a:r>
            <a:r>
              <a:rPr lang="el-GR" sz="2000" b="1" i="0" u="none" strike="noStrike" kern="1200">
                <a:ln>
                  <a:noFill/>
                </a:ln>
                <a:latin typeface="Liberation Sans" pitchFamily="18"/>
                <a:ea typeface="Droid Sans Fallback" pitchFamily="2"/>
                <a:cs typeface="FreeSans" pitchFamily="2"/>
              </a:rPr>
              <a:t>β</a:t>
            </a:r>
          </a:p>
        </p:txBody>
      </p:sp>
      <p:sp>
        <p:nvSpPr>
          <p:cNvPr id="4" name="Rectangle 10">
            <a:extLst>
              <a:ext uri="{FF2B5EF4-FFF2-40B4-BE49-F238E27FC236}">
                <a16:creationId xmlns:a16="http://schemas.microsoft.com/office/drawing/2014/main" id="{3918D034-3F55-CF4D-851B-5826854C1FEF}"/>
              </a:ext>
            </a:extLst>
          </p:cNvPr>
          <p:cNvSpPr/>
          <p:nvPr/>
        </p:nvSpPr>
        <p:spPr>
          <a:xfrm>
            <a:off x="2635200" y="2031119"/>
            <a:ext cx="6675119" cy="765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1">
              <a:lnSpc>
                <a:spcPct val="100000"/>
              </a:lnSpc>
              <a:spcBef>
                <a:spcPts val="0"/>
              </a:spcBef>
              <a:spcAft>
                <a:spcPts val="0"/>
              </a:spcAft>
              <a:buNone/>
              <a:tabLst/>
              <a:defRPr sz="1800" b="0"/>
            </a:pPr>
            <a:r>
              <a:rPr lang="it-IT" sz="2000" b="0" i="0" u="none" strike="noStrike" kern="1200">
                <a:ln>
                  <a:noFill/>
                </a:ln>
                <a:latin typeface="Liberation Sans" pitchFamily="18"/>
                <a:ea typeface="Droid Sans Fallback" pitchFamily="2"/>
                <a:cs typeface="FreeSans" pitchFamily="2"/>
              </a:rPr>
              <a:t>Il tempo di dimezzamento è </a:t>
            </a:r>
            <a:r>
              <a:rPr lang="it-IT" sz="2000" b="0" i="0" u="none" strike="noStrike" kern="1200">
                <a:ln>
                  <a:noFill/>
                </a:ln>
                <a:solidFill>
                  <a:srgbClr val="FF3333"/>
                </a:solidFill>
                <a:latin typeface="Liberation Sans" pitchFamily="18"/>
                <a:ea typeface="Droid Sans Fallback" pitchFamily="2"/>
                <a:cs typeface="FreeSans" pitchFamily="2"/>
              </a:rPr>
              <a:t>T</a:t>
            </a:r>
            <a:r>
              <a:rPr lang="it-IT" sz="2000" b="0" i="0" u="none" strike="noStrike" kern="1200" baseline="-33000">
                <a:ln>
                  <a:noFill/>
                </a:ln>
                <a:solidFill>
                  <a:srgbClr val="FF3333"/>
                </a:solidFill>
                <a:latin typeface="Liberation Sans" pitchFamily="18"/>
                <a:ea typeface="Droid Sans Fallback" pitchFamily="2"/>
                <a:cs typeface="FreeSans" pitchFamily="2"/>
              </a:rPr>
              <a:t>1/2</a:t>
            </a:r>
            <a:r>
              <a:rPr lang="it-IT" sz="2000" b="0" i="0" u="none" strike="noStrike" kern="1200">
                <a:ln>
                  <a:noFill/>
                </a:ln>
                <a:solidFill>
                  <a:srgbClr val="FF3333"/>
                </a:solidFill>
                <a:latin typeface="Liberation Sans" pitchFamily="18"/>
                <a:ea typeface="Droid Sans Fallback" pitchFamily="2"/>
                <a:cs typeface="FreeSans" pitchFamily="2"/>
              </a:rPr>
              <a:t> = 4,5 miliardi di anni</a:t>
            </a:r>
            <a:r>
              <a:rPr lang="it-IT" sz="2000" b="0" i="0" u="none" strike="noStrike" kern="1200">
                <a:ln>
                  <a:noFill/>
                </a:ln>
                <a:latin typeface="Liberation Sans" pitchFamily="18"/>
                <a:ea typeface="Droid Sans Fallback" pitchFamily="2"/>
                <a:cs typeface="FreeSans" pitchFamily="2"/>
              </a:rPr>
              <a:t>,</a:t>
            </a:r>
          </a:p>
          <a:p>
            <a:pPr marL="0" marR="0" lvl="0" indent="0" rtl="0" hangingPunct="1">
              <a:lnSpc>
                <a:spcPct val="100000"/>
              </a:lnSpc>
              <a:spcBef>
                <a:spcPts val="0"/>
              </a:spcBef>
              <a:spcAft>
                <a:spcPts val="0"/>
              </a:spcAft>
              <a:buNone/>
              <a:tabLst/>
              <a:defRPr sz="1800" b="0"/>
            </a:pPr>
            <a:r>
              <a:rPr lang="it-IT" sz="2000" b="0" i="0" u="none" strike="noStrike" kern="1200">
                <a:ln>
                  <a:noFill/>
                </a:ln>
                <a:latin typeface="Liberation Sans" pitchFamily="18"/>
                <a:ea typeface="Droid Sans Fallback" pitchFamily="2"/>
                <a:cs typeface="FreeSans" pitchFamily="2"/>
              </a:rPr>
              <a:t>confrontabile con l’età della Terra.</a:t>
            </a:r>
          </a:p>
        </p:txBody>
      </p:sp>
      <p:pic>
        <p:nvPicPr>
          <p:cNvPr id="5" name="Picture 4">
            <a:extLst>
              <a:ext uri="{FF2B5EF4-FFF2-40B4-BE49-F238E27FC236}">
                <a16:creationId xmlns:a16="http://schemas.microsoft.com/office/drawing/2014/main" id="{E69649C3-A8E5-7348-B631-BB71DC5D3B0C}"/>
              </a:ext>
            </a:extLst>
          </p:cNvPr>
          <p:cNvPicPr>
            <a:picLocks noChangeAspect="1"/>
          </p:cNvPicPr>
          <p:nvPr/>
        </p:nvPicPr>
        <p:blipFill>
          <a:blip r:embed="rId3">
            <a:lum/>
            <a:alphaModFix/>
          </a:blip>
          <a:srcRect/>
          <a:stretch>
            <a:fillRect/>
          </a:stretch>
        </p:blipFill>
        <p:spPr>
          <a:xfrm>
            <a:off x="274320" y="1109520"/>
            <a:ext cx="2194560" cy="6128640"/>
          </a:xfrm>
          <a:prstGeom prst="rect">
            <a:avLst/>
          </a:prstGeom>
          <a:noFill/>
          <a:ln>
            <a:noFill/>
          </a:ln>
        </p:spPr>
      </p:pic>
      <p:sp>
        <p:nvSpPr>
          <p:cNvPr id="6" name="Freeform 5">
            <a:extLst>
              <a:ext uri="{FF2B5EF4-FFF2-40B4-BE49-F238E27FC236}">
                <a16:creationId xmlns:a16="http://schemas.microsoft.com/office/drawing/2014/main" id="{C926FE44-62E8-C442-9833-7357685CC6FA}"/>
              </a:ext>
            </a:extLst>
          </p:cNvPr>
          <p:cNvSpPr/>
          <p:nvPr/>
        </p:nvSpPr>
        <p:spPr>
          <a:xfrm>
            <a:off x="548640" y="1145520"/>
            <a:ext cx="1554479" cy="444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Freeform 6">
            <a:extLst>
              <a:ext uri="{FF2B5EF4-FFF2-40B4-BE49-F238E27FC236}">
                <a16:creationId xmlns:a16="http://schemas.microsoft.com/office/drawing/2014/main" id="{C50E09F1-E285-CB43-877D-7B2AAF237A7F}"/>
              </a:ext>
            </a:extLst>
          </p:cNvPr>
          <p:cNvSpPr/>
          <p:nvPr/>
        </p:nvSpPr>
        <p:spPr>
          <a:xfrm>
            <a:off x="640080" y="6949440"/>
            <a:ext cx="1280159" cy="293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8" name="Rectangle 3">
            <a:extLst>
              <a:ext uri="{FF2B5EF4-FFF2-40B4-BE49-F238E27FC236}">
                <a16:creationId xmlns:a16="http://schemas.microsoft.com/office/drawing/2014/main" id="{7D2693DF-78DF-AC4D-A6E6-DD49B476F33A}"/>
              </a:ext>
            </a:extLst>
          </p:cNvPr>
          <p:cNvSpPr/>
          <p:nvPr/>
        </p:nvSpPr>
        <p:spPr>
          <a:xfrm>
            <a:off x="2692440" y="3034079"/>
            <a:ext cx="7000199" cy="33570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dirty="0">
                <a:ln>
                  <a:noFill/>
                </a:ln>
                <a:latin typeface="Liberation Sans" pitchFamily="18"/>
                <a:ea typeface="Droid Sans Fallback" pitchFamily="2"/>
                <a:cs typeface="FreeSans" pitchFamily="2"/>
              </a:rPr>
              <a:t>Tra i prodotti del decadimento del </a:t>
            </a:r>
            <a:r>
              <a:rPr lang="it-IT" sz="2000" b="1" i="0" u="none" strike="noStrike" kern="1200" baseline="33000" dirty="0">
                <a:ln>
                  <a:noFill/>
                </a:ln>
                <a:latin typeface="Liberation Sans" pitchFamily="18"/>
                <a:ea typeface="Droid Sans Fallback" pitchFamily="2"/>
                <a:cs typeface="FreeSans" pitchFamily="2"/>
              </a:rPr>
              <a:t>238</a:t>
            </a:r>
            <a:r>
              <a:rPr lang="it-IT" sz="2000" b="1" i="0" u="none" strike="noStrike" kern="1200" dirty="0">
                <a:ln>
                  <a:noFill/>
                </a:ln>
                <a:latin typeface="Liberation Sans" pitchFamily="18"/>
                <a:ea typeface="Droid Sans Fallback" pitchFamily="2"/>
                <a:cs typeface="FreeSans" pitchFamily="2"/>
              </a:rPr>
              <a:t>U c'è il radon-222, un gas nobile radioattivo</a:t>
            </a:r>
          </a:p>
          <a:p>
            <a:pPr marL="0" marR="0" lvl="0" indent="0" rtl="0" hangingPunct="1">
              <a:lnSpc>
                <a:spcPct val="100000"/>
              </a:lnSpc>
              <a:spcBef>
                <a:spcPts val="0"/>
              </a:spcBef>
              <a:spcAft>
                <a:spcPts val="0"/>
              </a:spcAft>
              <a:buNone/>
              <a:tabLst/>
              <a:defRPr sz="1800"/>
            </a:pPr>
            <a:endParaRPr lang="it-IT" sz="2000" b="1" i="0" u="none" strike="noStrike" kern="1200" dirty="0">
              <a:ln>
                <a:noFill/>
              </a:ln>
              <a:latin typeface="Liberation Sans" pitchFamily="18"/>
              <a:ea typeface="Droid Sans Fallback" pitchFamily="2"/>
              <a:cs typeface="FreeSans" pitchFamily="2"/>
            </a:endParaRP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Essendo un gas nobile, si immette nell’aria,</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viene respirato e si</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accumula nei polmoni.</a:t>
            </a:r>
          </a:p>
          <a:p>
            <a:pPr marL="0" marR="0" lvl="0" indent="0" rtl="0" hangingPunct="1">
              <a:lnSpc>
                <a:spcPct val="100000"/>
              </a:lnSpc>
              <a:spcBef>
                <a:spcPts val="0"/>
              </a:spcBef>
              <a:spcAft>
                <a:spcPts val="0"/>
              </a:spcAft>
              <a:buNone/>
              <a:tabLst/>
              <a:defRPr sz="1800"/>
            </a:pPr>
            <a:endParaRPr lang="it-IT" sz="2000" b="0" i="0" u="none" strike="noStrike" kern="1200" dirty="0">
              <a:ln>
                <a:noFill/>
              </a:ln>
              <a:latin typeface="Liberation Sans" pitchFamily="18"/>
              <a:ea typeface="Droid Sans Fallback" pitchFamily="2"/>
              <a:cs typeface="FreeSans" pitchFamily="2"/>
            </a:endParaRP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Il </a:t>
            </a:r>
            <a:r>
              <a:rPr lang="it-IT" sz="2000" b="0" i="0" u="none" strike="noStrike" kern="1200" baseline="30000" dirty="0">
                <a:ln>
                  <a:noFill/>
                </a:ln>
                <a:latin typeface="Liberation Sans" pitchFamily="18"/>
                <a:ea typeface="Droid Sans Fallback" pitchFamily="2"/>
                <a:cs typeface="FreeSans" pitchFamily="2"/>
              </a:rPr>
              <a:t>222</a:t>
            </a:r>
            <a:r>
              <a:rPr lang="it-IT" sz="2000" b="0" i="0" u="none" strike="noStrike" kern="1200" dirty="0">
                <a:ln>
                  <a:noFill/>
                </a:ln>
                <a:latin typeface="Liberation Sans" pitchFamily="18"/>
                <a:ea typeface="Droid Sans Fallback" pitchFamily="2"/>
                <a:cs typeface="FreeSans" pitchFamily="2"/>
              </a:rPr>
              <a:t>Rn ha </a:t>
            </a:r>
            <a:r>
              <a:rPr lang="it-IT" sz="2000" b="0" i="0" u="none" strike="noStrike" kern="1200" dirty="0">
                <a:ln>
                  <a:noFill/>
                </a:ln>
                <a:solidFill>
                  <a:srgbClr val="FF3333"/>
                </a:solidFill>
                <a:latin typeface="Liberation Sans" pitchFamily="18"/>
                <a:ea typeface="Droid Sans Fallback" pitchFamily="2"/>
                <a:cs typeface="FreeSans" pitchFamily="2"/>
              </a:rPr>
              <a:t>T</a:t>
            </a:r>
            <a:r>
              <a:rPr lang="it-IT" sz="2000" b="0" i="0" u="none" strike="noStrike" kern="1200" baseline="-33000" dirty="0">
                <a:ln>
                  <a:noFill/>
                </a:ln>
                <a:solidFill>
                  <a:srgbClr val="FF3333"/>
                </a:solidFill>
                <a:latin typeface="Liberation Sans" pitchFamily="18"/>
                <a:ea typeface="Droid Sans Fallback" pitchFamily="2"/>
                <a:cs typeface="FreeSans" pitchFamily="2"/>
              </a:rPr>
              <a:t>1/2</a:t>
            </a:r>
            <a:r>
              <a:rPr lang="it-IT" sz="2000" b="0" i="0" u="none" strike="noStrike" kern="1200" dirty="0">
                <a:ln>
                  <a:noFill/>
                </a:ln>
                <a:solidFill>
                  <a:srgbClr val="FF3333"/>
                </a:solidFill>
                <a:latin typeface="Liberation Sans" pitchFamily="18"/>
                <a:ea typeface="Droid Sans Fallback" pitchFamily="2"/>
                <a:cs typeface="FreeSans" pitchFamily="2"/>
              </a:rPr>
              <a:t> = 3,8 giorni</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E decade emettendo </a:t>
            </a:r>
            <a:r>
              <a:rPr lang="it-IT" sz="2000" b="0" i="0" u="none" strike="noStrike" kern="1200" dirty="0">
                <a:ln>
                  <a:noFill/>
                </a:ln>
                <a:latin typeface="Symbol" pitchFamily="2" charset="2"/>
                <a:ea typeface="Droid Sans Fallback" pitchFamily="2"/>
                <a:cs typeface="Sylfaen" panose="020F0502020204030204" pitchFamily="34" charset="0"/>
              </a:rPr>
              <a:t>a</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che danneggiano le cellule</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circostanti.</a:t>
            </a:r>
          </a:p>
        </p:txBody>
      </p:sp>
      <p:pic>
        <p:nvPicPr>
          <p:cNvPr id="9" name="Picture 28" descr="radon_04">
            <a:extLst>
              <a:ext uri="{FF2B5EF4-FFF2-40B4-BE49-F238E27FC236}">
                <a16:creationId xmlns:a16="http://schemas.microsoft.com/office/drawing/2014/main" id="{1A41D22F-C959-3E44-B8E8-B989A9B823D8}"/>
              </a:ext>
            </a:extLst>
          </p:cNvPr>
          <p:cNvPicPr>
            <a:picLocks noChangeAspect="1"/>
          </p:cNvPicPr>
          <p:nvPr/>
        </p:nvPicPr>
        <p:blipFill>
          <a:blip r:embed="rId4">
            <a:lum/>
            <a:alphaModFix/>
          </a:blip>
          <a:srcRect/>
          <a:stretch>
            <a:fillRect/>
          </a:stretch>
        </p:blipFill>
        <p:spPr>
          <a:xfrm>
            <a:off x="6074640" y="4297680"/>
            <a:ext cx="3892320" cy="2926079"/>
          </a:xfrm>
          <a:prstGeom prst="rect">
            <a:avLst/>
          </a:prstGeom>
          <a:noFill/>
          <a:ln>
            <a:noFill/>
          </a:ln>
        </p:spPr>
      </p:pic>
      <p:sp>
        <p:nvSpPr>
          <p:cNvPr id="10" name="Freeform 9">
            <a:extLst>
              <a:ext uri="{FF2B5EF4-FFF2-40B4-BE49-F238E27FC236}">
                <a16:creationId xmlns:a16="http://schemas.microsoft.com/office/drawing/2014/main" id="{52E3F8FB-970B-8642-BC68-EA5594F08128}"/>
              </a:ext>
            </a:extLst>
          </p:cNvPr>
          <p:cNvSpPr/>
          <p:nvPr/>
        </p:nvSpPr>
        <p:spPr>
          <a:xfrm>
            <a:off x="640440" y="3817439"/>
            <a:ext cx="1280159" cy="424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336699"/>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 name="Freeform 10">
            <a:extLst>
              <a:ext uri="{FF2B5EF4-FFF2-40B4-BE49-F238E27FC236}">
                <a16:creationId xmlns:a16="http://schemas.microsoft.com/office/drawing/2014/main" id="{7890DF0C-32D7-0042-9404-9BC79C3CCBE4}"/>
              </a:ext>
            </a:extLst>
          </p:cNvPr>
          <p:cNvSpPr/>
          <p:nvPr/>
        </p:nvSpPr>
        <p:spPr>
          <a:xfrm>
            <a:off x="2011680" y="3840479"/>
            <a:ext cx="680760" cy="365760"/>
          </a:xfrm>
          <a:custGeom>
            <a:avLst>
              <a:gd name="f0" fmla="val 15102"/>
              <a:gd name="f1" fmla="val 6753"/>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gradFill>
            <a:gsLst>
              <a:gs pos="0">
                <a:srgbClr val="003366"/>
              </a:gs>
              <a:gs pos="100000">
                <a:srgbClr val="99CCCC"/>
              </a:gs>
            </a:gsLst>
            <a:lin ang="10800000"/>
          </a:gra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 name="Slide Number Placeholder 4">
            <a:extLst>
              <a:ext uri="{FF2B5EF4-FFF2-40B4-BE49-F238E27FC236}">
                <a16:creationId xmlns:a16="http://schemas.microsoft.com/office/drawing/2014/main" id="{5484D2A7-ACB4-9C4C-A5E4-562F942C88D8}"/>
              </a:ext>
            </a:extLst>
          </p:cNvPr>
          <p:cNvSpPr>
            <a:spLocks noGrp="1"/>
          </p:cNvSpPr>
          <p:nvPr/>
        </p:nvSpPr>
        <p:spPr bwMode="auto">
          <a:xfrm>
            <a:off x="7990161" y="7295620"/>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38</a:t>
            </a:fld>
            <a:endParaRPr lang="en-GB" sz="1221" dirty="0">
              <a:solidFill>
                <a:srgbClr val="00CC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CCD5A72-EC49-1244-8854-7A01802C83CB}"/>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La catena del </a:t>
            </a:r>
            <a:r>
              <a:rPr lang="it-IT" sz="4000" b="1" i="0" u="none" strike="noStrike" kern="1200" baseline="33000">
                <a:ln>
                  <a:noFill/>
                </a:ln>
                <a:latin typeface="Century Schoolbook L" pitchFamily="18"/>
                <a:ea typeface="Droid Sans Fallback" pitchFamily="2"/>
                <a:cs typeface="FreeSans" pitchFamily="2"/>
              </a:rPr>
              <a:t>232</a:t>
            </a:r>
            <a:r>
              <a:rPr lang="it-IT" sz="4000" b="1" i="0" u="none" strike="noStrike" kern="1200">
                <a:ln>
                  <a:noFill/>
                </a:ln>
                <a:latin typeface="Century Schoolbook L" pitchFamily="18"/>
                <a:ea typeface="Droid Sans Fallback" pitchFamily="2"/>
                <a:cs typeface="FreeSans" pitchFamily="2"/>
              </a:rPr>
              <a:t>Th</a:t>
            </a:r>
          </a:p>
        </p:txBody>
      </p:sp>
      <p:sp>
        <p:nvSpPr>
          <p:cNvPr id="3" name="Rectangle 9">
            <a:extLst>
              <a:ext uri="{FF2B5EF4-FFF2-40B4-BE49-F238E27FC236}">
                <a16:creationId xmlns:a16="http://schemas.microsoft.com/office/drawing/2014/main" id="{C3D4E2F4-B362-C24F-9EDB-4583FA7A764D}"/>
              </a:ext>
            </a:extLst>
          </p:cNvPr>
          <p:cNvSpPr/>
          <p:nvPr/>
        </p:nvSpPr>
        <p:spPr>
          <a:xfrm>
            <a:off x="202320" y="1108800"/>
            <a:ext cx="6381360" cy="765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ctr" rtl="0" hangingPunct="1">
              <a:lnSpc>
                <a:spcPct val="100000"/>
              </a:lnSpc>
              <a:spcBef>
                <a:spcPts val="0"/>
              </a:spcBef>
              <a:spcAft>
                <a:spcPts val="0"/>
              </a:spcAft>
              <a:buNone/>
              <a:tabLst/>
              <a:defRPr sz="1800"/>
            </a:pPr>
            <a:r>
              <a:rPr lang="en-US" sz="2000" b="1" i="0" u="none" strike="noStrike" kern="1200" baseline="0">
                <a:ln>
                  <a:noFill/>
                </a:ln>
                <a:latin typeface="Liberation Sans" pitchFamily="18"/>
                <a:ea typeface="Droid Sans Fallback" pitchFamily="2"/>
                <a:cs typeface="FreeSans" pitchFamily="2"/>
              </a:rPr>
              <a:t>Il</a:t>
            </a:r>
            <a:r>
              <a:rPr lang="en-US" sz="2000" b="1" i="0" u="none" strike="noStrike" kern="1200" baseline="30000">
                <a:ln>
                  <a:noFill/>
                </a:ln>
                <a:latin typeface="Liberation Sans" pitchFamily="18"/>
                <a:ea typeface="Droid Sans Fallback" pitchFamily="2"/>
                <a:cs typeface="FreeSans" pitchFamily="2"/>
              </a:rPr>
              <a:t> 232</a:t>
            </a:r>
            <a:r>
              <a:rPr lang="en-US" sz="2000" b="1" i="0" u="none" strike="noStrike" kern="1200">
                <a:ln>
                  <a:noFill/>
                </a:ln>
                <a:latin typeface="Liberation Sans" pitchFamily="18"/>
                <a:ea typeface="Droid Sans Fallback" pitchFamily="2"/>
                <a:cs typeface="FreeSans" pitchFamily="2"/>
              </a:rPr>
              <a:t>Th è </a:t>
            </a:r>
            <a:r>
              <a:rPr lang="it-IT" sz="2000" b="1" i="0" u="none" strike="noStrike" kern="1200">
                <a:ln>
                  <a:noFill/>
                </a:ln>
                <a:latin typeface="Liberation Sans" pitchFamily="18"/>
                <a:ea typeface="Droid Sans Fallback" pitchFamily="2"/>
                <a:cs typeface="FreeSans" pitchFamily="2"/>
              </a:rPr>
              <a:t>l’unico</a:t>
            </a:r>
            <a:r>
              <a:rPr lang="en-US" sz="2000" b="1" i="0" u="none" strike="noStrike" kern="1200">
                <a:ln>
                  <a:noFill/>
                </a:ln>
                <a:latin typeface="Liberation Sans" pitchFamily="18"/>
                <a:ea typeface="Droid Sans Fallback" pitchFamily="2"/>
                <a:cs typeface="FreeSans" pitchFamily="2"/>
              </a:rPr>
              <a:t> </a:t>
            </a:r>
            <a:r>
              <a:rPr lang="it-IT" sz="2000" b="1" i="0" u="none" strike="noStrike" kern="1200">
                <a:ln>
                  <a:noFill/>
                </a:ln>
                <a:latin typeface="Liberation Sans" pitchFamily="18"/>
                <a:ea typeface="Droid Sans Fallback" pitchFamily="2"/>
                <a:cs typeface="FreeSans" pitchFamily="2"/>
              </a:rPr>
              <a:t>isotopo</a:t>
            </a:r>
            <a:r>
              <a:rPr lang="en-US" sz="2000" b="1" i="0" u="none" strike="noStrike" kern="1200">
                <a:ln>
                  <a:noFill/>
                </a:ln>
                <a:latin typeface="Liberation Sans" pitchFamily="18"/>
                <a:ea typeface="Droid Sans Fallback" pitchFamily="2"/>
                <a:cs typeface="FreeSans" pitchFamily="2"/>
              </a:rPr>
              <a:t> di </a:t>
            </a:r>
            <a:r>
              <a:rPr lang="it-IT" sz="2000" b="1" i="0" u="none" strike="noStrike" kern="1200">
                <a:ln>
                  <a:noFill/>
                </a:ln>
                <a:latin typeface="Liberation Sans" pitchFamily="18"/>
                <a:ea typeface="Droid Sans Fallback" pitchFamily="2"/>
                <a:cs typeface="FreeSans" pitchFamily="2"/>
              </a:rPr>
              <a:t>torio</a:t>
            </a:r>
            <a:r>
              <a:rPr lang="en-US" sz="2000" b="1" i="0" u="none" strike="noStrike" kern="1200">
                <a:ln>
                  <a:noFill/>
                </a:ln>
                <a:latin typeface="Liberation Sans" pitchFamily="18"/>
                <a:ea typeface="Droid Sans Fallback" pitchFamily="2"/>
                <a:cs typeface="FreeSans" pitchFamily="2"/>
              </a:rPr>
              <a:t> esistente in natura</a:t>
            </a:r>
          </a:p>
          <a:p>
            <a:pPr marL="0" marR="0" lvl="0" indent="0" algn="ctr" rtl="0" hangingPunct="1">
              <a:lnSpc>
                <a:spcPct val="100000"/>
              </a:lnSpc>
              <a:spcBef>
                <a:spcPts val="0"/>
              </a:spcBef>
              <a:spcAft>
                <a:spcPts val="0"/>
              </a:spcAft>
              <a:buNone/>
              <a:tabLst/>
              <a:defRPr sz="1800"/>
            </a:pPr>
            <a:r>
              <a:rPr lang="it-IT" sz="2000" b="0" i="0" u="none" strike="noStrike" kern="1200">
                <a:ln>
                  <a:noFill/>
                </a:ln>
                <a:solidFill>
                  <a:srgbClr val="FF3333"/>
                </a:solidFill>
                <a:latin typeface="Liberation Sans" pitchFamily="18"/>
                <a:ea typeface="Droid Sans Fallback" pitchFamily="2"/>
                <a:cs typeface="FreeSans" pitchFamily="2"/>
              </a:rPr>
              <a:t>T</a:t>
            </a:r>
            <a:r>
              <a:rPr lang="it-IT" sz="2000" b="0" i="0" u="none" strike="noStrike" kern="1200" baseline="-33000">
                <a:ln>
                  <a:noFill/>
                </a:ln>
                <a:solidFill>
                  <a:srgbClr val="FF3333"/>
                </a:solidFill>
                <a:latin typeface="Liberation Sans" pitchFamily="18"/>
                <a:ea typeface="Droid Sans Fallback" pitchFamily="2"/>
                <a:cs typeface="FreeSans" pitchFamily="2"/>
              </a:rPr>
              <a:t>1/2</a:t>
            </a:r>
            <a:r>
              <a:rPr lang="it-IT" sz="2000" b="0" i="0" u="none" strike="noStrike" kern="1200">
                <a:ln>
                  <a:noFill/>
                </a:ln>
                <a:solidFill>
                  <a:srgbClr val="FF3333"/>
                </a:solidFill>
                <a:latin typeface="Liberation Sans" pitchFamily="18"/>
                <a:ea typeface="Droid Sans Fallback" pitchFamily="2"/>
                <a:cs typeface="FreeSans" pitchFamily="2"/>
              </a:rPr>
              <a:t> = 14 miliardi di anni</a:t>
            </a:r>
          </a:p>
        </p:txBody>
      </p:sp>
      <p:pic>
        <p:nvPicPr>
          <p:cNvPr id="4" name="Picture 3">
            <a:extLst>
              <a:ext uri="{FF2B5EF4-FFF2-40B4-BE49-F238E27FC236}">
                <a16:creationId xmlns:a16="http://schemas.microsoft.com/office/drawing/2014/main" id="{F967EEAF-4EC4-DA41-BCF8-40C3D94529CA}"/>
              </a:ext>
            </a:extLst>
          </p:cNvPr>
          <p:cNvPicPr>
            <a:picLocks noChangeAspect="1"/>
          </p:cNvPicPr>
          <p:nvPr/>
        </p:nvPicPr>
        <p:blipFill>
          <a:blip r:embed="rId3">
            <a:lum/>
            <a:alphaModFix/>
          </a:blip>
          <a:srcRect/>
          <a:stretch>
            <a:fillRect/>
          </a:stretch>
        </p:blipFill>
        <p:spPr>
          <a:xfrm>
            <a:off x="865799" y="1899360"/>
            <a:ext cx="3237480" cy="5432400"/>
          </a:xfrm>
          <a:prstGeom prst="rect">
            <a:avLst/>
          </a:prstGeom>
          <a:noFill/>
          <a:ln>
            <a:noFill/>
          </a:ln>
        </p:spPr>
      </p:pic>
      <p:sp>
        <p:nvSpPr>
          <p:cNvPr id="5" name="Freeform 4">
            <a:extLst>
              <a:ext uri="{FF2B5EF4-FFF2-40B4-BE49-F238E27FC236}">
                <a16:creationId xmlns:a16="http://schemas.microsoft.com/office/drawing/2014/main" id="{306F3303-833B-D643-BEED-4FB1E14511B8}"/>
              </a:ext>
            </a:extLst>
          </p:cNvPr>
          <p:cNvSpPr/>
          <p:nvPr/>
        </p:nvSpPr>
        <p:spPr>
          <a:xfrm>
            <a:off x="1396439" y="7057440"/>
            <a:ext cx="1280159" cy="293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6" name="Freeform 5">
            <a:extLst>
              <a:ext uri="{FF2B5EF4-FFF2-40B4-BE49-F238E27FC236}">
                <a16:creationId xmlns:a16="http://schemas.microsoft.com/office/drawing/2014/main" id="{DCD0C6DD-9D7C-CA40-AD77-62A6C1A33C86}"/>
              </a:ext>
            </a:extLst>
          </p:cNvPr>
          <p:cNvSpPr/>
          <p:nvPr/>
        </p:nvSpPr>
        <p:spPr>
          <a:xfrm>
            <a:off x="1451520" y="1936800"/>
            <a:ext cx="1645920" cy="5486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TextBox 6">
            <a:extLst>
              <a:ext uri="{FF2B5EF4-FFF2-40B4-BE49-F238E27FC236}">
                <a16:creationId xmlns:a16="http://schemas.microsoft.com/office/drawing/2014/main" id="{A5A11AE2-1588-D542-9556-B55C221335B6}"/>
              </a:ext>
            </a:extLst>
          </p:cNvPr>
          <p:cNvSpPr txBox="1"/>
          <p:nvPr/>
        </p:nvSpPr>
        <p:spPr>
          <a:xfrm>
            <a:off x="4306320" y="4107600"/>
            <a:ext cx="5160557" cy="887251"/>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La radiazione emessa nel decadimento </a:t>
            </a: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di uranio e torio è responsabile della produzione </a:t>
            </a: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del 50% del calore irraggiato dalla Terra!</a:t>
            </a:r>
          </a:p>
        </p:txBody>
      </p:sp>
      <p:sp>
        <p:nvSpPr>
          <p:cNvPr id="8" name="TextBox 7">
            <a:extLst>
              <a:ext uri="{FF2B5EF4-FFF2-40B4-BE49-F238E27FC236}">
                <a16:creationId xmlns:a16="http://schemas.microsoft.com/office/drawing/2014/main" id="{3887AB64-BBFD-984D-8B67-EDACD5B33812}"/>
              </a:ext>
            </a:extLst>
          </p:cNvPr>
          <p:cNvSpPr txBox="1"/>
          <p:nvPr/>
        </p:nvSpPr>
        <p:spPr>
          <a:xfrm>
            <a:off x="4397760" y="5348880"/>
            <a:ext cx="4937760" cy="1378799"/>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I decadimenti radioattivi producono</a:t>
            </a:r>
          </a:p>
          <a:p>
            <a:pPr marL="0" marR="0" lvl="0" indent="0" algn="ctr" rtl="0" hangingPunct="0">
              <a:lnSpc>
                <a:spcPct val="100000"/>
              </a:lnSpc>
              <a:spcBef>
                <a:spcPts val="0"/>
              </a:spcBef>
              <a:spcAft>
                <a:spcPts val="0"/>
              </a:spcAft>
              <a:buNone/>
              <a:tabLst/>
              <a:defRPr sz="1800"/>
            </a:pPr>
            <a:endParaRPr lang="it-IT" sz="1800" b="0" i="0" u="none" strike="noStrike" kern="1200">
              <a:ln>
                <a:noFill/>
              </a:ln>
              <a:latin typeface="Liberation Sans" pitchFamily="18"/>
              <a:ea typeface="Droid Sans Fallback" pitchFamily="2"/>
              <a:cs typeface="FreeSans" pitchFamily="2"/>
            </a:endParaRPr>
          </a:p>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20 TW = 20 x 10</a:t>
            </a:r>
            <a:r>
              <a:rPr lang="it-IT" sz="1800" b="0" i="0" u="none" strike="noStrike" kern="1200" baseline="30000">
                <a:ln>
                  <a:noFill/>
                </a:ln>
                <a:latin typeface="Liberation Sans" pitchFamily="18"/>
                <a:ea typeface="Droid Sans Fallback" pitchFamily="2"/>
                <a:cs typeface="FreeSans" pitchFamily="2"/>
              </a:rPr>
              <a:t>12</a:t>
            </a:r>
            <a:r>
              <a:rPr lang="it-IT" sz="1800" b="0" i="0" u="none" strike="noStrike" kern="1200">
                <a:ln>
                  <a:noFill/>
                </a:ln>
                <a:latin typeface="Liberation Sans" pitchFamily="18"/>
                <a:ea typeface="Droid Sans Fallback" pitchFamily="2"/>
                <a:cs typeface="FreeSans" pitchFamily="2"/>
              </a:rPr>
              <a:t> W</a:t>
            </a:r>
          </a:p>
        </p:txBody>
      </p:sp>
      <p:pic>
        <p:nvPicPr>
          <p:cNvPr id="9" name="Picture 8">
            <a:extLst>
              <a:ext uri="{FF2B5EF4-FFF2-40B4-BE49-F238E27FC236}">
                <a16:creationId xmlns:a16="http://schemas.microsoft.com/office/drawing/2014/main" id="{0120E234-FCCC-A349-9CDB-832FF11FA055}"/>
              </a:ext>
            </a:extLst>
          </p:cNvPr>
          <p:cNvPicPr>
            <a:picLocks noChangeAspect="1"/>
          </p:cNvPicPr>
          <p:nvPr/>
        </p:nvPicPr>
        <p:blipFill>
          <a:blip r:embed="rId4">
            <a:lum/>
            <a:alphaModFix/>
          </a:blip>
          <a:srcRect/>
          <a:stretch>
            <a:fillRect/>
          </a:stretch>
        </p:blipFill>
        <p:spPr>
          <a:xfrm>
            <a:off x="6492240" y="1213559"/>
            <a:ext cx="3291479" cy="2427480"/>
          </a:xfrm>
          <a:prstGeom prst="rect">
            <a:avLst/>
          </a:prstGeom>
          <a:noFill/>
          <a:ln>
            <a:noFill/>
          </a:ln>
        </p:spPr>
      </p:pic>
      <p:sp>
        <p:nvSpPr>
          <p:cNvPr id="10" name="Slide Number Placeholder 4">
            <a:extLst>
              <a:ext uri="{FF2B5EF4-FFF2-40B4-BE49-F238E27FC236}">
                <a16:creationId xmlns:a16="http://schemas.microsoft.com/office/drawing/2014/main" id="{A83417FF-E216-E04A-8547-8A7A9DF58C99}"/>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39</a:t>
            </a:fld>
            <a:endParaRPr lang="en-GB" sz="1221" dirty="0">
              <a:solidFill>
                <a:srgbClr val="00CC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95E3014-60A5-B749-880E-6E006759218D}"/>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I costituenti dell' atomo</a:t>
            </a:r>
          </a:p>
        </p:txBody>
      </p:sp>
      <p:graphicFrame>
        <p:nvGraphicFramePr>
          <p:cNvPr id="3" name="Table 2">
            <a:extLst>
              <a:ext uri="{FF2B5EF4-FFF2-40B4-BE49-F238E27FC236}">
                <a16:creationId xmlns:a16="http://schemas.microsoft.com/office/drawing/2014/main" id="{DD1955FA-181B-5344-923F-AB02E1440CC6}"/>
              </a:ext>
            </a:extLst>
          </p:cNvPr>
          <p:cNvGraphicFramePr>
            <a:graphicFrameLocks noGrp="1"/>
          </p:cNvGraphicFramePr>
          <p:nvPr/>
        </p:nvGraphicFramePr>
        <p:xfrm>
          <a:off x="2003399" y="1351440"/>
          <a:ext cx="6629400" cy="1920960"/>
        </p:xfrm>
        <a:graphic>
          <a:graphicData uri="http://schemas.openxmlformats.org/drawingml/2006/table">
            <a:tbl>
              <a:tblPr/>
              <a:tblGrid>
                <a:gridCol w="1325520">
                  <a:extLst>
                    <a:ext uri="{9D8B030D-6E8A-4147-A177-3AD203B41FA5}">
                      <a16:colId xmlns:a16="http://schemas.microsoft.com/office/drawing/2014/main" val="1793966211"/>
                    </a:ext>
                  </a:extLst>
                </a:gridCol>
                <a:gridCol w="1298520">
                  <a:extLst>
                    <a:ext uri="{9D8B030D-6E8A-4147-A177-3AD203B41FA5}">
                      <a16:colId xmlns:a16="http://schemas.microsoft.com/office/drawing/2014/main" val="247816008"/>
                    </a:ext>
                  </a:extLst>
                </a:gridCol>
                <a:gridCol w="1795680">
                  <a:extLst>
                    <a:ext uri="{9D8B030D-6E8A-4147-A177-3AD203B41FA5}">
                      <a16:colId xmlns:a16="http://schemas.microsoft.com/office/drawing/2014/main" val="2958894795"/>
                    </a:ext>
                  </a:extLst>
                </a:gridCol>
                <a:gridCol w="2209680">
                  <a:extLst>
                    <a:ext uri="{9D8B030D-6E8A-4147-A177-3AD203B41FA5}">
                      <a16:colId xmlns:a16="http://schemas.microsoft.com/office/drawing/2014/main" val="3302509223"/>
                    </a:ext>
                  </a:extLst>
                </a:gridCol>
              </a:tblGrid>
              <a:tr h="701640">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Particella</a:t>
                      </a:r>
                    </a:p>
                    <a:p>
                      <a:pPr marL="0" marR="0" lvl="0" indent="0" algn="ctr" rtl="0" hangingPunct="1">
                        <a:lnSpc>
                          <a:spcPct val="100000"/>
                        </a:lnSpc>
                        <a:spcBef>
                          <a:spcPts val="0"/>
                        </a:spcBef>
                        <a:spcAft>
                          <a:spcPts val="0"/>
                        </a:spcAft>
                        <a:buNone/>
                        <a:tabLst/>
                      </a:pPr>
                      <a:endParaRPr lang="it-IT" sz="2000" b="1" i="0" u="none" strike="noStrike" kern="1200">
                        <a:ln>
                          <a:noFill/>
                        </a:ln>
                        <a:solidFill>
                          <a:srgbClr val="000000"/>
                        </a:solidFill>
                        <a:latin typeface="Arial" pitchFamily="18"/>
                        <a:ea typeface="Droid Sans Fallback" pitchFamily="2"/>
                        <a:cs typeface="FreeSans" pitchFamily="2"/>
                      </a:endParaRP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Simbolo</a:t>
                      </a:r>
                    </a:p>
                    <a:p>
                      <a:pPr marL="0" marR="0" lvl="0" indent="0" algn="ctr" rtl="0" hangingPunct="1">
                        <a:lnSpc>
                          <a:spcPct val="100000"/>
                        </a:lnSpc>
                        <a:spcBef>
                          <a:spcPts val="0"/>
                        </a:spcBef>
                        <a:spcAft>
                          <a:spcPts val="0"/>
                        </a:spcAft>
                        <a:buNone/>
                        <a:tabLst/>
                      </a:pPr>
                      <a:endParaRPr lang="it-IT" sz="2000" b="1" i="0" u="none" strike="noStrike" kern="1200">
                        <a:ln>
                          <a:noFill/>
                        </a:ln>
                        <a:solidFill>
                          <a:srgbClr val="000000"/>
                        </a:solidFill>
                        <a:latin typeface="Arial" pitchFamily="18"/>
                        <a:ea typeface="Droid Sans Fallback" pitchFamily="2"/>
                        <a:cs typeface="FreeSans" pitchFamily="2"/>
                      </a:endParaRP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Carica</a:t>
                      </a:r>
                    </a:p>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(C)</a:t>
                      </a: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Massa</a:t>
                      </a:r>
                    </a:p>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(kg)</a:t>
                      </a:r>
                    </a:p>
                  </a:txBody>
                  <a:tcPr/>
                </a:tc>
                <a:extLst>
                  <a:ext uri="{0D108BD9-81ED-4DB2-BD59-A6C34878D82A}">
                    <a16:rowId xmlns:a16="http://schemas.microsoft.com/office/drawing/2014/main" val="1779946097"/>
                  </a:ext>
                </a:extLst>
              </a:tr>
              <a:tr h="425880">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FF0000"/>
                          </a:solidFill>
                          <a:latin typeface="Arial" pitchFamily="18"/>
                          <a:ea typeface="Droid Sans Fallback" pitchFamily="2"/>
                          <a:cs typeface="FreeSans" pitchFamily="2"/>
                        </a:rPr>
                        <a:t>Elettrone</a:t>
                      </a:r>
                    </a:p>
                  </a:txBody>
                  <a:tcPr/>
                </a:tc>
                <a:tc>
                  <a:txBody>
                    <a:bodyPr/>
                    <a:lstStyle/>
                    <a:p>
                      <a:pPr marL="0" marR="0" lvl="0" indent="0" algn="ctr" rtl="0" hangingPunct="1">
                        <a:lnSpc>
                          <a:spcPct val="100000"/>
                        </a:lnSpc>
                        <a:spcBef>
                          <a:spcPts val="0"/>
                        </a:spcBef>
                        <a:spcAft>
                          <a:spcPts val="0"/>
                        </a:spcAft>
                        <a:buNone/>
                        <a:tabLst/>
                      </a:pPr>
                      <a:r>
                        <a:rPr lang="it-IT" sz="2000" b="0" i="1" u="none" strike="noStrike" kern="1200">
                          <a:ln>
                            <a:noFill/>
                          </a:ln>
                          <a:solidFill>
                            <a:srgbClr val="000000"/>
                          </a:solidFill>
                          <a:latin typeface="Arial" pitchFamily="18"/>
                          <a:ea typeface="Droid Sans Fallback" pitchFamily="2"/>
                          <a:cs typeface="FreeSans" pitchFamily="2"/>
                        </a:rPr>
                        <a:t>e</a:t>
                      </a:r>
                      <a:r>
                        <a:rPr lang="it-IT" sz="2000" b="0" i="1" u="none" strike="noStrike" kern="1200" baseline="30000">
                          <a:ln>
                            <a:noFill/>
                          </a:ln>
                          <a:solidFill>
                            <a:srgbClr val="000000"/>
                          </a:solidFill>
                          <a:latin typeface="Arial" pitchFamily="18"/>
                          <a:ea typeface="Droid Sans Fallback" pitchFamily="2"/>
                          <a:cs typeface="FreeSans" pitchFamily="2"/>
                        </a:rPr>
                        <a:t>-</a:t>
                      </a:r>
                    </a:p>
                  </a:txBody>
                  <a:tcPr/>
                </a:tc>
                <a:tc>
                  <a:txBody>
                    <a:bodyPr/>
                    <a:lstStyle/>
                    <a:p>
                      <a:pPr marL="0" marR="0" lvl="0" indent="0" algn="ctr" rtl="0" hangingPunct="1">
                        <a:lnSpc>
                          <a:spcPct val="100000"/>
                        </a:lnSpc>
                        <a:spcBef>
                          <a:spcPts val="0"/>
                        </a:spcBef>
                        <a:spcAft>
                          <a:spcPts val="0"/>
                        </a:spcAft>
                        <a:buNone/>
                        <a:tabLst/>
                      </a:pPr>
                      <a:r>
                        <a:rPr lang="it-IT" sz="2000" b="0" i="0" u="none" strike="noStrike" kern="1200">
                          <a:ln>
                            <a:noFill/>
                          </a:ln>
                          <a:solidFill>
                            <a:srgbClr val="000000"/>
                          </a:solidFill>
                          <a:latin typeface="Arial" pitchFamily="18"/>
                          <a:ea typeface="Droid Sans Fallback" pitchFamily="2"/>
                          <a:cs typeface="FreeSans" pitchFamily="2"/>
                        </a:rPr>
                        <a:t>-</a:t>
                      </a:r>
                      <a:r>
                        <a:rPr lang="it-IT" sz="2000" b="1" i="0" u="none" strike="noStrike" kern="1200">
                          <a:ln>
                            <a:noFill/>
                          </a:ln>
                          <a:solidFill>
                            <a:srgbClr val="000000"/>
                          </a:solidFill>
                          <a:latin typeface="Arial" pitchFamily="18"/>
                          <a:ea typeface="Droid Sans Fallback" pitchFamily="2"/>
                          <a:cs typeface="FreeSans" pitchFamily="2"/>
                        </a:rPr>
                        <a:t>1,6</a:t>
                      </a:r>
                      <a:r>
                        <a:rPr lang="it-IT" sz="2000" b="0" i="0" u="none" strike="noStrike" kern="1200">
                          <a:ln>
                            <a:noFill/>
                          </a:ln>
                          <a:solidFill>
                            <a:srgbClr val="000000"/>
                          </a:solidFill>
                          <a:latin typeface="Arial" pitchFamily="18"/>
                          <a:ea typeface="Droid Sans Fallback" pitchFamily="2"/>
                          <a:cs typeface="FreeSans" pitchFamily="2"/>
                        </a:rPr>
                        <a:t> × 10</a:t>
                      </a:r>
                      <a:r>
                        <a:rPr lang="it-IT" sz="2000" b="0" i="0" u="none" strike="noStrike" kern="1200" baseline="30000">
                          <a:ln>
                            <a:noFill/>
                          </a:ln>
                          <a:solidFill>
                            <a:srgbClr val="000000"/>
                          </a:solidFill>
                          <a:latin typeface="Arial" pitchFamily="18"/>
                          <a:ea typeface="Droid Sans Fallback" pitchFamily="2"/>
                          <a:cs typeface="FreeSans" pitchFamily="2"/>
                        </a:rPr>
                        <a:t>−19</a:t>
                      </a: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9,1</a:t>
                      </a:r>
                      <a:r>
                        <a:rPr lang="it-IT" sz="2000" b="0" i="0" u="none" strike="noStrike" kern="1200">
                          <a:ln>
                            <a:noFill/>
                          </a:ln>
                          <a:solidFill>
                            <a:srgbClr val="000000"/>
                          </a:solidFill>
                          <a:latin typeface="Arial" pitchFamily="18"/>
                          <a:ea typeface="Droid Sans Fallback" pitchFamily="2"/>
                          <a:cs typeface="FreeSans" pitchFamily="2"/>
                        </a:rPr>
                        <a:t> × 10</a:t>
                      </a:r>
                      <a:r>
                        <a:rPr lang="it-IT" sz="2000" b="0" i="0" u="none" strike="noStrike" kern="1200" baseline="30000">
                          <a:ln>
                            <a:noFill/>
                          </a:ln>
                          <a:solidFill>
                            <a:srgbClr val="000000"/>
                          </a:solidFill>
                          <a:latin typeface="Arial" pitchFamily="18"/>
                          <a:ea typeface="Droid Sans Fallback" pitchFamily="2"/>
                          <a:cs typeface="FreeSans" pitchFamily="2"/>
                        </a:rPr>
                        <a:t>−31</a:t>
                      </a:r>
                    </a:p>
                  </a:txBody>
                  <a:tcPr/>
                </a:tc>
                <a:extLst>
                  <a:ext uri="{0D108BD9-81ED-4DB2-BD59-A6C34878D82A}">
                    <a16:rowId xmlns:a16="http://schemas.microsoft.com/office/drawing/2014/main" val="3408101526"/>
                  </a:ext>
                </a:extLst>
              </a:tr>
              <a:tr h="396720">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FF0000"/>
                          </a:solidFill>
                          <a:latin typeface="Arial" pitchFamily="18"/>
                          <a:ea typeface="Droid Sans Fallback" pitchFamily="2"/>
                          <a:cs typeface="FreeSans" pitchFamily="2"/>
                        </a:rPr>
                        <a:t>Protone</a:t>
                      </a:r>
                    </a:p>
                  </a:txBody>
                  <a:tcPr/>
                </a:tc>
                <a:tc>
                  <a:txBody>
                    <a:bodyPr/>
                    <a:lstStyle/>
                    <a:p>
                      <a:pPr marL="0" marR="0" lvl="0" indent="0" algn="ctr" rtl="0" hangingPunct="1">
                        <a:lnSpc>
                          <a:spcPct val="100000"/>
                        </a:lnSpc>
                        <a:spcBef>
                          <a:spcPts val="0"/>
                        </a:spcBef>
                        <a:spcAft>
                          <a:spcPts val="0"/>
                        </a:spcAft>
                        <a:buNone/>
                        <a:tabLst/>
                      </a:pPr>
                      <a:r>
                        <a:rPr lang="it-IT" sz="2000" b="0" i="1" u="none" strike="noStrike" kern="1200">
                          <a:ln>
                            <a:noFill/>
                          </a:ln>
                          <a:solidFill>
                            <a:srgbClr val="000000"/>
                          </a:solidFill>
                          <a:latin typeface="Arial" pitchFamily="18"/>
                          <a:ea typeface="Droid Sans Fallback" pitchFamily="2"/>
                          <a:cs typeface="FreeSans" pitchFamily="2"/>
                        </a:rPr>
                        <a:t>p</a:t>
                      </a:r>
                    </a:p>
                  </a:txBody>
                  <a:tcPr/>
                </a:tc>
                <a:tc>
                  <a:txBody>
                    <a:bodyPr/>
                    <a:lstStyle/>
                    <a:p>
                      <a:pPr marL="0" marR="0" lvl="0" indent="0" algn="ctr" rtl="0" hangingPunct="1">
                        <a:lnSpc>
                          <a:spcPct val="100000"/>
                        </a:lnSpc>
                        <a:spcBef>
                          <a:spcPts val="0"/>
                        </a:spcBef>
                        <a:spcAft>
                          <a:spcPts val="0"/>
                        </a:spcAft>
                        <a:buNone/>
                        <a:tabLst/>
                      </a:pPr>
                      <a:r>
                        <a:rPr lang="it-IT" sz="2000" b="0" i="0" u="none" strike="noStrike" kern="1200">
                          <a:ln>
                            <a:noFill/>
                          </a:ln>
                          <a:solidFill>
                            <a:srgbClr val="000000"/>
                          </a:solidFill>
                          <a:latin typeface="Arial" pitchFamily="18"/>
                          <a:ea typeface="Droid Sans Fallback" pitchFamily="2"/>
                          <a:cs typeface="FreeSans" pitchFamily="2"/>
                        </a:rPr>
                        <a:t>+</a:t>
                      </a:r>
                      <a:r>
                        <a:rPr lang="it-IT" sz="2000" b="1" i="0" u="none" strike="noStrike" kern="1200">
                          <a:ln>
                            <a:noFill/>
                          </a:ln>
                          <a:solidFill>
                            <a:srgbClr val="000000"/>
                          </a:solidFill>
                          <a:latin typeface="Arial" pitchFamily="18"/>
                          <a:ea typeface="Droid Sans Fallback" pitchFamily="2"/>
                          <a:cs typeface="FreeSans" pitchFamily="2"/>
                        </a:rPr>
                        <a:t>1,6</a:t>
                      </a:r>
                      <a:r>
                        <a:rPr lang="it-IT" sz="2000" b="0" i="0" u="none" strike="noStrike" kern="1200">
                          <a:ln>
                            <a:noFill/>
                          </a:ln>
                          <a:solidFill>
                            <a:srgbClr val="000000"/>
                          </a:solidFill>
                          <a:latin typeface="Arial" pitchFamily="18"/>
                          <a:ea typeface="Droid Sans Fallback" pitchFamily="2"/>
                          <a:cs typeface="FreeSans" pitchFamily="2"/>
                        </a:rPr>
                        <a:t> × 10</a:t>
                      </a:r>
                      <a:r>
                        <a:rPr lang="it-IT" sz="2000" b="0" i="0" u="none" strike="noStrike" kern="1200" baseline="30000">
                          <a:ln>
                            <a:noFill/>
                          </a:ln>
                          <a:solidFill>
                            <a:srgbClr val="000000"/>
                          </a:solidFill>
                          <a:latin typeface="Arial" pitchFamily="18"/>
                          <a:ea typeface="Droid Sans Fallback" pitchFamily="2"/>
                          <a:cs typeface="FreeSans" pitchFamily="2"/>
                        </a:rPr>
                        <a:t>−19</a:t>
                      </a: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1,6</a:t>
                      </a:r>
                      <a:r>
                        <a:rPr lang="it-IT" sz="2000" b="0" i="0" u="none" strike="noStrike" kern="1200">
                          <a:ln>
                            <a:noFill/>
                          </a:ln>
                          <a:solidFill>
                            <a:srgbClr val="000000"/>
                          </a:solidFill>
                          <a:latin typeface="Arial" pitchFamily="18"/>
                          <a:ea typeface="Droid Sans Fallback" pitchFamily="2"/>
                          <a:cs typeface="FreeSans" pitchFamily="2"/>
                        </a:rPr>
                        <a:t>72 × 10</a:t>
                      </a:r>
                      <a:r>
                        <a:rPr lang="it-IT" sz="2000" b="0" i="0" u="none" strike="noStrike" kern="1200" baseline="30000">
                          <a:ln>
                            <a:noFill/>
                          </a:ln>
                          <a:solidFill>
                            <a:srgbClr val="000000"/>
                          </a:solidFill>
                          <a:latin typeface="Arial" pitchFamily="18"/>
                          <a:ea typeface="Droid Sans Fallback" pitchFamily="2"/>
                          <a:cs typeface="FreeSans" pitchFamily="2"/>
                        </a:rPr>
                        <a:t>−27</a:t>
                      </a:r>
                    </a:p>
                  </a:txBody>
                  <a:tcPr/>
                </a:tc>
                <a:extLst>
                  <a:ext uri="{0D108BD9-81ED-4DB2-BD59-A6C34878D82A}">
                    <a16:rowId xmlns:a16="http://schemas.microsoft.com/office/drawing/2014/main" val="1081512527"/>
                  </a:ext>
                </a:extLst>
              </a:tr>
              <a:tr h="396720">
                <a:tc>
                  <a:txBody>
                    <a:bodyPr/>
                    <a:lstStyle/>
                    <a:p>
                      <a:pPr marL="0" marR="0" lvl="0" indent="0" rtl="0" hangingPunct="1">
                        <a:lnSpc>
                          <a:spcPct val="100000"/>
                        </a:lnSpc>
                        <a:spcBef>
                          <a:spcPts val="0"/>
                        </a:spcBef>
                        <a:spcAft>
                          <a:spcPts val="0"/>
                        </a:spcAft>
                        <a:buNone/>
                        <a:tabLst/>
                      </a:pPr>
                      <a:r>
                        <a:rPr lang="it-IT" sz="2000" b="1" i="0" u="none" strike="noStrike" kern="1200">
                          <a:ln>
                            <a:noFill/>
                          </a:ln>
                          <a:solidFill>
                            <a:srgbClr val="FF0000"/>
                          </a:solidFill>
                          <a:latin typeface="Arial" pitchFamily="18"/>
                          <a:ea typeface="Droid Sans Fallback" pitchFamily="2"/>
                          <a:cs typeface="FreeSans" pitchFamily="2"/>
                        </a:rPr>
                        <a:t>Neutrone</a:t>
                      </a:r>
                    </a:p>
                  </a:txBody>
                  <a:tcPr/>
                </a:tc>
                <a:tc>
                  <a:txBody>
                    <a:bodyPr/>
                    <a:lstStyle/>
                    <a:p>
                      <a:pPr marL="0" marR="0" lvl="0" indent="0" algn="ctr" rtl="0" hangingPunct="1">
                        <a:lnSpc>
                          <a:spcPct val="100000"/>
                        </a:lnSpc>
                        <a:spcBef>
                          <a:spcPts val="0"/>
                        </a:spcBef>
                        <a:spcAft>
                          <a:spcPts val="0"/>
                        </a:spcAft>
                        <a:buNone/>
                        <a:tabLst/>
                      </a:pPr>
                      <a:r>
                        <a:rPr lang="it-IT" sz="2000" b="0" i="1" u="none" strike="noStrike" kern="1200">
                          <a:ln>
                            <a:noFill/>
                          </a:ln>
                          <a:solidFill>
                            <a:srgbClr val="000000"/>
                          </a:solidFill>
                          <a:latin typeface="Arial" pitchFamily="18"/>
                          <a:ea typeface="Droid Sans Fallback" pitchFamily="2"/>
                          <a:cs typeface="FreeSans" pitchFamily="2"/>
                        </a:rPr>
                        <a:t>n</a:t>
                      </a: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0</a:t>
                      </a:r>
                    </a:p>
                  </a:txBody>
                  <a:tcPr/>
                </a:tc>
                <a:tc>
                  <a:txBody>
                    <a:bodyPr/>
                    <a:lstStyle/>
                    <a:p>
                      <a:pPr marL="0" marR="0" lvl="0" indent="0" algn="ctr" rtl="0" hangingPunct="1">
                        <a:lnSpc>
                          <a:spcPct val="100000"/>
                        </a:lnSpc>
                        <a:spcBef>
                          <a:spcPts val="0"/>
                        </a:spcBef>
                        <a:spcAft>
                          <a:spcPts val="0"/>
                        </a:spcAft>
                        <a:buNone/>
                        <a:tabLst/>
                      </a:pPr>
                      <a:r>
                        <a:rPr lang="it-IT" sz="2000" b="1" i="0" u="none" strike="noStrike" kern="1200">
                          <a:ln>
                            <a:noFill/>
                          </a:ln>
                          <a:solidFill>
                            <a:srgbClr val="000000"/>
                          </a:solidFill>
                          <a:latin typeface="Arial" pitchFamily="18"/>
                          <a:ea typeface="Droid Sans Fallback" pitchFamily="2"/>
                          <a:cs typeface="FreeSans" pitchFamily="2"/>
                        </a:rPr>
                        <a:t>1,6</a:t>
                      </a:r>
                      <a:r>
                        <a:rPr lang="it-IT" sz="2000" b="0" i="0" u="none" strike="noStrike" kern="1200">
                          <a:ln>
                            <a:noFill/>
                          </a:ln>
                          <a:solidFill>
                            <a:srgbClr val="000000"/>
                          </a:solidFill>
                          <a:latin typeface="Arial" pitchFamily="18"/>
                          <a:ea typeface="Droid Sans Fallback" pitchFamily="2"/>
                          <a:cs typeface="FreeSans" pitchFamily="2"/>
                        </a:rPr>
                        <a:t>75 × 10</a:t>
                      </a:r>
                      <a:r>
                        <a:rPr lang="it-IT" sz="2000" b="0" i="0" u="none" strike="noStrike" kern="1200" baseline="30000">
                          <a:ln>
                            <a:noFill/>
                          </a:ln>
                          <a:solidFill>
                            <a:srgbClr val="000000"/>
                          </a:solidFill>
                          <a:latin typeface="Arial" pitchFamily="18"/>
                          <a:ea typeface="Droid Sans Fallback" pitchFamily="2"/>
                          <a:cs typeface="FreeSans" pitchFamily="2"/>
                        </a:rPr>
                        <a:t>−27</a:t>
                      </a:r>
                    </a:p>
                  </a:txBody>
                  <a:tcPr/>
                </a:tc>
                <a:extLst>
                  <a:ext uri="{0D108BD9-81ED-4DB2-BD59-A6C34878D82A}">
                    <a16:rowId xmlns:a16="http://schemas.microsoft.com/office/drawing/2014/main" val="2054793821"/>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799002-0600-A44A-B3A6-21D1AFB186AA}"/>
                  </a:ext>
                </a:extLst>
              </p:cNvPr>
              <p:cNvSpPr txBox="1">
                <a:spLocks noResize="1"/>
              </p:cNvSpPr>
              <p:nvPr/>
            </p:nvSpPr>
            <p:spPr>
              <a:xfrm>
                <a:off x="1751759" y="4438080"/>
                <a:ext cx="6918480" cy="649080"/>
              </a:xfrm>
              <a:prstGeom prst="rect">
                <a:avLst/>
              </a:prstGeom>
              <a:noFill/>
              <a:ln>
                <a:noFill/>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r>
                        <a:rPr lang="it-IT" b="1">
                          <a:latin typeface="Cambria Math" panose="02040503050406030204" pitchFamily="18" charset="0"/>
                        </a:rPr>
                        <m:t>𝟗</m:t>
                      </m:r>
                      <m:r>
                        <a:rPr lang="it-IT" b="0" i="0">
                          <a:latin typeface="Cambria Math" panose="02040503050406030204" pitchFamily="18" charset="0"/>
                        </a:rPr>
                        <m:t>.</m:t>
                      </m:r>
                      <m:r>
                        <a:rPr lang="it-IT" b="1" i="0">
                          <a:latin typeface="Cambria Math" panose="02040503050406030204" pitchFamily="18" charset="0"/>
                        </a:rPr>
                        <m:t>𝟏</m:t>
                      </m:r>
                      <m:r>
                        <a:rPr lang="it-IT" b="0" i="0">
                          <a:latin typeface="Cambria Math" panose="02040503050406030204" pitchFamily="18" charset="0"/>
                        </a:rPr>
                        <m:t>×</m:t>
                      </m:r>
                      <m:sSup>
                        <m:sSupPr>
                          <m:ctrlPr>
                            <a:rPr lang="it-IT" b="0" i="1">
                              <a:latin typeface="Cambria Math" panose="02040503050406030204" pitchFamily="18" charset="0"/>
                            </a:rPr>
                          </m:ctrlPr>
                        </m:sSupPr>
                        <m:e>
                          <m:r>
                            <a:rPr lang="it-IT" b="1" i="0">
                              <a:latin typeface="Cambria Math" panose="02040503050406030204" pitchFamily="18" charset="0"/>
                            </a:rPr>
                            <m:t>𝟏𝟎</m:t>
                          </m:r>
                        </m:e>
                        <m:sup>
                          <m:r>
                            <a:rPr lang="it-IT" b="0" i="0">
                              <a:latin typeface="Cambria Math" panose="02040503050406030204" pitchFamily="18" charset="0"/>
                            </a:rPr>
                            <m:t>−</m:t>
                          </m:r>
                          <m:r>
                            <a:rPr lang="it-IT" b="1" i="0">
                              <a:latin typeface="Cambria Math" panose="02040503050406030204" pitchFamily="18" charset="0"/>
                            </a:rPr>
                            <m:t>𝟑𝟏</m:t>
                          </m:r>
                        </m:sup>
                      </m:sSup>
                      <m:r>
                        <a:rPr lang="it-IT" b="0" i="0">
                          <a:latin typeface="Cambria Math" panose="02040503050406030204" pitchFamily="18" charset="0"/>
                        </a:rPr>
                        <m:t>=</m:t>
                      </m:r>
                      <m:f>
                        <m:fPr>
                          <m:ctrlPr>
                            <a:rPr lang="it-IT" b="0" i="1">
                              <a:latin typeface="Cambria Math" panose="02040503050406030204" pitchFamily="18" charset="0"/>
                            </a:rPr>
                          </m:ctrlPr>
                        </m:fPr>
                        <m:num>
                          <m:r>
                            <a:rPr lang="it-IT" b="1" i="0">
                              <a:latin typeface="Cambria Math" panose="02040503050406030204" pitchFamily="18" charset="0"/>
                            </a:rPr>
                            <m:t>𝟗</m:t>
                          </m:r>
                          <m:r>
                            <a:rPr lang="it-IT" b="0" i="0">
                              <a:latin typeface="Cambria Math" panose="02040503050406030204" pitchFamily="18" charset="0"/>
                            </a:rPr>
                            <m:t>.</m:t>
                          </m:r>
                          <m:r>
                            <a:rPr lang="it-IT" b="1" i="0">
                              <a:latin typeface="Cambria Math" panose="02040503050406030204" pitchFamily="18" charset="0"/>
                            </a:rPr>
                            <m:t>𝟏</m:t>
                          </m:r>
                        </m:num>
                        <m:den>
                          <m:r>
                            <a:rPr lang="it-IT" b="1" i="0">
                              <a:latin typeface="Cambria Math" panose="02040503050406030204" pitchFamily="18" charset="0"/>
                            </a:rPr>
                            <m:t>𝟏𝟎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r>
                            <a:rPr lang="it-IT" b="0" i="0">
                              <a:latin typeface="Cambria Math" panose="02040503050406030204" pitchFamily="18" charset="0"/>
                            </a:rPr>
                            <m:t>.</m:t>
                          </m:r>
                          <m:r>
                            <a:rPr lang="it-IT" b="1" i="0">
                              <a:latin typeface="Cambria Math" panose="02040503050406030204" pitchFamily="18" charset="0"/>
                            </a:rPr>
                            <m:t>𝟎𝟎𝟎</m:t>
                          </m:r>
                        </m:den>
                      </m:f>
                    </m:oMath>
                  </m:oMathPara>
                </a14:m>
                <a:endParaRPr lang="it-IT" b="0" i="0">
                  <a:latin typeface="Liberation Sans" pitchFamily="18"/>
                </a:endParaRPr>
              </a:p>
            </p:txBody>
          </p:sp>
        </mc:Choice>
        <mc:Fallback xmlns="">
          <p:sp>
            <p:nvSpPr>
              <p:cNvPr id="4" name="TextBox 3">
                <a:extLst>
                  <a:ext uri="{FF2B5EF4-FFF2-40B4-BE49-F238E27FC236}">
                    <a16:creationId xmlns:a16="http://schemas.microsoft.com/office/drawing/2014/main" id="{22799002-0600-A44A-B3A6-21D1AFB186AA}"/>
                  </a:ext>
                </a:extLst>
              </p:cNvPr>
              <p:cNvSpPr txBox="1">
                <a:spLocks noRot="1" noChangeAspect="1" noMove="1" noResize="1" noEditPoints="1" noAdjustHandles="1" noChangeArrowheads="1" noChangeShapeType="1" noTextEdit="1"/>
              </p:cNvSpPr>
              <p:nvPr/>
            </p:nvSpPr>
            <p:spPr>
              <a:xfrm>
                <a:off x="1751759" y="4438080"/>
                <a:ext cx="6918480" cy="649080"/>
              </a:xfrm>
              <a:prstGeom prst="rect">
                <a:avLst/>
              </a:prstGeom>
              <a:blipFill>
                <a:blip r:embed="rId3"/>
                <a:stretch>
                  <a:fillRect/>
                </a:stretch>
              </a:blipFill>
              <a:ln>
                <a:noFill/>
              </a:ln>
            </p:spPr>
            <p:txBody>
              <a:bodyPr/>
              <a:lstStyle/>
              <a:p>
                <a:r>
                  <a:rPr lang="it-IT">
                    <a:noFill/>
                  </a:rPr>
                  <a:t> </a:t>
                </a:r>
              </a:p>
            </p:txBody>
          </p:sp>
        </mc:Fallback>
      </mc:AlternateContent>
      <p:sp>
        <p:nvSpPr>
          <p:cNvPr id="5" name="Rectangle 26">
            <a:extLst>
              <a:ext uri="{FF2B5EF4-FFF2-40B4-BE49-F238E27FC236}">
                <a16:creationId xmlns:a16="http://schemas.microsoft.com/office/drawing/2014/main" id="{7F348A76-4B64-8C4D-8559-C0E4AB3B8741}"/>
              </a:ext>
            </a:extLst>
          </p:cNvPr>
          <p:cNvSpPr/>
          <p:nvPr/>
        </p:nvSpPr>
        <p:spPr>
          <a:xfrm>
            <a:off x="427320" y="6195600"/>
            <a:ext cx="953964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1247"/>
              </a:spcBef>
              <a:spcAft>
                <a:spcPts val="0"/>
              </a:spcAft>
              <a:buNone/>
              <a:tabLst/>
            </a:pPr>
            <a:r>
              <a:rPr lang="it-IT" sz="2000" b="0" i="0" u="none" strike="noStrike" kern="1200">
                <a:ln>
                  <a:noFill/>
                </a:ln>
                <a:latin typeface="Arial" pitchFamily="18"/>
                <a:ea typeface="Arial" pitchFamily="2"/>
                <a:cs typeface="Arial" pitchFamily="2"/>
              </a:rPr>
              <a:t>La massa di un protone è circa </a:t>
            </a:r>
            <a:r>
              <a:rPr lang="it-IT" sz="2000" b="1" i="0" u="none" strike="noStrike" kern="1200">
                <a:ln>
                  <a:noFill/>
                </a:ln>
                <a:latin typeface="Arial" pitchFamily="18"/>
                <a:ea typeface="Arial" pitchFamily="2"/>
                <a:cs typeface="Arial" pitchFamily="2"/>
              </a:rPr>
              <a:t>1800</a:t>
            </a:r>
            <a:r>
              <a:rPr lang="it-IT" sz="2000" b="0" i="0" u="none" strike="noStrike" kern="1200">
                <a:ln>
                  <a:noFill/>
                </a:ln>
                <a:latin typeface="Arial" pitchFamily="18"/>
                <a:ea typeface="Arial" pitchFamily="2"/>
                <a:cs typeface="Arial" pitchFamily="2"/>
              </a:rPr>
              <a:t> volte più grande della massa di un elettrone!</a:t>
            </a:r>
          </a:p>
        </p:txBody>
      </p:sp>
      <p:sp>
        <p:nvSpPr>
          <p:cNvPr id="6" name="Freeform 5">
            <a:extLst>
              <a:ext uri="{FF2B5EF4-FFF2-40B4-BE49-F238E27FC236}">
                <a16:creationId xmlns:a16="http://schemas.microsoft.com/office/drawing/2014/main" id="{77E33338-AE3A-1649-97F7-D2D1EEC6529F}"/>
              </a:ext>
            </a:extLst>
          </p:cNvPr>
          <p:cNvSpPr/>
          <p:nvPr/>
        </p:nvSpPr>
        <p:spPr>
          <a:xfrm>
            <a:off x="274320" y="3940560"/>
            <a:ext cx="9656640" cy="1454400"/>
          </a:xfrm>
          <a:custGeom>
            <a:avLst>
              <a:gd name="f0" fmla="val 357"/>
            </a:avLst>
            <a:gdLst>
              <a:gd name="f1" fmla="val 10800000"/>
              <a:gd name="f2" fmla="val 5400000"/>
              <a:gd name="f3" fmla="val 180"/>
              <a:gd name="f4" fmla="val w"/>
              <a:gd name="f5" fmla="val h"/>
              <a:gd name="f6" fmla="val ss"/>
              <a:gd name="f7" fmla="val 0"/>
              <a:gd name="f8" fmla="val -2147483647"/>
              <a:gd name="f9" fmla="val 2147483647"/>
              <a:gd name="f10" fmla="val 10800"/>
              <a:gd name="f11" fmla="+- 0 0 0"/>
              <a:gd name="f12" fmla="abs f4"/>
              <a:gd name="f13" fmla="abs f5"/>
              <a:gd name="f14" fmla="abs f6"/>
              <a:gd name="f15" fmla="val f7"/>
              <a:gd name="f16" fmla="pin 0 f0 10800"/>
              <a:gd name="f17" fmla="*/ f11 f1 1"/>
              <a:gd name="f18" fmla="?: f12 f4 1"/>
              <a:gd name="f19" fmla="?: f13 f5 1"/>
              <a:gd name="f20" fmla="?: f14 f6 1"/>
              <a:gd name="f21" fmla="+- f7 f16 0"/>
              <a:gd name="f22" fmla="*/ f17 1 f3"/>
              <a:gd name="f23" fmla="*/ f18 1 21600"/>
              <a:gd name="f24" fmla="*/ f19 1 21600"/>
              <a:gd name="f25" fmla="*/ 21600 f18 1"/>
              <a:gd name="f26" fmla="*/ 21600 f19 1"/>
              <a:gd name="f27" fmla="+- f22 0 f2"/>
              <a:gd name="f28" fmla="min f24 f23"/>
              <a:gd name="f29" fmla="*/ f25 1 f20"/>
              <a:gd name="f30" fmla="*/ f26 1 f20"/>
              <a:gd name="f31" fmla="val f29"/>
              <a:gd name="f32" fmla="val f30"/>
              <a:gd name="f33" fmla="+- f29 0 f16"/>
              <a:gd name="f34" fmla="+- f30 0 f16"/>
              <a:gd name="f35" fmla="*/ f7 f28 1"/>
              <a:gd name="f36" fmla="*/ f16 f28 1"/>
              <a:gd name="f37" fmla="*/ f21 f28 1"/>
              <a:gd name="f38" fmla="*/ f15 f28 1"/>
              <a:gd name="f39" fmla="*/ f33 f28 1"/>
              <a:gd name="f40" fmla="*/ f34 f28 1"/>
              <a:gd name="f41" fmla="*/ f31 f28 1"/>
              <a:gd name="f42" fmla="*/ f32 f28 1"/>
              <a:gd name="f43" fmla="*/ f38 f28 1"/>
              <a:gd name="f44" fmla="*/ f37 f28 1"/>
              <a:gd name="f45" fmla="*/ f41 f28 1"/>
              <a:gd name="f46" fmla="*/ f42 f28 1"/>
              <a:gd name="f47" fmla="*/ f39 f28 1"/>
              <a:gd name="f48" fmla="*/ f40 f28 1"/>
            </a:gdLst>
            <a:ahLst>
              <a:ahXY gdRefY="f0" minY="f7" maxY="f10">
                <a:pos x="f35" y="f36"/>
              </a:ahXY>
            </a:ahLst>
            <a:cxnLst>
              <a:cxn ang="3cd4">
                <a:pos x="hc" y="t"/>
              </a:cxn>
              <a:cxn ang="0">
                <a:pos x="r" y="vc"/>
              </a:cxn>
              <a:cxn ang="cd4">
                <a:pos x="hc" y="b"/>
              </a:cxn>
              <a:cxn ang="cd2">
                <a:pos x="l" y="vc"/>
              </a:cxn>
              <a:cxn ang="f27">
                <a:pos x="f43" y="f43"/>
              </a:cxn>
              <a:cxn ang="f27">
                <a:pos x="f45" y="f43"/>
              </a:cxn>
              <a:cxn ang="f27">
                <a:pos x="f45" y="f46"/>
              </a:cxn>
              <a:cxn ang="f27">
                <a:pos x="f43" y="f46"/>
              </a:cxn>
              <a:cxn ang="f27">
                <a:pos x="f44" y="f44"/>
              </a:cxn>
              <a:cxn ang="f27">
                <a:pos x="f47" y="f44"/>
              </a:cxn>
              <a:cxn ang="f27">
                <a:pos x="f47" y="f48"/>
              </a:cxn>
              <a:cxn ang="f27">
                <a:pos x="f44" y="f48"/>
              </a:cxn>
            </a:cxnLst>
            <a:rect l="f37" t="f37" r="f39" b="f40"/>
            <a:pathLst>
              <a:path>
                <a:moveTo>
                  <a:pt x="f38" y="f38"/>
                </a:moveTo>
                <a:lnTo>
                  <a:pt x="f41" y="f38"/>
                </a:lnTo>
                <a:lnTo>
                  <a:pt x="f41" y="f42"/>
                </a:lnTo>
                <a:lnTo>
                  <a:pt x="f38" y="f42"/>
                </a:lnTo>
                <a:close/>
                <a:moveTo>
                  <a:pt x="f37" y="f37"/>
                </a:moveTo>
                <a:lnTo>
                  <a:pt x="f39" y="f37"/>
                </a:lnTo>
                <a:lnTo>
                  <a:pt x="f39" y="f40"/>
                </a:lnTo>
                <a:lnTo>
                  <a:pt x="f37" y="f40"/>
                </a:lnTo>
                <a:close/>
              </a:path>
            </a:pathLst>
          </a:custGeom>
          <a:gradFill>
            <a:gsLst>
              <a:gs pos="0">
                <a:srgbClr val="660066"/>
              </a:gs>
              <a:gs pos="100000">
                <a:srgbClr val="FF8080"/>
              </a:gs>
            </a:gsLst>
            <a:lin ang="2700000"/>
          </a:gradFill>
          <a:ln>
            <a:noFill/>
            <a:prstDash val="solid"/>
          </a:ln>
          <a:effectLst>
            <a:outerShdw dist="25965" dir="2700000" algn="tl">
              <a:srgbClr val="808080"/>
            </a:outerShdw>
          </a:effectLst>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Freeform 6">
            <a:extLst>
              <a:ext uri="{FF2B5EF4-FFF2-40B4-BE49-F238E27FC236}">
                <a16:creationId xmlns:a16="http://schemas.microsoft.com/office/drawing/2014/main" id="{5D26C685-4DC3-EF45-A22C-F7249F5DBCDE}"/>
              </a:ext>
            </a:extLst>
          </p:cNvPr>
          <p:cNvSpPr/>
          <p:nvPr/>
        </p:nvSpPr>
        <p:spPr>
          <a:xfrm>
            <a:off x="457200" y="4222799"/>
            <a:ext cx="898559" cy="834119"/>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noFill/>
          <a:ln w="73080">
            <a:solidFill>
              <a:srgbClr val="FF0000"/>
            </a:solidFill>
            <a:prstDash val="solid"/>
          </a:ln>
        </p:spPr>
        <p:txBody>
          <a:bodyPr vert="horz" wrap="none" lIns="126000" tIns="81000" rIns="126000" bIns="81000" anchor="ctr" anchorCtr="0" compatLnSpc="0">
            <a:spAutoFit/>
          </a:bodyPr>
          <a:lstStyle/>
          <a:p>
            <a:pPr marL="0" marR="0" lvl="0" indent="0" algn="ctr" rtl="0" hangingPunct="0">
              <a:lnSpc>
                <a:spcPct val="100000"/>
              </a:lnSpc>
              <a:spcBef>
                <a:spcPts val="0"/>
              </a:spcBef>
              <a:spcAft>
                <a:spcPts val="0"/>
              </a:spcAft>
              <a:buNone/>
              <a:tabLst/>
            </a:pPr>
            <a:r>
              <a:rPr lang="it-IT" sz="5400" b="0" i="0" u="none" strike="noStrike" kern="1200">
                <a:ln>
                  <a:noFill/>
                </a:ln>
                <a:latin typeface="Century Schoolbook L" pitchFamily="18"/>
                <a:ea typeface="Droid Sans Fallback" pitchFamily="2"/>
                <a:cs typeface="FreeSans" pitchFamily="2"/>
              </a:rPr>
              <a:t>!</a:t>
            </a:r>
          </a:p>
        </p:txBody>
      </p:sp>
      <p:sp>
        <p:nvSpPr>
          <p:cNvPr id="8" name="Slide Number Placeholder 4">
            <a:extLst>
              <a:ext uri="{FF2B5EF4-FFF2-40B4-BE49-F238E27FC236}">
                <a16:creationId xmlns:a16="http://schemas.microsoft.com/office/drawing/2014/main" id="{20C59650-6407-D145-A86A-330002BF4E3C}"/>
              </a:ext>
            </a:extLst>
          </p:cNvPr>
          <p:cNvSpPr>
            <a:spLocks noGrp="1"/>
          </p:cNvSpPr>
          <p:nvPr/>
        </p:nvSpPr>
        <p:spPr bwMode="auto">
          <a:xfrm>
            <a:off x="7990161" y="7013233"/>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a:t>
            </a:fld>
            <a:endParaRPr lang="en-GB" sz="1221" dirty="0">
              <a:solidFill>
                <a:srgbClr val="00CC9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EB45E22-DCCA-F040-9E8D-0C537F5AD217}"/>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4000" b="1" i="0" u="none" strike="noStrike" kern="1200">
                <a:ln>
                  <a:noFill/>
                </a:ln>
                <a:latin typeface="Century Schoolbook L" pitchFamily="18"/>
                <a:ea typeface="Droid Sans Fallback" pitchFamily="2"/>
                <a:cs typeface="FreeSans" pitchFamily="2"/>
              </a:rPr>
              <a:t>Il </a:t>
            </a:r>
            <a:r>
              <a:rPr lang="it-IT" sz="4000" b="1" i="0" u="none" strike="noStrike" kern="1200" baseline="33000">
                <a:ln>
                  <a:noFill/>
                </a:ln>
                <a:latin typeface="Century Schoolbook L" pitchFamily="18"/>
                <a:ea typeface="Droid Sans Fallback" pitchFamily="2"/>
                <a:cs typeface="FreeSans" pitchFamily="2"/>
              </a:rPr>
              <a:t>40</a:t>
            </a:r>
            <a:r>
              <a:rPr lang="it-IT" sz="4000" b="1" i="0" u="none" strike="noStrike" kern="1200">
                <a:ln>
                  <a:noFill/>
                </a:ln>
                <a:latin typeface="Century Schoolbook L" pitchFamily="18"/>
                <a:ea typeface="Droid Sans Fallback" pitchFamily="2"/>
                <a:cs typeface="FreeSans" pitchFamily="2"/>
              </a:rPr>
              <a:t>K</a:t>
            </a:r>
          </a:p>
        </p:txBody>
      </p:sp>
      <p:pic>
        <p:nvPicPr>
          <p:cNvPr id="3" name="Picture 2">
            <a:extLst>
              <a:ext uri="{FF2B5EF4-FFF2-40B4-BE49-F238E27FC236}">
                <a16:creationId xmlns:a16="http://schemas.microsoft.com/office/drawing/2014/main" id="{D75779CA-A4DE-F04E-A657-539074DA5556}"/>
              </a:ext>
            </a:extLst>
          </p:cNvPr>
          <p:cNvPicPr>
            <a:picLocks noChangeAspect="1"/>
          </p:cNvPicPr>
          <p:nvPr/>
        </p:nvPicPr>
        <p:blipFill>
          <a:blip r:embed="rId3">
            <a:lum/>
            <a:alphaModFix/>
          </a:blip>
          <a:srcRect/>
          <a:stretch>
            <a:fillRect/>
          </a:stretch>
        </p:blipFill>
        <p:spPr>
          <a:xfrm>
            <a:off x="219600" y="3045960"/>
            <a:ext cx="4740480" cy="3055320"/>
          </a:xfrm>
          <a:prstGeom prst="rect">
            <a:avLst/>
          </a:prstGeom>
          <a:noFill/>
          <a:ln>
            <a:noFill/>
          </a:ln>
        </p:spPr>
      </p:pic>
      <p:sp>
        <p:nvSpPr>
          <p:cNvPr id="4" name="Rectangle 9">
            <a:extLst>
              <a:ext uri="{FF2B5EF4-FFF2-40B4-BE49-F238E27FC236}">
                <a16:creationId xmlns:a16="http://schemas.microsoft.com/office/drawing/2014/main" id="{BA5ECF12-89E4-4441-ACA5-7332952FC05F}"/>
              </a:ext>
            </a:extLst>
          </p:cNvPr>
          <p:cNvSpPr/>
          <p:nvPr/>
        </p:nvSpPr>
        <p:spPr>
          <a:xfrm>
            <a:off x="548640" y="1093680"/>
            <a:ext cx="4735440" cy="107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algn="ctr" rtl="0" hangingPunct="1">
              <a:lnSpc>
                <a:spcPct val="100000"/>
              </a:lnSpc>
              <a:spcBef>
                <a:spcPts val="0"/>
              </a:spcBef>
              <a:spcAft>
                <a:spcPts val="0"/>
              </a:spcAft>
              <a:buNone/>
              <a:tabLst/>
              <a:defRPr sz="1800"/>
            </a:pPr>
            <a:r>
              <a:rPr lang="en-US" sz="2000" b="1" i="0" u="none" strike="noStrike" kern="1200" baseline="0">
                <a:ln>
                  <a:noFill/>
                </a:ln>
                <a:latin typeface="Liberation Sans" pitchFamily="18"/>
                <a:ea typeface="Droid Sans Fallback" pitchFamily="2"/>
                <a:cs typeface="FreeSans" pitchFamily="2"/>
              </a:rPr>
              <a:t>Il </a:t>
            </a:r>
            <a:r>
              <a:rPr lang="en-US" sz="2000" b="1" i="0" u="none" strike="noStrike" kern="1200" baseline="30000">
                <a:ln>
                  <a:noFill/>
                </a:ln>
                <a:latin typeface="Liberation Sans" pitchFamily="18"/>
                <a:ea typeface="Droid Sans Fallback" pitchFamily="2"/>
                <a:cs typeface="FreeSans" pitchFamily="2"/>
              </a:rPr>
              <a:t>40</a:t>
            </a:r>
            <a:r>
              <a:rPr lang="en-US" sz="2000" b="1" i="0" u="none" strike="noStrike" kern="1200">
                <a:ln>
                  <a:noFill/>
                </a:ln>
                <a:latin typeface="Liberation Sans" pitchFamily="18"/>
                <a:ea typeface="Droid Sans Fallback" pitchFamily="2"/>
                <a:cs typeface="FreeSans" pitchFamily="2"/>
              </a:rPr>
              <a:t>K è </a:t>
            </a:r>
            <a:r>
              <a:rPr lang="it-IT" sz="2000" b="1" i="0" u="none" strike="noStrike" kern="1200">
                <a:ln>
                  <a:noFill/>
                </a:ln>
                <a:latin typeface="Liberation Sans" pitchFamily="18"/>
                <a:ea typeface="Droid Sans Fallback" pitchFamily="2"/>
                <a:cs typeface="FreeSans" pitchFamily="2"/>
              </a:rPr>
              <a:t>lo 0,012% del potassio naturale</a:t>
            </a:r>
          </a:p>
          <a:p>
            <a:pPr marL="0" marR="0" lvl="0" indent="0" algn="ctr" rtl="0" hangingPunct="1">
              <a:lnSpc>
                <a:spcPct val="100000"/>
              </a:lnSpc>
              <a:spcBef>
                <a:spcPts val="0"/>
              </a:spcBef>
              <a:spcAft>
                <a:spcPts val="0"/>
              </a:spcAft>
              <a:buNone/>
              <a:tabLst/>
              <a:defRPr sz="1800"/>
            </a:pPr>
            <a:r>
              <a:rPr lang="it-IT" sz="2000" b="0" i="0" u="none" strike="noStrike" kern="1200">
                <a:ln>
                  <a:noFill/>
                </a:ln>
                <a:solidFill>
                  <a:srgbClr val="FF3333"/>
                </a:solidFill>
                <a:latin typeface="Liberation Sans" pitchFamily="18"/>
                <a:ea typeface="Droid Sans Fallback" pitchFamily="2"/>
                <a:cs typeface="FreeSans" pitchFamily="2"/>
              </a:rPr>
              <a:t>T</a:t>
            </a:r>
            <a:r>
              <a:rPr lang="it-IT" sz="2000" b="0" i="0" u="none" strike="noStrike" kern="1200" baseline="-33000">
                <a:ln>
                  <a:noFill/>
                </a:ln>
                <a:solidFill>
                  <a:srgbClr val="FF3333"/>
                </a:solidFill>
                <a:latin typeface="Liberation Sans" pitchFamily="18"/>
                <a:ea typeface="Droid Sans Fallback" pitchFamily="2"/>
                <a:cs typeface="FreeSans" pitchFamily="2"/>
              </a:rPr>
              <a:t>1/2</a:t>
            </a:r>
            <a:r>
              <a:rPr lang="it-IT" sz="2000" b="0" i="0" u="none" strike="noStrike" kern="1200">
                <a:ln>
                  <a:noFill/>
                </a:ln>
                <a:solidFill>
                  <a:srgbClr val="FF3333"/>
                </a:solidFill>
                <a:latin typeface="Liberation Sans" pitchFamily="18"/>
                <a:ea typeface="Droid Sans Fallback" pitchFamily="2"/>
                <a:cs typeface="FreeSans" pitchFamily="2"/>
              </a:rPr>
              <a:t> = 1,25 miliardi di anni</a:t>
            </a:r>
          </a:p>
        </p:txBody>
      </p:sp>
      <p:sp>
        <p:nvSpPr>
          <p:cNvPr id="5" name="TextBox 4">
            <a:extLst>
              <a:ext uri="{FF2B5EF4-FFF2-40B4-BE49-F238E27FC236}">
                <a16:creationId xmlns:a16="http://schemas.microsoft.com/office/drawing/2014/main" id="{3B457E97-99E6-AC40-A8E6-5773C8BEB5E5}"/>
              </a:ext>
            </a:extLst>
          </p:cNvPr>
          <p:cNvSpPr txBox="1"/>
          <p:nvPr/>
        </p:nvSpPr>
        <p:spPr>
          <a:xfrm>
            <a:off x="1005840" y="2358000"/>
            <a:ext cx="338328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Può decadere in due modi:</a:t>
            </a:r>
          </a:p>
        </p:txBody>
      </p:sp>
      <p:sp>
        <p:nvSpPr>
          <p:cNvPr id="6" name="TextBox 5">
            <a:extLst>
              <a:ext uri="{FF2B5EF4-FFF2-40B4-BE49-F238E27FC236}">
                <a16:creationId xmlns:a16="http://schemas.microsoft.com/office/drawing/2014/main" id="{577FD4D5-B1CB-7D46-A881-E32DE6B1B324}"/>
              </a:ext>
            </a:extLst>
          </p:cNvPr>
          <p:cNvSpPr txBox="1"/>
          <p:nvPr/>
        </p:nvSpPr>
        <p:spPr>
          <a:xfrm>
            <a:off x="5120639" y="1280159"/>
            <a:ext cx="4865219" cy="62179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Una persona dal peso di 70 kg contiene circa </a:t>
            </a: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160g di potassio, di cui 0,02g di </a:t>
            </a:r>
            <a:r>
              <a:rPr lang="it-IT" sz="1800" b="0" i="0" u="none" strike="noStrike" kern="1200" baseline="33000" dirty="0">
                <a:ln>
                  <a:noFill/>
                </a:ln>
                <a:latin typeface="Liberation Sans" pitchFamily="18"/>
                <a:ea typeface="Droid Sans Fallback" pitchFamily="2"/>
                <a:cs typeface="FreeSans" pitchFamily="2"/>
              </a:rPr>
              <a:t>40</a:t>
            </a:r>
            <a:r>
              <a:rPr lang="it-IT" sz="1800" b="0" i="0" u="none" strike="noStrike" kern="1200" dirty="0">
                <a:ln>
                  <a:noFill/>
                </a:ln>
                <a:latin typeface="Liberation Sans" pitchFamily="18"/>
                <a:ea typeface="Droid Sans Fallback" pitchFamily="2"/>
                <a:cs typeface="FreeSans" pitchFamily="2"/>
              </a:rPr>
              <a:t>K</a:t>
            </a:r>
          </a:p>
        </p:txBody>
      </p:sp>
      <p:sp>
        <p:nvSpPr>
          <p:cNvPr id="7" name="TextBox 6">
            <a:extLst>
              <a:ext uri="{FF2B5EF4-FFF2-40B4-BE49-F238E27FC236}">
                <a16:creationId xmlns:a16="http://schemas.microsoft.com/office/drawing/2014/main" id="{B94B0FA7-F6CA-EB40-97EB-9A6AB09D2007}"/>
              </a:ext>
            </a:extLst>
          </p:cNvPr>
          <p:cNvSpPr txBox="1"/>
          <p:nvPr/>
        </p:nvSpPr>
        <p:spPr>
          <a:xfrm>
            <a:off x="5120639" y="1964160"/>
            <a:ext cx="4621243" cy="62179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Nel nostro corpo ci sono 4900 decadimenti </a:t>
            </a: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al secondo di </a:t>
            </a:r>
            <a:r>
              <a:rPr lang="it-IT" sz="1800" b="0" i="0" u="none" strike="noStrike" kern="1200" baseline="33000" dirty="0">
                <a:ln>
                  <a:noFill/>
                </a:ln>
                <a:latin typeface="Liberation Sans" pitchFamily="18"/>
                <a:ea typeface="Droid Sans Fallback" pitchFamily="2"/>
                <a:cs typeface="FreeSans" pitchFamily="2"/>
              </a:rPr>
              <a:t>40</a:t>
            </a:r>
            <a:r>
              <a:rPr lang="it-IT" sz="1800" b="0" i="0" u="none" strike="noStrike" kern="1200" dirty="0">
                <a:ln>
                  <a:noFill/>
                </a:ln>
                <a:latin typeface="Liberation Sans" pitchFamily="18"/>
                <a:ea typeface="Droid Sans Fallback" pitchFamily="2"/>
                <a:cs typeface="FreeSans" pitchFamily="2"/>
              </a:rPr>
              <a:t>K (4900 </a:t>
            </a:r>
            <a:r>
              <a:rPr lang="it-IT" sz="1800" b="0" i="0" u="none" strike="noStrike" kern="1200" dirty="0" err="1">
                <a:ln>
                  <a:noFill/>
                </a:ln>
                <a:latin typeface="Liberation Sans" pitchFamily="18"/>
                <a:ea typeface="Droid Sans Fallback" pitchFamily="2"/>
                <a:cs typeface="FreeSans" pitchFamily="2"/>
              </a:rPr>
              <a:t>Bq</a:t>
            </a:r>
            <a:r>
              <a:rPr lang="it-IT" sz="1800" b="0" i="0" u="none" strike="noStrike" kern="1200" dirty="0">
                <a:ln>
                  <a:noFill/>
                </a:ln>
                <a:latin typeface="Liberation Sans" pitchFamily="18"/>
                <a:ea typeface="Droid Sans Fallback" pitchFamily="2"/>
                <a:cs typeface="FreeSans" pitchFamily="2"/>
              </a:rPr>
              <a:t>)!</a:t>
            </a:r>
          </a:p>
        </p:txBody>
      </p:sp>
      <p:graphicFrame>
        <p:nvGraphicFramePr>
          <p:cNvPr id="8" name="Table 7">
            <a:extLst>
              <a:ext uri="{FF2B5EF4-FFF2-40B4-BE49-F238E27FC236}">
                <a16:creationId xmlns:a16="http://schemas.microsoft.com/office/drawing/2014/main" id="{2CA224FD-CAF0-7D47-924E-D8F94B3DCB53}"/>
              </a:ext>
            </a:extLst>
          </p:cNvPr>
          <p:cNvGraphicFramePr>
            <a:graphicFrameLocks noGrp="1"/>
          </p:cNvGraphicFramePr>
          <p:nvPr/>
        </p:nvGraphicFramePr>
        <p:xfrm>
          <a:off x="5626079" y="3301200"/>
          <a:ext cx="3749759" cy="2468880"/>
        </p:xfrm>
        <a:graphic>
          <a:graphicData uri="http://schemas.openxmlformats.org/drawingml/2006/table">
            <a:tbl>
              <a:tblPr firstRow="1" bandRow="1"/>
              <a:tblGrid>
                <a:gridCol w="1679759">
                  <a:extLst>
                    <a:ext uri="{9D8B030D-6E8A-4147-A177-3AD203B41FA5}">
                      <a16:colId xmlns:a16="http://schemas.microsoft.com/office/drawing/2014/main" val="891979174"/>
                    </a:ext>
                  </a:extLst>
                </a:gridCol>
                <a:gridCol w="2070000">
                  <a:extLst>
                    <a:ext uri="{9D8B030D-6E8A-4147-A177-3AD203B41FA5}">
                      <a16:colId xmlns:a16="http://schemas.microsoft.com/office/drawing/2014/main" val="1095643474"/>
                    </a:ext>
                  </a:extLst>
                </a:gridCol>
              </a:tblGrid>
              <a:tr h="340200">
                <a:tc>
                  <a:txBody>
                    <a:bodyPr/>
                    <a:lstStyle/>
                    <a:p>
                      <a:pPr marL="0" marR="0" lvl="0" indent="0" algn="ctr" rtl="0" hangingPunct="0">
                        <a:lnSpc>
                          <a:spcPct val="100000"/>
                        </a:lnSpc>
                        <a:spcBef>
                          <a:spcPts val="0"/>
                        </a:spcBef>
                        <a:spcAft>
                          <a:spcPts val="0"/>
                        </a:spcAft>
                        <a:buNone/>
                        <a:tabLst/>
                        <a:defRPr sz="1800"/>
                      </a:pPr>
                      <a:r>
                        <a:rPr lang="it-IT" sz="1800" b="1" i="0" u="none" strike="noStrike" kern="1200">
                          <a:ln>
                            <a:noFill/>
                          </a:ln>
                          <a:latin typeface="Liberation Sans" pitchFamily="18"/>
                          <a:ea typeface="Droid Sans Fallback" pitchFamily="2"/>
                          <a:cs typeface="FreeSans" pitchFamily="2"/>
                        </a:rPr>
                        <a:t>Cibo</a:t>
                      </a:r>
                    </a:p>
                  </a:txBody>
                  <a:tcPr/>
                </a:tc>
                <a:tc>
                  <a:txBody>
                    <a:bodyPr/>
                    <a:lstStyle/>
                    <a:p>
                      <a:pPr marL="0" marR="0" lvl="0" indent="0" algn="ctr" rtl="0" hangingPunct="0">
                        <a:lnSpc>
                          <a:spcPct val="100000"/>
                        </a:lnSpc>
                        <a:spcBef>
                          <a:spcPts val="0"/>
                        </a:spcBef>
                        <a:spcAft>
                          <a:spcPts val="0"/>
                        </a:spcAft>
                        <a:buNone/>
                        <a:tabLst/>
                        <a:defRPr sz="1800"/>
                      </a:pPr>
                      <a:r>
                        <a:rPr lang="it-IT" sz="1800" b="1" i="0" u="none" strike="noStrike" kern="1200">
                          <a:ln>
                            <a:noFill/>
                          </a:ln>
                          <a:latin typeface="Liberation Sans" pitchFamily="18"/>
                          <a:ea typeface="Droid Sans Fallback" pitchFamily="2"/>
                          <a:cs typeface="FreeSans" pitchFamily="2"/>
                        </a:rPr>
                        <a:t>Attività per 100g [Bq]</a:t>
                      </a:r>
                    </a:p>
                  </a:txBody>
                  <a:tcPr/>
                </a:tc>
                <a:extLst>
                  <a:ext uri="{0D108BD9-81ED-4DB2-BD59-A6C34878D82A}">
                    <a16:rowId xmlns:a16="http://schemas.microsoft.com/office/drawing/2014/main" val="4118803379"/>
                  </a:ext>
                </a:extLst>
              </a:tr>
              <a:tr h="340200">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Banane</a:t>
                      </a:r>
                    </a:p>
                  </a:txBody>
                  <a:tcPr/>
                </a:tc>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13,0</a:t>
                      </a:r>
                    </a:p>
                  </a:txBody>
                  <a:tcPr/>
                </a:tc>
                <a:extLst>
                  <a:ext uri="{0D108BD9-81ED-4DB2-BD59-A6C34878D82A}">
                    <a16:rowId xmlns:a16="http://schemas.microsoft.com/office/drawing/2014/main" val="2507843535"/>
                  </a:ext>
                </a:extLst>
              </a:tr>
              <a:tr h="340200">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Carote</a:t>
                      </a:r>
                    </a:p>
                  </a:txBody>
                  <a:tcPr/>
                </a:tc>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12,6</a:t>
                      </a:r>
                    </a:p>
                  </a:txBody>
                  <a:tcPr/>
                </a:tc>
                <a:extLst>
                  <a:ext uri="{0D108BD9-81ED-4DB2-BD59-A6C34878D82A}">
                    <a16:rowId xmlns:a16="http://schemas.microsoft.com/office/drawing/2014/main" val="3113375794"/>
                  </a:ext>
                </a:extLst>
              </a:tr>
              <a:tr h="340200">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Patate</a:t>
                      </a:r>
                    </a:p>
                  </a:txBody>
                  <a:tcPr/>
                </a:tc>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12,6</a:t>
                      </a:r>
                    </a:p>
                  </a:txBody>
                  <a:tcPr/>
                </a:tc>
                <a:extLst>
                  <a:ext uri="{0D108BD9-81ED-4DB2-BD59-A6C34878D82A}">
                    <a16:rowId xmlns:a16="http://schemas.microsoft.com/office/drawing/2014/main" val="297238714"/>
                  </a:ext>
                </a:extLst>
              </a:tr>
              <a:tr h="340200">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Birra</a:t>
                      </a:r>
                    </a:p>
                  </a:txBody>
                  <a:tcPr/>
                </a:tc>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1,4</a:t>
                      </a:r>
                    </a:p>
                  </a:txBody>
                  <a:tcPr/>
                </a:tc>
                <a:extLst>
                  <a:ext uri="{0D108BD9-81ED-4DB2-BD59-A6C34878D82A}">
                    <a16:rowId xmlns:a16="http://schemas.microsoft.com/office/drawing/2014/main" val="2089387045"/>
                  </a:ext>
                </a:extLst>
              </a:tr>
              <a:tr h="340200">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Carne rossa</a:t>
                      </a:r>
                    </a:p>
                  </a:txBody>
                  <a:tcPr/>
                </a:tc>
                <a:tc>
                  <a:txBody>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11,1</a:t>
                      </a:r>
                    </a:p>
                  </a:txBody>
                  <a:tcPr/>
                </a:tc>
                <a:extLst>
                  <a:ext uri="{0D108BD9-81ED-4DB2-BD59-A6C34878D82A}">
                    <a16:rowId xmlns:a16="http://schemas.microsoft.com/office/drawing/2014/main" val="223279377"/>
                  </a:ext>
                </a:extLst>
              </a:tr>
            </a:tbl>
          </a:graphicData>
        </a:graphic>
      </p:graphicFrame>
      <p:sp>
        <p:nvSpPr>
          <p:cNvPr id="9" name="TextBox 8">
            <a:extLst>
              <a:ext uri="{FF2B5EF4-FFF2-40B4-BE49-F238E27FC236}">
                <a16:creationId xmlns:a16="http://schemas.microsoft.com/office/drawing/2014/main" id="{7D2776AA-E206-F844-889E-0A0878369A27}"/>
              </a:ext>
            </a:extLst>
          </p:cNvPr>
          <p:cNvSpPr txBox="1"/>
          <p:nvPr/>
        </p:nvSpPr>
        <p:spPr>
          <a:xfrm>
            <a:off x="5212080" y="5892479"/>
            <a:ext cx="4663440" cy="2340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1191"/>
              </a:spcBef>
              <a:spcAft>
                <a:spcPts val="992"/>
              </a:spcAft>
              <a:buNone/>
              <a:tabLst/>
              <a:defRPr sz="1000"/>
            </a:pPr>
            <a:r>
              <a:rPr lang="it-IT" sz="1000" b="0" i="0" u="none" strike="noStrike" kern="1200">
                <a:ln>
                  <a:noFill/>
                </a:ln>
                <a:latin typeface="Liberation Sans" pitchFamily="18"/>
                <a:ea typeface="Droid Sans Fallback" pitchFamily="2"/>
                <a:cs typeface="FreeSans" pitchFamily="2"/>
              </a:rPr>
              <a:t>Source: Handbook of Radiation Measurement and Protection, Brodsky, A 1978</a:t>
            </a:r>
          </a:p>
        </p:txBody>
      </p:sp>
      <p:sp>
        <p:nvSpPr>
          <p:cNvPr id="10" name="Slide Number Placeholder 4">
            <a:extLst>
              <a:ext uri="{FF2B5EF4-FFF2-40B4-BE49-F238E27FC236}">
                <a16:creationId xmlns:a16="http://schemas.microsoft.com/office/drawing/2014/main" id="{D5F6D48F-1E93-FF44-BD71-563B925D84DE}"/>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40</a:t>
            </a:fld>
            <a:endParaRPr lang="en-GB" sz="1221" dirty="0">
              <a:solidFill>
                <a:srgbClr val="00CC9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438B3B1-908B-F542-A0C0-7C5CF7AC6C9F}"/>
              </a:ext>
            </a:extLst>
          </p:cNvPr>
          <p:cNvSpPr/>
          <p:nvPr/>
        </p:nvSpPr>
        <p:spPr>
          <a:xfrm>
            <a:off x="-1" y="0"/>
            <a:ext cx="10080625" cy="1406683"/>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3200" b="1" i="0" u="none" strike="noStrike" kern="1200" dirty="0">
                <a:ln>
                  <a:noFill/>
                </a:ln>
                <a:latin typeface="Century Schoolbook L" pitchFamily="18"/>
                <a:ea typeface="Droid Sans Fallback" pitchFamily="2"/>
                <a:cs typeface="FreeSans" pitchFamily="2"/>
              </a:rPr>
              <a:t>Applicazioni del decadimento </a:t>
            </a:r>
            <a:r>
              <a:rPr lang="it-IT" sz="3200" b="1" i="0" u="none" strike="noStrike" kern="1200" dirty="0">
                <a:ln>
                  <a:noFill/>
                </a:ln>
                <a:latin typeface="Symbol" pitchFamily="2" charset="2"/>
                <a:ea typeface="Droid Sans Fallback" pitchFamily="2"/>
                <a:cs typeface="FreeSans" pitchFamily="2"/>
              </a:rPr>
              <a:t>b</a:t>
            </a:r>
            <a:r>
              <a:rPr lang="it-IT" sz="3200" b="1" i="0" u="none" strike="noStrike" kern="1200" baseline="30000" dirty="0">
                <a:ln>
                  <a:noFill/>
                </a:ln>
                <a:latin typeface="Symbol" pitchFamily="2" charset="2"/>
                <a:ea typeface="Droid Sans Fallback" pitchFamily="2"/>
                <a:cs typeface="FreeSans" pitchFamily="2"/>
              </a:rPr>
              <a:t>-</a:t>
            </a:r>
            <a:r>
              <a:rPr lang="it-IT" sz="3200" b="1" i="0" u="none" strike="noStrike" kern="1200" dirty="0">
                <a:ln>
                  <a:noFill/>
                </a:ln>
                <a:latin typeface="Century Schoolbook L" pitchFamily="18"/>
                <a:ea typeface="Droid Sans Fallback" pitchFamily="2"/>
                <a:cs typeface="FreeSans" pitchFamily="2"/>
              </a:rPr>
              <a:t>:</a:t>
            </a:r>
          </a:p>
          <a:p>
            <a:pPr marL="0" marR="0" lvl="0" indent="0" algn="ctr" rtl="0" hangingPunct="0">
              <a:lnSpc>
                <a:spcPct val="100000"/>
              </a:lnSpc>
              <a:spcBef>
                <a:spcPts val="0"/>
              </a:spcBef>
              <a:spcAft>
                <a:spcPts val="0"/>
              </a:spcAft>
              <a:buNone/>
              <a:tabLst/>
              <a:defRPr sz="4000" b="1">
                <a:latin typeface="Century Schoolbook L" pitchFamily="18"/>
              </a:defRPr>
            </a:pPr>
            <a:r>
              <a:rPr lang="it-IT" sz="3200" b="1" i="0" u="none" strike="noStrike" kern="1200" dirty="0">
                <a:ln>
                  <a:noFill/>
                </a:ln>
                <a:latin typeface="Century Schoolbook L" pitchFamily="18"/>
                <a:ea typeface="Droid Sans Fallback" pitchFamily="2"/>
                <a:cs typeface="FreeSans" pitchFamily="2"/>
              </a:rPr>
              <a:t>Datazione al </a:t>
            </a:r>
            <a:r>
              <a:rPr lang="it-IT" sz="3200" b="1" i="0" u="none" strike="noStrike" kern="1200" baseline="30000" dirty="0">
                <a:ln>
                  <a:noFill/>
                </a:ln>
                <a:latin typeface="Century Schoolbook L" pitchFamily="18"/>
                <a:ea typeface="Droid Sans Fallback" pitchFamily="2"/>
                <a:cs typeface="FreeSans" pitchFamily="2"/>
              </a:rPr>
              <a:t>14</a:t>
            </a:r>
            <a:r>
              <a:rPr lang="it-IT" sz="3200" b="1" i="0" u="none" strike="noStrike" kern="1200" dirty="0">
                <a:ln>
                  <a:noFill/>
                </a:ln>
                <a:latin typeface="Century Schoolbook L" pitchFamily="18"/>
                <a:ea typeface="Droid Sans Fallback" pitchFamily="2"/>
                <a:cs typeface="FreeSans" pitchFamily="2"/>
              </a:rPr>
              <a:t>C</a:t>
            </a:r>
          </a:p>
        </p:txBody>
      </p:sp>
      <p:sp>
        <p:nvSpPr>
          <p:cNvPr id="3" name="TextBox 2">
            <a:extLst>
              <a:ext uri="{FF2B5EF4-FFF2-40B4-BE49-F238E27FC236}">
                <a16:creationId xmlns:a16="http://schemas.microsoft.com/office/drawing/2014/main" id="{065FBE87-95E1-C840-B92D-E6D0CA6B684F}"/>
              </a:ext>
            </a:extLst>
          </p:cNvPr>
          <p:cNvSpPr txBox="1"/>
          <p:nvPr/>
        </p:nvSpPr>
        <p:spPr>
          <a:xfrm>
            <a:off x="1290354" y="1482479"/>
            <a:ext cx="7602251" cy="680784"/>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2000"/>
            </a:pPr>
            <a:r>
              <a:rPr lang="it-IT" sz="2000" b="1" i="0" u="none" strike="noStrike" kern="1200" dirty="0">
                <a:ln>
                  <a:noFill/>
                </a:ln>
                <a:latin typeface="Liberation Sans" pitchFamily="18"/>
                <a:ea typeface="Droid Sans Fallback" pitchFamily="2"/>
                <a:cs typeface="FreeSans" pitchFamily="2"/>
              </a:rPr>
              <a:t>La datazione al </a:t>
            </a:r>
            <a:r>
              <a:rPr lang="it-IT" sz="2000" b="1" i="0" u="none" strike="noStrike" kern="1200" baseline="30000" dirty="0">
                <a:ln>
                  <a:noFill/>
                </a:ln>
                <a:latin typeface="Liberation Sans" pitchFamily="18"/>
                <a:ea typeface="Droid Sans Fallback" pitchFamily="2"/>
                <a:cs typeface="FreeSans" pitchFamily="2"/>
              </a:rPr>
              <a:t>14</a:t>
            </a:r>
            <a:r>
              <a:rPr lang="it-IT" sz="2000" b="1" i="0" u="none" strike="noStrike" kern="1200" dirty="0">
                <a:ln>
                  <a:noFill/>
                </a:ln>
                <a:latin typeface="Liberation Sans" pitchFamily="18"/>
                <a:ea typeface="Droid Sans Fallback" pitchFamily="2"/>
                <a:cs typeface="FreeSans" pitchFamily="2"/>
              </a:rPr>
              <a:t>C permette di determinare l'età di esseri </a:t>
            </a:r>
          </a:p>
          <a:p>
            <a:pPr marL="0" marR="0" lvl="0" indent="0" algn="ctr" rtl="0" hangingPunct="0">
              <a:lnSpc>
                <a:spcPct val="100000"/>
              </a:lnSpc>
              <a:spcBef>
                <a:spcPts val="0"/>
              </a:spcBef>
              <a:spcAft>
                <a:spcPts val="0"/>
              </a:spcAft>
              <a:buNone/>
              <a:tabLst/>
              <a:defRPr sz="2000"/>
            </a:pPr>
            <a:r>
              <a:rPr lang="it-IT" sz="2000" b="1" i="0" u="none" strike="noStrike" kern="1200" dirty="0">
                <a:ln>
                  <a:noFill/>
                </a:ln>
                <a:latin typeface="Liberation Sans" pitchFamily="18"/>
                <a:ea typeface="Droid Sans Fallback" pitchFamily="2"/>
                <a:cs typeface="FreeSans" pitchFamily="2"/>
              </a:rPr>
              <a:t>che hanno vissuto nel passato e che che hanno assunto CO</a:t>
            </a:r>
            <a:r>
              <a:rPr lang="it-IT" sz="2000" b="1" i="0" u="none" strike="noStrike" kern="1200" baseline="-25000" dirty="0">
                <a:ln>
                  <a:noFill/>
                </a:ln>
                <a:latin typeface="Liberation Sans" pitchFamily="18"/>
                <a:ea typeface="Droid Sans Fallback" pitchFamily="2"/>
                <a:cs typeface="FreeSans" pitchFamily="2"/>
              </a:rPr>
              <a:t>2</a:t>
            </a:r>
          </a:p>
        </p:txBody>
      </p:sp>
      <p:sp>
        <p:nvSpPr>
          <p:cNvPr id="4" name="TextBox 3">
            <a:extLst>
              <a:ext uri="{FF2B5EF4-FFF2-40B4-BE49-F238E27FC236}">
                <a16:creationId xmlns:a16="http://schemas.microsoft.com/office/drawing/2014/main" id="{2BD8A71B-46F5-3E48-A1B1-D3E1511BD056}"/>
              </a:ext>
            </a:extLst>
          </p:cNvPr>
          <p:cNvSpPr txBox="1"/>
          <p:nvPr/>
        </p:nvSpPr>
        <p:spPr>
          <a:xfrm>
            <a:off x="74880" y="2377439"/>
            <a:ext cx="4754879" cy="914400"/>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 Il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un isotopo instabile, </a:t>
            </a:r>
          </a:p>
          <a:p>
            <a:pPr marL="0" marR="0" lvl="0" indent="0" rtl="0" hangingPunct="1">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si forma in atmosfera per interazione </a:t>
            </a:r>
          </a:p>
          <a:p>
            <a:pPr marL="0" marR="0" lvl="0" indent="0" rtl="0" hangingPunct="1">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di un neutrone con un nucleo di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N</a:t>
            </a:r>
          </a:p>
        </p:txBody>
      </p:sp>
      <p:sp>
        <p:nvSpPr>
          <p:cNvPr id="5" name="TextBox 4">
            <a:extLst>
              <a:ext uri="{FF2B5EF4-FFF2-40B4-BE49-F238E27FC236}">
                <a16:creationId xmlns:a16="http://schemas.microsoft.com/office/drawing/2014/main" id="{DE27C35C-DEDE-ED4F-96AC-AA0276FC815F}"/>
              </a:ext>
            </a:extLst>
          </p:cNvPr>
          <p:cNvSpPr txBox="1"/>
          <p:nvPr/>
        </p:nvSpPr>
        <p:spPr>
          <a:xfrm>
            <a:off x="74880" y="3734640"/>
            <a:ext cx="5120639" cy="1477439"/>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499"/>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Il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si ossida in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CO</a:t>
            </a:r>
            <a:r>
              <a:rPr lang="it-IT" sz="1800" b="0" i="0" u="none" strike="noStrike" kern="1200" baseline="-25000" dirty="0">
                <a:ln>
                  <a:noFill/>
                </a:ln>
                <a:latin typeface="Liberation Sans" pitchFamily="18"/>
                <a:ea typeface="Droid Sans Fallback" pitchFamily="2"/>
                <a:cs typeface="FreeSans" pitchFamily="2"/>
              </a:rPr>
              <a:t>2</a:t>
            </a:r>
            <a:r>
              <a:rPr lang="it-IT" sz="1800" b="0" i="0" u="none" strike="noStrike" kern="1200" dirty="0">
                <a:ln>
                  <a:noFill/>
                </a:ln>
                <a:latin typeface="Liberation Sans" pitchFamily="18"/>
                <a:ea typeface="Droid Sans Fallback" pitchFamily="2"/>
                <a:cs typeface="FreeSans" pitchFamily="2"/>
              </a:rPr>
              <a:t> ed entra </a:t>
            </a:r>
          </a:p>
          <a:p>
            <a:pPr marL="0" marR="0" lvl="0" indent="0" rtl="0" hangingPunct="0">
              <a:lnSpc>
                <a:spcPct val="100000"/>
              </a:lnSpc>
              <a:spcBef>
                <a:spcPts val="499"/>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nel ciclo biologico attraverso la fotosintesi </a:t>
            </a:r>
          </a:p>
          <a:p>
            <a:pPr marL="0" marR="0" lvl="0" indent="0" rtl="0" hangingPunct="0">
              <a:lnSpc>
                <a:spcPct val="100000"/>
              </a:lnSpc>
              <a:spcBef>
                <a:spcPts val="499"/>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e la catena alimentare. </a:t>
            </a:r>
          </a:p>
          <a:p>
            <a:pPr marL="0" marR="0" lvl="0" indent="0" rtl="0" hangingPunct="0">
              <a:lnSpc>
                <a:spcPct val="100000"/>
              </a:lnSpc>
              <a:spcBef>
                <a:spcPts val="499"/>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Poiché la chimica non distingue gli isotopi, </a:t>
            </a:r>
          </a:p>
          <a:p>
            <a:pPr marL="0" marR="0" lvl="0" indent="0" rtl="0" hangingPunct="0">
              <a:lnSpc>
                <a:spcPct val="100000"/>
              </a:lnSpc>
              <a:spcBef>
                <a:spcPts val="499"/>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negli organismi viventi si ha la stessa </a:t>
            </a:r>
          </a:p>
          <a:p>
            <a:pPr marL="0" marR="0" lvl="0" indent="0" rtl="0" hangingPunct="0">
              <a:lnSpc>
                <a:spcPct val="100000"/>
              </a:lnSpc>
              <a:spcBef>
                <a:spcPts val="499"/>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concentrazione di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dell’atmosfera.</a:t>
            </a:r>
          </a:p>
        </p:txBody>
      </p:sp>
      <p:pic>
        <p:nvPicPr>
          <p:cNvPr id="6" name="Picture 5">
            <a:extLst>
              <a:ext uri="{FF2B5EF4-FFF2-40B4-BE49-F238E27FC236}">
                <a16:creationId xmlns:a16="http://schemas.microsoft.com/office/drawing/2014/main" id="{81C1492F-CAB3-D844-B58C-1AF1F6C9D57D}"/>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5040720" y="2223720"/>
            <a:ext cx="4877279" cy="5000040"/>
          </a:xfrm>
          <a:prstGeom prst="rect">
            <a:avLst/>
          </a:prstGeom>
          <a:noFill/>
          <a:ln>
            <a:noFill/>
          </a:ln>
        </p:spPr>
      </p:pic>
      <p:sp>
        <p:nvSpPr>
          <p:cNvPr id="7" name="TextBox 6">
            <a:extLst>
              <a:ext uri="{FF2B5EF4-FFF2-40B4-BE49-F238E27FC236}">
                <a16:creationId xmlns:a16="http://schemas.microsoft.com/office/drawing/2014/main" id="{F633CEF7-DF00-DB43-B936-3C061739A900}"/>
              </a:ext>
            </a:extLst>
          </p:cNvPr>
          <p:cNvSpPr txBox="1"/>
          <p:nvPr/>
        </p:nvSpPr>
        <p:spPr>
          <a:xfrm>
            <a:off x="38880" y="5788440"/>
            <a:ext cx="4754879" cy="919799"/>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Da quando l’organismo muore (t = 0) il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a:t>
            </a:r>
          </a:p>
          <a:p>
            <a:pPr marL="0" marR="0" lvl="0" indent="0" rtl="0" hangingPunct="1">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può solo decadere, e la sua </a:t>
            </a:r>
          </a:p>
          <a:p>
            <a:pPr marL="0" marR="0" lvl="0" indent="0" rtl="0" hangingPunct="1">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concentrazione  diminuisce nel tempo.</a:t>
            </a:r>
          </a:p>
        </p:txBody>
      </p:sp>
      <p:sp>
        <p:nvSpPr>
          <p:cNvPr id="8" name="Freeform 7">
            <a:extLst>
              <a:ext uri="{FF2B5EF4-FFF2-40B4-BE49-F238E27FC236}">
                <a16:creationId xmlns:a16="http://schemas.microsoft.com/office/drawing/2014/main" id="{25E6CA2D-D805-844D-BE3C-9DFF95D3D42A}"/>
              </a:ext>
            </a:extLst>
          </p:cNvPr>
          <p:cNvSpPr/>
          <p:nvPr/>
        </p:nvSpPr>
        <p:spPr>
          <a:xfrm>
            <a:off x="4389120" y="2707200"/>
            <a:ext cx="822960" cy="365760"/>
          </a:xfrm>
          <a:custGeom>
            <a:avLst>
              <a:gd name="f0" fmla="val 15102"/>
              <a:gd name="f1" fmla="val 6753"/>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gradFill>
            <a:gsLst>
              <a:gs pos="0">
                <a:srgbClr val="660066"/>
              </a:gs>
              <a:gs pos="100000">
                <a:srgbClr val="FF8080"/>
              </a:gs>
            </a:gsLst>
            <a:lin ang="10800000"/>
          </a:gra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9" name="Freeform 8">
            <a:extLst>
              <a:ext uri="{FF2B5EF4-FFF2-40B4-BE49-F238E27FC236}">
                <a16:creationId xmlns:a16="http://schemas.microsoft.com/office/drawing/2014/main" id="{584C70CB-FAD1-C14E-9E20-BE45C09A49B2}"/>
              </a:ext>
            </a:extLst>
          </p:cNvPr>
          <p:cNvSpPr/>
          <p:nvPr/>
        </p:nvSpPr>
        <p:spPr>
          <a:xfrm>
            <a:off x="4937760" y="4255560"/>
            <a:ext cx="706680" cy="365760"/>
          </a:xfrm>
          <a:custGeom>
            <a:avLst>
              <a:gd name="f0" fmla="val 15102"/>
              <a:gd name="f1" fmla="val 6753"/>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gradFill>
            <a:gsLst>
              <a:gs pos="0">
                <a:srgbClr val="660066"/>
              </a:gs>
              <a:gs pos="100000">
                <a:srgbClr val="FF8080"/>
              </a:gs>
            </a:gsLst>
            <a:lin ang="10800000"/>
          </a:gra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 name="Freeform 9">
            <a:extLst>
              <a:ext uri="{FF2B5EF4-FFF2-40B4-BE49-F238E27FC236}">
                <a16:creationId xmlns:a16="http://schemas.microsoft.com/office/drawing/2014/main" id="{5E243350-1B8E-094D-9247-E922F01A47F3}"/>
              </a:ext>
            </a:extLst>
          </p:cNvPr>
          <p:cNvSpPr/>
          <p:nvPr/>
        </p:nvSpPr>
        <p:spPr>
          <a:xfrm>
            <a:off x="4613760" y="6055920"/>
            <a:ext cx="706680" cy="365760"/>
          </a:xfrm>
          <a:custGeom>
            <a:avLst>
              <a:gd name="f0" fmla="val 15102"/>
              <a:gd name="f1" fmla="val 6753"/>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gradFill>
            <a:gsLst>
              <a:gs pos="0">
                <a:srgbClr val="660066"/>
              </a:gs>
              <a:gs pos="100000">
                <a:srgbClr val="FF8080"/>
              </a:gs>
            </a:gsLst>
            <a:lin ang="10800000"/>
          </a:grad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 name="Slide Number Placeholder 4">
            <a:extLst>
              <a:ext uri="{FF2B5EF4-FFF2-40B4-BE49-F238E27FC236}">
                <a16:creationId xmlns:a16="http://schemas.microsoft.com/office/drawing/2014/main" id="{328A1A04-F5F3-474B-995E-6787BBB786FE}"/>
              </a:ext>
            </a:extLst>
          </p:cNvPr>
          <p:cNvSpPr>
            <a:spLocks noGrp="1"/>
          </p:cNvSpPr>
          <p:nvPr/>
        </p:nvSpPr>
        <p:spPr bwMode="auto">
          <a:xfrm>
            <a:off x="7990161" y="7295620"/>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41</a:t>
            </a:fld>
            <a:endParaRPr lang="en-GB" sz="1221" dirty="0">
              <a:solidFill>
                <a:srgbClr val="00CC9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88420-1E74-1248-A0E6-0D27D62F2451}"/>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1139040" y="5519520"/>
            <a:ext cx="1421280" cy="1463039"/>
          </a:xfrm>
          <a:prstGeom prst="rect">
            <a:avLst/>
          </a:prstGeom>
          <a:noFill/>
          <a:ln>
            <a:noFill/>
          </a:ln>
        </p:spPr>
      </p:pic>
      <p:sp>
        <p:nvSpPr>
          <p:cNvPr id="3" name="Freeform 2">
            <a:extLst>
              <a:ext uri="{FF2B5EF4-FFF2-40B4-BE49-F238E27FC236}">
                <a16:creationId xmlns:a16="http://schemas.microsoft.com/office/drawing/2014/main" id="{D3CC66E4-514D-B54B-87D9-B35148997F1E}"/>
              </a:ext>
            </a:extLst>
          </p:cNvPr>
          <p:cNvSpPr/>
          <p:nvPr/>
        </p:nvSpPr>
        <p:spPr>
          <a:xfrm>
            <a:off x="0" y="-17542"/>
            <a:ext cx="10080623" cy="1406683"/>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3200" b="1" i="0" u="none" strike="noStrike" kern="1200" dirty="0">
                <a:ln>
                  <a:noFill/>
                </a:ln>
                <a:latin typeface="Century Schoolbook L" pitchFamily="18"/>
                <a:ea typeface="Droid Sans Fallback" pitchFamily="2"/>
                <a:cs typeface="FreeSans" pitchFamily="2"/>
              </a:rPr>
              <a:t>Applicazioni del decadimento </a:t>
            </a:r>
            <a:r>
              <a:rPr lang="it-IT" sz="3200" b="1" i="0" u="none" strike="noStrike" kern="1200" dirty="0">
                <a:ln>
                  <a:noFill/>
                </a:ln>
                <a:latin typeface="Symbol" pitchFamily="2" charset="2"/>
                <a:ea typeface="Droid Sans Fallback" pitchFamily="2"/>
                <a:cs typeface="FreeSans" pitchFamily="2"/>
              </a:rPr>
              <a:t>b</a:t>
            </a:r>
            <a:r>
              <a:rPr lang="it-IT" sz="3200" b="1" i="0" u="none" strike="noStrike" kern="1200" baseline="30000" dirty="0">
                <a:ln>
                  <a:noFill/>
                </a:ln>
                <a:latin typeface="Symbol" pitchFamily="2" charset="2"/>
                <a:ea typeface="Droid Sans Fallback" pitchFamily="2"/>
                <a:cs typeface="FreeSans" pitchFamily="2"/>
              </a:rPr>
              <a:t>-</a:t>
            </a:r>
            <a:r>
              <a:rPr lang="it-IT" sz="3200" b="1" i="0" u="none" strike="noStrike" kern="1200" dirty="0">
                <a:ln>
                  <a:noFill/>
                </a:ln>
                <a:latin typeface="Century Schoolbook L" pitchFamily="18"/>
                <a:ea typeface="Droid Sans Fallback" pitchFamily="2"/>
                <a:cs typeface="FreeSans" pitchFamily="2"/>
              </a:rPr>
              <a:t>:</a:t>
            </a:r>
          </a:p>
          <a:p>
            <a:pPr marL="0" marR="0" lvl="0" indent="0" algn="ctr" rtl="0" hangingPunct="0">
              <a:lnSpc>
                <a:spcPct val="100000"/>
              </a:lnSpc>
              <a:spcBef>
                <a:spcPts val="0"/>
              </a:spcBef>
              <a:spcAft>
                <a:spcPts val="0"/>
              </a:spcAft>
              <a:buNone/>
              <a:tabLst/>
              <a:defRPr sz="4000" b="1">
                <a:latin typeface="Century Schoolbook L" pitchFamily="18"/>
              </a:defRPr>
            </a:pPr>
            <a:r>
              <a:rPr lang="it-IT" sz="3200" b="1" i="0" u="none" strike="noStrike" kern="1200" dirty="0">
                <a:ln>
                  <a:noFill/>
                </a:ln>
                <a:latin typeface="Century Schoolbook L" pitchFamily="18"/>
                <a:ea typeface="Droid Sans Fallback" pitchFamily="2"/>
                <a:cs typeface="FreeSans" pitchFamily="2"/>
              </a:rPr>
              <a:t>Datazione al </a:t>
            </a:r>
            <a:r>
              <a:rPr lang="it-IT" sz="3200" b="1" i="0" u="none" strike="noStrike" kern="1200" baseline="30000" dirty="0">
                <a:ln>
                  <a:noFill/>
                </a:ln>
                <a:latin typeface="Century Schoolbook L" pitchFamily="18"/>
                <a:ea typeface="Droid Sans Fallback" pitchFamily="2"/>
                <a:cs typeface="FreeSans" pitchFamily="2"/>
              </a:rPr>
              <a:t>14</a:t>
            </a:r>
            <a:r>
              <a:rPr lang="it-IT" sz="3200" b="1" i="0" u="none" strike="noStrike" kern="1200" dirty="0">
                <a:ln>
                  <a:noFill/>
                </a:ln>
                <a:latin typeface="Century Schoolbook L" pitchFamily="18"/>
                <a:ea typeface="Droid Sans Fallback" pitchFamily="2"/>
                <a:cs typeface="FreeSans" pitchFamily="2"/>
              </a:rPr>
              <a:t>C</a:t>
            </a:r>
          </a:p>
        </p:txBody>
      </p:sp>
      <p:sp>
        <p:nvSpPr>
          <p:cNvPr id="4" name="Text Box 153">
            <a:extLst>
              <a:ext uri="{FF2B5EF4-FFF2-40B4-BE49-F238E27FC236}">
                <a16:creationId xmlns:a16="http://schemas.microsoft.com/office/drawing/2014/main" id="{3B9D82B2-D2A2-ED47-8870-61AC1188F07D}"/>
              </a:ext>
            </a:extLst>
          </p:cNvPr>
          <p:cNvSpPr/>
          <p:nvPr/>
        </p:nvSpPr>
        <p:spPr>
          <a:xfrm>
            <a:off x="2743199" y="5320079"/>
            <a:ext cx="557784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 name="TextBox 4">
            <a:extLst>
              <a:ext uri="{FF2B5EF4-FFF2-40B4-BE49-F238E27FC236}">
                <a16:creationId xmlns:a16="http://schemas.microsoft.com/office/drawing/2014/main" id="{A6F84ED3-E379-5148-9207-96A0E8B1A935}"/>
              </a:ext>
            </a:extLst>
          </p:cNvPr>
          <p:cNvSpPr txBox="1"/>
          <p:nvPr/>
        </p:nvSpPr>
        <p:spPr>
          <a:xfrm>
            <a:off x="313199" y="1560239"/>
            <a:ext cx="9767425" cy="3453338"/>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	La concentrazione di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nell'atmosfera è costante ad ogni epoca:</a:t>
            </a:r>
          </a:p>
          <a:p>
            <a:pPr marL="0" marR="0" lvl="0" indent="0" rtl="0" hangingPunct="0">
              <a:lnSpc>
                <a:spcPct val="100000"/>
              </a:lnSpc>
              <a:spcBef>
                <a:spcPts val="0"/>
              </a:spcBef>
              <a:spcAft>
                <a:spcPts val="0"/>
              </a:spcAft>
              <a:buNone/>
              <a:tabLst/>
              <a:defRPr sz="1800"/>
            </a:pPr>
            <a:endParaRPr lang="it-IT" sz="1800" b="0" i="0" u="none" strike="noStrike" kern="1200"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None/>
              <a:tabLst/>
              <a:defRPr sz="1800"/>
            </a:pPr>
            <a:endParaRPr lang="it-IT" sz="1800" b="0" i="0" u="none" strike="noStrike" kern="1200"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					</a:t>
            </a:r>
          </a:p>
          <a:p>
            <a:pPr marL="0" marR="0" lvl="0" indent="0" rtl="0" hangingPunct="0">
              <a:lnSpc>
                <a:spcPct val="100000"/>
              </a:lnSpc>
              <a:spcBef>
                <a:spcPts val="0"/>
              </a:spcBef>
              <a:spcAft>
                <a:spcPts val="0"/>
              </a:spcAft>
              <a:buNone/>
              <a:tabLst/>
              <a:defRPr sz="1800"/>
            </a:pPr>
            <a:endParaRPr lang="it-IT" sz="1800" b="0" i="0" u="none" strike="noStrike" kern="1200"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	Il tempo di dimezzamento del </a:t>
            </a:r>
            <a:r>
              <a:rPr lang="it-IT" sz="1800" b="0" i="0" u="none" strike="noStrike" kern="1200" baseline="30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è </a:t>
            </a:r>
            <a:r>
              <a:rPr lang="it-IT" sz="1800" b="1" i="0" u="none" strike="noStrike" kern="1200" dirty="0">
                <a:ln>
                  <a:noFill/>
                </a:ln>
                <a:latin typeface="Liberation Sans" pitchFamily="18"/>
                <a:ea typeface="Droid Sans Fallback" pitchFamily="2"/>
                <a:cs typeface="FreeSans" pitchFamily="2"/>
              </a:rPr>
              <a:t>T</a:t>
            </a:r>
            <a:r>
              <a:rPr lang="it-IT" sz="1800" b="1" i="0" u="none" strike="noStrike" kern="1200" baseline="-25000" dirty="0">
                <a:ln>
                  <a:noFill/>
                </a:ln>
                <a:latin typeface="Liberation Sans" pitchFamily="18"/>
                <a:ea typeface="Droid Sans Fallback" pitchFamily="2"/>
                <a:cs typeface="FreeSans" pitchFamily="2"/>
              </a:rPr>
              <a:t>1/2</a:t>
            </a:r>
            <a:r>
              <a:rPr lang="it-IT" sz="1800" b="1" i="0" u="none" strike="noStrike" kern="1200" dirty="0">
                <a:ln>
                  <a:noFill/>
                </a:ln>
                <a:latin typeface="Liberation Sans" pitchFamily="18"/>
                <a:ea typeface="Droid Sans Fallback" pitchFamily="2"/>
                <a:cs typeface="FreeSans" pitchFamily="2"/>
              </a:rPr>
              <a:t> = 5730 anni</a:t>
            </a:r>
            <a:r>
              <a:rPr lang="it-IT" sz="1800" b="0" i="0" u="none" strike="noStrike" kern="1200" dirty="0">
                <a:ln>
                  <a:noFill/>
                </a:ln>
                <a:latin typeface="Liberation Sans" pitchFamily="18"/>
                <a:ea typeface="Droid Sans Fallback" pitchFamily="2"/>
                <a:cs typeface="FreeSans" pitchFamily="2"/>
              </a:rPr>
              <a:t>,</a:t>
            </a:r>
          </a:p>
          <a:p>
            <a:pPr marL="0" marR="0" lvl="0" indent="0" rtl="0" hangingPunct="0">
              <a:lnSpc>
                <a:spcPct val="100000"/>
              </a:lnSpc>
              <a:spcBef>
                <a:spcPts val="0"/>
              </a:spcBef>
              <a:spcAft>
                <a:spcPts val="0"/>
              </a:spcAft>
              <a:buNone/>
              <a:tabLst/>
              <a:defRPr sz="1800"/>
            </a:pPr>
            <a:endParaRPr lang="it-IT" sz="2800" b="0" i="0" u="none" strike="noStrike" kern="1200"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None/>
              <a:tabLst/>
              <a:defRPr sz="1800"/>
            </a:pPr>
            <a:r>
              <a:rPr lang="it-IT" sz="2800" b="0" i="0" u="none" strike="noStrike" kern="1200" dirty="0">
                <a:ln>
                  <a:noFill/>
                </a:ln>
                <a:latin typeface="Liberation Sans" pitchFamily="18"/>
                <a:ea typeface="Droid Sans Fallback" pitchFamily="2"/>
                <a:cs typeface="FreeSans" pitchFamily="2"/>
              </a:rPr>
              <a:t>	</a:t>
            </a:r>
            <a:r>
              <a:rPr lang="it-IT" sz="1800" b="0" i="0" u="none" strike="noStrike" kern="1200" dirty="0">
                <a:ln>
                  <a:noFill/>
                </a:ln>
                <a:latin typeface="Liberation Sans" pitchFamily="18"/>
                <a:ea typeface="Droid Sans Fallback" pitchFamily="2"/>
                <a:cs typeface="FreeSans" pitchFamily="2"/>
              </a:rPr>
              <a:t>Il </a:t>
            </a:r>
            <a:r>
              <a:rPr lang="it-IT" sz="1800" b="0" i="0" u="none" strike="noStrike" kern="1200" baseline="33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decade seguendo la legge del decadimento radioattivo, </a:t>
            </a:r>
          </a:p>
          <a:p>
            <a:pPr marL="0" marR="0" lvl="0" indent="0" rtl="0" hangingPunct="0">
              <a:lnSpc>
                <a:spcPct val="100000"/>
              </a:lnSpc>
              <a:spcBef>
                <a:spcPts val="0"/>
              </a:spcBef>
              <a:spcAft>
                <a:spcPts val="0"/>
              </a:spcAft>
              <a:buNone/>
              <a:tabLst/>
              <a:defRPr sz="1800"/>
            </a:pPr>
            <a:r>
              <a:rPr lang="it-IT" dirty="0">
                <a:latin typeface="Liberation Sans" pitchFamily="18"/>
                <a:ea typeface="Droid Sans Fallback" pitchFamily="2"/>
                <a:cs typeface="FreeSans" pitchFamily="2"/>
              </a:rPr>
              <a:t>	</a:t>
            </a:r>
            <a:r>
              <a:rPr lang="it-IT" sz="1800" b="0" i="0" u="none" strike="noStrike" kern="1200" dirty="0">
                <a:ln>
                  <a:noFill/>
                </a:ln>
                <a:latin typeface="Liberation Sans" pitchFamily="18"/>
                <a:ea typeface="Droid Sans Fallback" pitchFamily="2"/>
                <a:cs typeface="FreeSans" pitchFamily="2"/>
              </a:rPr>
              <a:t>quindi</a:t>
            </a:r>
            <a:r>
              <a:rPr lang="it-IT" sz="2800" b="0" i="0" u="none" strike="noStrike" kern="1200" dirty="0">
                <a:ln>
                  <a:noFill/>
                </a:ln>
                <a:latin typeface="Liberation Sans" pitchFamily="18"/>
                <a:ea typeface="Droid Sans Fallback" pitchFamily="2"/>
                <a:cs typeface="FreeSans" pitchFamily="2"/>
              </a:rPr>
              <a:t> </a:t>
            </a:r>
            <a:r>
              <a:rPr lang="it-IT" sz="2400" b="0" i="0" u="none" strike="noStrike" kern="1200" dirty="0">
                <a:ln>
                  <a:noFill/>
                </a:ln>
                <a:latin typeface="Liberation Sans" pitchFamily="18"/>
                <a:ea typeface="Droid Sans Fallback" pitchFamily="2"/>
                <a:cs typeface="FreeSans" pitchFamily="2"/>
              </a:rPr>
              <a:t>c(t) = c</a:t>
            </a:r>
            <a:r>
              <a:rPr lang="it-IT" sz="2400" b="0" i="0" u="none" strike="noStrike" kern="1200" baseline="-25000" dirty="0">
                <a:ln>
                  <a:noFill/>
                </a:ln>
                <a:latin typeface="Liberation Sans" pitchFamily="18"/>
                <a:ea typeface="Droid Sans Fallback" pitchFamily="2"/>
                <a:cs typeface="FreeSans" pitchFamily="2"/>
              </a:rPr>
              <a:t>0</a:t>
            </a:r>
            <a:r>
              <a:rPr lang="it-IT" sz="2400" b="0" i="0" u="none" strike="noStrike" kern="1200" dirty="0">
                <a:ln>
                  <a:noFill/>
                </a:ln>
                <a:latin typeface="Liberation Sans" pitchFamily="18"/>
                <a:ea typeface="Droid Sans Fallback" pitchFamily="2"/>
                <a:cs typeface="FreeSans" pitchFamily="2"/>
              </a:rPr>
              <a:t> x 2</a:t>
            </a:r>
            <a:r>
              <a:rPr lang="it-IT" sz="2400" b="0" i="0" u="none" strike="noStrike" kern="1200" baseline="33000" dirty="0">
                <a:ln>
                  <a:noFill/>
                </a:ln>
                <a:latin typeface="Liberation Sans" pitchFamily="18"/>
                <a:ea typeface="Droid Sans Fallback" pitchFamily="2"/>
                <a:cs typeface="FreeSans" pitchFamily="2"/>
              </a:rPr>
              <a:t>- t / T1/2</a:t>
            </a:r>
          </a:p>
          <a:p>
            <a:pPr marL="0" marR="0" lvl="0" indent="0" rtl="0" hangingPunct="0">
              <a:lnSpc>
                <a:spcPct val="100000"/>
              </a:lnSpc>
              <a:spcBef>
                <a:spcPts val="0"/>
              </a:spcBef>
              <a:spcAft>
                <a:spcPts val="0"/>
              </a:spcAft>
              <a:buNone/>
              <a:tabLst/>
              <a:defRPr sz="1800"/>
            </a:pPr>
            <a:endParaRPr lang="it-IT" sz="1800" b="1" i="0" u="none" strike="noStrike" kern="1200" dirty="0">
              <a:ln>
                <a:noFill/>
              </a:ln>
              <a:latin typeface="Liberation Sans" pitchFamily="18"/>
              <a:ea typeface="Droid Sans Fallback" pitchFamily="2"/>
              <a:cs typeface="FreeSans" pitchFamily="2"/>
            </a:endParaRPr>
          </a:p>
          <a:p>
            <a:pPr marL="0" marR="0" lvl="0" indent="0" rtl="0" hangingPunct="0">
              <a:lnSpc>
                <a:spcPct val="100000"/>
              </a:lnSpc>
              <a:spcBef>
                <a:spcPts val="0"/>
              </a:spcBef>
              <a:spcAft>
                <a:spcPts val="0"/>
              </a:spcAft>
              <a:buNone/>
              <a:tabLst/>
              <a:defRPr sz="1800"/>
            </a:pPr>
            <a:r>
              <a:rPr lang="it-IT" sz="1800" b="0" i="0" u="none" strike="noStrike" kern="1200" dirty="0">
                <a:ln>
                  <a:noFill/>
                </a:ln>
                <a:latin typeface="Liberation Sans" pitchFamily="18"/>
                <a:ea typeface="Droid Sans Fallback" pitchFamily="2"/>
                <a:cs typeface="FreeSans" pitchFamily="2"/>
              </a:rPr>
              <a:t>Quindi misurando l'attività di </a:t>
            </a:r>
            <a:r>
              <a:rPr lang="it-IT" sz="1800" b="0" i="0" u="none" strike="noStrike" kern="1200" baseline="33000" dirty="0">
                <a:ln>
                  <a:noFill/>
                </a:ln>
                <a:latin typeface="Liberation Sans" pitchFamily="18"/>
                <a:ea typeface="Droid Sans Fallback" pitchFamily="2"/>
                <a:cs typeface="FreeSans" pitchFamily="2"/>
              </a:rPr>
              <a:t>14</a:t>
            </a:r>
            <a:r>
              <a:rPr lang="it-IT" sz="1800" b="0" i="0" u="none" strike="noStrike" kern="1200" dirty="0">
                <a:ln>
                  <a:noFill/>
                </a:ln>
                <a:latin typeface="Liberation Sans" pitchFamily="18"/>
                <a:ea typeface="Droid Sans Fallback" pitchFamily="2"/>
                <a:cs typeface="FreeSans" pitchFamily="2"/>
              </a:rPr>
              <a:t>C, o la sua concentrazione, si può risalire all'epoca della morte</a:t>
            </a:r>
          </a:p>
        </p:txBody>
      </p:sp>
      <p:sp>
        <p:nvSpPr>
          <p:cNvPr id="6" name="Freeform 5">
            <a:extLst>
              <a:ext uri="{FF2B5EF4-FFF2-40B4-BE49-F238E27FC236}">
                <a16:creationId xmlns:a16="http://schemas.microsoft.com/office/drawing/2014/main" id="{C1448E11-1F19-1C45-871E-8FF80C334E1B}"/>
              </a:ext>
            </a:extLst>
          </p:cNvPr>
          <p:cNvSpPr/>
          <p:nvPr/>
        </p:nvSpPr>
        <p:spPr>
          <a:xfrm>
            <a:off x="540000" y="1645920"/>
            <a:ext cx="144000" cy="14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D320"/>
          </a:solidFill>
          <a:ln w="18360">
            <a:solidFill>
              <a:srgbClr val="FF9900"/>
            </a:solidFill>
            <a:prstDash val="solid"/>
          </a:ln>
          <a:effectLst>
            <a:outerShdw dist="51930" dir="2700000" algn="tl">
              <a:srgbClr val="808080"/>
            </a:outerShdw>
          </a:effectLst>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7" name="Freeform 6">
            <a:extLst>
              <a:ext uri="{FF2B5EF4-FFF2-40B4-BE49-F238E27FC236}">
                <a16:creationId xmlns:a16="http://schemas.microsoft.com/office/drawing/2014/main" id="{8F64F6B3-C277-724D-AA94-3B2E2E4C9BE4}"/>
              </a:ext>
            </a:extLst>
          </p:cNvPr>
          <p:cNvSpPr/>
          <p:nvPr/>
        </p:nvSpPr>
        <p:spPr>
          <a:xfrm>
            <a:off x="558720" y="2924639"/>
            <a:ext cx="144000" cy="14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D320"/>
          </a:solidFill>
          <a:ln w="18360">
            <a:solidFill>
              <a:srgbClr val="FF9900"/>
            </a:solidFill>
            <a:prstDash val="solid"/>
          </a:ln>
          <a:effectLst>
            <a:outerShdw dist="51930" dir="2700000" algn="tl">
              <a:srgbClr val="808080"/>
            </a:outerShdw>
          </a:effectLst>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4C50F4-C85F-0745-B510-C2090D3AEE48}"/>
                  </a:ext>
                </a:extLst>
              </p:cNvPr>
              <p:cNvSpPr txBox="1">
                <a:spLocks noResize="1"/>
              </p:cNvSpPr>
              <p:nvPr/>
            </p:nvSpPr>
            <p:spPr>
              <a:xfrm>
                <a:off x="3765600" y="1959711"/>
                <a:ext cx="1650172" cy="646096"/>
              </a:xfrm>
              <a:prstGeom prst="rect">
                <a:avLst/>
              </a:prstGeom>
              <a:noFill/>
              <a:ln>
                <a:noFill/>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p>
                            <m:sSupPr>
                              <m:ctrlPr>
                                <a:rPr lang="it-IT" i="1">
                                  <a:latin typeface="Cambria Math" panose="02040503050406030204" pitchFamily="18" charset="0"/>
                                </a:rPr>
                              </m:ctrlPr>
                            </m:sSupPr>
                            <m:e>
                              <m:r>
                                <a:rPr lang="it-IT" b="0" i="1" smtClean="0">
                                  <a:latin typeface="Cambria Math" panose="02040503050406030204" pitchFamily="18" charset="0"/>
                                </a:rPr>
                                <m:t>𝑁</m:t>
                              </m:r>
                            </m:e>
                            <m:sup>
                              <m:r>
                                <a:rPr lang="it-IT">
                                  <a:latin typeface="Cambria Math" panose="02040503050406030204" pitchFamily="18" charset="0"/>
                                </a:rPr>
                                <m:t>14</m:t>
                              </m:r>
                            </m:sup>
                          </m:sSup>
                          <m:r>
                            <a:rPr lang="it-IT" i="1">
                              <a:latin typeface="Cambria Math" panose="02040503050406030204" pitchFamily="18" charset="0"/>
                            </a:rPr>
                            <m:t>𝐶</m:t>
                          </m:r>
                        </m:num>
                        <m:den>
                          <m:sSup>
                            <m:sSupPr>
                              <m:ctrlPr>
                                <a:rPr lang="it-IT" i="1">
                                  <a:latin typeface="Cambria Math" panose="02040503050406030204" pitchFamily="18" charset="0"/>
                                </a:rPr>
                              </m:ctrlPr>
                            </m:sSupPr>
                            <m:e>
                              <m:r>
                                <a:rPr lang="it-IT" b="0" i="1" smtClean="0">
                                  <a:latin typeface="Cambria Math" panose="02040503050406030204" pitchFamily="18" charset="0"/>
                                </a:rPr>
                                <m:t>𝑁</m:t>
                              </m:r>
                            </m:e>
                            <m:sup>
                              <m:r>
                                <a:rPr lang="it-IT" i="0">
                                  <a:latin typeface="Cambria Math" panose="02040503050406030204" pitchFamily="18" charset="0"/>
                                </a:rPr>
                                <m:t>12</m:t>
                              </m:r>
                            </m:sup>
                          </m:sSup>
                          <m:r>
                            <a:rPr lang="it-IT" i="1">
                              <a:latin typeface="Cambria Math" panose="02040503050406030204" pitchFamily="18" charset="0"/>
                            </a:rPr>
                            <m:t>𝐶</m:t>
                          </m:r>
                        </m:den>
                      </m:f>
                      <m:r>
                        <a:rPr lang="it-IT" i="0">
                          <a:latin typeface="Cambria Math" panose="02040503050406030204" pitchFamily="18" charset="0"/>
                        </a:rPr>
                        <m:t>∼</m:t>
                      </m:r>
                      <m:sSup>
                        <m:sSupPr>
                          <m:ctrlPr>
                            <a:rPr lang="it-IT" i="1">
                              <a:latin typeface="Cambria Math" panose="02040503050406030204" pitchFamily="18" charset="0"/>
                            </a:rPr>
                          </m:ctrlPr>
                        </m:sSupPr>
                        <m:e>
                          <m:r>
                            <a:rPr lang="it-IT" i="0">
                              <a:latin typeface="Cambria Math" panose="02040503050406030204" pitchFamily="18" charset="0"/>
                            </a:rPr>
                            <m:t>10</m:t>
                          </m:r>
                        </m:e>
                        <m:sup>
                          <m:r>
                            <a:rPr lang="it-IT" i="0">
                              <a:latin typeface="Cambria Math" panose="02040503050406030204" pitchFamily="18" charset="0"/>
                            </a:rPr>
                            <m:t>−12</m:t>
                          </m:r>
                        </m:sup>
                      </m:sSup>
                    </m:oMath>
                  </m:oMathPara>
                </a14:m>
                <a:endParaRPr lang="it-IT" i="0" dirty="0">
                  <a:latin typeface="Liberation Sans" pitchFamily="18"/>
                </a:endParaRPr>
              </a:p>
            </p:txBody>
          </p:sp>
        </mc:Choice>
        <mc:Fallback xmlns="">
          <p:sp>
            <p:nvSpPr>
              <p:cNvPr id="8" name="TextBox 7">
                <a:extLst>
                  <a:ext uri="{FF2B5EF4-FFF2-40B4-BE49-F238E27FC236}">
                    <a16:creationId xmlns:a16="http://schemas.microsoft.com/office/drawing/2014/main" id="{204C50F4-C85F-0745-B510-C2090D3AEE48}"/>
                  </a:ext>
                </a:extLst>
              </p:cNvPr>
              <p:cNvSpPr txBox="1">
                <a:spLocks noRot="1" noChangeAspect="1" noMove="1" noResize="1" noEditPoints="1" noAdjustHandles="1" noChangeArrowheads="1" noChangeShapeType="1" noTextEdit="1"/>
              </p:cNvSpPr>
              <p:nvPr/>
            </p:nvSpPr>
            <p:spPr>
              <a:xfrm>
                <a:off x="3765600" y="1959711"/>
                <a:ext cx="1650172" cy="646096"/>
              </a:xfrm>
              <a:prstGeom prst="rect">
                <a:avLst/>
              </a:prstGeom>
              <a:blipFill>
                <a:blip r:embed="rId4"/>
                <a:stretch>
                  <a:fillRect b="-3846"/>
                </a:stretch>
              </a:blipFill>
              <a:ln>
                <a:noFill/>
              </a:ln>
            </p:spPr>
            <p:txBody>
              <a:bodyPr/>
              <a:lstStyle/>
              <a:p>
                <a:r>
                  <a:rPr lang="it-IT">
                    <a:noFill/>
                  </a:rPr>
                  <a:t> </a:t>
                </a:r>
              </a:p>
            </p:txBody>
          </p:sp>
        </mc:Fallback>
      </mc:AlternateContent>
      <p:pic>
        <p:nvPicPr>
          <p:cNvPr id="9" name="Picture 8">
            <a:extLst>
              <a:ext uri="{FF2B5EF4-FFF2-40B4-BE49-F238E27FC236}">
                <a16:creationId xmlns:a16="http://schemas.microsoft.com/office/drawing/2014/main" id="{FD73A2C5-D346-0C4D-8105-8BCF825F5D36}"/>
              </a:ext>
            </a:extLst>
          </p:cNvPr>
          <p:cNvPicPr>
            <a:picLocks noChangeAspect="1"/>
          </p:cNvPicPr>
          <p:nvPr/>
        </p:nvPicPr>
        <p:blipFill>
          <a:blip r:embed="rId5">
            <a:lum/>
            <a:alphaModFix/>
          </a:blip>
          <a:srcRect/>
          <a:stretch>
            <a:fillRect/>
          </a:stretch>
        </p:blipFill>
        <p:spPr>
          <a:xfrm>
            <a:off x="1296000" y="6179040"/>
            <a:ext cx="1142640" cy="542520"/>
          </a:xfrm>
          <a:prstGeom prst="rect">
            <a:avLst/>
          </a:prstGeom>
          <a:noFill/>
          <a:ln>
            <a:noFill/>
          </a:ln>
        </p:spPr>
      </p:pic>
      <p:pic>
        <p:nvPicPr>
          <p:cNvPr id="10" name="Picture 9">
            <a:extLst>
              <a:ext uri="{FF2B5EF4-FFF2-40B4-BE49-F238E27FC236}">
                <a16:creationId xmlns:a16="http://schemas.microsoft.com/office/drawing/2014/main" id="{7B2B46F4-0B2E-7343-A95C-011E08D42BA1}"/>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3047040" y="5519520"/>
            <a:ext cx="1421280" cy="1463039"/>
          </a:xfrm>
          <a:prstGeom prst="rect">
            <a:avLst/>
          </a:prstGeom>
          <a:noFill/>
          <a:ln>
            <a:noFill/>
          </a:ln>
        </p:spPr>
      </p:pic>
      <p:pic>
        <p:nvPicPr>
          <p:cNvPr id="11" name="Picture 10">
            <a:extLst>
              <a:ext uri="{FF2B5EF4-FFF2-40B4-BE49-F238E27FC236}">
                <a16:creationId xmlns:a16="http://schemas.microsoft.com/office/drawing/2014/main" id="{420C0C61-8D9A-2448-B553-E472B48EEF33}"/>
              </a:ext>
            </a:extLst>
          </p:cNvPr>
          <p:cNvPicPr>
            <a:picLocks noChangeAspect="1"/>
          </p:cNvPicPr>
          <p:nvPr/>
        </p:nvPicPr>
        <p:blipFill>
          <a:blip r:embed="rId5">
            <a:lum/>
            <a:alphaModFix/>
          </a:blip>
          <a:srcRect/>
          <a:stretch>
            <a:fillRect/>
          </a:stretch>
        </p:blipFill>
        <p:spPr>
          <a:xfrm>
            <a:off x="3204000" y="6179040"/>
            <a:ext cx="1142640" cy="542520"/>
          </a:xfrm>
          <a:prstGeom prst="rect">
            <a:avLst/>
          </a:prstGeom>
          <a:noFill/>
          <a:ln>
            <a:noFill/>
          </a:ln>
        </p:spPr>
      </p:pic>
      <p:pic>
        <p:nvPicPr>
          <p:cNvPr id="12" name="Picture 11">
            <a:extLst>
              <a:ext uri="{FF2B5EF4-FFF2-40B4-BE49-F238E27FC236}">
                <a16:creationId xmlns:a16="http://schemas.microsoft.com/office/drawing/2014/main" id="{9A62B378-0B06-3E4E-9AFA-F2DA02AEBC21}"/>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5027040" y="5519520"/>
            <a:ext cx="1421280" cy="1463039"/>
          </a:xfrm>
          <a:prstGeom prst="rect">
            <a:avLst/>
          </a:prstGeom>
          <a:noFill/>
          <a:ln>
            <a:noFill/>
          </a:ln>
        </p:spPr>
      </p:pic>
      <p:pic>
        <p:nvPicPr>
          <p:cNvPr id="13" name="Picture 12">
            <a:extLst>
              <a:ext uri="{FF2B5EF4-FFF2-40B4-BE49-F238E27FC236}">
                <a16:creationId xmlns:a16="http://schemas.microsoft.com/office/drawing/2014/main" id="{FA25E9C0-41EF-E844-9C74-275A9B6D4E84}"/>
              </a:ext>
            </a:extLst>
          </p:cNvPr>
          <p:cNvPicPr>
            <a:picLocks noChangeAspect="1"/>
          </p:cNvPicPr>
          <p:nvPr/>
        </p:nvPicPr>
        <p:blipFill>
          <a:blip r:embed="rId5">
            <a:lum/>
            <a:alphaModFix/>
          </a:blip>
          <a:srcRect/>
          <a:stretch>
            <a:fillRect/>
          </a:stretch>
        </p:blipFill>
        <p:spPr>
          <a:xfrm>
            <a:off x="5184000" y="6179040"/>
            <a:ext cx="1142640" cy="542520"/>
          </a:xfrm>
          <a:prstGeom prst="rect">
            <a:avLst/>
          </a:prstGeom>
          <a:noFill/>
          <a:ln>
            <a:noFill/>
          </a:ln>
        </p:spPr>
      </p:pic>
      <p:pic>
        <p:nvPicPr>
          <p:cNvPr id="14" name="Picture 13">
            <a:extLst>
              <a:ext uri="{FF2B5EF4-FFF2-40B4-BE49-F238E27FC236}">
                <a16:creationId xmlns:a16="http://schemas.microsoft.com/office/drawing/2014/main" id="{577A4FCC-2ED4-DA4F-B00D-9D2661DA3288}"/>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6971040" y="5519520"/>
            <a:ext cx="1421280" cy="1463039"/>
          </a:xfrm>
          <a:prstGeom prst="rect">
            <a:avLst/>
          </a:prstGeom>
          <a:noFill/>
          <a:ln>
            <a:noFill/>
          </a:ln>
        </p:spPr>
      </p:pic>
      <p:pic>
        <p:nvPicPr>
          <p:cNvPr id="15" name="Picture 14">
            <a:extLst>
              <a:ext uri="{FF2B5EF4-FFF2-40B4-BE49-F238E27FC236}">
                <a16:creationId xmlns:a16="http://schemas.microsoft.com/office/drawing/2014/main" id="{13BC8D1E-FB74-0243-A812-C9271B48DF57}"/>
              </a:ext>
            </a:extLst>
          </p:cNvPr>
          <p:cNvPicPr>
            <a:picLocks noChangeAspect="1"/>
          </p:cNvPicPr>
          <p:nvPr/>
        </p:nvPicPr>
        <p:blipFill>
          <a:blip r:embed="rId5">
            <a:lum/>
            <a:alphaModFix/>
          </a:blip>
          <a:srcRect/>
          <a:stretch>
            <a:fillRect/>
          </a:stretch>
        </p:blipFill>
        <p:spPr>
          <a:xfrm>
            <a:off x="7128000" y="6179040"/>
            <a:ext cx="1142640" cy="542520"/>
          </a:xfrm>
          <a:prstGeom prst="rect">
            <a:avLst/>
          </a:prstGeom>
          <a:noFill/>
          <a:ln>
            <a:noFill/>
          </a:ln>
        </p:spPr>
      </p:pic>
      <p:sp>
        <p:nvSpPr>
          <p:cNvPr id="16" name="Straight Connector 15">
            <a:extLst>
              <a:ext uri="{FF2B5EF4-FFF2-40B4-BE49-F238E27FC236}">
                <a16:creationId xmlns:a16="http://schemas.microsoft.com/office/drawing/2014/main" id="{03BECB07-A7B3-114B-9A37-FA303AE0AAAD}"/>
              </a:ext>
            </a:extLst>
          </p:cNvPr>
          <p:cNvSpPr/>
          <p:nvPr/>
        </p:nvSpPr>
        <p:spPr>
          <a:xfrm flipH="1" flipV="1">
            <a:off x="1077840" y="5519520"/>
            <a:ext cx="365760" cy="73152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 name="Straight Connector 16">
            <a:extLst>
              <a:ext uri="{FF2B5EF4-FFF2-40B4-BE49-F238E27FC236}">
                <a16:creationId xmlns:a16="http://schemas.microsoft.com/office/drawing/2014/main" id="{B2FDE068-D6D6-A341-A702-17700D48779D}"/>
              </a:ext>
            </a:extLst>
          </p:cNvPr>
          <p:cNvSpPr/>
          <p:nvPr/>
        </p:nvSpPr>
        <p:spPr>
          <a:xfrm flipH="1" flipV="1">
            <a:off x="1260720" y="5428080"/>
            <a:ext cx="254880" cy="81900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 name="Straight Connector 17">
            <a:extLst>
              <a:ext uri="{FF2B5EF4-FFF2-40B4-BE49-F238E27FC236}">
                <a16:creationId xmlns:a16="http://schemas.microsoft.com/office/drawing/2014/main" id="{3464988A-DA42-DC48-B749-AF0A9EAFC7F1}"/>
              </a:ext>
            </a:extLst>
          </p:cNvPr>
          <p:cNvSpPr/>
          <p:nvPr/>
        </p:nvSpPr>
        <p:spPr>
          <a:xfrm flipH="1" flipV="1">
            <a:off x="1443600" y="5336640"/>
            <a:ext cx="167040" cy="91512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 name="Straight Connector 18">
            <a:extLst>
              <a:ext uri="{FF2B5EF4-FFF2-40B4-BE49-F238E27FC236}">
                <a16:creationId xmlns:a16="http://schemas.microsoft.com/office/drawing/2014/main" id="{323C2210-EA87-274C-A69E-94E08A7F0362}"/>
              </a:ext>
            </a:extLst>
          </p:cNvPr>
          <p:cNvSpPr/>
          <p:nvPr/>
        </p:nvSpPr>
        <p:spPr>
          <a:xfrm flipH="1" flipV="1">
            <a:off x="1645920" y="5245200"/>
            <a:ext cx="125640" cy="101124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Straight Connector 19">
            <a:extLst>
              <a:ext uri="{FF2B5EF4-FFF2-40B4-BE49-F238E27FC236}">
                <a16:creationId xmlns:a16="http://schemas.microsoft.com/office/drawing/2014/main" id="{2B7337D4-4BE3-EA45-8685-D6EA04523F74}"/>
              </a:ext>
            </a:extLst>
          </p:cNvPr>
          <p:cNvSpPr/>
          <p:nvPr/>
        </p:nvSpPr>
        <p:spPr>
          <a:xfrm flipV="1">
            <a:off x="1877400" y="5212080"/>
            <a:ext cx="104760" cy="105156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1" name="Straight Connector 20">
            <a:extLst>
              <a:ext uri="{FF2B5EF4-FFF2-40B4-BE49-F238E27FC236}">
                <a16:creationId xmlns:a16="http://schemas.microsoft.com/office/drawing/2014/main" id="{B98092F3-AABD-3840-98D6-EE9C8B746677}"/>
              </a:ext>
            </a:extLst>
          </p:cNvPr>
          <p:cNvSpPr/>
          <p:nvPr/>
        </p:nvSpPr>
        <p:spPr>
          <a:xfrm flipV="1">
            <a:off x="2093039" y="5300639"/>
            <a:ext cx="151921" cy="939961"/>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2" name="Straight Connector 21">
            <a:extLst>
              <a:ext uri="{FF2B5EF4-FFF2-40B4-BE49-F238E27FC236}">
                <a16:creationId xmlns:a16="http://schemas.microsoft.com/office/drawing/2014/main" id="{A2FB26C6-DC5B-AE43-9194-FD71FBD9E046}"/>
              </a:ext>
            </a:extLst>
          </p:cNvPr>
          <p:cNvSpPr/>
          <p:nvPr/>
        </p:nvSpPr>
        <p:spPr>
          <a:xfrm flipV="1">
            <a:off x="2191680" y="5377320"/>
            <a:ext cx="217800" cy="89928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3" name="Straight Connector 22">
            <a:extLst>
              <a:ext uri="{FF2B5EF4-FFF2-40B4-BE49-F238E27FC236}">
                <a16:creationId xmlns:a16="http://schemas.microsoft.com/office/drawing/2014/main" id="{D99243FF-640F-C84E-A1F4-C07EE692FA24}"/>
              </a:ext>
            </a:extLst>
          </p:cNvPr>
          <p:cNvSpPr/>
          <p:nvPr/>
        </p:nvSpPr>
        <p:spPr>
          <a:xfrm flipV="1">
            <a:off x="2351520" y="5519520"/>
            <a:ext cx="217800" cy="72540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4" name="TextBox 23">
            <a:extLst>
              <a:ext uri="{FF2B5EF4-FFF2-40B4-BE49-F238E27FC236}">
                <a16:creationId xmlns:a16="http://schemas.microsoft.com/office/drawing/2014/main" id="{60DF75BA-47B7-DF40-B0B8-043F0FF123FB}"/>
              </a:ext>
            </a:extLst>
          </p:cNvPr>
          <p:cNvSpPr txBox="1"/>
          <p:nvPr/>
        </p:nvSpPr>
        <p:spPr>
          <a:xfrm>
            <a:off x="1152720" y="7004879"/>
            <a:ext cx="1371599" cy="3189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600"/>
            </a:pPr>
            <a:r>
              <a:rPr lang="it-IT" sz="1600" b="0" i="0" u="none" strike="noStrike" kern="1200">
                <a:ln>
                  <a:noFill/>
                </a:ln>
                <a:latin typeface="Liberation Sans" pitchFamily="18"/>
                <a:ea typeface="Droid Sans Fallback" pitchFamily="2"/>
                <a:cs typeface="FreeSans" pitchFamily="2"/>
              </a:rPr>
              <a:t>Età = 0</a:t>
            </a:r>
          </a:p>
        </p:txBody>
      </p:sp>
      <p:sp>
        <p:nvSpPr>
          <p:cNvPr id="25" name="TextBox 24">
            <a:extLst>
              <a:ext uri="{FF2B5EF4-FFF2-40B4-BE49-F238E27FC236}">
                <a16:creationId xmlns:a16="http://schemas.microsoft.com/office/drawing/2014/main" id="{002A9640-53F5-804E-89F6-BD15B3CDE4D0}"/>
              </a:ext>
            </a:extLst>
          </p:cNvPr>
          <p:cNvSpPr txBox="1"/>
          <p:nvPr/>
        </p:nvSpPr>
        <p:spPr>
          <a:xfrm>
            <a:off x="2880720" y="7004879"/>
            <a:ext cx="1692000" cy="5475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600"/>
            </a:pPr>
            <a:r>
              <a:rPr lang="it-IT" sz="1600" b="0" i="0" u="none" strike="noStrike" kern="1200">
                <a:ln>
                  <a:noFill/>
                </a:ln>
                <a:latin typeface="Liberation Sans" pitchFamily="18"/>
                <a:ea typeface="Droid Sans Fallback" pitchFamily="2"/>
                <a:cs typeface="FreeSans" pitchFamily="2"/>
              </a:rPr>
              <a:t>Età = 5730 anni</a:t>
            </a:r>
          </a:p>
        </p:txBody>
      </p:sp>
      <p:sp>
        <p:nvSpPr>
          <p:cNvPr id="26" name="TextBox 25">
            <a:extLst>
              <a:ext uri="{FF2B5EF4-FFF2-40B4-BE49-F238E27FC236}">
                <a16:creationId xmlns:a16="http://schemas.microsoft.com/office/drawing/2014/main" id="{31D6B1C4-6298-B547-8FC1-A33700122CED}"/>
              </a:ext>
            </a:extLst>
          </p:cNvPr>
          <p:cNvSpPr txBox="1"/>
          <p:nvPr/>
        </p:nvSpPr>
        <p:spPr>
          <a:xfrm>
            <a:off x="1097280" y="4846320"/>
            <a:ext cx="164592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100%</a:t>
            </a:r>
          </a:p>
        </p:txBody>
      </p:sp>
      <p:sp>
        <p:nvSpPr>
          <p:cNvPr id="27" name="TextBox 26">
            <a:extLst>
              <a:ext uri="{FF2B5EF4-FFF2-40B4-BE49-F238E27FC236}">
                <a16:creationId xmlns:a16="http://schemas.microsoft.com/office/drawing/2014/main" id="{4E4622D0-8A17-9A40-B918-BF2BCC0BDD34}"/>
              </a:ext>
            </a:extLst>
          </p:cNvPr>
          <p:cNvSpPr txBox="1"/>
          <p:nvPr/>
        </p:nvSpPr>
        <p:spPr>
          <a:xfrm>
            <a:off x="3077279" y="4846320"/>
            <a:ext cx="136152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50%</a:t>
            </a:r>
          </a:p>
        </p:txBody>
      </p:sp>
      <p:sp>
        <p:nvSpPr>
          <p:cNvPr id="28" name="TextBox 27">
            <a:extLst>
              <a:ext uri="{FF2B5EF4-FFF2-40B4-BE49-F238E27FC236}">
                <a16:creationId xmlns:a16="http://schemas.microsoft.com/office/drawing/2014/main" id="{0C9378AC-CA6A-0C48-89EE-D9C28CCA87B2}"/>
              </a:ext>
            </a:extLst>
          </p:cNvPr>
          <p:cNvSpPr txBox="1"/>
          <p:nvPr/>
        </p:nvSpPr>
        <p:spPr>
          <a:xfrm>
            <a:off x="5129279" y="4846320"/>
            <a:ext cx="136152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25%</a:t>
            </a:r>
          </a:p>
        </p:txBody>
      </p:sp>
      <p:sp>
        <p:nvSpPr>
          <p:cNvPr id="29" name="TextBox 28">
            <a:extLst>
              <a:ext uri="{FF2B5EF4-FFF2-40B4-BE49-F238E27FC236}">
                <a16:creationId xmlns:a16="http://schemas.microsoft.com/office/drawing/2014/main" id="{61A84FB8-43E0-024E-ACDB-B4E6B3A9D230}"/>
              </a:ext>
            </a:extLst>
          </p:cNvPr>
          <p:cNvSpPr txBox="1"/>
          <p:nvPr/>
        </p:nvSpPr>
        <p:spPr>
          <a:xfrm>
            <a:off x="4788720" y="7004879"/>
            <a:ext cx="1919520" cy="3189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600"/>
            </a:pPr>
            <a:r>
              <a:rPr lang="it-IT" sz="1600" b="0" i="0" u="none" strike="noStrike" kern="1200">
                <a:ln>
                  <a:noFill/>
                </a:ln>
                <a:latin typeface="Liberation Sans" pitchFamily="18"/>
                <a:ea typeface="Droid Sans Fallback" pitchFamily="2"/>
                <a:cs typeface="FreeSans" pitchFamily="2"/>
              </a:rPr>
              <a:t>Età = 11460 anni</a:t>
            </a:r>
          </a:p>
        </p:txBody>
      </p:sp>
      <p:sp>
        <p:nvSpPr>
          <p:cNvPr id="30" name="TextBox 29">
            <a:extLst>
              <a:ext uri="{FF2B5EF4-FFF2-40B4-BE49-F238E27FC236}">
                <a16:creationId xmlns:a16="http://schemas.microsoft.com/office/drawing/2014/main" id="{F0EA5BF7-F22E-2445-8524-AE5A6515A25C}"/>
              </a:ext>
            </a:extLst>
          </p:cNvPr>
          <p:cNvSpPr txBox="1"/>
          <p:nvPr/>
        </p:nvSpPr>
        <p:spPr>
          <a:xfrm>
            <a:off x="7037279" y="4846320"/>
            <a:ext cx="1361520" cy="34632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it-IT" sz="1800" b="0" i="0" u="none" strike="noStrike" kern="1200">
                <a:ln>
                  <a:noFill/>
                </a:ln>
                <a:latin typeface="Liberation Sans" pitchFamily="18"/>
                <a:ea typeface="Droid Sans Fallback" pitchFamily="2"/>
                <a:cs typeface="FreeSans" pitchFamily="2"/>
              </a:rPr>
              <a:t>12,5%</a:t>
            </a:r>
          </a:p>
        </p:txBody>
      </p:sp>
      <p:sp>
        <p:nvSpPr>
          <p:cNvPr id="31" name="TextBox 30">
            <a:extLst>
              <a:ext uri="{FF2B5EF4-FFF2-40B4-BE49-F238E27FC236}">
                <a16:creationId xmlns:a16="http://schemas.microsoft.com/office/drawing/2014/main" id="{FBEEC245-1B44-7542-B0FE-0904CFCF2D6D}"/>
              </a:ext>
            </a:extLst>
          </p:cNvPr>
          <p:cNvSpPr txBox="1"/>
          <p:nvPr/>
        </p:nvSpPr>
        <p:spPr>
          <a:xfrm>
            <a:off x="6840720" y="7004879"/>
            <a:ext cx="1919520" cy="3189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600"/>
            </a:pPr>
            <a:r>
              <a:rPr lang="it-IT" sz="1600" b="0" i="0" u="none" strike="noStrike" kern="1200">
                <a:ln>
                  <a:noFill/>
                </a:ln>
                <a:latin typeface="Liberation Sans" pitchFamily="18"/>
                <a:ea typeface="Droid Sans Fallback" pitchFamily="2"/>
                <a:cs typeface="FreeSans" pitchFamily="2"/>
              </a:rPr>
              <a:t>Età = 17190 anni</a:t>
            </a:r>
          </a:p>
        </p:txBody>
      </p:sp>
      <p:sp>
        <p:nvSpPr>
          <p:cNvPr id="32" name="Straight Connector 31">
            <a:extLst>
              <a:ext uri="{FF2B5EF4-FFF2-40B4-BE49-F238E27FC236}">
                <a16:creationId xmlns:a16="http://schemas.microsoft.com/office/drawing/2014/main" id="{7F961AAC-C724-854C-A32B-C96B110DAA33}"/>
              </a:ext>
            </a:extLst>
          </p:cNvPr>
          <p:cNvSpPr/>
          <p:nvPr/>
        </p:nvSpPr>
        <p:spPr>
          <a:xfrm flipH="1" flipV="1">
            <a:off x="3033000" y="5524200"/>
            <a:ext cx="365759" cy="73152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3" name="Straight Connector 32">
            <a:extLst>
              <a:ext uri="{FF2B5EF4-FFF2-40B4-BE49-F238E27FC236}">
                <a16:creationId xmlns:a16="http://schemas.microsoft.com/office/drawing/2014/main" id="{6F2D8383-B1A3-AA43-8FB3-52FAB0AE153F}"/>
              </a:ext>
            </a:extLst>
          </p:cNvPr>
          <p:cNvSpPr/>
          <p:nvPr/>
        </p:nvSpPr>
        <p:spPr>
          <a:xfrm flipH="1" flipV="1">
            <a:off x="3398759" y="5341320"/>
            <a:ext cx="167041" cy="91512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4" name="Straight Connector 33">
            <a:extLst>
              <a:ext uri="{FF2B5EF4-FFF2-40B4-BE49-F238E27FC236}">
                <a16:creationId xmlns:a16="http://schemas.microsoft.com/office/drawing/2014/main" id="{7BCE1B02-F88D-0B4D-A7B7-44BA32FDC288}"/>
              </a:ext>
            </a:extLst>
          </p:cNvPr>
          <p:cNvSpPr/>
          <p:nvPr/>
        </p:nvSpPr>
        <p:spPr>
          <a:xfrm flipV="1">
            <a:off x="3796560" y="5252040"/>
            <a:ext cx="104760" cy="101628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5" name="Straight Connector 34">
            <a:extLst>
              <a:ext uri="{FF2B5EF4-FFF2-40B4-BE49-F238E27FC236}">
                <a16:creationId xmlns:a16="http://schemas.microsoft.com/office/drawing/2014/main" id="{2D0C06ED-73D2-AE47-9670-5EB5FCA31234}"/>
              </a:ext>
            </a:extLst>
          </p:cNvPr>
          <p:cNvSpPr/>
          <p:nvPr/>
        </p:nvSpPr>
        <p:spPr>
          <a:xfrm flipV="1">
            <a:off x="4074840" y="5382000"/>
            <a:ext cx="217800" cy="899279"/>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6" name="Straight Connector 35">
            <a:extLst>
              <a:ext uri="{FF2B5EF4-FFF2-40B4-BE49-F238E27FC236}">
                <a16:creationId xmlns:a16="http://schemas.microsoft.com/office/drawing/2014/main" id="{01EC46DD-8AA0-EE43-85D9-9387EFD47131}"/>
              </a:ext>
            </a:extLst>
          </p:cNvPr>
          <p:cNvSpPr/>
          <p:nvPr/>
        </p:nvSpPr>
        <p:spPr>
          <a:xfrm flipH="1" flipV="1">
            <a:off x="5389920" y="5310000"/>
            <a:ext cx="167040" cy="915119"/>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7" name="Straight Connector 36">
            <a:extLst>
              <a:ext uri="{FF2B5EF4-FFF2-40B4-BE49-F238E27FC236}">
                <a16:creationId xmlns:a16="http://schemas.microsoft.com/office/drawing/2014/main" id="{94494174-6929-264D-A063-ACD89BA9D602}"/>
              </a:ext>
            </a:extLst>
          </p:cNvPr>
          <p:cNvSpPr/>
          <p:nvPr/>
        </p:nvSpPr>
        <p:spPr>
          <a:xfrm flipV="1">
            <a:off x="5967360" y="5274000"/>
            <a:ext cx="151919" cy="93996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8" name="Straight Connector 37">
            <a:extLst>
              <a:ext uri="{FF2B5EF4-FFF2-40B4-BE49-F238E27FC236}">
                <a16:creationId xmlns:a16="http://schemas.microsoft.com/office/drawing/2014/main" id="{E4DA3AF8-0F20-6141-814D-C1478D74E64E}"/>
              </a:ext>
            </a:extLst>
          </p:cNvPr>
          <p:cNvSpPr/>
          <p:nvPr/>
        </p:nvSpPr>
        <p:spPr>
          <a:xfrm flipH="1" flipV="1">
            <a:off x="1807560" y="5192640"/>
            <a:ext cx="16559" cy="103716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9" name="Straight Connector 38">
            <a:extLst>
              <a:ext uri="{FF2B5EF4-FFF2-40B4-BE49-F238E27FC236}">
                <a16:creationId xmlns:a16="http://schemas.microsoft.com/office/drawing/2014/main" id="{407EDB56-F3E1-224D-94A9-D90E0D2EC2EE}"/>
              </a:ext>
            </a:extLst>
          </p:cNvPr>
          <p:cNvSpPr/>
          <p:nvPr/>
        </p:nvSpPr>
        <p:spPr>
          <a:xfrm flipV="1">
            <a:off x="7637040" y="5192640"/>
            <a:ext cx="0" cy="104184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0" name="Straight Connector 39">
            <a:extLst>
              <a:ext uri="{FF2B5EF4-FFF2-40B4-BE49-F238E27FC236}">
                <a16:creationId xmlns:a16="http://schemas.microsoft.com/office/drawing/2014/main" id="{1F578BC2-1FB5-1047-8C82-19D5DE2265C9}"/>
              </a:ext>
            </a:extLst>
          </p:cNvPr>
          <p:cNvSpPr/>
          <p:nvPr/>
        </p:nvSpPr>
        <p:spPr>
          <a:xfrm flipV="1">
            <a:off x="1982160" y="5212080"/>
            <a:ext cx="172800" cy="104400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1" name="Straight Connector 40">
            <a:extLst>
              <a:ext uri="{FF2B5EF4-FFF2-40B4-BE49-F238E27FC236}">
                <a16:creationId xmlns:a16="http://schemas.microsoft.com/office/drawing/2014/main" id="{3FC9555C-AF9B-E547-9937-0233213BD8AC}"/>
              </a:ext>
            </a:extLst>
          </p:cNvPr>
          <p:cNvSpPr/>
          <p:nvPr/>
        </p:nvSpPr>
        <p:spPr>
          <a:xfrm flipH="1" flipV="1">
            <a:off x="1525320" y="5252400"/>
            <a:ext cx="176399" cy="100296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2" name="Straight Connector 41">
            <a:extLst>
              <a:ext uri="{FF2B5EF4-FFF2-40B4-BE49-F238E27FC236}">
                <a16:creationId xmlns:a16="http://schemas.microsoft.com/office/drawing/2014/main" id="{90D8F3D0-0008-E049-AD5A-84ABC803E654}"/>
              </a:ext>
            </a:extLst>
          </p:cNvPr>
          <p:cNvSpPr/>
          <p:nvPr/>
        </p:nvSpPr>
        <p:spPr>
          <a:xfrm flipH="1" flipV="1">
            <a:off x="3672720" y="5197320"/>
            <a:ext cx="16559" cy="103716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3" name="Straight Connector 42">
            <a:extLst>
              <a:ext uri="{FF2B5EF4-FFF2-40B4-BE49-F238E27FC236}">
                <a16:creationId xmlns:a16="http://schemas.microsoft.com/office/drawing/2014/main" id="{BD376BAC-D37E-2D4A-A52E-D1C39D404394}"/>
              </a:ext>
            </a:extLst>
          </p:cNvPr>
          <p:cNvSpPr/>
          <p:nvPr/>
        </p:nvSpPr>
        <p:spPr>
          <a:xfrm flipH="1" flipV="1">
            <a:off x="5724720" y="5197320"/>
            <a:ext cx="16559" cy="1037160"/>
          </a:xfrm>
          <a:prstGeom prst="line">
            <a:avLst/>
          </a:prstGeom>
          <a:noFill/>
          <a:ln w="18000">
            <a:solidFill>
              <a:srgbClr val="FF3333"/>
            </a:solidFill>
            <a:prstDash val="solid"/>
            <a:tailEnd type="arrow"/>
          </a:ln>
        </p:spPr>
        <p:txBody>
          <a:bodyPr vert="horz" wrap="none" lIns="99000" tIns="54000" rIns="99000" bIns="54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4" name="Freeform 43">
            <a:extLst>
              <a:ext uri="{FF2B5EF4-FFF2-40B4-BE49-F238E27FC236}">
                <a16:creationId xmlns:a16="http://schemas.microsoft.com/office/drawing/2014/main" id="{19115F65-082F-AF40-8816-483CC87AC36D}"/>
              </a:ext>
            </a:extLst>
          </p:cNvPr>
          <p:cNvSpPr/>
          <p:nvPr/>
        </p:nvSpPr>
        <p:spPr>
          <a:xfrm>
            <a:off x="577440" y="3771360"/>
            <a:ext cx="144000" cy="14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D320"/>
          </a:solidFill>
          <a:ln w="18360">
            <a:solidFill>
              <a:srgbClr val="FF9900"/>
            </a:solidFill>
            <a:prstDash val="solid"/>
          </a:ln>
          <a:effectLst>
            <a:outerShdw dist="51930" dir="2700000" algn="tl">
              <a:srgbClr val="808080"/>
            </a:outerShdw>
          </a:effectLst>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45" name="Slide Number Placeholder 4">
            <a:extLst>
              <a:ext uri="{FF2B5EF4-FFF2-40B4-BE49-F238E27FC236}">
                <a16:creationId xmlns:a16="http://schemas.microsoft.com/office/drawing/2014/main" id="{37BBD8E6-6AB5-124D-89A3-772801FBB1AF}"/>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42</a:t>
            </a:fld>
            <a:endParaRPr lang="en-GB" sz="1221" dirty="0">
              <a:solidFill>
                <a:srgbClr val="00CC9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351CA00-4EA3-6F48-8E99-DE3DC869B77C}"/>
              </a:ext>
            </a:extLst>
          </p:cNvPr>
          <p:cNvSpPr/>
          <p:nvPr/>
        </p:nvSpPr>
        <p:spPr>
          <a:xfrm>
            <a:off x="0" y="-25822"/>
            <a:ext cx="10080000" cy="1406683"/>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rtl="0" hangingPunct="0">
              <a:lnSpc>
                <a:spcPct val="100000"/>
              </a:lnSpc>
              <a:spcBef>
                <a:spcPts val="0"/>
              </a:spcBef>
              <a:spcAft>
                <a:spcPts val="0"/>
              </a:spcAft>
              <a:buNone/>
              <a:tabLst/>
              <a:defRPr sz="4000" b="1">
                <a:latin typeface="Century Schoolbook L" pitchFamily="18"/>
              </a:defRPr>
            </a:pPr>
            <a:r>
              <a:rPr lang="it-IT" sz="3200" b="1" i="0" u="none" strike="noStrike" kern="1200" dirty="0">
                <a:ln>
                  <a:noFill/>
                </a:ln>
                <a:latin typeface="Century Schoolbook L" pitchFamily="18"/>
                <a:ea typeface="Droid Sans Fallback" pitchFamily="2"/>
                <a:cs typeface="FreeSans" pitchFamily="2"/>
              </a:rPr>
              <a:t>Applicazioni del decadimento </a:t>
            </a:r>
            <a:r>
              <a:rPr lang="it-IT" sz="3200" b="1" i="0" u="none" strike="noStrike" kern="1200" dirty="0">
                <a:ln>
                  <a:noFill/>
                </a:ln>
                <a:latin typeface="Symbol" pitchFamily="2" charset="2"/>
                <a:ea typeface="Droid Sans Fallback" pitchFamily="2"/>
                <a:cs typeface="FreeSans" pitchFamily="2"/>
              </a:rPr>
              <a:t>b</a:t>
            </a:r>
            <a:r>
              <a:rPr lang="it-IT" sz="3200" b="1" i="0" u="none" strike="noStrike" kern="1200" baseline="30000" dirty="0">
                <a:ln>
                  <a:noFill/>
                </a:ln>
                <a:latin typeface="Standard Symbols L" pitchFamily="18"/>
                <a:ea typeface="Droid Sans Fallback" pitchFamily="2"/>
                <a:cs typeface="FreeSans" pitchFamily="2"/>
              </a:rPr>
              <a:t>+</a:t>
            </a:r>
            <a:r>
              <a:rPr lang="it-IT" sz="3200" b="1" i="0" u="none" strike="noStrike" kern="1200" dirty="0">
                <a:ln>
                  <a:noFill/>
                </a:ln>
                <a:latin typeface="Century Schoolbook L" pitchFamily="18"/>
                <a:ea typeface="Droid Sans Fallback" pitchFamily="2"/>
                <a:cs typeface="FreeSans" pitchFamily="2"/>
              </a:rPr>
              <a:t>:</a:t>
            </a:r>
          </a:p>
          <a:p>
            <a:pPr marL="0" marR="0" lvl="0" indent="0" algn="ctr" rtl="0" hangingPunct="0">
              <a:lnSpc>
                <a:spcPct val="100000"/>
              </a:lnSpc>
              <a:spcBef>
                <a:spcPts val="0"/>
              </a:spcBef>
              <a:spcAft>
                <a:spcPts val="0"/>
              </a:spcAft>
              <a:buNone/>
              <a:tabLst/>
              <a:defRPr sz="4000" b="1">
                <a:latin typeface="Century Schoolbook L" pitchFamily="18"/>
              </a:defRPr>
            </a:pPr>
            <a:r>
              <a:rPr lang="it-IT" sz="3200" b="1" i="0" u="none" strike="noStrike" kern="1200" dirty="0">
                <a:ln>
                  <a:noFill/>
                </a:ln>
                <a:latin typeface="Century Schoolbook L" pitchFamily="18"/>
                <a:ea typeface="Droid Sans Fallback" pitchFamily="2"/>
                <a:cs typeface="FreeSans" pitchFamily="2"/>
              </a:rPr>
              <a:t>PET</a:t>
            </a:r>
          </a:p>
        </p:txBody>
      </p:sp>
      <p:sp>
        <p:nvSpPr>
          <p:cNvPr id="3" name="Text Box 153">
            <a:extLst>
              <a:ext uri="{FF2B5EF4-FFF2-40B4-BE49-F238E27FC236}">
                <a16:creationId xmlns:a16="http://schemas.microsoft.com/office/drawing/2014/main" id="{F30EED1A-D95D-084C-A80F-7BEEE06EBBD1}"/>
              </a:ext>
            </a:extLst>
          </p:cNvPr>
          <p:cNvSpPr/>
          <p:nvPr/>
        </p:nvSpPr>
        <p:spPr>
          <a:xfrm>
            <a:off x="167040" y="1455120"/>
            <a:ext cx="9912960"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lnSpc>
                <a:spcPct val="100000"/>
              </a:lnSpc>
              <a:spcBef>
                <a:spcPts val="0"/>
              </a:spcBef>
              <a:spcAft>
                <a:spcPts val="0"/>
              </a:spcAft>
              <a:buNone/>
              <a:tabLst/>
              <a:defRPr sz="1800"/>
            </a:pPr>
            <a:r>
              <a:rPr lang="it-IT" sz="2000" b="1" i="0" u="none" strike="noStrike" kern="1200">
                <a:ln>
                  <a:noFill/>
                </a:ln>
                <a:latin typeface="Liberation Sans" pitchFamily="18"/>
                <a:ea typeface="Droid Sans Fallback" pitchFamily="2"/>
                <a:cs typeface="FreeSans" pitchFamily="2"/>
              </a:rPr>
              <a:t>La PET (Positron Emission Tomography): è una tecnica usata in medicina nucleare che produce immagini 3D dei processi funzionali degli organismi.</a:t>
            </a:r>
          </a:p>
        </p:txBody>
      </p:sp>
      <p:pic>
        <p:nvPicPr>
          <p:cNvPr id="4" name="Picture 3">
            <a:extLst>
              <a:ext uri="{FF2B5EF4-FFF2-40B4-BE49-F238E27FC236}">
                <a16:creationId xmlns:a16="http://schemas.microsoft.com/office/drawing/2014/main" id="{86986A33-D90B-E343-A4D1-6C2BFFD7F344}"/>
              </a:ext>
            </a:extLst>
          </p:cNvPr>
          <p:cNvPicPr>
            <a:picLocks noChangeAspect="1"/>
          </p:cNvPicPr>
          <p:nvPr/>
        </p:nvPicPr>
        <p:blipFill>
          <a:blip r:embed="rId3">
            <a:lum/>
            <a:alphaModFix/>
          </a:blip>
          <a:srcRect/>
          <a:stretch>
            <a:fillRect/>
          </a:stretch>
        </p:blipFill>
        <p:spPr>
          <a:xfrm>
            <a:off x="274320" y="2514240"/>
            <a:ext cx="3952440" cy="3085920"/>
          </a:xfrm>
          <a:prstGeom prst="rect">
            <a:avLst/>
          </a:prstGeom>
          <a:noFill/>
          <a:ln>
            <a:noFill/>
          </a:ln>
        </p:spPr>
      </p:pic>
      <p:sp>
        <p:nvSpPr>
          <p:cNvPr id="5" name="TextBox 4">
            <a:extLst>
              <a:ext uri="{FF2B5EF4-FFF2-40B4-BE49-F238E27FC236}">
                <a16:creationId xmlns:a16="http://schemas.microsoft.com/office/drawing/2014/main" id="{797FDC20-B49D-CC4C-A8A9-6B8FBA88469C}"/>
              </a:ext>
            </a:extLst>
          </p:cNvPr>
          <p:cNvSpPr txBox="1"/>
          <p:nvPr/>
        </p:nvSpPr>
        <p:spPr>
          <a:xfrm>
            <a:off x="4297680" y="2632320"/>
            <a:ext cx="5577840" cy="2382840"/>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Al paziente viene somministrato un composto </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(es. glucosio) contenente nuclei che decadono </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con emissione di positroni (es.</a:t>
            </a:r>
            <a:r>
              <a:rPr lang="it-IT" sz="2000" b="0" i="0" u="none" strike="noStrike" kern="1200" baseline="30000" dirty="0">
                <a:ln>
                  <a:noFill/>
                </a:ln>
                <a:latin typeface="Liberation Sans" pitchFamily="18"/>
                <a:ea typeface="Droid Sans Fallback" pitchFamily="2"/>
                <a:cs typeface="FreeSans" pitchFamily="2"/>
              </a:rPr>
              <a:t>18</a:t>
            </a:r>
            <a:r>
              <a:rPr lang="it-IT" sz="2000" b="0" i="0" u="none" strike="noStrike" kern="1200" dirty="0">
                <a:ln>
                  <a:noFill/>
                </a:ln>
                <a:latin typeface="Liberation Sans" pitchFamily="18"/>
                <a:ea typeface="Droid Sans Fallback" pitchFamily="2"/>
                <a:cs typeface="FreeSans" pitchFamily="2"/>
              </a:rPr>
              <a:t>F).</a:t>
            </a:r>
          </a:p>
          <a:p>
            <a:pPr marL="0" marR="0" lvl="0" indent="0" rtl="0" hangingPunct="1">
              <a:lnSpc>
                <a:spcPct val="100000"/>
              </a:lnSpc>
              <a:spcBef>
                <a:spcPts val="0"/>
              </a:spcBef>
              <a:spcAft>
                <a:spcPts val="0"/>
              </a:spcAft>
              <a:buNone/>
              <a:tabLst/>
              <a:defRPr sz="1800"/>
            </a:pPr>
            <a:endParaRPr lang="it-IT" sz="2000" b="0" i="0" u="none" strike="noStrike" kern="1200" dirty="0">
              <a:ln>
                <a:noFill/>
              </a:ln>
              <a:latin typeface="Liberation Sans" pitchFamily="18"/>
              <a:ea typeface="Droid Sans Fallback" pitchFamily="2"/>
              <a:cs typeface="FreeSans" pitchFamily="2"/>
            </a:endParaRPr>
          </a:p>
          <a:p>
            <a:pPr marL="0" marR="0" lvl="0" indent="0" rtl="0" hangingPunct="1">
              <a:lnSpc>
                <a:spcPct val="100000"/>
              </a:lnSpc>
              <a:spcBef>
                <a:spcPts val="0"/>
              </a:spcBef>
              <a:spcAft>
                <a:spcPts val="0"/>
              </a:spcAft>
              <a:buNone/>
              <a:tabLst/>
              <a:defRPr sz="1800"/>
            </a:pPr>
            <a:endParaRPr lang="it-IT" sz="2000" b="0" i="0" u="none" strike="noStrike" kern="1200" dirty="0">
              <a:ln>
                <a:noFill/>
              </a:ln>
              <a:latin typeface="Liberation Sans" pitchFamily="18"/>
              <a:ea typeface="Droid Sans Fallback" pitchFamily="2"/>
              <a:cs typeface="FreeSans" pitchFamily="2"/>
            </a:endParaRP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Il </a:t>
            </a:r>
            <a:r>
              <a:rPr lang="it-IT" sz="2000" b="0" i="0" u="none" strike="noStrike" kern="1200" baseline="33000" dirty="0">
                <a:ln>
                  <a:noFill/>
                </a:ln>
                <a:latin typeface="Liberation Sans" pitchFamily="18"/>
                <a:ea typeface="Droid Sans Fallback" pitchFamily="2"/>
                <a:cs typeface="FreeSans" pitchFamily="2"/>
              </a:rPr>
              <a:t>18</a:t>
            </a:r>
            <a:r>
              <a:rPr lang="it-IT" sz="2000" b="0" i="0" u="none" strike="noStrike" kern="1200" dirty="0">
                <a:ln>
                  <a:noFill/>
                </a:ln>
                <a:latin typeface="Liberation Sans" pitchFamily="18"/>
                <a:ea typeface="Droid Sans Fallback" pitchFamily="2"/>
                <a:cs typeface="FreeSans" pitchFamily="2"/>
              </a:rPr>
              <a:t>F segue lo stesso percorso del glucosio,</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 ma invece di essere metabolizzato rimane </a:t>
            </a:r>
          </a:p>
          <a:p>
            <a:pPr marL="0" marR="0" lvl="0" indent="0" rtl="0" hangingPunct="1">
              <a:lnSpc>
                <a:spcPct val="100000"/>
              </a:lnSpc>
              <a:spcBef>
                <a:spcPts val="0"/>
              </a:spcBef>
              <a:spcAft>
                <a:spcPts val="0"/>
              </a:spcAft>
              <a:buNone/>
              <a:tabLst/>
              <a:defRPr sz="1800"/>
            </a:pPr>
            <a:r>
              <a:rPr lang="it-IT" sz="2000" b="0" i="0" u="none" strike="noStrike" kern="1200" dirty="0">
                <a:ln>
                  <a:noFill/>
                </a:ln>
                <a:latin typeface="Liberation Sans" pitchFamily="18"/>
                <a:ea typeface="Droid Sans Fallback" pitchFamily="2"/>
                <a:cs typeface="FreeSans" pitchFamily="2"/>
              </a:rPr>
              <a:t>intrappolato nei tessuti.</a:t>
            </a:r>
          </a:p>
        </p:txBody>
      </p:sp>
      <p:sp>
        <p:nvSpPr>
          <p:cNvPr id="6" name="TextBox 5">
            <a:extLst>
              <a:ext uri="{FF2B5EF4-FFF2-40B4-BE49-F238E27FC236}">
                <a16:creationId xmlns:a16="http://schemas.microsoft.com/office/drawing/2014/main" id="{EA0DD1C5-FF9B-294B-9387-BBC937730CAF}"/>
              </a:ext>
            </a:extLst>
          </p:cNvPr>
          <p:cNvSpPr txBox="1"/>
          <p:nvPr/>
        </p:nvSpPr>
        <p:spPr>
          <a:xfrm>
            <a:off x="457200" y="6126480"/>
            <a:ext cx="9235440" cy="950039"/>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defRPr sz="1800"/>
            </a:pPr>
            <a:r>
              <a:rPr lang="it-IT" sz="2000" b="1" i="0" u="none" strike="noStrike" kern="1200" dirty="0">
                <a:ln>
                  <a:noFill/>
                </a:ln>
                <a:latin typeface="Liberation Sans" pitchFamily="18"/>
                <a:ea typeface="Droid Sans Fallback" pitchFamily="2"/>
                <a:cs typeface="FreeSans" pitchFamily="2"/>
              </a:rPr>
              <a:t>Misurando la radiazione emessa dal </a:t>
            </a:r>
            <a:r>
              <a:rPr lang="it-IT" sz="2000" b="1" i="0" u="none" strike="noStrike" kern="1200" baseline="33000" dirty="0">
                <a:ln>
                  <a:noFill/>
                </a:ln>
                <a:latin typeface="Liberation Sans" pitchFamily="18"/>
                <a:ea typeface="Droid Sans Fallback" pitchFamily="2"/>
                <a:cs typeface="FreeSans" pitchFamily="2"/>
              </a:rPr>
              <a:t>18</a:t>
            </a:r>
            <a:r>
              <a:rPr lang="it-IT" sz="2000" b="1" i="0" u="none" strike="noStrike" kern="1200" dirty="0">
                <a:ln>
                  <a:noFill/>
                </a:ln>
                <a:latin typeface="Liberation Sans" pitchFamily="18"/>
                <a:ea typeface="Droid Sans Fallback" pitchFamily="2"/>
                <a:cs typeface="FreeSans" pitchFamily="2"/>
              </a:rPr>
              <a:t>F si possono mappare le </a:t>
            </a:r>
          </a:p>
          <a:p>
            <a:pPr marL="0" marR="0" lvl="0" indent="0" rtl="0" hangingPunct="1">
              <a:lnSpc>
                <a:spcPct val="100000"/>
              </a:lnSpc>
              <a:spcBef>
                <a:spcPts val="0"/>
              </a:spcBef>
              <a:spcAft>
                <a:spcPts val="0"/>
              </a:spcAft>
              <a:buNone/>
              <a:tabLst/>
              <a:defRPr sz="1800"/>
            </a:pPr>
            <a:r>
              <a:rPr lang="it-IT" sz="2000" b="1" i="0" u="none" strike="noStrike" kern="1200" dirty="0">
                <a:ln>
                  <a:noFill/>
                </a:ln>
                <a:latin typeface="Liberation Sans" pitchFamily="18"/>
                <a:ea typeface="Droid Sans Fallback" pitchFamily="2"/>
                <a:cs typeface="FreeSans" pitchFamily="2"/>
              </a:rPr>
              <a:t>regioni con alto assorbimento di glucosio</a:t>
            </a:r>
          </a:p>
        </p:txBody>
      </p:sp>
      <p:sp>
        <p:nvSpPr>
          <p:cNvPr id="7" name="Slide Number Placeholder 4">
            <a:extLst>
              <a:ext uri="{FF2B5EF4-FFF2-40B4-BE49-F238E27FC236}">
                <a16:creationId xmlns:a16="http://schemas.microsoft.com/office/drawing/2014/main" id="{2F43D4D5-1A78-F247-B72E-4287BDBA0159}"/>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43</a:t>
            </a:fld>
            <a:endParaRPr lang="en-GB" sz="1221" dirty="0">
              <a:solidFill>
                <a:srgbClr val="00CC9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41D8244-D6EA-A446-AA45-AA9C671B5F23}"/>
              </a:ext>
            </a:extLst>
          </p:cNvPr>
          <p:cNvSpPr/>
          <p:nvPr/>
        </p:nvSpPr>
        <p:spPr>
          <a:xfrm>
            <a:off x="365760" y="1554479"/>
            <a:ext cx="9245520" cy="60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76680" rIns="90000" bIns="45000" anchor="t"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3" name="Freeform 2">
            <a:extLst>
              <a:ext uri="{FF2B5EF4-FFF2-40B4-BE49-F238E27FC236}">
                <a16:creationId xmlns:a16="http://schemas.microsoft.com/office/drawing/2014/main" id="{3209C9CA-6D21-E442-956C-4F8116476F05}"/>
              </a:ext>
            </a:extLst>
          </p:cNvPr>
          <p:cNvSpPr/>
          <p:nvPr/>
        </p:nvSpPr>
        <p:spPr>
          <a:xfrm>
            <a:off x="720" y="1188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3600" b="1" kern="1200">
                <a:latin typeface="Century Schoolbook L" pitchFamily="18"/>
                <a:ea typeface="Droid Sans Fallback" pitchFamily="2"/>
                <a:cs typeface="FreeSans" pitchFamily="2"/>
              </a:defRPr>
            </a:pPr>
            <a:r>
              <a:rPr kumimoji="0" lang="it-IT" sz="36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Reazioni nucleari in Astrofisica</a:t>
            </a:r>
          </a:p>
        </p:txBody>
      </p:sp>
      <p:sp>
        <p:nvSpPr>
          <p:cNvPr id="4" name="TextBox 3">
            <a:extLst>
              <a:ext uri="{FF2B5EF4-FFF2-40B4-BE49-F238E27FC236}">
                <a16:creationId xmlns:a16="http://schemas.microsoft.com/office/drawing/2014/main" id="{8A00954F-1751-254A-B415-3F1550DB877F}"/>
              </a:ext>
            </a:extLst>
          </p:cNvPr>
          <p:cNvSpPr txBox="1"/>
          <p:nvPr/>
        </p:nvSpPr>
        <p:spPr>
          <a:xfrm>
            <a:off x="720" y="1210319"/>
            <a:ext cx="10079905" cy="746922"/>
          </a:xfrm>
          <a:prstGeom prst="rect">
            <a:avLst/>
          </a:prstGeom>
          <a:solidFill>
            <a:srgbClr val="FFFF66"/>
          </a:solidFill>
          <a:ln w="18360">
            <a:solidFill>
              <a:srgbClr val="FFB515"/>
            </a:solidFill>
            <a:prstDash val="solid"/>
          </a:ln>
        </p:spPr>
        <p:txBody>
          <a:bodyPr vert="horz" wrap="square" lIns="99000" tIns="54000" rIns="99000" bIns="54000" anchorCtr="0" compatLnSpc="0">
            <a:spAutoFit/>
          </a:bodyPr>
          <a:lstStyle/>
          <a:p>
            <a:pPr marL="0" marR="0" lvl="0" indent="0" algn="ctr" defTabSz="914400" rtl="0" eaLnBrk="1" fontAlgn="auto" latinLnBrk="0" hangingPunct="0">
              <a:lnSpc>
                <a:spcPts val="2591"/>
              </a:lnSpc>
              <a:spcBef>
                <a:spcPts val="0"/>
              </a:spcBef>
              <a:spcAft>
                <a:spcPts val="0"/>
              </a:spcAft>
              <a:buClrTx/>
              <a:buSzTx/>
              <a:buFontTx/>
              <a:buNone/>
              <a:tabLst/>
              <a:defRPr sz="2000"/>
            </a:pPr>
            <a:r>
              <a:rPr kumimoji="0" lang="it-IT" sz="20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Le reazioni nucleari sono la principale sorgente dell'energia irraggiata dalle stelle e sono responsabili della sintesi degli elementi che ci circondano</a:t>
            </a:r>
          </a:p>
        </p:txBody>
      </p:sp>
      <p:sp>
        <p:nvSpPr>
          <p:cNvPr id="5" name="TextBox 4">
            <a:extLst>
              <a:ext uri="{FF2B5EF4-FFF2-40B4-BE49-F238E27FC236}">
                <a16:creationId xmlns:a16="http://schemas.microsoft.com/office/drawing/2014/main" id="{01AAAC2F-5FDC-4241-90DD-35BC46AF4481}"/>
              </a:ext>
            </a:extLst>
          </p:cNvPr>
          <p:cNvSpPr txBox="1"/>
          <p:nvPr/>
        </p:nvSpPr>
        <p:spPr>
          <a:xfrm>
            <a:off x="2018160" y="2113920"/>
            <a:ext cx="6244200" cy="43344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400"/>
            </a:pPr>
            <a:r>
              <a:rPr kumimoji="0" lang="it-IT" sz="2400" b="1" i="0" u="none" strike="noStrike" kern="1200" cap="none" spc="0" normalizeH="0" baseline="0" noProof="0">
                <a:ln>
                  <a:noFill/>
                </a:ln>
                <a:solidFill>
                  <a:srgbClr val="FF0000"/>
                </a:solidFill>
                <a:effectLst/>
                <a:uLnTx/>
                <a:uFillTx/>
                <a:latin typeface="Liberation Sans" pitchFamily="18"/>
                <a:ea typeface="Droid Sans Fallback" pitchFamily="2"/>
                <a:cs typeface="FreeSans" pitchFamily="2"/>
              </a:rPr>
              <a:t>Cosa ci insegna lo studio delle reazion</a:t>
            </a:r>
            <a:r>
              <a:rPr kumimoji="0" lang="it-IT" sz="2400" b="1" i="0" u="none" strike="noStrike" kern="1200" cap="none" spc="0" normalizeH="0" baseline="0" noProof="0">
                <a:ln>
                  <a:noFill/>
                </a:ln>
                <a:solidFill>
                  <a:srgbClr val="FF0000"/>
                </a:solidFill>
                <a:effectLst/>
                <a:uLnTx/>
                <a:uFillTx/>
                <a:latin typeface="Arial" pitchFamily="34"/>
                <a:ea typeface="Droid Sans Fallback" pitchFamily="2"/>
                <a:cs typeface="FreeSans" pitchFamily="2"/>
              </a:rPr>
              <a:t>i ?</a:t>
            </a:r>
          </a:p>
        </p:txBody>
      </p:sp>
      <p:sp>
        <p:nvSpPr>
          <p:cNvPr id="6" name="TextBox 5">
            <a:extLst>
              <a:ext uri="{FF2B5EF4-FFF2-40B4-BE49-F238E27FC236}">
                <a16:creationId xmlns:a16="http://schemas.microsoft.com/office/drawing/2014/main" id="{6F7A56B2-32E9-F148-87AD-768A28EDAD20}"/>
              </a:ext>
            </a:extLst>
          </p:cNvPr>
          <p:cNvSpPr txBox="1"/>
          <p:nvPr/>
        </p:nvSpPr>
        <p:spPr>
          <a:xfrm>
            <a:off x="925200" y="2947679"/>
            <a:ext cx="4957560" cy="1479960"/>
          </a:xfrm>
          <a:prstGeom prst="rect">
            <a:avLst/>
          </a:prstGeom>
          <a:noFill/>
          <a:ln>
            <a:noFill/>
          </a:ln>
        </p:spPr>
        <p:txBody>
          <a:bodyPr vert="horz" wrap="none" lIns="90000" tIns="45000" rIns="90000" bIns="45000" anchorCtr="0" compatLnSpc="0"/>
          <a:lstStyle/>
          <a:p>
            <a:pPr marL="0" marR="0" lvl="0" indent="0" algn="l" defTabSz="914400" rtl="0" eaLnBrk="1" fontAlgn="auto" latinLnBrk="0" hangingPunct="0">
              <a:lnSpc>
                <a:spcPts val="2735"/>
              </a:lnSpc>
              <a:spcBef>
                <a:spcPts val="0"/>
              </a:spcBef>
              <a:spcAft>
                <a:spcPts val="0"/>
              </a:spcAft>
              <a:buClrTx/>
              <a:buSzTx/>
              <a:buFontTx/>
              <a:buNone/>
              <a:tabLst/>
              <a:defRPr sz="2200"/>
            </a:pPr>
            <a:r>
              <a:rPr kumimoji="0" lang="it-IT" sz="2200" b="1" i="0" u="none" strike="noStrike" kern="1200" cap="none" spc="0" normalizeH="0" baseline="0" noProof="0">
                <a:ln>
                  <a:noFill/>
                </a:ln>
                <a:solidFill>
                  <a:srgbClr val="006B6B"/>
                </a:solidFill>
                <a:effectLst/>
                <a:uLnTx/>
                <a:uFillTx/>
                <a:latin typeface="Liberation Sans" pitchFamily="18"/>
                <a:ea typeface="Droid Sans Fallback" pitchFamily="2"/>
                <a:cs typeface="FreeSans" pitchFamily="2"/>
              </a:rPr>
              <a:t>Capire il Sole</a:t>
            </a:r>
          </a:p>
          <a:p>
            <a:pPr marL="0" marR="0" lvl="0" indent="0" algn="l" defTabSz="914400" rtl="0" eaLnBrk="1" fontAlgn="auto" latinLnBrk="0" hangingPunct="0">
              <a:lnSpc>
                <a:spcPts val="2735"/>
              </a:lnSpc>
              <a:spcBef>
                <a:spcPts val="0"/>
              </a:spcBef>
              <a:spcAft>
                <a:spcPts val="0"/>
              </a:spcAft>
              <a:buClrTx/>
              <a:buSzTx/>
              <a:buFontTx/>
              <a:buNone/>
              <a:tabLst/>
              <a:defRPr sz="2200"/>
            </a:pPr>
            <a:endParaRPr kumimoji="0" lang="it-IT" sz="2200" b="1" i="0" u="none" strike="noStrike" kern="1200" cap="none" spc="0" normalizeH="0" baseline="0" noProof="0">
              <a:ln>
                <a:noFill/>
              </a:ln>
              <a:solidFill>
                <a:srgbClr val="006B6B"/>
              </a:solidFill>
              <a:effectLst/>
              <a:uLnTx/>
              <a:uFillTx/>
              <a:latin typeface="Liberation Sans" pitchFamily="18"/>
              <a:ea typeface="Droid Sans Fallback" pitchFamily="2"/>
              <a:cs typeface="FreeSans" pitchFamily="2"/>
            </a:endParaRPr>
          </a:p>
          <a:p>
            <a:pPr marL="0" marR="0" lvl="0" indent="0" algn="l" defTabSz="914400" rtl="0" eaLnBrk="1" fontAlgn="auto" latinLnBrk="0" hangingPunct="0">
              <a:lnSpc>
                <a:spcPts val="2735"/>
              </a:lnSpc>
              <a:spcBef>
                <a:spcPts val="0"/>
              </a:spcBef>
              <a:spcAft>
                <a:spcPts val="0"/>
              </a:spcAft>
              <a:buClrTx/>
              <a:buSzTx/>
              <a:buFontTx/>
              <a:buNone/>
              <a:tabLst/>
              <a:defRPr sz="2200"/>
            </a:pPr>
            <a:r>
              <a:rPr kumimoji="0" lang="it-IT" sz="2200" b="1" i="0" u="none" strike="noStrike" kern="1200" cap="none" spc="0" normalizeH="0" baseline="0" noProof="0">
                <a:ln>
                  <a:noFill/>
                </a:ln>
                <a:solidFill>
                  <a:srgbClr val="006B6B"/>
                </a:solidFill>
                <a:effectLst/>
                <a:uLnTx/>
                <a:uFillTx/>
                <a:latin typeface="Liberation Sans" pitchFamily="18"/>
                <a:ea typeface="Droid Sans Fallback" pitchFamily="2"/>
                <a:cs typeface="FreeSans" pitchFamily="2"/>
              </a:rPr>
              <a:t>Tempi scala della vita delle stelle</a:t>
            </a:r>
          </a:p>
          <a:p>
            <a:pPr marL="0" marR="0" lvl="0" indent="0" algn="l" defTabSz="914400" rtl="0" eaLnBrk="1" fontAlgn="auto" latinLnBrk="0" hangingPunct="0">
              <a:lnSpc>
                <a:spcPts val="2735"/>
              </a:lnSpc>
              <a:spcBef>
                <a:spcPts val="0"/>
              </a:spcBef>
              <a:spcAft>
                <a:spcPts val="0"/>
              </a:spcAft>
              <a:buClrTx/>
              <a:buSzTx/>
              <a:buFontTx/>
              <a:buNone/>
              <a:tabLst/>
              <a:defRPr sz="2200"/>
            </a:pPr>
            <a:r>
              <a:rPr kumimoji="0" lang="it-IT" sz="20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   Stime dell' età dell'Universo</a:t>
            </a:r>
          </a:p>
        </p:txBody>
      </p:sp>
      <p:sp>
        <p:nvSpPr>
          <p:cNvPr id="7" name="TextBox 6">
            <a:extLst>
              <a:ext uri="{FF2B5EF4-FFF2-40B4-BE49-F238E27FC236}">
                <a16:creationId xmlns:a16="http://schemas.microsoft.com/office/drawing/2014/main" id="{7F26FC7E-649A-2A40-AD43-44DCFE576A34}"/>
              </a:ext>
            </a:extLst>
          </p:cNvPr>
          <p:cNvSpPr txBox="1"/>
          <p:nvPr/>
        </p:nvSpPr>
        <p:spPr>
          <a:xfrm>
            <a:off x="5222160" y="6040079"/>
            <a:ext cx="3945600" cy="402840"/>
          </a:xfrm>
          <a:prstGeom prst="rect">
            <a:avLst/>
          </a:prstGeom>
          <a:noFill/>
          <a:ln>
            <a:noFill/>
          </a:ln>
        </p:spPr>
        <p:txBody>
          <a:bodyPr vert="horz" wrap="none" lIns="90000" tIns="45000" rIns="90000" bIns="45000"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sz="2200"/>
            </a:pPr>
            <a:r>
              <a:rPr kumimoji="0" lang="it-IT" sz="2200" b="1" i="0" u="none" strike="noStrike" kern="1200" cap="none" spc="0" normalizeH="0" baseline="0" noProof="0">
                <a:ln>
                  <a:noFill/>
                </a:ln>
                <a:solidFill>
                  <a:srgbClr val="006B6B"/>
                </a:solidFill>
                <a:effectLst/>
                <a:uLnTx/>
                <a:uFillTx/>
                <a:latin typeface="Liberation Sans" pitchFamily="18"/>
                <a:ea typeface="Droid Sans Fallback" pitchFamily="2"/>
                <a:cs typeface="FreeSans" pitchFamily="2"/>
              </a:rPr>
              <a:t>Abbondanze degli elementi</a:t>
            </a:r>
          </a:p>
        </p:txBody>
      </p:sp>
      <p:pic>
        <p:nvPicPr>
          <p:cNvPr id="8" name="Picture 7">
            <a:extLst>
              <a:ext uri="{FF2B5EF4-FFF2-40B4-BE49-F238E27FC236}">
                <a16:creationId xmlns:a16="http://schemas.microsoft.com/office/drawing/2014/main" id="{C4A6DD80-3245-404B-984E-31CBA3E3B32B}"/>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457559" y="4458960"/>
            <a:ext cx="4114800" cy="2874960"/>
          </a:xfrm>
          <a:prstGeom prst="rect">
            <a:avLst/>
          </a:prstGeom>
          <a:noFill/>
          <a:ln>
            <a:noFill/>
          </a:ln>
        </p:spPr>
      </p:pic>
      <p:sp>
        <p:nvSpPr>
          <p:cNvPr id="9" name="Freeform 8">
            <a:extLst>
              <a:ext uri="{FF2B5EF4-FFF2-40B4-BE49-F238E27FC236}">
                <a16:creationId xmlns:a16="http://schemas.microsoft.com/office/drawing/2014/main" id="{021F9AF2-861D-FD45-B7B5-227FFC7A0715}"/>
              </a:ext>
            </a:extLst>
          </p:cNvPr>
          <p:cNvSpPr/>
          <p:nvPr/>
        </p:nvSpPr>
        <p:spPr>
          <a:xfrm>
            <a:off x="722520" y="3101039"/>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AE00"/>
          </a:solidFill>
          <a:ln w="0">
            <a:solidFill>
              <a:srgbClr val="008000"/>
            </a:solidFill>
            <a:prstDash val="solid"/>
          </a:ln>
          <a:effectLst>
            <a:outerShdw dist="25965" dir="2700000" algn="tl">
              <a:srgbClr val="808080"/>
            </a:outerShdw>
          </a:effectLst>
        </p:spPr>
        <p:txBody>
          <a:bodyPr vert="horz" wrap="none" lIns="90000" tIns="45000" rIns="90000" bIns="45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0" name="Freeform 9">
            <a:extLst>
              <a:ext uri="{FF2B5EF4-FFF2-40B4-BE49-F238E27FC236}">
                <a16:creationId xmlns:a16="http://schemas.microsoft.com/office/drawing/2014/main" id="{31DCCFFC-0D3E-2341-BB98-6564C56439A9}"/>
              </a:ext>
            </a:extLst>
          </p:cNvPr>
          <p:cNvSpPr/>
          <p:nvPr/>
        </p:nvSpPr>
        <p:spPr>
          <a:xfrm>
            <a:off x="722880" y="382140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AE00"/>
          </a:solidFill>
          <a:ln w="0">
            <a:solidFill>
              <a:srgbClr val="008000"/>
            </a:solidFill>
            <a:prstDash val="solid"/>
          </a:ln>
          <a:effectLst>
            <a:outerShdw dist="25965" dir="2700000" algn="tl">
              <a:srgbClr val="808080"/>
            </a:outerShdw>
          </a:effectLst>
        </p:spPr>
        <p:txBody>
          <a:bodyPr vert="horz" wrap="none" lIns="90000" tIns="45000" rIns="90000" bIns="45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1" name="Freeform 10">
            <a:extLst>
              <a:ext uri="{FF2B5EF4-FFF2-40B4-BE49-F238E27FC236}">
                <a16:creationId xmlns:a16="http://schemas.microsoft.com/office/drawing/2014/main" id="{4C5B661C-73D9-FD4F-82BE-FF36EF84B3A6}"/>
              </a:ext>
            </a:extLst>
          </p:cNvPr>
          <p:cNvSpPr/>
          <p:nvPr/>
        </p:nvSpPr>
        <p:spPr>
          <a:xfrm>
            <a:off x="5006880" y="6161400"/>
            <a:ext cx="137160" cy="137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AE00"/>
          </a:solidFill>
          <a:ln w="0">
            <a:solidFill>
              <a:srgbClr val="008000"/>
            </a:solidFill>
            <a:prstDash val="solid"/>
          </a:ln>
          <a:effectLst>
            <a:outerShdw dist="25965" dir="2700000" algn="tl">
              <a:srgbClr val="808080"/>
            </a:outerShdw>
          </a:effectLst>
        </p:spPr>
        <p:txBody>
          <a:bodyPr vert="horz" wrap="none" lIns="90000" tIns="45000" rIns="90000" bIns="4500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pic>
        <p:nvPicPr>
          <p:cNvPr id="12" name="Picture 11">
            <a:extLst>
              <a:ext uri="{FF2B5EF4-FFF2-40B4-BE49-F238E27FC236}">
                <a16:creationId xmlns:a16="http://schemas.microsoft.com/office/drawing/2014/main" id="{04DF8F7E-7FBC-054D-8061-9E48479EED70}"/>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6623640" y="2846160"/>
            <a:ext cx="2522160" cy="2442960"/>
          </a:xfrm>
          <a:prstGeom prst="rect">
            <a:avLst/>
          </a:prstGeom>
          <a:noFill/>
          <a:ln>
            <a:noFill/>
          </a:ln>
        </p:spPr>
      </p:pic>
      <p:sp>
        <p:nvSpPr>
          <p:cNvPr id="13" name="Slide Number Placeholder 4">
            <a:extLst>
              <a:ext uri="{FF2B5EF4-FFF2-40B4-BE49-F238E27FC236}">
                <a16:creationId xmlns:a16="http://schemas.microsoft.com/office/drawing/2014/main" id="{DF812AB4-5CCA-6244-8BC8-B7E9A1B27FE6}"/>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44</a:t>
            </a:fld>
            <a:endParaRPr lang="en-GB" sz="1221" dirty="0">
              <a:solidFill>
                <a:srgbClr val="00CC99"/>
              </a:solidFill>
            </a:endParaRPr>
          </a:p>
        </p:txBody>
      </p:sp>
    </p:spTree>
    <p:extLst>
      <p:ext uri="{BB962C8B-B14F-4D97-AF65-F5344CB8AC3E}">
        <p14:creationId xmlns:p14="http://schemas.microsoft.com/office/powerpoint/2010/main" val="3870776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E61CE77-4A3C-494D-8505-D3C8DD6E032B}"/>
              </a:ext>
            </a:extLst>
          </p:cNvPr>
          <p:cNvSpPr/>
          <p:nvPr/>
        </p:nvSpPr>
        <p:spPr>
          <a:xfrm>
            <a:off x="720" y="1188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Riassumiamo</a:t>
            </a:r>
          </a:p>
        </p:txBody>
      </p:sp>
      <p:sp>
        <p:nvSpPr>
          <p:cNvPr id="3" name="TextBox 2">
            <a:extLst>
              <a:ext uri="{FF2B5EF4-FFF2-40B4-BE49-F238E27FC236}">
                <a16:creationId xmlns:a16="http://schemas.microsoft.com/office/drawing/2014/main" id="{EC74361B-DEBC-BB46-A0AF-A345B8251D14}"/>
              </a:ext>
            </a:extLst>
          </p:cNvPr>
          <p:cNvSpPr txBox="1"/>
          <p:nvPr/>
        </p:nvSpPr>
        <p:spPr>
          <a:xfrm>
            <a:off x="167098" y="1282974"/>
            <a:ext cx="7854634" cy="680784"/>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ts val="2305"/>
              </a:lnSpc>
              <a:spcBef>
                <a:spcPts val="1191"/>
              </a:spcBef>
              <a:spcAft>
                <a:spcPts val="992"/>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Liberation Sans" pitchFamily="34"/>
                <a:ea typeface="Droid Sans Fallback" pitchFamily="2"/>
                <a:cs typeface="FreeSans" pitchFamily="2"/>
              </a:rPr>
              <a:t>L' </a:t>
            </a:r>
            <a:r>
              <a:rPr kumimoji="0" lang="it-IT" sz="2200" b="0" i="0" u="none" strike="noStrike" kern="1200" cap="none" spc="0" normalizeH="0" baseline="0" noProof="0" dirty="0">
                <a:ln>
                  <a:noFill/>
                </a:ln>
                <a:solidFill>
                  <a:srgbClr val="FF3333"/>
                </a:solidFill>
                <a:effectLst/>
                <a:uLnTx/>
                <a:uFillTx/>
                <a:latin typeface="Liberation Sans" pitchFamily="34"/>
                <a:ea typeface="Droid Sans Fallback" pitchFamily="2"/>
                <a:cs typeface="FreeSans" pitchFamily="2"/>
              </a:rPr>
              <a:t>ATOMO</a:t>
            </a: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 è la più piccola parte di ogni elemento esistente in natura che ne conserva le proprietà chimiche</a:t>
            </a:r>
          </a:p>
        </p:txBody>
      </p:sp>
      <p:sp>
        <p:nvSpPr>
          <p:cNvPr id="4" name="TextBox 3">
            <a:extLst>
              <a:ext uri="{FF2B5EF4-FFF2-40B4-BE49-F238E27FC236}">
                <a16:creationId xmlns:a16="http://schemas.microsoft.com/office/drawing/2014/main" id="{DBB29894-F548-C443-9E32-DEE81D627A6E}"/>
              </a:ext>
            </a:extLst>
          </p:cNvPr>
          <p:cNvSpPr txBox="1"/>
          <p:nvPr/>
        </p:nvSpPr>
        <p:spPr>
          <a:xfrm>
            <a:off x="167098" y="2045062"/>
            <a:ext cx="7266960" cy="680784"/>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ts val="2305"/>
              </a:lnSpc>
              <a:spcBef>
                <a:spcPts val="1191"/>
              </a:spcBef>
              <a:spcAft>
                <a:spcPts val="992"/>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Il </a:t>
            </a:r>
            <a:r>
              <a:rPr kumimoji="0" lang="it-IT" sz="2200" b="0" i="0" u="none" strike="noStrike" kern="1200" cap="none" spc="0" normalizeH="0" baseline="0" noProof="0" dirty="0">
                <a:ln>
                  <a:noFill/>
                </a:ln>
                <a:solidFill>
                  <a:srgbClr val="FF3333"/>
                </a:solidFill>
                <a:effectLst/>
                <a:uLnTx/>
                <a:uFillTx/>
                <a:latin typeface="Liberation Sans" pitchFamily="34"/>
                <a:ea typeface="Droid Sans Fallback" pitchFamily="2"/>
                <a:cs typeface="FreeSans" pitchFamily="2"/>
              </a:rPr>
              <a:t>NUCLEO ATOMICO</a:t>
            </a: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 formato da protoni e neutroni, racchiude la maggior parte della massa di un atomo</a:t>
            </a:r>
          </a:p>
        </p:txBody>
      </p:sp>
      <p:sp>
        <p:nvSpPr>
          <p:cNvPr id="5" name="TextBox 4">
            <a:extLst>
              <a:ext uri="{FF2B5EF4-FFF2-40B4-BE49-F238E27FC236}">
                <a16:creationId xmlns:a16="http://schemas.microsoft.com/office/drawing/2014/main" id="{82C07BE9-B18D-504F-9209-E34AE382C3A4}"/>
              </a:ext>
            </a:extLst>
          </p:cNvPr>
          <p:cNvSpPr txBox="1"/>
          <p:nvPr/>
        </p:nvSpPr>
        <p:spPr>
          <a:xfrm>
            <a:off x="91800" y="2868781"/>
            <a:ext cx="9897024" cy="975737"/>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ts val="2305"/>
              </a:lnSpc>
              <a:spcBef>
                <a:spcPts val="1191"/>
              </a:spcBef>
              <a:spcAft>
                <a:spcPts val="992"/>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La massa del nucleo è sempre minore della somma delle masse di protoni e neutroni. Nella formazione di un nucleo, parte della massa si trasforma in energia di legame</a:t>
            </a:r>
          </a:p>
        </p:txBody>
      </p:sp>
      <p:sp>
        <p:nvSpPr>
          <p:cNvPr id="6" name="TextBox 5">
            <a:extLst>
              <a:ext uri="{FF2B5EF4-FFF2-40B4-BE49-F238E27FC236}">
                <a16:creationId xmlns:a16="http://schemas.microsoft.com/office/drawing/2014/main" id="{87FB13D7-CA7F-A44F-B025-18AB2A6D0DFE}"/>
              </a:ext>
            </a:extLst>
          </p:cNvPr>
          <p:cNvSpPr txBox="1"/>
          <p:nvPr/>
        </p:nvSpPr>
        <p:spPr>
          <a:xfrm>
            <a:off x="91800" y="3987453"/>
            <a:ext cx="9806305" cy="975737"/>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ts val="2305"/>
              </a:lnSpc>
              <a:spcBef>
                <a:spcPts val="1191"/>
              </a:spcBef>
              <a:spcAft>
                <a:spcPts val="992"/>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Nuclei con diverso numero di protoni </a:t>
            </a:r>
            <a:r>
              <a:rPr kumimoji="0" lang="it-IT" sz="2200" b="0" i="0" u="none" strike="noStrike" kern="1200" cap="none" spc="0" normalizeH="0" baseline="0" noProof="0" dirty="0" err="1">
                <a:ln>
                  <a:noFill/>
                </a:ln>
                <a:solidFill>
                  <a:prstClr val="black"/>
                </a:solidFill>
                <a:effectLst/>
                <a:uLnTx/>
                <a:uFillTx/>
                <a:latin typeface="Liberation Sans" pitchFamily="34"/>
                <a:ea typeface="Droid Sans Fallback" pitchFamily="2"/>
                <a:cs typeface="FreeSans" pitchFamily="2"/>
              </a:rPr>
              <a:t>Z</a:t>
            </a: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 formano ELEMENTI diversi. Ciascun elemento può essere presente in natura con diversi </a:t>
            </a:r>
            <a:r>
              <a:rPr kumimoji="0" lang="it-IT" sz="2200" b="0" i="0" u="none" strike="noStrike" kern="1200" cap="none" spc="0" normalizeH="0" baseline="0" noProof="0" dirty="0">
                <a:ln>
                  <a:noFill/>
                </a:ln>
                <a:solidFill>
                  <a:srgbClr val="FF3333"/>
                </a:solidFill>
                <a:effectLst/>
                <a:uLnTx/>
                <a:uFillTx/>
                <a:latin typeface="Liberation Sans" pitchFamily="34"/>
                <a:ea typeface="Droid Sans Fallback" pitchFamily="2"/>
                <a:cs typeface="FreeSans" pitchFamily="2"/>
              </a:rPr>
              <a:t>ISOTOPI</a:t>
            </a: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 cioè stesso numero di protoni ma diverso numero di neutroni nel nucleo</a:t>
            </a:r>
          </a:p>
        </p:txBody>
      </p:sp>
      <p:pic>
        <p:nvPicPr>
          <p:cNvPr id="7" name="Picture 6">
            <a:extLst>
              <a:ext uri="{FF2B5EF4-FFF2-40B4-BE49-F238E27FC236}">
                <a16:creationId xmlns:a16="http://schemas.microsoft.com/office/drawing/2014/main" id="{FF19894B-4C31-FD49-BF01-4335573DEDBD}"/>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8021732" y="971917"/>
            <a:ext cx="1891795" cy="1635175"/>
          </a:xfrm>
          <a:prstGeom prst="rect">
            <a:avLst/>
          </a:prstGeom>
          <a:noFill/>
          <a:ln>
            <a:noFill/>
          </a:ln>
        </p:spPr>
      </p:pic>
      <p:sp>
        <p:nvSpPr>
          <p:cNvPr id="8" name="TextBox 7">
            <a:extLst>
              <a:ext uri="{FF2B5EF4-FFF2-40B4-BE49-F238E27FC236}">
                <a16:creationId xmlns:a16="http://schemas.microsoft.com/office/drawing/2014/main" id="{C3CB7110-8703-3D4F-B015-FE0EF1F66001}"/>
              </a:ext>
            </a:extLst>
          </p:cNvPr>
          <p:cNvSpPr txBox="1"/>
          <p:nvPr/>
        </p:nvSpPr>
        <p:spPr>
          <a:xfrm>
            <a:off x="0" y="5106125"/>
            <a:ext cx="10064122" cy="415263"/>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I nuclei instabili tendono a trasformarsi in nuclei stabili emettendo </a:t>
            </a:r>
            <a:r>
              <a:rPr kumimoji="0" lang="it-IT" sz="2200" b="0" i="0" u="none" strike="noStrike" kern="1200" cap="none" spc="0" normalizeH="0" baseline="0" noProof="0" dirty="0">
                <a:ln>
                  <a:noFill/>
                </a:ln>
                <a:solidFill>
                  <a:srgbClr val="FF3333"/>
                </a:solidFill>
                <a:effectLst/>
                <a:uLnTx/>
                <a:uFillTx/>
                <a:latin typeface="Liberation Sans" pitchFamily="18"/>
                <a:ea typeface="Droid Sans Fallback" pitchFamily="2"/>
                <a:cs typeface="FreeSans" pitchFamily="2"/>
              </a:rPr>
              <a:t>RADIAZIONE</a:t>
            </a:r>
          </a:p>
        </p:txBody>
      </p:sp>
      <p:sp>
        <p:nvSpPr>
          <p:cNvPr id="9" name="TextBox 8">
            <a:extLst>
              <a:ext uri="{FF2B5EF4-FFF2-40B4-BE49-F238E27FC236}">
                <a16:creationId xmlns:a16="http://schemas.microsoft.com/office/drawing/2014/main" id="{EFF1B89C-D366-F241-B188-6EE70A877A14}"/>
              </a:ext>
            </a:extLst>
          </p:cNvPr>
          <p:cNvSpPr txBox="1"/>
          <p:nvPr/>
        </p:nvSpPr>
        <p:spPr>
          <a:xfrm>
            <a:off x="91800" y="5716099"/>
            <a:ext cx="10117951" cy="746058"/>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Nel decadimento di un nucleo radioattivo possono essere emessi 3 tipi di radiazione: </a:t>
            </a:r>
            <a:r>
              <a:rPr kumimoji="0" lang="it-IT" sz="2200" b="0" i="0" u="none" strike="noStrike" kern="1200" cap="none" spc="0" normalizeH="0" baseline="0" noProof="0" dirty="0">
                <a:ln>
                  <a:noFill/>
                </a:ln>
                <a:solidFill>
                  <a:srgbClr val="FF3333"/>
                </a:solidFill>
                <a:effectLst/>
                <a:uLnTx/>
                <a:uFillTx/>
                <a:latin typeface="Symbol" pitchFamily="18"/>
                <a:ea typeface="Symbol" pitchFamily="2"/>
                <a:cs typeface="Symbol" pitchFamily="2"/>
              </a:rPr>
              <a:t>α</a:t>
            </a: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(nuclei di elio), </a:t>
            </a:r>
            <a:r>
              <a:rPr kumimoji="0" lang="it-IT" sz="2200" b="0" i="0" u="none" strike="noStrike" kern="1200" cap="none" spc="0" normalizeH="0" baseline="0" noProof="0" dirty="0">
                <a:ln>
                  <a:noFill/>
                </a:ln>
                <a:solidFill>
                  <a:srgbClr val="FF3333"/>
                </a:solidFill>
                <a:effectLst/>
                <a:uLnTx/>
                <a:uFillTx/>
                <a:latin typeface="Symbol" pitchFamily="18"/>
                <a:ea typeface="Symbol" pitchFamily="2"/>
                <a:cs typeface="Symbol" pitchFamily="2"/>
              </a:rPr>
              <a:t>β</a:t>
            </a: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(elettroni), </a:t>
            </a:r>
            <a:r>
              <a:rPr kumimoji="0" lang="it-IT" sz="2200" b="0" i="0" u="none" strike="noStrike" kern="1200" cap="none" spc="0" normalizeH="0" baseline="0" noProof="0" dirty="0" err="1">
                <a:ln>
                  <a:noFill/>
                </a:ln>
                <a:solidFill>
                  <a:srgbClr val="FF3333"/>
                </a:solidFill>
                <a:effectLst/>
                <a:uLnTx/>
                <a:uFillTx/>
                <a:latin typeface="Symbol" pitchFamily="18"/>
                <a:ea typeface="Symbol" pitchFamily="2"/>
                <a:cs typeface="Symbol" pitchFamily="2"/>
              </a:rPr>
              <a:t>γ</a:t>
            </a: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(fotoni)</a:t>
            </a:r>
          </a:p>
        </p:txBody>
      </p:sp>
      <p:sp>
        <p:nvSpPr>
          <p:cNvPr id="10" name="TextBox 9">
            <a:extLst>
              <a:ext uri="{FF2B5EF4-FFF2-40B4-BE49-F238E27FC236}">
                <a16:creationId xmlns:a16="http://schemas.microsoft.com/office/drawing/2014/main" id="{C8A7DE5D-3A50-7144-81FE-739AD84D7483}"/>
              </a:ext>
            </a:extLst>
          </p:cNvPr>
          <p:cNvSpPr txBox="1"/>
          <p:nvPr/>
        </p:nvSpPr>
        <p:spPr>
          <a:xfrm>
            <a:off x="91800" y="6587758"/>
            <a:ext cx="9988825" cy="739646"/>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Data una certa quantità di un isotopo radioattivo, il numero di decadimenti in funzione del tempo segue una legge esponenziale</a:t>
            </a:r>
          </a:p>
        </p:txBody>
      </p:sp>
      <p:sp>
        <p:nvSpPr>
          <p:cNvPr id="11" name="Slide Number Placeholder 4">
            <a:extLst>
              <a:ext uri="{FF2B5EF4-FFF2-40B4-BE49-F238E27FC236}">
                <a16:creationId xmlns:a16="http://schemas.microsoft.com/office/drawing/2014/main" id="{CB0D517B-2798-D24C-9349-5C91C4262376}"/>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45</a:t>
            </a:fld>
            <a:endParaRPr lang="en-GB" sz="1221" dirty="0">
              <a:solidFill>
                <a:srgbClr val="00CC99"/>
              </a:solidFill>
            </a:endParaRPr>
          </a:p>
        </p:txBody>
      </p:sp>
    </p:spTree>
    <p:extLst>
      <p:ext uri="{BB962C8B-B14F-4D97-AF65-F5344CB8AC3E}">
        <p14:creationId xmlns:p14="http://schemas.microsoft.com/office/powerpoint/2010/main" val="3521385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E61CE77-4A3C-494D-8505-D3C8DD6E032B}"/>
              </a:ext>
            </a:extLst>
          </p:cNvPr>
          <p:cNvSpPr/>
          <p:nvPr/>
        </p:nvSpPr>
        <p:spPr>
          <a:xfrm>
            <a:off x="1" y="48069"/>
            <a:ext cx="10117950" cy="912942"/>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squar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prstClr val="black"/>
                </a:solidFill>
                <a:effectLst/>
                <a:uLnTx/>
                <a:uFillTx/>
                <a:latin typeface="Century Schoolbook L" pitchFamily="18"/>
                <a:ea typeface="Droid Sans Fallback" pitchFamily="2"/>
                <a:cs typeface="FreeSans" pitchFamily="2"/>
              </a:rPr>
              <a:t>Riassumiamo - 2</a:t>
            </a:r>
          </a:p>
        </p:txBody>
      </p:sp>
      <p:sp>
        <p:nvSpPr>
          <p:cNvPr id="3" name="TextBox 2">
            <a:extLst>
              <a:ext uri="{FF2B5EF4-FFF2-40B4-BE49-F238E27FC236}">
                <a16:creationId xmlns:a16="http://schemas.microsoft.com/office/drawing/2014/main" id="{EC74361B-DEBC-BB46-A0AF-A345B8251D14}"/>
              </a:ext>
            </a:extLst>
          </p:cNvPr>
          <p:cNvSpPr txBox="1"/>
          <p:nvPr/>
        </p:nvSpPr>
        <p:spPr>
          <a:xfrm>
            <a:off x="201342" y="2094449"/>
            <a:ext cx="7854634" cy="1565642"/>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ts val="2305"/>
              </a:lnSpc>
              <a:spcBef>
                <a:spcPts val="1191"/>
              </a:spcBef>
              <a:spcAft>
                <a:spcPts val="992"/>
              </a:spcAft>
              <a:buClrTx/>
              <a:buSzTx/>
              <a:buFontTx/>
              <a:buNone/>
              <a:tabLst/>
              <a:defRPr/>
            </a:pPr>
            <a:r>
              <a:rPr kumimoji="0" lang="it-IT" sz="2200" b="0" i="0" u="none" strike="noStrike" kern="1200" cap="none" spc="0" normalizeH="0" baseline="0" noProof="0" dirty="0">
                <a:ln>
                  <a:noFill/>
                </a:ln>
                <a:solidFill>
                  <a:srgbClr val="000000"/>
                </a:solidFill>
                <a:effectLst/>
                <a:uLnTx/>
                <a:uFillTx/>
                <a:latin typeface="Liberation Sans" pitchFamily="34"/>
                <a:ea typeface="Droid Sans Fallback" pitchFamily="2"/>
                <a:cs typeface="FreeSans" pitchFamily="2"/>
              </a:rPr>
              <a:t>L’ambiente in cui viviamo tutti i giorni </a:t>
            </a: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è naturalmente radioattivo! Siamo costantemente esposti alla radioattività naturale di origine PRIMORDIALE, esistente </a:t>
            </a:r>
            <a:r>
              <a:rPr kumimoji="0" lang="it-IT" sz="2200" b="0" i="0" u="none" strike="noStrike" kern="1200" cap="none" spc="0" normalizeH="0" baseline="0" noProof="0" dirty="0" err="1">
                <a:ln>
                  <a:noFill/>
                </a:ln>
                <a:solidFill>
                  <a:prstClr val="black"/>
                </a:solidFill>
                <a:effectLst/>
                <a:uLnTx/>
                <a:uFillTx/>
                <a:latin typeface="Liberation Sans" pitchFamily="34"/>
                <a:ea typeface="Droid Sans Fallback" pitchFamily="2"/>
                <a:cs typeface="FreeSans" pitchFamily="2"/>
              </a:rPr>
              <a:t>gia’</a:t>
            </a: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 prima della creazione della </a:t>
            </a:r>
            <a:r>
              <a:rPr lang="it-IT" sz="2200" dirty="0">
                <a:solidFill>
                  <a:prstClr val="black"/>
                </a:solidFill>
                <a:latin typeface="Liberation Sans" pitchFamily="34"/>
                <a:ea typeface="Droid Sans Fallback" pitchFamily="2"/>
                <a:cs typeface="FreeSans" pitchFamily="2"/>
              </a:rPr>
              <a:t>Terra, e COSMOGENICA, </a:t>
            </a:r>
            <a:r>
              <a:rPr lang="it-IT" sz="2200" dirty="0" err="1">
                <a:solidFill>
                  <a:prstClr val="black"/>
                </a:solidFill>
                <a:latin typeface="Liberation Sans" pitchFamily="34"/>
                <a:ea typeface="Droid Sans Fallback" pitchFamily="2"/>
                <a:cs typeface="FreeSans" pitchFamily="2"/>
              </a:rPr>
              <a:t>cioe’</a:t>
            </a:r>
            <a:r>
              <a:rPr lang="it-IT" sz="2200" dirty="0">
                <a:solidFill>
                  <a:prstClr val="black"/>
                </a:solidFill>
                <a:latin typeface="Liberation Sans" pitchFamily="34"/>
                <a:ea typeface="Droid Sans Fallback" pitchFamily="2"/>
                <a:cs typeface="FreeSans" pitchFamily="2"/>
              </a:rPr>
              <a:t> associata ai raggi cosmici che provengono dallo spazio.</a:t>
            </a:r>
            <a:endPar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endParaRPr>
          </a:p>
        </p:txBody>
      </p:sp>
      <p:sp>
        <p:nvSpPr>
          <p:cNvPr id="6" name="TextBox 5">
            <a:extLst>
              <a:ext uri="{FF2B5EF4-FFF2-40B4-BE49-F238E27FC236}">
                <a16:creationId xmlns:a16="http://schemas.microsoft.com/office/drawing/2014/main" id="{87FB13D7-CA7F-A44F-B025-18AB2A6D0DFE}"/>
              </a:ext>
            </a:extLst>
          </p:cNvPr>
          <p:cNvSpPr txBox="1"/>
          <p:nvPr/>
        </p:nvSpPr>
        <p:spPr>
          <a:xfrm>
            <a:off x="201342" y="4600613"/>
            <a:ext cx="9806305" cy="385831"/>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ts val="2305"/>
              </a:lnSpc>
              <a:spcBef>
                <a:spcPts val="1191"/>
              </a:spcBef>
              <a:spcAft>
                <a:spcPts val="992"/>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Tra i prodotti della catena di decadimento del </a:t>
            </a:r>
            <a:r>
              <a:rPr lang="it-IT" sz="2200" baseline="30000" dirty="0">
                <a:solidFill>
                  <a:prstClr val="black"/>
                </a:solidFill>
                <a:latin typeface="Liberation Sans" pitchFamily="34"/>
                <a:ea typeface="Droid Sans Fallback" pitchFamily="2"/>
                <a:cs typeface="FreeSans" pitchFamily="2"/>
              </a:rPr>
              <a:t>238</a:t>
            </a:r>
            <a:r>
              <a:rPr lang="it-IT" sz="2200" dirty="0">
                <a:solidFill>
                  <a:prstClr val="black"/>
                </a:solidFill>
                <a:latin typeface="Liberation Sans" pitchFamily="34"/>
                <a:ea typeface="Droid Sans Fallback" pitchFamily="2"/>
                <a:cs typeface="FreeSans" pitchFamily="2"/>
              </a:rPr>
              <a:t>U </a:t>
            </a:r>
            <a:r>
              <a:rPr lang="it-IT" sz="2200" dirty="0" err="1">
                <a:solidFill>
                  <a:prstClr val="black"/>
                </a:solidFill>
                <a:latin typeface="Liberation Sans" pitchFamily="34"/>
                <a:ea typeface="Droid Sans Fallback" pitchFamily="2"/>
                <a:cs typeface="FreeSans" pitchFamily="2"/>
              </a:rPr>
              <a:t>c’e’</a:t>
            </a:r>
            <a:r>
              <a:rPr lang="it-IT" sz="2200" dirty="0">
                <a:solidFill>
                  <a:prstClr val="black"/>
                </a:solidFill>
                <a:latin typeface="Liberation Sans" pitchFamily="34"/>
                <a:ea typeface="Droid Sans Fallback" pitchFamily="2"/>
                <a:cs typeface="FreeSans" pitchFamily="2"/>
              </a:rPr>
              <a:t> il radon-222!! </a:t>
            </a:r>
            <a:endParaRPr kumimoji="0" lang="it-IT" sz="22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endParaRPr>
          </a:p>
        </p:txBody>
      </p:sp>
      <p:pic>
        <p:nvPicPr>
          <p:cNvPr id="7" name="Picture 6">
            <a:extLst>
              <a:ext uri="{FF2B5EF4-FFF2-40B4-BE49-F238E27FC236}">
                <a16:creationId xmlns:a16="http://schemas.microsoft.com/office/drawing/2014/main" id="{FF19894B-4C31-FD49-BF01-4335573DEDBD}"/>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8021732" y="971917"/>
            <a:ext cx="1891795" cy="1635175"/>
          </a:xfrm>
          <a:prstGeom prst="rect">
            <a:avLst/>
          </a:prstGeom>
          <a:noFill/>
          <a:ln>
            <a:noFill/>
          </a:ln>
        </p:spPr>
      </p:pic>
      <p:sp>
        <p:nvSpPr>
          <p:cNvPr id="8" name="TextBox 7">
            <a:extLst>
              <a:ext uri="{FF2B5EF4-FFF2-40B4-BE49-F238E27FC236}">
                <a16:creationId xmlns:a16="http://schemas.microsoft.com/office/drawing/2014/main" id="{C3CB7110-8703-3D4F-B015-FE0EF1F66001}"/>
              </a:ext>
            </a:extLst>
          </p:cNvPr>
          <p:cNvSpPr txBox="1"/>
          <p:nvPr/>
        </p:nvSpPr>
        <p:spPr>
          <a:xfrm>
            <a:off x="166776" y="5653612"/>
            <a:ext cx="9951175" cy="739646"/>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Lo studio delle reazioni di decadimento dei nuclei hanno anche applicazioni </a:t>
            </a:r>
            <a:r>
              <a:rPr kumimoji="0" lang="it-IT" sz="2200" b="0" i="0" u="none" strike="noStrike" kern="1200" cap="none" spc="0" normalizeH="0" baseline="0" noProof="0" dirty="0" err="1">
                <a:ln>
                  <a:noFill/>
                </a:ln>
                <a:solidFill>
                  <a:prstClr val="black"/>
                </a:solidFill>
                <a:effectLst/>
                <a:uLnTx/>
                <a:uFillTx/>
                <a:latin typeface="Liberation Sans" pitchFamily="18"/>
                <a:ea typeface="Droid Sans Fallback" pitchFamily="2"/>
                <a:cs typeface="FreeSans" pitchFamily="2"/>
              </a:rPr>
              <a:t>fondamental</a:t>
            </a:r>
            <a:r>
              <a:rPr lang="it-IT" sz="2200" dirty="0">
                <a:solidFill>
                  <a:prstClr val="black"/>
                </a:solidFill>
                <a:latin typeface="Liberation Sans" pitchFamily="18"/>
                <a:ea typeface="Droid Sans Fallback" pitchFamily="2"/>
                <a:cs typeface="FreeSans" pitchFamily="2"/>
              </a:rPr>
              <a:t>i, come ad esempio la datazione al </a:t>
            </a:r>
            <a:r>
              <a:rPr lang="it-IT" sz="2200" baseline="30000" dirty="0">
                <a:solidFill>
                  <a:prstClr val="black"/>
                </a:solidFill>
                <a:latin typeface="Liberation Sans" pitchFamily="18"/>
                <a:ea typeface="Droid Sans Fallback" pitchFamily="2"/>
                <a:cs typeface="FreeSans" pitchFamily="2"/>
              </a:rPr>
              <a:t>14</a:t>
            </a:r>
            <a:r>
              <a:rPr lang="it-IT" sz="2200" dirty="0">
                <a:solidFill>
                  <a:prstClr val="black"/>
                </a:solidFill>
                <a:latin typeface="Liberation Sans" pitchFamily="18"/>
                <a:ea typeface="Droid Sans Fallback" pitchFamily="2"/>
                <a:cs typeface="FreeSans" pitchFamily="2"/>
              </a:rPr>
              <a:t>C o la PET.</a:t>
            </a:r>
            <a:endParaRPr kumimoji="0" lang="it-IT" sz="2200" b="0" i="0" u="none" strike="noStrike" kern="1200" cap="none" spc="0" normalizeH="0" baseline="0" noProof="0" dirty="0">
              <a:ln>
                <a:noFill/>
              </a:ln>
              <a:solidFill>
                <a:srgbClr val="FF3333"/>
              </a:solidFill>
              <a:effectLst/>
              <a:uLnTx/>
              <a:uFillTx/>
              <a:latin typeface="Liberation Sans" pitchFamily="18"/>
              <a:ea typeface="Droid Sans Fallback" pitchFamily="2"/>
              <a:cs typeface="FreeSans" pitchFamily="2"/>
            </a:endParaRPr>
          </a:p>
        </p:txBody>
      </p:sp>
      <p:sp>
        <p:nvSpPr>
          <p:cNvPr id="9" name="Slide Number Placeholder 4">
            <a:extLst>
              <a:ext uri="{FF2B5EF4-FFF2-40B4-BE49-F238E27FC236}">
                <a16:creationId xmlns:a16="http://schemas.microsoft.com/office/drawing/2014/main" id="{E0C0AB81-D823-8A40-BF53-1F210324A22A}"/>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46</a:t>
            </a:fld>
            <a:endParaRPr lang="en-GB" sz="1221" dirty="0">
              <a:solidFill>
                <a:srgbClr val="00CC99"/>
              </a:solidFill>
            </a:endParaRPr>
          </a:p>
        </p:txBody>
      </p:sp>
    </p:spTree>
    <p:extLst>
      <p:ext uri="{BB962C8B-B14F-4D97-AF65-F5344CB8AC3E}">
        <p14:creationId xmlns:p14="http://schemas.microsoft.com/office/powerpoint/2010/main" val="294500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8BF08C85-F62C-3B47-B443-99A71C9E62DD}"/>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Dimensioni del nucleo</a:t>
            </a:r>
          </a:p>
        </p:txBody>
      </p:sp>
      <p:sp>
        <p:nvSpPr>
          <p:cNvPr id="3" name="TextBox 2">
            <a:extLst>
              <a:ext uri="{FF2B5EF4-FFF2-40B4-BE49-F238E27FC236}">
                <a16:creationId xmlns:a16="http://schemas.microsoft.com/office/drawing/2014/main" id="{4B74BD4C-7F1B-9B4A-B025-1CE999C94072}"/>
              </a:ext>
            </a:extLst>
          </p:cNvPr>
          <p:cNvSpPr txBox="1"/>
          <p:nvPr/>
        </p:nvSpPr>
        <p:spPr>
          <a:xfrm>
            <a:off x="785520" y="1172160"/>
            <a:ext cx="1957680" cy="47304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it-IT" sz="2600" b="0" i="0" u="none" strike="noStrike" kern="1200">
                <a:ln>
                  <a:noFill/>
                </a:ln>
                <a:latin typeface="Liberation Sans" pitchFamily="18"/>
                <a:ea typeface="Droid Sans Fallback" pitchFamily="2"/>
                <a:cs typeface="FreeSans" pitchFamily="2"/>
              </a:rPr>
              <a:t>10</a:t>
            </a:r>
            <a:r>
              <a:rPr lang="it-IT" sz="2600" b="0" i="0" u="none" strike="noStrike" kern="1200" baseline="30000">
                <a:ln>
                  <a:noFill/>
                </a:ln>
                <a:latin typeface="Liberation Sans" pitchFamily="18"/>
                <a:ea typeface="Droid Sans Fallback" pitchFamily="2"/>
                <a:cs typeface="FreeSans" pitchFamily="2"/>
              </a:rPr>
              <a:t>-10</a:t>
            </a:r>
            <a:r>
              <a:rPr lang="it-IT" sz="2600" b="0" i="0" u="none" strike="noStrike" kern="1200">
                <a:ln>
                  <a:noFill/>
                </a:ln>
                <a:latin typeface="Liberation Sans" pitchFamily="18"/>
                <a:ea typeface="Droid Sans Fallback" pitchFamily="2"/>
                <a:cs typeface="FreeSans" pitchFamily="2"/>
              </a:rPr>
              <a:t> m</a:t>
            </a:r>
          </a:p>
        </p:txBody>
      </p:sp>
      <p:sp>
        <p:nvSpPr>
          <p:cNvPr id="4" name="Straight Connector 3">
            <a:extLst>
              <a:ext uri="{FF2B5EF4-FFF2-40B4-BE49-F238E27FC236}">
                <a16:creationId xmlns:a16="http://schemas.microsoft.com/office/drawing/2014/main" id="{E6AE0F49-8ABA-D14F-ADB3-7A17A63EBCF0}"/>
              </a:ext>
            </a:extLst>
          </p:cNvPr>
          <p:cNvSpPr/>
          <p:nvPr/>
        </p:nvSpPr>
        <p:spPr>
          <a:xfrm>
            <a:off x="3200400" y="2841120"/>
            <a:ext cx="3108960" cy="0"/>
          </a:xfrm>
          <a:prstGeom prst="line">
            <a:avLst/>
          </a:prstGeom>
          <a:noFill/>
          <a:ln w="54720">
            <a:solidFill>
              <a:srgbClr val="009999"/>
            </a:solidFill>
            <a:prstDash val="solid"/>
            <a:tailEnd type="arrow"/>
          </a:ln>
        </p:spPr>
        <p:txBody>
          <a:bodyPr vert="horz" wrap="none" lIns="117000" tIns="72000" rIns="117000" bIns="72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5" name="Straight Connector 4">
            <a:extLst>
              <a:ext uri="{FF2B5EF4-FFF2-40B4-BE49-F238E27FC236}">
                <a16:creationId xmlns:a16="http://schemas.microsoft.com/office/drawing/2014/main" id="{3E789E2E-7AC5-E94D-B35F-32BBB7DD4363}"/>
              </a:ext>
            </a:extLst>
          </p:cNvPr>
          <p:cNvSpPr/>
          <p:nvPr/>
        </p:nvSpPr>
        <p:spPr>
          <a:xfrm>
            <a:off x="3186720" y="5829120"/>
            <a:ext cx="3108959" cy="0"/>
          </a:xfrm>
          <a:prstGeom prst="line">
            <a:avLst/>
          </a:prstGeom>
          <a:noFill/>
          <a:ln w="54720">
            <a:solidFill>
              <a:srgbClr val="009999"/>
            </a:solidFill>
            <a:prstDash val="solid"/>
            <a:tailEnd type="arrow"/>
          </a:ln>
        </p:spPr>
        <p:txBody>
          <a:bodyPr vert="horz" wrap="none" lIns="117000" tIns="72000" rIns="117000" bIns="72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pic>
        <p:nvPicPr>
          <p:cNvPr id="6" name="Picture 5">
            <a:extLst>
              <a:ext uri="{FF2B5EF4-FFF2-40B4-BE49-F238E27FC236}">
                <a16:creationId xmlns:a16="http://schemas.microsoft.com/office/drawing/2014/main" id="{DBDC549B-4AF6-A949-9BE6-C41151CC86DD}"/>
              </a:ext>
            </a:extLst>
          </p:cNvPr>
          <p:cNvPicPr>
            <a:picLocks noChangeAspect="1"/>
          </p:cNvPicPr>
          <p:nvPr/>
        </p:nvPicPr>
        <p:blipFill>
          <a:blip r:embed="rId3">
            <a:lum/>
            <a:alphaModFix/>
          </a:blip>
          <a:srcRect/>
          <a:stretch>
            <a:fillRect/>
          </a:stretch>
        </p:blipFill>
        <p:spPr>
          <a:xfrm>
            <a:off x="7454520" y="4197240"/>
            <a:ext cx="1506599" cy="3026520"/>
          </a:xfrm>
          <a:prstGeom prst="rect">
            <a:avLst/>
          </a:prstGeom>
          <a:noFill/>
          <a:ln>
            <a:noFill/>
          </a:ln>
        </p:spPr>
      </p:pic>
      <p:pic>
        <p:nvPicPr>
          <p:cNvPr id="7" name="Picture 6">
            <a:extLst>
              <a:ext uri="{FF2B5EF4-FFF2-40B4-BE49-F238E27FC236}">
                <a16:creationId xmlns:a16="http://schemas.microsoft.com/office/drawing/2014/main" id="{8BEF2795-1C3D-2C4A-AED6-A117D983305C}"/>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6492240" y="1371599"/>
            <a:ext cx="3259440" cy="2403360"/>
          </a:xfrm>
          <a:prstGeom prst="rect">
            <a:avLst/>
          </a:prstGeom>
          <a:noFill/>
          <a:ln>
            <a:noFill/>
          </a:ln>
        </p:spPr>
      </p:pic>
      <p:grpSp>
        <p:nvGrpSpPr>
          <p:cNvPr id="8" name="Group 7">
            <a:extLst>
              <a:ext uri="{FF2B5EF4-FFF2-40B4-BE49-F238E27FC236}">
                <a16:creationId xmlns:a16="http://schemas.microsoft.com/office/drawing/2014/main" id="{46634B21-9483-F945-A98D-F3423F237423}"/>
              </a:ext>
            </a:extLst>
          </p:cNvPr>
          <p:cNvGrpSpPr/>
          <p:nvPr/>
        </p:nvGrpSpPr>
        <p:grpSpPr>
          <a:xfrm>
            <a:off x="1266840" y="5813280"/>
            <a:ext cx="653399" cy="618480"/>
            <a:chOff x="1266840" y="5813280"/>
            <a:chExt cx="653399" cy="618480"/>
          </a:xfrm>
        </p:grpSpPr>
        <p:sp>
          <p:nvSpPr>
            <p:cNvPr id="9" name="Freeform 8">
              <a:extLst>
                <a:ext uri="{FF2B5EF4-FFF2-40B4-BE49-F238E27FC236}">
                  <a16:creationId xmlns:a16="http://schemas.microsoft.com/office/drawing/2014/main" id="{CC2F61A4-FF3B-474F-A848-38503A978C1B}"/>
                </a:ext>
              </a:extLst>
            </p:cNvPr>
            <p:cNvSpPr/>
            <p:nvPr/>
          </p:nvSpPr>
          <p:spPr>
            <a:xfrm>
              <a:off x="1302120" y="581328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0" name="Freeform 9">
              <a:extLst>
                <a:ext uri="{FF2B5EF4-FFF2-40B4-BE49-F238E27FC236}">
                  <a16:creationId xmlns:a16="http://schemas.microsoft.com/office/drawing/2014/main" id="{35EC3487-6F96-8141-8883-58748FB8EE8D}"/>
                </a:ext>
              </a:extLst>
            </p:cNvPr>
            <p:cNvSpPr/>
            <p:nvPr/>
          </p:nvSpPr>
          <p:spPr>
            <a:xfrm>
              <a:off x="1482479" y="581364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1" name="Freeform 10">
              <a:extLst>
                <a:ext uri="{FF2B5EF4-FFF2-40B4-BE49-F238E27FC236}">
                  <a16:creationId xmlns:a16="http://schemas.microsoft.com/office/drawing/2014/main" id="{CE80D8E2-0DAD-834F-8225-D77847883049}"/>
                </a:ext>
              </a:extLst>
            </p:cNvPr>
            <p:cNvSpPr/>
            <p:nvPr/>
          </p:nvSpPr>
          <p:spPr>
            <a:xfrm>
              <a:off x="1266840" y="603000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 name="Freeform 11">
              <a:extLst>
                <a:ext uri="{FF2B5EF4-FFF2-40B4-BE49-F238E27FC236}">
                  <a16:creationId xmlns:a16="http://schemas.microsoft.com/office/drawing/2014/main" id="{D3161B3F-8CC9-0C4E-BEFC-7ED2DA5FBBC9}"/>
                </a:ext>
              </a:extLst>
            </p:cNvPr>
            <p:cNvSpPr/>
            <p:nvPr/>
          </p:nvSpPr>
          <p:spPr>
            <a:xfrm>
              <a:off x="1446840" y="606600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 name="Freeform 12">
              <a:extLst>
                <a:ext uri="{FF2B5EF4-FFF2-40B4-BE49-F238E27FC236}">
                  <a16:creationId xmlns:a16="http://schemas.microsoft.com/office/drawing/2014/main" id="{91FF765E-281F-0F49-868D-BC39168FDC9B}"/>
                </a:ext>
              </a:extLst>
            </p:cNvPr>
            <p:cNvSpPr/>
            <p:nvPr/>
          </p:nvSpPr>
          <p:spPr>
            <a:xfrm>
              <a:off x="1554479" y="599364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 name="Freeform 13">
              <a:extLst>
                <a:ext uri="{FF2B5EF4-FFF2-40B4-BE49-F238E27FC236}">
                  <a16:creationId xmlns:a16="http://schemas.microsoft.com/office/drawing/2014/main" id="{25B8D4FE-EDBD-A64E-B45F-922E5D452D6B}"/>
                </a:ext>
              </a:extLst>
            </p:cNvPr>
            <p:cNvSpPr/>
            <p:nvPr/>
          </p:nvSpPr>
          <p:spPr>
            <a:xfrm>
              <a:off x="1410839" y="595800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grpSp>
        <p:nvGrpSpPr>
          <p:cNvPr id="15" name="Group 14">
            <a:extLst>
              <a:ext uri="{FF2B5EF4-FFF2-40B4-BE49-F238E27FC236}">
                <a16:creationId xmlns:a16="http://schemas.microsoft.com/office/drawing/2014/main" id="{0E5D7100-6C36-8247-9DEF-852B4E2DC0A9}"/>
              </a:ext>
            </a:extLst>
          </p:cNvPr>
          <p:cNvGrpSpPr/>
          <p:nvPr/>
        </p:nvGrpSpPr>
        <p:grpSpPr>
          <a:xfrm>
            <a:off x="430600" y="1873278"/>
            <a:ext cx="2516532" cy="2464920"/>
            <a:chOff x="430600" y="1873278"/>
            <a:chExt cx="2516532" cy="2464920"/>
          </a:xfrm>
        </p:grpSpPr>
        <p:sp>
          <p:nvSpPr>
            <p:cNvPr id="16" name="Freeform 15">
              <a:extLst>
                <a:ext uri="{FF2B5EF4-FFF2-40B4-BE49-F238E27FC236}">
                  <a16:creationId xmlns:a16="http://schemas.microsoft.com/office/drawing/2014/main" id="{A6A97EE6-C1DB-424E-97FB-5B388E83D63B}"/>
                </a:ext>
              </a:extLst>
            </p:cNvPr>
            <p:cNvSpPr/>
            <p:nvPr/>
          </p:nvSpPr>
          <p:spPr>
            <a:xfrm rot="27000">
              <a:off x="1429951" y="1873278"/>
              <a:ext cx="518759" cy="2464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B2B2B2"/>
              </a:solidFill>
              <a:prstDash val="solid"/>
            </a:ln>
          </p:spPr>
          <p:txBody>
            <a:bodyPr vert="horz" wrap="none" lIns="108720" tIns="63720" rIns="108720" bIns="6372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 name="Freeform 16">
              <a:extLst>
                <a:ext uri="{FF2B5EF4-FFF2-40B4-BE49-F238E27FC236}">
                  <a16:creationId xmlns:a16="http://schemas.microsoft.com/office/drawing/2014/main" id="{E1886F3D-23B9-DA4F-92AC-74A40425F30E}"/>
                </a:ext>
              </a:extLst>
            </p:cNvPr>
            <p:cNvSpPr/>
            <p:nvPr/>
          </p:nvSpPr>
          <p:spPr>
            <a:xfrm rot="3373200">
              <a:off x="1455472" y="1898665"/>
              <a:ext cx="518759" cy="2464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B2B2B2"/>
              </a:solidFill>
              <a:prstDash val="solid"/>
            </a:ln>
          </p:spPr>
          <p:txBody>
            <a:bodyPr vert="horz" wrap="none" lIns="108720" tIns="63720" rIns="108720" bIns="6372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 name="Freeform 17">
              <a:extLst>
                <a:ext uri="{FF2B5EF4-FFF2-40B4-BE49-F238E27FC236}">
                  <a16:creationId xmlns:a16="http://schemas.microsoft.com/office/drawing/2014/main" id="{E0D83756-3487-714C-AC9D-1D722623063D}"/>
                </a:ext>
              </a:extLst>
            </p:cNvPr>
            <p:cNvSpPr/>
            <p:nvPr/>
          </p:nvSpPr>
          <p:spPr>
            <a:xfrm rot="7266600">
              <a:off x="1403680" y="1873264"/>
              <a:ext cx="518759" cy="2464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720">
              <a:solidFill>
                <a:srgbClr val="B2B2B2"/>
              </a:solidFill>
              <a:prstDash val="solid"/>
            </a:ln>
          </p:spPr>
          <p:txBody>
            <a:bodyPr vert="horz" wrap="none" lIns="108720" tIns="63720" rIns="108720" bIns="6372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 name="Freeform 18">
              <a:extLst>
                <a:ext uri="{FF2B5EF4-FFF2-40B4-BE49-F238E27FC236}">
                  <a16:creationId xmlns:a16="http://schemas.microsoft.com/office/drawing/2014/main" id="{3D542193-302F-E541-B1E5-12B3DF1B221E}"/>
                </a:ext>
              </a:extLst>
            </p:cNvPr>
            <p:cNvSpPr/>
            <p:nvPr/>
          </p:nvSpPr>
          <p:spPr>
            <a:xfrm>
              <a:off x="731519" y="2734560"/>
              <a:ext cx="129960" cy="129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AD7FA8"/>
                </a:gs>
                <a:gs pos="100000">
                  <a:srgbClr val="5C3566"/>
                </a:gs>
              </a:gsLst>
              <a:lin ang="3600000"/>
            </a:gradFill>
            <a:ln w="18360">
              <a:solidFill>
                <a:srgbClr val="660066"/>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Freeform 19">
              <a:extLst>
                <a:ext uri="{FF2B5EF4-FFF2-40B4-BE49-F238E27FC236}">
                  <a16:creationId xmlns:a16="http://schemas.microsoft.com/office/drawing/2014/main" id="{29466C0D-59C0-CC41-A9C0-B5CBAD834267}"/>
                </a:ext>
              </a:extLst>
            </p:cNvPr>
            <p:cNvSpPr/>
            <p:nvPr/>
          </p:nvSpPr>
          <p:spPr>
            <a:xfrm>
              <a:off x="2467439" y="2751120"/>
              <a:ext cx="129600" cy="12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AD7FA8"/>
                </a:gs>
                <a:gs pos="100000">
                  <a:srgbClr val="5C3566"/>
                </a:gs>
              </a:gsLst>
              <a:lin ang="3600000"/>
            </a:gradFill>
            <a:ln w="18360">
              <a:solidFill>
                <a:srgbClr val="660066"/>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1" name="Freeform 20">
              <a:extLst>
                <a:ext uri="{FF2B5EF4-FFF2-40B4-BE49-F238E27FC236}">
                  <a16:creationId xmlns:a16="http://schemas.microsoft.com/office/drawing/2014/main" id="{F14706E9-6407-6D4A-A22A-11B69B5C5B67}"/>
                </a:ext>
              </a:extLst>
            </p:cNvPr>
            <p:cNvSpPr/>
            <p:nvPr/>
          </p:nvSpPr>
          <p:spPr>
            <a:xfrm>
              <a:off x="1419840" y="3828239"/>
              <a:ext cx="129600" cy="12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AD7FA8"/>
                </a:gs>
                <a:gs pos="100000">
                  <a:srgbClr val="5C3566"/>
                </a:gs>
              </a:gsLst>
              <a:lin ang="3600000"/>
            </a:gradFill>
            <a:ln w="18360">
              <a:solidFill>
                <a:srgbClr val="660066"/>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2" name="Freeform 21">
              <a:extLst>
                <a:ext uri="{FF2B5EF4-FFF2-40B4-BE49-F238E27FC236}">
                  <a16:creationId xmlns:a16="http://schemas.microsoft.com/office/drawing/2014/main" id="{619DCCEA-F32E-2343-BE63-765539C65348}"/>
                </a:ext>
              </a:extLst>
            </p:cNvPr>
            <p:cNvSpPr/>
            <p:nvPr/>
          </p:nvSpPr>
          <p:spPr>
            <a:xfrm>
              <a:off x="1496519" y="2920320"/>
              <a:ext cx="259560" cy="25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3" name="Freeform 22">
              <a:extLst>
                <a:ext uri="{FF2B5EF4-FFF2-40B4-BE49-F238E27FC236}">
                  <a16:creationId xmlns:a16="http://schemas.microsoft.com/office/drawing/2014/main" id="{1BE858A6-A93A-154A-97E2-19552BE0E51D}"/>
                </a:ext>
              </a:extLst>
            </p:cNvPr>
            <p:cNvSpPr/>
            <p:nvPr/>
          </p:nvSpPr>
          <p:spPr>
            <a:xfrm>
              <a:off x="1624319" y="2920680"/>
              <a:ext cx="259560" cy="2592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4" name="Freeform 23">
              <a:extLst>
                <a:ext uri="{FF2B5EF4-FFF2-40B4-BE49-F238E27FC236}">
                  <a16:creationId xmlns:a16="http://schemas.microsoft.com/office/drawing/2014/main" id="{18A79AE5-B841-6042-8112-6C36640E0E15}"/>
                </a:ext>
              </a:extLst>
            </p:cNvPr>
            <p:cNvSpPr/>
            <p:nvPr/>
          </p:nvSpPr>
          <p:spPr>
            <a:xfrm>
              <a:off x="1471320" y="3074040"/>
              <a:ext cx="259560" cy="25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5" name="Freeform 24">
              <a:extLst>
                <a:ext uri="{FF2B5EF4-FFF2-40B4-BE49-F238E27FC236}">
                  <a16:creationId xmlns:a16="http://schemas.microsoft.com/office/drawing/2014/main" id="{3CF91EC3-A991-8247-B87C-0F9EAF0439FF}"/>
                </a:ext>
              </a:extLst>
            </p:cNvPr>
            <p:cNvSpPr/>
            <p:nvPr/>
          </p:nvSpPr>
          <p:spPr>
            <a:xfrm>
              <a:off x="1599120" y="3099600"/>
              <a:ext cx="259560" cy="25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6" name="Freeform 25">
              <a:extLst>
                <a:ext uri="{FF2B5EF4-FFF2-40B4-BE49-F238E27FC236}">
                  <a16:creationId xmlns:a16="http://schemas.microsoft.com/office/drawing/2014/main" id="{7BC32E34-B4D6-2D4A-8958-1C22226FD48C}"/>
                </a:ext>
              </a:extLst>
            </p:cNvPr>
            <p:cNvSpPr/>
            <p:nvPr/>
          </p:nvSpPr>
          <p:spPr>
            <a:xfrm>
              <a:off x="1675439" y="3048120"/>
              <a:ext cx="259560" cy="25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7" name="Freeform 26">
              <a:extLst>
                <a:ext uri="{FF2B5EF4-FFF2-40B4-BE49-F238E27FC236}">
                  <a16:creationId xmlns:a16="http://schemas.microsoft.com/office/drawing/2014/main" id="{BE37616E-0F73-1C49-8F69-037FFD4F5E16}"/>
                </a:ext>
              </a:extLst>
            </p:cNvPr>
            <p:cNvSpPr/>
            <p:nvPr/>
          </p:nvSpPr>
          <p:spPr>
            <a:xfrm>
              <a:off x="1573560" y="3022920"/>
              <a:ext cx="259560" cy="25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28" name="Straight Connector 27">
            <a:extLst>
              <a:ext uri="{FF2B5EF4-FFF2-40B4-BE49-F238E27FC236}">
                <a16:creationId xmlns:a16="http://schemas.microsoft.com/office/drawing/2014/main" id="{5FA97C42-CBA5-1649-9E30-D75ECD79908A}"/>
              </a:ext>
            </a:extLst>
          </p:cNvPr>
          <p:cNvSpPr/>
          <p:nvPr/>
        </p:nvSpPr>
        <p:spPr>
          <a:xfrm flipV="1">
            <a:off x="548640" y="1554479"/>
            <a:ext cx="0" cy="822960"/>
          </a:xfrm>
          <a:prstGeom prst="line">
            <a:avLst/>
          </a:prstGeom>
          <a:noFill/>
          <a:ln w="18360">
            <a:solidFill>
              <a:srgbClr val="000000"/>
            </a:solidFill>
            <a:prstDash val="solid"/>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9" name="Straight Connector 28">
            <a:extLst>
              <a:ext uri="{FF2B5EF4-FFF2-40B4-BE49-F238E27FC236}">
                <a16:creationId xmlns:a16="http://schemas.microsoft.com/office/drawing/2014/main" id="{40ED8766-5BE8-5C4C-B5AE-634636924802}"/>
              </a:ext>
            </a:extLst>
          </p:cNvPr>
          <p:cNvSpPr/>
          <p:nvPr/>
        </p:nvSpPr>
        <p:spPr>
          <a:xfrm flipV="1">
            <a:off x="2852640" y="1554479"/>
            <a:ext cx="0" cy="822960"/>
          </a:xfrm>
          <a:prstGeom prst="line">
            <a:avLst/>
          </a:prstGeom>
          <a:noFill/>
          <a:ln w="18360">
            <a:solidFill>
              <a:srgbClr val="000000"/>
            </a:solidFill>
            <a:prstDash val="solid"/>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0" name="Straight Connector 29">
            <a:extLst>
              <a:ext uri="{FF2B5EF4-FFF2-40B4-BE49-F238E27FC236}">
                <a16:creationId xmlns:a16="http://schemas.microsoft.com/office/drawing/2014/main" id="{C0C5E9E5-554A-E546-8CD8-F72CF469CB4A}"/>
              </a:ext>
            </a:extLst>
          </p:cNvPr>
          <p:cNvSpPr/>
          <p:nvPr/>
        </p:nvSpPr>
        <p:spPr>
          <a:xfrm>
            <a:off x="548640" y="1645920"/>
            <a:ext cx="2304000" cy="0"/>
          </a:xfrm>
          <a:prstGeom prst="line">
            <a:avLst/>
          </a:prstGeom>
          <a:noFill/>
          <a:ln w="36720">
            <a:solidFill>
              <a:srgbClr val="000000"/>
            </a:solidFill>
            <a:prstDash val="solid"/>
            <a:headEnd type="arrow"/>
            <a:tailEnd type="arrow"/>
          </a:ln>
        </p:spPr>
        <p:txBody>
          <a:bodyPr vert="horz" wrap="none" lIns="108360" tIns="63360" rIns="108360" bIns="6336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1" name="TextBox 30">
            <a:extLst>
              <a:ext uri="{FF2B5EF4-FFF2-40B4-BE49-F238E27FC236}">
                <a16:creationId xmlns:a16="http://schemas.microsoft.com/office/drawing/2014/main" id="{26D631BA-67C2-0B43-9785-B46F2C62E45A}"/>
              </a:ext>
            </a:extLst>
          </p:cNvPr>
          <p:cNvSpPr txBox="1"/>
          <p:nvPr/>
        </p:nvSpPr>
        <p:spPr>
          <a:xfrm>
            <a:off x="497520" y="4704840"/>
            <a:ext cx="2323440" cy="47304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it-IT" sz="2600" b="0" i="0" u="none" strike="noStrike" kern="1200">
                <a:ln>
                  <a:noFill/>
                </a:ln>
                <a:latin typeface="Liberation Sans" pitchFamily="18"/>
                <a:ea typeface="Droid Sans Fallback" pitchFamily="2"/>
                <a:cs typeface="FreeSans" pitchFamily="2"/>
              </a:rPr>
              <a:t>10</a:t>
            </a:r>
            <a:r>
              <a:rPr lang="it-IT" sz="2600" b="0" i="0" u="none" strike="noStrike" kern="1200" baseline="30000">
                <a:ln>
                  <a:noFill/>
                </a:ln>
                <a:latin typeface="Liberation Sans" pitchFamily="18"/>
                <a:ea typeface="Droid Sans Fallback" pitchFamily="2"/>
                <a:cs typeface="FreeSans" pitchFamily="2"/>
              </a:rPr>
              <a:t>-15</a:t>
            </a:r>
            <a:r>
              <a:rPr lang="it-IT" sz="2600" b="0" i="0" u="none" strike="noStrike" kern="1200">
                <a:ln>
                  <a:noFill/>
                </a:ln>
                <a:latin typeface="Liberation Sans" pitchFamily="18"/>
                <a:ea typeface="Droid Sans Fallback" pitchFamily="2"/>
                <a:cs typeface="FreeSans" pitchFamily="2"/>
              </a:rPr>
              <a:t> m </a:t>
            </a:r>
            <a:r>
              <a:rPr lang="it-IT" sz="2600" b="0" i="0" u="none" strike="noStrike" kern="1200">
                <a:ln>
                  <a:noFill/>
                </a:ln>
                <a:latin typeface="Liberation Sans" pitchFamily="34"/>
                <a:ea typeface="Liberation Sans" pitchFamily="34"/>
                <a:cs typeface="Liberation Sans" pitchFamily="34"/>
              </a:rPr>
              <a:t>~</a:t>
            </a:r>
            <a:r>
              <a:rPr lang="it-IT" sz="2600" b="0" i="0" u="none" strike="noStrike" kern="1200">
                <a:ln>
                  <a:noFill/>
                </a:ln>
                <a:latin typeface="Liberation Sans" pitchFamily="18"/>
                <a:ea typeface="Droid Sans Fallback" pitchFamily="2"/>
                <a:cs typeface="FreeSans" pitchFamily="2"/>
              </a:rPr>
              <a:t> 1 fm</a:t>
            </a:r>
          </a:p>
        </p:txBody>
      </p:sp>
      <p:sp>
        <p:nvSpPr>
          <p:cNvPr id="32" name="Straight Connector 31">
            <a:extLst>
              <a:ext uri="{FF2B5EF4-FFF2-40B4-BE49-F238E27FC236}">
                <a16:creationId xmlns:a16="http://schemas.microsoft.com/office/drawing/2014/main" id="{54DCBE35-9ADC-7B4D-8D9A-4137D7457811}"/>
              </a:ext>
            </a:extLst>
          </p:cNvPr>
          <p:cNvSpPr/>
          <p:nvPr/>
        </p:nvSpPr>
        <p:spPr>
          <a:xfrm flipV="1">
            <a:off x="1232640" y="5212080"/>
            <a:ext cx="0" cy="554040"/>
          </a:xfrm>
          <a:prstGeom prst="line">
            <a:avLst/>
          </a:prstGeom>
          <a:noFill/>
          <a:ln w="18360">
            <a:solidFill>
              <a:srgbClr val="000000"/>
            </a:solidFill>
            <a:prstDash val="solid"/>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3" name="Straight Connector 32">
            <a:extLst>
              <a:ext uri="{FF2B5EF4-FFF2-40B4-BE49-F238E27FC236}">
                <a16:creationId xmlns:a16="http://schemas.microsoft.com/office/drawing/2014/main" id="{F169CC5E-99C2-014B-8C14-47495FC920CF}"/>
              </a:ext>
            </a:extLst>
          </p:cNvPr>
          <p:cNvSpPr/>
          <p:nvPr/>
        </p:nvSpPr>
        <p:spPr>
          <a:xfrm>
            <a:off x="1232640" y="5286600"/>
            <a:ext cx="719999" cy="0"/>
          </a:xfrm>
          <a:prstGeom prst="line">
            <a:avLst/>
          </a:prstGeom>
          <a:noFill/>
          <a:ln w="36720">
            <a:solidFill>
              <a:srgbClr val="000000"/>
            </a:solidFill>
            <a:prstDash val="solid"/>
            <a:headEnd type="arrow"/>
            <a:tailEnd type="arrow"/>
          </a:ln>
        </p:spPr>
        <p:txBody>
          <a:bodyPr vert="horz" wrap="none" lIns="108360" tIns="63360" rIns="108360" bIns="6336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4" name="Straight Connector 33">
            <a:extLst>
              <a:ext uri="{FF2B5EF4-FFF2-40B4-BE49-F238E27FC236}">
                <a16:creationId xmlns:a16="http://schemas.microsoft.com/office/drawing/2014/main" id="{069EF172-671B-964A-B80A-812CEC73EB7B}"/>
              </a:ext>
            </a:extLst>
          </p:cNvPr>
          <p:cNvSpPr/>
          <p:nvPr/>
        </p:nvSpPr>
        <p:spPr>
          <a:xfrm flipV="1">
            <a:off x="1952639" y="5212440"/>
            <a:ext cx="0" cy="554040"/>
          </a:xfrm>
          <a:prstGeom prst="line">
            <a:avLst/>
          </a:prstGeom>
          <a:noFill/>
          <a:ln w="18360">
            <a:solidFill>
              <a:srgbClr val="000000"/>
            </a:solidFill>
            <a:prstDash val="solid"/>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35" name="Slide Number Placeholder 4">
            <a:extLst>
              <a:ext uri="{FF2B5EF4-FFF2-40B4-BE49-F238E27FC236}">
                <a16:creationId xmlns:a16="http://schemas.microsoft.com/office/drawing/2014/main" id="{E4FAEAEA-FE9C-8245-91EC-0784558CF312}"/>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5</a:t>
            </a:fld>
            <a:endParaRPr lang="en-GB" sz="1221" dirty="0">
              <a:solidFill>
                <a:srgbClr val="00CC99"/>
              </a:solidFill>
            </a:endParaRPr>
          </a:p>
        </p:txBody>
      </p:sp>
    </p:spTree>
    <p:extLst>
      <p:ext uri="{BB962C8B-B14F-4D97-AF65-F5344CB8AC3E}">
        <p14:creationId xmlns:p14="http://schemas.microsoft.com/office/powerpoint/2010/main" val="323496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0B83E48-4050-4342-96B1-135324662294}"/>
              </a:ext>
            </a:extLst>
          </p:cNvPr>
          <p:cNvSpPr/>
          <p:nvPr/>
        </p:nvSpPr>
        <p:spPr>
          <a:xfrm>
            <a:off x="1080" y="324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Densità del nucleo</a:t>
            </a:r>
          </a:p>
        </p:txBody>
      </p:sp>
      <p:sp>
        <p:nvSpPr>
          <p:cNvPr id="3" name="TextBox 2">
            <a:extLst>
              <a:ext uri="{FF2B5EF4-FFF2-40B4-BE49-F238E27FC236}">
                <a16:creationId xmlns:a16="http://schemas.microsoft.com/office/drawing/2014/main" id="{85444C33-4A12-BD47-8539-8EFEE7501098}"/>
              </a:ext>
            </a:extLst>
          </p:cNvPr>
          <p:cNvSpPr txBox="1"/>
          <p:nvPr/>
        </p:nvSpPr>
        <p:spPr>
          <a:xfrm>
            <a:off x="428400" y="1191240"/>
            <a:ext cx="4783679" cy="54612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it-IT" sz="3200" b="0" i="0" u="sng" strike="noStrike" kern="1200">
                <a:ln>
                  <a:noFill/>
                </a:ln>
                <a:uFillTx/>
                <a:latin typeface="Liberation Sans" pitchFamily="34"/>
                <a:ea typeface="Droid Sans Fallback" pitchFamily="2"/>
                <a:cs typeface="FreeSans" pitchFamily="2"/>
              </a:rPr>
              <a:t>Un po' di paragoni:</a:t>
            </a:r>
          </a:p>
        </p:txBody>
      </p:sp>
      <p:sp>
        <p:nvSpPr>
          <p:cNvPr id="4" name="TextBox 3">
            <a:extLst>
              <a:ext uri="{FF2B5EF4-FFF2-40B4-BE49-F238E27FC236}">
                <a16:creationId xmlns:a16="http://schemas.microsoft.com/office/drawing/2014/main" id="{F89D83C6-4812-3744-8262-C71B1F162D40}"/>
              </a:ext>
            </a:extLst>
          </p:cNvPr>
          <p:cNvSpPr txBox="1"/>
          <p:nvPr/>
        </p:nvSpPr>
        <p:spPr>
          <a:xfrm>
            <a:off x="731519" y="3479040"/>
            <a:ext cx="4632335" cy="47425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600" b="0" i="0" u="none" strike="noStrike" kern="1200" dirty="0">
                <a:ln>
                  <a:noFill/>
                </a:ln>
                <a:latin typeface="Liberation Sans" pitchFamily="18"/>
                <a:ea typeface="Droid Sans Fallback" pitchFamily="2"/>
                <a:cs typeface="FreeSans" pitchFamily="2"/>
              </a:rPr>
              <a:t>Acqua		1000 kg/m</a:t>
            </a:r>
            <a:r>
              <a:rPr lang="it-IT" sz="2600" b="0" i="0" u="none" strike="noStrike" kern="1200" baseline="33000" dirty="0">
                <a:ln>
                  <a:noFill/>
                </a:ln>
                <a:latin typeface="Liberation Sans" pitchFamily="18"/>
                <a:ea typeface="Droid Sans Fallback" pitchFamily="2"/>
                <a:cs typeface="FreeSans" pitchFamily="2"/>
              </a:rPr>
              <a:t>3</a:t>
            </a:r>
          </a:p>
        </p:txBody>
      </p:sp>
      <p:sp>
        <p:nvSpPr>
          <p:cNvPr id="5" name="TextBox 4">
            <a:extLst>
              <a:ext uri="{FF2B5EF4-FFF2-40B4-BE49-F238E27FC236}">
                <a16:creationId xmlns:a16="http://schemas.microsoft.com/office/drawing/2014/main" id="{578BECB4-9088-CF40-8AE4-BA96B45E16D8}"/>
              </a:ext>
            </a:extLst>
          </p:cNvPr>
          <p:cNvSpPr txBox="1"/>
          <p:nvPr/>
        </p:nvSpPr>
        <p:spPr>
          <a:xfrm>
            <a:off x="695520" y="4990320"/>
            <a:ext cx="4385088" cy="47425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600" b="0" i="0" u="none" strike="noStrike" kern="1200" dirty="0">
                <a:ln>
                  <a:noFill/>
                </a:ln>
                <a:latin typeface="Liberation Sans" pitchFamily="18"/>
                <a:ea typeface="Droid Sans Fallback" pitchFamily="2"/>
                <a:cs typeface="FreeSans" pitchFamily="2"/>
              </a:rPr>
              <a:t>Centro del sole	10</a:t>
            </a:r>
            <a:r>
              <a:rPr lang="it-IT" sz="2600" b="0" i="0" u="none" strike="noStrike" kern="1200" baseline="33000" dirty="0">
                <a:ln>
                  <a:noFill/>
                </a:ln>
                <a:latin typeface="Liberation Sans" pitchFamily="18"/>
                <a:ea typeface="Droid Sans Fallback" pitchFamily="2"/>
                <a:cs typeface="FreeSans" pitchFamily="2"/>
              </a:rPr>
              <a:t>5</a:t>
            </a:r>
            <a:r>
              <a:rPr lang="it-IT" sz="2600" b="0" i="0" u="none" strike="noStrike" kern="1200" dirty="0">
                <a:ln>
                  <a:noFill/>
                </a:ln>
                <a:latin typeface="Liberation Sans" pitchFamily="18"/>
                <a:ea typeface="Droid Sans Fallback" pitchFamily="2"/>
                <a:cs typeface="FreeSans" pitchFamily="2"/>
              </a:rPr>
              <a:t> kg/m</a:t>
            </a:r>
            <a:r>
              <a:rPr lang="it-IT" sz="2600" b="0" i="0" u="none" strike="noStrike" kern="1200" baseline="33000" dirty="0">
                <a:ln>
                  <a:noFill/>
                </a:ln>
                <a:latin typeface="Liberation Sans" pitchFamily="18"/>
                <a:ea typeface="Droid Sans Fallback" pitchFamily="2"/>
                <a:cs typeface="FreeSans" pitchFamily="2"/>
              </a:rPr>
              <a:t>3</a:t>
            </a:r>
          </a:p>
        </p:txBody>
      </p:sp>
      <p:sp>
        <p:nvSpPr>
          <p:cNvPr id="6" name="TextBox 5">
            <a:extLst>
              <a:ext uri="{FF2B5EF4-FFF2-40B4-BE49-F238E27FC236}">
                <a16:creationId xmlns:a16="http://schemas.microsoft.com/office/drawing/2014/main" id="{B512EEDA-1EDA-9248-BDD0-A506AFD75A89}"/>
              </a:ext>
            </a:extLst>
          </p:cNvPr>
          <p:cNvSpPr txBox="1"/>
          <p:nvPr/>
        </p:nvSpPr>
        <p:spPr>
          <a:xfrm>
            <a:off x="731519" y="2147040"/>
            <a:ext cx="5226121" cy="474254"/>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it-IT" sz="2600" b="0" i="0" u="none" strike="noStrike" kern="1200" dirty="0">
                <a:ln>
                  <a:noFill/>
                </a:ln>
                <a:latin typeface="Liberation Sans" pitchFamily="18"/>
                <a:ea typeface="Droid Sans Fallback" pitchFamily="2"/>
                <a:cs typeface="FreeSans" pitchFamily="2"/>
              </a:rPr>
              <a:t>Aria			1.29 kg/m</a:t>
            </a:r>
            <a:r>
              <a:rPr lang="it-IT" sz="2600" b="0" i="0" u="none" strike="noStrike" kern="1200" baseline="33000" dirty="0">
                <a:ln>
                  <a:noFill/>
                </a:ln>
                <a:latin typeface="Liberation Sans" pitchFamily="18"/>
                <a:ea typeface="Droid Sans Fallback" pitchFamily="2"/>
                <a:cs typeface="FreeSans" pitchFamily="2"/>
              </a:rPr>
              <a:t>3</a:t>
            </a:r>
          </a:p>
        </p:txBody>
      </p:sp>
      <p:sp>
        <p:nvSpPr>
          <p:cNvPr id="7" name="TextBox 6">
            <a:extLst>
              <a:ext uri="{FF2B5EF4-FFF2-40B4-BE49-F238E27FC236}">
                <a16:creationId xmlns:a16="http://schemas.microsoft.com/office/drawing/2014/main" id="{BE9FA315-AABC-CD47-96B2-221EDCAD2899}"/>
              </a:ext>
            </a:extLst>
          </p:cNvPr>
          <p:cNvSpPr txBox="1"/>
          <p:nvPr/>
        </p:nvSpPr>
        <p:spPr>
          <a:xfrm>
            <a:off x="695520" y="6322319"/>
            <a:ext cx="4508712" cy="47425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600" b="0" i="0" u="none" strike="noStrike" kern="1200" dirty="0">
                <a:ln>
                  <a:noFill/>
                </a:ln>
                <a:latin typeface="Liberation Sans" pitchFamily="18"/>
                <a:ea typeface="Droid Sans Fallback" pitchFamily="2"/>
                <a:cs typeface="FreeSans" pitchFamily="2"/>
              </a:rPr>
              <a:t>Nucleo		10</a:t>
            </a:r>
            <a:r>
              <a:rPr lang="it-IT" sz="2600" b="0" i="0" u="none" strike="noStrike" kern="1200" baseline="33000" dirty="0">
                <a:ln>
                  <a:noFill/>
                </a:ln>
                <a:latin typeface="Liberation Sans" pitchFamily="18"/>
                <a:ea typeface="Droid Sans Fallback" pitchFamily="2"/>
                <a:cs typeface="FreeSans" pitchFamily="2"/>
              </a:rPr>
              <a:t>17</a:t>
            </a:r>
            <a:r>
              <a:rPr lang="it-IT" sz="2600" b="0" i="0" u="none" strike="noStrike" kern="1200" dirty="0">
                <a:ln>
                  <a:noFill/>
                </a:ln>
                <a:latin typeface="Liberation Sans" pitchFamily="18"/>
                <a:ea typeface="Droid Sans Fallback" pitchFamily="2"/>
                <a:cs typeface="FreeSans" pitchFamily="2"/>
              </a:rPr>
              <a:t> kg/m</a:t>
            </a:r>
            <a:r>
              <a:rPr lang="it-IT" sz="2600" b="0" i="0" u="none" strike="noStrike" kern="1200" baseline="33000" dirty="0">
                <a:ln>
                  <a:noFill/>
                </a:ln>
                <a:latin typeface="Liberation Sans" pitchFamily="18"/>
                <a:ea typeface="Droid Sans Fallback" pitchFamily="2"/>
                <a:cs typeface="FreeSans" pitchFamily="2"/>
              </a:rPr>
              <a:t>3</a:t>
            </a:r>
          </a:p>
        </p:txBody>
      </p:sp>
      <p:pic>
        <p:nvPicPr>
          <p:cNvPr id="8" name="Picture 7">
            <a:extLst>
              <a:ext uri="{FF2B5EF4-FFF2-40B4-BE49-F238E27FC236}">
                <a16:creationId xmlns:a16="http://schemas.microsoft.com/office/drawing/2014/main" id="{30F4B67A-F201-B549-AC20-DC8A9D6B2A6A}"/>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6091199" y="3092400"/>
            <a:ext cx="1266120" cy="1205280"/>
          </a:xfrm>
          <a:prstGeom prst="rect">
            <a:avLst/>
          </a:prstGeom>
          <a:noFill/>
          <a:ln>
            <a:noFill/>
          </a:ln>
        </p:spPr>
      </p:pic>
      <p:pic>
        <p:nvPicPr>
          <p:cNvPr id="9" name="Picture 8">
            <a:extLst>
              <a:ext uri="{FF2B5EF4-FFF2-40B4-BE49-F238E27FC236}">
                <a16:creationId xmlns:a16="http://schemas.microsoft.com/office/drawing/2014/main" id="{575FB966-2F64-A646-84D7-67F34652E493}"/>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5957640" y="1960920"/>
            <a:ext cx="1448999" cy="966240"/>
          </a:xfrm>
          <a:prstGeom prst="rect">
            <a:avLst/>
          </a:prstGeom>
          <a:noFill/>
          <a:ln>
            <a:noFill/>
          </a:ln>
        </p:spPr>
      </p:pic>
      <p:pic>
        <p:nvPicPr>
          <p:cNvPr id="10" name="Picture 9">
            <a:extLst>
              <a:ext uri="{FF2B5EF4-FFF2-40B4-BE49-F238E27FC236}">
                <a16:creationId xmlns:a16="http://schemas.microsoft.com/office/drawing/2014/main" id="{86C4A14C-BD92-6F45-BF14-83429AB8BB86}"/>
              </a:ext>
            </a:extLst>
          </p:cNvPr>
          <p:cNvPicPr>
            <a:picLocks noChangeAspect="1"/>
          </p:cNvPicPr>
          <p:nvPr/>
        </p:nvPicPr>
        <p:blipFill>
          <a:blip r:embed="rId5" cstate="screen">
            <a:lum/>
            <a:alphaModFix/>
            <a:extLst>
              <a:ext uri="{28A0092B-C50C-407E-A947-70E740481C1C}">
                <a14:useLocalDpi xmlns:a14="http://schemas.microsoft.com/office/drawing/2010/main"/>
              </a:ext>
            </a:extLst>
          </a:blip>
          <a:srcRect/>
          <a:stretch>
            <a:fillRect/>
          </a:stretch>
        </p:blipFill>
        <p:spPr>
          <a:xfrm>
            <a:off x="5965920" y="4480560"/>
            <a:ext cx="1480319" cy="1480319"/>
          </a:xfrm>
          <a:prstGeom prst="rect">
            <a:avLst/>
          </a:prstGeom>
          <a:noFill/>
          <a:ln>
            <a:noFill/>
          </a:ln>
        </p:spPr>
      </p:pic>
      <p:grpSp>
        <p:nvGrpSpPr>
          <p:cNvPr id="11" name="Group 10">
            <a:extLst>
              <a:ext uri="{FF2B5EF4-FFF2-40B4-BE49-F238E27FC236}">
                <a16:creationId xmlns:a16="http://schemas.microsoft.com/office/drawing/2014/main" id="{65BB4A4D-8DD2-5B49-A119-191F0A2B6D67}"/>
              </a:ext>
            </a:extLst>
          </p:cNvPr>
          <p:cNvGrpSpPr/>
          <p:nvPr/>
        </p:nvGrpSpPr>
        <p:grpSpPr>
          <a:xfrm>
            <a:off x="6407640" y="6258960"/>
            <a:ext cx="653400" cy="618479"/>
            <a:chOff x="6407640" y="6258960"/>
            <a:chExt cx="653400" cy="618479"/>
          </a:xfrm>
        </p:grpSpPr>
        <p:sp>
          <p:nvSpPr>
            <p:cNvPr id="12" name="Freeform 11">
              <a:extLst>
                <a:ext uri="{FF2B5EF4-FFF2-40B4-BE49-F238E27FC236}">
                  <a16:creationId xmlns:a16="http://schemas.microsoft.com/office/drawing/2014/main" id="{22982C1D-2200-FA42-AC26-0A89EEBB9F74}"/>
                </a:ext>
              </a:extLst>
            </p:cNvPr>
            <p:cNvSpPr/>
            <p:nvPr/>
          </p:nvSpPr>
          <p:spPr>
            <a:xfrm>
              <a:off x="6442920" y="625896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3" name="Freeform 12">
              <a:extLst>
                <a:ext uri="{FF2B5EF4-FFF2-40B4-BE49-F238E27FC236}">
                  <a16:creationId xmlns:a16="http://schemas.microsoft.com/office/drawing/2014/main" id="{54014D63-FEFF-D94F-8758-AFCD58652D9F}"/>
                </a:ext>
              </a:extLst>
            </p:cNvPr>
            <p:cNvSpPr/>
            <p:nvPr/>
          </p:nvSpPr>
          <p:spPr>
            <a:xfrm>
              <a:off x="6623280" y="625932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4" name="Freeform 13">
              <a:extLst>
                <a:ext uri="{FF2B5EF4-FFF2-40B4-BE49-F238E27FC236}">
                  <a16:creationId xmlns:a16="http://schemas.microsoft.com/office/drawing/2014/main" id="{CBE52459-7BF9-B44A-B118-08BB63E536EE}"/>
                </a:ext>
              </a:extLst>
            </p:cNvPr>
            <p:cNvSpPr/>
            <p:nvPr/>
          </p:nvSpPr>
          <p:spPr>
            <a:xfrm>
              <a:off x="6407640" y="6475679"/>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5" name="Freeform 14">
              <a:extLst>
                <a:ext uri="{FF2B5EF4-FFF2-40B4-BE49-F238E27FC236}">
                  <a16:creationId xmlns:a16="http://schemas.microsoft.com/office/drawing/2014/main" id="{2215ACEE-2809-5742-9EF8-7FFFDA88D2AB}"/>
                </a:ext>
              </a:extLst>
            </p:cNvPr>
            <p:cNvSpPr/>
            <p:nvPr/>
          </p:nvSpPr>
          <p:spPr>
            <a:xfrm>
              <a:off x="6587640" y="6511679"/>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CAF3E"/>
                </a:gs>
                <a:gs pos="100000">
                  <a:srgbClr val="FF420E"/>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 name="Freeform 15">
              <a:extLst>
                <a:ext uri="{FF2B5EF4-FFF2-40B4-BE49-F238E27FC236}">
                  <a16:creationId xmlns:a16="http://schemas.microsoft.com/office/drawing/2014/main" id="{FD9EC287-2390-6343-BEAD-87C3831B4234}"/>
                </a:ext>
              </a:extLst>
            </p:cNvPr>
            <p:cNvSpPr/>
            <p:nvPr/>
          </p:nvSpPr>
          <p:spPr>
            <a:xfrm>
              <a:off x="6695280" y="6439320"/>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 name="Freeform 16">
              <a:extLst>
                <a:ext uri="{FF2B5EF4-FFF2-40B4-BE49-F238E27FC236}">
                  <a16:creationId xmlns:a16="http://schemas.microsoft.com/office/drawing/2014/main" id="{B06FEAD3-F9CD-7947-9CB0-8E12180C68B2}"/>
                </a:ext>
              </a:extLst>
            </p:cNvPr>
            <p:cNvSpPr/>
            <p:nvPr/>
          </p:nvSpPr>
          <p:spPr>
            <a:xfrm>
              <a:off x="6551640" y="6403679"/>
              <a:ext cx="365760" cy="365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99"/>
                </a:gs>
                <a:gs pos="100000">
                  <a:srgbClr val="FFD320"/>
                </a:gs>
              </a:gsLst>
              <a:lin ang="3600000"/>
            </a:gradFill>
            <a:ln w="18360">
              <a:solidFill>
                <a:srgbClr val="FF6600"/>
              </a:solidFill>
              <a:prstDash val="solid"/>
            </a:ln>
          </p:spPr>
          <p:txBody>
            <a:bodyPr vert="horz" wrap="none" lIns="99000" tIns="54000" rIns="99000" bIns="54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grpSp>
      <p:sp>
        <p:nvSpPr>
          <p:cNvPr id="18" name="Freeform 17">
            <a:extLst>
              <a:ext uri="{FF2B5EF4-FFF2-40B4-BE49-F238E27FC236}">
                <a16:creationId xmlns:a16="http://schemas.microsoft.com/office/drawing/2014/main" id="{C8526CC2-97E6-CD4A-BB5E-EED93A485413}"/>
              </a:ext>
            </a:extLst>
          </p:cNvPr>
          <p:cNvSpPr/>
          <p:nvPr/>
        </p:nvSpPr>
        <p:spPr>
          <a:xfrm rot="10800000">
            <a:off x="8595360" y="2011680"/>
            <a:ext cx="548640" cy="411480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009933"/>
          </a:solidFill>
          <a:ln w="0">
            <a:solidFill>
              <a:srgbClr val="006633"/>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 name="Freeform 18">
            <a:extLst>
              <a:ext uri="{FF2B5EF4-FFF2-40B4-BE49-F238E27FC236}">
                <a16:creationId xmlns:a16="http://schemas.microsoft.com/office/drawing/2014/main" id="{26D4C958-C8BA-B045-9CC7-086C58F1748E}"/>
              </a:ext>
            </a:extLst>
          </p:cNvPr>
          <p:cNvSpPr/>
          <p:nvPr/>
        </p:nvSpPr>
        <p:spPr>
          <a:xfrm rot="10800000">
            <a:off x="8154721" y="5943600"/>
            <a:ext cx="1463039" cy="10058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solidFill>
            <a:srgbClr val="009933"/>
          </a:solidFill>
          <a:ln w="0">
            <a:solidFill>
              <a:srgbClr val="006633"/>
            </a:solid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Slide Number Placeholder 4">
            <a:extLst>
              <a:ext uri="{FF2B5EF4-FFF2-40B4-BE49-F238E27FC236}">
                <a16:creationId xmlns:a16="http://schemas.microsoft.com/office/drawing/2014/main" id="{6AB780DB-A896-054B-8530-0933352E2D9E}"/>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6</a:t>
            </a:fld>
            <a:endParaRPr lang="en-GB" sz="1221" dirty="0">
              <a:solidFill>
                <a:srgbClr val="00CC99"/>
              </a:solidFill>
            </a:endParaRPr>
          </a:p>
        </p:txBody>
      </p:sp>
    </p:spTree>
    <p:extLst>
      <p:ext uri="{BB962C8B-B14F-4D97-AF65-F5344CB8AC3E}">
        <p14:creationId xmlns:p14="http://schemas.microsoft.com/office/powerpoint/2010/main" val="39979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9FEB1-4BA3-D742-B4B6-6EA805BEE700}"/>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6719760" y="2008792"/>
            <a:ext cx="2377439" cy="2377439"/>
          </a:xfrm>
          <a:prstGeom prst="rect">
            <a:avLst/>
          </a:prstGeom>
          <a:noFill/>
          <a:ln>
            <a:noFill/>
          </a:ln>
        </p:spPr>
      </p:pic>
      <p:sp>
        <p:nvSpPr>
          <p:cNvPr id="3" name="Freeform 2">
            <a:extLst>
              <a:ext uri="{FF2B5EF4-FFF2-40B4-BE49-F238E27FC236}">
                <a16:creationId xmlns:a16="http://schemas.microsoft.com/office/drawing/2014/main" id="{4FCEC22E-E0E0-214B-9370-A83E025DF6CA}"/>
              </a:ext>
            </a:extLst>
          </p:cNvPr>
          <p:cNvSpPr/>
          <p:nvPr/>
        </p:nvSpPr>
        <p:spPr>
          <a:xfrm>
            <a:off x="720" y="1188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000" b="1" i="0" u="none" strike="noStrike" kern="1200" cap="none" spc="0" normalizeH="0" baseline="0" noProof="0">
                <a:ln>
                  <a:noFill/>
                </a:ln>
                <a:solidFill>
                  <a:prstClr val="black"/>
                </a:solidFill>
                <a:effectLst/>
                <a:uLnTx/>
                <a:uFillTx/>
                <a:latin typeface="Century Schoolbook L" pitchFamily="18"/>
                <a:ea typeface="Droid Sans Fallback" pitchFamily="2"/>
                <a:cs typeface="FreeSans" pitchFamily="2"/>
              </a:rPr>
              <a:t>Densità del nucleo</a:t>
            </a:r>
          </a:p>
        </p:txBody>
      </p:sp>
      <p:sp>
        <p:nvSpPr>
          <p:cNvPr id="6" name="TextBox 5">
            <a:extLst>
              <a:ext uri="{FF2B5EF4-FFF2-40B4-BE49-F238E27FC236}">
                <a16:creationId xmlns:a16="http://schemas.microsoft.com/office/drawing/2014/main" id="{ECAC57D3-2D22-6249-ABB3-FF17E4270DB7}"/>
              </a:ext>
            </a:extLst>
          </p:cNvPr>
          <p:cNvSpPr txBox="1"/>
          <p:nvPr/>
        </p:nvSpPr>
        <p:spPr>
          <a:xfrm>
            <a:off x="3098319" y="1253872"/>
            <a:ext cx="4000000" cy="591354"/>
          </a:xfrm>
          <a:prstGeom prst="rect">
            <a:avLst/>
          </a:prstGeom>
          <a:noFill/>
          <a:ln>
            <a:noFill/>
          </a:ln>
        </p:spPr>
        <p:txBody>
          <a:bodyPr vert="horz" wrap="none" lIns="108360" tIns="63360" rIns="108360" bIns="63360" anchorCtr="0" compatLnSpc="0">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Densità = m/V = </a:t>
            </a:r>
            <a:r>
              <a:rPr kumimoji="0" lang="it-IT" sz="2400" b="1"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10</a:t>
            </a:r>
            <a:r>
              <a:rPr kumimoji="0" lang="it-IT" sz="2400" b="1" i="0" u="none" strike="noStrike" kern="1200" cap="none" spc="0" normalizeH="0" baseline="33000" noProof="0" dirty="0">
                <a:ln>
                  <a:noFill/>
                </a:ln>
                <a:solidFill>
                  <a:prstClr val="black"/>
                </a:solidFill>
                <a:effectLst/>
                <a:uLnTx/>
                <a:uFillTx/>
                <a:latin typeface="Liberation Sans" pitchFamily="34"/>
                <a:ea typeface="Droid Sans Fallback" pitchFamily="2"/>
                <a:cs typeface="FreeSans" pitchFamily="2"/>
              </a:rPr>
              <a:t>17</a:t>
            </a:r>
            <a:r>
              <a:rPr kumimoji="0" lang="it-IT" sz="2400" b="1" i="0" u="none" strike="noStrike" kern="1200" cap="none" spc="0" normalizeH="0" baseline="0" noProof="0" dirty="0">
                <a:ln>
                  <a:noFill/>
                </a:ln>
                <a:solidFill>
                  <a:prstClr val="black"/>
                </a:solidFill>
                <a:effectLst/>
                <a:uLnTx/>
                <a:uFillTx/>
                <a:latin typeface="Liberation Sans" pitchFamily="34"/>
                <a:ea typeface="Droid Sans Fallback" pitchFamily="2"/>
                <a:cs typeface="FreeSans" pitchFamily="2"/>
              </a:rPr>
              <a:t> kg/m</a:t>
            </a:r>
            <a:r>
              <a:rPr kumimoji="0" lang="it-IT" sz="2400" b="1" i="0" u="none" strike="noStrike" kern="1200" cap="none" spc="0" normalizeH="0" baseline="33000" noProof="0" dirty="0">
                <a:ln>
                  <a:noFill/>
                </a:ln>
                <a:solidFill>
                  <a:prstClr val="black"/>
                </a:solidFill>
                <a:effectLst/>
                <a:uLnTx/>
                <a:uFillTx/>
                <a:latin typeface="Liberation Sans" pitchFamily="34"/>
                <a:ea typeface="Droid Sans Fallback" pitchFamily="2"/>
                <a:cs typeface="FreeSans" pitchFamily="2"/>
              </a:rPr>
              <a:t>3</a:t>
            </a:r>
          </a:p>
        </p:txBody>
      </p:sp>
      <p:pic>
        <p:nvPicPr>
          <p:cNvPr id="7" name="Picture 6">
            <a:extLst>
              <a:ext uri="{FF2B5EF4-FFF2-40B4-BE49-F238E27FC236}">
                <a16:creationId xmlns:a16="http://schemas.microsoft.com/office/drawing/2014/main" id="{B63C199E-4D6C-6044-8D34-626B599078DD}"/>
              </a:ext>
            </a:extLst>
          </p:cNvPr>
          <p:cNvPicPr>
            <a:picLocks noChangeAspect="1"/>
          </p:cNvPicPr>
          <p:nvPr/>
        </p:nvPicPr>
        <p:blipFill>
          <a:blip r:embed="rId4" cstate="screen">
            <a:lum/>
            <a:alphaModFix/>
            <a:extLst>
              <a:ext uri="{28A0092B-C50C-407E-A947-70E740481C1C}">
                <a14:useLocalDpi xmlns:a14="http://schemas.microsoft.com/office/drawing/2010/main"/>
              </a:ext>
            </a:extLst>
          </a:blip>
          <a:srcRect/>
          <a:stretch>
            <a:fillRect/>
          </a:stretch>
        </p:blipFill>
        <p:spPr>
          <a:xfrm>
            <a:off x="365760" y="2457353"/>
            <a:ext cx="2286000" cy="1484639"/>
          </a:xfrm>
          <a:prstGeom prst="rect">
            <a:avLst/>
          </a:prstGeom>
          <a:noFill/>
          <a:ln>
            <a:noFill/>
          </a:ln>
        </p:spPr>
      </p:pic>
      <p:sp>
        <p:nvSpPr>
          <p:cNvPr id="8" name="TextBox 7">
            <a:extLst>
              <a:ext uri="{FF2B5EF4-FFF2-40B4-BE49-F238E27FC236}">
                <a16:creationId xmlns:a16="http://schemas.microsoft.com/office/drawing/2014/main" id="{0AEC6E38-B247-3143-A51A-5F2B199EFE36}"/>
              </a:ext>
            </a:extLst>
          </p:cNvPr>
          <p:cNvSpPr txBox="1"/>
          <p:nvPr/>
        </p:nvSpPr>
        <p:spPr>
          <a:xfrm>
            <a:off x="2834640" y="2914553"/>
            <a:ext cx="2486317" cy="717799"/>
          </a:xfrm>
          <a:prstGeom prst="rect">
            <a:avLst/>
          </a:prstGeom>
          <a:noFill/>
          <a:ln>
            <a:noFill/>
          </a:ln>
        </p:spPr>
        <p:txBody>
          <a:bodyPr vert="horz" wrap="none" lIns="108360" tIns="63360" rIns="108360" bIns="6336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 1000 kg</a:t>
            </a:r>
          </a:p>
        </p:txBody>
      </p:sp>
      <p:sp>
        <p:nvSpPr>
          <p:cNvPr id="9" name="Straight Connector 8">
            <a:extLst>
              <a:ext uri="{FF2B5EF4-FFF2-40B4-BE49-F238E27FC236}">
                <a16:creationId xmlns:a16="http://schemas.microsoft.com/office/drawing/2014/main" id="{26E8C6F6-BF13-2E4C-A36E-054F5F2D53B6}"/>
              </a:ext>
            </a:extLst>
          </p:cNvPr>
          <p:cNvSpPr/>
          <p:nvPr/>
        </p:nvSpPr>
        <p:spPr>
          <a:xfrm flipV="1">
            <a:off x="7680960" y="4075913"/>
            <a:ext cx="1005840" cy="182879"/>
          </a:xfrm>
          <a:prstGeom prst="line">
            <a:avLst/>
          </a:prstGeom>
          <a:noFill/>
          <a:ln w="36720">
            <a:solidFill>
              <a:srgbClr val="000000"/>
            </a:solidFill>
            <a:prstDash val="solid"/>
            <a:headEnd type="arrow"/>
            <a:tailEnd type="arrow"/>
          </a:ln>
        </p:spPr>
        <p:txBody>
          <a:bodyPr vert="horz" wrap="none" lIns="108360" tIns="63360" rIns="108360" bIns="6336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0" name="Straight Connector 9">
            <a:extLst>
              <a:ext uri="{FF2B5EF4-FFF2-40B4-BE49-F238E27FC236}">
                <a16:creationId xmlns:a16="http://schemas.microsoft.com/office/drawing/2014/main" id="{E56E9C76-84B7-7342-8E30-EA01AEADFACD}"/>
              </a:ext>
            </a:extLst>
          </p:cNvPr>
          <p:cNvSpPr/>
          <p:nvPr/>
        </p:nvSpPr>
        <p:spPr>
          <a:xfrm flipV="1">
            <a:off x="7680960" y="3380393"/>
            <a:ext cx="0" cy="734400"/>
          </a:xfrm>
          <a:prstGeom prst="line">
            <a:avLst/>
          </a:prstGeom>
          <a:noFill/>
          <a:ln w="36720">
            <a:solidFill>
              <a:srgbClr val="000000"/>
            </a:solidFill>
            <a:prstDash val="solid"/>
            <a:headEnd type="arrow"/>
            <a:tailEnd type="arrow"/>
          </a:ln>
        </p:spPr>
        <p:txBody>
          <a:bodyPr vert="horz" wrap="none" lIns="108360" tIns="63360" rIns="108360" bIns="6336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1" name="Straight Connector 10">
            <a:extLst>
              <a:ext uri="{FF2B5EF4-FFF2-40B4-BE49-F238E27FC236}">
                <a16:creationId xmlns:a16="http://schemas.microsoft.com/office/drawing/2014/main" id="{7FC94C6B-0E38-604A-A272-08BA9763BB01}"/>
              </a:ext>
            </a:extLst>
          </p:cNvPr>
          <p:cNvSpPr/>
          <p:nvPr/>
        </p:nvSpPr>
        <p:spPr>
          <a:xfrm flipH="1" flipV="1">
            <a:off x="6949440" y="3893032"/>
            <a:ext cx="731520" cy="365760"/>
          </a:xfrm>
          <a:prstGeom prst="line">
            <a:avLst/>
          </a:prstGeom>
          <a:noFill/>
          <a:ln w="36720">
            <a:solidFill>
              <a:srgbClr val="000000"/>
            </a:solidFill>
            <a:prstDash val="solid"/>
            <a:headEnd type="arrow"/>
            <a:tailEnd type="arrow"/>
          </a:ln>
        </p:spPr>
        <p:txBody>
          <a:bodyPr vert="horz" wrap="none" lIns="108360" tIns="63360" rIns="108360" bIns="6336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2" name="TextBox 11">
            <a:extLst>
              <a:ext uri="{FF2B5EF4-FFF2-40B4-BE49-F238E27FC236}">
                <a16:creationId xmlns:a16="http://schemas.microsoft.com/office/drawing/2014/main" id="{7C3C7051-36FC-9545-9C44-0D27A0B11584}"/>
              </a:ext>
            </a:extLst>
          </p:cNvPr>
          <p:cNvSpPr txBox="1"/>
          <p:nvPr/>
        </p:nvSpPr>
        <p:spPr>
          <a:xfrm>
            <a:off x="7958160" y="4186793"/>
            <a:ext cx="914400" cy="383040"/>
          </a:xfrm>
          <a:prstGeom prst="rect">
            <a:avLst/>
          </a:prstGeom>
          <a:noFill/>
          <a:ln>
            <a:noFill/>
          </a:ln>
        </p:spPr>
        <p:txBody>
          <a:bodyPr vert="horz" wrap="none" lIns="108360" tIns="63360" rIns="108360" bIns="6336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10 cm</a:t>
            </a:r>
          </a:p>
        </p:txBody>
      </p:sp>
      <p:sp>
        <p:nvSpPr>
          <p:cNvPr id="13" name="TextBox 12">
            <a:extLst>
              <a:ext uri="{FF2B5EF4-FFF2-40B4-BE49-F238E27FC236}">
                <a16:creationId xmlns:a16="http://schemas.microsoft.com/office/drawing/2014/main" id="{A498686B-3EDF-844F-A6A7-A133988537B3}"/>
              </a:ext>
            </a:extLst>
          </p:cNvPr>
          <p:cNvSpPr txBox="1"/>
          <p:nvPr/>
        </p:nvSpPr>
        <p:spPr>
          <a:xfrm>
            <a:off x="6636240" y="4075913"/>
            <a:ext cx="914400" cy="383040"/>
          </a:xfrm>
          <a:prstGeom prst="rect">
            <a:avLst/>
          </a:prstGeom>
          <a:noFill/>
          <a:ln>
            <a:noFill/>
          </a:ln>
        </p:spPr>
        <p:txBody>
          <a:bodyPr vert="horz" wrap="none" lIns="108360" tIns="63360" rIns="108360" bIns="6336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10 cm</a:t>
            </a:r>
          </a:p>
        </p:txBody>
      </p:sp>
      <p:sp>
        <p:nvSpPr>
          <p:cNvPr id="14" name="TextBox 13">
            <a:extLst>
              <a:ext uri="{FF2B5EF4-FFF2-40B4-BE49-F238E27FC236}">
                <a16:creationId xmlns:a16="http://schemas.microsoft.com/office/drawing/2014/main" id="{51D083E9-4A3B-7B46-8C0E-9FFAAF849193}"/>
              </a:ext>
            </a:extLst>
          </p:cNvPr>
          <p:cNvSpPr txBox="1"/>
          <p:nvPr/>
        </p:nvSpPr>
        <p:spPr>
          <a:xfrm>
            <a:off x="7736399" y="3490553"/>
            <a:ext cx="914400" cy="383040"/>
          </a:xfrm>
          <a:prstGeom prst="rect">
            <a:avLst/>
          </a:prstGeom>
          <a:noFill/>
          <a:ln>
            <a:noFill/>
          </a:ln>
        </p:spPr>
        <p:txBody>
          <a:bodyPr vert="horz" wrap="none" lIns="108360" tIns="63360" rIns="108360" bIns="6336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10 cm</a:t>
            </a:r>
          </a:p>
        </p:txBody>
      </p:sp>
      <p:sp>
        <p:nvSpPr>
          <p:cNvPr id="15" name="Freeform 14">
            <a:extLst>
              <a:ext uri="{FF2B5EF4-FFF2-40B4-BE49-F238E27FC236}">
                <a16:creationId xmlns:a16="http://schemas.microsoft.com/office/drawing/2014/main" id="{116EEF6D-A3E8-3D40-BA19-80D89F90A8C1}"/>
              </a:ext>
            </a:extLst>
          </p:cNvPr>
          <p:cNvSpPr/>
          <p:nvPr/>
        </p:nvSpPr>
        <p:spPr>
          <a:xfrm>
            <a:off x="3657600" y="1828792"/>
            <a:ext cx="4158000" cy="2661839"/>
          </a:xfrm>
          <a:custGeom>
            <a:avLst>
              <a:gd name="f0" fmla="val 16620000"/>
              <a:gd name="f1" fmla="val 3240000"/>
              <a:gd name="f2" fmla="val 7969"/>
            </a:avLst>
            <a:gdLst>
              <a:gd name="f3" fmla="val 21600000"/>
              <a:gd name="f4" fmla="val 10800000"/>
              <a:gd name="f5" fmla="val 5400000"/>
              <a:gd name="f6" fmla="val 180"/>
              <a:gd name="f7" fmla="val w"/>
              <a:gd name="f8" fmla="val h"/>
              <a:gd name="f9" fmla="val 0"/>
              <a:gd name="f10" fmla="*/ 5419351 1 1725033"/>
              <a:gd name="f11" fmla="sqrt 2"/>
              <a:gd name="f12" fmla="*/ 10800 10800 1"/>
              <a:gd name="f13" fmla="val 10800"/>
              <a:gd name="f14" fmla="val 21599999"/>
              <a:gd name="f15" fmla="min 0 21600"/>
              <a:gd name="f16" fmla="max 0 21600"/>
              <a:gd name="f17" fmla="*/ f10 1 2"/>
              <a:gd name="f18" fmla="*/ f7 1 21600"/>
              <a:gd name="f19" fmla="*/ f8 1 21600"/>
              <a:gd name="f20" fmla="*/ f10 1 180"/>
              <a:gd name="f21" fmla="*/ f11 1 2"/>
              <a:gd name="f22" fmla="pin 0 f0 21599999"/>
              <a:gd name="f23" fmla="pin 0 f2 10800"/>
              <a:gd name="f24" fmla="pin 0 f1 21599999"/>
              <a:gd name="f25" fmla="+- f16 0 f15"/>
              <a:gd name="f26" fmla="+- 10800 f23 0"/>
              <a:gd name="f27" fmla="+- f23 0 2700"/>
              <a:gd name="f28" fmla="+- 0 0 f22"/>
              <a:gd name="f29" fmla="+- 0 0 f24"/>
              <a:gd name="f30" fmla="*/ f23 f23 1"/>
              <a:gd name="f31" fmla="*/ 0 f18 1"/>
              <a:gd name="f32" fmla="*/ 21600 f18 1"/>
              <a:gd name="f33" fmla="*/ 21600 f19 1"/>
              <a:gd name="f34" fmla="*/ 0 f19 1"/>
              <a:gd name="f35" fmla="*/ f25 1 2"/>
              <a:gd name="f36" fmla="+- 21600 0 f26"/>
              <a:gd name="f37" fmla="+- f28 f5 0"/>
              <a:gd name="f38" fmla="+- f29 f5 0"/>
              <a:gd name="f39" fmla="+- f15 f35 0"/>
              <a:gd name="f40" fmla="*/ f35 f35 1"/>
              <a:gd name="f41" fmla="*/ f37 f6 1"/>
              <a:gd name="f42" fmla="*/ f38 f6 1"/>
              <a:gd name="f43" fmla="min f26 f36"/>
              <a:gd name="f44" fmla="max f26 f36"/>
              <a:gd name="f45" fmla="*/ f41 1 f4"/>
              <a:gd name="f46" fmla="*/ f42 1 f4"/>
              <a:gd name="f47" fmla="+- f44 0 f43"/>
              <a:gd name="f48" fmla="+- 0 0 f45"/>
              <a:gd name="f49" fmla="+- 0 0 f46"/>
              <a:gd name="f50" fmla="*/ f47 1 2"/>
              <a:gd name="f51" fmla="val f48"/>
              <a:gd name="f52" fmla="val f49"/>
              <a:gd name="f53" fmla="+- f43 f50 0"/>
              <a:gd name="f54" fmla="*/ f50 f50 1"/>
              <a:gd name="f55" fmla="*/ f51 f20 1"/>
              <a:gd name="f56" fmla="*/ f52 f20 1"/>
              <a:gd name="f57" fmla="+- f52 45 0"/>
              <a:gd name="f58" fmla="*/ f51 f10 1"/>
              <a:gd name="f59" fmla="*/ f52 f10 1"/>
              <a:gd name="f60" fmla="+- 0 0 f55"/>
              <a:gd name="f61" fmla="+- 0 0 f56"/>
              <a:gd name="f62" fmla="*/ f57 f10 1"/>
              <a:gd name="f63" fmla="*/ f58 1 f6"/>
              <a:gd name="f64" fmla="*/ f59 1 f6"/>
              <a:gd name="f65" fmla="*/ f60 f4 1"/>
              <a:gd name="f66" fmla="*/ f61 f4 1"/>
              <a:gd name="f67" fmla="*/ f62 1 180"/>
              <a:gd name="f68" fmla="+- 0 0 f63"/>
              <a:gd name="f69" fmla="+- 0 0 f64"/>
              <a:gd name="f70" fmla="*/ f65 1 f10"/>
              <a:gd name="f71" fmla="*/ f66 1 f10"/>
              <a:gd name="f72" fmla="+- 0 0 f67"/>
              <a:gd name="f73" fmla="+- f68 f10 0"/>
              <a:gd name="f74" fmla="+- f69 f10 0"/>
              <a:gd name="f75" fmla="+- f70 0 f5"/>
              <a:gd name="f76" fmla="+- f71 0 f5"/>
              <a:gd name="f77" fmla="*/ f72 f4 1"/>
              <a:gd name="f78" fmla="+- f73 f17 0"/>
              <a:gd name="f79" fmla="+- f74 f17 0"/>
              <a:gd name="f80" fmla="cos 1 f75"/>
              <a:gd name="f81" fmla="sin 1 f75"/>
              <a:gd name="f82" fmla="cos 1 f76"/>
              <a:gd name="f83" fmla="sin 1 f76"/>
              <a:gd name="f84" fmla="*/ f77 1 f10"/>
              <a:gd name="f85" fmla="+- 0 0 f78"/>
              <a:gd name="f86" fmla="+- 0 0 f79"/>
              <a:gd name="f87" fmla="+- 0 0 f80"/>
              <a:gd name="f88" fmla="+- 0 0 f81"/>
              <a:gd name="f89" fmla="+- 0 0 f82"/>
              <a:gd name="f90" fmla="+- 0 0 f83"/>
              <a:gd name="f91" fmla="+- f84 0 f5"/>
              <a:gd name="f92" fmla="*/ f85 f4 1"/>
              <a:gd name="f93" fmla="*/ f86 f4 1"/>
              <a:gd name="f94" fmla="*/ 10800 f87 1"/>
              <a:gd name="f95" fmla="*/ 10800 f88 1"/>
              <a:gd name="f96" fmla="*/ 10800 f89 1"/>
              <a:gd name="f97" fmla="*/ 10800 f90 1"/>
              <a:gd name="f98" fmla="*/ f26 f87 1"/>
              <a:gd name="f99" fmla="*/ f26 f88 1"/>
              <a:gd name="f100" fmla="*/ f26 f89 1"/>
              <a:gd name="f101" fmla="*/ f26 f90 1"/>
              <a:gd name="f102" fmla="*/ 13500 f89 1"/>
              <a:gd name="f103" fmla="*/ 13500 f90 1"/>
              <a:gd name="f104" fmla="*/ f27 f89 1"/>
              <a:gd name="f105" fmla="*/ f27 f90 1"/>
              <a:gd name="f106" fmla="cos 1 f91"/>
              <a:gd name="f107" fmla="sin 1 f91"/>
              <a:gd name="f108" fmla="*/ f92 1 f10"/>
              <a:gd name="f109" fmla="*/ f93 1 f10"/>
              <a:gd name="f110" fmla="+- f94 10800 0"/>
              <a:gd name="f111" fmla="+- f95 10800 0"/>
              <a:gd name="f112" fmla="+- f96 10800 0"/>
              <a:gd name="f113" fmla="+- f97 10800 0"/>
              <a:gd name="f114" fmla="+- f98 10800 0"/>
              <a:gd name="f115" fmla="+- f99 10800 0"/>
              <a:gd name="f116" fmla="+- f100 10800 0"/>
              <a:gd name="f117" fmla="+- f101 10800 0"/>
              <a:gd name="f118" fmla="+- f102 10800 0"/>
              <a:gd name="f119" fmla="+- f103 10800 0"/>
              <a:gd name="f120" fmla="+- f104 10800 0"/>
              <a:gd name="f121" fmla="+- f105 10800 0"/>
              <a:gd name="f122" fmla="+- 0 0 f106"/>
              <a:gd name="f123" fmla="+- 0 0 f107"/>
              <a:gd name="f124" fmla="+- f108 0 f5"/>
              <a:gd name="f125" fmla="+- f109 0 f5"/>
              <a:gd name="f126" fmla="+- f121 0 f119"/>
              <a:gd name="f127" fmla="+- f120 0 f118"/>
              <a:gd name="f128" fmla="cos 1 f124"/>
              <a:gd name="f129" fmla="sin 1 f124"/>
              <a:gd name="f130" fmla="cos 1 f125"/>
              <a:gd name="f131" fmla="sin 1 f125"/>
              <a:gd name="f132" fmla="+- f117 0 f53"/>
              <a:gd name="f133" fmla="+- f116 0 f53"/>
              <a:gd name="f134" fmla="+- f115 0 f53"/>
              <a:gd name="f135" fmla="+- f114 0 f53"/>
              <a:gd name="f136" fmla="+- f111 0 f39"/>
              <a:gd name="f137" fmla="+- f110 0 f39"/>
              <a:gd name="f138" fmla="+- f113 0 f39"/>
              <a:gd name="f139" fmla="+- f112 0 f39"/>
              <a:gd name="f140" fmla="*/ f126 f126 1"/>
              <a:gd name="f141" fmla="*/ f127 f127 1"/>
              <a:gd name="f142" fmla="+- 0 0 f128"/>
              <a:gd name="f143" fmla="+- 0 0 f129"/>
              <a:gd name="f144" fmla="+- 0 0 f130"/>
              <a:gd name="f145" fmla="+- 0 0 f131"/>
              <a:gd name="f146" fmla="at2 f132 f133"/>
              <a:gd name="f147" fmla="at2 f134 f135"/>
              <a:gd name="f148" fmla="at2 f136 f137"/>
              <a:gd name="f149" fmla="at2 f138 f139"/>
              <a:gd name="f150" fmla="+- f140 f141 0"/>
              <a:gd name="f151" fmla="*/ 10800 f142 1"/>
              <a:gd name="f152" fmla="*/ 10800 f143 1"/>
              <a:gd name="f153" fmla="*/ f23 f144 1"/>
              <a:gd name="f154" fmla="*/ f23 f145 1"/>
              <a:gd name="f155" fmla="+- f146 f5 0"/>
              <a:gd name="f156" fmla="+- f147 f5 0"/>
              <a:gd name="f157" fmla="+- f148 f5 0"/>
              <a:gd name="f158" fmla="+- f149 f5 0"/>
              <a:gd name="f159" fmla="sqrt f150"/>
              <a:gd name="f160" fmla="*/ f151 f151 1"/>
              <a:gd name="f161" fmla="*/ f152 f152 1"/>
              <a:gd name="f162" fmla="*/ f153 f153 1"/>
              <a:gd name="f163" fmla="*/ f154 f154 1"/>
              <a:gd name="f164" fmla="*/ f155 f10 1"/>
              <a:gd name="f165" fmla="*/ f156 f10 1"/>
              <a:gd name="f166" fmla="*/ f157 f10 1"/>
              <a:gd name="f167" fmla="*/ f158 f10 1"/>
              <a:gd name="f168" fmla="*/ f21 f159 1"/>
              <a:gd name="f169" fmla="+- f160 f161 0"/>
              <a:gd name="f170" fmla="+- f162 f163 0"/>
              <a:gd name="f171" fmla="*/ f164 1 f4"/>
              <a:gd name="f172" fmla="*/ f165 1 f4"/>
              <a:gd name="f173" fmla="*/ f166 1 f4"/>
              <a:gd name="f174" fmla="*/ f167 1 f4"/>
              <a:gd name="f175" fmla="*/ f168 f122 1"/>
              <a:gd name="f176" fmla="*/ f168 f123 1"/>
              <a:gd name="f177" fmla="sqrt f169"/>
              <a:gd name="f178" fmla="sqrt f170"/>
              <a:gd name="f179" fmla="+- 0 0 f171"/>
              <a:gd name="f180" fmla="+- 0 0 f172"/>
              <a:gd name="f181" fmla="+- 0 0 f173"/>
              <a:gd name="f182" fmla="+- 0 0 f174"/>
              <a:gd name="f183" fmla="+- f120 f175 0"/>
              <a:gd name="f184" fmla="+- f121 f176 0"/>
              <a:gd name="f185" fmla="*/ f12 1 f177"/>
              <a:gd name="f186" fmla="*/ f30 1 f178"/>
              <a:gd name="f187" fmla="+- 0 0 f179"/>
              <a:gd name="f188" fmla="+- 0 0 f180"/>
              <a:gd name="f189" fmla="+- 0 0 f181"/>
              <a:gd name="f190" fmla="+- 0 0 f182"/>
              <a:gd name="f191" fmla="*/ f142 f185 1"/>
              <a:gd name="f192" fmla="*/ f143 f185 1"/>
              <a:gd name="f193" fmla="*/ f144 f186 1"/>
              <a:gd name="f194" fmla="*/ f145 f186 1"/>
              <a:gd name="f195" fmla="*/ f187 f4 1"/>
              <a:gd name="f196" fmla="*/ f188 f4 1"/>
              <a:gd name="f197" fmla="*/ f189 f4 1"/>
              <a:gd name="f198" fmla="*/ f190 f4 1"/>
              <a:gd name="f199" fmla="+- 10800 0 f191"/>
              <a:gd name="f200" fmla="+- 10800 0 f192"/>
              <a:gd name="f201" fmla="+- 10800 0 f193"/>
              <a:gd name="f202" fmla="+- 10800 0 f194"/>
              <a:gd name="f203" fmla="*/ f195 1 f10"/>
              <a:gd name="f204" fmla="*/ f196 1 f10"/>
              <a:gd name="f205" fmla="*/ f197 1 f10"/>
              <a:gd name="f206" fmla="*/ f198 1 f10"/>
              <a:gd name="f207" fmla="*/ f199 f18 1"/>
              <a:gd name="f208" fmla="*/ f200 f19 1"/>
              <a:gd name="f209" fmla="*/ f201 f18 1"/>
              <a:gd name="f210" fmla="*/ f202 f19 1"/>
              <a:gd name="f211" fmla="+- f203 0 f5"/>
              <a:gd name="f212" fmla="+- f204 0 f5"/>
              <a:gd name="f213" fmla="+- f205 0 f5"/>
              <a:gd name="f214" fmla="+- f206 0 f5"/>
              <a:gd name="f215" fmla="cos 1 f211"/>
              <a:gd name="f216" fmla="sin 1 f211"/>
              <a:gd name="f217" fmla="+- f212 0 f211"/>
              <a:gd name="f218" fmla="cos 1 f213"/>
              <a:gd name="f219" fmla="sin 1 f213"/>
              <a:gd name="f220" fmla="+- f214 0 f213"/>
              <a:gd name="f221" fmla="+- 0 0 f215"/>
              <a:gd name="f222" fmla="+- 0 0 f216"/>
              <a:gd name="f223" fmla="+- f217 0 f3"/>
              <a:gd name="f224" fmla="+- 0 0 f218"/>
              <a:gd name="f225" fmla="+- 0 0 f219"/>
              <a:gd name="f226" fmla="+- f220 f3 0"/>
              <a:gd name="f227" fmla="*/ f50 f221 1"/>
              <a:gd name="f228" fmla="*/ f50 f222 1"/>
              <a:gd name="f229" fmla="?: f217 f223 f217"/>
              <a:gd name="f230" fmla="*/ f35 f224 1"/>
              <a:gd name="f231" fmla="*/ f35 f225 1"/>
              <a:gd name="f232" fmla="?: f220 f220 f226"/>
              <a:gd name="f233" fmla="*/ f227 f227 1"/>
              <a:gd name="f234" fmla="*/ f228 f228 1"/>
              <a:gd name="f235" fmla="*/ f230 f230 1"/>
              <a:gd name="f236" fmla="*/ f231 f231 1"/>
              <a:gd name="f237" fmla="+- f233 f234 0"/>
              <a:gd name="f238" fmla="+- f235 f236 0"/>
              <a:gd name="f239" fmla="sqrt f237"/>
              <a:gd name="f240" fmla="sqrt f238"/>
              <a:gd name="f241" fmla="*/ f54 1 f239"/>
              <a:gd name="f242" fmla="*/ f40 1 f240"/>
              <a:gd name="f243" fmla="*/ f221 f241 1"/>
              <a:gd name="f244" fmla="*/ f222 f241 1"/>
              <a:gd name="f245" fmla="*/ f224 f242 1"/>
              <a:gd name="f246" fmla="*/ f225 f242 1"/>
              <a:gd name="f247" fmla="+- f53 0 f243"/>
              <a:gd name="f248" fmla="+- f53 0 f244"/>
              <a:gd name="f249" fmla="+- f39 0 f245"/>
              <a:gd name="f250" fmla="+- f39 0 f246"/>
            </a:gdLst>
            <a:ahLst>
              <a:ahPolar gdRefAng="f0" minAng="f9" maxAng="f14">
                <a:pos x="f207" y="f208"/>
              </a:ahPolar>
              <a:ahPolar gdRefR="f2" minR="f9" maxR="f13" gdRefAng="f1" minAng="f9" maxAng="f14">
                <a:pos x="f209" y="f210"/>
              </a:ahPolar>
            </a:ahLst>
            <a:cxnLst>
              <a:cxn ang="3cd4">
                <a:pos x="hc" y="t"/>
              </a:cxn>
              <a:cxn ang="0">
                <a:pos x="r" y="vc"/>
              </a:cxn>
              <a:cxn ang="cd4">
                <a:pos x="hc" y="b"/>
              </a:cxn>
              <a:cxn ang="cd2">
                <a:pos x="l" y="vc"/>
              </a:cxn>
            </a:cxnLst>
            <a:rect l="f31" t="f34" r="f32" b="f33"/>
            <a:pathLst>
              <a:path w="21600" h="21600">
                <a:moveTo>
                  <a:pt x="f247" y="f248"/>
                </a:moveTo>
                <a:arcTo wR="f50" hR="f50" stAng="f211" swAng="f229"/>
                <a:lnTo>
                  <a:pt x="f249" y="f250"/>
                </a:lnTo>
                <a:arcTo wR="f35" hR="f35" stAng="f213" swAng="f232"/>
                <a:lnTo>
                  <a:pt x="f119" y="f118"/>
                </a:lnTo>
                <a:lnTo>
                  <a:pt x="f184" y="f183"/>
                </a:lnTo>
                <a:lnTo>
                  <a:pt x="f121" y="f120"/>
                </a:lnTo>
                <a:close/>
              </a:path>
            </a:pathLst>
          </a:custGeom>
          <a:solidFill>
            <a:srgbClr val="FFD320"/>
          </a:solidFill>
          <a:ln w="36720">
            <a:solidFill>
              <a:srgbClr val="FF950E"/>
            </a:solidFill>
            <a:prstDash val="solid"/>
          </a:ln>
        </p:spPr>
        <p:txBody>
          <a:bodyPr vert="horz" wrap="none" lIns="108360" tIns="63360" rIns="108360" bIns="63360" anchor="ctr"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6" name="TextBox 15">
            <a:extLst>
              <a:ext uri="{FF2B5EF4-FFF2-40B4-BE49-F238E27FC236}">
                <a16:creationId xmlns:a16="http://schemas.microsoft.com/office/drawing/2014/main" id="{2F784803-1B8B-384A-A6FB-83EA60650528}"/>
              </a:ext>
            </a:extLst>
          </p:cNvPr>
          <p:cNvSpPr txBox="1"/>
          <p:nvPr/>
        </p:nvSpPr>
        <p:spPr>
          <a:xfrm>
            <a:off x="4369679" y="1875593"/>
            <a:ext cx="2006442" cy="452342"/>
          </a:xfrm>
          <a:prstGeom prst="rect">
            <a:avLst/>
          </a:prstGeom>
          <a:noFill/>
          <a:ln>
            <a:noFill/>
          </a:ln>
        </p:spPr>
        <p:txBody>
          <a:bodyPr vert="horz" wrap="none" lIns="108360" tIns="63360" rIns="108360" bIns="6336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x 100 miliardi</a:t>
            </a:r>
          </a:p>
        </p:txBody>
      </p:sp>
      <p:pic>
        <p:nvPicPr>
          <p:cNvPr id="19" name="Picture 18">
            <a:extLst>
              <a:ext uri="{FF2B5EF4-FFF2-40B4-BE49-F238E27FC236}">
                <a16:creationId xmlns:a16="http://schemas.microsoft.com/office/drawing/2014/main" id="{E3B299E5-1C86-5546-AB4A-F8D8DDC1A02C}"/>
              </a:ext>
            </a:extLst>
          </p:cNvPr>
          <p:cNvPicPr>
            <a:picLocks noChangeAspect="1"/>
          </p:cNvPicPr>
          <p:nvPr/>
        </p:nvPicPr>
        <p:blipFill>
          <a:blip r:embed="rId5"/>
          <a:stretch>
            <a:fillRect/>
          </a:stretch>
        </p:blipFill>
        <p:spPr>
          <a:xfrm>
            <a:off x="365760" y="4369672"/>
            <a:ext cx="9321800" cy="3140412"/>
          </a:xfrm>
          <a:prstGeom prst="rect">
            <a:avLst/>
          </a:prstGeom>
        </p:spPr>
      </p:pic>
      <p:sp>
        <p:nvSpPr>
          <p:cNvPr id="17" name="Slide Number Placeholder 4">
            <a:extLst>
              <a:ext uri="{FF2B5EF4-FFF2-40B4-BE49-F238E27FC236}">
                <a16:creationId xmlns:a16="http://schemas.microsoft.com/office/drawing/2014/main" id="{50A54D86-BE9C-7540-8FAB-AA4FAC24EA3C}"/>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7</a:t>
            </a:fld>
            <a:endParaRPr lang="en-GB" sz="1221" dirty="0">
              <a:solidFill>
                <a:srgbClr val="00CC99"/>
              </a:solidFill>
            </a:endParaRPr>
          </a:p>
        </p:txBody>
      </p:sp>
    </p:spTree>
    <p:extLst>
      <p:ext uri="{BB962C8B-B14F-4D97-AF65-F5344CB8AC3E}">
        <p14:creationId xmlns:p14="http://schemas.microsoft.com/office/powerpoint/2010/main" val="232374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29F9A12-EFC4-1B4A-9E0B-904B5CE20828}"/>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Carta d' identità del nucleo</a:t>
            </a:r>
          </a:p>
        </p:txBody>
      </p:sp>
      <p:sp>
        <p:nvSpPr>
          <p:cNvPr id="3" name="Rectangle 4">
            <a:extLst>
              <a:ext uri="{FF2B5EF4-FFF2-40B4-BE49-F238E27FC236}">
                <a16:creationId xmlns:a16="http://schemas.microsoft.com/office/drawing/2014/main" id="{15F4881A-3DE4-9344-90AD-81E2CA951B29}"/>
              </a:ext>
            </a:extLst>
          </p:cNvPr>
          <p:cNvSpPr/>
          <p:nvPr/>
        </p:nvSpPr>
        <p:spPr>
          <a:xfrm>
            <a:off x="360552" y="4721760"/>
            <a:ext cx="4035599"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2000" b="0" i="0" u="none" strike="noStrike" kern="1200">
                <a:ln>
                  <a:noFill/>
                </a:ln>
                <a:solidFill>
                  <a:srgbClr val="FF0000"/>
                </a:solidFill>
                <a:latin typeface="Arial" pitchFamily="18"/>
                <a:ea typeface="Arial" pitchFamily="2"/>
                <a:cs typeface="Arial" pitchFamily="2"/>
              </a:rPr>
              <a:t>Z = Numero atomico</a:t>
            </a:r>
            <a:r>
              <a:rPr lang="it-IT" sz="2000" b="0" i="0" u="none" strike="noStrike" kern="1200">
                <a:ln>
                  <a:noFill/>
                </a:ln>
                <a:latin typeface="Arial" pitchFamily="18"/>
                <a:ea typeface="Arial" pitchFamily="2"/>
                <a:cs typeface="Arial" pitchFamily="2"/>
              </a:rPr>
              <a:t>:</a:t>
            </a:r>
          </a:p>
          <a:p>
            <a:pPr marL="0" marR="0" lvl="0" indent="0" algn="ctr" rtl="0" hangingPunct="1">
              <a:lnSpc>
                <a:spcPct val="100000"/>
              </a:lnSpc>
              <a:spcBef>
                <a:spcPts val="0"/>
              </a:spcBef>
              <a:spcAft>
                <a:spcPts val="0"/>
              </a:spcAft>
              <a:buNone/>
              <a:tabLst/>
            </a:pPr>
            <a:r>
              <a:rPr lang="it-IT" sz="2000" b="0" i="0" u="none" strike="noStrike" kern="1200">
                <a:ln>
                  <a:noFill/>
                </a:ln>
                <a:latin typeface="Arial" pitchFamily="18"/>
                <a:ea typeface="Arial" pitchFamily="2"/>
                <a:cs typeface="Arial" pitchFamily="2"/>
              </a:rPr>
              <a:t>il numero dei protoni nel nucleo</a:t>
            </a:r>
          </a:p>
        </p:txBody>
      </p:sp>
      <p:sp>
        <p:nvSpPr>
          <p:cNvPr id="4" name="Rectangle 5">
            <a:extLst>
              <a:ext uri="{FF2B5EF4-FFF2-40B4-BE49-F238E27FC236}">
                <a16:creationId xmlns:a16="http://schemas.microsoft.com/office/drawing/2014/main" id="{8A997B66-74C1-784F-9116-DD5224A90899}"/>
              </a:ext>
            </a:extLst>
          </p:cNvPr>
          <p:cNvSpPr/>
          <p:nvPr/>
        </p:nvSpPr>
        <p:spPr>
          <a:xfrm>
            <a:off x="457200" y="1571039"/>
            <a:ext cx="3696479" cy="100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2000" b="0" i="0" u="none" strike="noStrike" kern="1200">
                <a:ln>
                  <a:noFill/>
                </a:ln>
                <a:solidFill>
                  <a:srgbClr val="FF0000"/>
                </a:solidFill>
                <a:latin typeface="Arial" pitchFamily="18"/>
                <a:ea typeface="Arial" pitchFamily="2"/>
                <a:cs typeface="Arial" pitchFamily="2"/>
              </a:rPr>
              <a:t>A = Numero di massa</a:t>
            </a:r>
            <a:r>
              <a:rPr lang="it-IT" sz="2000" b="0" i="0" u="none" strike="noStrike" kern="1200">
                <a:ln>
                  <a:noFill/>
                </a:ln>
                <a:latin typeface="Arial" pitchFamily="18"/>
                <a:ea typeface="Arial" pitchFamily="2"/>
                <a:cs typeface="Arial" pitchFamily="2"/>
              </a:rPr>
              <a:t>:</a:t>
            </a:r>
          </a:p>
          <a:p>
            <a:pPr marL="0" marR="0" lvl="0" indent="0" algn="ctr" rtl="0" hangingPunct="1">
              <a:lnSpc>
                <a:spcPct val="100000"/>
              </a:lnSpc>
              <a:spcBef>
                <a:spcPts val="0"/>
              </a:spcBef>
              <a:spcAft>
                <a:spcPts val="0"/>
              </a:spcAft>
              <a:buNone/>
              <a:tabLst/>
            </a:pPr>
            <a:r>
              <a:rPr lang="it-IT" sz="2000" b="0" i="0" u="none" strike="noStrike" kern="1200">
                <a:ln>
                  <a:noFill/>
                </a:ln>
                <a:latin typeface="Arial" pitchFamily="18"/>
                <a:ea typeface="Arial" pitchFamily="2"/>
                <a:cs typeface="Arial" pitchFamily="2"/>
              </a:rPr>
              <a:t>la somma del numero di neutroni e protoni nel nucleo</a:t>
            </a:r>
          </a:p>
        </p:txBody>
      </p:sp>
      <p:grpSp>
        <p:nvGrpSpPr>
          <p:cNvPr id="5" name="Group 6">
            <a:extLst>
              <a:ext uri="{FF2B5EF4-FFF2-40B4-BE49-F238E27FC236}">
                <a16:creationId xmlns:a16="http://schemas.microsoft.com/office/drawing/2014/main" id="{AED89426-DB5C-F64D-A364-FFFC254941EB}"/>
              </a:ext>
            </a:extLst>
          </p:cNvPr>
          <p:cNvGrpSpPr/>
          <p:nvPr/>
        </p:nvGrpSpPr>
        <p:grpSpPr>
          <a:xfrm>
            <a:off x="4044239" y="2658240"/>
            <a:ext cx="2328120" cy="1562040"/>
            <a:chOff x="4044239" y="2658240"/>
            <a:chExt cx="2328120" cy="1562040"/>
          </a:xfrm>
        </p:grpSpPr>
        <p:sp>
          <p:nvSpPr>
            <p:cNvPr id="6" name="Text Box 7">
              <a:extLst>
                <a:ext uri="{FF2B5EF4-FFF2-40B4-BE49-F238E27FC236}">
                  <a16:creationId xmlns:a16="http://schemas.microsoft.com/office/drawing/2014/main" id="{132B5B82-6125-5C46-88D9-6407C4871E92}"/>
                </a:ext>
              </a:extLst>
            </p:cNvPr>
            <p:cNvSpPr/>
            <p:nvPr/>
          </p:nvSpPr>
          <p:spPr>
            <a:xfrm>
              <a:off x="4509720" y="2658240"/>
              <a:ext cx="1061640" cy="1556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9600" b="0" i="0" u="none" strike="noStrike" kern="1200">
                  <a:ln>
                    <a:noFill/>
                  </a:ln>
                  <a:latin typeface="Times New Roman" pitchFamily="18"/>
                  <a:ea typeface="Arial" pitchFamily="2"/>
                  <a:cs typeface="Arial" pitchFamily="2"/>
                </a:rPr>
                <a:t>X</a:t>
              </a:r>
            </a:p>
          </p:txBody>
        </p:sp>
        <p:sp>
          <p:nvSpPr>
            <p:cNvPr id="7" name="Text Box 8">
              <a:extLst>
                <a:ext uri="{FF2B5EF4-FFF2-40B4-BE49-F238E27FC236}">
                  <a16:creationId xmlns:a16="http://schemas.microsoft.com/office/drawing/2014/main" id="{99171EA2-9213-A84C-9A6A-B474E91A1332}"/>
                </a:ext>
              </a:extLst>
            </p:cNvPr>
            <p:cNvSpPr/>
            <p:nvPr/>
          </p:nvSpPr>
          <p:spPr>
            <a:xfrm>
              <a:off x="4044239" y="2729520"/>
              <a:ext cx="54792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A</a:t>
              </a:r>
            </a:p>
          </p:txBody>
        </p:sp>
        <p:sp>
          <p:nvSpPr>
            <p:cNvPr id="8" name="Text Box 9">
              <a:extLst>
                <a:ext uri="{FF2B5EF4-FFF2-40B4-BE49-F238E27FC236}">
                  <a16:creationId xmlns:a16="http://schemas.microsoft.com/office/drawing/2014/main" id="{E315B755-A73F-B04A-AE11-090D9DDF16C9}"/>
                </a:ext>
              </a:extLst>
            </p:cNvPr>
            <p:cNvSpPr/>
            <p:nvPr/>
          </p:nvSpPr>
          <p:spPr>
            <a:xfrm>
              <a:off x="4074480" y="3502799"/>
              <a:ext cx="49176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Z</a:t>
              </a:r>
            </a:p>
          </p:txBody>
        </p:sp>
        <p:sp>
          <p:nvSpPr>
            <p:cNvPr id="9" name="Text Box 10">
              <a:extLst>
                <a:ext uri="{FF2B5EF4-FFF2-40B4-BE49-F238E27FC236}">
                  <a16:creationId xmlns:a16="http://schemas.microsoft.com/office/drawing/2014/main" id="{5E29BBA0-7772-DE4E-8848-D85303DCA59A}"/>
                </a:ext>
              </a:extLst>
            </p:cNvPr>
            <p:cNvSpPr/>
            <p:nvPr/>
          </p:nvSpPr>
          <p:spPr>
            <a:xfrm>
              <a:off x="5486040" y="3516840"/>
              <a:ext cx="88631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(N)</a:t>
              </a:r>
            </a:p>
          </p:txBody>
        </p:sp>
      </p:grpSp>
      <p:sp>
        <p:nvSpPr>
          <p:cNvPr id="10" name="Rectangle 11">
            <a:extLst>
              <a:ext uri="{FF2B5EF4-FFF2-40B4-BE49-F238E27FC236}">
                <a16:creationId xmlns:a16="http://schemas.microsoft.com/office/drawing/2014/main" id="{E13B8993-F22A-0A49-AF92-73D1F566179E}"/>
              </a:ext>
            </a:extLst>
          </p:cNvPr>
          <p:cNvSpPr/>
          <p:nvPr/>
        </p:nvSpPr>
        <p:spPr>
          <a:xfrm>
            <a:off x="5966112" y="4760639"/>
            <a:ext cx="3974759" cy="703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pPr>
            <a:r>
              <a:rPr lang="it-IT" sz="2000" b="0" i="0" u="none" strike="noStrike" kern="1200" dirty="0" err="1">
                <a:ln>
                  <a:noFill/>
                </a:ln>
                <a:solidFill>
                  <a:srgbClr val="FF0000"/>
                </a:solidFill>
                <a:latin typeface="Arial" pitchFamily="18"/>
                <a:ea typeface="Arial" pitchFamily="2"/>
                <a:cs typeface="Arial" pitchFamily="2"/>
              </a:rPr>
              <a:t>N</a:t>
            </a:r>
            <a:r>
              <a:rPr lang="it-IT" sz="2000" b="0" i="0" u="none" strike="noStrike" kern="1200" dirty="0">
                <a:ln>
                  <a:noFill/>
                </a:ln>
                <a:solidFill>
                  <a:srgbClr val="FF0000"/>
                </a:solidFill>
                <a:latin typeface="Arial" pitchFamily="18"/>
                <a:ea typeface="Arial" pitchFamily="2"/>
                <a:cs typeface="Arial" pitchFamily="2"/>
              </a:rPr>
              <a:t> = Numero dei neutroni</a:t>
            </a:r>
            <a:r>
              <a:rPr lang="it-IT" sz="2000" b="0" i="0" u="none" strike="noStrike" kern="1200" dirty="0">
                <a:ln>
                  <a:noFill/>
                </a:ln>
                <a:latin typeface="Arial" pitchFamily="18"/>
                <a:ea typeface="Arial" pitchFamily="2"/>
                <a:cs typeface="Arial" pitchFamily="2"/>
              </a:rPr>
              <a:t>:</a:t>
            </a:r>
          </a:p>
          <a:p>
            <a:pPr marL="0" marR="0" lvl="0" indent="0" algn="ctr" rtl="0" hangingPunct="1">
              <a:lnSpc>
                <a:spcPct val="100000"/>
              </a:lnSpc>
              <a:spcBef>
                <a:spcPts val="0"/>
              </a:spcBef>
              <a:spcAft>
                <a:spcPts val="0"/>
              </a:spcAft>
              <a:buNone/>
              <a:tabLst/>
            </a:pPr>
            <a:r>
              <a:rPr lang="it-IT" sz="2000" b="0" i="0" u="none" strike="noStrike" kern="1200" dirty="0">
                <a:ln>
                  <a:noFill/>
                </a:ln>
                <a:latin typeface="Arial" pitchFamily="18"/>
                <a:ea typeface="Arial" pitchFamily="2"/>
                <a:cs typeface="Arial" pitchFamily="2"/>
              </a:rPr>
              <a:t>il numero dei neutroni nel nucleo</a:t>
            </a:r>
          </a:p>
        </p:txBody>
      </p:sp>
      <p:sp>
        <p:nvSpPr>
          <p:cNvPr id="11" name="AutoShape 22">
            <a:extLst>
              <a:ext uri="{FF2B5EF4-FFF2-40B4-BE49-F238E27FC236}">
                <a16:creationId xmlns:a16="http://schemas.microsoft.com/office/drawing/2014/main" id="{C0CCD293-8C23-444E-A59B-6EB96FCDF11F}"/>
              </a:ext>
            </a:extLst>
          </p:cNvPr>
          <p:cNvSpPr/>
          <p:nvPr/>
        </p:nvSpPr>
        <p:spPr>
          <a:xfrm>
            <a:off x="457200" y="1447560"/>
            <a:ext cx="3696479"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sq">
            <a:solidFill>
              <a:srgbClr val="FF0000"/>
            </a:solidFill>
            <a:prstDash val="solid"/>
            <a:miter/>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2" name="Text Box 19">
            <a:extLst>
              <a:ext uri="{FF2B5EF4-FFF2-40B4-BE49-F238E27FC236}">
                <a16:creationId xmlns:a16="http://schemas.microsoft.com/office/drawing/2014/main" id="{CA5E8C25-4E16-1240-A55F-FD7BAED1DA9D}"/>
              </a:ext>
            </a:extLst>
          </p:cNvPr>
          <p:cNvSpPr/>
          <p:nvPr/>
        </p:nvSpPr>
        <p:spPr>
          <a:xfrm>
            <a:off x="5192280" y="4353840"/>
            <a:ext cx="227160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pic>
        <p:nvPicPr>
          <p:cNvPr id="13" name="Picture 12">
            <a:extLst>
              <a:ext uri="{FF2B5EF4-FFF2-40B4-BE49-F238E27FC236}">
                <a16:creationId xmlns:a16="http://schemas.microsoft.com/office/drawing/2014/main" id="{E60A46FB-1456-1F4A-A7FC-D77BAFA1D325}"/>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8177760" y="1127160"/>
            <a:ext cx="1697760" cy="2530440"/>
          </a:xfrm>
          <a:prstGeom prst="rect">
            <a:avLst/>
          </a:prstGeom>
          <a:noFill/>
          <a:ln>
            <a:noFill/>
          </a:ln>
        </p:spPr>
      </p:pic>
      <p:sp>
        <p:nvSpPr>
          <p:cNvPr id="14" name="TextBox 13">
            <a:extLst>
              <a:ext uri="{FF2B5EF4-FFF2-40B4-BE49-F238E27FC236}">
                <a16:creationId xmlns:a16="http://schemas.microsoft.com/office/drawing/2014/main" id="{4F98F568-F647-FB40-96CE-2258671FB591}"/>
              </a:ext>
            </a:extLst>
          </p:cNvPr>
          <p:cNvSpPr txBox="1"/>
          <p:nvPr/>
        </p:nvSpPr>
        <p:spPr>
          <a:xfrm>
            <a:off x="5040312" y="1591919"/>
            <a:ext cx="2377439" cy="690839"/>
          </a:xfrm>
          <a:prstGeom prst="rect">
            <a:avLst/>
          </a:prstGeom>
          <a:solidFill>
            <a:srgbClr val="FFFF99"/>
          </a:solidFill>
          <a:ln w="36720">
            <a:solidFill>
              <a:srgbClr val="FFD320"/>
            </a:solidFill>
            <a:prstDash val="solid"/>
          </a:ln>
          <a:effectLst>
            <a:outerShdw dist="77386" dir="2700000" algn="tl">
              <a:srgbClr val="808080"/>
            </a:outerShdw>
          </a:effectLst>
        </p:spPr>
        <p:txBody>
          <a:bodyPr vert="horz" wrap="none" lIns="108360" tIns="63360" rIns="108360" bIns="63360"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A = Z + N</a:t>
            </a:r>
          </a:p>
        </p:txBody>
      </p:sp>
      <p:sp>
        <p:nvSpPr>
          <p:cNvPr id="15" name="AutoShape 22">
            <a:extLst>
              <a:ext uri="{FF2B5EF4-FFF2-40B4-BE49-F238E27FC236}">
                <a16:creationId xmlns:a16="http://schemas.microsoft.com/office/drawing/2014/main" id="{61C09C0F-A41F-9644-8B8E-FB9761BC7E98}"/>
              </a:ext>
            </a:extLst>
          </p:cNvPr>
          <p:cNvSpPr/>
          <p:nvPr/>
        </p:nvSpPr>
        <p:spPr>
          <a:xfrm>
            <a:off x="457200" y="4435560"/>
            <a:ext cx="3749040"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sq">
            <a:solidFill>
              <a:srgbClr val="FF0000"/>
            </a:solidFill>
            <a:prstDash val="solid"/>
            <a:miter/>
          </a:ln>
        </p:spPr>
        <p:txBody>
          <a:bodyPr vert="horz" wrap="non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6" name="AutoShape 22">
            <a:extLst>
              <a:ext uri="{FF2B5EF4-FFF2-40B4-BE49-F238E27FC236}">
                <a16:creationId xmlns:a16="http://schemas.microsoft.com/office/drawing/2014/main" id="{FD0A1655-12D9-E54C-A1EC-0AE868296B64}"/>
              </a:ext>
            </a:extLst>
          </p:cNvPr>
          <p:cNvSpPr/>
          <p:nvPr/>
        </p:nvSpPr>
        <p:spPr>
          <a:xfrm>
            <a:off x="5959080" y="4435560"/>
            <a:ext cx="3899160" cy="1295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8160" cap="sq">
            <a:solidFill>
              <a:srgbClr val="FF0000"/>
            </a:solidFill>
            <a:prstDash val="solid"/>
            <a:miter/>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7" name="Straight Connector 16">
            <a:extLst>
              <a:ext uri="{FF2B5EF4-FFF2-40B4-BE49-F238E27FC236}">
                <a16:creationId xmlns:a16="http://schemas.microsoft.com/office/drawing/2014/main" id="{66E1D811-ACF4-7646-9E16-066E4D2148BF}"/>
              </a:ext>
            </a:extLst>
          </p:cNvPr>
          <p:cNvSpPr/>
          <p:nvPr/>
        </p:nvSpPr>
        <p:spPr>
          <a:xfrm flipV="1">
            <a:off x="3749040" y="4075920"/>
            <a:ext cx="365760" cy="359640"/>
          </a:xfrm>
          <a:prstGeom prst="line">
            <a:avLst/>
          </a:prstGeom>
          <a:noFill/>
          <a:ln w="3672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8" name="Straight Connector 17">
            <a:extLst>
              <a:ext uri="{FF2B5EF4-FFF2-40B4-BE49-F238E27FC236}">
                <a16:creationId xmlns:a16="http://schemas.microsoft.com/office/drawing/2014/main" id="{0BD5A98B-BFB5-2D4E-A186-C783BD9AA257}"/>
              </a:ext>
            </a:extLst>
          </p:cNvPr>
          <p:cNvSpPr/>
          <p:nvPr/>
        </p:nvSpPr>
        <p:spPr>
          <a:xfrm>
            <a:off x="3840479" y="2743199"/>
            <a:ext cx="274321" cy="365760"/>
          </a:xfrm>
          <a:prstGeom prst="line">
            <a:avLst/>
          </a:prstGeom>
          <a:noFill/>
          <a:ln w="3672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19" name="Straight Connector 18">
            <a:extLst>
              <a:ext uri="{FF2B5EF4-FFF2-40B4-BE49-F238E27FC236}">
                <a16:creationId xmlns:a16="http://schemas.microsoft.com/office/drawing/2014/main" id="{59211DFE-8354-1E4D-82AA-73F73B5373DE}"/>
              </a:ext>
            </a:extLst>
          </p:cNvPr>
          <p:cNvSpPr/>
          <p:nvPr/>
        </p:nvSpPr>
        <p:spPr>
          <a:xfrm flipH="1" flipV="1">
            <a:off x="6217919" y="4114800"/>
            <a:ext cx="365760" cy="320760"/>
          </a:xfrm>
          <a:prstGeom prst="line">
            <a:avLst/>
          </a:prstGeom>
          <a:noFill/>
          <a:ln w="3672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it-IT" sz="1800" b="0" i="0" u="none" strike="noStrike" kern="1200">
              <a:ln>
                <a:noFill/>
              </a:ln>
              <a:latin typeface="Liberation Sans" pitchFamily="18"/>
              <a:ea typeface="Droid Sans Fallback" pitchFamily="2"/>
              <a:cs typeface="FreeSans" pitchFamily="2"/>
            </a:endParaRPr>
          </a:p>
        </p:txBody>
      </p:sp>
      <p:sp>
        <p:nvSpPr>
          <p:cNvPr id="20" name="Rectangle 4">
            <a:extLst>
              <a:ext uri="{FF2B5EF4-FFF2-40B4-BE49-F238E27FC236}">
                <a16:creationId xmlns:a16="http://schemas.microsoft.com/office/drawing/2014/main" id="{8EEE171D-926F-2D40-8EC5-0D063E0B757C}"/>
              </a:ext>
            </a:extLst>
          </p:cNvPr>
          <p:cNvSpPr/>
          <p:nvPr/>
        </p:nvSpPr>
        <p:spPr>
          <a:xfrm>
            <a:off x="1931705" y="6456959"/>
            <a:ext cx="6246055" cy="6844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lvl="0" algn="ctr"/>
            <a:r>
              <a:rPr lang="it-IT" sz="2000" dirty="0">
                <a:solidFill>
                  <a:srgbClr val="FF0000"/>
                </a:solidFill>
                <a:latin typeface="Arial" pitchFamily="18"/>
                <a:ea typeface="Arial" pitchFamily="2"/>
                <a:cs typeface="Arial" pitchFamily="2"/>
              </a:rPr>
              <a:t>Nuclei con lo stesso </a:t>
            </a:r>
            <a:r>
              <a:rPr lang="it-IT" sz="2000" dirty="0" err="1">
                <a:solidFill>
                  <a:srgbClr val="FF0000"/>
                </a:solidFill>
                <a:latin typeface="Arial" pitchFamily="18"/>
                <a:ea typeface="Arial" pitchFamily="2"/>
                <a:cs typeface="Arial" pitchFamily="2"/>
              </a:rPr>
              <a:t>Z</a:t>
            </a:r>
            <a:r>
              <a:rPr lang="it-IT" sz="2000" dirty="0">
                <a:solidFill>
                  <a:srgbClr val="FF0000"/>
                </a:solidFill>
                <a:latin typeface="Arial" pitchFamily="18"/>
                <a:ea typeface="Arial" pitchFamily="2"/>
                <a:cs typeface="Arial" pitchFamily="2"/>
              </a:rPr>
              <a:t> (stesso numero di protoni) corrispondono allo stesso elemento chimico </a:t>
            </a:r>
          </a:p>
        </p:txBody>
      </p:sp>
      <p:sp>
        <p:nvSpPr>
          <p:cNvPr id="21" name="Slide Number Placeholder 4">
            <a:extLst>
              <a:ext uri="{FF2B5EF4-FFF2-40B4-BE49-F238E27FC236}">
                <a16:creationId xmlns:a16="http://schemas.microsoft.com/office/drawing/2014/main" id="{4AC1CA95-C9C9-464C-8DB5-D34F21A58FAE}"/>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8</a:t>
            </a:fld>
            <a:endParaRPr lang="en-GB" sz="1221" dirty="0">
              <a:solidFill>
                <a:srgbClr val="00CC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9F17C09-B21B-EC4E-8282-D3E2FBD3EEC4}"/>
              </a:ext>
            </a:extLst>
          </p:cNvPr>
          <p:cNvSpPr/>
          <p:nvPr/>
        </p:nvSpPr>
        <p:spPr>
          <a:xfrm>
            <a:off x="360" y="20520"/>
            <a:ext cx="10080000" cy="98532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00CCCC"/>
          </a:solidFill>
          <a:ln w="18360">
            <a:solidFill>
              <a:srgbClr val="0066FF"/>
            </a:solidFill>
            <a:prstDash val="solid"/>
          </a:ln>
          <a:effectLst>
            <a:outerShdw dist="54720" dir="5400000" algn="tl">
              <a:srgbClr val="808080"/>
            </a:outerShdw>
          </a:effectLst>
        </p:spPr>
        <p:txBody>
          <a:bodyPr vert="horz" wrap="none" lIns="99000" tIns="54000" rIns="99000" bIns="54000" anchor="ctr" anchorCtr="0" compatLnSpc="0">
            <a:spAutoFit/>
          </a:bodyPr>
          <a:lstStyle/>
          <a:p>
            <a:pPr marL="0" marR="0" lvl="0" indent="0" algn="ctr" rtl="0" hangingPunct="0">
              <a:lnSpc>
                <a:spcPct val="100000"/>
              </a:lnSpc>
              <a:spcBef>
                <a:spcPts val="0"/>
              </a:spcBef>
              <a:spcAft>
                <a:spcPts val="0"/>
              </a:spcAft>
              <a:buNone/>
              <a:tabLst/>
            </a:pPr>
            <a:r>
              <a:rPr lang="it-IT" sz="4000" b="1" i="0" u="none" strike="noStrike" kern="1200">
                <a:ln>
                  <a:noFill/>
                </a:ln>
                <a:latin typeface="Century Schoolbook L" pitchFamily="18"/>
                <a:ea typeface="Droid Sans Fallback" pitchFamily="2"/>
                <a:cs typeface="FreeSans" pitchFamily="2"/>
              </a:rPr>
              <a:t>Carta d' identità del nucleo</a:t>
            </a:r>
          </a:p>
        </p:txBody>
      </p:sp>
      <p:grpSp>
        <p:nvGrpSpPr>
          <p:cNvPr id="3" name="Group 25">
            <a:extLst>
              <a:ext uri="{FF2B5EF4-FFF2-40B4-BE49-F238E27FC236}">
                <a16:creationId xmlns:a16="http://schemas.microsoft.com/office/drawing/2014/main" id="{418B15C1-C485-DB4F-ACD8-A053175574C6}"/>
              </a:ext>
            </a:extLst>
          </p:cNvPr>
          <p:cNvGrpSpPr/>
          <p:nvPr/>
        </p:nvGrpSpPr>
        <p:grpSpPr>
          <a:xfrm>
            <a:off x="2862720" y="1674360"/>
            <a:ext cx="2067839" cy="1556999"/>
            <a:chOff x="2862720" y="1674360"/>
            <a:chExt cx="2067839" cy="1556999"/>
          </a:xfrm>
        </p:grpSpPr>
        <p:sp>
          <p:nvSpPr>
            <p:cNvPr id="4" name="Text Box 13">
              <a:extLst>
                <a:ext uri="{FF2B5EF4-FFF2-40B4-BE49-F238E27FC236}">
                  <a16:creationId xmlns:a16="http://schemas.microsoft.com/office/drawing/2014/main" id="{E8EE52B4-B543-9E4F-A5C5-B63454A83866}"/>
                </a:ext>
              </a:extLst>
            </p:cNvPr>
            <p:cNvSpPr/>
            <p:nvPr/>
          </p:nvSpPr>
          <p:spPr>
            <a:xfrm>
              <a:off x="3327839" y="1674360"/>
              <a:ext cx="1602720" cy="1556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9600" b="0" i="0" u="none" strike="noStrike" kern="1200">
                  <a:ln>
                    <a:noFill/>
                  </a:ln>
                  <a:latin typeface="Times New Roman" pitchFamily="18"/>
                  <a:ea typeface="Arial" pitchFamily="2"/>
                  <a:cs typeface="Arial" pitchFamily="2"/>
                </a:rPr>
                <a:t>He</a:t>
              </a:r>
            </a:p>
          </p:txBody>
        </p:sp>
        <p:sp>
          <p:nvSpPr>
            <p:cNvPr id="5" name="Text Box 14">
              <a:extLst>
                <a:ext uri="{FF2B5EF4-FFF2-40B4-BE49-F238E27FC236}">
                  <a16:creationId xmlns:a16="http://schemas.microsoft.com/office/drawing/2014/main" id="{1B2F5EB5-8270-4F4C-8917-21A5D9B8FAD1}"/>
                </a:ext>
              </a:extLst>
            </p:cNvPr>
            <p:cNvSpPr/>
            <p:nvPr/>
          </p:nvSpPr>
          <p:spPr>
            <a:xfrm>
              <a:off x="2862720" y="1745640"/>
              <a:ext cx="43523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4</a:t>
              </a:r>
            </a:p>
          </p:txBody>
        </p:sp>
        <p:sp>
          <p:nvSpPr>
            <p:cNvPr id="6" name="Text Box 15">
              <a:extLst>
                <a:ext uri="{FF2B5EF4-FFF2-40B4-BE49-F238E27FC236}">
                  <a16:creationId xmlns:a16="http://schemas.microsoft.com/office/drawing/2014/main" id="{0B6DED97-17A8-9746-8D5A-03CED492C6EC}"/>
                </a:ext>
              </a:extLst>
            </p:cNvPr>
            <p:cNvSpPr/>
            <p:nvPr/>
          </p:nvSpPr>
          <p:spPr>
            <a:xfrm>
              <a:off x="2892600" y="2518920"/>
              <a:ext cx="43523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2</a:t>
              </a:r>
            </a:p>
          </p:txBody>
        </p:sp>
      </p:grpSp>
      <p:sp>
        <p:nvSpPr>
          <p:cNvPr id="7" name="Text Box 17">
            <a:extLst>
              <a:ext uri="{FF2B5EF4-FFF2-40B4-BE49-F238E27FC236}">
                <a16:creationId xmlns:a16="http://schemas.microsoft.com/office/drawing/2014/main" id="{98D0AF83-8835-E146-8757-9B952E9D09E7}"/>
              </a:ext>
            </a:extLst>
          </p:cNvPr>
          <p:cNvSpPr/>
          <p:nvPr/>
        </p:nvSpPr>
        <p:spPr>
          <a:xfrm>
            <a:off x="6615720" y="1397880"/>
            <a:ext cx="134208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A = 4</a:t>
            </a:r>
          </a:p>
        </p:txBody>
      </p:sp>
      <p:sp>
        <p:nvSpPr>
          <p:cNvPr id="8" name="Text Box 18">
            <a:extLst>
              <a:ext uri="{FF2B5EF4-FFF2-40B4-BE49-F238E27FC236}">
                <a16:creationId xmlns:a16="http://schemas.microsoft.com/office/drawing/2014/main" id="{C9106174-538E-3941-B4C2-F6EEAFCDA822}"/>
              </a:ext>
            </a:extLst>
          </p:cNvPr>
          <p:cNvSpPr/>
          <p:nvPr/>
        </p:nvSpPr>
        <p:spPr>
          <a:xfrm>
            <a:off x="6645959" y="2170800"/>
            <a:ext cx="128556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Z = 2</a:t>
            </a:r>
          </a:p>
        </p:txBody>
      </p:sp>
      <p:sp>
        <p:nvSpPr>
          <p:cNvPr id="9" name="Text Box 19">
            <a:extLst>
              <a:ext uri="{FF2B5EF4-FFF2-40B4-BE49-F238E27FC236}">
                <a16:creationId xmlns:a16="http://schemas.microsoft.com/office/drawing/2014/main" id="{EB1D2C7C-9272-A240-A7A6-7D663CDA0558}"/>
              </a:ext>
            </a:extLst>
          </p:cNvPr>
          <p:cNvSpPr/>
          <p:nvPr/>
        </p:nvSpPr>
        <p:spPr>
          <a:xfrm>
            <a:off x="6628320" y="2931479"/>
            <a:ext cx="306720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N = A – Z = 2</a:t>
            </a:r>
          </a:p>
        </p:txBody>
      </p:sp>
      <p:sp>
        <p:nvSpPr>
          <p:cNvPr id="10" name="Text Box 13">
            <a:extLst>
              <a:ext uri="{FF2B5EF4-FFF2-40B4-BE49-F238E27FC236}">
                <a16:creationId xmlns:a16="http://schemas.microsoft.com/office/drawing/2014/main" id="{79BEF5B9-6EB7-5F4E-BEBC-DC8835E85914}"/>
              </a:ext>
            </a:extLst>
          </p:cNvPr>
          <p:cNvSpPr/>
          <p:nvPr/>
        </p:nvSpPr>
        <p:spPr>
          <a:xfrm>
            <a:off x="3447000" y="4834440"/>
            <a:ext cx="994680" cy="1556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9600" b="0" i="0" u="none" strike="noStrike" kern="1200">
                <a:ln>
                  <a:noFill/>
                </a:ln>
                <a:latin typeface="Times New Roman" pitchFamily="18"/>
                <a:ea typeface="Arial" pitchFamily="2"/>
                <a:cs typeface="Arial" pitchFamily="2"/>
              </a:rPr>
              <a:t>C</a:t>
            </a:r>
          </a:p>
        </p:txBody>
      </p:sp>
      <p:sp>
        <p:nvSpPr>
          <p:cNvPr id="11" name="Text Box 14">
            <a:extLst>
              <a:ext uri="{FF2B5EF4-FFF2-40B4-BE49-F238E27FC236}">
                <a16:creationId xmlns:a16="http://schemas.microsoft.com/office/drawing/2014/main" id="{D961BE5A-903A-F941-863D-611C4D83BBB5}"/>
              </a:ext>
            </a:extLst>
          </p:cNvPr>
          <p:cNvSpPr/>
          <p:nvPr/>
        </p:nvSpPr>
        <p:spPr>
          <a:xfrm>
            <a:off x="2981880" y="4905720"/>
            <a:ext cx="68832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13</a:t>
            </a:r>
          </a:p>
        </p:txBody>
      </p:sp>
      <p:sp>
        <p:nvSpPr>
          <p:cNvPr id="13" name="Text Box 17">
            <a:extLst>
              <a:ext uri="{FF2B5EF4-FFF2-40B4-BE49-F238E27FC236}">
                <a16:creationId xmlns:a16="http://schemas.microsoft.com/office/drawing/2014/main" id="{4C7FEBBA-089E-9A4E-A8C4-B8F4FEF3C91F}"/>
              </a:ext>
            </a:extLst>
          </p:cNvPr>
          <p:cNvSpPr/>
          <p:nvPr/>
        </p:nvSpPr>
        <p:spPr>
          <a:xfrm>
            <a:off x="6607800" y="4709160"/>
            <a:ext cx="159660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A = 13</a:t>
            </a:r>
          </a:p>
        </p:txBody>
      </p:sp>
      <p:sp>
        <p:nvSpPr>
          <p:cNvPr id="14" name="Text Box 18">
            <a:extLst>
              <a:ext uri="{FF2B5EF4-FFF2-40B4-BE49-F238E27FC236}">
                <a16:creationId xmlns:a16="http://schemas.microsoft.com/office/drawing/2014/main" id="{FEAB5A2E-DF62-8646-8B21-ED5D0AFF98C3}"/>
              </a:ext>
            </a:extLst>
          </p:cNvPr>
          <p:cNvSpPr/>
          <p:nvPr/>
        </p:nvSpPr>
        <p:spPr>
          <a:xfrm>
            <a:off x="6638040" y="5482079"/>
            <a:ext cx="128556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Z = 6</a:t>
            </a:r>
          </a:p>
        </p:txBody>
      </p:sp>
      <p:sp>
        <p:nvSpPr>
          <p:cNvPr id="15" name="Text Box 19">
            <a:extLst>
              <a:ext uri="{FF2B5EF4-FFF2-40B4-BE49-F238E27FC236}">
                <a16:creationId xmlns:a16="http://schemas.microsoft.com/office/drawing/2014/main" id="{2108E4BD-D5CC-F24C-AC6E-09B45E959F54}"/>
              </a:ext>
            </a:extLst>
          </p:cNvPr>
          <p:cNvSpPr/>
          <p:nvPr/>
        </p:nvSpPr>
        <p:spPr>
          <a:xfrm>
            <a:off x="6620400" y="6242760"/>
            <a:ext cx="3067200"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lnSpc>
                <a:spcPct val="100000"/>
              </a:lnSpc>
              <a:spcBef>
                <a:spcPts val="0"/>
              </a:spcBef>
              <a:spcAft>
                <a:spcPts val="0"/>
              </a:spcAft>
              <a:buNone/>
              <a:tabLst/>
            </a:pPr>
            <a:r>
              <a:rPr lang="it-IT" sz="4000" b="0" i="0" u="none" strike="noStrike" kern="1200">
                <a:ln>
                  <a:noFill/>
                </a:ln>
                <a:latin typeface="Times New Roman" pitchFamily="18"/>
                <a:ea typeface="Arial" pitchFamily="2"/>
                <a:cs typeface="Arial" pitchFamily="2"/>
              </a:rPr>
              <a:t>N = A – Z = 7</a:t>
            </a:r>
          </a:p>
        </p:txBody>
      </p:sp>
      <p:sp>
        <p:nvSpPr>
          <p:cNvPr id="16" name="TextBox 15">
            <a:extLst>
              <a:ext uri="{FF2B5EF4-FFF2-40B4-BE49-F238E27FC236}">
                <a16:creationId xmlns:a16="http://schemas.microsoft.com/office/drawing/2014/main" id="{A78B600D-B035-6C4D-8AE7-F40A865962CA}"/>
              </a:ext>
            </a:extLst>
          </p:cNvPr>
          <p:cNvSpPr txBox="1"/>
          <p:nvPr/>
        </p:nvSpPr>
        <p:spPr>
          <a:xfrm>
            <a:off x="182880" y="1189080"/>
            <a:ext cx="2468880" cy="5461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it-IT" sz="2600" b="1" i="0" u="none" strike="noStrike" kern="1200">
                <a:ln>
                  <a:noFill/>
                </a:ln>
                <a:latin typeface="Liberation Sans" pitchFamily="18"/>
                <a:ea typeface="Droid Sans Fallback" pitchFamily="2"/>
                <a:cs typeface="FreeSans" pitchFamily="2"/>
              </a:rPr>
              <a:t>Ad esempio:</a:t>
            </a:r>
          </a:p>
        </p:txBody>
      </p:sp>
      <p:sp>
        <p:nvSpPr>
          <p:cNvPr id="17" name="Slide Number Placeholder 4">
            <a:extLst>
              <a:ext uri="{FF2B5EF4-FFF2-40B4-BE49-F238E27FC236}">
                <a16:creationId xmlns:a16="http://schemas.microsoft.com/office/drawing/2014/main" id="{90139B50-6E90-0E48-90AD-99F9E38282EB}"/>
              </a:ext>
            </a:extLst>
          </p:cNvPr>
          <p:cNvSpPr>
            <a:spLocks noGrp="1"/>
          </p:cNvSpPr>
          <p:nvPr/>
        </p:nvSpPr>
        <p:spPr bwMode="auto">
          <a:xfrm>
            <a:off x="7990161" y="7040127"/>
            <a:ext cx="2100130" cy="217064"/>
          </a:xfrm>
          <a:prstGeom prst="rect">
            <a:avLst/>
          </a:prstGeom>
          <a:noFill/>
          <a:ln w="9525">
            <a:noFill/>
            <a:miter lim="800000"/>
            <a:headEnd/>
            <a:tailEnd/>
          </a:ln>
          <a:effectLst/>
        </p:spPr>
        <p:txBody>
          <a:bodyPr vert="horz" wrap="square" lIns="93052" tIns="46526" rIns="93052" bIns="46526"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pPr defTabSz="930493"/>
            <a:r>
              <a:rPr lang="en-GB" sz="1221" dirty="0">
                <a:solidFill>
                  <a:srgbClr val="3333CC"/>
                </a:solidFill>
              </a:rPr>
              <a:t>Slide# :  </a:t>
            </a:r>
            <a:fld id="{D05931B6-DFFB-0A40-833F-329CB0688972}" type="slidenum">
              <a:rPr lang="en-GB" sz="1221">
                <a:solidFill>
                  <a:srgbClr val="3333CC"/>
                </a:solidFill>
              </a:rPr>
              <a:pPr defTabSz="930493"/>
              <a:t>9</a:t>
            </a:fld>
            <a:endParaRPr lang="en-GB" sz="1221" dirty="0">
              <a:solidFill>
                <a:srgbClr val="00CC99"/>
              </a:solidFill>
            </a:endParaRP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CD_TALK">
  <a:themeElements>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11477</TotalTime>
  <Words>2986</Words>
  <Application>Microsoft Macintosh PowerPoint</Application>
  <PresentationFormat>Custom</PresentationFormat>
  <Paragraphs>604</Paragraphs>
  <Slides>46</Slides>
  <Notes>45</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0</vt:i4>
      </vt:variant>
      <vt:variant>
        <vt:lpstr>Slide Titles</vt:lpstr>
      </vt:variant>
      <vt:variant>
        <vt:i4>46</vt:i4>
      </vt:variant>
    </vt:vector>
  </HeadingPairs>
  <TitlesOfParts>
    <vt:vector size="62" baseType="lpstr">
      <vt:lpstr>Arial</vt:lpstr>
      <vt:lpstr>Calibri</vt:lpstr>
      <vt:lpstr>Cambria Math</vt:lpstr>
      <vt:lpstr>Century Schoolbook L</vt:lpstr>
      <vt:lpstr>Comic Sans MS</vt:lpstr>
      <vt:lpstr>Helvetica</vt:lpstr>
      <vt:lpstr>Liberation Sans</vt:lpstr>
      <vt:lpstr>Standard Symbols L</vt:lpstr>
      <vt:lpstr>Symbol</vt:lpstr>
      <vt:lpstr>Times</vt:lpstr>
      <vt:lpstr>Times New Roman</vt:lpstr>
      <vt:lpstr>Tinos</vt:lpstr>
      <vt:lpstr>Wingdings</vt:lpstr>
      <vt:lpstr>Zapf Dingbats</vt:lpstr>
      <vt:lpstr>Default</vt:lpstr>
      <vt:lpstr>OECD_TALK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Rosanna </dc:creator>
  <cp:lastModifiedBy>Christian Farnese</cp:lastModifiedBy>
  <cp:revision>191</cp:revision>
  <cp:lastPrinted>2018-10-24T14:26:45Z</cp:lastPrinted>
  <dcterms:created xsi:type="dcterms:W3CDTF">2016-05-12T21:21:16Z</dcterms:created>
  <dcterms:modified xsi:type="dcterms:W3CDTF">2021-11-04T12:54:20Z</dcterms:modified>
</cp:coreProperties>
</file>