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4"/>
  </p:normalViewPr>
  <p:slideViewPr>
    <p:cSldViewPr snapToGrid="0" snapToObjects="1">
      <p:cViewPr varScale="1">
        <p:scale>
          <a:sx n="105" d="100"/>
          <a:sy n="105" d="100"/>
        </p:scale>
        <p:origin x="184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4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1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11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0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4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4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1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94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D3DA7-746B-E840-9AC8-467759E14ECA}" type="datetimeFigureOut">
              <a:rPr lang="en-US" smtClean="0"/>
              <a:t>8/31/21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8A160-7ECA-F14F-8DC7-7F9D5473C82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0DD341-7CA9-FD4C-A319-AF6FF3A6CEE7}"/>
              </a:ext>
            </a:extLst>
          </p:cNvPr>
          <p:cNvSpPr txBox="1"/>
          <p:nvPr/>
        </p:nvSpPr>
        <p:spPr>
          <a:xfrm>
            <a:off x="463296" y="451104"/>
            <a:ext cx="3768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latin typeface="Helvetica" pitchFamily="2" charset="0"/>
              </a:rPr>
              <a:t>Nu_at_FNAL</a:t>
            </a:r>
            <a:r>
              <a:rPr lang="en-GB" sz="2800" dirty="0">
                <a:latin typeface="Helvetica" pitchFamily="2" charset="0"/>
              </a:rPr>
              <a:t> : Padova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54DF75-88B0-804D-B6E6-B3E6E04C5E99}"/>
              </a:ext>
            </a:extLst>
          </p:cNvPr>
          <p:cNvSpPr txBox="1"/>
          <p:nvPr/>
        </p:nvSpPr>
        <p:spPr>
          <a:xfrm>
            <a:off x="463296" y="1207008"/>
            <a:ext cx="71825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latin typeface="Helvetica" pitchFamily="2" charset="0"/>
              </a:rPr>
              <a:t>Anagrafica</a:t>
            </a:r>
            <a:r>
              <a:rPr lang="en-GB" dirty="0">
                <a:latin typeface="Helvetica" pitchFamily="2" charset="0"/>
              </a:rPr>
              <a:t>: 0.7 </a:t>
            </a:r>
            <a:r>
              <a:rPr lang="en-GB" dirty="0" err="1">
                <a:latin typeface="Helvetica" pitchFamily="2" charset="0"/>
              </a:rPr>
              <a:t>fte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su</a:t>
            </a:r>
            <a:r>
              <a:rPr lang="en-GB" dirty="0">
                <a:latin typeface="Helvetica" pitchFamily="2" charset="0"/>
              </a:rPr>
              <a:t> 2 (LS e BB)</a:t>
            </a:r>
          </a:p>
          <a:p>
            <a:r>
              <a:rPr lang="en-GB" dirty="0">
                <a:latin typeface="Helvetica" pitchFamily="2" charset="0"/>
              </a:rPr>
              <a:t>                   1 </a:t>
            </a:r>
            <a:r>
              <a:rPr lang="en-GB" dirty="0" err="1">
                <a:latin typeface="Helvetica" pitchFamily="2" charset="0"/>
              </a:rPr>
              <a:t>posizione</a:t>
            </a:r>
            <a:r>
              <a:rPr lang="en-GB" dirty="0">
                <a:latin typeface="Helvetica" pitchFamily="2" charset="0"/>
              </a:rPr>
              <a:t> RTDA, 100% </a:t>
            </a:r>
            <a:r>
              <a:rPr lang="en-GB" dirty="0" err="1">
                <a:latin typeface="Helvetica" pitchFamily="2" charset="0"/>
              </a:rPr>
              <a:t>fte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su</a:t>
            </a:r>
            <a:r>
              <a:rPr lang="en-GB" dirty="0">
                <a:latin typeface="Helvetica" pitchFamily="2" charset="0"/>
              </a:rPr>
              <a:t> sigla, </a:t>
            </a:r>
            <a:r>
              <a:rPr lang="en-GB" dirty="0" err="1">
                <a:latin typeface="Helvetica" pitchFamily="2" charset="0"/>
              </a:rPr>
              <a:t>selezione</a:t>
            </a:r>
            <a:r>
              <a:rPr lang="en-GB" dirty="0">
                <a:latin typeface="Helvetica" pitchFamily="2" charset="0"/>
              </a:rPr>
              <a:t> in </a:t>
            </a:r>
            <a:r>
              <a:rPr lang="en-GB" dirty="0" err="1">
                <a:latin typeface="Helvetica" pitchFamily="2" charset="0"/>
              </a:rPr>
              <a:t>itinere</a:t>
            </a:r>
            <a:br>
              <a:rPr lang="en-GB" dirty="0">
                <a:latin typeface="Helvetica" pitchFamily="2" charset="0"/>
              </a:rPr>
            </a:br>
            <a:r>
              <a:rPr lang="en-GB" sz="1400" dirty="0">
                <a:latin typeface="Helvetica" pitchFamily="2" charset="0"/>
              </a:rPr>
              <a:t>                         (presa </a:t>
            </a:r>
            <a:r>
              <a:rPr lang="en-GB" sz="1400" dirty="0" err="1">
                <a:latin typeface="Helvetica" pitchFamily="2" charset="0"/>
              </a:rPr>
              <a:t>servizio</a:t>
            </a:r>
            <a:r>
              <a:rPr lang="en-GB" sz="1400" dirty="0">
                <a:latin typeface="Helvetica" pitchFamily="2" charset="0"/>
              </a:rPr>
              <a:t> </a:t>
            </a:r>
            <a:r>
              <a:rPr lang="en-GB" sz="1400" dirty="0" err="1">
                <a:latin typeface="Helvetica" pitchFamily="2" charset="0"/>
              </a:rPr>
              <a:t>prevista</a:t>
            </a:r>
            <a:r>
              <a:rPr lang="en-GB" sz="1400" dirty="0">
                <a:latin typeface="Helvetica" pitchFamily="2" charset="0"/>
              </a:rPr>
              <a:t> </a:t>
            </a:r>
            <a:r>
              <a:rPr lang="en-GB" sz="1400" dirty="0" err="1">
                <a:latin typeface="Helvetica" pitchFamily="2" charset="0"/>
              </a:rPr>
              <a:t>ottobre-novembre</a:t>
            </a:r>
            <a:r>
              <a:rPr lang="en-GB" sz="1400" dirty="0">
                <a:latin typeface="Helvetica" pitchFamily="2" charset="0"/>
              </a:rPr>
              <a:t> 2021) </a:t>
            </a:r>
          </a:p>
          <a:p>
            <a:r>
              <a:rPr lang="en-GB" sz="1400" dirty="0">
                <a:latin typeface="Helvetica" pitchFamily="2" charset="0"/>
              </a:rPr>
              <a:t>                         ☞ </a:t>
            </a:r>
            <a:r>
              <a:rPr lang="en-GB" sz="1400" dirty="0" err="1">
                <a:latin typeface="Helvetica" pitchFamily="2" charset="0"/>
              </a:rPr>
              <a:t>apertura</a:t>
            </a:r>
            <a:r>
              <a:rPr lang="en-GB" sz="1400" dirty="0">
                <a:latin typeface="Helvetica" pitchFamily="2" charset="0"/>
              </a:rPr>
              <a:t> sigla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7E12418-5C6F-E945-B428-C846AB747341}"/>
              </a:ext>
            </a:extLst>
          </p:cNvPr>
          <p:cNvSpPr txBox="1"/>
          <p:nvPr/>
        </p:nvSpPr>
        <p:spPr>
          <a:xfrm>
            <a:off x="463296" y="2604022"/>
            <a:ext cx="7741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Helvetica" pitchFamily="2" charset="0"/>
              </a:rPr>
              <a:t>Impegni</a:t>
            </a:r>
            <a:r>
              <a:rPr lang="en-GB" dirty="0">
                <a:latin typeface="Helvetica" pitchFamily="2" charset="0"/>
              </a:rPr>
              <a:t>:</a:t>
            </a:r>
          </a:p>
          <a:p>
            <a:endParaRPr lang="en-GB" dirty="0">
              <a:latin typeface="Helvetica" pitchFamily="2" charset="0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latin typeface="Helvetica" pitchFamily="2" charset="0"/>
              </a:rPr>
              <a:t>SAND Consortium Leader (LS),  con </a:t>
            </a:r>
            <a:r>
              <a:rPr lang="en-GB" dirty="0" err="1">
                <a:latin typeface="Helvetica" pitchFamily="2" charset="0"/>
              </a:rPr>
              <a:t>specifici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coinvolgimenti</a:t>
            </a:r>
            <a:r>
              <a:rPr lang="en-GB" dirty="0">
                <a:latin typeface="Helvetica" pitchFamily="2" charset="0"/>
              </a:rPr>
              <a:t> in</a:t>
            </a:r>
          </a:p>
          <a:p>
            <a:pPr marL="742950" lvl="1" indent="-285750">
              <a:buFontTx/>
              <a:buChar char="-"/>
            </a:pPr>
            <a:r>
              <a:rPr lang="en-GB" dirty="0" err="1">
                <a:latin typeface="Helvetica" pitchFamily="2" charset="0"/>
              </a:rPr>
              <a:t>smontaggio</a:t>
            </a:r>
            <a:r>
              <a:rPr lang="en-GB" dirty="0">
                <a:latin typeface="Helvetica" pitchFamily="2" charset="0"/>
              </a:rPr>
              <a:t> e </a:t>
            </a:r>
            <a:r>
              <a:rPr lang="en-GB" dirty="0" err="1">
                <a:latin typeface="Helvetica" pitchFamily="2" charset="0"/>
              </a:rPr>
              <a:t>trasporto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magnete</a:t>
            </a:r>
            <a:endParaRPr lang="en-GB" dirty="0">
              <a:latin typeface="Helvetica" pitchFamily="2" charset="0"/>
            </a:endParaRPr>
          </a:p>
          <a:p>
            <a:pPr marL="742950" lvl="1" indent="-285750">
              <a:buFontTx/>
              <a:buChar char="-"/>
            </a:pPr>
            <a:r>
              <a:rPr lang="en-GB" dirty="0" err="1">
                <a:latin typeface="Helvetica" pitchFamily="2" charset="0"/>
              </a:rPr>
              <a:t>smontaggio</a:t>
            </a:r>
            <a:r>
              <a:rPr lang="en-GB" dirty="0">
                <a:latin typeface="Helvetica" pitchFamily="2" charset="0"/>
              </a:rPr>
              <a:t> e </a:t>
            </a:r>
            <a:r>
              <a:rPr lang="en-GB" dirty="0" err="1">
                <a:latin typeface="Helvetica" pitchFamily="2" charset="0"/>
              </a:rPr>
              <a:t>trasporto</a:t>
            </a:r>
            <a:r>
              <a:rPr lang="en-GB" dirty="0">
                <a:latin typeface="Helvetica" pitchFamily="2" charset="0"/>
              </a:rPr>
              <a:t> ECAL</a:t>
            </a:r>
          </a:p>
          <a:p>
            <a:pPr marL="742950" lvl="1" indent="-285750">
              <a:buFontTx/>
              <a:buChar char="-"/>
            </a:pPr>
            <a:r>
              <a:rPr lang="en-GB" dirty="0" err="1">
                <a:latin typeface="Helvetica" pitchFamily="2" charset="0"/>
              </a:rPr>
              <a:t>sviluppo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prototipo</a:t>
            </a:r>
            <a:r>
              <a:rPr lang="en-GB" dirty="0">
                <a:latin typeface="Helvetica" pitchFamily="2" charset="0"/>
              </a:rPr>
              <a:t> Inner tracker 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latin typeface="Helvetica" pitchFamily="2" charset="0"/>
              </a:rPr>
              <a:t>Contributo</a:t>
            </a:r>
            <a:r>
              <a:rPr lang="en-GB" dirty="0">
                <a:latin typeface="Helvetica" pitchFamily="2" charset="0"/>
              </a:rPr>
              <a:t> test per </a:t>
            </a:r>
            <a:r>
              <a:rPr lang="en-GB" dirty="0" err="1">
                <a:latin typeface="Helvetica" pitchFamily="2" charset="0"/>
              </a:rPr>
              <a:t>LAr</a:t>
            </a:r>
            <a:r>
              <a:rPr lang="en-GB" dirty="0">
                <a:latin typeface="Helvetica" pitchFamily="2" charset="0"/>
              </a:rPr>
              <a:t> (BB)</a:t>
            </a:r>
          </a:p>
          <a:p>
            <a:pPr marL="285750" indent="-285750">
              <a:buFontTx/>
              <a:buChar char="-"/>
            </a:pPr>
            <a:r>
              <a:rPr lang="en-GB" dirty="0" err="1">
                <a:latin typeface="Helvetica" pitchFamily="2" charset="0"/>
              </a:rPr>
              <a:t>Contributo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ricostruzione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eventi</a:t>
            </a:r>
            <a:r>
              <a:rPr lang="en-GB" dirty="0">
                <a:latin typeface="Helvetica" pitchFamily="2" charset="0"/>
              </a:rPr>
              <a:t> in ICARUS (LS e RTDA)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Helvetica" pitchFamily="2" charset="0"/>
              </a:rPr>
              <a:t>Shifts a FNAL SBN (all)</a:t>
            </a:r>
          </a:p>
        </p:txBody>
      </p:sp>
    </p:spTree>
    <p:extLst>
      <p:ext uri="{BB962C8B-B14F-4D97-AF65-F5344CB8AC3E}">
        <p14:creationId xmlns:p14="http://schemas.microsoft.com/office/powerpoint/2010/main" val="155644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mappa, segnale&#10;&#10;Descrizione generata automaticamente">
            <a:extLst>
              <a:ext uri="{FF2B5EF4-FFF2-40B4-BE49-F238E27FC236}">
                <a16:creationId xmlns:a16="http://schemas.microsoft.com/office/drawing/2014/main" id="{03C598BA-2367-A147-A33B-DE2BF08A1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6618"/>
            <a:ext cx="9144000" cy="5804764"/>
          </a:xfrm>
          <a:prstGeom prst="rect">
            <a:avLst/>
          </a:prstGeom>
        </p:spPr>
      </p:pic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3D514424-BCCB-EA49-B9AE-94F97AFF69BD}"/>
              </a:ext>
            </a:extLst>
          </p:cNvPr>
          <p:cNvCxnSpPr>
            <a:cxnSpLocks/>
          </p:cNvCxnSpPr>
          <p:nvPr/>
        </p:nvCxnSpPr>
        <p:spPr>
          <a:xfrm flipV="1">
            <a:off x="618978" y="5499304"/>
            <a:ext cx="1167619" cy="7186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85A0171-AEE6-6D41-B96C-DA34F844755C}"/>
              </a:ext>
            </a:extLst>
          </p:cNvPr>
          <p:cNvSpPr txBox="1"/>
          <p:nvPr/>
        </p:nvSpPr>
        <p:spPr>
          <a:xfrm>
            <a:off x="196948" y="6217920"/>
            <a:ext cx="3827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SAND: INFN (90%)+International Funds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58D51D1B-6AF4-D342-80CC-98C6216C9151}"/>
              </a:ext>
            </a:extLst>
          </p:cNvPr>
          <p:cNvCxnSpPr>
            <a:cxnSpLocks/>
          </p:cNvCxnSpPr>
          <p:nvPr/>
        </p:nvCxnSpPr>
        <p:spPr>
          <a:xfrm flipH="1" flipV="1">
            <a:off x="3545058" y="5739618"/>
            <a:ext cx="956870" cy="7490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F27809C-E97B-F54D-A1C0-2E9EFEF5F4C0}"/>
              </a:ext>
            </a:extLst>
          </p:cNvPr>
          <p:cNvSpPr txBox="1"/>
          <p:nvPr/>
        </p:nvSpPr>
        <p:spPr>
          <a:xfrm>
            <a:off x="5553431" y="6033254"/>
            <a:ext cx="3730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LAr</a:t>
            </a:r>
            <a:r>
              <a:rPr lang="it-IT" dirty="0"/>
              <a:t>: US-DOE (80%)+</a:t>
            </a:r>
            <a:r>
              <a:rPr lang="it-IT" dirty="0" err="1"/>
              <a:t>Switzerland</a:t>
            </a:r>
            <a:r>
              <a:rPr lang="it-IT" dirty="0"/>
              <a:t> (20%)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51DC7C4-AEB2-EA4D-BEE6-284F982A7A3C}"/>
              </a:ext>
            </a:extLst>
          </p:cNvPr>
          <p:cNvSpPr txBox="1"/>
          <p:nvPr/>
        </p:nvSpPr>
        <p:spPr>
          <a:xfrm>
            <a:off x="4221803" y="6488668"/>
            <a:ext cx="215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TMS: US-DOE (100%)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218BA7B7-467C-F647-A543-C534BA8A3759}"/>
              </a:ext>
            </a:extLst>
          </p:cNvPr>
          <p:cNvCxnSpPr>
            <a:cxnSpLocks/>
          </p:cNvCxnSpPr>
          <p:nvPr/>
        </p:nvCxnSpPr>
        <p:spPr>
          <a:xfrm flipH="1" flipV="1">
            <a:off x="4938931" y="5499304"/>
            <a:ext cx="644770" cy="6224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13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117</Words>
  <Application>Microsoft Macintosh PowerPoint</Application>
  <PresentationFormat>Presentazione su schermo (4:3)</PresentationFormat>
  <Paragraphs>16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</vt:lpstr>
      <vt:lpstr>Office Theme</vt:lpstr>
      <vt:lpstr>Presentazione standard di PowerPoint</vt:lpstr>
      <vt:lpstr>Presentazione standard di PowerPoint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 Stanco</dc:creator>
  <cp:lastModifiedBy>Luca Stanco</cp:lastModifiedBy>
  <cp:revision>16</cp:revision>
  <dcterms:created xsi:type="dcterms:W3CDTF">2019-07-08T12:15:59Z</dcterms:created>
  <dcterms:modified xsi:type="dcterms:W3CDTF">2021-08-31T06:25:48Z</dcterms:modified>
</cp:coreProperties>
</file>