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9" r:id="rId2"/>
    <p:sldId id="319" r:id="rId3"/>
    <p:sldId id="334" r:id="rId4"/>
    <p:sldId id="329" r:id="rId5"/>
    <p:sldId id="330" r:id="rId6"/>
    <p:sldId id="332" r:id="rId7"/>
    <p:sldId id="336" r:id="rId8"/>
    <p:sldId id="325" r:id="rId9"/>
    <p:sldId id="333" r:id="rId10"/>
    <p:sldId id="327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46567"/>
    <a:srgbClr val="F8CBAD"/>
    <a:srgbClr val="D0E7EF"/>
    <a:srgbClr val="D9F1F9"/>
    <a:srgbClr val="C772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90"/>
    <p:restoredTop sz="94652"/>
  </p:normalViewPr>
  <p:slideViewPr>
    <p:cSldViewPr snapToGrid="0" snapToObjects="1">
      <p:cViewPr>
        <p:scale>
          <a:sx n="143" d="100"/>
          <a:sy n="143" d="100"/>
        </p:scale>
        <p:origin x="-176" y="-7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10" d="100"/>
        <a:sy n="2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D7CA7-BE5E-EB4F-BC98-BF6B8E94DEED}" type="datetimeFigureOut">
              <a:rPr lang="it-IT" smtClean="0"/>
              <a:t>30/08/21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50CBE-D296-6440-9757-8F4D91A69E6C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821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="1" dirty="0" err="1" smtClean="0"/>
              <a:t>Printed</a:t>
            </a:r>
            <a:r>
              <a:rPr lang="it-IT" b="1" dirty="0" smtClean="0"/>
              <a:t> Circuit Board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0CBE-D296-6440-9757-8F4D91A69E6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887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HMI:</a:t>
            </a:r>
            <a:r>
              <a:rPr lang="en-GB" baseline="0" dirty="0" smtClean="0"/>
              <a:t> </a:t>
            </a:r>
            <a:r>
              <a:rPr lang="en-GB" dirty="0" smtClean="0"/>
              <a:t>human-machine interface</a:t>
            </a:r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50CBE-D296-6440-9757-8F4D91A69E6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1065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23963A-FCEF-9645-8007-0682B405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150153E-44C5-4E4F-937F-833F02B01E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1E6DED4-0D27-0D48-A168-89F7A31B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534C5-4847-5D47-A28E-4EE3211EED08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3B38BB-C060-294F-AEBA-9F5B8237B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A19F7-4082-004E-BB05-0E533274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157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F55C9A-5B31-5C43-9340-16C8BBC39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4FFD71-6808-464C-8848-417D3A0D8F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E118E2-9276-B04C-BBAF-0F59C64B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A8849-CB4B-2140-88E1-2A2A2E12976F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F6B4E4-3E47-9841-9DB7-7E9D7C3F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5577D5-7C65-7346-BB97-F09ADE5B0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6745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D05FB3-4583-E448-951F-F52107C81E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E4F72E-8356-D54B-B901-128D013E16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464A291-BA74-564D-A282-9187608BB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9A408-8BBC-894E-B00F-83629CAD57D0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B49C3A-4972-5A46-B3BF-EB69D5AB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A9932A-819C-9942-8909-ACAC7ADAF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85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4C3901A-5B25-2947-AA98-BE8F3D0EB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8E96A2F-A1BB-C94F-BF7E-9E0611FF5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E11651-FCED-3445-9740-4B3F7A006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208B0-5757-1546-97A3-8710792DCBCB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514A16-2242-C84E-9016-EE4FF922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78CBAE-7ECC-3046-BB7F-366D7E1A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198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6666F0-B5B0-484D-8FA7-5CD0615C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CB80EB0-62EA-D14B-A696-38CF65E704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2E176E-7E64-984E-87E2-704B60AF8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AE0F-0590-DA41-9822-265100D8BD18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045D63-F4FA-0D49-B914-AE22915F3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101E266-D42E-E141-BF72-4BA87650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5880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E14DB0-774A-D145-A75C-07056F638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90D9844-4269-CD46-B144-3E567A5F0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A9FCC58-CAFF-DB4D-A89E-AD3DADDA3B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83AA470-08D2-F748-BC0D-A76759FBF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3E1AE1-F4D0-714A-AC57-7A6020BCC4DA}" type="datetime1">
              <a:rPr lang="it-IT" smtClean="0"/>
              <a:t>30/08/21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B81A990-ABCF-1147-B293-7075617F8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AF0066-2C91-9A45-8205-511402632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61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895242-7E16-0947-A954-23CBD3203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7D7847-DA98-1C41-BB76-1D127C280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D9D9E83-8219-D640-81A3-7793DE115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237E3A8-0E27-8948-90E1-D031FEC6E0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FB6845A-208B-2A4D-831A-6CDA139D66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6401DC3-008D-FF45-9B13-90A1CE30F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81688-20C6-7848-909C-958CFABF526D}" type="datetime1">
              <a:rPr lang="it-IT" smtClean="0"/>
              <a:t>30/08/21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A175D33D-9A02-0542-964A-0226883A1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7D5BB7-8626-A644-A6B7-240E58E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1055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91CE8E-5C5B-8F44-99B4-9B96E7634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C7E8942-A769-B243-95A4-09A6679F0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BD1DC-10ED-BF4C-A78A-90873695EF3C}" type="datetime1">
              <a:rPr lang="it-IT" smtClean="0"/>
              <a:t>30/08/21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00EB5F1-9D61-0649-9EC5-03EE21E5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4FF216B-449F-3440-BE78-2CB73557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7365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8FB0A0C-D454-364C-AAC5-3EF526A2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8644A-1DA9-7644-9D3B-D920CFB0E309}" type="datetime1">
              <a:rPr lang="it-IT" smtClean="0"/>
              <a:t>30/08/21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1CB22C59-7831-4546-9D9F-F5F4B5BFE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6110EE7-787D-834E-A338-A689371F2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7899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196ECB-40D8-1F49-8621-5A5B9E857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29B8882-64CD-EF4B-BCC8-F813114C9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330CE04-6D6B-BC44-AECF-79229289A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C661115-692B-7144-9492-6D58A7252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68687-8F21-2543-9B33-41F59144DDD9}" type="datetime1">
              <a:rPr lang="it-IT" smtClean="0"/>
              <a:t>30/08/21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382D2E-E79F-EB44-A5C2-1E2022E32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999F8B-C05A-6446-9EE5-45773DAEF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1342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80CC096-E673-8D45-91F3-551CFCDAD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4CDF641-2726-3449-88EB-CDB06C209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EC9BAF-31FA-5247-A156-B259E005C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0569225-6D27-1C41-9E57-3C2D2D83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8B44-2D2B-7B45-991F-8704FAE9B05E}" type="datetime1">
              <a:rPr lang="it-IT" smtClean="0"/>
              <a:t>30/08/21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8C64D2C-3B33-4741-8892-E766D3637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2470EBB-CCF9-644B-AE49-05ACE858F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398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84A5FA4-C2D2-3642-A920-1D3F14DC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37BBCD-691F-1D48-9FBC-6ECD5D619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637CEA-C0F3-E84C-B380-A5466E790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B739A-D32E-834A-B981-7F8ABD7F2E14}" type="datetime1">
              <a:rPr lang="it-IT" smtClean="0"/>
              <a:t>30/08/21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4D94355-35CC-2748-88B7-2698F44C87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730D28-470A-C442-94B8-FF9DBBAD6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AE5A-F0F9-B346-9872-CF193F9690C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9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4"/>
          <p:cNvSpPr>
            <a:spLocks noGrp="1"/>
          </p:cNvSpPr>
          <p:nvPr>
            <p:ph type="title"/>
          </p:nvPr>
        </p:nvSpPr>
        <p:spPr>
          <a:xfrm>
            <a:off x="2478027" y="2087641"/>
            <a:ext cx="7548767" cy="991842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 smtClean="0">
                <a:solidFill>
                  <a:srgbClr val="BF0000"/>
                </a:solidFill>
              </a:rPr>
              <a:t>NU_AT_FNAL@LNS </a:t>
            </a:r>
            <a:endParaRPr lang="en-GB" sz="6600" b="1" dirty="0">
              <a:solidFill>
                <a:srgbClr val="BF0000"/>
              </a:solidFill>
            </a:endParaRPr>
          </a:p>
        </p:txBody>
      </p:sp>
      <p:sp>
        <p:nvSpPr>
          <p:cNvPr id="4" name="Titolo 14"/>
          <p:cNvSpPr txBox="1">
            <a:spLocks/>
          </p:cNvSpPr>
          <p:nvPr/>
        </p:nvSpPr>
        <p:spPr>
          <a:xfrm>
            <a:off x="2137610" y="3602928"/>
            <a:ext cx="8229600" cy="17515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algn="ctr" defTabSz="457200">
              <a:spcBef>
                <a:spcPct val="0"/>
              </a:spcBef>
              <a:defRPr/>
            </a:pPr>
            <a:r>
              <a:rPr lang="en-GB" sz="4000" b="1" dirty="0" smtClean="0">
                <a:latin typeface="+mj-lt"/>
                <a:ea typeface="+mj-ea"/>
                <a:cs typeface="+mj-cs"/>
              </a:rPr>
              <a:t>Carla Distefano</a:t>
            </a:r>
          </a:p>
          <a:p>
            <a:pPr algn="ctr" defTabSz="457200">
              <a:spcBef>
                <a:spcPct val="0"/>
              </a:spcBef>
              <a:defRPr/>
            </a:pPr>
            <a:endParaRPr lang="en-GB" sz="4000" b="1" dirty="0">
              <a:latin typeface="+mj-lt"/>
              <a:ea typeface="+mj-ea"/>
              <a:cs typeface="+mj-cs"/>
            </a:endParaRPr>
          </a:p>
          <a:p>
            <a:pPr algn="ctr" defTabSz="457200">
              <a:spcBef>
                <a:spcPct val="0"/>
              </a:spcBef>
              <a:defRPr/>
            </a:pPr>
            <a:r>
              <a:rPr lang="en-GB" sz="4000" b="1" dirty="0" err="1">
                <a:latin typeface="+mj-lt"/>
                <a:ea typeface="+mj-ea"/>
                <a:cs typeface="+mj-cs"/>
              </a:rPr>
              <a:t>Riunione</a:t>
            </a:r>
            <a:r>
              <a:rPr lang="en-GB" sz="4000" b="1" dirty="0">
                <a:latin typeface="+mj-lt"/>
                <a:ea typeface="+mj-ea"/>
                <a:cs typeface="+mj-cs"/>
              </a:rPr>
              <a:t> </a:t>
            </a:r>
            <a:r>
              <a:rPr lang="en-GB" sz="4000" b="1" dirty="0" smtClean="0">
                <a:latin typeface="+mj-lt"/>
                <a:ea typeface="+mj-ea"/>
                <a:cs typeface="+mj-cs"/>
              </a:rPr>
              <a:t>Referee, 1 </a:t>
            </a:r>
            <a:r>
              <a:rPr lang="en-GB" sz="4000" b="1" dirty="0" err="1" smtClean="0">
                <a:latin typeface="+mj-lt"/>
                <a:ea typeface="+mj-ea"/>
                <a:cs typeface="+mj-cs"/>
              </a:rPr>
              <a:t>Settembre</a:t>
            </a:r>
            <a:r>
              <a:rPr lang="en-GB" sz="4000" b="1" dirty="0" smtClean="0">
                <a:latin typeface="+mj-lt"/>
                <a:ea typeface="+mj-ea"/>
                <a:cs typeface="+mj-cs"/>
              </a:rPr>
              <a:t> 2021 </a:t>
            </a:r>
            <a:endParaRPr lang="en-GB" sz="4000" b="1" dirty="0">
              <a:latin typeface="+mj-lt"/>
              <a:ea typeface="+mj-ea"/>
              <a:cs typeface="+mj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89BD2-9675-0741-9842-6FACD650C647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7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8588292" y="5966197"/>
            <a:ext cx="346160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/>
              <a:t>Divisone</a:t>
            </a:r>
            <a:r>
              <a:rPr lang="en-GB" sz="1600" dirty="0" smtClean="0"/>
              <a:t> </a:t>
            </a:r>
            <a:r>
              <a:rPr lang="en-GB" sz="1600" dirty="0" err="1" smtClean="0"/>
              <a:t>ricerca</a:t>
            </a:r>
            <a:r>
              <a:rPr lang="en-GB" sz="1600" dirty="0" smtClean="0"/>
              <a:t> (</a:t>
            </a:r>
            <a:r>
              <a:rPr lang="en-GB" sz="1600" dirty="0" err="1" smtClean="0"/>
              <a:t>reparto</a:t>
            </a:r>
            <a:r>
              <a:rPr lang="en-GB" sz="1600" dirty="0" smtClean="0"/>
              <a:t> di </a:t>
            </a:r>
            <a:r>
              <a:rPr lang="en-GB" sz="1600" dirty="0" err="1" smtClean="0"/>
              <a:t>elettronica</a:t>
            </a:r>
            <a:r>
              <a:rPr lang="en-GB" sz="1600" dirty="0" smtClean="0"/>
              <a:t>)</a:t>
            </a:r>
          </a:p>
          <a:p>
            <a:r>
              <a:rPr lang="en-GB" sz="1600" dirty="0" err="1" smtClean="0"/>
              <a:t>Divisione</a:t>
            </a:r>
            <a:r>
              <a:rPr lang="en-GB" sz="1600" dirty="0" smtClean="0"/>
              <a:t> </a:t>
            </a:r>
            <a:r>
              <a:rPr lang="en-GB" sz="1600" dirty="0" err="1" smtClean="0"/>
              <a:t>tecnica</a:t>
            </a:r>
            <a:r>
              <a:rPr lang="en-GB" sz="1600" dirty="0" smtClean="0"/>
              <a:t>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58441" y="3843530"/>
            <a:ext cx="3357578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3700" b="1" dirty="0" err="1" smtClean="0">
                <a:solidFill>
                  <a:srgbClr val="008000"/>
                </a:solidFill>
              </a:rPr>
              <a:t>Anagrafica</a:t>
            </a:r>
            <a:r>
              <a:rPr lang="en-GB" sz="3700" b="1" dirty="0" smtClean="0">
                <a:solidFill>
                  <a:srgbClr val="008000"/>
                </a:solidFill>
              </a:rPr>
              <a:t> 2022</a:t>
            </a:r>
            <a:endParaRPr lang="en-GB" sz="3700" b="1" dirty="0">
              <a:solidFill>
                <a:srgbClr val="008000"/>
              </a:solidFill>
            </a:endParaRPr>
          </a:p>
        </p:txBody>
      </p:sp>
      <p:pic>
        <p:nvPicPr>
          <p:cNvPr id="2" name="Immagine 1" descr="Screenshot 2021-08-30 at 11.59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1" y="4594490"/>
            <a:ext cx="8176625" cy="1956483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58441" y="335351"/>
            <a:ext cx="3185255" cy="69249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GB" sz="3700" b="1" dirty="0" err="1">
                <a:solidFill>
                  <a:srgbClr val="008000"/>
                </a:solidFill>
              </a:rPr>
              <a:t>Richieste</a:t>
            </a:r>
            <a:r>
              <a:rPr lang="en-GB" sz="3700" b="1" dirty="0">
                <a:solidFill>
                  <a:srgbClr val="008000"/>
                </a:solidFill>
              </a:rPr>
              <a:t> </a:t>
            </a:r>
            <a:r>
              <a:rPr lang="en-GB" sz="3700" b="1" dirty="0" smtClean="0">
                <a:solidFill>
                  <a:srgbClr val="008000"/>
                </a:solidFill>
              </a:rPr>
              <a:t>2022</a:t>
            </a:r>
            <a:endParaRPr lang="en-GB" sz="3700" b="1" dirty="0">
              <a:solidFill>
                <a:srgbClr val="008000"/>
              </a:solidFill>
            </a:endParaRPr>
          </a:p>
        </p:txBody>
      </p:sp>
      <p:pic>
        <p:nvPicPr>
          <p:cNvPr id="11" name="Immagine 10" descr="Screenshot 2021-08-30 at 12.28.4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41" y="1086126"/>
            <a:ext cx="10773190" cy="23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1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2</a:t>
            </a:fld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373019" y="1529312"/>
            <a:ext cx="11314959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 smtClean="0"/>
              <a:t>Il </a:t>
            </a:r>
            <a:r>
              <a:rPr lang="it-IT" sz="2400" dirty="0"/>
              <a:t>gruppo LNS è coinvolto nelle attività inerenti il PDS (</a:t>
            </a:r>
            <a:r>
              <a:rPr lang="it-IT" sz="2400" dirty="0" err="1"/>
              <a:t>Photon</a:t>
            </a:r>
            <a:r>
              <a:rPr lang="it-IT" sz="2400" dirty="0"/>
              <a:t> </a:t>
            </a:r>
            <a:r>
              <a:rPr lang="it-IT" sz="2400" dirty="0" err="1"/>
              <a:t>Detection</a:t>
            </a:r>
            <a:r>
              <a:rPr lang="it-IT" sz="2400" dirty="0"/>
              <a:t> System) del Far Detector di DUNE. </a:t>
            </a:r>
            <a:endParaRPr lang="it-IT" sz="2400" dirty="0" smtClean="0"/>
          </a:p>
          <a:p>
            <a:pPr algn="just"/>
            <a:endParaRPr lang="it-IT" sz="2400" dirty="0" smtClean="0"/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In </a:t>
            </a:r>
            <a:r>
              <a:rPr lang="it-IT" sz="2400" dirty="0"/>
              <a:t>particolare i LNS sono responsabili del task di qualificazione dei componenti elettronici a temperature criogeniche. </a:t>
            </a:r>
            <a:endParaRPr lang="it-IT" sz="2400" dirty="0" smtClean="0"/>
          </a:p>
          <a:p>
            <a:pPr algn="just"/>
            <a:endParaRPr lang="it-IT" sz="2400" dirty="0" smtClean="0"/>
          </a:p>
          <a:p>
            <a:pPr algn="just"/>
            <a:endParaRPr lang="it-IT" sz="2400" dirty="0"/>
          </a:p>
          <a:p>
            <a:pPr algn="just"/>
            <a:r>
              <a:rPr lang="it-IT" sz="2400" dirty="0" smtClean="0"/>
              <a:t>Nel 2021 il </a:t>
            </a:r>
            <a:r>
              <a:rPr lang="it-IT" sz="2400" dirty="0"/>
              <a:t>gruppo ha portato a termine la realizzazione del sistema prototipale verificandone il buon funzionamento con test condotti su amplificatori operazionali utilizzati nel PSD.  </a:t>
            </a:r>
          </a:p>
        </p:txBody>
      </p:sp>
      <p:sp>
        <p:nvSpPr>
          <p:cNvPr id="7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2620047" y="255210"/>
            <a:ext cx="7318263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 smtClean="0">
                <a:solidFill>
                  <a:srgbClr val="BF0000"/>
                </a:solidFill>
              </a:rPr>
              <a:t>Attività</a:t>
            </a:r>
            <a:r>
              <a:rPr lang="en-GB" sz="5400" b="1" dirty="0" smtClean="0">
                <a:solidFill>
                  <a:srgbClr val="BF0000"/>
                </a:solidFill>
              </a:rPr>
              <a:t> FD-PDS </a:t>
            </a:r>
            <a:r>
              <a:rPr lang="en-GB" sz="5400" b="1" dirty="0" err="1" smtClean="0">
                <a:solidFill>
                  <a:srgbClr val="BF0000"/>
                </a:solidFill>
              </a:rPr>
              <a:t>ai</a:t>
            </a:r>
            <a:r>
              <a:rPr lang="en-GB" sz="5400" b="1" dirty="0" smtClean="0">
                <a:solidFill>
                  <a:srgbClr val="BF0000"/>
                </a:solidFill>
              </a:rPr>
              <a:t> LNS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624592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Screenshot 2021-06-25 at 19.17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65" y="76608"/>
            <a:ext cx="11889859" cy="664486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CAE5A-F0F9-B346-9872-CF193F9690CE}" type="slidenum">
              <a:rPr lang="it-IT" smtClean="0"/>
              <a:t>3</a:t>
            </a:fld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842314" y="5193199"/>
            <a:ext cx="39200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/>
              <a:t>P</a:t>
            </a:r>
            <a:r>
              <a:rPr lang="en-GB" sz="3200" dirty="0" err="1" smtClean="0"/>
              <a:t>rototipo</a:t>
            </a:r>
            <a:r>
              <a:rPr lang="en-GB" sz="3200" dirty="0" smtClean="0"/>
              <a:t> </a:t>
            </a:r>
            <a:r>
              <a:rPr lang="en-GB" sz="3200" dirty="0" err="1" smtClean="0"/>
              <a:t>completo</a:t>
            </a:r>
            <a:r>
              <a:rPr lang="en-GB" sz="3200" dirty="0" smtClean="0"/>
              <a:t> </a:t>
            </a:r>
          </a:p>
          <a:p>
            <a:r>
              <a:rPr lang="en-GB" sz="3200" dirty="0" smtClean="0"/>
              <a:t>e </a:t>
            </a:r>
            <a:r>
              <a:rPr lang="en-GB" sz="3200" dirty="0" err="1"/>
              <a:t>funzionante</a:t>
            </a:r>
            <a:r>
              <a:rPr lang="en-GB" sz="3200" dirty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99347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21-06-23 at 12.07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" y="0"/>
            <a:ext cx="1218474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1092417" y="5035269"/>
            <a:ext cx="6794304" cy="15718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DEE2F9A3-3AD4-4147-BEED-B9821197DC37}"/>
              </a:ext>
            </a:extLst>
          </p:cNvPr>
          <p:cNvSpPr txBox="1"/>
          <p:nvPr/>
        </p:nvSpPr>
        <p:spPr>
          <a:xfrm>
            <a:off x="1278636" y="5237350"/>
            <a:ext cx="64570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In fase di studio: realizzazione di </a:t>
            </a:r>
            <a:r>
              <a:rPr lang="it-IT" sz="2400" dirty="0">
                <a:solidFill>
                  <a:schemeClr val="bg1"/>
                </a:solidFill>
              </a:rPr>
              <a:t>una versione più </a:t>
            </a:r>
            <a:r>
              <a:rPr lang="it-IT" sz="2400" dirty="0" smtClean="0">
                <a:solidFill>
                  <a:schemeClr val="bg1"/>
                </a:solidFill>
              </a:rPr>
              <a:t>compatta </a:t>
            </a:r>
            <a:r>
              <a:rPr lang="it-IT" sz="2400" dirty="0">
                <a:solidFill>
                  <a:schemeClr val="bg1"/>
                </a:solidFill>
              </a:rPr>
              <a:t>con un PTC (sensore </a:t>
            </a:r>
            <a:r>
              <a:rPr lang="it-IT" sz="2400" dirty="0" smtClean="0">
                <a:solidFill>
                  <a:schemeClr val="bg1"/>
                </a:solidFill>
              </a:rPr>
              <a:t>di </a:t>
            </a:r>
            <a:r>
              <a:rPr lang="it-IT" sz="2400" dirty="0">
                <a:solidFill>
                  <a:schemeClr val="bg1"/>
                </a:solidFill>
              </a:rPr>
              <a:t>temperatura) di dimensioni ridotte, certificato a -197°C.</a:t>
            </a:r>
          </a:p>
        </p:txBody>
      </p:sp>
    </p:spTree>
    <p:extLst>
      <p:ext uri="{BB962C8B-B14F-4D97-AF65-F5344CB8AC3E}">
        <p14:creationId xmlns:p14="http://schemas.microsoft.com/office/powerpoint/2010/main" val="703151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21-06-23 at 12.07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84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90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reenshot 2021-06-23 at 12.09.5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" y="0"/>
            <a:ext cx="12184743" cy="685800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45737" y="6229352"/>
            <a:ext cx="3879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err="1" smtClean="0"/>
              <a:t>Realizzata</a:t>
            </a:r>
            <a:r>
              <a:rPr lang="en-GB" sz="2800" dirty="0" smtClean="0"/>
              <a:t> con </a:t>
            </a:r>
            <a:r>
              <a:rPr lang="en-GB" sz="2800" dirty="0" err="1" smtClean="0"/>
              <a:t>LabVIEW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794877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figure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3" r="8063" b="6342"/>
          <a:stretch/>
        </p:blipFill>
        <p:spPr>
          <a:xfrm>
            <a:off x="6483082" y="1314320"/>
            <a:ext cx="5708918" cy="5042030"/>
          </a:xfrm>
          <a:prstGeom prst="rect">
            <a:avLst/>
          </a:prstGeom>
        </p:spPr>
      </p:pic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ECAE5A-F0F9-B346-9872-CF193F9690CE}" type="slidenum">
              <a:rPr lang="it-IT" smtClean="0"/>
              <a:t>7</a:t>
            </a:fld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355768" y="560218"/>
            <a:ext cx="10588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Log file </a:t>
            </a:r>
            <a:r>
              <a:rPr lang="en-GB" sz="2800" dirty="0" err="1" smtClean="0"/>
              <a:t>scritti</a:t>
            </a:r>
            <a:r>
              <a:rPr lang="en-GB" sz="2800" dirty="0" smtClean="0"/>
              <a:t> in </a:t>
            </a:r>
            <a:r>
              <a:rPr lang="en-GB" sz="2800" dirty="0" err="1" smtClean="0"/>
              <a:t>formato</a:t>
            </a:r>
            <a:r>
              <a:rPr lang="en-GB" sz="2800" dirty="0" smtClean="0"/>
              <a:t> CVS e </a:t>
            </a:r>
            <a:r>
              <a:rPr lang="en-GB" sz="2800" dirty="0" err="1" smtClean="0"/>
              <a:t>leggibili</a:t>
            </a:r>
            <a:r>
              <a:rPr lang="en-GB" sz="2800" dirty="0" smtClean="0"/>
              <a:t> con </a:t>
            </a:r>
            <a:r>
              <a:rPr lang="en-GB" sz="2800" dirty="0" err="1" smtClean="0"/>
              <a:t>uno</a:t>
            </a:r>
            <a:r>
              <a:rPr lang="en-GB" sz="2800" dirty="0" smtClean="0"/>
              <a:t> script Python </a:t>
            </a:r>
            <a:r>
              <a:rPr lang="en-GB" sz="2800" dirty="0" err="1" smtClean="0"/>
              <a:t>dedicato</a:t>
            </a:r>
            <a:endParaRPr lang="en-GB" sz="2800" dirty="0" smtClean="0"/>
          </a:p>
        </p:txBody>
      </p:sp>
      <p:sp>
        <p:nvSpPr>
          <p:cNvPr id="16" name="Rettangolo 15"/>
          <p:cNvSpPr/>
          <p:nvPr/>
        </p:nvSpPr>
        <p:spPr>
          <a:xfrm>
            <a:off x="355768" y="6259810"/>
            <a:ext cx="7939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dirty="0">
                <a:solidFill>
                  <a:prstClr val="black"/>
                </a:solidFill>
              </a:rPr>
              <a:t>In </a:t>
            </a:r>
            <a:r>
              <a:rPr lang="en-GB" sz="2400" dirty="0" err="1">
                <a:solidFill>
                  <a:prstClr val="black"/>
                </a:solidFill>
              </a:rPr>
              <a:t>fase</a:t>
            </a:r>
            <a:r>
              <a:rPr lang="en-GB" sz="2400" dirty="0">
                <a:solidFill>
                  <a:prstClr val="black"/>
                </a:solidFill>
              </a:rPr>
              <a:t> di </a:t>
            </a:r>
            <a:r>
              <a:rPr lang="en-GB" sz="2400" dirty="0" err="1">
                <a:solidFill>
                  <a:prstClr val="black"/>
                </a:solidFill>
              </a:rPr>
              <a:t>ottimizzazione</a:t>
            </a:r>
            <a:r>
              <a:rPr lang="en-GB" sz="2400" dirty="0">
                <a:solidFill>
                  <a:prstClr val="black"/>
                </a:solidFill>
              </a:rPr>
              <a:t> per </a:t>
            </a:r>
            <a:r>
              <a:rPr lang="en-GB" sz="2400" dirty="0" err="1">
                <a:solidFill>
                  <a:prstClr val="black"/>
                </a:solidFill>
              </a:rPr>
              <a:t>misure</a:t>
            </a:r>
            <a:r>
              <a:rPr lang="en-GB" sz="2400" dirty="0">
                <a:solidFill>
                  <a:prstClr val="black"/>
                </a:solidFill>
              </a:rPr>
              <a:t> di </a:t>
            </a:r>
            <a:r>
              <a:rPr lang="en-GB" sz="2400" dirty="0" err="1">
                <a:solidFill>
                  <a:prstClr val="black"/>
                </a:solidFill>
              </a:rPr>
              <a:t>lunga</a:t>
            </a:r>
            <a:r>
              <a:rPr lang="en-GB" sz="2400" dirty="0">
                <a:solidFill>
                  <a:prstClr val="black"/>
                </a:solidFill>
              </a:rPr>
              <a:t> </a:t>
            </a:r>
            <a:r>
              <a:rPr lang="en-GB" sz="2400" dirty="0" err="1">
                <a:solidFill>
                  <a:prstClr val="black"/>
                </a:solidFill>
              </a:rPr>
              <a:t>durata</a:t>
            </a:r>
            <a:endParaRPr lang="en-GB" sz="2400" dirty="0">
              <a:solidFill>
                <a:prstClr val="black"/>
              </a:solidFill>
            </a:endParaRPr>
          </a:p>
        </p:txBody>
      </p:sp>
      <p:pic>
        <p:nvPicPr>
          <p:cNvPr id="2" name="Immagine 1" descr="Screenshot 2021-08-30 at 12.57.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5" y="1424350"/>
            <a:ext cx="6318180" cy="468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2620047" y="255210"/>
            <a:ext cx="7318263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 smtClean="0">
                <a:solidFill>
                  <a:srgbClr val="BF0000"/>
                </a:solidFill>
              </a:rPr>
              <a:t>Primi</a:t>
            </a:r>
            <a:r>
              <a:rPr lang="en-GB" sz="5400" b="1" dirty="0" smtClean="0">
                <a:solidFill>
                  <a:srgbClr val="BF0000"/>
                </a:solidFill>
              </a:rPr>
              <a:t> </a:t>
            </a:r>
            <a:r>
              <a:rPr lang="en-GB" sz="5400" b="1" dirty="0" err="1" smtClean="0">
                <a:solidFill>
                  <a:srgbClr val="BF0000"/>
                </a:solidFill>
              </a:rPr>
              <a:t>risultati</a:t>
            </a:r>
            <a:endParaRPr lang="en-GB" sz="5400" b="1" dirty="0"/>
          </a:p>
        </p:txBody>
      </p:sp>
      <p:sp>
        <p:nvSpPr>
          <p:cNvPr id="3" name="Rettangolo 2"/>
          <p:cNvSpPr/>
          <p:nvPr/>
        </p:nvSpPr>
        <p:spPr>
          <a:xfrm>
            <a:off x="4108502" y="1606976"/>
            <a:ext cx="4204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THS4531 </a:t>
            </a:r>
            <a:r>
              <a:rPr lang="en-GB" dirty="0"/>
              <a:t>output @ ambient </a:t>
            </a:r>
            <a:r>
              <a:rPr lang="en-GB" dirty="0" smtClean="0"/>
              <a:t>temperature</a:t>
            </a:r>
            <a:endParaRPr lang="en-GB" dirty="0"/>
          </a:p>
        </p:txBody>
      </p:sp>
      <p:sp>
        <p:nvSpPr>
          <p:cNvPr id="7" name="Rettangolo 6"/>
          <p:cNvSpPr/>
          <p:nvPr/>
        </p:nvSpPr>
        <p:spPr>
          <a:xfrm>
            <a:off x="8930009" y="1609567"/>
            <a:ext cx="2423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THS4531 </a:t>
            </a:r>
            <a:r>
              <a:rPr lang="en-US" dirty="0"/>
              <a:t>output @ 77K</a:t>
            </a:r>
            <a:endParaRPr lang="en-GB" dirty="0"/>
          </a:p>
        </p:txBody>
      </p: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ECAE5A-F0F9-B346-9872-CF193F9690CE}" type="slidenum">
              <a:rPr lang="it-IT" smtClean="0"/>
              <a:t>8</a:t>
            </a:fld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99" y="2058133"/>
            <a:ext cx="3831917" cy="287393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8435" y="2058133"/>
            <a:ext cx="3824838" cy="286862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534" y="2058133"/>
            <a:ext cx="3824838" cy="2868629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179599" y="1609567"/>
            <a:ext cx="3739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THS4531 </a:t>
            </a:r>
            <a:r>
              <a:rPr lang="en-GB" dirty="0"/>
              <a:t>input (from </a:t>
            </a:r>
            <a:r>
              <a:rPr lang="en-GB" dirty="0" err="1"/>
              <a:t>PulseGenerator</a:t>
            </a:r>
            <a:r>
              <a:rPr lang="en-GB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640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4">
            <a:extLst>
              <a:ext uri="{FF2B5EF4-FFF2-40B4-BE49-F238E27FC236}">
                <a16:creationId xmlns="" xmlns:a16="http://schemas.microsoft.com/office/drawing/2014/main" id="{A3854116-661A-C242-B92F-6C0FABA5EF4C}"/>
              </a:ext>
            </a:extLst>
          </p:cNvPr>
          <p:cNvSpPr txBox="1">
            <a:spLocks/>
          </p:cNvSpPr>
          <p:nvPr/>
        </p:nvSpPr>
        <p:spPr>
          <a:xfrm>
            <a:off x="1936177" y="252884"/>
            <a:ext cx="8215313" cy="553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err="1" smtClean="0">
                <a:solidFill>
                  <a:srgbClr val="BF0000"/>
                </a:solidFill>
              </a:rPr>
              <a:t>Richieste</a:t>
            </a:r>
            <a:r>
              <a:rPr lang="en-GB" sz="5400" b="1" dirty="0" smtClean="0">
                <a:solidFill>
                  <a:srgbClr val="BF0000"/>
                </a:solidFill>
              </a:rPr>
              <a:t> di </a:t>
            </a:r>
            <a:r>
              <a:rPr lang="en-GB" sz="5400" b="1" dirty="0" err="1" smtClean="0">
                <a:solidFill>
                  <a:srgbClr val="BF0000"/>
                </a:solidFill>
              </a:rPr>
              <a:t>finanziamento</a:t>
            </a:r>
            <a:endParaRPr lang="en-GB" sz="5400" b="1" dirty="0"/>
          </a:p>
        </p:txBody>
      </p: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1ECAE5A-F0F9-B346-9872-CF193F9690CE}" type="slidenum">
              <a:rPr lang="it-IT" smtClean="0"/>
              <a:t>9</a:t>
            </a:fld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435212" y="1356923"/>
            <a:ext cx="1121723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dirty="0" smtClean="0"/>
              <a:t>Il sistema prototipale è stato realizzato:</a:t>
            </a:r>
          </a:p>
          <a:p>
            <a:pPr lvl="0"/>
            <a:endParaRPr lang="it-IT" dirty="0"/>
          </a:p>
          <a:p>
            <a:pPr marL="285750" lvl="0" indent="-285750">
              <a:buFont typeface="Arial"/>
              <a:buChar char="•"/>
            </a:pPr>
            <a:r>
              <a:rPr lang="it-IT" dirty="0" smtClean="0"/>
              <a:t>con l’impiego dei </a:t>
            </a:r>
            <a:r>
              <a:rPr lang="it-IT" dirty="0"/>
              <a:t>m</a:t>
            </a:r>
            <a:r>
              <a:rPr lang="it-IT" dirty="0" smtClean="0"/>
              <a:t>oduli </a:t>
            </a:r>
            <a:r>
              <a:rPr lang="it-IT" dirty="0"/>
              <a:t>di acquisizione e condizionamento segnali </a:t>
            </a:r>
            <a:r>
              <a:rPr lang="it-IT" dirty="0" smtClean="0"/>
              <a:t>(NI</a:t>
            </a:r>
            <a:r>
              <a:rPr lang="it-IT" dirty="0"/>
              <a:t>-9207, NI-9264, NI</a:t>
            </a:r>
            <a:r>
              <a:rPr lang="it-IT"/>
              <a:t>-</a:t>
            </a:r>
            <a:r>
              <a:rPr lang="it-IT" smtClean="0"/>
              <a:t>9216) </a:t>
            </a:r>
            <a:r>
              <a:rPr lang="it-IT" dirty="0" smtClean="0"/>
              <a:t>acquistati </a:t>
            </a:r>
            <a:r>
              <a:rPr lang="it-IT" dirty="0"/>
              <a:t>con l’anticipo di finanziamento del 2021</a:t>
            </a:r>
            <a:endParaRPr lang="it-IT" dirty="0" smtClean="0"/>
          </a:p>
          <a:p>
            <a:pPr marL="285750" lvl="0" indent="-285750">
              <a:buFont typeface="Arial"/>
              <a:buChar char="•"/>
            </a:pPr>
            <a:endParaRPr lang="it-IT" dirty="0" smtClean="0"/>
          </a:p>
          <a:p>
            <a:pPr marL="285750" lvl="0" indent="-285750">
              <a:buFont typeface="Arial"/>
              <a:buChar char="•"/>
            </a:pPr>
            <a:r>
              <a:rPr lang="it-IT" dirty="0" smtClean="0"/>
              <a:t>e completato </a:t>
            </a:r>
            <a:r>
              <a:rPr lang="it-IT" dirty="0"/>
              <a:t>con strumentazione in dotazione al servizio di elettronica</a:t>
            </a:r>
          </a:p>
          <a:p>
            <a:endParaRPr lang="it-IT" dirty="0" smtClean="0"/>
          </a:p>
          <a:p>
            <a:r>
              <a:rPr lang="it-IT" dirty="0" smtClean="0"/>
              <a:t>A</a:t>
            </a:r>
            <a:r>
              <a:rPr lang="en-GB" dirty="0" err="1" smtClean="0"/>
              <a:t>ttività</a:t>
            </a:r>
            <a:r>
              <a:rPr lang="en-GB" dirty="0" smtClean="0"/>
              <a:t> </a:t>
            </a:r>
            <a:r>
              <a:rPr lang="en-GB" dirty="0" err="1" smtClean="0"/>
              <a:t>prevista</a:t>
            </a:r>
            <a:r>
              <a:rPr lang="en-GB" dirty="0" smtClean="0"/>
              <a:t> per </a:t>
            </a:r>
            <a:r>
              <a:rPr lang="en-GB" dirty="0" err="1" smtClean="0"/>
              <a:t>il</a:t>
            </a:r>
            <a:r>
              <a:rPr lang="en-GB" dirty="0" smtClean="0"/>
              <a:t> 2022: </a:t>
            </a:r>
            <a:r>
              <a:rPr lang="en-GB" dirty="0" err="1"/>
              <a:t>realizzazione</a:t>
            </a:r>
            <a:r>
              <a:rPr lang="en-GB" dirty="0"/>
              <a:t> del </a:t>
            </a:r>
            <a:r>
              <a:rPr lang="en-GB" dirty="0" err="1"/>
              <a:t>sistema</a:t>
            </a:r>
            <a:r>
              <a:rPr lang="en-GB" dirty="0"/>
              <a:t> finale per la mass </a:t>
            </a:r>
            <a:r>
              <a:rPr lang="en-GB" dirty="0" smtClean="0"/>
              <a:t>production </a:t>
            </a:r>
            <a:r>
              <a:rPr lang="it-IT" dirty="0" smtClean="0"/>
              <a:t>dei </a:t>
            </a:r>
            <a:r>
              <a:rPr lang="it-IT" dirty="0"/>
              <a:t>componenti elettronici.</a:t>
            </a:r>
            <a:endParaRPr lang="en-GB" dirty="0"/>
          </a:p>
          <a:p>
            <a:r>
              <a:rPr lang="it-IT" dirty="0"/>
              <a:t>   </a:t>
            </a:r>
            <a:endParaRPr lang="it-IT" dirty="0"/>
          </a:p>
          <a:p>
            <a:r>
              <a:rPr lang="it-IT" dirty="0"/>
              <a:t>Per poter portare a completamento il sistema di qualificazione, si rende necessario l’acquisto della strumentazione mancante per sostituire quella usata e in dotazione al servizio di elettronica e la realizzazione del sistema di movimentazione definitivo</a:t>
            </a:r>
            <a:r>
              <a:rPr lang="it-IT" dirty="0" smtClean="0"/>
              <a:t>.</a:t>
            </a:r>
          </a:p>
          <a:p>
            <a:endParaRPr lang="it-IT" dirty="0"/>
          </a:p>
          <a:p>
            <a:r>
              <a:rPr lang="it-IT" dirty="0"/>
              <a:t>Le richieste finanziare di inventario e consumo si riferiscono alla realizzazione di detto sistema.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984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{E83D5135-18A0-2246-BCE2-C9CF6399621C}tf16401378</Template>
  <TotalTime>8373</TotalTime>
  <Words>255</Words>
  <Application>Microsoft Macintosh PowerPoint</Application>
  <PresentationFormat>Personalizzato</PresentationFormat>
  <Paragraphs>48</Paragraphs>
  <Slides>10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Office Theme</vt:lpstr>
      <vt:lpstr>NU_AT_FNAL@LNS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carla distefano</cp:lastModifiedBy>
  <cp:revision>379</cp:revision>
  <cp:lastPrinted>2020-06-23T11:29:12Z</cp:lastPrinted>
  <dcterms:created xsi:type="dcterms:W3CDTF">2020-06-16T15:44:58Z</dcterms:created>
  <dcterms:modified xsi:type="dcterms:W3CDTF">2021-08-31T15:52:19Z</dcterms:modified>
  <cp:category/>
</cp:coreProperties>
</file>