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B3559-3ED6-4869-9EB0-81765025440F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7AE7E-5842-4D21-A5C0-CF7F9994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7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Nu-At-FNAL: Riunione con Referees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E677-C1CA-4A47-91E0-F63775A5F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83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Nu-At-FNAL: Riunione con Referees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E677-C1CA-4A47-91E0-F63775A5F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5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Nu-At-FNAL: Riunione con Referees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E677-C1CA-4A47-91E0-F63775A5F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9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Nu-At-FNAL: Riunione con Referees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E677-C1CA-4A47-91E0-F63775A5F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0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Nu-At-FNAL: Riunione con Referees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E677-C1CA-4A47-91E0-F63775A5F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2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Nu-At-FNAL: Riunione con Referees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E677-C1CA-4A47-91E0-F63775A5F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3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Nu-At-FNAL: Riunione con Referees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E677-C1CA-4A47-91E0-F63775A5F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Nu-At-FNAL: Riunione con Referees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E677-C1CA-4A47-91E0-F63775A5F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4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Nu-At-FNAL: Riunione con Referees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E677-C1CA-4A47-91E0-F63775A5F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2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Nu-At-FNAL: Riunione con Referees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E677-C1CA-4A47-91E0-F63775A5F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Nu-At-FNAL: Riunione con Referees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E677-C1CA-4A47-91E0-F63775A5F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4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Nu-At-FNAL: Riunione con Referees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0E677-C1CA-4A47-91E0-F63775A5F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2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1714" y="400594"/>
            <a:ext cx="7532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Nu-At-FNAL: </a:t>
            </a:r>
            <a:r>
              <a:rPr lang="en-US" sz="2400" dirty="0" err="1"/>
              <a:t>Riunione</a:t>
            </a:r>
            <a:r>
              <a:rPr lang="en-US" sz="2400" dirty="0"/>
              <a:t> con </a:t>
            </a:r>
            <a:r>
              <a:rPr lang="en-US" sz="2400" dirty="0" smtClean="0"/>
              <a:t>Referees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Nu-At-FNAL: </a:t>
            </a:r>
            <a:r>
              <a:rPr lang="en-US" dirty="0" err="1" smtClean="0"/>
              <a:t>Riunione</a:t>
            </a:r>
            <a:r>
              <a:rPr lang="en-US" dirty="0" smtClean="0"/>
              <a:t> con Referees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0E677-C1CA-4A47-91E0-F63775A5F210}" type="slidenum">
              <a:rPr lang="en-US" smtClean="0"/>
              <a:t>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7018" y="1531812"/>
            <a:ext cx="1024998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Project SAND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u="sng" dirty="0" smtClean="0">
                <a:solidFill>
                  <a:srgbClr val="FF0000"/>
                </a:solidFill>
              </a:rPr>
              <a:t>S</a:t>
            </a:r>
            <a:r>
              <a:rPr lang="en-US" sz="2400" b="1" dirty="0" smtClean="0">
                <a:solidFill>
                  <a:srgbClr val="FF0000"/>
                </a:solidFill>
              </a:rPr>
              <a:t>ystem for on </a:t>
            </a:r>
            <a:r>
              <a:rPr lang="en-US" sz="2400" b="1" u="sng" dirty="0" smtClean="0">
                <a:solidFill>
                  <a:srgbClr val="FF0000"/>
                </a:solidFill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</a:rPr>
              <a:t>xis </a:t>
            </a:r>
            <a:r>
              <a:rPr lang="en-US" sz="2400" b="1" u="sng" dirty="0" smtClean="0">
                <a:solidFill>
                  <a:srgbClr val="FF0000"/>
                </a:solidFill>
              </a:rPr>
              <a:t>N</a:t>
            </a:r>
            <a:r>
              <a:rPr lang="en-US" sz="2400" b="1" dirty="0" smtClean="0">
                <a:solidFill>
                  <a:srgbClr val="FF0000"/>
                </a:solidFill>
              </a:rPr>
              <a:t>eutrinos </a:t>
            </a:r>
            <a:r>
              <a:rPr lang="en-US" sz="2400" b="1" u="sng" dirty="0" smtClean="0">
                <a:solidFill>
                  <a:srgbClr val="FF0000"/>
                </a:solidFill>
              </a:rPr>
              <a:t>D</a:t>
            </a:r>
            <a:r>
              <a:rPr lang="en-US" sz="2400" b="1" dirty="0" smtClean="0">
                <a:solidFill>
                  <a:srgbClr val="FF0000"/>
                </a:solidFill>
              </a:rPr>
              <a:t>etection)</a:t>
            </a: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INFN-LNL Participants: </a:t>
            </a:r>
          </a:p>
          <a:p>
            <a:r>
              <a:rPr lang="en-US" u="sng" dirty="0" err="1" smtClean="0">
                <a:solidFill>
                  <a:schemeClr val="accent5">
                    <a:lumMod val="50000"/>
                  </a:schemeClr>
                </a:solidFill>
              </a:rPr>
              <a:t>Ruggero</a:t>
            </a:r>
            <a:r>
              <a:rPr lang="en-US" u="sng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u="sng" dirty="0" err="1" smtClean="0">
                <a:solidFill>
                  <a:schemeClr val="accent5">
                    <a:lumMod val="50000"/>
                  </a:schemeClr>
                </a:solidFill>
              </a:rPr>
              <a:t>Pengo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Associate Senior at INFN-LNL</a:t>
            </a:r>
          </a:p>
          <a:p>
            <a:endParaRPr lang="en-US" dirty="0" smtClean="0"/>
          </a:p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Activity: 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Contribution to the </a:t>
            </a:r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</a:rPr>
              <a:t>design and test of the Liquid Argon cryostat.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In particular to the items that require the experience on cryogenics matters. (RP was the responsible at CERN for the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LHe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Proximity Cryogenics of the ATLAS experiment). The project design at INFN-Bologna, as it has been reported earlier, is at a good stage: RP has proposed (in accordance with LNL director),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once the prototype finished,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</a:rPr>
              <a:t>to test it at </a:t>
            </a:r>
            <a:r>
              <a:rPr lang="en-US" u="sng" dirty="0" err="1" smtClean="0">
                <a:solidFill>
                  <a:schemeClr val="accent6">
                    <a:lumMod val="50000"/>
                  </a:schemeClr>
                </a:solidFill>
              </a:rPr>
              <a:t>Legnaro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, where a cryogenic laboratory is available, with the necessary cryogenic equipment (and personnel).</a:t>
            </a:r>
          </a:p>
          <a:p>
            <a:endParaRPr lang="en-US" dirty="0" smtClean="0"/>
          </a:p>
          <a:p>
            <a:r>
              <a:rPr lang="en-US" b="1" i="1" smtClean="0">
                <a:solidFill>
                  <a:schemeClr val="accent2">
                    <a:lumMod val="50000"/>
                  </a:schemeClr>
                </a:solidFill>
              </a:rPr>
              <a:t>INFN-LNL Financial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request for 2022: 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1.5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kEuros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for travel to INFN sections and laboratories, and to CERN for contacts with colleagues expert in cryogenics (e.g.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ProtoDUNE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).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97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2021-08-31T08:16:54Z</dcterms:created>
  <dcterms:modified xsi:type="dcterms:W3CDTF">2021-08-31T08:37:20Z</dcterms:modified>
</cp:coreProperties>
</file>