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25"/>
  </p:notesMasterIdLst>
  <p:sldIdLst>
    <p:sldId id="256" r:id="rId2"/>
    <p:sldId id="279" r:id="rId3"/>
    <p:sldId id="258" r:id="rId4"/>
    <p:sldId id="259" r:id="rId5"/>
    <p:sldId id="272" r:id="rId6"/>
    <p:sldId id="268" r:id="rId7"/>
    <p:sldId id="278" r:id="rId8"/>
    <p:sldId id="277" r:id="rId9"/>
    <p:sldId id="267" r:id="rId10"/>
    <p:sldId id="273" r:id="rId11"/>
    <p:sldId id="274" r:id="rId12"/>
    <p:sldId id="275" r:id="rId13"/>
    <p:sldId id="276" r:id="rId14"/>
    <p:sldId id="269" r:id="rId15"/>
    <p:sldId id="280" r:id="rId16"/>
    <p:sldId id="261" r:id="rId17"/>
    <p:sldId id="281" r:id="rId18"/>
    <p:sldId id="262" r:id="rId19"/>
    <p:sldId id="263" r:id="rId20"/>
    <p:sldId id="264" r:id="rId21"/>
    <p:sldId id="265" r:id="rId22"/>
    <p:sldId id="282" r:id="rId23"/>
    <p:sldId id="283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76BA14-381F-4FE7-BC92-A536B778D778}">
  <a:tblStyle styleId="{7B76BA14-381F-4FE7-BC92-A536B778D7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77560" autoAdjust="0"/>
  </p:normalViewPr>
  <p:slideViewPr>
    <p:cSldViewPr snapToGrid="0">
      <p:cViewPr varScale="1">
        <p:scale>
          <a:sx n="114" d="100"/>
          <a:sy n="114" d="100"/>
        </p:scale>
        <p:origin x="178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24160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Google Shape;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331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295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e17198b65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e17198b65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6003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17198b65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e17198b65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5352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efa7cfd61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efa7cfd61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7474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283c4b3b0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283c4b3b0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7793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283c4b3b0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283c4b3b0_0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3698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88a6a1da9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88a6a1da9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70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e17198b65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e17198b65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556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17198b6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17198b6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516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934bd0fb5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934bd0fb5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3725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e19bec6e89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e19bec6e89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9363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e19bec6e89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e19bec6e89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1751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19bec6e89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19bec6e89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080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19bec6e8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e19bec6e8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186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yRucioTemplat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309775" y="2795100"/>
            <a:ext cx="8522100" cy="0"/>
          </a:xfrm>
          <a:prstGeom prst="straightConnector1">
            <a:avLst/>
          </a:prstGeom>
          <a:noFill/>
          <a:ln w="255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13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13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13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13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13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13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13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13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r>
              <a:rPr lang="en"/>
              <a:t>/22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13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13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13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13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13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13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13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13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r>
              <a:rPr lang="en"/>
              <a:t>/22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310950" y="4782875"/>
            <a:ext cx="8522100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22;p4"/>
          <p:cNvCxnSpPr/>
          <p:nvPr/>
        </p:nvCxnSpPr>
        <p:spPr>
          <a:xfrm>
            <a:off x="310950" y="5025175"/>
            <a:ext cx="8522100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310950" y="994800"/>
            <a:ext cx="8522100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360550" y="4782875"/>
            <a:ext cx="548700" cy="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1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11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11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11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11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11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11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11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11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10950" y="4782775"/>
            <a:ext cx="11010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/>
          <p:nvPr/>
        </p:nvSpPr>
        <p:spPr>
          <a:xfrm>
            <a:off x="2030250" y="4782875"/>
            <a:ext cx="50835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Belle II</a:t>
            </a:r>
            <a:endParaRPr sz="11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13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13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13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13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13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13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13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13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r>
              <a:rPr lang="en"/>
              <a:t>/22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Calibri"/>
              <a:buNone/>
              <a:defRPr sz="3000" b="1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libri"/>
              <a:buChar char="■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39323" y="18325"/>
            <a:ext cx="1004677" cy="8188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Computing Belle II</a:t>
            </a: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Dr. Silvio Pardi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8 Settembre 2021</a:t>
            </a:r>
            <a:endParaRPr dirty="0"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Challenge of the Network</a:t>
            </a: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360550" y="4782875"/>
            <a:ext cx="548700" cy="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57" name="Google Shape;57;p9"/>
          <p:cNvSpPr txBox="1"/>
          <p:nvPr/>
        </p:nvSpPr>
        <p:spPr>
          <a:xfrm>
            <a:off x="346513" y="1034400"/>
            <a:ext cx="84510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 oggi sono pochissimi gli esperimenti al mondo che replicano sistematicamente i RAW data su più siti.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Gli esperimenti LHC del CERN per completare questo task utilizzano una rete ottica dedicata con banda garantita che connette tutti 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Tier1 tramite fibre intercontinentali.</a:t>
            </a:r>
            <a:endParaRPr dirty="0"/>
          </a:p>
        </p:txBody>
      </p:sp>
      <p:pic>
        <p:nvPicPr>
          <p:cNvPr id="58" name="Google Shape;5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6696" y="2181138"/>
            <a:ext cx="4219663" cy="2743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2693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Belle II Network </a:t>
            </a:r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311700" y="1074000"/>
            <a:ext cx="2427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La sfida di Belle II è quella di replicare </a:t>
            </a:r>
            <a:r>
              <a:rPr lang="it-IT" dirty="0"/>
              <a:t>i RAW data su una rete condivisa.</a:t>
            </a:r>
            <a:endParaRPr dirty="0"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360550" y="4782875"/>
            <a:ext cx="548700" cy="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66" name="Google Shape;6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700" y="1037025"/>
            <a:ext cx="6434301" cy="372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6375" y="3490200"/>
            <a:ext cx="1287825" cy="8646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8" name="Google Shape;68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900" y="2913200"/>
            <a:ext cx="2229950" cy="18503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9" name="Google Shape;69;p10"/>
          <p:cNvSpPr txBox="1"/>
          <p:nvPr/>
        </p:nvSpPr>
        <p:spPr>
          <a:xfrm>
            <a:off x="2336775" y="2467325"/>
            <a:ext cx="73314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0"/>
          <p:cNvSpPr txBox="1"/>
          <p:nvPr/>
        </p:nvSpPr>
        <p:spPr>
          <a:xfrm>
            <a:off x="1958175" y="4386325"/>
            <a:ext cx="5487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SINET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06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Belle II RAW Data Center Configuration activity</a:t>
            </a: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269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Nel 2021 il Gruppo Italiano ha coordinato l’attivazione di tutti </a:t>
            </a:r>
            <a:r>
              <a:rPr lang="it-IT" dirty="0"/>
              <a:t>i</a:t>
            </a:r>
            <a:r>
              <a:rPr lang="en" dirty="0"/>
              <a:t> RAW data center seguento il setup dei sistemi di Tape di tutti </a:t>
            </a:r>
            <a:r>
              <a:rPr lang="it-IT" dirty="0"/>
              <a:t>i siti coinvolti ed eseguendo test di performance.</a:t>
            </a:r>
            <a:endParaRPr dirty="0"/>
          </a:p>
        </p:txBody>
      </p:sp>
      <p:pic>
        <p:nvPicPr>
          <p:cNvPr id="77" name="Google Shape;7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2075" y="1008950"/>
            <a:ext cx="2136150" cy="376803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360550" y="4782875"/>
            <a:ext cx="548700" cy="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79" name="Google Shape;79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8725" y="1017725"/>
            <a:ext cx="2136154" cy="3736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7056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Rucio subscription</a:t>
            </a:r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8360550" y="4782875"/>
            <a:ext cx="548700" cy="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86" name="Google Shape;86;p12"/>
          <p:cNvSpPr txBox="1"/>
          <p:nvPr/>
        </p:nvSpPr>
        <p:spPr>
          <a:xfrm>
            <a:off x="311700" y="1071675"/>
            <a:ext cx="8232600" cy="133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Per la copia automatizzata è stata utilzzata una nuova funzionalità di RUCIO chiamata chain subscription testata da Napoli durante </a:t>
            </a:r>
            <a:r>
              <a:rPr lang="it-IT" sz="1600" dirty="0">
                <a:solidFill>
                  <a:schemeClr val="dk1"/>
                </a:solidFill>
              </a:rPr>
              <a:t>il setup dei RAW DC.</a:t>
            </a:r>
            <a:r>
              <a:rPr lang="en" sz="1600" dirty="0">
                <a:solidFill>
                  <a:schemeClr val="dk1"/>
                </a:solidFill>
              </a:rPr>
              <a:t/>
            </a:r>
            <a:br>
              <a:rPr lang="en" sz="1600" dirty="0">
                <a:solidFill>
                  <a:schemeClr val="dk1"/>
                </a:solidFill>
              </a:rPr>
            </a:b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dirty="0">
                <a:solidFill>
                  <a:schemeClr val="dk1"/>
                </a:solidFill>
              </a:rPr>
              <a:t>KEK-TMP-SE -&gt; RDC-TMP-SE -&gt; RDC-TAPE-SE</a:t>
            </a:r>
            <a:endParaRPr sz="135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</a:endParaRPr>
          </a:p>
        </p:txBody>
      </p:sp>
      <p:pic>
        <p:nvPicPr>
          <p:cNvPr id="87" name="Google Shape;8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093" y="2118429"/>
            <a:ext cx="5954726" cy="2664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576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8832300" cy="572700"/>
          </a:xfrm>
        </p:spPr>
        <p:txBody>
          <a:bodyPr/>
          <a:lstStyle/>
          <a:p>
            <a:r>
              <a:rPr lang="it-IT" sz="2800" dirty="0"/>
              <a:t>DISTRIBUZIONE DEI RAW DATA IN 5 DATA CENTER</a:t>
            </a:r>
            <a:endParaRPr lang="en-GB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14</a:t>
            </a:fld>
            <a:endParaRPr lang="it-IT"/>
          </a:p>
        </p:txBody>
      </p:sp>
      <p:pic>
        <p:nvPicPr>
          <p:cNvPr id="5" name="Google Shape;96;p13">
            <a:extLst>
              <a:ext uri="{FF2B5EF4-FFF2-40B4-BE49-F238E27FC236}">
                <a16:creationId xmlns:a16="http://schemas.microsoft.com/office/drawing/2014/main" xmlns="" id="{5552FE82-E350-4702-B9A5-2B34600B0C4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91025" y="1044659"/>
            <a:ext cx="4638676" cy="19572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C94D4913-DC08-464E-8BA4-1363D5CEA87F}"/>
              </a:ext>
            </a:extLst>
          </p:cNvPr>
          <p:cNvSpPr txBox="1"/>
          <p:nvPr/>
        </p:nvSpPr>
        <p:spPr>
          <a:xfrm>
            <a:off x="245170" y="1017725"/>
            <a:ext cx="37313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/>
              <a:t>CNAF è stato sito pilota a partire da Marzo.</a:t>
            </a:r>
          </a:p>
          <a:p>
            <a:endParaRPr lang="it-IT" sz="1800" dirty="0"/>
          </a:p>
          <a:p>
            <a:r>
              <a:rPr lang="it-IT" sz="1800" dirty="0"/>
              <a:t>A partire dalla prima decade di Maggio 2021 sono attivi 5 RAW data center che ricevono parte dei dati prodotti.</a:t>
            </a:r>
          </a:p>
          <a:p>
            <a:r>
              <a:rPr lang="it-IT" sz="1800" dirty="0"/>
              <a:t>Lo share è gestito automaticamente dal sistema di Data Management RUCIO.</a:t>
            </a:r>
          </a:p>
          <a:p>
            <a:endParaRPr lang="it-IT" sz="1800" dirty="0"/>
          </a:p>
          <a:p>
            <a:r>
              <a:rPr lang="it-IT" sz="1800" dirty="0"/>
              <a:t>Ad oggi sono stati distribuiti circa </a:t>
            </a:r>
            <a:r>
              <a:rPr lang="it-IT" sz="1800" dirty="0" smtClean="0"/>
              <a:t>500TB</a:t>
            </a:r>
            <a:r>
              <a:rPr lang="it-IT" sz="1800" dirty="0"/>
              <a:t>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282" y="2982811"/>
            <a:ext cx="4568162" cy="18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55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800" dirty="0"/>
              <a:t>PON Ricerca e Innovazione 2014-2020 - Infrastruttura DHTCS-IT</a:t>
            </a:r>
            <a:br>
              <a:rPr lang="it-IT" sz="1800" dirty="0"/>
            </a:br>
            <a:r>
              <a:rPr lang="it-IT" sz="1800" dirty="0"/>
              <a:t>Progetto </a:t>
            </a:r>
            <a:r>
              <a:rPr lang="it-IT" sz="1800" dirty="0" err="1"/>
              <a:t>I.Bi.S.Co</a:t>
            </a:r>
            <a:r>
              <a:rPr lang="it-IT" sz="1800" dirty="0"/>
              <a:t>. Infrastruttura per </a:t>
            </a:r>
            <a:r>
              <a:rPr lang="it-IT" sz="1800" dirty="0" err="1"/>
              <a:t>BIg</a:t>
            </a:r>
            <a:r>
              <a:rPr lang="it-IT" sz="1800" dirty="0"/>
              <a:t> data e </a:t>
            </a:r>
            <a:r>
              <a:rPr lang="it-IT" sz="1800" dirty="0" err="1"/>
              <a:t>Scientific</a:t>
            </a:r>
            <a:r>
              <a:rPr lang="it-IT" sz="1800" dirty="0"/>
              <a:t> Computing (18.7MEuro)</a:t>
            </a:r>
            <a:br>
              <a:rPr lang="it-IT" sz="1800" dirty="0"/>
            </a:br>
            <a:endParaRPr lang="en-GB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>
          <a:xfrm>
            <a:off x="8625798" y="4189731"/>
            <a:ext cx="548700" cy="2424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15</a:t>
            </a:fld>
            <a:endParaRPr lang="it-IT"/>
          </a:p>
        </p:txBody>
      </p:sp>
      <p:sp>
        <p:nvSpPr>
          <p:cNvPr id="6" name="Segnaposto numero diapositiva 3">
            <a:extLst>
              <a:ext uri="{FF2B5EF4-FFF2-40B4-BE49-F238E27FC236}">
                <a16:creationId xmlns="" xmlns:a16="http://schemas.microsoft.com/office/drawing/2014/main" id="{9CF6E8F5-E750-4AD1-B0D5-7CAB3791171C}"/>
              </a:ext>
            </a:extLst>
          </p:cNvPr>
          <p:cNvSpPr txBox="1">
            <a:spLocks/>
          </p:cNvSpPr>
          <p:nvPr/>
        </p:nvSpPr>
        <p:spPr>
          <a:xfrm>
            <a:off x="8625798" y="4189731"/>
            <a:ext cx="5487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15</a:t>
            </a:fld>
            <a:endParaRPr lang="it-IT"/>
          </a:p>
        </p:txBody>
      </p:sp>
      <p:grpSp>
        <p:nvGrpSpPr>
          <p:cNvPr id="7" name="Gruppo 6">
            <a:extLst>
              <a:ext uri="{FF2B5EF4-FFF2-40B4-BE49-F238E27FC236}">
                <a16:creationId xmlns="" xmlns:a16="http://schemas.microsoft.com/office/drawing/2014/main" id="{6DE2438E-2F86-4A22-AD47-BFF505391705}"/>
              </a:ext>
            </a:extLst>
          </p:cNvPr>
          <p:cNvGrpSpPr/>
          <p:nvPr/>
        </p:nvGrpSpPr>
        <p:grpSpPr>
          <a:xfrm>
            <a:off x="5004888" y="1113328"/>
            <a:ext cx="3895260" cy="3326403"/>
            <a:chOff x="4769644" y="1642031"/>
            <a:chExt cx="4374356" cy="3720390"/>
          </a:xfrm>
        </p:grpSpPr>
        <p:pic>
          <p:nvPicPr>
            <p:cNvPr id="8" name="Picture 2" descr="Risultati immagini per italy">
              <a:extLst>
                <a:ext uri="{FF2B5EF4-FFF2-40B4-BE49-F238E27FC236}">
                  <a16:creationId xmlns="" xmlns:a16="http://schemas.microsoft.com/office/drawing/2014/main" id="{E1E6B4BC-658F-4CFA-8D71-BE6F326F23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9644" y="1642031"/>
              <a:ext cx="4374356" cy="3720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ttangolo 8">
              <a:extLst>
                <a:ext uri="{FF2B5EF4-FFF2-40B4-BE49-F238E27FC236}">
                  <a16:creationId xmlns="" xmlns:a16="http://schemas.microsoft.com/office/drawing/2014/main" id="{A63B3221-B8C7-4091-808F-39B64CA6D139}"/>
                </a:ext>
              </a:extLst>
            </p:cNvPr>
            <p:cNvSpPr/>
            <p:nvPr/>
          </p:nvSpPr>
          <p:spPr>
            <a:xfrm>
              <a:off x="7533799" y="4909269"/>
              <a:ext cx="234950" cy="2159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="" xmlns:a16="http://schemas.microsoft.com/office/drawing/2014/main" id="{7182E38F-B15D-4DAF-A260-2396EE381200}"/>
                </a:ext>
              </a:extLst>
            </p:cNvPr>
            <p:cNvSpPr/>
            <p:nvPr/>
          </p:nvSpPr>
          <p:spPr>
            <a:xfrm>
              <a:off x="7272011" y="4026084"/>
              <a:ext cx="234950" cy="2159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="" xmlns:a16="http://schemas.microsoft.com/office/drawing/2014/main" id="{7D1CC196-FEC5-470D-BB0A-9F415A97F8D5}"/>
                </a:ext>
              </a:extLst>
            </p:cNvPr>
            <p:cNvSpPr/>
            <p:nvPr/>
          </p:nvSpPr>
          <p:spPr>
            <a:xfrm>
              <a:off x="7961074" y="3864295"/>
              <a:ext cx="234950" cy="2159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cxnSp>
          <p:nvCxnSpPr>
            <p:cNvPr id="12" name="Connettore 2 11">
              <a:extLst>
                <a:ext uri="{FF2B5EF4-FFF2-40B4-BE49-F238E27FC236}">
                  <a16:creationId xmlns="" xmlns:a16="http://schemas.microsoft.com/office/drawing/2014/main" id="{3E56D517-3BB3-404B-91DD-8815E7CB3436}"/>
                </a:ext>
              </a:extLst>
            </p:cNvPr>
            <p:cNvCxnSpPr/>
            <p:nvPr/>
          </p:nvCxnSpPr>
          <p:spPr>
            <a:xfrm flipV="1">
              <a:off x="7708425" y="4086544"/>
              <a:ext cx="347025" cy="71120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>
              <a:extLst>
                <a:ext uri="{FF2B5EF4-FFF2-40B4-BE49-F238E27FC236}">
                  <a16:creationId xmlns="" xmlns:a16="http://schemas.microsoft.com/office/drawing/2014/main" id="{7B237F1D-1AD9-45C5-A879-EB32BF3E6A46}"/>
                </a:ext>
              </a:extLst>
            </p:cNvPr>
            <p:cNvCxnSpPr/>
            <p:nvPr/>
          </p:nvCxnSpPr>
          <p:spPr>
            <a:xfrm flipH="1" flipV="1">
              <a:off x="7309324" y="4236167"/>
              <a:ext cx="287976" cy="56157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>
              <a:extLst>
                <a:ext uri="{FF2B5EF4-FFF2-40B4-BE49-F238E27FC236}">
                  <a16:creationId xmlns="" xmlns:a16="http://schemas.microsoft.com/office/drawing/2014/main" id="{9599B3BC-B1DE-41E5-82AC-A06219088B20}"/>
                </a:ext>
              </a:extLst>
            </p:cNvPr>
            <p:cNvCxnSpPr/>
            <p:nvPr/>
          </p:nvCxnSpPr>
          <p:spPr>
            <a:xfrm flipH="1">
              <a:off x="7480299" y="3959545"/>
              <a:ext cx="456252" cy="5373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e 14">
              <a:extLst>
                <a:ext uri="{FF2B5EF4-FFF2-40B4-BE49-F238E27FC236}">
                  <a16:creationId xmlns="" xmlns:a16="http://schemas.microsoft.com/office/drawing/2014/main" id="{4D889172-7D30-4A3D-A18E-E10B6A1B542C}"/>
                </a:ext>
              </a:extLst>
            </p:cNvPr>
            <p:cNvSpPr/>
            <p:nvPr/>
          </p:nvSpPr>
          <p:spPr>
            <a:xfrm>
              <a:off x="5929941" y="2756937"/>
              <a:ext cx="2758766" cy="2463083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pic>
          <p:nvPicPr>
            <p:cNvPr id="16" name="Immagine 15">
              <a:extLst>
                <a:ext uri="{FF2B5EF4-FFF2-40B4-BE49-F238E27FC236}">
                  <a16:creationId xmlns="" xmlns:a16="http://schemas.microsoft.com/office/drawing/2014/main" id="{567A9EEF-0295-4A3A-9F19-9A1E77ED7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6763" y="1949199"/>
              <a:ext cx="4301970" cy="801524"/>
            </a:xfrm>
            <a:prstGeom prst="rect">
              <a:avLst/>
            </a:prstGeom>
          </p:spPr>
        </p:pic>
        <p:sp>
          <p:nvSpPr>
            <p:cNvPr id="17" name="Rettangolo 16">
              <a:extLst>
                <a:ext uri="{FF2B5EF4-FFF2-40B4-BE49-F238E27FC236}">
                  <a16:creationId xmlns="" xmlns:a16="http://schemas.microsoft.com/office/drawing/2014/main" id="{92391FB3-8FB7-4B43-B967-54E53642CB1D}"/>
                </a:ext>
              </a:extLst>
            </p:cNvPr>
            <p:cNvSpPr/>
            <p:nvPr/>
          </p:nvSpPr>
          <p:spPr>
            <a:xfrm>
              <a:off x="6667269" y="2891312"/>
              <a:ext cx="234950" cy="2159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cxnSp>
          <p:nvCxnSpPr>
            <p:cNvPr id="18" name="Connettore 2 17">
              <a:extLst>
                <a:ext uri="{FF2B5EF4-FFF2-40B4-BE49-F238E27FC236}">
                  <a16:creationId xmlns="" xmlns:a16="http://schemas.microsoft.com/office/drawing/2014/main" id="{46E7DEF7-2573-4D67-BCA5-3E92A1E04A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6246" y="3158586"/>
              <a:ext cx="75752" cy="5110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>
              <a:extLst>
                <a:ext uri="{FF2B5EF4-FFF2-40B4-BE49-F238E27FC236}">
                  <a16:creationId xmlns="" xmlns:a16="http://schemas.microsoft.com/office/drawing/2014/main" id="{7FCD86AF-F2D5-4958-95E8-1891B2190D5A}"/>
                </a:ext>
              </a:extLst>
            </p:cNvPr>
            <p:cNvCxnSpPr/>
            <p:nvPr/>
          </p:nvCxnSpPr>
          <p:spPr>
            <a:xfrm flipH="1" flipV="1">
              <a:off x="6937749" y="3104237"/>
              <a:ext cx="998803" cy="70993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ttangolo 19">
            <a:extLst>
              <a:ext uri="{FF2B5EF4-FFF2-40B4-BE49-F238E27FC236}">
                <a16:creationId xmlns="" xmlns:a16="http://schemas.microsoft.com/office/drawing/2014/main" id="{63453752-033F-4EC8-855B-DDC21037584C}"/>
              </a:ext>
            </a:extLst>
          </p:cNvPr>
          <p:cNvSpPr/>
          <p:nvPr/>
        </p:nvSpPr>
        <p:spPr>
          <a:xfrm>
            <a:off x="6763471" y="2949297"/>
            <a:ext cx="209217" cy="193036"/>
          </a:xfrm>
          <a:prstGeom prst="rect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cxnSp>
        <p:nvCxnSpPr>
          <p:cNvPr id="21" name="Connettore 2 20">
            <a:extLst>
              <a:ext uri="{FF2B5EF4-FFF2-40B4-BE49-F238E27FC236}">
                <a16:creationId xmlns="" xmlns:a16="http://schemas.microsoft.com/office/drawing/2014/main" id="{F907B8FC-6DE7-4AD6-AE66-F1BB75DE6F2B}"/>
              </a:ext>
            </a:extLst>
          </p:cNvPr>
          <p:cNvCxnSpPr>
            <a:cxnSpLocks/>
            <a:stCxn id="10" idx="1"/>
            <a:endCxn id="20" idx="3"/>
          </p:cNvCxnSpPr>
          <p:nvPr/>
        </p:nvCxnSpPr>
        <p:spPr>
          <a:xfrm flipH="1" flipV="1">
            <a:off x="6972688" y="3045815"/>
            <a:ext cx="260498" cy="29561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ottotitolo 4">
            <a:extLst>
              <a:ext uri="{FF2B5EF4-FFF2-40B4-BE49-F238E27FC236}">
                <a16:creationId xmlns="" xmlns:a16="http://schemas.microsoft.com/office/drawing/2014/main" id="{3F70FB67-F2AA-4296-A47D-7459B2C7EA07}"/>
              </a:ext>
            </a:extLst>
          </p:cNvPr>
          <p:cNvSpPr txBox="1">
            <a:spLocks/>
          </p:cNvSpPr>
          <p:nvPr/>
        </p:nvSpPr>
        <p:spPr>
          <a:xfrm>
            <a:off x="138281" y="1012379"/>
            <a:ext cx="4501887" cy="13144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0735" indent="-16073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Nuovi impianti e ammodernamento vecchie infrastrutture</a:t>
            </a:r>
          </a:p>
          <a:p>
            <a:pPr marL="160735" indent="-16073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Nuovi nodi di calcolo (250KHS06)</a:t>
            </a:r>
          </a:p>
          <a:p>
            <a:pPr marL="160735" indent="-16073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Nuovo storage (23PB)</a:t>
            </a:r>
          </a:p>
          <a:p>
            <a:pPr marL="160735" indent="-16073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Risorse HTC, HPC, e Cloud</a:t>
            </a:r>
          </a:p>
          <a:p>
            <a:pPr marL="160735" indent="-16073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Connessione a 100Gb tra i siti </a:t>
            </a:r>
          </a:p>
          <a:p>
            <a:pPr algn="l">
              <a:lnSpc>
                <a:spcPct val="150000"/>
              </a:lnSpc>
            </a:pPr>
            <a:r>
              <a:rPr lang="it-IT" sz="1400" dirty="0">
                <a:solidFill>
                  <a:schemeClr val="tx1"/>
                </a:solidFill>
              </a:rPr>
              <a:t>Sedi INFN : Bari, Catania, </a:t>
            </a:r>
            <a:r>
              <a:rPr lang="it-IT" sz="1400" b="1" dirty="0">
                <a:solidFill>
                  <a:srgbClr val="0070C0"/>
                </a:solidFill>
              </a:rPr>
              <a:t>Napoli, </a:t>
            </a:r>
            <a:r>
              <a:rPr lang="it-IT" sz="1400" b="1" dirty="0" smtClean="0">
                <a:solidFill>
                  <a:srgbClr val="0070C0"/>
                </a:solidFill>
              </a:rPr>
              <a:t>LNF</a:t>
            </a:r>
          </a:p>
          <a:p>
            <a:pPr algn="l">
              <a:lnSpc>
                <a:spcPct val="150000"/>
              </a:lnSpc>
            </a:pPr>
            <a:endParaRPr lang="it-IT" sz="1400" b="1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it-IT" sz="14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C3459E0D-9CA8-4D9B-86AC-39045B77E809}"/>
              </a:ext>
            </a:extLst>
          </p:cNvPr>
          <p:cNvSpPr txBox="1"/>
          <p:nvPr/>
        </p:nvSpPr>
        <p:spPr>
          <a:xfrm>
            <a:off x="6481019" y="3389566"/>
            <a:ext cx="1815985" cy="371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SCIENCE DMZ</a:t>
            </a:r>
          </a:p>
        </p:txBody>
      </p:sp>
      <p:grpSp>
        <p:nvGrpSpPr>
          <p:cNvPr id="24" name="Google Shape;320;p37">
            <a:extLst>
              <a:ext uri="{FF2B5EF4-FFF2-40B4-BE49-F238E27FC236}">
                <a16:creationId xmlns="" xmlns:a16="http://schemas.microsoft.com/office/drawing/2014/main" id="{2FF87CE4-F88F-4CD3-A657-74E9ECF5B19A}"/>
              </a:ext>
            </a:extLst>
          </p:cNvPr>
          <p:cNvGrpSpPr/>
          <p:nvPr/>
        </p:nvGrpSpPr>
        <p:grpSpPr>
          <a:xfrm>
            <a:off x="274707" y="3659052"/>
            <a:ext cx="4033150" cy="1108932"/>
            <a:chOff x="229793" y="3245669"/>
            <a:chExt cx="4026521" cy="1702850"/>
          </a:xfrm>
        </p:grpSpPr>
        <p:pic>
          <p:nvPicPr>
            <p:cNvPr id="25" name="Google Shape;321;p37">
              <a:extLst>
                <a:ext uri="{FF2B5EF4-FFF2-40B4-BE49-F238E27FC236}">
                  <a16:creationId xmlns="" xmlns:a16="http://schemas.microsoft.com/office/drawing/2014/main" id="{E6329D64-2D5A-4491-8F7D-D90AA5524EA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9793" y="3669506"/>
              <a:ext cx="4026521" cy="12790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Google Shape;322;p37">
              <a:extLst>
                <a:ext uri="{FF2B5EF4-FFF2-40B4-BE49-F238E27FC236}">
                  <a16:creationId xmlns="" xmlns:a16="http://schemas.microsoft.com/office/drawing/2014/main" id="{B50774A4-9405-4681-9EA3-71951A7F5005}"/>
                </a:ext>
              </a:extLst>
            </p:cNvPr>
            <p:cNvSpPr txBox="1"/>
            <p:nvPr/>
          </p:nvSpPr>
          <p:spPr>
            <a:xfrm>
              <a:off x="333249" y="3245669"/>
              <a:ext cx="1000500" cy="5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PON</a:t>
              </a:r>
              <a:endParaRPr sz="700" b="1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2000/2006</a:t>
              </a:r>
              <a:endParaRPr sz="700" b="1" dirty="0"/>
            </a:p>
          </p:txBody>
        </p:sp>
        <p:sp>
          <p:nvSpPr>
            <p:cNvPr id="27" name="Google Shape;323;p37">
              <a:extLst>
                <a:ext uri="{FF2B5EF4-FFF2-40B4-BE49-F238E27FC236}">
                  <a16:creationId xmlns="" xmlns:a16="http://schemas.microsoft.com/office/drawing/2014/main" id="{A2B62A64-9A89-4453-A204-78762DFE608F}"/>
                </a:ext>
              </a:extLst>
            </p:cNvPr>
            <p:cNvSpPr txBox="1"/>
            <p:nvPr/>
          </p:nvSpPr>
          <p:spPr>
            <a:xfrm>
              <a:off x="1313561" y="3245669"/>
              <a:ext cx="1000500" cy="5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PON</a:t>
              </a:r>
              <a:endParaRPr sz="700" b="1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2007/2013</a:t>
              </a:r>
              <a:endParaRPr sz="700" b="1" dirty="0"/>
            </a:p>
          </p:txBody>
        </p:sp>
        <p:sp>
          <p:nvSpPr>
            <p:cNvPr id="28" name="Google Shape;324;p37">
              <a:extLst>
                <a:ext uri="{FF2B5EF4-FFF2-40B4-BE49-F238E27FC236}">
                  <a16:creationId xmlns="" xmlns:a16="http://schemas.microsoft.com/office/drawing/2014/main" id="{BF558BE0-E71D-45BE-9A32-3E56203EE006}"/>
                </a:ext>
              </a:extLst>
            </p:cNvPr>
            <p:cNvSpPr txBox="1"/>
            <p:nvPr/>
          </p:nvSpPr>
          <p:spPr>
            <a:xfrm>
              <a:off x="2238845" y="3245669"/>
              <a:ext cx="1000500" cy="5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PON</a:t>
              </a:r>
              <a:endParaRPr sz="700" b="1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2014/2020</a:t>
              </a:r>
              <a:endParaRPr sz="700" b="1"/>
            </a:p>
          </p:txBody>
        </p:sp>
        <p:sp>
          <p:nvSpPr>
            <p:cNvPr id="29" name="Google Shape;325;p37">
              <a:extLst>
                <a:ext uri="{FF2B5EF4-FFF2-40B4-BE49-F238E27FC236}">
                  <a16:creationId xmlns="" xmlns:a16="http://schemas.microsoft.com/office/drawing/2014/main" id="{9077E240-55C6-4A95-92B9-A75891A012C7}"/>
                </a:ext>
              </a:extLst>
            </p:cNvPr>
            <p:cNvSpPr txBox="1"/>
            <p:nvPr/>
          </p:nvSpPr>
          <p:spPr>
            <a:xfrm>
              <a:off x="3152343" y="3245669"/>
              <a:ext cx="1000500" cy="5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PON</a:t>
              </a:r>
              <a:endParaRPr sz="700" b="1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2021/2027</a:t>
              </a:r>
              <a:endParaRPr sz="700" b="1"/>
            </a:p>
          </p:txBody>
        </p:sp>
      </p:grpSp>
      <p:sp>
        <p:nvSpPr>
          <p:cNvPr id="30" name="Rettangolo 29">
            <a:extLst>
              <a:ext uri="{FF2B5EF4-FFF2-40B4-BE49-F238E27FC236}">
                <a16:creationId xmlns="" xmlns:a16="http://schemas.microsoft.com/office/drawing/2014/main" id="{D7AE2532-D2C1-4344-9438-F7A04E04315A}"/>
              </a:ext>
            </a:extLst>
          </p:cNvPr>
          <p:cNvSpPr/>
          <p:nvPr/>
        </p:nvSpPr>
        <p:spPr>
          <a:xfrm>
            <a:off x="3573880" y="389432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</a:rPr>
              <a:t>PNRR</a:t>
            </a:r>
          </a:p>
        </p:txBody>
      </p:sp>
    </p:spTree>
    <p:extLst>
      <p:ext uri="{BB962C8B-B14F-4D97-AF65-F5344CB8AC3E}">
        <p14:creationId xmlns:p14="http://schemas.microsoft.com/office/powerpoint/2010/main" val="3948884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Progetto IBISCO</a:t>
            </a:r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297627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Completate la maggior parte delle GARE.</a:t>
            </a:r>
            <a:br>
              <a:rPr lang="en" sz="1500" dirty="0"/>
            </a:br>
            <a:r>
              <a:rPr lang="en" sz="1500" dirty="0"/>
              <a:t>Per la parte HTC-Grid INFN nella sede di Napoli sono stati installati 8 nuovi Rack ciascuno attrezzato come segue:</a:t>
            </a:r>
            <a:endParaRPr sz="15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dirty="0"/>
              <a:t>1.4 PB di spazio disco per armadio</a:t>
            </a:r>
            <a:br>
              <a:rPr lang="en" sz="1500" dirty="0"/>
            </a:br>
            <a:r>
              <a:rPr lang="en" sz="1500" dirty="0"/>
              <a:t>4-quad-server per un totale di 896 cores</a:t>
            </a:r>
            <a:br>
              <a:rPr lang="en" sz="1500" dirty="0"/>
            </a:br>
            <a:r>
              <a:rPr lang="en" sz="1500" dirty="0"/>
              <a:t>Totale oltre 11PB disco e 71kHS06.</a:t>
            </a:r>
            <a:endParaRPr sz="15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dirty="0"/>
              <a:t>Ulteriore cluster di UNINA con un totale di circa 30kHS06.</a:t>
            </a:r>
            <a:endParaRPr sz="15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dirty="0"/>
              <a:t>Nuovo core switch 100G in fase di</a:t>
            </a:r>
            <a:r>
              <a:rPr lang="it-IT" sz="1500" dirty="0"/>
              <a:t> installazione</a:t>
            </a:r>
            <a:endParaRPr sz="15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b="1" dirty="0"/>
              <a:t>Prime risorse già disponibili. </a:t>
            </a:r>
            <a:r>
              <a:rPr lang="en" sz="1500" b="1" dirty="0" smtClean="0"/>
              <a:t>Nel lungo termine circa 3 PB Potranno essere utilizzati per Belle II e fino a 40kH06.</a:t>
            </a:r>
            <a:endParaRPr sz="1500" b="1" dirty="0" smtClean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 dirty="0" smtClean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 dirty="0"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360550" y="4782875"/>
            <a:ext cx="548700" cy="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72" name="Google Shape;7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6275" y="1017725"/>
            <a:ext cx="2146027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17</a:t>
            </a:fld>
            <a:endParaRPr lang="it-IT"/>
          </a:p>
        </p:txBody>
      </p:sp>
      <p:pic>
        <p:nvPicPr>
          <p:cNvPr id="7" name="Google Shape;774;p9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34436" y="1249959"/>
            <a:ext cx="5057163" cy="29552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 smtClean="0"/>
              <a:t>Jennifer 2 - </a:t>
            </a:r>
            <a:r>
              <a:rPr lang="en-GB" sz="1800" dirty="0"/>
              <a:t>WP5 Task 5.1  - </a:t>
            </a:r>
            <a:r>
              <a:rPr lang="en-GB" sz="1800" dirty="0" err="1"/>
              <a:t>Tecnologie</a:t>
            </a:r>
            <a:r>
              <a:rPr lang="en-GB" sz="1800" dirty="0"/>
              <a:t> Cloud Computing  per T2K,HK, Belle 2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637" y="1152475"/>
            <a:ext cx="3790799" cy="3416400"/>
          </a:xfrm>
        </p:spPr>
        <p:txBody>
          <a:bodyPr/>
          <a:lstStyle/>
          <a:p>
            <a:pPr marL="176213" indent="-176213"/>
            <a:r>
              <a:rPr lang="it-IT" dirty="0" err="1"/>
              <a:t>Demonstrator</a:t>
            </a:r>
            <a:r>
              <a:rPr lang="it-IT" dirty="0"/>
              <a:t> Presentato a Novembre 2020 alla EGI Conference</a:t>
            </a:r>
          </a:p>
          <a:p>
            <a:pPr marL="176213" indent="-176213"/>
            <a:r>
              <a:rPr lang="it-IT" dirty="0" smtClean="0"/>
              <a:t>Infrastruttura </a:t>
            </a:r>
            <a:r>
              <a:rPr lang="it-IT" dirty="0"/>
              <a:t>VCYCLE con setup a Napoli soluzione adottata comprendente le seguenti infrastrutture:</a:t>
            </a:r>
            <a:br>
              <a:rPr lang="it-IT" dirty="0"/>
            </a:br>
            <a:r>
              <a:rPr lang="it-IT" dirty="0"/>
              <a:t>EGI Federation Cloud</a:t>
            </a:r>
            <a:br>
              <a:rPr lang="it-IT" dirty="0"/>
            </a:br>
            <a:r>
              <a:rPr lang="it-IT" dirty="0"/>
              <a:t>LAL, LPNHE, Napoli, in fase di studio l’utilizzo di INFN-Cloud</a:t>
            </a:r>
          </a:p>
          <a:p>
            <a:pPr marL="176213" indent="-176213"/>
            <a:r>
              <a:rPr lang="it-IT" dirty="0"/>
              <a:t>Nuove idee per espansione da sviluppare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871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1143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Resoconto risorse disponibili per Belle II ad oggi settembre 2021</a:t>
            </a:r>
            <a:endParaRPr sz="2000" dirty="0"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360550" y="4782875"/>
            <a:ext cx="548700" cy="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aphicFrame>
        <p:nvGraphicFramePr>
          <p:cNvPr id="79" name="Google Shape;79;p12"/>
          <p:cNvGraphicFramePr/>
          <p:nvPr>
            <p:extLst>
              <p:ext uri="{D42A27DB-BD31-4B8C-83A1-F6EECF244321}">
                <p14:modId xmlns:p14="http://schemas.microsoft.com/office/powerpoint/2010/main" val="3405591613"/>
              </p:ext>
            </p:extLst>
          </p:nvPr>
        </p:nvGraphicFramePr>
        <p:xfrm>
          <a:off x="799275" y="1154450"/>
          <a:ext cx="7299075" cy="2453610"/>
        </p:xfrm>
        <a:graphic>
          <a:graphicData uri="http://schemas.openxmlformats.org/drawingml/2006/table">
            <a:tbl>
              <a:tblPr>
                <a:noFill/>
                <a:tableStyleId>{7B76BA14-381F-4FE7-BC92-A536B778D778}</a:tableStyleId>
              </a:tblPr>
              <a:tblGrid>
                <a:gridCol w="1682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0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8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81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/>
                        <a:t>SITE</a:t>
                      </a:r>
                      <a:endParaRPr sz="1200" b="1" dirty="0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CPU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STORAGE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TAPE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CNAF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27kHS06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650TB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350TB (chiesto estensione a 650TB)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Napoli+Cosenza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13kHS06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390TB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Pisa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8kHS06 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200TB </a:t>
                      </a:r>
                      <a:r>
                        <a:rPr lang="en" sz="1200" dirty="0" smtClean="0"/>
                        <a:t>(in</a:t>
                      </a:r>
                      <a:r>
                        <a:rPr lang="en" sz="1200" baseline="0" dirty="0" smtClean="0"/>
                        <a:t> fase di upgrade)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Torino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6kHS06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200TB </a:t>
                      </a:r>
                      <a:r>
                        <a:rPr lang="en" sz="1200" dirty="0" smtClean="0"/>
                        <a:t>(in</a:t>
                      </a:r>
                      <a:r>
                        <a:rPr lang="en" sz="1200" baseline="0" dirty="0" smtClean="0"/>
                        <a:t> configurazione)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TOTALE OGGI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54kHS06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1.440TB (1.040 Utilizzabile)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650TB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Analisi esigenze per </a:t>
            </a:r>
            <a:r>
              <a:rPr lang="en" dirty="0" smtClean="0"/>
              <a:t>il 2022</a:t>
            </a:r>
            <a:endParaRPr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360550" y="4782875"/>
            <a:ext cx="548700" cy="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aphicFrame>
        <p:nvGraphicFramePr>
          <p:cNvPr id="86" name="Google Shape;86;p13"/>
          <p:cNvGraphicFramePr/>
          <p:nvPr>
            <p:extLst>
              <p:ext uri="{D42A27DB-BD31-4B8C-83A1-F6EECF244321}">
                <p14:modId xmlns:p14="http://schemas.microsoft.com/office/powerpoint/2010/main" val="1480413137"/>
              </p:ext>
            </p:extLst>
          </p:nvPr>
        </p:nvGraphicFramePr>
        <p:xfrm>
          <a:off x="273225" y="1617513"/>
          <a:ext cx="8597550" cy="1859220"/>
        </p:xfrm>
        <a:graphic>
          <a:graphicData uri="http://schemas.openxmlformats.org/drawingml/2006/table">
            <a:tbl>
              <a:tblPr>
                <a:noFill/>
                <a:tableStyleId>{7B76BA14-381F-4FE7-BC92-A536B778D778}</a:tableStyleId>
              </a:tblPr>
              <a:tblGrid>
                <a:gridCol w="1852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5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07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2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CPU</a:t>
                      </a:r>
                      <a:endParaRPr sz="1200"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STORAGE</a:t>
                      </a:r>
                      <a:endParaRPr sz="1200"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TAPE</a:t>
                      </a:r>
                      <a:endParaRPr sz="1200"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/>
                        <a:t>Esigenze 2022 in base alle milestone</a:t>
                      </a:r>
                      <a:endParaRPr sz="1200"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/>
                        <a:t>47kHS06</a:t>
                      </a:r>
                      <a:endParaRPr sz="1200"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/>
                        <a:t>1.810TB</a:t>
                      </a:r>
                      <a:endParaRPr sz="1200"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/>
                        <a:t>450TB</a:t>
                      </a:r>
                      <a:endParaRPr sz="1200"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TOTALE Disponibile oggi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54kHS06</a:t>
                      </a:r>
                      <a:endParaRPr sz="1200"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1.440TB (1.040 Utilizzabile)</a:t>
                      </a:r>
                      <a:endParaRPr sz="1200"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/>
                        <a:t>650TB*</a:t>
                      </a:r>
                      <a:endParaRPr sz="1200"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Da richiedere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+370TB 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7" name="Google Shape;87;p13"/>
          <p:cNvSpPr txBox="1"/>
          <p:nvPr/>
        </p:nvSpPr>
        <p:spPr>
          <a:xfrm>
            <a:off x="372500" y="1117525"/>
            <a:ext cx="838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Viste le 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milestone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considerato il LS1 nel 2022.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273225" y="3639861"/>
            <a:ext cx="859740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Richieste NETWORKING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In corso Upgrade dell’infrastruttura di rete del sito di Torino. Richiesto contributo alla CCR per la connessione delle macchine e storage di Belle 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II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* Richiesti 350TB l’anno scorso e aumentati a 650 nel corso di quest’anno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Responsabilità</a:t>
            </a:r>
            <a:endParaRPr dirty="0"/>
          </a:p>
        </p:txBody>
      </p:sp>
      <p:sp>
        <p:nvSpPr>
          <p:cNvPr id="246" name="Google Shape;246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Chair of the Computing Steering Group: Fabrizio Bianchi (To)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Infrastructure Coordinator: </a:t>
            </a:r>
            <a:r>
              <a:rPr lang="en" dirty="0" smtClean="0">
                <a:solidFill>
                  <a:srgbClr val="000000"/>
                </a:solidFill>
              </a:rPr>
              <a:t>Silvio </a:t>
            </a:r>
            <a:r>
              <a:rPr lang="en" dirty="0">
                <a:solidFill>
                  <a:srgbClr val="000000"/>
                </a:solidFill>
              </a:rPr>
              <a:t>Pardi (Na)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Calibration Manager: </a:t>
            </a:r>
            <a:r>
              <a:rPr lang="en" dirty="0" smtClean="0">
                <a:solidFill>
                  <a:srgbClr val="000000"/>
                </a:solidFill>
              </a:rPr>
              <a:t>Umberto </a:t>
            </a:r>
            <a:r>
              <a:rPr lang="en" dirty="0">
                <a:solidFill>
                  <a:srgbClr val="000000"/>
                </a:solidFill>
              </a:rPr>
              <a:t>Tamponi (To)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Data Processing Manager: </a:t>
            </a:r>
            <a:r>
              <a:rPr lang="en" dirty="0" smtClean="0">
                <a:solidFill>
                  <a:srgbClr val="000000"/>
                </a:solidFill>
              </a:rPr>
              <a:t>Stefano </a:t>
            </a:r>
            <a:r>
              <a:rPr lang="en" dirty="0">
                <a:solidFill>
                  <a:srgbClr val="000000"/>
                </a:solidFill>
              </a:rPr>
              <a:t>Lacaprara (</a:t>
            </a:r>
            <a:r>
              <a:rPr lang="en" dirty="0" smtClean="0">
                <a:solidFill>
                  <a:srgbClr val="000000"/>
                </a:solidFill>
              </a:rPr>
              <a:t>Pd)</a:t>
            </a:r>
            <a:br>
              <a:rPr lang="en" dirty="0" smtClean="0">
                <a:solidFill>
                  <a:srgbClr val="000000"/>
                </a:solidFill>
              </a:rPr>
            </a:br>
            <a:r>
              <a:rPr lang="en" dirty="0" smtClean="0">
                <a:solidFill>
                  <a:srgbClr val="000000"/>
                </a:solidFill>
              </a:rPr>
              <a:t/>
            </a:r>
            <a:br>
              <a:rPr lang="en" dirty="0" smtClean="0">
                <a:solidFill>
                  <a:srgbClr val="000000"/>
                </a:solidFill>
              </a:rPr>
            </a:br>
            <a:r>
              <a:rPr lang="it-IT" dirty="0" smtClean="0"/>
              <a:t>MC Processing manager: Francesco </a:t>
            </a:r>
            <a:r>
              <a:rPr lang="it-IT" dirty="0" err="1" smtClean="0"/>
              <a:t>Tenchini</a:t>
            </a:r>
            <a:r>
              <a:rPr lang="it-IT" dirty="0" smtClean="0"/>
              <a:t> (</a:t>
            </a:r>
            <a:r>
              <a:rPr lang="it-IT" dirty="0" err="1" smtClean="0"/>
              <a:t>Pi</a:t>
            </a:r>
            <a:r>
              <a:rPr lang="it-IT" dirty="0" smtClean="0"/>
              <a:t>)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47" name="Google Shape;247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Richieste  Inventariabili 2022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360550" y="4782875"/>
            <a:ext cx="548700" cy="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aphicFrame>
        <p:nvGraphicFramePr>
          <p:cNvPr id="95" name="Google Shape;95;p14"/>
          <p:cNvGraphicFramePr/>
          <p:nvPr>
            <p:extLst>
              <p:ext uri="{D42A27DB-BD31-4B8C-83A1-F6EECF244321}">
                <p14:modId xmlns:p14="http://schemas.microsoft.com/office/powerpoint/2010/main" val="3647962913"/>
              </p:ext>
            </p:extLst>
          </p:nvPr>
        </p:nvGraphicFramePr>
        <p:xfrm>
          <a:off x="184558" y="1108800"/>
          <a:ext cx="8724693" cy="3108780"/>
        </p:xfrm>
        <a:graphic>
          <a:graphicData uri="http://schemas.openxmlformats.org/drawingml/2006/table">
            <a:tbl>
              <a:tblPr>
                <a:noFill/>
                <a:tableStyleId>{7B76BA14-381F-4FE7-BC92-A536B778D778}</a:tableStyleId>
              </a:tblPr>
              <a:tblGrid>
                <a:gridCol w="15769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46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73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256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/>
                        <a:t>SITO</a:t>
                      </a:r>
                      <a:endParaRPr sz="1300" b="1" dirty="0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 smtClean="0"/>
                        <a:t>RICHIESTE</a:t>
                      </a:r>
                      <a:endParaRPr sz="1300" b="1" dirty="0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COSTO</a:t>
                      </a:r>
                      <a:endParaRPr sz="1300" b="1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Origine fondi</a:t>
                      </a:r>
                      <a:endParaRPr sz="1300" b="1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CNAF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/>
                        <a:t>300 TB TAPE</a:t>
                      </a:r>
                      <a:endParaRPr sz="13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/>
                        <a:t>5.4 kEuro</a:t>
                      </a:r>
                      <a:endParaRPr sz="13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/>
                        <a:t>Dalla</a:t>
                      </a:r>
                      <a:r>
                        <a:rPr lang="en" sz="1300" baseline="0" dirty="0"/>
                        <a:t> giunta. G</a:t>
                      </a:r>
                      <a:r>
                        <a:rPr lang="en" sz="1300" dirty="0"/>
                        <a:t>ia forniti in anticipo (stimato 18€xTB)</a:t>
                      </a:r>
                      <a:endParaRPr sz="13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/>
                        <a:t>CNAF</a:t>
                      </a:r>
                      <a:endParaRPr sz="13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/>
                        <a:t>170 TB Disk</a:t>
                      </a:r>
                      <a:endParaRPr sz="13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/>
                        <a:t>23.8 kEuro</a:t>
                      </a:r>
                      <a:endParaRPr sz="13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/>
                        <a:t>Dalla giunta. (stimato 140</a:t>
                      </a:r>
                      <a:r>
                        <a:rPr lang="en" sz="1300" dirty="0">
                          <a:solidFill>
                            <a:schemeClr val="dk1"/>
                          </a:solidFill>
                        </a:rPr>
                        <a:t>€</a:t>
                      </a:r>
                      <a:r>
                        <a:rPr lang="en" sz="1300" dirty="0"/>
                        <a:t>xTB)</a:t>
                      </a:r>
                      <a:endParaRPr sz="13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Napoli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/>
                        <a:t>200 TB Disk</a:t>
                      </a:r>
                      <a:endParaRPr sz="13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/>
                        <a:t>28 kEuro</a:t>
                      </a:r>
                      <a:endParaRPr sz="13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/>
                        <a:t>A insistere su fondi di progetto  IBISCO (stimato 140</a:t>
                      </a:r>
                      <a:r>
                        <a:rPr lang="en" sz="1300" dirty="0">
                          <a:solidFill>
                            <a:schemeClr val="dk1"/>
                          </a:solidFill>
                        </a:rPr>
                        <a:t>€</a:t>
                      </a:r>
                      <a:r>
                        <a:rPr lang="en" sz="1300" dirty="0"/>
                        <a:t> x TB)</a:t>
                      </a:r>
                      <a:endParaRPr sz="13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Torino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Contributo Core switch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/>
                        <a:t>2.5 kEuro</a:t>
                      </a:r>
                      <a:endParaRPr sz="13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/>
                        <a:t>Da CCR</a:t>
                      </a:r>
                      <a:endParaRPr sz="13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/>
                        <a:t>VALORE TOTALE</a:t>
                      </a:r>
                      <a:endParaRPr sz="1300" dirty="0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/>
                        <a:t>59.7 kEuro</a:t>
                      </a:r>
                      <a:endParaRPr sz="1300" dirty="0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TOTALE CSN1</a:t>
                      </a:r>
                      <a:endParaRPr sz="1300" b="1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/>
                        <a:t>28 kEuro</a:t>
                      </a:r>
                      <a:endParaRPr sz="1300" b="1" dirty="0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b="1" dirty="0"/>
                        <a:t>100%</a:t>
                      </a:r>
                      <a:r>
                        <a:rPr lang="it-IT" sz="1300" b="1" baseline="0" dirty="0"/>
                        <a:t> su </a:t>
                      </a:r>
                      <a:r>
                        <a:rPr lang="it-IT" sz="1300" b="1" baseline="0" dirty="0" smtClean="0"/>
                        <a:t>IBISCO</a:t>
                      </a:r>
                      <a:endParaRPr sz="1300" b="1" dirty="0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6" name="Google Shape;96;p14"/>
          <p:cNvSpPr txBox="1"/>
          <p:nvPr/>
        </p:nvSpPr>
        <p:spPr>
          <a:xfrm>
            <a:off x="307904" y="4268488"/>
            <a:ext cx="8478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N.B.  I costi a insistere sulla giunta o su IBISCO verranno comunque riportati nella tabella richieste come da prassi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atin typeface="Calibri"/>
                <a:ea typeface="Calibri"/>
                <a:cs typeface="Calibri"/>
                <a:sym typeface="Calibri"/>
              </a:rPr>
              <a:t>IBISCO ha 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le potenzialità per fornire già dal 2022 </a:t>
            </a:r>
            <a:r>
              <a:rPr lang="en" smtClean="0">
                <a:latin typeface="Calibri"/>
                <a:ea typeface="Calibri"/>
                <a:cs typeface="Calibri"/>
                <a:sym typeface="Calibri"/>
              </a:rPr>
              <a:t>più spazio disco 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per l’esperimento.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Richieste Missioni 2022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8360550" y="4782875"/>
            <a:ext cx="548700" cy="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aphicFrame>
        <p:nvGraphicFramePr>
          <p:cNvPr id="103" name="Google Shape;103;p15"/>
          <p:cNvGraphicFramePr/>
          <p:nvPr/>
        </p:nvGraphicFramePr>
        <p:xfrm>
          <a:off x="311700" y="1474538"/>
          <a:ext cx="8369400" cy="2194415"/>
        </p:xfrm>
        <a:graphic>
          <a:graphicData uri="http://schemas.openxmlformats.org/drawingml/2006/table">
            <a:tbl>
              <a:tblPr>
                <a:noFill/>
                <a:tableStyleId>{7B76BA14-381F-4FE7-BC92-A536B778D778}</a:tableStyleId>
              </a:tblPr>
              <a:tblGrid>
                <a:gridCol w="4756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TIPOLOGIA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COSTO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Chair Computing Steering Group (Bianchi)</a:t>
                      </a:r>
                      <a:endParaRPr/>
                    </a:p>
                  </a:txBody>
                  <a:tcPr marL="28575" marR="2857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 kEuro</a:t>
                      </a:r>
                      <a:endParaRPr/>
                    </a:p>
                  </a:txBody>
                  <a:tcPr marL="28575" marR="28575" marT="91425" marB="914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Infrastructure Coordinator (Pardi)</a:t>
                      </a:r>
                      <a:endParaRPr/>
                    </a:p>
                  </a:txBody>
                  <a:tcPr marL="28575" marR="2857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 kEuro</a:t>
                      </a:r>
                      <a:endParaRPr/>
                    </a:p>
                  </a:txBody>
                  <a:tcPr marL="28575" marR="28575" marT="91425" marB="914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Software e Computing Workshop (2.5 kE x 5 persone)</a:t>
                      </a:r>
                      <a:endParaRPr/>
                    </a:p>
                  </a:txBody>
                  <a:tcPr marL="28575" marR="2857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12.5 kEuro</a:t>
                      </a:r>
                      <a:endParaRPr/>
                    </a:p>
                  </a:txBody>
                  <a:tcPr marL="28575" marR="28575" marT="91425" marB="914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TOTALE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22.5 kEuro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329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Utilizzo</a:t>
            </a:r>
            <a:r>
              <a:rPr lang="en-GB" dirty="0" smtClean="0"/>
              <a:t> </a:t>
            </a:r>
            <a:r>
              <a:rPr lang="en-GB" dirty="0" err="1" smtClean="0"/>
              <a:t>istantaneo</a:t>
            </a:r>
            <a:r>
              <a:rPr lang="en-GB"/>
              <a:t> </a:t>
            </a:r>
            <a:r>
              <a:rPr lang="en-GB" smtClean="0"/>
              <a:t>CPU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23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42" y="1152475"/>
            <a:ext cx="8211515" cy="401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27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Attività e milestone del computing 2022</a:t>
            </a:r>
            <a:endParaRPr dirty="0"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sz="1600" dirty="0" smtClean="0"/>
              <a:t>Resource Provider (CPU and storage)</a:t>
            </a:r>
          </a:p>
          <a:p>
            <a:r>
              <a:rPr lang="it-IT" sz="1600" dirty="0" smtClean="0"/>
              <a:t>Computing </a:t>
            </a:r>
            <a:r>
              <a:rPr lang="it-IT" sz="1600" dirty="0"/>
              <a:t>Resource Estimate.</a:t>
            </a:r>
          </a:p>
          <a:p>
            <a:r>
              <a:rPr lang="en-US" sz="1600" dirty="0"/>
              <a:t>Network Data Challenge and TAPE </a:t>
            </a:r>
            <a:r>
              <a:rPr lang="en-US" sz="1600" dirty="0" smtClean="0"/>
              <a:t>Test</a:t>
            </a:r>
            <a:endParaRPr lang="en-US" sz="1600" dirty="0"/>
          </a:p>
          <a:p>
            <a:r>
              <a:rPr lang="en-GB" sz="1600" dirty="0"/>
              <a:t>Cloud </a:t>
            </a:r>
            <a:r>
              <a:rPr lang="en-GB" sz="1600" dirty="0" smtClean="0"/>
              <a:t>Technology provider (VCYCLE)</a:t>
            </a:r>
            <a:endParaRPr lang="en-GB" sz="1600" dirty="0"/>
          </a:p>
          <a:p>
            <a:r>
              <a:rPr lang="en-US" sz="1600" dirty="0"/>
              <a:t>R&amp;D on HTTP Data Access and </a:t>
            </a:r>
            <a:r>
              <a:rPr lang="en-US" sz="1600" dirty="0" err="1"/>
              <a:t>SRMless</a:t>
            </a:r>
            <a:r>
              <a:rPr lang="en-US" sz="1600" dirty="0"/>
              <a:t> </a:t>
            </a:r>
            <a:r>
              <a:rPr lang="en-US" sz="1600" dirty="0" smtClean="0"/>
              <a:t>storage</a:t>
            </a:r>
            <a:br>
              <a:rPr lang="en-US" sz="1600" dirty="0" smtClean="0"/>
            </a:br>
            <a:endParaRPr lang="en-US" sz="2800" b="1" dirty="0">
              <a:solidFill>
                <a:srgbClr val="3C78D8"/>
              </a:solidFill>
            </a:endParaRPr>
          </a:p>
          <a:p>
            <a:pPr marL="114300" indent="0">
              <a:buNone/>
            </a:pPr>
            <a:r>
              <a:rPr lang="en-US" sz="2400" b="1" dirty="0">
                <a:solidFill>
                  <a:srgbClr val="3C78D8"/>
                </a:solidFill>
              </a:rPr>
              <a:t>Milestone 2022</a:t>
            </a:r>
            <a:endParaRPr lang="en" sz="2400" b="1" dirty="0">
              <a:solidFill>
                <a:srgbClr val="3C78D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Mantenere su TAPE il 20% dei </a:t>
            </a:r>
            <a:r>
              <a:rPr lang="en" sz="1600" dirty="0"/>
              <a:t>RAW Data </a:t>
            </a:r>
            <a:r>
              <a:rPr lang="en" sz="1600" dirty="0" smtClean="0"/>
              <a:t>presso il </a:t>
            </a:r>
            <a:r>
              <a:rPr lang="en" sz="1600" dirty="0"/>
              <a:t>CNAF 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 smtClean="0"/>
              <a:t>Processing e reprocessing dei RAW Data presso il CNAF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/>
              <a:t>Produzione del 12% del Monte Carlo su siti pledge + risorse </a:t>
            </a:r>
            <a:r>
              <a:rPr lang="en" sz="1600" dirty="0" smtClean="0"/>
              <a:t>opportunistiche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 dirty="0"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360550" y="4782875"/>
            <a:ext cx="548700" cy="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Siti che supportano Belle II</a:t>
            </a:r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360550" y="4782875"/>
            <a:ext cx="548700" cy="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aphicFrame>
        <p:nvGraphicFramePr>
          <p:cNvPr id="56" name="Google Shape;56;p9"/>
          <p:cNvGraphicFramePr/>
          <p:nvPr/>
        </p:nvGraphicFramePr>
        <p:xfrm>
          <a:off x="100025" y="1158125"/>
          <a:ext cx="8889300" cy="3596410"/>
        </p:xfrm>
        <a:graphic>
          <a:graphicData uri="http://schemas.openxmlformats.org/drawingml/2006/table">
            <a:tbl>
              <a:tblPr>
                <a:noFill/>
                <a:tableStyleId>{7B76BA14-381F-4FE7-BC92-A536B778D778}</a:tableStyleId>
              </a:tblPr>
              <a:tblGrid>
                <a:gridCol w="2078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6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44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Ruolo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Dettagli finanziamento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CNAF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RAW Data Center + Pledged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Finanziato da giunta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Napoli + Cosenza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Risorse pledged 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CSN1 + beneficiario di progetti PON (prima RECAS ora IBISCO)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Pisa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Risorse pledged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CSN1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Torino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Risorse pledged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</a:rPr>
                        <a:t>CSN1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LNL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Opportunistiche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Roma3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Opportunistiche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Frascati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Opportunistiche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Pisa: Analysis Farm for n-tuple analysis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000" dirty="0"/>
              <a:t>Pisa offre un servizio di Analysis Farm per la comunità Italiana di Belle II</a:t>
            </a:r>
          </a:p>
          <a:p>
            <a:r>
              <a:rPr lang="it-IT" sz="2000" dirty="0" smtClean="0"/>
              <a:t>Sfrutta </a:t>
            </a:r>
            <a:r>
              <a:rPr lang="it-IT" sz="2000" dirty="0"/>
              <a:t>un infrastruttura comune per l’analisi interattiva utilizzata anche da CMS e altri gruppi.</a:t>
            </a:r>
          </a:p>
          <a:p>
            <a:r>
              <a:rPr lang="it-IT" sz="2000" dirty="0"/>
              <a:t>Vantaggio Tecnico di avere le CPU che vedono lo storage direttamente </a:t>
            </a:r>
          </a:p>
          <a:p>
            <a:r>
              <a:rPr lang="it-IT" sz="2000" dirty="0"/>
              <a:t>I job di analisi possono essere configurati per </a:t>
            </a:r>
            <a:r>
              <a:rPr lang="it-IT" sz="2000" dirty="0" smtClean="0"/>
              <a:t>inviare </a:t>
            </a:r>
            <a:r>
              <a:rPr lang="it-IT" sz="2000" dirty="0"/>
              <a:t>le n-</a:t>
            </a:r>
            <a:r>
              <a:rPr lang="it-IT" sz="2000" dirty="0" err="1"/>
              <a:t>tuples</a:t>
            </a:r>
            <a:r>
              <a:rPr lang="it-IT" sz="2000" dirty="0"/>
              <a:t> a Pisa senza trasferire i file manualmente</a:t>
            </a:r>
          </a:p>
          <a:p>
            <a:r>
              <a:rPr lang="it-IT" sz="2000" dirty="0"/>
              <a:t>Sistema in produzione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299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8"/>
          <p:cNvSpPr txBox="1">
            <a:spLocks noGrp="1"/>
          </p:cNvSpPr>
          <p:nvPr>
            <p:ph type="sldNum" idx="12"/>
          </p:nvPr>
        </p:nvSpPr>
        <p:spPr>
          <a:xfrm>
            <a:off x="8784031" y="46632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4" name="Rettangolo 3"/>
          <p:cNvSpPr/>
          <p:nvPr/>
        </p:nvSpPr>
        <p:spPr>
          <a:xfrm>
            <a:off x="1054225" y="21489"/>
            <a:ext cx="64251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400" b="1" dirty="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Overall activity in 2021 JFY</a:t>
            </a:r>
            <a:endParaRPr lang="en-GB" sz="4400" b="1" dirty="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48"/>
          <p:cNvSpPr txBox="1"/>
          <p:nvPr/>
        </p:nvSpPr>
        <p:spPr>
          <a:xfrm>
            <a:off x="-1" y="3200709"/>
            <a:ext cx="2869036" cy="21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 dirty="0"/>
              <a:t>Italian Share 12.9 (</a:t>
            </a:r>
            <a:r>
              <a:rPr lang="en" b="1" dirty="0" smtClean="0"/>
              <a:t>Goal 11</a:t>
            </a:r>
            <a:r>
              <a:rPr lang="en" b="1" dirty="0"/>
              <a:t>%)</a:t>
            </a:r>
            <a:endParaRPr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29296" y="3587318"/>
            <a:ext cx="86328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/>
              <a:t>Attività in aumento rispetto al 2020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/>
              <a:t>Picchi di ~33 k </a:t>
            </a:r>
            <a:r>
              <a:rPr lang="it-IT" dirty="0" err="1"/>
              <a:t>jobs</a:t>
            </a:r>
            <a:r>
              <a:rPr lang="it-IT" dirty="0"/>
              <a:t> </a:t>
            </a:r>
            <a:r>
              <a:rPr lang="it-IT" dirty="0" err="1"/>
              <a:t>running</a:t>
            </a:r>
            <a:r>
              <a:rPr lang="it-IT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/>
              <a:t>Molte CPU opportunistiche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/>
              <a:t>More </a:t>
            </a:r>
            <a:r>
              <a:rPr lang="it-IT" dirty="0" err="1"/>
              <a:t>than</a:t>
            </a:r>
            <a:r>
              <a:rPr lang="it-IT" dirty="0"/>
              <a:t> 7 PB data transfer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/>
              <a:t>Disk </a:t>
            </a:r>
            <a:r>
              <a:rPr lang="it-IT" dirty="0" err="1"/>
              <a:t>usage</a:t>
            </a:r>
            <a:r>
              <a:rPr lang="it-IT" dirty="0"/>
              <a:t> </a:t>
            </a:r>
            <a:r>
              <a:rPr lang="it-IT" dirty="0" smtClean="0"/>
              <a:t>on </a:t>
            </a:r>
            <a:r>
              <a:rPr lang="it-IT" dirty="0" err="1" smtClean="0"/>
              <a:t>Primary</a:t>
            </a:r>
            <a:r>
              <a:rPr lang="it-IT" dirty="0" smtClean="0"/>
              <a:t> storage </a:t>
            </a:r>
            <a:r>
              <a:rPr lang="it-IT" dirty="0"/>
              <a:t>6 PB out of 8 PB.</a:t>
            </a:r>
            <a:endParaRPr lang="en-GB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433" y="1008525"/>
            <a:ext cx="3142289" cy="235671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" y="1050931"/>
            <a:ext cx="2906782" cy="2180086"/>
          </a:xfrm>
          <a:prstGeom prst="rect">
            <a:avLst/>
          </a:prstGeom>
        </p:spPr>
      </p:pic>
      <p:sp>
        <p:nvSpPr>
          <p:cNvPr id="32" name="CasellaDiTesto 31"/>
          <p:cNvSpPr txBox="1"/>
          <p:nvPr/>
        </p:nvSpPr>
        <p:spPr>
          <a:xfrm>
            <a:off x="4266804" y="1865819"/>
            <a:ext cx="6142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8F9BFD"/>
                </a:solidFill>
              </a:rPr>
              <a:t>User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3822035" y="1906187"/>
            <a:ext cx="6447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EF4FA2"/>
                </a:solidFill>
              </a:rPr>
              <a:t>Skim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4827636" y="1883714"/>
            <a:ext cx="1275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FBB3AC"/>
                </a:solidFill>
              </a:rPr>
              <a:t>RAW Data proc</a:t>
            </a:r>
          </a:p>
        </p:txBody>
      </p:sp>
      <p:cxnSp>
        <p:nvCxnSpPr>
          <p:cNvPr id="37" name="Connettore 2 36"/>
          <p:cNvCxnSpPr>
            <a:stCxn id="33" idx="2"/>
          </p:cNvCxnSpPr>
          <p:nvPr/>
        </p:nvCxnSpPr>
        <p:spPr>
          <a:xfrm flipH="1">
            <a:off x="3996007" y="2229352"/>
            <a:ext cx="148392" cy="6429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>
            <a:off x="4506696" y="2066636"/>
            <a:ext cx="78065" cy="8056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flipH="1">
            <a:off x="5068232" y="2090509"/>
            <a:ext cx="483767" cy="7817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oogle Shape;291;p48"/>
          <p:cNvCxnSpPr/>
          <p:nvPr/>
        </p:nvCxnSpPr>
        <p:spPr>
          <a:xfrm flipV="1">
            <a:off x="3242019" y="1810832"/>
            <a:ext cx="2922598" cy="10734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3" name="CasellaDiTesto 42"/>
          <p:cNvSpPr txBox="1"/>
          <p:nvPr/>
        </p:nvSpPr>
        <p:spPr>
          <a:xfrm>
            <a:off x="3194856" y="1788145"/>
            <a:ext cx="14542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20kJobs slot pledged</a:t>
            </a:r>
            <a:endParaRPr lang="en-GB" sz="1050" dirty="0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722" y="1015067"/>
            <a:ext cx="2961278" cy="235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77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Spazio</a:t>
            </a:r>
            <a:r>
              <a:rPr lang="en-GB" dirty="0"/>
              <a:t> Disco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7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6C716478-E2AC-4FF1-8640-F57158318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658" y="1017725"/>
            <a:ext cx="3998551" cy="392339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9EFED52E-FCDE-423F-9BD2-57F4D3FB48FA}"/>
              </a:ext>
            </a:extLst>
          </p:cNvPr>
          <p:cNvSpPr txBox="1"/>
          <p:nvPr/>
        </p:nvSpPr>
        <p:spPr>
          <a:xfrm>
            <a:off x="311699" y="1265382"/>
            <a:ext cx="41771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Attualmente utilizzato 1PB di spazio disco in Italia distribuito tra gli storage di </a:t>
            </a:r>
          </a:p>
          <a:p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CNAF e NAPOLI (</a:t>
            </a:r>
            <a:r>
              <a:rPr lang="it-IT" sz="2000" dirty="0" err="1"/>
              <a:t>Primary</a:t>
            </a:r>
            <a:r>
              <a:rPr lang="it-IT" sz="2000" dirty="0"/>
              <a:t> 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PISA, TORINO (</a:t>
            </a:r>
            <a:r>
              <a:rPr lang="it-IT" sz="2000" dirty="0" err="1"/>
              <a:t>pledged</a:t>
            </a:r>
            <a:r>
              <a:rPr lang="it-IT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ROMA3,LNF (risorse opportunistiche)</a:t>
            </a:r>
          </a:p>
        </p:txBody>
      </p:sp>
    </p:spTree>
    <p:extLst>
      <p:ext uri="{BB962C8B-B14F-4D97-AF65-F5344CB8AC3E}">
        <p14:creationId xmlns:p14="http://schemas.microsoft.com/office/powerpoint/2010/main" val="2484475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Major </a:t>
            </a:r>
            <a:r>
              <a:rPr lang="it-IT" sz="2800" dirty="0" err="1"/>
              <a:t>Review</a:t>
            </a:r>
            <a:r>
              <a:rPr lang="it-IT" sz="2800" dirty="0"/>
              <a:t> dell’</a:t>
            </a:r>
            <a:r>
              <a:rPr lang="it-IT" sz="2800" dirty="0" err="1"/>
              <a:t>Infrastuttura</a:t>
            </a:r>
            <a:r>
              <a:rPr lang="it-IT" sz="2800" dirty="0"/>
              <a:t> di Computing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11700" y="1107346"/>
            <a:ext cx="8597550" cy="3565321"/>
          </a:xfrm>
        </p:spPr>
        <p:txBody>
          <a:bodyPr/>
          <a:lstStyle/>
          <a:p>
            <a:pPr marL="114300" indent="0">
              <a:buNone/>
            </a:pPr>
            <a:r>
              <a:rPr lang="it-IT" dirty="0"/>
              <a:t>Gennaio 2021 - Transizione del Sistema di Data Management system da una soluzione sviluppata internamente a RUCIO framework che apre a nuove possibilità nel </a:t>
            </a:r>
            <a:r>
              <a:rPr lang="it-IT" dirty="0" smtClean="0"/>
              <a:t>contesto </a:t>
            </a:r>
            <a:r>
              <a:rPr lang="it-IT" dirty="0"/>
              <a:t>del data </a:t>
            </a:r>
            <a:r>
              <a:rPr lang="it-IT" dirty="0" err="1"/>
              <a:t>lake</a:t>
            </a:r>
            <a:r>
              <a:rPr lang="it-IT" dirty="0"/>
              <a:t>.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/>
              <a:t>Aprile 2021 - Upgrade del framework DIRAC e implementazione del pilot3 per la sottomissione dei job.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/>
              <a:t>In Corso: Progressiva implementazione del protocollo HTTP/WebDav in sostituzione del protocolli GRID di accesso e trasferimento </a:t>
            </a:r>
            <a:r>
              <a:rPr lang="it-IT" dirty="0" err="1"/>
              <a:t>SRM+Gsiftp</a:t>
            </a:r>
            <a:endParaRPr lang="it-IT" dirty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783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RAW Data Distribution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9</a:t>
            </a:fld>
            <a:endParaRPr lang="it-IT"/>
          </a:p>
        </p:txBody>
      </p:sp>
      <p:pic>
        <p:nvPicPr>
          <p:cNvPr id="5" name="Google Shape;361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701" y="1152476"/>
            <a:ext cx="3288750" cy="35511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64;p55"/>
          <p:cNvSpPr txBox="1"/>
          <p:nvPr/>
        </p:nvSpPr>
        <p:spPr>
          <a:xfrm>
            <a:off x="3873879" y="1017725"/>
            <a:ext cx="4863339" cy="11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A partire da Marzo 2021 sono iniziate le attività per distirbuire </a:t>
            </a:r>
            <a:r>
              <a:rPr lang="it-IT" dirty="0"/>
              <a:t>i RAW data su più data center in </a:t>
            </a:r>
            <a:r>
              <a:rPr lang="en" dirty="0"/>
              <a:t>USA, Italia, Germania, Francia e Canada secondo lo share previsto.</a:t>
            </a:r>
            <a:endParaRPr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787807"/>
              </p:ext>
            </p:extLst>
          </p:nvPr>
        </p:nvGraphicFramePr>
        <p:xfrm>
          <a:off x="4005262" y="1893040"/>
          <a:ext cx="4600575" cy="2720340"/>
        </p:xfrm>
        <a:graphic>
          <a:graphicData uri="http://schemas.openxmlformats.org/drawingml/2006/table">
            <a:tbl>
              <a:tblPr/>
              <a:tblGrid>
                <a:gridCol w="1533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SITE</a:t>
                      </a:r>
                      <a:endParaRPr lang="it-IT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2019-2020</a:t>
                      </a:r>
                      <a:endParaRPr lang="it-IT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2021-2024</a:t>
                      </a:r>
                      <a:endParaRPr lang="it-IT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BNL - USA</a:t>
                      </a:r>
                      <a:endParaRPr lang="it-IT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  <a:endParaRPr lang="it-IT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  <a:endParaRPr lang="it-IT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CNAF -  Italy</a:t>
                      </a:r>
                      <a:endParaRPr lang="it-IT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  <a:endParaRPr lang="it-IT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  <a:endParaRPr lang="it-IT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DESY - Germany</a:t>
                      </a:r>
                      <a:endParaRPr lang="it-IT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  <a:endParaRPr lang="it-IT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  <a:endParaRPr lang="it-IT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KIT - Germany</a:t>
                      </a:r>
                      <a:endParaRPr lang="it-IT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  <a:endParaRPr lang="it-IT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  <a:endParaRPr lang="it-IT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IN2P3CC - France</a:t>
                      </a:r>
                      <a:endParaRPr lang="it-IT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  <a:endParaRPr lang="it-IT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  <a:endParaRPr lang="it-IT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UVIC - Canada</a:t>
                      </a:r>
                      <a:endParaRPr lang="it-IT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  <a:endParaRPr lang="it-IT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  <a:endParaRPr lang="it-IT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511233"/>
      </p:ext>
    </p:extLst>
  </p:cSld>
  <p:clrMapOvr>
    <a:masterClrMapping/>
  </p:clrMapOvr>
</p:sld>
</file>

<file path=ppt/theme/theme1.xml><?xml version="1.0" encoding="utf-8"?>
<a:theme xmlns:a="http://schemas.openxmlformats.org/drawingml/2006/main" name="DD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2633</TotalTime>
  <Words>1052</Words>
  <Application>Microsoft Office PowerPoint</Application>
  <PresentationFormat>Presentazione su schermo (16:9)</PresentationFormat>
  <Paragraphs>244</Paragraphs>
  <Slides>23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6" baseType="lpstr">
      <vt:lpstr>Arial</vt:lpstr>
      <vt:lpstr>Calibri</vt:lpstr>
      <vt:lpstr>DDM</vt:lpstr>
      <vt:lpstr>Computing Belle II</vt:lpstr>
      <vt:lpstr>Responsabilità</vt:lpstr>
      <vt:lpstr>Attività e milestone del computing 2022</vt:lpstr>
      <vt:lpstr>Siti che supportano Belle II</vt:lpstr>
      <vt:lpstr>Pisa: Analysis Farm for n-tuple analysis</vt:lpstr>
      <vt:lpstr>Presentazione standard di PowerPoint</vt:lpstr>
      <vt:lpstr>Spazio Disco </vt:lpstr>
      <vt:lpstr>Major Review dell’Infrastuttura di Computing</vt:lpstr>
      <vt:lpstr>RAW Data Distribution</vt:lpstr>
      <vt:lpstr>The Challenge of the Network</vt:lpstr>
      <vt:lpstr>Belle II Network </vt:lpstr>
      <vt:lpstr>Belle II RAW Data Center Configuration activity</vt:lpstr>
      <vt:lpstr>Rucio subscription</vt:lpstr>
      <vt:lpstr>DISTRIBUZIONE DEI RAW DATA IN 5 DATA CENTER</vt:lpstr>
      <vt:lpstr>PON Ricerca e Innovazione 2014-2020 - Infrastruttura DHTCS-IT Progetto I.Bi.S.Co. Infrastruttura per BIg data e Scientific Computing (18.7MEuro) </vt:lpstr>
      <vt:lpstr>Progetto IBISCO</vt:lpstr>
      <vt:lpstr>Jennifer 2 - WP5 Task 5.1  - Tecnologie Cloud Computing  per T2K,HK, Belle 2</vt:lpstr>
      <vt:lpstr>Resoconto risorse disponibili per Belle II ad oggi settembre 2021</vt:lpstr>
      <vt:lpstr>Analisi esigenze per il 2022</vt:lpstr>
      <vt:lpstr>Richieste  Inventariabili 2022</vt:lpstr>
      <vt:lpstr>Richieste Missioni 2022</vt:lpstr>
      <vt:lpstr>Presentazione standard di PowerPoint</vt:lpstr>
      <vt:lpstr>Utilizzo istantaneo CPU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Belle II</dc:title>
  <dc:creator>spardi</dc:creator>
  <cp:lastModifiedBy>osio thern</cp:lastModifiedBy>
  <cp:revision>38</cp:revision>
  <dcterms:modified xsi:type="dcterms:W3CDTF">2021-09-08T16:32:50Z</dcterms:modified>
</cp:coreProperties>
</file>