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12" r:id="rId2"/>
    <p:sldMasterId id="2147483718" r:id="rId3"/>
    <p:sldMasterId id="2147483731" r:id="rId4"/>
    <p:sldMasterId id="2147483737" r:id="rId5"/>
    <p:sldMasterId id="2147483749" r:id="rId6"/>
    <p:sldMasterId id="2147483756" r:id="rId7"/>
  </p:sldMasterIdLst>
  <p:notesMasterIdLst>
    <p:notesMasterId r:id="rId76"/>
  </p:notesMasterIdLst>
  <p:handoutMasterIdLst>
    <p:handoutMasterId r:id="rId77"/>
  </p:handoutMasterIdLst>
  <p:sldIdLst>
    <p:sldId id="256" r:id="rId8"/>
    <p:sldId id="261" r:id="rId9"/>
    <p:sldId id="342" r:id="rId10"/>
    <p:sldId id="404" r:id="rId11"/>
    <p:sldId id="344" r:id="rId12"/>
    <p:sldId id="406" r:id="rId13"/>
    <p:sldId id="405" r:id="rId14"/>
    <p:sldId id="349" r:id="rId15"/>
    <p:sldId id="295" r:id="rId16"/>
    <p:sldId id="296" r:id="rId17"/>
    <p:sldId id="409" r:id="rId18"/>
    <p:sldId id="407" r:id="rId19"/>
    <p:sldId id="408" r:id="rId20"/>
    <p:sldId id="410" r:id="rId21"/>
    <p:sldId id="412" r:id="rId22"/>
    <p:sldId id="262" r:id="rId23"/>
    <p:sldId id="354" r:id="rId24"/>
    <p:sldId id="350" r:id="rId25"/>
    <p:sldId id="396" r:id="rId26"/>
    <p:sldId id="397" r:id="rId27"/>
    <p:sldId id="398" r:id="rId28"/>
    <p:sldId id="399" r:id="rId29"/>
    <p:sldId id="400" r:id="rId30"/>
    <p:sldId id="257" r:id="rId31"/>
    <p:sldId id="391" r:id="rId32"/>
    <p:sldId id="259" r:id="rId33"/>
    <p:sldId id="332" r:id="rId34"/>
    <p:sldId id="258" r:id="rId35"/>
    <p:sldId id="327" r:id="rId36"/>
    <p:sldId id="418" r:id="rId37"/>
    <p:sldId id="417" r:id="rId38"/>
    <p:sldId id="419" r:id="rId39"/>
    <p:sldId id="413" r:id="rId40"/>
    <p:sldId id="414" r:id="rId41"/>
    <p:sldId id="416" r:id="rId42"/>
    <p:sldId id="338" r:id="rId43"/>
    <p:sldId id="269" r:id="rId44"/>
    <p:sldId id="271" r:id="rId45"/>
    <p:sldId id="272" r:id="rId46"/>
    <p:sldId id="273" r:id="rId47"/>
    <p:sldId id="274" r:id="rId48"/>
    <p:sldId id="275" r:id="rId49"/>
    <p:sldId id="315" r:id="rId50"/>
    <p:sldId id="411" r:id="rId51"/>
    <p:sldId id="277" r:id="rId52"/>
    <p:sldId id="278" r:id="rId53"/>
    <p:sldId id="281" r:id="rId54"/>
    <p:sldId id="333" r:id="rId55"/>
    <p:sldId id="282" r:id="rId56"/>
    <p:sldId id="401" r:id="rId57"/>
    <p:sldId id="402" r:id="rId58"/>
    <p:sldId id="403" r:id="rId59"/>
    <p:sldId id="335" r:id="rId60"/>
    <p:sldId id="286" r:id="rId61"/>
    <p:sldId id="287" r:id="rId62"/>
    <p:sldId id="336" r:id="rId63"/>
    <p:sldId id="337" r:id="rId64"/>
    <p:sldId id="263" r:id="rId65"/>
    <p:sldId id="288" r:id="rId66"/>
    <p:sldId id="339" r:id="rId67"/>
    <p:sldId id="345" r:id="rId68"/>
    <p:sldId id="346" r:id="rId69"/>
    <p:sldId id="347" r:id="rId70"/>
    <p:sldId id="348" r:id="rId71"/>
    <p:sldId id="266" r:id="rId72"/>
    <p:sldId id="420" r:id="rId73"/>
    <p:sldId id="260" r:id="rId74"/>
    <p:sldId id="323" r:id="rId75"/>
  </p:sldIdLst>
  <p:sldSz cx="9144000" cy="6858000" type="screen4x3"/>
  <p:notesSz cx="9929813" cy="67976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3" autoAdjust="0"/>
    <p:restoredTop sz="94660"/>
  </p:normalViewPr>
  <p:slideViewPr>
    <p:cSldViewPr>
      <p:cViewPr varScale="1">
        <p:scale>
          <a:sx n="80" d="100"/>
          <a:sy n="80" d="100"/>
        </p:scale>
        <p:origin x="115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3A75EA5-7DC5-4262-9F32-A87A88E612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D5A5E72-99FF-4D0E-88FB-A23CF328DC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513" y="0"/>
            <a:ext cx="43037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B7E5C-D103-4686-A516-DC3D0A84DE9C}" type="datetimeFigureOut">
              <a:rPr lang="it-IT" smtClean="0"/>
              <a:t>08/09/2021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2CEBE6-0DFE-4A3F-8924-B4BF1EFE57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B789-47D3-4414-B90D-E3F5D91144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513" y="6456363"/>
            <a:ext cx="43037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9C4D9-C56D-4D08-B229-7A8C2C6CD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58137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5171" y="0"/>
            <a:ext cx="4302919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DC6F9-32C6-451B-B6B7-4CC191128ED2}" type="datetimeFigureOut">
              <a:rPr lang="it-IT" smtClean="0"/>
              <a:t>08/09/2021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9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982" y="3271382"/>
            <a:ext cx="794385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2919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5171" y="6456219"/>
            <a:ext cx="4302919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7A112-00DE-4EED-9EBA-AFE6374A81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49083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7A112-00DE-4EED-9EBA-AFE6374A81DC}" type="slidenum">
              <a:rPr lang="it-IT" smtClean="0"/>
              <a:t>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6DA1EC-BD58-4C69-9DC8-04ADD9F615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27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7A112-00DE-4EED-9EBA-AFE6374A81DC}" type="slidenum">
              <a:rPr lang="it-IT" smtClean="0"/>
              <a:t>49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E41818-243A-4057-93F1-2E86FA47B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07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0413" y="134854"/>
            <a:ext cx="6798271" cy="469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72865" y="3485478"/>
            <a:ext cx="547336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AA5D7-2546-42D2-B633-A4F5CBBC00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0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2855" y="237094"/>
            <a:ext cx="5018290" cy="778996"/>
          </a:xfrm>
        </p:spPr>
        <p:txBody>
          <a:bodyPr lIns="0" tIns="0" rIns="0" bIns="0"/>
          <a:lstStyle>
            <a:lvl1pPr>
              <a:defRPr sz="506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A01A-C444-4CDF-A9B0-71785AD49F9D}" type="datetime1">
              <a:rPr lang="en-US" smtClean="0"/>
              <a:t>9/8/2021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07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2855" y="237094"/>
            <a:ext cx="5018290" cy="778996"/>
          </a:xfrm>
        </p:spPr>
        <p:txBody>
          <a:bodyPr lIns="0" tIns="0" rIns="0" bIns="0"/>
          <a:lstStyle>
            <a:lvl1pPr>
              <a:defRPr sz="506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92651-16F5-4207-BA4F-61E8E352B412}" type="datetime1">
              <a:rPr lang="en-US" smtClean="0"/>
              <a:t>9/8/2021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55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360F7-B9FA-48CD-8EE0-A03CA70DDC54}" type="datetime1">
              <a:rPr lang="en-US" smtClean="0"/>
              <a:t>9/8/2021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917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50504" y="-83908"/>
            <a:ext cx="7758576" cy="519373"/>
          </a:xfrm>
          <a:prstGeom prst="rect">
            <a:avLst/>
          </a:prstGeom>
        </p:spPr>
        <p:txBody>
          <a:bodyPr/>
          <a:lstStyle>
            <a:lvl1pPr algn="l">
              <a:defRPr sz="3375"/>
            </a:lvl1pPr>
          </a:lstStyle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3" y="984419"/>
            <a:ext cx="7877175" cy="1384995"/>
          </a:xfrm>
          <a:prstGeom prst="rect">
            <a:avLst/>
          </a:prstGeom>
        </p:spPr>
        <p:txBody>
          <a:bodyPr anchor="t"/>
          <a:lstStyle>
            <a:lvl1pPr>
              <a:defRPr sz="1800">
                <a:latin typeface="Skia Regular"/>
                <a:ea typeface="Skia Regular"/>
                <a:cs typeface="Skia Regular"/>
                <a:sym typeface="Skia Regular"/>
              </a:defRPr>
            </a:lvl1pPr>
            <a:lvl2pPr>
              <a:defRPr sz="1800">
                <a:latin typeface="Skia Regular"/>
                <a:ea typeface="Skia Regular"/>
                <a:cs typeface="Skia Regular"/>
                <a:sym typeface="Skia Regular"/>
              </a:defRPr>
            </a:lvl2pPr>
            <a:lvl3pPr>
              <a:defRPr sz="1800">
                <a:latin typeface="Skia Regular"/>
                <a:ea typeface="Skia Regular"/>
                <a:cs typeface="Skia Regular"/>
                <a:sym typeface="Skia Regular"/>
              </a:defRPr>
            </a:lvl3pPr>
            <a:lvl4pPr>
              <a:defRPr sz="1800">
                <a:latin typeface="Skia Regular"/>
                <a:ea typeface="Skia Regular"/>
                <a:cs typeface="Skia Regular"/>
                <a:sym typeface="Skia Regular"/>
              </a:defRPr>
            </a:lvl4pPr>
            <a:lvl5pPr>
              <a:defRPr sz="1800">
                <a:latin typeface="Skia Regular"/>
                <a:ea typeface="Skia Regular"/>
                <a:cs typeface="Skia Regular"/>
                <a:sym typeface="Skia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0926" y="6540500"/>
            <a:ext cx="157386" cy="830997"/>
          </a:xfrm>
          <a:prstGeom prst="rect">
            <a:avLst/>
          </a:prstGeom>
        </p:spPr>
        <p:txBody>
          <a:bodyPr/>
          <a:lstStyle>
            <a:lvl1pPr>
              <a:defRPr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85999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12D3AE-2328-454B-91E8-26BDDBFAC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C331C4-C07F-4A1D-8436-E304C9780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58C26F-766A-4832-915E-BE2D6742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35A2-B7E3-45DE-B871-8F81CFEE1B17}" type="datetime1">
              <a:rPr lang="en-US" smtClean="0"/>
              <a:t>9/8/2021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B67FF6-A8A9-4A47-917A-720420F6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9990F0-72AF-4545-B2DC-2B406CEB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2899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E91D5C-F0A2-4AED-A192-EE6C134B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E9B22B-D7F4-4B2E-92D7-35D02B43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918662-D872-41F5-BBC5-8B1689E9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9D2F-7374-4762-BBD0-9B476268F9A6}" type="datetime1">
              <a:rPr lang="en-US" smtClean="0"/>
              <a:t>9/8/2021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9BB729-91A2-4758-B20B-2D04C307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D34B11-CB4A-4F6D-8546-1FBDD037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283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982A0D-A5AB-4686-A70C-D4E7BB84F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39AD84-420A-4965-A3EA-FF84C260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CA9B6C-15B4-48E2-877E-DBEE4457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AF67-F23A-4D95-B627-867E9BB6DA9A}" type="datetime1">
              <a:rPr lang="en-US" smtClean="0"/>
              <a:t>9/8/2021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51111B-FDB2-4ED2-916F-BDD4943E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9AB6D2-F5CA-4324-8150-B67CA71A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49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B2023B-4D47-47C9-B937-84B7A7E8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11FF28-75C9-49D8-BC8E-80756052F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EFF1F2-EDCC-41EA-AF4D-E44FEE9B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D6A59B-19DA-4EAC-843C-3DB3B88E7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70A2-CDF3-467B-AECB-66AEEB4072EF}" type="datetime1">
              <a:rPr lang="en-US" smtClean="0"/>
              <a:t>9/8/2021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46B51C-08E6-4584-9665-3050E151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56D63D-0D80-43E5-A009-56F1E0B0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014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568B98-6C14-467B-A92A-D6249B7A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C44ED6-3912-4497-97DA-85D3733D9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91956F8-CD3E-423E-9E42-F8436D8AF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053D9FE-89EC-4089-97E1-124882CC98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163A52A-6060-44A9-B98E-C80BB4281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4965576-79D0-4423-BA69-6CF5F26E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1C00-A61E-400E-AEE8-08CE8D71189C}" type="datetime1">
              <a:rPr lang="en-US" smtClean="0"/>
              <a:t>9/8/2021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DAA7128-82FC-473E-BCFD-8387FD64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EC0AF07-7AF3-4CB9-8E6E-8266938B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168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0AD647-6BA7-42DE-898F-E84CE260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0A5806-42B2-4028-AF61-6FF6A5DD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D3EE8-54D3-4EE1-B505-D248A3FA9BA5}" type="datetime1">
              <a:rPr lang="en-US" smtClean="0"/>
              <a:t>9/8/2021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008BFA8-5968-468E-BA4E-937A9A23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2DC133-CA57-409A-BE72-1CF52546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10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0363" y="783572"/>
            <a:ext cx="3363298" cy="401328"/>
          </a:xfrm>
        </p:spPr>
        <p:txBody>
          <a:bodyPr lIns="0" tIns="0" rIns="0" bIns="0"/>
          <a:lstStyle>
            <a:lvl1pPr>
              <a:defRPr sz="2608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9575" y="1572941"/>
            <a:ext cx="6028850" cy="263149"/>
          </a:xfrm>
        </p:spPr>
        <p:txBody>
          <a:bodyPr lIns="0" tIns="0" rIns="0" bIns="0"/>
          <a:lstStyle>
            <a:lvl1pPr>
              <a:defRPr sz="1710" b="0" i="0">
                <a:solidFill>
                  <a:schemeClr val="hlink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E43B-2607-43C7-A88A-DD85A83CBE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06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6E99D63-6ED6-43CA-A939-A46608613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33CD-1430-47E5-B4DD-62A3137B0467}" type="datetime1">
              <a:rPr lang="en-US" smtClean="0"/>
              <a:t>9/8/2021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7EEA758-2164-43AB-BC3C-885B1ABB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A2E9B1-CA47-409D-B860-2EC5A19A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79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7D52FB-E8E9-474A-A466-6F06DEE2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D5B8AF-03A8-45E4-829F-84DA9ADF5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2F525F-BF63-4E1B-BC7F-A7C4F81CF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145DDB-E17E-41B2-BA21-F357EFE35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DAD0-E6B5-43F2-9DA9-54CFC5B9046D}" type="datetime1">
              <a:rPr lang="en-US" smtClean="0"/>
              <a:t>9/8/2021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2E9561-5A17-4D5B-BDAF-0787280D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D19662-8FD9-440C-8A6E-A884E2463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237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849209-AFE7-46C7-8505-4FCAD6CC0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C450C9-328D-474D-8637-CB6CC9FB8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DC99A3-FAE7-4F48-B1AD-BAFED3966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3EEFB0-794D-4E1C-A948-45000F15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B0DCE-B556-4DF5-9E45-64FF922F992A}" type="datetime1">
              <a:rPr lang="en-US" smtClean="0"/>
              <a:t>9/8/2021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2F66CD-C2BA-4C92-B7B6-0E422254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CBBE0D-0077-4D45-B103-B3D6ED34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36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AC3A0B-BE85-41A0-8B62-0808AF75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EA64C9-40D6-4280-BD6F-B0E46E625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E5AE1B-DC56-453F-8134-24A2DE80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AD30-4896-4DFB-806B-FD8A8C77443E}" type="datetime1">
              <a:rPr lang="en-US" smtClean="0"/>
              <a:t>9/8/2021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99C877-B185-412D-9DDB-5D475889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48DB92-3A74-497D-9FCC-E232A8D4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513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6C0F363-DD36-4D03-BDC3-6D62E22B91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CB6FCE-E7CA-45A2-BDCE-F8C064AC3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2F6547-8C10-4D0D-BE23-5B828B68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1889E-AFEB-4EF7-A752-B3739F2C4614}" type="datetime1">
              <a:rPr lang="en-US" smtClean="0"/>
              <a:t>9/8/2021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51528F-7DBE-446F-90F8-840D91DD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903456-1945-4595-8FE2-658A8888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05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99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3391793"/>
            <a:ext cx="8228763" cy="40203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813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660B-B304-404A-96BC-8F4ABFB08AC6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313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5484" y="2040129"/>
            <a:ext cx="3693032" cy="692497"/>
          </a:xfrm>
        </p:spPr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40CC0-C7B1-4501-B4A4-C68CBD3CAB4C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53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5484" y="2040129"/>
            <a:ext cx="3693032" cy="692497"/>
          </a:xfrm>
        </p:spPr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84A67-7F9B-48B7-8DFE-E748953EC7EA}" type="datetime1">
              <a:rPr lang="en-US" smtClean="0"/>
              <a:t>9/8/2021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054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5484" y="2040129"/>
            <a:ext cx="3693032" cy="692497"/>
          </a:xfrm>
        </p:spPr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1850C-572D-461F-ABE7-2DA746BDDD40}" type="datetime1">
              <a:rPr lang="en-US" smtClean="0"/>
              <a:t>9/8/2021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22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0363" y="783572"/>
            <a:ext cx="3363298" cy="401328"/>
          </a:xfrm>
        </p:spPr>
        <p:txBody>
          <a:bodyPr lIns="0" tIns="0" rIns="0" bIns="0"/>
          <a:lstStyle>
            <a:lvl1pPr>
              <a:defRPr sz="2608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0955" y="1431536"/>
            <a:ext cx="340130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26835" y="1431536"/>
            <a:ext cx="340130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9B112-FBA0-45C3-91F5-4636CBFE46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82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CAC4-512F-4194-B0CB-6817D188FC20}" type="datetime1">
              <a:rPr lang="en-US" smtClean="0"/>
              <a:t>9/8/2021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987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BAE0-DA97-453E-A550-A8B201912E5B}" type="datetime1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69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77D9561-D839-4A47-AEEF-CECD31DA23E8}" type="datetime1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59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72DB-155D-4A92-BB3F-BBFF15149FE6}" type="datetime1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14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FCB1-6AED-4B54-9748-DF6E9D1EB002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37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7398-11E8-41D9-AEA5-75E34D083CD2}" type="datetime1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08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D5AA7-0C0F-4E26-BAC0-75E4133D8240}" type="datetime1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12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12527-BEAD-4BB9-8A2A-77D571F500BA}" type="datetime1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38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433C-FF5D-4DC2-81CE-25D926FEC576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916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C541-22AB-42F4-8D80-640DA6709B34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4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0363" y="783572"/>
            <a:ext cx="3363298" cy="401328"/>
          </a:xfrm>
        </p:spPr>
        <p:txBody>
          <a:bodyPr lIns="0" tIns="0" rIns="0" bIns="0"/>
          <a:lstStyle>
            <a:lvl1pPr>
              <a:defRPr sz="2608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DA000-BE65-4464-9C3F-7FF1302C93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4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9FCE-E36B-425F-8C78-8D183DE5414B}" type="datetime1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89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2930-613B-480B-9DAB-0310D584C367}" type="datetime1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57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E2C6-347B-48BB-87D2-7B789B2F3FC4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608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0951" y="-35669"/>
            <a:ext cx="4862097" cy="768224"/>
          </a:xfrm>
        </p:spPr>
        <p:txBody>
          <a:bodyPr lIns="0" tIns="0" rIns="0" bIns="0"/>
          <a:lstStyle>
            <a:lvl1pPr>
              <a:defRPr sz="499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9558" y="2728699"/>
            <a:ext cx="7658546" cy="303032"/>
          </a:xfrm>
        </p:spPr>
        <p:txBody>
          <a:bodyPr lIns="0" tIns="0" rIns="0" bIns="0"/>
          <a:lstStyle>
            <a:lvl1pPr>
              <a:defRPr sz="1969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BDEE0-520D-446B-BF73-BECD9DCA86D3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077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0951" y="-35669"/>
            <a:ext cx="4862097" cy="768224"/>
          </a:xfrm>
        </p:spPr>
        <p:txBody>
          <a:bodyPr lIns="0" tIns="0" rIns="0" bIns="0"/>
          <a:lstStyle>
            <a:lvl1pPr>
              <a:defRPr sz="499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A2DF1-7F72-4DB6-BDD1-A3501F6A80AC}" type="datetime1">
              <a:rPr lang="en-US" smtClean="0"/>
              <a:t>9/8/2021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02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0951" y="-35669"/>
            <a:ext cx="4862097" cy="768224"/>
          </a:xfrm>
        </p:spPr>
        <p:txBody>
          <a:bodyPr lIns="0" tIns="0" rIns="0" bIns="0"/>
          <a:lstStyle>
            <a:lvl1pPr>
              <a:defRPr sz="499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D7CC8-22AD-4ADA-80AC-E13C99EC9B03}" type="datetime1">
              <a:rPr lang="en-US" smtClean="0"/>
              <a:t>9/8/2021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409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90CFC-2C2C-47EA-9D6C-FF503E9FB179}" type="datetime1">
              <a:rPr lang="en-US" smtClean="0"/>
              <a:t>9/8/2021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409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961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248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73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E6F6D-A390-4ACA-8121-6A9EE031ED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282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947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6956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3E3AB1-806B-480E-8BDB-A5B64951A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124968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3B5E3A5-98F1-48CA-B586-CC3D81234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A4173F-3890-44FD-9971-B2B0319E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96545615-22E3-41B6-B376-5C9EE3CAADD2}" type="datetimeFigureOut">
              <a:rPr lang="it-IT" smtClean="0"/>
              <a:t>08/09/2021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6EBFCE-417E-425E-8453-47758213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61D186-F20A-4B2F-989B-185CA73B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17DDBE70-E138-479A-8AFA-874C2E94CE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91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900363" y="783572"/>
            <a:ext cx="3363298" cy="46935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499575" y="1572940"/>
            <a:ext cx="6028850" cy="141577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29750" y="5788383"/>
            <a:ext cx="1798392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1004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25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1E6A-064F-4025-ABF0-0E6922838B0B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59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2855" y="237094"/>
            <a:ext cx="5018290" cy="778996"/>
          </a:xfrm>
        </p:spPr>
        <p:txBody>
          <a:bodyPr lIns="0" tIns="0" rIns="0" bIns="0"/>
          <a:lstStyle>
            <a:lvl1pPr>
              <a:defRPr sz="506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3907" y="1212626"/>
            <a:ext cx="6914704" cy="303032"/>
          </a:xfrm>
        </p:spPr>
        <p:txBody>
          <a:bodyPr lIns="0" tIns="0" rIns="0" bIns="0"/>
          <a:lstStyle>
            <a:lvl1pPr>
              <a:defRPr sz="1969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E7054-96D8-4941-B953-CA8DC31D3E9E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6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0363" y="783572"/>
            <a:ext cx="3363298" cy="469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9575" y="1572941"/>
            <a:ext cx="602885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hlink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58493" y="5788383"/>
            <a:ext cx="250211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90955" y="5788383"/>
            <a:ext cx="17983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CF9A3-2333-4AC3-9867-E2D84BF506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629750" y="5788383"/>
            <a:ext cx="17983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8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2855" y="237094"/>
            <a:ext cx="501829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3907" y="1212626"/>
            <a:ext cx="691470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BAECF-9909-4EAD-9E36-E655C3804508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86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55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A6C80F-CB4F-48D4-B1EF-D0AA08E37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353DC4-20FE-49B2-A5EB-13D9017B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C7E544-AFBB-4FD6-B1C4-6B12594F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5906A-77E5-43E0-8C89-4072EB5350F5}" type="datetime1">
              <a:rPr lang="en-US" smtClean="0"/>
              <a:t>9/8/2021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BF0F78-B39B-43FD-B3CC-E0FBC3D9C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FEFF26-D0D8-4086-B568-09163EC00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D4D0C-9A37-4100-AF3E-072C68664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5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5484" y="2040129"/>
            <a:ext cx="369303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704" y="1795780"/>
            <a:ext cx="77685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42A6C-57E5-4D3B-9AF4-886BBA143708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41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37A3AF8A-C74D-43D4-8F3F-CC1A15C75449}" type="datetime1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0951" y="-35669"/>
            <a:ext cx="4862097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9558" y="2728699"/>
            <a:ext cx="765854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6E01-7EB6-4926-B087-D54FF285F2A5}" type="datetime1">
              <a:rPr lang="en-US" smtClean="0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30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9279" y="299085"/>
            <a:ext cx="5425440" cy="518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247" y="1478597"/>
            <a:ext cx="8399145" cy="4487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86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arxiv.org/abs/2108.0321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YQhum0k-haHudSn3u3D6aYtB05vZtMio4kZVUHxzx-k/edit#gid=683285174" TargetMode="Externa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7900" y="838200"/>
            <a:ext cx="257619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395" dirty="0">
                <a:latin typeface="Arial"/>
                <a:cs typeface="Arial"/>
              </a:rPr>
              <a:t>Belle</a:t>
            </a:r>
            <a:r>
              <a:rPr sz="7500" spc="-465" dirty="0">
                <a:latin typeface="Arial"/>
                <a:cs typeface="Arial"/>
              </a:rPr>
              <a:t> </a:t>
            </a:r>
            <a:r>
              <a:rPr sz="7500" spc="-254" dirty="0">
                <a:latin typeface="Arial"/>
                <a:cs typeface="Arial"/>
              </a:rPr>
              <a:t>II</a:t>
            </a:r>
            <a:endParaRPr sz="7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28615" y="2917838"/>
            <a:ext cx="2370515" cy="81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4000" y="2209800"/>
            <a:ext cx="6154821" cy="12420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900" spc="-130" dirty="0">
                <a:solidFill>
                  <a:srgbClr val="3366FF"/>
                </a:solidFill>
                <a:latin typeface="Arial Unicode MS"/>
                <a:cs typeface="Arial Unicode MS"/>
              </a:rPr>
              <a:t>Roma, </a:t>
            </a:r>
            <a:r>
              <a:rPr lang="it-IT" sz="1900" spc="-30" dirty="0">
                <a:solidFill>
                  <a:srgbClr val="3366FF"/>
                </a:solidFill>
                <a:latin typeface="Arial Unicode MS"/>
                <a:cs typeface="Arial Unicode MS"/>
              </a:rPr>
              <a:t>08</a:t>
            </a:r>
            <a:r>
              <a:rPr sz="1900" spc="-30" dirty="0">
                <a:solidFill>
                  <a:srgbClr val="3366FF"/>
                </a:solidFill>
                <a:latin typeface="Arial Unicode MS"/>
                <a:cs typeface="Arial Unicode MS"/>
              </a:rPr>
              <a:t>/0</a:t>
            </a:r>
            <a:r>
              <a:rPr lang="it-IT" sz="1900" spc="-30" dirty="0">
                <a:solidFill>
                  <a:srgbClr val="3366FF"/>
                </a:solidFill>
                <a:latin typeface="Arial Unicode MS"/>
                <a:cs typeface="Arial Unicode MS"/>
              </a:rPr>
              <a:t>9</a:t>
            </a:r>
            <a:r>
              <a:rPr sz="1900" spc="-30" dirty="0">
                <a:solidFill>
                  <a:srgbClr val="3366FF"/>
                </a:solidFill>
                <a:latin typeface="Arial Unicode MS"/>
                <a:cs typeface="Arial Unicode MS"/>
              </a:rPr>
              <a:t>/20</a:t>
            </a:r>
            <a:r>
              <a:rPr lang="it-IT" sz="1900" spc="-30" dirty="0">
                <a:solidFill>
                  <a:srgbClr val="3366FF"/>
                </a:solidFill>
                <a:latin typeface="Arial Unicode MS"/>
                <a:cs typeface="Arial Unicode MS"/>
              </a:rPr>
              <a:t>21</a:t>
            </a:r>
            <a:r>
              <a:rPr sz="1900" spc="-30" dirty="0">
                <a:solidFill>
                  <a:srgbClr val="3366FF"/>
                </a:solidFill>
                <a:latin typeface="Arial Unicode MS"/>
                <a:cs typeface="Arial Unicode MS"/>
              </a:rPr>
              <a:t> </a:t>
            </a:r>
            <a:r>
              <a:rPr sz="1900" spc="-45" dirty="0">
                <a:solidFill>
                  <a:srgbClr val="797979"/>
                </a:solidFill>
                <a:latin typeface="Arial Unicode MS"/>
                <a:cs typeface="Arial Unicode MS"/>
              </a:rPr>
              <a:t>- </a:t>
            </a:r>
            <a:r>
              <a:rPr sz="1900" spc="-30" dirty="0">
                <a:solidFill>
                  <a:srgbClr val="797979"/>
                </a:solidFill>
                <a:latin typeface="Arial Unicode MS"/>
                <a:cs typeface="Arial Unicode MS"/>
              </a:rPr>
              <a:t>riunione </a:t>
            </a:r>
            <a:r>
              <a:rPr sz="1900" spc="-15" dirty="0">
                <a:solidFill>
                  <a:srgbClr val="797979"/>
                </a:solidFill>
                <a:latin typeface="Arial Unicode MS"/>
                <a:cs typeface="Arial Unicode MS"/>
              </a:rPr>
              <a:t>di</a:t>
            </a:r>
            <a:r>
              <a:rPr sz="1900" spc="-254" dirty="0">
                <a:solidFill>
                  <a:srgbClr val="797979"/>
                </a:solidFill>
                <a:latin typeface="Arial Unicode MS"/>
                <a:cs typeface="Arial Unicode MS"/>
              </a:rPr>
              <a:t> </a:t>
            </a:r>
            <a:r>
              <a:rPr sz="1900" spc="-65" dirty="0">
                <a:solidFill>
                  <a:srgbClr val="797979"/>
                </a:solidFill>
                <a:latin typeface="Arial Unicode MS"/>
                <a:cs typeface="Arial Unicode MS"/>
              </a:rPr>
              <a:t>referaggio</a:t>
            </a:r>
            <a:endParaRPr sz="1900" dirty="0">
              <a:latin typeface="Arial Unicode MS"/>
              <a:cs typeface="Arial Unicode MS"/>
            </a:endParaRPr>
          </a:p>
          <a:p>
            <a:pPr marL="1485900">
              <a:lnSpc>
                <a:spcPct val="100000"/>
              </a:lnSpc>
            </a:pPr>
            <a:endParaRPr lang="it-IT" sz="2250" dirty="0">
              <a:latin typeface="Times New Roman"/>
              <a:cs typeface="Times New Roman"/>
            </a:endParaRPr>
          </a:p>
          <a:p>
            <a:pPr marL="1485900">
              <a:lnSpc>
                <a:spcPct val="100000"/>
              </a:lnSpc>
            </a:pPr>
            <a:r>
              <a:rPr lang="it-IT" sz="1700" i="1" spc="-150" dirty="0">
                <a:solidFill>
                  <a:srgbClr val="424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Branchini on </a:t>
            </a:r>
            <a:r>
              <a:rPr lang="it-IT" sz="1700" i="1" spc="-150" dirty="0" err="1">
                <a:solidFill>
                  <a:srgbClr val="424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lang="it-IT" sz="1700" i="1" spc="-150" dirty="0">
                <a:solidFill>
                  <a:srgbClr val="424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 the Belle II </a:t>
            </a:r>
            <a:r>
              <a:rPr lang="it-IT" sz="1700" i="1" spc="-150" dirty="0" err="1">
                <a:solidFill>
                  <a:srgbClr val="424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Italian</a:t>
            </a:r>
            <a:r>
              <a:rPr lang="it-IT" sz="1700" i="1" spc="-150" dirty="0">
                <a:solidFill>
                  <a:srgbClr val="424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</a:t>
            </a:r>
            <a:endParaRPr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" algn="ctr">
              <a:lnSpc>
                <a:spcPct val="100000"/>
              </a:lnSpc>
              <a:spcBef>
                <a:spcPts val="459"/>
              </a:spcBef>
            </a:pPr>
            <a:r>
              <a:rPr sz="1700" spc="-145" dirty="0">
                <a:latin typeface="Arial Unicode MS"/>
                <a:cs typeface="Arial Unicode MS"/>
              </a:rPr>
              <a:t>INFN </a:t>
            </a:r>
            <a:r>
              <a:rPr lang="it-IT" sz="1700" spc="-50" dirty="0">
                <a:latin typeface="Arial Unicode MS"/>
                <a:cs typeface="Arial Unicode MS"/>
              </a:rPr>
              <a:t>–</a:t>
            </a:r>
            <a:r>
              <a:rPr sz="1700" spc="-50" dirty="0">
                <a:latin typeface="Arial Unicode MS"/>
                <a:cs typeface="Arial Unicode MS"/>
              </a:rPr>
              <a:t> </a:t>
            </a:r>
            <a:r>
              <a:rPr lang="it-IT" sz="1700" spc="-60" dirty="0">
                <a:latin typeface="Arial Unicode MS"/>
                <a:cs typeface="Arial Unicode MS"/>
              </a:rPr>
              <a:t>Sezione di </a:t>
            </a:r>
            <a:r>
              <a:rPr lang="it-IT" sz="1700" spc="-60" dirty="0" err="1">
                <a:latin typeface="Arial Unicode MS"/>
                <a:cs typeface="Arial Unicode MS"/>
              </a:rPr>
              <a:t>RomaTre</a:t>
            </a:r>
            <a:r>
              <a:rPr lang="it-IT" sz="1700" spc="-60" dirty="0">
                <a:latin typeface="Arial Unicode MS"/>
                <a:cs typeface="Arial Unicode MS"/>
              </a:rPr>
              <a:t> </a:t>
            </a:r>
            <a:endParaRPr sz="170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3000" y="3733800"/>
            <a:ext cx="304800" cy="446596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8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8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8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8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8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8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8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lang="it-IT" sz="185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>
              <a:spcBef>
                <a:spcPts val="210"/>
              </a:spcBef>
            </a:pPr>
            <a:r>
              <a:rPr lang="it-IT" sz="18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</a:p>
          <a:p>
            <a:pPr marL="12700">
              <a:spcBef>
                <a:spcPts val="210"/>
              </a:spcBef>
            </a:pPr>
            <a:r>
              <a:rPr lang="it-IT" sz="200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it-IT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>
              <a:spcBef>
                <a:spcPts val="210"/>
              </a:spcBef>
            </a:pPr>
            <a:r>
              <a:rPr lang="it-IT"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85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210"/>
              </a:spcBef>
              <a:buFont typeface="Arial" panose="020B0604020202020204" pitchFamily="34" charset="0"/>
              <a:buChar char="•"/>
            </a:pPr>
            <a:endParaRPr lang="it-IT" sz="185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210"/>
              </a:spcBef>
              <a:buFont typeface="Arial" panose="020B0604020202020204" pitchFamily="34" charset="0"/>
              <a:buChar char="•"/>
            </a:pPr>
            <a:endParaRPr lang="it-IT" sz="185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210"/>
              </a:spcBef>
              <a:buFont typeface="Arial" panose="020B0604020202020204" pitchFamily="34" charset="0"/>
              <a:buChar char="•"/>
            </a:pPr>
            <a:endParaRPr lang="it-IT" sz="185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endParaRPr sz="18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5900" y="3733800"/>
            <a:ext cx="6134100" cy="286661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500"/>
              </a:lnSpc>
              <a:spcBef>
                <a:spcPts val="60"/>
              </a:spcBef>
            </a:pPr>
            <a:r>
              <a:rPr lang="it-IT" sz="1700" spc="-80" dirty="0" err="1">
                <a:latin typeface="Arial" panose="020B0604020202020204" pitchFamily="34" charset="0"/>
                <a:cs typeface="Arial" panose="020B0604020202020204" pitchFamily="34" charset="0"/>
              </a:rPr>
              <a:t>Latest</a:t>
            </a:r>
            <a:r>
              <a:rPr lang="it-IT" sz="1700" spc="-80" dirty="0">
                <a:latin typeface="Arial" panose="020B0604020202020204" pitchFamily="34" charset="0"/>
                <a:cs typeface="Arial" panose="020B0604020202020204" pitchFamily="34" charset="0"/>
              </a:rPr>
              <a:t> news from </a:t>
            </a:r>
            <a:r>
              <a:rPr sz="1700" spc="-180" dirty="0" err="1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sz="17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spc="2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sz="1700" spc="-85" dirty="0">
                <a:latin typeface="Arial" panose="020B0604020202020204" pitchFamily="34" charset="0"/>
                <a:cs typeface="Arial" panose="020B0604020202020204" pitchFamily="34" charset="0"/>
              </a:rPr>
              <a:t>Belle</a:t>
            </a:r>
            <a:r>
              <a:rPr sz="17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spc="-50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endParaRPr lang="it-IT" sz="1700" spc="-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Schedule,</a:t>
            </a:r>
            <a:r>
              <a:rPr kumimoji="0" lang="it-IT" sz="17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funding</a:t>
            </a:r>
            <a:endParaRPr lang="it-IT" sz="1700" spc="-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2500"/>
              </a:lnSpc>
              <a:spcBef>
                <a:spcPts val="60"/>
              </a:spcBef>
            </a:pPr>
            <a:r>
              <a:rPr lang="it-IT" sz="1700" spc="-50" dirty="0">
                <a:latin typeface="Arial" panose="020B0604020202020204" pitchFamily="34" charset="0"/>
                <a:cs typeface="Arial" panose="020B0604020202020204" pitchFamily="34" charset="0"/>
              </a:rPr>
              <a:t>Belle2 and </a:t>
            </a:r>
            <a:r>
              <a:rPr lang="it-IT" sz="1700" spc="-50" dirty="0" err="1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lang="it-IT" sz="1700" spc="-50" dirty="0">
                <a:latin typeface="Arial" panose="020B0604020202020204" pitchFamily="34" charset="0"/>
                <a:cs typeface="Arial" panose="020B0604020202020204" pitchFamily="34" charset="0"/>
              </a:rPr>
              <a:t>  roadmap </a:t>
            </a:r>
          </a:p>
          <a:p>
            <a:pPr marL="12700" marR="5080">
              <a:lnSpc>
                <a:spcPts val="2500"/>
              </a:lnSpc>
              <a:spcBef>
                <a:spcPts val="60"/>
              </a:spcBef>
            </a:pPr>
            <a:r>
              <a:rPr sz="17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spc="-145" dirty="0">
                <a:latin typeface="Arial" panose="020B0604020202020204" pitchFamily="34" charset="0"/>
                <a:cs typeface="Arial" panose="020B0604020202020204" pitchFamily="34" charset="0"/>
              </a:rPr>
              <a:t>MOF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700" spc="-90" dirty="0">
                <a:latin typeface="Arial" panose="020B0604020202020204" pitchFamily="34" charset="0"/>
                <a:cs typeface="Arial" panose="020B0604020202020204" pitchFamily="34" charset="0"/>
              </a:rPr>
              <a:t>Sommario </a:t>
            </a:r>
            <a:r>
              <a:rPr sz="1700" spc="-55" dirty="0" err="1">
                <a:latin typeface="Arial" panose="020B0604020202020204" pitchFamily="34" charset="0"/>
                <a:cs typeface="Arial" panose="020B0604020202020204" pitchFamily="34" charset="0"/>
              </a:rPr>
              <a:t>richieste</a:t>
            </a:r>
            <a:r>
              <a:rPr sz="17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spc="-9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it-IT" sz="1700" spc="-9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662555">
              <a:lnSpc>
                <a:spcPct val="117600"/>
              </a:lnSpc>
            </a:pPr>
            <a:r>
              <a:rPr sz="1700" spc="-100" dirty="0">
                <a:latin typeface="Arial" panose="020B0604020202020204" pitchFamily="34" charset="0"/>
                <a:cs typeface="Arial" panose="020B0604020202020204" pitchFamily="34" charset="0"/>
              </a:rPr>
              <a:t>Piano </a:t>
            </a:r>
            <a:r>
              <a:rPr sz="1700" spc="-25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sz="1700" spc="-135" dirty="0" err="1">
                <a:latin typeface="Arial" panose="020B0604020202020204" pitchFamily="34" charset="0"/>
                <a:cs typeface="Arial" panose="020B0604020202020204" pitchFamily="34" charset="0"/>
              </a:rPr>
              <a:t>spesa</a:t>
            </a:r>
            <a:r>
              <a:rPr sz="17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spc="-50" dirty="0" err="1">
                <a:latin typeface="Arial" panose="020B0604020202020204" pitchFamily="34" charset="0"/>
                <a:cs typeface="Arial" panose="020B0604020202020204" pitchFamily="34" charset="0"/>
              </a:rPr>
              <a:t>pluriennale</a:t>
            </a:r>
            <a:endParaRPr lang="it-IT" sz="1700" spc="-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662555">
              <a:lnSpc>
                <a:spcPct val="117600"/>
              </a:lnSpc>
            </a:pPr>
            <a:r>
              <a:rPr lang="it-IT" sz="1700" spc="-50" dirty="0">
                <a:latin typeface="Arial" panose="020B0604020202020204" pitchFamily="34" charset="0"/>
                <a:cs typeface="Arial" panose="020B0604020202020204" pitchFamily="34" charset="0"/>
              </a:rPr>
              <a:t>JENNIFER2</a:t>
            </a:r>
          </a:p>
          <a:p>
            <a:pPr marL="12700" marR="2662555">
              <a:lnSpc>
                <a:spcPct val="117600"/>
              </a:lnSpc>
            </a:pPr>
            <a:r>
              <a:rPr lang="it-IT" sz="1700" spc="-50" dirty="0"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</a:p>
          <a:p>
            <a:pPr marL="12700" marR="2662555">
              <a:lnSpc>
                <a:spcPct val="117600"/>
              </a:lnSpc>
            </a:pPr>
            <a:r>
              <a:rPr lang="it-IT" sz="1700" spc="-50" dirty="0">
                <a:latin typeface="Arial" panose="020B0604020202020204" pitchFamily="34" charset="0"/>
                <a:cs typeface="Arial" panose="020B0604020202020204" pitchFamily="34" charset="0"/>
              </a:rPr>
              <a:t>Situazione economica restituzioni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105896-77E9-4BC7-893A-40FAB84A05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1</a:t>
            </a:fld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085" y="968698"/>
            <a:ext cx="4401597" cy="3681088"/>
          </a:xfrm>
          <a:prstGeom prst="rect">
            <a:avLst/>
          </a:prstGeom>
        </p:spPr>
        <p:txBody>
          <a:bodyPr vert="horz" wrap="square" lIns="0" tIns="109173" rIns="0" bIns="0" rtlCol="0">
            <a:spAutoFit/>
          </a:bodyPr>
          <a:lstStyle/>
          <a:p>
            <a:pPr marL="267427">
              <a:spcBef>
                <a:spcPts val="859"/>
              </a:spcBef>
            </a:pPr>
            <a:r>
              <a:rPr sz="1319" b="1" spc="-5" dirty="0">
                <a:solidFill>
                  <a:srgbClr val="0433FF"/>
                </a:solidFill>
                <a:latin typeface="Arial"/>
                <a:cs typeface="Arial"/>
              </a:rPr>
              <a:t>Near-Term</a:t>
            </a:r>
            <a:r>
              <a:rPr sz="1319" b="1" spc="-3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319" b="1" spc="-18" dirty="0">
                <a:solidFill>
                  <a:srgbClr val="0433FF"/>
                </a:solidFill>
                <a:latin typeface="Arial"/>
                <a:cs typeface="Arial"/>
              </a:rPr>
              <a:t>Plans</a:t>
            </a:r>
            <a:r>
              <a:rPr sz="1319" b="1" spc="-3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319" b="1" spc="25" dirty="0">
                <a:solidFill>
                  <a:srgbClr val="0433FF"/>
                </a:solidFill>
                <a:latin typeface="Arial"/>
                <a:cs typeface="Arial"/>
              </a:rPr>
              <a:t>at</a:t>
            </a:r>
            <a:r>
              <a:rPr sz="1319" b="1" spc="-3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319" b="1" spc="20" dirty="0">
                <a:solidFill>
                  <a:srgbClr val="0433FF"/>
                </a:solidFill>
                <a:latin typeface="Arial"/>
                <a:cs typeface="Arial"/>
              </a:rPr>
              <a:t>Injector</a:t>
            </a:r>
            <a:r>
              <a:rPr sz="1319" b="1" spc="-3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319" b="1" spc="-27" dirty="0">
                <a:solidFill>
                  <a:srgbClr val="0433FF"/>
                </a:solidFill>
                <a:latin typeface="Arial"/>
                <a:cs typeface="Arial"/>
              </a:rPr>
              <a:t>Linac</a:t>
            </a:r>
            <a:endParaRPr sz="1319">
              <a:latin typeface="Arial"/>
              <a:cs typeface="Arial"/>
            </a:endParaRPr>
          </a:p>
          <a:p>
            <a:pPr marL="185119" indent="-168080">
              <a:spcBef>
                <a:spcPts val="1096"/>
              </a:spcBef>
              <a:buFont typeface="Arial"/>
              <a:buChar char="•"/>
              <a:tabLst>
                <a:tab pos="185408" algn="l"/>
              </a:tabLst>
            </a:pPr>
            <a:r>
              <a:rPr sz="1751" spc="5" dirty="0">
                <a:latin typeface="Calibri"/>
                <a:cs typeface="Calibri"/>
              </a:rPr>
              <a:t>Summer</a:t>
            </a:r>
            <a:r>
              <a:rPr sz="1751" spc="-14" dirty="0">
                <a:latin typeface="Calibri"/>
                <a:cs typeface="Calibri"/>
              </a:rPr>
              <a:t> </a:t>
            </a:r>
            <a:r>
              <a:rPr sz="1751" spc="5" dirty="0">
                <a:latin typeface="Calibri"/>
                <a:cs typeface="Calibri"/>
              </a:rPr>
              <a:t>2021</a:t>
            </a:r>
            <a:endParaRPr sz="1751">
              <a:latin typeface="Calibri"/>
              <a:cs typeface="Calibri"/>
            </a:endParaRPr>
          </a:p>
          <a:p>
            <a:pPr marL="356666" lvl="1" indent="-168369">
              <a:spcBef>
                <a:spcPts val="325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Amplifier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7" dirty="0">
                <a:solidFill>
                  <a:srgbClr val="0433FF"/>
                </a:solidFill>
                <a:latin typeface="Calibri"/>
                <a:cs typeface="Calibri"/>
              </a:rPr>
              <a:t>and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optical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elements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to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2nd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laser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7" dirty="0">
                <a:solidFill>
                  <a:srgbClr val="0433FF"/>
                </a:solidFill>
                <a:latin typeface="Calibri"/>
                <a:cs typeface="Calibri"/>
              </a:rPr>
              <a:t>for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rf-gun</a:t>
            </a:r>
            <a:endParaRPr sz="1455">
              <a:latin typeface="Calibri"/>
              <a:cs typeface="Calibri"/>
            </a:endParaRPr>
          </a:p>
          <a:p>
            <a:pPr marL="356666" lvl="1" indent="-168369">
              <a:spcBef>
                <a:spcPts val="275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Cathode </a:t>
            </a:r>
            <a:r>
              <a:rPr sz="1455" spc="7" dirty="0">
                <a:solidFill>
                  <a:srgbClr val="0433FF"/>
                </a:solidFill>
                <a:latin typeface="Calibri"/>
                <a:cs typeface="Calibri"/>
              </a:rPr>
              <a:t>and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window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replacement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7" dirty="0">
                <a:solidFill>
                  <a:srgbClr val="0433FF"/>
                </a:solidFill>
                <a:latin typeface="Calibri"/>
                <a:cs typeface="Calibri"/>
              </a:rPr>
              <a:t>for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rf-gun</a:t>
            </a:r>
            <a:endParaRPr sz="1455">
              <a:latin typeface="Calibri"/>
              <a:cs typeface="Calibri"/>
            </a:endParaRPr>
          </a:p>
          <a:p>
            <a:pPr marL="356666" lvl="1" indent="-168369">
              <a:spcBef>
                <a:spcPts val="273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Core switch 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upgrade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7" dirty="0">
                <a:solidFill>
                  <a:srgbClr val="0433FF"/>
                </a:solidFill>
                <a:latin typeface="Calibri"/>
                <a:cs typeface="Calibri"/>
              </a:rPr>
              <a:t>for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the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computer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network</a:t>
            </a:r>
            <a:endParaRPr sz="1455">
              <a:latin typeface="Calibri"/>
              <a:cs typeface="Calibri"/>
            </a:endParaRPr>
          </a:p>
          <a:p>
            <a:pPr marL="356666" lvl="1" indent="-168369">
              <a:spcBef>
                <a:spcPts val="273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Seven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pulsed 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steering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magnets in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upstream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 linac</a:t>
            </a:r>
            <a:endParaRPr sz="1455">
              <a:latin typeface="Calibri"/>
              <a:cs typeface="Calibri"/>
            </a:endParaRPr>
          </a:p>
          <a:p>
            <a:pPr marL="356666" lvl="1" indent="-168369">
              <a:spcBef>
                <a:spcPts val="273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Solid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9" dirty="0">
                <a:solidFill>
                  <a:srgbClr val="0433FF"/>
                </a:solidFill>
                <a:latin typeface="Calibri"/>
                <a:cs typeface="Calibri"/>
              </a:rPr>
              <a:t>state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amplifiers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to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replace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7" dirty="0">
                <a:solidFill>
                  <a:srgbClr val="0433FF"/>
                </a:solidFill>
                <a:latin typeface="Calibri"/>
                <a:cs typeface="Calibri"/>
              </a:rPr>
              <a:t>a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mid-power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klystron</a:t>
            </a:r>
            <a:endParaRPr sz="1455">
              <a:latin typeface="Calibri"/>
              <a:cs typeface="Calibri"/>
            </a:endParaRPr>
          </a:p>
          <a:p>
            <a:pPr marL="356666" lvl="1" indent="-168369">
              <a:spcBef>
                <a:spcPts val="275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Degraded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rf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waveguide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replacements</a:t>
            </a:r>
            <a:endParaRPr sz="1455">
              <a:latin typeface="Calibri"/>
              <a:cs typeface="Calibri"/>
            </a:endParaRPr>
          </a:p>
          <a:p>
            <a:pPr marL="356666" lvl="1" indent="-168369">
              <a:spcBef>
                <a:spcPts val="273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spc="-9" dirty="0">
                <a:solidFill>
                  <a:srgbClr val="0433FF"/>
                </a:solidFill>
                <a:latin typeface="Calibri"/>
                <a:cs typeface="Calibri"/>
              </a:rPr>
              <a:t>Fast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7" dirty="0">
                <a:solidFill>
                  <a:srgbClr val="0433FF"/>
                </a:solidFill>
                <a:latin typeface="Calibri"/>
                <a:cs typeface="Calibri"/>
              </a:rPr>
              <a:t>beam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position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monitor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to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separate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e-/e+</a:t>
            </a:r>
            <a:endParaRPr sz="1455">
              <a:latin typeface="Calibri"/>
              <a:cs typeface="Calibri"/>
            </a:endParaRPr>
          </a:p>
          <a:p>
            <a:pPr marL="356666" lvl="1" indent="-168369">
              <a:spcBef>
                <a:spcPts val="273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2nd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-2" dirty="0">
                <a:solidFill>
                  <a:srgbClr val="0433FF"/>
                </a:solidFill>
                <a:latin typeface="Calibri"/>
                <a:cs typeface="Calibri"/>
              </a:rPr>
              <a:t>rf-gun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5" dirty="0">
                <a:solidFill>
                  <a:srgbClr val="0433FF"/>
                </a:solidFill>
                <a:latin typeface="Calibri"/>
                <a:cs typeface="Calibri"/>
              </a:rPr>
              <a:t>as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7" dirty="0">
                <a:solidFill>
                  <a:srgbClr val="0433FF"/>
                </a:solidFill>
                <a:latin typeface="Calibri"/>
                <a:cs typeface="Calibri"/>
              </a:rPr>
              <a:t>a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backup/development, </a:t>
            </a:r>
            <a:r>
              <a:rPr sz="1455" spc="9" dirty="0">
                <a:solidFill>
                  <a:srgbClr val="0433FF"/>
                </a:solidFill>
                <a:latin typeface="Calibri"/>
                <a:cs typeface="Calibri"/>
              </a:rPr>
              <a:t>…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spc="7" dirty="0">
                <a:solidFill>
                  <a:srgbClr val="0433FF"/>
                </a:solidFill>
                <a:latin typeface="Calibri"/>
                <a:cs typeface="Calibri"/>
              </a:rPr>
              <a:t>and</a:t>
            </a:r>
            <a:r>
              <a:rPr sz="1455" spc="2" dirty="0">
                <a:solidFill>
                  <a:srgbClr val="0433FF"/>
                </a:solidFill>
                <a:latin typeface="Calibri"/>
                <a:cs typeface="Calibri"/>
              </a:rPr>
              <a:t> </a:t>
            </a:r>
            <a:r>
              <a:rPr sz="1455" dirty="0">
                <a:solidFill>
                  <a:srgbClr val="0433FF"/>
                </a:solidFill>
                <a:latin typeface="Calibri"/>
                <a:cs typeface="Calibri"/>
              </a:rPr>
              <a:t>more</a:t>
            </a:r>
            <a:endParaRPr sz="1455">
              <a:latin typeface="Calibri"/>
              <a:cs typeface="Calibri"/>
            </a:endParaRPr>
          </a:p>
          <a:p>
            <a:pPr marL="185119" indent="-168080">
              <a:spcBef>
                <a:spcPts val="543"/>
              </a:spcBef>
              <a:buFont typeface="Arial"/>
              <a:buChar char="•"/>
              <a:tabLst>
                <a:tab pos="185408" algn="l"/>
              </a:tabLst>
            </a:pPr>
            <a:r>
              <a:rPr sz="1751" dirty="0">
                <a:latin typeface="Calibri"/>
                <a:cs typeface="Calibri"/>
              </a:rPr>
              <a:t>Upgrade</a:t>
            </a:r>
            <a:r>
              <a:rPr sz="1751" spc="-7" dirty="0">
                <a:latin typeface="Calibri"/>
                <a:cs typeface="Calibri"/>
              </a:rPr>
              <a:t> </a:t>
            </a:r>
            <a:r>
              <a:rPr sz="1751" spc="-9" dirty="0">
                <a:latin typeface="Calibri"/>
                <a:cs typeface="Calibri"/>
              </a:rPr>
              <a:t>before</a:t>
            </a:r>
            <a:r>
              <a:rPr sz="1751" spc="-7" dirty="0">
                <a:latin typeface="Calibri"/>
                <a:cs typeface="Calibri"/>
              </a:rPr>
              <a:t> </a:t>
            </a:r>
            <a:r>
              <a:rPr sz="1751" spc="5" dirty="0">
                <a:latin typeface="Calibri"/>
                <a:cs typeface="Calibri"/>
              </a:rPr>
              <a:t>2026</a:t>
            </a:r>
            <a:endParaRPr sz="1751">
              <a:latin typeface="Calibri"/>
              <a:cs typeface="Calibri"/>
            </a:endParaRPr>
          </a:p>
          <a:p>
            <a:pPr marL="356666" lvl="1" indent="-168369">
              <a:spcBef>
                <a:spcPts val="325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spc="5" dirty="0">
                <a:solidFill>
                  <a:srgbClr val="797979"/>
                </a:solidFill>
                <a:latin typeface="Calibri"/>
                <a:cs typeface="Calibri"/>
              </a:rPr>
              <a:t>Pulsed</a:t>
            </a:r>
            <a:r>
              <a:rPr sz="1455" dirty="0">
                <a:solidFill>
                  <a:srgbClr val="797979"/>
                </a:solidFill>
                <a:latin typeface="Calibri"/>
                <a:cs typeface="Calibri"/>
              </a:rPr>
              <a:t> magnets/fast </a:t>
            </a:r>
            <a:r>
              <a:rPr sz="1455" spc="-7" dirty="0">
                <a:solidFill>
                  <a:srgbClr val="797979"/>
                </a:solidFill>
                <a:latin typeface="Calibri"/>
                <a:cs typeface="Calibri"/>
              </a:rPr>
              <a:t>kickers</a:t>
            </a:r>
            <a:endParaRPr sz="1455">
              <a:latin typeface="Calibri"/>
              <a:cs typeface="Calibri"/>
            </a:endParaRPr>
          </a:p>
          <a:p>
            <a:pPr marL="356666" lvl="1" indent="-168369">
              <a:spcBef>
                <a:spcPts val="275"/>
              </a:spcBef>
              <a:buFont typeface="Arial"/>
              <a:buChar char="•"/>
              <a:tabLst>
                <a:tab pos="356666" algn="l"/>
                <a:tab pos="356954" algn="l"/>
              </a:tabLst>
            </a:pPr>
            <a:r>
              <a:rPr sz="1455" spc="2" dirty="0">
                <a:solidFill>
                  <a:srgbClr val="797979"/>
                </a:solidFill>
                <a:latin typeface="Calibri"/>
                <a:cs typeface="Calibri"/>
              </a:rPr>
              <a:t>Girder</a:t>
            </a:r>
            <a:r>
              <a:rPr sz="1455" spc="-11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455" spc="-2" dirty="0">
                <a:solidFill>
                  <a:srgbClr val="797979"/>
                </a:solidFill>
                <a:latin typeface="Calibri"/>
                <a:cs typeface="Calibri"/>
              </a:rPr>
              <a:t>movers</a:t>
            </a:r>
            <a:endParaRPr sz="145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6088" y="4594301"/>
            <a:ext cx="2631138" cy="1313964"/>
          </a:xfrm>
          <a:prstGeom prst="rect">
            <a:avLst/>
          </a:prstGeom>
        </p:spPr>
        <p:txBody>
          <a:bodyPr vert="horz" wrap="square" lIns="0" tIns="40146" rIns="0" bIns="0" rtlCol="0">
            <a:spAutoFit/>
          </a:bodyPr>
          <a:lstStyle/>
          <a:p>
            <a:pPr marL="173568" indent="-168080">
              <a:spcBef>
                <a:spcPts val="316"/>
              </a:spcBef>
              <a:buFont typeface="Arial"/>
              <a:buChar char="•"/>
              <a:tabLst>
                <a:tab pos="173568" algn="l"/>
                <a:tab pos="173856" algn="l"/>
              </a:tabLst>
            </a:pPr>
            <a:r>
              <a:rPr sz="1455" spc="2" dirty="0">
                <a:solidFill>
                  <a:srgbClr val="797979"/>
                </a:solidFill>
                <a:latin typeface="Calibri"/>
                <a:cs typeface="Calibri"/>
              </a:rPr>
              <a:t>Energy</a:t>
            </a:r>
            <a:r>
              <a:rPr sz="1455" spc="-9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455" spc="2" dirty="0">
                <a:solidFill>
                  <a:srgbClr val="797979"/>
                </a:solidFill>
                <a:latin typeface="Calibri"/>
                <a:cs typeface="Calibri"/>
              </a:rPr>
              <a:t>compression</a:t>
            </a:r>
            <a:r>
              <a:rPr sz="1455" spc="-7" dirty="0">
                <a:solidFill>
                  <a:srgbClr val="797979"/>
                </a:solidFill>
                <a:latin typeface="Calibri"/>
                <a:cs typeface="Calibri"/>
              </a:rPr>
              <a:t> system</a:t>
            </a:r>
            <a:endParaRPr sz="1455">
              <a:latin typeface="Calibri"/>
              <a:cs typeface="Calibri"/>
            </a:endParaRPr>
          </a:p>
          <a:p>
            <a:pPr marL="173568" indent="-168080">
              <a:spcBef>
                <a:spcPts val="273"/>
              </a:spcBef>
              <a:buFont typeface="Arial"/>
              <a:buChar char="•"/>
              <a:tabLst>
                <a:tab pos="173568" algn="l"/>
                <a:tab pos="173856" algn="l"/>
              </a:tabLst>
            </a:pPr>
            <a:r>
              <a:rPr sz="1455" spc="7" dirty="0">
                <a:solidFill>
                  <a:srgbClr val="797979"/>
                </a:solidFill>
                <a:latin typeface="Calibri"/>
                <a:cs typeface="Calibri"/>
              </a:rPr>
              <a:t>RF</a:t>
            </a:r>
            <a:r>
              <a:rPr sz="1455" spc="-16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455" spc="7" dirty="0">
                <a:solidFill>
                  <a:srgbClr val="797979"/>
                </a:solidFill>
                <a:latin typeface="Calibri"/>
                <a:cs typeface="Calibri"/>
              </a:rPr>
              <a:t>gun</a:t>
            </a:r>
            <a:endParaRPr sz="1455">
              <a:latin typeface="Calibri"/>
              <a:cs typeface="Calibri"/>
            </a:endParaRPr>
          </a:p>
          <a:p>
            <a:pPr marL="173568" indent="-168080">
              <a:spcBef>
                <a:spcPts val="273"/>
              </a:spcBef>
              <a:buFont typeface="Arial"/>
              <a:buChar char="•"/>
              <a:tabLst>
                <a:tab pos="173568" algn="l"/>
                <a:tab pos="173856" algn="l"/>
              </a:tabLst>
            </a:pPr>
            <a:r>
              <a:rPr sz="1455" spc="-2" dirty="0">
                <a:solidFill>
                  <a:srgbClr val="797979"/>
                </a:solidFill>
                <a:latin typeface="Calibri"/>
                <a:cs typeface="Calibri"/>
              </a:rPr>
              <a:t>Positron</a:t>
            </a:r>
            <a:r>
              <a:rPr sz="1455" spc="-9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455" spc="2" dirty="0">
                <a:solidFill>
                  <a:srgbClr val="797979"/>
                </a:solidFill>
                <a:latin typeface="Calibri"/>
                <a:cs typeface="Calibri"/>
              </a:rPr>
              <a:t>capturing</a:t>
            </a:r>
            <a:endParaRPr sz="1455">
              <a:latin typeface="Calibri"/>
              <a:cs typeface="Calibri"/>
            </a:endParaRPr>
          </a:p>
          <a:p>
            <a:pPr marL="173568" indent="-168080">
              <a:spcBef>
                <a:spcPts val="273"/>
              </a:spcBef>
              <a:buFont typeface="Arial"/>
              <a:buChar char="•"/>
              <a:tabLst>
                <a:tab pos="173568" algn="l"/>
                <a:tab pos="173856" algn="l"/>
              </a:tabLst>
            </a:pPr>
            <a:r>
              <a:rPr sz="1455" dirty="0">
                <a:solidFill>
                  <a:srgbClr val="797979"/>
                </a:solidFill>
                <a:latin typeface="Calibri"/>
                <a:cs typeface="Calibri"/>
              </a:rPr>
              <a:t>Accelerating structures</a:t>
            </a:r>
            <a:endParaRPr sz="1455">
              <a:latin typeface="Calibri"/>
              <a:cs typeface="Calibri"/>
            </a:endParaRPr>
          </a:p>
          <a:p>
            <a:pPr marL="173568" indent="-168080">
              <a:spcBef>
                <a:spcPts val="273"/>
              </a:spcBef>
              <a:buFont typeface="Arial"/>
              <a:buChar char="•"/>
              <a:tabLst>
                <a:tab pos="173568" algn="l"/>
                <a:tab pos="173856" algn="l"/>
              </a:tabLst>
            </a:pPr>
            <a:r>
              <a:rPr sz="1455" spc="5" dirty="0">
                <a:solidFill>
                  <a:srgbClr val="797979"/>
                </a:solidFill>
                <a:latin typeface="Calibri"/>
                <a:cs typeface="Calibri"/>
              </a:rPr>
              <a:t>New</a:t>
            </a:r>
            <a:r>
              <a:rPr sz="1455" spc="-2" dirty="0">
                <a:solidFill>
                  <a:srgbClr val="797979"/>
                </a:solidFill>
                <a:latin typeface="Calibri"/>
                <a:cs typeface="Calibri"/>
              </a:rPr>
              <a:t> capacitors to</a:t>
            </a:r>
            <a:r>
              <a:rPr sz="1455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455" spc="2" dirty="0">
                <a:solidFill>
                  <a:srgbClr val="797979"/>
                </a:solidFill>
                <a:latin typeface="Calibri"/>
                <a:cs typeface="Calibri"/>
              </a:rPr>
              <a:t>eliminate</a:t>
            </a:r>
            <a:r>
              <a:rPr sz="1455" spc="-2" dirty="0">
                <a:solidFill>
                  <a:srgbClr val="797979"/>
                </a:solidFill>
                <a:latin typeface="Calibri"/>
                <a:cs typeface="Calibri"/>
              </a:rPr>
              <a:t> </a:t>
            </a:r>
            <a:r>
              <a:rPr sz="1455" spc="7" dirty="0">
                <a:solidFill>
                  <a:srgbClr val="797979"/>
                </a:solidFill>
                <a:latin typeface="Calibri"/>
                <a:cs typeface="Calibri"/>
              </a:rPr>
              <a:t>PCB</a:t>
            </a:r>
            <a:endParaRPr sz="145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8621" y="4586127"/>
            <a:ext cx="1368134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FF6600"/>
                </a:solidFill>
                <a:latin typeface="Arial Rounded MT Bold"/>
                <a:cs typeface="Arial Rounded MT Bold"/>
              </a:rPr>
              <a:t>New</a:t>
            </a:r>
            <a:r>
              <a:rPr sz="887" spc="-16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2" dirty="0">
                <a:solidFill>
                  <a:srgbClr val="FF6600"/>
                </a:solidFill>
                <a:latin typeface="Arial Rounded MT Bold"/>
                <a:cs typeface="Arial Rounded MT Bold"/>
              </a:rPr>
              <a:t>energy</a:t>
            </a:r>
            <a:r>
              <a:rPr sz="887" spc="-14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5" dirty="0">
                <a:solidFill>
                  <a:srgbClr val="FF6600"/>
                </a:solidFill>
                <a:latin typeface="Arial Rounded MT Bold"/>
                <a:cs typeface="Arial Rounded MT Bold"/>
              </a:rPr>
              <a:t>compressor</a:t>
            </a:r>
            <a:endParaRPr sz="887">
              <a:latin typeface="Arial Rounded MT Bold"/>
              <a:cs typeface="Arial Rounded MT 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371" y="3765807"/>
            <a:ext cx="1366853" cy="7736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956" y="3789590"/>
            <a:ext cx="716574" cy="7620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6110" y="3771012"/>
            <a:ext cx="683261" cy="79924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82472" y="3771011"/>
            <a:ext cx="1357166" cy="7684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22701" y="3771012"/>
            <a:ext cx="717178" cy="7627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64821" y="3771012"/>
            <a:ext cx="717179" cy="76273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125390" y="4586127"/>
            <a:ext cx="1284954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9" dirty="0">
                <a:solidFill>
                  <a:srgbClr val="FF6600"/>
                </a:solidFill>
                <a:latin typeface="Arial Rounded MT Bold"/>
                <a:cs typeface="Arial Rounded MT Bold"/>
              </a:rPr>
              <a:t>PCB</a:t>
            </a:r>
            <a:r>
              <a:rPr sz="887" spc="-11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5" dirty="0">
                <a:solidFill>
                  <a:srgbClr val="FF6600"/>
                </a:solidFill>
                <a:latin typeface="Arial Rounded MT Bold"/>
                <a:cs typeface="Arial Rounded MT Bold"/>
              </a:rPr>
              <a:t>capacitor</a:t>
            </a:r>
            <a:r>
              <a:rPr sz="887" spc="-11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-2" dirty="0">
                <a:solidFill>
                  <a:srgbClr val="FF6600"/>
                </a:solidFill>
                <a:latin typeface="Arial Rounded MT Bold"/>
                <a:cs typeface="Arial Rounded MT Bold"/>
              </a:rPr>
              <a:t>renewal</a:t>
            </a:r>
            <a:endParaRPr sz="887">
              <a:latin typeface="Arial Rounded MT Bold"/>
              <a:cs typeface="Arial Rounded MT 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33051" y="4585250"/>
            <a:ext cx="124971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High</a:t>
            </a:r>
            <a:r>
              <a:rPr sz="887" spc="-9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2" dirty="0">
                <a:solidFill>
                  <a:srgbClr val="FF6600"/>
                </a:solidFill>
                <a:latin typeface="Arial Rounded MT Bold"/>
                <a:cs typeface="Arial Rounded MT Bold"/>
              </a:rPr>
              <a:t>precision</a:t>
            </a:r>
            <a:r>
              <a:rPr sz="887" spc="-7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-2" dirty="0">
                <a:solidFill>
                  <a:srgbClr val="FF6600"/>
                </a:solidFill>
                <a:latin typeface="Arial Rounded MT Bold"/>
                <a:cs typeface="Arial Rounded MT Bold"/>
              </a:rPr>
              <a:t>movers</a:t>
            </a:r>
            <a:endParaRPr sz="887">
              <a:latin typeface="Arial Rounded MT Bold"/>
              <a:cs typeface="Arial Rounded MT 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90628" y="4585250"/>
            <a:ext cx="1323945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Pulsed</a:t>
            </a:r>
            <a:r>
              <a:rPr sz="887" spc="-30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-2" dirty="0">
                <a:solidFill>
                  <a:srgbClr val="FF6600"/>
                </a:solidFill>
                <a:latin typeface="Arial Rounded MT Bold"/>
                <a:cs typeface="Arial Rounded MT Bold"/>
              </a:rPr>
              <a:t>magnets/kickers</a:t>
            </a:r>
            <a:endParaRPr sz="887">
              <a:latin typeface="Arial Rounded MT Bold"/>
              <a:cs typeface="Arial Rounded MT Bold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91747" y="4902152"/>
            <a:ext cx="1358694" cy="81194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263325" y="5780281"/>
            <a:ext cx="1364668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Positron</a:t>
            </a:r>
            <a:r>
              <a:rPr sz="887" dirty="0">
                <a:solidFill>
                  <a:srgbClr val="FF6600"/>
                </a:solidFill>
                <a:latin typeface="Arial Rounded MT Bold"/>
                <a:cs typeface="Arial Rounded MT Bold"/>
              </a:rPr>
              <a:t> capture </a:t>
            </a:r>
            <a:r>
              <a:rPr sz="887" spc="5" dirty="0">
                <a:solidFill>
                  <a:srgbClr val="FF6600"/>
                </a:solidFill>
                <a:latin typeface="Arial Rounded MT Bold"/>
                <a:cs typeface="Arial Rounded MT Bold"/>
              </a:rPr>
              <a:t>section</a:t>
            </a:r>
            <a:endParaRPr sz="887">
              <a:latin typeface="Arial Rounded MT Bold"/>
              <a:cs typeface="Arial Rounded MT Bold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68369" y="4899288"/>
            <a:ext cx="771234" cy="83461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277004" y="5792066"/>
            <a:ext cx="400880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RF</a:t>
            </a:r>
            <a:r>
              <a:rPr sz="887" spc="-32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gun</a:t>
            </a:r>
            <a:endParaRPr sz="887">
              <a:latin typeface="Arial Rounded MT Bold"/>
              <a:cs typeface="Arial Rounded MT Bold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25863" y="4903827"/>
            <a:ext cx="971291" cy="84237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923437" y="5779299"/>
            <a:ext cx="1260694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2" dirty="0">
                <a:solidFill>
                  <a:srgbClr val="FF6600"/>
                </a:solidFill>
                <a:latin typeface="Arial Rounded MT Bold"/>
                <a:cs typeface="Arial Rounded MT Bold"/>
              </a:rPr>
              <a:t>Accelerating</a:t>
            </a:r>
            <a:r>
              <a:rPr sz="887" spc="-25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dirty="0">
                <a:solidFill>
                  <a:srgbClr val="FF6600"/>
                </a:solidFill>
                <a:latin typeface="Arial Rounded MT Bold"/>
                <a:cs typeface="Arial Rounded MT Bold"/>
              </a:rPr>
              <a:t>structure</a:t>
            </a:r>
            <a:endParaRPr sz="887">
              <a:latin typeface="Arial Rounded MT Bold"/>
              <a:cs typeface="Arial Rounded MT Bold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90322" y="1162169"/>
            <a:ext cx="902456" cy="90292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48346" y="1157692"/>
            <a:ext cx="899556" cy="907404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6066429" y="1549209"/>
            <a:ext cx="207372" cy="101375"/>
          </a:xfrm>
          <a:custGeom>
            <a:avLst/>
            <a:gdLst/>
            <a:ahLst/>
            <a:cxnLst/>
            <a:rect l="l" t="t" r="r" b="b"/>
            <a:pathLst>
              <a:path w="455930" h="222885">
                <a:moveTo>
                  <a:pt x="344083" y="0"/>
                </a:moveTo>
                <a:lnTo>
                  <a:pt x="344083" y="55690"/>
                </a:lnTo>
                <a:lnTo>
                  <a:pt x="0" y="55690"/>
                </a:lnTo>
                <a:lnTo>
                  <a:pt x="0" y="167072"/>
                </a:lnTo>
                <a:lnTo>
                  <a:pt x="344083" y="167072"/>
                </a:lnTo>
                <a:lnTo>
                  <a:pt x="344083" y="222762"/>
                </a:lnTo>
                <a:lnTo>
                  <a:pt x="455462" y="111382"/>
                </a:lnTo>
                <a:lnTo>
                  <a:pt x="344083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57552" y="2395770"/>
            <a:ext cx="1508920" cy="113075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451322" y="1033213"/>
            <a:ext cx="1516673" cy="113656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71621" y="2379770"/>
            <a:ext cx="1710512" cy="113452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503555" y="2078063"/>
            <a:ext cx="1339541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Laser</a:t>
            </a:r>
            <a:r>
              <a:rPr sz="887" spc="-7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5" dirty="0">
                <a:solidFill>
                  <a:srgbClr val="FF6600"/>
                </a:solidFill>
                <a:latin typeface="Arial Rounded MT Bold"/>
                <a:cs typeface="Arial Rounded MT Bold"/>
              </a:rPr>
              <a:t>shaping</a:t>
            </a:r>
            <a:r>
              <a:rPr sz="887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5" dirty="0">
                <a:solidFill>
                  <a:srgbClr val="FF6600"/>
                </a:solidFill>
                <a:latin typeface="Arial Rounded MT Bold"/>
                <a:cs typeface="Arial Rounded MT Bold"/>
              </a:rPr>
              <a:t>with</a:t>
            </a:r>
            <a:r>
              <a:rPr sz="887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DOE</a:t>
            </a:r>
            <a:endParaRPr sz="887">
              <a:latin typeface="Arial Rounded MT Bold"/>
              <a:cs typeface="Arial Rounded MT 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47606" y="2183158"/>
            <a:ext cx="1031083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Secondary</a:t>
            </a:r>
            <a:r>
              <a:rPr sz="887" spc="-14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RF</a:t>
            </a:r>
            <a:r>
              <a:rPr sz="887" spc="-14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gun</a:t>
            </a:r>
            <a:endParaRPr sz="887">
              <a:latin typeface="Arial Rounded MT Bold"/>
              <a:cs typeface="Arial Rounded MT 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01684" y="3542646"/>
            <a:ext cx="1275712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dirty="0">
                <a:solidFill>
                  <a:srgbClr val="FF6600"/>
                </a:solidFill>
                <a:latin typeface="Arial Rounded MT Bold"/>
                <a:cs typeface="Arial Rounded MT Bold"/>
              </a:rPr>
              <a:t>Core</a:t>
            </a:r>
            <a:r>
              <a:rPr sz="887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dirty="0">
                <a:solidFill>
                  <a:srgbClr val="FF6600"/>
                </a:solidFill>
                <a:latin typeface="Arial Rounded MT Bold"/>
                <a:cs typeface="Arial Rounded MT Bold"/>
              </a:rPr>
              <a:t>network</a:t>
            </a:r>
            <a:r>
              <a:rPr sz="887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dirty="0">
                <a:solidFill>
                  <a:srgbClr val="FF6600"/>
                </a:solidFill>
                <a:latin typeface="Arial Rounded MT Bold"/>
                <a:cs typeface="Arial Rounded MT Bold"/>
              </a:rPr>
              <a:t>switches</a:t>
            </a:r>
            <a:endParaRPr sz="887">
              <a:latin typeface="Arial Rounded MT Bold"/>
              <a:cs typeface="Arial Rounded MT 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64419" y="3522571"/>
            <a:ext cx="1524674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5" dirty="0">
                <a:solidFill>
                  <a:srgbClr val="FF6600"/>
                </a:solidFill>
                <a:latin typeface="Arial Rounded MT Bold"/>
                <a:cs typeface="Arial Rounded MT Bold"/>
              </a:rPr>
              <a:t>New</a:t>
            </a:r>
            <a:r>
              <a:rPr sz="887" spc="-7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beam</a:t>
            </a:r>
            <a:r>
              <a:rPr sz="887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5" dirty="0">
                <a:solidFill>
                  <a:srgbClr val="FF6600"/>
                </a:solidFill>
                <a:latin typeface="Arial Rounded MT Bold"/>
                <a:cs typeface="Arial Rounded MT Bold"/>
              </a:rPr>
              <a:t>position</a:t>
            </a:r>
            <a:r>
              <a:rPr sz="887" spc="-5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sz="887" spc="7" dirty="0">
                <a:solidFill>
                  <a:srgbClr val="FF6600"/>
                </a:solidFill>
                <a:latin typeface="Arial Rounded MT Bold"/>
                <a:cs typeface="Arial Rounded MT Bold"/>
              </a:rPr>
              <a:t>monitor</a:t>
            </a:r>
            <a:endParaRPr sz="887">
              <a:latin typeface="Arial Rounded MT Bold"/>
              <a:cs typeface="Arial Rounded MT 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80328" y="1091687"/>
            <a:ext cx="792807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-27" dirty="0">
                <a:latin typeface="Arial"/>
                <a:cs typeface="Arial"/>
              </a:rPr>
              <a:t>K.</a:t>
            </a:r>
            <a:r>
              <a:rPr sz="1114" spc="-64" dirty="0">
                <a:latin typeface="Arial"/>
                <a:cs typeface="Arial"/>
              </a:rPr>
              <a:t> </a:t>
            </a:r>
            <a:r>
              <a:rPr sz="1114" spc="-98" dirty="0">
                <a:latin typeface="Arial"/>
                <a:cs typeface="Arial"/>
              </a:rPr>
              <a:t>F</a:t>
            </a:r>
            <a:r>
              <a:rPr sz="1114" spc="27" dirty="0">
                <a:latin typeface="Arial"/>
                <a:cs typeface="Arial"/>
              </a:rPr>
              <a:t>uru</a:t>
            </a:r>
            <a:r>
              <a:rPr sz="1114" spc="23" dirty="0">
                <a:latin typeface="Arial"/>
                <a:cs typeface="Arial"/>
              </a:rPr>
              <a:t>k</a:t>
            </a:r>
            <a:r>
              <a:rPr sz="1114" spc="-2" dirty="0">
                <a:latin typeface="Arial"/>
                <a:cs typeface="Arial"/>
              </a:rPr>
              <a:t>awa</a:t>
            </a:r>
            <a:endParaRPr sz="1114">
              <a:latin typeface="Arial"/>
              <a:cs typeface="Arial"/>
            </a:endParaRPr>
          </a:p>
        </p:txBody>
      </p: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F79EBE37-18A1-4D3E-9B19-C55B84C61C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B6F15528-21DE-4FAA-801E-634DDDAF4B2B}" type="slidenum">
              <a:rPr lang="it-IT" smtClean="0"/>
              <a:t>10</a:t>
            </a:fld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7C484-1B71-4542-BB00-3664ABC1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855" y="2802404"/>
            <a:ext cx="5018290" cy="778996"/>
          </a:xfrm>
        </p:spPr>
        <p:txBody>
          <a:bodyPr/>
          <a:lstStyle/>
          <a:p>
            <a:r>
              <a:rPr lang="it-IT" dirty="0"/>
              <a:t>MDI: PIPE Status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FEA736-F74F-486F-950E-B68B7527FE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226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5429" y="596265"/>
            <a:ext cx="3535045" cy="563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0" spc="5" dirty="0"/>
              <a:t>Production</a:t>
            </a:r>
            <a:r>
              <a:rPr sz="3500" spc="-160" dirty="0"/>
              <a:t> </a:t>
            </a:r>
            <a:r>
              <a:rPr sz="3500" dirty="0"/>
              <a:t>Status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1225232" y="2509297"/>
            <a:ext cx="1276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3400" y="2457450"/>
            <a:ext cx="8432165" cy="3943350"/>
            <a:chOff x="588548" y="2581275"/>
            <a:chExt cx="8432165" cy="39433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548" y="2581275"/>
              <a:ext cx="7031451" cy="21526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0475" y="4733925"/>
              <a:ext cx="4667250" cy="1790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07202" y="4198366"/>
              <a:ext cx="882650" cy="1578610"/>
            </a:xfrm>
            <a:custGeom>
              <a:avLst/>
              <a:gdLst/>
              <a:ahLst/>
              <a:cxnLst/>
              <a:rect l="l" t="t" r="r" b="b"/>
              <a:pathLst>
                <a:path w="882650" h="1578610">
                  <a:moveTo>
                    <a:pt x="781050" y="1486547"/>
                  </a:moveTo>
                  <a:lnTo>
                    <a:pt x="772160" y="1488757"/>
                  </a:lnTo>
                  <a:lnTo>
                    <a:pt x="768223" y="1495526"/>
                  </a:lnTo>
                  <a:lnTo>
                    <a:pt x="764159" y="1502295"/>
                  </a:lnTo>
                  <a:lnTo>
                    <a:pt x="766318" y="1511071"/>
                  </a:lnTo>
                  <a:lnTo>
                    <a:pt x="879348" y="1578597"/>
                  </a:lnTo>
                  <a:lnTo>
                    <a:pt x="879771" y="1560664"/>
                  </a:lnTo>
                  <a:lnTo>
                    <a:pt x="853059" y="1560664"/>
                  </a:lnTo>
                  <a:lnTo>
                    <a:pt x="827508" y="1514334"/>
                  </a:lnTo>
                  <a:lnTo>
                    <a:pt x="781050" y="1486547"/>
                  </a:lnTo>
                  <a:close/>
                </a:path>
                <a:path w="882650" h="1578610">
                  <a:moveTo>
                    <a:pt x="827508" y="1514334"/>
                  </a:moveTo>
                  <a:lnTo>
                    <a:pt x="853059" y="1560664"/>
                  </a:lnTo>
                  <a:lnTo>
                    <a:pt x="866190" y="1553425"/>
                  </a:lnTo>
                  <a:lnTo>
                    <a:pt x="851281" y="1553425"/>
                  </a:lnTo>
                  <a:lnTo>
                    <a:pt x="851877" y="1528894"/>
                  </a:lnTo>
                  <a:lnTo>
                    <a:pt x="827508" y="1514334"/>
                  </a:lnTo>
                  <a:close/>
                </a:path>
                <a:path w="882650" h="1578610">
                  <a:moveTo>
                    <a:pt x="860425" y="1440091"/>
                  </a:moveTo>
                  <a:lnTo>
                    <a:pt x="853948" y="1446326"/>
                  </a:lnTo>
                  <a:lnTo>
                    <a:pt x="853677" y="1454899"/>
                  </a:lnTo>
                  <a:lnTo>
                    <a:pt x="852565" y="1500610"/>
                  </a:lnTo>
                  <a:lnTo>
                    <a:pt x="878077" y="1546872"/>
                  </a:lnTo>
                  <a:lnTo>
                    <a:pt x="853059" y="1560664"/>
                  </a:lnTo>
                  <a:lnTo>
                    <a:pt x="879771" y="1560664"/>
                  </a:lnTo>
                  <a:lnTo>
                    <a:pt x="882291" y="1454213"/>
                  </a:lnTo>
                  <a:lnTo>
                    <a:pt x="882523" y="1447012"/>
                  </a:lnTo>
                  <a:lnTo>
                    <a:pt x="876300" y="1440459"/>
                  </a:lnTo>
                  <a:lnTo>
                    <a:pt x="860425" y="1440091"/>
                  </a:lnTo>
                  <a:close/>
                </a:path>
                <a:path w="882650" h="1578610">
                  <a:moveTo>
                    <a:pt x="851877" y="1528894"/>
                  </a:moveTo>
                  <a:lnTo>
                    <a:pt x="851281" y="1553425"/>
                  </a:lnTo>
                  <a:lnTo>
                    <a:pt x="872998" y="1541513"/>
                  </a:lnTo>
                  <a:lnTo>
                    <a:pt x="851877" y="1528894"/>
                  </a:lnTo>
                  <a:close/>
                </a:path>
                <a:path w="882650" h="1578610">
                  <a:moveTo>
                    <a:pt x="852565" y="1500610"/>
                  </a:moveTo>
                  <a:lnTo>
                    <a:pt x="851877" y="1528894"/>
                  </a:lnTo>
                  <a:lnTo>
                    <a:pt x="872998" y="1541513"/>
                  </a:lnTo>
                  <a:lnTo>
                    <a:pt x="851281" y="1553425"/>
                  </a:lnTo>
                  <a:lnTo>
                    <a:pt x="866190" y="1553425"/>
                  </a:lnTo>
                  <a:lnTo>
                    <a:pt x="878077" y="1546872"/>
                  </a:lnTo>
                  <a:lnTo>
                    <a:pt x="852565" y="1500610"/>
                  </a:lnTo>
                  <a:close/>
                </a:path>
                <a:path w="882650" h="1578610">
                  <a:moveTo>
                    <a:pt x="25019" y="0"/>
                  </a:moveTo>
                  <a:lnTo>
                    <a:pt x="0" y="13842"/>
                  </a:lnTo>
                  <a:lnTo>
                    <a:pt x="827508" y="1514334"/>
                  </a:lnTo>
                  <a:lnTo>
                    <a:pt x="851877" y="1528894"/>
                  </a:lnTo>
                  <a:lnTo>
                    <a:pt x="852565" y="1500610"/>
                  </a:lnTo>
                  <a:lnTo>
                    <a:pt x="2501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4050" y="2581275"/>
              <a:ext cx="3286125" cy="211455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12165" y="1118298"/>
            <a:ext cx="7299325" cy="172656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4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17500" algn="l"/>
                <a:tab pos="318135" algn="l"/>
              </a:tabLst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61035" marR="0" lvl="1" indent="-248285" algn="l" defTabSz="914400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66103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Inner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outer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pipe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connection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EBW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finished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61035" marR="0" lvl="1" indent="-248285" algn="l" defTabSz="914400" rtl="0" eaLnBrk="1" fontAlgn="auto" latinLnBrk="0" hangingPunct="1">
              <a:lnSpc>
                <a:spcPct val="100000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661035" algn="l"/>
              </a:tabLst>
              <a:defRPr/>
            </a:pP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oi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nl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800" b="0" i="0" u="none" strike="noStrike" kern="1200" cap="none" spc="7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 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F61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61035" marR="0" lvl="1" indent="-248285" algn="l" defTabSz="914400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>
                <a:srgbClr val="4F6128"/>
              </a:buClr>
              <a:buSzTx/>
              <a:buFontTx/>
              <a:buChar char="–"/>
              <a:tabLst>
                <a:tab pos="66103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10um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gold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sputtering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inside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pipe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finished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(middle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Aug.)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700905" marR="0" lvl="0" indent="0" algn="l" defTabSz="914400" rtl="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EBW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point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10098" y="2887472"/>
            <a:ext cx="765810" cy="775335"/>
          </a:xfrm>
          <a:custGeom>
            <a:avLst/>
            <a:gdLst/>
            <a:ahLst/>
            <a:cxnLst/>
            <a:rect l="l" t="t" r="r" b="b"/>
            <a:pathLst>
              <a:path w="765810" h="775335">
                <a:moveTo>
                  <a:pt x="27304" y="677417"/>
                </a:moveTo>
                <a:lnTo>
                  <a:pt x="24637" y="678941"/>
                </a:lnTo>
                <a:lnTo>
                  <a:pt x="24002" y="681608"/>
                </a:lnTo>
                <a:lnTo>
                  <a:pt x="0" y="774953"/>
                </a:lnTo>
                <a:lnTo>
                  <a:pt x="12694" y="771525"/>
                </a:lnTo>
                <a:lnTo>
                  <a:pt x="10033" y="771525"/>
                </a:lnTo>
                <a:lnTo>
                  <a:pt x="3301" y="764794"/>
                </a:lnTo>
                <a:lnTo>
                  <a:pt x="15706" y="752235"/>
                </a:lnTo>
                <a:lnTo>
                  <a:pt x="33274" y="683894"/>
                </a:lnTo>
                <a:lnTo>
                  <a:pt x="33909" y="681354"/>
                </a:lnTo>
                <a:lnTo>
                  <a:pt x="32385" y="678814"/>
                </a:lnTo>
                <a:lnTo>
                  <a:pt x="29845" y="678179"/>
                </a:lnTo>
                <a:lnTo>
                  <a:pt x="27304" y="677417"/>
                </a:lnTo>
                <a:close/>
              </a:path>
              <a:path w="765810" h="775335">
                <a:moveTo>
                  <a:pt x="15706" y="752235"/>
                </a:moveTo>
                <a:lnTo>
                  <a:pt x="3301" y="764794"/>
                </a:lnTo>
                <a:lnTo>
                  <a:pt x="10033" y="771525"/>
                </a:lnTo>
                <a:lnTo>
                  <a:pt x="12165" y="769365"/>
                </a:lnTo>
                <a:lnTo>
                  <a:pt x="11302" y="769365"/>
                </a:lnTo>
                <a:lnTo>
                  <a:pt x="5461" y="763523"/>
                </a:lnTo>
                <a:lnTo>
                  <a:pt x="13348" y="761408"/>
                </a:lnTo>
                <a:lnTo>
                  <a:pt x="15706" y="752235"/>
                </a:lnTo>
                <a:close/>
              </a:path>
              <a:path w="765810" h="775335">
                <a:moveTo>
                  <a:pt x="93217" y="739901"/>
                </a:moveTo>
                <a:lnTo>
                  <a:pt x="90677" y="740663"/>
                </a:lnTo>
                <a:lnTo>
                  <a:pt x="22432" y="758971"/>
                </a:lnTo>
                <a:lnTo>
                  <a:pt x="10033" y="771525"/>
                </a:lnTo>
                <a:lnTo>
                  <a:pt x="12694" y="771525"/>
                </a:lnTo>
                <a:lnTo>
                  <a:pt x="93090" y="749807"/>
                </a:lnTo>
                <a:lnTo>
                  <a:pt x="95630" y="749172"/>
                </a:lnTo>
                <a:lnTo>
                  <a:pt x="97154" y="746505"/>
                </a:lnTo>
                <a:lnTo>
                  <a:pt x="96520" y="743965"/>
                </a:lnTo>
                <a:lnTo>
                  <a:pt x="95758" y="741426"/>
                </a:lnTo>
                <a:lnTo>
                  <a:pt x="93217" y="739901"/>
                </a:lnTo>
                <a:close/>
              </a:path>
              <a:path w="765810" h="775335">
                <a:moveTo>
                  <a:pt x="13348" y="761408"/>
                </a:moveTo>
                <a:lnTo>
                  <a:pt x="5461" y="763523"/>
                </a:lnTo>
                <a:lnTo>
                  <a:pt x="11302" y="769365"/>
                </a:lnTo>
                <a:lnTo>
                  <a:pt x="13348" y="761408"/>
                </a:lnTo>
                <a:close/>
              </a:path>
              <a:path w="765810" h="775335">
                <a:moveTo>
                  <a:pt x="22432" y="758971"/>
                </a:moveTo>
                <a:lnTo>
                  <a:pt x="13348" y="761408"/>
                </a:lnTo>
                <a:lnTo>
                  <a:pt x="11302" y="769365"/>
                </a:lnTo>
                <a:lnTo>
                  <a:pt x="12165" y="769365"/>
                </a:lnTo>
                <a:lnTo>
                  <a:pt x="22432" y="758971"/>
                </a:lnTo>
                <a:close/>
              </a:path>
              <a:path w="765810" h="775335">
                <a:moveTo>
                  <a:pt x="758698" y="0"/>
                </a:moveTo>
                <a:lnTo>
                  <a:pt x="15706" y="752235"/>
                </a:lnTo>
                <a:lnTo>
                  <a:pt x="13348" y="761408"/>
                </a:lnTo>
                <a:lnTo>
                  <a:pt x="22432" y="758971"/>
                </a:lnTo>
                <a:lnTo>
                  <a:pt x="765428" y="6730"/>
                </a:lnTo>
                <a:lnTo>
                  <a:pt x="75869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numero diapositiva 31">
            <a:extLst>
              <a:ext uri="{FF2B5EF4-FFF2-40B4-BE49-F238E27FC236}">
                <a16:creationId xmlns:a16="http://schemas.microsoft.com/office/drawing/2014/main" id="{F1269023-19E2-45A7-98DB-0259807A16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B6F15528-21DE-4FAA-801E-634DDDAF4B2B}" type="slidenum">
              <a:rPr lang="it-IT" smtClean="0"/>
              <a:t>12</a:t>
            </a:fld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553" y="304800"/>
            <a:ext cx="3382695" cy="28748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590" y="3933823"/>
            <a:ext cx="3637709" cy="28003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5375" y="476250"/>
            <a:ext cx="3587016" cy="27908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0625" y="3714750"/>
            <a:ext cx="3733800" cy="28003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0025" y="3374961"/>
            <a:ext cx="7407275" cy="56769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1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Gold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film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peel-off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FWD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side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occurred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during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nitrogen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purge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(2021/08/25) </a:t>
            </a:r>
            <a:r>
              <a:rPr kumimoji="0" sz="1800" b="0" i="0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(between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titanium</a:t>
            </a:r>
            <a:r>
              <a:rPr kumimoji="0" sz="18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layer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(as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material)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IP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pipe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inner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surface)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Segnaposto numero diapositiva 31">
            <a:extLst>
              <a:ext uri="{FF2B5EF4-FFF2-40B4-BE49-F238E27FC236}">
                <a16:creationId xmlns:a16="http://schemas.microsoft.com/office/drawing/2014/main" id="{BBC12738-5A6E-4002-87D4-FD5F891740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553200"/>
            <a:ext cx="2103120" cy="276999"/>
          </a:xfrm>
        </p:spPr>
        <p:txBody>
          <a:bodyPr/>
          <a:lstStyle/>
          <a:p>
            <a:fld id="{B6F15528-21DE-4FAA-801E-634DDDAF4B2B}" type="slidenum">
              <a:rPr lang="it-IT" smtClean="0"/>
              <a:t>13</a:t>
            </a:fld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247" y="1163891"/>
            <a:ext cx="208915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/>
              <a:t>Counter-measure</a:t>
            </a:r>
            <a:endParaRPr sz="21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ts val="213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dirty="0"/>
              <a:t>Plan</a:t>
            </a:r>
            <a:r>
              <a:rPr spc="-5" dirty="0"/>
              <a:t> </a:t>
            </a:r>
            <a:r>
              <a:rPr spc="-10" dirty="0"/>
              <a:t>B1:</a:t>
            </a:r>
            <a:r>
              <a:rPr spc="-30" dirty="0"/>
              <a:t> </a:t>
            </a:r>
            <a:r>
              <a:rPr dirty="0"/>
              <a:t>Reproduction</a:t>
            </a:r>
            <a:r>
              <a:rPr spc="-80" dirty="0"/>
              <a:t> </a:t>
            </a:r>
            <a:r>
              <a:rPr spc="-15" dirty="0"/>
              <a:t>of</a:t>
            </a:r>
            <a:r>
              <a:rPr spc="45" dirty="0"/>
              <a:t> </a:t>
            </a:r>
            <a:r>
              <a:rPr spc="-30" dirty="0"/>
              <a:t>IP</a:t>
            </a:r>
            <a:r>
              <a:rPr spc="20" dirty="0"/>
              <a:t> </a:t>
            </a:r>
            <a:r>
              <a:rPr dirty="0"/>
              <a:t>part</a:t>
            </a:r>
            <a:r>
              <a:rPr spc="-25" dirty="0"/>
              <a:t> </a:t>
            </a:r>
            <a:r>
              <a:rPr spc="20" dirty="0"/>
              <a:t>by</a:t>
            </a:r>
            <a:r>
              <a:rPr spc="-45" dirty="0"/>
              <a:t> </a:t>
            </a:r>
            <a:r>
              <a:rPr spc="20" dirty="0"/>
              <a:t>the</a:t>
            </a:r>
            <a:r>
              <a:rPr spc="-75" dirty="0"/>
              <a:t> </a:t>
            </a:r>
            <a:r>
              <a:rPr spc="5" dirty="0"/>
              <a:t>spare</a:t>
            </a:r>
            <a:r>
              <a:rPr spc="-75" dirty="0"/>
              <a:t> </a:t>
            </a:r>
            <a:r>
              <a:rPr spc="-5" dirty="0"/>
              <a:t>set:</a:t>
            </a:r>
          </a:p>
          <a:p>
            <a:pPr marL="756285" marR="144145" lvl="1" indent="-286385">
              <a:lnSpc>
                <a:spcPct val="80000"/>
              </a:lnSpc>
              <a:spcBef>
                <a:spcPts val="405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u="sng" spc="-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1,</a:t>
            </a:r>
            <a:r>
              <a:rPr sz="1800" u="sng" spc="4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Inner</a:t>
            </a:r>
            <a:r>
              <a:rPr sz="1800" u="sng" spc="-5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cylinder</a:t>
            </a:r>
            <a:r>
              <a:rPr sz="1800" u="sng" spc="-1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and</a:t>
            </a:r>
            <a:r>
              <a:rPr sz="180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outer</a:t>
            </a:r>
            <a:r>
              <a:rPr sz="1800" u="sng" spc="-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cylinder</a:t>
            </a:r>
            <a:r>
              <a:rPr sz="1800" u="sng" spc="-1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spare</a:t>
            </a:r>
            <a:r>
              <a:rPr sz="180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parts</a:t>
            </a:r>
            <a:r>
              <a:rPr sz="1800" u="sng" spc="-5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are</a:t>
            </a:r>
            <a:r>
              <a:rPr sz="180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5" dirty="0">
                <a:solidFill>
                  <a:srgbClr val="943735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used </a:t>
            </a:r>
            <a:r>
              <a:rPr sz="1800" u="sng" spc="15" dirty="0">
                <a:solidFill>
                  <a:srgbClr val="943735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(the</a:t>
            </a:r>
            <a:r>
              <a:rPr sz="1800" u="sng" spc="-150" dirty="0">
                <a:solidFill>
                  <a:srgbClr val="943735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15" dirty="0">
                <a:solidFill>
                  <a:srgbClr val="943735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quality</a:t>
            </a:r>
            <a:r>
              <a:rPr sz="1800" u="sng" spc="-125" dirty="0">
                <a:solidFill>
                  <a:srgbClr val="943735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5" dirty="0">
                <a:solidFill>
                  <a:srgbClr val="943735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of</a:t>
            </a:r>
            <a:r>
              <a:rPr sz="1800" u="sng" spc="50" dirty="0">
                <a:solidFill>
                  <a:srgbClr val="943735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20" dirty="0">
                <a:solidFill>
                  <a:srgbClr val="943735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the </a:t>
            </a:r>
            <a:r>
              <a:rPr sz="1800" spc="-484" dirty="0">
                <a:solidFill>
                  <a:srgbClr val="943735"/>
                </a:solidFill>
                <a:latin typeface="Arial"/>
                <a:cs typeface="Arial"/>
              </a:rPr>
              <a:t> </a:t>
            </a:r>
            <a:r>
              <a:rPr sz="1800" u="sng" spc="5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inner</a:t>
            </a:r>
            <a:r>
              <a:rPr sz="1800" u="sng" spc="-50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5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surface</a:t>
            </a:r>
            <a:r>
              <a:rPr sz="1800" u="sng" spc="-80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5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is</a:t>
            </a:r>
            <a:r>
              <a:rPr sz="1800" u="sng" spc="20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doubtful</a:t>
            </a:r>
            <a:r>
              <a:rPr sz="1800" u="sng" spc="-229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5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because</a:t>
            </a:r>
            <a:r>
              <a:rPr sz="1800" u="sng" spc="-80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5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it</a:t>
            </a:r>
            <a:r>
              <a:rPr sz="1800" u="sng" spc="40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5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is</a:t>
            </a:r>
            <a:r>
              <a:rPr sz="1800" u="sng" spc="70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also</a:t>
            </a:r>
            <a:r>
              <a:rPr sz="1800" u="sng" spc="-80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20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the</a:t>
            </a:r>
            <a:r>
              <a:rPr sz="1800" u="sng" spc="-70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re-brazed</a:t>
            </a:r>
            <a:r>
              <a:rPr sz="1800" u="sng" spc="65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15" dirty="0">
                <a:solidFill>
                  <a:srgbClr val="943735"/>
                </a:solidFill>
                <a:uFill>
                  <a:solidFill>
                    <a:srgbClr val="943735"/>
                  </a:solidFill>
                </a:uFill>
                <a:latin typeface="Arial"/>
                <a:cs typeface="Arial"/>
              </a:rPr>
              <a:t>product)</a:t>
            </a:r>
            <a:endParaRPr sz="1800">
              <a:latin typeface="Arial"/>
              <a:cs typeface="Arial"/>
            </a:endParaRPr>
          </a:p>
          <a:p>
            <a:pPr marL="756285" lvl="1" indent="-286385">
              <a:lnSpc>
                <a:spcPts val="2130"/>
              </a:lnSpc>
              <a:spcBef>
                <a:spcPts val="15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2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,</a:t>
            </a:r>
            <a:r>
              <a:rPr sz="1800" u="sng" spc="4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P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l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a</a:t>
            </a:r>
            <a:r>
              <a:rPr sz="180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g</a:t>
            </a:r>
            <a:r>
              <a:rPr sz="1800" u="sng" spc="-8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f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nn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r</a:t>
            </a:r>
            <a:r>
              <a:rPr sz="1800" u="sng" spc="-5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l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nd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r</a:t>
            </a:r>
            <a:r>
              <a:rPr sz="1800" u="sng" spc="-1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g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ld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)</a:t>
            </a:r>
            <a:r>
              <a:rPr sz="1800" u="sng" spc="-1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a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d</a:t>
            </a:r>
            <a:r>
              <a:rPr sz="180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u</a:t>
            </a:r>
            <a:r>
              <a:rPr sz="180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r</a:t>
            </a:r>
            <a:r>
              <a:rPr sz="1800" u="sng" spc="-5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l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nd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r</a:t>
            </a:r>
            <a:r>
              <a:rPr sz="1800" u="sng" spc="-1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</a:t>
            </a:r>
            <a:r>
              <a:rPr sz="180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</a:t>
            </a:r>
            <a:r>
              <a:rPr sz="180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a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u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m)</a:t>
            </a:r>
            <a:r>
              <a:rPr sz="1800" u="sng" spc="-5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(2</a:t>
            </a:r>
            <a:r>
              <a:rPr sz="180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wee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ks)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endParaRPr sz="1800">
              <a:latin typeface="Arial"/>
              <a:cs typeface="Arial"/>
            </a:endParaRPr>
          </a:p>
          <a:p>
            <a:pPr marL="756285" lvl="1" indent="-286385">
              <a:lnSpc>
                <a:spcPts val="2105"/>
              </a:lnSpc>
              <a:buChar char="–"/>
              <a:tabLst>
                <a:tab pos="756285" algn="l"/>
                <a:tab pos="756920" algn="l"/>
              </a:tabLst>
            </a:pP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3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,</a:t>
            </a:r>
            <a:r>
              <a:rPr sz="1800" u="sng" spc="4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J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g</a:t>
            </a:r>
            <a:r>
              <a:rPr sz="1800" u="sng" spc="-8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h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spc="-8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nn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r</a:t>
            </a:r>
            <a:r>
              <a:rPr sz="1800" u="sng" spc="-5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l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nd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r</a:t>
            </a:r>
            <a:r>
              <a:rPr sz="1800" u="sng" spc="-1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a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d</a:t>
            </a:r>
            <a:r>
              <a:rPr sz="180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h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spc="-8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u</a:t>
            </a:r>
            <a:r>
              <a:rPr sz="180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r</a:t>
            </a:r>
            <a:r>
              <a:rPr sz="1800" u="sng" spc="-5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l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nd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e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r</a:t>
            </a:r>
            <a:r>
              <a:rPr sz="1800" u="sng" spc="-1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1</a:t>
            </a:r>
            <a:r>
              <a:rPr sz="180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.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5</a:t>
            </a:r>
            <a:r>
              <a:rPr sz="180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m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n</a:t>
            </a:r>
            <a:r>
              <a:rPr sz="180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</a:t>
            </a:r>
            <a:r>
              <a:rPr sz="1800" u="sng" spc="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h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s)</a:t>
            </a:r>
            <a:endParaRPr sz="1800">
              <a:latin typeface="Arial"/>
              <a:cs typeface="Arial"/>
            </a:endParaRPr>
          </a:p>
          <a:p>
            <a:pPr marL="756285" lvl="1" indent="-286385">
              <a:lnSpc>
                <a:spcPts val="2130"/>
              </a:lnSpc>
              <a:buChar char="–"/>
              <a:tabLst>
                <a:tab pos="756285" algn="l"/>
                <a:tab pos="756920" algn="l"/>
              </a:tabLst>
            </a:pPr>
            <a:r>
              <a:rPr sz="1800" u="sng" spc="-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4,</a:t>
            </a:r>
            <a:r>
              <a:rPr sz="1800" u="sng" spc="3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Gold</a:t>
            </a:r>
            <a:r>
              <a:rPr sz="1800" u="sng" spc="-8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spatter</a:t>
            </a:r>
            <a:r>
              <a:rPr sz="1800" u="sng" spc="-5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inside</a:t>
            </a:r>
            <a:r>
              <a:rPr sz="1800" u="sng" spc="-8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IP</a:t>
            </a:r>
            <a:r>
              <a:rPr sz="180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pipe</a:t>
            </a:r>
            <a:r>
              <a:rPr sz="1800" u="sng" spc="-8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(2</a:t>
            </a:r>
            <a:r>
              <a:rPr sz="1800" u="sng" spc="-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weeks)</a:t>
            </a:r>
            <a:r>
              <a:rPr sz="1800" u="sng" spc="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endParaRPr sz="1800">
              <a:latin typeface="Arial"/>
              <a:cs typeface="Arial"/>
            </a:endParaRPr>
          </a:p>
          <a:p>
            <a:pPr marL="756285" lvl="1" indent="-286385">
              <a:lnSpc>
                <a:spcPts val="2130"/>
              </a:lnSpc>
              <a:spcBef>
                <a:spcPts val="20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5,</a:t>
            </a:r>
            <a:r>
              <a:rPr sz="1800" spc="3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4F6128"/>
                </a:solidFill>
                <a:latin typeface="Arial"/>
                <a:cs typeface="Arial"/>
              </a:rPr>
              <a:t>IP</a:t>
            </a:r>
            <a:r>
              <a:rPr sz="1800" spc="-5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4F6128"/>
                </a:solidFill>
                <a:latin typeface="Arial"/>
                <a:cs typeface="Arial"/>
              </a:rPr>
              <a:t>pipe</a:t>
            </a:r>
            <a:r>
              <a:rPr sz="1800" spc="-8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 crotch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4F6128"/>
                </a:solidFill>
                <a:latin typeface="Arial"/>
                <a:cs typeface="Arial"/>
              </a:rPr>
              <a:t>pipe</a:t>
            </a:r>
            <a:r>
              <a:rPr sz="1800" spc="-8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connection</a:t>
            </a:r>
            <a:r>
              <a:rPr sz="1800" spc="-4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F6128"/>
                </a:solidFill>
                <a:latin typeface="MS Gothic"/>
                <a:cs typeface="MS Gothic"/>
              </a:rPr>
              <a:t>：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2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F6128"/>
                </a:solidFill>
                <a:latin typeface="Arial"/>
                <a:cs typeface="Arial"/>
              </a:rPr>
              <a:t>months</a:t>
            </a:r>
            <a:endParaRPr sz="1800">
              <a:latin typeface="Arial"/>
              <a:cs typeface="Arial"/>
            </a:endParaRPr>
          </a:p>
          <a:p>
            <a:pPr marL="756285" marR="375285" lvl="1" indent="-286385">
              <a:lnSpc>
                <a:spcPct val="80000"/>
              </a:lnSpc>
              <a:spcBef>
                <a:spcPts val="400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Since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the</a:t>
            </a:r>
            <a:r>
              <a:rPr sz="1800" spc="-8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production</a:t>
            </a:r>
            <a:r>
              <a:rPr sz="1800" spc="-15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is</a:t>
            </a:r>
            <a:r>
              <a:rPr sz="1800" spc="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delayed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 for</a:t>
            </a:r>
            <a:r>
              <a:rPr sz="1800" spc="-4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about</a:t>
            </a:r>
            <a:r>
              <a:rPr sz="1800" spc="-3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F6128"/>
                </a:solidFill>
                <a:latin typeface="Arial"/>
                <a:cs typeface="Arial"/>
              </a:rPr>
              <a:t>three-four</a:t>
            </a:r>
            <a:r>
              <a:rPr sz="1800" spc="-13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month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in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total,</a:t>
            </a:r>
            <a:r>
              <a:rPr sz="1800" spc="-10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it</a:t>
            </a:r>
            <a:r>
              <a:rPr sz="1800" spc="4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will </a:t>
            </a:r>
            <a:r>
              <a:rPr sz="1800" spc="-484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4F6128"/>
                </a:solidFill>
                <a:latin typeface="Arial"/>
                <a:cs typeface="Arial"/>
              </a:rPr>
              <a:t>probably</a:t>
            </a:r>
            <a:r>
              <a:rPr sz="1800" spc="-13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be</a:t>
            </a:r>
            <a:r>
              <a:rPr sz="1800" spc="-7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completed</a:t>
            </a:r>
            <a:r>
              <a:rPr sz="1800" spc="-7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from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February</a:t>
            </a:r>
            <a:r>
              <a:rPr sz="1800" spc="-1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F6128"/>
                </a:solidFill>
                <a:latin typeface="Arial"/>
                <a:cs typeface="Arial"/>
              </a:rPr>
              <a:t>to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4F6128"/>
                </a:solidFill>
                <a:latin typeface="Arial"/>
                <a:cs typeface="Arial"/>
              </a:rPr>
              <a:t>March</a:t>
            </a:r>
            <a:r>
              <a:rPr sz="1800" spc="7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4F6128"/>
                </a:solidFill>
                <a:latin typeface="Arial"/>
                <a:cs typeface="Arial"/>
              </a:rPr>
              <a:t>next</a:t>
            </a:r>
            <a:r>
              <a:rPr sz="1800" spc="4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4F6128"/>
                </a:solidFill>
                <a:latin typeface="Arial"/>
                <a:cs typeface="Arial"/>
              </a:rPr>
              <a:t>year,</a:t>
            </a:r>
            <a:r>
              <a:rPr sz="1800" spc="4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and</a:t>
            </a:r>
            <a:r>
              <a:rPr sz="1800" spc="-8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in</a:t>
            </a:r>
            <a:r>
              <a:rPr sz="1800" spc="-7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F6128"/>
                </a:solidFill>
                <a:latin typeface="Arial"/>
                <a:cs typeface="Arial"/>
              </a:rPr>
              <a:t>August </a:t>
            </a:r>
            <a:r>
              <a:rPr sz="1800" spc="-484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when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the</a:t>
            </a:r>
            <a:r>
              <a:rPr sz="1800" spc="-8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4F6128"/>
                </a:solidFill>
                <a:latin typeface="Arial"/>
                <a:cs typeface="Arial"/>
              </a:rPr>
              <a:t>VXD</a:t>
            </a:r>
            <a:r>
              <a:rPr sz="1800" spc="15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is</a:t>
            </a:r>
            <a:r>
              <a:rPr sz="1800" spc="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taken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out,</a:t>
            </a:r>
            <a:r>
              <a:rPr sz="1800" spc="-3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it</a:t>
            </a:r>
            <a:r>
              <a:rPr sz="1800" spc="-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will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be</a:t>
            </a:r>
            <a:r>
              <a:rPr sz="1800" spc="-7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in</a:t>
            </a:r>
            <a:r>
              <a:rPr sz="1800" spc="6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time for</a:t>
            </a:r>
            <a:r>
              <a:rPr sz="1800" spc="-5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LS1.</a:t>
            </a:r>
            <a:r>
              <a:rPr sz="1800" spc="4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4F6128"/>
                </a:solidFill>
                <a:latin typeface="Arial"/>
                <a:cs typeface="Arial"/>
              </a:rPr>
              <a:t>However,</a:t>
            </a:r>
            <a:r>
              <a:rPr sz="1800" spc="19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4F6128"/>
                </a:solidFill>
                <a:latin typeface="Arial"/>
                <a:cs typeface="Arial"/>
              </a:rPr>
              <a:t>gambling </a:t>
            </a:r>
            <a:r>
              <a:rPr sz="1800" spc="-484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remains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because there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is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no 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period 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for investigating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cause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of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this </a:t>
            </a:r>
            <a:r>
              <a:rPr sz="1800" spc="10" dirty="0">
                <a:solidFill>
                  <a:srgbClr val="4F6128"/>
                </a:solidFill>
                <a:latin typeface="Arial"/>
                <a:cs typeface="Arial"/>
              </a:rPr>
              <a:t> problem.</a:t>
            </a:r>
            <a:endParaRPr sz="1800">
              <a:latin typeface="Arial"/>
              <a:cs typeface="Arial"/>
            </a:endParaRPr>
          </a:p>
          <a:p>
            <a:pPr marL="355600" indent="-343535">
              <a:lnSpc>
                <a:spcPts val="2130"/>
              </a:lnSpc>
              <a:spcBef>
                <a:spcPts val="20"/>
              </a:spcBef>
              <a:buChar char="•"/>
              <a:tabLst>
                <a:tab pos="355600" algn="l"/>
                <a:tab pos="356235" algn="l"/>
              </a:tabLst>
            </a:pPr>
            <a:r>
              <a:rPr dirty="0"/>
              <a:t>P</a:t>
            </a:r>
            <a:r>
              <a:rPr spc="45" dirty="0"/>
              <a:t>l</a:t>
            </a:r>
            <a:r>
              <a:rPr spc="-30" dirty="0"/>
              <a:t>a</a:t>
            </a:r>
            <a:r>
              <a:rPr dirty="0"/>
              <a:t>n</a:t>
            </a:r>
            <a:r>
              <a:rPr spc="-5" dirty="0"/>
              <a:t> </a:t>
            </a:r>
            <a:r>
              <a:rPr dirty="0"/>
              <a:t>B</a:t>
            </a:r>
            <a:r>
              <a:rPr spc="-30" dirty="0"/>
              <a:t>2</a:t>
            </a:r>
            <a:r>
              <a:rPr dirty="0"/>
              <a:t>:</a:t>
            </a:r>
            <a:r>
              <a:rPr spc="-30" dirty="0"/>
              <a:t> </a:t>
            </a:r>
            <a:r>
              <a:rPr spc="-25" dirty="0"/>
              <a:t>R</a:t>
            </a:r>
            <a:r>
              <a:rPr spc="-30" dirty="0"/>
              <a:t>e</a:t>
            </a:r>
            <a:r>
              <a:rPr spc="45" dirty="0"/>
              <a:t>u</a:t>
            </a:r>
            <a:r>
              <a:rPr dirty="0"/>
              <a:t>se</a:t>
            </a:r>
            <a:r>
              <a:rPr spc="-5" dirty="0"/>
              <a:t> </a:t>
            </a:r>
            <a:r>
              <a:rPr spc="-30" dirty="0"/>
              <a:t>o</a:t>
            </a:r>
            <a:r>
              <a:rPr dirty="0"/>
              <a:t>f</a:t>
            </a:r>
            <a:r>
              <a:rPr spc="40" dirty="0"/>
              <a:t> </a:t>
            </a:r>
            <a:r>
              <a:rPr spc="45" dirty="0"/>
              <a:t>p</a:t>
            </a:r>
            <a:r>
              <a:rPr spc="-30" dirty="0"/>
              <a:t>i</a:t>
            </a:r>
            <a:r>
              <a:rPr spc="45" dirty="0"/>
              <a:t>p</a:t>
            </a:r>
            <a:r>
              <a:rPr spc="-30" dirty="0"/>
              <a:t>e</a:t>
            </a:r>
            <a:r>
              <a:rPr dirty="0"/>
              <a:t>s</a:t>
            </a:r>
            <a:r>
              <a:rPr spc="-50" dirty="0"/>
              <a:t> </a:t>
            </a:r>
            <a:r>
              <a:rPr dirty="0"/>
              <a:t>c</a:t>
            </a:r>
            <a:r>
              <a:rPr spc="50" dirty="0"/>
              <a:t>u</a:t>
            </a:r>
            <a:r>
              <a:rPr dirty="0"/>
              <a:t>rr</a:t>
            </a:r>
            <a:r>
              <a:rPr spc="-20" dirty="0"/>
              <a:t>e</a:t>
            </a:r>
            <a:r>
              <a:rPr spc="45" dirty="0"/>
              <a:t>n</a:t>
            </a:r>
            <a:r>
              <a:rPr spc="20" dirty="0"/>
              <a:t>t</a:t>
            </a:r>
            <a:r>
              <a:rPr spc="45" dirty="0"/>
              <a:t>l</a:t>
            </a:r>
            <a:r>
              <a:rPr dirty="0"/>
              <a:t>y</a:t>
            </a:r>
            <a:r>
              <a:rPr spc="-200" dirty="0"/>
              <a:t> </a:t>
            </a:r>
            <a:r>
              <a:rPr spc="-30" dirty="0"/>
              <a:t>i</a:t>
            </a:r>
            <a:r>
              <a:rPr dirty="0"/>
              <a:t>n</a:t>
            </a:r>
            <a:r>
              <a:rPr spc="70" dirty="0"/>
              <a:t> </a:t>
            </a:r>
            <a:r>
              <a:rPr spc="45" dirty="0"/>
              <a:t>u</a:t>
            </a:r>
            <a:r>
              <a:rPr dirty="0"/>
              <a:t>se</a:t>
            </a:r>
          </a:p>
          <a:p>
            <a:pPr marL="756285" marR="5080" lvl="1" indent="-286385">
              <a:lnSpc>
                <a:spcPct val="80000"/>
              </a:lnSpc>
              <a:spcBef>
                <a:spcPts val="405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1,</a:t>
            </a:r>
            <a:r>
              <a:rPr sz="1800" spc="4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4F6128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this</a:t>
            </a:r>
            <a:r>
              <a:rPr sz="1800" spc="-5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case,</a:t>
            </a:r>
            <a:r>
              <a:rPr sz="1800" spc="4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there</a:t>
            </a:r>
            <a:r>
              <a:rPr sz="1800" spc="-8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is</a:t>
            </a:r>
            <a:r>
              <a:rPr sz="1800" spc="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no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 additional</a:t>
            </a:r>
            <a:r>
              <a:rPr sz="1800" spc="-8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shield</a:t>
            </a:r>
            <a:r>
              <a:rPr sz="1800" spc="-8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for</a:t>
            </a:r>
            <a:r>
              <a:rPr sz="1800" spc="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the</a:t>
            </a:r>
            <a:r>
              <a:rPr sz="1800" spc="-7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SR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F6128"/>
                </a:solidFill>
                <a:latin typeface="Arial"/>
                <a:cs typeface="Arial"/>
              </a:rPr>
              <a:t>problem</a:t>
            </a:r>
            <a:r>
              <a:rPr sz="1800" spc="-1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of</a:t>
            </a:r>
            <a:r>
              <a:rPr sz="1800" spc="-30" dirty="0">
                <a:solidFill>
                  <a:srgbClr val="4F6128"/>
                </a:solidFill>
                <a:latin typeface="Arial"/>
                <a:cs typeface="Arial"/>
              </a:rPr>
              <a:t> PXD,</a:t>
            </a:r>
            <a:r>
              <a:rPr sz="1800" spc="1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4F6128"/>
                </a:solidFill>
                <a:latin typeface="Arial"/>
                <a:cs typeface="Arial"/>
              </a:rPr>
              <a:t>but</a:t>
            </a:r>
            <a:r>
              <a:rPr sz="1800" spc="-10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I </a:t>
            </a:r>
            <a:r>
              <a:rPr sz="1800" spc="-484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4F6128"/>
                </a:solidFill>
                <a:latin typeface="Arial"/>
                <a:cs typeface="Arial"/>
              </a:rPr>
              <a:t>think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that there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is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no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big </a:t>
            </a:r>
            <a:r>
              <a:rPr sz="1800" spc="10" dirty="0">
                <a:solidFill>
                  <a:srgbClr val="4F6128"/>
                </a:solidFill>
                <a:latin typeface="Arial"/>
                <a:cs typeface="Arial"/>
              </a:rPr>
              <a:t>problem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in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the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current 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operation </a:t>
            </a:r>
            <a:r>
              <a:rPr sz="1800" spc="-35" dirty="0">
                <a:solidFill>
                  <a:srgbClr val="4F6128"/>
                </a:solidFill>
                <a:latin typeface="Arial"/>
                <a:cs typeface="Arial"/>
              </a:rPr>
              <a:t>even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if it is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used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as</a:t>
            </a:r>
            <a:r>
              <a:rPr sz="1800" spc="1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it</a:t>
            </a:r>
            <a:r>
              <a:rPr sz="1800" spc="4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is.</a:t>
            </a:r>
            <a:endParaRPr sz="1800">
              <a:latin typeface="Arial"/>
              <a:cs typeface="Arial"/>
            </a:endParaRPr>
          </a:p>
          <a:p>
            <a:pPr marL="756285" marR="266700" lvl="1" indent="-286385">
              <a:lnSpc>
                <a:spcPct val="80000"/>
              </a:lnSpc>
              <a:spcBef>
                <a:spcPts val="370"/>
              </a:spcBef>
              <a:buChar char="–"/>
              <a:tabLst>
                <a:tab pos="756285" algn="l"/>
                <a:tab pos="756920" algn="l"/>
              </a:tabLst>
            </a:pPr>
            <a:r>
              <a:rPr sz="1800" spc="-15" dirty="0">
                <a:solidFill>
                  <a:srgbClr val="4F6128"/>
                </a:solidFill>
                <a:latin typeface="Arial"/>
                <a:cs typeface="Arial"/>
              </a:rPr>
              <a:t>2.</a:t>
            </a:r>
            <a:r>
              <a:rPr sz="1800" spc="5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Regarding</a:t>
            </a:r>
            <a:r>
              <a:rPr sz="1800" spc="-7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the</a:t>
            </a:r>
            <a:r>
              <a:rPr sz="1800" spc="-7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F6128"/>
                </a:solidFill>
                <a:latin typeface="Arial"/>
                <a:cs typeface="Arial"/>
              </a:rPr>
              <a:t>schedule,</a:t>
            </a:r>
            <a:r>
              <a:rPr sz="1800" spc="-17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the</a:t>
            </a:r>
            <a:r>
              <a:rPr sz="1800" spc="-7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4F6128"/>
                </a:solidFill>
                <a:latin typeface="Arial"/>
                <a:cs typeface="Arial"/>
              </a:rPr>
              <a:t>VXD</a:t>
            </a:r>
            <a:r>
              <a:rPr sz="1800" spc="16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assembly</a:t>
            </a:r>
            <a:r>
              <a:rPr sz="1800" spc="-5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period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will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be</a:t>
            </a:r>
            <a:r>
              <a:rPr sz="1800" spc="-7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F6128"/>
                </a:solidFill>
                <a:latin typeface="Arial"/>
                <a:cs typeface="Arial"/>
              </a:rPr>
              <a:t>extended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4F6128"/>
                </a:solidFill>
                <a:latin typeface="Arial"/>
                <a:cs typeface="Arial"/>
              </a:rPr>
              <a:t>by </a:t>
            </a:r>
            <a:r>
              <a:rPr sz="1800" spc="-484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F6128"/>
                </a:solidFill>
                <a:latin typeface="Arial"/>
                <a:cs typeface="Arial"/>
              </a:rPr>
              <a:t>about</a:t>
            </a:r>
            <a:r>
              <a:rPr sz="1800" spc="-3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F6128"/>
                </a:solidFill>
                <a:latin typeface="Arial"/>
                <a:cs typeface="Arial"/>
              </a:rPr>
              <a:t>2</a:t>
            </a:r>
            <a:r>
              <a:rPr sz="1800" spc="-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F6128"/>
                </a:solidFill>
                <a:latin typeface="Arial"/>
                <a:cs typeface="Arial"/>
              </a:rPr>
              <a:t>months.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Segnaposto numero diapositiva 31">
            <a:extLst>
              <a:ext uri="{FF2B5EF4-FFF2-40B4-BE49-F238E27FC236}">
                <a16:creationId xmlns:a16="http://schemas.microsoft.com/office/drawing/2014/main" id="{3BE0A069-E6C8-41A7-B63C-532C9AEC78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B6F15528-21DE-4FAA-801E-634DDDAF4B2B}" type="slidenum">
              <a:rPr lang="it-IT" smtClean="0"/>
              <a:t>14</a:t>
            </a:fld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102" y="1230566"/>
            <a:ext cx="8860790" cy="4489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477520" indent="-343535">
              <a:lnSpc>
                <a:spcPct val="101499"/>
              </a:lnSpc>
              <a:spcBef>
                <a:spcPts val="95"/>
              </a:spcBef>
              <a:buChar char="•"/>
              <a:tabLst>
                <a:tab pos="355600" algn="l"/>
                <a:tab pos="356235" algn="l"/>
              </a:tabLst>
            </a:pPr>
            <a:r>
              <a:rPr sz="1850" spc="25" dirty="0">
                <a:latin typeface="Arial"/>
                <a:cs typeface="Arial"/>
              </a:rPr>
              <a:t>Plan</a:t>
            </a:r>
            <a:r>
              <a:rPr sz="1850" spc="15" dirty="0">
                <a:latin typeface="Arial"/>
                <a:cs typeface="Arial"/>
              </a:rPr>
              <a:t> </a:t>
            </a:r>
            <a:r>
              <a:rPr sz="1850" spc="25" dirty="0">
                <a:latin typeface="Arial"/>
                <a:cs typeface="Arial"/>
              </a:rPr>
              <a:t>B3</a:t>
            </a:r>
            <a:r>
              <a:rPr sz="1850" spc="20" dirty="0">
                <a:latin typeface="Arial"/>
                <a:cs typeface="Arial"/>
              </a:rPr>
              <a:t> </a:t>
            </a:r>
            <a:r>
              <a:rPr sz="1850" spc="35" dirty="0">
                <a:latin typeface="Arial"/>
                <a:cs typeface="Arial"/>
              </a:rPr>
              <a:t>(same</a:t>
            </a:r>
            <a:r>
              <a:rPr sz="1850" spc="-55" dirty="0">
                <a:latin typeface="Arial"/>
                <a:cs typeface="Arial"/>
              </a:rPr>
              <a:t> </a:t>
            </a:r>
            <a:r>
              <a:rPr sz="1850" spc="15" dirty="0">
                <a:latin typeface="Arial"/>
                <a:cs typeface="Arial"/>
              </a:rPr>
              <a:t>as</a:t>
            </a:r>
            <a:r>
              <a:rPr sz="1850" spc="50" dirty="0">
                <a:latin typeface="Arial"/>
                <a:cs typeface="Arial"/>
              </a:rPr>
              <a:t> </a:t>
            </a:r>
            <a:r>
              <a:rPr sz="1850" spc="25" dirty="0">
                <a:latin typeface="Arial"/>
                <a:cs typeface="Arial"/>
              </a:rPr>
              <a:t>Plan</a:t>
            </a:r>
            <a:r>
              <a:rPr sz="1850" spc="20" dirty="0">
                <a:latin typeface="Arial"/>
                <a:cs typeface="Arial"/>
              </a:rPr>
              <a:t> </a:t>
            </a:r>
            <a:r>
              <a:rPr sz="1850" spc="25" dirty="0">
                <a:latin typeface="Arial"/>
                <a:cs typeface="Arial"/>
              </a:rPr>
              <a:t>B1</a:t>
            </a:r>
            <a:r>
              <a:rPr sz="1850" spc="2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except</a:t>
            </a:r>
            <a:r>
              <a:rPr sz="1850" spc="170" dirty="0">
                <a:latin typeface="Arial"/>
                <a:cs typeface="Arial"/>
              </a:rPr>
              <a:t> </a:t>
            </a:r>
            <a:r>
              <a:rPr sz="1850" spc="10" dirty="0">
                <a:latin typeface="Arial"/>
                <a:cs typeface="Arial"/>
              </a:rPr>
              <a:t>for</a:t>
            </a:r>
            <a:r>
              <a:rPr sz="1850" spc="-15" dirty="0">
                <a:latin typeface="Arial"/>
                <a:cs typeface="Arial"/>
              </a:rPr>
              <a:t> </a:t>
            </a:r>
            <a:r>
              <a:rPr sz="1850" spc="35" dirty="0">
                <a:latin typeface="Arial"/>
                <a:cs typeface="Arial"/>
              </a:rPr>
              <a:t>whole</a:t>
            </a:r>
            <a:r>
              <a:rPr sz="1850" spc="20" dirty="0">
                <a:latin typeface="Arial"/>
                <a:cs typeface="Arial"/>
              </a:rPr>
              <a:t> </a:t>
            </a:r>
            <a:r>
              <a:rPr sz="1850" spc="15" dirty="0">
                <a:latin typeface="Arial"/>
                <a:cs typeface="Arial"/>
              </a:rPr>
              <a:t>re-manufacturing</a:t>
            </a:r>
            <a:r>
              <a:rPr sz="1850" spc="95" dirty="0">
                <a:latin typeface="Arial"/>
                <a:cs typeface="Arial"/>
              </a:rPr>
              <a:t> </a:t>
            </a:r>
            <a:r>
              <a:rPr sz="1850" spc="10" dirty="0">
                <a:latin typeface="Arial"/>
                <a:cs typeface="Arial"/>
              </a:rPr>
              <a:t>the </a:t>
            </a:r>
            <a:r>
              <a:rPr sz="1850" spc="15" dirty="0">
                <a:latin typeface="Arial"/>
                <a:cs typeface="Arial"/>
              </a:rPr>
              <a:t>inner</a:t>
            </a:r>
            <a:r>
              <a:rPr sz="1850" spc="70" dirty="0">
                <a:latin typeface="Arial"/>
                <a:cs typeface="Arial"/>
              </a:rPr>
              <a:t> </a:t>
            </a:r>
            <a:r>
              <a:rPr sz="1850" spc="15" dirty="0">
                <a:latin typeface="Arial"/>
                <a:cs typeface="Arial"/>
              </a:rPr>
              <a:t>and </a:t>
            </a:r>
            <a:r>
              <a:rPr sz="1850" spc="-500" dirty="0">
                <a:latin typeface="Arial"/>
                <a:cs typeface="Arial"/>
              </a:rPr>
              <a:t> </a:t>
            </a:r>
            <a:r>
              <a:rPr sz="1850" spc="15" dirty="0">
                <a:latin typeface="Arial"/>
                <a:cs typeface="Arial"/>
              </a:rPr>
              <a:t>outer</a:t>
            </a:r>
            <a:r>
              <a:rPr sz="1850" spc="55" dirty="0">
                <a:latin typeface="Arial"/>
                <a:cs typeface="Arial"/>
              </a:rPr>
              <a:t> </a:t>
            </a:r>
            <a:r>
              <a:rPr sz="1850" spc="15" dirty="0">
                <a:latin typeface="Arial"/>
                <a:cs typeface="Arial"/>
              </a:rPr>
              <a:t>cylinders)</a:t>
            </a:r>
            <a:endParaRPr sz="1850">
              <a:latin typeface="Arial"/>
              <a:cs typeface="Arial"/>
            </a:endParaRPr>
          </a:p>
          <a:p>
            <a:pPr marL="756285" marR="1325880" lvl="1" indent="-286385">
              <a:lnSpc>
                <a:spcPct val="101499"/>
              </a:lnSpc>
              <a:spcBef>
                <a:spcPts val="450"/>
              </a:spcBef>
              <a:buChar char="–"/>
              <a:tabLst>
                <a:tab pos="756285" algn="l"/>
                <a:tab pos="756920" algn="l"/>
              </a:tabLst>
            </a:pP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1,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Inner</a:t>
            </a:r>
            <a:r>
              <a:rPr sz="1850" u="sng" spc="14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cylinder,</a:t>
            </a:r>
            <a:r>
              <a:rPr sz="185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outer</a:t>
            </a:r>
            <a:r>
              <a:rPr sz="1850" u="sng" spc="7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cylinder</a:t>
            </a:r>
            <a:r>
              <a:rPr sz="1850" u="sng" spc="7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re-manufacturing</a:t>
            </a:r>
            <a:r>
              <a:rPr sz="1850" u="sng" spc="10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(4</a:t>
            </a:r>
            <a:r>
              <a:rPr sz="1850" u="sng" spc="2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months:</a:t>
            </a:r>
            <a:r>
              <a:rPr sz="1850" u="sng" spc="2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Be </a:t>
            </a:r>
            <a:r>
              <a:rPr sz="1850" spc="-50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procurement,</a:t>
            </a:r>
            <a:r>
              <a:rPr sz="1850" u="sng" spc="8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parallel</a:t>
            </a:r>
            <a:r>
              <a:rPr sz="1850" u="sng" spc="3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machining</a:t>
            </a:r>
            <a:r>
              <a:rPr sz="1850" u="sng" spc="-6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+</a:t>
            </a:r>
            <a:r>
              <a:rPr sz="1850" u="sng" spc="-4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1.5</a:t>
            </a:r>
            <a:r>
              <a:rPr sz="1850" u="sng" spc="9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months:</a:t>
            </a:r>
            <a:r>
              <a:rPr sz="1850" u="sng" spc="-6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brazing</a:t>
            </a:r>
            <a:r>
              <a:rPr sz="1850" u="sng" spc="8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2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work)</a:t>
            </a:r>
            <a:r>
              <a:rPr sz="1850" u="sng" spc="6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endParaRPr sz="1850">
              <a:latin typeface="Arial"/>
              <a:cs typeface="Arial"/>
            </a:endParaRPr>
          </a:p>
          <a:p>
            <a:pPr marL="1156970" marR="366395" lvl="2" indent="-229235">
              <a:lnSpc>
                <a:spcPct val="101400"/>
              </a:lnSpc>
              <a:spcBef>
                <a:spcPts val="455"/>
              </a:spcBef>
              <a:buChar char="•"/>
              <a:tabLst>
                <a:tab pos="1156970" algn="l"/>
                <a:tab pos="1157605" algn="l"/>
              </a:tabLst>
            </a:pPr>
            <a:r>
              <a:rPr sz="1850" u="sng" spc="-3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It</a:t>
            </a:r>
            <a:r>
              <a:rPr sz="1850" u="sng" spc="8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turns</a:t>
            </a:r>
            <a:r>
              <a:rPr sz="1850" u="sng" spc="4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out</a:t>
            </a:r>
            <a:r>
              <a:rPr sz="1850" u="sng" spc="9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that the</a:t>
            </a:r>
            <a:r>
              <a:rPr sz="1850" u="sng" spc="1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spare</a:t>
            </a:r>
            <a:r>
              <a:rPr sz="1850" u="sng" spc="9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of the</a:t>
            </a:r>
            <a:r>
              <a:rPr sz="1850" u="sng" spc="1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inner</a:t>
            </a:r>
            <a:r>
              <a:rPr sz="1850" u="sng" spc="6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cylinder</a:t>
            </a:r>
            <a:r>
              <a:rPr sz="1850" u="sng" spc="-2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2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Be</a:t>
            </a:r>
            <a:r>
              <a:rPr sz="1850" u="sng" spc="1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2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is</a:t>
            </a:r>
            <a:r>
              <a:rPr sz="1850" u="sng" spc="4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B</a:t>
            </a:r>
            <a:r>
              <a:rPr sz="1850" u="sng" spc="-3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30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class</a:t>
            </a:r>
            <a:r>
              <a:rPr sz="1850" u="sng" spc="45" dirty="0">
                <a:solidFill>
                  <a:srgbClr val="974707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5" dirty="0">
                <a:solidFill>
                  <a:srgbClr val="FF0000"/>
                </a:solidFill>
                <a:uFill>
                  <a:solidFill>
                    <a:srgbClr val="974707"/>
                  </a:solidFill>
                </a:uFill>
                <a:latin typeface="Arial"/>
                <a:cs typeface="Arial"/>
              </a:rPr>
              <a:t>(ordering </a:t>
            </a:r>
            <a:r>
              <a:rPr sz="1850" spc="-5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new</a:t>
            </a:r>
            <a:r>
              <a:rPr sz="1850" u="sng" spc="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pipe</a:t>
            </a:r>
            <a:r>
              <a:rPr sz="1850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process</a:t>
            </a:r>
            <a:r>
              <a:rPr sz="1850" u="sng" spc="8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has</a:t>
            </a:r>
            <a:r>
              <a:rPr sz="1850" u="sng" spc="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been </a:t>
            </a:r>
            <a:r>
              <a:rPr sz="1850" u="sng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submitted)</a:t>
            </a:r>
            <a:endParaRPr sz="185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80"/>
              </a:spcBef>
              <a:buChar char="–"/>
              <a:tabLst>
                <a:tab pos="756285" algn="l"/>
                <a:tab pos="756920" algn="l"/>
              </a:tabLst>
            </a:pP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2,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Plating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of</a:t>
            </a:r>
            <a:r>
              <a:rPr sz="185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inner</a:t>
            </a:r>
            <a:r>
              <a:rPr sz="1850" u="sng" spc="-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cylinder</a:t>
            </a:r>
            <a:r>
              <a:rPr sz="1850" u="sng" spc="6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(gold)</a:t>
            </a:r>
            <a:r>
              <a:rPr sz="1850" u="sng" spc="7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and </a:t>
            </a: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outer</a:t>
            </a:r>
            <a:r>
              <a:rPr sz="1850" u="sng" spc="7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cylinder</a:t>
            </a:r>
            <a:r>
              <a:rPr sz="1850" u="sng" spc="6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(titanium)</a:t>
            </a:r>
            <a:r>
              <a:rPr sz="1850" u="sng" spc="-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(2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3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weeks)</a:t>
            </a:r>
            <a:r>
              <a:rPr sz="1850" u="sng" spc="7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endParaRPr sz="185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84"/>
              </a:spcBef>
              <a:buChar char="–"/>
              <a:tabLst>
                <a:tab pos="756285" algn="l"/>
                <a:tab pos="756920" algn="l"/>
              </a:tabLst>
            </a:pP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3, </a:t>
            </a:r>
            <a:r>
              <a:rPr sz="1850" u="sng" spc="2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Joining</a:t>
            </a: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the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inner</a:t>
            </a:r>
            <a:r>
              <a:rPr sz="1850" u="sng" spc="6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cylinder</a:t>
            </a:r>
            <a:r>
              <a:rPr sz="1850" u="sng" spc="-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and</a:t>
            </a:r>
            <a:r>
              <a:rPr sz="1850" u="sng" spc="9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the outer</a:t>
            </a:r>
            <a:r>
              <a:rPr sz="1850" u="sng" spc="6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cylinder</a:t>
            </a:r>
            <a:r>
              <a:rPr sz="1850" u="sng" spc="-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(1.5</a:t>
            </a:r>
            <a:r>
              <a:rPr sz="1850" u="sng" spc="9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3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months)</a:t>
            </a:r>
            <a:r>
              <a:rPr sz="1850" u="sng" spc="6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endParaRPr sz="185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84"/>
              </a:spcBef>
              <a:buChar char="–"/>
              <a:tabLst>
                <a:tab pos="756285" algn="l"/>
                <a:tab pos="756920" algn="l"/>
              </a:tabLst>
            </a:pP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4,</a:t>
            </a:r>
            <a:r>
              <a:rPr sz="1850" u="sng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Gold</a:t>
            </a:r>
            <a:r>
              <a:rPr sz="1850" u="sng" spc="8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1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spatter</a:t>
            </a:r>
            <a:r>
              <a:rPr sz="1850" u="sng" spc="-2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2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inside</a:t>
            </a:r>
            <a:r>
              <a:rPr sz="185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-2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IP</a:t>
            </a:r>
            <a:r>
              <a:rPr sz="1850" u="sng" spc="2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pipe</a:t>
            </a:r>
            <a:r>
              <a:rPr sz="1850" u="sng" spc="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-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(2</a:t>
            </a:r>
            <a:r>
              <a:rPr sz="1850" u="sng" spc="7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 </a:t>
            </a:r>
            <a:r>
              <a:rPr sz="1850" u="sng" spc="3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Arial"/>
                <a:cs typeface="Arial"/>
              </a:rPr>
              <a:t>weeks)</a:t>
            </a:r>
            <a:endParaRPr sz="185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84"/>
              </a:spcBef>
              <a:buChar char="–"/>
              <a:tabLst>
                <a:tab pos="756285" algn="l"/>
                <a:tab pos="756920" algn="l"/>
              </a:tabLst>
            </a:pP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5,</a:t>
            </a:r>
            <a:r>
              <a:rPr sz="1850" spc="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-25" dirty="0">
                <a:solidFill>
                  <a:srgbClr val="4F6128"/>
                </a:solidFill>
                <a:latin typeface="Arial"/>
                <a:cs typeface="Arial"/>
              </a:rPr>
              <a:t>IP</a:t>
            </a:r>
            <a:r>
              <a:rPr sz="1850" spc="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20" dirty="0">
                <a:solidFill>
                  <a:srgbClr val="4F6128"/>
                </a:solidFill>
                <a:latin typeface="Arial"/>
                <a:cs typeface="Arial"/>
              </a:rPr>
              <a:t>pipe</a:t>
            </a:r>
            <a:r>
              <a:rPr sz="1850" spc="8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and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crotch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20" dirty="0">
                <a:solidFill>
                  <a:srgbClr val="4F6128"/>
                </a:solidFill>
                <a:latin typeface="Arial"/>
                <a:cs typeface="Arial"/>
              </a:rPr>
              <a:t>pipe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20" dirty="0">
                <a:solidFill>
                  <a:srgbClr val="4F6128"/>
                </a:solidFill>
                <a:latin typeface="Arial"/>
                <a:cs typeface="Arial"/>
              </a:rPr>
              <a:t>connection</a:t>
            </a:r>
            <a:r>
              <a:rPr sz="1850" spc="10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55" dirty="0">
                <a:solidFill>
                  <a:srgbClr val="4F6128"/>
                </a:solidFill>
                <a:latin typeface="MS Gothic"/>
                <a:cs typeface="MS Gothic"/>
              </a:rPr>
              <a:t>：</a:t>
            </a:r>
            <a:r>
              <a:rPr sz="1850" spc="55" dirty="0">
                <a:solidFill>
                  <a:srgbClr val="4F6128"/>
                </a:solidFill>
                <a:latin typeface="Arial"/>
                <a:cs typeface="Arial"/>
              </a:rPr>
              <a:t>2</a:t>
            </a:r>
            <a:r>
              <a:rPr sz="1850" spc="-6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25" dirty="0">
                <a:solidFill>
                  <a:srgbClr val="4F6128"/>
                </a:solidFill>
                <a:latin typeface="Arial"/>
                <a:cs typeface="Arial"/>
              </a:rPr>
              <a:t>months</a:t>
            </a:r>
            <a:endParaRPr sz="1850">
              <a:latin typeface="Arial"/>
              <a:cs typeface="Arial"/>
            </a:endParaRPr>
          </a:p>
          <a:p>
            <a:pPr marL="756285" marR="5080" lvl="1" indent="-286385">
              <a:lnSpc>
                <a:spcPct val="103200"/>
              </a:lnSpc>
              <a:spcBef>
                <a:spcPts val="335"/>
              </a:spcBef>
              <a:buChar char="–"/>
              <a:tabLst>
                <a:tab pos="756285" algn="l"/>
                <a:tab pos="756920" algn="l"/>
              </a:tabLst>
            </a:pPr>
            <a:r>
              <a:rPr sz="1850" spc="25" dirty="0">
                <a:solidFill>
                  <a:srgbClr val="4F6128"/>
                </a:solidFill>
                <a:latin typeface="Arial"/>
                <a:cs typeface="Arial"/>
              </a:rPr>
              <a:t>Since</a:t>
            </a:r>
            <a:r>
              <a:rPr sz="1850" spc="-6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the</a:t>
            </a:r>
            <a:r>
              <a:rPr sz="1850" spc="9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production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20" dirty="0">
                <a:solidFill>
                  <a:srgbClr val="4F6128"/>
                </a:solidFill>
                <a:latin typeface="Arial"/>
                <a:cs typeface="Arial"/>
              </a:rPr>
              <a:t>is</a:t>
            </a:r>
            <a:r>
              <a:rPr sz="1850" spc="4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delayed</a:t>
            </a:r>
            <a:r>
              <a:rPr sz="1850" spc="9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for</a:t>
            </a:r>
            <a:r>
              <a:rPr sz="1850" spc="-2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about</a:t>
            </a:r>
            <a:r>
              <a:rPr sz="1850" spc="19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FF0000"/>
                </a:solidFill>
                <a:latin typeface="Arial"/>
                <a:cs typeface="Arial"/>
              </a:rPr>
              <a:t>8 </a:t>
            </a:r>
            <a:r>
              <a:rPr sz="1850" spc="35" dirty="0">
                <a:solidFill>
                  <a:srgbClr val="FF0000"/>
                </a:solidFill>
                <a:latin typeface="Arial"/>
                <a:cs typeface="Arial"/>
              </a:rPr>
              <a:t>month</a:t>
            </a:r>
            <a:r>
              <a:rPr sz="1850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50" spc="25" dirty="0">
                <a:solidFill>
                  <a:srgbClr val="4F6128"/>
                </a:solidFill>
                <a:latin typeface="Arial"/>
                <a:cs typeface="Arial"/>
              </a:rPr>
              <a:t>in</a:t>
            </a:r>
            <a:r>
              <a:rPr sz="1850" spc="-5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total,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20" dirty="0">
                <a:solidFill>
                  <a:srgbClr val="4F6128"/>
                </a:solidFill>
                <a:latin typeface="Arial"/>
                <a:cs typeface="Arial"/>
              </a:rPr>
              <a:t>it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40" dirty="0">
                <a:solidFill>
                  <a:srgbClr val="4F6128"/>
                </a:solidFill>
                <a:latin typeface="Arial"/>
                <a:cs typeface="Arial"/>
              </a:rPr>
              <a:t>will</a:t>
            </a:r>
            <a:r>
              <a:rPr sz="1850" spc="-1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probably</a:t>
            </a:r>
            <a:r>
              <a:rPr sz="1850" spc="12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be </a:t>
            </a:r>
            <a:r>
              <a:rPr sz="1850" spc="-50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40" dirty="0">
                <a:solidFill>
                  <a:srgbClr val="4F6128"/>
                </a:solidFill>
                <a:latin typeface="Arial"/>
                <a:cs typeface="Arial"/>
              </a:rPr>
              <a:t>c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o</a:t>
            </a:r>
            <a:r>
              <a:rPr sz="1850" spc="100" dirty="0">
                <a:solidFill>
                  <a:srgbClr val="4F6128"/>
                </a:solidFill>
                <a:latin typeface="Arial"/>
                <a:cs typeface="Arial"/>
              </a:rPr>
              <a:t>m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p</a:t>
            </a:r>
            <a:r>
              <a:rPr sz="1850" spc="35" dirty="0">
                <a:solidFill>
                  <a:srgbClr val="4F6128"/>
                </a:solidFill>
                <a:latin typeface="Arial"/>
                <a:cs typeface="Arial"/>
              </a:rPr>
              <a:t>l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e</a:t>
            </a:r>
            <a:r>
              <a:rPr sz="1850" spc="5" dirty="0">
                <a:solidFill>
                  <a:srgbClr val="4F6128"/>
                </a:solidFill>
                <a:latin typeface="Arial"/>
                <a:cs typeface="Arial"/>
              </a:rPr>
              <a:t>t</a:t>
            </a:r>
            <a:r>
              <a:rPr sz="1850" spc="20" dirty="0">
                <a:solidFill>
                  <a:srgbClr val="4F6128"/>
                </a:solidFill>
                <a:latin typeface="Arial"/>
                <a:cs typeface="Arial"/>
              </a:rPr>
              <a:t>e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d</a:t>
            </a:r>
            <a:r>
              <a:rPr sz="1850" spc="-4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2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850" spc="-2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850" spc="20" dirty="0">
                <a:solidFill>
                  <a:srgbClr val="FF0000"/>
                </a:solidFill>
                <a:latin typeface="Arial"/>
                <a:cs typeface="Arial"/>
              </a:rPr>
              <a:t>oun</a:t>
            </a:r>
            <a:r>
              <a:rPr sz="1850" spc="15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850" spc="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50" spc="45" dirty="0">
                <a:solidFill>
                  <a:srgbClr val="FF0000"/>
                </a:solidFill>
                <a:latin typeface="Arial"/>
                <a:cs typeface="Arial"/>
              </a:rPr>
              <a:t>J</a:t>
            </a:r>
            <a:r>
              <a:rPr sz="1850" spc="20" dirty="0">
                <a:solidFill>
                  <a:srgbClr val="FF0000"/>
                </a:solidFill>
                <a:latin typeface="Arial"/>
                <a:cs typeface="Arial"/>
              </a:rPr>
              <a:t>un</a:t>
            </a:r>
            <a:r>
              <a:rPr sz="1850" spc="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850" spc="-25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sz="1850" spc="40" dirty="0">
                <a:solidFill>
                  <a:srgbClr val="FF0000"/>
                </a:solidFill>
                <a:latin typeface="Arial"/>
                <a:cs typeface="Arial"/>
              </a:rPr>
              <a:t>J</a:t>
            </a:r>
            <a:r>
              <a:rPr sz="1850" spc="15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sz="1850" spc="3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850" spc="10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1850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FF0000"/>
                </a:solidFill>
                <a:latin typeface="Arial"/>
                <a:cs typeface="Arial"/>
              </a:rPr>
              <a:t>ne</a:t>
            </a:r>
            <a:r>
              <a:rPr sz="1850" spc="-105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sz="1850" spc="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850" spc="1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50" spc="-30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1850" spc="15" dirty="0">
                <a:solidFill>
                  <a:srgbClr val="FF0000"/>
                </a:solidFill>
                <a:latin typeface="Arial"/>
                <a:cs typeface="Arial"/>
              </a:rPr>
              <a:t>ea</a:t>
            </a:r>
            <a:r>
              <a:rPr sz="1850" spc="-6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850" spc="5" dirty="0">
                <a:solidFill>
                  <a:srgbClr val="4F6128"/>
                </a:solidFill>
                <a:latin typeface="Arial"/>
                <a:cs typeface="Arial"/>
              </a:rPr>
              <a:t>,</a:t>
            </a:r>
            <a:r>
              <a:rPr sz="1850" spc="8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and</a:t>
            </a:r>
            <a:r>
              <a:rPr sz="1850" spc="8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35" dirty="0">
                <a:solidFill>
                  <a:srgbClr val="4F6128"/>
                </a:solidFill>
                <a:latin typeface="Arial"/>
                <a:cs typeface="Arial"/>
              </a:rPr>
              <a:t>i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n</a:t>
            </a:r>
            <a:r>
              <a:rPr sz="1850" spc="-13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35" dirty="0">
                <a:solidFill>
                  <a:srgbClr val="4F6128"/>
                </a:solidFill>
                <a:latin typeface="Arial"/>
                <a:cs typeface="Arial"/>
              </a:rPr>
              <a:t>A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ugu</a:t>
            </a:r>
            <a:r>
              <a:rPr sz="1850" spc="40" dirty="0">
                <a:solidFill>
                  <a:srgbClr val="4F6128"/>
                </a:solidFill>
                <a:latin typeface="Arial"/>
                <a:cs typeface="Arial"/>
              </a:rPr>
              <a:t>s</a:t>
            </a:r>
            <a:r>
              <a:rPr sz="1850" spc="5" dirty="0">
                <a:solidFill>
                  <a:srgbClr val="4F6128"/>
                </a:solidFill>
                <a:latin typeface="Arial"/>
                <a:cs typeface="Arial"/>
              </a:rPr>
              <a:t>t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80" dirty="0">
                <a:solidFill>
                  <a:srgbClr val="4F6128"/>
                </a:solidFill>
                <a:latin typeface="Arial"/>
                <a:cs typeface="Arial"/>
              </a:rPr>
              <a:t>w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hen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5" dirty="0">
                <a:solidFill>
                  <a:srgbClr val="4F6128"/>
                </a:solidFill>
                <a:latin typeface="Arial"/>
                <a:cs typeface="Arial"/>
              </a:rPr>
              <a:t>t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he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35" dirty="0">
                <a:solidFill>
                  <a:srgbClr val="4F6128"/>
                </a:solidFill>
                <a:latin typeface="Arial"/>
                <a:cs typeface="Arial"/>
              </a:rPr>
              <a:t>VX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D</a:t>
            </a:r>
            <a:r>
              <a:rPr sz="1850" spc="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30" dirty="0">
                <a:solidFill>
                  <a:srgbClr val="4F6128"/>
                </a:solidFill>
                <a:latin typeface="Arial"/>
                <a:cs typeface="Arial"/>
              </a:rPr>
              <a:t>i</a:t>
            </a:r>
            <a:r>
              <a:rPr sz="1850" spc="5" dirty="0">
                <a:solidFill>
                  <a:srgbClr val="4F6128"/>
                </a:solidFill>
                <a:latin typeface="Arial"/>
                <a:cs typeface="Arial"/>
              </a:rPr>
              <a:t>s  </a:t>
            </a:r>
            <a:r>
              <a:rPr sz="1850" spc="20" dirty="0">
                <a:solidFill>
                  <a:srgbClr val="4F6128"/>
                </a:solidFill>
                <a:latin typeface="Arial"/>
                <a:cs typeface="Arial"/>
              </a:rPr>
              <a:t>taken</a:t>
            </a:r>
            <a:r>
              <a:rPr sz="1850" spc="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out, </a:t>
            </a:r>
            <a:r>
              <a:rPr sz="1850" spc="20" dirty="0">
                <a:solidFill>
                  <a:srgbClr val="4F6128"/>
                </a:solidFill>
                <a:latin typeface="Arial"/>
                <a:cs typeface="Arial"/>
              </a:rPr>
              <a:t>it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40" dirty="0">
                <a:solidFill>
                  <a:srgbClr val="4F6128"/>
                </a:solidFill>
                <a:latin typeface="Arial"/>
                <a:cs typeface="Arial"/>
              </a:rPr>
              <a:t>will</a:t>
            </a:r>
            <a:r>
              <a:rPr sz="1850" spc="-11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be</a:t>
            </a:r>
            <a:r>
              <a:rPr sz="1850" spc="8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25" dirty="0">
                <a:solidFill>
                  <a:srgbClr val="4F6128"/>
                </a:solidFill>
                <a:latin typeface="Arial"/>
                <a:cs typeface="Arial"/>
              </a:rPr>
              <a:t>in</a:t>
            </a:r>
            <a:r>
              <a:rPr sz="1850" spc="-6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40" dirty="0">
                <a:solidFill>
                  <a:srgbClr val="4F6128"/>
                </a:solidFill>
                <a:latin typeface="Arial"/>
                <a:cs typeface="Arial"/>
              </a:rPr>
              <a:t>time</a:t>
            </a:r>
            <a:r>
              <a:rPr sz="1850" spc="-60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4F6128"/>
                </a:solidFill>
                <a:latin typeface="Arial"/>
                <a:cs typeface="Arial"/>
              </a:rPr>
              <a:t>for</a:t>
            </a:r>
            <a:r>
              <a:rPr sz="1850" spc="55" dirty="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4F6128"/>
                </a:solidFill>
                <a:latin typeface="Arial"/>
                <a:cs typeface="Arial"/>
              </a:rPr>
              <a:t>LS1.</a:t>
            </a:r>
            <a:endParaRPr sz="1850">
              <a:latin typeface="Arial"/>
              <a:cs typeface="Arial"/>
            </a:endParaRPr>
          </a:p>
          <a:p>
            <a:pPr marL="1156970" lvl="2" indent="-229870">
              <a:lnSpc>
                <a:spcPct val="100000"/>
              </a:lnSpc>
              <a:spcBef>
                <a:spcPts val="480"/>
              </a:spcBef>
              <a:buChar char="•"/>
              <a:tabLst>
                <a:tab pos="1156970" algn="l"/>
                <a:tab pos="1157605" algn="l"/>
              </a:tabLst>
            </a:pPr>
            <a:r>
              <a:rPr sz="1850" spc="20" dirty="0">
                <a:solidFill>
                  <a:srgbClr val="974707"/>
                </a:solidFill>
                <a:latin typeface="Arial"/>
                <a:cs typeface="Arial"/>
              </a:rPr>
              <a:t>Cause</a:t>
            </a:r>
            <a:r>
              <a:rPr sz="1850" spc="10" dirty="0">
                <a:solidFill>
                  <a:srgbClr val="974707"/>
                </a:solidFill>
                <a:latin typeface="Arial"/>
                <a:cs typeface="Arial"/>
              </a:rPr>
              <a:t> investigation</a:t>
            </a:r>
            <a:r>
              <a:rPr sz="1850" spc="160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50" spc="20" dirty="0">
                <a:solidFill>
                  <a:srgbClr val="974707"/>
                </a:solidFill>
                <a:latin typeface="Arial"/>
                <a:cs typeface="Arial"/>
              </a:rPr>
              <a:t>should</a:t>
            </a:r>
            <a:r>
              <a:rPr sz="1850" spc="-60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974707"/>
                </a:solidFill>
                <a:latin typeface="Arial"/>
                <a:cs typeface="Arial"/>
              </a:rPr>
              <a:t>be</a:t>
            </a:r>
            <a:r>
              <a:rPr sz="1850" spc="85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974707"/>
                </a:solidFill>
                <a:latin typeface="Arial"/>
                <a:cs typeface="Arial"/>
              </a:rPr>
              <a:t>done</a:t>
            </a:r>
            <a:r>
              <a:rPr sz="1850" spc="10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50" spc="25" dirty="0">
                <a:solidFill>
                  <a:srgbClr val="974707"/>
                </a:solidFill>
                <a:latin typeface="Arial"/>
                <a:cs typeface="Arial"/>
              </a:rPr>
              <a:t>in</a:t>
            </a:r>
            <a:r>
              <a:rPr sz="1850" spc="10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50" spc="15" dirty="0">
                <a:solidFill>
                  <a:srgbClr val="974707"/>
                </a:solidFill>
                <a:latin typeface="Arial"/>
                <a:cs typeface="Arial"/>
              </a:rPr>
              <a:t>parallel</a:t>
            </a:r>
            <a:r>
              <a:rPr sz="1850" spc="35" dirty="0">
                <a:solidFill>
                  <a:srgbClr val="974707"/>
                </a:solidFill>
                <a:latin typeface="Arial"/>
                <a:cs typeface="Arial"/>
              </a:rPr>
              <a:t> with</a:t>
            </a:r>
            <a:r>
              <a:rPr sz="1850" spc="-60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974707"/>
                </a:solidFill>
                <a:latin typeface="Arial"/>
                <a:cs typeface="Arial"/>
              </a:rPr>
              <a:t>the</a:t>
            </a:r>
            <a:r>
              <a:rPr sz="1850" spc="85" dirty="0">
                <a:solidFill>
                  <a:srgbClr val="974707"/>
                </a:solidFill>
                <a:latin typeface="Arial"/>
                <a:cs typeface="Arial"/>
              </a:rPr>
              <a:t> </a:t>
            </a:r>
            <a:r>
              <a:rPr sz="1850" spc="20" dirty="0">
                <a:solidFill>
                  <a:srgbClr val="974707"/>
                </a:solidFill>
                <a:latin typeface="Arial"/>
                <a:cs typeface="Arial"/>
              </a:rPr>
              <a:t>re-production</a:t>
            </a:r>
            <a:endParaRPr sz="1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8959" y="6263322"/>
            <a:ext cx="41522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Calibri"/>
                <a:cs typeface="Calibri"/>
              </a:rPr>
              <a:t>P</a:t>
            </a:r>
            <a:r>
              <a:rPr sz="1800" spc="35" dirty="0">
                <a:latin typeface="Calibri"/>
                <a:cs typeface="Calibri"/>
              </a:rPr>
              <a:t>l</a:t>
            </a:r>
            <a:r>
              <a:rPr sz="1800" spc="30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ee</a:t>
            </a:r>
            <a:r>
              <a:rPr sz="1800" spc="-10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m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-3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35" dirty="0">
                <a:latin typeface="Calibri"/>
                <a:cs typeface="Calibri"/>
              </a:rPr>
              <a:t> li</a:t>
            </a:r>
            <a:r>
              <a:rPr sz="1800" spc="-70" dirty="0">
                <a:latin typeface="Calibri"/>
                <a:cs typeface="Calibri"/>
              </a:rPr>
              <a:t>k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3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17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35" dirty="0">
                <a:latin typeface="Calibri"/>
                <a:cs typeface="Calibri"/>
              </a:rPr>
              <a:t>a</a:t>
            </a:r>
            <a:r>
              <a:rPr sz="1800" spc="-35" dirty="0">
                <a:latin typeface="Calibri"/>
                <a:cs typeface="Calibri"/>
              </a:rPr>
              <a:t>s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25" dirty="0">
                <a:latin typeface="Calibri"/>
                <a:cs typeface="Calibri"/>
              </a:rPr>
              <a:t>n</a:t>
            </a:r>
            <a:r>
              <a:rPr sz="1800" spc="30" dirty="0">
                <a:latin typeface="Calibri"/>
                <a:cs typeface="Calibri"/>
              </a:rPr>
              <a:t>a</a:t>
            </a:r>
            <a:r>
              <a:rPr sz="1800" spc="25" dirty="0">
                <a:latin typeface="Calibri"/>
                <a:cs typeface="Calibri"/>
              </a:rPr>
              <a:t>b</a:t>
            </a:r>
            <a:r>
              <a:rPr sz="1800" spc="3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25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30" dirty="0">
                <a:latin typeface="Calibri"/>
                <a:cs typeface="Calibri"/>
              </a:rPr>
              <a:t>i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BF1D68-FE76-4677-AB18-045A6E2367E6}"/>
              </a:ext>
            </a:extLst>
          </p:cNvPr>
          <p:cNvSpPr txBox="1"/>
          <p:nvPr/>
        </p:nvSpPr>
        <p:spPr>
          <a:xfrm>
            <a:off x="8357938" y="6412468"/>
            <a:ext cx="4596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B6F15528-21DE-4FAA-801E-634DDDAF4B2B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5474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19566"/>
            <a:ext cx="9293860" cy="791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Belle</a:t>
            </a:r>
            <a:r>
              <a:rPr spc="-55" dirty="0"/>
              <a:t> </a:t>
            </a:r>
            <a:r>
              <a:rPr dirty="0"/>
              <a:t>II</a:t>
            </a:r>
            <a:r>
              <a:rPr spc="-15" dirty="0"/>
              <a:t> operation</a:t>
            </a:r>
            <a:r>
              <a:rPr spc="-35" dirty="0"/>
              <a:t> </a:t>
            </a:r>
            <a:r>
              <a:rPr spc="-5" dirty="0"/>
              <a:t>shifts</a:t>
            </a:r>
            <a:r>
              <a:rPr spc="-35" dirty="0"/>
              <a:t> </a:t>
            </a:r>
            <a:r>
              <a:rPr dirty="0"/>
              <a:t>in</a:t>
            </a:r>
            <a:r>
              <a:rPr spc="-20" dirty="0"/>
              <a:t> </a:t>
            </a:r>
            <a:r>
              <a:rPr dirty="0"/>
              <a:t>2021ab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008583"/>
            <a:ext cx="8216265" cy="14541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spc="-5" dirty="0">
                <a:latin typeface="Calibri"/>
                <a:cs typeface="Calibri"/>
              </a:rPr>
              <a:t>Same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scheme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as 2020c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Keep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minimizing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person-to-person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contact,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avoiding</a:t>
            </a:r>
            <a:r>
              <a:rPr sz="2000" spc="-5" dirty="0">
                <a:latin typeface="Calibri"/>
                <a:cs typeface="Calibri"/>
              </a:rPr>
              <a:t> 3C, and taking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hygiene.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2</a:t>
            </a:r>
            <a:r>
              <a:rPr sz="2000" spc="-10" dirty="0">
                <a:latin typeface="Calibri"/>
                <a:cs typeface="Calibri"/>
              </a:rPr>
              <a:t> remote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+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1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local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shifters</a:t>
            </a:r>
            <a:endParaRPr sz="20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445"/>
              </a:spcBef>
            </a:pPr>
            <a:r>
              <a:rPr sz="1800" dirty="0">
                <a:latin typeface="Calibri"/>
                <a:cs typeface="Calibri"/>
              </a:rPr>
              <a:t>…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Remote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shifters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actively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working,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load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local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people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has been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reduced.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4147" y="2779910"/>
            <a:ext cx="6293629" cy="234565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90894" y="5316473"/>
            <a:ext cx="2489200" cy="1155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Regional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shift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managers </a:t>
            </a:r>
            <a:r>
              <a:rPr sz="2000" spc="-4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helped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lot </a:t>
            </a:r>
            <a:r>
              <a:rPr sz="1800" spc="-15" dirty="0">
                <a:latin typeface="Calibri"/>
                <a:cs typeface="Calibri"/>
              </a:rPr>
              <a:t>to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fill</a:t>
            </a:r>
            <a:r>
              <a:rPr sz="1800" spc="-10" dirty="0">
                <a:latin typeface="Calibri"/>
                <a:cs typeface="Calibri"/>
              </a:rPr>
              <a:t> many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urgent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gaps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 CR</a:t>
            </a:r>
            <a:r>
              <a:rPr sz="1800" spc="-10" dirty="0">
                <a:latin typeface="Calibri"/>
                <a:cs typeface="Calibri"/>
              </a:rPr>
              <a:t> remote </a:t>
            </a:r>
            <a:r>
              <a:rPr sz="1800" spc="-5" dirty="0">
                <a:latin typeface="Calibri"/>
                <a:cs typeface="Calibri"/>
              </a:rPr>
              <a:t> shifts.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5287264"/>
            <a:ext cx="5292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10" dirty="0">
                <a:solidFill>
                  <a:srgbClr val="4F81BC"/>
                </a:solidFill>
                <a:latin typeface="Calibri"/>
                <a:cs typeface="Calibri"/>
              </a:rPr>
              <a:t>Many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 local</a:t>
            </a:r>
            <a:r>
              <a:rPr sz="1800" dirty="0">
                <a:solidFill>
                  <a:srgbClr val="4F81BC"/>
                </a:solidFill>
                <a:latin typeface="Calibri"/>
                <a:cs typeface="Calibri"/>
              </a:rPr>
              <a:t> and</a:t>
            </a:r>
            <a:r>
              <a:rPr sz="1800" spc="1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F81BC"/>
                </a:solidFill>
                <a:latin typeface="Calibri"/>
                <a:cs typeface="Calibri"/>
              </a:rPr>
              <a:t>remote</a:t>
            </a:r>
            <a:r>
              <a:rPr sz="1800" spc="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shifts </a:t>
            </a:r>
            <a:r>
              <a:rPr sz="1800" spc="-15" dirty="0">
                <a:solidFill>
                  <a:srgbClr val="4F81BC"/>
                </a:solidFill>
                <a:latin typeface="Calibri"/>
                <a:cs typeface="Calibri"/>
              </a:rPr>
              <a:t>were</a:t>
            </a:r>
            <a:r>
              <a:rPr sz="1800" spc="1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4F81BC"/>
                </a:solidFill>
                <a:latin typeface="Calibri"/>
                <a:cs typeface="Calibri"/>
              </a:rPr>
              <a:t>covered</a:t>
            </a:r>
            <a:r>
              <a:rPr sz="1800" spc="1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by</a:t>
            </a:r>
            <a:r>
              <a:rPr sz="1800" dirty="0">
                <a:solidFill>
                  <a:srgbClr val="4F81BC"/>
                </a:solidFill>
                <a:latin typeface="Calibri"/>
                <a:cs typeface="Calibri"/>
              </a:rPr>
              <a:t> a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 small </a:t>
            </a:r>
            <a:r>
              <a:rPr sz="1800" spc="-39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number</a:t>
            </a:r>
            <a:r>
              <a:rPr sz="1800" spc="1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of </a:t>
            </a:r>
            <a:r>
              <a:rPr sz="1800" dirty="0">
                <a:solidFill>
                  <a:srgbClr val="4F81BC"/>
                </a:solidFill>
                <a:latin typeface="Calibri"/>
                <a:cs typeface="Calibri"/>
              </a:rPr>
              <a:t>people.</a:t>
            </a:r>
            <a:endParaRPr sz="1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10" dirty="0">
                <a:solidFill>
                  <a:srgbClr val="4F81BC"/>
                </a:solidFill>
                <a:latin typeface="Calibri"/>
                <a:cs typeface="Calibri"/>
              </a:rPr>
              <a:t>Many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 shift </a:t>
            </a:r>
            <a:r>
              <a:rPr sz="1800" spc="-15" dirty="0">
                <a:solidFill>
                  <a:srgbClr val="4F81BC"/>
                </a:solidFill>
                <a:latin typeface="Calibri"/>
                <a:cs typeface="Calibri"/>
              </a:rPr>
              <a:t>gaps</a:t>
            </a:r>
            <a:r>
              <a:rPr sz="1800" spc="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remained</a:t>
            </a:r>
            <a:r>
              <a:rPr sz="1800" spc="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until</a:t>
            </a:r>
            <a:r>
              <a:rPr sz="1800" dirty="0">
                <a:solidFill>
                  <a:srgbClr val="4F81BC"/>
                </a:solidFill>
                <a:latin typeface="Calibri"/>
                <a:cs typeface="Calibri"/>
              </a:rPr>
              <a:t> the</a:t>
            </a:r>
            <a:r>
              <a:rPr sz="1800" spc="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last</a:t>
            </a:r>
            <a:r>
              <a:rPr sz="1800" spc="-1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F81BC"/>
                </a:solidFill>
                <a:latin typeface="Calibri"/>
                <a:cs typeface="Calibri"/>
              </a:rPr>
              <a:t>moment.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399D7A6-80C6-4910-B56A-E19C928C611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16</a:t>
            </a:fld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B8CEA676-524A-42C1-A64D-8E4292E0F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0372"/>
            <a:ext cx="4541635" cy="36487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97309" y="3663815"/>
            <a:ext cx="3525887" cy="12033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>
              <a:spcBef>
                <a:spcPts val="70"/>
              </a:spcBef>
            </a:pPr>
            <a:r>
              <a:rPr sz="1969" spc="-14" dirty="0">
                <a:solidFill>
                  <a:prstClr val="black"/>
                </a:solidFill>
                <a:latin typeface="Calibri"/>
                <a:cs typeface="Calibri"/>
              </a:rPr>
              <a:t>Data</a:t>
            </a:r>
            <a:r>
              <a:rPr sz="1969" spc="-7" dirty="0">
                <a:solidFill>
                  <a:prstClr val="black"/>
                </a:solidFill>
                <a:latin typeface="Calibri"/>
                <a:cs typeface="Calibri"/>
              </a:rPr>
              <a:t> taking</a:t>
            </a:r>
            <a:r>
              <a:rPr sz="1969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69" spc="-7" dirty="0">
                <a:solidFill>
                  <a:prstClr val="black"/>
                </a:solidFill>
                <a:latin typeface="Calibri"/>
                <a:cs typeface="Calibri"/>
              </a:rPr>
              <a:t>efficiency:</a:t>
            </a:r>
            <a:endParaRPr sz="1969">
              <a:solidFill>
                <a:prstClr val="black"/>
              </a:solidFill>
              <a:latin typeface="Calibri"/>
              <a:cs typeface="Calibri"/>
            </a:endParaRPr>
          </a:p>
          <a:p>
            <a:pPr marL="290205" indent="-281275" defTabSz="642915">
              <a:spcBef>
                <a:spcPts val="98"/>
              </a:spcBef>
              <a:buFont typeface="Arial"/>
              <a:buChar char="•"/>
              <a:tabLst>
                <a:tab pos="289758" algn="l"/>
                <a:tab pos="290205" algn="l"/>
              </a:tabLst>
            </a:pPr>
            <a:r>
              <a:rPr sz="1969" spc="-4" dirty="0">
                <a:solidFill>
                  <a:prstClr val="black"/>
                </a:solidFill>
                <a:latin typeface="Calibri"/>
                <a:cs typeface="Calibri"/>
              </a:rPr>
              <a:t>88.8</a:t>
            </a:r>
            <a:r>
              <a:rPr sz="1969" spc="-3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69" spc="-4" dirty="0">
                <a:solidFill>
                  <a:prstClr val="black"/>
                </a:solidFill>
                <a:latin typeface="Calibri"/>
                <a:cs typeface="Calibri"/>
              </a:rPr>
              <a:t>(2020c)</a:t>
            </a:r>
            <a:endParaRPr sz="1969">
              <a:solidFill>
                <a:prstClr val="black"/>
              </a:solidFill>
              <a:latin typeface="Calibri"/>
              <a:cs typeface="Calibri"/>
            </a:endParaRPr>
          </a:p>
          <a:p>
            <a:pPr marL="290205" indent="-281275" defTabSz="642915">
              <a:spcBef>
                <a:spcPts val="98"/>
              </a:spcBef>
              <a:buFont typeface="Arial"/>
              <a:buChar char="•"/>
              <a:tabLst>
                <a:tab pos="289758" algn="l"/>
                <a:tab pos="290205" algn="l"/>
              </a:tabLst>
            </a:pP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89.8%</a:t>
            </a:r>
            <a:r>
              <a:rPr sz="1969" spc="-1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(as</a:t>
            </a:r>
            <a:r>
              <a:rPr sz="1969" spc="-7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1969" spc="-7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Jun.</a:t>
            </a:r>
            <a:r>
              <a:rPr sz="1969" spc="-7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18)</a:t>
            </a:r>
            <a:endParaRPr sz="1969">
              <a:solidFill>
                <a:prstClr val="black"/>
              </a:solidFill>
              <a:latin typeface="Calibri"/>
              <a:cs typeface="Calibri"/>
            </a:endParaRPr>
          </a:p>
          <a:p>
            <a:pPr marL="8929" defTabSz="642915">
              <a:spcBef>
                <a:spcPts val="32"/>
              </a:spcBef>
            </a:pPr>
            <a:r>
              <a:rPr sz="1687" spc="-4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1687" spc="-7" dirty="0">
                <a:solidFill>
                  <a:prstClr val="black"/>
                </a:solidFill>
                <a:latin typeface="Calibri"/>
                <a:cs typeface="Calibri"/>
              </a:rPr>
              <a:t> spite</a:t>
            </a:r>
            <a:r>
              <a:rPr sz="1687" spc="-4" dirty="0">
                <a:solidFill>
                  <a:prstClr val="black"/>
                </a:solidFill>
                <a:latin typeface="Calibri"/>
                <a:cs typeface="Calibri"/>
              </a:rPr>
              <a:t> of</a:t>
            </a:r>
            <a:r>
              <a:rPr sz="1687" spc="-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spc="-11" dirty="0">
                <a:solidFill>
                  <a:srgbClr val="0070C0"/>
                </a:solidFill>
                <a:latin typeface="Calibri"/>
                <a:cs typeface="Calibri"/>
              </a:rPr>
              <a:t>more</a:t>
            </a:r>
            <a:r>
              <a:rPr sz="1687" spc="-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687" spc="-7" dirty="0">
                <a:solidFill>
                  <a:srgbClr val="0070C0"/>
                </a:solidFill>
                <a:latin typeface="Calibri"/>
                <a:cs typeface="Calibri"/>
              </a:rPr>
              <a:t>frequent</a:t>
            </a:r>
            <a:r>
              <a:rPr sz="1687" spc="-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687" spc="-18" dirty="0">
                <a:solidFill>
                  <a:srgbClr val="0070C0"/>
                </a:solidFill>
                <a:latin typeface="Calibri"/>
                <a:cs typeface="Calibri"/>
              </a:rPr>
              <a:t>DAQ</a:t>
            </a:r>
            <a:r>
              <a:rPr sz="1687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687" spc="-11" dirty="0">
                <a:solidFill>
                  <a:srgbClr val="0070C0"/>
                </a:solidFill>
                <a:latin typeface="Calibri"/>
                <a:cs typeface="Calibri"/>
              </a:rPr>
              <a:t>stops</a:t>
            </a:r>
            <a:r>
              <a:rPr sz="1687" spc="-4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687" dirty="0">
                <a:solidFill>
                  <a:srgbClr val="0070C0"/>
                </a:solidFill>
                <a:latin typeface="Calibri"/>
                <a:cs typeface="Calibri"/>
              </a:rPr>
              <a:t>due</a:t>
            </a:r>
            <a:endParaRPr sz="168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97309" y="5111087"/>
            <a:ext cx="3274516" cy="1320210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>
              <a:spcBef>
                <a:spcPts val="70"/>
              </a:spcBef>
            </a:pPr>
            <a:r>
              <a:rPr sz="1687" spc="-4" dirty="0">
                <a:solidFill>
                  <a:prstClr val="black"/>
                </a:solidFill>
                <a:latin typeface="Calibri"/>
                <a:cs typeface="Calibri"/>
              </a:rPr>
              <a:t>Thanks</a:t>
            </a:r>
            <a:r>
              <a:rPr sz="1687" spc="-2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spc="-11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endParaRPr sz="1687">
              <a:solidFill>
                <a:prstClr val="black"/>
              </a:solidFill>
              <a:latin typeface="Calibri"/>
              <a:cs typeface="Calibri"/>
            </a:endParaRPr>
          </a:p>
          <a:p>
            <a:pPr marL="276810" indent="-267881" defTabSz="642915">
              <a:spcBef>
                <a:spcPts val="74"/>
              </a:spcBef>
              <a:buFont typeface="Meiryo UI"/>
              <a:buChar char="✓"/>
              <a:tabLst>
                <a:tab pos="276810" algn="l"/>
              </a:tabLst>
            </a:pPr>
            <a:r>
              <a:rPr sz="2531" spc="-11" baseline="2314" dirty="0">
                <a:solidFill>
                  <a:prstClr val="black"/>
                </a:solidFill>
                <a:latin typeface="Calibri"/>
                <a:cs typeface="Calibri"/>
              </a:rPr>
              <a:t>More</a:t>
            </a:r>
            <a:r>
              <a:rPr sz="2531" baseline="23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531" spc="-11" baseline="2314" dirty="0">
                <a:solidFill>
                  <a:prstClr val="black"/>
                </a:solidFill>
                <a:latin typeface="Calibri"/>
                <a:cs typeface="Calibri"/>
              </a:rPr>
              <a:t>automation,</a:t>
            </a:r>
            <a:r>
              <a:rPr sz="2531" baseline="23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531" spc="-15" baseline="2314" dirty="0">
                <a:solidFill>
                  <a:prstClr val="black"/>
                </a:solidFill>
                <a:latin typeface="Calibri"/>
                <a:cs typeface="Calibri"/>
              </a:rPr>
              <a:t>recovery</a:t>
            </a:r>
            <a:r>
              <a:rPr sz="2531" baseline="23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531" spc="-11" baseline="2314" dirty="0">
                <a:solidFill>
                  <a:prstClr val="black"/>
                </a:solidFill>
                <a:latin typeface="Calibri"/>
                <a:cs typeface="Calibri"/>
              </a:rPr>
              <a:t>tools</a:t>
            </a:r>
            <a:endParaRPr sz="2531" baseline="2314">
              <a:solidFill>
                <a:prstClr val="black"/>
              </a:solidFill>
              <a:latin typeface="Calibri"/>
              <a:cs typeface="Calibri"/>
            </a:endParaRPr>
          </a:p>
          <a:p>
            <a:pPr marL="276810" indent="-267881" defTabSz="642915">
              <a:spcBef>
                <a:spcPts val="14"/>
              </a:spcBef>
              <a:buFont typeface="Meiryo UI"/>
              <a:buChar char="✓"/>
              <a:tabLst>
                <a:tab pos="276810" algn="l"/>
              </a:tabLst>
            </a:pPr>
            <a:r>
              <a:rPr sz="2531" spc="-15" baseline="2314" dirty="0">
                <a:solidFill>
                  <a:prstClr val="black"/>
                </a:solidFill>
                <a:latin typeface="Calibri"/>
                <a:cs typeface="Calibri"/>
              </a:rPr>
              <a:t>Improved</a:t>
            </a:r>
            <a:r>
              <a:rPr sz="2531" baseline="23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531" spc="-11" baseline="2314" dirty="0">
                <a:solidFill>
                  <a:prstClr val="black"/>
                </a:solidFill>
                <a:latin typeface="Calibri"/>
                <a:cs typeface="Calibri"/>
              </a:rPr>
              <a:t>documentation,</a:t>
            </a:r>
            <a:r>
              <a:rPr sz="2531" baseline="23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531" spc="-11" baseline="2314" dirty="0">
                <a:solidFill>
                  <a:prstClr val="black"/>
                </a:solidFill>
                <a:latin typeface="Calibri"/>
                <a:cs typeface="Calibri"/>
              </a:rPr>
              <a:t>training</a:t>
            </a:r>
            <a:endParaRPr sz="2531" baseline="2314">
              <a:solidFill>
                <a:prstClr val="black"/>
              </a:solidFill>
              <a:latin typeface="Calibri"/>
              <a:cs typeface="Calibri"/>
            </a:endParaRPr>
          </a:p>
          <a:p>
            <a:pPr marL="276810" indent="-267881" defTabSz="642915">
              <a:spcBef>
                <a:spcPts val="14"/>
              </a:spcBef>
              <a:buFont typeface="Meiryo UI"/>
              <a:buChar char="✓"/>
              <a:tabLst>
                <a:tab pos="276810" algn="l"/>
              </a:tabLst>
            </a:pPr>
            <a:r>
              <a:rPr sz="2531" spc="-5" baseline="2314" dirty="0">
                <a:solidFill>
                  <a:prstClr val="black"/>
                </a:solidFill>
                <a:latin typeface="Calibri"/>
                <a:cs typeface="Calibri"/>
              </a:rPr>
              <a:t>Experienced</a:t>
            </a:r>
            <a:r>
              <a:rPr sz="2531" spc="-15" baseline="23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531" spc="-5" baseline="2314" dirty="0">
                <a:solidFill>
                  <a:prstClr val="black"/>
                </a:solidFill>
                <a:latin typeface="Calibri"/>
                <a:cs typeface="Calibri"/>
              </a:rPr>
              <a:t>local</a:t>
            </a:r>
            <a:r>
              <a:rPr sz="2531" spc="-11" baseline="23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531" baseline="2314" dirty="0">
                <a:solidFill>
                  <a:prstClr val="black"/>
                </a:solidFill>
                <a:latin typeface="Calibri"/>
                <a:cs typeface="Calibri"/>
              </a:rPr>
              <a:t>CR</a:t>
            </a:r>
            <a:r>
              <a:rPr sz="2531" spc="-11" baseline="2314" dirty="0">
                <a:solidFill>
                  <a:prstClr val="black"/>
                </a:solidFill>
                <a:latin typeface="Calibri"/>
                <a:cs typeface="Calibri"/>
              </a:rPr>
              <a:t> shifters</a:t>
            </a:r>
            <a:endParaRPr sz="2531" baseline="2314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165" y="4949799"/>
            <a:ext cx="7174235" cy="627905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26788" defTabSz="642915">
              <a:spcBef>
                <a:spcPts val="70"/>
              </a:spcBef>
            </a:pPr>
            <a:r>
              <a:rPr sz="1969" spc="-11" dirty="0">
                <a:solidFill>
                  <a:prstClr val="black"/>
                </a:solidFill>
                <a:latin typeface="Calibri"/>
                <a:cs typeface="Calibri"/>
              </a:rPr>
              <a:t>Progress</a:t>
            </a:r>
            <a:r>
              <a:rPr sz="1969" dirty="0">
                <a:solidFill>
                  <a:prstClr val="black"/>
                </a:solidFill>
                <a:latin typeface="Calibri"/>
                <a:cs typeface="Calibri"/>
              </a:rPr>
              <a:t> in the </a:t>
            </a:r>
            <a:r>
              <a:rPr sz="1969" spc="-11" dirty="0">
                <a:solidFill>
                  <a:prstClr val="black"/>
                </a:solidFill>
                <a:latin typeface="Calibri"/>
                <a:cs typeface="Calibri"/>
              </a:rPr>
              <a:t>operation</a:t>
            </a:r>
            <a:r>
              <a:rPr sz="1969" dirty="0">
                <a:solidFill>
                  <a:prstClr val="black"/>
                </a:solidFill>
                <a:latin typeface="Calibri"/>
                <a:cs typeface="Calibri"/>
              </a:rPr>
              <a:t> under a</a:t>
            </a:r>
            <a:r>
              <a:rPr sz="1969" spc="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prstClr val="black"/>
                </a:solidFill>
                <a:latin typeface="Calibri"/>
                <a:cs typeface="Calibri"/>
              </a:rPr>
              <a:t>higher </a:t>
            </a:r>
            <a:endParaRPr lang="it-IT" sz="19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6788" defTabSz="642915">
              <a:spcBef>
                <a:spcPts val="70"/>
              </a:spcBef>
            </a:pPr>
            <a:r>
              <a:rPr sz="1969" spc="-4" dirty="0">
                <a:solidFill>
                  <a:prstClr val="black"/>
                </a:solidFill>
                <a:latin typeface="Calibri"/>
                <a:cs typeface="Calibri"/>
              </a:rPr>
              <a:t>luminosity</a:t>
            </a:r>
            <a:r>
              <a:rPr sz="1969" spc="-9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969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lang="en-US" sz="1969" spc="-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96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lang="en-US" sz="1969" spc="-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969" dirty="0">
                <a:solidFill>
                  <a:prstClr val="black"/>
                </a:solidFill>
                <a:latin typeface="Calibri"/>
                <a:cs typeface="Calibri"/>
              </a:rPr>
              <a:t>higher</a:t>
            </a:r>
            <a:r>
              <a:rPr lang="en-US" sz="1969" spc="-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969" dirty="0">
                <a:solidFill>
                  <a:prstClr val="black"/>
                </a:solidFill>
                <a:latin typeface="Calibri"/>
                <a:cs typeface="Calibri"/>
              </a:rPr>
              <a:t>beam</a:t>
            </a:r>
            <a:r>
              <a:rPr lang="en-US" sz="1969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969" spc="-7" dirty="0">
                <a:solidFill>
                  <a:prstClr val="black"/>
                </a:solidFill>
                <a:latin typeface="Calibri"/>
                <a:cs typeface="Calibri"/>
              </a:rPr>
              <a:t>background:</a:t>
            </a:r>
            <a:endParaRPr sz="2531" baseline="34722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6559" y="2665503"/>
            <a:ext cx="3363813" cy="52318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8929" marR="3572" defTabSz="642915">
              <a:lnSpc>
                <a:spcPct val="100699"/>
              </a:lnSpc>
              <a:spcBef>
                <a:spcPts val="56"/>
              </a:spcBef>
            </a:pPr>
            <a:r>
              <a:rPr sz="1687" dirty="0">
                <a:solidFill>
                  <a:prstClr val="black"/>
                </a:solidFill>
                <a:latin typeface="Calibri"/>
                <a:cs typeface="Calibri"/>
              </a:rPr>
              <a:t>helped</a:t>
            </a:r>
            <a:r>
              <a:rPr sz="1687" spc="-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687" spc="-4" dirty="0">
                <a:solidFill>
                  <a:prstClr val="black"/>
                </a:solidFill>
                <a:latin typeface="Calibri"/>
                <a:cs typeface="Calibri"/>
              </a:rPr>
              <a:t> lot</a:t>
            </a:r>
            <a:r>
              <a:rPr sz="1687" spc="-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spc="-11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1687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dirty="0">
                <a:solidFill>
                  <a:prstClr val="black"/>
                </a:solidFill>
                <a:latin typeface="Calibri"/>
                <a:cs typeface="Calibri"/>
              </a:rPr>
              <a:t>fill</a:t>
            </a:r>
            <a:r>
              <a:rPr sz="1687" spc="-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spc="-11" dirty="0">
                <a:solidFill>
                  <a:prstClr val="black"/>
                </a:solidFill>
                <a:latin typeface="Calibri"/>
                <a:cs typeface="Calibri"/>
              </a:rPr>
              <a:t>many</a:t>
            </a:r>
            <a:r>
              <a:rPr sz="1687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spc="-11" dirty="0">
                <a:solidFill>
                  <a:prstClr val="black"/>
                </a:solidFill>
                <a:latin typeface="Calibri"/>
                <a:cs typeface="Calibri"/>
              </a:rPr>
              <a:t>urgent</a:t>
            </a:r>
            <a:r>
              <a:rPr sz="1687" spc="-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spc="-11" dirty="0">
                <a:solidFill>
                  <a:prstClr val="black"/>
                </a:solidFill>
                <a:latin typeface="Calibri"/>
                <a:cs typeface="Calibri"/>
              </a:rPr>
              <a:t>gaps</a:t>
            </a:r>
            <a:r>
              <a:rPr sz="1687" spc="-4" dirty="0">
                <a:solidFill>
                  <a:prstClr val="black"/>
                </a:solidFill>
                <a:latin typeface="Calibri"/>
                <a:cs typeface="Calibri"/>
              </a:rPr>
              <a:t> of </a:t>
            </a:r>
            <a:r>
              <a:rPr sz="1687" spc="-37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spc="-11" dirty="0">
                <a:solidFill>
                  <a:prstClr val="black"/>
                </a:solidFill>
                <a:latin typeface="Calibri"/>
                <a:cs typeface="Calibri"/>
              </a:rPr>
              <a:t>remote</a:t>
            </a:r>
            <a:r>
              <a:rPr sz="1687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87" dirty="0">
                <a:solidFill>
                  <a:prstClr val="black"/>
                </a:solidFill>
                <a:latin typeface="Calibri"/>
                <a:cs typeface="Calibri"/>
              </a:rPr>
              <a:t>CR shifts.</a:t>
            </a:r>
            <a:endParaRPr sz="168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5024" y="5294422"/>
            <a:ext cx="4962618" cy="1258778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>
              <a:spcBef>
                <a:spcPts val="70"/>
              </a:spcBef>
            </a:pPr>
            <a:endParaRPr sz="19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83945" indent="-175016" defTabSz="642915">
              <a:spcBef>
                <a:spcPts val="98"/>
              </a:spcBef>
              <a:buFont typeface="Arial"/>
              <a:buChar char="•"/>
              <a:tabLst>
                <a:tab pos="183945" algn="l"/>
              </a:tabLst>
            </a:pPr>
            <a:r>
              <a:rPr sz="1969" spc="-49" dirty="0">
                <a:solidFill>
                  <a:srgbClr val="FF0000"/>
                </a:solidFill>
                <a:latin typeface="Calibri"/>
                <a:cs typeface="Calibri"/>
              </a:rPr>
              <a:t>HLT</a:t>
            </a:r>
            <a:r>
              <a:rPr sz="1969" spc="-1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filtering</a:t>
            </a:r>
            <a:r>
              <a:rPr sz="1969" spc="-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prstClr val="black"/>
                </a:solidFill>
                <a:latin typeface="Calibri"/>
                <a:cs typeface="Calibri"/>
              </a:rPr>
              <a:t>since</a:t>
            </a:r>
            <a:r>
              <a:rPr sz="1969" spc="-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prstClr val="black"/>
                </a:solidFill>
                <a:latin typeface="Calibri"/>
                <a:cs typeface="Calibri"/>
              </a:rPr>
              <a:t>3/24</a:t>
            </a:r>
            <a:r>
              <a:rPr sz="1969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69" spc="-7" dirty="0">
                <a:solidFill>
                  <a:prstClr val="black"/>
                </a:solidFill>
                <a:latin typeface="Calibri"/>
                <a:cs typeface="Calibri"/>
              </a:rPr>
              <a:t>(exp17)</a:t>
            </a:r>
            <a:endParaRPr sz="19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83945" indent="-175016" defTabSz="642915">
              <a:spcBef>
                <a:spcPts val="98"/>
              </a:spcBef>
              <a:buFont typeface="Arial"/>
              <a:buChar char="•"/>
              <a:tabLst>
                <a:tab pos="183945" algn="l"/>
              </a:tabLst>
            </a:pPr>
            <a:r>
              <a:rPr sz="1969" spc="-7" dirty="0">
                <a:solidFill>
                  <a:srgbClr val="FF0000"/>
                </a:solidFill>
                <a:latin typeface="Calibri"/>
                <a:cs typeface="Calibri"/>
              </a:rPr>
              <a:t>Prescale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 of</a:t>
            </a:r>
            <a:r>
              <a:rPr sz="1969" dirty="0">
                <a:solidFill>
                  <a:srgbClr val="FF0000"/>
                </a:solidFill>
                <a:latin typeface="Calibri"/>
                <a:cs typeface="Calibri"/>
              </a:rPr>
              <a:t> L1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Bhabha trigger </a:t>
            </a:r>
            <a:r>
              <a:rPr sz="1969" dirty="0">
                <a:solidFill>
                  <a:prstClr val="black"/>
                </a:solidFill>
                <a:latin typeface="Calibri"/>
                <a:cs typeface="Calibri"/>
              </a:rPr>
              <a:t>since</a:t>
            </a:r>
            <a:r>
              <a:rPr sz="1969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prstClr val="black"/>
                </a:solidFill>
                <a:latin typeface="Calibri"/>
                <a:cs typeface="Calibri"/>
              </a:rPr>
              <a:t>4/7 </a:t>
            </a:r>
            <a:r>
              <a:rPr sz="1969" spc="-7" dirty="0">
                <a:solidFill>
                  <a:prstClr val="black"/>
                </a:solidFill>
                <a:latin typeface="Calibri"/>
                <a:cs typeface="Calibri"/>
              </a:rPr>
              <a:t>(exp18)</a:t>
            </a:r>
            <a:endParaRPr sz="19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83945" indent="-175016" defTabSz="642915">
              <a:spcBef>
                <a:spcPts val="98"/>
              </a:spcBef>
              <a:buFont typeface="Arial"/>
              <a:buChar char="•"/>
              <a:tabLst>
                <a:tab pos="183945" algn="l"/>
              </a:tabLst>
            </a:pPr>
            <a:r>
              <a:rPr sz="1969" spc="-18" dirty="0">
                <a:solidFill>
                  <a:srgbClr val="FF0000"/>
                </a:solidFill>
                <a:latin typeface="Calibri"/>
                <a:cs typeface="Calibri"/>
              </a:rPr>
              <a:t>CLAWS</a:t>
            </a:r>
            <a:r>
              <a:rPr sz="1969" spc="-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srgbClr val="FF0000"/>
                </a:solidFill>
                <a:latin typeface="Calibri"/>
                <a:cs typeface="Calibri"/>
              </a:rPr>
              <a:t>beam</a:t>
            </a:r>
            <a:r>
              <a:rPr sz="1969" spc="-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abort</a:t>
            </a:r>
            <a:r>
              <a:rPr sz="1969" spc="-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prstClr val="black"/>
                </a:solidFill>
                <a:latin typeface="Calibri"/>
                <a:cs typeface="Calibri"/>
              </a:rPr>
              <a:t>since</a:t>
            </a:r>
            <a:r>
              <a:rPr sz="1969" spc="-1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prstClr val="black"/>
                </a:solidFill>
                <a:latin typeface="Calibri"/>
                <a:cs typeface="Calibri"/>
              </a:rPr>
              <a:t>5/28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10163" y="1164653"/>
            <a:ext cx="7790706" cy="1547900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284758" marR="3572" defTabSz="642915">
              <a:lnSpc>
                <a:spcPts val="2461"/>
              </a:lnSpc>
              <a:spcBef>
                <a:spcPts val="70"/>
              </a:spcBef>
            </a:pPr>
            <a:r>
              <a:rPr sz="1969" dirty="0">
                <a:solidFill>
                  <a:srgbClr val="FF0000"/>
                </a:solidFill>
                <a:latin typeface="Calibri"/>
                <a:cs typeface="Calibri"/>
              </a:rPr>
              <a:t>Thank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11" dirty="0">
                <a:solidFill>
                  <a:srgbClr val="FF0000"/>
                </a:solidFill>
                <a:latin typeface="Calibri"/>
                <a:cs typeface="Calibri"/>
              </a:rPr>
              <a:t>you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srgbClr val="FF0000"/>
                </a:solidFill>
                <a:latin typeface="Calibri"/>
                <a:cs typeface="Calibri"/>
              </a:rPr>
              <a:t>all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18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7" dirty="0">
                <a:solidFill>
                  <a:srgbClr val="FF0000"/>
                </a:solidFill>
                <a:latin typeface="Calibri"/>
                <a:cs typeface="Calibri"/>
              </a:rPr>
              <a:t>contributions </a:t>
            </a:r>
            <a:r>
              <a:rPr sz="1969" spc="-436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11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1969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1969" spc="-11" dirty="0">
                <a:solidFill>
                  <a:srgbClr val="FF0000"/>
                </a:solidFill>
                <a:latin typeface="Calibri"/>
                <a:cs typeface="Calibri"/>
              </a:rPr>
              <a:t>operation </a:t>
            </a:r>
            <a:r>
              <a:rPr sz="1969" dirty="0">
                <a:solidFill>
                  <a:srgbClr val="FF0000"/>
                </a:solidFill>
                <a:latin typeface="Calibri"/>
                <a:cs typeface="Calibri"/>
              </a:rPr>
              <a:t>under </a:t>
            </a:r>
            <a:r>
              <a:rPr sz="1969" spc="-7" dirty="0">
                <a:solidFill>
                  <a:srgbClr val="FF0000"/>
                </a:solidFill>
                <a:latin typeface="Calibri"/>
                <a:cs typeface="Calibri"/>
              </a:rPr>
              <a:t>COVID-19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 pandemic.</a:t>
            </a:r>
            <a:endParaRPr sz="1969">
              <a:solidFill>
                <a:prstClr val="black"/>
              </a:solidFill>
              <a:latin typeface="Calibri"/>
              <a:cs typeface="Calibri"/>
            </a:endParaRPr>
          </a:p>
          <a:p>
            <a:pPr marL="8929" defTabSz="642915">
              <a:lnSpc>
                <a:spcPts val="2050"/>
              </a:lnSpc>
              <a:spcBef>
                <a:spcPts val="299"/>
              </a:spcBef>
            </a:pPr>
            <a:r>
              <a:rPr sz="1969" spc="-14" dirty="0">
                <a:solidFill>
                  <a:srgbClr val="FF0000"/>
                </a:solidFill>
                <a:latin typeface="Calibri"/>
                <a:cs typeface="Calibri"/>
              </a:rPr>
              <a:t>Integrated</a:t>
            </a:r>
            <a:r>
              <a:rPr sz="1969" spc="-1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luminosity</a:t>
            </a:r>
            <a:r>
              <a:rPr sz="1969" spc="-11" dirty="0">
                <a:solidFill>
                  <a:srgbClr val="FF0000"/>
                </a:solidFill>
                <a:latin typeface="Calibri"/>
                <a:cs typeface="Calibri"/>
              </a:rPr>
              <a:t> was</a:t>
            </a:r>
            <a:endParaRPr sz="1969">
              <a:solidFill>
                <a:prstClr val="black"/>
              </a:solidFill>
              <a:latin typeface="Calibri"/>
              <a:cs typeface="Calibri"/>
            </a:endParaRPr>
          </a:p>
          <a:p>
            <a:pPr marL="4284758" defTabSz="642915">
              <a:lnSpc>
                <a:spcPts val="2050"/>
              </a:lnSpc>
            </a:pPr>
            <a:r>
              <a:rPr sz="1969" spc="-7" dirty="0">
                <a:solidFill>
                  <a:srgbClr val="FF0000"/>
                </a:solidFill>
                <a:latin typeface="Calibri"/>
                <a:cs typeface="Calibri"/>
              </a:rPr>
              <a:t>Regional</a:t>
            </a:r>
            <a:r>
              <a:rPr sz="1969" spc="-1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srgbClr val="FF0000"/>
                </a:solidFill>
                <a:latin typeface="Calibri"/>
                <a:cs typeface="Calibri"/>
              </a:rPr>
              <a:t>shift</a:t>
            </a:r>
            <a:r>
              <a:rPr sz="1969" spc="-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7" dirty="0">
                <a:solidFill>
                  <a:srgbClr val="FF0000"/>
                </a:solidFill>
                <a:latin typeface="Calibri"/>
                <a:cs typeface="Calibri"/>
              </a:rPr>
              <a:t>managers</a:t>
            </a:r>
            <a:endParaRPr sz="19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0164" y="2452990"/>
            <a:ext cx="1980158" cy="312049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defTabSz="642915">
              <a:spcBef>
                <a:spcPts val="70"/>
              </a:spcBef>
            </a:pP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doubled</a:t>
            </a:r>
            <a:r>
              <a:rPr sz="1969" spc="-1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1969" spc="-1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69" spc="-4" dirty="0">
                <a:solidFill>
                  <a:srgbClr val="FF0000"/>
                </a:solidFill>
                <a:latin typeface="Calibri"/>
                <a:cs typeface="Calibri"/>
              </a:rPr>
              <a:t>2021ab.</a:t>
            </a:r>
            <a:endParaRPr sz="19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6750" y="123784"/>
            <a:ext cx="6970961" cy="684326"/>
          </a:xfrm>
          <a:prstGeom prst="rect">
            <a:avLst/>
          </a:prstGeom>
        </p:spPr>
        <p:txBody>
          <a:bodyPr vert="horz" wrap="square" lIns="0" tIns="8037" rIns="0" bIns="0" rtlCol="0">
            <a:spAutoFit/>
          </a:bodyPr>
          <a:lstStyle/>
          <a:p>
            <a:pPr marL="8929">
              <a:spcBef>
                <a:spcPts val="63"/>
              </a:spcBef>
            </a:pPr>
            <a:r>
              <a:rPr sz="4394" spc="-4" dirty="0"/>
              <a:t>Highlights</a:t>
            </a:r>
            <a:r>
              <a:rPr sz="4394" spc="-21" dirty="0"/>
              <a:t> </a:t>
            </a:r>
            <a:r>
              <a:rPr sz="4394" spc="-4" dirty="0"/>
              <a:t>of</a:t>
            </a:r>
            <a:r>
              <a:rPr sz="4394" spc="-18" dirty="0"/>
              <a:t> </a:t>
            </a:r>
            <a:r>
              <a:rPr sz="4394" spc="-7" dirty="0"/>
              <a:t>2021ab</a:t>
            </a:r>
            <a:r>
              <a:rPr sz="4394" spc="-18" dirty="0"/>
              <a:t> </a:t>
            </a:r>
            <a:r>
              <a:rPr sz="4394" spc="-4" dirty="0"/>
              <a:t>operation</a:t>
            </a:r>
            <a:endParaRPr sz="4394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62EF9C-E521-4CE7-8AD5-8763DDCBF2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17</a:t>
            </a:fld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110DFF-F28B-4AD2-AE3B-CCABD94E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013" y="2802404"/>
            <a:ext cx="6612987" cy="778996"/>
          </a:xfrm>
        </p:spPr>
        <p:txBody>
          <a:bodyPr/>
          <a:lstStyle/>
          <a:p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summary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27C4C8-38B1-4CAF-931B-1FF373A7FB3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783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/>
          <a:srcRect l="1607" t="19294" r="30755" b="10331"/>
          <a:stretch>
            <a:fillRect/>
          </a:stretch>
        </p:blipFill>
        <p:spPr>
          <a:xfrm>
            <a:off x="285841" y="1992216"/>
            <a:ext cx="5566310" cy="3191367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Fresh of submission: “Precise measurement of the D0 and D+ lifetimes at Belle II”"/>
          <p:cNvSpPr txBox="1">
            <a:spLocks noGrp="1"/>
          </p:cNvSpPr>
          <p:nvPr>
            <p:ph type="title"/>
          </p:nvPr>
        </p:nvSpPr>
        <p:spPr>
          <a:xfrm>
            <a:off x="55017" y="76200"/>
            <a:ext cx="10079583" cy="1077218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rPr sz="3500" dirty="0"/>
              <a:t>Fresh of submission: “Precise measurement of the </a:t>
            </a:r>
            <a:br>
              <a:rPr lang="it-IT" sz="3500" dirty="0"/>
            </a:br>
            <a:r>
              <a:rPr sz="35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</a:t>
            </a:r>
            <a:r>
              <a:rPr sz="3500" baseline="31999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0</a:t>
            </a:r>
            <a:r>
              <a:rPr sz="35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and D</a:t>
            </a:r>
            <a:r>
              <a:rPr sz="3500" baseline="31999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+</a:t>
            </a:r>
            <a:r>
              <a:rPr sz="35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lifetimes</a:t>
            </a:r>
            <a:r>
              <a:rPr sz="3500" dirty="0"/>
              <a:t> at Belle II”</a:t>
            </a:r>
          </a:p>
        </p:txBody>
      </p:sp>
      <p:grpSp>
        <p:nvGrpSpPr>
          <p:cNvPr id="130" name="Image"/>
          <p:cNvGrpSpPr/>
          <p:nvPr/>
        </p:nvGrpSpPr>
        <p:grpSpPr>
          <a:xfrm>
            <a:off x="6415640" y="1440424"/>
            <a:ext cx="2475720" cy="4482257"/>
            <a:chOff x="0" y="0"/>
            <a:chExt cx="6601920" cy="11952685"/>
          </a:xfrm>
        </p:grpSpPr>
        <p:pic>
          <p:nvPicPr>
            <p:cNvPr id="129" name="Image" descr="Image"/>
            <p:cNvPicPr>
              <a:picLocks noChangeAspect="1"/>
            </p:cNvPicPr>
            <p:nvPr/>
          </p:nvPicPr>
          <p:blipFill>
            <a:blip r:embed="rId2"/>
            <a:srcRect l="69903"/>
            <a:stretch>
              <a:fillRect/>
            </a:stretch>
          </p:blipFill>
          <p:spPr>
            <a:xfrm>
              <a:off x="127000" y="88900"/>
              <a:ext cx="6347920" cy="116224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6601922" cy="11952686"/>
            </a:xfrm>
            <a:prstGeom prst="rect">
              <a:avLst/>
            </a:prstGeom>
            <a:effectLst/>
          </p:spPr>
        </p:pic>
      </p:grpSp>
      <p:sp>
        <p:nvSpPr>
          <p:cNvPr id="131" name="Presented at EPS and submitted to journal arXiv:2108.03216"/>
          <p:cNvSpPr txBox="1"/>
          <p:nvPr/>
        </p:nvSpPr>
        <p:spPr>
          <a:xfrm>
            <a:off x="615927" y="5352402"/>
            <a:ext cx="6242150" cy="26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>
              <a:defRPr sz="40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1500"/>
              <a:t>Presented at EPS and submitted to journal</a:t>
            </a:r>
            <a:r>
              <a:rPr sz="1500" u="sng">
                <a:hlinkClick r:id="rId4"/>
              </a:rPr>
              <a:t> arXiv:2108.03216</a:t>
            </a:r>
          </a:p>
        </p:txBody>
      </p:sp>
      <p:pic>
        <p:nvPicPr>
          <p:cNvPr id="132" name="Rectangle Rectangle" descr="Rectangle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15913" y="4264433"/>
            <a:ext cx="5535526" cy="389332"/>
          </a:xfrm>
          <a:prstGeom prst="rect">
            <a:avLst/>
          </a:prstGeom>
        </p:spPr>
      </p:pic>
      <p:pic>
        <p:nvPicPr>
          <p:cNvPr id="12" name="object 10">
            <a:extLst>
              <a:ext uri="{FF2B5EF4-FFF2-40B4-BE49-F238E27FC236}">
                <a16:creationId xmlns:a16="http://schemas.microsoft.com/office/drawing/2014/main" id="{66921909-6671-4E8C-9C51-519D1ED634F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98526" y="762000"/>
            <a:ext cx="211336" cy="15180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655F471-C94F-4D68-B93D-D9B5C17947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157926" y="6400800"/>
            <a:ext cx="1605074" cy="766160"/>
          </a:xfrm>
        </p:spPr>
        <p:txBody>
          <a:bodyPr/>
          <a:lstStyle/>
          <a:p>
            <a:fld id="{86CB4B4D-7CA3-9044-876B-883B54F8677D}" type="slidenum">
              <a:rPr lang="it-IT" smtClean="0"/>
              <a:t>19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895600"/>
            <a:ext cx="8274684" cy="75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it-IT" sz="4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SuperKEKB&amp;Belle2 </a:t>
            </a:r>
            <a:r>
              <a:rPr lang="it-IT" sz="48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latest</a:t>
            </a:r>
            <a:r>
              <a:rPr lang="it-IT" sz="4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news</a:t>
            </a:r>
            <a:endParaRPr sz="4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C8360A-63CE-432C-87B0-7933D0A0108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2</a:t>
            </a:fld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Next on deck (I): Flavour tagging"/>
          <p:cNvSpPr txBox="1">
            <a:spLocks noGrp="1"/>
          </p:cNvSpPr>
          <p:nvPr>
            <p:ph type="title"/>
          </p:nvPr>
        </p:nvSpPr>
        <p:spPr>
          <a:xfrm>
            <a:off x="150504" y="-83908"/>
            <a:ext cx="7758576" cy="615553"/>
          </a:xfrm>
          <a:prstGeom prst="rect">
            <a:avLst/>
          </a:prstGeom>
        </p:spPr>
        <p:txBody>
          <a:bodyPr/>
          <a:lstStyle>
            <a:lvl1pPr defTabSz="751205">
              <a:defRPr sz="8190"/>
            </a:lvl1pPr>
          </a:lstStyle>
          <a:p>
            <a:r>
              <a:rPr sz="4000" dirty="0"/>
              <a:t>Next on deck (I): </a:t>
            </a:r>
            <a:r>
              <a:rPr sz="4000" dirty="0" err="1"/>
              <a:t>Flavour</a:t>
            </a:r>
            <a:r>
              <a:rPr sz="4000" dirty="0"/>
              <a:t> tagging</a:t>
            </a:r>
          </a:p>
        </p:txBody>
      </p:sp>
      <p:sp>
        <p:nvSpPr>
          <p:cNvPr id="137" name="Essential in many CP-violation and B-mixing analysis,  especially in analysis to determine φ1/β and φ2/α"/>
          <p:cNvSpPr txBox="1">
            <a:spLocks noGrp="1"/>
          </p:cNvSpPr>
          <p:nvPr>
            <p:ph type="body" sz="half" idx="1"/>
          </p:nvPr>
        </p:nvSpPr>
        <p:spPr>
          <a:xfrm>
            <a:off x="275360" y="1964466"/>
            <a:ext cx="4862976" cy="830997"/>
          </a:xfrm>
          <a:prstGeom prst="rect">
            <a:avLst/>
          </a:prstGeom>
        </p:spPr>
        <p:txBody>
          <a:bodyPr/>
          <a:lstStyle/>
          <a:p>
            <a:r>
              <a:rPr dirty="0"/>
              <a:t>Essential in many CP-violation and B-mixing analysis,  especially in analysis to determine φ</a:t>
            </a:r>
            <a:r>
              <a:rPr baseline="-25000" dirty="0"/>
              <a:t>1</a:t>
            </a:r>
            <a:r>
              <a:rPr dirty="0"/>
              <a:t>/β and φ</a:t>
            </a:r>
            <a:r>
              <a:rPr baseline="-25000" dirty="0"/>
              <a:t>2</a:t>
            </a:r>
            <a:r>
              <a:rPr dirty="0"/>
              <a:t>/</a:t>
            </a:r>
            <a:r>
              <a:rPr lang="it-IT" dirty="0">
                <a:latin typeface="Symbol" panose="05050102010706020507" pitchFamily="18" charset="2"/>
              </a:rPr>
              <a:t>a</a:t>
            </a:r>
            <a:endParaRPr dirty="0">
              <a:latin typeface="Symbol" panose="05050102010706020507" pitchFamily="18" charset="2"/>
            </a:endParaRPr>
          </a:p>
        </p:txBody>
      </p:sp>
      <p:grpSp>
        <p:nvGrpSpPr>
          <p:cNvPr id="141" name="Image"/>
          <p:cNvGrpSpPr/>
          <p:nvPr/>
        </p:nvGrpSpPr>
        <p:grpSpPr>
          <a:xfrm>
            <a:off x="5265636" y="1713115"/>
            <a:ext cx="3679782" cy="3794812"/>
            <a:chOff x="0" y="0"/>
            <a:chExt cx="9812752" cy="10119497"/>
          </a:xfrm>
        </p:grpSpPr>
        <p:pic>
          <p:nvPicPr>
            <p:cNvPr id="14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9558753" cy="97892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812753" cy="10119498"/>
            </a:xfrm>
            <a:prstGeom prst="rect">
              <a:avLst/>
            </a:prstGeom>
            <a:effectLst/>
          </p:spPr>
        </p:pic>
      </p:grpSp>
      <p:grpSp>
        <p:nvGrpSpPr>
          <p:cNvPr id="144" name="Image"/>
          <p:cNvGrpSpPr/>
          <p:nvPr/>
        </p:nvGrpSpPr>
        <p:grpSpPr>
          <a:xfrm>
            <a:off x="231132" y="3047817"/>
            <a:ext cx="4765224" cy="1776358"/>
            <a:chOff x="0" y="0"/>
            <a:chExt cx="12707263" cy="4736954"/>
          </a:xfrm>
        </p:grpSpPr>
        <p:pic>
          <p:nvPicPr>
            <p:cNvPr id="143" name="Image" descr="Image"/>
            <p:cNvPicPr>
              <a:picLocks noChangeAspect="1"/>
            </p:cNvPicPr>
            <p:nvPr/>
          </p:nvPicPr>
          <p:blipFill>
            <a:blip r:embed="rId4"/>
            <a:srcRect l="45485" b="37400"/>
            <a:stretch>
              <a:fillRect/>
            </a:stretch>
          </p:blipFill>
          <p:spPr>
            <a:xfrm>
              <a:off x="127000" y="88900"/>
              <a:ext cx="12453264" cy="44067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12707265" cy="4736955"/>
            </a:xfrm>
            <a:prstGeom prst="rect">
              <a:avLst/>
            </a:prstGeom>
            <a:effectLst/>
          </p:spPr>
        </p:pic>
      </p:grpSp>
      <p:pic>
        <p:nvPicPr>
          <p:cNvPr id="12" name="object 10">
            <a:extLst>
              <a:ext uri="{FF2B5EF4-FFF2-40B4-BE49-F238E27FC236}">
                <a16:creationId xmlns:a16="http://schemas.microsoft.com/office/drawing/2014/main" id="{80B66D1D-EACD-40DD-AAD7-25BA3CDA768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86800" y="228600"/>
            <a:ext cx="211336" cy="15180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A244167-6A8F-4E96-BF64-26118A1506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543800" y="6484203"/>
            <a:ext cx="1143000" cy="830997"/>
          </a:xfrm>
        </p:spPr>
        <p:txBody>
          <a:bodyPr/>
          <a:lstStyle/>
          <a:p>
            <a:fld id="{86CB4B4D-7CA3-9044-876B-883B54F8677D}" type="slidenum">
              <a:rPr lang="it-IT" smtClean="0"/>
              <a:t>20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Next on deck (II): Search for Dark Higgsstrahlung"/>
          <p:cNvSpPr txBox="1">
            <a:spLocks noGrp="1"/>
          </p:cNvSpPr>
          <p:nvPr>
            <p:ph type="title"/>
          </p:nvPr>
        </p:nvSpPr>
        <p:spPr>
          <a:xfrm>
            <a:off x="150504" y="152400"/>
            <a:ext cx="9907896" cy="538609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rPr sz="3500" dirty="0"/>
              <a:t>Next on deck (II): Search for Dark </a:t>
            </a:r>
            <a:r>
              <a:rPr sz="3500" dirty="0" err="1"/>
              <a:t>Higgsstrahlung</a:t>
            </a:r>
            <a:endParaRPr sz="3500" dirty="0"/>
          </a:p>
        </p:txBody>
      </p:sp>
      <p:sp>
        <p:nvSpPr>
          <p:cNvPr id="148" name="Search for invisible dark higgs (mh’ &lt; mA’)"/>
          <p:cNvSpPr txBox="1">
            <a:spLocks noGrp="1"/>
          </p:cNvSpPr>
          <p:nvPr>
            <p:ph type="body" sz="quarter" idx="1"/>
          </p:nvPr>
        </p:nvSpPr>
        <p:spPr>
          <a:xfrm>
            <a:off x="4105433" y="1674602"/>
            <a:ext cx="4944098" cy="276999"/>
          </a:xfrm>
          <a:prstGeom prst="rect">
            <a:avLst/>
          </a:prstGeom>
        </p:spPr>
        <p:txBody>
          <a:bodyPr/>
          <a:lstStyle/>
          <a:p>
            <a:r>
              <a:t>Search for invisible dark higgs (m</a:t>
            </a:r>
            <a:r>
              <a:rPr baseline="-5999"/>
              <a:t>h’</a:t>
            </a:r>
            <a:r>
              <a:t> &lt; m</a:t>
            </a:r>
            <a:r>
              <a:rPr baseline="-5999"/>
              <a:t>A’</a:t>
            </a:r>
            <a:r>
              <a:t>)</a:t>
            </a:r>
          </a:p>
        </p:txBody>
      </p:sp>
      <p:grpSp>
        <p:nvGrpSpPr>
          <p:cNvPr id="152" name="Image"/>
          <p:cNvGrpSpPr/>
          <p:nvPr/>
        </p:nvGrpSpPr>
        <p:grpSpPr>
          <a:xfrm>
            <a:off x="581938" y="1727416"/>
            <a:ext cx="3374726" cy="1820897"/>
            <a:chOff x="0" y="0"/>
            <a:chExt cx="8999266" cy="4855722"/>
          </a:xfrm>
        </p:grpSpPr>
        <p:pic>
          <p:nvPicPr>
            <p:cNvPr id="15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8745267" cy="45255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999267" cy="4855723"/>
            </a:xfrm>
            <a:prstGeom prst="rect">
              <a:avLst/>
            </a:prstGeom>
            <a:effectLst/>
          </p:spPr>
        </p:pic>
      </p:grpSp>
      <p:grpSp>
        <p:nvGrpSpPr>
          <p:cNvPr id="155" name="Image"/>
          <p:cNvGrpSpPr/>
          <p:nvPr/>
        </p:nvGrpSpPr>
        <p:grpSpPr>
          <a:xfrm>
            <a:off x="4355442" y="2097765"/>
            <a:ext cx="4721267" cy="3827673"/>
            <a:chOff x="0" y="0"/>
            <a:chExt cx="12590045" cy="10207126"/>
          </a:xfrm>
        </p:grpSpPr>
        <p:pic>
          <p:nvPicPr>
            <p:cNvPr id="154" name="Image" descr="Image"/>
            <p:cNvPicPr>
              <a:picLocks noChangeAspect="1"/>
            </p:cNvPicPr>
            <p:nvPr/>
          </p:nvPicPr>
          <p:blipFill>
            <a:blip r:embed="rId4"/>
            <a:srcRect l="48751" t="10433" r="450"/>
            <a:stretch>
              <a:fillRect/>
            </a:stretch>
          </p:blipFill>
          <p:spPr>
            <a:xfrm>
              <a:off x="127000" y="88899"/>
              <a:ext cx="12336046" cy="98713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12590047" cy="10207128"/>
            </a:xfrm>
            <a:prstGeom prst="rect">
              <a:avLst/>
            </a:prstGeom>
            <a:effectLst/>
          </p:spPr>
        </p:pic>
      </p:grpSp>
      <p:sp>
        <p:nvSpPr>
          <p:cNvPr id="156" name="Expected UL on cross section translated in limit on the ∈2x𝛼D coupling…"/>
          <p:cNvSpPr txBox="1"/>
          <p:nvPr/>
        </p:nvSpPr>
        <p:spPr>
          <a:xfrm>
            <a:off x="344686" y="3924790"/>
            <a:ext cx="4205191" cy="151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/>
          <a:p>
            <a:pPr marL="200025" indent="-200025" defTabSz="260032">
              <a:spcBef>
                <a:spcPts val="1838"/>
              </a:spcBef>
              <a:buSzPct val="125000"/>
              <a:buChar char="•"/>
              <a:defRPr sz="4032" b="0">
                <a:latin typeface="Skia Regular"/>
                <a:ea typeface="Skia Regular"/>
                <a:cs typeface="Skia Regular"/>
                <a:sym typeface="Skia Regular"/>
              </a:defRPr>
            </a:pPr>
            <a:r>
              <a:rPr sz="1512"/>
              <a:t>Expected UL on cross section translated in limit on the ∈</a:t>
            </a:r>
            <a:r>
              <a:rPr sz="1512" baseline="31999"/>
              <a:t>2</a:t>
            </a:r>
            <a:r>
              <a:rPr sz="1512"/>
              <a:t>x𝛼</a:t>
            </a:r>
            <a:r>
              <a:rPr sz="1512" baseline="-5999"/>
              <a:t>D</a:t>
            </a:r>
            <a:r>
              <a:rPr sz="1512"/>
              <a:t> coupling</a:t>
            </a:r>
          </a:p>
          <a:p>
            <a:pPr marL="200025" indent="-200025" defTabSz="260032">
              <a:spcBef>
                <a:spcPts val="1838"/>
              </a:spcBef>
              <a:buSzPct val="125000"/>
              <a:buChar char="•"/>
              <a:defRPr sz="4032" b="0">
                <a:latin typeface="Skia Regular"/>
                <a:ea typeface="Skia Regular"/>
                <a:cs typeface="Skia Regular"/>
                <a:sym typeface="Skia Regular"/>
              </a:defRPr>
            </a:pPr>
            <a:r>
              <a:rPr sz="1512"/>
              <a:t>Promising results on 2019 dataset</a:t>
            </a:r>
          </a:p>
          <a:p>
            <a:pPr marL="200025" indent="-200025" defTabSz="260032">
              <a:spcBef>
                <a:spcPts val="1838"/>
              </a:spcBef>
              <a:buSzPct val="125000"/>
              <a:buChar char="•"/>
              <a:defRPr sz="4032" b="0">
                <a:latin typeface="Skia Regular"/>
                <a:ea typeface="Skia Regular"/>
                <a:cs typeface="Skia Regular"/>
                <a:sym typeface="Skia Regular"/>
              </a:defRPr>
            </a:pPr>
            <a:r>
              <a:rPr sz="1512"/>
              <a:t>Analysis close to box opening</a:t>
            </a:r>
          </a:p>
        </p:txBody>
      </p:sp>
      <p:pic>
        <p:nvPicPr>
          <p:cNvPr id="13" name="object 10">
            <a:extLst>
              <a:ext uri="{FF2B5EF4-FFF2-40B4-BE49-F238E27FC236}">
                <a16:creationId xmlns:a16="http://schemas.microsoft.com/office/drawing/2014/main" id="{32DC4BB4-E73D-4702-AAC7-8931917E8C4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98526" y="686396"/>
            <a:ext cx="211336" cy="15180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13E4AF2-ABE7-4FC3-B65C-3D9D9302AE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996126" y="6540500"/>
            <a:ext cx="614474" cy="830997"/>
          </a:xfrm>
        </p:spPr>
        <p:txBody>
          <a:bodyPr/>
          <a:lstStyle/>
          <a:p>
            <a:fld id="{86CB4B4D-7CA3-9044-876B-883B54F8677D}" type="slidenum">
              <a:rPr lang="it-IT" smtClean="0"/>
              <a:t>21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Highlights from summer conferences (I)"/>
          <p:cNvSpPr txBox="1">
            <a:spLocks noGrp="1"/>
          </p:cNvSpPr>
          <p:nvPr>
            <p:ph type="title"/>
          </p:nvPr>
        </p:nvSpPr>
        <p:spPr>
          <a:xfrm>
            <a:off x="150504" y="-83908"/>
            <a:ext cx="10441296" cy="615553"/>
          </a:xfrm>
          <a:prstGeom prst="rect">
            <a:avLst/>
          </a:prstGeom>
        </p:spPr>
        <p:txBody>
          <a:bodyPr/>
          <a:lstStyle>
            <a:lvl1pPr defTabSz="635634">
              <a:defRPr sz="6929"/>
            </a:lvl1pPr>
          </a:lstStyle>
          <a:p>
            <a:r>
              <a:rPr sz="4000" dirty="0"/>
              <a:t>Highlights from summer conferences (I)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40" y="1958037"/>
            <a:ext cx="4041743" cy="226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03" y="4319897"/>
            <a:ext cx="2624138" cy="1552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Solving K𝜋 puzzle"/>
          <p:cNvGrpSpPr/>
          <p:nvPr/>
        </p:nvGrpSpPr>
        <p:grpSpPr>
          <a:xfrm>
            <a:off x="1215799" y="1652278"/>
            <a:ext cx="2194547" cy="352425"/>
            <a:chOff x="0" y="0"/>
            <a:chExt cx="5852124" cy="939800"/>
          </a:xfrm>
        </p:grpSpPr>
        <p:sp>
          <p:nvSpPr>
            <p:cNvPr id="164" name="Solving K𝜋 puzzle"/>
            <p:cNvSpPr txBox="1"/>
            <p:nvPr/>
          </p:nvSpPr>
          <p:spPr>
            <a:xfrm>
              <a:off x="38101" y="141608"/>
              <a:ext cx="5775924" cy="656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600" b="0">
                  <a:latin typeface="Skia Regular"/>
                  <a:ea typeface="Skia Regular"/>
                  <a:cs typeface="Skia Regular"/>
                  <a:sym typeface="Skia Regular"/>
                </a:defRPr>
              </a:lvl1pPr>
            </a:lstStyle>
            <a:p>
              <a:r>
                <a:rPr sz="1350"/>
                <a:t>Solving K𝜋 puzzle</a:t>
              </a:r>
            </a:p>
          </p:txBody>
        </p:sp>
        <p:pic>
          <p:nvPicPr>
            <p:cNvPr id="163" name="Solving K𝜋 puzzle Solving K𝜋 puzzle" descr="Solving K𝜋 puzzle Solving K𝜋 puzzl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852124" cy="939800"/>
            </a:xfrm>
            <a:prstGeom prst="rect">
              <a:avLst/>
            </a:prstGeom>
            <a:effectLst/>
          </p:spPr>
        </p:pic>
      </p:grpSp>
      <p:pic>
        <p:nvPicPr>
          <p:cNvPr id="1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443" y="1795635"/>
            <a:ext cx="4288461" cy="13669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" name="φ3/𝛾 measurement in B→D(*) K transitions"/>
          <p:cNvGrpSpPr/>
          <p:nvPr/>
        </p:nvGrpSpPr>
        <p:grpSpPr>
          <a:xfrm>
            <a:off x="4994402" y="1334679"/>
            <a:ext cx="3488544" cy="453970"/>
            <a:chOff x="0" y="-135392"/>
            <a:chExt cx="9302784" cy="1210587"/>
          </a:xfrm>
        </p:grpSpPr>
        <p:sp>
          <p:nvSpPr>
            <p:cNvPr id="168" name="φ3/𝛾 measurement in B→D(*) K transitions"/>
            <p:cNvSpPr txBox="1"/>
            <p:nvPr/>
          </p:nvSpPr>
          <p:spPr>
            <a:xfrm>
              <a:off x="38101" y="-135392"/>
              <a:ext cx="9226584" cy="1210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>
                <a:defRPr sz="3600" b="0">
                  <a:latin typeface="Skia Regular"/>
                  <a:ea typeface="Skia Regular"/>
                  <a:cs typeface="Skia Regular"/>
                  <a:sym typeface="Skia Regular"/>
                </a:defRPr>
              </a:pPr>
              <a:r>
                <a:rPr sz="1350" dirty="0"/>
                <a:t>φ</a:t>
              </a:r>
              <a:r>
                <a:rPr sz="1350" baseline="-25000" dirty="0"/>
                <a:t>3</a:t>
              </a:r>
              <a:r>
                <a:rPr sz="1350" dirty="0"/>
                <a:t>/𝛾 measurement in B→D</a:t>
              </a:r>
              <a:r>
                <a:rPr sz="1350" baseline="31999" dirty="0"/>
                <a:t>(*)</a:t>
              </a:r>
              <a:r>
                <a:rPr sz="1350" dirty="0"/>
                <a:t> K transitions</a:t>
              </a:r>
            </a:p>
          </p:txBody>
        </p:sp>
        <p:pic>
          <p:nvPicPr>
            <p:cNvPr id="167" name="φ3/𝛾 measurement in B→D(*) K transitions φ3/𝛾 measurement in B→D(*) K transitions" descr="φ3/𝛾 measurement in B→D(*) K transitions φ3/𝛾 measurement in B→D(*) K transitions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36936"/>
              <a:ext cx="9302784" cy="939800"/>
            </a:xfrm>
            <a:prstGeom prst="rect">
              <a:avLst/>
            </a:prstGeom>
            <a:effectLst/>
          </p:spPr>
        </p:pic>
      </p:grpSp>
      <p:sp>
        <p:nvSpPr>
          <p:cNvPr id="170" name="Aim for combined Belle+BelleII measurement in the short term"/>
          <p:cNvSpPr txBox="1">
            <a:spLocks noGrp="1"/>
          </p:cNvSpPr>
          <p:nvPr>
            <p:ph type="body" sz="quarter" idx="1"/>
          </p:nvPr>
        </p:nvSpPr>
        <p:spPr>
          <a:xfrm>
            <a:off x="698499" y="533400"/>
            <a:ext cx="7607301" cy="80021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3800"/>
            </a:lvl1pPr>
          </a:lstStyle>
          <a:p>
            <a:r>
              <a:rPr lang="en-US" sz="2600" dirty="0"/>
              <a:t>Aim for combined </a:t>
            </a:r>
            <a:r>
              <a:rPr lang="en-US" sz="2600" dirty="0" err="1"/>
              <a:t>Belle+BelleII</a:t>
            </a:r>
            <a:r>
              <a:rPr lang="en-US" sz="2600" dirty="0"/>
              <a:t> measurement in the short term</a:t>
            </a:r>
            <a:endParaRPr sz="2600" dirty="0"/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7"/>
          <a:srcRect b="18293"/>
          <a:stretch>
            <a:fillRect/>
          </a:stretch>
        </p:blipFill>
        <p:spPr>
          <a:xfrm>
            <a:off x="5297556" y="3831478"/>
            <a:ext cx="3448825" cy="2105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" name="B→ K∗𝛾 branching fraction measurement"/>
          <p:cNvGrpSpPr/>
          <p:nvPr/>
        </p:nvGrpSpPr>
        <p:grpSpPr>
          <a:xfrm>
            <a:off x="5277681" y="3333240"/>
            <a:ext cx="3488545" cy="552960"/>
            <a:chOff x="0" y="-135392"/>
            <a:chExt cx="9302784" cy="1210587"/>
          </a:xfrm>
        </p:grpSpPr>
        <p:sp>
          <p:nvSpPr>
            <p:cNvPr id="173" name="B→ K∗𝛾 branching fraction measurement"/>
            <p:cNvSpPr txBox="1"/>
            <p:nvPr/>
          </p:nvSpPr>
          <p:spPr>
            <a:xfrm>
              <a:off x="38101" y="-135392"/>
              <a:ext cx="9226584" cy="1210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>
                <a:defRPr sz="3600" b="0">
                  <a:latin typeface="Skia Regular"/>
                  <a:ea typeface="Skia Regular"/>
                  <a:cs typeface="Skia Regular"/>
                  <a:sym typeface="Skia Regular"/>
                </a:defRPr>
              </a:pPr>
              <a:r>
                <a:rPr sz="1350"/>
                <a:t>B→ K</a:t>
              </a:r>
              <a:r>
                <a:rPr sz="1350" baseline="31999"/>
                <a:t>∗</a:t>
              </a:r>
              <a:r>
                <a:rPr sz="1350"/>
                <a:t>𝛾 branching fraction measurement</a:t>
              </a:r>
            </a:p>
          </p:txBody>
        </p:sp>
        <p:pic>
          <p:nvPicPr>
            <p:cNvPr id="172" name="B→ K∗𝛾 branching fraction measurement B→ K∗𝛾 branching fraction measurement" descr="B→ K∗𝛾 branching fraction measurement B→ K∗𝛾 branching fraction measurement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9302784" cy="939800"/>
            </a:xfrm>
            <a:prstGeom prst="rect">
              <a:avLst/>
            </a:prstGeom>
            <a:effectLst/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9E0E37C-538A-48B8-B2C1-34350B6110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747645" y="6560403"/>
            <a:ext cx="786755" cy="830997"/>
          </a:xfrm>
        </p:spPr>
        <p:txBody>
          <a:bodyPr/>
          <a:lstStyle/>
          <a:p>
            <a:fld id="{86CB4B4D-7CA3-9044-876B-883B54F8677D}" type="slidenum">
              <a:rPr lang="it-IT" smtClean="0"/>
              <a:t>22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Highlights from summer conferences (II)"/>
          <p:cNvSpPr txBox="1">
            <a:spLocks noGrp="1"/>
          </p:cNvSpPr>
          <p:nvPr>
            <p:ph type="title"/>
          </p:nvPr>
        </p:nvSpPr>
        <p:spPr>
          <a:xfrm>
            <a:off x="150504" y="-83908"/>
            <a:ext cx="10669896" cy="615553"/>
          </a:xfrm>
          <a:prstGeom prst="rect">
            <a:avLst/>
          </a:prstGeom>
        </p:spPr>
        <p:txBody>
          <a:bodyPr/>
          <a:lstStyle>
            <a:lvl1pPr defTabSz="627379">
              <a:defRPr sz="6840"/>
            </a:lvl1pPr>
          </a:lstStyle>
          <a:p>
            <a:r>
              <a:rPr sz="4000" dirty="0"/>
              <a:t>Highlights from summer conferences (II)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4" y="2126427"/>
            <a:ext cx="6110975" cy="296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3"/>
          <a:srcRect t="9287" r="49591" b="2556"/>
          <a:stretch>
            <a:fillRect/>
          </a:stretch>
        </p:blipFill>
        <p:spPr>
          <a:xfrm>
            <a:off x="6751339" y="4022906"/>
            <a:ext cx="2301956" cy="18944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Toward inclusive and exclusive Vub and Vcb measurement"/>
          <p:cNvGrpSpPr/>
          <p:nvPr/>
        </p:nvGrpSpPr>
        <p:grpSpPr>
          <a:xfrm>
            <a:off x="538788" y="1375596"/>
            <a:ext cx="4735624" cy="300804"/>
            <a:chOff x="0" y="0"/>
            <a:chExt cx="12628329" cy="802143"/>
          </a:xfrm>
        </p:grpSpPr>
        <p:sp>
          <p:nvSpPr>
            <p:cNvPr id="181" name="Toward inclusive and exclusive Vub and Vcb measurement"/>
            <p:cNvSpPr txBox="1"/>
            <p:nvPr/>
          </p:nvSpPr>
          <p:spPr>
            <a:xfrm>
              <a:off x="38101" y="207109"/>
              <a:ext cx="12552129" cy="595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/>
            <a:p>
              <a:pPr>
                <a:defRPr sz="3600" b="0">
                  <a:latin typeface="Skia Regular"/>
                  <a:ea typeface="Skia Regular"/>
                  <a:cs typeface="Skia Regular"/>
                  <a:sym typeface="Skia Regular"/>
                </a:defRPr>
              </a:pPr>
              <a:r>
                <a:rPr sz="1200" dirty="0"/>
                <a:t>Toward inclusive and exclusive </a:t>
              </a:r>
              <a:r>
                <a:rPr sz="1200" dirty="0" err="1"/>
                <a:t>V</a:t>
              </a:r>
              <a:r>
                <a:rPr sz="1200" baseline="-5999" dirty="0" err="1"/>
                <a:t>ub</a:t>
              </a:r>
              <a:r>
                <a:rPr sz="1200" dirty="0"/>
                <a:t> and </a:t>
              </a:r>
              <a:r>
                <a:rPr sz="1200" dirty="0" err="1"/>
                <a:t>V</a:t>
              </a:r>
              <a:r>
                <a:rPr sz="1200" baseline="-5999" dirty="0" err="1"/>
                <a:t>cb</a:t>
              </a:r>
              <a:r>
                <a:rPr sz="1200" dirty="0"/>
                <a:t> measurement</a:t>
              </a:r>
            </a:p>
          </p:txBody>
        </p:sp>
        <p:pic>
          <p:nvPicPr>
            <p:cNvPr id="180" name="Toward inclusive and exclusive Vub and Vcb measurement Toward inclusive and exclusive Vub and Vcb measurement" descr="Toward inclusive and exclusive Vub and Vcb measurement Toward inclusive and exclusive Vub and Vcb measurement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628329" cy="800101"/>
            </a:xfrm>
            <a:prstGeom prst="rect">
              <a:avLst/>
            </a:prstGeom>
            <a:effectLst/>
          </p:spPr>
        </p:pic>
      </p:grpSp>
      <p:pic>
        <p:nvPicPr>
          <p:cNvPr id="183" name="Image" descr="Image"/>
          <p:cNvPicPr>
            <a:picLocks noChangeAspect="1"/>
          </p:cNvPicPr>
          <p:nvPr/>
        </p:nvPicPr>
        <p:blipFill>
          <a:blip r:embed="rId3"/>
          <a:srcRect l="48288" t="8566" r="197" b="1655"/>
          <a:stretch>
            <a:fillRect/>
          </a:stretch>
        </p:blipFill>
        <p:spPr>
          <a:xfrm>
            <a:off x="6719490" y="2012540"/>
            <a:ext cx="2365638" cy="194013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🇮🇹"/>
          <p:cNvSpPr txBox="1"/>
          <p:nvPr/>
        </p:nvSpPr>
        <p:spPr>
          <a:xfrm>
            <a:off x="8351126" y="1959025"/>
            <a:ext cx="507976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5000"/>
            </a:lvl1pPr>
          </a:lstStyle>
          <a:p>
            <a:r>
              <a:rPr sz="1875"/>
              <a:t>🇮🇹</a:t>
            </a:r>
          </a:p>
        </p:txBody>
      </p:sp>
      <p:sp>
        <p:nvSpPr>
          <p:cNvPr id="185" name="🇮🇹"/>
          <p:cNvSpPr txBox="1"/>
          <p:nvPr/>
        </p:nvSpPr>
        <p:spPr>
          <a:xfrm>
            <a:off x="8386122" y="3934524"/>
            <a:ext cx="507976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5000"/>
            </a:lvl1pPr>
          </a:lstStyle>
          <a:p>
            <a:r>
              <a:rPr sz="1875"/>
              <a:t>🇮🇹</a:t>
            </a:r>
          </a:p>
        </p:txBody>
      </p:sp>
      <p:grpSp>
        <p:nvGrpSpPr>
          <p:cNvPr id="188" name="Toward Time dependent CPV measurements"/>
          <p:cNvGrpSpPr/>
          <p:nvPr/>
        </p:nvGrpSpPr>
        <p:grpSpPr>
          <a:xfrm>
            <a:off x="6926556" y="1494624"/>
            <a:ext cx="2194547" cy="504825"/>
            <a:chOff x="0" y="0"/>
            <a:chExt cx="5852124" cy="1346200"/>
          </a:xfrm>
        </p:grpSpPr>
        <p:sp>
          <p:nvSpPr>
            <p:cNvPr id="187" name="Toward Time dependent CPV measurements"/>
            <p:cNvSpPr txBox="1"/>
            <p:nvPr/>
          </p:nvSpPr>
          <p:spPr>
            <a:xfrm>
              <a:off x="38101" y="67808"/>
              <a:ext cx="5775924" cy="1210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defRPr sz="3600" b="0">
                  <a:latin typeface="Skia Regular"/>
                  <a:ea typeface="Skia Regular"/>
                  <a:cs typeface="Skia Regular"/>
                  <a:sym typeface="Skia Regular"/>
                </a:defRPr>
              </a:lvl1pPr>
            </a:lstStyle>
            <a:p>
              <a:r>
                <a:rPr sz="1350"/>
                <a:t>Toward Time dependent CPV measurements</a:t>
              </a:r>
            </a:p>
          </p:txBody>
        </p:sp>
        <p:pic>
          <p:nvPicPr>
            <p:cNvPr id="186" name="Toward Time dependent CPV measurements Toward Time dependent CPV measurements" descr="Toward Time dependent CPV measurements Toward Time dependent CPV measurements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852124" cy="1346200"/>
            </a:xfrm>
            <a:prstGeom prst="rect">
              <a:avLst/>
            </a:prstGeom>
            <a:effectLst/>
          </p:spPr>
        </p:pic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C38B053-81CE-4D93-B297-BAB064C5B7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598514" y="6540500"/>
            <a:ext cx="783486" cy="830997"/>
          </a:xfrm>
        </p:spPr>
        <p:txBody>
          <a:bodyPr/>
          <a:lstStyle/>
          <a:p>
            <a:fld id="{86CB4B4D-7CA3-9044-876B-883B54F8677D}" type="slidenum">
              <a:rPr lang="it-IT" smtClean="0"/>
              <a:t>23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BF474CD-1040-4E8B-AA87-10909E188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2785409"/>
            <a:ext cx="7543799" cy="778996"/>
          </a:xfrm>
        </p:spPr>
        <p:txBody>
          <a:bodyPr/>
          <a:lstStyle/>
          <a:p>
            <a:r>
              <a:rPr lang="it-IT" dirty="0"/>
              <a:t>Project time line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A3FD01F-A73A-471F-93EC-59E1FDC165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24</a:t>
            </a:fld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1219200"/>
            <a:ext cx="8075989" cy="4421168"/>
            <a:chOff x="850391" y="731519"/>
            <a:chExt cx="7352665" cy="3789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391" y="731519"/>
              <a:ext cx="6562328" cy="378866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98998" y="1437125"/>
              <a:ext cx="2504440" cy="676910"/>
            </a:xfrm>
            <a:custGeom>
              <a:avLst/>
              <a:gdLst/>
              <a:ahLst/>
              <a:cxnLst/>
              <a:rect l="l" t="t" r="r" b="b"/>
              <a:pathLst>
                <a:path w="2504440" h="676910">
                  <a:moveTo>
                    <a:pt x="2503938" y="676656"/>
                  </a:moveTo>
                  <a:lnTo>
                    <a:pt x="2503938" y="0"/>
                  </a:lnTo>
                  <a:lnTo>
                    <a:pt x="0" y="0"/>
                  </a:lnTo>
                  <a:lnTo>
                    <a:pt x="0" y="676656"/>
                  </a:lnTo>
                  <a:lnTo>
                    <a:pt x="2503938" y="6766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6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79855" y="393032"/>
            <a:ext cx="5030545" cy="521368"/>
          </a:xfrm>
          <a:prstGeom prst="rect">
            <a:avLst/>
          </a:prstGeom>
        </p:spPr>
        <p:txBody>
          <a:bodyPr vert="horz" wrap="square" lIns="0" tIns="16136" rIns="0" bIns="0" rtlCol="0">
            <a:spAutoFit/>
          </a:bodyPr>
          <a:lstStyle/>
          <a:p>
            <a:pPr marL="13447">
              <a:spcBef>
                <a:spcPts val="127"/>
              </a:spcBef>
            </a:pPr>
            <a:r>
              <a:rPr sz="3282" spc="11" dirty="0">
                <a:latin typeface="Yu Gothic Light"/>
                <a:cs typeface="Yu Gothic Light"/>
              </a:rPr>
              <a:t>SuperKEKB</a:t>
            </a:r>
            <a:r>
              <a:rPr sz="3282" spc="-64" dirty="0">
                <a:latin typeface="Yu Gothic Light"/>
                <a:cs typeface="Yu Gothic Light"/>
              </a:rPr>
              <a:t> </a:t>
            </a:r>
            <a:r>
              <a:rPr sz="3282" spc="5" dirty="0">
                <a:latin typeface="Yu Gothic Light"/>
                <a:cs typeface="Yu Gothic Light"/>
              </a:rPr>
              <a:t>project</a:t>
            </a:r>
            <a:r>
              <a:rPr sz="3282" spc="-58" dirty="0">
                <a:latin typeface="Yu Gothic Light"/>
                <a:cs typeface="Yu Gothic Light"/>
              </a:rPr>
              <a:t> </a:t>
            </a:r>
            <a:r>
              <a:rPr sz="3282" spc="5" dirty="0">
                <a:latin typeface="Yu Gothic Light"/>
                <a:cs typeface="Yu Gothic Light"/>
              </a:rPr>
              <a:t>timeline</a:t>
            </a:r>
            <a:endParaRPr sz="3282" dirty="0">
              <a:latin typeface="Yu Gothic Light"/>
              <a:cs typeface="Yu Gothic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34233" y="2375550"/>
            <a:ext cx="2651760" cy="686406"/>
          </a:xfrm>
          <a:prstGeom prst="rect">
            <a:avLst/>
          </a:prstGeom>
          <a:ln w="6750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68577">
              <a:lnSpc>
                <a:spcPts val="1265"/>
              </a:lnSpc>
              <a:spcBef>
                <a:spcPts val="180"/>
              </a:spcBef>
            </a:pPr>
            <a:r>
              <a:rPr sz="1059" spc="-11" dirty="0">
                <a:latin typeface="Yu Gothic"/>
                <a:cs typeface="Yu Gothic"/>
              </a:rPr>
              <a:t>Construction:</a:t>
            </a:r>
            <a:r>
              <a:rPr sz="1059" spc="-21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2011-2016</a:t>
            </a:r>
            <a:endParaRPr sz="1059">
              <a:latin typeface="Yu Gothic"/>
              <a:cs typeface="Yu Gothic"/>
            </a:endParaRPr>
          </a:p>
          <a:p>
            <a:pPr marL="68577">
              <a:lnSpc>
                <a:spcPts val="1260"/>
              </a:lnSpc>
            </a:pPr>
            <a:r>
              <a:rPr sz="1059" spc="-11" dirty="0">
                <a:latin typeface="Yu Gothic"/>
                <a:cs typeface="Yu Gothic"/>
              </a:rPr>
              <a:t>Phase</a:t>
            </a:r>
            <a:r>
              <a:rPr sz="1059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1</a:t>
            </a:r>
            <a:r>
              <a:rPr sz="1059" spc="-5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Test</a:t>
            </a:r>
            <a:r>
              <a:rPr sz="1059" spc="-5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run</a:t>
            </a:r>
            <a:r>
              <a:rPr sz="1059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2016.2</a:t>
            </a:r>
            <a:r>
              <a:rPr sz="1059" spc="-21" dirty="0">
                <a:latin typeface="Yu Gothic"/>
                <a:cs typeface="Yu Gothic"/>
              </a:rPr>
              <a:t> </a:t>
            </a:r>
            <a:r>
              <a:rPr sz="1059" spc="-5" dirty="0">
                <a:latin typeface="Yu Gothic"/>
                <a:cs typeface="Yu Gothic"/>
              </a:rPr>
              <a:t>– </a:t>
            </a:r>
            <a:r>
              <a:rPr sz="1059" spc="-11" dirty="0">
                <a:latin typeface="Yu Gothic"/>
                <a:cs typeface="Yu Gothic"/>
              </a:rPr>
              <a:t>2016.6</a:t>
            </a:r>
            <a:endParaRPr sz="1059">
              <a:latin typeface="Yu Gothic"/>
              <a:cs typeface="Yu Gothic"/>
            </a:endParaRPr>
          </a:p>
          <a:p>
            <a:pPr marL="68577">
              <a:lnSpc>
                <a:spcPts val="1260"/>
              </a:lnSpc>
            </a:pPr>
            <a:r>
              <a:rPr sz="1059" spc="-11" dirty="0">
                <a:latin typeface="Yu Gothic"/>
                <a:cs typeface="Yu Gothic"/>
              </a:rPr>
              <a:t>Phase</a:t>
            </a:r>
            <a:r>
              <a:rPr sz="1059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2</a:t>
            </a:r>
            <a:r>
              <a:rPr sz="1059" spc="-5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Pilot</a:t>
            </a:r>
            <a:r>
              <a:rPr sz="1059" spc="-5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run</a:t>
            </a:r>
            <a:r>
              <a:rPr sz="1059" spc="-5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2018.3-2018.7</a:t>
            </a:r>
            <a:endParaRPr sz="1059">
              <a:latin typeface="Yu Gothic"/>
              <a:cs typeface="Yu Gothic"/>
            </a:endParaRPr>
          </a:p>
          <a:p>
            <a:pPr marL="68577">
              <a:lnSpc>
                <a:spcPts val="1265"/>
              </a:lnSpc>
            </a:pPr>
            <a:r>
              <a:rPr sz="1059" spc="-11" dirty="0">
                <a:latin typeface="Yu Gothic"/>
                <a:cs typeface="Yu Gothic"/>
              </a:rPr>
              <a:t>Phase</a:t>
            </a:r>
            <a:r>
              <a:rPr sz="1059" spc="5" dirty="0">
                <a:latin typeface="Yu Gothic"/>
                <a:cs typeface="Yu Gothic"/>
              </a:rPr>
              <a:t> </a:t>
            </a:r>
            <a:r>
              <a:rPr sz="1059" spc="-11" dirty="0">
                <a:latin typeface="Yu Gothic"/>
                <a:cs typeface="Yu Gothic"/>
              </a:rPr>
              <a:t>3</a:t>
            </a:r>
            <a:r>
              <a:rPr sz="1059" dirty="0">
                <a:latin typeface="Yu Gothic"/>
                <a:cs typeface="Yu Gothic"/>
              </a:rPr>
              <a:t> </a:t>
            </a:r>
            <a:r>
              <a:rPr sz="1059" b="1" spc="-11" dirty="0">
                <a:latin typeface="Yu Gothic"/>
                <a:cs typeface="Yu Gothic"/>
              </a:rPr>
              <a:t>Physics</a:t>
            </a:r>
            <a:r>
              <a:rPr sz="1059" b="1" spc="26" dirty="0">
                <a:latin typeface="Yu Gothic"/>
                <a:cs typeface="Yu Gothic"/>
              </a:rPr>
              <a:t> </a:t>
            </a:r>
            <a:r>
              <a:rPr sz="1059" b="1" spc="-11" dirty="0">
                <a:latin typeface="Yu Gothic"/>
                <a:cs typeface="Yu Gothic"/>
              </a:rPr>
              <a:t>run</a:t>
            </a:r>
            <a:r>
              <a:rPr sz="1059" b="1" spc="-5" dirty="0">
                <a:latin typeface="Yu Gothic"/>
                <a:cs typeface="Yu Gothic"/>
              </a:rPr>
              <a:t> </a:t>
            </a:r>
            <a:r>
              <a:rPr sz="1059" b="1" spc="-11" dirty="0">
                <a:latin typeface="Yu Gothic"/>
                <a:cs typeface="Yu Gothic"/>
              </a:rPr>
              <a:t>2019.3.11-present</a:t>
            </a:r>
            <a:endParaRPr sz="1059">
              <a:latin typeface="Yu Gothic"/>
              <a:cs typeface="Yu Gothic"/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44E7EA9-C5DC-47C5-8398-26854A498F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25</a:t>
            </a:fld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1221" y="578949"/>
            <a:ext cx="8967579" cy="4116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19785">
              <a:lnSpc>
                <a:spcPct val="100000"/>
              </a:lnSpc>
              <a:spcBef>
                <a:spcPts val="90"/>
              </a:spcBef>
            </a:pPr>
            <a:r>
              <a:rPr sz="2600" b="1" spc="-15" dirty="0"/>
              <a:t>Budget </a:t>
            </a:r>
            <a:r>
              <a:rPr sz="2600" b="1" spc="-25" dirty="0"/>
              <a:t>request </a:t>
            </a:r>
            <a:r>
              <a:rPr sz="2600" b="1" spc="-30" dirty="0"/>
              <a:t>for </a:t>
            </a:r>
            <a:r>
              <a:rPr sz="2600" b="1" spc="-5" dirty="0"/>
              <a:t>the </a:t>
            </a:r>
            <a:r>
              <a:rPr sz="2600" b="1" spc="-20" dirty="0"/>
              <a:t>next</a:t>
            </a:r>
            <a:r>
              <a:rPr sz="2600" b="1" spc="160" dirty="0"/>
              <a:t> </a:t>
            </a:r>
            <a:r>
              <a:rPr sz="2600" b="1" spc="-10" dirty="0"/>
              <a:t>FY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2064" y="1633221"/>
            <a:ext cx="8565515" cy="4835811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56870" marR="179705" lvl="0" indent="-344805" algn="l" defTabSz="914400" rtl="0" eaLnBrk="1" fontAlgn="auto" latinLnBrk="0" hangingPunct="1">
              <a:lnSpc>
                <a:spcPts val="2930"/>
              </a:lnSpc>
              <a:spcBef>
                <a:spcPts val="465"/>
              </a:spcBef>
              <a:spcAft>
                <a:spcPts val="0"/>
              </a:spcAft>
              <a:buClr>
                <a:srgbClr val="002060"/>
              </a:buClr>
              <a:buSzPct val="79629"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process of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FY202</a:t>
            </a:r>
            <a:r>
              <a:rPr kumimoji="0" lang="it-IT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request is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 ~one month delay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dead line this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year.</a:t>
            </a:r>
          </a:p>
          <a:p>
            <a:pPr marL="356870" marR="776605" lvl="0" indent="-344805" algn="l" defTabSz="914400" rtl="0" eaLnBrk="1" fontAlgn="auto" latinLnBrk="0" hangingPunct="1">
              <a:lnSpc>
                <a:spcPct val="90000"/>
              </a:lnSpc>
              <a:spcBef>
                <a:spcPts val="590"/>
              </a:spcBef>
              <a:spcAft>
                <a:spcPts val="0"/>
              </a:spcAft>
              <a:buClr>
                <a:srgbClr val="002060"/>
              </a:buClr>
              <a:buSzPct val="79629"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kumimoji="0" lang="it-IT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budget 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request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submitted plan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MEXT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roadmap.</a:t>
            </a:r>
          </a:p>
          <a:p>
            <a:pPr marL="756285" marR="5080" lvl="1" indent="-344805" algn="l" defTabSz="914400" rtl="0" eaLnBrk="1" fontAlgn="auto" latinLnBrk="0" hangingPunct="1">
              <a:lnSpc>
                <a:spcPts val="216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Char char="•"/>
              <a:tabLst>
                <a:tab pos="832485" algn="l"/>
                <a:tab pos="833119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it-IT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month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operation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FY202</a:t>
            </a:r>
            <a:r>
              <a:rPr kumimoji="0" lang="it-IT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11480" marR="5080" lvl="1" algn="l" defTabSz="914400" rtl="0" eaLnBrk="1" fontAlgn="auto" latinLnBrk="0" hangingPunct="1">
              <a:lnSpc>
                <a:spcPts val="216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Tx/>
              <a:tabLst>
                <a:tab pos="832485" algn="l"/>
                <a:tab pos="833119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taking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shutdown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PXD</a:t>
            </a:r>
            <a:r>
              <a:rPr kumimoji="0" sz="2000" b="0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installation.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0" lvl="1" indent="-34544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Char char="•"/>
              <a:tabLst>
                <a:tab pos="756285" algn="l"/>
                <a:tab pos="75692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budget requests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sz="2000" b="0" i="0" u="none" strike="noStrike" kern="120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upgrade/maintenance</a:t>
            </a:r>
            <a:endParaRPr kumimoji="0" lang="it-IT" sz="20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845" marR="0" lvl="1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002060"/>
              </a:buClr>
              <a:buSzTx/>
              <a:tabLst>
                <a:tab pos="756285" algn="l"/>
                <a:tab pos="756920" algn="l"/>
              </a:tabLst>
              <a:defRPr/>
            </a:pPr>
            <a:endParaRPr lang="it-IT" sz="2000" spc="-1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845" marR="0" lvl="1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002060"/>
              </a:buClr>
              <a:buSzTx/>
              <a:tabLst>
                <a:tab pos="756285" algn="l"/>
                <a:tab pos="756920" algn="l"/>
              </a:tabLst>
              <a:defRPr/>
            </a:pPr>
            <a:endParaRPr lang="it-IT" sz="2000" spc="-1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0845" marR="0" lvl="1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002060"/>
              </a:buClr>
              <a:buSzTx/>
              <a:tabLst>
                <a:tab pos="756285" algn="l"/>
                <a:tab pos="756920" algn="l"/>
              </a:tabLst>
              <a:defRPr/>
            </a:pP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travelling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Japan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setup LS1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postoned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(Today EB)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it-IT" sz="20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spc="-1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2000" spc="-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B2GM.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86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25550" algn="l"/>
              </a:tabLst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FFA0837-4DAD-4DED-9018-E0ADEF741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26</a:t>
            </a:fld>
            <a:endParaRPr 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1073B22-0487-4BBA-9734-AC78D7F42F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14021"/>
            <a:ext cx="8458200" cy="14836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 err="1"/>
              <a:t>SuperKEKB</a:t>
            </a:r>
            <a:r>
              <a:rPr lang="it-IT" spc="-5" dirty="0"/>
              <a:t> Roadmap 2021</a:t>
            </a:r>
            <a:br>
              <a:rPr lang="it-IT" spc="-5" dirty="0"/>
            </a:br>
            <a:r>
              <a:rPr lang="it-IT" sz="4500" spc="-5" dirty="0"/>
              <a:t>si conferma roadmap precedente</a:t>
            </a:r>
            <a:endParaRPr sz="4500" spc="-15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19BBCDA-CAAE-44E8-AB05-3C56CC84F1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538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199C49-353E-495C-B058-B6ABF3D50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5"/>
          <a:stretch/>
        </p:blipFill>
        <p:spPr>
          <a:xfrm>
            <a:off x="229494" y="152400"/>
            <a:ext cx="8685012" cy="585951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4A1861D-ACFA-4742-BC45-14E47A6E5D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28</a:t>
            </a:fld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119" y="3727408"/>
            <a:ext cx="7770495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</a:t>
            </a:r>
            <a:r>
              <a:rPr kumimoji="0" sz="2500" b="0" i="1" u="none" strike="noStrike" kern="1200" cap="none" spc="-5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</a:t>
            </a:r>
            <a:r>
              <a:rPr kumimoji="0" sz="2500" b="0" i="1" u="none" strike="noStrike" kern="1200" cap="none" spc="-5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7" normalizeH="0" baseline="24305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(~0.3 mm),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has been recognized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2400" b="0" i="0" u="none" strike="noStrike" kern="1200" cap="none" spc="5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48918" y="138125"/>
            <a:ext cx="674624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dirty="0"/>
              <a:t>Main </a:t>
            </a:r>
            <a:r>
              <a:rPr sz="2600" b="1" spc="-10" dirty="0"/>
              <a:t>reasons </a:t>
            </a:r>
            <a:r>
              <a:rPr sz="2600" b="1" dirty="0"/>
              <a:t>to </a:t>
            </a:r>
            <a:r>
              <a:rPr sz="2600" b="1" spc="-10" dirty="0"/>
              <a:t>update </a:t>
            </a:r>
            <a:r>
              <a:rPr sz="2600" b="1" dirty="0"/>
              <a:t>the </a:t>
            </a:r>
            <a:r>
              <a:rPr sz="2600" b="1" spc="-15" dirty="0"/>
              <a:t>operation</a:t>
            </a:r>
            <a:r>
              <a:rPr sz="2600" b="1" spc="-5" dirty="0"/>
              <a:t> </a:t>
            </a:r>
            <a:r>
              <a:rPr sz="2600" b="1" dirty="0"/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5519" y="3920693"/>
            <a:ext cx="1924050" cy="581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715" marR="0" lvl="0" indent="0" algn="ctr" defTabSz="914400" rtl="0" eaLnBrk="1" fontAlgn="auto" latinLnBrk="0" hangingPunct="1">
              <a:lnSpc>
                <a:spcPts val="1705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2891" y="755964"/>
            <a:ext cx="8420735" cy="301371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67665" algn="l"/>
                <a:tab pos="3683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reasons: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457834" algn="l" defTabSz="914400" rtl="0" eaLnBrk="1" fontAlgn="auto" latinLnBrk="0" hangingPunct="1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Tx/>
              <a:buAutoNum type="arabicParenBoth"/>
              <a:tabLst>
                <a:tab pos="470534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running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(utility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457834" algn="l" defTabSz="914400" rtl="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AutoNum type="arabicParenBoth"/>
              <a:tabLst>
                <a:tab pos="470534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Challenges found in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initial operations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Yu Gothic"/>
                <a:ea typeface="+mn-ea"/>
                <a:cs typeface="Yu Gothic"/>
              </a:rPr>
              <a:t>～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2019c)</a:t>
            </a:r>
            <a:r>
              <a:rPr kumimoji="0" sz="2400" b="0" i="0" u="none" strike="noStrike" kern="1200" cap="none" spc="114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Yu Gothic"/>
                <a:ea typeface="+mn-ea"/>
                <a:cs typeface="Yu Gothic"/>
              </a:rPr>
              <a:t>：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/>
              <a:ea typeface="+mn-ea"/>
              <a:cs typeface="Yu Gothic"/>
            </a:endParaRPr>
          </a:p>
          <a:p>
            <a:pPr marL="922655" marR="0" lvl="1" indent="-45847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AutoNum type="alphaLcParenBoth"/>
              <a:tabLst>
                <a:tab pos="92329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Strong beam-beam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effects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bunch-current</a:t>
            </a:r>
            <a:r>
              <a:rPr kumimoji="0" sz="2400" b="0" i="0" u="none" strike="noStrike" kern="1200" cap="none" spc="10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22655" marR="0" lvl="1" indent="-4584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>
                <a:tab pos="92329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Narrow physical aperture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0" i="0" u="none" strike="noStrike" kern="1200" cap="none" spc="4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QCS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06144" marR="0" lvl="1" indent="-441959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AutoNum type="alphaLcParenBoth"/>
              <a:tabLst>
                <a:tab pos="90678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background in Belle</a:t>
            </a:r>
            <a:r>
              <a:rPr kumimoji="0" sz="2400" b="0" i="0" u="none" strike="noStrike" kern="1200" cap="none" spc="7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457834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arenBoth"/>
              <a:tabLst>
                <a:tab pos="470534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dynamic aperture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bunch-current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region</a:t>
            </a:r>
            <a:r>
              <a:rPr kumimoji="0" sz="2400" b="0" i="0" u="none" strike="noStrike" kern="1200" cap="none" spc="9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350719-67FF-421A-B53A-869B4CA179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29</a:t>
            </a:fld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925" y="978800"/>
            <a:ext cx="2781324" cy="24789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569" spc="111" dirty="0">
                <a:solidFill>
                  <a:srgbClr val="0433FF"/>
                </a:solidFill>
                <a:latin typeface="Arial"/>
                <a:cs typeface="Arial"/>
              </a:rPr>
              <a:t>2021ab</a:t>
            </a:r>
            <a:r>
              <a:rPr sz="1569" spc="-5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43" dirty="0">
                <a:solidFill>
                  <a:srgbClr val="0433FF"/>
                </a:solidFill>
                <a:latin typeface="Arial"/>
                <a:cs typeface="Arial"/>
              </a:rPr>
              <a:t>Operation</a:t>
            </a:r>
            <a:r>
              <a:rPr sz="1569" spc="-5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9" dirty="0">
                <a:solidFill>
                  <a:srgbClr val="0433FF"/>
                </a:solidFill>
                <a:latin typeface="Arial"/>
                <a:cs typeface="Arial"/>
              </a:rPr>
              <a:t>Summary</a:t>
            </a:r>
            <a:endParaRPr sz="1569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59867" y="1558480"/>
            <a:ext cx="3223217" cy="4808972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166059" marR="188296" indent="-149020">
              <a:lnSpc>
                <a:spcPct val="114999"/>
              </a:lnSpc>
              <a:spcBef>
                <a:spcPts val="43"/>
              </a:spcBef>
              <a:buSzPct val="126530"/>
              <a:buChar char="•"/>
              <a:tabLst>
                <a:tab pos="166348" algn="l"/>
              </a:tabLst>
            </a:pPr>
            <a:r>
              <a:rPr sz="1114" dirty="0">
                <a:latin typeface="Arial"/>
                <a:cs typeface="Arial"/>
              </a:rPr>
              <a:t>The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0" dirty="0">
                <a:latin typeface="Arial"/>
                <a:cs typeface="Arial"/>
              </a:rPr>
              <a:t>2021a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run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0" dirty="0">
                <a:latin typeface="Arial"/>
                <a:cs typeface="Arial"/>
              </a:rPr>
              <a:t>started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0" dirty="0">
                <a:latin typeface="Arial"/>
                <a:cs typeface="Arial"/>
              </a:rPr>
              <a:t>on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6" dirty="0">
                <a:latin typeface="Arial"/>
                <a:cs typeface="Arial"/>
              </a:rPr>
              <a:t>16th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11" dirty="0">
                <a:latin typeface="Arial"/>
                <a:cs typeface="Arial"/>
              </a:rPr>
              <a:t>February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6" dirty="0">
                <a:latin typeface="Arial"/>
                <a:cs typeface="Arial"/>
              </a:rPr>
              <a:t>and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operated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for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140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" dirty="0">
                <a:latin typeface="Arial"/>
                <a:cs typeface="Arial"/>
              </a:rPr>
              <a:t>days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-2" dirty="0">
                <a:latin typeface="Arial"/>
                <a:cs typeface="Arial"/>
              </a:rPr>
              <a:t>(4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months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6" dirty="0">
                <a:latin typeface="Arial"/>
                <a:cs typeface="Arial"/>
              </a:rPr>
              <a:t>and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11" dirty="0">
                <a:latin typeface="Arial"/>
                <a:cs typeface="Arial"/>
              </a:rPr>
              <a:t>half).</a:t>
            </a:r>
            <a:endParaRPr sz="1114">
              <a:latin typeface="Arial"/>
              <a:cs typeface="Arial"/>
            </a:endParaRPr>
          </a:p>
          <a:p>
            <a:pPr marL="166059" marR="20216" indent="-149020">
              <a:lnSpc>
                <a:spcPct val="114999"/>
              </a:lnSpc>
              <a:spcBef>
                <a:spcPts val="748"/>
              </a:spcBef>
              <a:buSzPct val="126530"/>
              <a:buChar char="•"/>
              <a:tabLst>
                <a:tab pos="166348" algn="l"/>
                <a:tab pos="1336846" algn="l"/>
              </a:tabLst>
            </a:pPr>
            <a:r>
              <a:rPr sz="1114" dirty="0">
                <a:latin typeface="Arial"/>
                <a:cs typeface="Arial"/>
              </a:rPr>
              <a:t>The</a:t>
            </a:r>
            <a:r>
              <a:rPr sz="1114" spc="-25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first</a:t>
            </a:r>
            <a:r>
              <a:rPr sz="1114" spc="-25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ten</a:t>
            </a:r>
            <a:r>
              <a:rPr sz="1114" spc="-23" dirty="0">
                <a:latin typeface="Arial"/>
                <a:cs typeface="Arial"/>
              </a:rPr>
              <a:t> </a:t>
            </a:r>
            <a:r>
              <a:rPr sz="1114" spc="2" dirty="0">
                <a:latin typeface="Arial"/>
                <a:cs typeface="Arial"/>
              </a:rPr>
              <a:t>days	</a:t>
            </a:r>
            <a:r>
              <a:rPr sz="1114" spc="23" dirty="0">
                <a:latin typeface="Arial"/>
                <a:cs typeface="Arial"/>
              </a:rPr>
              <a:t>were</a:t>
            </a:r>
            <a:r>
              <a:rPr sz="1114" spc="-34" dirty="0">
                <a:latin typeface="Arial"/>
                <a:cs typeface="Arial"/>
              </a:rPr>
              <a:t> </a:t>
            </a:r>
            <a:r>
              <a:rPr sz="1114" spc="48" dirty="0">
                <a:latin typeface="Arial"/>
                <a:cs typeface="Arial"/>
              </a:rPr>
              <a:t>devoted</a:t>
            </a:r>
            <a:r>
              <a:rPr sz="1114" spc="-34" dirty="0">
                <a:latin typeface="Arial"/>
                <a:cs typeface="Arial"/>
              </a:rPr>
              <a:t> </a:t>
            </a:r>
            <a:r>
              <a:rPr sz="1114" spc="57" dirty="0">
                <a:latin typeface="Arial"/>
                <a:cs typeface="Arial"/>
              </a:rPr>
              <a:t>to</a:t>
            </a:r>
            <a:r>
              <a:rPr sz="1114" spc="-36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the</a:t>
            </a:r>
            <a:r>
              <a:rPr sz="1114" spc="-34" dirty="0">
                <a:latin typeface="Arial"/>
                <a:cs typeface="Arial"/>
              </a:rPr>
              <a:t> </a:t>
            </a:r>
            <a:r>
              <a:rPr sz="1114" spc="18" dirty="0">
                <a:latin typeface="Arial"/>
                <a:cs typeface="Arial"/>
              </a:rPr>
              <a:t>vacuum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scrubbing.</a:t>
            </a:r>
            <a:endParaRPr sz="1114">
              <a:latin typeface="Arial"/>
              <a:cs typeface="Arial"/>
            </a:endParaRPr>
          </a:p>
          <a:p>
            <a:pPr marL="166059" marR="150753" indent="-149020">
              <a:lnSpc>
                <a:spcPct val="114999"/>
              </a:lnSpc>
              <a:spcBef>
                <a:spcPts val="750"/>
              </a:spcBef>
              <a:buSzPct val="126530"/>
              <a:buChar char="•"/>
              <a:tabLst>
                <a:tab pos="166348" algn="l"/>
              </a:tabLst>
            </a:pPr>
            <a:r>
              <a:rPr sz="1114" spc="11" dirty="0">
                <a:latin typeface="Arial"/>
                <a:cs typeface="Arial"/>
              </a:rPr>
              <a:t>We </a:t>
            </a:r>
            <a:r>
              <a:rPr sz="1114" spc="41" dirty="0">
                <a:latin typeface="Arial"/>
                <a:cs typeface="Arial"/>
              </a:rPr>
              <a:t>operated </a:t>
            </a:r>
            <a:r>
              <a:rPr sz="1114" spc="36" dirty="0">
                <a:latin typeface="Arial"/>
                <a:cs typeface="Arial"/>
              </a:rPr>
              <a:t>with </a:t>
            </a:r>
            <a:r>
              <a:rPr sz="1114" spc="43" dirty="0">
                <a:latin typeface="Trebuchet MS"/>
                <a:cs typeface="Trebuchet MS"/>
              </a:rPr>
              <a:t>β</a:t>
            </a:r>
            <a:r>
              <a:rPr sz="1126" spc="65" baseline="-10101" dirty="0">
                <a:latin typeface="Arial"/>
                <a:cs typeface="Arial"/>
              </a:rPr>
              <a:t>y</a:t>
            </a:r>
            <a:r>
              <a:rPr sz="1114" spc="43" dirty="0">
                <a:latin typeface="Arial"/>
                <a:cs typeface="Arial"/>
              </a:rPr>
              <a:t>* </a:t>
            </a:r>
            <a:r>
              <a:rPr sz="1114" spc="98" dirty="0">
                <a:latin typeface="Arial"/>
                <a:cs typeface="Arial"/>
              </a:rPr>
              <a:t>= </a:t>
            </a:r>
            <a:r>
              <a:rPr sz="1114" spc="32" dirty="0">
                <a:latin typeface="Arial"/>
                <a:cs typeface="Arial"/>
              </a:rPr>
              <a:t>2 </a:t>
            </a:r>
            <a:r>
              <a:rPr sz="1114" spc="64" dirty="0">
                <a:latin typeface="Arial"/>
                <a:cs typeface="Arial"/>
              </a:rPr>
              <a:t>mm </a:t>
            </a:r>
            <a:r>
              <a:rPr sz="1114" spc="57" dirty="0">
                <a:latin typeface="Arial"/>
                <a:cs typeface="Arial"/>
              </a:rPr>
              <a:t>to </a:t>
            </a:r>
            <a:r>
              <a:rPr sz="1114" spc="16" dirty="0">
                <a:latin typeface="Arial"/>
                <a:cs typeface="Arial"/>
              </a:rPr>
              <a:t>check </a:t>
            </a:r>
            <a:r>
              <a:rPr sz="1114" spc="18" dirty="0">
                <a:latin typeface="Arial"/>
                <a:cs typeface="Arial"/>
              </a:rPr>
              <a:t> </a:t>
            </a:r>
            <a:r>
              <a:rPr sz="1114" spc="11" dirty="0">
                <a:latin typeface="Arial"/>
                <a:cs typeface="Arial"/>
              </a:rPr>
              <a:t>hardwares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6" dirty="0">
                <a:latin typeface="Arial"/>
                <a:cs typeface="Arial"/>
              </a:rPr>
              <a:t>and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7" dirty="0">
                <a:latin typeface="Arial"/>
                <a:cs typeface="Arial"/>
              </a:rPr>
              <a:t>to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test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8" dirty="0">
                <a:latin typeface="Arial"/>
                <a:cs typeface="Arial"/>
              </a:rPr>
              <a:t>high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current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9" dirty="0">
                <a:latin typeface="Arial"/>
                <a:cs typeface="Arial"/>
              </a:rPr>
              <a:t>operation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-9" dirty="0">
                <a:latin typeface="Arial"/>
                <a:cs typeface="Arial"/>
              </a:rPr>
              <a:t>safely.</a:t>
            </a:r>
            <a:endParaRPr sz="1114">
              <a:latin typeface="Arial"/>
              <a:cs typeface="Arial"/>
            </a:endParaRPr>
          </a:p>
          <a:p>
            <a:pPr marL="166059" marR="181076" indent="-149020">
              <a:lnSpc>
                <a:spcPct val="114999"/>
              </a:lnSpc>
              <a:spcBef>
                <a:spcPts val="750"/>
              </a:spcBef>
              <a:buSzPct val="126530"/>
              <a:buChar char="•"/>
              <a:tabLst>
                <a:tab pos="166348" algn="l"/>
              </a:tabLst>
            </a:pPr>
            <a:r>
              <a:rPr sz="1114" spc="20" dirty="0">
                <a:latin typeface="Arial"/>
                <a:cs typeface="Arial"/>
              </a:rPr>
              <a:t>Calibrations </a:t>
            </a:r>
            <a:r>
              <a:rPr sz="1114" spc="43" dirty="0">
                <a:latin typeface="Arial"/>
                <a:cs typeface="Arial"/>
              </a:rPr>
              <a:t>of </a:t>
            </a:r>
            <a:r>
              <a:rPr sz="1114" spc="-18" dirty="0">
                <a:latin typeface="Arial"/>
                <a:cs typeface="Arial"/>
              </a:rPr>
              <a:t>BPM </a:t>
            </a:r>
            <a:r>
              <a:rPr sz="1114" spc="36" dirty="0">
                <a:latin typeface="Arial"/>
                <a:cs typeface="Arial"/>
              </a:rPr>
              <a:t>and </a:t>
            </a:r>
            <a:r>
              <a:rPr sz="1114" spc="34" dirty="0">
                <a:latin typeface="Arial"/>
                <a:cs typeface="Arial"/>
              </a:rPr>
              <a:t>collimator </a:t>
            </a:r>
            <a:r>
              <a:rPr sz="1114" spc="32" dirty="0">
                <a:latin typeface="Arial"/>
                <a:cs typeface="Arial"/>
              </a:rPr>
              <a:t>head </a:t>
            </a:r>
            <a:r>
              <a:rPr sz="1114" spc="34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positions,</a:t>
            </a:r>
            <a:r>
              <a:rPr sz="1114" spc="-64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etc.</a:t>
            </a:r>
            <a:r>
              <a:rPr sz="1114" spc="-61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were</a:t>
            </a:r>
            <a:r>
              <a:rPr sz="1114" spc="-25" dirty="0">
                <a:latin typeface="Arial"/>
                <a:cs typeface="Arial"/>
              </a:rPr>
              <a:t> </a:t>
            </a:r>
            <a:r>
              <a:rPr sz="1114" spc="5" dirty="0">
                <a:latin typeface="Arial"/>
                <a:cs typeface="Arial"/>
              </a:rPr>
              <a:t>also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50" dirty="0">
                <a:latin typeface="Arial"/>
                <a:cs typeface="Arial"/>
              </a:rPr>
              <a:t>performed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by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25" dirty="0">
                <a:latin typeface="Arial"/>
                <a:cs typeface="Arial"/>
              </a:rPr>
              <a:t>using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20" dirty="0">
                <a:latin typeface="Arial"/>
                <a:cs typeface="Arial"/>
              </a:rPr>
              <a:t>beams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52" dirty="0">
                <a:latin typeface="Arial"/>
                <a:cs typeface="Arial"/>
              </a:rPr>
              <a:t>during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the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first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8" dirty="0">
                <a:latin typeface="Arial"/>
                <a:cs typeface="Arial"/>
              </a:rPr>
              <a:t>two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" dirty="0">
                <a:latin typeface="Arial"/>
                <a:cs typeface="Arial"/>
              </a:rPr>
              <a:t>weeks.</a:t>
            </a:r>
            <a:endParaRPr sz="1114">
              <a:latin typeface="Arial"/>
              <a:cs typeface="Arial"/>
            </a:endParaRPr>
          </a:p>
          <a:p>
            <a:pPr marL="166059" marR="122450" indent="-149020">
              <a:lnSpc>
                <a:spcPct val="114999"/>
              </a:lnSpc>
              <a:spcBef>
                <a:spcPts val="748"/>
              </a:spcBef>
              <a:buSzPct val="126530"/>
              <a:buChar char="•"/>
              <a:tabLst>
                <a:tab pos="166348" algn="l"/>
              </a:tabLst>
            </a:pPr>
            <a:r>
              <a:rPr sz="1114" spc="11" dirty="0">
                <a:latin typeface="Arial"/>
                <a:cs typeface="Arial"/>
              </a:rPr>
              <a:t>We </a:t>
            </a:r>
            <a:r>
              <a:rPr sz="1114" spc="20" dirty="0">
                <a:latin typeface="Arial"/>
                <a:cs typeface="Arial"/>
              </a:rPr>
              <a:t>squeezed </a:t>
            </a:r>
            <a:r>
              <a:rPr sz="1114" spc="43" dirty="0">
                <a:latin typeface="Trebuchet MS"/>
                <a:cs typeface="Trebuchet MS"/>
              </a:rPr>
              <a:t>β</a:t>
            </a:r>
            <a:r>
              <a:rPr sz="1126" spc="65" baseline="-10101" dirty="0">
                <a:latin typeface="Arial"/>
                <a:cs typeface="Arial"/>
              </a:rPr>
              <a:t>y</a:t>
            </a:r>
            <a:r>
              <a:rPr sz="1114" spc="43" dirty="0">
                <a:latin typeface="Arial"/>
                <a:cs typeface="Arial"/>
              </a:rPr>
              <a:t>* </a:t>
            </a:r>
            <a:r>
              <a:rPr sz="1114" spc="57" dirty="0">
                <a:latin typeface="Arial"/>
                <a:cs typeface="Arial"/>
              </a:rPr>
              <a:t>down to </a:t>
            </a:r>
            <a:r>
              <a:rPr sz="1114" spc="32" dirty="0">
                <a:latin typeface="Arial"/>
                <a:cs typeface="Arial"/>
              </a:rPr>
              <a:t>1 </a:t>
            </a:r>
            <a:r>
              <a:rPr sz="1114" spc="64" dirty="0">
                <a:latin typeface="Arial"/>
                <a:cs typeface="Arial"/>
              </a:rPr>
              <a:t>mm </a:t>
            </a:r>
            <a:r>
              <a:rPr sz="1114" spc="50" dirty="0">
                <a:latin typeface="Arial"/>
                <a:cs typeface="Arial"/>
              </a:rPr>
              <a:t>on </a:t>
            </a:r>
            <a:r>
              <a:rPr sz="1114" spc="36" dirty="0">
                <a:latin typeface="Arial"/>
                <a:cs typeface="Arial"/>
              </a:rPr>
              <a:t>10th </a:t>
            </a:r>
            <a:r>
              <a:rPr sz="1114" spc="39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March.</a:t>
            </a:r>
            <a:r>
              <a:rPr sz="1114" spc="-66" dirty="0">
                <a:latin typeface="Arial"/>
                <a:cs typeface="Arial"/>
              </a:rPr>
              <a:t> </a:t>
            </a:r>
            <a:r>
              <a:rPr sz="1114" spc="7" dirty="0">
                <a:latin typeface="Arial"/>
                <a:cs typeface="Arial"/>
              </a:rPr>
              <a:t>Beam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currents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increased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6" dirty="0">
                <a:latin typeface="Arial"/>
                <a:cs typeface="Arial"/>
              </a:rPr>
              <a:t>with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"baking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run".</a:t>
            </a:r>
            <a:r>
              <a:rPr sz="1114" spc="-66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1000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5" dirty="0">
                <a:latin typeface="Arial"/>
                <a:cs typeface="Arial"/>
              </a:rPr>
              <a:t>mA</a:t>
            </a:r>
            <a:r>
              <a:rPr sz="1114" spc="-50" dirty="0">
                <a:latin typeface="Arial"/>
                <a:cs typeface="Arial"/>
              </a:rPr>
              <a:t> </a:t>
            </a:r>
            <a:r>
              <a:rPr sz="1114" spc="104" dirty="0">
                <a:latin typeface="Arial"/>
                <a:cs typeface="Arial"/>
              </a:rPr>
              <a:t>/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940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5" dirty="0">
                <a:latin typeface="Arial"/>
                <a:cs typeface="Arial"/>
              </a:rPr>
              <a:t>mA</a:t>
            </a:r>
            <a:r>
              <a:rPr sz="1114" spc="-50" dirty="0">
                <a:latin typeface="Arial"/>
                <a:cs typeface="Arial"/>
              </a:rPr>
              <a:t> </a:t>
            </a:r>
            <a:r>
              <a:rPr sz="1114" spc="68" dirty="0">
                <a:latin typeface="Arial"/>
                <a:cs typeface="Arial"/>
              </a:rPr>
              <a:t>w/o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" dirty="0">
                <a:latin typeface="Arial"/>
                <a:cs typeface="Arial"/>
              </a:rPr>
              <a:t>physics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run</a:t>
            </a:r>
            <a:endParaRPr sz="1114">
              <a:latin typeface="Arial"/>
              <a:cs typeface="Arial"/>
            </a:endParaRPr>
          </a:p>
          <a:p>
            <a:pPr marL="166059" marR="13862" indent="-149020">
              <a:lnSpc>
                <a:spcPct val="114999"/>
              </a:lnSpc>
              <a:spcBef>
                <a:spcPts val="750"/>
              </a:spcBef>
              <a:buSzPct val="126530"/>
              <a:buChar char="•"/>
              <a:tabLst>
                <a:tab pos="166348" algn="l"/>
              </a:tabLst>
            </a:pPr>
            <a:r>
              <a:rPr sz="1114" spc="-18" dirty="0">
                <a:latin typeface="Arial"/>
                <a:cs typeface="Arial"/>
              </a:rPr>
              <a:t>D01V1(HER)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0" dirty="0">
                <a:latin typeface="Arial"/>
                <a:cs typeface="Arial"/>
              </a:rPr>
              <a:t>h</a:t>
            </a:r>
            <a:r>
              <a:rPr sz="1114" spc="23" dirty="0">
                <a:latin typeface="Arial"/>
                <a:cs typeface="Arial"/>
              </a:rPr>
              <a:t>e</a:t>
            </a:r>
            <a:r>
              <a:rPr sz="1114" spc="39" dirty="0">
                <a:latin typeface="Arial"/>
                <a:cs typeface="Arial"/>
              </a:rPr>
              <a:t>ad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16" dirty="0">
                <a:latin typeface="Arial"/>
                <a:cs typeface="Arial"/>
              </a:rPr>
              <a:t>was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1" dirty="0">
                <a:latin typeface="Arial"/>
                <a:cs typeface="Arial"/>
              </a:rPr>
              <a:t>r</a:t>
            </a:r>
            <a:r>
              <a:rPr sz="1114" spc="30" dirty="0">
                <a:latin typeface="Arial"/>
                <a:cs typeface="Arial"/>
              </a:rPr>
              <a:t>eplaced.</a:t>
            </a:r>
            <a:r>
              <a:rPr sz="1114" spc="-91" dirty="0">
                <a:latin typeface="Arial"/>
                <a:cs typeface="Arial"/>
              </a:rPr>
              <a:t> </a:t>
            </a:r>
            <a:r>
              <a:rPr sz="1114" spc="-61" dirty="0">
                <a:latin typeface="Arial"/>
                <a:cs typeface="Arial"/>
              </a:rPr>
              <a:t>T</a:t>
            </a:r>
            <a:r>
              <a:rPr sz="1114" spc="30" dirty="0">
                <a:latin typeface="Arial"/>
                <a:cs typeface="Arial"/>
              </a:rPr>
              <a:t>he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68" dirty="0">
                <a:latin typeface="Arial"/>
                <a:cs typeface="Arial"/>
              </a:rPr>
              <a:t>top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jaw  </a:t>
            </a:r>
            <a:r>
              <a:rPr sz="1114" spc="-16" dirty="0">
                <a:latin typeface="Arial"/>
                <a:cs typeface="Arial"/>
              </a:rPr>
              <a:t>was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20" dirty="0">
                <a:latin typeface="Arial"/>
                <a:cs typeface="Arial"/>
              </a:rPr>
              <a:t>short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for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the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-86" dirty="0">
                <a:latin typeface="Arial"/>
                <a:cs typeface="Arial"/>
              </a:rPr>
              <a:t>LER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collimator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head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dirty="0">
                <a:latin typeface="Arial"/>
                <a:cs typeface="Arial"/>
              </a:rPr>
              <a:t>(May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2" dirty="0">
                <a:latin typeface="Arial"/>
                <a:cs typeface="Arial"/>
              </a:rPr>
              <a:t>23).</a:t>
            </a:r>
            <a:endParaRPr sz="1114">
              <a:latin typeface="Arial"/>
              <a:cs typeface="Arial"/>
            </a:endParaRPr>
          </a:p>
          <a:p>
            <a:pPr marL="166059" indent="-149020">
              <a:spcBef>
                <a:spcPts val="951"/>
              </a:spcBef>
              <a:buSzPct val="126530"/>
              <a:buChar char="•"/>
              <a:tabLst>
                <a:tab pos="166348" algn="l"/>
              </a:tabLst>
            </a:pPr>
            <a:r>
              <a:rPr sz="1114" spc="-70" dirty="0">
                <a:latin typeface="Arial"/>
                <a:cs typeface="Arial"/>
              </a:rPr>
              <a:t>HER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many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8" dirty="0">
                <a:latin typeface="Arial"/>
                <a:cs typeface="Arial"/>
              </a:rPr>
              <a:t>abo</a:t>
            </a:r>
            <a:r>
              <a:rPr sz="1114" spc="16" dirty="0">
                <a:latin typeface="Arial"/>
                <a:cs typeface="Arial"/>
              </a:rPr>
              <a:t>r</a:t>
            </a:r>
            <a:r>
              <a:rPr sz="1114" spc="-7" dirty="0">
                <a:latin typeface="Arial"/>
                <a:cs typeface="Arial"/>
              </a:rPr>
              <a:t>ts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5" dirty="0">
                <a:latin typeface="Arial"/>
                <a:cs typeface="Arial"/>
              </a:rPr>
              <a:t>f</a:t>
            </a:r>
            <a:r>
              <a:rPr sz="1114" spc="9" dirty="0">
                <a:latin typeface="Arial"/>
                <a:cs typeface="Arial"/>
              </a:rPr>
              <a:t>r</a:t>
            </a:r>
            <a:r>
              <a:rPr sz="1114" spc="66" dirty="0">
                <a:latin typeface="Arial"/>
                <a:cs typeface="Arial"/>
              </a:rPr>
              <a:t>om</a:t>
            </a:r>
            <a:r>
              <a:rPr sz="1114" spc="-50" dirty="0">
                <a:latin typeface="Arial"/>
                <a:cs typeface="Arial"/>
              </a:rPr>
              <a:t> </a:t>
            </a:r>
            <a:r>
              <a:rPr sz="1114" spc="48" dirty="0">
                <a:latin typeface="Arial"/>
                <a:cs typeface="Arial"/>
              </a:rPr>
              <a:t>April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20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7" dirty="0">
                <a:latin typeface="Arial"/>
                <a:cs typeface="Arial"/>
              </a:rPr>
              <a:t>to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May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7" dirty="0">
                <a:latin typeface="Arial"/>
                <a:cs typeface="Arial"/>
              </a:rPr>
              <a:t>3.</a:t>
            </a:r>
            <a:endParaRPr sz="1114">
              <a:latin typeface="Arial"/>
              <a:cs typeface="Arial"/>
            </a:endParaRPr>
          </a:p>
          <a:p>
            <a:pPr marL="166059" marR="146998" indent="-149020">
              <a:lnSpc>
                <a:spcPct val="114999"/>
              </a:lnSpc>
              <a:spcBef>
                <a:spcPts val="748"/>
              </a:spcBef>
              <a:buSzPct val="126530"/>
              <a:buChar char="•"/>
              <a:tabLst>
                <a:tab pos="166348" algn="l"/>
              </a:tabLst>
            </a:pPr>
            <a:r>
              <a:rPr sz="1114" spc="-23" dirty="0">
                <a:latin typeface="Arial"/>
                <a:cs typeface="Arial"/>
              </a:rPr>
              <a:t>D02V1(LER)</a:t>
            </a:r>
            <a:r>
              <a:rPr sz="1114" spc="-34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head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-16" dirty="0">
                <a:latin typeface="Arial"/>
                <a:cs typeface="Arial"/>
              </a:rPr>
              <a:t>was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replaced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50" dirty="0">
                <a:latin typeface="Arial"/>
                <a:cs typeface="Arial"/>
              </a:rPr>
              <a:t>due</a:t>
            </a:r>
            <a:r>
              <a:rPr sz="1114" spc="-34" dirty="0">
                <a:latin typeface="Arial"/>
                <a:cs typeface="Arial"/>
              </a:rPr>
              <a:t> </a:t>
            </a:r>
            <a:r>
              <a:rPr sz="1114" spc="39" dirty="0">
                <a:latin typeface="Arial"/>
                <a:cs typeface="Arial"/>
              </a:rPr>
              <a:t>damage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2" dirty="0">
                <a:latin typeface="Arial"/>
                <a:cs typeface="Arial"/>
              </a:rPr>
              <a:t>(June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-7" dirty="0">
                <a:latin typeface="Arial"/>
                <a:cs typeface="Arial"/>
              </a:rPr>
              <a:t>7).</a:t>
            </a:r>
            <a:endParaRPr sz="1114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6504" y="1590491"/>
            <a:ext cx="5635430" cy="4013425"/>
            <a:chOff x="454022" y="1612509"/>
            <a:chExt cx="12390120" cy="8823960"/>
          </a:xfrm>
        </p:grpSpPr>
        <p:sp>
          <p:nvSpPr>
            <p:cNvPr id="5" name="object 5"/>
            <p:cNvSpPr/>
            <p:nvPr/>
          </p:nvSpPr>
          <p:spPr>
            <a:xfrm>
              <a:off x="3522868" y="2067318"/>
              <a:ext cx="123825" cy="7511415"/>
            </a:xfrm>
            <a:custGeom>
              <a:avLst/>
              <a:gdLst/>
              <a:ahLst/>
              <a:cxnLst/>
              <a:rect l="l" t="t" r="r" b="b"/>
              <a:pathLst>
                <a:path w="123825" h="7511415">
                  <a:moveTo>
                    <a:pt x="0" y="7511205"/>
                  </a:moveTo>
                  <a:lnTo>
                    <a:pt x="123341" y="0"/>
                  </a:lnTo>
                </a:path>
              </a:pathLst>
            </a:custGeom>
            <a:ln w="2094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022" y="1905701"/>
              <a:ext cx="12389978" cy="853040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29002" y="1622987"/>
              <a:ext cx="0" cy="2114550"/>
            </a:xfrm>
            <a:custGeom>
              <a:avLst/>
              <a:gdLst/>
              <a:ahLst/>
              <a:cxnLst/>
              <a:rect l="l" t="t" r="r" b="b"/>
              <a:pathLst>
                <a:path h="2114550">
                  <a:moveTo>
                    <a:pt x="0" y="0"/>
                  </a:moveTo>
                  <a:lnTo>
                    <a:pt x="0" y="2103596"/>
                  </a:lnTo>
                  <a:lnTo>
                    <a:pt x="0" y="2114067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8" name="object 8"/>
            <p:cNvSpPr/>
            <p:nvPr/>
          </p:nvSpPr>
          <p:spPr>
            <a:xfrm>
              <a:off x="10378741" y="3726583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100520" y="0"/>
                  </a:moveTo>
                  <a:lnTo>
                    <a:pt x="0" y="0"/>
                  </a:lnTo>
                  <a:lnTo>
                    <a:pt x="50260" y="100520"/>
                  </a:lnTo>
                  <a:lnTo>
                    <a:pt x="1005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9" name="object 9"/>
            <p:cNvSpPr/>
            <p:nvPr/>
          </p:nvSpPr>
          <p:spPr>
            <a:xfrm>
              <a:off x="1798898" y="1769579"/>
              <a:ext cx="1753235" cy="0"/>
            </a:xfrm>
            <a:custGeom>
              <a:avLst/>
              <a:gdLst/>
              <a:ahLst/>
              <a:cxnLst/>
              <a:rect l="l" t="t" r="r" b="b"/>
              <a:pathLst>
                <a:path w="1753235">
                  <a:moveTo>
                    <a:pt x="0" y="0"/>
                  </a:moveTo>
                  <a:lnTo>
                    <a:pt x="1742188" y="0"/>
                  </a:lnTo>
                  <a:lnTo>
                    <a:pt x="1752659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41087" y="1719319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522790" y="1241894"/>
            <a:ext cx="670059" cy="308346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2310" indent="3754">
              <a:lnSpc>
                <a:spcPct val="116300"/>
              </a:lnSpc>
              <a:spcBef>
                <a:spcPts val="41"/>
              </a:spcBef>
            </a:pPr>
            <a:r>
              <a:rPr sz="887" spc="18" dirty="0">
                <a:latin typeface="Arial"/>
                <a:cs typeface="Arial"/>
              </a:rPr>
              <a:t>D02V1</a:t>
            </a:r>
            <a:r>
              <a:rPr sz="887" spc="-55" dirty="0">
                <a:latin typeface="Arial"/>
                <a:cs typeface="Arial"/>
              </a:rPr>
              <a:t> </a:t>
            </a:r>
            <a:r>
              <a:rPr sz="887" spc="27" dirty="0">
                <a:latin typeface="Arial"/>
                <a:cs typeface="Arial"/>
              </a:rPr>
              <a:t>head </a:t>
            </a:r>
            <a:r>
              <a:rPr sz="887" spc="-239" dirty="0">
                <a:latin typeface="Arial"/>
                <a:cs typeface="Arial"/>
              </a:rPr>
              <a:t> </a:t>
            </a:r>
            <a:r>
              <a:rPr sz="887" spc="9" dirty="0">
                <a:latin typeface="Arial"/>
                <a:cs typeface="Arial"/>
              </a:rPr>
              <a:t>r</a:t>
            </a:r>
            <a:r>
              <a:rPr sz="887" spc="27" dirty="0">
                <a:latin typeface="Arial"/>
                <a:cs typeface="Arial"/>
              </a:rPr>
              <a:t>eplacement</a:t>
            </a:r>
            <a:endParaRPr sz="88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24378" y="1483376"/>
            <a:ext cx="73360" cy="13422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819" i="1" spc="-7" dirty="0">
                <a:latin typeface="Bookman Old Style"/>
                <a:cs typeface="Bookman Old Style"/>
              </a:rPr>
              <a:t>y</a:t>
            </a:r>
            <a:endParaRPr sz="819">
              <a:latin typeface="Bookman Old Style"/>
              <a:cs typeface="Bookman Old Styl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5219" y="1400290"/>
            <a:ext cx="2711719" cy="18926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23104">
              <a:spcBef>
                <a:spcPts val="57"/>
              </a:spcBef>
              <a:tabLst>
                <a:tab pos="1928882" algn="l"/>
              </a:tabLst>
            </a:pPr>
            <a:r>
              <a:rPr sz="1774" spc="525" baseline="2136" dirty="0">
                <a:latin typeface="Segoe UI Symbol"/>
                <a:cs typeface="Segoe UI Symbol"/>
              </a:rPr>
              <a:t> </a:t>
            </a:r>
            <a:r>
              <a:rPr lang="it-IT" sz="1774" spc="525" baseline="2136" dirty="0">
                <a:latin typeface="Symbol" panose="05050102010706020507" pitchFamily="18" charset="2"/>
                <a:cs typeface="Segoe UI Symbol"/>
              </a:rPr>
              <a:t>b</a:t>
            </a:r>
            <a:r>
              <a:rPr lang="it-IT" sz="1228" i="1" spc="-488" baseline="-16975" dirty="0">
                <a:latin typeface="Bookman Old Style"/>
                <a:cs typeface="Bookman Old Style"/>
              </a:rPr>
              <a:t>y</a:t>
            </a:r>
            <a:r>
              <a:rPr sz="1228" spc="-488" baseline="35493" dirty="0">
                <a:latin typeface="Cambria"/>
                <a:cs typeface="Cambria"/>
              </a:rPr>
              <a:t>⇤</a:t>
            </a:r>
            <a:r>
              <a:rPr sz="1228" spc="317" baseline="35493" dirty="0">
                <a:latin typeface="Cambria"/>
                <a:cs typeface="Cambria"/>
              </a:rPr>
              <a:t> </a:t>
            </a:r>
            <a:r>
              <a:rPr sz="1774" spc="252" baseline="2136" dirty="0">
                <a:latin typeface="Georgia"/>
                <a:cs typeface="Georgia"/>
              </a:rPr>
              <a:t>=</a:t>
            </a:r>
            <a:r>
              <a:rPr sz="1774" spc="71" baseline="2136" dirty="0">
                <a:latin typeface="Georgia"/>
                <a:cs typeface="Georgia"/>
              </a:rPr>
              <a:t> </a:t>
            </a:r>
            <a:r>
              <a:rPr sz="1774" spc="-95" baseline="2136" dirty="0">
                <a:latin typeface="Georgia"/>
                <a:cs typeface="Georgia"/>
              </a:rPr>
              <a:t>2</a:t>
            </a:r>
            <a:r>
              <a:rPr sz="1774" spc="171" baseline="2136" dirty="0">
                <a:latin typeface="Georgia"/>
                <a:cs typeface="Georgia"/>
              </a:rPr>
              <a:t> </a:t>
            </a:r>
            <a:r>
              <a:rPr sz="1774" spc="44" baseline="2136" dirty="0">
                <a:latin typeface="Segoe UI Symbol"/>
                <a:cs typeface="Segoe UI Symbol"/>
              </a:rPr>
              <a:t>mm	</a:t>
            </a:r>
            <a:r>
              <a:rPr sz="1182" spc="-159" dirty="0">
                <a:latin typeface="Segoe UI Symbol"/>
                <a:cs typeface="Segoe UI Symbol"/>
              </a:rPr>
              <a:t>(3</a:t>
            </a:r>
            <a:r>
              <a:rPr sz="1228" spc="-239" baseline="33950" dirty="0">
                <a:latin typeface="Cambria"/>
                <a:cs typeface="Cambria"/>
              </a:rPr>
              <a:t>⇤</a:t>
            </a:r>
            <a:r>
              <a:rPr sz="1228" spc="112" baseline="33950" dirty="0">
                <a:latin typeface="Cambria"/>
                <a:cs typeface="Cambria"/>
              </a:rPr>
              <a:t> </a:t>
            </a:r>
            <a:r>
              <a:rPr sz="1182" spc="68" dirty="0">
                <a:latin typeface="Tahoma"/>
                <a:cs typeface="Tahoma"/>
              </a:rPr>
              <a:t>=</a:t>
            </a:r>
            <a:r>
              <a:rPr sz="1182" spc="-45" dirty="0">
                <a:latin typeface="Tahoma"/>
                <a:cs typeface="Tahoma"/>
              </a:rPr>
              <a:t> </a:t>
            </a:r>
            <a:r>
              <a:rPr sz="1182" spc="-50" dirty="0">
                <a:latin typeface="Tahoma"/>
                <a:cs typeface="Tahoma"/>
              </a:rPr>
              <a:t>1</a:t>
            </a:r>
            <a:r>
              <a:rPr sz="1182" spc="18" dirty="0">
                <a:latin typeface="Tahoma"/>
                <a:cs typeface="Tahoma"/>
              </a:rPr>
              <a:t> </a:t>
            </a:r>
            <a:r>
              <a:rPr sz="1182" spc="30" dirty="0">
                <a:latin typeface="Segoe UI Symbol"/>
                <a:cs typeface="Segoe UI Symbol"/>
              </a:rPr>
              <a:t>mm</a:t>
            </a:r>
            <a:endParaRPr sz="1182" dirty="0">
              <a:latin typeface="Segoe UI Symbol"/>
              <a:cs typeface="Segoe UI Symbo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701569" y="1547632"/>
            <a:ext cx="4010248" cy="1789809"/>
            <a:chOff x="3741089" y="1518278"/>
            <a:chExt cx="8816975" cy="3935095"/>
          </a:xfrm>
        </p:grpSpPr>
        <p:sp>
          <p:nvSpPr>
            <p:cNvPr id="15" name="object 15"/>
            <p:cNvSpPr/>
            <p:nvPr/>
          </p:nvSpPr>
          <p:spPr>
            <a:xfrm>
              <a:off x="3741089" y="1769579"/>
              <a:ext cx="8726805" cy="0"/>
            </a:xfrm>
            <a:custGeom>
              <a:avLst/>
              <a:gdLst/>
              <a:ahLst/>
              <a:cxnLst/>
              <a:rect l="l" t="t" r="r" b="b"/>
              <a:pathLst>
                <a:path w="8726805">
                  <a:moveTo>
                    <a:pt x="0" y="0"/>
                  </a:moveTo>
                  <a:lnTo>
                    <a:pt x="8716204" y="0"/>
                  </a:lnTo>
                  <a:lnTo>
                    <a:pt x="8726675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457295" y="1719319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7" name="object 17"/>
            <p:cNvSpPr/>
            <p:nvPr/>
          </p:nvSpPr>
          <p:spPr>
            <a:xfrm>
              <a:off x="6810263" y="5402976"/>
              <a:ext cx="1191895" cy="0"/>
            </a:xfrm>
            <a:custGeom>
              <a:avLst/>
              <a:gdLst/>
              <a:ahLst/>
              <a:cxnLst/>
              <a:rect l="l" t="t" r="r" b="b"/>
              <a:pathLst>
                <a:path w="1191895">
                  <a:moveTo>
                    <a:pt x="0" y="0"/>
                  </a:moveTo>
                  <a:lnTo>
                    <a:pt x="10470" y="0"/>
                  </a:lnTo>
                  <a:lnTo>
                    <a:pt x="1180994" y="0"/>
                  </a:lnTo>
                  <a:lnTo>
                    <a:pt x="1191465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8" name="object 18"/>
            <p:cNvSpPr/>
            <p:nvPr/>
          </p:nvSpPr>
          <p:spPr>
            <a:xfrm>
              <a:off x="6720205" y="5352725"/>
              <a:ext cx="1371600" cy="100965"/>
            </a:xfrm>
            <a:custGeom>
              <a:avLst/>
              <a:gdLst/>
              <a:ahLst/>
              <a:cxnLst/>
              <a:rect l="l" t="t" r="r" b="b"/>
              <a:pathLst>
                <a:path w="1371600" h="100964">
                  <a:moveTo>
                    <a:pt x="100520" y="0"/>
                  </a:moveTo>
                  <a:lnTo>
                    <a:pt x="0" y="50253"/>
                  </a:lnTo>
                  <a:lnTo>
                    <a:pt x="100520" y="100520"/>
                  </a:lnTo>
                  <a:lnTo>
                    <a:pt x="100520" y="0"/>
                  </a:lnTo>
                  <a:close/>
                </a:path>
                <a:path w="1371600" h="100964">
                  <a:moveTo>
                    <a:pt x="1371561" y="50253"/>
                  </a:moveTo>
                  <a:lnTo>
                    <a:pt x="1271041" y="0"/>
                  </a:lnTo>
                  <a:lnTo>
                    <a:pt x="1271041" y="100520"/>
                  </a:lnTo>
                  <a:lnTo>
                    <a:pt x="1371561" y="50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9" name="object 19"/>
            <p:cNvSpPr/>
            <p:nvPr/>
          </p:nvSpPr>
          <p:spPr>
            <a:xfrm>
              <a:off x="12041518" y="1518278"/>
              <a:ext cx="0" cy="591185"/>
            </a:xfrm>
            <a:custGeom>
              <a:avLst/>
              <a:gdLst/>
              <a:ahLst/>
              <a:cxnLst/>
              <a:rect l="l" t="t" r="r" b="b"/>
              <a:pathLst>
                <a:path h="591185">
                  <a:moveTo>
                    <a:pt x="0" y="0"/>
                  </a:moveTo>
                  <a:lnTo>
                    <a:pt x="0" y="580087"/>
                  </a:lnTo>
                  <a:lnTo>
                    <a:pt x="0" y="590557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991257" y="209836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100520" y="0"/>
                  </a:moveTo>
                  <a:lnTo>
                    <a:pt x="0" y="0"/>
                  </a:lnTo>
                  <a:lnTo>
                    <a:pt x="50260" y="100520"/>
                  </a:lnTo>
                  <a:lnTo>
                    <a:pt x="1005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647709" y="1625081"/>
              <a:ext cx="0" cy="1184910"/>
            </a:xfrm>
            <a:custGeom>
              <a:avLst/>
              <a:gdLst/>
              <a:ahLst/>
              <a:cxnLst/>
              <a:rect l="l" t="t" r="r" b="b"/>
              <a:pathLst>
                <a:path h="1184910">
                  <a:moveTo>
                    <a:pt x="0" y="0"/>
                  </a:moveTo>
                  <a:lnTo>
                    <a:pt x="0" y="1173815"/>
                  </a:lnTo>
                  <a:lnTo>
                    <a:pt x="0" y="1184286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597449" y="2798896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100520" y="0"/>
                  </a:moveTo>
                  <a:lnTo>
                    <a:pt x="0" y="0"/>
                  </a:lnTo>
                  <a:lnTo>
                    <a:pt x="50260" y="100520"/>
                  </a:lnTo>
                  <a:lnTo>
                    <a:pt x="1005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130017" y="3554199"/>
            <a:ext cx="753239" cy="253977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95015" marR="2310" indent="-89527">
              <a:lnSpc>
                <a:spcPct val="112400"/>
              </a:lnSpc>
              <a:spcBef>
                <a:spcPts val="45"/>
              </a:spcBef>
            </a:pPr>
            <a:r>
              <a:rPr sz="750" spc="-52" dirty="0">
                <a:latin typeface="Arial"/>
                <a:cs typeface="Arial"/>
              </a:rPr>
              <a:t>HER</a:t>
            </a:r>
            <a:r>
              <a:rPr sz="750" spc="-23" dirty="0">
                <a:latin typeface="Arial"/>
                <a:cs typeface="Arial"/>
              </a:rPr>
              <a:t> </a:t>
            </a:r>
            <a:r>
              <a:rPr sz="750" spc="7" dirty="0">
                <a:latin typeface="Arial"/>
                <a:cs typeface="Arial"/>
              </a:rPr>
              <a:t>many</a:t>
            </a:r>
            <a:r>
              <a:rPr sz="750" spc="-23" dirty="0">
                <a:latin typeface="Arial"/>
                <a:cs typeface="Arial"/>
              </a:rPr>
              <a:t> </a:t>
            </a:r>
            <a:r>
              <a:rPr sz="750" spc="27" dirty="0">
                <a:latin typeface="Arial"/>
                <a:cs typeface="Arial"/>
              </a:rPr>
              <a:t>abo</a:t>
            </a:r>
            <a:r>
              <a:rPr sz="750" spc="7" dirty="0">
                <a:latin typeface="Arial"/>
                <a:cs typeface="Arial"/>
              </a:rPr>
              <a:t>r</a:t>
            </a:r>
            <a:r>
              <a:rPr sz="750" spc="-7" dirty="0">
                <a:latin typeface="Arial"/>
                <a:cs typeface="Arial"/>
              </a:rPr>
              <a:t>ts  </a:t>
            </a:r>
            <a:r>
              <a:rPr sz="750" spc="-20" dirty="0">
                <a:latin typeface="Arial"/>
                <a:cs typeface="Arial"/>
              </a:rPr>
              <a:t>BxB</a:t>
            </a:r>
            <a:r>
              <a:rPr sz="750" spc="-23" dirty="0">
                <a:latin typeface="Arial"/>
                <a:cs typeface="Arial"/>
              </a:rPr>
              <a:t> </a:t>
            </a:r>
            <a:r>
              <a:rPr sz="750" spc="-32" dirty="0">
                <a:latin typeface="Arial"/>
                <a:cs typeface="Arial"/>
              </a:rPr>
              <a:t>FB</a:t>
            </a:r>
            <a:r>
              <a:rPr sz="750" spc="-23" dirty="0">
                <a:latin typeface="Arial"/>
                <a:cs typeface="Arial"/>
              </a:rPr>
              <a:t> </a:t>
            </a:r>
            <a:r>
              <a:rPr sz="750" spc="9" dirty="0">
                <a:latin typeface="Arial"/>
                <a:cs typeface="Arial"/>
              </a:rPr>
              <a:t>noise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60194" y="1235532"/>
            <a:ext cx="1422143" cy="263779"/>
          </a:xfrm>
          <a:prstGeom prst="rect">
            <a:avLst/>
          </a:prstGeom>
        </p:spPr>
        <p:txBody>
          <a:bodyPr vert="horz" wrap="square" lIns="0" tIns="19928" rIns="0" bIns="0" rtlCol="0">
            <a:spAutoFit/>
          </a:bodyPr>
          <a:lstStyle/>
          <a:p>
            <a:pPr marL="5776">
              <a:spcBef>
                <a:spcPts val="157"/>
              </a:spcBef>
            </a:pPr>
            <a:r>
              <a:rPr sz="750" spc="-52" dirty="0">
                <a:latin typeface="Arial"/>
                <a:cs typeface="Arial"/>
              </a:rPr>
              <a:t>HER</a:t>
            </a:r>
            <a:r>
              <a:rPr sz="750" spc="-23" dirty="0">
                <a:latin typeface="Arial"/>
                <a:cs typeface="Arial"/>
              </a:rPr>
              <a:t> </a:t>
            </a:r>
            <a:r>
              <a:rPr sz="750" spc="-20" dirty="0">
                <a:latin typeface="Arial"/>
                <a:cs typeface="Arial"/>
              </a:rPr>
              <a:t>BxB</a:t>
            </a:r>
            <a:r>
              <a:rPr sz="750" spc="-23" dirty="0">
                <a:latin typeface="Arial"/>
                <a:cs typeface="Arial"/>
              </a:rPr>
              <a:t> </a:t>
            </a:r>
            <a:r>
              <a:rPr sz="750" spc="-32" dirty="0">
                <a:latin typeface="Arial"/>
                <a:cs typeface="Arial"/>
              </a:rPr>
              <a:t>FB</a:t>
            </a:r>
            <a:r>
              <a:rPr sz="750" spc="-23" dirty="0">
                <a:latin typeface="Arial"/>
                <a:cs typeface="Arial"/>
              </a:rPr>
              <a:t> </a:t>
            </a:r>
            <a:r>
              <a:rPr sz="750" spc="9" dirty="0">
                <a:latin typeface="Arial"/>
                <a:cs typeface="Arial"/>
              </a:rPr>
              <a:t>noise</a:t>
            </a:r>
            <a:r>
              <a:rPr sz="750" spc="-23" dirty="0">
                <a:latin typeface="Arial"/>
                <a:cs typeface="Arial"/>
              </a:rPr>
              <a:t> </a:t>
            </a:r>
            <a:r>
              <a:rPr sz="750" spc="-11" dirty="0">
                <a:latin typeface="Arial"/>
                <a:cs typeface="Arial"/>
              </a:rPr>
              <a:t>is</a:t>
            </a:r>
            <a:r>
              <a:rPr sz="750" spc="-23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fix</a:t>
            </a:r>
            <a:r>
              <a:rPr sz="750" spc="18" dirty="0">
                <a:latin typeface="Arial"/>
                <a:cs typeface="Arial"/>
              </a:rPr>
              <a:t>ed.</a:t>
            </a:r>
            <a:endParaRPr sz="750">
              <a:latin typeface="Arial"/>
              <a:cs typeface="Arial"/>
            </a:endParaRPr>
          </a:p>
          <a:p>
            <a:pPr marL="5776">
              <a:spcBef>
                <a:spcPts val="111"/>
              </a:spcBef>
            </a:pPr>
            <a:r>
              <a:rPr sz="750" spc="18" dirty="0">
                <a:latin typeface="Arial"/>
                <a:cs typeface="Arial"/>
              </a:rPr>
              <a:t>NIM</a:t>
            </a:r>
            <a:r>
              <a:rPr sz="750" spc="-27" dirty="0">
                <a:latin typeface="Arial"/>
                <a:cs typeface="Arial"/>
              </a:rPr>
              <a:t> </a:t>
            </a:r>
            <a:r>
              <a:rPr sz="750" spc="32" dirty="0">
                <a:latin typeface="Arial"/>
                <a:cs typeface="Arial"/>
              </a:rPr>
              <a:t>bin</a:t>
            </a:r>
            <a:r>
              <a:rPr sz="750" spc="-27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and</a:t>
            </a:r>
            <a:r>
              <a:rPr sz="750" spc="-27" dirty="0">
                <a:latin typeface="Arial"/>
                <a:cs typeface="Arial"/>
              </a:rPr>
              <a:t> </a:t>
            </a:r>
            <a:r>
              <a:rPr sz="750" spc="16" dirty="0">
                <a:latin typeface="Arial"/>
                <a:cs typeface="Arial"/>
              </a:rPr>
              <a:t>fanout</a:t>
            </a:r>
            <a:r>
              <a:rPr sz="750" spc="-25" dirty="0">
                <a:latin typeface="Arial"/>
                <a:cs typeface="Arial"/>
              </a:rPr>
              <a:t> </a:t>
            </a:r>
            <a:r>
              <a:rPr sz="750" spc="16" dirty="0">
                <a:latin typeface="Arial"/>
                <a:cs typeface="Arial"/>
              </a:rPr>
              <a:t>replacement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25508" y="3427183"/>
            <a:ext cx="684211" cy="132476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17328">
              <a:spcBef>
                <a:spcPts val="50"/>
              </a:spcBef>
            </a:pPr>
            <a:r>
              <a:rPr sz="819" b="1" spc="-20" dirty="0">
                <a:solidFill>
                  <a:srgbClr val="008F00"/>
                </a:solidFill>
                <a:latin typeface="Arial"/>
                <a:cs typeface="Arial"/>
              </a:rPr>
              <a:t>L</a:t>
            </a:r>
            <a:r>
              <a:rPr sz="819" b="1" spc="-30" baseline="-9259" dirty="0">
                <a:solidFill>
                  <a:srgbClr val="008F00"/>
                </a:solidFill>
                <a:latin typeface="Arial"/>
                <a:cs typeface="Arial"/>
              </a:rPr>
              <a:t>p</a:t>
            </a:r>
            <a:r>
              <a:rPr sz="819" b="1" spc="55" baseline="-9259" dirty="0">
                <a:solidFill>
                  <a:srgbClr val="008F00"/>
                </a:solidFill>
                <a:latin typeface="Arial"/>
                <a:cs typeface="Arial"/>
              </a:rPr>
              <a:t> </a:t>
            </a:r>
            <a:r>
              <a:rPr sz="819" b="1" spc="59" dirty="0">
                <a:solidFill>
                  <a:srgbClr val="008F00"/>
                </a:solidFill>
                <a:latin typeface="Arial"/>
                <a:cs typeface="Arial"/>
              </a:rPr>
              <a:t>3.12x10</a:t>
            </a:r>
            <a:r>
              <a:rPr sz="819" b="1" spc="89" baseline="20833" dirty="0">
                <a:solidFill>
                  <a:srgbClr val="008F00"/>
                </a:solidFill>
                <a:latin typeface="Arial"/>
                <a:cs typeface="Arial"/>
              </a:rPr>
              <a:t>34</a:t>
            </a:r>
            <a:endParaRPr sz="819" baseline="20833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02782" y="1241894"/>
            <a:ext cx="670059" cy="308346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6" marR="2310" indent="3754">
              <a:lnSpc>
                <a:spcPct val="116300"/>
              </a:lnSpc>
              <a:spcBef>
                <a:spcPts val="41"/>
              </a:spcBef>
            </a:pPr>
            <a:r>
              <a:rPr sz="887" spc="18" dirty="0">
                <a:latin typeface="Arial"/>
                <a:cs typeface="Arial"/>
              </a:rPr>
              <a:t>D01V1</a:t>
            </a:r>
            <a:r>
              <a:rPr sz="887" spc="-55" dirty="0">
                <a:latin typeface="Arial"/>
                <a:cs typeface="Arial"/>
              </a:rPr>
              <a:t> </a:t>
            </a:r>
            <a:r>
              <a:rPr sz="887" spc="27" dirty="0">
                <a:latin typeface="Arial"/>
                <a:cs typeface="Arial"/>
              </a:rPr>
              <a:t>head </a:t>
            </a:r>
            <a:r>
              <a:rPr sz="887" spc="-239" dirty="0">
                <a:latin typeface="Arial"/>
                <a:cs typeface="Arial"/>
              </a:rPr>
              <a:t> </a:t>
            </a:r>
            <a:r>
              <a:rPr sz="887" spc="9" dirty="0">
                <a:latin typeface="Arial"/>
                <a:cs typeface="Arial"/>
              </a:rPr>
              <a:t>r</a:t>
            </a:r>
            <a:r>
              <a:rPr sz="887" spc="27" dirty="0">
                <a:latin typeface="Arial"/>
                <a:cs typeface="Arial"/>
              </a:rPr>
              <a:t>eplacement</a:t>
            </a:r>
            <a:endParaRPr sz="887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97942" y="2138150"/>
            <a:ext cx="414166" cy="132476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819" b="1" spc="77" dirty="0">
                <a:solidFill>
                  <a:srgbClr val="011993"/>
                </a:solidFill>
                <a:latin typeface="Arial"/>
                <a:cs typeface="Arial"/>
              </a:rPr>
              <a:t>940</a:t>
            </a:r>
            <a:r>
              <a:rPr sz="819" b="1" spc="-57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819" b="1" spc="20" dirty="0">
                <a:solidFill>
                  <a:srgbClr val="011993"/>
                </a:solidFill>
                <a:latin typeface="Arial"/>
                <a:cs typeface="Arial"/>
              </a:rPr>
              <a:t>mA</a:t>
            </a:r>
            <a:endParaRPr sz="819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55956" y="2861886"/>
            <a:ext cx="481750" cy="132476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819" b="1" spc="77" dirty="0">
                <a:solidFill>
                  <a:srgbClr val="FF2600"/>
                </a:solidFill>
                <a:latin typeface="Arial"/>
                <a:cs typeface="Arial"/>
              </a:rPr>
              <a:t>1000</a:t>
            </a:r>
            <a:r>
              <a:rPr sz="819" b="1" spc="-57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819" b="1" spc="20" dirty="0">
                <a:solidFill>
                  <a:srgbClr val="FF2600"/>
                </a:solidFill>
                <a:latin typeface="Arial"/>
                <a:cs typeface="Arial"/>
              </a:rPr>
              <a:t>mA</a:t>
            </a:r>
            <a:endParaRPr sz="819">
              <a:latin typeface="Arial"/>
              <a:cs typeface="Arial"/>
            </a:endParaRP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61144394-7511-4FF9-8A27-812C3EB330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</a:t>
            </a:fld>
            <a:endParaRPr lang="it-I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9A0DDA-1F07-450A-B1C3-8D5BD3CACA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30</a:t>
            </a:fld>
            <a:endParaRPr lang="it-IT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E7256621-049A-4FDD-B978-87961157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001268"/>
            <a:ext cx="8631936" cy="48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EB1706-1155-4C39-A68B-F2380DC5E6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31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640F908-8E2A-44CA-9903-65144495D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320842"/>
            <a:ext cx="8631936" cy="54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FB556C-968D-40B8-8B77-554149C8D7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32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EA7D56-CC58-4861-99BF-9C0EF862B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r="1765"/>
          <a:stretch/>
        </p:blipFill>
        <p:spPr>
          <a:xfrm>
            <a:off x="1" y="533400"/>
            <a:ext cx="9144000" cy="53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89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918831-B5A0-4815-AC6A-D3E750229E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33</a:t>
            </a:fld>
            <a:endParaRPr lang="it-IT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4F80660-3182-4BE0-93B8-C476652B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76" y="244642"/>
            <a:ext cx="9192776" cy="56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28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615719-9A7D-483D-81CD-6547EEAAA7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EB2E302-0D35-4558-A4CF-0570A06BB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445168"/>
            <a:ext cx="8631936" cy="592074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D8E73E9-6CD2-45EA-A140-EDB9A5A268ED}"/>
              </a:ext>
            </a:extLst>
          </p:cNvPr>
          <p:cNvSpPr txBox="1"/>
          <p:nvPr/>
        </p:nvSpPr>
        <p:spPr>
          <a:xfrm flipH="1">
            <a:off x="1143000" y="637794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ESSENTIAL </a:t>
            </a:r>
            <a:r>
              <a:rPr lang="it-IT" dirty="0"/>
              <a:t>to </a:t>
            </a:r>
            <a:r>
              <a:rPr lang="it-IT" dirty="0" err="1"/>
              <a:t>reach</a:t>
            </a:r>
            <a:r>
              <a:rPr lang="it-IT" dirty="0"/>
              <a:t>  1-2 10</a:t>
            </a:r>
            <a:r>
              <a:rPr lang="it-IT" baseline="30000" dirty="0"/>
              <a:t>35</a:t>
            </a:r>
            <a:r>
              <a:rPr lang="it-IT" dirty="0"/>
              <a:t> cm</a:t>
            </a:r>
            <a:r>
              <a:rPr lang="it-IT" baseline="30000" dirty="0"/>
              <a:t>-2</a:t>
            </a:r>
            <a:r>
              <a:rPr lang="it-IT" dirty="0"/>
              <a:t> s</a:t>
            </a:r>
            <a:r>
              <a:rPr lang="it-IT" baseline="30000" dirty="0"/>
              <a:t>-1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LS2 </a:t>
            </a:r>
          </a:p>
        </p:txBody>
      </p:sp>
    </p:spTree>
    <p:extLst>
      <p:ext uri="{BB962C8B-B14F-4D97-AF65-F5344CB8AC3E}">
        <p14:creationId xmlns:p14="http://schemas.microsoft.com/office/powerpoint/2010/main" val="4036003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E013E5-53F6-40FB-9370-A2B643653A2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26644F-99D5-4C25-9001-930F557C3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533400"/>
            <a:ext cx="9192768" cy="5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09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4" y="533400"/>
            <a:ext cx="7237096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b="1" spc="-4" dirty="0"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sz="3300" b="1" spc="-8" dirty="0">
                <a:latin typeface="Arial" panose="020B0604020202020204" pitchFamily="34" charset="0"/>
                <a:cs typeface="Arial" panose="020B0604020202020204" pitchFamily="34" charset="0"/>
              </a:rPr>
              <a:t>scales </a:t>
            </a:r>
            <a:r>
              <a:rPr sz="33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3300" b="1" spc="-4" dirty="0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00" b="1" spc="-11" dirty="0">
                <a:latin typeface="Arial" panose="020B0604020202020204" pitchFamily="34" charset="0"/>
                <a:cs typeface="Arial" panose="020B0604020202020204" pitchFamily="34" charset="0"/>
              </a:rPr>
              <a:t>installations</a:t>
            </a:r>
            <a:endParaRPr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1447800"/>
            <a:ext cx="7606665" cy="441133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indent="-171450" defTabSz="685800">
              <a:spcBef>
                <a:spcPts val="75"/>
              </a:spcBef>
              <a:buFont typeface="Arial"/>
              <a:buChar char="•"/>
              <a:tabLst>
                <a:tab pos="180975" algn="l"/>
              </a:tabLst>
            </a:pPr>
            <a:r>
              <a:rPr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</a:t>
            </a:r>
            <a:r>
              <a:rPr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luminosity: 2022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lvl="1" indent="-171450" defTabSz="685800">
              <a:spcBef>
                <a:spcPts val="30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planned </a:t>
            </a:r>
            <a:r>
              <a:rPr sz="15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PXD2022. Fairly</a:t>
            </a:r>
            <a:r>
              <a:rPr sz="1500" spc="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endParaRPr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lvl="1" indent="-171450" defTabSz="685800">
              <a:spcBef>
                <a:spcPts val="71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5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(if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possible) and be included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data</a:t>
            </a:r>
            <a:r>
              <a:rPr sz="1500" spc="8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it-IT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lvl="1" indent="-171450" defTabSz="685800">
              <a:spcBef>
                <a:spcPts val="71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TOP </a:t>
            </a:r>
            <a:r>
              <a:rPr 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PMTs</a:t>
            </a:r>
            <a:r>
              <a:rPr 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replaced</a:t>
            </a:r>
            <a:r>
              <a:rPr 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lvl="1" indent="-171450" defTabSz="685800"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lang="en-US"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sz="15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5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R&amp;D, </a:t>
            </a:r>
            <a:r>
              <a:rPr lang="en-US"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</a:t>
            </a:r>
            <a:r>
              <a:rPr lang="en-US"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plan very</a:t>
            </a:r>
            <a:r>
              <a:rPr lang="en-US" sz="1500" spc="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lvl="1" indent="-171450" defTabSz="685800"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ballistic: mostly managed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500" spc="-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Board, information </a:t>
            </a:r>
            <a:r>
              <a:rPr sz="15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sz="1500" spc="7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endParaRPr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71450" defTabSz="685800">
              <a:spcBef>
                <a:spcPts val="293"/>
              </a:spcBef>
              <a:buFont typeface="Arial"/>
              <a:buChar char="•"/>
              <a:tabLst>
                <a:tab pos="180975" algn="l"/>
              </a:tabLst>
            </a:pPr>
            <a:r>
              <a:rPr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Design/High luminosity:</a:t>
            </a:r>
            <a:r>
              <a:rPr spc="-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lvl="1" indent="-171450" defTabSz="685800">
              <a:spcBef>
                <a:spcPts val="11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</a:t>
            </a:r>
            <a:r>
              <a:rPr sz="15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QCS replacement.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sz="1500" spc="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uncertainties</a:t>
            </a:r>
            <a:endParaRPr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lvl="1" indent="-171450" defTabSz="685800"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sz="15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upgrades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sz="1500" spc="2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motivated/funded/ready</a:t>
            </a:r>
            <a:endParaRPr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lvl="1" indent="-171450" defTabSz="685800">
              <a:spcBef>
                <a:spcPts val="75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sz="15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15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R&amp;D,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move into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plan</a:t>
            </a:r>
            <a:r>
              <a:rPr sz="1500" spc="5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</a:t>
            </a:r>
            <a:endParaRPr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71450" defTabSz="685800">
              <a:spcBef>
                <a:spcPts val="311"/>
              </a:spcBef>
              <a:buFont typeface="Arial"/>
              <a:buChar char="•"/>
              <a:tabLst>
                <a:tab pos="180975" algn="l"/>
              </a:tabLst>
            </a:pPr>
            <a:r>
              <a:rPr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Upgrades: </a:t>
            </a:r>
            <a:r>
              <a:rPr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2032</a:t>
            </a:r>
            <a:endParaRPr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marR="0" lvl="1" indent="-171450" algn="l" defTabSz="6858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23399" algn="l"/>
                <a:tab pos="523875" algn="l"/>
              </a:tabLst>
              <a:defRPr/>
            </a:pPr>
            <a:r>
              <a:rPr kumimoji="0" lang="en-US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luminosity upgrade could be investigated.</a:t>
            </a:r>
          </a:p>
          <a:p>
            <a:pPr marL="523875" marR="0" lvl="1" indent="-171450" algn="l" defTabSz="6858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23399" algn="l"/>
                <a:tab pos="523875" algn="l"/>
              </a:tabLst>
              <a:defRPr/>
            </a:pPr>
            <a:r>
              <a:rPr kumimoji="0" lang="en-US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 polarization could be investigated .</a:t>
            </a:r>
          </a:p>
          <a:p>
            <a:pPr marL="523875" marR="532448" lvl="1" indent="-171450" algn="l" defTabSz="685800" rtl="0" eaLnBrk="1" fontAlgn="auto" latinLnBrk="0" hangingPunct="1">
              <a:lnSpc>
                <a:spcPct val="79000"/>
              </a:lnSpc>
              <a:spcBef>
                <a:spcPts val="37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23399" algn="l"/>
                <a:tab pos="523875" algn="l"/>
              </a:tabLst>
              <a:defRPr/>
            </a:pPr>
            <a:r>
              <a:rPr kumimoji="0" lang="en-US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 </a:t>
            </a:r>
            <a:r>
              <a:rPr kumimoji="0" lang="en-US" sz="15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extensive </a:t>
            </a:r>
            <a:r>
              <a:rPr kumimoji="0" lang="en-US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R&amp;D on </a:t>
            </a:r>
            <a:r>
              <a:rPr kumimoji="0" lang="en-US" sz="15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instrumentation frontier since they cannot work with the expected background. </a:t>
            </a:r>
            <a:r>
              <a:rPr kumimoji="0" lang="en-US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5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robably </a:t>
            </a:r>
            <a:r>
              <a:rPr kumimoji="0" lang="en-US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 funding </a:t>
            </a:r>
            <a:r>
              <a:rPr kumimoji="0" lang="en-US" sz="15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 </a:t>
            </a:r>
            <a:r>
              <a:rPr kumimoji="0" lang="en-US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</a:t>
            </a:r>
            <a:endParaRPr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lvl="1" indent="-171450" defTabSz="685800">
              <a:spcBef>
                <a:spcPts val="71"/>
              </a:spcBef>
              <a:buFont typeface="Arial"/>
              <a:buChar char="•"/>
              <a:tabLst>
                <a:tab pos="523399" algn="l"/>
                <a:tab pos="523875" algn="l"/>
              </a:tabLst>
            </a:pPr>
            <a:r>
              <a:rPr sz="15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to start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be part of </a:t>
            </a:r>
            <a:r>
              <a:rPr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planning</a:t>
            </a:r>
            <a:r>
              <a:rPr sz="1500" spc="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it-IT" sz="1500" spc="-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7F5127-337A-4AA0-9D0E-1852F869C7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36</a:t>
            </a:fld>
            <a:endParaRPr lang="it-IT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2600" y="1955800"/>
            <a:ext cx="310705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135" dirty="0">
                <a:latin typeface="Arial Unicode MS"/>
                <a:cs typeface="Arial Unicode MS"/>
              </a:rPr>
              <a:t>M&amp;O</a:t>
            </a:r>
            <a:r>
              <a:rPr sz="5000" spc="-335" dirty="0">
                <a:latin typeface="Arial Unicode MS"/>
                <a:cs typeface="Arial Unicode MS"/>
              </a:rPr>
              <a:t> </a:t>
            </a:r>
            <a:r>
              <a:rPr sz="5000" spc="-355" dirty="0">
                <a:latin typeface="Arial Unicode MS"/>
                <a:cs typeface="Arial Unicode MS"/>
              </a:rPr>
              <a:t>Funds</a:t>
            </a:r>
            <a:endParaRPr sz="5000">
              <a:latin typeface="Arial Unicode MS"/>
              <a:cs typeface="Arial Unicode MS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B555198-B906-4EB8-A87D-28372CA764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37</a:t>
            </a:fld>
            <a:endParaRPr lang="it-IT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7100" y="36830"/>
            <a:ext cx="2209165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b="1" i="1" spc="-100" dirty="0">
                <a:solidFill>
                  <a:srgbClr val="C0504D"/>
                </a:solidFill>
                <a:latin typeface="Arial-BoldItalicMT"/>
                <a:cs typeface="Arial-BoldItalicMT"/>
              </a:rPr>
              <a:t>M&amp;O</a:t>
            </a:r>
            <a:r>
              <a:rPr sz="3500" b="1" i="1" spc="-260" dirty="0">
                <a:solidFill>
                  <a:srgbClr val="C0504D"/>
                </a:solidFill>
                <a:latin typeface="Arial-BoldItalicMT"/>
                <a:cs typeface="Arial-BoldItalicMT"/>
              </a:rPr>
              <a:t> </a:t>
            </a:r>
            <a:r>
              <a:rPr sz="3500" b="1" i="1" spc="-400" dirty="0">
                <a:solidFill>
                  <a:srgbClr val="C0504D"/>
                </a:solidFill>
                <a:latin typeface="Arial-BoldItalicMT"/>
                <a:cs typeface="Arial-BoldItalicMT"/>
              </a:rPr>
              <a:t>Funds</a:t>
            </a:r>
            <a:endParaRPr sz="3500">
              <a:latin typeface="Arial-BoldItalicMT"/>
              <a:cs typeface="Arial-BoldItalic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80485" y="1282700"/>
            <a:ext cx="7693025" cy="4347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indent="-269875">
              <a:lnSpc>
                <a:spcPct val="100000"/>
              </a:lnSpc>
              <a:spcBef>
                <a:spcPts val="100"/>
              </a:spcBef>
              <a:buClr>
                <a:srgbClr val="FF2600"/>
              </a:buClr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sz="2100" spc="-110" dirty="0">
                <a:latin typeface="Arial Unicode MS"/>
                <a:cs typeface="Arial Unicode MS"/>
              </a:rPr>
              <a:t>Decision </a:t>
            </a:r>
            <a:r>
              <a:rPr sz="2100" spc="-65" dirty="0">
                <a:latin typeface="Arial Unicode MS"/>
                <a:cs typeface="Arial Unicode MS"/>
              </a:rPr>
              <a:t>on</a:t>
            </a:r>
            <a:r>
              <a:rPr sz="2100" spc="-114" dirty="0">
                <a:latin typeface="Arial Unicode MS"/>
                <a:cs typeface="Arial Unicode MS"/>
              </a:rPr>
              <a:t> </a:t>
            </a:r>
            <a:r>
              <a:rPr sz="2100" spc="-175" dirty="0">
                <a:latin typeface="Arial Unicode MS"/>
                <a:cs typeface="Arial Unicode MS"/>
              </a:rPr>
              <a:t>MOF</a:t>
            </a:r>
            <a:endParaRPr sz="2100" dirty="0">
              <a:latin typeface="Arial Unicode MS"/>
              <a:cs typeface="Arial Unicode MS"/>
            </a:endParaRPr>
          </a:p>
          <a:p>
            <a:pPr marL="460375" lvl="1" indent="-307340">
              <a:lnSpc>
                <a:spcPct val="100000"/>
              </a:lnSpc>
              <a:spcBef>
                <a:spcPts val="80"/>
              </a:spcBef>
              <a:buClr>
                <a:srgbClr val="3366FF"/>
              </a:buClr>
              <a:buFont typeface="Arial"/>
              <a:buChar char="–"/>
              <a:tabLst>
                <a:tab pos="460375" algn="l"/>
                <a:tab pos="461009" algn="l"/>
                <a:tab pos="4173854" algn="l"/>
                <a:tab pos="6306820" algn="l"/>
              </a:tabLst>
            </a:pPr>
            <a:r>
              <a:rPr sz="2100" spc="-100" dirty="0">
                <a:latin typeface="Arial Unicode MS"/>
                <a:cs typeface="Arial Unicode MS"/>
              </a:rPr>
              <a:t>Financial </a:t>
            </a:r>
            <a:r>
              <a:rPr sz="2100" spc="-114" dirty="0">
                <a:latin typeface="Arial Unicode MS"/>
                <a:cs typeface="Arial Unicode MS"/>
              </a:rPr>
              <a:t>Board</a:t>
            </a:r>
            <a:r>
              <a:rPr sz="2100" spc="45" dirty="0">
                <a:latin typeface="Arial Unicode MS"/>
                <a:cs typeface="Arial Unicode MS"/>
              </a:rPr>
              <a:t> </a:t>
            </a:r>
            <a:r>
              <a:rPr sz="2100" spc="-80" dirty="0">
                <a:latin typeface="Arial Unicode MS"/>
                <a:cs typeface="Arial Unicode MS"/>
              </a:rPr>
              <a:t>(Experiment)</a:t>
            </a:r>
            <a:r>
              <a:rPr sz="2100" spc="-35" dirty="0">
                <a:latin typeface="Arial Unicode MS"/>
                <a:cs typeface="Arial Unicode MS"/>
              </a:rPr>
              <a:t> </a:t>
            </a:r>
            <a:r>
              <a:rPr sz="2100" spc="885" dirty="0">
                <a:latin typeface="Arial Unicode MS"/>
                <a:cs typeface="Arial Unicode MS"/>
              </a:rPr>
              <a:t>	</a:t>
            </a:r>
            <a:r>
              <a:rPr lang="it-IT" sz="2100" spc="-185" dirty="0">
                <a:latin typeface="Arial Unicode MS"/>
                <a:cs typeface="Arial Unicode MS"/>
              </a:rPr>
              <a:t>P. </a:t>
            </a:r>
            <a:r>
              <a:rPr lang="it-IT" sz="2100" spc="-185" dirty="0" err="1">
                <a:latin typeface="Arial Unicode MS"/>
                <a:cs typeface="Arial Unicode MS"/>
              </a:rPr>
              <a:t>Branchini</a:t>
            </a:r>
            <a:endParaRPr sz="2100" dirty="0">
              <a:latin typeface="Arial Unicode MS"/>
              <a:cs typeface="Arial Unicode MS"/>
            </a:endParaRPr>
          </a:p>
          <a:p>
            <a:pPr marL="561975" lvl="2" indent="-193040">
              <a:lnSpc>
                <a:spcPct val="100000"/>
              </a:lnSpc>
              <a:spcBef>
                <a:spcPts val="5"/>
              </a:spcBef>
              <a:buClr>
                <a:srgbClr val="008000"/>
              </a:buClr>
              <a:buFont typeface="Arial"/>
              <a:buChar char="•"/>
              <a:tabLst>
                <a:tab pos="562610" algn="l"/>
              </a:tabLst>
            </a:pPr>
            <a:r>
              <a:rPr sz="3150" spc="-157" baseline="1322" dirty="0">
                <a:latin typeface="Arial Unicode MS"/>
                <a:cs typeface="Arial Unicode MS"/>
              </a:rPr>
              <a:t>Make </a:t>
            </a:r>
            <a:r>
              <a:rPr sz="3150" spc="-120" baseline="1322" dirty="0">
                <a:latin typeface="Arial Unicode MS"/>
                <a:cs typeface="Arial Unicode MS"/>
              </a:rPr>
              <a:t>proposal </a:t>
            </a:r>
            <a:r>
              <a:rPr sz="3150" spc="-15" baseline="1322" dirty="0">
                <a:latin typeface="Arial Unicode MS"/>
                <a:cs typeface="Arial Unicode MS"/>
              </a:rPr>
              <a:t>for </a:t>
            </a:r>
            <a:r>
              <a:rPr sz="3150" spc="-112" baseline="1322" dirty="0">
                <a:latin typeface="Arial Unicode MS"/>
                <a:cs typeface="Arial Unicode MS"/>
              </a:rPr>
              <a:t>Maintenance </a:t>
            </a:r>
            <a:r>
              <a:rPr sz="3150" spc="-150" baseline="1322" dirty="0">
                <a:latin typeface="Arial Unicode MS"/>
                <a:cs typeface="Arial Unicode MS"/>
              </a:rPr>
              <a:t>and </a:t>
            </a:r>
            <a:r>
              <a:rPr sz="3150" spc="-104" baseline="1322" dirty="0">
                <a:latin typeface="Arial Unicode MS"/>
                <a:cs typeface="Arial Unicode MS"/>
              </a:rPr>
              <a:t>Operation </a:t>
            </a:r>
            <a:r>
              <a:rPr sz="3150" spc="-225" baseline="1322" dirty="0">
                <a:latin typeface="Arial Unicode MS"/>
                <a:cs typeface="Arial Unicode MS"/>
              </a:rPr>
              <a:t>Funds</a:t>
            </a:r>
            <a:r>
              <a:rPr sz="3150" spc="-487" baseline="1322" dirty="0">
                <a:latin typeface="Arial Unicode MS"/>
                <a:cs typeface="Arial Unicode MS"/>
              </a:rPr>
              <a:t> </a:t>
            </a:r>
            <a:r>
              <a:rPr sz="3150" spc="-172" baseline="1322" dirty="0">
                <a:latin typeface="Arial Unicode MS"/>
                <a:cs typeface="Arial Unicode MS"/>
              </a:rPr>
              <a:t>(July)</a:t>
            </a:r>
            <a:endParaRPr sz="3150" baseline="1322" dirty="0">
              <a:latin typeface="Arial Unicode MS"/>
              <a:cs typeface="Arial Unicode MS"/>
            </a:endParaRPr>
          </a:p>
          <a:p>
            <a:pPr marL="460375" lvl="1" indent="-307340">
              <a:lnSpc>
                <a:spcPts val="2520"/>
              </a:lnSpc>
              <a:spcBef>
                <a:spcPts val="155"/>
              </a:spcBef>
              <a:buClr>
                <a:srgbClr val="3366FF"/>
              </a:buClr>
              <a:buFont typeface="Arial"/>
              <a:buChar char="–"/>
              <a:tabLst>
                <a:tab pos="460375" algn="l"/>
                <a:tab pos="461009" algn="l"/>
                <a:tab pos="4938395" algn="l"/>
              </a:tabLst>
            </a:pPr>
            <a:r>
              <a:rPr sz="2100" spc="-90" dirty="0">
                <a:latin typeface="Arial Unicode MS"/>
                <a:cs typeface="Arial Unicode MS"/>
              </a:rPr>
              <a:t>Scrutiny </a:t>
            </a:r>
            <a:r>
              <a:rPr sz="2100" spc="-105" dirty="0">
                <a:latin typeface="Arial Unicode MS"/>
                <a:cs typeface="Arial Unicode MS"/>
              </a:rPr>
              <a:t>Group </a:t>
            </a:r>
            <a:r>
              <a:rPr sz="2100" spc="-60" dirty="0">
                <a:latin typeface="Arial Unicode MS"/>
                <a:cs typeface="Arial Unicode MS"/>
              </a:rPr>
              <a:t>(nominated </a:t>
            </a:r>
            <a:r>
              <a:rPr sz="2100" spc="-90" dirty="0">
                <a:latin typeface="Arial Unicode MS"/>
                <a:cs typeface="Arial Unicode MS"/>
              </a:rPr>
              <a:t>by</a:t>
            </a:r>
            <a:r>
              <a:rPr sz="2100" spc="-10" dirty="0">
                <a:latin typeface="Arial Unicode MS"/>
                <a:cs typeface="Arial Unicode MS"/>
              </a:rPr>
              <a:t> </a:t>
            </a:r>
            <a:r>
              <a:rPr sz="2100" spc="-240" dirty="0">
                <a:latin typeface="Arial Unicode MS"/>
                <a:cs typeface="Arial Unicode MS"/>
              </a:rPr>
              <a:t>FOP) </a:t>
            </a:r>
            <a:r>
              <a:rPr sz="2100" spc="70" dirty="0">
                <a:latin typeface="Arial Unicode MS"/>
                <a:cs typeface="Arial Unicode MS"/>
              </a:rPr>
              <a:t> </a:t>
            </a:r>
            <a:r>
              <a:rPr sz="2100" spc="885" dirty="0">
                <a:latin typeface="Arial Unicode MS"/>
                <a:cs typeface="Arial Unicode MS"/>
              </a:rPr>
              <a:t>	</a:t>
            </a:r>
            <a:r>
              <a:rPr sz="2100" spc="-290" dirty="0">
                <a:latin typeface="Arial Unicode MS"/>
                <a:cs typeface="Arial Unicode MS"/>
              </a:rPr>
              <a:t>F.</a:t>
            </a:r>
            <a:r>
              <a:rPr sz="2100" spc="-114" dirty="0">
                <a:latin typeface="Arial Unicode MS"/>
                <a:cs typeface="Arial Unicode MS"/>
              </a:rPr>
              <a:t> </a:t>
            </a:r>
            <a:r>
              <a:rPr sz="2100" spc="-95" dirty="0">
                <a:latin typeface="Arial Unicode MS"/>
                <a:cs typeface="Arial Unicode MS"/>
              </a:rPr>
              <a:t>Cossutti</a:t>
            </a:r>
            <a:endParaRPr sz="2100" dirty="0">
              <a:latin typeface="Arial Unicode MS"/>
              <a:cs typeface="Arial Unicode MS"/>
            </a:endParaRPr>
          </a:p>
          <a:p>
            <a:pPr marL="561975" lvl="2" indent="-193040">
              <a:lnSpc>
                <a:spcPct val="100000"/>
              </a:lnSpc>
              <a:buClr>
                <a:srgbClr val="008000"/>
              </a:buClr>
              <a:buFont typeface="Arial"/>
              <a:buChar char="•"/>
              <a:tabLst>
                <a:tab pos="562610" algn="l"/>
              </a:tabLst>
            </a:pPr>
            <a:r>
              <a:rPr sz="2100" spc="-90" dirty="0">
                <a:latin typeface="Arial Unicode MS"/>
                <a:cs typeface="Arial Unicode MS"/>
              </a:rPr>
              <a:t>Scrutinise </a:t>
            </a:r>
            <a:r>
              <a:rPr sz="2100" spc="-80" dirty="0">
                <a:latin typeface="Arial Unicode MS"/>
                <a:cs typeface="Arial Unicode MS"/>
              </a:rPr>
              <a:t>proposal </a:t>
            </a:r>
            <a:r>
              <a:rPr sz="2100" spc="-100" dirty="0">
                <a:latin typeface="Arial Unicode MS"/>
                <a:cs typeface="Arial Unicode MS"/>
              </a:rPr>
              <a:t>and </a:t>
            </a:r>
            <a:r>
              <a:rPr sz="2100" spc="-95" dirty="0">
                <a:latin typeface="Arial Unicode MS"/>
                <a:cs typeface="Arial Unicode MS"/>
              </a:rPr>
              <a:t>past</a:t>
            </a:r>
            <a:r>
              <a:rPr sz="2100" spc="-175" dirty="0">
                <a:latin typeface="Arial Unicode MS"/>
                <a:cs typeface="Arial Unicode MS"/>
              </a:rPr>
              <a:t> </a:t>
            </a:r>
            <a:r>
              <a:rPr sz="2100" spc="-100" dirty="0">
                <a:latin typeface="Arial Unicode MS"/>
                <a:cs typeface="Arial Unicode MS"/>
              </a:rPr>
              <a:t>spending</a:t>
            </a:r>
            <a:endParaRPr sz="2100" dirty="0">
              <a:latin typeface="Arial Unicode MS"/>
              <a:cs typeface="Arial Unicode MS"/>
            </a:endParaRPr>
          </a:p>
          <a:p>
            <a:pPr marL="460375" lvl="1" indent="-307340">
              <a:lnSpc>
                <a:spcPts val="2515"/>
              </a:lnSpc>
              <a:spcBef>
                <a:spcPts val="160"/>
              </a:spcBef>
              <a:buClr>
                <a:srgbClr val="3366FF"/>
              </a:buClr>
              <a:buFont typeface="Arial"/>
              <a:buChar char="–"/>
              <a:tabLst>
                <a:tab pos="460375" algn="l"/>
                <a:tab pos="461009" algn="l"/>
                <a:tab pos="5864860" algn="l"/>
              </a:tabLst>
            </a:pPr>
            <a:r>
              <a:rPr sz="2100" spc="-100" dirty="0">
                <a:latin typeface="Arial Unicode MS"/>
                <a:cs typeface="Arial Unicode MS"/>
              </a:rPr>
              <a:t>Financial Oversight </a:t>
            </a:r>
            <a:r>
              <a:rPr sz="2100" spc="-140" dirty="0">
                <a:latin typeface="Arial Unicode MS"/>
                <a:cs typeface="Arial Unicode MS"/>
              </a:rPr>
              <a:t>Panel </a:t>
            </a:r>
            <a:r>
              <a:rPr sz="2100" spc="-105" dirty="0">
                <a:latin typeface="Arial Unicode MS"/>
                <a:cs typeface="Arial Unicode MS"/>
              </a:rPr>
              <a:t>(Funding</a:t>
            </a:r>
            <a:r>
              <a:rPr sz="2100" spc="225" dirty="0">
                <a:latin typeface="Arial Unicode MS"/>
                <a:cs typeface="Arial Unicode MS"/>
              </a:rPr>
              <a:t> </a:t>
            </a:r>
            <a:r>
              <a:rPr sz="2100" spc="-130" dirty="0">
                <a:latin typeface="Arial Unicode MS"/>
                <a:cs typeface="Arial Unicode MS"/>
              </a:rPr>
              <a:t>Agencies)</a:t>
            </a:r>
            <a:r>
              <a:rPr sz="2100" spc="-35" dirty="0">
                <a:latin typeface="Arial Unicode MS"/>
                <a:cs typeface="Arial Unicode MS"/>
              </a:rPr>
              <a:t> </a:t>
            </a:r>
            <a:r>
              <a:rPr sz="2100" spc="885" dirty="0">
                <a:latin typeface="Arial Unicode MS"/>
                <a:cs typeface="Arial Unicode MS"/>
              </a:rPr>
              <a:t>	</a:t>
            </a:r>
            <a:r>
              <a:rPr lang="it-IT" sz="2100" spc="-114" dirty="0">
                <a:latin typeface="Arial Unicode MS"/>
                <a:cs typeface="Arial Unicode MS"/>
              </a:rPr>
              <a:t>R. </a:t>
            </a:r>
            <a:r>
              <a:rPr lang="it-IT" sz="2100" spc="-114" dirty="0" err="1">
                <a:latin typeface="Arial Unicode MS"/>
                <a:cs typeface="Arial Unicode MS"/>
              </a:rPr>
              <a:t>Tenchini</a:t>
            </a:r>
            <a:endParaRPr sz="2100" dirty="0">
              <a:latin typeface="Arial Unicode MS"/>
              <a:cs typeface="Arial Unicode MS"/>
            </a:endParaRPr>
          </a:p>
          <a:p>
            <a:pPr marL="561975" lvl="2" indent="-193040">
              <a:lnSpc>
                <a:spcPts val="2515"/>
              </a:lnSpc>
              <a:buClr>
                <a:srgbClr val="008000"/>
              </a:buClr>
              <a:buFont typeface="Arial"/>
              <a:buChar char="•"/>
              <a:tabLst>
                <a:tab pos="562610" algn="l"/>
              </a:tabLst>
            </a:pPr>
            <a:r>
              <a:rPr sz="2100" spc="-105" dirty="0">
                <a:latin typeface="Arial Unicode MS"/>
                <a:cs typeface="Arial Unicode MS"/>
              </a:rPr>
              <a:t>M</a:t>
            </a:r>
            <a:r>
              <a:rPr lang="it-IT" sz="2100" spc="-105" dirty="0" err="1">
                <a:latin typeface="Arial Unicode MS"/>
                <a:cs typeface="Arial Unicode MS"/>
              </a:rPr>
              <a:t>eeting</a:t>
            </a:r>
            <a:r>
              <a:rPr lang="it-IT" sz="2100" spc="-105" dirty="0">
                <a:latin typeface="Arial Unicode MS"/>
                <a:cs typeface="Arial Unicode MS"/>
              </a:rPr>
              <a:t> on the 22° of </a:t>
            </a:r>
            <a:r>
              <a:rPr lang="it-IT" sz="2100" spc="-105" dirty="0" err="1">
                <a:latin typeface="Arial Unicode MS"/>
                <a:cs typeface="Arial Unicode MS"/>
              </a:rPr>
              <a:t>October</a:t>
            </a:r>
            <a:endParaRPr sz="2100" dirty="0">
              <a:latin typeface="Arial Unicode MS"/>
              <a:cs typeface="Arial Unicode MS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Clr>
                <a:srgbClr val="008000"/>
              </a:buClr>
              <a:buFont typeface="Arial"/>
              <a:buChar char="•"/>
            </a:pPr>
            <a:endParaRPr sz="2550" dirty="0">
              <a:latin typeface="Times New Roman"/>
              <a:cs typeface="Times New Roman"/>
            </a:endParaRPr>
          </a:p>
          <a:p>
            <a:pPr marL="282575" indent="-269875">
              <a:lnSpc>
                <a:spcPct val="100000"/>
              </a:lnSpc>
              <a:buClr>
                <a:srgbClr val="FF2600"/>
              </a:buClr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sz="2100" spc="-85" dirty="0">
                <a:latin typeface="Arial Unicode MS"/>
                <a:cs typeface="Arial Unicode MS"/>
              </a:rPr>
              <a:t>Who</a:t>
            </a:r>
            <a:r>
              <a:rPr sz="2100" spc="-114" dirty="0">
                <a:latin typeface="Arial Unicode MS"/>
                <a:cs typeface="Arial Unicode MS"/>
              </a:rPr>
              <a:t> </a:t>
            </a:r>
            <a:r>
              <a:rPr sz="2100" spc="-155" dirty="0">
                <a:latin typeface="Arial Unicode MS"/>
                <a:cs typeface="Arial Unicode MS"/>
              </a:rPr>
              <a:t>pays</a:t>
            </a:r>
            <a:endParaRPr sz="2100" dirty="0">
              <a:latin typeface="Arial Unicode MS"/>
              <a:cs typeface="Arial Unicode MS"/>
            </a:endParaRPr>
          </a:p>
          <a:p>
            <a:pPr marL="460375" lvl="1" indent="-307340">
              <a:lnSpc>
                <a:spcPct val="100000"/>
              </a:lnSpc>
              <a:spcBef>
                <a:spcPts val="80"/>
              </a:spcBef>
              <a:buClr>
                <a:srgbClr val="3366FF"/>
              </a:buClr>
              <a:buFont typeface="Arial"/>
              <a:buChar char="–"/>
              <a:tabLst>
                <a:tab pos="460375" algn="l"/>
                <a:tab pos="461009" algn="l"/>
              </a:tabLst>
            </a:pPr>
            <a:r>
              <a:rPr sz="2100" spc="-195" dirty="0">
                <a:latin typeface="Arial Unicode MS"/>
                <a:cs typeface="Arial Unicode MS"/>
              </a:rPr>
              <a:t>50% </a:t>
            </a:r>
            <a:r>
              <a:rPr sz="2100" spc="-5" dirty="0">
                <a:latin typeface="Arial Unicode MS"/>
                <a:cs typeface="Arial Unicode MS"/>
              </a:rPr>
              <a:t>of </a:t>
            </a:r>
            <a:r>
              <a:rPr sz="2100" spc="-175" dirty="0">
                <a:latin typeface="Arial Unicode MS"/>
                <a:cs typeface="Arial Unicode MS"/>
              </a:rPr>
              <a:t>MOF </a:t>
            </a:r>
            <a:r>
              <a:rPr sz="2100" spc="-95" dirty="0">
                <a:latin typeface="Arial Unicode MS"/>
                <a:cs typeface="Arial Unicode MS"/>
              </a:rPr>
              <a:t>are </a:t>
            </a:r>
            <a:r>
              <a:rPr sz="2100" spc="-100" dirty="0">
                <a:latin typeface="Arial Unicode MS"/>
                <a:cs typeface="Arial Unicode MS"/>
              </a:rPr>
              <a:t>covered </a:t>
            </a:r>
            <a:r>
              <a:rPr sz="2100" spc="-90" dirty="0">
                <a:latin typeface="Arial Unicode MS"/>
                <a:cs typeface="Arial Unicode MS"/>
              </a:rPr>
              <a:t>by </a:t>
            </a:r>
            <a:r>
              <a:rPr sz="2100" spc="-335" dirty="0">
                <a:latin typeface="Arial Unicode MS"/>
                <a:cs typeface="Arial Unicode MS"/>
              </a:rPr>
              <a:t>KEK </a:t>
            </a:r>
            <a:r>
              <a:rPr sz="2100" spc="-125" dirty="0">
                <a:latin typeface="Arial Unicode MS"/>
                <a:cs typeface="Arial Unicode MS"/>
              </a:rPr>
              <a:t>(+ </a:t>
            </a:r>
            <a:r>
              <a:rPr sz="2100" spc="-90" dirty="0">
                <a:latin typeface="Arial Unicode MS"/>
                <a:cs typeface="Arial Unicode MS"/>
              </a:rPr>
              <a:t>1</a:t>
            </a:r>
            <a:r>
              <a:rPr sz="2100" spc="-90" dirty="0">
                <a:solidFill>
                  <a:srgbClr val="FF2600"/>
                </a:solidFill>
                <a:latin typeface="Arial Unicode MS"/>
                <a:cs typeface="Arial Unicode MS"/>
              </a:rPr>
              <a:t>.5</a:t>
            </a:r>
            <a:r>
              <a:rPr sz="2100" spc="-130" dirty="0">
                <a:solidFill>
                  <a:srgbClr val="FF2600"/>
                </a:solidFill>
                <a:latin typeface="Arial Unicode MS"/>
                <a:cs typeface="Arial Unicode MS"/>
              </a:rPr>
              <a:t> </a:t>
            </a:r>
            <a:r>
              <a:rPr sz="2100" spc="-85" dirty="0">
                <a:latin typeface="Arial Unicode MS"/>
                <a:cs typeface="Arial Unicode MS"/>
              </a:rPr>
              <a:t>secretary)</a:t>
            </a:r>
            <a:endParaRPr sz="2100" dirty="0">
              <a:latin typeface="Arial Unicode MS"/>
              <a:cs typeface="Arial Unicode MS"/>
            </a:endParaRPr>
          </a:p>
          <a:p>
            <a:pPr marL="460375" marR="5080" lvl="1" indent="-307340">
              <a:lnSpc>
                <a:spcPts val="2070"/>
              </a:lnSpc>
              <a:spcBef>
                <a:spcPts val="555"/>
              </a:spcBef>
              <a:buClr>
                <a:srgbClr val="3366FF"/>
              </a:buClr>
              <a:buFont typeface="Arial"/>
              <a:buChar char="–"/>
              <a:tabLst>
                <a:tab pos="460375" algn="l"/>
                <a:tab pos="461009" algn="l"/>
              </a:tabLst>
            </a:pPr>
            <a:r>
              <a:rPr sz="3150" spc="-225" baseline="1322" dirty="0">
                <a:latin typeface="Arial Unicode MS"/>
                <a:cs typeface="Arial Unicode MS"/>
              </a:rPr>
              <a:t>The </a:t>
            </a:r>
            <a:r>
              <a:rPr sz="3150" spc="-37" baseline="1322" dirty="0">
                <a:latin typeface="Arial Unicode MS"/>
                <a:cs typeface="Arial Unicode MS"/>
              </a:rPr>
              <a:t>other </a:t>
            </a:r>
            <a:r>
              <a:rPr sz="3150" spc="-292" baseline="1322" dirty="0">
                <a:latin typeface="Arial Unicode MS"/>
                <a:cs typeface="Arial Unicode MS"/>
              </a:rPr>
              <a:t>50% </a:t>
            </a:r>
            <a:r>
              <a:rPr sz="3150" spc="-157" baseline="1322" dirty="0">
                <a:latin typeface="Arial Unicode MS"/>
                <a:cs typeface="Arial Unicode MS"/>
              </a:rPr>
              <a:t>(+1</a:t>
            </a:r>
            <a:r>
              <a:rPr sz="3150" spc="-157" baseline="1322" dirty="0">
                <a:solidFill>
                  <a:srgbClr val="FF2600"/>
                </a:solidFill>
                <a:latin typeface="Arial Unicode MS"/>
                <a:cs typeface="Arial Unicode MS"/>
              </a:rPr>
              <a:t>.5 </a:t>
            </a:r>
            <a:r>
              <a:rPr sz="3150" spc="-127" baseline="1322" dirty="0">
                <a:latin typeface="Arial Unicode MS"/>
                <a:cs typeface="Arial Unicode MS"/>
              </a:rPr>
              <a:t>secretary) </a:t>
            </a:r>
            <a:r>
              <a:rPr sz="3150" spc="-142" baseline="1322" dirty="0">
                <a:latin typeface="Arial Unicode MS"/>
                <a:cs typeface="Arial Unicode MS"/>
              </a:rPr>
              <a:t>are </a:t>
            </a:r>
            <a:r>
              <a:rPr sz="3150" spc="-150" baseline="1322" dirty="0">
                <a:latin typeface="Arial Unicode MS"/>
                <a:cs typeface="Arial Unicode MS"/>
              </a:rPr>
              <a:t>covered </a:t>
            </a:r>
            <a:r>
              <a:rPr sz="3150" spc="-135" baseline="1322" dirty="0">
                <a:latin typeface="Arial Unicode MS"/>
                <a:cs typeface="Arial Unicode MS"/>
              </a:rPr>
              <a:t>by </a:t>
            </a:r>
            <a:r>
              <a:rPr sz="3150" spc="-112" baseline="1322" dirty="0">
                <a:latin typeface="Arial Unicode MS"/>
                <a:cs typeface="Arial Unicode MS"/>
              </a:rPr>
              <a:t>member </a:t>
            </a:r>
            <a:r>
              <a:rPr sz="3150" spc="-97" baseline="1322" dirty="0">
                <a:latin typeface="Arial Unicode MS"/>
                <a:cs typeface="Arial Unicode MS"/>
              </a:rPr>
              <a:t>countries, </a:t>
            </a:r>
            <a:r>
              <a:rPr sz="2100" spc="-65" dirty="0">
                <a:latin typeface="Arial Unicode MS"/>
                <a:cs typeface="Arial Unicode MS"/>
              </a:rPr>
              <a:t> </a:t>
            </a:r>
            <a:r>
              <a:rPr sz="2100" spc="-35" dirty="0">
                <a:latin typeface="Arial Unicode MS"/>
                <a:cs typeface="Arial Unicode MS"/>
              </a:rPr>
              <a:t>proportionally</a:t>
            </a:r>
            <a:r>
              <a:rPr sz="2100" spc="-105" dirty="0">
                <a:latin typeface="Arial Unicode MS"/>
                <a:cs typeface="Arial Unicode MS"/>
              </a:rPr>
              <a:t> </a:t>
            </a:r>
            <a:r>
              <a:rPr sz="2100" spc="15" dirty="0">
                <a:latin typeface="Arial Unicode MS"/>
                <a:cs typeface="Arial Unicode MS"/>
              </a:rPr>
              <a:t>to</a:t>
            </a:r>
            <a:r>
              <a:rPr sz="2100" spc="-105" dirty="0">
                <a:latin typeface="Arial Unicode MS"/>
                <a:cs typeface="Arial Unicode MS"/>
              </a:rPr>
              <a:t> </a:t>
            </a:r>
            <a:r>
              <a:rPr sz="2100" spc="-25" dirty="0">
                <a:latin typeface="Arial Unicode MS"/>
                <a:cs typeface="Arial Unicode MS"/>
              </a:rPr>
              <a:t>the</a:t>
            </a:r>
            <a:r>
              <a:rPr sz="2100" spc="-105" dirty="0">
                <a:latin typeface="Arial Unicode MS"/>
                <a:cs typeface="Arial Unicode MS"/>
              </a:rPr>
              <a:t> </a:t>
            </a:r>
            <a:r>
              <a:rPr sz="2100" spc="-65" dirty="0">
                <a:latin typeface="Arial Unicode MS"/>
                <a:cs typeface="Arial Unicode MS"/>
              </a:rPr>
              <a:t>number</a:t>
            </a:r>
            <a:r>
              <a:rPr sz="2100" spc="-105" dirty="0">
                <a:latin typeface="Arial Unicode MS"/>
                <a:cs typeface="Arial Unicode MS"/>
              </a:rPr>
              <a:t> </a:t>
            </a:r>
            <a:r>
              <a:rPr sz="2100" spc="-5" dirty="0">
                <a:latin typeface="Arial Unicode MS"/>
                <a:cs typeface="Arial Unicode MS"/>
              </a:rPr>
              <a:t>of</a:t>
            </a:r>
            <a:r>
              <a:rPr sz="2100" spc="-105" dirty="0">
                <a:latin typeface="Arial Unicode MS"/>
                <a:cs typeface="Arial Unicode MS"/>
              </a:rPr>
              <a:t> </a:t>
            </a:r>
            <a:r>
              <a:rPr sz="2100" spc="-204" dirty="0">
                <a:latin typeface="Arial Unicode MS"/>
                <a:cs typeface="Arial Unicode MS"/>
              </a:rPr>
              <a:t>PhD</a:t>
            </a:r>
            <a:r>
              <a:rPr sz="2100" spc="-105" dirty="0">
                <a:latin typeface="Arial Unicode MS"/>
                <a:cs typeface="Arial Unicode MS"/>
              </a:rPr>
              <a:t> physicists </a:t>
            </a:r>
            <a:r>
              <a:rPr sz="2100" spc="-25" dirty="0">
                <a:latin typeface="Arial Unicode MS"/>
                <a:cs typeface="Arial Unicode MS"/>
              </a:rPr>
              <a:t>in</a:t>
            </a:r>
            <a:r>
              <a:rPr sz="2100" spc="-105" dirty="0">
                <a:latin typeface="Arial Unicode MS"/>
                <a:cs typeface="Arial Unicode MS"/>
              </a:rPr>
              <a:t> </a:t>
            </a:r>
            <a:r>
              <a:rPr sz="2100" spc="-25" dirty="0">
                <a:latin typeface="Arial Unicode MS"/>
                <a:cs typeface="Arial Unicode MS"/>
              </a:rPr>
              <a:t>the</a:t>
            </a:r>
            <a:r>
              <a:rPr sz="2100" spc="-105" dirty="0">
                <a:latin typeface="Arial Unicode MS"/>
                <a:cs typeface="Arial Unicode MS"/>
              </a:rPr>
              <a:t> </a:t>
            </a:r>
            <a:r>
              <a:rPr sz="2100" spc="-55" dirty="0">
                <a:latin typeface="Arial Unicode MS"/>
                <a:cs typeface="Arial Unicode MS"/>
              </a:rPr>
              <a:t>collaboration</a:t>
            </a:r>
            <a:endParaRPr sz="2100" dirty="0">
              <a:latin typeface="Arial Unicode MS"/>
              <a:cs typeface="Arial Unicode MS"/>
            </a:endParaRPr>
          </a:p>
          <a:p>
            <a:pPr marL="460375" lvl="1" indent="-307340">
              <a:lnSpc>
                <a:spcPct val="100000"/>
              </a:lnSpc>
              <a:spcBef>
                <a:spcPts val="185"/>
              </a:spcBef>
              <a:buClr>
                <a:srgbClr val="3366FF"/>
              </a:buClr>
              <a:buFont typeface="Arial"/>
              <a:buChar char="–"/>
              <a:tabLst>
                <a:tab pos="460375" algn="l"/>
                <a:tab pos="461009" algn="l"/>
              </a:tabLst>
            </a:pPr>
            <a:r>
              <a:rPr sz="2100" spc="-175" dirty="0">
                <a:latin typeface="Arial Unicode MS"/>
                <a:cs typeface="Arial Unicode MS"/>
              </a:rPr>
              <a:t>INFN </a:t>
            </a:r>
            <a:r>
              <a:rPr sz="2100" spc="-110" dirty="0">
                <a:latin typeface="Arial Unicode MS"/>
                <a:cs typeface="Arial Unicode MS"/>
              </a:rPr>
              <a:t>share, </a:t>
            </a:r>
            <a:r>
              <a:rPr sz="2100" spc="-70" dirty="0">
                <a:latin typeface="Arial Unicode MS"/>
                <a:cs typeface="Arial Unicode MS"/>
              </a:rPr>
              <a:t>roughly</a:t>
            </a:r>
            <a:r>
              <a:rPr sz="2100" spc="-50" dirty="0">
                <a:latin typeface="Arial Unicode MS"/>
                <a:cs typeface="Arial Unicode MS"/>
              </a:rPr>
              <a:t> </a:t>
            </a:r>
            <a:r>
              <a:rPr sz="2100" spc="-195" dirty="0">
                <a:latin typeface="Arial Unicode MS"/>
                <a:cs typeface="Arial Unicode MS"/>
              </a:rPr>
              <a:t>14%</a:t>
            </a:r>
            <a:endParaRPr sz="2100" dirty="0">
              <a:latin typeface="Arial Unicode MS"/>
              <a:cs typeface="Arial Unicode M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FCB0CB-47AD-49EA-B29A-C9FDAD3767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38</a:t>
            </a:fld>
            <a:endParaRPr lang="it-IT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AD49DCC-84F1-4A18-95AD-4BE6E41B0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" y="1661432"/>
            <a:ext cx="9101797" cy="471650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5FF99B-885D-453E-9C6F-B9D3662075F7}"/>
              </a:ext>
            </a:extLst>
          </p:cNvPr>
          <p:cNvSpPr txBox="1"/>
          <p:nvPr/>
        </p:nvSpPr>
        <p:spPr>
          <a:xfrm>
            <a:off x="1219200" y="533400"/>
            <a:ext cx="3343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Utilizzo fondi 2021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1EDE0CA-EBFA-49F0-8279-53133BC0F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39</a:t>
            </a:fld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57578" y="1025533"/>
            <a:ext cx="3479110" cy="305328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1933" spc="7" dirty="0">
                <a:latin typeface="Tahoma"/>
                <a:cs typeface="Tahoma"/>
              </a:rPr>
              <a:t>SuperKEKB</a:t>
            </a:r>
            <a:r>
              <a:rPr sz="1933" spc="-2" dirty="0">
                <a:latin typeface="Tahoma"/>
                <a:cs typeface="Tahoma"/>
              </a:rPr>
              <a:t> </a:t>
            </a:r>
            <a:r>
              <a:rPr sz="1933" spc="2" dirty="0">
                <a:latin typeface="Tahoma"/>
                <a:cs typeface="Tahoma"/>
              </a:rPr>
              <a:t>Operation</a:t>
            </a:r>
            <a:r>
              <a:rPr sz="1933" dirty="0">
                <a:latin typeface="Tahoma"/>
                <a:cs typeface="Tahoma"/>
              </a:rPr>
              <a:t> </a:t>
            </a:r>
            <a:r>
              <a:rPr sz="1933" spc="7" dirty="0">
                <a:latin typeface="Tahoma"/>
                <a:cs typeface="Tahoma"/>
              </a:rPr>
              <a:t>Summary</a:t>
            </a:r>
            <a:endParaRPr sz="1933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00943" y="1036512"/>
            <a:ext cx="2035305" cy="1173373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302083" marR="232771">
              <a:spcBef>
                <a:spcPts val="52"/>
              </a:spcBef>
            </a:pPr>
            <a:r>
              <a:rPr sz="1342" spc="2" dirty="0">
                <a:latin typeface="Tahoma"/>
                <a:cs typeface="Tahoma"/>
              </a:rPr>
              <a:t>a:</a:t>
            </a:r>
            <a:r>
              <a:rPr sz="1342" spc="-7" dirty="0">
                <a:latin typeface="Tahoma"/>
                <a:cs typeface="Tahoma"/>
              </a:rPr>
              <a:t> </a:t>
            </a:r>
            <a:r>
              <a:rPr sz="1342" spc="-2" dirty="0">
                <a:latin typeface="Tahoma"/>
                <a:cs typeface="Tahoma"/>
              </a:rPr>
              <a:t>February</a:t>
            </a:r>
            <a:r>
              <a:rPr sz="1342" spc="-9" dirty="0">
                <a:latin typeface="Tahoma"/>
                <a:cs typeface="Tahoma"/>
              </a:rPr>
              <a:t> </a:t>
            </a:r>
            <a:r>
              <a:rPr sz="1342" spc="2" dirty="0">
                <a:latin typeface="Tahoma"/>
                <a:cs typeface="Tahoma"/>
              </a:rPr>
              <a:t>-</a:t>
            </a:r>
            <a:r>
              <a:rPr sz="1342" spc="-7" dirty="0">
                <a:latin typeface="Tahoma"/>
                <a:cs typeface="Tahoma"/>
              </a:rPr>
              <a:t> </a:t>
            </a:r>
            <a:r>
              <a:rPr sz="1342" spc="2" dirty="0">
                <a:latin typeface="Tahoma"/>
                <a:cs typeface="Tahoma"/>
              </a:rPr>
              <a:t>March </a:t>
            </a:r>
            <a:r>
              <a:rPr sz="1342" spc="-412" dirty="0">
                <a:latin typeface="Tahoma"/>
                <a:cs typeface="Tahoma"/>
              </a:rPr>
              <a:t> </a:t>
            </a:r>
            <a:r>
              <a:rPr sz="1342" spc="2" dirty="0">
                <a:latin typeface="Tahoma"/>
                <a:cs typeface="Tahoma"/>
              </a:rPr>
              <a:t>b:</a:t>
            </a:r>
            <a:r>
              <a:rPr sz="1342" spc="-2" dirty="0">
                <a:latin typeface="Tahoma"/>
                <a:cs typeface="Tahoma"/>
              </a:rPr>
              <a:t> </a:t>
            </a:r>
            <a:r>
              <a:rPr sz="1342" spc="2" dirty="0">
                <a:latin typeface="Tahoma"/>
                <a:cs typeface="Tahoma"/>
              </a:rPr>
              <a:t>April</a:t>
            </a:r>
            <a:r>
              <a:rPr sz="1342" dirty="0">
                <a:latin typeface="Tahoma"/>
                <a:cs typeface="Tahoma"/>
              </a:rPr>
              <a:t> </a:t>
            </a:r>
            <a:r>
              <a:rPr sz="1342" spc="2" dirty="0">
                <a:latin typeface="Tahoma"/>
                <a:cs typeface="Tahoma"/>
              </a:rPr>
              <a:t>-</a:t>
            </a:r>
            <a:r>
              <a:rPr sz="1342" dirty="0">
                <a:latin typeface="Tahoma"/>
                <a:cs typeface="Tahoma"/>
              </a:rPr>
              <a:t> </a:t>
            </a:r>
            <a:r>
              <a:rPr sz="1342" spc="2" dirty="0">
                <a:latin typeface="Tahoma"/>
                <a:cs typeface="Tahoma"/>
              </a:rPr>
              <a:t>July</a:t>
            </a:r>
            <a:endParaRPr sz="1342" dirty="0">
              <a:latin typeface="Tahoma"/>
              <a:cs typeface="Tahoma"/>
            </a:endParaRPr>
          </a:p>
          <a:p>
            <a:pPr marL="302083">
              <a:spcBef>
                <a:spcPts val="5"/>
              </a:spcBef>
            </a:pPr>
            <a:r>
              <a:rPr sz="1342" dirty="0">
                <a:latin typeface="Tahoma"/>
                <a:cs typeface="Tahoma"/>
              </a:rPr>
              <a:t>c:</a:t>
            </a:r>
            <a:r>
              <a:rPr sz="1342" spc="-7" dirty="0">
                <a:latin typeface="Tahoma"/>
                <a:cs typeface="Tahoma"/>
              </a:rPr>
              <a:t> </a:t>
            </a:r>
            <a:r>
              <a:rPr sz="1342" spc="2" dirty="0">
                <a:latin typeface="Tahoma"/>
                <a:cs typeface="Tahoma"/>
              </a:rPr>
              <a:t>October</a:t>
            </a:r>
            <a:r>
              <a:rPr sz="1342" spc="-5" dirty="0">
                <a:latin typeface="Tahoma"/>
                <a:cs typeface="Tahoma"/>
              </a:rPr>
              <a:t> </a:t>
            </a:r>
            <a:r>
              <a:rPr sz="1342" spc="2" dirty="0">
                <a:latin typeface="Tahoma"/>
                <a:cs typeface="Tahoma"/>
              </a:rPr>
              <a:t>-</a:t>
            </a:r>
            <a:r>
              <a:rPr sz="1342" spc="-5" dirty="0">
                <a:latin typeface="Tahoma"/>
                <a:cs typeface="Tahoma"/>
              </a:rPr>
              <a:t> </a:t>
            </a:r>
            <a:r>
              <a:rPr sz="1342" spc="2" dirty="0">
                <a:latin typeface="Tahoma"/>
                <a:cs typeface="Tahoma"/>
              </a:rPr>
              <a:t>December</a:t>
            </a:r>
            <a:endParaRPr sz="1342" dirty="0">
              <a:latin typeface="Tahoma"/>
              <a:cs typeface="Tahoma"/>
            </a:endParaRPr>
          </a:p>
          <a:p>
            <a:pPr marL="313346">
              <a:spcBef>
                <a:spcPts val="546"/>
              </a:spcBef>
            </a:pPr>
            <a:r>
              <a:rPr sz="1569" spc="-2" dirty="0">
                <a:solidFill>
                  <a:srgbClr val="FF0000"/>
                </a:solidFill>
                <a:latin typeface="Tahoma"/>
                <a:cs typeface="Tahoma"/>
              </a:rPr>
              <a:t>Operation</a:t>
            </a:r>
            <a:r>
              <a:rPr sz="1569" spc="-14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69" dirty="0">
                <a:solidFill>
                  <a:srgbClr val="FF0000"/>
                </a:solidFill>
                <a:latin typeface="Tahoma"/>
                <a:cs typeface="Tahoma"/>
              </a:rPr>
              <a:t>time</a:t>
            </a:r>
          </a:p>
          <a:p>
            <a:pPr marL="5776">
              <a:spcBef>
                <a:spcPts val="30"/>
              </a:spcBef>
            </a:pPr>
            <a:r>
              <a:rPr sz="1569" spc="2" dirty="0">
                <a:solidFill>
                  <a:srgbClr val="FF0000"/>
                </a:solidFill>
                <a:latin typeface="Tahoma"/>
                <a:cs typeface="Tahoma"/>
              </a:rPr>
              <a:t>6</a:t>
            </a:r>
            <a:r>
              <a:rPr sz="1569" spc="-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69" dirty="0">
                <a:solidFill>
                  <a:srgbClr val="FF0000"/>
                </a:solidFill>
                <a:latin typeface="Tahoma"/>
                <a:cs typeface="Tahoma"/>
              </a:rPr>
              <a:t>-</a:t>
            </a:r>
            <a:r>
              <a:rPr sz="1569" spc="-2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69" spc="2" dirty="0">
                <a:solidFill>
                  <a:srgbClr val="FF0000"/>
                </a:solidFill>
                <a:latin typeface="Tahoma"/>
                <a:cs typeface="Tahoma"/>
              </a:rPr>
              <a:t>7</a:t>
            </a:r>
            <a:r>
              <a:rPr sz="1569" spc="-2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69" dirty="0">
                <a:solidFill>
                  <a:srgbClr val="FF0000"/>
                </a:solidFill>
                <a:latin typeface="Tahoma"/>
                <a:cs typeface="Tahoma"/>
              </a:rPr>
              <a:t>months</a:t>
            </a:r>
            <a:r>
              <a:rPr sz="1569" spc="-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69" dirty="0">
                <a:solidFill>
                  <a:srgbClr val="FF0000"/>
                </a:solidFill>
                <a:latin typeface="Tahoma"/>
                <a:cs typeface="Tahoma"/>
              </a:rPr>
              <a:t>per</a:t>
            </a:r>
            <a:r>
              <a:rPr sz="1569" spc="-2" dirty="0">
                <a:solidFill>
                  <a:srgbClr val="FF0000"/>
                </a:solidFill>
                <a:latin typeface="Tahoma"/>
                <a:cs typeface="Tahoma"/>
              </a:rPr>
              <a:t> year</a:t>
            </a:r>
            <a:endParaRPr sz="1569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5680" y="2461780"/>
            <a:ext cx="6085380" cy="3329420"/>
            <a:chOff x="474196" y="3025531"/>
            <a:chExt cx="13379383" cy="732009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196" y="3025531"/>
              <a:ext cx="13379383" cy="686629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949385" y="10345630"/>
              <a:ext cx="1616709" cy="0"/>
            </a:xfrm>
            <a:custGeom>
              <a:avLst/>
              <a:gdLst/>
              <a:ahLst/>
              <a:cxnLst/>
              <a:rect l="l" t="t" r="r" b="b"/>
              <a:pathLst>
                <a:path w="1616710">
                  <a:moveTo>
                    <a:pt x="0" y="0"/>
                  </a:moveTo>
                  <a:lnTo>
                    <a:pt x="1616296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19"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5208" y="10175585"/>
              <a:ext cx="174629" cy="100518"/>
            </a:xfrm>
            <a:custGeom>
              <a:avLst/>
              <a:gdLst/>
              <a:ahLst/>
              <a:cxnLst/>
              <a:rect l="l" t="t" r="r" b="b"/>
              <a:pathLst>
                <a:path w="100964" h="100965">
                  <a:moveTo>
                    <a:pt x="0" y="0"/>
                  </a:moveTo>
                  <a:lnTo>
                    <a:pt x="0" y="100517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0784" y="10225845"/>
              <a:ext cx="572770" cy="0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244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12"/>
            <p:cNvSpPr/>
            <p:nvPr/>
          </p:nvSpPr>
          <p:spPr>
            <a:xfrm>
              <a:off x="5742558" y="1017558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5">
                  <a:moveTo>
                    <a:pt x="0" y="0"/>
                  </a:moveTo>
                  <a:lnTo>
                    <a:pt x="0" y="100517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13"/>
            <p:cNvSpPr/>
            <p:nvPr/>
          </p:nvSpPr>
          <p:spPr>
            <a:xfrm>
              <a:off x="6997336" y="10225845"/>
              <a:ext cx="1295400" cy="0"/>
            </a:xfrm>
            <a:custGeom>
              <a:avLst/>
              <a:gdLst/>
              <a:ahLst/>
              <a:cxnLst/>
              <a:rect l="l" t="t" r="r" b="b"/>
              <a:pathLst>
                <a:path w="1295400">
                  <a:moveTo>
                    <a:pt x="0" y="0"/>
                  </a:moveTo>
                  <a:lnTo>
                    <a:pt x="1294923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4" name="object 14"/>
            <p:cNvSpPr/>
            <p:nvPr/>
          </p:nvSpPr>
          <p:spPr>
            <a:xfrm>
              <a:off x="8281790" y="1017558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0" y="0"/>
                  </a:moveTo>
                  <a:lnTo>
                    <a:pt x="0" y="100517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40772" y="10225845"/>
              <a:ext cx="572770" cy="0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202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0602608" y="1017558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0" y="0"/>
                  </a:moveTo>
                  <a:lnTo>
                    <a:pt x="0" y="100517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7" name="object 17"/>
            <p:cNvSpPr/>
            <p:nvPr/>
          </p:nvSpPr>
          <p:spPr>
            <a:xfrm>
              <a:off x="11623206" y="10225845"/>
              <a:ext cx="1697989" cy="0"/>
            </a:xfrm>
            <a:custGeom>
              <a:avLst/>
              <a:gdLst/>
              <a:ahLst/>
              <a:cxnLst/>
              <a:rect l="l" t="t" r="r" b="b"/>
              <a:pathLst>
                <a:path w="1697990">
                  <a:moveTo>
                    <a:pt x="0" y="0"/>
                  </a:moveTo>
                  <a:lnTo>
                    <a:pt x="1697539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8" name="object 18"/>
            <p:cNvSpPr/>
            <p:nvPr/>
          </p:nvSpPr>
          <p:spPr>
            <a:xfrm>
              <a:off x="13310275" y="1017558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0" y="0"/>
                  </a:moveTo>
                  <a:lnTo>
                    <a:pt x="0" y="100517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399280" y="1907320"/>
            <a:ext cx="740531" cy="24789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569" spc="2" dirty="0">
                <a:latin typeface="Tahoma"/>
                <a:cs typeface="Tahoma"/>
              </a:rPr>
              <a:t>2021a/b</a:t>
            </a:r>
            <a:endParaRPr sz="1569" dirty="0">
              <a:latin typeface="Tahoma"/>
              <a:cs typeface="Tahoma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2994472" y="3757965"/>
            <a:ext cx="956568" cy="160776"/>
          </a:xfrm>
          <a:prstGeom prst="rect">
            <a:avLst/>
          </a:prstGeom>
        </p:spPr>
        <p:txBody>
          <a:bodyPr vert="horz" wrap="square" lIns="0" tIns="22696" rIns="0" bIns="0" rtlCol="0">
            <a:spAutoFit/>
          </a:bodyPr>
          <a:lstStyle/>
          <a:p>
            <a:pPr marL="71333">
              <a:lnSpc>
                <a:spcPts val="789"/>
              </a:lnSpc>
            </a:pPr>
            <a:fld id="{81D60167-4931-47E6-BA6A-407CBD079E47}" type="slidenum">
              <a:rPr spc="7" dirty="0"/>
              <a:pPr marL="71333">
                <a:lnSpc>
                  <a:spcPts val="789"/>
                </a:lnSpc>
              </a:pPr>
              <a:t>4</a:t>
            </a:fld>
            <a:endParaRPr spc="7" dirty="0"/>
          </a:p>
        </p:txBody>
      </p:sp>
      <p:sp>
        <p:nvSpPr>
          <p:cNvPr id="20" name="object 20"/>
          <p:cNvSpPr txBox="1"/>
          <p:nvPr/>
        </p:nvSpPr>
        <p:spPr>
          <a:xfrm>
            <a:off x="833501" y="5577972"/>
            <a:ext cx="74832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887" spc="18" dirty="0">
                <a:latin typeface="Times New Roman"/>
                <a:cs typeface="Times New Roman"/>
              </a:rPr>
              <a:t>β</a:t>
            </a:r>
            <a:r>
              <a:rPr sz="887" spc="27" baseline="-6410" dirty="0">
                <a:latin typeface="Times New Roman"/>
                <a:cs typeface="Times New Roman"/>
              </a:rPr>
              <a:t>y</a:t>
            </a:r>
            <a:r>
              <a:rPr sz="887" spc="27" baseline="19230" dirty="0">
                <a:latin typeface="Times New Roman"/>
                <a:cs typeface="Times New Roman"/>
              </a:rPr>
              <a:t>*</a:t>
            </a:r>
            <a:r>
              <a:rPr sz="887" spc="184" baseline="19230" dirty="0">
                <a:latin typeface="Times New Roman"/>
                <a:cs typeface="Times New Roman"/>
              </a:rPr>
              <a:t> </a:t>
            </a:r>
            <a:r>
              <a:rPr sz="887" spc="7" dirty="0">
                <a:latin typeface="Tahoma"/>
                <a:cs typeface="Tahoma"/>
              </a:rPr>
              <a:t>3</a:t>
            </a:r>
            <a:r>
              <a:rPr sz="887" spc="-5" dirty="0">
                <a:latin typeface="Tahoma"/>
                <a:cs typeface="Tahoma"/>
              </a:rPr>
              <a:t> </a:t>
            </a:r>
            <a:r>
              <a:rPr sz="887" spc="66" dirty="0">
                <a:latin typeface="Lucida Sans Unicode"/>
                <a:cs typeface="Lucida Sans Unicode"/>
              </a:rPr>
              <a:t>→</a:t>
            </a:r>
            <a:r>
              <a:rPr sz="887" spc="-9" dirty="0">
                <a:latin typeface="Lucida Sans Unicode"/>
                <a:cs typeface="Lucida Sans Unicode"/>
              </a:rPr>
              <a:t> </a:t>
            </a:r>
            <a:r>
              <a:rPr sz="887" spc="7" dirty="0">
                <a:latin typeface="Tahoma"/>
                <a:cs typeface="Tahoma"/>
              </a:rPr>
              <a:t>2</a:t>
            </a:r>
            <a:r>
              <a:rPr sz="887" spc="-5" dirty="0">
                <a:latin typeface="Tahoma"/>
                <a:cs typeface="Tahoma"/>
              </a:rPr>
              <a:t> </a:t>
            </a:r>
            <a:r>
              <a:rPr sz="887" spc="7" dirty="0">
                <a:latin typeface="Tahoma"/>
                <a:cs typeface="Tahoma"/>
              </a:rPr>
              <a:t>mm</a:t>
            </a:r>
            <a:endParaRPr sz="887" dirty="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32816" y="5577972"/>
            <a:ext cx="74832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887" spc="18" dirty="0">
                <a:latin typeface="Times New Roman"/>
                <a:cs typeface="Times New Roman"/>
              </a:rPr>
              <a:t>β</a:t>
            </a:r>
            <a:r>
              <a:rPr sz="887" spc="27" baseline="-6410" dirty="0">
                <a:latin typeface="Times New Roman"/>
                <a:cs typeface="Times New Roman"/>
              </a:rPr>
              <a:t>y</a:t>
            </a:r>
            <a:r>
              <a:rPr sz="887" spc="27" baseline="19230" dirty="0">
                <a:latin typeface="Times New Roman"/>
                <a:cs typeface="Times New Roman"/>
              </a:rPr>
              <a:t>*</a:t>
            </a:r>
            <a:r>
              <a:rPr sz="887" spc="184" baseline="19230" dirty="0">
                <a:latin typeface="Times New Roman"/>
                <a:cs typeface="Times New Roman"/>
              </a:rPr>
              <a:t> </a:t>
            </a:r>
            <a:r>
              <a:rPr sz="887" spc="7" dirty="0">
                <a:latin typeface="Tahoma"/>
                <a:cs typeface="Tahoma"/>
              </a:rPr>
              <a:t>2</a:t>
            </a:r>
            <a:r>
              <a:rPr sz="887" spc="-5" dirty="0">
                <a:latin typeface="Tahoma"/>
                <a:cs typeface="Tahoma"/>
              </a:rPr>
              <a:t> </a:t>
            </a:r>
            <a:r>
              <a:rPr sz="887" spc="66" dirty="0">
                <a:latin typeface="Lucida Sans Unicode"/>
                <a:cs typeface="Lucida Sans Unicode"/>
              </a:rPr>
              <a:t>→</a:t>
            </a:r>
            <a:r>
              <a:rPr sz="887" spc="-9" dirty="0">
                <a:latin typeface="Lucida Sans Unicode"/>
                <a:cs typeface="Lucida Sans Unicode"/>
              </a:rPr>
              <a:t> </a:t>
            </a:r>
            <a:r>
              <a:rPr sz="887" spc="7" dirty="0">
                <a:latin typeface="Tahoma"/>
                <a:cs typeface="Tahoma"/>
              </a:rPr>
              <a:t>1</a:t>
            </a:r>
            <a:r>
              <a:rPr sz="887" spc="-5" dirty="0">
                <a:latin typeface="Tahoma"/>
                <a:cs typeface="Tahoma"/>
              </a:rPr>
              <a:t> </a:t>
            </a:r>
            <a:r>
              <a:rPr sz="887" spc="7" dirty="0">
                <a:latin typeface="Tahoma"/>
                <a:cs typeface="Tahoma"/>
              </a:rPr>
              <a:t>mm</a:t>
            </a:r>
            <a:endParaRPr sz="887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74895" y="5577972"/>
            <a:ext cx="845372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887" spc="18" dirty="0">
                <a:latin typeface="Times New Roman"/>
                <a:cs typeface="Times New Roman"/>
              </a:rPr>
              <a:t>β</a:t>
            </a:r>
            <a:r>
              <a:rPr sz="887" spc="27" baseline="-6410" dirty="0">
                <a:latin typeface="Times New Roman"/>
                <a:cs typeface="Times New Roman"/>
              </a:rPr>
              <a:t>y</a:t>
            </a:r>
            <a:r>
              <a:rPr sz="887" spc="27" baseline="19230" dirty="0">
                <a:latin typeface="Times New Roman"/>
                <a:cs typeface="Times New Roman"/>
              </a:rPr>
              <a:t>*</a:t>
            </a:r>
            <a:r>
              <a:rPr sz="887" spc="184" baseline="19230" dirty="0">
                <a:latin typeface="Times New Roman"/>
                <a:cs typeface="Times New Roman"/>
              </a:rPr>
              <a:t> </a:t>
            </a:r>
            <a:r>
              <a:rPr sz="887" spc="7" dirty="0">
                <a:latin typeface="Tahoma"/>
                <a:cs typeface="Tahoma"/>
              </a:rPr>
              <a:t>1</a:t>
            </a:r>
            <a:r>
              <a:rPr sz="887" spc="-5" dirty="0">
                <a:latin typeface="Tahoma"/>
                <a:cs typeface="Tahoma"/>
              </a:rPr>
              <a:t> </a:t>
            </a:r>
            <a:r>
              <a:rPr sz="887" spc="66" dirty="0">
                <a:latin typeface="Lucida Sans Unicode"/>
                <a:cs typeface="Lucida Sans Unicode"/>
              </a:rPr>
              <a:t>→</a:t>
            </a:r>
            <a:r>
              <a:rPr sz="887" spc="-9" dirty="0">
                <a:latin typeface="Lucida Sans Unicode"/>
                <a:cs typeface="Lucida Sans Unicode"/>
              </a:rPr>
              <a:t> </a:t>
            </a:r>
            <a:r>
              <a:rPr sz="887" spc="5" dirty="0">
                <a:latin typeface="Tahoma"/>
                <a:cs typeface="Tahoma"/>
              </a:rPr>
              <a:t>0.8</a:t>
            </a:r>
            <a:r>
              <a:rPr sz="887" spc="-5" dirty="0">
                <a:latin typeface="Tahoma"/>
                <a:cs typeface="Tahoma"/>
              </a:rPr>
              <a:t> </a:t>
            </a:r>
            <a:r>
              <a:rPr sz="887" spc="7" dirty="0">
                <a:latin typeface="Tahoma"/>
                <a:cs typeface="Tahoma"/>
              </a:rPr>
              <a:t>mm</a:t>
            </a:r>
            <a:endParaRPr sz="887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34289" y="5577972"/>
            <a:ext cx="500234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887" spc="18" dirty="0">
                <a:latin typeface="Times New Roman"/>
                <a:cs typeface="Times New Roman"/>
              </a:rPr>
              <a:t>β</a:t>
            </a:r>
            <a:r>
              <a:rPr sz="887" spc="27" baseline="-6410" dirty="0">
                <a:latin typeface="Times New Roman"/>
                <a:cs typeface="Times New Roman"/>
              </a:rPr>
              <a:t>y</a:t>
            </a:r>
            <a:r>
              <a:rPr sz="887" spc="27" baseline="19230" dirty="0">
                <a:latin typeface="Times New Roman"/>
                <a:cs typeface="Times New Roman"/>
              </a:rPr>
              <a:t>*</a:t>
            </a:r>
            <a:r>
              <a:rPr sz="887" spc="174" baseline="19230" dirty="0">
                <a:latin typeface="Times New Roman"/>
                <a:cs typeface="Times New Roman"/>
              </a:rPr>
              <a:t> </a:t>
            </a:r>
            <a:r>
              <a:rPr sz="887" spc="7" dirty="0">
                <a:latin typeface="Tahoma"/>
                <a:cs typeface="Tahoma"/>
              </a:rPr>
              <a:t>1</a:t>
            </a:r>
            <a:r>
              <a:rPr sz="887" spc="-11" dirty="0">
                <a:latin typeface="Tahoma"/>
                <a:cs typeface="Tahoma"/>
              </a:rPr>
              <a:t> </a:t>
            </a:r>
            <a:r>
              <a:rPr sz="887" spc="7" dirty="0">
                <a:latin typeface="Tahoma"/>
                <a:cs typeface="Tahoma"/>
              </a:rPr>
              <a:t>mm</a:t>
            </a:r>
            <a:endParaRPr sz="887" dirty="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19315" y="5577972"/>
            <a:ext cx="500234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887" spc="18" dirty="0">
                <a:latin typeface="Times New Roman"/>
                <a:cs typeface="Times New Roman"/>
              </a:rPr>
              <a:t>β</a:t>
            </a:r>
            <a:r>
              <a:rPr sz="887" spc="27" baseline="-6410" dirty="0">
                <a:latin typeface="Times New Roman"/>
                <a:cs typeface="Times New Roman"/>
              </a:rPr>
              <a:t>y</a:t>
            </a:r>
            <a:r>
              <a:rPr sz="887" spc="27" baseline="19230" dirty="0">
                <a:latin typeface="Times New Roman"/>
                <a:cs typeface="Times New Roman"/>
              </a:rPr>
              <a:t>*</a:t>
            </a:r>
            <a:r>
              <a:rPr sz="887" spc="174" baseline="19230" dirty="0">
                <a:latin typeface="Times New Roman"/>
                <a:cs typeface="Times New Roman"/>
              </a:rPr>
              <a:t> </a:t>
            </a:r>
            <a:r>
              <a:rPr sz="887" spc="7" dirty="0">
                <a:latin typeface="Tahoma"/>
                <a:cs typeface="Tahoma"/>
              </a:rPr>
              <a:t>1</a:t>
            </a:r>
            <a:r>
              <a:rPr sz="887" spc="-11" dirty="0">
                <a:latin typeface="Tahoma"/>
                <a:cs typeface="Tahoma"/>
              </a:rPr>
              <a:t> </a:t>
            </a:r>
            <a:r>
              <a:rPr sz="887" spc="7" dirty="0">
                <a:latin typeface="Tahoma"/>
                <a:cs typeface="Tahoma"/>
              </a:rPr>
              <a:t>mm</a:t>
            </a:r>
            <a:endParaRPr sz="887" dirty="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8742" y="1510585"/>
            <a:ext cx="4061946" cy="647203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334717" algn="ctr">
              <a:spcBef>
                <a:spcPts val="52"/>
              </a:spcBef>
            </a:pPr>
            <a:r>
              <a:rPr sz="1342" b="1" spc="2" dirty="0">
                <a:solidFill>
                  <a:srgbClr val="FF0000"/>
                </a:solidFill>
                <a:latin typeface="Tahoma"/>
                <a:cs typeface="Tahoma"/>
              </a:rPr>
              <a:t>Peak</a:t>
            </a:r>
            <a:r>
              <a:rPr sz="1342" b="1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342" b="1" spc="2" dirty="0">
                <a:solidFill>
                  <a:srgbClr val="FF0000"/>
                </a:solidFill>
                <a:latin typeface="Tahoma"/>
                <a:cs typeface="Tahoma"/>
              </a:rPr>
              <a:t>Luminosity</a:t>
            </a:r>
            <a:r>
              <a:rPr sz="1342" b="1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342" b="1" spc="2" dirty="0">
                <a:solidFill>
                  <a:srgbClr val="FF0000"/>
                </a:solidFill>
                <a:latin typeface="Tahoma"/>
                <a:cs typeface="Tahoma"/>
              </a:rPr>
              <a:t>:</a:t>
            </a:r>
            <a:r>
              <a:rPr sz="1342" b="1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342" b="1" spc="2" dirty="0">
                <a:solidFill>
                  <a:srgbClr val="FF0000"/>
                </a:solidFill>
                <a:latin typeface="Tahoma"/>
                <a:cs typeface="Tahoma"/>
              </a:rPr>
              <a:t>3.12</a:t>
            </a:r>
            <a:r>
              <a:rPr sz="1342" b="1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342" b="1" spc="5" dirty="0">
                <a:solidFill>
                  <a:srgbClr val="FF0000"/>
                </a:solidFill>
                <a:latin typeface="Tahoma"/>
                <a:cs typeface="Tahoma"/>
              </a:rPr>
              <a:t>x</a:t>
            </a:r>
            <a:r>
              <a:rPr sz="1342" b="1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342" b="1" spc="5" dirty="0">
                <a:solidFill>
                  <a:srgbClr val="FF0000"/>
                </a:solidFill>
                <a:latin typeface="Tahoma"/>
                <a:cs typeface="Tahoma"/>
              </a:rPr>
              <a:t>10</a:t>
            </a:r>
            <a:r>
              <a:rPr sz="1330" b="1" spc="7" baseline="19943" dirty="0">
                <a:solidFill>
                  <a:srgbClr val="FF0000"/>
                </a:solidFill>
                <a:latin typeface="Tahoma"/>
                <a:cs typeface="Tahoma"/>
              </a:rPr>
              <a:t>34</a:t>
            </a:r>
            <a:r>
              <a:rPr sz="1330" b="1" spc="197" baseline="19943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342" b="1" spc="5" dirty="0">
                <a:solidFill>
                  <a:srgbClr val="FF0000"/>
                </a:solidFill>
                <a:latin typeface="Tahoma"/>
                <a:cs typeface="Tahoma"/>
              </a:rPr>
              <a:t>cm</a:t>
            </a:r>
            <a:r>
              <a:rPr sz="1330" b="1" spc="7" baseline="19943" dirty="0">
                <a:solidFill>
                  <a:srgbClr val="FF0000"/>
                </a:solidFill>
                <a:latin typeface="Tahoma"/>
                <a:cs typeface="Tahoma"/>
              </a:rPr>
              <a:t>-</a:t>
            </a:r>
            <a:r>
              <a:rPr sz="1342" b="1" spc="5" dirty="0">
                <a:solidFill>
                  <a:srgbClr val="FF0000"/>
                </a:solidFill>
                <a:latin typeface="Tahoma"/>
                <a:cs typeface="Tahoma"/>
              </a:rPr>
              <a:t>2s</a:t>
            </a:r>
            <a:r>
              <a:rPr sz="1330" b="1" spc="7" baseline="19943" dirty="0">
                <a:solidFill>
                  <a:srgbClr val="FF0000"/>
                </a:solidFill>
                <a:latin typeface="Tahoma"/>
                <a:cs typeface="Tahoma"/>
              </a:rPr>
              <a:t>-1</a:t>
            </a:r>
            <a:endParaRPr sz="1330" baseline="19943" dirty="0">
              <a:solidFill>
                <a:srgbClr val="FF0000"/>
              </a:solidFill>
              <a:latin typeface="Tahoma"/>
              <a:cs typeface="Tahoma"/>
            </a:endParaRPr>
          </a:p>
          <a:p>
            <a:pPr>
              <a:spcBef>
                <a:spcPts val="2"/>
              </a:spcBef>
            </a:pPr>
            <a:endParaRPr sz="1251" dirty="0">
              <a:latin typeface="Tahoma"/>
              <a:cs typeface="Tahoma"/>
            </a:endParaRPr>
          </a:p>
          <a:p>
            <a:pPr marL="11552">
              <a:tabLst>
                <a:tab pos="1242409" algn="l"/>
                <a:tab pos="2198619" algn="l"/>
                <a:tab pos="3520736" algn="l"/>
              </a:tabLst>
            </a:pPr>
            <a:r>
              <a:rPr sz="1569" spc="2" dirty="0">
                <a:latin typeface="Tahoma"/>
                <a:cs typeface="Tahoma"/>
              </a:rPr>
              <a:t>2019a/b</a:t>
            </a:r>
            <a:r>
              <a:rPr sz="1569" spc="2" dirty="0">
                <a:latin typeface="Times New Roman"/>
                <a:cs typeface="Times New Roman"/>
              </a:rPr>
              <a:t>	</a:t>
            </a:r>
            <a:r>
              <a:rPr sz="1569" spc="2" dirty="0">
                <a:latin typeface="Tahoma"/>
                <a:cs typeface="Tahoma"/>
              </a:rPr>
              <a:t>2019c</a:t>
            </a:r>
            <a:r>
              <a:rPr sz="1569" spc="2" dirty="0">
                <a:latin typeface="Times New Roman"/>
                <a:cs typeface="Times New Roman"/>
              </a:rPr>
              <a:t>	</a:t>
            </a:r>
            <a:r>
              <a:rPr sz="1569" spc="2" dirty="0">
                <a:latin typeface="Tahoma"/>
                <a:cs typeface="Tahoma"/>
              </a:rPr>
              <a:t>2020a/b</a:t>
            </a:r>
            <a:r>
              <a:rPr sz="1569" spc="2" dirty="0">
                <a:latin typeface="Times New Roman"/>
                <a:cs typeface="Times New Roman"/>
              </a:rPr>
              <a:t>	</a:t>
            </a:r>
            <a:r>
              <a:rPr sz="1569" spc="2" dirty="0">
                <a:latin typeface="Tahoma"/>
                <a:cs typeface="Tahoma"/>
              </a:rPr>
              <a:t>2020c</a:t>
            </a:r>
            <a:endParaRPr sz="1569" dirty="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0338" y="3308119"/>
            <a:ext cx="736488" cy="236374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algn="ctr">
              <a:lnSpc>
                <a:spcPts val="901"/>
              </a:lnSpc>
              <a:spcBef>
                <a:spcPts val="43"/>
              </a:spcBef>
            </a:pPr>
            <a:r>
              <a:rPr sz="750" spc="-2" dirty="0">
                <a:latin typeface="Tahoma"/>
                <a:cs typeface="Tahoma"/>
              </a:rPr>
              <a:t>"TMCI"</a:t>
            </a:r>
            <a:endParaRPr sz="7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750" spc="-2" dirty="0">
                <a:latin typeface="Tahoma"/>
                <a:cs typeface="Tahoma"/>
              </a:rPr>
              <a:t>carbon</a:t>
            </a:r>
            <a:r>
              <a:rPr sz="750" spc="-14" dirty="0">
                <a:latin typeface="Tahoma"/>
                <a:cs typeface="Tahoma"/>
              </a:rPr>
              <a:t> </a:t>
            </a:r>
            <a:r>
              <a:rPr sz="750" spc="-2" dirty="0">
                <a:latin typeface="Tahoma"/>
                <a:cs typeface="Tahoma"/>
              </a:rPr>
              <a:t>collimator</a:t>
            </a:r>
            <a:endParaRPr sz="7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13515" y="4228110"/>
            <a:ext cx="373443" cy="271435"/>
          </a:xfrm>
          <a:prstGeom prst="rect">
            <a:avLst/>
          </a:prstGeom>
        </p:spPr>
        <p:txBody>
          <a:bodyPr vert="horz" wrap="square" lIns="0" tIns="4332" rIns="0" bIns="0" rtlCol="0">
            <a:spAutoFit/>
          </a:bodyPr>
          <a:lstStyle/>
          <a:p>
            <a:pPr marL="119562" marR="2310" indent="-114075">
              <a:lnSpc>
                <a:spcPct val="102200"/>
              </a:lnSpc>
              <a:spcBef>
                <a:spcPts val="34"/>
              </a:spcBef>
            </a:pPr>
            <a:r>
              <a:rPr sz="887" spc="5" dirty="0">
                <a:latin typeface="Tahoma"/>
                <a:cs typeface="Tahoma"/>
              </a:rPr>
              <a:t>Belle</a:t>
            </a:r>
            <a:r>
              <a:rPr sz="887" spc="-32" dirty="0">
                <a:latin typeface="Tahoma"/>
                <a:cs typeface="Tahoma"/>
              </a:rPr>
              <a:t> </a:t>
            </a:r>
            <a:r>
              <a:rPr sz="887" spc="2" dirty="0">
                <a:latin typeface="Tahoma"/>
                <a:cs typeface="Tahoma"/>
              </a:rPr>
              <a:t>II </a:t>
            </a:r>
            <a:r>
              <a:rPr sz="887" spc="-271" dirty="0">
                <a:latin typeface="Tahoma"/>
                <a:cs typeface="Tahoma"/>
              </a:rPr>
              <a:t> </a:t>
            </a:r>
            <a:r>
              <a:rPr sz="887" spc="2" dirty="0">
                <a:latin typeface="Tahoma"/>
                <a:cs typeface="Tahoma"/>
              </a:rPr>
              <a:t>off</a:t>
            </a:r>
            <a:endParaRPr sz="887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70778" y="4104285"/>
            <a:ext cx="373443" cy="271435"/>
          </a:xfrm>
          <a:prstGeom prst="rect">
            <a:avLst/>
          </a:prstGeom>
        </p:spPr>
        <p:txBody>
          <a:bodyPr vert="horz" wrap="square" lIns="0" tIns="4332" rIns="0" bIns="0" rtlCol="0">
            <a:spAutoFit/>
          </a:bodyPr>
          <a:lstStyle/>
          <a:p>
            <a:pPr marL="119562" marR="2310" indent="-114075">
              <a:lnSpc>
                <a:spcPct val="102200"/>
              </a:lnSpc>
              <a:spcBef>
                <a:spcPts val="34"/>
              </a:spcBef>
            </a:pPr>
            <a:r>
              <a:rPr sz="887" spc="5" dirty="0">
                <a:latin typeface="Tahoma"/>
                <a:cs typeface="Tahoma"/>
              </a:rPr>
              <a:t>Belle</a:t>
            </a:r>
            <a:r>
              <a:rPr sz="887" spc="-32" dirty="0">
                <a:latin typeface="Tahoma"/>
                <a:cs typeface="Tahoma"/>
              </a:rPr>
              <a:t> </a:t>
            </a:r>
            <a:r>
              <a:rPr sz="887" spc="2" dirty="0">
                <a:latin typeface="Tahoma"/>
                <a:cs typeface="Tahoma"/>
              </a:rPr>
              <a:t>II </a:t>
            </a:r>
            <a:r>
              <a:rPr sz="887" spc="-271" dirty="0">
                <a:latin typeface="Tahoma"/>
                <a:cs typeface="Tahoma"/>
              </a:rPr>
              <a:t> </a:t>
            </a:r>
            <a:r>
              <a:rPr sz="887" spc="2" dirty="0">
                <a:latin typeface="Tahoma"/>
                <a:cs typeface="Tahoma"/>
              </a:rPr>
              <a:t>off</a:t>
            </a:r>
            <a:endParaRPr sz="887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75715" y="4104285"/>
            <a:ext cx="373443" cy="271435"/>
          </a:xfrm>
          <a:prstGeom prst="rect">
            <a:avLst/>
          </a:prstGeom>
        </p:spPr>
        <p:txBody>
          <a:bodyPr vert="horz" wrap="square" lIns="0" tIns="4332" rIns="0" bIns="0" rtlCol="0">
            <a:spAutoFit/>
          </a:bodyPr>
          <a:lstStyle/>
          <a:p>
            <a:pPr marL="123606" marR="2310" indent="-118118">
              <a:lnSpc>
                <a:spcPct val="102200"/>
              </a:lnSpc>
              <a:spcBef>
                <a:spcPts val="34"/>
              </a:spcBef>
            </a:pPr>
            <a:r>
              <a:rPr sz="887" spc="5" dirty="0">
                <a:latin typeface="Tahoma"/>
                <a:cs typeface="Tahoma"/>
              </a:rPr>
              <a:t>Belle</a:t>
            </a:r>
            <a:r>
              <a:rPr sz="887" spc="-32" dirty="0">
                <a:latin typeface="Tahoma"/>
                <a:cs typeface="Tahoma"/>
              </a:rPr>
              <a:t> </a:t>
            </a:r>
            <a:r>
              <a:rPr sz="887" spc="2" dirty="0">
                <a:latin typeface="Tahoma"/>
                <a:cs typeface="Tahoma"/>
              </a:rPr>
              <a:t>II </a:t>
            </a:r>
            <a:r>
              <a:rPr sz="887" spc="-271" dirty="0">
                <a:latin typeface="Tahoma"/>
                <a:cs typeface="Tahoma"/>
              </a:rPr>
              <a:t> </a:t>
            </a:r>
            <a:r>
              <a:rPr sz="887" spc="7" dirty="0">
                <a:latin typeface="Tahoma"/>
                <a:cs typeface="Tahoma"/>
              </a:rPr>
              <a:t>on</a:t>
            </a:r>
            <a:endParaRPr sz="887" dirty="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71117" y="4104285"/>
            <a:ext cx="373443" cy="271435"/>
          </a:xfrm>
          <a:prstGeom prst="rect">
            <a:avLst/>
          </a:prstGeom>
        </p:spPr>
        <p:txBody>
          <a:bodyPr vert="horz" wrap="square" lIns="0" tIns="4332" rIns="0" bIns="0" rtlCol="0">
            <a:spAutoFit/>
          </a:bodyPr>
          <a:lstStyle/>
          <a:p>
            <a:pPr marL="123606" marR="2310" indent="-118118">
              <a:lnSpc>
                <a:spcPct val="102200"/>
              </a:lnSpc>
              <a:spcBef>
                <a:spcPts val="34"/>
              </a:spcBef>
            </a:pPr>
            <a:r>
              <a:rPr sz="887" spc="5" dirty="0">
                <a:latin typeface="Tahoma"/>
                <a:cs typeface="Tahoma"/>
              </a:rPr>
              <a:t>Belle</a:t>
            </a:r>
            <a:r>
              <a:rPr sz="887" spc="-32" dirty="0">
                <a:latin typeface="Tahoma"/>
                <a:cs typeface="Tahoma"/>
              </a:rPr>
              <a:t> </a:t>
            </a:r>
            <a:r>
              <a:rPr sz="887" spc="2" dirty="0">
                <a:latin typeface="Tahoma"/>
                <a:cs typeface="Tahoma"/>
              </a:rPr>
              <a:t>II </a:t>
            </a:r>
            <a:r>
              <a:rPr sz="887" spc="-271" dirty="0">
                <a:latin typeface="Tahoma"/>
                <a:cs typeface="Tahoma"/>
              </a:rPr>
              <a:t> </a:t>
            </a:r>
            <a:r>
              <a:rPr sz="887" spc="7" dirty="0">
                <a:latin typeface="Tahoma"/>
                <a:cs typeface="Tahoma"/>
              </a:rPr>
              <a:t>on</a:t>
            </a:r>
            <a:endParaRPr sz="887">
              <a:latin typeface="Tahoma"/>
              <a:cs typeface="Tahoma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8B62A0FF-336C-42E9-B002-37C9A3CB8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19" y="2427358"/>
            <a:ext cx="2574951" cy="3685460"/>
          </a:xfrm>
          <a:prstGeom prst="rect">
            <a:avLst/>
          </a:prstGeom>
        </p:spPr>
      </p:pic>
      <p:sp>
        <p:nvSpPr>
          <p:cNvPr id="34" name="Segnaposto numero diapositiva 11">
            <a:extLst>
              <a:ext uri="{FF2B5EF4-FFF2-40B4-BE49-F238E27FC236}">
                <a16:creationId xmlns:a16="http://schemas.microsoft.com/office/drawing/2014/main" id="{F2E359D0-4075-4048-81FE-2987DC9673E6}"/>
              </a:ext>
            </a:extLst>
          </p:cNvPr>
          <p:cNvSpPr txBox="1">
            <a:spLocks/>
          </p:cNvSpPr>
          <p:nvPr/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94E4D6A-29A1-4A0E-B699-5EC726C31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" y="765676"/>
            <a:ext cx="9144000" cy="55626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AAF0FC-2A2F-47A6-908B-B2D0FED3AFF1}"/>
              </a:ext>
            </a:extLst>
          </p:cNvPr>
          <p:cNvSpPr txBox="1"/>
          <p:nvPr/>
        </p:nvSpPr>
        <p:spPr>
          <a:xfrm>
            <a:off x="1219200" y="76200"/>
            <a:ext cx="5439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Proposta per gli anni a venire…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07FF503-4319-4F87-873D-061461CBB04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40</a:t>
            </a:fld>
            <a:endParaRPr lang="it-I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4100" y="1562100"/>
            <a:ext cx="4505960" cy="15621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431800" marR="5080" indent="-419100">
              <a:lnSpc>
                <a:spcPts val="6100"/>
              </a:lnSpc>
              <a:spcBef>
                <a:spcPts val="219"/>
              </a:spcBef>
            </a:pPr>
            <a:r>
              <a:rPr sz="5000" spc="-215" dirty="0">
                <a:latin typeface="Arial Unicode MS"/>
                <a:cs typeface="Arial Unicode MS"/>
              </a:rPr>
              <a:t>Gruppo </a:t>
            </a:r>
            <a:r>
              <a:rPr sz="5000" spc="-95" dirty="0">
                <a:latin typeface="Arial Unicode MS"/>
                <a:cs typeface="Arial Unicode MS"/>
              </a:rPr>
              <a:t>italiano</a:t>
            </a:r>
            <a:r>
              <a:rPr sz="5000" spc="-360" dirty="0">
                <a:latin typeface="Arial Unicode MS"/>
                <a:cs typeface="Arial Unicode MS"/>
              </a:rPr>
              <a:t> </a:t>
            </a:r>
            <a:r>
              <a:rPr sz="5000" spc="-295" dirty="0">
                <a:latin typeface="Arial Unicode MS"/>
                <a:cs typeface="Arial Unicode MS"/>
              </a:rPr>
              <a:t>e  </a:t>
            </a:r>
            <a:r>
              <a:rPr sz="5000" spc="-155" dirty="0" err="1">
                <a:latin typeface="Arial Unicode MS"/>
                <a:cs typeface="Arial Unicode MS"/>
              </a:rPr>
              <a:t>richieste</a:t>
            </a:r>
            <a:r>
              <a:rPr sz="5000" spc="-270" dirty="0">
                <a:latin typeface="Arial Unicode MS"/>
                <a:cs typeface="Arial Unicode MS"/>
              </a:rPr>
              <a:t> </a:t>
            </a:r>
            <a:r>
              <a:rPr sz="5000" spc="-254" dirty="0">
                <a:latin typeface="Arial Unicode MS"/>
                <a:cs typeface="Arial Unicode MS"/>
              </a:rPr>
              <a:t>20</a:t>
            </a:r>
            <a:r>
              <a:rPr lang="it-IT" sz="5000" spc="-254" dirty="0">
                <a:latin typeface="Arial Unicode MS"/>
                <a:cs typeface="Arial Unicode MS"/>
              </a:rPr>
              <a:t>22</a:t>
            </a:r>
            <a:endParaRPr sz="5000" dirty="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04160" y="4656469"/>
            <a:ext cx="3544824" cy="307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8820BE-BC6A-44A2-9BBC-5BF6D407137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41</a:t>
            </a:fld>
            <a:endParaRPr lang="it-IT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0218" y="3352800"/>
            <a:ext cx="13982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100"/>
              </a:spcBef>
              <a:buClr>
                <a:srgbClr val="FF2600"/>
              </a:buClr>
              <a:buFont typeface="Arial"/>
              <a:buChar char="•"/>
              <a:tabLst>
                <a:tab pos="296545" algn="l"/>
                <a:tab pos="297180" algn="l"/>
              </a:tabLst>
            </a:pPr>
            <a:r>
              <a:rPr sz="3300" spc="-142" baseline="1262" dirty="0">
                <a:solidFill>
                  <a:srgbClr val="FF0000"/>
                </a:solidFill>
                <a:latin typeface="Arial Unicode MS"/>
                <a:cs typeface="Arial Unicode MS"/>
              </a:rPr>
              <a:t>Nel</a:t>
            </a:r>
            <a:r>
              <a:rPr sz="3300" spc="-270" baseline="1262" dirty="0">
                <a:solidFill>
                  <a:srgbClr val="FF0000"/>
                </a:solidFill>
                <a:latin typeface="Arial Unicode MS"/>
                <a:cs typeface="Arial Unicode MS"/>
              </a:rPr>
              <a:t> </a:t>
            </a:r>
            <a:r>
              <a:rPr sz="3300" spc="-150" baseline="1262" dirty="0">
                <a:solidFill>
                  <a:srgbClr val="FF0000"/>
                </a:solidFill>
                <a:latin typeface="Arial Unicode MS"/>
                <a:cs typeface="Arial Unicode MS"/>
              </a:rPr>
              <a:t>20</a:t>
            </a:r>
            <a:r>
              <a:rPr lang="it-IT" sz="3300" spc="-150" baseline="1262" dirty="0">
                <a:solidFill>
                  <a:srgbClr val="FF0000"/>
                </a:solidFill>
                <a:latin typeface="Arial Unicode MS"/>
                <a:cs typeface="Arial Unicode MS"/>
              </a:rPr>
              <a:t>22</a:t>
            </a:r>
            <a:r>
              <a:rPr sz="3300" spc="-150" baseline="1262" dirty="0">
                <a:solidFill>
                  <a:srgbClr val="FF0000"/>
                </a:solidFill>
                <a:latin typeface="Arial Unicode MS"/>
                <a:cs typeface="Arial Unicode MS"/>
              </a:rPr>
              <a:t>:</a:t>
            </a:r>
            <a:endParaRPr sz="3300" baseline="1262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0100" y="36830"/>
            <a:ext cx="7532370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spc="-160" dirty="0">
                <a:solidFill>
                  <a:schemeClr val="tx1"/>
                </a:solidFill>
                <a:latin typeface="Arial Unicode MS"/>
                <a:cs typeface="Arial Unicode MS"/>
              </a:rPr>
              <a:t>Situazione </a:t>
            </a:r>
            <a:r>
              <a:rPr sz="3500" spc="-170" dirty="0">
                <a:solidFill>
                  <a:schemeClr val="tx1"/>
                </a:solidFill>
                <a:latin typeface="Arial Unicode MS"/>
                <a:cs typeface="Arial Unicode MS"/>
              </a:rPr>
              <a:t>anagrafica </a:t>
            </a:r>
            <a:r>
              <a:rPr sz="3500" spc="-204" dirty="0">
                <a:solidFill>
                  <a:schemeClr val="tx1"/>
                </a:solidFill>
                <a:latin typeface="Arial Unicode MS"/>
                <a:cs typeface="Arial Unicode MS"/>
              </a:rPr>
              <a:t>e </a:t>
            </a:r>
            <a:r>
              <a:rPr sz="3500" spc="-100" dirty="0" err="1">
                <a:solidFill>
                  <a:schemeClr val="tx1"/>
                </a:solidFill>
                <a:latin typeface="Arial Unicode MS"/>
                <a:cs typeface="Arial Unicode MS"/>
              </a:rPr>
              <a:t>metabolismi</a:t>
            </a:r>
            <a:r>
              <a:rPr sz="3500" spc="-200" dirty="0">
                <a:solidFill>
                  <a:schemeClr val="tx1"/>
                </a:solidFill>
                <a:latin typeface="Arial Unicode MS"/>
                <a:cs typeface="Arial Unicode MS"/>
              </a:rPr>
              <a:t> </a:t>
            </a:r>
            <a:r>
              <a:rPr sz="3500" spc="-175" dirty="0">
                <a:solidFill>
                  <a:schemeClr val="tx1"/>
                </a:solidFill>
                <a:latin typeface="Arial Unicode MS"/>
                <a:cs typeface="Arial Unicode MS"/>
              </a:rPr>
              <a:t>20</a:t>
            </a:r>
            <a:r>
              <a:rPr lang="it-IT" sz="3500" spc="-175" dirty="0">
                <a:solidFill>
                  <a:schemeClr val="tx1"/>
                </a:solidFill>
                <a:latin typeface="Arial Unicode MS"/>
                <a:cs typeface="Arial Unicode MS"/>
              </a:rPr>
              <a:t>21</a:t>
            </a:r>
            <a:endParaRPr sz="3500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90"/>
              </a:spcBef>
            </a:pPr>
            <a:fld id="{81D60167-4931-47E6-BA6A-407CBD079E47}" type="slidenum">
              <a:rPr spc="-60" dirty="0">
                <a:solidFill>
                  <a:srgbClr val="595959"/>
                </a:solidFill>
              </a:rPr>
              <a:t>42</a:t>
            </a:fld>
            <a:endParaRPr spc="-60" dirty="0">
              <a:solidFill>
                <a:srgbClr val="595959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804E38-3252-496B-B175-A84EC161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14" y="824328"/>
            <a:ext cx="8458371" cy="24003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C736E9A-5B27-429F-8C4E-C7B46DC6F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33800"/>
            <a:ext cx="8686800" cy="314388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23DCA1E6-E929-40A1-B0A9-05A07D627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34340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1678F86-65E8-4ACF-B3B5-E92409C39F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713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71EAAB7-86C0-4083-B96A-D22E343429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84805"/>
            <a:ext cx="78867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0860" algn="l" rtl="0">
              <a:lnSpc>
                <a:spcPct val="90000"/>
              </a:lnSpc>
              <a:spcBef>
                <a:spcPct val="0"/>
              </a:spcBef>
            </a:pPr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Belle II </a:t>
            </a:r>
            <a:r>
              <a:rPr lang="en-US" sz="4500" kern="1200" spc="-9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organisational</a:t>
            </a:r>
            <a:r>
              <a:rPr lang="en-US" sz="4500" kern="1200" spc="-17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917FB0C-3CE9-417B-B169-3DFAF8823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53087"/>
            <a:ext cx="7884410" cy="443498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23DF61-EB24-4B12-9A2B-89936F73E1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06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0" y="44196"/>
            <a:ext cx="5219700" cy="791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Richieste</a:t>
            </a:r>
            <a:r>
              <a:rPr spc="-80" dirty="0"/>
              <a:t> </a:t>
            </a:r>
            <a:r>
              <a:rPr lang="it-IT" spc="-80" dirty="0"/>
              <a:t>2022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5405" y="787400"/>
            <a:ext cx="9688195" cy="57537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7780" marR="3024505">
              <a:lnSpc>
                <a:spcPct val="101899"/>
              </a:lnSpc>
              <a:spcBef>
                <a:spcPts val="55"/>
              </a:spcBef>
            </a:pPr>
            <a:r>
              <a:rPr sz="1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it-IT" sz="18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sz="1800" spc="-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aglio</a:t>
            </a:r>
            <a:r>
              <a:rPr sz="1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</a:t>
            </a:r>
            <a:r>
              <a:rPr sz="1800" spc="-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foglio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it-IT" sz="18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780" marR="3024505">
              <a:lnSpc>
                <a:spcPct val="101899"/>
              </a:lnSpc>
              <a:spcBef>
                <a:spcPts val="55"/>
              </a:spcBef>
            </a:pPr>
            <a:r>
              <a:rPr lang="it-IT" sz="1800" spc="-9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https://docs.google.com/spreadsheets/d/1YQhum0k-haHudSn3u3D6aYtB05vZtMio4kZVUHxzx-k/edit#gid=683285174</a:t>
            </a:r>
            <a:endParaRPr lang="it-IT" sz="1800" spc="-9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" marR="3024505">
              <a:lnSpc>
                <a:spcPct val="101899"/>
              </a:lnSpc>
              <a:spcBef>
                <a:spcPts val="55"/>
              </a:spcBef>
            </a:pPr>
            <a:r>
              <a:rPr sz="18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Suddivise</a:t>
            </a:r>
            <a:r>
              <a:rPr sz="18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18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8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categorie: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6110" algn="ctr">
              <a:lnSpc>
                <a:spcPct val="100000"/>
              </a:lnSpc>
              <a:spcBef>
                <a:spcPts val="40"/>
              </a:spcBef>
            </a:pPr>
            <a:r>
              <a:rPr sz="1800" b="1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Richieste </a:t>
            </a:r>
            <a:r>
              <a:rPr sz="1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8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it-IT" sz="1800" b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sz="1800" b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osistema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5580" indent="-182880">
              <a:lnSpc>
                <a:spcPct val="100000"/>
              </a:lnSpc>
              <a:spcBef>
                <a:spcPts val="95"/>
              </a:spcBef>
              <a:buClr>
                <a:srgbClr val="FF2600"/>
              </a:buClr>
              <a:buFont typeface="Arial"/>
              <a:buChar char="•"/>
              <a:tabLst>
                <a:tab pos="195580" algn="l"/>
              </a:tabLst>
            </a:pPr>
            <a:r>
              <a:rPr sz="2700" spc="-14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Categoria </a:t>
            </a:r>
            <a:r>
              <a:rPr sz="2700" b="1" spc="-17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700" spc="-17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2700" spc="-12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costo </a:t>
            </a:r>
            <a:r>
              <a:rPr sz="2700" spc="-120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</a:t>
            </a:r>
            <a:r>
              <a:rPr sz="2700" spc="-150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necessario </a:t>
            </a:r>
            <a:r>
              <a:rPr sz="2700" spc="-6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sz="2700" spc="-75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sz="2700" spc="-21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89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costruzioni</a:t>
            </a:r>
            <a:endParaRPr sz="2700" baseline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lvl="1" indent="-258445">
              <a:lnSpc>
                <a:spcPct val="100000"/>
              </a:lnSpc>
              <a:spcBef>
                <a:spcPts val="300"/>
              </a:spcBef>
              <a:buClr>
                <a:srgbClr val="0096FF"/>
              </a:buClr>
              <a:buFont typeface="Arial"/>
              <a:buChar char="-"/>
              <a:tabLst>
                <a:tab pos="410845" algn="l"/>
                <a:tab pos="411480" algn="l"/>
              </a:tabLst>
            </a:pPr>
            <a:r>
              <a:rPr sz="18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costruzione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lvl="1" indent="-258445">
              <a:lnSpc>
                <a:spcPct val="100000"/>
              </a:lnSpc>
              <a:spcBef>
                <a:spcPts val="300"/>
              </a:spcBef>
              <a:buClr>
                <a:srgbClr val="0096FF"/>
              </a:buClr>
              <a:buFont typeface="Arial"/>
              <a:buChar char="-"/>
              <a:tabLst>
                <a:tab pos="410845" algn="l"/>
                <a:tab pos="411480" algn="l"/>
              </a:tabLst>
            </a:pPr>
            <a:r>
              <a:rPr sz="2700" spc="-9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Attrezzature </a:t>
            </a:r>
            <a:r>
              <a:rPr sz="2700" spc="-3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2700" spc="-60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laboratorio </a:t>
            </a:r>
            <a:r>
              <a:rPr sz="2700" spc="-11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specifiche </a:t>
            </a:r>
            <a:r>
              <a:rPr sz="2700" spc="-6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sz="2700" spc="-75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sz="2700" spc="-480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89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costruzioni</a:t>
            </a:r>
            <a:endParaRPr sz="2700" baseline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lvl="1" indent="-258445">
              <a:lnSpc>
                <a:spcPct val="100000"/>
              </a:lnSpc>
              <a:spcBef>
                <a:spcPts val="300"/>
              </a:spcBef>
              <a:buClr>
                <a:srgbClr val="0096FF"/>
              </a:buClr>
              <a:buFont typeface="Arial"/>
              <a:buChar char="-"/>
              <a:tabLst>
                <a:tab pos="410845" algn="l"/>
                <a:tab pos="411480" algn="l"/>
              </a:tabLst>
            </a:pPr>
            <a:r>
              <a:rPr sz="2700" spc="-8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Missioni </a:t>
            </a:r>
            <a:r>
              <a:rPr sz="2700" spc="-104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specifiche: workshop </a:t>
            </a:r>
            <a:r>
              <a:rPr sz="2700" spc="-89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specifici, </a:t>
            </a:r>
            <a:r>
              <a:rPr sz="2700" spc="-44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contatti,</a:t>
            </a:r>
            <a:r>
              <a:rPr sz="2700" spc="-32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104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montaggi</a:t>
            </a:r>
            <a:endParaRPr sz="2700" baseline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0096FF"/>
              </a:buClr>
              <a:buFont typeface="Arial"/>
              <a:buChar char="-"/>
            </a:pPr>
            <a:endParaRPr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5580" indent="-182880">
              <a:lnSpc>
                <a:spcPct val="100000"/>
              </a:lnSpc>
              <a:buClr>
                <a:srgbClr val="FF2600"/>
              </a:buClr>
              <a:buFont typeface="Arial"/>
              <a:buChar char="•"/>
              <a:tabLst>
                <a:tab pos="195580" algn="l"/>
              </a:tabLst>
            </a:pPr>
            <a:r>
              <a:rPr sz="2700" spc="-14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Categoria </a:t>
            </a:r>
            <a:r>
              <a:rPr sz="2700" b="1" spc="-27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2700" spc="-27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2700" spc="-104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missioni </a:t>
            </a:r>
            <a:r>
              <a:rPr sz="2700" spc="-6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z="2700" spc="-5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9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responsabilità</a:t>
            </a:r>
            <a:endParaRPr sz="2700" baseline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5580" indent="-182880">
              <a:lnSpc>
                <a:spcPct val="100000"/>
              </a:lnSpc>
              <a:spcBef>
                <a:spcPts val="40"/>
              </a:spcBef>
              <a:buClr>
                <a:srgbClr val="FF2600"/>
              </a:buClr>
              <a:buFont typeface="Arial"/>
              <a:buChar char="•"/>
              <a:tabLst>
                <a:tab pos="195580" algn="l"/>
              </a:tabLst>
            </a:pPr>
            <a:r>
              <a:rPr sz="2700" spc="-14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Categoria </a:t>
            </a:r>
            <a:r>
              <a:rPr sz="2700" b="1" spc="-14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700" spc="-14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2700" spc="-15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Assemblaggio, </a:t>
            </a:r>
            <a:r>
              <a:rPr sz="2700" spc="-9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installazione </a:t>
            </a:r>
            <a:r>
              <a:rPr sz="2700" spc="-165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sz="2700" spc="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 </a:t>
            </a:r>
            <a:r>
              <a:rPr sz="2700" spc="-209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700" spc="-30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434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KEK</a:t>
            </a:r>
            <a:endParaRPr sz="2700" baseline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2600"/>
              </a:buClr>
              <a:buFont typeface="Arial"/>
              <a:buChar char="•"/>
            </a:pPr>
            <a:endParaRPr sz="2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8965" algn="ctr">
              <a:lnSpc>
                <a:spcPct val="100000"/>
              </a:lnSpc>
              <a:spcBef>
                <a:spcPts val="5"/>
              </a:spcBef>
            </a:pPr>
            <a:r>
              <a:rPr sz="1800" b="1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Richieste </a:t>
            </a:r>
            <a:r>
              <a:rPr sz="18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8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sezione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5580" indent="-182880">
              <a:lnSpc>
                <a:spcPct val="100000"/>
              </a:lnSpc>
              <a:spcBef>
                <a:spcPts val="50"/>
              </a:spcBef>
              <a:buClr>
                <a:srgbClr val="FF2600"/>
              </a:buClr>
              <a:buFont typeface="Arial"/>
              <a:buChar char="•"/>
              <a:tabLst>
                <a:tab pos="195580" algn="l"/>
              </a:tabLst>
            </a:pPr>
            <a:r>
              <a:rPr sz="18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Categoria </a:t>
            </a:r>
            <a:r>
              <a:rPr sz="1800" b="1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8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18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Consumi e </a:t>
            </a:r>
            <a:r>
              <a:rPr sz="18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missioni 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metabolici </a:t>
            </a:r>
            <a:r>
              <a:rPr sz="18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8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lvl="1" indent="-258445">
              <a:lnSpc>
                <a:spcPct val="100000"/>
              </a:lnSpc>
              <a:spcBef>
                <a:spcPts val="740"/>
              </a:spcBef>
              <a:buClr>
                <a:srgbClr val="0096FF"/>
              </a:buClr>
              <a:buFont typeface="Arial"/>
              <a:buChar char="-"/>
              <a:tabLst>
                <a:tab pos="410845" algn="l"/>
                <a:tab pos="411480" algn="l"/>
              </a:tabLst>
            </a:pPr>
            <a:r>
              <a:rPr sz="1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Consumi: </a:t>
            </a:r>
            <a:r>
              <a:rPr sz="18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1.5kE/FTE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lvl="1" indent="-258445">
              <a:lnSpc>
                <a:spcPct val="100000"/>
              </a:lnSpc>
              <a:spcBef>
                <a:spcPts val="300"/>
              </a:spcBef>
              <a:buClr>
                <a:srgbClr val="0096FF"/>
              </a:buClr>
              <a:buFont typeface="Arial"/>
              <a:buChar char="-"/>
              <a:tabLst>
                <a:tab pos="410845" algn="l"/>
                <a:tab pos="411480" algn="l"/>
              </a:tabLst>
            </a:pPr>
            <a:r>
              <a:rPr sz="2700" spc="-8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Missioni </a:t>
            </a:r>
            <a:r>
              <a:rPr sz="2700" spc="-5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Italia:</a:t>
            </a:r>
            <a:r>
              <a:rPr sz="2700" spc="-209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21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1.0kE/FTE</a:t>
            </a:r>
            <a:endParaRPr sz="2700" baseline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lvl="1" indent="-258445">
              <a:lnSpc>
                <a:spcPct val="100000"/>
              </a:lnSpc>
              <a:spcBef>
                <a:spcPts val="300"/>
              </a:spcBef>
              <a:buClr>
                <a:srgbClr val="0096FF"/>
              </a:buClr>
              <a:buFont typeface="Arial"/>
              <a:buChar char="-"/>
              <a:tabLst>
                <a:tab pos="410845" algn="l"/>
                <a:tab pos="411480" algn="l"/>
              </a:tabLst>
            </a:pPr>
            <a:r>
              <a:rPr sz="2700" spc="-8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Missioni </a:t>
            </a:r>
            <a:r>
              <a:rPr sz="2700" spc="-209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700" spc="-33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KEK:</a:t>
            </a:r>
            <a:r>
              <a:rPr sz="2700" spc="5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15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1m.u./FTE</a:t>
            </a:r>
            <a:endParaRPr lang="it-IT" sz="2700" baseline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lvl="1" indent="-258445">
              <a:lnSpc>
                <a:spcPct val="100000"/>
              </a:lnSpc>
              <a:spcBef>
                <a:spcPts val="300"/>
              </a:spcBef>
              <a:buClr>
                <a:srgbClr val="0096FF"/>
              </a:buClr>
              <a:buFont typeface="Arial"/>
              <a:buChar char="-"/>
              <a:tabLst>
                <a:tab pos="410845" algn="l"/>
                <a:tab pos="411480" algn="l"/>
              </a:tabLst>
            </a:pPr>
            <a:r>
              <a:rPr sz="20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1m.u. </a:t>
            </a:r>
            <a:r>
              <a:rPr sz="2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20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Giappone </a:t>
            </a:r>
            <a:r>
              <a:rPr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valutato </a:t>
            </a:r>
            <a:r>
              <a:rPr sz="2000" b="1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6kE </a:t>
            </a:r>
            <a:r>
              <a:rPr sz="20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000" b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30gg </a:t>
            </a:r>
            <a:r>
              <a:rPr sz="20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2000" b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missione </a:t>
            </a:r>
            <a:r>
              <a:rPr sz="2000" b="1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sz="2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sz="2000" b="1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viaggi </a:t>
            </a:r>
            <a:r>
              <a:rPr sz="2000" b="1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sz="20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1kE</a:t>
            </a:r>
            <a:r>
              <a:rPr sz="20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C4BF8D2-9DDC-4410-AA27-6A2C1EC5E9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45</a:t>
            </a:fld>
            <a:endParaRPr lang="it-I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95" y="145795"/>
            <a:ext cx="9628505" cy="791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Richieste</a:t>
            </a:r>
            <a:r>
              <a:rPr dirty="0"/>
              <a:t> 20</a:t>
            </a:r>
            <a:r>
              <a:rPr lang="it-IT" dirty="0"/>
              <a:t>22</a:t>
            </a:r>
            <a:r>
              <a:rPr dirty="0"/>
              <a:t> - missioni per</a:t>
            </a:r>
            <a:r>
              <a:rPr spc="-60" dirty="0"/>
              <a:t> </a:t>
            </a:r>
            <a:r>
              <a:rPr spc="10" dirty="0"/>
              <a:t>turni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2414" y="1003074"/>
            <a:ext cx="7301230" cy="40652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700"/>
              </a:spcBef>
            </a:pPr>
            <a:r>
              <a:rPr sz="1900" b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 </a:t>
            </a:r>
            <a:r>
              <a:rPr sz="19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9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b="1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ESPERIMENTO: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4945" indent="-182245">
              <a:lnSpc>
                <a:spcPts val="2245"/>
              </a:lnSpc>
              <a:spcBef>
                <a:spcPts val="635"/>
              </a:spcBef>
              <a:buFont typeface="Arial"/>
              <a:buChar char="•"/>
              <a:tabLst>
                <a:tab pos="195580" algn="l"/>
              </a:tabLst>
            </a:pPr>
            <a:r>
              <a:rPr lang="it-IT" sz="2000" b="1" spc="-100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000" b="1" spc="-100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persone </a:t>
            </a:r>
            <a:r>
              <a:rPr sz="2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turno </a:t>
            </a:r>
            <a:r>
              <a:rPr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sz="20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sz="20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turni</a:t>
            </a:r>
            <a:r>
              <a:rPr sz="2000" spc="-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spc="-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sz="2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giorno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0845" lvl="1" indent="-257810">
              <a:lnSpc>
                <a:spcPts val="1845"/>
              </a:lnSpc>
              <a:buClr>
                <a:srgbClr val="0096FF"/>
              </a:buClr>
              <a:buFont typeface="Arial"/>
              <a:buChar char="-"/>
              <a:tabLst>
                <a:tab pos="410209" algn="l"/>
                <a:tab pos="411480" algn="l"/>
              </a:tabLst>
            </a:pPr>
            <a:r>
              <a:rPr sz="18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frazione </a:t>
            </a:r>
            <a:r>
              <a:rPr sz="18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r>
              <a:rPr lang="it-IT" sz="18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italiana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18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it-IT" b="1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800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0845" lvl="1" indent="-257810">
              <a:lnSpc>
                <a:spcPts val="2000"/>
              </a:lnSpc>
              <a:buClr>
                <a:srgbClr val="0096FF"/>
              </a:buClr>
              <a:buFont typeface="Arial"/>
              <a:buChar char="-"/>
              <a:tabLst>
                <a:tab pos="410209" algn="l"/>
                <a:tab pos="411480" algn="l"/>
              </a:tabLst>
            </a:pPr>
            <a:r>
              <a:rPr sz="2700" spc="-75" baseline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nel</a:t>
            </a:r>
            <a:r>
              <a:rPr sz="2700" spc="-75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14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it-IT" sz="2700" spc="-14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sz="2700" spc="-14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67" baseline="154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previsti</a:t>
            </a:r>
            <a:r>
              <a:rPr sz="2700" spc="-6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700" b="1" spc="-135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</a:t>
            </a:r>
            <a:r>
              <a:rPr sz="2700" b="1" spc="-135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135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mesi </a:t>
            </a:r>
            <a:r>
              <a:rPr sz="2700" spc="-3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2700" spc="-307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00" spc="-52" baseline="15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endParaRPr sz="2700" baseline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0096FF"/>
              </a:buClr>
              <a:buFont typeface="Arial"/>
              <a:buChar char="-"/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4945" indent="-182245">
              <a:lnSpc>
                <a:spcPct val="100000"/>
              </a:lnSpc>
              <a:buClr>
                <a:srgbClr val="FF2600"/>
              </a:buClr>
              <a:buFont typeface="Arial"/>
              <a:buChar char="•"/>
              <a:tabLst>
                <a:tab pos="195580" algn="l"/>
              </a:tabLst>
            </a:pPr>
            <a:r>
              <a:rPr sz="2850" spc="-157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Richiesta </a:t>
            </a:r>
            <a:r>
              <a:rPr sz="2850" spc="-247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2850" b="1" spc="-15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850" spc="-15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850" b="1" spc="-15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850" spc="-15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850" b="1" spc="-15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</a:t>
            </a:r>
            <a:r>
              <a:rPr sz="2850" spc="-15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850" b="1" spc="-15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0.14</a:t>
            </a:r>
            <a:r>
              <a:rPr lang="it-IT" sz="2850" b="1" spc="-15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850" spc="-247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2850" spc="-127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5.7</a:t>
            </a:r>
            <a:r>
              <a:rPr sz="2850" spc="-127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50" spc="-97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mu,</a:t>
            </a:r>
            <a:r>
              <a:rPr lang="it-IT" sz="2850" spc="-97" baseline="1461">
                <a:latin typeface="Times New Roman" panose="02020603050405020304" pitchFamily="18" charset="0"/>
                <a:cs typeface="Times New Roman" panose="02020603050405020304" pitchFamily="18" charset="0"/>
              </a:rPr>
              <a:t> 34,5 </a:t>
            </a:r>
            <a:r>
              <a:rPr sz="2850" spc="-419" baseline="146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50" b="1" spc="-262" baseline="14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sz="2850" baseline="146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4945" indent="-182245">
              <a:lnSpc>
                <a:spcPct val="100000"/>
              </a:lnSpc>
              <a:spcBef>
                <a:spcPts val="660"/>
              </a:spcBef>
              <a:buClr>
                <a:srgbClr val="FF2600"/>
              </a:buClr>
              <a:buFont typeface="Arial"/>
              <a:buChar char="•"/>
              <a:tabLst>
                <a:tab pos="195580" algn="l"/>
              </a:tabLst>
            </a:pPr>
            <a:r>
              <a:rPr sz="2850" spc="-75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2850" spc="7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 </a:t>
            </a:r>
            <a:r>
              <a:rPr sz="2850" spc="-37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2850" spc="-97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esperimento </a:t>
            </a:r>
            <a:r>
              <a:rPr sz="2850" spc="-142" baseline="292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sz="2850" spc="-142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50" spc="-270" baseline="292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chies</a:t>
            </a:r>
            <a:r>
              <a:rPr lang="it-IT" sz="2850" spc="-270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sz="2850" spc="-270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50" spc="-37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2850" spc="-135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sz="2850" spc="-179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tasca </a:t>
            </a:r>
            <a:r>
              <a:rPr sz="2850" spc="-104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indivisa </a:t>
            </a:r>
            <a:r>
              <a:rPr sz="2850" spc="-89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 </a:t>
            </a:r>
            <a:r>
              <a:rPr sz="2850" spc="-187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 </a:t>
            </a:r>
            <a:r>
              <a:rPr sz="2850" spc="-82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2850" spc="-487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50" spc="-367" baseline="29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</a:t>
            </a:r>
            <a:endParaRPr sz="2850" baseline="292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3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">
              <a:lnSpc>
                <a:spcPct val="100000"/>
              </a:lnSpc>
              <a:spcBef>
                <a:spcPts val="5"/>
              </a:spcBef>
            </a:pPr>
            <a:r>
              <a:rPr sz="1900" b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 </a:t>
            </a:r>
            <a:r>
              <a:rPr sz="19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19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b="1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SOTTOSISTEMA: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4945" indent="-182245">
              <a:lnSpc>
                <a:spcPct val="100000"/>
              </a:lnSpc>
              <a:spcBef>
                <a:spcPts val="720"/>
              </a:spcBef>
              <a:buClr>
                <a:srgbClr val="FF2600"/>
              </a:buClr>
              <a:buFont typeface="Arial"/>
              <a:buChar char="•"/>
              <a:tabLst>
                <a:tab pos="195580" algn="l"/>
              </a:tabLst>
            </a:pPr>
            <a:r>
              <a:rPr sz="19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Richieste</a:t>
            </a:r>
            <a:r>
              <a:rPr sz="19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spc="-10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diﬀeren</a:t>
            </a:r>
            <a:r>
              <a:rPr lang="it-IT" sz="19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sz="19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sz="1900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it-IT" sz="19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sz="19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orivelatori</a:t>
            </a:r>
            <a:r>
              <a:rPr sz="19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9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 </a:t>
            </a:r>
            <a:r>
              <a:rPr sz="19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 </a:t>
            </a:r>
            <a:r>
              <a:rPr sz="19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sz="1900" spc="-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speciﬁci.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4945" marR="342265" indent="-182245">
              <a:lnSpc>
                <a:spcPts val="2260"/>
              </a:lnSpc>
              <a:spcBef>
                <a:spcPts val="745"/>
              </a:spcBef>
              <a:buClr>
                <a:srgbClr val="FF2600"/>
              </a:buClr>
              <a:buFont typeface="Arial"/>
              <a:buChar char="•"/>
              <a:tabLst>
                <a:tab pos="195580" algn="l"/>
              </a:tabLst>
            </a:pPr>
            <a:r>
              <a:rPr sz="2850" spc="-75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2850" spc="7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 </a:t>
            </a:r>
            <a:r>
              <a:rPr sz="2850" spc="-37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sz="2850" spc="-104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it-IT" sz="2850" spc="-104" baseline="14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sz="2850" spc="-104" baseline="14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osistema</a:t>
            </a:r>
            <a:r>
              <a:rPr sz="2850" spc="-104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50" spc="-142" baseline="14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sz="2850" spc="-142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50" spc="-270" baseline="14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chies</a:t>
            </a:r>
            <a:r>
              <a:rPr lang="it-IT" sz="2850" spc="-27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sz="2850" spc="-270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50" spc="-37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2850" spc="-135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sz="2850" spc="-179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tasca </a:t>
            </a:r>
            <a:r>
              <a:rPr sz="2850" spc="-104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indivisa </a:t>
            </a:r>
            <a:r>
              <a:rPr sz="2850" spc="-89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nella </a:t>
            </a:r>
            <a:r>
              <a:rPr sz="2850" spc="-187" baseline="14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sede</a:t>
            </a:r>
            <a:r>
              <a:rPr sz="2850" spc="-569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50" spc="-569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50" spc="-82" baseline="14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</a:t>
            </a:r>
            <a:r>
              <a:rPr sz="19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responsabile </a:t>
            </a:r>
            <a:r>
              <a:rPr sz="19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sz="19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it-IT" sz="19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sz="1900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osistema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70C9BF-E67C-4E40-835B-A701511427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46</a:t>
            </a:fld>
            <a:endParaRPr lang="it-IT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56896"/>
            <a:ext cx="99822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 err="1"/>
              <a:t>Richieste</a:t>
            </a:r>
            <a:r>
              <a:rPr sz="4400" dirty="0"/>
              <a:t> 20</a:t>
            </a:r>
            <a:r>
              <a:rPr lang="it-IT" sz="4400" dirty="0"/>
              <a:t>22</a:t>
            </a:r>
            <a:r>
              <a:rPr sz="4400" dirty="0"/>
              <a:t> - </a:t>
            </a:r>
            <a:r>
              <a:rPr sz="4400" spc="-15" dirty="0"/>
              <a:t>quadro</a:t>
            </a:r>
            <a:r>
              <a:rPr sz="4400" spc="-50" dirty="0"/>
              <a:t> </a:t>
            </a:r>
            <a:r>
              <a:rPr sz="4400" dirty="0"/>
              <a:t>complessivo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7CA0234-1307-49D4-8568-B65C96BBA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1"/>
            <a:ext cx="9144000" cy="3657600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E8A011A-D42F-4C67-8FC7-B630139F779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47</a:t>
            </a:fld>
            <a:endParaRPr lang="it-IT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C5648-A137-4603-9F12-E79B1B8A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09209"/>
            <a:ext cx="7233545" cy="1557991"/>
          </a:xfrm>
        </p:spPr>
        <p:txBody>
          <a:bodyPr/>
          <a:lstStyle/>
          <a:p>
            <a:r>
              <a:rPr lang="it-IT" dirty="0"/>
              <a:t>Piano di spesa Pluriennale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9216C59-4D20-49E7-81B8-D3199EAFCB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022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1932" y="21225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446" y="0"/>
                </a:moveTo>
                <a:lnTo>
                  <a:pt x="0" y="0"/>
                </a:lnTo>
                <a:lnTo>
                  <a:pt x="0" y="7442"/>
                </a:lnTo>
                <a:lnTo>
                  <a:pt x="7446" y="7442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1932" y="2680762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446" y="0"/>
                </a:moveTo>
                <a:lnTo>
                  <a:pt x="0" y="0"/>
                </a:lnTo>
                <a:lnTo>
                  <a:pt x="0" y="7442"/>
                </a:lnTo>
                <a:lnTo>
                  <a:pt x="7446" y="7442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1932" y="30529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446" y="0"/>
                </a:moveTo>
                <a:lnTo>
                  <a:pt x="0" y="0"/>
                </a:lnTo>
                <a:lnTo>
                  <a:pt x="0" y="7442"/>
                </a:lnTo>
                <a:lnTo>
                  <a:pt x="7446" y="7442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932" y="32390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446" y="0"/>
                </a:moveTo>
                <a:lnTo>
                  <a:pt x="0" y="0"/>
                </a:lnTo>
                <a:lnTo>
                  <a:pt x="0" y="7442"/>
                </a:lnTo>
                <a:lnTo>
                  <a:pt x="7446" y="7442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1932" y="361118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7446" y="0"/>
                </a:moveTo>
                <a:lnTo>
                  <a:pt x="0" y="0"/>
                </a:lnTo>
                <a:lnTo>
                  <a:pt x="0" y="7443"/>
                </a:lnTo>
                <a:lnTo>
                  <a:pt x="7446" y="7443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03112" y="2122507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446" y="0"/>
                </a:moveTo>
                <a:lnTo>
                  <a:pt x="0" y="0"/>
                </a:lnTo>
                <a:lnTo>
                  <a:pt x="0" y="7442"/>
                </a:lnTo>
                <a:lnTo>
                  <a:pt x="7446" y="7442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03112" y="2680762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446" y="0"/>
                </a:moveTo>
                <a:lnTo>
                  <a:pt x="0" y="0"/>
                </a:lnTo>
                <a:lnTo>
                  <a:pt x="0" y="7442"/>
                </a:lnTo>
                <a:lnTo>
                  <a:pt x="7446" y="7442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03112" y="3052932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446" y="0"/>
                </a:moveTo>
                <a:lnTo>
                  <a:pt x="0" y="0"/>
                </a:lnTo>
                <a:lnTo>
                  <a:pt x="0" y="7442"/>
                </a:lnTo>
                <a:lnTo>
                  <a:pt x="7446" y="7442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03112" y="323901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446" y="0"/>
                </a:moveTo>
                <a:lnTo>
                  <a:pt x="0" y="0"/>
                </a:lnTo>
                <a:lnTo>
                  <a:pt x="0" y="7442"/>
                </a:lnTo>
                <a:lnTo>
                  <a:pt x="7446" y="7442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03112" y="3611186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7446" y="0"/>
                </a:moveTo>
                <a:lnTo>
                  <a:pt x="0" y="0"/>
                </a:lnTo>
                <a:lnTo>
                  <a:pt x="0" y="7443"/>
                </a:lnTo>
                <a:lnTo>
                  <a:pt x="7446" y="7443"/>
                </a:lnTo>
                <a:lnTo>
                  <a:pt x="7446" y="0"/>
                </a:lnTo>
                <a:close/>
              </a:path>
            </a:pathLst>
          </a:custGeom>
          <a:solidFill>
            <a:srgbClr val="000000">
              <a:alpha val="1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0" y="107695"/>
            <a:ext cx="140208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20" dirty="0">
                <a:latin typeface="Arial"/>
                <a:cs typeface="Arial"/>
              </a:rPr>
              <a:t>Evoluzione </a:t>
            </a:r>
            <a:r>
              <a:rPr sz="4000" spc="-125" dirty="0">
                <a:latin typeface="Arial"/>
                <a:cs typeface="Arial"/>
              </a:rPr>
              <a:t>del </a:t>
            </a:r>
            <a:r>
              <a:rPr sz="4000" spc="-150" dirty="0">
                <a:latin typeface="Arial"/>
                <a:cs typeface="Arial"/>
              </a:rPr>
              <a:t>piano </a:t>
            </a:r>
            <a:r>
              <a:rPr sz="4000" spc="-125" dirty="0">
                <a:latin typeface="Arial"/>
                <a:cs typeface="Arial"/>
              </a:rPr>
              <a:t>finanziario</a:t>
            </a:r>
            <a:r>
              <a:rPr sz="4000" spc="-254" dirty="0">
                <a:latin typeface="Arial"/>
                <a:cs typeface="Arial"/>
              </a:rPr>
              <a:t> </a:t>
            </a:r>
            <a:r>
              <a:rPr sz="4000" spc="-120" dirty="0">
                <a:latin typeface="Arial"/>
                <a:cs typeface="Arial"/>
              </a:rPr>
              <a:t>pluriennale</a:t>
            </a:r>
          </a:p>
        </p:txBody>
      </p:sp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DAEF77AA-1D4F-4C34-98E9-5405A7233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868286"/>
              </p:ext>
            </p:extLst>
          </p:nvPr>
        </p:nvGraphicFramePr>
        <p:xfrm>
          <a:off x="400048" y="762000"/>
          <a:ext cx="7977336" cy="4480560"/>
        </p:xfrm>
        <a:graphic>
          <a:graphicData uri="http://schemas.openxmlformats.org/drawingml/2006/table">
            <a:tbl>
              <a:tblPr/>
              <a:tblGrid>
                <a:gridCol w="581353">
                  <a:extLst>
                    <a:ext uri="{9D8B030D-6E8A-4147-A177-3AD203B41FA5}">
                      <a16:colId xmlns:a16="http://schemas.microsoft.com/office/drawing/2014/main" val="820262097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3394037936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1860869466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3275792943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2737733186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2159891488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2429697399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2425867966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684278252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3697326368"/>
                    </a:ext>
                  </a:extLst>
                </a:gridCol>
                <a:gridCol w="581353">
                  <a:extLst>
                    <a:ext uri="{9D8B030D-6E8A-4147-A177-3AD203B41FA5}">
                      <a16:colId xmlns:a16="http://schemas.microsoft.com/office/drawing/2014/main" val="2797125059"/>
                    </a:ext>
                  </a:extLst>
                </a:gridCol>
                <a:gridCol w="267547">
                  <a:extLst>
                    <a:ext uri="{9D8B030D-6E8A-4147-A177-3AD203B41FA5}">
                      <a16:colId xmlns:a16="http://schemas.microsoft.com/office/drawing/2014/main" val="5439960"/>
                    </a:ext>
                  </a:extLst>
                </a:gridCol>
                <a:gridCol w="229588">
                  <a:extLst>
                    <a:ext uri="{9D8B030D-6E8A-4147-A177-3AD203B41FA5}">
                      <a16:colId xmlns:a16="http://schemas.microsoft.com/office/drawing/2014/main" val="3031949398"/>
                    </a:ext>
                  </a:extLst>
                </a:gridCol>
                <a:gridCol w="482961">
                  <a:extLst>
                    <a:ext uri="{9D8B030D-6E8A-4147-A177-3AD203B41FA5}">
                      <a16:colId xmlns:a16="http://schemas.microsoft.com/office/drawing/2014/main" val="275826891"/>
                    </a:ext>
                  </a:extLst>
                </a:gridCol>
                <a:gridCol w="569619">
                  <a:extLst>
                    <a:ext uri="{9D8B030D-6E8A-4147-A177-3AD203B41FA5}">
                      <a16:colId xmlns:a16="http://schemas.microsoft.com/office/drawing/2014/main" val="2749249598"/>
                    </a:ext>
                  </a:extLst>
                </a:gridCol>
                <a:gridCol w="32738">
                  <a:extLst>
                    <a:ext uri="{9D8B030D-6E8A-4147-A177-3AD203B41FA5}">
                      <a16:colId xmlns:a16="http://schemas.microsoft.com/office/drawing/2014/main" val="1474314223"/>
                    </a:ext>
                  </a:extLst>
                </a:gridCol>
              </a:tblGrid>
              <a:tr h="145102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444607"/>
                  </a:ext>
                </a:extLst>
              </a:tr>
              <a:tr h="434255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SISTEMA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Item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236612"/>
                  </a:ext>
                </a:extLst>
              </a:tr>
              <a:tr h="240820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VXD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 VXD BASE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779996"/>
                  </a:ext>
                </a:extLst>
              </a:tr>
              <a:tr h="240820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PID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 PID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849,5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140,5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517495"/>
                  </a:ext>
                </a:extLst>
              </a:tr>
              <a:tr h="240820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ECL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 ECL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860667"/>
                  </a:ext>
                </a:extLst>
              </a:tr>
              <a:tr h="240820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KLM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 KLM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  <a:p>
                      <a:pPr algn="r" fontAlgn="ctr"/>
                      <a:endParaRPr lang="it-IT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046132"/>
                  </a:ext>
                </a:extLst>
              </a:tr>
              <a:tr h="358939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COSTO a CARICO INFN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371606"/>
                  </a:ext>
                </a:extLst>
              </a:tr>
              <a:tr h="240820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PHT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 PHT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944314"/>
                  </a:ext>
                </a:extLst>
              </a:tr>
              <a:tr h="326617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M&amp;O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M&amp;O FUNDS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1380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133866"/>
                  </a:ext>
                </a:extLst>
              </a:tr>
              <a:tr h="240820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SHIFTS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 SHIFTS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979304"/>
                  </a:ext>
                </a:extLst>
              </a:tr>
              <a:tr h="595685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Meeting e metab. 30 FTE Missioni * 10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212,5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233,5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921162"/>
                  </a:ext>
                </a:extLst>
              </a:tr>
              <a:tr h="595685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 e metab. 30 FTE consumi * 3.3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944380"/>
                  </a:ext>
                </a:extLst>
              </a:tr>
              <a:tr h="434255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69" marR="3669" marT="36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GRAND TOTALE BASE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12020,5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871,5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999,5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1248,5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1203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1241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1252</a:t>
                      </a:r>
                    </a:p>
                  </a:txBody>
                  <a:tcPr marL="3669" marR="3669" marT="3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56192"/>
                  </a:ext>
                </a:extLst>
              </a:tr>
              <a:tr h="145102"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69" marR="3669" marT="3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224824"/>
                  </a:ext>
                </a:extLst>
              </a:tr>
            </a:tbl>
          </a:graphicData>
        </a:graphic>
      </p:graphicFrame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08769909-95B7-4788-81A8-13D69EDE309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49</a:t>
            </a:fld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4534448" y="5814319"/>
            <a:ext cx="75382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latin typeface="Arial"/>
                <a:cs typeface="Arial"/>
              </a:rPr>
              <a:t>5</a:t>
            </a:r>
            <a:endParaRPr sz="887">
              <a:latin typeface="Arial"/>
              <a:cs typeface="Arial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0BF9C0B-7BA0-4C8F-818D-DF56E28F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86"/>
          <a:stretch/>
        </p:blipFill>
        <p:spPr>
          <a:xfrm>
            <a:off x="0" y="-136356"/>
            <a:ext cx="9144000" cy="632460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DA0EC7B-24A8-4036-BCCE-9E4652AD1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5</a:t>
            </a:fld>
            <a:endParaRPr lang="it-IT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C4628E1C-986B-4500-9650-A1CC2E6619D5}"/>
              </a:ext>
            </a:extLst>
          </p:cNvPr>
          <p:cNvGrpSpPr/>
          <p:nvPr/>
        </p:nvGrpSpPr>
        <p:grpSpPr>
          <a:xfrm>
            <a:off x="2523478" y="954405"/>
            <a:ext cx="4140934" cy="1087791"/>
            <a:chOff x="722659" y="2060848"/>
            <a:chExt cx="7248442" cy="233022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C83E4BD-611B-46C1-9C26-606D546E0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722659" y="2060848"/>
              <a:ext cx="6873677" cy="208823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6A546D4-A200-45FD-9D62-7A3FB8E8C97A}"/>
                </a:ext>
              </a:extLst>
            </p:cNvPr>
            <p:cNvSpPr txBox="1"/>
            <p:nvPr/>
          </p:nvSpPr>
          <p:spPr>
            <a:xfrm>
              <a:off x="3059831" y="3501009"/>
              <a:ext cx="3911389" cy="890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it-IT" sz="2100" b="1" dirty="0">
                  <a:solidFill>
                    <a:prstClr val="black"/>
                  </a:solidFill>
                  <a:latin typeface="Calibri" panose="020F0502020204030204"/>
                </a:rPr>
                <a:t>EU </a:t>
              </a:r>
              <a:r>
                <a:rPr lang="it-IT" sz="2100" b="1" dirty="0" err="1">
                  <a:solidFill>
                    <a:prstClr val="black"/>
                  </a:solidFill>
                  <a:latin typeface="Calibri" panose="020F0502020204030204"/>
                </a:rPr>
                <a:t>grant</a:t>
              </a:r>
              <a:r>
                <a:rPr lang="it-IT" sz="2100" b="1" dirty="0">
                  <a:solidFill>
                    <a:prstClr val="black"/>
                  </a:solidFill>
                  <a:latin typeface="Calibri" panose="020F0502020204030204"/>
                </a:rPr>
                <a:t> n.822070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644E6F3-70AF-43E8-B956-42388F320A63}"/>
                </a:ext>
              </a:extLst>
            </p:cNvPr>
            <p:cNvSpPr/>
            <p:nvPr/>
          </p:nvSpPr>
          <p:spPr>
            <a:xfrm>
              <a:off x="7114161" y="2081006"/>
              <a:ext cx="856940" cy="178013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it-IT" sz="4950" b="1" spc="225" dirty="0">
                  <a:ln w="11430" cmpd="sng">
                    <a:solidFill>
                      <a:srgbClr val="4472C4">
                        <a:tint val="10000"/>
                      </a:srgb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  <a:latin typeface="Calibri" panose="020F0502020204030204"/>
                </a:rPr>
                <a:t>2</a:t>
              </a:r>
              <a:endParaRPr lang="en-GB" sz="7200" b="1" spc="225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  <a:latin typeface="Calibri" panose="020F0502020204030204"/>
              </a:endParaRP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A051D5-7386-4AD0-8D44-4FC896FBAB0A}"/>
              </a:ext>
            </a:extLst>
          </p:cNvPr>
          <p:cNvSpPr txBox="1"/>
          <p:nvPr/>
        </p:nvSpPr>
        <p:spPr>
          <a:xfrm>
            <a:off x="160020" y="2236960"/>
            <a:ext cx="8823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500" b="1" dirty="0">
                <a:solidFill>
                  <a:srgbClr val="0000FF"/>
                </a:solidFill>
                <a:latin typeface="Calibri" panose="020F0502020204030204"/>
              </a:rPr>
              <a:t>Il progetto è sospeso dal 1-4-2020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. Il progetto è stato attivo 1 anno e deve farne altri 3, salvo possibili estensioni. Nel primo anno la componente Belle2-Italia ha  già implementato il 30% dei </a:t>
            </a:r>
            <a:r>
              <a:rPr lang="it-IT" sz="1500" dirty="0" err="1">
                <a:solidFill>
                  <a:prstClr val="black"/>
                </a:solidFill>
                <a:latin typeface="Calibri" panose="020F0502020204030204"/>
              </a:rPr>
              <a:t>secondments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spettanti.</a:t>
            </a:r>
          </a:p>
          <a:p>
            <a:pPr marL="257175" indent="-257175" defTabSz="685800">
              <a:buFont typeface="Wingdings" panose="05000000000000000000" pitchFamily="2" charset="2"/>
              <a:buChar char="à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Wingdings" panose="05000000000000000000" pitchFamily="2" charset="2"/>
              <a:buChar char="à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Fino a quando non sarà possibile riprendere viaggi regolari in Giappone sarebbe suicida riaprire il progetto (ovvero far scorrere il tempo senza implementare </a:t>
            </a:r>
            <a:r>
              <a:rPr lang="it-IT" sz="1500" dirty="0" err="1">
                <a:solidFill>
                  <a:prstClr val="black"/>
                </a:solidFill>
                <a:latin typeface="Calibri" panose="020F0502020204030204"/>
              </a:rPr>
              <a:t>secondments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, i.e. maturare budget).</a:t>
            </a:r>
          </a:p>
          <a:p>
            <a:pPr defTabSz="685800"/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it-IT" sz="1500" u="sng" dirty="0">
                <a:solidFill>
                  <a:srgbClr val="C00000"/>
                </a:solidFill>
                <a:latin typeface="Calibri" panose="020F0502020204030204"/>
              </a:rPr>
              <a:t>Vi sono pressioni dalla REA per riprendere le attività: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una discussione avverrà nel mese di settembre. A fronte delle limitazioni ai viaggi in Giappone c’è una disponibilità a prolungare la sospensione fino a fine anno.</a:t>
            </a:r>
          </a:p>
          <a:p>
            <a:pPr defTabSz="685800"/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Vanno studiate delle soluzioni per il 2022, per esempio:</a:t>
            </a:r>
          </a:p>
          <a:p>
            <a:pPr marL="257175" indent="-257175" defTabSz="685800">
              <a:buFontTx/>
              <a:buChar char="-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Organizzare lunghe permanenze di poche persone. Serve totalizzare almeno 15-20 mesi l’anno.</a:t>
            </a:r>
          </a:p>
          <a:p>
            <a:pPr marL="257175" indent="-257175" defTabSz="685800">
              <a:buFontTx/>
              <a:buChar char="-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Contrattare con la REA un ampliamento delle regole del progetto (per esempio accettare </a:t>
            </a:r>
            <a:r>
              <a:rPr lang="it-IT" sz="1500" dirty="0" err="1">
                <a:solidFill>
                  <a:prstClr val="black"/>
                </a:solidFill>
                <a:latin typeface="Calibri" panose="020F0502020204030204"/>
              </a:rPr>
              <a:t>secondments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fra istituzioni europee)</a:t>
            </a:r>
          </a:p>
          <a:p>
            <a:pPr defTabSz="685800"/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C8E6F12-FD74-4A76-B872-8461E901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z="1800" smtClean="0"/>
              <a:t>50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862823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D120D7-66AF-43EA-BF99-AC3B0CBEEB1D}"/>
              </a:ext>
            </a:extLst>
          </p:cNvPr>
          <p:cNvSpPr txBox="1"/>
          <p:nvPr/>
        </p:nvSpPr>
        <p:spPr>
          <a:xfrm>
            <a:off x="302895" y="937975"/>
            <a:ext cx="68012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it-IT" sz="1500" b="1" dirty="0">
                <a:solidFill>
                  <a:srgbClr val="0000FF"/>
                </a:solidFill>
                <a:latin typeface="Calibri" panose="020F0502020204030204"/>
              </a:rPr>
              <a:t>Anche quest’anno JENNIFER2 ha comunque organizzato una </a:t>
            </a:r>
            <a:r>
              <a:rPr lang="it-IT" sz="1500" b="1" dirty="0" err="1">
                <a:solidFill>
                  <a:srgbClr val="0000FF"/>
                </a:solidFill>
                <a:latin typeface="Calibri" panose="020F0502020204030204"/>
              </a:rPr>
              <a:t>summer</a:t>
            </a:r>
            <a:r>
              <a:rPr lang="it-IT" sz="1500" b="1" dirty="0">
                <a:solidFill>
                  <a:srgbClr val="0000FF"/>
                </a:solidFill>
                <a:latin typeface="Calibri" panose="020F0502020204030204"/>
              </a:rPr>
              <a:t> school online: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83595A-B414-4741-949E-258F6B332655}"/>
              </a:ext>
            </a:extLst>
          </p:cNvPr>
          <p:cNvSpPr txBox="1"/>
          <p:nvPr/>
        </p:nvSpPr>
        <p:spPr>
          <a:xfrm>
            <a:off x="302895" y="5158278"/>
            <a:ext cx="7658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La </a:t>
            </a:r>
            <a:r>
              <a:rPr lang="it-IT" sz="1500" dirty="0" err="1">
                <a:solidFill>
                  <a:prstClr val="black"/>
                </a:solidFill>
                <a:latin typeface="Calibri" panose="020F0502020204030204"/>
              </a:rPr>
              <a:t>summer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school online è stata aperta a studenti di tutti i paesi, non solo europei.</a:t>
            </a:r>
          </a:p>
          <a:p>
            <a:pPr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Come sempre è diretta a studenti di fisica al termine del terzo o del quarto anno di studi.</a:t>
            </a:r>
          </a:p>
          <a:p>
            <a:pPr defTabSz="685800"/>
            <a:r>
              <a:rPr lang="it-IT" sz="1500" dirty="0">
                <a:solidFill>
                  <a:srgbClr val="0000FF"/>
                </a:solidFill>
                <a:latin typeface="Calibri" panose="020F0502020204030204"/>
              </a:rPr>
              <a:t>Ricevute circa 150 domande, ammessi 80 studenti (30 europei, 8 italiani)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0F05B4-D040-440C-8754-05EEFD17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86" y="1238057"/>
            <a:ext cx="4952514" cy="371438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19178BA-24A3-4421-AE29-11AA839F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D4D0C-9A37-4100-AF3E-072C6866420F}" type="slidenum">
              <a:rPr lang="it-IT" sz="1800" smtClean="0"/>
              <a:t>51</a:t>
            </a:fld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0218935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7535EF-A7F5-42BA-BB1C-29A19DFE8F12}"/>
              </a:ext>
            </a:extLst>
          </p:cNvPr>
          <p:cNvSpPr txBox="1"/>
          <p:nvPr/>
        </p:nvSpPr>
        <p:spPr>
          <a:xfrm>
            <a:off x="88299" y="4769251"/>
            <a:ext cx="8709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 i docenti Diego Tonelli, Alain </a:t>
            </a:r>
            <a:r>
              <a:rPr lang="it-IT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Blodel</a:t>
            </a:r>
            <a:r>
              <a:rPr lang="it-IT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Antonio </a:t>
            </a:r>
            <a:r>
              <a:rPr lang="it-IT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Pich</a:t>
            </a:r>
            <a:r>
              <a:rPr lang="it-IT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Torben </a:t>
            </a:r>
            <a:r>
              <a:rPr lang="it-IT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Ferber</a:t>
            </a:r>
            <a:r>
              <a:rPr lang="it-IT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Peter </a:t>
            </a:r>
            <a:r>
              <a:rPr lang="it-IT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Krizan</a:t>
            </a:r>
            <a:r>
              <a:rPr lang="it-IT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685800"/>
            <a:endParaRPr lang="it-IT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it-IT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Anche quest’anno un programma di MENTORSHIP (un «assaggio» di un lavoro di ricerca di un paio di settimane, seguiti da un ricercatore di JENNIFER2)  è stato proposto agli studenti interessati come follow-up della scuola.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3BE4B6-340F-48BE-842E-255ADC3D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" y="1040958"/>
            <a:ext cx="4665979" cy="3495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841194-5188-426E-8DA2-D044E624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129" y="1040959"/>
            <a:ext cx="4665979" cy="3495583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9C5E40-8187-44C0-B538-A8DF0A5F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800" smtClean="0">
                <a:latin typeface="+mj-lt"/>
              </a:rPr>
              <a:pPr/>
              <a:t>52</a:t>
            </a:fld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427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C5648-A137-4603-9F12-E79B1B8A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09209"/>
            <a:ext cx="7233545" cy="778996"/>
          </a:xfrm>
        </p:spPr>
        <p:txBody>
          <a:bodyPr/>
          <a:lstStyle/>
          <a:p>
            <a:r>
              <a:rPr lang="it-IT"/>
              <a:t>            Milestones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9124E9B-1BD6-44BF-A236-0282CF5AAF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53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4602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7195" y="48259"/>
            <a:ext cx="5856605" cy="561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0" spc="-165" dirty="0">
                <a:latin typeface="Arial Unicode MS"/>
                <a:cs typeface="Arial Unicode MS"/>
              </a:rPr>
              <a:t>Proposta </a:t>
            </a:r>
            <a:r>
              <a:rPr sz="3500" spc="-80" dirty="0">
                <a:latin typeface="Arial Unicode MS"/>
                <a:cs typeface="Arial Unicode MS"/>
              </a:rPr>
              <a:t>per </a:t>
            </a:r>
            <a:r>
              <a:rPr sz="3500" spc="-85" dirty="0">
                <a:latin typeface="Arial Unicode MS"/>
                <a:cs typeface="Arial Unicode MS"/>
              </a:rPr>
              <a:t>le </a:t>
            </a:r>
            <a:r>
              <a:rPr sz="3500" spc="-125" dirty="0">
                <a:latin typeface="Arial Unicode MS"/>
                <a:cs typeface="Arial Unicode MS"/>
              </a:rPr>
              <a:t>milestones</a:t>
            </a:r>
            <a:r>
              <a:rPr sz="3500" spc="-450" dirty="0">
                <a:latin typeface="Arial Unicode MS"/>
                <a:cs typeface="Arial Unicode MS"/>
              </a:rPr>
              <a:t> </a:t>
            </a:r>
            <a:r>
              <a:rPr sz="3500" spc="-170" dirty="0">
                <a:latin typeface="Arial Unicode MS"/>
                <a:cs typeface="Arial Unicode MS"/>
              </a:rPr>
              <a:t>20</a:t>
            </a:r>
            <a:r>
              <a:rPr lang="it-IT" sz="3500" spc="-170" dirty="0">
                <a:latin typeface="Arial Unicode MS"/>
                <a:cs typeface="Arial Unicode MS"/>
              </a:rPr>
              <a:t>22</a:t>
            </a:r>
            <a:endParaRPr sz="3500" dirty="0">
              <a:latin typeface="Arial Unicode MS"/>
              <a:cs typeface="Arial Unicode MS"/>
            </a:endParaRPr>
          </a:p>
        </p:txBody>
      </p:sp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9C7D892-8A9D-4A74-9E92-9B2C60F0A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6" y="664535"/>
            <a:ext cx="7387883" cy="558386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614DA25-41A2-4EBE-94DB-A6E8036298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54</a:t>
            </a:fld>
            <a:endParaRPr lang="it-IT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100" y="48259"/>
            <a:ext cx="7026275" cy="561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0" spc="-125" dirty="0">
                <a:latin typeface="Arial Unicode MS"/>
                <a:cs typeface="Arial Unicode MS"/>
              </a:rPr>
              <a:t>Completamento </a:t>
            </a:r>
            <a:r>
              <a:rPr sz="3500" spc="-90" dirty="0">
                <a:latin typeface="Arial Unicode MS"/>
                <a:cs typeface="Arial Unicode MS"/>
              </a:rPr>
              <a:t>delle </a:t>
            </a:r>
            <a:r>
              <a:rPr sz="3500" spc="-125" dirty="0">
                <a:latin typeface="Arial Unicode MS"/>
                <a:cs typeface="Arial Unicode MS"/>
              </a:rPr>
              <a:t>milestones</a:t>
            </a:r>
            <a:r>
              <a:rPr sz="3500" spc="-350" dirty="0">
                <a:latin typeface="Arial Unicode MS"/>
                <a:cs typeface="Arial Unicode MS"/>
              </a:rPr>
              <a:t> </a:t>
            </a:r>
            <a:r>
              <a:rPr sz="3500" spc="-170" dirty="0">
                <a:latin typeface="Arial Unicode MS"/>
                <a:cs typeface="Arial Unicode MS"/>
              </a:rPr>
              <a:t>20</a:t>
            </a:r>
            <a:r>
              <a:rPr lang="it-IT" sz="3500" spc="-170" dirty="0">
                <a:latin typeface="Arial Unicode MS"/>
                <a:cs typeface="Arial Unicode MS"/>
              </a:rPr>
              <a:t>21</a:t>
            </a:r>
            <a:endParaRPr sz="3500" dirty="0">
              <a:latin typeface="Arial Unicode MS"/>
              <a:cs typeface="Arial Unicode MS"/>
            </a:endParaRPr>
          </a:p>
        </p:txBody>
      </p:sp>
      <p:pic>
        <p:nvPicPr>
          <p:cNvPr id="10" name="Immagine 9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7BBC387-11B2-47F0-9DE1-7B92CE056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066800"/>
            <a:ext cx="7554907" cy="544963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7170000-3F8B-4718-879E-E8B45DB9D175}"/>
              </a:ext>
            </a:extLst>
          </p:cNvPr>
          <p:cNvSpPr txBox="1"/>
          <p:nvPr/>
        </p:nvSpPr>
        <p:spPr>
          <a:xfrm>
            <a:off x="7924800" y="1600200"/>
            <a:ext cx="70083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100%</a:t>
            </a:r>
          </a:p>
          <a:p>
            <a:endParaRPr lang="it-IT" dirty="0"/>
          </a:p>
          <a:p>
            <a:r>
              <a:rPr lang="it-IT" dirty="0"/>
              <a:t>100%</a:t>
            </a:r>
          </a:p>
          <a:p>
            <a:endParaRPr lang="it-IT" dirty="0"/>
          </a:p>
          <a:p>
            <a:r>
              <a:rPr lang="it-IT" dirty="0"/>
              <a:t>100%</a:t>
            </a:r>
          </a:p>
          <a:p>
            <a:endParaRPr lang="it-IT" dirty="0"/>
          </a:p>
          <a:p>
            <a:r>
              <a:rPr lang="it-IT" dirty="0"/>
              <a:t>100%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100%</a:t>
            </a:r>
          </a:p>
          <a:p>
            <a:endParaRPr lang="it-IT" dirty="0"/>
          </a:p>
          <a:p>
            <a:r>
              <a:rPr lang="it-IT" dirty="0"/>
              <a:t>100%</a:t>
            </a:r>
          </a:p>
          <a:p>
            <a:endParaRPr lang="it-IT" dirty="0"/>
          </a:p>
          <a:p>
            <a:r>
              <a:rPr lang="it-IT" dirty="0"/>
              <a:t>100%</a:t>
            </a:r>
          </a:p>
          <a:p>
            <a:endParaRPr lang="it-IT" dirty="0"/>
          </a:p>
          <a:p>
            <a:r>
              <a:rPr lang="it-IT" dirty="0"/>
              <a:t>100%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6133D49-8806-4253-9649-951C56E5D0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55</a:t>
            </a:fld>
            <a:endParaRPr lang="it-IT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7DAFB9-865A-48E0-B08B-8B78928E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6" y="1263030"/>
            <a:ext cx="8228475" cy="457048"/>
          </a:xfrm>
        </p:spPr>
        <p:txBody>
          <a:bodyPr/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Situazione Economica 1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03F5704-AE92-43A3-B81E-5E193B347F9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316" y="2562912"/>
            <a:ext cx="8228475" cy="1121846"/>
          </a:xfrm>
        </p:spPr>
        <p:txBody>
          <a:bodyPr/>
          <a:lstStyle/>
          <a:p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Abbiamo avuto 200 </a:t>
            </a:r>
            <a:r>
              <a:rPr lang="it-IT" sz="2700" dirty="0" err="1">
                <a:latin typeface="Arial" panose="020B0604020202020204" pitchFamily="34" charset="0"/>
                <a:cs typeface="Arial" panose="020B0604020202020204" pitchFamily="34" charset="0"/>
              </a:rPr>
              <a:t>keuro</a:t>
            </a: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 per pagare i </a:t>
            </a:r>
            <a:r>
              <a:rPr lang="it-IT" sz="2700" dirty="0" err="1">
                <a:latin typeface="Arial" panose="020B0604020202020204" pitchFamily="34" charset="0"/>
                <a:cs typeface="Arial" panose="020B0604020202020204" pitchFamily="34" charset="0"/>
              </a:rPr>
              <a:t>MoU</a:t>
            </a: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 2020. </a:t>
            </a:r>
          </a:p>
          <a:p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Sono avanzati circa 20 </a:t>
            </a:r>
            <a:r>
              <a:rPr lang="it-IT" sz="2700" dirty="0" err="1">
                <a:latin typeface="Arial" panose="020B0604020202020204" pitchFamily="34" charset="0"/>
                <a:cs typeface="Arial" panose="020B0604020202020204" pitchFamily="34" charset="0"/>
              </a:rPr>
              <a:t>keuro</a:t>
            </a: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 che devono essere</a:t>
            </a:r>
          </a:p>
          <a:p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restituiti alla CSN1. Da fare in CSN1.</a:t>
            </a:r>
          </a:p>
        </p:txBody>
      </p:sp>
    </p:spTree>
    <p:extLst>
      <p:ext uri="{BB962C8B-B14F-4D97-AF65-F5344CB8AC3E}">
        <p14:creationId xmlns:p14="http://schemas.microsoft.com/office/powerpoint/2010/main" val="9675944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3744D3-746C-4CBE-AFE8-2913DF3E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6" y="1034507"/>
            <a:ext cx="8228475" cy="914096"/>
          </a:xfrm>
        </p:spPr>
        <p:txBody>
          <a:bodyPr/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Situazione economica 2</a:t>
            </a:r>
            <a:b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7D8BDD-44A2-4B45-B3B1-302C9B2920D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316" y="2096104"/>
            <a:ext cx="8228475" cy="2991588"/>
          </a:xfrm>
        </p:spPr>
        <p:txBody>
          <a:bodyPr/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provvedimenti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legati alla diffusione del 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hanno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causato l’immediata cessazione dei viaggi previsti per turni.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Al momento l’esperimento viene gestito da turnisti locali e noi italiani facciamo turni di esperti dei vari detector o turni di processamento dati. Al momento non abbiamo idea di quando torneremo alla normalità, ma abbiamo fatto l’esercizio di capire quali avanzi di missioni avremo assumendo di tornare a viaggiare a settembre e di  poter riprendere quindi da settembre a fare turni di presa dati.</a:t>
            </a:r>
          </a:p>
        </p:txBody>
      </p:sp>
    </p:spTree>
    <p:extLst>
      <p:ext uri="{BB962C8B-B14F-4D97-AF65-F5344CB8AC3E}">
        <p14:creationId xmlns:p14="http://schemas.microsoft.com/office/powerpoint/2010/main" val="91645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A55AF6-8A07-4260-876B-E9EFF29F7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6" y="1085708"/>
            <a:ext cx="8228475" cy="457048"/>
          </a:xfrm>
        </p:spPr>
        <p:txBody>
          <a:bodyPr/>
          <a:lstStyle/>
          <a:p>
            <a:r>
              <a:rPr lang="it-IT" dirty="0"/>
              <a:t>Avanzi previsti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881F22-D4B4-48EC-8C7A-8DD3524DBF77}"/>
              </a:ext>
            </a:extLst>
          </p:cNvPr>
          <p:cNvSpPr txBox="1"/>
          <p:nvPr/>
        </p:nvSpPr>
        <p:spPr>
          <a:xfrm>
            <a:off x="583608" y="1652344"/>
            <a:ext cx="5142348" cy="260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406"/>
            <a:r>
              <a:rPr lang="it-IT" sz="1633" dirty="0">
                <a:solidFill>
                  <a:prstClr val="black"/>
                </a:solidFill>
                <a:latin typeface="Arial"/>
              </a:rPr>
              <a:t>LNF: 17                         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endParaRPr lang="it-IT" sz="1633" dirty="0">
              <a:solidFill>
                <a:prstClr val="black"/>
              </a:solidFill>
              <a:latin typeface="Arial"/>
            </a:endParaRPr>
          </a:p>
          <a:p>
            <a:pPr defTabSz="829406"/>
            <a:r>
              <a:rPr lang="it-IT" sz="1633" dirty="0">
                <a:solidFill>
                  <a:prstClr val="black"/>
                </a:solidFill>
                <a:latin typeface="Arial"/>
              </a:rPr>
              <a:t>NA:   45                         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r>
              <a:rPr lang="it-IT" sz="1633" dirty="0">
                <a:solidFill>
                  <a:prstClr val="black"/>
                </a:solidFill>
                <a:latin typeface="Arial"/>
              </a:rPr>
              <a:t>        </a:t>
            </a:r>
          </a:p>
          <a:p>
            <a:pPr defTabSz="829406"/>
            <a:r>
              <a:rPr lang="it-IT" sz="1633" dirty="0">
                <a:solidFill>
                  <a:prstClr val="black"/>
                </a:solidFill>
                <a:latin typeface="Arial"/>
              </a:rPr>
              <a:t>PI:     69                         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r>
              <a:rPr lang="it-IT" sz="1633" dirty="0">
                <a:solidFill>
                  <a:prstClr val="black"/>
                </a:solidFill>
                <a:latin typeface="Arial"/>
              </a:rPr>
              <a:t>        </a:t>
            </a:r>
          </a:p>
          <a:p>
            <a:pPr defTabSz="829406"/>
            <a:r>
              <a:rPr lang="it-IT" sz="1633" dirty="0">
                <a:solidFill>
                  <a:prstClr val="black"/>
                </a:solidFill>
                <a:latin typeface="Arial"/>
              </a:rPr>
              <a:t>PD:   39                         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endParaRPr lang="it-IT" sz="1633" dirty="0">
              <a:solidFill>
                <a:prstClr val="black"/>
              </a:solidFill>
              <a:latin typeface="Arial"/>
            </a:endParaRPr>
          </a:p>
          <a:p>
            <a:pPr defTabSz="829406"/>
            <a:r>
              <a:rPr lang="it-IT" sz="1633" dirty="0">
                <a:solidFill>
                  <a:prstClr val="black"/>
                </a:solidFill>
                <a:latin typeface="Arial"/>
              </a:rPr>
              <a:t>PG:  32                          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endParaRPr lang="it-IT" sz="1633" dirty="0">
              <a:solidFill>
                <a:prstClr val="black"/>
              </a:solidFill>
              <a:latin typeface="Arial"/>
            </a:endParaRPr>
          </a:p>
          <a:p>
            <a:pPr defTabSz="829406"/>
            <a:r>
              <a:rPr lang="it-IT" sz="1633" dirty="0">
                <a:solidFill>
                  <a:prstClr val="black"/>
                </a:solidFill>
                <a:latin typeface="Arial"/>
              </a:rPr>
              <a:t>RM3: 87 + 78.5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s.j.</a:t>
            </a:r>
            <a:r>
              <a:rPr lang="it-IT" sz="1633" dirty="0">
                <a:solidFill>
                  <a:prstClr val="black"/>
                </a:solidFill>
                <a:latin typeface="Arial"/>
              </a:rPr>
              <a:t>        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endParaRPr lang="it-IT" sz="1633" dirty="0">
              <a:solidFill>
                <a:prstClr val="black"/>
              </a:solidFill>
              <a:latin typeface="Arial"/>
            </a:endParaRPr>
          </a:p>
          <a:p>
            <a:pPr defTabSz="829406"/>
            <a:r>
              <a:rPr lang="it-IT" sz="1633" dirty="0">
                <a:solidFill>
                  <a:prstClr val="black"/>
                </a:solidFill>
                <a:latin typeface="Arial"/>
              </a:rPr>
              <a:t>TO:  57.5                       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endParaRPr lang="it-IT" sz="1633" dirty="0">
              <a:solidFill>
                <a:prstClr val="black"/>
              </a:solidFill>
              <a:latin typeface="Arial"/>
            </a:endParaRPr>
          </a:p>
          <a:p>
            <a:pPr defTabSz="829406"/>
            <a:r>
              <a:rPr lang="it-IT" sz="1633" dirty="0">
                <a:solidFill>
                  <a:prstClr val="black"/>
                </a:solidFill>
                <a:latin typeface="Arial"/>
              </a:rPr>
              <a:t>TS:  51                          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endParaRPr lang="it-IT" sz="1633" dirty="0">
              <a:solidFill>
                <a:prstClr val="black"/>
              </a:solidFill>
              <a:latin typeface="Arial"/>
            </a:endParaRPr>
          </a:p>
          <a:p>
            <a:pPr defTabSz="829406"/>
            <a:endParaRPr lang="it-IT" sz="1633" dirty="0">
              <a:solidFill>
                <a:prstClr val="black"/>
              </a:solidFill>
              <a:latin typeface="Arial"/>
            </a:endParaRPr>
          </a:p>
          <a:p>
            <a:pPr defTabSz="829406"/>
            <a:r>
              <a:rPr lang="it-IT" sz="1633" dirty="0">
                <a:solidFill>
                  <a:prstClr val="black"/>
                </a:solidFill>
                <a:latin typeface="Arial"/>
              </a:rPr>
              <a:t>397.5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r>
              <a:rPr lang="it-IT" sz="1633" dirty="0">
                <a:solidFill>
                  <a:prstClr val="black"/>
                </a:solidFill>
                <a:latin typeface="Arial"/>
              </a:rPr>
              <a:t>  +78.5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r>
              <a:rPr lang="it-IT" sz="1633" dirty="0">
                <a:solidFill>
                  <a:prstClr val="black"/>
                </a:solidFill>
                <a:latin typeface="Arial"/>
              </a:rPr>
              <a:t>  = 476  </a:t>
            </a:r>
            <a:r>
              <a:rPr lang="it-IT" sz="1633" dirty="0" err="1">
                <a:solidFill>
                  <a:prstClr val="black"/>
                </a:solidFill>
                <a:latin typeface="Arial"/>
              </a:rPr>
              <a:t>keuro</a:t>
            </a:r>
            <a:endParaRPr lang="it-IT" sz="1633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946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4700" y="48259"/>
            <a:ext cx="2503805" cy="561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0" b="1" i="1" spc="-340" dirty="0">
                <a:solidFill>
                  <a:srgbClr val="C0504D"/>
                </a:solidFill>
                <a:latin typeface="Arial-BoldItalicMT"/>
                <a:cs typeface="Arial-BoldItalicMT"/>
              </a:rPr>
              <a:t>Backup</a:t>
            </a:r>
            <a:r>
              <a:rPr sz="3500" b="1" i="1" spc="-254" dirty="0">
                <a:solidFill>
                  <a:srgbClr val="C0504D"/>
                </a:solidFill>
                <a:latin typeface="Arial-BoldItalicMT"/>
                <a:cs typeface="Arial-BoldItalicMT"/>
              </a:rPr>
              <a:t> </a:t>
            </a:r>
            <a:r>
              <a:rPr sz="3500" b="1" i="1" spc="-310" dirty="0">
                <a:solidFill>
                  <a:srgbClr val="C0504D"/>
                </a:solidFill>
                <a:latin typeface="Arial-BoldItalicMT"/>
                <a:cs typeface="Arial-BoldItalicMT"/>
              </a:rPr>
              <a:t>slides</a:t>
            </a:r>
            <a:endParaRPr sz="3500">
              <a:latin typeface="Arial-BoldItalicMT"/>
              <a:cs typeface="Arial-BoldItalicM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D13399-D022-48FE-B1B9-12431E544D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59</a:t>
            </a:fld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15F9481-2B16-4924-AB46-20865F52124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6</a:t>
            </a:fld>
            <a:endParaRPr lang="it-IT"/>
          </a:p>
        </p:txBody>
      </p:sp>
      <p:pic>
        <p:nvPicPr>
          <p:cNvPr id="3" name="object 18">
            <a:extLst>
              <a:ext uri="{FF2B5EF4-FFF2-40B4-BE49-F238E27FC236}">
                <a16:creationId xmlns:a16="http://schemas.microsoft.com/office/drawing/2014/main" id="{08AA97C5-F6E6-468C-A126-59972D343D2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495" y="1676400"/>
            <a:ext cx="3774497" cy="2667000"/>
          </a:xfrm>
          <a:prstGeom prst="rect">
            <a:avLst/>
          </a:prstGeom>
        </p:spPr>
      </p:pic>
      <p:pic>
        <p:nvPicPr>
          <p:cNvPr id="5" name="object 8">
            <a:extLst>
              <a:ext uri="{FF2B5EF4-FFF2-40B4-BE49-F238E27FC236}">
                <a16:creationId xmlns:a16="http://schemas.microsoft.com/office/drawing/2014/main" id="{65C1D444-6D2D-4E07-B209-E8CB1AE9AE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21447" y="1447800"/>
            <a:ext cx="1813793" cy="2589420"/>
          </a:xfrm>
          <a:prstGeom prst="rect">
            <a:avLst/>
          </a:prstGeo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C9C7F4C8-4F27-4D57-9490-0208617AC3A3}"/>
              </a:ext>
            </a:extLst>
          </p:cNvPr>
          <p:cNvSpPr txBox="1"/>
          <p:nvPr/>
        </p:nvSpPr>
        <p:spPr>
          <a:xfrm>
            <a:off x="49226" y="857586"/>
            <a:ext cx="5208574" cy="818814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900" spc="5" dirty="0">
                <a:latin typeface="Tahoma"/>
                <a:cs typeface="Tahoma"/>
              </a:rPr>
              <a:t>December</a:t>
            </a:r>
            <a:r>
              <a:rPr sz="1900" spc="-5" dirty="0">
                <a:latin typeface="Tahoma"/>
                <a:cs typeface="Tahoma"/>
              </a:rPr>
              <a:t> </a:t>
            </a:r>
            <a:r>
              <a:rPr sz="1900" spc="-55" dirty="0">
                <a:latin typeface="Tahoma"/>
                <a:cs typeface="Tahoma"/>
              </a:rPr>
              <a:t>17,</a:t>
            </a:r>
            <a:r>
              <a:rPr sz="1900" spc="-5" dirty="0">
                <a:latin typeface="Tahoma"/>
                <a:cs typeface="Tahoma"/>
              </a:rPr>
              <a:t> </a:t>
            </a:r>
            <a:r>
              <a:rPr sz="1900" spc="10" dirty="0">
                <a:latin typeface="Tahoma"/>
                <a:cs typeface="Tahoma"/>
              </a:rPr>
              <a:t>2020</a:t>
            </a:r>
            <a:r>
              <a:rPr sz="1900" dirty="0">
                <a:latin typeface="Tahoma"/>
                <a:cs typeface="Tahoma"/>
              </a:rPr>
              <a:t> </a:t>
            </a:r>
            <a:r>
              <a:rPr sz="1900" spc="10" dirty="0">
                <a:latin typeface="Tahoma"/>
                <a:cs typeface="Tahoma"/>
              </a:rPr>
              <a:t>17:46</a:t>
            </a:r>
            <a:r>
              <a:rPr sz="1900" spc="5" dirty="0">
                <a:latin typeface="Tahoma"/>
                <a:cs typeface="Tahoma"/>
              </a:rPr>
              <a:t> -</a:t>
            </a:r>
            <a:r>
              <a:rPr sz="1900" spc="-5" dirty="0">
                <a:latin typeface="Tahoma"/>
                <a:cs typeface="Tahoma"/>
              </a:rPr>
              <a:t> </a:t>
            </a:r>
            <a:r>
              <a:rPr sz="1900" spc="10" dirty="0">
                <a:latin typeface="Tahoma"/>
                <a:cs typeface="Tahoma"/>
              </a:rPr>
              <a:t>17:54</a:t>
            </a:r>
            <a:endParaRPr lang="it-IT" sz="1900" spc="1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900" spc="10" dirty="0">
                <a:latin typeface="Tahoma"/>
                <a:cs typeface="Tahoma"/>
              </a:rPr>
              <a:t>TMCI</a:t>
            </a:r>
            <a:r>
              <a:rPr sz="1900" spc="-45" dirty="0">
                <a:latin typeface="Tahoma"/>
                <a:cs typeface="Tahoma"/>
              </a:rPr>
              <a:t> </a:t>
            </a:r>
            <a:r>
              <a:rPr sz="1900" spc="5" dirty="0">
                <a:latin typeface="Tahoma"/>
                <a:cs typeface="Tahoma"/>
              </a:rPr>
              <a:t>threshold</a:t>
            </a:r>
            <a:endParaRPr sz="1900" dirty="0">
              <a:latin typeface="Tahoma"/>
              <a:cs typeface="Tahoma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3ADBB641-62C1-4DD1-98A3-5EB77B661815}"/>
              </a:ext>
            </a:extLst>
          </p:cNvPr>
          <p:cNvSpPr txBox="1"/>
          <p:nvPr/>
        </p:nvSpPr>
        <p:spPr>
          <a:xfrm>
            <a:off x="39189" y="5562600"/>
            <a:ext cx="12838611" cy="92737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2084070">
              <a:lnSpc>
                <a:spcPct val="102000"/>
              </a:lnSpc>
              <a:spcBef>
                <a:spcPts val="55"/>
              </a:spcBef>
            </a:pPr>
            <a:r>
              <a:rPr sz="1900" spc="-40" dirty="0">
                <a:solidFill>
                  <a:srgbClr val="FF2600"/>
                </a:solidFill>
                <a:latin typeface="Tahoma"/>
                <a:cs typeface="Tahoma"/>
              </a:rPr>
              <a:t>We</a:t>
            </a:r>
            <a:r>
              <a:rPr sz="1900" spc="5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observed </a:t>
            </a:r>
            <a:r>
              <a:rPr sz="1900" spc="15" dirty="0">
                <a:solidFill>
                  <a:srgbClr val="FF2600"/>
                </a:solidFill>
                <a:latin typeface="Tahoma"/>
                <a:cs typeface="Tahoma"/>
              </a:rPr>
              <a:t>TMCI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 in the</a:t>
            </a:r>
            <a:r>
              <a:rPr sz="1900" spc="5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15" dirty="0">
                <a:solidFill>
                  <a:srgbClr val="FF2600"/>
                </a:solidFill>
                <a:latin typeface="Tahoma"/>
                <a:cs typeface="Tahoma"/>
              </a:rPr>
              <a:t>LER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 at the </a:t>
            </a:r>
            <a:r>
              <a:rPr sz="1900" spc="5" dirty="0">
                <a:solidFill>
                  <a:srgbClr val="FF2600"/>
                </a:solidFill>
                <a:latin typeface="Tahoma"/>
                <a:cs typeface="Tahoma"/>
              </a:rPr>
              <a:t>operation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15" dirty="0">
                <a:solidFill>
                  <a:srgbClr val="FF2600"/>
                </a:solidFill>
                <a:latin typeface="Tahoma"/>
                <a:cs typeface="Tahoma"/>
              </a:rPr>
              <a:t>beam</a:t>
            </a:r>
            <a:r>
              <a:rPr sz="1900" spc="5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current. </a:t>
            </a:r>
            <a:r>
              <a:rPr sz="1900" spc="-950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endParaRPr lang="it-IT" sz="1900" spc="-950" dirty="0">
              <a:solidFill>
                <a:srgbClr val="FF2600"/>
              </a:solidFill>
              <a:latin typeface="Tahoma"/>
              <a:cs typeface="Tahoma"/>
            </a:endParaRPr>
          </a:p>
          <a:p>
            <a:pPr marL="12700" marR="2084070">
              <a:lnSpc>
                <a:spcPct val="102000"/>
              </a:lnSpc>
              <a:spcBef>
                <a:spcPts val="55"/>
              </a:spcBef>
            </a:pPr>
            <a:r>
              <a:rPr sz="1900" spc="15" dirty="0">
                <a:solidFill>
                  <a:srgbClr val="FF2600"/>
                </a:solidFill>
                <a:latin typeface="Tahoma"/>
                <a:cs typeface="Tahoma"/>
              </a:rPr>
              <a:t>TMCI</a:t>
            </a:r>
            <a:r>
              <a:rPr sz="1900" spc="5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threshold</a:t>
            </a:r>
            <a:r>
              <a:rPr sz="1900" spc="5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depends </a:t>
            </a:r>
            <a:r>
              <a:rPr sz="1900" spc="15" dirty="0">
                <a:solidFill>
                  <a:srgbClr val="FF2600"/>
                </a:solidFill>
                <a:latin typeface="Tahoma"/>
                <a:cs typeface="Tahoma"/>
              </a:rPr>
              <a:t>on</a:t>
            </a:r>
            <a:r>
              <a:rPr sz="1900" spc="5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the collimator aperture.</a:t>
            </a:r>
            <a:r>
              <a:rPr lang="it-IT" sz="1900" dirty="0">
                <a:latin typeface="Tahoma"/>
                <a:cs typeface="Tahoma"/>
              </a:rPr>
              <a:t> </a:t>
            </a:r>
          </a:p>
          <a:p>
            <a:pPr marL="12700" marR="2084070">
              <a:lnSpc>
                <a:spcPct val="102000"/>
              </a:lnSpc>
              <a:spcBef>
                <a:spcPts val="55"/>
              </a:spcBef>
            </a:pPr>
            <a:r>
              <a:rPr sz="1900" spc="15" dirty="0">
                <a:solidFill>
                  <a:srgbClr val="FF2600"/>
                </a:solidFill>
                <a:latin typeface="Tahoma"/>
                <a:cs typeface="Tahoma"/>
              </a:rPr>
              <a:t>The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 threshold</a:t>
            </a:r>
            <a:r>
              <a:rPr sz="1900" spc="15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also depends</a:t>
            </a:r>
            <a:r>
              <a:rPr sz="1900" spc="15" dirty="0">
                <a:solidFill>
                  <a:srgbClr val="FF2600"/>
                </a:solidFill>
                <a:latin typeface="Tahoma"/>
                <a:cs typeface="Tahoma"/>
              </a:rPr>
              <a:t> on 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the </a:t>
            </a:r>
            <a:r>
              <a:rPr sz="1900" spc="5" dirty="0">
                <a:solidFill>
                  <a:srgbClr val="FF2600"/>
                </a:solidFill>
                <a:latin typeface="Tahoma"/>
                <a:cs typeface="Tahoma"/>
              </a:rPr>
              <a:t>vertical</a:t>
            </a:r>
            <a:r>
              <a:rPr sz="1900" spc="15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tune.</a:t>
            </a:r>
            <a:r>
              <a:rPr sz="1900" spc="20" dirty="0">
                <a:solidFill>
                  <a:srgbClr val="FF2600"/>
                </a:solidFill>
                <a:latin typeface="Tahoma"/>
                <a:cs typeface="Tahoma"/>
              </a:rPr>
              <a:t> </a:t>
            </a:r>
            <a:r>
              <a:rPr sz="1900" spc="220" dirty="0">
                <a:solidFill>
                  <a:srgbClr val="FF2600"/>
                </a:solidFill>
                <a:latin typeface="Lucida Sans Unicode"/>
                <a:cs typeface="Lucida Sans Unicode"/>
              </a:rPr>
              <a:t>→</a:t>
            </a:r>
            <a:r>
              <a:rPr sz="1900" dirty="0">
                <a:solidFill>
                  <a:srgbClr val="FF2600"/>
                </a:solidFill>
                <a:latin typeface="Lucida Sans Unicode"/>
                <a:cs typeface="Lucida Sans Unicode"/>
              </a:rPr>
              <a:t> </a:t>
            </a:r>
            <a:r>
              <a:rPr sz="1900" spc="10" dirty="0">
                <a:solidFill>
                  <a:srgbClr val="FF2600"/>
                </a:solidFill>
                <a:latin typeface="Tahoma"/>
                <a:cs typeface="Tahoma"/>
              </a:rPr>
              <a:t>localized impedance?</a:t>
            </a:r>
            <a:endParaRPr sz="19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348313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5" y="457200"/>
            <a:ext cx="7084695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b="1" spc="-8" dirty="0"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r>
              <a:rPr sz="33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300" b="1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00" b="1" spc="-4" dirty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" y="1752600"/>
            <a:ext cx="7556183" cy="365164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80975" marR="167164" indent="-171450" defTabSz="685800">
              <a:lnSpc>
                <a:spcPts val="2250"/>
              </a:lnSpc>
              <a:spcBef>
                <a:spcPts val="375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move </a:t>
            </a:r>
            <a:r>
              <a:rPr sz="21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loosely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 </a:t>
            </a:r>
            <a:r>
              <a:rPr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</a:t>
            </a: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projects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2100" spc="-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sz="2100" spc="3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timescale</a:t>
            </a:r>
            <a:endParaRPr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marR="210503" indent="-171450" defTabSz="685800">
              <a:lnSpc>
                <a:spcPts val="2340"/>
              </a:lnSpc>
              <a:spcBef>
                <a:spcPts val="664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</a:t>
            </a:r>
            <a:r>
              <a:rPr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to UWG </a:t>
            </a:r>
            <a:r>
              <a:rPr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clarify dividing lines of  responsibility with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TB,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communication</a:t>
            </a:r>
            <a:r>
              <a:rPr sz="2100" spc="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bandwidth</a:t>
            </a:r>
            <a:endParaRPr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marR="3810" indent="-171450" defTabSz="685800">
              <a:lnSpc>
                <a:spcPts val="2250"/>
              </a:lnSpc>
              <a:spcBef>
                <a:spcPts val="720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100" spc="-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endorsement from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 on </a:t>
            </a: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 </a:t>
            </a:r>
            <a:r>
              <a:rPr sz="2100" spc="-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SuperKEKB/ BELLE II </a:t>
            </a: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2100" spc="1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</a:p>
          <a:p>
            <a:pPr marL="180975" marR="871061" indent="-171450" defTabSz="685800">
              <a:lnSpc>
                <a:spcPts val="2325"/>
              </a:lnSpc>
              <a:spcBef>
                <a:spcPts val="698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start </a:t>
            </a:r>
            <a:r>
              <a:rPr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Funding </a:t>
            </a:r>
            <a:r>
              <a:rPr sz="2100" spc="-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agencies ASAP </a:t>
            </a:r>
            <a:r>
              <a:rPr sz="2100" spc="-1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 understand available</a:t>
            </a:r>
            <a:r>
              <a:rPr sz="2100" spc="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it-IT" sz="2100" spc="-4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marR="871061" indent="-171450" defTabSz="685800">
              <a:lnSpc>
                <a:spcPts val="2325"/>
              </a:lnSpc>
              <a:spcBef>
                <a:spcPts val="698"/>
              </a:spcBef>
              <a:buFont typeface="Arial"/>
              <a:buChar char="•"/>
              <a:tabLst>
                <a:tab pos="180975" algn="l"/>
              </a:tabLst>
            </a:pPr>
            <a:r>
              <a:rPr lang="it-IT" sz="2100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2100" spc="-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activity </a:t>
            </a:r>
            <a:r>
              <a:rPr lang="it-IT" sz="2100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</a:t>
            </a:r>
            <a:r>
              <a:rPr lang="it-IT" sz="2100" spc="-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2100" spc="-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Belle 2 </a:t>
            </a:r>
            <a:r>
              <a:rPr lang="it-IT" sz="2100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subdectors</a:t>
            </a:r>
            <a:r>
              <a:rPr lang="it-IT" sz="2100" spc="-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100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we’ll</a:t>
            </a:r>
            <a:r>
              <a:rPr lang="it-IT" sz="2100" spc="-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</a:t>
            </a:r>
            <a:r>
              <a:rPr lang="it-IT" sz="2100" spc="-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sub detector </a:t>
            </a:r>
            <a:r>
              <a:rPr lang="it-IT" sz="2100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</a:t>
            </a:r>
            <a:r>
              <a:rPr lang="it-IT" sz="2100" spc="-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2100" spc="-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100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it-IT" sz="2100" spc="-4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06E9F9-537F-4754-A481-1C3E9700FB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60</a:t>
            </a:fld>
            <a:endParaRPr lang="it-IT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0289" y="999427"/>
            <a:ext cx="2824418" cy="17969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0938" y="3101679"/>
            <a:ext cx="2992419" cy="18511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773" y="1574295"/>
            <a:ext cx="4773236" cy="318081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7415" y="970965"/>
            <a:ext cx="2810495" cy="24789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569" spc="48" dirty="0">
                <a:solidFill>
                  <a:srgbClr val="0433FF"/>
                </a:solidFill>
                <a:latin typeface="Arial"/>
                <a:cs typeface="Arial"/>
              </a:rPr>
              <a:t>High</a:t>
            </a:r>
            <a:r>
              <a:rPr sz="1569" spc="-52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-27" dirty="0">
                <a:solidFill>
                  <a:srgbClr val="0433FF"/>
                </a:solidFill>
                <a:latin typeface="Arial"/>
                <a:cs typeface="Arial"/>
              </a:rPr>
              <a:t>Bunch</a:t>
            </a:r>
            <a:r>
              <a:rPr sz="1569" spc="-50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14" dirty="0">
                <a:solidFill>
                  <a:srgbClr val="0433FF"/>
                </a:solidFill>
                <a:latin typeface="Arial"/>
                <a:cs typeface="Arial"/>
              </a:rPr>
              <a:t>Current</a:t>
            </a:r>
            <a:r>
              <a:rPr sz="1569" spc="-50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2" dirty="0">
                <a:solidFill>
                  <a:srgbClr val="0433FF"/>
                </a:solidFill>
                <a:latin typeface="Arial"/>
                <a:cs typeface="Arial"/>
              </a:rPr>
              <a:t>Collision</a:t>
            </a:r>
            <a:endParaRPr sz="1569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3388" y="1302896"/>
            <a:ext cx="569839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11552">
              <a:spcBef>
                <a:spcPts val="55"/>
              </a:spcBef>
            </a:pPr>
            <a:r>
              <a:rPr sz="1114" b="1" spc="23" dirty="0">
                <a:latin typeface="Arial"/>
                <a:cs typeface="Arial"/>
              </a:rPr>
              <a:t>n</a:t>
            </a:r>
            <a:r>
              <a:rPr sz="1126" b="1" spc="34" baseline="-10101" dirty="0">
                <a:latin typeface="Arial"/>
                <a:cs typeface="Arial"/>
              </a:rPr>
              <a:t>b</a:t>
            </a:r>
            <a:r>
              <a:rPr sz="1126" b="1" spc="78" baseline="-10101" dirty="0">
                <a:latin typeface="Arial"/>
                <a:cs typeface="Arial"/>
              </a:rPr>
              <a:t> </a:t>
            </a:r>
            <a:r>
              <a:rPr sz="1114" b="1" spc="2" dirty="0">
                <a:latin typeface="Arial"/>
                <a:cs typeface="Arial"/>
              </a:rPr>
              <a:t>:</a:t>
            </a:r>
            <a:r>
              <a:rPr sz="1114" b="1" spc="-48" dirty="0">
                <a:latin typeface="Arial"/>
                <a:cs typeface="Arial"/>
              </a:rPr>
              <a:t> </a:t>
            </a:r>
            <a:r>
              <a:rPr sz="1114" b="1" spc="107" dirty="0">
                <a:latin typeface="Arial"/>
                <a:cs typeface="Arial"/>
              </a:rPr>
              <a:t>393</a:t>
            </a:r>
            <a:endParaRPr sz="1114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47270" y="5073907"/>
            <a:ext cx="2844287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17328">
              <a:spcBef>
                <a:spcPts val="55"/>
              </a:spcBef>
            </a:pPr>
            <a:r>
              <a:rPr sz="1114" spc="16" dirty="0">
                <a:latin typeface="Arial"/>
                <a:cs typeface="Arial"/>
              </a:rPr>
              <a:t>1.2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x10</a:t>
            </a:r>
            <a:r>
              <a:rPr sz="1126" spc="24" baseline="20202" dirty="0">
                <a:latin typeface="Arial"/>
                <a:cs typeface="Arial"/>
              </a:rPr>
              <a:t>34</a:t>
            </a:r>
            <a:r>
              <a:rPr sz="1126" spc="106" baseline="20202" dirty="0">
                <a:latin typeface="Arial"/>
                <a:cs typeface="Arial"/>
              </a:rPr>
              <a:t> </a:t>
            </a:r>
            <a:r>
              <a:rPr sz="1114" spc="2" dirty="0">
                <a:latin typeface="Arial"/>
                <a:cs typeface="Arial"/>
              </a:rPr>
              <a:t>cm</a:t>
            </a:r>
            <a:r>
              <a:rPr sz="1126" spc="3" baseline="20202" dirty="0">
                <a:latin typeface="Arial"/>
                <a:cs typeface="Arial"/>
              </a:rPr>
              <a:t>-2</a:t>
            </a:r>
            <a:r>
              <a:rPr sz="1114" spc="2" dirty="0">
                <a:latin typeface="Arial"/>
                <a:cs typeface="Arial"/>
              </a:rPr>
              <a:t>s</a:t>
            </a:r>
            <a:r>
              <a:rPr sz="1126" spc="3" baseline="20202" dirty="0">
                <a:latin typeface="Arial"/>
                <a:cs typeface="Arial"/>
              </a:rPr>
              <a:t>-1</a:t>
            </a:r>
            <a:r>
              <a:rPr sz="1126" spc="106" baseline="20202" dirty="0">
                <a:latin typeface="Arial"/>
                <a:cs typeface="Arial"/>
              </a:rPr>
              <a:t> </a:t>
            </a:r>
            <a:r>
              <a:rPr sz="1114" spc="7" dirty="0">
                <a:latin typeface="Arial"/>
                <a:cs typeface="Arial"/>
              </a:rPr>
              <a:t>at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8" dirty="0">
                <a:latin typeface="Arial"/>
                <a:cs typeface="Arial"/>
              </a:rPr>
              <a:t>0.57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mA</a:t>
            </a:r>
            <a:r>
              <a:rPr sz="1126" spc="61" baseline="20202" dirty="0">
                <a:latin typeface="Arial"/>
                <a:cs typeface="Arial"/>
              </a:rPr>
              <a:t>2</a:t>
            </a:r>
            <a:r>
              <a:rPr sz="1126" spc="106" baseline="20202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(393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bunches)</a:t>
            </a:r>
            <a:endParaRPr sz="1114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93943" y="5519506"/>
            <a:ext cx="3189714" cy="383145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829428" marR="13862" indent="-812389">
              <a:lnSpc>
                <a:spcPct val="114999"/>
              </a:lnSpc>
              <a:spcBef>
                <a:spcPts val="43"/>
              </a:spcBef>
            </a:pPr>
            <a:r>
              <a:rPr sz="1114" spc="18" dirty="0">
                <a:latin typeface="Arial"/>
                <a:cs typeface="Arial"/>
              </a:rPr>
              <a:t>4.78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-14" dirty="0">
                <a:latin typeface="Arial"/>
                <a:cs typeface="Arial"/>
              </a:rPr>
              <a:t>x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5" dirty="0">
                <a:latin typeface="Arial"/>
                <a:cs typeface="Arial"/>
              </a:rPr>
              <a:t>10</a:t>
            </a:r>
            <a:r>
              <a:rPr sz="1126" spc="37" baseline="20202" dirty="0">
                <a:latin typeface="Arial"/>
                <a:cs typeface="Arial"/>
              </a:rPr>
              <a:t>34</a:t>
            </a:r>
            <a:r>
              <a:rPr sz="1126" spc="106" baseline="20202" dirty="0">
                <a:latin typeface="Arial"/>
                <a:cs typeface="Arial"/>
              </a:rPr>
              <a:t> </a:t>
            </a:r>
            <a:r>
              <a:rPr sz="1114" spc="2" dirty="0">
                <a:latin typeface="Arial"/>
                <a:cs typeface="Arial"/>
              </a:rPr>
              <a:t>cm</a:t>
            </a:r>
            <a:r>
              <a:rPr sz="1126" spc="3" baseline="20202" dirty="0">
                <a:latin typeface="Arial"/>
                <a:cs typeface="Arial"/>
              </a:rPr>
              <a:t>-2</a:t>
            </a:r>
            <a:r>
              <a:rPr sz="1114" spc="2" dirty="0">
                <a:latin typeface="Arial"/>
                <a:cs typeface="Arial"/>
              </a:rPr>
              <a:t>s</a:t>
            </a:r>
            <a:r>
              <a:rPr sz="1126" spc="3" baseline="20202" dirty="0">
                <a:latin typeface="Arial"/>
                <a:cs typeface="Arial"/>
              </a:rPr>
              <a:t>-1</a:t>
            </a:r>
            <a:r>
              <a:rPr sz="1126" spc="-34" baseline="20202" dirty="0">
                <a:latin typeface="Arial"/>
                <a:cs typeface="Arial"/>
              </a:rPr>
              <a:t> </a:t>
            </a:r>
            <a:r>
              <a:rPr sz="1114" spc="-14" dirty="0">
                <a:latin typeface="Arial"/>
                <a:cs typeface="Arial"/>
              </a:rPr>
              <a:t>is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6" dirty="0">
                <a:latin typeface="Arial"/>
                <a:cs typeface="Arial"/>
              </a:rPr>
              <a:t>expected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for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1565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8" dirty="0">
                <a:latin typeface="Arial"/>
                <a:cs typeface="Arial"/>
              </a:rPr>
              <a:t>bunches.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-48" dirty="0">
                <a:latin typeface="Arial"/>
                <a:cs typeface="Arial"/>
              </a:rPr>
              <a:t>(I</a:t>
            </a:r>
            <a:r>
              <a:rPr sz="1126" spc="-71" baseline="-10101" dirty="0">
                <a:latin typeface="Arial"/>
                <a:cs typeface="Arial"/>
              </a:rPr>
              <a:t>LER</a:t>
            </a:r>
            <a:r>
              <a:rPr sz="1126" spc="102" baseline="-10101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: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1.4</a:t>
            </a:r>
            <a:r>
              <a:rPr sz="1114" spc="-52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A</a:t>
            </a:r>
            <a:r>
              <a:rPr sz="1114" spc="-50" dirty="0">
                <a:latin typeface="Arial"/>
                <a:cs typeface="Arial"/>
              </a:rPr>
              <a:t> </a:t>
            </a:r>
            <a:r>
              <a:rPr sz="1114" spc="104" dirty="0">
                <a:latin typeface="Arial"/>
                <a:cs typeface="Arial"/>
              </a:rPr>
              <a:t>/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-43" dirty="0">
                <a:latin typeface="Arial"/>
                <a:cs typeface="Arial"/>
              </a:rPr>
              <a:t>I</a:t>
            </a:r>
            <a:r>
              <a:rPr sz="1126" spc="-65" baseline="-10101" dirty="0">
                <a:latin typeface="Arial"/>
                <a:cs typeface="Arial"/>
              </a:rPr>
              <a:t>HER</a:t>
            </a:r>
            <a:r>
              <a:rPr sz="1126" spc="106" baseline="-10101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: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1.0</a:t>
            </a:r>
            <a:r>
              <a:rPr sz="1114" spc="-50" dirty="0">
                <a:latin typeface="Arial"/>
                <a:cs typeface="Arial"/>
              </a:rPr>
              <a:t> </a:t>
            </a:r>
            <a:r>
              <a:rPr sz="1114" spc="5" dirty="0">
                <a:latin typeface="Arial"/>
                <a:cs typeface="Arial"/>
              </a:rPr>
              <a:t>A)</a:t>
            </a:r>
            <a:endParaRPr sz="1114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67550" y="5320784"/>
            <a:ext cx="238275" cy="238275"/>
          </a:xfrm>
          <a:custGeom>
            <a:avLst/>
            <a:gdLst/>
            <a:ahLst/>
            <a:cxnLst/>
            <a:rect l="l" t="t" r="r" b="b"/>
            <a:pathLst>
              <a:path w="523875" h="523875">
                <a:moveTo>
                  <a:pt x="345539" y="0"/>
                </a:moveTo>
                <a:lnTo>
                  <a:pt x="178005" y="0"/>
                </a:lnTo>
                <a:lnTo>
                  <a:pt x="178005" y="188475"/>
                </a:lnTo>
                <a:lnTo>
                  <a:pt x="0" y="188475"/>
                </a:lnTo>
                <a:lnTo>
                  <a:pt x="261772" y="523544"/>
                </a:lnTo>
                <a:lnTo>
                  <a:pt x="523544" y="188475"/>
                </a:lnTo>
                <a:lnTo>
                  <a:pt x="345539" y="188475"/>
                </a:lnTo>
                <a:lnTo>
                  <a:pt x="345539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0" name="object 10"/>
          <p:cNvSpPr txBox="1"/>
          <p:nvPr/>
        </p:nvSpPr>
        <p:spPr>
          <a:xfrm>
            <a:off x="330063" y="4834215"/>
            <a:ext cx="4864285" cy="1266704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154507" indent="-149020">
              <a:spcBef>
                <a:spcPts val="55"/>
              </a:spcBef>
              <a:buSzPct val="126530"/>
              <a:buChar char="•"/>
              <a:tabLst>
                <a:tab pos="154796" algn="l"/>
              </a:tabLst>
            </a:pPr>
            <a:r>
              <a:rPr sz="1114" spc="11" dirty="0">
                <a:latin typeface="Arial"/>
                <a:cs typeface="Arial"/>
              </a:rPr>
              <a:t>We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observed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large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beam-beam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9" dirty="0">
                <a:latin typeface="Arial"/>
                <a:cs typeface="Arial"/>
              </a:rPr>
              <a:t>blowup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in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the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68" dirty="0">
                <a:latin typeface="Arial"/>
                <a:cs typeface="Arial"/>
              </a:rPr>
              <a:t>LER.</a:t>
            </a:r>
            <a:r>
              <a:rPr sz="1114" spc="-61" dirty="0">
                <a:latin typeface="Arial"/>
                <a:cs typeface="Arial"/>
              </a:rPr>
              <a:t> </a:t>
            </a:r>
            <a:r>
              <a:rPr sz="1114" spc="9" dirty="0">
                <a:latin typeface="Arial"/>
                <a:cs typeface="Arial"/>
              </a:rPr>
              <a:t>(40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80" dirty="0">
                <a:latin typeface="Arial"/>
                <a:cs typeface="Arial"/>
              </a:rPr>
              <a:t>pm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68" dirty="0">
                <a:latin typeface="Arial"/>
                <a:cs typeface="Arial"/>
              </a:rPr>
              <a:t>w/o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20" dirty="0">
                <a:latin typeface="Arial"/>
                <a:cs typeface="Arial"/>
              </a:rPr>
              <a:t>collision)</a:t>
            </a:r>
            <a:endParaRPr sz="1114" dirty="0">
              <a:latin typeface="Arial"/>
              <a:cs typeface="Arial"/>
            </a:endParaRPr>
          </a:p>
          <a:p>
            <a:pPr marL="154507" indent="-149020">
              <a:spcBef>
                <a:spcPts val="200"/>
              </a:spcBef>
              <a:buSzPct val="126530"/>
              <a:buChar char="•"/>
              <a:tabLst>
                <a:tab pos="154796" algn="l"/>
              </a:tabLst>
            </a:pPr>
            <a:r>
              <a:rPr sz="1114" spc="14" dirty="0">
                <a:latin typeface="Arial"/>
                <a:cs typeface="Arial"/>
              </a:rPr>
              <a:t>It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depends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0" dirty="0">
                <a:latin typeface="Arial"/>
                <a:cs typeface="Arial"/>
              </a:rPr>
              <a:t>on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the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70" dirty="0">
                <a:latin typeface="Arial"/>
                <a:cs typeface="Arial"/>
              </a:rPr>
              <a:t>HER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9" dirty="0">
                <a:latin typeface="Arial"/>
                <a:cs typeface="Arial"/>
              </a:rPr>
              <a:t>b</a:t>
            </a:r>
            <a:r>
              <a:rPr sz="1114" spc="52" dirty="0">
                <a:latin typeface="Arial"/>
                <a:cs typeface="Arial"/>
              </a:rPr>
              <a:t>e</a:t>
            </a:r>
            <a:r>
              <a:rPr sz="1114" spc="23" dirty="0">
                <a:latin typeface="Arial"/>
                <a:cs typeface="Arial"/>
              </a:rPr>
              <a:t>am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cur</a:t>
            </a:r>
            <a:r>
              <a:rPr sz="1114" dirty="0">
                <a:latin typeface="Arial"/>
                <a:cs typeface="Arial"/>
              </a:rPr>
              <a:t>r</a:t>
            </a:r>
            <a:r>
              <a:rPr sz="1114" spc="20" dirty="0">
                <a:latin typeface="Arial"/>
                <a:cs typeface="Arial"/>
              </a:rPr>
              <a:t>ent.</a:t>
            </a:r>
            <a:endParaRPr sz="1114" dirty="0">
              <a:latin typeface="Arial"/>
              <a:cs typeface="Arial"/>
            </a:endParaRPr>
          </a:p>
          <a:p>
            <a:pPr marL="154507" indent="-149020">
              <a:spcBef>
                <a:spcPts val="202"/>
              </a:spcBef>
              <a:buSzPct val="126530"/>
              <a:buChar char="•"/>
              <a:tabLst>
                <a:tab pos="154796" algn="l"/>
              </a:tabLst>
            </a:pPr>
            <a:r>
              <a:rPr sz="1114" spc="23" dirty="0">
                <a:latin typeface="Arial"/>
                <a:cs typeface="Arial"/>
              </a:rPr>
              <a:t>Horizontal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emittance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" dirty="0">
                <a:latin typeface="Arial"/>
                <a:cs typeface="Arial"/>
              </a:rPr>
              <a:t>also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5" dirty="0">
                <a:latin typeface="Arial"/>
                <a:cs typeface="Arial"/>
              </a:rPr>
              <a:t>increases.</a:t>
            </a:r>
            <a:endParaRPr sz="1114" dirty="0">
              <a:latin typeface="Arial"/>
              <a:cs typeface="Arial"/>
            </a:endParaRPr>
          </a:p>
          <a:p>
            <a:pPr marL="91260" marR="178477">
              <a:lnSpc>
                <a:spcPct val="114999"/>
              </a:lnSpc>
            </a:pPr>
            <a:r>
              <a:rPr sz="1114" spc="11" dirty="0">
                <a:latin typeface="Arial"/>
                <a:cs typeface="Arial"/>
              </a:rPr>
              <a:t>We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30" dirty="0">
                <a:latin typeface="Arial"/>
                <a:cs typeface="Arial"/>
              </a:rPr>
              <a:t>consider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0" dirty="0">
                <a:latin typeface="Arial"/>
                <a:cs typeface="Arial"/>
              </a:rPr>
              <a:t>coherent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beam-beam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head-tail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5" dirty="0">
                <a:latin typeface="Arial"/>
                <a:cs typeface="Arial"/>
              </a:rPr>
              <a:t>instability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2" dirty="0">
                <a:latin typeface="Arial"/>
                <a:cs typeface="Arial"/>
              </a:rPr>
              <a:t>and/or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30" dirty="0">
                <a:latin typeface="Arial"/>
                <a:cs typeface="Arial"/>
              </a:rPr>
              <a:t>dynamic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beta/emittance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effect.</a:t>
            </a:r>
            <a:endParaRPr sz="1114" dirty="0">
              <a:latin typeface="Arial"/>
              <a:cs typeface="Arial"/>
            </a:endParaRPr>
          </a:p>
          <a:p>
            <a:pPr marR="589148" algn="r">
              <a:lnSpc>
                <a:spcPts val="962"/>
              </a:lnSpc>
            </a:pPr>
            <a:endParaRPr sz="887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56938" y="4274179"/>
            <a:ext cx="1382286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20" dirty="0">
                <a:solidFill>
                  <a:srgbClr val="FF2F92"/>
                </a:solidFill>
                <a:latin typeface="Arial"/>
                <a:cs typeface="Arial"/>
              </a:rPr>
              <a:t>Horizontal</a:t>
            </a:r>
            <a:r>
              <a:rPr sz="887" spc="-32" dirty="0">
                <a:solidFill>
                  <a:srgbClr val="FF2F92"/>
                </a:solidFill>
                <a:latin typeface="Arial"/>
                <a:cs typeface="Arial"/>
              </a:rPr>
              <a:t> </a:t>
            </a:r>
            <a:r>
              <a:rPr sz="887" spc="23" dirty="0">
                <a:solidFill>
                  <a:srgbClr val="FF2F92"/>
                </a:solidFill>
                <a:latin typeface="Arial"/>
                <a:cs typeface="Arial"/>
              </a:rPr>
              <a:t>emittance</a:t>
            </a:r>
            <a:r>
              <a:rPr sz="887" spc="-30" dirty="0">
                <a:solidFill>
                  <a:srgbClr val="FF2F92"/>
                </a:solidFill>
                <a:latin typeface="Arial"/>
                <a:cs typeface="Arial"/>
              </a:rPr>
              <a:t> </a:t>
            </a:r>
            <a:r>
              <a:rPr sz="887" spc="-50" dirty="0">
                <a:solidFill>
                  <a:srgbClr val="FF2F92"/>
                </a:solidFill>
                <a:latin typeface="Arial"/>
                <a:cs typeface="Arial"/>
              </a:rPr>
              <a:t>(LER)</a:t>
            </a:r>
            <a:endParaRPr sz="88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2490" y="3493128"/>
            <a:ext cx="1231234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FF2F92"/>
                </a:solidFill>
                <a:latin typeface="Arial"/>
                <a:cs typeface="Arial"/>
              </a:rPr>
              <a:t>Vertical</a:t>
            </a:r>
            <a:r>
              <a:rPr sz="887" spc="-34" dirty="0">
                <a:solidFill>
                  <a:srgbClr val="FF2F92"/>
                </a:solidFill>
                <a:latin typeface="Arial"/>
                <a:cs typeface="Arial"/>
              </a:rPr>
              <a:t> </a:t>
            </a:r>
            <a:r>
              <a:rPr sz="887" spc="23" dirty="0">
                <a:solidFill>
                  <a:srgbClr val="FF2F92"/>
                </a:solidFill>
                <a:latin typeface="Arial"/>
                <a:cs typeface="Arial"/>
              </a:rPr>
              <a:t>emittance</a:t>
            </a:r>
            <a:r>
              <a:rPr sz="887" spc="-34" dirty="0">
                <a:solidFill>
                  <a:srgbClr val="FF2F92"/>
                </a:solidFill>
                <a:latin typeface="Arial"/>
                <a:cs typeface="Arial"/>
              </a:rPr>
              <a:t> </a:t>
            </a:r>
            <a:r>
              <a:rPr sz="887" spc="-50" dirty="0">
                <a:solidFill>
                  <a:srgbClr val="FF2F92"/>
                </a:solidFill>
                <a:latin typeface="Arial"/>
                <a:cs typeface="Arial"/>
              </a:rPr>
              <a:t>(LER)</a:t>
            </a:r>
            <a:endParaRPr sz="88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87166" y="2922819"/>
            <a:ext cx="1254917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011993"/>
                </a:solidFill>
                <a:latin typeface="Arial"/>
                <a:cs typeface="Arial"/>
              </a:rPr>
              <a:t>Vertical</a:t>
            </a:r>
            <a:r>
              <a:rPr sz="887" spc="-32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887" spc="23" dirty="0">
                <a:solidFill>
                  <a:srgbClr val="011993"/>
                </a:solidFill>
                <a:latin typeface="Arial"/>
                <a:cs typeface="Arial"/>
              </a:rPr>
              <a:t>emittance</a:t>
            </a:r>
            <a:r>
              <a:rPr sz="887" spc="-30" dirty="0">
                <a:solidFill>
                  <a:srgbClr val="011993"/>
                </a:solidFill>
                <a:latin typeface="Arial"/>
                <a:cs typeface="Arial"/>
              </a:rPr>
              <a:t> </a:t>
            </a:r>
            <a:r>
              <a:rPr sz="887" spc="-43" dirty="0">
                <a:solidFill>
                  <a:srgbClr val="011993"/>
                </a:solidFill>
                <a:latin typeface="Arial"/>
                <a:cs typeface="Arial"/>
              </a:rPr>
              <a:t>(HER)</a:t>
            </a:r>
            <a:endParaRPr sz="88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36269" y="3691584"/>
            <a:ext cx="806093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59" dirty="0">
                <a:latin typeface="Arial"/>
                <a:cs typeface="Arial"/>
              </a:rPr>
              <a:t>b</a:t>
            </a:r>
            <a:r>
              <a:rPr sz="1114" spc="52" dirty="0">
                <a:latin typeface="Arial"/>
                <a:cs typeface="Arial"/>
              </a:rPr>
              <a:t>e</a:t>
            </a:r>
            <a:r>
              <a:rPr sz="1114" spc="30" dirty="0">
                <a:latin typeface="Arial"/>
                <a:cs typeface="Arial"/>
              </a:rPr>
              <a:t>am-b</a:t>
            </a:r>
            <a:r>
              <a:rPr sz="1114" spc="23" dirty="0">
                <a:latin typeface="Arial"/>
                <a:cs typeface="Arial"/>
              </a:rPr>
              <a:t>eam</a:t>
            </a:r>
            <a:endParaRPr sz="1114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41724" y="3886847"/>
            <a:ext cx="395104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41" dirty="0">
                <a:latin typeface="Arial"/>
                <a:cs typeface="Arial"/>
              </a:rPr>
              <a:t>limit</a:t>
            </a:r>
            <a:r>
              <a:rPr sz="1114" spc="-59" dirty="0">
                <a:latin typeface="Arial"/>
                <a:cs typeface="Arial"/>
              </a:rPr>
              <a:t> </a:t>
            </a:r>
            <a:r>
              <a:rPr sz="1114" spc="-80" dirty="0">
                <a:latin typeface="Arial"/>
                <a:cs typeface="Arial"/>
              </a:rPr>
              <a:t>?</a:t>
            </a:r>
            <a:endParaRPr sz="1114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071871" y="3385763"/>
            <a:ext cx="45922" cy="238275"/>
            <a:chOff x="17746904" y="5559612"/>
            <a:chExt cx="100965" cy="523875"/>
          </a:xfrm>
        </p:grpSpPr>
        <p:sp>
          <p:nvSpPr>
            <p:cNvPr id="17" name="object 17"/>
            <p:cNvSpPr/>
            <p:nvPr/>
          </p:nvSpPr>
          <p:spPr>
            <a:xfrm>
              <a:off x="17797164" y="5649662"/>
              <a:ext cx="0" cy="433705"/>
            </a:xfrm>
            <a:custGeom>
              <a:avLst/>
              <a:gdLst/>
              <a:ahLst/>
              <a:cxnLst/>
              <a:rect l="l" t="t" r="r" b="b"/>
              <a:pathLst>
                <a:path h="433704">
                  <a:moveTo>
                    <a:pt x="0" y="433494"/>
                  </a:moveTo>
                  <a:lnTo>
                    <a:pt x="0" y="1047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8" name="object 18"/>
            <p:cNvSpPr/>
            <p:nvPr/>
          </p:nvSpPr>
          <p:spPr>
            <a:xfrm>
              <a:off x="17746904" y="5559612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50260" y="0"/>
                  </a:moveTo>
                  <a:lnTo>
                    <a:pt x="0" y="100520"/>
                  </a:lnTo>
                  <a:lnTo>
                    <a:pt x="100520" y="100520"/>
                  </a:lnTo>
                  <a:lnTo>
                    <a:pt x="50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794827" y="1128975"/>
            <a:ext cx="171457" cy="1456513"/>
          </a:xfrm>
          <a:prstGeom prst="rect">
            <a:avLst/>
          </a:prstGeom>
        </p:spPr>
        <p:txBody>
          <a:bodyPr vert="vert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-11" dirty="0">
                <a:latin typeface="Arial"/>
                <a:cs typeface="Arial"/>
              </a:rPr>
              <a:t>L</a:t>
            </a:r>
            <a:r>
              <a:rPr sz="1126" spc="-17" baseline="-10101" dirty="0">
                <a:latin typeface="Arial"/>
                <a:cs typeface="Arial"/>
              </a:rPr>
              <a:t>sp</a:t>
            </a:r>
            <a:r>
              <a:rPr sz="1126" spc="92" baseline="-10101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x10</a:t>
            </a:r>
            <a:r>
              <a:rPr sz="1126" spc="24" baseline="20202" dirty="0">
                <a:latin typeface="Arial"/>
                <a:cs typeface="Arial"/>
              </a:rPr>
              <a:t>31</a:t>
            </a:r>
            <a:r>
              <a:rPr sz="1126" spc="95" baseline="20202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(cm</a:t>
            </a:r>
            <a:r>
              <a:rPr sz="1126" spc="20" baseline="20202" dirty="0">
                <a:latin typeface="Arial"/>
                <a:cs typeface="Arial"/>
              </a:rPr>
              <a:t>-2</a:t>
            </a:r>
            <a:r>
              <a:rPr sz="1114" spc="14" dirty="0">
                <a:latin typeface="Arial"/>
                <a:cs typeface="Arial"/>
              </a:rPr>
              <a:t>s</a:t>
            </a:r>
            <a:r>
              <a:rPr sz="1126" spc="20" baseline="20202" dirty="0">
                <a:latin typeface="Arial"/>
                <a:cs typeface="Arial"/>
              </a:rPr>
              <a:t>-1</a:t>
            </a:r>
            <a:r>
              <a:rPr sz="1114" spc="14" dirty="0">
                <a:latin typeface="Arial"/>
                <a:cs typeface="Arial"/>
              </a:rPr>
              <a:t>/mA</a:t>
            </a:r>
            <a:r>
              <a:rPr sz="1126" spc="20" baseline="20202" dirty="0">
                <a:latin typeface="Arial"/>
                <a:cs typeface="Arial"/>
              </a:rPr>
              <a:t>2</a:t>
            </a:r>
            <a:r>
              <a:rPr sz="1114" spc="14" dirty="0">
                <a:latin typeface="Arial"/>
                <a:cs typeface="Arial"/>
              </a:rPr>
              <a:t>)</a:t>
            </a:r>
            <a:endParaRPr sz="1114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87965" y="1084494"/>
            <a:ext cx="342914" cy="1509944"/>
          </a:xfrm>
          <a:prstGeom prst="rect">
            <a:avLst/>
          </a:prstGeom>
        </p:spPr>
        <p:txBody>
          <a:bodyPr vert="vert270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7" dirty="0">
                <a:latin typeface="Arial"/>
                <a:cs typeface="Arial"/>
              </a:rPr>
              <a:t>Vertical</a:t>
            </a:r>
            <a:r>
              <a:rPr sz="1114" spc="-5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emittance</a:t>
            </a:r>
            <a:r>
              <a:rPr sz="1114" spc="-48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(pm)</a:t>
            </a:r>
            <a:endParaRPr sz="1114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08534" y="1064367"/>
            <a:ext cx="217480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17328">
              <a:spcBef>
                <a:spcPts val="55"/>
              </a:spcBef>
            </a:pPr>
            <a:r>
              <a:rPr sz="1671" b="1" spc="-61" baseline="6802" dirty="0">
                <a:solidFill>
                  <a:srgbClr val="008F00"/>
                </a:solidFill>
                <a:latin typeface="Arial"/>
                <a:cs typeface="Arial"/>
              </a:rPr>
              <a:t>L</a:t>
            </a:r>
            <a:r>
              <a:rPr sz="750" b="1" spc="-41" dirty="0">
                <a:solidFill>
                  <a:srgbClr val="008F00"/>
                </a:solidFill>
                <a:latin typeface="Arial"/>
                <a:cs typeface="Arial"/>
              </a:rPr>
              <a:t>sp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66770" y="1648388"/>
            <a:ext cx="254738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-86" dirty="0">
                <a:solidFill>
                  <a:srgbClr val="FF2600"/>
                </a:solidFill>
                <a:latin typeface="Arial"/>
                <a:cs typeface="Arial"/>
              </a:rPr>
              <a:t>LER</a:t>
            </a:r>
            <a:endParaRPr sz="1114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28596" y="2209483"/>
            <a:ext cx="284486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-70" dirty="0">
                <a:solidFill>
                  <a:srgbClr val="0433FF"/>
                </a:solidFill>
                <a:latin typeface="Arial"/>
                <a:cs typeface="Arial"/>
              </a:rPr>
              <a:t>HER</a:t>
            </a:r>
            <a:endParaRPr sz="1114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74755" y="2811751"/>
            <a:ext cx="1503590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17328">
              <a:spcBef>
                <a:spcPts val="55"/>
              </a:spcBef>
            </a:pPr>
            <a:r>
              <a:rPr sz="1114" spc="-30" dirty="0">
                <a:latin typeface="Arial"/>
                <a:cs typeface="Arial"/>
              </a:rPr>
              <a:t>I</a:t>
            </a:r>
            <a:r>
              <a:rPr sz="1126" spc="-44" baseline="-10101" dirty="0">
                <a:latin typeface="Arial"/>
                <a:cs typeface="Arial"/>
              </a:rPr>
              <a:t>HER</a:t>
            </a:r>
            <a:r>
              <a:rPr sz="1114" spc="-30" dirty="0">
                <a:latin typeface="Arial"/>
                <a:cs typeface="Arial"/>
              </a:rPr>
              <a:t>/I</a:t>
            </a:r>
            <a:r>
              <a:rPr sz="1126" spc="-44" baseline="-10101" dirty="0">
                <a:latin typeface="Arial"/>
                <a:cs typeface="Arial"/>
              </a:rPr>
              <a:t>LER</a:t>
            </a:r>
            <a:r>
              <a:rPr sz="1126" spc="92" baseline="-10101" dirty="0">
                <a:latin typeface="Arial"/>
                <a:cs typeface="Arial"/>
              </a:rPr>
              <a:t> </a:t>
            </a:r>
            <a:r>
              <a:rPr sz="1114" spc="-48" dirty="0">
                <a:latin typeface="Arial"/>
                <a:cs typeface="Arial"/>
              </a:rPr>
              <a:t>(I</a:t>
            </a:r>
            <a:r>
              <a:rPr sz="1126" spc="-71" baseline="-10101" dirty="0">
                <a:latin typeface="Arial"/>
                <a:cs typeface="Arial"/>
              </a:rPr>
              <a:t>LER</a:t>
            </a:r>
            <a:r>
              <a:rPr sz="1126" spc="95" baseline="-10101" dirty="0">
                <a:latin typeface="Arial"/>
                <a:cs typeface="Arial"/>
              </a:rPr>
              <a:t> </a:t>
            </a:r>
            <a:r>
              <a:rPr sz="1114" spc="98" dirty="0">
                <a:latin typeface="Arial"/>
                <a:cs typeface="Arial"/>
              </a:rPr>
              <a:t>=</a:t>
            </a:r>
            <a:r>
              <a:rPr sz="1114" spc="-39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340</a:t>
            </a:r>
            <a:r>
              <a:rPr sz="1114" spc="-36" dirty="0">
                <a:latin typeface="Arial"/>
                <a:cs typeface="Arial"/>
              </a:rPr>
              <a:t> </a:t>
            </a:r>
            <a:r>
              <a:rPr sz="1114" spc="25" dirty="0">
                <a:latin typeface="Arial"/>
                <a:cs typeface="Arial"/>
              </a:rPr>
              <a:t>mA)</a:t>
            </a:r>
            <a:endParaRPr sz="1114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177140" y="1539910"/>
            <a:ext cx="45922" cy="238275"/>
            <a:chOff x="15779739" y="1501300"/>
            <a:chExt cx="100965" cy="523875"/>
          </a:xfrm>
        </p:grpSpPr>
        <p:sp>
          <p:nvSpPr>
            <p:cNvPr id="26" name="object 26"/>
            <p:cNvSpPr/>
            <p:nvPr/>
          </p:nvSpPr>
          <p:spPr>
            <a:xfrm>
              <a:off x="15829999" y="1591350"/>
              <a:ext cx="0" cy="433705"/>
            </a:xfrm>
            <a:custGeom>
              <a:avLst/>
              <a:gdLst/>
              <a:ahLst/>
              <a:cxnLst/>
              <a:rect l="l" t="t" r="r" b="b"/>
              <a:pathLst>
                <a:path h="433705">
                  <a:moveTo>
                    <a:pt x="0" y="433494"/>
                  </a:moveTo>
                  <a:lnTo>
                    <a:pt x="0" y="1047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7" name="object 27"/>
            <p:cNvSpPr/>
            <p:nvPr/>
          </p:nvSpPr>
          <p:spPr>
            <a:xfrm>
              <a:off x="15779739" y="1501300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50260" y="0"/>
                  </a:moveTo>
                  <a:lnTo>
                    <a:pt x="0" y="100520"/>
                  </a:lnTo>
                  <a:lnTo>
                    <a:pt x="100520" y="100520"/>
                  </a:lnTo>
                  <a:lnTo>
                    <a:pt x="50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900131" y="4312298"/>
            <a:ext cx="171847" cy="13422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819" i="1" spc="23" dirty="0">
                <a:latin typeface="Bookman Old Style"/>
                <a:cs typeface="Bookman Old Style"/>
              </a:rPr>
              <a:t>y</a:t>
            </a:r>
            <a:r>
              <a:rPr sz="819" spc="291" dirty="0">
                <a:latin typeface="Cambria"/>
                <a:cs typeface="Cambria"/>
              </a:rPr>
              <a:t>±</a:t>
            </a:r>
            <a:endParaRPr sz="819">
              <a:latin typeface="Cambria"/>
              <a:cs typeface="Cambr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33700" y="4243980"/>
            <a:ext cx="406079" cy="18920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  <a:tabLst>
                <a:tab pos="282156" algn="l"/>
              </a:tabLst>
            </a:pPr>
            <a:r>
              <a:rPr sz="1182" spc="-498" dirty="0">
                <a:latin typeface="Segoe UI Symbol"/>
                <a:cs typeface="Segoe UI Symbol"/>
              </a:rPr>
              <a:t>⇠	</a:t>
            </a:r>
            <a:r>
              <a:rPr sz="1182" spc="168" dirty="0">
                <a:latin typeface="Georgia"/>
                <a:cs typeface="Georgia"/>
              </a:rPr>
              <a:t>=</a:t>
            </a:r>
            <a:endParaRPr sz="1182">
              <a:latin typeface="Georgia"/>
              <a:cs typeface="Georgi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94436" y="4363622"/>
            <a:ext cx="349182" cy="0"/>
          </a:xfrm>
          <a:custGeom>
            <a:avLst/>
            <a:gdLst/>
            <a:ahLst/>
            <a:cxnLst/>
            <a:rect l="l" t="t" r="r" b="b"/>
            <a:pathLst>
              <a:path w="767715">
                <a:moveTo>
                  <a:pt x="0" y="0"/>
                </a:moveTo>
                <a:lnTo>
                  <a:pt x="767339" y="0"/>
                </a:lnTo>
              </a:path>
            </a:pathLst>
          </a:custGeom>
          <a:ln w="13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31" name="object 31"/>
          <p:cNvSpPr txBox="1"/>
          <p:nvPr/>
        </p:nvSpPr>
        <p:spPr>
          <a:xfrm>
            <a:off x="7845666" y="4209580"/>
            <a:ext cx="106574" cy="13422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819" spc="9" dirty="0">
                <a:latin typeface="Cambria"/>
                <a:cs typeface="Cambria"/>
              </a:rPr>
              <a:t>⌥</a:t>
            </a:r>
            <a:endParaRPr sz="819">
              <a:latin typeface="Cambria"/>
              <a:cs typeface="Cambri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679884" y="4363622"/>
            <a:ext cx="323766" cy="0"/>
          </a:xfrm>
          <a:custGeom>
            <a:avLst/>
            <a:gdLst/>
            <a:ahLst/>
            <a:cxnLst/>
            <a:rect l="l" t="t" r="r" b="b"/>
            <a:pathLst>
              <a:path w="711834">
                <a:moveTo>
                  <a:pt x="0" y="0"/>
                </a:moveTo>
                <a:lnTo>
                  <a:pt x="711517" y="0"/>
                </a:lnTo>
              </a:path>
            </a:pathLst>
          </a:custGeom>
          <a:ln w="13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33" name="object 33"/>
          <p:cNvSpPr txBox="1"/>
          <p:nvPr/>
        </p:nvSpPr>
        <p:spPr>
          <a:xfrm>
            <a:off x="7277106" y="4348131"/>
            <a:ext cx="731867" cy="18920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1182" spc="118" dirty="0">
                <a:latin typeface="Georgia"/>
                <a:cs typeface="Georgia"/>
              </a:rPr>
              <a:t>2</a:t>
            </a:r>
            <a:r>
              <a:rPr sz="1182" spc="118" dirty="0">
                <a:latin typeface="Segoe UI Symbol"/>
                <a:cs typeface="Segoe UI Symbol"/>
              </a:rPr>
              <a:t>⇡</a:t>
            </a:r>
            <a:r>
              <a:rPr sz="1182" spc="146" dirty="0">
                <a:latin typeface="Segoe UI Symbol"/>
                <a:cs typeface="Segoe UI Symbol"/>
              </a:rPr>
              <a:t> </a:t>
            </a:r>
            <a:r>
              <a:rPr sz="1228" spc="437" baseline="-12345" dirty="0">
                <a:latin typeface="Cambria"/>
                <a:cs typeface="Cambria"/>
              </a:rPr>
              <a:t>± </a:t>
            </a:r>
            <a:r>
              <a:rPr sz="819" spc="389" dirty="0">
                <a:latin typeface="Cambria"/>
                <a:cs typeface="Cambria"/>
              </a:rPr>
              <a:t> </a:t>
            </a:r>
            <a:r>
              <a:rPr sz="1228" i="1" spc="235" baseline="-12345" dirty="0">
                <a:latin typeface="Bookman Old Style"/>
                <a:cs typeface="Bookman Old Style"/>
              </a:rPr>
              <a:t>x</a:t>
            </a:r>
            <a:r>
              <a:rPr sz="819" i="1" spc="425" dirty="0">
                <a:latin typeface="Bookman Old Style"/>
                <a:cs typeface="Bookman Old Style"/>
              </a:rPr>
              <a:t> </a:t>
            </a:r>
            <a:r>
              <a:rPr sz="1228" i="1" spc="44" baseline="-12345" dirty="0">
                <a:latin typeface="Bookman Old Style"/>
                <a:cs typeface="Bookman Old Style"/>
              </a:rPr>
              <a:t>z</a:t>
            </a:r>
            <a:endParaRPr sz="1228" baseline="-12345">
              <a:latin typeface="Bookman Old Style"/>
              <a:cs typeface="Bookman Old Sty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15943" y="3977784"/>
            <a:ext cx="163471" cy="18920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182" spc="603" dirty="0">
                <a:latin typeface="Arial"/>
                <a:cs typeface="Arial"/>
              </a:rPr>
              <a:t>s</a:t>
            </a:r>
            <a:endParaRPr sz="1182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173555" y="4132339"/>
            <a:ext cx="290263" cy="0"/>
          </a:xfrm>
          <a:custGeom>
            <a:avLst/>
            <a:gdLst/>
            <a:ahLst/>
            <a:cxnLst/>
            <a:rect l="l" t="t" r="r" b="b"/>
            <a:pathLst>
              <a:path w="638175">
                <a:moveTo>
                  <a:pt x="0" y="0"/>
                </a:moveTo>
                <a:lnTo>
                  <a:pt x="638037" y="0"/>
                </a:lnTo>
              </a:path>
            </a:pathLst>
          </a:custGeom>
          <a:ln w="13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36" name="object 36"/>
          <p:cNvSpPr txBox="1"/>
          <p:nvPr/>
        </p:nvSpPr>
        <p:spPr>
          <a:xfrm>
            <a:off x="7373209" y="4141263"/>
            <a:ext cx="921909" cy="18920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28880">
              <a:spcBef>
                <a:spcPts val="57"/>
              </a:spcBef>
              <a:tabLst>
                <a:tab pos="356088" algn="l"/>
                <a:tab pos="818453" algn="l"/>
              </a:tabLst>
            </a:pPr>
            <a:r>
              <a:rPr sz="1182" spc="68" dirty="0">
                <a:latin typeface="Segoe UI Symbol"/>
                <a:cs typeface="Segoe UI Symbol"/>
              </a:rPr>
              <a:t>r</a:t>
            </a:r>
            <a:r>
              <a:rPr sz="1228" i="1" spc="102" baseline="-12345" dirty="0">
                <a:latin typeface="Bookman Old Style"/>
                <a:cs typeface="Bookman Old Style"/>
              </a:rPr>
              <a:t>e	</a:t>
            </a:r>
            <a:r>
              <a:rPr sz="1182" spc="75" dirty="0">
                <a:latin typeface="Segoe UI Symbol"/>
                <a:cs typeface="Segoe UI Symbol"/>
              </a:rPr>
              <a:t>N	</a:t>
            </a:r>
            <a:r>
              <a:rPr sz="1182" spc="425" dirty="0">
                <a:latin typeface="Segoe UI Symbol"/>
                <a:cs typeface="Segoe UI Symbol"/>
              </a:rPr>
              <a:t> </a:t>
            </a:r>
            <a:endParaRPr sz="1182">
              <a:latin typeface="Segoe UI Symbol"/>
              <a:cs typeface="Segoe UI 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71883" y="4209580"/>
            <a:ext cx="171847" cy="13422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819" i="1" spc="23" dirty="0">
                <a:latin typeface="Bookman Old Style"/>
                <a:cs typeface="Bookman Old Style"/>
              </a:rPr>
              <a:t>y</a:t>
            </a:r>
            <a:r>
              <a:rPr sz="819" spc="291" dirty="0">
                <a:latin typeface="Cambria"/>
                <a:cs typeface="Cambria"/>
              </a:rPr>
              <a:t>±</a:t>
            </a:r>
            <a:endParaRPr sz="819">
              <a:latin typeface="Cambria"/>
              <a:cs typeface="Cambri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191781" y="4363622"/>
            <a:ext cx="253872" cy="0"/>
          </a:xfrm>
          <a:custGeom>
            <a:avLst/>
            <a:gdLst/>
            <a:ahLst/>
            <a:cxnLst/>
            <a:rect l="l" t="t" r="r" b="b"/>
            <a:pathLst>
              <a:path w="558165">
                <a:moveTo>
                  <a:pt x="0" y="0"/>
                </a:moveTo>
                <a:lnTo>
                  <a:pt x="557922" y="0"/>
                </a:lnTo>
              </a:path>
            </a:pathLst>
          </a:custGeom>
          <a:ln w="13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39" name="object 39"/>
          <p:cNvSpPr txBox="1"/>
          <p:nvPr/>
        </p:nvSpPr>
        <p:spPr>
          <a:xfrm>
            <a:off x="8181982" y="4370899"/>
            <a:ext cx="265713" cy="18926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1774" spc="61" baseline="8547" dirty="0">
                <a:latin typeface="Segoe UI Symbol"/>
                <a:cs typeface="Segoe UI Symbol"/>
              </a:rPr>
              <a:t>"</a:t>
            </a:r>
            <a:r>
              <a:rPr sz="819" i="1" spc="41" dirty="0">
                <a:latin typeface="Bookman Old Style"/>
                <a:cs typeface="Bookman Old Style"/>
              </a:rPr>
              <a:t>y</a:t>
            </a:r>
            <a:r>
              <a:rPr sz="819" spc="41" dirty="0">
                <a:latin typeface="Cambria"/>
                <a:cs typeface="Cambria"/>
              </a:rPr>
              <a:t>⌥</a:t>
            </a:r>
            <a:endParaRPr sz="819">
              <a:latin typeface="Cambria"/>
              <a:cs typeface="Cambria"/>
            </a:endParaRPr>
          </a:p>
        </p:txBody>
      </p:sp>
      <p:sp>
        <p:nvSpPr>
          <p:cNvPr id="40" name="Segnaposto numero diapositiva 39">
            <a:extLst>
              <a:ext uri="{FF2B5EF4-FFF2-40B4-BE49-F238E27FC236}">
                <a16:creationId xmlns:a16="http://schemas.microsoft.com/office/drawing/2014/main" id="{D8240D9B-3370-4FD8-8004-C5F08A18F3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61</a:t>
            </a:fld>
            <a:endParaRPr lang="it-IT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524" y="1201405"/>
            <a:ext cx="3614737" cy="24526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87287" y="1672920"/>
            <a:ext cx="912089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b="1" spc="96" dirty="0">
                <a:solidFill>
                  <a:srgbClr val="FF40FF"/>
                </a:solidFill>
                <a:latin typeface="Arial"/>
                <a:cs typeface="Arial"/>
              </a:rPr>
              <a:t>2021b</a:t>
            </a:r>
            <a:r>
              <a:rPr sz="1114" b="1" spc="-57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spc="-16" dirty="0">
                <a:solidFill>
                  <a:srgbClr val="FF40FF"/>
                </a:solidFill>
                <a:latin typeface="Arial"/>
                <a:cs typeface="Arial"/>
              </a:rPr>
              <a:t>HBCC</a:t>
            </a:r>
            <a:endParaRPr sz="1114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1998" y="1268105"/>
            <a:ext cx="3702500" cy="21739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63938" y="1741738"/>
            <a:ext cx="342914" cy="1504457"/>
          </a:xfrm>
          <a:prstGeom prst="rect">
            <a:avLst/>
          </a:prstGeom>
        </p:spPr>
        <p:txBody>
          <a:bodyPr vert="vert270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5" dirty="0">
                <a:latin typeface="Arial"/>
                <a:cs typeface="Arial"/>
              </a:rPr>
              <a:t>Beam-Beam</a:t>
            </a:r>
            <a:r>
              <a:rPr sz="1114" spc="-39" dirty="0">
                <a:latin typeface="Arial"/>
                <a:cs typeface="Arial"/>
              </a:rPr>
              <a:t> </a:t>
            </a:r>
            <a:r>
              <a:rPr sz="1114" dirty="0">
                <a:latin typeface="Arial"/>
                <a:cs typeface="Arial"/>
              </a:rPr>
              <a:t>Parameter</a:t>
            </a:r>
            <a:endParaRPr sz="1114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3938" y="1516090"/>
            <a:ext cx="171457" cy="130257"/>
          </a:xfrm>
          <a:prstGeom prst="rect">
            <a:avLst/>
          </a:prstGeom>
        </p:spPr>
        <p:txBody>
          <a:bodyPr vert="vert270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dirty="0">
                <a:latin typeface="Trebuchet MS"/>
                <a:cs typeface="Trebuchet MS"/>
              </a:rPr>
              <a:t>ξ</a:t>
            </a:r>
            <a:r>
              <a:rPr sz="1126" baseline="-10101" dirty="0">
                <a:latin typeface="Arial"/>
                <a:cs typeface="Arial"/>
              </a:rPr>
              <a:t>y</a:t>
            </a:r>
            <a:endParaRPr sz="1126" baseline="-10101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3707" y="3522794"/>
            <a:ext cx="1495214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17328">
              <a:spcBef>
                <a:spcPts val="55"/>
              </a:spcBef>
              <a:tabLst>
                <a:tab pos="1032164" algn="l"/>
              </a:tabLst>
            </a:pPr>
            <a:r>
              <a:rPr sz="1114" spc="16" dirty="0">
                <a:latin typeface="Arial"/>
                <a:cs typeface="Arial"/>
              </a:rPr>
              <a:t>Bunch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Current	</a:t>
            </a:r>
            <a:r>
              <a:rPr sz="1114" spc="20" dirty="0">
                <a:latin typeface="Arial"/>
                <a:cs typeface="Arial"/>
              </a:rPr>
              <a:t>I</a:t>
            </a:r>
            <a:r>
              <a:rPr sz="1126" spc="30" baseline="-10101" dirty="0">
                <a:latin typeface="Arial"/>
                <a:cs typeface="Arial"/>
              </a:rPr>
              <a:t>b</a:t>
            </a:r>
            <a:r>
              <a:rPr sz="1126" spc="68" baseline="-10101" dirty="0">
                <a:latin typeface="Arial"/>
                <a:cs typeface="Arial"/>
              </a:rPr>
              <a:t> </a:t>
            </a:r>
            <a:r>
              <a:rPr sz="1114" spc="9" dirty="0">
                <a:latin typeface="Arial"/>
                <a:cs typeface="Arial"/>
              </a:rPr>
              <a:t>(mA)</a:t>
            </a:r>
            <a:endParaRPr sz="1114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6058" y="1439557"/>
            <a:ext cx="254738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-86" dirty="0">
                <a:solidFill>
                  <a:srgbClr val="FF2600"/>
                </a:solidFill>
                <a:latin typeface="Arial"/>
                <a:cs typeface="Arial"/>
              </a:rPr>
              <a:t>LER</a:t>
            </a:r>
            <a:endParaRPr sz="1114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336" y="2539695"/>
            <a:ext cx="1621428" cy="490978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R="46785" algn="r">
              <a:spcBef>
                <a:spcPts val="55"/>
              </a:spcBef>
            </a:pPr>
            <a:r>
              <a:rPr sz="1114" spc="-70" dirty="0">
                <a:solidFill>
                  <a:srgbClr val="0433FF"/>
                </a:solidFill>
                <a:latin typeface="Arial"/>
                <a:cs typeface="Arial"/>
              </a:rPr>
              <a:t>HER</a:t>
            </a:r>
            <a:endParaRPr sz="1114">
              <a:latin typeface="Arial"/>
              <a:cs typeface="Arial"/>
            </a:endParaRPr>
          </a:p>
          <a:p>
            <a:pPr marL="17328">
              <a:spcBef>
                <a:spcPts val="1064"/>
              </a:spcBef>
            </a:pPr>
            <a:r>
              <a:rPr sz="1114" spc="34" dirty="0">
                <a:latin typeface="Trebuchet MS"/>
                <a:cs typeface="Trebuchet MS"/>
              </a:rPr>
              <a:t>ξ</a:t>
            </a:r>
            <a:r>
              <a:rPr sz="1126" spc="51" baseline="-10101" dirty="0">
                <a:latin typeface="Arial"/>
                <a:cs typeface="Arial"/>
              </a:rPr>
              <a:t>y+</a:t>
            </a:r>
            <a:r>
              <a:rPr sz="1126" spc="99" baseline="-10101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: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0.0392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104" dirty="0">
                <a:latin typeface="Arial"/>
                <a:cs typeface="Arial"/>
              </a:rPr>
              <a:t>/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11" dirty="0">
                <a:latin typeface="Trebuchet MS"/>
                <a:cs typeface="Trebuchet MS"/>
              </a:rPr>
              <a:t>ξ</a:t>
            </a:r>
            <a:r>
              <a:rPr sz="1126" spc="17" baseline="-10101" dirty="0">
                <a:latin typeface="Arial"/>
                <a:cs typeface="Arial"/>
              </a:rPr>
              <a:t>y-</a:t>
            </a:r>
            <a:r>
              <a:rPr sz="1126" spc="99" baseline="-10101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: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0.0319</a:t>
            </a:r>
            <a:endParaRPr sz="1114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23666" y="4323725"/>
            <a:ext cx="4404774" cy="950271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166059" indent="-149020">
              <a:spcBef>
                <a:spcPts val="55"/>
              </a:spcBef>
              <a:buSzPct val="126530"/>
              <a:buChar char="•"/>
              <a:tabLst>
                <a:tab pos="166348" algn="l"/>
              </a:tabLst>
            </a:pPr>
            <a:r>
              <a:rPr sz="1114" dirty="0">
                <a:latin typeface="Arial"/>
                <a:cs typeface="Arial"/>
              </a:rPr>
              <a:t>The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9" dirty="0">
                <a:latin typeface="Arial"/>
                <a:cs typeface="Arial"/>
              </a:rPr>
              <a:t>beam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current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ratio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14" dirty="0">
                <a:latin typeface="Arial"/>
                <a:cs typeface="Arial"/>
              </a:rPr>
              <a:t>is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9" dirty="0">
                <a:latin typeface="Arial"/>
                <a:cs typeface="Arial"/>
              </a:rPr>
              <a:t>kept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7" dirty="0">
                <a:latin typeface="Arial"/>
                <a:cs typeface="Arial"/>
              </a:rPr>
              <a:t>to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59" dirty="0">
                <a:latin typeface="Arial"/>
                <a:cs typeface="Arial"/>
              </a:rPr>
              <a:t>be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52" dirty="0">
                <a:solidFill>
                  <a:srgbClr val="FF2600"/>
                </a:solidFill>
                <a:latin typeface="Arial"/>
                <a:cs typeface="Arial"/>
              </a:rPr>
              <a:t>I</a:t>
            </a:r>
            <a:r>
              <a:rPr sz="1126" spc="-78" baseline="-10101" dirty="0">
                <a:solidFill>
                  <a:srgbClr val="FF2600"/>
                </a:solidFill>
                <a:latin typeface="Arial"/>
                <a:cs typeface="Arial"/>
              </a:rPr>
              <a:t>LER</a:t>
            </a:r>
            <a:r>
              <a:rPr sz="1126" spc="106" baseline="-10101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: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18" dirty="0">
                <a:solidFill>
                  <a:srgbClr val="0433FF"/>
                </a:solidFill>
                <a:latin typeface="Arial"/>
                <a:cs typeface="Arial"/>
              </a:rPr>
              <a:t>I</a:t>
            </a:r>
            <a:r>
              <a:rPr sz="1114" spc="-30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126" spc="-78" baseline="-10101" dirty="0">
                <a:solidFill>
                  <a:srgbClr val="0433FF"/>
                </a:solidFill>
                <a:latin typeface="Arial"/>
                <a:cs typeface="Arial"/>
              </a:rPr>
              <a:t>HER</a:t>
            </a:r>
            <a:r>
              <a:rPr sz="1126" spc="106" baseline="-10101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114" spc="98" dirty="0">
                <a:latin typeface="Arial"/>
                <a:cs typeface="Arial"/>
              </a:rPr>
              <a:t>=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5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: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4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" dirty="0">
                <a:latin typeface="Arial"/>
                <a:cs typeface="Arial"/>
              </a:rPr>
              <a:t>(circle)</a:t>
            </a:r>
            <a:endParaRPr sz="1114">
              <a:latin typeface="Arial"/>
              <a:cs typeface="Arial"/>
            </a:endParaRPr>
          </a:p>
          <a:p>
            <a:pPr marL="166059" indent="-149020">
              <a:spcBef>
                <a:spcPts val="200"/>
              </a:spcBef>
              <a:buSzPct val="126530"/>
              <a:buChar char="•"/>
              <a:tabLst>
                <a:tab pos="166348" algn="l"/>
              </a:tabLst>
            </a:pPr>
            <a:r>
              <a:rPr sz="1114" spc="20" dirty="0">
                <a:latin typeface="Arial"/>
                <a:cs typeface="Arial"/>
              </a:rPr>
              <a:t>Beam-beam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limit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16" dirty="0">
                <a:latin typeface="Arial"/>
                <a:cs typeface="Arial"/>
              </a:rPr>
              <a:t>was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observed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7" dirty="0">
                <a:latin typeface="Arial"/>
                <a:cs typeface="Arial"/>
              </a:rPr>
              <a:t>at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6" dirty="0">
                <a:latin typeface="Arial"/>
                <a:cs typeface="Arial"/>
              </a:rPr>
              <a:t>around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8" dirty="0">
                <a:latin typeface="Arial"/>
                <a:cs typeface="Arial"/>
              </a:rPr>
              <a:t>0.03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for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57" dirty="0">
                <a:latin typeface="Arial"/>
                <a:cs typeface="Arial"/>
              </a:rPr>
              <a:t>HER.</a:t>
            </a:r>
            <a:endParaRPr sz="1114">
              <a:latin typeface="Arial"/>
              <a:cs typeface="Arial"/>
            </a:endParaRPr>
          </a:p>
          <a:p>
            <a:pPr marL="166059" indent="-149020">
              <a:spcBef>
                <a:spcPts val="202"/>
              </a:spcBef>
              <a:buSzPct val="126530"/>
              <a:buChar char="•"/>
              <a:tabLst>
                <a:tab pos="166348" algn="l"/>
              </a:tabLst>
            </a:pPr>
            <a:r>
              <a:rPr sz="1114" dirty="0">
                <a:latin typeface="Arial"/>
                <a:cs typeface="Arial"/>
              </a:rPr>
              <a:t>The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bunch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current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ratio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5" dirty="0">
                <a:latin typeface="Arial"/>
                <a:cs typeface="Arial"/>
              </a:rPr>
              <a:t>can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9" dirty="0">
                <a:latin typeface="Arial"/>
                <a:cs typeface="Arial"/>
              </a:rPr>
              <a:t>be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optimized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7" dirty="0">
                <a:latin typeface="Arial"/>
                <a:cs typeface="Arial"/>
              </a:rPr>
              <a:t>to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improve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0" dirty="0">
                <a:latin typeface="Arial"/>
                <a:cs typeface="Arial"/>
              </a:rPr>
              <a:t>luminosity.</a:t>
            </a:r>
            <a:endParaRPr sz="1114">
              <a:latin typeface="Arial"/>
              <a:cs typeface="Arial"/>
            </a:endParaRPr>
          </a:p>
          <a:p>
            <a:pPr marL="166059" marR="13862" indent="-149020">
              <a:lnSpc>
                <a:spcPct val="114999"/>
              </a:lnSpc>
              <a:buSzPct val="126530"/>
              <a:buChar char="•"/>
              <a:tabLst>
                <a:tab pos="166348" algn="l"/>
              </a:tabLst>
            </a:pPr>
            <a:r>
              <a:rPr sz="1114" dirty="0">
                <a:latin typeface="Arial"/>
                <a:cs typeface="Arial"/>
              </a:rPr>
              <a:t>The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optimized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ratio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of</a:t>
            </a:r>
            <a:r>
              <a:rPr sz="1114" spc="-2" dirty="0">
                <a:latin typeface="Arial"/>
                <a:cs typeface="Arial"/>
              </a:rPr>
              <a:t> </a:t>
            </a:r>
            <a:r>
              <a:rPr sz="1114" spc="39" dirty="0">
                <a:latin typeface="Arial"/>
                <a:cs typeface="Arial"/>
              </a:rPr>
              <a:t>beam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current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-14" dirty="0">
                <a:latin typeface="Arial"/>
                <a:cs typeface="Arial"/>
              </a:rPr>
              <a:t>is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10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: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7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0" dirty="0">
                <a:latin typeface="Arial"/>
                <a:cs typeface="Arial"/>
              </a:rPr>
              <a:t>(triangle)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7" dirty="0">
                <a:latin typeface="Arial"/>
                <a:cs typeface="Arial"/>
              </a:rPr>
              <a:t>at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4" dirty="0">
                <a:latin typeface="Arial"/>
                <a:cs typeface="Arial"/>
              </a:rPr>
              <a:t>I</a:t>
            </a:r>
            <a:r>
              <a:rPr sz="1126" spc="51" baseline="-10101" dirty="0">
                <a:latin typeface="Arial"/>
                <a:cs typeface="Arial"/>
              </a:rPr>
              <a:t>b+</a:t>
            </a:r>
            <a:r>
              <a:rPr sz="1126" spc="106" baseline="-10101" dirty="0">
                <a:latin typeface="Arial"/>
                <a:cs typeface="Arial"/>
              </a:rPr>
              <a:t> </a:t>
            </a:r>
            <a:r>
              <a:rPr sz="1114" spc="98" dirty="0">
                <a:latin typeface="Arial"/>
                <a:cs typeface="Arial"/>
              </a:rPr>
              <a:t>&gt;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0.8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30" dirty="0">
                <a:latin typeface="Arial"/>
                <a:cs typeface="Arial"/>
              </a:rPr>
              <a:t>mA.</a:t>
            </a:r>
            <a:endParaRPr sz="1114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0305" y="4421357"/>
            <a:ext cx="4226284" cy="941358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166059" indent="-149020">
              <a:spcBef>
                <a:spcPts val="55"/>
              </a:spcBef>
              <a:buSzPct val="126530"/>
              <a:buChar char="•"/>
              <a:tabLst>
                <a:tab pos="166348" algn="l"/>
              </a:tabLst>
            </a:pPr>
            <a:r>
              <a:rPr sz="1114" spc="11" dirty="0">
                <a:latin typeface="Arial"/>
                <a:cs typeface="Arial"/>
              </a:rPr>
              <a:t>Specific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luminosity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for</a:t>
            </a:r>
            <a:r>
              <a:rPr sz="1114" spc="-25" dirty="0">
                <a:latin typeface="Arial"/>
                <a:cs typeface="Arial"/>
              </a:rPr>
              <a:t> </a:t>
            </a:r>
            <a:r>
              <a:rPr sz="1114" spc="43" dirty="0">
                <a:latin typeface="Trebuchet MS"/>
                <a:cs typeface="Trebuchet MS"/>
              </a:rPr>
              <a:t>β</a:t>
            </a:r>
            <a:r>
              <a:rPr sz="1126" spc="65" baseline="-10101" dirty="0">
                <a:latin typeface="Arial"/>
                <a:cs typeface="Arial"/>
              </a:rPr>
              <a:t>y</a:t>
            </a:r>
            <a:r>
              <a:rPr sz="1114" spc="43" dirty="0">
                <a:latin typeface="Arial"/>
                <a:cs typeface="Arial"/>
              </a:rPr>
              <a:t>*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98" dirty="0">
                <a:latin typeface="Arial"/>
                <a:cs typeface="Arial"/>
              </a:rPr>
              <a:t>=</a:t>
            </a:r>
            <a:r>
              <a:rPr sz="1114" spc="-25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2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64" dirty="0">
                <a:latin typeface="Arial"/>
                <a:cs typeface="Arial"/>
              </a:rPr>
              <a:t>mm</a:t>
            </a:r>
            <a:r>
              <a:rPr sz="1114" spc="-25" dirty="0">
                <a:latin typeface="Arial"/>
                <a:cs typeface="Arial"/>
              </a:rPr>
              <a:t> </a:t>
            </a:r>
            <a:r>
              <a:rPr sz="1114" spc="30" dirty="0">
                <a:latin typeface="Arial"/>
                <a:cs typeface="Arial"/>
              </a:rPr>
              <a:t>reproduces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that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of</a:t>
            </a:r>
            <a:r>
              <a:rPr sz="1114" spc="2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2019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14" dirty="0">
                <a:latin typeface="Arial"/>
                <a:cs typeface="Arial"/>
              </a:rPr>
              <a:t>ab.</a:t>
            </a:r>
            <a:endParaRPr sz="1114">
              <a:latin typeface="Arial"/>
              <a:cs typeface="Arial"/>
            </a:endParaRPr>
          </a:p>
          <a:p>
            <a:pPr marL="166059" marR="176744" indent="-149020">
              <a:lnSpc>
                <a:spcPct val="114999"/>
              </a:lnSpc>
              <a:buSzPct val="126530"/>
              <a:buChar char="•"/>
              <a:tabLst>
                <a:tab pos="166348" algn="l"/>
              </a:tabLst>
            </a:pPr>
            <a:r>
              <a:rPr sz="1114" spc="11" dirty="0">
                <a:latin typeface="Arial"/>
                <a:cs typeface="Arial"/>
              </a:rPr>
              <a:t>Specific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luminosity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1" dirty="0">
                <a:latin typeface="Arial"/>
                <a:cs typeface="Arial"/>
              </a:rPr>
              <a:t>for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3" dirty="0">
                <a:latin typeface="Trebuchet MS"/>
                <a:cs typeface="Trebuchet MS"/>
              </a:rPr>
              <a:t>β</a:t>
            </a:r>
            <a:r>
              <a:rPr sz="1126" spc="65" baseline="-10101" dirty="0">
                <a:latin typeface="Arial"/>
                <a:cs typeface="Arial"/>
              </a:rPr>
              <a:t>y</a:t>
            </a:r>
            <a:r>
              <a:rPr sz="1114" spc="43" dirty="0">
                <a:latin typeface="Arial"/>
                <a:cs typeface="Arial"/>
              </a:rPr>
              <a:t>*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98" dirty="0">
                <a:latin typeface="Arial"/>
                <a:cs typeface="Arial"/>
              </a:rPr>
              <a:t>=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32" dirty="0">
                <a:latin typeface="Arial"/>
                <a:cs typeface="Arial"/>
              </a:rPr>
              <a:t>1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64" dirty="0">
                <a:latin typeface="Arial"/>
                <a:cs typeface="Arial"/>
              </a:rPr>
              <a:t>mm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-14" dirty="0">
                <a:latin typeface="Arial"/>
                <a:cs typeface="Arial"/>
              </a:rPr>
              <a:t>is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8" dirty="0">
                <a:latin typeface="Arial"/>
                <a:cs typeface="Arial"/>
              </a:rPr>
              <a:t>improved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compared</a:t>
            </a:r>
            <a:r>
              <a:rPr sz="1114" spc="-27" dirty="0">
                <a:latin typeface="Arial"/>
                <a:cs typeface="Arial"/>
              </a:rPr>
              <a:t> </a:t>
            </a:r>
            <a:r>
              <a:rPr sz="1114" spc="57" dirty="0">
                <a:latin typeface="Arial"/>
                <a:cs typeface="Arial"/>
              </a:rPr>
              <a:t>to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that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43" dirty="0">
                <a:latin typeface="Arial"/>
                <a:cs typeface="Arial"/>
              </a:rPr>
              <a:t>of</a:t>
            </a:r>
            <a:r>
              <a:rPr sz="1114" spc="-2" dirty="0">
                <a:latin typeface="Arial"/>
                <a:cs typeface="Arial"/>
              </a:rPr>
              <a:t> </a:t>
            </a:r>
            <a:r>
              <a:rPr sz="1114" spc="25" dirty="0">
                <a:latin typeface="Arial"/>
                <a:cs typeface="Arial"/>
              </a:rPr>
              <a:t>2020ab.</a:t>
            </a:r>
            <a:endParaRPr sz="1114">
              <a:latin typeface="Arial"/>
              <a:cs typeface="Arial"/>
            </a:endParaRPr>
          </a:p>
          <a:p>
            <a:pPr marL="166059" indent="-149020">
              <a:spcBef>
                <a:spcPts val="200"/>
              </a:spcBef>
              <a:buSzPct val="126530"/>
              <a:buChar char="•"/>
              <a:tabLst>
                <a:tab pos="166348" algn="l"/>
              </a:tabLst>
            </a:pPr>
            <a:r>
              <a:rPr sz="1114" spc="16" dirty="0">
                <a:latin typeface="Arial"/>
                <a:cs typeface="Arial"/>
              </a:rPr>
              <a:t>Bunch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current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50" dirty="0">
                <a:latin typeface="Arial"/>
                <a:cs typeface="Arial"/>
              </a:rPr>
              <a:t>product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-14" dirty="0">
                <a:latin typeface="Arial"/>
                <a:cs typeface="Arial"/>
              </a:rPr>
              <a:t>is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achieved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30" dirty="0">
                <a:latin typeface="Arial"/>
                <a:cs typeface="Arial"/>
              </a:rPr>
              <a:t>larger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3" dirty="0">
                <a:latin typeface="Arial"/>
                <a:cs typeface="Arial"/>
              </a:rPr>
              <a:t>than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16" dirty="0">
                <a:latin typeface="Arial"/>
                <a:cs typeface="Arial"/>
              </a:rPr>
              <a:t>0.5</a:t>
            </a:r>
            <a:r>
              <a:rPr sz="1114" spc="-30" dirty="0">
                <a:latin typeface="Arial"/>
                <a:cs typeface="Arial"/>
              </a:rPr>
              <a:t> </a:t>
            </a:r>
            <a:r>
              <a:rPr sz="1114" spc="27" dirty="0">
                <a:latin typeface="Arial"/>
                <a:cs typeface="Arial"/>
              </a:rPr>
              <a:t>mA</a:t>
            </a:r>
            <a:r>
              <a:rPr sz="1126" spc="40" baseline="20202" dirty="0">
                <a:latin typeface="Arial"/>
                <a:cs typeface="Arial"/>
              </a:rPr>
              <a:t>2</a:t>
            </a:r>
            <a:r>
              <a:rPr sz="1114" spc="27" dirty="0">
                <a:latin typeface="Arial"/>
                <a:cs typeface="Arial"/>
              </a:rPr>
              <a:t>.</a:t>
            </a:r>
            <a:endParaRPr sz="1114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8606" y="3962506"/>
            <a:ext cx="146431" cy="15043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932" i="1" spc="82" dirty="0">
                <a:latin typeface="Trebuchet MS"/>
                <a:cs typeface="Trebuchet MS"/>
              </a:rPr>
              <a:t>sp</a:t>
            </a:r>
            <a:endParaRPr sz="932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2363" y="3885631"/>
            <a:ext cx="451424" cy="212656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spcBef>
                <a:spcPts val="48"/>
              </a:spcBef>
              <a:tabLst>
                <a:tab pos="312768" algn="l"/>
              </a:tabLst>
            </a:pPr>
            <a:r>
              <a:rPr sz="1342" spc="282" dirty="0">
                <a:latin typeface="Segoe UI Symbol"/>
                <a:cs typeface="Segoe UI Symbol"/>
              </a:rPr>
              <a:t>L	</a:t>
            </a:r>
            <a:r>
              <a:rPr sz="1342" spc="68" dirty="0">
                <a:latin typeface="Tahoma"/>
                <a:cs typeface="Tahoma"/>
              </a:rPr>
              <a:t>=</a:t>
            </a:r>
            <a:endParaRPr sz="1342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87209" y="3770073"/>
            <a:ext cx="127947" cy="212656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spcBef>
                <a:spcPts val="48"/>
              </a:spcBef>
            </a:pPr>
            <a:r>
              <a:rPr sz="1342" spc="282" dirty="0">
                <a:latin typeface="Segoe UI Symbol"/>
                <a:cs typeface="Segoe UI Symbol"/>
              </a:rPr>
              <a:t>L</a:t>
            </a:r>
            <a:endParaRPr sz="1342">
              <a:latin typeface="Segoe UI Symbol"/>
              <a:cs typeface="Segoe UI Symbo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16043" y="4019507"/>
            <a:ext cx="670348" cy="0"/>
          </a:xfrm>
          <a:custGeom>
            <a:avLst/>
            <a:gdLst/>
            <a:ahLst/>
            <a:cxnLst/>
            <a:rect l="l" t="t" r="r" b="b"/>
            <a:pathLst>
              <a:path w="1473835">
                <a:moveTo>
                  <a:pt x="0" y="0"/>
                </a:moveTo>
                <a:lnTo>
                  <a:pt x="1473354" y="0"/>
                </a:lnTo>
              </a:path>
            </a:pathLst>
          </a:custGeom>
          <a:ln w="150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1" name="object 21"/>
          <p:cNvSpPr txBox="1"/>
          <p:nvPr/>
        </p:nvSpPr>
        <p:spPr>
          <a:xfrm>
            <a:off x="1098714" y="4028414"/>
            <a:ext cx="696342" cy="212591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17328">
              <a:spcBef>
                <a:spcPts val="48"/>
              </a:spcBef>
            </a:pPr>
            <a:r>
              <a:rPr sz="2012" spc="205" baseline="8474" dirty="0">
                <a:latin typeface="Segoe UI Symbol"/>
                <a:cs typeface="Segoe UI Symbol"/>
              </a:rPr>
              <a:t>n</a:t>
            </a:r>
            <a:r>
              <a:rPr sz="932" i="1" spc="136" dirty="0">
                <a:latin typeface="Trebuchet MS"/>
                <a:cs typeface="Trebuchet MS"/>
              </a:rPr>
              <a:t>b</a:t>
            </a:r>
            <a:r>
              <a:rPr sz="2012" spc="205" baseline="8474" dirty="0">
                <a:latin typeface="Segoe UI Symbol"/>
                <a:cs typeface="Segoe UI Symbol"/>
              </a:rPr>
              <a:t>I</a:t>
            </a:r>
            <a:r>
              <a:rPr sz="932" i="1" spc="136" dirty="0">
                <a:latin typeface="Trebuchet MS"/>
                <a:cs typeface="Trebuchet MS"/>
              </a:rPr>
              <a:t>b</a:t>
            </a:r>
            <a:r>
              <a:rPr sz="932" spc="136" dirty="0">
                <a:latin typeface="Verdana"/>
                <a:cs typeface="Verdana"/>
              </a:rPr>
              <a:t>+</a:t>
            </a:r>
            <a:r>
              <a:rPr sz="2012" spc="205" baseline="8474" dirty="0">
                <a:latin typeface="Segoe UI Symbol"/>
                <a:cs typeface="Segoe UI Symbol"/>
              </a:rPr>
              <a:t>I</a:t>
            </a:r>
            <a:r>
              <a:rPr sz="932" i="1" spc="136" dirty="0">
                <a:latin typeface="Trebuchet MS"/>
                <a:cs typeface="Trebuchet MS"/>
              </a:rPr>
              <a:t>b</a:t>
            </a:r>
            <a:r>
              <a:rPr sz="932" spc="136" dirty="0">
                <a:latin typeface="Cambria"/>
                <a:cs typeface="Cambria"/>
              </a:rPr>
              <a:t>-</a:t>
            </a:r>
            <a:endParaRPr sz="932">
              <a:latin typeface="Cambria"/>
              <a:cs typeface="Cambria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FA3B032-0CBF-4A59-8CDD-ED2FE1883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486" y="3829050"/>
            <a:ext cx="3037114" cy="514350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EAB51A3-D8A6-4F88-934A-BC4CD04488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62</a:t>
            </a:fld>
            <a:endParaRPr lang="it-IT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30468" y="1384255"/>
            <a:ext cx="6351123" cy="4435966"/>
            <a:chOff x="3145043" y="1159074"/>
            <a:chExt cx="13963650" cy="9752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5043" y="2181954"/>
              <a:ext cx="13963244" cy="87297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983822" y="1169551"/>
              <a:ext cx="0" cy="1955164"/>
            </a:xfrm>
            <a:custGeom>
              <a:avLst/>
              <a:gdLst/>
              <a:ahLst/>
              <a:cxnLst/>
              <a:rect l="l" t="t" r="r" b="b"/>
              <a:pathLst>
                <a:path h="1955164">
                  <a:moveTo>
                    <a:pt x="0" y="0"/>
                  </a:moveTo>
                  <a:lnTo>
                    <a:pt x="0" y="1944693"/>
                  </a:lnTo>
                  <a:lnTo>
                    <a:pt x="0" y="1955164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5" name="object 5"/>
            <p:cNvSpPr/>
            <p:nvPr/>
          </p:nvSpPr>
          <p:spPr>
            <a:xfrm>
              <a:off x="10933562" y="311424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100520" y="0"/>
                  </a:moveTo>
                  <a:lnTo>
                    <a:pt x="0" y="0"/>
                  </a:lnTo>
                  <a:lnTo>
                    <a:pt x="50260" y="100520"/>
                  </a:lnTo>
                  <a:lnTo>
                    <a:pt x="1005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6" name="object 6"/>
            <p:cNvSpPr/>
            <p:nvPr/>
          </p:nvSpPr>
          <p:spPr>
            <a:xfrm>
              <a:off x="15664308" y="4013444"/>
              <a:ext cx="0" cy="789940"/>
            </a:xfrm>
            <a:custGeom>
              <a:avLst/>
              <a:gdLst/>
              <a:ahLst/>
              <a:cxnLst/>
              <a:rect l="l" t="t" r="r" b="b"/>
              <a:pathLst>
                <a:path h="789939">
                  <a:moveTo>
                    <a:pt x="0" y="0"/>
                  </a:moveTo>
                  <a:lnTo>
                    <a:pt x="0" y="10470"/>
                  </a:lnTo>
                  <a:lnTo>
                    <a:pt x="0" y="789504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7" name="object 7"/>
            <p:cNvSpPr/>
            <p:nvPr/>
          </p:nvSpPr>
          <p:spPr>
            <a:xfrm>
              <a:off x="15614048" y="3923394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50260" y="0"/>
                  </a:moveTo>
                  <a:lnTo>
                    <a:pt x="0" y="100520"/>
                  </a:lnTo>
                  <a:lnTo>
                    <a:pt x="100520" y="100520"/>
                  </a:lnTo>
                  <a:lnTo>
                    <a:pt x="50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720560" y="1038687"/>
            <a:ext cx="1560199" cy="283182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14440" marR="2310" indent="-8953">
              <a:lnSpc>
                <a:spcPct val="114500"/>
              </a:lnSpc>
              <a:spcBef>
                <a:spcPts val="43"/>
              </a:spcBef>
            </a:pPr>
            <a:r>
              <a:rPr sz="819" spc="-52" dirty="0">
                <a:latin typeface="Arial"/>
                <a:cs typeface="Arial"/>
              </a:rPr>
              <a:t>HER</a:t>
            </a:r>
            <a:r>
              <a:rPr sz="819" spc="-23" dirty="0">
                <a:latin typeface="Arial"/>
                <a:cs typeface="Arial"/>
              </a:rPr>
              <a:t> </a:t>
            </a:r>
            <a:r>
              <a:rPr sz="819" spc="-18" dirty="0">
                <a:latin typeface="Arial"/>
                <a:cs typeface="Arial"/>
              </a:rPr>
              <a:t>BxB</a:t>
            </a:r>
            <a:r>
              <a:rPr sz="819" spc="-23" dirty="0">
                <a:latin typeface="Arial"/>
                <a:cs typeface="Arial"/>
              </a:rPr>
              <a:t> </a:t>
            </a:r>
            <a:r>
              <a:rPr sz="819" spc="23" dirty="0">
                <a:latin typeface="Arial"/>
                <a:cs typeface="Arial"/>
              </a:rPr>
              <a:t>feedback</a:t>
            </a:r>
            <a:r>
              <a:rPr sz="819" spc="-23" dirty="0">
                <a:latin typeface="Arial"/>
                <a:cs typeface="Arial"/>
              </a:rPr>
              <a:t> </a:t>
            </a:r>
            <a:r>
              <a:rPr sz="819" spc="23" dirty="0">
                <a:latin typeface="Arial"/>
                <a:cs typeface="Arial"/>
              </a:rPr>
              <a:t>gain</a:t>
            </a:r>
            <a:r>
              <a:rPr sz="819" spc="-23" dirty="0">
                <a:latin typeface="Arial"/>
                <a:cs typeface="Arial"/>
              </a:rPr>
              <a:t> </a:t>
            </a:r>
            <a:r>
              <a:rPr sz="819" spc="2" dirty="0">
                <a:latin typeface="Arial"/>
                <a:cs typeface="Arial"/>
              </a:rPr>
              <a:t>(ve</a:t>
            </a:r>
            <a:r>
              <a:rPr sz="819" spc="-11" dirty="0">
                <a:latin typeface="Arial"/>
                <a:cs typeface="Arial"/>
              </a:rPr>
              <a:t>r</a:t>
            </a:r>
            <a:r>
              <a:rPr sz="819" spc="7" dirty="0">
                <a:latin typeface="Arial"/>
                <a:cs typeface="Arial"/>
              </a:rPr>
              <a:t>tical)  </a:t>
            </a:r>
            <a:r>
              <a:rPr sz="819" spc="11" dirty="0">
                <a:latin typeface="Arial"/>
                <a:cs typeface="Arial"/>
              </a:rPr>
              <a:t>decreased.</a:t>
            </a:r>
            <a:r>
              <a:rPr sz="819" spc="-55" dirty="0">
                <a:latin typeface="Arial"/>
                <a:cs typeface="Arial"/>
              </a:rPr>
              <a:t> </a:t>
            </a:r>
            <a:r>
              <a:rPr sz="819" spc="11" dirty="0">
                <a:latin typeface="Arial"/>
                <a:cs typeface="Arial"/>
              </a:rPr>
              <a:t>Swing</a:t>
            </a:r>
            <a:r>
              <a:rPr sz="819" spc="-30" dirty="0">
                <a:latin typeface="Arial"/>
                <a:cs typeface="Arial"/>
              </a:rPr>
              <a:t> </a:t>
            </a:r>
            <a:r>
              <a:rPr sz="819" spc="9" dirty="0">
                <a:latin typeface="Arial"/>
                <a:cs typeface="Arial"/>
              </a:rPr>
              <a:t>shift</a:t>
            </a:r>
            <a:r>
              <a:rPr sz="819" spc="-27" dirty="0">
                <a:latin typeface="Arial"/>
                <a:cs typeface="Arial"/>
              </a:rPr>
              <a:t> </a:t>
            </a:r>
            <a:r>
              <a:rPr sz="819" spc="36" dirty="0">
                <a:latin typeface="Arial"/>
                <a:cs typeface="Arial"/>
              </a:rPr>
              <a:t>on</a:t>
            </a:r>
            <a:r>
              <a:rPr sz="819" spc="-30" dirty="0">
                <a:latin typeface="Arial"/>
                <a:cs typeface="Arial"/>
              </a:rPr>
              <a:t> </a:t>
            </a:r>
            <a:r>
              <a:rPr sz="819" spc="9" dirty="0">
                <a:latin typeface="Arial"/>
                <a:cs typeface="Arial"/>
              </a:rPr>
              <a:t>May</a:t>
            </a:r>
            <a:r>
              <a:rPr sz="819" spc="-30" dirty="0">
                <a:latin typeface="Arial"/>
                <a:cs typeface="Arial"/>
              </a:rPr>
              <a:t> </a:t>
            </a:r>
            <a:r>
              <a:rPr sz="819" spc="23" dirty="0">
                <a:latin typeface="Arial"/>
                <a:cs typeface="Arial"/>
              </a:rPr>
              <a:t>9</a:t>
            </a:r>
            <a:endParaRPr sz="81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84674" y="3022869"/>
            <a:ext cx="880031" cy="283182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208801" marR="2310" indent="-203314">
              <a:lnSpc>
                <a:spcPct val="114500"/>
              </a:lnSpc>
              <a:spcBef>
                <a:spcPts val="43"/>
              </a:spcBef>
            </a:pPr>
            <a:r>
              <a:rPr sz="819" spc="39" dirty="0">
                <a:latin typeface="Arial"/>
                <a:cs typeface="Arial"/>
              </a:rPr>
              <a:t>2nd</a:t>
            </a:r>
            <a:r>
              <a:rPr sz="819" spc="-45" dirty="0">
                <a:latin typeface="Arial"/>
                <a:cs typeface="Arial"/>
              </a:rPr>
              <a:t> </a:t>
            </a:r>
            <a:r>
              <a:rPr sz="819" spc="9" dirty="0">
                <a:latin typeface="Arial"/>
                <a:cs typeface="Arial"/>
              </a:rPr>
              <a:t>off-resonance </a:t>
            </a:r>
            <a:r>
              <a:rPr sz="819" spc="-220" dirty="0">
                <a:latin typeface="Arial"/>
                <a:cs typeface="Arial"/>
              </a:rPr>
              <a:t> </a:t>
            </a:r>
            <a:r>
              <a:rPr sz="819" spc="2" dirty="0">
                <a:latin typeface="Arial"/>
                <a:cs typeface="Arial"/>
              </a:rPr>
              <a:t>(-60</a:t>
            </a:r>
            <a:r>
              <a:rPr sz="819" spc="-27" dirty="0">
                <a:latin typeface="Arial"/>
                <a:cs typeface="Arial"/>
              </a:rPr>
              <a:t> </a:t>
            </a:r>
            <a:r>
              <a:rPr sz="819" dirty="0">
                <a:latin typeface="Arial"/>
                <a:cs typeface="Arial"/>
              </a:rPr>
              <a:t>MeV)</a:t>
            </a:r>
            <a:endParaRPr sz="819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005262" y="1767660"/>
            <a:ext cx="646954" cy="1627493"/>
            <a:chOff x="8806014" y="2002033"/>
            <a:chExt cx="1422400" cy="3578225"/>
          </a:xfrm>
        </p:grpSpPr>
        <p:sp>
          <p:nvSpPr>
            <p:cNvPr id="11" name="object 11"/>
            <p:cNvSpPr/>
            <p:nvPr/>
          </p:nvSpPr>
          <p:spPr>
            <a:xfrm>
              <a:off x="8896064" y="2052293"/>
              <a:ext cx="1114425" cy="0"/>
            </a:xfrm>
            <a:custGeom>
              <a:avLst/>
              <a:gdLst/>
              <a:ahLst/>
              <a:cxnLst/>
              <a:rect l="l" t="t" r="r" b="b"/>
              <a:pathLst>
                <a:path w="1114425">
                  <a:moveTo>
                    <a:pt x="0" y="0"/>
                  </a:moveTo>
                  <a:lnTo>
                    <a:pt x="10470" y="0"/>
                  </a:lnTo>
                  <a:lnTo>
                    <a:pt x="1103351" y="0"/>
                  </a:lnTo>
                  <a:lnTo>
                    <a:pt x="1113822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12"/>
            <p:cNvSpPr/>
            <p:nvPr/>
          </p:nvSpPr>
          <p:spPr>
            <a:xfrm>
              <a:off x="8806002" y="2002033"/>
              <a:ext cx="1294130" cy="100965"/>
            </a:xfrm>
            <a:custGeom>
              <a:avLst/>
              <a:gdLst/>
              <a:ahLst/>
              <a:cxnLst/>
              <a:rect l="l" t="t" r="r" b="b"/>
              <a:pathLst>
                <a:path w="1294129" h="100964">
                  <a:moveTo>
                    <a:pt x="100520" y="0"/>
                  </a:moveTo>
                  <a:lnTo>
                    <a:pt x="0" y="50266"/>
                  </a:lnTo>
                  <a:lnTo>
                    <a:pt x="100520" y="100520"/>
                  </a:lnTo>
                  <a:lnTo>
                    <a:pt x="100520" y="0"/>
                  </a:lnTo>
                  <a:close/>
                </a:path>
                <a:path w="1294129" h="100964">
                  <a:moveTo>
                    <a:pt x="1293926" y="50266"/>
                  </a:moveTo>
                  <a:lnTo>
                    <a:pt x="1193406" y="0"/>
                  </a:lnTo>
                  <a:lnTo>
                    <a:pt x="1193406" y="100520"/>
                  </a:lnTo>
                  <a:lnTo>
                    <a:pt x="1293926" y="502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177700" y="5042778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314197"/>
                  </a:moveTo>
                  <a:lnTo>
                    <a:pt x="0" y="1047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4" name="object 14"/>
            <p:cNvSpPr/>
            <p:nvPr/>
          </p:nvSpPr>
          <p:spPr>
            <a:xfrm>
              <a:off x="10127440" y="4952728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50260" y="0"/>
                  </a:moveTo>
                  <a:lnTo>
                    <a:pt x="0" y="100520"/>
                  </a:lnTo>
                  <a:lnTo>
                    <a:pt x="100520" y="100520"/>
                  </a:lnTo>
                  <a:lnTo>
                    <a:pt x="50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5" name="object 15"/>
            <p:cNvSpPr/>
            <p:nvPr/>
          </p:nvSpPr>
          <p:spPr>
            <a:xfrm>
              <a:off x="9036373" y="4983493"/>
              <a:ext cx="0" cy="586740"/>
            </a:xfrm>
            <a:custGeom>
              <a:avLst/>
              <a:gdLst/>
              <a:ahLst/>
              <a:cxnLst/>
              <a:rect l="l" t="t" r="r" b="b"/>
              <a:pathLst>
                <a:path h="586739">
                  <a:moveTo>
                    <a:pt x="0" y="0"/>
                  </a:moveTo>
                  <a:lnTo>
                    <a:pt x="0" y="10470"/>
                  </a:lnTo>
                  <a:lnTo>
                    <a:pt x="0" y="586117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6" name="object 16"/>
            <p:cNvSpPr/>
            <p:nvPr/>
          </p:nvSpPr>
          <p:spPr>
            <a:xfrm>
              <a:off x="8986113" y="4893443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50260" y="0"/>
                  </a:moveTo>
                  <a:lnTo>
                    <a:pt x="0" y="100520"/>
                  </a:lnTo>
                  <a:lnTo>
                    <a:pt x="100520" y="100520"/>
                  </a:lnTo>
                  <a:lnTo>
                    <a:pt x="50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785533" y="1386827"/>
            <a:ext cx="1028195" cy="283182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indent="100213">
              <a:lnSpc>
                <a:spcPct val="114500"/>
              </a:lnSpc>
              <a:spcBef>
                <a:spcPts val="43"/>
              </a:spcBef>
            </a:pPr>
            <a:r>
              <a:rPr sz="819" spc="-52" dirty="0">
                <a:latin typeface="Arial"/>
                <a:cs typeface="Arial"/>
              </a:rPr>
              <a:t>HER</a:t>
            </a:r>
            <a:r>
              <a:rPr sz="819" spc="-23" dirty="0">
                <a:latin typeface="Arial"/>
                <a:cs typeface="Arial"/>
              </a:rPr>
              <a:t> </a:t>
            </a:r>
            <a:r>
              <a:rPr sz="819" spc="11" dirty="0">
                <a:latin typeface="Arial"/>
                <a:cs typeface="Arial"/>
              </a:rPr>
              <a:t>many</a:t>
            </a:r>
            <a:r>
              <a:rPr sz="819" spc="-23" dirty="0">
                <a:latin typeface="Arial"/>
                <a:cs typeface="Arial"/>
              </a:rPr>
              <a:t> </a:t>
            </a:r>
            <a:r>
              <a:rPr sz="819" spc="34" dirty="0">
                <a:latin typeface="Arial"/>
                <a:cs typeface="Arial"/>
              </a:rPr>
              <a:t>abo</a:t>
            </a:r>
            <a:r>
              <a:rPr sz="819" spc="9" dirty="0">
                <a:latin typeface="Arial"/>
                <a:cs typeface="Arial"/>
              </a:rPr>
              <a:t>r</a:t>
            </a:r>
            <a:r>
              <a:rPr sz="819" spc="-5" dirty="0">
                <a:latin typeface="Arial"/>
                <a:cs typeface="Arial"/>
              </a:rPr>
              <a:t>ts  </a:t>
            </a:r>
            <a:r>
              <a:rPr sz="819" spc="7" dirty="0">
                <a:latin typeface="Arial"/>
                <a:cs typeface="Arial"/>
              </a:rPr>
              <a:t>(noise</a:t>
            </a:r>
            <a:r>
              <a:rPr sz="819" spc="-32" dirty="0">
                <a:latin typeface="Arial"/>
                <a:cs typeface="Arial"/>
              </a:rPr>
              <a:t> </a:t>
            </a:r>
            <a:r>
              <a:rPr sz="819" dirty="0">
                <a:latin typeface="Arial"/>
                <a:cs typeface="Arial"/>
              </a:rPr>
              <a:t>affects</a:t>
            </a:r>
            <a:r>
              <a:rPr sz="819" spc="-30" dirty="0">
                <a:latin typeface="Arial"/>
                <a:cs typeface="Arial"/>
              </a:rPr>
              <a:t> </a:t>
            </a:r>
            <a:r>
              <a:rPr sz="819" spc="-18" dirty="0">
                <a:latin typeface="Arial"/>
                <a:cs typeface="Arial"/>
              </a:rPr>
              <a:t>BxB</a:t>
            </a:r>
            <a:r>
              <a:rPr sz="819" spc="-30" dirty="0">
                <a:latin typeface="Arial"/>
                <a:cs typeface="Arial"/>
              </a:rPr>
              <a:t> FB)</a:t>
            </a:r>
            <a:endParaRPr sz="81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85831" y="3437083"/>
            <a:ext cx="622982" cy="280594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17328">
              <a:spcBef>
                <a:spcPts val="50"/>
              </a:spcBef>
            </a:pPr>
            <a:r>
              <a:rPr sz="819" spc="18" dirty="0">
                <a:latin typeface="Arial"/>
                <a:cs typeface="Arial"/>
              </a:rPr>
              <a:t>change</a:t>
            </a:r>
            <a:r>
              <a:rPr sz="819" spc="-36" dirty="0">
                <a:latin typeface="Arial"/>
                <a:cs typeface="Arial"/>
              </a:rPr>
              <a:t> </a:t>
            </a:r>
            <a:r>
              <a:rPr sz="819" spc="-7" dirty="0">
                <a:latin typeface="Trebuchet MS"/>
                <a:cs typeface="Trebuchet MS"/>
              </a:rPr>
              <a:t>ν</a:t>
            </a:r>
            <a:r>
              <a:rPr sz="819" spc="-10" baseline="-9259" dirty="0">
                <a:latin typeface="Arial"/>
                <a:cs typeface="Arial"/>
              </a:rPr>
              <a:t>y</a:t>
            </a:r>
            <a:endParaRPr sz="819" baseline="-9259">
              <a:latin typeface="Arial"/>
              <a:cs typeface="Arial"/>
            </a:endParaRPr>
          </a:p>
          <a:p>
            <a:pPr marL="17328">
              <a:spcBef>
                <a:spcPts val="516"/>
              </a:spcBef>
            </a:pPr>
            <a:r>
              <a:rPr sz="546" spc="7" dirty="0">
                <a:latin typeface="Arial"/>
                <a:cs typeface="Arial"/>
              </a:rPr>
              <a:t>(43.572</a:t>
            </a:r>
            <a:r>
              <a:rPr sz="546" spc="-16" dirty="0">
                <a:latin typeface="Arial"/>
                <a:cs typeface="Arial"/>
              </a:rPr>
              <a:t> </a:t>
            </a:r>
            <a:r>
              <a:rPr sz="819" spc="55" baseline="4629" dirty="0">
                <a:latin typeface="Lucida Sans Unicode"/>
                <a:cs typeface="Lucida Sans Unicode"/>
              </a:rPr>
              <a:t>→</a:t>
            </a:r>
            <a:r>
              <a:rPr sz="819" spc="-55" baseline="4629" dirty="0">
                <a:latin typeface="Lucida Sans Unicode"/>
                <a:cs typeface="Lucida Sans Unicode"/>
              </a:rPr>
              <a:t> </a:t>
            </a:r>
            <a:r>
              <a:rPr sz="546" spc="7" dirty="0">
                <a:latin typeface="Arial"/>
                <a:cs typeface="Arial"/>
              </a:rPr>
              <a:t>43.578)</a:t>
            </a:r>
            <a:endParaRPr sz="546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82462" y="3375171"/>
            <a:ext cx="1138234" cy="132476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17328">
              <a:spcBef>
                <a:spcPts val="50"/>
              </a:spcBef>
              <a:tabLst>
                <a:tab pos="920399" algn="l"/>
              </a:tabLst>
            </a:pPr>
            <a:r>
              <a:rPr sz="819" spc="5" dirty="0">
                <a:latin typeface="Arial"/>
                <a:cs typeface="Arial"/>
              </a:rPr>
              <a:t>1st</a:t>
            </a:r>
            <a:r>
              <a:rPr sz="819" spc="-18" dirty="0">
                <a:latin typeface="Arial"/>
                <a:cs typeface="Arial"/>
              </a:rPr>
              <a:t> </a:t>
            </a:r>
            <a:r>
              <a:rPr sz="819" spc="9" dirty="0">
                <a:latin typeface="Arial"/>
                <a:cs typeface="Arial"/>
              </a:rPr>
              <a:t>off-resonance	</a:t>
            </a:r>
            <a:r>
              <a:rPr sz="1228" spc="-78" baseline="43209" dirty="0">
                <a:latin typeface="Arial"/>
                <a:cs typeface="Arial"/>
              </a:rPr>
              <a:t>HER</a:t>
            </a:r>
            <a:endParaRPr sz="1228" baseline="43209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73180" y="3518046"/>
            <a:ext cx="473951" cy="132476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819" spc="2" dirty="0">
                <a:latin typeface="Arial"/>
                <a:cs typeface="Arial"/>
              </a:rPr>
              <a:t>(-60</a:t>
            </a:r>
            <a:r>
              <a:rPr sz="819" spc="-50" dirty="0">
                <a:latin typeface="Arial"/>
                <a:cs typeface="Arial"/>
              </a:rPr>
              <a:t> </a:t>
            </a:r>
            <a:r>
              <a:rPr sz="819" dirty="0">
                <a:latin typeface="Arial"/>
                <a:cs typeface="Arial"/>
              </a:rPr>
              <a:t>MeV)</a:t>
            </a:r>
            <a:endParaRPr sz="819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50566" y="1386827"/>
            <a:ext cx="884363" cy="283182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indent="20793">
              <a:lnSpc>
                <a:spcPct val="114500"/>
              </a:lnSpc>
              <a:spcBef>
                <a:spcPts val="43"/>
              </a:spcBef>
            </a:pPr>
            <a:r>
              <a:rPr sz="819" spc="14" dirty="0">
                <a:latin typeface="Arial"/>
                <a:cs typeface="Arial"/>
              </a:rPr>
              <a:t>D02V1 </a:t>
            </a:r>
            <a:r>
              <a:rPr sz="819" spc="25" dirty="0">
                <a:latin typeface="Arial"/>
                <a:cs typeface="Arial"/>
              </a:rPr>
              <a:t>collimator </a:t>
            </a:r>
            <a:r>
              <a:rPr sz="819" spc="-223" dirty="0">
                <a:latin typeface="Arial"/>
                <a:cs typeface="Arial"/>
              </a:rPr>
              <a:t> </a:t>
            </a:r>
            <a:r>
              <a:rPr sz="819" spc="20" dirty="0">
                <a:latin typeface="Arial"/>
                <a:cs typeface="Arial"/>
              </a:rPr>
              <a:t>head</a:t>
            </a:r>
            <a:r>
              <a:rPr sz="819" spc="-39" dirty="0">
                <a:latin typeface="Arial"/>
                <a:cs typeface="Arial"/>
              </a:rPr>
              <a:t> </a:t>
            </a:r>
            <a:r>
              <a:rPr sz="819" spc="20" dirty="0">
                <a:latin typeface="Arial"/>
                <a:cs typeface="Arial"/>
              </a:rPr>
              <a:t>replacement</a:t>
            </a:r>
            <a:endParaRPr sz="819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2699" y="1753372"/>
            <a:ext cx="190810" cy="4572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212905" y="2006295"/>
            <a:ext cx="555976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b="1" spc="84" dirty="0">
                <a:latin typeface="Arial"/>
                <a:cs typeface="Arial"/>
              </a:rPr>
              <a:t>2021ab</a:t>
            </a:r>
            <a:endParaRPr sz="1114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73243" y="997759"/>
            <a:ext cx="2988696" cy="24789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  <a:tabLst>
                <a:tab pos="1059600" algn="l"/>
                <a:tab pos="1921662" algn="l"/>
              </a:tabLst>
            </a:pPr>
            <a:r>
              <a:rPr sz="1569" spc="14" dirty="0">
                <a:solidFill>
                  <a:srgbClr val="0433FF"/>
                </a:solidFill>
                <a:latin typeface="Arial"/>
                <a:cs typeface="Arial"/>
              </a:rPr>
              <a:t>History</a:t>
            </a:r>
            <a:r>
              <a:rPr sz="1569" spc="-43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43" dirty="0">
                <a:solidFill>
                  <a:srgbClr val="0433FF"/>
                </a:solidFill>
                <a:latin typeface="Arial"/>
                <a:cs typeface="Arial"/>
              </a:rPr>
              <a:t>of</a:t>
            </a:r>
            <a:r>
              <a:rPr sz="1569" dirty="0">
                <a:solidFill>
                  <a:srgbClr val="0433FF"/>
                </a:solidFill>
                <a:latin typeface="Arial"/>
                <a:cs typeface="Arial"/>
              </a:rPr>
              <a:t>	</a:t>
            </a:r>
            <a:r>
              <a:rPr sz="1569" spc="-2" dirty="0">
                <a:solidFill>
                  <a:srgbClr val="0433FF"/>
                </a:solidFill>
                <a:latin typeface="Arial"/>
                <a:cs typeface="Arial"/>
              </a:rPr>
              <a:t>Specific</a:t>
            </a:r>
            <a:r>
              <a:rPr sz="1569" dirty="0">
                <a:solidFill>
                  <a:srgbClr val="0433FF"/>
                </a:solidFill>
                <a:latin typeface="Arial"/>
                <a:cs typeface="Arial"/>
              </a:rPr>
              <a:t>	</a:t>
            </a:r>
            <a:r>
              <a:rPr sz="1569" spc="-152" dirty="0">
                <a:solidFill>
                  <a:srgbClr val="0433FF"/>
                </a:solidFill>
                <a:latin typeface="Arial"/>
                <a:cs typeface="Arial"/>
              </a:rPr>
              <a:t>L</a:t>
            </a:r>
            <a:r>
              <a:rPr sz="1569" spc="14" dirty="0">
                <a:solidFill>
                  <a:srgbClr val="0433FF"/>
                </a:solidFill>
                <a:latin typeface="Arial"/>
                <a:cs typeface="Arial"/>
              </a:rPr>
              <a:t>uminosity</a:t>
            </a:r>
            <a:endParaRPr sz="1569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1284" y="4011261"/>
            <a:ext cx="1040614" cy="1385294"/>
          </a:xfrm>
          <a:prstGeom prst="rect">
            <a:avLst/>
          </a:prstGeom>
        </p:spPr>
        <p:txBody>
          <a:bodyPr vert="horz" wrap="square" lIns="0" tIns="30904" rIns="0" bIns="0" rtlCol="0">
            <a:spAutoFit/>
          </a:bodyPr>
          <a:lstStyle/>
          <a:p>
            <a:pPr marR="13862" algn="r">
              <a:spcBef>
                <a:spcPts val="243"/>
              </a:spcBef>
            </a:pPr>
            <a:r>
              <a:rPr sz="1114" spc="18" dirty="0">
                <a:solidFill>
                  <a:srgbClr val="008F00"/>
                </a:solidFill>
                <a:latin typeface="Arial"/>
                <a:cs typeface="Arial"/>
              </a:rPr>
              <a:t>0.45</a:t>
            </a:r>
            <a:r>
              <a:rPr sz="1114" spc="-39" dirty="0">
                <a:solidFill>
                  <a:srgbClr val="008F00"/>
                </a:solidFill>
                <a:latin typeface="Arial"/>
                <a:cs typeface="Arial"/>
              </a:rPr>
              <a:t> </a:t>
            </a:r>
            <a:r>
              <a:rPr sz="1114" spc="-11" dirty="0">
                <a:solidFill>
                  <a:srgbClr val="008F00"/>
                </a:solidFill>
                <a:latin typeface="Arial"/>
                <a:cs typeface="Arial"/>
              </a:rPr>
              <a:t>-</a:t>
            </a:r>
            <a:r>
              <a:rPr sz="1114" spc="-39" dirty="0">
                <a:solidFill>
                  <a:srgbClr val="008F00"/>
                </a:solidFill>
                <a:latin typeface="Arial"/>
                <a:cs typeface="Arial"/>
              </a:rPr>
              <a:t> </a:t>
            </a:r>
            <a:r>
              <a:rPr sz="1114" spc="18" dirty="0">
                <a:solidFill>
                  <a:srgbClr val="008F00"/>
                </a:solidFill>
                <a:latin typeface="Arial"/>
                <a:cs typeface="Arial"/>
              </a:rPr>
              <a:t>0.50</a:t>
            </a:r>
            <a:r>
              <a:rPr sz="1114" spc="-36" dirty="0">
                <a:solidFill>
                  <a:srgbClr val="008F00"/>
                </a:solidFill>
                <a:latin typeface="Arial"/>
                <a:cs typeface="Arial"/>
              </a:rPr>
              <a:t> </a:t>
            </a:r>
            <a:r>
              <a:rPr sz="1114" spc="41" dirty="0">
                <a:solidFill>
                  <a:srgbClr val="008F00"/>
                </a:solidFill>
                <a:latin typeface="Arial"/>
                <a:cs typeface="Arial"/>
              </a:rPr>
              <a:t>mA</a:t>
            </a:r>
            <a:r>
              <a:rPr sz="1126" spc="61" baseline="20202" dirty="0">
                <a:solidFill>
                  <a:srgbClr val="008F00"/>
                </a:solidFill>
                <a:latin typeface="Arial"/>
                <a:cs typeface="Arial"/>
              </a:rPr>
              <a:t>2</a:t>
            </a:r>
            <a:endParaRPr sz="1126" baseline="20202">
              <a:latin typeface="Arial"/>
              <a:cs typeface="Arial"/>
            </a:endParaRPr>
          </a:p>
          <a:p>
            <a:pPr marR="13862" algn="r">
              <a:spcBef>
                <a:spcPts val="200"/>
              </a:spcBef>
            </a:pPr>
            <a:r>
              <a:rPr sz="1114" spc="18" dirty="0">
                <a:solidFill>
                  <a:srgbClr val="FF2600"/>
                </a:solidFill>
                <a:latin typeface="Arial"/>
                <a:cs typeface="Arial"/>
              </a:rPr>
              <a:t>0.40</a:t>
            </a:r>
            <a:r>
              <a:rPr sz="1114" spc="-39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spc="-11" dirty="0">
                <a:solidFill>
                  <a:srgbClr val="FF2600"/>
                </a:solidFill>
                <a:latin typeface="Arial"/>
                <a:cs typeface="Arial"/>
              </a:rPr>
              <a:t>-</a:t>
            </a:r>
            <a:r>
              <a:rPr sz="1114" spc="-39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spc="18" dirty="0">
                <a:solidFill>
                  <a:srgbClr val="FF2600"/>
                </a:solidFill>
                <a:latin typeface="Arial"/>
                <a:cs typeface="Arial"/>
              </a:rPr>
              <a:t>0.45</a:t>
            </a:r>
            <a:r>
              <a:rPr sz="1114" spc="-36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spc="41" dirty="0">
                <a:solidFill>
                  <a:srgbClr val="FF2600"/>
                </a:solidFill>
                <a:latin typeface="Arial"/>
                <a:cs typeface="Arial"/>
              </a:rPr>
              <a:t>mA</a:t>
            </a:r>
            <a:r>
              <a:rPr sz="1126" spc="61" baseline="20202" dirty="0">
                <a:solidFill>
                  <a:srgbClr val="FF2600"/>
                </a:solidFill>
                <a:latin typeface="Arial"/>
                <a:cs typeface="Arial"/>
              </a:rPr>
              <a:t>2</a:t>
            </a:r>
            <a:endParaRPr sz="1126" baseline="20202">
              <a:latin typeface="Arial"/>
              <a:cs typeface="Arial"/>
            </a:endParaRPr>
          </a:p>
          <a:p>
            <a:pPr marR="13862" algn="r">
              <a:spcBef>
                <a:spcPts val="200"/>
              </a:spcBef>
            </a:pPr>
            <a:r>
              <a:rPr sz="1114" spc="18" dirty="0">
                <a:solidFill>
                  <a:srgbClr val="0433FF"/>
                </a:solidFill>
                <a:latin typeface="Arial"/>
                <a:cs typeface="Arial"/>
              </a:rPr>
              <a:t>0.35</a:t>
            </a:r>
            <a:r>
              <a:rPr sz="1114" spc="-3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114" spc="-11" dirty="0">
                <a:solidFill>
                  <a:srgbClr val="0433FF"/>
                </a:solidFill>
                <a:latin typeface="Arial"/>
                <a:cs typeface="Arial"/>
              </a:rPr>
              <a:t>-</a:t>
            </a:r>
            <a:r>
              <a:rPr sz="1114" spc="-39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114" spc="18" dirty="0">
                <a:solidFill>
                  <a:srgbClr val="0433FF"/>
                </a:solidFill>
                <a:latin typeface="Arial"/>
                <a:cs typeface="Arial"/>
              </a:rPr>
              <a:t>0.40</a:t>
            </a:r>
            <a:r>
              <a:rPr sz="1114" spc="-36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114" spc="41" dirty="0">
                <a:solidFill>
                  <a:srgbClr val="0433FF"/>
                </a:solidFill>
                <a:latin typeface="Arial"/>
                <a:cs typeface="Arial"/>
              </a:rPr>
              <a:t>mA</a:t>
            </a:r>
            <a:r>
              <a:rPr sz="1126" spc="61" baseline="20202" dirty="0">
                <a:solidFill>
                  <a:srgbClr val="0433FF"/>
                </a:solidFill>
                <a:latin typeface="Arial"/>
                <a:cs typeface="Arial"/>
              </a:rPr>
              <a:t>2</a:t>
            </a:r>
            <a:endParaRPr sz="1126" baseline="20202">
              <a:latin typeface="Arial"/>
              <a:cs typeface="Arial"/>
            </a:endParaRPr>
          </a:p>
          <a:p>
            <a:pPr marR="13862" algn="r">
              <a:spcBef>
                <a:spcPts val="200"/>
              </a:spcBef>
            </a:pPr>
            <a:r>
              <a:rPr sz="1114" spc="18" dirty="0">
                <a:solidFill>
                  <a:srgbClr val="FF9300"/>
                </a:solidFill>
                <a:latin typeface="Arial"/>
                <a:cs typeface="Arial"/>
              </a:rPr>
              <a:t>0.30</a:t>
            </a:r>
            <a:r>
              <a:rPr sz="1114" spc="-39" dirty="0">
                <a:solidFill>
                  <a:srgbClr val="FF9300"/>
                </a:solidFill>
                <a:latin typeface="Arial"/>
                <a:cs typeface="Arial"/>
              </a:rPr>
              <a:t> </a:t>
            </a:r>
            <a:r>
              <a:rPr sz="1114" spc="-11" dirty="0">
                <a:solidFill>
                  <a:srgbClr val="FF9300"/>
                </a:solidFill>
                <a:latin typeface="Arial"/>
                <a:cs typeface="Arial"/>
              </a:rPr>
              <a:t>-</a:t>
            </a:r>
            <a:r>
              <a:rPr sz="1114" spc="-39" dirty="0">
                <a:solidFill>
                  <a:srgbClr val="FF9300"/>
                </a:solidFill>
                <a:latin typeface="Arial"/>
                <a:cs typeface="Arial"/>
              </a:rPr>
              <a:t> </a:t>
            </a:r>
            <a:r>
              <a:rPr sz="1114" spc="18" dirty="0">
                <a:solidFill>
                  <a:srgbClr val="FF9300"/>
                </a:solidFill>
                <a:latin typeface="Arial"/>
                <a:cs typeface="Arial"/>
              </a:rPr>
              <a:t>0.35</a:t>
            </a:r>
            <a:r>
              <a:rPr sz="1114" spc="-36" dirty="0">
                <a:solidFill>
                  <a:srgbClr val="FF9300"/>
                </a:solidFill>
                <a:latin typeface="Arial"/>
                <a:cs typeface="Arial"/>
              </a:rPr>
              <a:t> </a:t>
            </a:r>
            <a:r>
              <a:rPr sz="1114" spc="41" dirty="0">
                <a:solidFill>
                  <a:srgbClr val="FF9300"/>
                </a:solidFill>
                <a:latin typeface="Arial"/>
                <a:cs typeface="Arial"/>
              </a:rPr>
              <a:t>mA</a:t>
            </a:r>
            <a:r>
              <a:rPr sz="1126" spc="61" baseline="20202" dirty="0">
                <a:solidFill>
                  <a:srgbClr val="FF9300"/>
                </a:solidFill>
                <a:latin typeface="Arial"/>
                <a:cs typeface="Arial"/>
              </a:rPr>
              <a:t>2</a:t>
            </a:r>
            <a:endParaRPr sz="1126" baseline="20202">
              <a:latin typeface="Arial"/>
              <a:cs typeface="Arial"/>
            </a:endParaRPr>
          </a:p>
          <a:p>
            <a:pPr marR="13862" algn="r">
              <a:spcBef>
                <a:spcPts val="200"/>
              </a:spcBef>
            </a:pPr>
            <a:r>
              <a:rPr sz="1114" spc="18" dirty="0">
                <a:solidFill>
                  <a:srgbClr val="00F900"/>
                </a:solidFill>
                <a:latin typeface="Arial"/>
                <a:cs typeface="Arial"/>
              </a:rPr>
              <a:t>0.25</a:t>
            </a:r>
            <a:r>
              <a:rPr sz="1114" spc="-39" dirty="0">
                <a:solidFill>
                  <a:srgbClr val="00F900"/>
                </a:solidFill>
                <a:latin typeface="Arial"/>
                <a:cs typeface="Arial"/>
              </a:rPr>
              <a:t> </a:t>
            </a:r>
            <a:r>
              <a:rPr sz="1114" spc="-11" dirty="0">
                <a:solidFill>
                  <a:srgbClr val="00F900"/>
                </a:solidFill>
                <a:latin typeface="Arial"/>
                <a:cs typeface="Arial"/>
              </a:rPr>
              <a:t>-</a:t>
            </a:r>
            <a:r>
              <a:rPr sz="1114" spc="-39" dirty="0">
                <a:solidFill>
                  <a:srgbClr val="00F900"/>
                </a:solidFill>
                <a:latin typeface="Arial"/>
                <a:cs typeface="Arial"/>
              </a:rPr>
              <a:t> </a:t>
            </a:r>
            <a:r>
              <a:rPr sz="1114" spc="18" dirty="0">
                <a:solidFill>
                  <a:srgbClr val="00F900"/>
                </a:solidFill>
                <a:latin typeface="Arial"/>
                <a:cs typeface="Arial"/>
              </a:rPr>
              <a:t>0.30</a:t>
            </a:r>
            <a:r>
              <a:rPr sz="1114" spc="-36" dirty="0">
                <a:solidFill>
                  <a:srgbClr val="00F900"/>
                </a:solidFill>
                <a:latin typeface="Arial"/>
                <a:cs typeface="Arial"/>
              </a:rPr>
              <a:t> </a:t>
            </a:r>
            <a:r>
              <a:rPr sz="1114" spc="41" dirty="0">
                <a:solidFill>
                  <a:srgbClr val="00F900"/>
                </a:solidFill>
                <a:latin typeface="Arial"/>
                <a:cs typeface="Arial"/>
              </a:rPr>
              <a:t>mA</a:t>
            </a:r>
            <a:r>
              <a:rPr sz="1126" spc="61" baseline="20202" dirty="0">
                <a:solidFill>
                  <a:srgbClr val="00F900"/>
                </a:solidFill>
                <a:latin typeface="Arial"/>
                <a:cs typeface="Arial"/>
              </a:rPr>
              <a:t>2</a:t>
            </a:r>
            <a:endParaRPr sz="1126" baseline="20202">
              <a:latin typeface="Arial"/>
              <a:cs typeface="Arial"/>
            </a:endParaRPr>
          </a:p>
          <a:p>
            <a:pPr marR="13862" algn="r">
              <a:spcBef>
                <a:spcPts val="200"/>
              </a:spcBef>
            </a:pPr>
            <a:r>
              <a:rPr sz="1114" spc="18" dirty="0">
                <a:solidFill>
                  <a:srgbClr val="00FDFF"/>
                </a:solidFill>
                <a:latin typeface="Arial"/>
                <a:cs typeface="Arial"/>
              </a:rPr>
              <a:t>0.20</a:t>
            </a:r>
            <a:r>
              <a:rPr sz="1114" spc="-39" dirty="0">
                <a:solidFill>
                  <a:srgbClr val="00FDFF"/>
                </a:solidFill>
                <a:latin typeface="Arial"/>
                <a:cs typeface="Arial"/>
              </a:rPr>
              <a:t> </a:t>
            </a:r>
            <a:r>
              <a:rPr sz="1114" spc="-11" dirty="0">
                <a:solidFill>
                  <a:srgbClr val="00FDFF"/>
                </a:solidFill>
                <a:latin typeface="Arial"/>
                <a:cs typeface="Arial"/>
              </a:rPr>
              <a:t>-</a:t>
            </a:r>
            <a:r>
              <a:rPr sz="1114" spc="-39" dirty="0">
                <a:solidFill>
                  <a:srgbClr val="00FDFF"/>
                </a:solidFill>
                <a:latin typeface="Arial"/>
                <a:cs typeface="Arial"/>
              </a:rPr>
              <a:t> </a:t>
            </a:r>
            <a:r>
              <a:rPr sz="1114" spc="18" dirty="0">
                <a:solidFill>
                  <a:srgbClr val="00FDFF"/>
                </a:solidFill>
                <a:latin typeface="Arial"/>
                <a:cs typeface="Arial"/>
              </a:rPr>
              <a:t>0.25</a:t>
            </a:r>
            <a:r>
              <a:rPr sz="1114" spc="-36" dirty="0">
                <a:solidFill>
                  <a:srgbClr val="00FDFF"/>
                </a:solidFill>
                <a:latin typeface="Arial"/>
                <a:cs typeface="Arial"/>
              </a:rPr>
              <a:t> </a:t>
            </a:r>
            <a:r>
              <a:rPr sz="1114" spc="41" dirty="0">
                <a:solidFill>
                  <a:srgbClr val="00FDFF"/>
                </a:solidFill>
                <a:latin typeface="Arial"/>
                <a:cs typeface="Arial"/>
              </a:rPr>
              <a:t>mA</a:t>
            </a:r>
            <a:r>
              <a:rPr sz="1126" spc="61" baseline="20202" dirty="0">
                <a:solidFill>
                  <a:srgbClr val="00FDFF"/>
                </a:solidFill>
                <a:latin typeface="Arial"/>
                <a:cs typeface="Arial"/>
              </a:rPr>
              <a:t>2</a:t>
            </a:r>
            <a:endParaRPr sz="1126" baseline="20202">
              <a:latin typeface="Arial"/>
              <a:cs typeface="Arial"/>
            </a:endParaRPr>
          </a:p>
          <a:p>
            <a:pPr marR="13862" algn="r">
              <a:spcBef>
                <a:spcPts val="200"/>
              </a:spcBef>
            </a:pPr>
            <a:r>
              <a:rPr sz="1114" spc="98" dirty="0">
                <a:solidFill>
                  <a:srgbClr val="919191"/>
                </a:solidFill>
                <a:latin typeface="Arial"/>
                <a:cs typeface="Arial"/>
              </a:rPr>
              <a:t>&lt;</a:t>
            </a:r>
            <a:r>
              <a:rPr sz="1114" spc="-48" dirty="0">
                <a:solidFill>
                  <a:srgbClr val="919191"/>
                </a:solidFill>
                <a:latin typeface="Arial"/>
                <a:cs typeface="Arial"/>
              </a:rPr>
              <a:t> </a:t>
            </a:r>
            <a:r>
              <a:rPr sz="1114" spc="18" dirty="0">
                <a:solidFill>
                  <a:srgbClr val="919191"/>
                </a:solidFill>
                <a:latin typeface="Arial"/>
                <a:cs typeface="Arial"/>
              </a:rPr>
              <a:t>0.20</a:t>
            </a:r>
            <a:r>
              <a:rPr sz="1114" spc="-45" dirty="0">
                <a:solidFill>
                  <a:srgbClr val="919191"/>
                </a:solidFill>
                <a:latin typeface="Arial"/>
                <a:cs typeface="Arial"/>
              </a:rPr>
              <a:t> </a:t>
            </a:r>
            <a:r>
              <a:rPr sz="1114" spc="41" dirty="0">
                <a:solidFill>
                  <a:srgbClr val="919191"/>
                </a:solidFill>
                <a:latin typeface="Arial"/>
                <a:cs typeface="Arial"/>
              </a:rPr>
              <a:t>mA</a:t>
            </a:r>
            <a:r>
              <a:rPr sz="1126" spc="61" baseline="20202" dirty="0">
                <a:solidFill>
                  <a:srgbClr val="919191"/>
                </a:solidFill>
                <a:latin typeface="Arial"/>
                <a:cs typeface="Arial"/>
              </a:rPr>
              <a:t>2</a:t>
            </a:r>
            <a:endParaRPr sz="1126" baseline="20202">
              <a:latin typeface="Arial"/>
              <a:cs typeface="Arial"/>
            </a:endParaRPr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33402217-0B97-4B56-A314-C9B4CD1EC91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63</a:t>
            </a:fld>
            <a:endParaRPr lang="it-IT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393" y="2022432"/>
            <a:ext cx="4043462" cy="2971078"/>
            <a:chOff x="1062794" y="2562179"/>
            <a:chExt cx="8890000" cy="6532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794" y="3366389"/>
              <a:ext cx="8889781" cy="57275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35877" y="2562179"/>
              <a:ext cx="0" cy="1641475"/>
            </a:xfrm>
            <a:custGeom>
              <a:avLst/>
              <a:gdLst/>
              <a:ahLst/>
              <a:cxnLst/>
              <a:rect l="l" t="t" r="r" b="b"/>
              <a:pathLst>
                <a:path h="1641475">
                  <a:moveTo>
                    <a:pt x="0" y="0"/>
                  </a:moveTo>
                  <a:lnTo>
                    <a:pt x="0" y="1630567"/>
                  </a:lnTo>
                  <a:lnTo>
                    <a:pt x="0" y="1641037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5" name="object 5"/>
            <p:cNvSpPr/>
            <p:nvPr/>
          </p:nvSpPr>
          <p:spPr>
            <a:xfrm>
              <a:off x="8085617" y="4192746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100520" y="0"/>
                  </a:moveTo>
                  <a:lnTo>
                    <a:pt x="0" y="0"/>
                  </a:lnTo>
                  <a:lnTo>
                    <a:pt x="50260" y="100520"/>
                  </a:lnTo>
                  <a:lnTo>
                    <a:pt x="1005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6" name="object 6"/>
            <p:cNvSpPr/>
            <p:nvPr/>
          </p:nvSpPr>
          <p:spPr>
            <a:xfrm>
              <a:off x="3015615" y="2698301"/>
              <a:ext cx="0" cy="1641475"/>
            </a:xfrm>
            <a:custGeom>
              <a:avLst/>
              <a:gdLst/>
              <a:ahLst/>
              <a:cxnLst/>
              <a:rect l="l" t="t" r="r" b="b"/>
              <a:pathLst>
                <a:path h="1641475">
                  <a:moveTo>
                    <a:pt x="0" y="0"/>
                  </a:moveTo>
                  <a:lnTo>
                    <a:pt x="0" y="1630567"/>
                  </a:lnTo>
                  <a:lnTo>
                    <a:pt x="0" y="1641037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7" name="object 7"/>
            <p:cNvSpPr/>
            <p:nvPr/>
          </p:nvSpPr>
          <p:spPr>
            <a:xfrm>
              <a:off x="2965354" y="4328868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100520" y="0"/>
                  </a:moveTo>
                  <a:lnTo>
                    <a:pt x="0" y="0"/>
                  </a:lnTo>
                  <a:lnTo>
                    <a:pt x="50260" y="100520"/>
                  </a:lnTo>
                  <a:lnTo>
                    <a:pt x="1005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151779" y="1568145"/>
            <a:ext cx="3101913" cy="399768"/>
          </a:xfrm>
          <a:prstGeom prst="rect">
            <a:avLst/>
          </a:prstGeom>
        </p:spPr>
        <p:txBody>
          <a:bodyPr vert="horz" wrap="square" lIns="0" tIns="30904" rIns="0" bIns="0" rtlCol="0">
            <a:spAutoFit/>
          </a:bodyPr>
          <a:lstStyle/>
          <a:p>
            <a:pPr algn="ctr">
              <a:spcBef>
                <a:spcPts val="243"/>
              </a:spcBef>
            </a:pPr>
            <a:r>
              <a:rPr sz="1114" b="1" spc="-23" dirty="0">
                <a:solidFill>
                  <a:srgbClr val="FF40FF"/>
                </a:solidFill>
                <a:latin typeface="Arial"/>
                <a:cs typeface="Arial"/>
              </a:rPr>
              <a:t>HER</a:t>
            </a:r>
            <a:r>
              <a:rPr sz="1114" b="1" spc="-30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spc="-23" dirty="0">
                <a:solidFill>
                  <a:srgbClr val="FF40FF"/>
                </a:solidFill>
                <a:latin typeface="Arial"/>
                <a:cs typeface="Arial"/>
              </a:rPr>
              <a:t>BxB</a:t>
            </a:r>
            <a:r>
              <a:rPr sz="1114" b="1" spc="-30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spc="18" dirty="0">
                <a:solidFill>
                  <a:srgbClr val="FF40FF"/>
                </a:solidFill>
                <a:latin typeface="Arial"/>
                <a:cs typeface="Arial"/>
              </a:rPr>
              <a:t>Feedback</a:t>
            </a:r>
            <a:r>
              <a:rPr sz="1114" b="1" spc="-27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spc="27" dirty="0">
                <a:solidFill>
                  <a:srgbClr val="FF40FF"/>
                </a:solidFill>
                <a:latin typeface="Arial"/>
                <a:cs typeface="Arial"/>
              </a:rPr>
              <a:t>gain</a:t>
            </a:r>
            <a:r>
              <a:rPr sz="1114" b="1" spc="-30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spc="14" dirty="0">
                <a:solidFill>
                  <a:srgbClr val="FF40FF"/>
                </a:solidFill>
                <a:latin typeface="Arial"/>
                <a:cs typeface="Arial"/>
              </a:rPr>
              <a:t>(vertical)</a:t>
            </a:r>
            <a:r>
              <a:rPr sz="1114" b="1" spc="-27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spc="14" dirty="0">
                <a:solidFill>
                  <a:srgbClr val="FF40FF"/>
                </a:solidFill>
                <a:latin typeface="Arial"/>
                <a:cs typeface="Arial"/>
              </a:rPr>
              <a:t>decreased.</a:t>
            </a:r>
            <a:endParaRPr sz="1114">
              <a:latin typeface="Arial"/>
              <a:cs typeface="Arial"/>
            </a:endParaRPr>
          </a:p>
          <a:p>
            <a:pPr marR="578" algn="ctr">
              <a:spcBef>
                <a:spcPts val="200"/>
              </a:spcBef>
            </a:pPr>
            <a:r>
              <a:rPr sz="1114" b="1" spc="25" dirty="0">
                <a:solidFill>
                  <a:srgbClr val="FF40FF"/>
                </a:solidFill>
                <a:latin typeface="Arial"/>
                <a:cs typeface="Arial"/>
              </a:rPr>
              <a:t>Swing</a:t>
            </a:r>
            <a:r>
              <a:rPr sz="1114" b="1" spc="-36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dirty="0">
                <a:solidFill>
                  <a:srgbClr val="FF40FF"/>
                </a:solidFill>
                <a:latin typeface="Arial"/>
                <a:cs typeface="Arial"/>
              </a:rPr>
              <a:t>shift</a:t>
            </a:r>
            <a:r>
              <a:rPr sz="1114" b="1" spc="-3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spc="20" dirty="0">
                <a:solidFill>
                  <a:srgbClr val="FF40FF"/>
                </a:solidFill>
                <a:latin typeface="Arial"/>
                <a:cs typeface="Arial"/>
              </a:rPr>
              <a:t>on</a:t>
            </a:r>
            <a:r>
              <a:rPr sz="1114" b="1" spc="-3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spc="59" dirty="0">
                <a:solidFill>
                  <a:srgbClr val="FF40FF"/>
                </a:solidFill>
                <a:latin typeface="Arial"/>
                <a:cs typeface="Arial"/>
              </a:rPr>
              <a:t>May</a:t>
            </a:r>
            <a:r>
              <a:rPr sz="1114" b="1" spc="-36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14" b="1" spc="107" dirty="0">
                <a:solidFill>
                  <a:srgbClr val="FF40FF"/>
                </a:solidFill>
                <a:latin typeface="Arial"/>
                <a:cs typeface="Arial"/>
              </a:rPr>
              <a:t>9</a:t>
            </a:r>
            <a:endParaRPr sz="1114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1081" y="2395357"/>
            <a:ext cx="3943350" cy="260508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050061" y="2296297"/>
            <a:ext cx="1148054" cy="45922"/>
            <a:chOff x="13301730" y="3164301"/>
            <a:chExt cx="2524125" cy="100965"/>
          </a:xfrm>
        </p:grpSpPr>
        <p:sp>
          <p:nvSpPr>
            <p:cNvPr id="11" name="object 11"/>
            <p:cNvSpPr/>
            <p:nvPr/>
          </p:nvSpPr>
          <p:spPr>
            <a:xfrm>
              <a:off x="13391780" y="3214561"/>
              <a:ext cx="2344420" cy="0"/>
            </a:xfrm>
            <a:custGeom>
              <a:avLst/>
              <a:gdLst/>
              <a:ahLst/>
              <a:cxnLst/>
              <a:rect l="l" t="t" r="r" b="b"/>
              <a:pathLst>
                <a:path w="2344419">
                  <a:moveTo>
                    <a:pt x="0" y="0"/>
                  </a:moveTo>
                  <a:lnTo>
                    <a:pt x="10470" y="0"/>
                  </a:lnTo>
                  <a:lnTo>
                    <a:pt x="2333423" y="0"/>
                  </a:lnTo>
                  <a:lnTo>
                    <a:pt x="2343894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301726" y="3164312"/>
              <a:ext cx="2524125" cy="100965"/>
            </a:xfrm>
            <a:custGeom>
              <a:avLst/>
              <a:gdLst/>
              <a:ahLst/>
              <a:cxnLst/>
              <a:rect l="l" t="t" r="r" b="b"/>
              <a:pathLst>
                <a:path w="2524125" h="100964">
                  <a:moveTo>
                    <a:pt x="100520" y="0"/>
                  </a:moveTo>
                  <a:lnTo>
                    <a:pt x="0" y="50253"/>
                  </a:lnTo>
                  <a:lnTo>
                    <a:pt x="100520" y="100520"/>
                  </a:lnTo>
                  <a:lnTo>
                    <a:pt x="100520" y="0"/>
                  </a:lnTo>
                  <a:close/>
                </a:path>
                <a:path w="2524125" h="100964">
                  <a:moveTo>
                    <a:pt x="2523985" y="50253"/>
                  </a:moveTo>
                  <a:lnTo>
                    <a:pt x="2423464" y="0"/>
                  </a:lnTo>
                  <a:lnTo>
                    <a:pt x="2423464" y="100520"/>
                  </a:lnTo>
                  <a:lnTo>
                    <a:pt x="2523985" y="50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873458" y="1992007"/>
            <a:ext cx="1569152" cy="349914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14" dirty="0">
                <a:latin typeface="Arial"/>
                <a:cs typeface="Arial"/>
              </a:rPr>
              <a:t>off-resonance</a:t>
            </a:r>
            <a:r>
              <a:rPr sz="1114" spc="-34" dirty="0">
                <a:latin typeface="Arial"/>
                <a:cs typeface="Arial"/>
              </a:rPr>
              <a:t> </a:t>
            </a:r>
            <a:r>
              <a:rPr sz="1114" spc="5" dirty="0">
                <a:latin typeface="Arial"/>
                <a:cs typeface="Arial"/>
              </a:rPr>
              <a:t>(-60</a:t>
            </a:r>
            <a:r>
              <a:rPr sz="1114" spc="-32" dirty="0">
                <a:latin typeface="Arial"/>
                <a:cs typeface="Arial"/>
              </a:rPr>
              <a:t> </a:t>
            </a:r>
            <a:r>
              <a:rPr sz="1114" spc="2" dirty="0">
                <a:latin typeface="Arial"/>
                <a:cs typeface="Arial"/>
              </a:rPr>
              <a:t>MeV)</a:t>
            </a:r>
            <a:endParaRPr sz="1114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59661" y="5097158"/>
            <a:ext cx="1048990" cy="383145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287643" marR="2310" indent="-282156">
              <a:lnSpc>
                <a:spcPct val="114999"/>
              </a:lnSpc>
              <a:spcBef>
                <a:spcPts val="43"/>
              </a:spcBef>
            </a:pPr>
            <a:r>
              <a:rPr sz="1114" dirty="0">
                <a:latin typeface="Arial"/>
                <a:cs typeface="Arial"/>
              </a:rPr>
              <a:t>Linac</a:t>
            </a:r>
            <a:r>
              <a:rPr sz="1114" spc="-48" dirty="0">
                <a:latin typeface="Arial"/>
                <a:cs typeface="Arial"/>
              </a:rPr>
              <a:t> </a:t>
            </a:r>
            <a:r>
              <a:rPr sz="1114" spc="30" dirty="0">
                <a:latin typeface="Arial"/>
                <a:cs typeface="Arial"/>
              </a:rPr>
              <a:t>energy</a:t>
            </a:r>
            <a:r>
              <a:rPr sz="1114" spc="-48" dirty="0">
                <a:latin typeface="Arial"/>
                <a:cs typeface="Arial"/>
              </a:rPr>
              <a:t> </a:t>
            </a:r>
            <a:r>
              <a:rPr sz="1114" spc="-39" dirty="0">
                <a:latin typeface="Arial"/>
                <a:cs typeface="Arial"/>
              </a:rPr>
              <a:t>FB </a:t>
            </a:r>
            <a:r>
              <a:rPr sz="1114" spc="-302" dirty="0">
                <a:latin typeface="Arial"/>
                <a:cs typeface="Arial"/>
              </a:rPr>
              <a:t> </a:t>
            </a:r>
            <a:r>
              <a:rPr sz="1114" spc="45" dirty="0">
                <a:latin typeface="Arial"/>
                <a:cs typeface="Arial"/>
              </a:rPr>
              <a:t>trouble</a:t>
            </a:r>
            <a:endParaRPr sz="1114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136367" y="5030925"/>
            <a:ext cx="495613" cy="45922"/>
            <a:chOff x="13491485" y="9176684"/>
            <a:chExt cx="1089660" cy="100965"/>
          </a:xfrm>
        </p:grpSpPr>
        <p:sp>
          <p:nvSpPr>
            <p:cNvPr id="16" name="object 16"/>
            <p:cNvSpPr/>
            <p:nvPr/>
          </p:nvSpPr>
          <p:spPr>
            <a:xfrm>
              <a:off x="13581534" y="9226944"/>
              <a:ext cx="909319" cy="0"/>
            </a:xfrm>
            <a:custGeom>
              <a:avLst/>
              <a:gdLst/>
              <a:ahLst/>
              <a:cxnLst/>
              <a:rect l="l" t="t" r="r" b="b"/>
              <a:pathLst>
                <a:path w="909319">
                  <a:moveTo>
                    <a:pt x="0" y="0"/>
                  </a:moveTo>
                  <a:lnTo>
                    <a:pt x="10470" y="0"/>
                  </a:lnTo>
                  <a:lnTo>
                    <a:pt x="898652" y="0"/>
                  </a:lnTo>
                  <a:lnTo>
                    <a:pt x="909123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491477" y="9176696"/>
              <a:ext cx="1089660" cy="100965"/>
            </a:xfrm>
            <a:custGeom>
              <a:avLst/>
              <a:gdLst/>
              <a:ahLst/>
              <a:cxnLst/>
              <a:rect l="l" t="t" r="r" b="b"/>
              <a:pathLst>
                <a:path w="1089659" h="100965">
                  <a:moveTo>
                    <a:pt x="100520" y="0"/>
                  </a:moveTo>
                  <a:lnTo>
                    <a:pt x="0" y="50253"/>
                  </a:lnTo>
                  <a:lnTo>
                    <a:pt x="100520" y="100520"/>
                  </a:lnTo>
                  <a:lnTo>
                    <a:pt x="100520" y="0"/>
                  </a:lnTo>
                  <a:close/>
                </a:path>
                <a:path w="1089659" h="100965">
                  <a:moveTo>
                    <a:pt x="1089228" y="50253"/>
                  </a:moveTo>
                  <a:lnTo>
                    <a:pt x="988707" y="0"/>
                  </a:lnTo>
                  <a:lnTo>
                    <a:pt x="988707" y="100520"/>
                  </a:lnTo>
                  <a:lnTo>
                    <a:pt x="1089228" y="50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84117" y="5030924"/>
            <a:ext cx="177669" cy="4572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049510" y="5118588"/>
            <a:ext cx="855481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23" dirty="0">
                <a:latin typeface="Arial"/>
                <a:cs typeface="Arial"/>
              </a:rPr>
              <a:t>maintenance</a:t>
            </a:r>
            <a:endParaRPr sz="1114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4431" y="1572888"/>
            <a:ext cx="928552" cy="488538"/>
          </a:xfrm>
          <a:prstGeom prst="rect">
            <a:avLst/>
          </a:prstGeom>
        </p:spPr>
        <p:txBody>
          <a:bodyPr vert="horz" wrap="square" lIns="0" tIns="27438" rIns="0" bIns="0" rtlCol="0">
            <a:spAutoFit/>
          </a:bodyPr>
          <a:lstStyle/>
          <a:p>
            <a:pPr marL="17328">
              <a:spcBef>
                <a:spcPts val="216"/>
              </a:spcBef>
            </a:pPr>
            <a:r>
              <a:rPr sz="887" spc="-52" dirty="0">
                <a:latin typeface="Arial"/>
                <a:cs typeface="Arial"/>
              </a:rPr>
              <a:t>HER</a:t>
            </a:r>
            <a:endParaRPr sz="887">
              <a:latin typeface="Arial"/>
              <a:cs typeface="Arial"/>
            </a:endParaRPr>
          </a:p>
          <a:p>
            <a:pPr marL="17328">
              <a:spcBef>
                <a:spcPts val="173"/>
              </a:spcBef>
            </a:pPr>
            <a:r>
              <a:rPr sz="887" spc="25" dirty="0">
                <a:latin typeface="Arial"/>
                <a:cs typeface="Arial"/>
              </a:rPr>
              <a:t>change</a:t>
            </a:r>
            <a:r>
              <a:rPr sz="887" spc="-41" dirty="0">
                <a:latin typeface="Arial"/>
                <a:cs typeface="Arial"/>
              </a:rPr>
              <a:t> </a:t>
            </a:r>
            <a:r>
              <a:rPr sz="887" spc="-5" dirty="0">
                <a:latin typeface="Trebuchet MS"/>
                <a:cs typeface="Trebuchet MS"/>
              </a:rPr>
              <a:t>ν</a:t>
            </a:r>
            <a:r>
              <a:rPr sz="887" spc="-7" baseline="-10683" dirty="0">
                <a:latin typeface="Arial"/>
                <a:cs typeface="Arial"/>
              </a:rPr>
              <a:t>y</a:t>
            </a:r>
            <a:endParaRPr sz="887" baseline="-10683">
              <a:latin typeface="Arial"/>
              <a:cs typeface="Arial"/>
            </a:endParaRPr>
          </a:p>
          <a:p>
            <a:pPr marL="17328">
              <a:spcBef>
                <a:spcPts val="173"/>
              </a:spcBef>
            </a:pPr>
            <a:r>
              <a:rPr sz="887" spc="20" dirty="0">
                <a:latin typeface="Arial"/>
                <a:cs typeface="Arial"/>
              </a:rPr>
              <a:t>43.572</a:t>
            </a:r>
            <a:r>
              <a:rPr sz="887" spc="-34" dirty="0">
                <a:latin typeface="Arial"/>
                <a:cs typeface="Arial"/>
              </a:rPr>
              <a:t> </a:t>
            </a:r>
            <a:r>
              <a:rPr sz="887" spc="66" dirty="0">
                <a:latin typeface="Lucida Sans Unicode"/>
                <a:cs typeface="Lucida Sans Unicode"/>
              </a:rPr>
              <a:t>→</a:t>
            </a:r>
            <a:r>
              <a:rPr sz="887" spc="-68" dirty="0">
                <a:latin typeface="Lucida Sans Unicode"/>
                <a:cs typeface="Lucida Sans Unicode"/>
              </a:rPr>
              <a:t> </a:t>
            </a:r>
            <a:r>
              <a:rPr sz="887" spc="20" dirty="0">
                <a:latin typeface="Arial"/>
                <a:cs typeface="Arial"/>
              </a:rPr>
              <a:t>43.578</a:t>
            </a:r>
            <a:endParaRPr sz="88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98844" y="3196920"/>
            <a:ext cx="747174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17328">
              <a:spcBef>
                <a:spcPts val="55"/>
              </a:spcBef>
            </a:pPr>
            <a:r>
              <a:rPr sz="1114" b="1" spc="82" dirty="0">
                <a:solidFill>
                  <a:srgbClr val="FF40FF"/>
                </a:solidFill>
                <a:latin typeface="Arial"/>
                <a:cs typeface="Arial"/>
              </a:rPr>
              <a:t>3.12x10</a:t>
            </a:r>
            <a:r>
              <a:rPr sz="1126" b="1" spc="123" baseline="20202" dirty="0">
                <a:solidFill>
                  <a:srgbClr val="FF40FF"/>
                </a:solidFill>
                <a:latin typeface="Arial"/>
                <a:cs typeface="Arial"/>
              </a:rPr>
              <a:t>34</a:t>
            </a:r>
            <a:endParaRPr sz="1126" baseline="20202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08885" y="2876887"/>
            <a:ext cx="45922" cy="271201"/>
            <a:chOff x="15409812" y="4440794"/>
            <a:chExt cx="100965" cy="596265"/>
          </a:xfrm>
        </p:grpSpPr>
        <p:sp>
          <p:nvSpPr>
            <p:cNvPr id="23" name="object 23"/>
            <p:cNvSpPr/>
            <p:nvPr/>
          </p:nvSpPr>
          <p:spPr>
            <a:xfrm>
              <a:off x="15460073" y="4530844"/>
              <a:ext cx="0" cy="506095"/>
            </a:xfrm>
            <a:custGeom>
              <a:avLst/>
              <a:gdLst/>
              <a:ahLst/>
              <a:cxnLst/>
              <a:rect l="l" t="t" r="r" b="b"/>
              <a:pathLst>
                <a:path h="506095">
                  <a:moveTo>
                    <a:pt x="0" y="505651"/>
                  </a:moveTo>
                  <a:lnTo>
                    <a:pt x="0" y="1047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409812" y="4440794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50260" y="0"/>
                  </a:moveTo>
                  <a:lnTo>
                    <a:pt x="0" y="100520"/>
                  </a:lnTo>
                  <a:lnTo>
                    <a:pt x="100520" y="100520"/>
                  </a:lnTo>
                  <a:lnTo>
                    <a:pt x="50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614053" y="1070979"/>
            <a:ext cx="1714139" cy="24789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17328">
              <a:spcBef>
                <a:spcPts val="50"/>
              </a:spcBef>
            </a:pPr>
            <a:r>
              <a:rPr sz="1569" spc="70" dirty="0">
                <a:solidFill>
                  <a:srgbClr val="0433FF"/>
                </a:solidFill>
                <a:latin typeface="Arial"/>
                <a:cs typeface="Arial"/>
              </a:rPr>
              <a:t>More</a:t>
            </a:r>
            <a:r>
              <a:rPr sz="1569" spc="-55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48" dirty="0">
                <a:solidFill>
                  <a:srgbClr val="0433FF"/>
                </a:solidFill>
                <a:latin typeface="Arial"/>
                <a:cs typeface="Arial"/>
              </a:rPr>
              <a:t>detail</a:t>
            </a:r>
            <a:r>
              <a:rPr sz="1569" spc="-52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43" dirty="0">
                <a:solidFill>
                  <a:srgbClr val="0433FF"/>
                </a:solidFill>
                <a:latin typeface="Arial"/>
                <a:cs typeface="Arial"/>
              </a:rPr>
              <a:t>of</a:t>
            </a:r>
            <a:r>
              <a:rPr sz="1569" spc="-16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-57" dirty="0">
                <a:solidFill>
                  <a:srgbClr val="0433FF"/>
                </a:solidFill>
                <a:latin typeface="Arial"/>
                <a:cs typeface="Arial"/>
              </a:rPr>
              <a:t>L</a:t>
            </a:r>
            <a:r>
              <a:rPr sz="1569" spc="-85" baseline="-9661" dirty="0">
                <a:solidFill>
                  <a:srgbClr val="0433FF"/>
                </a:solidFill>
                <a:latin typeface="Arial"/>
                <a:cs typeface="Arial"/>
              </a:rPr>
              <a:t>sp</a:t>
            </a:r>
            <a:endParaRPr sz="1569" baseline="-9661">
              <a:latin typeface="Arial"/>
              <a:cs typeface="Arial"/>
            </a:endParaRPr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456D9487-16A4-481F-9C21-5D8106C211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64</a:t>
            </a:fld>
            <a:endParaRPr lang="it-IT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30"/>
              </a:spcBef>
            </a:pPr>
            <a:r>
              <a:rPr spc="5" dirty="0"/>
              <a:t>Schedule(</a:t>
            </a:r>
            <a:r>
              <a:rPr lang="it-IT" spc="5" dirty="0" err="1"/>
              <a:t>before</a:t>
            </a:r>
            <a:r>
              <a:rPr lang="it-IT" spc="5" dirty="0"/>
              <a:t> </a:t>
            </a:r>
            <a:r>
              <a:rPr lang="it-IT" spc="5" dirty="0" err="1"/>
              <a:t>peel</a:t>
            </a:r>
            <a:r>
              <a:rPr lang="it-IT" spc="5" dirty="0"/>
              <a:t> off</a:t>
            </a:r>
            <a:r>
              <a:rPr spc="20" dirty="0"/>
              <a:t>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0" y="1143000"/>
            <a:ext cx="7477125" cy="115252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14337" y="4900612"/>
            <a:ext cx="8229600" cy="1543050"/>
          </a:xfrm>
          <a:custGeom>
            <a:avLst/>
            <a:gdLst/>
            <a:ahLst/>
            <a:cxnLst/>
            <a:rect l="l" t="t" r="r" b="b"/>
            <a:pathLst>
              <a:path w="8229600" h="1543050">
                <a:moveTo>
                  <a:pt x="0" y="1543050"/>
                </a:moveTo>
                <a:lnTo>
                  <a:pt x="8229600" y="1543050"/>
                </a:lnTo>
                <a:lnTo>
                  <a:pt x="8229600" y="0"/>
                </a:lnTo>
                <a:lnTo>
                  <a:pt x="0" y="0"/>
                </a:lnTo>
                <a:lnTo>
                  <a:pt x="0" y="1543050"/>
                </a:lnTo>
                <a:close/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0219" y="4932997"/>
            <a:ext cx="7273925" cy="14871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1200" cap="none" spc="1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 </a:t>
            </a:r>
            <a:r>
              <a:rPr kumimoji="0" sz="1550" b="0" i="0" u="none" strike="noStrike" kern="1200" cap="none" spc="-1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pipe</a:t>
            </a:r>
            <a:r>
              <a:rPr kumimoji="0" sz="1550" b="0" i="0" u="none" strike="noStrike" kern="1200" cap="none" spc="12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production</a:t>
            </a:r>
            <a:r>
              <a:rPr kumimoji="0" sz="1550" b="0" i="0" u="none" strike="noStrike" kern="1200" cap="none" spc="12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schedule:</a:t>
            </a:r>
            <a:r>
              <a:rPr kumimoji="0" sz="1550" b="0" i="0" u="none" strike="noStrike" kern="1200" cap="none" spc="22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(we</a:t>
            </a:r>
            <a:r>
              <a:rPr kumimoji="0" sz="1550" b="0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expect</a:t>
            </a:r>
            <a:r>
              <a:rPr kumimoji="0" sz="1550" b="0" i="0" u="none" strike="noStrike" kern="1200" cap="none" spc="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550" b="0" i="0" u="none" strike="noStrike" kern="1200" cap="none" spc="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complete</a:t>
            </a:r>
            <a:r>
              <a:rPr kumimoji="0" sz="1550" b="0" i="0" u="none" strike="noStrike" kern="1200" cap="none" spc="1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around</a:t>
            </a:r>
            <a:r>
              <a:rPr kumimoji="0" sz="1550" b="0" i="0" u="none" strike="noStrike" kern="1200" cap="none" spc="1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</a:t>
            </a:r>
            <a:r>
              <a:rPr kumimoji="0" sz="1550" b="0" i="0" u="none" strike="noStrike" kern="1200" cap="none" spc="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550" b="0" i="0" u="none" strike="noStrike" kern="1200" cap="none" spc="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</a:t>
            </a:r>
            <a:r>
              <a:rPr kumimoji="0" sz="1550" b="0" i="0" u="none" strike="noStrike" kern="1200" cap="none" spc="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Oct.)</a:t>
            </a: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15035" marR="2226945" lvl="0" indent="0" algn="l" defTabSz="914400" rtl="0" eaLnBrk="1" fontAlgn="auto" latinLnBrk="0" hangingPunct="1">
              <a:lnSpc>
                <a:spcPts val="195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1200" cap="none" spc="1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1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pipe</a:t>
            </a:r>
            <a:r>
              <a:rPr kumimoji="0" sz="1550" b="0" i="0" u="none" strike="noStrike" kern="1200" cap="none" spc="11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completion</a:t>
            </a:r>
            <a:r>
              <a:rPr kumimoji="0" sz="1550" b="0" i="0" u="none" strike="noStrike" kern="1200" cap="none" spc="18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1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r>
              <a:rPr kumimoji="0" sz="1550" b="0" i="0" u="none" strike="noStrike" kern="1200" cap="none" spc="11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1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limit:</a:t>
            </a:r>
            <a:r>
              <a:rPr kumimoji="0" sz="1550" b="0" i="0" u="none" strike="noStrike" kern="1200" cap="none" spc="21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</a:t>
            </a:r>
            <a:r>
              <a:rPr kumimoji="0" sz="1550" b="0" i="0" u="none" strike="noStrike" kern="1200" cap="none" spc="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550" b="0" i="0" u="none" strike="noStrike" kern="1200" cap="none" spc="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2021</a:t>
            </a:r>
            <a:r>
              <a:rPr kumimoji="0" sz="1550" b="0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 </a:t>
            </a:r>
            <a:r>
              <a:rPr kumimoji="0" sz="1550" b="0" i="0" u="none" strike="noStrike" kern="1200" cap="none" spc="-4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(IP</a:t>
            </a:r>
            <a:r>
              <a:rPr kumimoji="0" sz="1550" b="0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pipe</a:t>
            </a:r>
            <a:r>
              <a:rPr kumimoji="0" sz="1550" b="0" i="0" u="none" strike="noStrike" kern="1200" cap="none" spc="11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55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HM</a:t>
            </a:r>
            <a:r>
              <a:rPr kumimoji="0" sz="1550" b="0" i="0" u="none" strike="noStrike" kern="1200" cap="none" spc="2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assembly:</a:t>
            </a:r>
            <a:r>
              <a:rPr kumimoji="0" sz="1550" b="0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Jan-Mar.</a:t>
            </a:r>
            <a:r>
              <a:rPr kumimoji="0" sz="1550" b="0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2022)</a:t>
            </a: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15035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1200" cap="none" spc="-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Diamond</a:t>
            </a:r>
            <a:r>
              <a:rPr kumimoji="0" sz="1550" b="0" i="0" u="none" strike="noStrike" kern="1200" cap="none" spc="18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2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3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mount</a:t>
            </a:r>
            <a:r>
              <a:rPr kumimoji="0" sz="1550" b="0" i="0" u="none" strike="noStrike" kern="1200" cap="none" spc="25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ready</a:t>
            </a:r>
            <a:r>
              <a:rPr kumimoji="0" sz="1550" b="0" i="0" u="none" strike="noStrike" kern="1200" cap="none" spc="4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5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1550" b="0" i="0" u="none" strike="noStrike" kern="1200" cap="none" spc="70" normalizeH="0" baseline="0" noProof="0" dirty="0">
                <a:ln>
                  <a:noFill/>
                </a:ln>
                <a:solidFill>
                  <a:srgbClr val="9747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</a:t>
            </a:r>
            <a:r>
              <a:rPr kumimoji="0" sz="1550" b="0" i="0" u="none" strike="noStrike" kern="1200" cap="none" spc="4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March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15035" marR="5080" lvl="0" indent="0" algn="l" defTabSz="914400" rtl="0" eaLnBrk="1" fontAlgn="auto" latinLnBrk="0" hangingPunct="1">
              <a:lnSpc>
                <a:spcPts val="195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1200" cap="none" spc="-2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(but</a:t>
            </a:r>
            <a:r>
              <a:rPr kumimoji="0" sz="1550" b="0" i="0" u="none" strike="noStrike" kern="1200" cap="none" spc="18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1550" b="0" i="0" u="none" strike="noStrike" kern="1200" cap="none" spc="3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</a:t>
            </a:r>
            <a:r>
              <a:rPr kumimoji="0" sz="1550" b="0" i="0" u="none" strike="noStrike" kern="1200" cap="none" spc="12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</a:t>
            </a:r>
            <a:r>
              <a:rPr kumimoji="0" sz="1550" b="0" i="0" u="none" strike="noStrike" kern="1200" cap="none" spc="13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1550" b="0" i="0" u="none" strike="noStrike" kern="1200" cap="none" spc="-3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550" b="0" i="0" u="none" strike="noStrike" kern="1200" cap="none" spc="2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550" b="0" i="0" u="none" strike="noStrike" kern="1200" cap="none" spc="12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diamond</a:t>
            </a:r>
            <a:r>
              <a:rPr kumimoji="0" sz="1550" b="0" i="0" u="none" strike="noStrike" kern="1200" cap="none" spc="26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2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r>
              <a:rPr kumimoji="0" sz="1550" b="0" i="0" u="none" strike="noStrike" kern="1200" cap="none" spc="-5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expert</a:t>
            </a:r>
            <a:r>
              <a:rPr kumimoji="0" sz="1550" b="0" i="0" u="none" strike="noStrike" kern="1200" cap="none" spc="18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availability) </a:t>
            </a:r>
            <a:r>
              <a:rPr kumimoji="0" sz="1550" b="0" i="0" u="none" strike="noStrike" kern="1200" cap="none" spc="-42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VXD</a:t>
            </a:r>
            <a:r>
              <a:rPr kumimoji="0" sz="1550" b="0" i="0" u="none" strike="noStrike" kern="1200" cap="none" spc="14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1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extraction:</a:t>
            </a:r>
            <a:r>
              <a:rPr kumimoji="0" sz="1550" b="0" i="0" u="none" strike="noStrike" kern="1200" cap="none" spc="2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around</a:t>
            </a:r>
            <a:r>
              <a:rPr kumimoji="0" sz="1550" b="0" i="0" u="none" strike="noStrike" kern="1200" cap="none" spc="114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</a:t>
            </a:r>
            <a:r>
              <a:rPr kumimoji="0" sz="1550" b="0" i="0" u="none" strike="noStrike" kern="1200" cap="none" spc="-3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2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August</a:t>
            </a:r>
            <a:r>
              <a:rPr kumimoji="0" sz="1550" b="0" i="0" u="none" strike="noStrike" kern="1200" cap="none" spc="32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2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550" b="0" i="0" u="none" strike="noStrike" kern="1200" cap="none" spc="-35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30" normalizeH="0" baseline="0" noProof="0" dirty="0">
                <a:ln>
                  <a:noFill/>
                </a:ln>
                <a:solidFill>
                  <a:srgbClr val="943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</a:t>
            </a: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250" y="847725"/>
            <a:ext cx="7515225" cy="18097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52450" y="1306575"/>
            <a:ext cx="8181975" cy="3589654"/>
            <a:chOff x="552450" y="1306575"/>
            <a:chExt cx="8181975" cy="3589654"/>
          </a:xfrm>
        </p:grpSpPr>
        <p:sp>
          <p:nvSpPr>
            <p:cNvPr id="9" name="object 9"/>
            <p:cNvSpPr/>
            <p:nvPr/>
          </p:nvSpPr>
          <p:spPr>
            <a:xfrm>
              <a:off x="5319776" y="1319275"/>
              <a:ext cx="333375" cy="133350"/>
            </a:xfrm>
            <a:custGeom>
              <a:avLst/>
              <a:gdLst/>
              <a:ahLst/>
              <a:cxnLst/>
              <a:rect l="l" t="t" r="r" b="b"/>
              <a:pathLst>
                <a:path w="333375" h="133350">
                  <a:moveTo>
                    <a:pt x="333375" y="0"/>
                  </a:moveTo>
                  <a:lnTo>
                    <a:pt x="0" y="0"/>
                  </a:lnTo>
                  <a:lnTo>
                    <a:pt x="0" y="133350"/>
                  </a:lnTo>
                  <a:lnTo>
                    <a:pt x="333375" y="133350"/>
                  </a:lnTo>
                  <a:lnTo>
                    <a:pt x="333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319776" y="1319275"/>
              <a:ext cx="333375" cy="133350"/>
            </a:xfrm>
            <a:custGeom>
              <a:avLst/>
              <a:gdLst/>
              <a:ahLst/>
              <a:cxnLst/>
              <a:rect l="l" t="t" r="r" b="b"/>
              <a:pathLst>
                <a:path w="333375" h="133350">
                  <a:moveTo>
                    <a:pt x="0" y="133350"/>
                  </a:moveTo>
                  <a:lnTo>
                    <a:pt x="333375" y="133350"/>
                  </a:lnTo>
                  <a:lnTo>
                    <a:pt x="333375" y="0"/>
                  </a:lnTo>
                  <a:lnTo>
                    <a:pt x="0" y="0"/>
                  </a:lnTo>
                  <a:lnTo>
                    <a:pt x="0" y="133350"/>
                  </a:lnTo>
                  <a:close/>
                </a:path>
              </a:pathLst>
            </a:custGeom>
            <a:ln w="25400">
              <a:solidFill>
                <a:srgbClr val="395F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319776" y="1452625"/>
              <a:ext cx="333375" cy="123825"/>
            </a:xfrm>
            <a:custGeom>
              <a:avLst/>
              <a:gdLst/>
              <a:ahLst/>
              <a:cxnLst/>
              <a:rect l="l" t="t" r="r" b="b"/>
              <a:pathLst>
                <a:path w="333375" h="123825">
                  <a:moveTo>
                    <a:pt x="333375" y="0"/>
                  </a:moveTo>
                  <a:lnTo>
                    <a:pt x="0" y="0"/>
                  </a:lnTo>
                  <a:lnTo>
                    <a:pt x="0" y="123825"/>
                  </a:lnTo>
                  <a:lnTo>
                    <a:pt x="333375" y="123825"/>
                  </a:lnTo>
                  <a:lnTo>
                    <a:pt x="333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319776" y="1452625"/>
              <a:ext cx="333375" cy="123825"/>
            </a:xfrm>
            <a:custGeom>
              <a:avLst/>
              <a:gdLst/>
              <a:ahLst/>
              <a:cxnLst/>
              <a:rect l="l" t="t" r="r" b="b"/>
              <a:pathLst>
                <a:path w="333375" h="123825">
                  <a:moveTo>
                    <a:pt x="0" y="123825"/>
                  </a:moveTo>
                  <a:lnTo>
                    <a:pt x="333375" y="123825"/>
                  </a:lnTo>
                  <a:lnTo>
                    <a:pt x="333375" y="0"/>
                  </a:lnTo>
                  <a:lnTo>
                    <a:pt x="0" y="0"/>
                  </a:lnTo>
                  <a:lnTo>
                    <a:pt x="0" y="123825"/>
                  </a:lnTo>
                  <a:close/>
                </a:path>
              </a:pathLst>
            </a:custGeom>
            <a:ln w="25400">
              <a:solidFill>
                <a:srgbClr val="395F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450" y="2581275"/>
              <a:ext cx="8181975" cy="23145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10101" y="2195575"/>
              <a:ext cx="866775" cy="523875"/>
            </a:xfrm>
            <a:custGeom>
              <a:avLst/>
              <a:gdLst/>
              <a:ahLst/>
              <a:cxnLst/>
              <a:rect l="l" t="t" r="r" b="b"/>
              <a:pathLst>
                <a:path w="866775" h="523875">
                  <a:moveTo>
                    <a:pt x="649986" y="0"/>
                  </a:moveTo>
                  <a:lnTo>
                    <a:pt x="216662" y="0"/>
                  </a:lnTo>
                  <a:lnTo>
                    <a:pt x="216662" y="261874"/>
                  </a:lnTo>
                  <a:lnTo>
                    <a:pt x="0" y="261874"/>
                  </a:lnTo>
                  <a:lnTo>
                    <a:pt x="433324" y="523875"/>
                  </a:lnTo>
                  <a:lnTo>
                    <a:pt x="866775" y="261874"/>
                  </a:lnTo>
                  <a:lnTo>
                    <a:pt x="649986" y="261874"/>
                  </a:lnTo>
                  <a:lnTo>
                    <a:pt x="64998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110101" y="2195575"/>
              <a:ext cx="866775" cy="523875"/>
            </a:xfrm>
            <a:custGeom>
              <a:avLst/>
              <a:gdLst/>
              <a:ahLst/>
              <a:cxnLst/>
              <a:rect l="l" t="t" r="r" b="b"/>
              <a:pathLst>
                <a:path w="866775" h="523875">
                  <a:moveTo>
                    <a:pt x="0" y="261874"/>
                  </a:moveTo>
                  <a:lnTo>
                    <a:pt x="216662" y="261874"/>
                  </a:lnTo>
                  <a:lnTo>
                    <a:pt x="216662" y="0"/>
                  </a:lnTo>
                  <a:lnTo>
                    <a:pt x="649986" y="0"/>
                  </a:lnTo>
                  <a:lnTo>
                    <a:pt x="649986" y="261874"/>
                  </a:lnTo>
                  <a:lnTo>
                    <a:pt x="866775" y="261874"/>
                  </a:lnTo>
                  <a:lnTo>
                    <a:pt x="433324" y="523875"/>
                  </a:lnTo>
                  <a:lnTo>
                    <a:pt x="0" y="261874"/>
                  </a:lnTo>
                  <a:close/>
                </a:path>
              </a:pathLst>
            </a:custGeom>
            <a:ln w="25400">
              <a:solidFill>
                <a:srgbClr val="395F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81037" y="4281550"/>
              <a:ext cx="2553335" cy="323850"/>
            </a:xfrm>
            <a:custGeom>
              <a:avLst/>
              <a:gdLst/>
              <a:ahLst/>
              <a:cxnLst/>
              <a:rect l="l" t="t" r="r" b="b"/>
              <a:pathLst>
                <a:path w="2553335" h="323850">
                  <a:moveTo>
                    <a:pt x="0" y="53975"/>
                  </a:moveTo>
                  <a:lnTo>
                    <a:pt x="4241" y="32950"/>
                  </a:lnTo>
                  <a:lnTo>
                    <a:pt x="15809" y="15795"/>
                  </a:lnTo>
                  <a:lnTo>
                    <a:pt x="32966" y="4236"/>
                  </a:lnTo>
                  <a:lnTo>
                    <a:pt x="53975" y="0"/>
                  </a:lnTo>
                  <a:lnTo>
                    <a:pt x="2498661" y="0"/>
                  </a:lnTo>
                  <a:lnTo>
                    <a:pt x="2519705" y="4236"/>
                  </a:lnTo>
                  <a:lnTo>
                    <a:pt x="2536904" y="15795"/>
                  </a:lnTo>
                  <a:lnTo>
                    <a:pt x="2548507" y="32950"/>
                  </a:lnTo>
                  <a:lnTo>
                    <a:pt x="2552763" y="53975"/>
                  </a:lnTo>
                  <a:lnTo>
                    <a:pt x="2552763" y="269748"/>
                  </a:lnTo>
                  <a:lnTo>
                    <a:pt x="2548507" y="290792"/>
                  </a:lnTo>
                  <a:lnTo>
                    <a:pt x="2536904" y="307990"/>
                  </a:lnTo>
                  <a:lnTo>
                    <a:pt x="2519705" y="319593"/>
                  </a:lnTo>
                  <a:lnTo>
                    <a:pt x="2498661" y="323850"/>
                  </a:lnTo>
                  <a:lnTo>
                    <a:pt x="53975" y="323850"/>
                  </a:lnTo>
                  <a:lnTo>
                    <a:pt x="32966" y="319593"/>
                  </a:lnTo>
                  <a:lnTo>
                    <a:pt x="15809" y="307990"/>
                  </a:lnTo>
                  <a:lnTo>
                    <a:pt x="4241" y="290792"/>
                  </a:lnTo>
                  <a:lnTo>
                    <a:pt x="0" y="269748"/>
                  </a:lnTo>
                  <a:lnTo>
                    <a:pt x="0" y="53975"/>
                  </a:lnTo>
                  <a:close/>
                </a:path>
              </a:pathLst>
            </a:custGeom>
            <a:ln w="25400">
              <a:solidFill>
                <a:srgbClr val="395F8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929501" y="2290825"/>
              <a:ext cx="314325" cy="1466850"/>
            </a:xfrm>
            <a:custGeom>
              <a:avLst/>
              <a:gdLst/>
              <a:ahLst/>
              <a:cxnLst/>
              <a:rect l="l" t="t" r="r" b="b"/>
              <a:pathLst>
                <a:path w="314325" h="1466850">
                  <a:moveTo>
                    <a:pt x="235203" y="0"/>
                  </a:moveTo>
                  <a:lnTo>
                    <a:pt x="78358" y="0"/>
                  </a:lnTo>
                  <a:lnTo>
                    <a:pt x="78358" y="1099565"/>
                  </a:lnTo>
                  <a:lnTo>
                    <a:pt x="0" y="1099565"/>
                  </a:lnTo>
                  <a:lnTo>
                    <a:pt x="156845" y="1466469"/>
                  </a:lnTo>
                  <a:lnTo>
                    <a:pt x="313944" y="1099565"/>
                  </a:lnTo>
                  <a:lnTo>
                    <a:pt x="235203" y="1099565"/>
                  </a:lnTo>
                  <a:lnTo>
                    <a:pt x="235203" y="0"/>
                  </a:lnTo>
                  <a:close/>
                </a:path>
              </a:pathLst>
            </a:custGeom>
            <a:solidFill>
              <a:srgbClr val="C8201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929501" y="2290825"/>
              <a:ext cx="314325" cy="1466850"/>
            </a:xfrm>
            <a:custGeom>
              <a:avLst/>
              <a:gdLst/>
              <a:ahLst/>
              <a:cxnLst/>
              <a:rect l="l" t="t" r="r" b="b"/>
              <a:pathLst>
                <a:path w="314325" h="1466850">
                  <a:moveTo>
                    <a:pt x="78358" y="0"/>
                  </a:moveTo>
                  <a:lnTo>
                    <a:pt x="78358" y="1099565"/>
                  </a:lnTo>
                  <a:lnTo>
                    <a:pt x="0" y="1099565"/>
                  </a:lnTo>
                  <a:lnTo>
                    <a:pt x="156845" y="1466469"/>
                  </a:lnTo>
                  <a:lnTo>
                    <a:pt x="313944" y="1099565"/>
                  </a:lnTo>
                  <a:lnTo>
                    <a:pt x="235203" y="1099565"/>
                  </a:lnTo>
                  <a:lnTo>
                    <a:pt x="235203" y="0"/>
                  </a:lnTo>
                  <a:lnTo>
                    <a:pt x="78358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Segnaposto numero diapositiva 31">
            <a:extLst>
              <a:ext uri="{FF2B5EF4-FFF2-40B4-BE49-F238E27FC236}">
                <a16:creationId xmlns:a16="http://schemas.microsoft.com/office/drawing/2014/main" id="{1EE5314E-1652-4428-A86F-562F1F92593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428601"/>
            <a:ext cx="2103120" cy="276999"/>
          </a:xfrm>
        </p:spPr>
        <p:txBody>
          <a:bodyPr/>
          <a:lstStyle/>
          <a:p>
            <a:fld id="{B6F15528-21DE-4FAA-801E-634DDDAF4B2B}" type="slidenum">
              <a:rPr lang="it-IT" smtClean="0"/>
              <a:t>65</a:t>
            </a:fld>
            <a:endParaRPr lang="it-IT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A086BC-5B2D-448F-A94B-1E53D300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279" y="299085"/>
            <a:ext cx="5425440" cy="492443"/>
          </a:xfrm>
        </p:spPr>
        <p:txBody>
          <a:bodyPr/>
          <a:lstStyle/>
          <a:p>
            <a:r>
              <a:rPr lang="it-IT" dirty="0"/>
              <a:t>Situazione produzione ADC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085D5C-3858-4E8A-8824-E6BC0E6B92D2}"/>
              </a:ext>
            </a:extLst>
          </p:cNvPr>
          <p:cNvSpPr txBox="1"/>
          <p:nvPr/>
        </p:nvSpPr>
        <p:spPr>
          <a:xfrm>
            <a:off x="1371600" y="2590800"/>
            <a:ext cx="5616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Progetto pronto e sottomesso alla ditta per la produzione.</a:t>
            </a:r>
          </a:p>
          <a:p>
            <a:r>
              <a:rPr lang="it-IT" dirty="0"/>
              <a:t>Ci sono problemi per recuperare alcuni componenti.</a:t>
            </a:r>
          </a:p>
          <a:p>
            <a:r>
              <a:rPr lang="it-IT" dirty="0"/>
              <a:t>La produzione </a:t>
            </a:r>
            <a:r>
              <a:rPr lang="it-IT" dirty="0" err="1"/>
              <a:t>terminera`</a:t>
            </a:r>
            <a:r>
              <a:rPr lang="it-IT" dirty="0"/>
              <a:t> non prima di Ottobre 2021.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89004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0216E4-CF84-409A-8A6D-3FB81BF718EE}"/>
              </a:ext>
            </a:extLst>
          </p:cNvPr>
          <p:cNvSpPr txBox="1"/>
          <p:nvPr/>
        </p:nvSpPr>
        <p:spPr>
          <a:xfrm>
            <a:off x="164306" y="881927"/>
            <a:ext cx="13592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dirty="0"/>
              <a:t>ADC Board</a:t>
            </a:r>
          </a:p>
        </p:txBody>
      </p:sp>
      <p:pic>
        <p:nvPicPr>
          <p:cNvPr id="6" name="Immagine 5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2B0537D2-6BFC-4909-8DE2-0ED072988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" y="1274343"/>
            <a:ext cx="2887784" cy="2296867"/>
          </a:xfrm>
          <a:prstGeom prst="rect">
            <a:avLst/>
          </a:prstGeom>
        </p:spPr>
      </p:pic>
      <p:pic>
        <p:nvPicPr>
          <p:cNvPr id="9" name="Immagine 8" descr="Immagine che contiene testo, circuito, elettronico&#10;&#10;Descrizione generata automaticamente">
            <a:extLst>
              <a:ext uri="{FF2B5EF4-FFF2-40B4-BE49-F238E27FC236}">
                <a16:creationId xmlns:a16="http://schemas.microsoft.com/office/drawing/2014/main" id="{9F3DE59E-8971-4B8E-B7BC-9514E383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" y="3614480"/>
            <a:ext cx="2887784" cy="223803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BDA8AC-C949-4522-AD7E-39D63FD1E0F4}"/>
              </a:ext>
            </a:extLst>
          </p:cNvPr>
          <p:cNvSpPr txBox="1"/>
          <p:nvPr/>
        </p:nvSpPr>
        <p:spPr>
          <a:xfrm>
            <a:off x="3615937" y="1188156"/>
            <a:ext cx="502381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it-IT" sz="1350" dirty="0" err="1"/>
              <a:t>Each</a:t>
            </a:r>
            <a:r>
              <a:rPr lang="it-IT" sz="1350" dirty="0"/>
              <a:t> </a:t>
            </a:r>
            <a:r>
              <a:rPr lang="it-IT" sz="1350" dirty="0" err="1"/>
              <a:t>bord</a:t>
            </a:r>
            <a:r>
              <a:rPr lang="it-IT" sz="1350" dirty="0"/>
              <a:t> </a:t>
            </a:r>
            <a:r>
              <a:rPr lang="it-IT" sz="1350" dirty="0" err="1"/>
              <a:t>is</a:t>
            </a:r>
            <a:r>
              <a:rPr lang="it-IT" sz="1350" dirty="0"/>
              <a:t> </a:t>
            </a:r>
            <a:r>
              <a:rPr lang="it-IT" sz="1350" dirty="0" err="1"/>
              <a:t>equipped</a:t>
            </a:r>
            <a:r>
              <a:rPr lang="it-IT" sz="1350" dirty="0"/>
              <a:t> with </a:t>
            </a:r>
            <a:r>
              <a:rPr lang="it-IT" sz="1350" dirty="0" err="1"/>
              <a:t>two</a:t>
            </a:r>
            <a:r>
              <a:rPr lang="it-IT" sz="1350" dirty="0"/>
              <a:t> 16 </a:t>
            </a:r>
            <a:r>
              <a:rPr lang="it-IT" sz="1350" dirty="0" err="1"/>
              <a:t>channel</a:t>
            </a:r>
            <a:r>
              <a:rPr lang="it-IT" sz="1350" dirty="0"/>
              <a:t> </a:t>
            </a:r>
            <a:r>
              <a:rPr lang="it-IT" sz="1350" dirty="0" err="1"/>
              <a:t>ADCs</a:t>
            </a:r>
            <a:r>
              <a:rPr lang="it-IT" sz="1350" dirty="0"/>
              <a:t> (32 </a:t>
            </a:r>
            <a:r>
              <a:rPr lang="it-IT" sz="1350" dirty="0" err="1"/>
              <a:t>chan</a:t>
            </a:r>
            <a:r>
              <a:rPr lang="it-IT" sz="1350" dirty="0"/>
              <a:t>/board)</a:t>
            </a:r>
          </a:p>
          <a:p>
            <a:pPr marL="214313" indent="-214313">
              <a:buFontTx/>
              <a:buChar char="-"/>
            </a:pPr>
            <a:r>
              <a:rPr lang="it-IT" sz="1350" dirty="0"/>
              <a:t>250 </a:t>
            </a:r>
            <a:r>
              <a:rPr lang="it-IT" sz="1350" dirty="0" err="1"/>
              <a:t>Msample</a:t>
            </a:r>
            <a:r>
              <a:rPr lang="it-IT" sz="1350" dirty="0"/>
              <a:t>/sec per </a:t>
            </a:r>
            <a:r>
              <a:rPr lang="it-IT" sz="1350" dirty="0" err="1"/>
              <a:t>channel</a:t>
            </a:r>
            <a:endParaRPr lang="it-IT" sz="1350" dirty="0"/>
          </a:p>
          <a:p>
            <a:pPr marL="214313" indent="-214313">
              <a:buFontTx/>
              <a:buChar char="-"/>
            </a:pPr>
            <a:r>
              <a:rPr lang="it-IT" sz="1350" dirty="0" err="1"/>
              <a:t>Dedicated</a:t>
            </a:r>
            <a:r>
              <a:rPr lang="it-IT" sz="1350" dirty="0"/>
              <a:t> line for </a:t>
            </a:r>
            <a:r>
              <a:rPr lang="it-IT" sz="1350" dirty="0" err="1"/>
              <a:t>distributed</a:t>
            </a:r>
            <a:r>
              <a:rPr lang="it-IT" sz="1350" dirty="0"/>
              <a:t> clock </a:t>
            </a:r>
          </a:p>
          <a:p>
            <a:pPr marL="214313" indent="-214313">
              <a:buFontTx/>
              <a:buChar char="-"/>
            </a:pPr>
            <a:r>
              <a:rPr lang="it-IT" sz="1350" dirty="0"/>
              <a:t>Standard FMC </a:t>
            </a:r>
            <a:r>
              <a:rPr lang="it-IT" sz="1350" dirty="0" err="1"/>
              <a:t>connector</a:t>
            </a:r>
            <a:r>
              <a:rPr lang="it-IT" sz="1350" dirty="0"/>
              <a:t>, can be </a:t>
            </a:r>
            <a:r>
              <a:rPr lang="it-IT" sz="1350" dirty="0" err="1"/>
              <a:t>plugged</a:t>
            </a:r>
            <a:r>
              <a:rPr lang="it-IT" sz="1350" dirty="0"/>
              <a:t> on </a:t>
            </a:r>
            <a:r>
              <a:rPr lang="it-IT" sz="1350" dirty="0" err="1"/>
              <a:t>different</a:t>
            </a:r>
            <a:r>
              <a:rPr lang="it-IT" sz="1350" dirty="0"/>
              <a:t> FPGA board</a:t>
            </a:r>
          </a:p>
          <a:p>
            <a:pPr marL="214313" indent="-214313">
              <a:buFontTx/>
              <a:buChar char="-"/>
            </a:pPr>
            <a:endParaRPr lang="it-IT" sz="135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A5304E5-D4A5-462E-B68C-9462E0129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671" y="3429000"/>
            <a:ext cx="2887784" cy="24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766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E86DAEC-24C0-4987-A394-6112B5258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54" y="857250"/>
            <a:ext cx="4573293" cy="51435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96B90DD-B590-4A5E-97F6-F2C0D2DBF032}"/>
              </a:ext>
            </a:extLst>
          </p:cNvPr>
          <p:cNvSpPr/>
          <p:nvPr/>
        </p:nvSpPr>
        <p:spPr>
          <a:xfrm>
            <a:off x="2124756" y="1898197"/>
            <a:ext cx="4867955" cy="14695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974425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F6C921A-ACE4-4DE3-A719-ECB87D260A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438098"/>
            <a:ext cx="2103120" cy="276999"/>
          </a:xfrm>
        </p:spPr>
        <p:txBody>
          <a:bodyPr/>
          <a:lstStyle/>
          <a:p>
            <a:fld id="{B6F15528-21DE-4FAA-801E-634DDDAF4B2B}" type="slidenum">
              <a:rPr lang="it-IT" smtClean="0"/>
              <a:t>7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C216CC-628E-4239-9492-6B25F4E7A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26"/>
          <a:stretch/>
        </p:blipFill>
        <p:spPr>
          <a:xfrm>
            <a:off x="-12032" y="0"/>
            <a:ext cx="9105836" cy="6377940"/>
          </a:xfrm>
          <a:prstGeom prst="rect">
            <a:avLst/>
          </a:prstGeom>
        </p:spPr>
      </p:pic>
      <p:sp>
        <p:nvSpPr>
          <p:cNvPr id="7" name="object 19">
            <a:extLst>
              <a:ext uri="{FF2B5EF4-FFF2-40B4-BE49-F238E27FC236}">
                <a16:creationId xmlns:a16="http://schemas.microsoft.com/office/drawing/2014/main" id="{5F442B3A-F919-411B-8D9C-BAF19FCA68C0}"/>
              </a:ext>
            </a:extLst>
          </p:cNvPr>
          <p:cNvSpPr txBox="1"/>
          <p:nvPr/>
        </p:nvSpPr>
        <p:spPr>
          <a:xfrm>
            <a:off x="838200" y="6287102"/>
            <a:ext cx="3410441" cy="2660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5" dirty="0">
                <a:latin typeface="Tahoma"/>
                <a:cs typeface="Tahoma"/>
              </a:rPr>
              <a:t>*</a:t>
            </a:r>
            <a:r>
              <a:rPr sz="1650" spc="-15" dirty="0">
                <a:latin typeface="Tahoma"/>
                <a:cs typeface="Tahoma"/>
              </a:rPr>
              <a:t> </a:t>
            </a:r>
            <a:r>
              <a:rPr sz="1650" spc="-5" dirty="0">
                <a:latin typeface="Tahoma"/>
                <a:cs typeface="Tahoma"/>
              </a:rPr>
              <a:t>measured</a:t>
            </a:r>
            <a:r>
              <a:rPr sz="1650" spc="-15" dirty="0">
                <a:latin typeface="Tahoma"/>
                <a:cs typeface="Tahoma"/>
              </a:rPr>
              <a:t> </a:t>
            </a:r>
            <a:r>
              <a:rPr sz="1650" spc="-10" dirty="0">
                <a:latin typeface="Tahoma"/>
                <a:cs typeface="Tahoma"/>
              </a:rPr>
              <a:t>value</a:t>
            </a:r>
            <a:r>
              <a:rPr sz="1650" spc="-15" dirty="0">
                <a:latin typeface="Tahoma"/>
                <a:cs typeface="Tahoma"/>
              </a:rPr>
              <a:t> </a:t>
            </a:r>
            <a:r>
              <a:rPr sz="1650" spc="-5" dirty="0">
                <a:latin typeface="Tahoma"/>
                <a:cs typeface="Tahoma"/>
              </a:rPr>
              <a:t>(M.</a:t>
            </a:r>
            <a:r>
              <a:rPr sz="1650" spc="-10" dirty="0">
                <a:latin typeface="Tahoma"/>
                <a:cs typeface="Tahoma"/>
              </a:rPr>
              <a:t> </a:t>
            </a:r>
            <a:r>
              <a:rPr sz="1650" spc="-25" dirty="0">
                <a:latin typeface="Tahoma"/>
                <a:cs typeface="Tahoma"/>
              </a:rPr>
              <a:t>Tobiyama)</a:t>
            </a:r>
            <a:endParaRPr sz="1650" dirty="0">
              <a:latin typeface="Tahoma"/>
              <a:cs typeface="Tahoma"/>
            </a:endParaRPr>
          </a:p>
        </p:txBody>
      </p:sp>
      <p:sp>
        <p:nvSpPr>
          <p:cNvPr id="8" name="object 42">
            <a:extLst>
              <a:ext uri="{FF2B5EF4-FFF2-40B4-BE49-F238E27FC236}">
                <a16:creationId xmlns:a16="http://schemas.microsoft.com/office/drawing/2014/main" id="{BEE68B83-535A-436A-A815-AB670F4AFBBA}"/>
              </a:ext>
            </a:extLst>
          </p:cNvPr>
          <p:cNvSpPr txBox="1"/>
          <p:nvPr/>
        </p:nvSpPr>
        <p:spPr>
          <a:xfrm>
            <a:off x="4021010" y="6367046"/>
            <a:ext cx="5580190" cy="3385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spc="50" dirty="0">
                <a:solidFill>
                  <a:srgbClr val="FF40FF"/>
                </a:solidFill>
                <a:latin typeface="Arial"/>
                <a:cs typeface="Arial"/>
              </a:rPr>
              <a:t>Simple</a:t>
            </a:r>
            <a:r>
              <a:rPr sz="1900" spc="-130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FF40FF"/>
                </a:solidFill>
                <a:latin typeface="Arial"/>
                <a:cs typeface="Arial"/>
              </a:rPr>
              <a:t>TMCI</a:t>
            </a:r>
            <a:r>
              <a:rPr sz="1900" spc="-65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900" spc="75" dirty="0">
                <a:solidFill>
                  <a:srgbClr val="FF40FF"/>
                </a:solidFill>
                <a:latin typeface="Arial"/>
                <a:cs typeface="Arial"/>
              </a:rPr>
              <a:t>formula</a:t>
            </a:r>
            <a:r>
              <a:rPr sz="1900" spc="-65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FF40FF"/>
                </a:solidFill>
                <a:latin typeface="Arial"/>
                <a:cs typeface="Arial"/>
              </a:rPr>
              <a:t>can</a:t>
            </a:r>
            <a:r>
              <a:rPr sz="1900" spc="-65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900" spc="105" dirty="0">
                <a:solidFill>
                  <a:srgbClr val="FF40FF"/>
                </a:solidFill>
                <a:latin typeface="Arial"/>
                <a:cs typeface="Arial"/>
              </a:rPr>
              <a:t>not</a:t>
            </a:r>
            <a:r>
              <a:rPr sz="1900" spc="-65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900" spc="55" dirty="0">
                <a:solidFill>
                  <a:srgbClr val="FF40FF"/>
                </a:solidFill>
                <a:latin typeface="Arial"/>
                <a:cs typeface="Arial"/>
              </a:rPr>
              <a:t>explain</a:t>
            </a:r>
            <a:r>
              <a:rPr sz="1900" spc="-65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900" spc="45" dirty="0">
                <a:solidFill>
                  <a:srgbClr val="FF40FF"/>
                </a:solidFill>
                <a:latin typeface="Arial"/>
                <a:cs typeface="Arial"/>
              </a:rPr>
              <a:t>it</a:t>
            </a:r>
            <a:r>
              <a:rPr sz="2100" spc="45" dirty="0">
                <a:solidFill>
                  <a:srgbClr val="FF40FF"/>
                </a:solidFill>
                <a:latin typeface="Arial"/>
                <a:cs typeface="Arial"/>
              </a:rPr>
              <a:t>.</a:t>
            </a:r>
            <a:endParaRPr sz="2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457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4232" y="1808135"/>
            <a:ext cx="5445099" cy="3668864"/>
            <a:chOff x="3373180" y="2091022"/>
            <a:chExt cx="11971655" cy="8066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73180" y="2091022"/>
              <a:ext cx="11971098" cy="80661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800626" y="2544424"/>
              <a:ext cx="0" cy="6556375"/>
            </a:xfrm>
            <a:custGeom>
              <a:avLst/>
              <a:gdLst/>
              <a:ahLst/>
              <a:cxnLst/>
              <a:rect l="l" t="t" r="r" b="b"/>
              <a:pathLst>
                <a:path h="6556375">
                  <a:moveTo>
                    <a:pt x="0" y="6556298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5" name="object 5"/>
            <p:cNvSpPr/>
            <p:nvPr/>
          </p:nvSpPr>
          <p:spPr>
            <a:xfrm>
              <a:off x="10844622" y="4220307"/>
              <a:ext cx="2738120" cy="0"/>
            </a:xfrm>
            <a:custGeom>
              <a:avLst/>
              <a:gdLst/>
              <a:ahLst/>
              <a:cxnLst/>
              <a:rect l="l" t="t" r="r" b="b"/>
              <a:pathLst>
                <a:path w="2738119">
                  <a:moveTo>
                    <a:pt x="0" y="0"/>
                  </a:moveTo>
                  <a:lnTo>
                    <a:pt x="2721897" y="0"/>
                  </a:lnTo>
                  <a:lnTo>
                    <a:pt x="2737603" y="0"/>
                  </a:lnTo>
                </a:path>
              </a:pathLst>
            </a:custGeom>
            <a:ln w="31412">
              <a:solidFill>
                <a:srgbClr val="0096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6" name="object 6"/>
            <p:cNvSpPr/>
            <p:nvPr/>
          </p:nvSpPr>
          <p:spPr>
            <a:xfrm>
              <a:off x="13566519" y="4151199"/>
              <a:ext cx="138430" cy="138430"/>
            </a:xfrm>
            <a:custGeom>
              <a:avLst/>
              <a:gdLst/>
              <a:ahLst/>
              <a:cxnLst/>
              <a:rect l="l" t="t" r="r" b="b"/>
              <a:pathLst>
                <a:path w="138430" h="138429">
                  <a:moveTo>
                    <a:pt x="0" y="0"/>
                  </a:moveTo>
                  <a:lnTo>
                    <a:pt x="0" y="138215"/>
                  </a:lnTo>
                  <a:lnTo>
                    <a:pt x="138215" y="69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6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05704" y="1028508"/>
            <a:ext cx="2344341" cy="856188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71333" marR="403450" indent="-54294">
              <a:lnSpc>
                <a:spcPct val="116300"/>
              </a:lnSpc>
              <a:spcBef>
                <a:spcPts val="41"/>
              </a:spcBef>
            </a:pPr>
            <a:r>
              <a:rPr sz="1182" b="1" spc="43" dirty="0">
                <a:solidFill>
                  <a:srgbClr val="FF40FF"/>
                </a:solidFill>
                <a:latin typeface="Arial"/>
                <a:cs typeface="Arial"/>
              </a:rPr>
              <a:t>max</a:t>
            </a:r>
            <a:r>
              <a:rPr sz="1182" b="1" spc="-36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82" b="1" spc="39" dirty="0">
                <a:solidFill>
                  <a:srgbClr val="FF40FF"/>
                </a:solidFill>
                <a:latin typeface="Arial"/>
                <a:cs typeface="Arial"/>
              </a:rPr>
              <a:t>of</a:t>
            </a:r>
            <a:r>
              <a:rPr sz="1182" b="1" spc="-5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82" b="1" spc="43" dirty="0">
                <a:solidFill>
                  <a:srgbClr val="FF40FF"/>
                </a:solidFill>
                <a:latin typeface="Arial"/>
                <a:cs typeface="Arial"/>
              </a:rPr>
              <a:t>n</a:t>
            </a:r>
            <a:r>
              <a:rPr sz="1194" b="1" spc="65" baseline="-9523" dirty="0">
                <a:solidFill>
                  <a:srgbClr val="FF40FF"/>
                </a:solidFill>
                <a:latin typeface="Arial"/>
                <a:cs typeface="Arial"/>
              </a:rPr>
              <a:t>b</a:t>
            </a:r>
            <a:r>
              <a:rPr sz="1182" b="1" spc="43" dirty="0">
                <a:solidFill>
                  <a:srgbClr val="FF40FF"/>
                </a:solidFill>
                <a:latin typeface="Arial"/>
                <a:cs typeface="Arial"/>
              </a:rPr>
              <a:t>I</a:t>
            </a:r>
            <a:r>
              <a:rPr sz="1194" b="1" spc="65" baseline="-9523" dirty="0">
                <a:solidFill>
                  <a:srgbClr val="FF40FF"/>
                </a:solidFill>
                <a:latin typeface="Arial"/>
                <a:cs typeface="Arial"/>
              </a:rPr>
              <a:t>b</a:t>
            </a:r>
            <a:r>
              <a:rPr sz="1182" b="1" spc="43" dirty="0">
                <a:solidFill>
                  <a:srgbClr val="FF40FF"/>
                </a:solidFill>
                <a:latin typeface="Arial"/>
                <a:cs typeface="Arial"/>
              </a:rPr>
              <a:t>+I</a:t>
            </a:r>
            <a:r>
              <a:rPr sz="1194" b="1" spc="65" baseline="-9523" dirty="0">
                <a:solidFill>
                  <a:srgbClr val="FF40FF"/>
                </a:solidFill>
                <a:latin typeface="Arial"/>
                <a:cs typeface="Arial"/>
              </a:rPr>
              <a:t>b-</a:t>
            </a:r>
            <a:r>
              <a:rPr sz="1194" b="1" spc="109" baseline="-9523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82" b="1" spc="-34" dirty="0">
                <a:solidFill>
                  <a:srgbClr val="FF40FF"/>
                </a:solidFill>
                <a:latin typeface="Arial"/>
                <a:cs typeface="Arial"/>
              </a:rPr>
              <a:t>is </a:t>
            </a:r>
            <a:r>
              <a:rPr sz="1182" b="1" spc="116" dirty="0">
                <a:solidFill>
                  <a:srgbClr val="FF40FF"/>
                </a:solidFill>
                <a:latin typeface="Arial"/>
                <a:cs typeface="Arial"/>
              </a:rPr>
              <a:t>540</a:t>
            </a:r>
            <a:r>
              <a:rPr sz="1182" b="1" spc="-3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82" b="1" spc="50" dirty="0">
                <a:solidFill>
                  <a:srgbClr val="FF40FF"/>
                </a:solidFill>
                <a:latin typeface="Arial"/>
                <a:cs typeface="Arial"/>
              </a:rPr>
              <a:t>mA</a:t>
            </a:r>
            <a:r>
              <a:rPr sz="1194" b="1" spc="75" baseline="19047" dirty="0">
                <a:solidFill>
                  <a:srgbClr val="FF40FF"/>
                </a:solidFill>
                <a:latin typeface="Arial"/>
                <a:cs typeface="Arial"/>
              </a:rPr>
              <a:t>2 </a:t>
            </a:r>
            <a:r>
              <a:rPr sz="1194" b="1" spc="-321" baseline="19047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82" b="1" spc="91" dirty="0">
                <a:solidFill>
                  <a:srgbClr val="FF40FF"/>
                </a:solidFill>
                <a:latin typeface="Arial"/>
                <a:cs typeface="Arial"/>
              </a:rPr>
              <a:t>(840</a:t>
            </a:r>
            <a:r>
              <a:rPr sz="1182" b="1" spc="-3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82" b="1" spc="98" dirty="0">
                <a:solidFill>
                  <a:srgbClr val="FF40FF"/>
                </a:solidFill>
                <a:latin typeface="Arial"/>
                <a:cs typeface="Arial"/>
              </a:rPr>
              <a:t>mA/818</a:t>
            </a:r>
            <a:r>
              <a:rPr sz="1182" b="1" spc="-34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82" b="1" spc="36" dirty="0">
                <a:solidFill>
                  <a:srgbClr val="FF40FF"/>
                </a:solidFill>
                <a:latin typeface="Arial"/>
                <a:cs typeface="Arial"/>
              </a:rPr>
              <a:t>mA,</a:t>
            </a:r>
            <a:r>
              <a:rPr sz="1182" b="1" spc="-70" dirty="0">
                <a:solidFill>
                  <a:srgbClr val="FF40FF"/>
                </a:solidFill>
                <a:latin typeface="Arial"/>
                <a:cs typeface="Arial"/>
              </a:rPr>
              <a:t> </a:t>
            </a:r>
            <a:r>
              <a:rPr sz="1182" b="1" spc="96" dirty="0">
                <a:solidFill>
                  <a:srgbClr val="FF40FF"/>
                </a:solidFill>
                <a:latin typeface="Arial"/>
                <a:cs typeface="Arial"/>
              </a:rPr>
              <a:t>1272)</a:t>
            </a:r>
            <a:endParaRPr sz="1182">
              <a:latin typeface="Arial"/>
              <a:cs typeface="Arial"/>
            </a:endParaRPr>
          </a:p>
          <a:p>
            <a:pPr marL="1471137" marR="13862" indent="-245478">
              <a:lnSpc>
                <a:spcPct val="114999"/>
              </a:lnSpc>
              <a:spcBef>
                <a:spcPts val="373"/>
              </a:spcBef>
            </a:pPr>
            <a:r>
              <a:rPr sz="1114" b="1" spc="34" dirty="0">
                <a:solidFill>
                  <a:srgbClr val="FF2600"/>
                </a:solidFill>
                <a:latin typeface="Arial"/>
                <a:cs typeface="Arial"/>
              </a:rPr>
              <a:t>target</a:t>
            </a:r>
            <a:r>
              <a:rPr sz="1114" b="1" spc="-43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34" dirty="0">
                <a:solidFill>
                  <a:srgbClr val="FF2600"/>
                </a:solidFill>
                <a:latin typeface="Arial"/>
                <a:cs typeface="Arial"/>
              </a:rPr>
              <a:t>of</a:t>
            </a:r>
            <a:r>
              <a:rPr sz="1114" b="1" spc="-14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96" dirty="0">
                <a:solidFill>
                  <a:srgbClr val="FF2600"/>
                </a:solidFill>
                <a:latin typeface="Arial"/>
                <a:cs typeface="Arial"/>
              </a:rPr>
              <a:t>2021b </a:t>
            </a:r>
            <a:r>
              <a:rPr sz="1114" b="1" spc="-302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107" dirty="0">
                <a:solidFill>
                  <a:srgbClr val="FF2600"/>
                </a:solidFill>
                <a:latin typeface="Arial"/>
                <a:cs typeface="Arial"/>
              </a:rPr>
              <a:t>700</a:t>
            </a:r>
            <a:r>
              <a:rPr sz="1114" b="1" spc="-36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43" dirty="0">
                <a:solidFill>
                  <a:srgbClr val="FF2600"/>
                </a:solidFill>
                <a:latin typeface="Arial"/>
                <a:cs typeface="Arial"/>
              </a:rPr>
              <a:t>mA</a:t>
            </a:r>
            <a:r>
              <a:rPr sz="1126" b="1" spc="65" baseline="20202" dirty="0">
                <a:solidFill>
                  <a:srgbClr val="FF2600"/>
                </a:solidFill>
                <a:latin typeface="Arial"/>
                <a:cs typeface="Arial"/>
              </a:rPr>
              <a:t>2</a:t>
            </a:r>
            <a:endParaRPr sz="1126" baseline="20202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32890" y="1494701"/>
            <a:ext cx="1689301" cy="383145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499909" marR="13862" indent="-482870">
              <a:lnSpc>
                <a:spcPct val="114999"/>
              </a:lnSpc>
              <a:spcBef>
                <a:spcPts val="43"/>
              </a:spcBef>
            </a:pPr>
            <a:r>
              <a:rPr sz="1114" b="1" spc="-70" dirty="0">
                <a:solidFill>
                  <a:srgbClr val="FF2600"/>
                </a:solidFill>
                <a:latin typeface="Arial"/>
                <a:cs typeface="Arial"/>
              </a:rPr>
              <a:t>LER</a:t>
            </a:r>
            <a:r>
              <a:rPr sz="1114" b="1" spc="-30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157" dirty="0">
                <a:solidFill>
                  <a:srgbClr val="FF2600"/>
                </a:solidFill>
                <a:latin typeface="Arial"/>
                <a:cs typeface="Arial"/>
              </a:rPr>
              <a:t>/</a:t>
            </a:r>
            <a:r>
              <a:rPr sz="1114" b="1" spc="-30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-23" dirty="0">
                <a:solidFill>
                  <a:srgbClr val="FF2600"/>
                </a:solidFill>
                <a:latin typeface="Arial"/>
                <a:cs typeface="Arial"/>
              </a:rPr>
              <a:t>HER</a:t>
            </a:r>
            <a:r>
              <a:rPr sz="1114" b="1" spc="-30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2" dirty="0">
                <a:solidFill>
                  <a:srgbClr val="FF2600"/>
                </a:solidFill>
                <a:latin typeface="Arial"/>
                <a:cs typeface="Arial"/>
              </a:rPr>
              <a:t>:</a:t>
            </a:r>
            <a:r>
              <a:rPr sz="1114" b="1" spc="-30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80" dirty="0">
                <a:solidFill>
                  <a:srgbClr val="FF2600"/>
                </a:solidFill>
                <a:latin typeface="Arial"/>
                <a:cs typeface="Arial"/>
              </a:rPr>
              <a:t>1.1</a:t>
            </a:r>
            <a:r>
              <a:rPr sz="1114" b="1" spc="-50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14" dirty="0">
                <a:solidFill>
                  <a:srgbClr val="FF2600"/>
                </a:solidFill>
                <a:latin typeface="Arial"/>
                <a:cs typeface="Arial"/>
              </a:rPr>
              <a:t>A</a:t>
            </a:r>
            <a:r>
              <a:rPr sz="1114" b="1" spc="-50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157" dirty="0">
                <a:solidFill>
                  <a:srgbClr val="FF2600"/>
                </a:solidFill>
                <a:latin typeface="Arial"/>
                <a:cs typeface="Arial"/>
              </a:rPr>
              <a:t>/</a:t>
            </a:r>
            <a:r>
              <a:rPr sz="1114" b="1" spc="-30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80" dirty="0">
                <a:solidFill>
                  <a:srgbClr val="FF2600"/>
                </a:solidFill>
                <a:latin typeface="Arial"/>
                <a:cs typeface="Arial"/>
              </a:rPr>
              <a:t>1.0</a:t>
            </a:r>
            <a:r>
              <a:rPr sz="1114" b="1" spc="-50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9" dirty="0">
                <a:solidFill>
                  <a:srgbClr val="FF2600"/>
                </a:solidFill>
                <a:latin typeface="Arial"/>
                <a:cs typeface="Arial"/>
              </a:rPr>
              <a:t>A  </a:t>
            </a:r>
            <a:r>
              <a:rPr sz="1114" b="1" spc="23" dirty="0">
                <a:solidFill>
                  <a:srgbClr val="FF2600"/>
                </a:solidFill>
                <a:latin typeface="Arial"/>
                <a:cs typeface="Arial"/>
              </a:rPr>
              <a:t>n</a:t>
            </a:r>
            <a:r>
              <a:rPr sz="1126" b="1" spc="34" baseline="-10101" dirty="0">
                <a:solidFill>
                  <a:srgbClr val="FF2600"/>
                </a:solidFill>
                <a:latin typeface="Arial"/>
                <a:cs typeface="Arial"/>
              </a:rPr>
              <a:t>b</a:t>
            </a:r>
            <a:r>
              <a:rPr sz="1126" b="1" spc="99" baseline="-10101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98" dirty="0">
                <a:solidFill>
                  <a:srgbClr val="FF2600"/>
                </a:solidFill>
                <a:latin typeface="Arial"/>
                <a:cs typeface="Arial"/>
              </a:rPr>
              <a:t>=</a:t>
            </a:r>
            <a:r>
              <a:rPr sz="1114" b="1" spc="-32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114" b="1" spc="107" dirty="0">
                <a:solidFill>
                  <a:srgbClr val="FF2600"/>
                </a:solidFill>
                <a:latin typeface="Arial"/>
                <a:cs typeface="Arial"/>
              </a:rPr>
              <a:t>1565</a:t>
            </a:r>
            <a:endParaRPr sz="1114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5033" y="970965"/>
            <a:ext cx="3172962" cy="24789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569" spc="7" dirty="0">
                <a:solidFill>
                  <a:srgbClr val="0433FF"/>
                </a:solidFill>
                <a:latin typeface="Arial"/>
                <a:cs typeface="Arial"/>
              </a:rPr>
              <a:t>Projection</a:t>
            </a:r>
            <a:r>
              <a:rPr sz="1569" spc="-52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43" dirty="0">
                <a:solidFill>
                  <a:srgbClr val="0433FF"/>
                </a:solidFill>
                <a:latin typeface="Arial"/>
                <a:cs typeface="Arial"/>
              </a:rPr>
              <a:t>of</a:t>
            </a:r>
            <a:r>
              <a:rPr sz="1569" spc="-16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-2" dirty="0">
                <a:solidFill>
                  <a:srgbClr val="0433FF"/>
                </a:solidFill>
                <a:latin typeface="Arial"/>
                <a:cs typeface="Arial"/>
              </a:rPr>
              <a:t>Specific</a:t>
            </a:r>
            <a:r>
              <a:rPr sz="1569" spc="-52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-2" dirty="0">
                <a:solidFill>
                  <a:srgbClr val="0433FF"/>
                </a:solidFill>
                <a:latin typeface="Arial"/>
                <a:cs typeface="Arial"/>
              </a:rPr>
              <a:t>Luminosity</a:t>
            </a:r>
            <a:endParaRPr sz="1569">
              <a:latin typeface="Arial"/>
              <a:cs typeface="Arial"/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018CDE99-2059-44A8-A6CE-0B57C06997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8</a:t>
            </a:fld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958" y="685800"/>
            <a:ext cx="3923024" cy="24789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569" spc="-41" dirty="0">
                <a:solidFill>
                  <a:srgbClr val="0433FF"/>
                </a:solidFill>
                <a:latin typeface="Arial"/>
                <a:cs typeface="Arial"/>
              </a:rPr>
              <a:t>This</a:t>
            </a:r>
            <a:r>
              <a:rPr sz="1569" spc="-45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14" dirty="0">
                <a:solidFill>
                  <a:srgbClr val="0433FF"/>
                </a:solidFill>
                <a:latin typeface="Arial"/>
                <a:cs typeface="Arial"/>
              </a:rPr>
              <a:t>Summer</a:t>
            </a:r>
            <a:r>
              <a:rPr sz="1569" spc="-43" dirty="0">
                <a:solidFill>
                  <a:srgbClr val="0433FF"/>
                </a:solidFill>
                <a:latin typeface="Arial"/>
                <a:cs typeface="Arial"/>
              </a:rPr>
              <a:t> </a:t>
            </a:r>
            <a:r>
              <a:rPr sz="1569" spc="30" dirty="0">
                <a:solidFill>
                  <a:srgbClr val="0433FF"/>
                </a:solidFill>
                <a:latin typeface="Arial"/>
                <a:cs typeface="Arial"/>
              </a:rPr>
              <a:t>Shutdown</a:t>
            </a:r>
            <a:r>
              <a:rPr lang="it-IT" sz="1569" spc="30" dirty="0">
                <a:solidFill>
                  <a:srgbClr val="0433FF"/>
                </a:solidFill>
                <a:latin typeface="Arial"/>
                <a:cs typeface="Arial"/>
              </a:rPr>
              <a:t>:</a:t>
            </a:r>
            <a:endParaRPr sz="1569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225" y="1486636"/>
            <a:ext cx="7975440" cy="1246383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20064" indent="-214577">
              <a:spcBef>
                <a:spcPts val="59"/>
              </a:spcBef>
              <a:buSzPct val="125806"/>
              <a:buChar char="•"/>
              <a:tabLst>
                <a:tab pos="219775" algn="l"/>
                <a:tab pos="220353" algn="l"/>
              </a:tabLst>
            </a:pPr>
            <a:r>
              <a:rPr sz="1410" spc="9" dirty="0">
                <a:latin typeface="Arial"/>
                <a:cs typeface="Arial"/>
              </a:rPr>
              <a:t>Regular</a:t>
            </a:r>
            <a:r>
              <a:rPr sz="1410" spc="-45" dirty="0">
                <a:latin typeface="Arial"/>
                <a:cs typeface="Arial"/>
              </a:rPr>
              <a:t> </a:t>
            </a:r>
            <a:r>
              <a:rPr sz="1410" spc="30" dirty="0">
                <a:latin typeface="Arial"/>
                <a:cs typeface="Arial"/>
              </a:rPr>
              <a:t>maintenance</a:t>
            </a:r>
            <a:endParaRPr sz="1410">
              <a:latin typeface="Arial"/>
              <a:cs typeface="Arial"/>
            </a:endParaRPr>
          </a:p>
          <a:p>
            <a:pPr marL="220064" indent="-214577">
              <a:spcBef>
                <a:spcPts val="259"/>
              </a:spcBef>
              <a:buSzPct val="125806"/>
              <a:buChar char="•"/>
              <a:tabLst>
                <a:tab pos="219775" algn="l"/>
                <a:tab pos="220353" algn="l"/>
              </a:tabLst>
            </a:pPr>
            <a:r>
              <a:rPr sz="1410" spc="48" dirty="0">
                <a:latin typeface="Arial"/>
                <a:cs typeface="Arial"/>
              </a:rPr>
              <a:t>Movable</a:t>
            </a:r>
            <a:r>
              <a:rPr sz="1410" spc="-48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Collimator</a:t>
            </a:r>
            <a:endParaRPr sz="1410">
              <a:latin typeface="Arial"/>
              <a:cs typeface="Arial"/>
            </a:endParaRPr>
          </a:p>
          <a:p>
            <a:pPr marL="458034" lvl="1" indent="-214577">
              <a:spcBef>
                <a:spcPts val="257"/>
              </a:spcBef>
              <a:buSzPct val="125806"/>
              <a:buChar char="•"/>
              <a:tabLst>
                <a:tab pos="458034" algn="l"/>
                <a:tab pos="458322" algn="l"/>
              </a:tabLst>
            </a:pPr>
            <a:r>
              <a:rPr sz="1410" spc="20" dirty="0">
                <a:latin typeface="Arial"/>
                <a:cs typeface="Arial"/>
              </a:rPr>
              <a:t>Replacement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41" dirty="0">
                <a:latin typeface="Arial"/>
                <a:cs typeface="Arial"/>
              </a:rPr>
              <a:t>2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45" dirty="0">
                <a:latin typeface="Arial"/>
                <a:cs typeface="Arial"/>
              </a:rPr>
              <a:t>collimator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18" dirty="0">
                <a:latin typeface="Arial"/>
                <a:cs typeface="Arial"/>
              </a:rPr>
              <a:t>heads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in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86" dirty="0">
                <a:latin typeface="Arial"/>
                <a:cs typeface="Arial"/>
              </a:rPr>
              <a:t>HER</a:t>
            </a:r>
            <a:endParaRPr sz="1410">
              <a:latin typeface="Arial"/>
              <a:cs typeface="Arial"/>
            </a:endParaRPr>
          </a:p>
          <a:p>
            <a:pPr marL="458034" lvl="1" indent="-214577">
              <a:spcBef>
                <a:spcPts val="259"/>
              </a:spcBef>
              <a:buSzPct val="125806"/>
              <a:buChar char="•"/>
              <a:tabLst>
                <a:tab pos="458034" algn="l"/>
                <a:tab pos="458322" algn="l"/>
              </a:tabLst>
            </a:pPr>
            <a:r>
              <a:rPr sz="1410" spc="55" dirty="0">
                <a:latin typeface="Arial"/>
                <a:cs typeface="Arial"/>
              </a:rPr>
              <a:t>Upgrade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driving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36" dirty="0">
                <a:latin typeface="Arial"/>
                <a:cs typeface="Arial"/>
              </a:rPr>
              <a:t>device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41" dirty="0">
                <a:latin typeface="Arial"/>
                <a:cs typeface="Arial"/>
              </a:rPr>
              <a:t>2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34" dirty="0">
                <a:latin typeface="Arial"/>
                <a:cs typeface="Arial"/>
              </a:rPr>
              <a:t>collimators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in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86" dirty="0">
                <a:latin typeface="Arial"/>
                <a:cs typeface="Arial"/>
              </a:rPr>
              <a:t>HER</a:t>
            </a:r>
            <a:endParaRPr sz="1410">
              <a:latin typeface="Arial"/>
              <a:cs typeface="Arial"/>
            </a:endParaRPr>
          </a:p>
          <a:p>
            <a:pPr marL="458034" lvl="1" indent="-214577">
              <a:spcBef>
                <a:spcPts val="257"/>
              </a:spcBef>
              <a:buSzPct val="125806"/>
              <a:buChar char="•"/>
              <a:tabLst>
                <a:tab pos="458034" algn="l"/>
                <a:tab pos="458322" algn="l"/>
              </a:tabLst>
            </a:pPr>
            <a:r>
              <a:rPr sz="1410" spc="20" dirty="0">
                <a:latin typeface="Arial"/>
                <a:cs typeface="Arial"/>
              </a:rPr>
              <a:t>Replacement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dirty="0">
                <a:latin typeface="Arial"/>
                <a:cs typeface="Arial"/>
              </a:rPr>
              <a:t> </a:t>
            </a:r>
            <a:r>
              <a:rPr sz="1410" spc="45" dirty="0">
                <a:latin typeface="Arial"/>
                <a:cs typeface="Arial"/>
              </a:rPr>
              <a:t>collimator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41" dirty="0">
                <a:latin typeface="Arial"/>
                <a:cs typeface="Arial"/>
              </a:rPr>
              <a:t>head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7" dirty="0">
                <a:latin typeface="Arial"/>
                <a:cs typeface="Arial"/>
              </a:rPr>
              <a:t>(D06V2)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48" dirty="0">
                <a:latin typeface="Arial"/>
                <a:cs typeface="Arial"/>
              </a:rPr>
              <a:t>with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50" dirty="0">
                <a:latin typeface="Arial"/>
                <a:cs typeface="Arial"/>
              </a:rPr>
              <a:t>hybrid-type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27" dirty="0">
                <a:latin typeface="Arial"/>
                <a:cs typeface="Arial"/>
              </a:rPr>
              <a:t>(tantalum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48" dirty="0">
                <a:latin typeface="Arial"/>
                <a:cs typeface="Arial"/>
              </a:rPr>
              <a:t>and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25" dirty="0">
                <a:latin typeface="Arial"/>
                <a:cs typeface="Arial"/>
              </a:rPr>
              <a:t>Cu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coated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34" dirty="0">
                <a:latin typeface="Arial"/>
                <a:cs typeface="Arial"/>
              </a:rPr>
              <a:t>carbon)</a:t>
            </a:r>
            <a:endParaRPr sz="141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07129" y="2821198"/>
            <a:ext cx="2999093" cy="1391528"/>
            <a:chOff x="12987478" y="4318355"/>
            <a:chExt cx="6593840" cy="30594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87478" y="4318355"/>
              <a:ext cx="6593653" cy="305930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253512" y="4945281"/>
              <a:ext cx="859790" cy="0"/>
            </a:xfrm>
            <a:custGeom>
              <a:avLst/>
              <a:gdLst/>
              <a:ahLst/>
              <a:cxnLst/>
              <a:rect l="l" t="t" r="r" b="b"/>
              <a:pathLst>
                <a:path w="859790">
                  <a:moveTo>
                    <a:pt x="0" y="0"/>
                  </a:moveTo>
                  <a:lnTo>
                    <a:pt x="833482" y="0"/>
                  </a:lnTo>
                  <a:lnTo>
                    <a:pt x="859659" y="0"/>
                  </a:lnTo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7" name="object 7"/>
            <p:cNvSpPr/>
            <p:nvPr/>
          </p:nvSpPr>
          <p:spPr>
            <a:xfrm>
              <a:off x="14086994" y="4838478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4" h="213995">
                  <a:moveTo>
                    <a:pt x="0" y="0"/>
                  </a:moveTo>
                  <a:lnTo>
                    <a:pt x="0" y="213606"/>
                  </a:lnTo>
                  <a:lnTo>
                    <a:pt x="213606" y="106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73312" y="2858341"/>
            <a:ext cx="386150" cy="178457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spc="59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114" spc="52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14" spc="23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endParaRPr sz="1114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9225" y="2724887"/>
            <a:ext cx="5337370" cy="3559517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458034">
              <a:spcBef>
                <a:spcPts val="59"/>
              </a:spcBef>
            </a:pPr>
            <a:r>
              <a:rPr sz="1410" spc="43" dirty="0">
                <a:latin typeface="Arial"/>
                <a:cs typeface="Arial"/>
              </a:rPr>
              <a:t>in</a:t>
            </a:r>
            <a:r>
              <a:rPr sz="1410" spc="-57" dirty="0">
                <a:latin typeface="Arial"/>
                <a:cs typeface="Arial"/>
              </a:rPr>
              <a:t> </a:t>
            </a:r>
            <a:r>
              <a:rPr sz="1410" spc="-107" dirty="0">
                <a:latin typeface="Arial"/>
                <a:cs typeface="Arial"/>
              </a:rPr>
              <a:t>LER</a:t>
            </a:r>
            <a:endParaRPr sz="1410" dirty="0">
              <a:latin typeface="Arial"/>
              <a:cs typeface="Arial"/>
            </a:endParaRPr>
          </a:p>
          <a:p>
            <a:pPr marL="458034" indent="-214577">
              <a:spcBef>
                <a:spcPts val="259"/>
              </a:spcBef>
              <a:buSzPct val="125806"/>
              <a:buChar char="•"/>
              <a:tabLst>
                <a:tab pos="458034" algn="l"/>
                <a:tab pos="458322" algn="l"/>
              </a:tabLst>
            </a:pPr>
            <a:r>
              <a:rPr sz="1410" spc="-184" dirty="0">
                <a:latin typeface="Arial"/>
                <a:cs typeface="Arial"/>
              </a:rPr>
              <a:t>R</a:t>
            </a:r>
            <a:r>
              <a:rPr sz="1410" spc="27" dirty="0">
                <a:latin typeface="Arial"/>
                <a:cs typeface="Arial"/>
              </a:rPr>
              <a:t>eloc</a:t>
            </a:r>
            <a:r>
              <a:rPr sz="1410" spc="18" dirty="0">
                <a:latin typeface="Arial"/>
                <a:cs typeface="Arial"/>
              </a:rPr>
              <a:t>a</a:t>
            </a:r>
            <a:r>
              <a:rPr sz="1410" spc="57" dirty="0">
                <a:latin typeface="Arial"/>
                <a:cs typeface="Arial"/>
              </a:rPr>
              <a:t>tion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25" dirty="0">
                <a:latin typeface="Arial"/>
                <a:cs typeface="Arial"/>
              </a:rPr>
              <a:t>D02V1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in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107" dirty="0">
                <a:latin typeface="Arial"/>
                <a:cs typeface="Arial"/>
              </a:rPr>
              <a:t>LER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36" dirty="0">
                <a:latin typeface="Arial"/>
                <a:cs typeface="Arial"/>
              </a:rPr>
              <a:t>(not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5" dirty="0">
                <a:latin typeface="Arial"/>
                <a:cs typeface="Arial"/>
              </a:rPr>
              <a:t>decided)</a:t>
            </a:r>
            <a:endParaRPr sz="1410" dirty="0">
              <a:latin typeface="Arial"/>
              <a:cs typeface="Arial"/>
            </a:endParaRPr>
          </a:p>
          <a:p>
            <a:pPr marL="220064" indent="-214577">
              <a:spcBef>
                <a:spcPts val="257"/>
              </a:spcBef>
              <a:buSzPct val="125806"/>
              <a:buChar char="•"/>
              <a:tabLst>
                <a:tab pos="219775" algn="l"/>
                <a:tab pos="220353" algn="l"/>
              </a:tabLst>
            </a:pPr>
            <a:r>
              <a:rPr sz="1410" spc="-66" dirty="0">
                <a:latin typeface="Arial"/>
                <a:cs typeface="Arial"/>
              </a:rPr>
              <a:t>E</a:t>
            </a:r>
            <a:r>
              <a:rPr sz="1410" spc="-59" dirty="0">
                <a:latin typeface="Arial"/>
                <a:cs typeface="Arial"/>
              </a:rPr>
              <a:t>x</a:t>
            </a:r>
            <a:r>
              <a:rPr sz="1410" spc="36" dirty="0">
                <a:latin typeface="Arial"/>
                <a:cs typeface="Arial"/>
              </a:rPr>
              <a:t>change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45" dirty="0">
                <a:latin typeface="Arial"/>
                <a:cs typeface="Arial"/>
              </a:rPr>
              <a:t>the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mir</a:t>
            </a:r>
            <a:r>
              <a:rPr sz="1410" spc="14" dirty="0">
                <a:latin typeface="Arial"/>
                <a:cs typeface="Arial"/>
              </a:rPr>
              <a:t>r</a:t>
            </a:r>
            <a:r>
              <a:rPr sz="1410" spc="64" dirty="0">
                <a:latin typeface="Arial"/>
                <a:cs typeface="Arial"/>
              </a:rPr>
              <a:t>or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-152" dirty="0">
                <a:latin typeface="Arial"/>
                <a:cs typeface="Arial"/>
              </a:rPr>
              <a:t>SR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75" dirty="0">
                <a:latin typeface="Arial"/>
                <a:cs typeface="Arial"/>
              </a:rPr>
              <a:t>b</a:t>
            </a:r>
            <a:r>
              <a:rPr sz="1410" spc="66" dirty="0">
                <a:latin typeface="Arial"/>
                <a:cs typeface="Arial"/>
              </a:rPr>
              <a:t>e</a:t>
            </a:r>
            <a:r>
              <a:rPr sz="1410" spc="30" dirty="0">
                <a:latin typeface="Arial"/>
                <a:cs typeface="Arial"/>
              </a:rPr>
              <a:t>am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20" dirty="0">
                <a:latin typeface="Arial"/>
                <a:cs typeface="Arial"/>
              </a:rPr>
              <a:t>size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64" dirty="0">
                <a:latin typeface="Arial"/>
                <a:cs typeface="Arial"/>
              </a:rPr>
              <a:t>monitor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in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107" dirty="0">
                <a:latin typeface="Arial"/>
                <a:cs typeface="Arial"/>
              </a:rPr>
              <a:t>LER</a:t>
            </a:r>
            <a:endParaRPr sz="1410" dirty="0">
              <a:latin typeface="Arial"/>
              <a:cs typeface="Arial"/>
            </a:endParaRPr>
          </a:p>
          <a:p>
            <a:pPr marL="220064" indent="-214577">
              <a:spcBef>
                <a:spcPts val="259"/>
              </a:spcBef>
              <a:buSzPct val="125806"/>
              <a:buChar char="•"/>
              <a:tabLst>
                <a:tab pos="219775" algn="l"/>
                <a:tab pos="220353" algn="l"/>
              </a:tabLst>
            </a:pPr>
            <a:r>
              <a:rPr sz="1410" spc="5" dirty="0">
                <a:latin typeface="Arial"/>
                <a:cs typeface="Arial"/>
              </a:rPr>
              <a:t>Install</a:t>
            </a:r>
            <a:r>
              <a:rPr sz="1410" spc="-7" dirty="0">
                <a:latin typeface="Arial"/>
                <a:cs typeface="Arial"/>
              </a:rPr>
              <a:t>a</a:t>
            </a:r>
            <a:r>
              <a:rPr sz="1410" spc="57" dirty="0">
                <a:latin typeface="Arial"/>
                <a:cs typeface="Arial"/>
              </a:rPr>
              <a:t>tion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68" dirty="0">
                <a:latin typeface="Arial"/>
                <a:cs typeface="Arial"/>
              </a:rPr>
              <a:t>HOM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absorber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41" dirty="0">
                <a:latin typeface="Arial"/>
                <a:cs typeface="Arial"/>
              </a:rPr>
              <a:t>a</a:t>
            </a:r>
            <a:r>
              <a:rPr sz="1410" spc="59" dirty="0">
                <a:latin typeface="Arial"/>
                <a:cs typeface="Arial"/>
              </a:rPr>
              <a:t>t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114" dirty="0">
                <a:latin typeface="Arial"/>
                <a:cs typeface="Arial"/>
              </a:rPr>
              <a:t>RF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27" dirty="0">
                <a:latin typeface="Arial"/>
                <a:cs typeface="Arial"/>
              </a:rPr>
              <a:t>section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20" dirty="0">
                <a:latin typeface="Arial"/>
                <a:cs typeface="Arial"/>
              </a:rPr>
              <a:t>(Nik</a:t>
            </a:r>
            <a:r>
              <a:rPr sz="1410" spc="-2" dirty="0">
                <a:latin typeface="Arial"/>
                <a:cs typeface="Arial"/>
              </a:rPr>
              <a:t>k</a:t>
            </a:r>
            <a:r>
              <a:rPr sz="1410" spc="20" dirty="0">
                <a:latin typeface="Arial"/>
                <a:cs typeface="Arial"/>
              </a:rPr>
              <a:t>o)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in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86" dirty="0">
                <a:latin typeface="Arial"/>
                <a:cs typeface="Arial"/>
              </a:rPr>
              <a:t>HER</a:t>
            </a:r>
            <a:endParaRPr sz="1410" dirty="0">
              <a:latin typeface="Arial"/>
              <a:cs typeface="Arial"/>
            </a:endParaRPr>
          </a:p>
          <a:p>
            <a:pPr marL="220064" indent="-214577">
              <a:spcBef>
                <a:spcPts val="257"/>
              </a:spcBef>
              <a:buSzPct val="125806"/>
              <a:buChar char="•"/>
              <a:tabLst>
                <a:tab pos="219775" algn="l"/>
                <a:tab pos="220353" algn="l"/>
              </a:tabLst>
            </a:pPr>
            <a:r>
              <a:rPr sz="1410" spc="11" dirty="0">
                <a:latin typeface="Arial"/>
                <a:cs typeface="Arial"/>
              </a:rPr>
              <a:t>Beam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34" dirty="0">
                <a:latin typeface="Arial"/>
                <a:cs typeface="Arial"/>
              </a:rPr>
              <a:t>transport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39" dirty="0">
                <a:latin typeface="Arial"/>
                <a:cs typeface="Arial"/>
              </a:rPr>
              <a:t>line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-43" dirty="0">
                <a:latin typeface="Arial"/>
                <a:cs typeface="Arial"/>
              </a:rPr>
              <a:t>(BT)</a:t>
            </a:r>
            <a:endParaRPr sz="1410" dirty="0">
              <a:latin typeface="Arial"/>
              <a:cs typeface="Arial"/>
            </a:endParaRPr>
          </a:p>
          <a:p>
            <a:pPr marL="458034" lvl="1" indent="-214577">
              <a:spcBef>
                <a:spcPts val="259"/>
              </a:spcBef>
              <a:buSzPct val="125806"/>
              <a:buChar char="•"/>
              <a:tabLst>
                <a:tab pos="458034" algn="l"/>
                <a:tab pos="458322" algn="l"/>
              </a:tabLst>
            </a:pPr>
            <a:r>
              <a:rPr sz="1410" spc="50" dirty="0">
                <a:latin typeface="Arial"/>
                <a:cs typeface="Arial"/>
              </a:rPr>
              <a:t>beam</a:t>
            </a:r>
            <a:r>
              <a:rPr sz="1410" spc="-41" dirty="0">
                <a:latin typeface="Arial"/>
                <a:cs typeface="Arial"/>
              </a:rPr>
              <a:t> </a:t>
            </a:r>
            <a:r>
              <a:rPr sz="1410" spc="52" dirty="0">
                <a:latin typeface="Arial"/>
                <a:cs typeface="Arial"/>
              </a:rPr>
              <a:t>profile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45" dirty="0">
                <a:latin typeface="Arial"/>
                <a:cs typeface="Arial"/>
              </a:rPr>
              <a:t>monitors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48" dirty="0">
                <a:latin typeface="Arial"/>
                <a:cs typeface="Arial"/>
              </a:rPr>
              <a:t>with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-48" dirty="0">
                <a:latin typeface="Arial"/>
                <a:cs typeface="Arial"/>
              </a:rPr>
              <a:t>OTR</a:t>
            </a:r>
            <a:r>
              <a:rPr sz="1410" spc="-41" dirty="0">
                <a:latin typeface="Arial"/>
                <a:cs typeface="Arial"/>
              </a:rPr>
              <a:t> </a:t>
            </a:r>
            <a:r>
              <a:rPr sz="1410" spc="9" dirty="0">
                <a:latin typeface="Arial"/>
                <a:cs typeface="Arial"/>
              </a:rPr>
              <a:t>screen</a:t>
            </a:r>
            <a:endParaRPr sz="1410" dirty="0">
              <a:latin typeface="Arial"/>
              <a:cs typeface="Arial"/>
            </a:endParaRPr>
          </a:p>
          <a:p>
            <a:pPr marL="458034" lvl="1" indent="-214577">
              <a:spcBef>
                <a:spcPts val="257"/>
              </a:spcBef>
              <a:buSzPct val="125806"/>
              <a:buChar char="•"/>
              <a:tabLst>
                <a:tab pos="458034" algn="l"/>
                <a:tab pos="458322" algn="l"/>
              </a:tabLst>
            </a:pPr>
            <a:r>
              <a:rPr sz="1410" spc="50" dirty="0">
                <a:latin typeface="Arial"/>
                <a:cs typeface="Arial"/>
              </a:rPr>
              <a:t>beam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27" dirty="0">
                <a:latin typeface="Arial"/>
                <a:cs typeface="Arial"/>
              </a:rPr>
              <a:t>shutter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9" dirty="0">
                <a:latin typeface="Arial"/>
                <a:cs typeface="Arial"/>
              </a:rPr>
              <a:t>at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45" dirty="0">
                <a:latin typeface="Arial"/>
                <a:cs typeface="Arial"/>
              </a:rPr>
              <a:t>the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injection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in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-107" dirty="0">
                <a:latin typeface="Arial"/>
                <a:cs typeface="Arial"/>
              </a:rPr>
              <a:t>LER</a:t>
            </a:r>
            <a:endParaRPr sz="1410" dirty="0">
              <a:latin typeface="Arial"/>
              <a:cs typeface="Arial"/>
            </a:endParaRPr>
          </a:p>
          <a:p>
            <a:pPr marL="220064" indent="-214577">
              <a:spcBef>
                <a:spcPts val="259"/>
              </a:spcBef>
              <a:buSzPct val="125806"/>
              <a:buChar char="•"/>
              <a:tabLst>
                <a:tab pos="219775" algn="l"/>
                <a:tab pos="220353" algn="l"/>
              </a:tabLst>
            </a:pPr>
            <a:r>
              <a:rPr sz="1410" spc="5" dirty="0">
                <a:latin typeface="Arial"/>
                <a:cs typeface="Arial"/>
              </a:rPr>
              <a:t>Install</a:t>
            </a:r>
            <a:r>
              <a:rPr sz="1410" spc="-7" dirty="0">
                <a:latin typeface="Arial"/>
                <a:cs typeface="Arial"/>
              </a:rPr>
              <a:t>a</a:t>
            </a:r>
            <a:r>
              <a:rPr sz="1410" spc="57" dirty="0">
                <a:latin typeface="Arial"/>
                <a:cs typeface="Arial"/>
              </a:rPr>
              <a:t>tion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34" dirty="0">
                <a:latin typeface="Arial"/>
                <a:cs typeface="Arial"/>
              </a:rPr>
              <a:t>strip-line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20" dirty="0">
                <a:latin typeface="Arial"/>
                <a:cs typeface="Arial"/>
              </a:rPr>
              <a:t>kic</a:t>
            </a:r>
            <a:r>
              <a:rPr sz="1410" dirty="0">
                <a:latin typeface="Arial"/>
                <a:cs typeface="Arial"/>
              </a:rPr>
              <a:t>k</a:t>
            </a:r>
            <a:r>
              <a:rPr sz="1410" spc="36" dirty="0">
                <a:latin typeface="Arial"/>
                <a:cs typeface="Arial"/>
              </a:rPr>
              <a:t>er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in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184" dirty="0">
                <a:latin typeface="Arial"/>
                <a:cs typeface="Arial"/>
              </a:rPr>
              <a:t>R</a:t>
            </a:r>
            <a:r>
              <a:rPr sz="1410" spc="-55" dirty="0">
                <a:latin typeface="Arial"/>
                <a:cs typeface="Arial"/>
              </a:rPr>
              <a:t>TL</a:t>
            </a:r>
            <a:r>
              <a:rPr sz="1410" spc="-70" dirty="0">
                <a:latin typeface="Arial"/>
                <a:cs typeface="Arial"/>
              </a:rPr>
              <a:t> </a:t>
            </a:r>
            <a:r>
              <a:rPr sz="1410" spc="39" dirty="0">
                <a:latin typeface="Arial"/>
                <a:cs typeface="Arial"/>
              </a:rPr>
              <a:t>line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48" dirty="0">
                <a:latin typeface="Arial"/>
                <a:cs typeface="Arial"/>
              </a:rPr>
              <a:t>(DR)</a:t>
            </a:r>
            <a:endParaRPr sz="1410" dirty="0">
              <a:latin typeface="Arial"/>
              <a:cs typeface="Arial"/>
            </a:endParaRPr>
          </a:p>
          <a:p>
            <a:pPr marL="220064" indent="-214577">
              <a:spcBef>
                <a:spcPts val="257"/>
              </a:spcBef>
              <a:buSzPct val="125806"/>
              <a:buChar char="•"/>
              <a:tabLst>
                <a:tab pos="219775" algn="l"/>
                <a:tab pos="220353" algn="l"/>
              </a:tabLst>
            </a:pPr>
            <a:r>
              <a:rPr sz="1410" spc="14" dirty="0">
                <a:latin typeface="Arial"/>
                <a:cs typeface="Arial"/>
              </a:rPr>
              <a:t>Infrastructures;</a:t>
            </a:r>
            <a:r>
              <a:rPr sz="1410" spc="-39" dirty="0">
                <a:latin typeface="Arial"/>
                <a:cs typeface="Arial"/>
              </a:rPr>
              <a:t> </a:t>
            </a:r>
            <a:r>
              <a:rPr sz="1410" spc="2" dirty="0">
                <a:latin typeface="Arial"/>
                <a:cs typeface="Arial"/>
              </a:rPr>
              <a:t>measures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20" dirty="0">
                <a:latin typeface="Arial"/>
                <a:cs typeface="Arial"/>
              </a:rPr>
              <a:t>against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9" dirty="0">
                <a:latin typeface="Arial"/>
                <a:cs typeface="Arial"/>
              </a:rPr>
              <a:t>aging</a:t>
            </a:r>
            <a:endParaRPr sz="1410" dirty="0">
              <a:latin typeface="Arial"/>
              <a:cs typeface="Arial"/>
            </a:endParaRPr>
          </a:p>
          <a:p>
            <a:pPr marL="458034" lvl="1" indent="-214577">
              <a:spcBef>
                <a:spcPts val="257"/>
              </a:spcBef>
              <a:buSzPct val="125806"/>
              <a:buChar char="•"/>
              <a:tabLst>
                <a:tab pos="458034" algn="l"/>
                <a:tab pos="458322" algn="l"/>
              </a:tabLst>
            </a:pPr>
            <a:r>
              <a:rPr sz="1410" spc="20" dirty="0">
                <a:latin typeface="Arial"/>
                <a:cs typeface="Arial"/>
              </a:rPr>
              <a:t>Replacement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-25" dirty="0">
                <a:latin typeface="Arial"/>
                <a:cs typeface="Arial"/>
              </a:rPr>
              <a:t>HV</a:t>
            </a:r>
            <a:r>
              <a:rPr sz="1410" spc="-61" dirty="0">
                <a:latin typeface="Arial"/>
                <a:cs typeface="Arial"/>
              </a:rPr>
              <a:t> </a:t>
            </a:r>
            <a:r>
              <a:rPr sz="1410" spc="14" dirty="0">
                <a:latin typeface="Arial"/>
                <a:cs typeface="Arial"/>
              </a:rPr>
              <a:t>(66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16" dirty="0">
                <a:latin typeface="Arial"/>
                <a:cs typeface="Arial"/>
              </a:rPr>
              <a:t>kV</a:t>
            </a:r>
            <a:r>
              <a:rPr sz="1410" spc="-61" dirty="0">
                <a:latin typeface="Arial"/>
                <a:cs typeface="Arial"/>
              </a:rPr>
              <a:t> </a:t>
            </a:r>
            <a:r>
              <a:rPr sz="1410" spc="48" dirty="0">
                <a:latin typeface="Arial"/>
                <a:cs typeface="Arial"/>
              </a:rPr>
              <a:t>and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20" dirty="0">
                <a:latin typeface="Arial"/>
                <a:cs typeface="Arial"/>
              </a:rPr>
              <a:t>6.6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-25" dirty="0">
                <a:latin typeface="Arial"/>
                <a:cs typeface="Arial"/>
              </a:rPr>
              <a:t>kV)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64" dirty="0">
                <a:latin typeface="Arial"/>
                <a:cs typeface="Arial"/>
              </a:rPr>
              <a:t>power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18" dirty="0">
                <a:latin typeface="Arial"/>
                <a:cs typeface="Arial"/>
              </a:rPr>
              <a:t>cables</a:t>
            </a:r>
            <a:endParaRPr sz="1410" dirty="0">
              <a:latin typeface="Arial"/>
              <a:cs typeface="Arial"/>
            </a:endParaRPr>
          </a:p>
          <a:p>
            <a:pPr marL="458034" lvl="1" indent="-214577">
              <a:spcBef>
                <a:spcPts val="259"/>
              </a:spcBef>
              <a:buSzPct val="125806"/>
              <a:buChar char="•"/>
              <a:tabLst>
                <a:tab pos="458034" algn="l"/>
                <a:tab pos="458322" algn="l"/>
              </a:tabLst>
            </a:pPr>
            <a:r>
              <a:rPr sz="1410" spc="5" dirty="0">
                <a:latin typeface="Arial"/>
                <a:cs typeface="Arial"/>
              </a:rPr>
              <a:t>Repair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52" dirty="0">
                <a:latin typeface="Arial"/>
                <a:cs typeface="Arial"/>
              </a:rPr>
              <a:t>roof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9" dirty="0">
                <a:latin typeface="Arial"/>
                <a:cs typeface="Arial"/>
              </a:rPr>
              <a:t>at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64" dirty="0">
                <a:latin typeface="Arial"/>
                <a:cs typeface="Arial"/>
              </a:rPr>
              <a:t>power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14" dirty="0">
                <a:latin typeface="Arial"/>
                <a:cs typeface="Arial"/>
              </a:rPr>
              <a:t>stations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73" dirty="0">
                <a:latin typeface="Arial"/>
                <a:cs typeface="Arial"/>
              </a:rPr>
              <a:t>to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43" dirty="0">
                <a:latin typeface="Arial"/>
                <a:cs typeface="Arial"/>
              </a:rPr>
              <a:t>avoid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25" dirty="0">
                <a:latin typeface="Arial"/>
                <a:cs typeface="Arial"/>
              </a:rPr>
              <a:t>leakage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20" dirty="0">
                <a:latin typeface="Arial"/>
                <a:cs typeface="Arial"/>
              </a:rPr>
              <a:t>rain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5" dirty="0">
                <a:latin typeface="Arial"/>
                <a:cs typeface="Arial"/>
              </a:rPr>
              <a:t>drops</a:t>
            </a:r>
            <a:endParaRPr sz="1410" dirty="0">
              <a:latin typeface="Arial"/>
              <a:cs typeface="Arial"/>
            </a:endParaRPr>
          </a:p>
          <a:p>
            <a:pPr marL="458034" lvl="1" indent="-214577">
              <a:spcBef>
                <a:spcPts val="257"/>
              </a:spcBef>
              <a:buSzPct val="125806"/>
              <a:buChar char="•"/>
              <a:tabLst>
                <a:tab pos="458034" algn="l"/>
                <a:tab pos="458322" algn="l"/>
              </a:tabLst>
            </a:pPr>
            <a:r>
              <a:rPr sz="1410" spc="20" dirty="0">
                <a:latin typeface="Arial"/>
                <a:cs typeface="Arial"/>
              </a:rPr>
              <a:t>Replacement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7" dirty="0">
                <a:latin typeface="Arial"/>
                <a:cs typeface="Arial"/>
              </a:rPr>
              <a:t>of</a:t>
            </a:r>
            <a:r>
              <a:rPr sz="1410" spc="-2" dirty="0">
                <a:latin typeface="Arial"/>
                <a:cs typeface="Arial"/>
              </a:rPr>
              <a:t> </a:t>
            </a:r>
            <a:r>
              <a:rPr sz="1410" spc="84" dirty="0">
                <a:latin typeface="Arial"/>
                <a:cs typeface="Arial"/>
              </a:rPr>
              <a:t>old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59" dirty="0">
                <a:latin typeface="Arial"/>
                <a:cs typeface="Arial"/>
              </a:rPr>
              <a:t>cooling</a:t>
            </a:r>
            <a:r>
              <a:rPr sz="1410" spc="-36" dirty="0">
                <a:latin typeface="Arial"/>
                <a:cs typeface="Arial"/>
              </a:rPr>
              <a:t> </a:t>
            </a:r>
            <a:r>
              <a:rPr sz="1410" spc="27" dirty="0">
                <a:latin typeface="Arial"/>
                <a:cs typeface="Arial"/>
              </a:rPr>
              <a:t>water</a:t>
            </a:r>
            <a:r>
              <a:rPr sz="1410" spc="-34" dirty="0">
                <a:latin typeface="Arial"/>
                <a:cs typeface="Arial"/>
              </a:rPr>
              <a:t> </a:t>
            </a:r>
            <a:r>
              <a:rPr sz="1410" spc="59" dirty="0">
                <a:latin typeface="Arial"/>
                <a:cs typeface="Arial"/>
              </a:rPr>
              <a:t>pumps</a:t>
            </a:r>
            <a:endParaRPr lang="it-IT" sz="1410" dirty="0">
              <a:latin typeface="Arial"/>
              <a:cs typeface="Arial"/>
            </a:endParaRPr>
          </a:p>
          <a:p>
            <a:pPr marL="243457" lvl="1">
              <a:spcBef>
                <a:spcPts val="257"/>
              </a:spcBef>
              <a:buSzPct val="125806"/>
              <a:tabLst>
                <a:tab pos="458034" algn="l"/>
                <a:tab pos="458322" algn="l"/>
              </a:tabLst>
            </a:pPr>
            <a:endParaRPr lang="it-IT" sz="887" spc="7" dirty="0">
              <a:latin typeface="Arial"/>
              <a:cs typeface="Arial"/>
            </a:endParaRPr>
          </a:p>
          <a:p>
            <a:pPr marL="243457" lvl="1">
              <a:spcBef>
                <a:spcPts val="257"/>
              </a:spcBef>
              <a:buSzPct val="125806"/>
              <a:tabLst>
                <a:tab pos="458034" algn="l"/>
                <a:tab pos="458322" algn="l"/>
              </a:tabLst>
            </a:pPr>
            <a:endParaRPr lang="it-IT" sz="887" spc="7" dirty="0">
              <a:latin typeface="Arial"/>
              <a:cs typeface="Arial"/>
            </a:endParaRPr>
          </a:p>
          <a:p>
            <a:pPr marL="243457" lvl="1">
              <a:spcBef>
                <a:spcPts val="257"/>
              </a:spcBef>
              <a:buSzPct val="125806"/>
              <a:tabLst>
                <a:tab pos="458034" algn="l"/>
                <a:tab pos="458322" algn="l"/>
              </a:tabLst>
            </a:pPr>
            <a:r>
              <a:rPr lang="it-IT" sz="887" spc="7" dirty="0">
                <a:latin typeface="Arial"/>
                <a:cs typeface="Arial"/>
              </a:rPr>
              <a:t>                                                                                                                                 </a:t>
            </a:r>
            <a:endParaRPr sz="887" dirty="0">
              <a:latin typeface="Arial"/>
              <a:cs typeface="Arial"/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BDCF640-46C7-4BF6-9C55-37746BD37AC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3694</Words>
  <Application>Microsoft Office PowerPoint</Application>
  <PresentationFormat>Presentazione su schermo (4:3)</PresentationFormat>
  <Paragraphs>689</Paragraphs>
  <Slides>68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25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68</vt:i4>
      </vt:variant>
    </vt:vector>
  </HeadingPairs>
  <TitlesOfParts>
    <vt:vector size="100" baseType="lpstr">
      <vt:lpstr>Arial Unicode MS</vt:lpstr>
      <vt:lpstr>Arial-BoldItalicMT</vt:lpstr>
      <vt:lpstr>Chalkduster</vt:lpstr>
      <vt:lpstr>Meiryo UI</vt:lpstr>
      <vt:lpstr>MS Gothic</vt:lpstr>
      <vt:lpstr>Skia Regular</vt:lpstr>
      <vt:lpstr>Yu Gothic</vt:lpstr>
      <vt:lpstr>Yu Gothic Light</vt:lpstr>
      <vt:lpstr>Arial</vt:lpstr>
      <vt:lpstr>Arial Rounded MT Bold</vt:lpstr>
      <vt:lpstr>Bookman Old Style</vt:lpstr>
      <vt:lpstr>Calibri</vt:lpstr>
      <vt:lpstr>Calibri Light</vt:lpstr>
      <vt:lpstr>Cambria</vt:lpstr>
      <vt:lpstr>Comic Sans MS</vt:lpstr>
      <vt:lpstr>Georgia</vt:lpstr>
      <vt:lpstr>Gill Sans MT</vt:lpstr>
      <vt:lpstr>Lucida Sans Unicode</vt:lpstr>
      <vt:lpstr>Segoe UI Symbol</vt:lpstr>
      <vt:lpstr>Symbol</vt:lpstr>
      <vt:lpstr>Tahoma</vt:lpstr>
      <vt:lpstr>Times New Roman</vt:lpstr>
      <vt:lpstr>Trebuchet MS</vt:lpstr>
      <vt:lpstr>Verdana</vt:lpstr>
      <vt:lpstr>Wingdings</vt:lpstr>
      <vt:lpstr>1_Office Theme</vt:lpstr>
      <vt:lpstr>2_Office Theme</vt:lpstr>
      <vt:lpstr>Tema di Office</vt:lpstr>
      <vt:lpstr>Office Theme</vt:lpstr>
      <vt:lpstr>3_Office Theme</vt:lpstr>
      <vt:lpstr>4_Office Theme</vt:lpstr>
      <vt:lpstr>5_Office Theme</vt:lpstr>
      <vt:lpstr>Belle II</vt:lpstr>
      <vt:lpstr>SuperKEKB&amp;Belle2 latest news</vt:lpstr>
      <vt:lpstr>2021ab Operation Summary</vt:lpstr>
      <vt:lpstr>SuperKEKB Operation Summary</vt:lpstr>
      <vt:lpstr>Presentazione standard di PowerPoint</vt:lpstr>
      <vt:lpstr>Presentazione standard di PowerPoint</vt:lpstr>
      <vt:lpstr>Presentazione standard di PowerPoint</vt:lpstr>
      <vt:lpstr>Projection of Specific Luminosity</vt:lpstr>
      <vt:lpstr>This Summer Shutdown:</vt:lpstr>
      <vt:lpstr>Presentazione standard di PowerPoint</vt:lpstr>
      <vt:lpstr>MDI: PIPE Status</vt:lpstr>
      <vt:lpstr>Production Status</vt:lpstr>
      <vt:lpstr>Presentazione standard di PowerPoint</vt:lpstr>
      <vt:lpstr>Counter-measure</vt:lpstr>
      <vt:lpstr>Presentazione standard di PowerPoint</vt:lpstr>
      <vt:lpstr>Belle II operation shifts in 2021ab</vt:lpstr>
      <vt:lpstr>Highlights of 2021ab operation</vt:lpstr>
      <vt:lpstr>Physics summary </vt:lpstr>
      <vt:lpstr>Fresh of submission: “Precise measurement of the  D0 and D+ lifetimes at Belle II”</vt:lpstr>
      <vt:lpstr>Next on deck (I): Flavour tagging</vt:lpstr>
      <vt:lpstr>Next on deck (II): Search for Dark Higgsstrahlung</vt:lpstr>
      <vt:lpstr>Highlights from summer conferences (I)</vt:lpstr>
      <vt:lpstr>Highlights from summer conferences (II)</vt:lpstr>
      <vt:lpstr>Project time line</vt:lpstr>
      <vt:lpstr>SuperKEKB project timeline</vt:lpstr>
      <vt:lpstr>Budget request for the next FY</vt:lpstr>
      <vt:lpstr>SuperKEKB Roadmap 2021 si conferma roadmap precedente</vt:lpstr>
      <vt:lpstr>Presentazione standard di PowerPoint</vt:lpstr>
      <vt:lpstr>Main reasons to update the operation plan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Time scales and major installations</vt:lpstr>
      <vt:lpstr>M&amp;O Funds</vt:lpstr>
      <vt:lpstr>M&amp;O Funds</vt:lpstr>
      <vt:lpstr>Presentazione standard di PowerPoint</vt:lpstr>
      <vt:lpstr>Presentazione standard di PowerPoint</vt:lpstr>
      <vt:lpstr>Gruppo italiano e  richieste 2022</vt:lpstr>
      <vt:lpstr>Situazione anagrafica e metabolismi 2021</vt:lpstr>
      <vt:lpstr>Presentazione standard di PowerPoint</vt:lpstr>
      <vt:lpstr>Belle II organisational chart</vt:lpstr>
      <vt:lpstr>Richieste 2022</vt:lpstr>
      <vt:lpstr>Richieste 2022 - missioni per turni</vt:lpstr>
      <vt:lpstr>Richieste 2022 - quadro complessivo</vt:lpstr>
      <vt:lpstr>Piano di spesa Pluriennale</vt:lpstr>
      <vt:lpstr>Evoluzione del piano finanziario pluriennale</vt:lpstr>
      <vt:lpstr>Presentazione standard di PowerPoint</vt:lpstr>
      <vt:lpstr>Presentazione standard di PowerPoint</vt:lpstr>
      <vt:lpstr>Presentazione standard di PowerPoint</vt:lpstr>
      <vt:lpstr>            Milestones</vt:lpstr>
      <vt:lpstr>Proposta per le milestones 2022</vt:lpstr>
      <vt:lpstr>Completamento delle milestones 2021</vt:lpstr>
      <vt:lpstr>Situazione Economica 1</vt:lpstr>
      <vt:lpstr>Situazione economica 2 </vt:lpstr>
      <vt:lpstr>Avanzi previsti</vt:lpstr>
      <vt:lpstr>Backup slides</vt:lpstr>
      <vt:lpstr>Change of phase</vt:lpstr>
      <vt:lpstr>High Bunch Current Collision</vt:lpstr>
      <vt:lpstr>Presentazione standard di PowerPoint</vt:lpstr>
      <vt:lpstr>History of Specific Luminosity</vt:lpstr>
      <vt:lpstr>More detail of Lsp</vt:lpstr>
      <vt:lpstr>Schedule(before peel off)</vt:lpstr>
      <vt:lpstr>Situazione produzione ADC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Belle II</dc:title>
  <cp:lastModifiedBy>paolo branchini</cp:lastModifiedBy>
  <cp:revision>271</cp:revision>
  <cp:lastPrinted>2020-09-02T14:07:16Z</cp:lastPrinted>
  <dcterms:created xsi:type="dcterms:W3CDTF">2019-06-22T01:08:04Z</dcterms:created>
  <dcterms:modified xsi:type="dcterms:W3CDTF">2021-09-08T09:10:26Z</dcterms:modified>
</cp:coreProperties>
</file>