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413" r:id="rId2"/>
    <p:sldId id="295" r:id="rId3"/>
    <p:sldId id="378" r:id="rId4"/>
    <p:sldId id="407" r:id="rId5"/>
    <p:sldId id="410" r:id="rId6"/>
    <p:sldId id="409" r:id="rId7"/>
    <p:sldId id="415" r:id="rId8"/>
    <p:sldId id="412" r:id="rId9"/>
    <p:sldId id="296" r:id="rId10"/>
    <p:sldId id="297" r:id="rId11"/>
    <p:sldId id="298" r:id="rId12"/>
    <p:sldId id="299" r:id="rId13"/>
    <p:sldId id="383" r:id="rId14"/>
    <p:sldId id="300" r:id="rId15"/>
    <p:sldId id="394" r:id="rId16"/>
    <p:sldId id="400" r:id="rId17"/>
    <p:sldId id="376" r:id="rId18"/>
    <p:sldId id="401" r:id="rId19"/>
    <p:sldId id="404" r:id="rId20"/>
    <p:sldId id="405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E61E9"/>
    <a:srgbClr val="4B23EA"/>
    <a:srgbClr val="3741FF"/>
    <a:srgbClr val="7A81FF"/>
    <a:srgbClr val="004C97"/>
    <a:srgbClr val="50504E"/>
    <a:srgbClr val="0096FF"/>
    <a:srgbClr val="98D7EB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8" autoAdjust="0"/>
    <p:restoredTop sz="94663"/>
  </p:normalViewPr>
  <p:slideViewPr>
    <p:cSldViewPr snapToGrid="0" snapToObjects="1" showGuides="1">
      <p:cViewPr>
        <p:scale>
          <a:sx n="155" d="100"/>
          <a:sy n="155" d="100"/>
        </p:scale>
        <p:origin x="448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2000">
                <a:solidFill>
                  <a:srgbClr val="505050"/>
                </a:solidFill>
              </a:defRPr>
            </a:lvl1pPr>
            <a:lvl2pPr marL="512763" indent="-230188">
              <a:defRPr sz="1800">
                <a:solidFill>
                  <a:srgbClr val="505050"/>
                </a:solidFill>
              </a:defRPr>
            </a:lvl2pPr>
            <a:lvl3pPr marL="803275" indent="-230188">
              <a:defRPr sz="16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3pPr>
            <a:lvl4pPr marL="1085850" indent="-228600">
              <a:defRPr sz="15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D2310B-5ED8-8A4E-BEBE-7AA69376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72145"/>
            <a:ext cx="7136024" cy="1339034"/>
          </a:xfrm>
        </p:spPr>
        <p:txBody>
          <a:bodyPr/>
          <a:lstStyle/>
          <a:p>
            <a:pPr>
              <a:buFontTx/>
              <a:buChar char="-"/>
            </a:pPr>
            <a:r>
              <a:rPr lang="en-GB" b="1" dirty="0"/>
              <a:t>S</a:t>
            </a:r>
            <a:r>
              <a:rPr lang="en-IT" b="1" dirty="0"/>
              <a:t>tato dell’esperimento</a:t>
            </a:r>
          </a:p>
          <a:p>
            <a:pPr lvl="1"/>
            <a:r>
              <a:rPr lang="en-IT" b="1" dirty="0"/>
              <a:t>Solenoids</a:t>
            </a:r>
          </a:p>
          <a:p>
            <a:pPr lvl="1"/>
            <a:r>
              <a:rPr lang="en-IT" b="1" dirty="0"/>
              <a:t>Tracker</a:t>
            </a:r>
          </a:p>
          <a:p>
            <a:pPr lvl="1"/>
            <a:r>
              <a:rPr lang="en-IT" b="1" dirty="0"/>
              <a:t>REBASELINE</a:t>
            </a:r>
          </a:p>
          <a:p>
            <a:pPr lvl="1"/>
            <a:endParaRPr lang="en-IT" b="1" dirty="0"/>
          </a:p>
          <a:p>
            <a:pPr>
              <a:buFontTx/>
              <a:buChar char="-"/>
            </a:pPr>
            <a:r>
              <a:rPr lang="en-IT" b="1" dirty="0"/>
              <a:t>Stato del calorimetro (Next Talk)</a:t>
            </a:r>
          </a:p>
          <a:p>
            <a:pPr>
              <a:buFontTx/>
              <a:buChar char="-"/>
            </a:pPr>
            <a:endParaRPr lang="en-IT" b="1" dirty="0"/>
          </a:p>
          <a:p>
            <a:pPr>
              <a:buFontTx/>
              <a:buChar char="-"/>
            </a:pPr>
            <a:r>
              <a:rPr lang="en-IT" b="1" dirty="0"/>
              <a:t>Stato del SW (Next talk + Short Summary if needed)</a:t>
            </a:r>
          </a:p>
          <a:p>
            <a:pPr lvl="1">
              <a:buFontTx/>
              <a:buChar char="-"/>
            </a:pPr>
            <a:endParaRPr lang="en-IT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03CC1-93EB-284F-80B4-79E31593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65" y="83184"/>
            <a:ext cx="5395784" cy="320908"/>
          </a:xfrm>
        </p:spPr>
        <p:txBody>
          <a:bodyPr/>
          <a:lstStyle/>
          <a:p>
            <a:pPr algn="ctr"/>
            <a:r>
              <a:rPr lang="en-IT" dirty="0"/>
              <a:t>								</a:t>
            </a:r>
            <a:br>
              <a:rPr lang="en-IT" dirty="0"/>
            </a:br>
            <a:br>
              <a:rPr lang="en-IT" dirty="0"/>
            </a:br>
            <a:br>
              <a:rPr lang="en-IT" dirty="0"/>
            </a:br>
            <a:r>
              <a:rPr lang="en-IT" dirty="0"/>
              <a:t>Mu2e-Overview: no Fuffa stuff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E56D1-BD76-1A45-AA4E-25BE8B8F70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C359-B32A-2646-B1C7-F1C354B42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ECDDB-453A-CD40-9B09-6D92F1D8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6AA64-D32B-AF45-8C8E-AC621A0FA654}"/>
              </a:ext>
            </a:extLst>
          </p:cNvPr>
          <p:cNvSpPr txBox="1"/>
          <p:nvPr/>
        </p:nvSpPr>
        <p:spPr>
          <a:xfrm rot="1172774">
            <a:off x="5156887" y="982180"/>
            <a:ext cx="301011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S.Miscetti</a:t>
            </a:r>
          </a:p>
          <a:p>
            <a:pPr algn="ctr"/>
            <a:r>
              <a:rPr lang="en-IT" dirty="0"/>
              <a:t>Meeting with Referees</a:t>
            </a:r>
          </a:p>
          <a:p>
            <a:pPr algn="ctr"/>
            <a:r>
              <a:rPr lang="en-IT" dirty="0"/>
              <a:t>9-Aug-2021</a:t>
            </a:r>
          </a:p>
        </p:txBody>
      </p:sp>
    </p:spTree>
    <p:extLst>
      <p:ext uri="{BB962C8B-B14F-4D97-AF65-F5344CB8AC3E}">
        <p14:creationId xmlns:p14="http://schemas.microsoft.com/office/powerpoint/2010/main" val="250628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EB50B-2875-6B48-8FDE-1488B0C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37" y="544248"/>
            <a:ext cx="8672513" cy="4055003"/>
          </a:xfrm>
        </p:spPr>
        <p:txBody>
          <a:bodyPr/>
          <a:lstStyle/>
          <a:p>
            <a:r>
              <a:rPr lang="en-US" dirty="0"/>
              <a:t>Mu2e is a mature Project that depends on completing field work</a:t>
            </a:r>
          </a:p>
          <a:p>
            <a:r>
              <a:rPr lang="en-US" dirty="0"/>
              <a:t>Largest impacts </a:t>
            </a:r>
            <a:r>
              <a:rPr lang="en-US" b="1" dirty="0"/>
              <a:t>to detector systems and Transport Solenoid</a:t>
            </a:r>
          </a:p>
          <a:p>
            <a:r>
              <a:rPr lang="en-US" dirty="0"/>
              <a:t>Biggest impact is to Tracker panels because of close proximity work</a:t>
            </a:r>
          </a:p>
          <a:p>
            <a:pPr lvl="1"/>
            <a:r>
              <a:rPr lang="en-US" dirty="0"/>
              <a:t>Panel production model involves a large crew of undergrads</a:t>
            </a:r>
          </a:p>
          <a:p>
            <a:r>
              <a:rPr lang="en-US" dirty="0"/>
              <a:t>Significant impact to Calorimeter due to recall of INFN personnel to Italy</a:t>
            </a:r>
          </a:p>
          <a:p>
            <a:pPr lvl="1"/>
            <a:r>
              <a:rPr lang="en-US" dirty="0"/>
              <a:t>Continue to have problems getting INFN colleagues back to Fermilab</a:t>
            </a:r>
          </a:p>
          <a:p>
            <a:r>
              <a:rPr lang="en-US" dirty="0"/>
              <a:t>CRV module construction at Virginia impacted by limited availability of undergraduates and social distancing requirements.</a:t>
            </a:r>
          </a:p>
          <a:p>
            <a:r>
              <a:rPr lang="en-US" b="1" dirty="0">
                <a:solidFill>
                  <a:srgbClr val="C00000"/>
                </a:solidFill>
              </a:rPr>
              <a:t>Acceptance testing of TS modules and cold mass construction significantly impacted by shutdown, occupancy limits, social distancing and COVID quarantines. Now this is OVER</a:t>
            </a:r>
          </a:p>
          <a:p>
            <a:r>
              <a:rPr lang="en-US" dirty="0"/>
              <a:t>COVID occupancy limits likely to persist at least through the summer.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F092EA-9A86-334D-B4D1-E5D665D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83885"/>
            <a:ext cx="8686800" cy="320908"/>
          </a:xfrm>
        </p:spPr>
        <p:txBody>
          <a:bodyPr/>
          <a:lstStyle/>
          <a:p>
            <a:r>
              <a:rPr lang="en-US" dirty="0"/>
              <a:t>COVID other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FF5B8-6304-A74D-8A29-C8067A73A0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A477D-B302-3F41-BDBA-DEA416FD5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EABFA-5F85-C049-93DC-99447963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6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578AB-6A36-6C47-9691-49C6F5090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1" y="918723"/>
            <a:ext cx="8534177" cy="2427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E34A66-4420-D148-82CF-FAC1BA60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Complete vs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3BD2-E5DC-E444-BB40-E872E74BA5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5E451-1740-7C46-9D99-6F3DD0BB0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A49C9-5259-6F40-84AD-ADC58F5EF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A3B0BF2-C79F-844E-B597-5286C7F3F66A}"/>
              </a:ext>
            </a:extLst>
          </p:cNvPr>
          <p:cNvSpPr/>
          <p:nvPr/>
        </p:nvSpPr>
        <p:spPr>
          <a:xfrm>
            <a:off x="2726845" y="2107611"/>
            <a:ext cx="978408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0504E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COVID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249057-DBE6-A749-BC06-E41879F4E3C2}"/>
              </a:ext>
            </a:extLst>
          </p:cNvPr>
          <p:cNvCxnSpPr/>
          <p:nvPr/>
        </p:nvCxnSpPr>
        <p:spPr>
          <a:xfrm>
            <a:off x="2712305" y="1385520"/>
            <a:ext cx="0" cy="1664494"/>
          </a:xfrm>
          <a:prstGeom prst="line">
            <a:avLst/>
          </a:prstGeom>
          <a:ln>
            <a:solidFill>
              <a:srgbClr val="5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4363277-D11D-3845-AA9E-0A1FF1AA7FAB}"/>
              </a:ext>
            </a:extLst>
          </p:cNvPr>
          <p:cNvSpPr txBox="1"/>
          <p:nvPr/>
        </p:nvSpPr>
        <p:spPr>
          <a:xfrm>
            <a:off x="1769075" y="3604298"/>
            <a:ext cx="5022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% Complete = earned dollars/budgeted dollars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	5% = $12M of work deferred</a:t>
            </a:r>
          </a:p>
        </p:txBody>
      </p:sp>
    </p:spTree>
    <p:extLst>
      <p:ext uri="{BB962C8B-B14F-4D97-AF65-F5344CB8AC3E}">
        <p14:creationId xmlns:p14="http://schemas.microsoft.com/office/powerpoint/2010/main" val="416257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E6B5A-860E-0843-8F1C-60D0FEAF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 was unexpected</a:t>
            </a:r>
          </a:p>
          <a:p>
            <a:r>
              <a:rPr lang="en-US" b="1" dirty="0"/>
              <a:t>Delays from General Atomics have been the norm for several years.</a:t>
            </a:r>
          </a:p>
          <a:p>
            <a:r>
              <a:rPr lang="en-US" dirty="0"/>
              <a:t>Since CD-3, GA has been on the critical path and has consistently consumed float to CD-4 </a:t>
            </a:r>
          </a:p>
          <a:p>
            <a:r>
              <a:rPr lang="en-US" dirty="0"/>
              <a:t>Initial delays due to design flaw in winding machine.</a:t>
            </a:r>
          </a:p>
          <a:p>
            <a:r>
              <a:rPr lang="en-US" b="1" dirty="0"/>
              <a:t>Delays over the past 2 years have been due primarily to quality issues and ineffective GA management.</a:t>
            </a:r>
          </a:p>
          <a:p>
            <a:pPr lvl="1"/>
            <a:r>
              <a:rPr lang="en-US" dirty="0"/>
              <a:t>GA delays are due in large part to on-the-job learning and remote management of Tupelo facility</a:t>
            </a:r>
          </a:p>
          <a:p>
            <a:pPr lvl="2"/>
            <a:r>
              <a:rPr lang="en-US" dirty="0"/>
              <a:t>We hired GA because of experienced personnel they said they would assign to the job, but that’s not what happened.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D522EF-96A3-464C-B359-E7225FBB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PS and DS Fabrication Delays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8EED-7B26-1E40-B7CE-A6512865E7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7E467-2ACB-5046-B546-25249C7CB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63CD9-BEE6-FD48-BE19-EFADCDC9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3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14A5D-8BD6-C34F-91C9-0037D75E5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cannot be completed before the CD-4 milestone of 12/31/22.</a:t>
            </a:r>
          </a:p>
          <a:p>
            <a:r>
              <a:rPr lang="en-US" dirty="0"/>
              <a:t>There are two, largely independent, drivers of this delay</a:t>
            </a:r>
          </a:p>
          <a:p>
            <a:pPr marL="833946" lvl="1" indent="-457189">
              <a:buFont typeface="+mj-lt"/>
              <a:buAutoNum type="arabicPeriod"/>
            </a:pPr>
            <a:r>
              <a:rPr lang="en-US" dirty="0"/>
              <a:t>The COVID-19 pandemic has significantly delayed the project completion date</a:t>
            </a:r>
          </a:p>
          <a:p>
            <a:pPr lvl="2"/>
            <a:r>
              <a:rPr lang="en-US" dirty="0"/>
              <a:t>Biggest impacts are to the Tracker, Transport Solenoid and Calorimeter</a:t>
            </a:r>
          </a:p>
          <a:p>
            <a:pPr marL="573087" lvl="2" indent="0">
              <a:buNone/>
            </a:pPr>
            <a:endParaRPr lang="en-US" dirty="0"/>
          </a:p>
          <a:p>
            <a:pPr marL="833946" lvl="1" indent="-457189">
              <a:buFont typeface="+mj-lt"/>
              <a:buAutoNum type="arabicPeriod"/>
            </a:pPr>
            <a:r>
              <a:rPr lang="en-US" dirty="0"/>
              <a:t>Delays at General Atomics have pushed the project completion date beyond the CD-4 milestone</a:t>
            </a:r>
          </a:p>
          <a:p>
            <a:pPr lvl="2"/>
            <a:r>
              <a:rPr lang="en-US" dirty="0"/>
              <a:t>Impacts Production and Detector Solenoids.</a:t>
            </a:r>
          </a:p>
          <a:p>
            <a:pPr lvl="2"/>
            <a:r>
              <a:rPr lang="en-US" dirty="0"/>
              <a:t>Biggest indirect impact is to Muon Beamline.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3847C5-2512-684D-B0CB-0E606B2F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Rebaseline</a:t>
            </a:r>
            <a:r>
              <a:rPr lang="en-US" dirty="0"/>
              <a:t> of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50A-4CEA-BD4F-B635-383FDC7D7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061E-C79D-BF4B-8CE5-5E617B6D0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6E25-DBA0-E442-9E82-E29B1662D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08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85226E-09A5-124A-B3F5-2336F878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PS and DS Delivery 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7B33-CF23-394F-B299-3796D8E186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B99E7-FCDE-2F4E-9731-13986D60E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E612D-5D9D-F04C-839C-8051FCDA6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24AB1-DD0C-8849-AF68-D7BFA6D8A46D}"/>
              </a:ext>
            </a:extLst>
          </p:cNvPr>
          <p:cNvSpPr/>
          <p:nvPr/>
        </p:nvSpPr>
        <p:spPr>
          <a:xfrm>
            <a:off x="6319943" y="767321"/>
            <a:ext cx="27499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</a:rPr>
              <a:t>PS/DS delivery dates have slipped 17/21 months since initiation of successful production coil winding.</a:t>
            </a:r>
          </a:p>
          <a:p>
            <a:endParaRPr lang="en-US" sz="1600" dirty="0">
              <a:solidFill>
                <a:srgbClr val="50504E"/>
              </a:solidFill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0504E"/>
                </a:solidFill>
              </a:rPr>
              <a:t>Recent performance has been better</a:t>
            </a:r>
          </a:p>
          <a:p>
            <a:endParaRPr lang="en-US" sz="1600" b="1" dirty="0">
              <a:solidFill>
                <a:srgbClr val="50504E"/>
              </a:solidFill>
            </a:endParaRPr>
          </a:p>
          <a:p>
            <a:pPr marL="342900" lvl="1" indent="-1143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50504E"/>
                </a:solidFill>
              </a:rPr>
              <a:t>Straightened 3 DS shells</a:t>
            </a:r>
          </a:p>
          <a:p>
            <a:pPr marL="342900" lvl="1" indent="-114300">
              <a:buFont typeface="Wingdings" pitchFamily="2" charset="2"/>
              <a:buChar char="§"/>
            </a:pPr>
            <a:endParaRPr lang="en-US" sz="1600" b="1" dirty="0">
              <a:solidFill>
                <a:srgbClr val="50504E"/>
              </a:solidFill>
            </a:endParaRPr>
          </a:p>
          <a:p>
            <a:pPr marL="342900" lvl="1" indent="-1143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50504E"/>
                </a:solidFill>
              </a:rPr>
              <a:t>Completed cold test of PS3</a:t>
            </a:r>
          </a:p>
          <a:p>
            <a:pPr marL="342900" lvl="1" indent="-114300">
              <a:buFont typeface="Wingdings" pitchFamily="2" charset="2"/>
              <a:buChar char="§"/>
            </a:pPr>
            <a:endParaRPr lang="en-US" sz="1600" b="1" dirty="0">
              <a:solidFill>
                <a:srgbClr val="50504E"/>
              </a:solidFill>
            </a:endParaRPr>
          </a:p>
          <a:p>
            <a:pPr marL="342900" lvl="1" indent="-1143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50504E"/>
                </a:solidFill>
              </a:rPr>
              <a:t>All PS coils now wound</a:t>
            </a:r>
          </a:p>
          <a:p>
            <a:pPr marL="342900" lvl="1" indent="-1143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50504E"/>
                </a:solidFill>
              </a:rPr>
              <a:t>PS1 coil now through VPI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D2776E-D56A-D641-B4A8-72F7E275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7321"/>
            <a:ext cx="6036408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68F7F9-DF61-9D46-AD7A-2CBA1180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ADD69-03C1-8845-9B79-194597E9D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00F7E-2FE0-2D4A-9236-FF3244BCA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D6F0-BAAA-D543-8F4E-289DDC2BE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A839F0-BD8D-6348-BDA0-D88C9C5538AF}"/>
              </a:ext>
            </a:extLst>
          </p:cNvPr>
          <p:cNvGrpSpPr/>
          <p:nvPr/>
        </p:nvGrpSpPr>
        <p:grpSpPr>
          <a:xfrm>
            <a:off x="345414" y="572808"/>
            <a:ext cx="7306516" cy="4201084"/>
            <a:chOff x="345414" y="572808"/>
            <a:chExt cx="7306516" cy="42010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CA9866-B5E3-5D41-A86E-66F77AA3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14" y="572808"/>
              <a:ext cx="7306516" cy="42010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831089-8F5C-ED44-B707-CBCD576BB5BD}"/>
                </a:ext>
              </a:extLst>
            </p:cNvPr>
            <p:cNvSpPr/>
            <p:nvPr/>
          </p:nvSpPr>
          <p:spPr>
            <a:xfrm>
              <a:off x="4648200" y="2000250"/>
              <a:ext cx="800100" cy="416132"/>
            </a:xfrm>
            <a:prstGeom prst="rect">
              <a:avLst/>
            </a:prstGeom>
            <a:solidFill>
              <a:srgbClr val="4E61E9"/>
            </a:solidFill>
            <a:ln>
              <a:solidFill>
                <a:srgbClr val="50504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5AA3A-6AB1-A849-B4ED-3EF6D1196E0F}"/>
                </a:ext>
              </a:extLst>
            </p:cNvPr>
            <p:cNvSpPr/>
            <p:nvPr/>
          </p:nvSpPr>
          <p:spPr>
            <a:xfrm>
              <a:off x="3502024" y="2724357"/>
              <a:ext cx="460375" cy="377618"/>
            </a:xfrm>
            <a:prstGeom prst="rect">
              <a:avLst/>
            </a:prstGeom>
            <a:solidFill>
              <a:srgbClr val="4E61E9"/>
            </a:solidFill>
            <a:ln>
              <a:solidFill>
                <a:srgbClr val="50504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0B738D-AEB2-0641-B250-23B29536C8D8}"/>
              </a:ext>
            </a:extLst>
          </p:cNvPr>
          <p:cNvSpPr txBox="1"/>
          <p:nvPr/>
        </p:nvSpPr>
        <p:spPr>
          <a:xfrm rot="18613381">
            <a:off x="7589521" y="1073150"/>
            <a:ext cx="14782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DS3 winding to begin in early July</a:t>
            </a:r>
          </a:p>
        </p:txBody>
      </p:sp>
    </p:spTree>
    <p:extLst>
      <p:ext uri="{BB962C8B-B14F-4D97-AF65-F5344CB8AC3E}">
        <p14:creationId xmlns:p14="http://schemas.microsoft.com/office/powerpoint/2010/main" val="319725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27E02-2BFB-9A4C-9500-7F22CB00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88620"/>
            <a:ext cx="8672513" cy="3794522"/>
          </a:xfrm>
        </p:spPr>
        <p:txBody>
          <a:bodyPr/>
          <a:lstStyle/>
          <a:p>
            <a:r>
              <a:rPr lang="en-US" b="1" dirty="0">
                <a:latin typeface="Helvetica" pitchFamily="2" charset="0"/>
              </a:rPr>
              <a:t>We have made some progress with GA over the past year.</a:t>
            </a:r>
          </a:p>
          <a:p>
            <a:pPr lvl="1"/>
            <a:r>
              <a:rPr lang="en-US" dirty="0">
                <a:latin typeface="Helvetica" pitchFamily="2" charset="0"/>
              </a:rPr>
              <a:t>GA produced an updated and optimized schedule.</a:t>
            </a:r>
          </a:p>
          <a:p>
            <a:pPr lvl="2"/>
            <a:r>
              <a:rPr lang="en-US" dirty="0">
                <a:latin typeface="Helvetica" pitchFamily="2" charset="0"/>
              </a:rPr>
              <a:t>Monthly schedule meetings</a:t>
            </a:r>
          </a:p>
          <a:p>
            <a:pPr lvl="1"/>
            <a:r>
              <a:rPr lang="en-US" dirty="0">
                <a:latin typeface="Helvetica" pitchFamily="2" charset="0"/>
              </a:rPr>
              <a:t>GA added some additional labor to allow for more parallel work, but they could do more</a:t>
            </a:r>
          </a:p>
          <a:p>
            <a:pPr lvl="1"/>
            <a:r>
              <a:rPr lang="en-US" dirty="0">
                <a:latin typeface="Helvetica" pitchFamily="2" charset="0"/>
              </a:rPr>
              <a:t>GA obtained priority access for Mu2e on shared machines in Tupelo</a:t>
            </a:r>
          </a:p>
          <a:p>
            <a:pPr lvl="1"/>
            <a:r>
              <a:rPr lang="en-US" dirty="0">
                <a:latin typeface="Helvetica" pitchFamily="2" charset="0"/>
              </a:rPr>
              <a:t>GA performed a risk analysis</a:t>
            </a:r>
          </a:p>
          <a:p>
            <a:pPr lvl="1"/>
            <a:r>
              <a:rPr lang="en-US" dirty="0">
                <a:latin typeface="Helvetica" pitchFamily="2" charset="0"/>
              </a:rPr>
              <a:t>GA Sr. management is now significantly more engaged. </a:t>
            </a:r>
          </a:p>
          <a:p>
            <a:pPr lvl="1"/>
            <a:r>
              <a:rPr lang="en-US" dirty="0">
                <a:latin typeface="Helvetica" pitchFamily="2" charset="0"/>
              </a:rPr>
              <a:t>First relocation to Tupelo from San Diego earlier this year</a:t>
            </a:r>
          </a:p>
          <a:p>
            <a:pPr lvl="2"/>
            <a:r>
              <a:rPr lang="en-US" dirty="0">
                <a:latin typeface="Helvetica" pitchFamily="2" charset="0"/>
              </a:rPr>
              <a:t>Good Engineer, but no superconducting experience</a:t>
            </a:r>
          </a:p>
          <a:p>
            <a:pPr lvl="1"/>
            <a:r>
              <a:rPr lang="en-US" dirty="0">
                <a:latin typeface="Helvetica" pitchFamily="2" charset="0"/>
              </a:rPr>
              <a:t>GA Engineers from San Diego and Mu2e Solenoid team getting back to pre-COVID travel schedule.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DF552B-A79E-754C-8BD2-C8637BD3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83184"/>
            <a:ext cx="8686800" cy="320908"/>
          </a:xfrm>
        </p:spPr>
        <p:txBody>
          <a:bodyPr/>
          <a:lstStyle/>
          <a:p>
            <a:r>
              <a:rPr lang="en-US" dirty="0"/>
              <a:t>Progress with GA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AE2F-E041-CF43-8665-1861FB26E2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2407F-89D5-954D-AB9D-402A9B132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1DDF-9432-7C4A-ABA6-C487A22ED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07E4-62F2-6E4A-AEC4-E0EA4F0611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92C96-0EED-3545-8055-8C13FA67E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845E-62E9-444C-BBAF-6E22E33C5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8898F5-0DF9-2C43-913A-577DBACDB46F}"/>
              </a:ext>
            </a:extLst>
          </p:cNvPr>
          <p:cNvCxnSpPr>
            <a:cxnSpLocks/>
          </p:cNvCxnSpPr>
          <p:nvPr/>
        </p:nvCxnSpPr>
        <p:spPr>
          <a:xfrm flipV="1">
            <a:off x="1037014" y="509722"/>
            <a:ext cx="0" cy="3592877"/>
          </a:xfrm>
          <a:prstGeom prst="line">
            <a:avLst/>
          </a:prstGeom>
          <a:noFill/>
          <a:ln w="25400" cap="flat" cmpd="sng" algn="ctr">
            <a:solidFill>
              <a:srgbClr val="404040"/>
            </a:solidFill>
            <a:prstDash val="solid"/>
          </a:ln>
          <a:effectLst/>
        </p:spPr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C9C484-DC6A-7F42-AF1A-725E315F8E69}"/>
              </a:ext>
            </a:extLst>
          </p:cNvPr>
          <p:cNvGraphicFramePr>
            <a:graphicFrameLocks noGrp="1"/>
          </p:cNvGraphicFramePr>
          <p:nvPr/>
        </p:nvGraphicFramePr>
        <p:xfrm>
          <a:off x="4" y="4046442"/>
          <a:ext cx="8858243" cy="195580"/>
        </p:xfrm>
        <a:graphic>
          <a:graphicData uri="http://schemas.openxmlformats.org/drawingml/2006/table">
            <a:tbl>
              <a:tblPr/>
              <a:tblGrid>
                <a:gridCol w="38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58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873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7154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C4D25CDE-D595-0F47-B530-AE51AE97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88814"/>
            <a:ext cx="7564113" cy="320908"/>
          </a:xfrm>
        </p:spPr>
        <p:txBody>
          <a:bodyPr/>
          <a:lstStyle/>
          <a:p>
            <a:r>
              <a:rPr lang="en-US" dirty="0"/>
              <a:t>Schedule With COVID and GA impact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20418B-3D66-3341-8C6B-2F0698D9B4DD}"/>
              </a:ext>
            </a:extLst>
          </p:cNvPr>
          <p:cNvCxnSpPr>
            <a:cxnSpLocks/>
          </p:cNvCxnSpPr>
          <p:nvPr/>
        </p:nvCxnSpPr>
        <p:spPr>
          <a:xfrm>
            <a:off x="384342" y="509722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703D5C-D31A-3D40-99D9-B54DC7840BEC}"/>
              </a:ext>
            </a:extLst>
          </p:cNvPr>
          <p:cNvCxnSpPr>
            <a:cxnSpLocks/>
          </p:cNvCxnSpPr>
          <p:nvPr/>
        </p:nvCxnSpPr>
        <p:spPr>
          <a:xfrm>
            <a:off x="1921042" y="509722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06E2C6-577F-3F4F-A697-956FA6E92988}"/>
              </a:ext>
            </a:extLst>
          </p:cNvPr>
          <p:cNvCxnSpPr>
            <a:cxnSpLocks/>
          </p:cNvCxnSpPr>
          <p:nvPr/>
        </p:nvCxnSpPr>
        <p:spPr>
          <a:xfrm>
            <a:off x="3464092" y="509722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576690-F2A5-4F40-A464-D913B85B36ED}"/>
              </a:ext>
            </a:extLst>
          </p:cNvPr>
          <p:cNvCxnSpPr>
            <a:cxnSpLocks/>
          </p:cNvCxnSpPr>
          <p:nvPr/>
        </p:nvCxnSpPr>
        <p:spPr>
          <a:xfrm>
            <a:off x="5000792" y="509722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A81324-4869-EA42-97CD-C89C78F91A73}"/>
              </a:ext>
            </a:extLst>
          </p:cNvPr>
          <p:cNvCxnSpPr>
            <a:cxnSpLocks/>
          </p:cNvCxnSpPr>
          <p:nvPr/>
        </p:nvCxnSpPr>
        <p:spPr>
          <a:xfrm>
            <a:off x="6543842" y="509722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7F31AE-8BAD-AA43-8250-FD2121985C8B}"/>
              </a:ext>
            </a:extLst>
          </p:cNvPr>
          <p:cNvCxnSpPr>
            <a:cxnSpLocks/>
          </p:cNvCxnSpPr>
          <p:nvPr/>
        </p:nvCxnSpPr>
        <p:spPr>
          <a:xfrm>
            <a:off x="8086892" y="509722"/>
            <a:ext cx="0" cy="4062900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E3328C9-6427-814C-B361-72628CC9D2A7}"/>
              </a:ext>
            </a:extLst>
          </p:cNvPr>
          <p:cNvSpPr/>
          <p:nvPr/>
        </p:nvSpPr>
        <p:spPr>
          <a:xfrm>
            <a:off x="0" y="386004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rgbClr val="519A24">
                  <a:lumMod val="50000"/>
                </a:srgb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F4940-81AF-9146-9A20-BD22ADD88133}"/>
              </a:ext>
            </a:extLst>
          </p:cNvPr>
          <p:cNvSpPr txBox="1"/>
          <p:nvPr/>
        </p:nvSpPr>
        <p:spPr>
          <a:xfrm>
            <a:off x="77813" y="4502887"/>
            <a:ext cx="898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ea typeface="ＭＳ Ｐゴシック" charset="0"/>
              </a:rPr>
              <a:t>                    FY21                              FY22                              FY23                              FY24                                FY25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F52C80-CFC0-5541-92C4-173DE122C6EB}"/>
              </a:ext>
            </a:extLst>
          </p:cNvPr>
          <p:cNvSpPr txBox="1"/>
          <p:nvPr/>
        </p:nvSpPr>
        <p:spPr>
          <a:xfrm>
            <a:off x="5549012" y="2019722"/>
            <a:ext cx="598926" cy="430887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Project Closeout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563304-D4D3-C74A-883F-FE1FDC608702}"/>
              </a:ext>
            </a:extLst>
          </p:cNvPr>
          <p:cNvSpPr/>
          <p:nvPr/>
        </p:nvSpPr>
        <p:spPr>
          <a:xfrm>
            <a:off x="0" y="635690"/>
            <a:ext cx="3030226" cy="18288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 Fabrication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91648-17BE-7040-A75B-79F0B9188179}"/>
              </a:ext>
            </a:extLst>
          </p:cNvPr>
          <p:cNvSpPr/>
          <p:nvPr/>
        </p:nvSpPr>
        <p:spPr>
          <a:xfrm>
            <a:off x="-25401" y="1273644"/>
            <a:ext cx="4167716" cy="190706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DS Fabrication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0FDC8E-EB8E-1344-BB22-0D90230910A1}"/>
              </a:ext>
            </a:extLst>
          </p:cNvPr>
          <p:cNvSpPr/>
          <p:nvPr/>
        </p:nvSpPr>
        <p:spPr>
          <a:xfrm>
            <a:off x="-1" y="946643"/>
            <a:ext cx="3448369" cy="204789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 Fabrication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40DB4-33CC-F74F-8799-7F328C188DE7}"/>
              </a:ext>
            </a:extLst>
          </p:cNvPr>
          <p:cNvSpPr/>
          <p:nvPr/>
        </p:nvSpPr>
        <p:spPr>
          <a:xfrm>
            <a:off x="0" y="1895770"/>
            <a:ext cx="3799852" cy="190705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Accelerator and Beamline Construction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D0F7B5-D3CB-2F40-AA5C-401457B7DFDF}"/>
              </a:ext>
            </a:extLst>
          </p:cNvPr>
          <p:cNvSpPr/>
          <p:nvPr/>
        </p:nvSpPr>
        <p:spPr>
          <a:xfrm>
            <a:off x="-2" y="2606754"/>
            <a:ext cx="4687620" cy="20733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Tracker Construction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ABD318-2013-854A-9BD8-4149A514CA08}"/>
              </a:ext>
            </a:extLst>
          </p:cNvPr>
          <p:cNvSpPr/>
          <p:nvPr/>
        </p:nvSpPr>
        <p:spPr>
          <a:xfrm>
            <a:off x="-1" y="2927195"/>
            <a:ext cx="3755943" cy="219059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Calorimeter Construction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EF193C-EDCB-0E4A-9DD6-EC37F5D0A829}"/>
              </a:ext>
            </a:extLst>
          </p:cNvPr>
          <p:cNvSpPr/>
          <p:nvPr/>
        </p:nvSpPr>
        <p:spPr>
          <a:xfrm>
            <a:off x="0" y="3251487"/>
            <a:ext cx="3455960" cy="18288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Cosmic Ray Veto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9FBA6A-A502-9F48-8F85-E77FAE9EDD4E}"/>
              </a:ext>
            </a:extLst>
          </p:cNvPr>
          <p:cNvSpPr/>
          <p:nvPr/>
        </p:nvSpPr>
        <p:spPr>
          <a:xfrm>
            <a:off x="-2" y="2254296"/>
            <a:ext cx="3315574" cy="18288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TDAQ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4A6BAA-F9A8-A045-B1D1-93AECCFB6185}"/>
              </a:ext>
            </a:extLst>
          </p:cNvPr>
          <p:cNvSpPr/>
          <p:nvPr/>
        </p:nvSpPr>
        <p:spPr>
          <a:xfrm>
            <a:off x="5532950" y="2439019"/>
            <a:ext cx="385898" cy="258692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2F85C0-5505-D846-A08D-225FF2AA1B22}"/>
              </a:ext>
            </a:extLst>
          </p:cNvPr>
          <p:cNvSpPr/>
          <p:nvPr/>
        </p:nvSpPr>
        <p:spPr>
          <a:xfrm>
            <a:off x="6253792" y="363204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0184EA-AD1E-6E47-B9A8-537EEE72D6FA}"/>
              </a:ext>
            </a:extLst>
          </p:cNvPr>
          <p:cNvSpPr txBox="1"/>
          <p:nvPr/>
        </p:nvSpPr>
        <p:spPr>
          <a:xfrm>
            <a:off x="2980576" y="4172219"/>
            <a:ext cx="935584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b="1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Current CD-4 Milestone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35E53-2688-E54A-BEF2-B236B8C7F795}"/>
              </a:ext>
            </a:extLst>
          </p:cNvPr>
          <p:cNvSpPr/>
          <p:nvPr/>
        </p:nvSpPr>
        <p:spPr>
          <a:xfrm>
            <a:off x="3848031" y="3546181"/>
            <a:ext cx="1144793" cy="239396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C29212-9C44-B540-AAC8-B65D33049805}"/>
              </a:ext>
            </a:extLst>
          </p:cNvPr>
          <p:cNvSpPr/>
          <p:nvPr/>
        </p:nvSpPr>
        <p:spPr>
          <a:xfrm>
            <a:off x="3041267" y="1553864"/>
            <a:ext cx="2480445" cy="205550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5736C9-32B5-8A49-A796-A125C8CC7B07}"/>
              </a:ext>
            </a:extLst>
          </p:cNvPr>
          <p:cNvSpPr/>
          <p:nvPr/>
        </p:nvSpPr>
        <p:spPr>
          <a:xfrm>
            <a:off x="3529044" y="3356147"/>
            <a:ext cx="15488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Cosmic Ray System Test</a:t>
            </a: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B48F76B7-E691-7A4F-A6B7-489B5C2321C2}"/>
              </a:ext>
            </a:extLst>
          </p:cNvPr>
          <p:cNvSpPr>
            <a:spLocks noChangeAspect="1"/>
          </p:cNvSpPr>
          <p:nvPr/>
        </p:nvSpPr>
        <p:spPr>
          <a:xfrm>
            <a:off x="4875374" y="3842170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F4897676-54E0-C24E-8B60-44100E6604B2}"/>
              </a:ext>
            </a:extLst>
          </p:cNvPr>
          <p:cNvSpPr>
            <a:spLocks noChangeAspect="1"/>
          </p:cNvSpPr>
          <p:nvPr/>
        </p:nvSpPr>
        <p:spPr>
          <a:xfrm>
            <a:off x="3701213" y="3842169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AEDF636B-A732-0146-9F02-CACA553DD061}"/>
              </a:ext>
            </a:extLst>
          </p:cNvPr>
          <p:cNvSpPr>
            <a:spLocks noChangeAspect="1"/>
          </p:cNvSpPr>
          <p:nvPr/>
        </p:nvSpPr>
        <p:spPr>
          <a:xfrm>
            <a:off x="5408916" y="3842343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01223F-D3C9-4840-B4FF-8E5C574802AD}"/>
              </a:ext>
            </a:extLst>
          </p:cNvPr>
          <p:cNvSpPr/>
          <p:nvPr/>
        </p:nvSpPr>
        <p:spPr>
          <a:xfrm>
            <a:off x="5341530" y="4089210"/>
            <a:ext cx="9284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Solenoid KPP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Feb 2024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25D744-F500-3D4B-B7A2-48AFEE7DC402}"/>
              </a:ext>
            </a:extLst>
          </p:cNvPr>
          <p:cNvSpPr/>
          <p:nvPr/>
        </p:nvSpPr>
        <p:spPr>
          <a:xfrm>
            <a:off x="4468830" y="4073514"/>
            <a:ext cx="9380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Detector KPP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Oct 2023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0F3722-DF21-4643-9458-5EB695FE6051}"/>
              </a:ext>
            </a:extLst>
          </p:cNvPr>
          <p:cNvSpPr/>
          <p:nvPr/>
        </p:nvSpPr>
        <p:spPr>
          <a:xfrm>
            <a:off x="4142324" y="1357590"/>
            <a:ext cx="24862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 Installation and Commissioning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13B678-4DA4-C443-919A-14AAF954AA80}"/>
              </a:ext>
            </a:extLst>
          </p:cNvPr>
          <p:cNvCxnSpPr>
            <a:cxnSpLocks/>
            <a:stCxn id="51" idx="2"/>
          </p:cNvCxnSpPr>
          <p:nvPr/>
        </p:nvCxnSpPr>
        <p:spPr>
          <a:xfrm flipV="1">
            <a:off x="3833018" y="492205"/>
            <a:ext cx="0" cy="4047895"/>
          </a:xfrm>
          <a:prstGeom prst="line">
            <a:avLst/>
          </a:prstGeom>
          <a:noFill/>
          <a:ln w="25400" cap="flat" cmpd="sng" algn="ctr">
            <a:solidFill>
              <a:srgbClr val="519A24">
                <a:lumMod val="75000"/>
              </a:srgbClr>
            </a:solidFill>
            <a:prstDash val="solid"/>
          </a:ln>
          <a:effectLst/>
        </p:spPr>
      </p:cxnSp>
      <p:sp>
        <p:nvSpPr>
          <p:cNvPr id="40" name="Diamond 39">
            <a:extLst>
              <a:ext uri="{FF2B5EF4-FFF2-40B4-BE49-F238E27FC236}">
                <a16:creationId xmlns:a16="http://schemas.microsoft.com/office/drawing/2014/main" id="{5CB819D6-92CC-F741-9403-C8F0F7CD7F51}"/>
              </a:ext>
            </a:extLst>
          </p:cNvPr>
          <p:cNvSpPr>
            <a:spLocks noChangeAspect="1"/>
          </p:cNvSpPr>
          <p:nvPr/>
        </p:nvSpPr>
        <p:spPr>
          <a:xfrm>
            <a:off x="5802952" y="3855175"/>
            <a:ext cx="234315" cy="234315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814BBA-E363-F54B-B2D9-A912691175A8}"/>
              </a:ext>
            </a:extLst>
          </p:cNvPr>
          <p:cNvCxnSpPr>
            <a:cxnSpLocks/>
          </p:cNvCxnSpPr>
          <p:nvPr/>
        </p:nvCxnSpPr>
        <p:spPr>
          <a:xfrm flipV="1">
            <a:off x="4529845" y="715718"/>
            <a:ext cx="0" cy="91974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E9B14D-9801-5747-8663-206B00FF487B}"/>
              </a:ext>
            </a:extLst>
          </p:cNvPr>
          <p:cNvCxnSpPr>
            <a:cxnSpLocks/>
          </p:cNvCxnSpPr>
          <p:nvPr/>
        </p:nvCxnSpPr>
        <p:spPr>
          <a:xfrm>
            <a:off x="2567324" y="727130"/>
            <a:ext cx="196252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D13170-BCE4-274E-8B3C-6AADE01FC9BD}"/>
              </a:ext>
            </a:extLst>
          </p:cNvPr>
          <p:cNvCxnSpPr>
            <a:cxnSpLocks/>
          </p:cNvCxnSpPr>
          <p:nvPr/>
        </p:nvCxnSpPr>
        <p:spPr>
          <a:xfrm>
            <a:off x="4570955" y="1665163"/>
            <a:ext cx="90503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9CBB36-E837-3047-A595-9BD1827A53FA}"/>
              </a:ext>
            </a:extLst>
          </p:cNvPr>
          <p:cNvCxnSpPr>
            <a:cxnSpLocks/>
          </p:cNvCxnSpPr>
          <p:nvPr/>
        </p:nvCxnSpPr>
        <p:spPr>
          <a:xfrm flipV="1">
            <a:off x="5475993" y="1656850"/>
            <a:ext cx="0" cy="91974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782A05-F044-4B4E-B041-7AA43B142BA0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5918848" y="2571751"/>
            <a:ext cx="1262" cy="128342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57F93E-C66C-EC49-AD37-E02EFE7F1F25}"/>
              </a:ext>
            </a:extLst>
          </p:cNvPr>
          <p:cNvCxnSpPr>
            <a:cxnSpLocks/>
          </p:cNvCxnSpPr>
          <p:nvPr/>
        </p:nvCxnSpPr>
        <p:spPr>
          <a:xfrm>
            <a:off x="5483742" y="2565358"/>
            <a:ext cx="42275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44F1A28-047F-C34A-AA54-F5F009C593BA}"/>
              </a:ext>
            </a:extLst>
          </p:cNvPr>
          <p:cNvSpPr/>
          <p:nvPr/>
        </p:nvSpPr>
        <p:spPr>
          <a:xfrm>
            <a:off x="5950931" y="3557566"/>
            <a:ext cx="11769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Project Complete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April 2024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7F5E1CD-A24A-6E4B-ACAE-E43E0038B9C5}"/>
              </a:ext>
            </a:extLst>
          </p:cNvPr>
          <p:cNvSpPr>
            <a:spLocks noChangeAspect="1"/>
          </p:cNvSpPr>
          <p:nvPr/>
        </p:nvSpPr>
        <p:spPr>
          <a:xfrm>
            <a:off x="2497881" y="68549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BD5340-4570-4847-AC70-31319130058E}"/>
              </a:ext>
            </a:extLst>
          </p:cNvPr>
          <p:cNvSpPr>
            <a:spLocks noChangeAspect="1"/>
          </p:cNvSpPr>
          <p:nvPr/>
        </p:nvSpPr>
        <p:spPr>
          <a:xfrm>
            <a:off x="4480275" y="161944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201D91-A7AD-D94B-A731-2724AC0F305A}"/>
              </a:ext>
            </a:extLst>
          </p:cNvPr>
          <p:cNvSpPr>
            <a:spLocks noChangeAspect="1"/>
          </p:cNvSpPr>
          <p:nvPr/>
        </p:nvSpPr>
        <p:spPr>
          <a:xfrm>
            <a:off x="5685990" y="2521321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28CBEB8F-A15C-4343-B0F9-F40EBBF57BC1}"/>
              </a:ext>
            </a:extLst>
          </p:cNvPr>
          <p:cNvSpPr>
            <a:spLocks noChangeAspect="1"/>
          </p:cNvSpPr>
          <p:nvPr/>
        </p:nvSpPr>
        <p:spPr>
          <a:xfrm>
            <a:off x="3715860" y="4305785"/>
            <a:ext cx="234315" cy="234315"/>
          </a:xfrm>
          <a:prstGeom prst="diamond">
            <a:avLst/>
          </a:prstGeom>
          <a:solidFill>
            <a:srgbClr val="519A24">
              <a:lumMod val="75000"/>
            </a:srgbClr>
          </a:solidFill>
          <a:ln w="9525" cap="flat" cmpd="sng" algn="ctr">
            <a:solidFill>
              <a:srgbClr val="519A24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9F61C2-4BB2-C54D-AA46-8B5C6AC6F92C}"/>
              </a:ext>
            </a:extLst>
          </p:cNvPr>
          <p:cNvSpPr/>
          <p:nvPr/>
        </p:nvSpPr>
        <p:spPr>
          <a:xfrm>
            <a:off x="3167760" y="3797034"/>
            <a:ext cx="7216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Acc KPP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Dec 2022</a:t>
            </a:r>
          </a:p>
        </p:txBody>
      </p:sp>
    </p:spTree>
    <p:extLst>
      <p:ext uri="{BB962C8B-B14F-4D97-AF65-F5344CB8AC3E}">
        <p14:creationId xmlns:p14="http://schemas.microsoft.com/office/powerpoint/2010/main" val="2772774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BCF26-4BDC-5248-BA22-37B5DBFA7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16" y="554832"/>
            <a:ext cx="8999967" cy="4033836"/>
          </a:xfrm>
        </p:spPr>
        <p:txBody>
          <a:bodyPr/>
          <a:lstStyle/>
          <a:p>
            <a:r>
              <a:rPr lang="en-US" b="1" dirty="0"/>
              <a:t>There is a cap on the amount of money we can request for re-baselining</a:t>
            </a:r>
          </a:p>
          <a:p>
            <a:r>
              <a:rPr lang="en-US" dirty="0"/>
              <a:t>Re-baselining must address a number of needs</a:t>
            </a:r>
          </a:p>
          <a:p>
            <a:pPr lvl="1"/>
            <a:r>
              <a:rPr lang="en-US" dirty="0"/>
              <a:t>Project Estimate at Complete</a:t>
            </a:r>
          </a:p>
          <a:p>
            <a:pPr marL="573087" lvl="2" indent="0">
              <a:buNone/>
            </a:pPr>
            <a:r>
              <a:rPr lang="en-US" b="1" dirty="0"/>
              <a:t>1. currently exceeds our funding</a:t>
            </a:r>
          </a:p>
          <a:p>
            <a:pPr marL="573087" lvl="2" indent="0">
              <a:buNone/>
            </a:pPr>
            <a:r>
              <a:rPr lang="en-US" b="1" dirty="0">
                <a:solidFill>
                  <a:srgbClr val="C00000"/>
                </a:solidFill>
              </a:rPr>
              <a:t>2. Includes most COVID costs</a:t>
            </a:r>
          </a:p>
          <a:p>
            <a:pPr lvl="1"/>
            <a:r>
              <a:rPr lang="en-US" dirty="0"/>
              <a:t>Estimate uncertainty + Risk-based contingency</a:t>
            </a:r>
          </a:p>
          <a:p>
            <a:pPr lvl="2"/>
            <a:r>
              <a:rPr lang="en-US" dirty="0"/>
              <a:t>Required to ensure project success</a:t>
            </a:r>
          </a:p>
          <a:p>
            <a:pPr lvl="2"/>
            <a:r>
              <a:rPr lang="en-US" dirty="0"/>
              <a:t>DOE will require this to be &gt; 30%</a:t>
            </a:r>
          </a:p>
          <a:p>
            <a:pPr lvl="2"/>
            <a:r>
              <a:rPr lang="en-US" dirty="0"/>
              <a:t>This will consume a substantial fraction of available rebaseline funds</a:t>
            </a:r>
          </a:p>
          <a:p>
            <a:pPr lvl="1"/>
            <a:r>
              <a:rPr lang="en-US" dirty="0"/>
              <a:t>General Atomics</a:t>
            </a:r>
          </a:p>
          <a:p>
            <a:pPr lvl="2"/>
            <a:r>
              <a:rPr lang="en-US" dirty="0"/>
              <a:t>Risk mitigations</a:t>
            </a:r>
          </a:p>
          <a:p>
            <a:pPr lvl="2"/>
            <a:r>
              <a:rPr lang="en-US" dirty="0"/>
              <a:t>Schedule incentives</a:t>
            </a:r>
          </a:p>
          <a:p>
            <a:pPr lvl="2"/>
            <a:r>
              <a:rPr lang="en-US" dirty="0"/>
              <a:t>Other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14496-2876-FE4A-84FD-3B3ADE28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Rebaseline</a:t>
            </a:r>
            <a:r>
              <a:rPr lang="en-US" dirty="0"/>
              <a:t> Issues: CAP with/without COVID?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146B-2185-5A45-B151-4E423BF5E1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6916-6105-714E-A198-26BAA8CAE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88B98-F33C-E94A-98DE-A6B92AD3F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90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0ABAE8-1D87-4A4E-9422-3667E276E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14480"/>
            <a:ext cx="8672513" cy="2055725"/>
          </a:xfrm>
        </p:spPr>
        <p:txBody>
          <a:bodyPr/>
          <a:lstStyle/>
          <a:p>
            <a:r>
              <a:rPr lang="en-US" sz="1600" dirty="0"/>
              <a:t>We have written a white paper for DOE arguing that COVID resulted in a series of Directed Changes (shutdowns, social distancing, occupancy limitations, quarantines, etc.).</a:t>
            </a:r>
          </a:p>
          <a:p>
            <a:r>
              <a:rPr lang="en-US" sz="1600" dirty="0"/>
              <a:t>Costs associated with Directed Changes don’t count against re-baseline c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dirty="0"/>
              <a:t>DOE is open to this argument, at least for Mu2e.</a:t>
            </a:r>
          </a:p>
          <a:p>
            <a:pPr marL="0" indent="0">
              <a:buNone/>
            </a:pPr>
            <a:r>
              <a:rPr lang="en-US" sz="1600" b="1" dirty="0"/>
              <a:t>	</a:t>
            </a:r>
            <a:r>
              <a:rPr lang="en-US" sz="1600" b="1" dirty="0">
                <a:sym typeface="Wingdings" pitchFamily="2" charset="2"/>
              </a:rPr>
              <a:t> </a:t>
            </a:r>
            <a:r>
              <a:rPr lang="en-US" sz="1600" b="1" dirty="0"/>
              <a:t>The numbers don’t work if COVID costs are included in CAP</a:t>
            </a:r>
          </a:p>
          <a:p>
            <a:pPr marL="282575" lvl="1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		</a:t>
            </a:r>
            <a:r>
              <a:rPr lang="en-US" sz="1600" b="1" dirty="0">
                <a:solidFill>
                  <a:srgbClr val="C00000"/>
                </a:solidFill>
                <a:sym typeface="Wingdings" pitchFamily="2" charset="2"/>
              </a:rPr>
              <a:t></a:t>
            </a:r>
            <a:r>
              <a:rPr lang="en-US" sz="1600" b="1" dirty="0">
                <a:solidFill>
                  <a:srgbClr val="C00000"/>
                </a:solidFill>
              </a:rPr>
              <a:t>Would require Lab to make up difference or further descoping</a:t>
            </a:r>
          </a:p>
          <a:p>
            <a:pPr marL="573087" lvl="2" indent="0">
              <a:buNone/>
            </a:pPr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C00000"/>
                </a:solidFill>
              </a:rPr>
              <a:t>These are both bad options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1146BE-978F-964B-8CC5-A809BF40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Rebaseline Issues - COVID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B190-F79F-E64F-ACC3-8D09C9E4D7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2A765-6F7E-644F-A406-2FB789940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FD7BD-59B8-CC4A-A4F8-56BB97F3B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7E78873-CC9E-7B43-B5CB-4B347C3F4AE0}"/>
              </a:ext>
            </a:extLst>
          </p:cNvPr>
          <p:cNvSpPr txBox="1">
            <a:spLocks/>
          </p:cNvSpPr>
          <p:nvPr/>
        </p:nvSpPr>
        <p:spPr>
          <a:xfrm>
            <a:off x="341741" y="2573295"/>
            <a:ext cx="7972125" cy="205572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b="1" dirty="0">
                <a:solidFill>
                  <a:srgbClr val="002060"/>
                </a:solidFill>
              </a:rPr>
              <a:t>No decisions have been made yet, but a two-step process is being consider</a:t>
            </a:r>
            <a:r>
              <a:rPr lang="en-US" sz="1600" dirty="0"/>
              <a:t>ed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1600" dirty="0"/>
              <a:t>COVID </a:t>
            </a:r>
            <a:r>
              <a:rPr lang="en-US" sz="1600" dirty="0" err="1"/>
              <a:t>rebaseline</a:t>
            </a:r>
            <a:r>
              <a:rPr lang="en-US" sz="1600" dirty="0"/>
              <a:t> where project is compensated for directed change</a:t>
            </a:r>
          </a:p>
          <a:p>
            <a:pPr lvl="2"/>
            <a:r>
              <a:rPr lang="en-US" dirty="0"/>
              <a:t>Would happen relatively soon (Fall?)</a:t>
            </a:r>
          </a:p>
          <a:p>
            <a:pPr marL="573087" lvl="2" indent="0">
              <a:buFont typeface="Arial" charset="0"/>
              <a:buNone/>
            </a:pPr>
            <a:endParaRPr lang="en-US" dirty="0"/>
          </a:p>
          <a:p>
            <a:pPr marL="625475" lvl="1" indent="-342900">
              <a:buFont typeface="+mj-lt"/>
              <a:buAutoNum type="arabicPeriod"/>
            </a:pPr>
            <a:r>
              <a:rPr lang="en-US" sz="1600" dirty="0" err="1"/>
              <a:t>Rebaseline</a:t>
            </a:r>
            <a:r>
              <a:rPr lang="en-US" sz="1600" dirty="0"/>
              <a:t> of remainder of project </a:t>
            </a:r>
          </a:p>
          <a:p>
            <a:pPr lvl="2"/>
            <a:r>
              <a:rPr lang="en-US" dirty="0"/>
              <a:t>Timeline depends on reaching an agreement with GA</a:t>
            </a:r>
          </a:p>
          <a:p>
            <a:pPr lvl="3"/>
            <a:r>
              <a:rPr lang="en-US" sz="1600" dirty="0"/>
              <a:t>Significant ongoing activity. Not converging quickly.</a:t>
            </a:r>
          </a:p>
        </p:txBody>
      </p:sp>
    </p:spTree>
    <p:extLst>
      <p:ext uri="{BB962C8B-B14F-4D97-AF65-F5344CB8AC3E}">
        <p14:creationId xmlns:p14="http://schemas.microsoft.com/office/powerpoint/2010/main" val="409697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363BF8-9C25-AB47-BBAF-4E987112C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All TS units delivered, tested, passed.</a:t>
            </a:r>
          </a:p>
          <a:p>
            <a:pPr lvl="1"/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Significant effort involving many people (applause would be appropriate here).</a:t>
            </a:r>
          </a:p>
          <a:p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Significant progress on TSu. Assembly of TSd cold mass started.</a:t>
            </a:r>
          </a:p>
          <a:p>
            <a:r>
              <a:rPr lang="en-US" b="1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&gt; 60% of CRV modules completed</a:t>
            </a:r>
          </a:p>
          <a:p>
            <a:r>
              <a:rPr lang="en-US" b="1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&gt; 50% of Tracker panels complete. </a:t>
            </a:r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High quality panel production at Minnesota firmly established. Plane construction underway. Tracker infrastructure getting more attention.</a:t>
            </a:r>
          </a:p>
          <a:p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PS Feedbox bellows repaired. Preparing for installation of HTS leads.</a:t>
            </a:r>
          </a:p>
          <a:p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Stopping Target assembled.</a:t>
            </a:r>
          </a:p>
          <a:p>
            <a:r>
              <a:rPr lang="en-US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Progress with Calorimeter, Tracker and CRV VSTs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72AA5-8538-A04F-9BED-B8823EF9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the Age of COVID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8F490-F96F-7D45-8500-1CF8F9DF65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050AE-EE6A-D049-868A-C9C5BA00A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03014-756B-D84E-8993-839B01A3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1C45E-3B2D-F041-9EA4-9F753727009F}"/>
              </a:ext>
            </a:extLst>
          </p:cNvPr>
          <p:cNvSpPr txBox="1"/>
          <p:nvPr/>
        </p:nvSpPr>
        <p:spPr>
          <a:xfrm rot="1295089">
            <a:off x="6779741" y="329514"/>
            <a:ext cx="17361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END-of-June</a:t>
            </a:r>
          </a:p>
        </p:txBody>
      </p:sp>
    </p:spTree>
    <p:extLst>
      <p:ext uri="{BB962C8B-B14F-4D97-AF65-F5344CB8AC3E}">
        <p14:creationId xmlns:p14="http://schemas.microsoft.com/office/powerpoint/2010/main" val="2414181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C1889A-CC76-3047-B20A-C7E5E1008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2426428"/>
          </a:xfrm>
        </p:spPr>
        <p:txBody>
          <a:bodyPr/>
          <a:lstStyle/>
          <a:p>
            <a:r>
              <a:rPr lang="en-US" dirty="0"/>
              <a:t>No decisions have been made, but a two-step process is being considered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dirty="0"/>
              <a:t>COVID rebaseline where project is compensated for directed change</a:t>
            </a:r>
          </a:p>
          <a:p>
            <a:pPr lvl="2"/>
            <a:r>
              <a:rPr lang="en-US" dirty="0"/>
              <a:t>Would happen relatively soon (Fall?)</a:t>
            </a:r>
          </a:p>
          <a:p>
            <a:pPr marL="573087" lvl="2" indent="0">
              <a:buNone/>
            </a:pPr>
            <a:endParaRPr lang="en-US" dirty="0"/>
          </a:p>
          <a:p>
            <a:pPr marL="625475" lvl="1" indent="-342900">
              <a:buFont typeface="+mj-lt"/>
              <a:buAutoNum type="arabicPeriod"/>
            </a:pPr>
            <a:r>
              <a:rPr lang="en-US" dirty="0"/>
              <a:t>Rebaseline of remainder of project </a:t>
            </a:r>
          </a:p>
          <a:p>
            <a:pPr lvl="2"/>
            <a:r>
              <a:rPr lang="en-US" dirty="0"/>
              <a:t>Timeline depends on reaching an agreement with GA</a:t>
            </a:r>
          </a:p>
          <a:p>
            <a:pPr lvl="3"/>
            <a:r>
              <a:rPr lang="en-US" dirty="0"/>
              <a:t>Significant ongoing activity. Not converging quickly.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4B5E79-2DF5-6F49-85BF-EE12BA28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Rebaseline Issues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070F-8776-C54A-9A64-752F39CBDA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8497-847F-1143-BE08-E31736E0B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25956-5EAC-454D-8549-4C45D8971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1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C8CB2-467E-E442-B18B-33110112F6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63FB-0875-B74A-B032-980561651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4E91A-EEE0-0844-8D9F-A647885C4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A picture containing indoor, cluttered, dirty&#10;&#10;Description automatically generated">
            <a:extLst>
              <a:ext uri="{FF2B5EF4-FFF2-40B4-BE49-F238E27FC236}">
                <a16:creationId xmlns:a16="http://schemas.microsoft.com/office/drawing/2014/main" id="{D1A57252-3CB4-8649-9E6C-25879A60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00" y="2836985"/>
            <a:ext cx="1717270" cy="2183919"/>
          </a:xfrm>
          <a:prstGeom prst="rect">
            <a:avLst/>
          </a:prstGeom>
        </p:spPr>
      </p:pic>
      <p:pic>
        <p:nvPicPr>
          <p:cNvPr id="10" name="Picture 9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CFB83F29-D8D5-F449-A560-09668F34D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21"/>
          <a:stretch/>
        </p:blipFill>
        <p:spPr>
          <a:xfrm>
            <a:off x="200759" y="444666"/>
            <a:ext cx="1496589" cy="1619464"/>
          </a:xfrm>
          <a:prstGeom prst="rect">
            <a:avLst/>
          </a:prstGeom>
        </p:spPr>
      </p:pic>
      <p:pic>
        <p:nvPicPr>
          <p:cNvPr id="11" name="Picture 10" descr="A picture containing ground, plane, indoor, gun&#10;&#10;Description automatically generated">
            <a:extLst>
              <a:ext uri="{FF2B5EF4-FFF2-40B4-BE49-F238E27FC236}">
                <a16:creationId xmlns:a16="http://schemas.microsoft.com/office/drawing/2014/main" id="{043312D8-087E-A247-B1DC-AED3546C7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319" y="444666"/>
            <a:ext cx="3928745" cy="2388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B9255-3C88-0347-B3E0-B2D81893A045}"/>
              </a:ext>
            </a:extLst>
          </p:cNvPr>
          <p:cNvSpPr txBox="1"/>
          <p:nvPr/>
        </p:nvSpPr>
        <p:spPr>
          <a:xfrm>
            <a:off x="-93085" y="181407"/>
            <a:ext cx="2003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Repaired PS Feedbox bellows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1D3B6-D9A1-6740-81C7-ADE37154A925}"/>
              </a:ext>
            </a:extLst>
          </p:cNvPr>
          <p:cNvSpPr txBox="1"/>
          <p:nvPr/>
        </p:nvSpPr>
        <p:spPr>
          <a:xfrm>
            <a:off x="2972101" y="167667"/>
            <a:ext cx="180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TSu cryo line in Mu2e Hall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AC1CE-C65E-D54C-994F-AFCDE2BBE5BA}"/>
              </a:ext>
            </a:extLst>
          </p:cNvPr>
          <p:cNvSpPr txBox="1"/>
          <p:nvPr/>
        </p:nvSpPr>
        <p:spPr>
          <a:xfrm>
            <a:off x="1955123" y="3209199"/>
            <a:ext cx="99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Assembled Stopping Target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5C19EB-DC57-2744-A8A8-F17B2D79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93829" y="2733018"/>
            <a:ext cx="2861606" cy="16096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A7F198-5AF8-CB46-B184-C32846E7EC68}"/>
              </a:ext>
            </a:extLst>
          </p:cNvPr>
          <p:cNvSpPr txBox="1"/>
          <p:nvPr/>
        </p:nvSpPr>
        <p:spPr>
          <a:xfrm>
            <a:off x="255496" y="2998879"/>
            <a:ext cx="150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Feedbox opened and prepared for HTS installation</a:t>
            </a:r>
          </a:p>
        </p:txBody>
      </p:sp>
      <p:pic>
        <p:nvPicPr>
          <p:cNvPr id="7" name="Picture 6" descr="A picture containing vessel, barrel&#10;&#10;Description automatically generated">
            <a:extLst>
              <a:ext uri="{FF2B5EF4-FFF2-40B4-BE49-F238E27FC236}">
                <a16:creationId xmlns:a16="http://schemas.microsoft.com/office/drawing/2014/main" id="{ACDFC6B5-B5D5-FF45-B16A-168D2E33D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49563" y="920430"/>
            <a:ext cx="4215996" cy="3161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D1FC16-3DF0-AE45-B499-AADE5EDCBA1C}"/>
              </a:ext>
            </a:extLst>
          </p:cNvPr>
          <p:cNvSpPr txBox="1"/>
          <p:nvPr/>
        </p:nvSpPr>
        <p:spPr>
          <a:xfrm>
            <a:off x="6927544" y="4063692"/>
            <a:ext cx="1031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</a:rPr>
              <a:t>VPI’d</a:t>
            </a:r>
            <a:r>
              <a:rPr lang="en-US" sz="1200" dirty="0">
                <a:solidFill>
                  <a:schemeClr val="bg2"/>
                </a:solidFill>
              </a:rPr>
              <a:t> PS1 Coil</a:t>
            </a:r>
          </a:p>
        </p:txBody>
      </p:sp>
    </p:spTree>
    <p:extLst>
      <p:ext uri="{BB962C8B-B14F-4D97-AF65-F5344CB8AC3E}">
        <p14:creationId xmlns:p14="http://schemas.microsoft.com/office/powerpoint/2010/main" val="139985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D4D74-C9CC-4548-9500-26FDBFCC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Solenoid - </a:t>
            </a:r>
            <a:r>
              <a:rPr lang="en-US" dirty="0" err="1"/>
              <a:t>TSu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5E739-76C3-694C-B9D7-7BE59FD076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17FE1-E653-EC48-ABFC-EC19B219E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B193F-2B0F-514A-A038-F1F5524DA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0F0EC869-43F9-7241-8043-68D6E818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721360"/>
            <a:ext cx="3759200" cy="3228480"/>
          </a:xfrm>
          <a:prstGeom prst="rect">
            <a:avLst/>
          </a:prstGeom>
        </p:spPr>
      </p:pic>
      <p:pic>
        <p:nvPicPr>
          <p:cNvPr id="8" name="Picture 7" descr="A picture containing ground, engine&#10;&#10;Description automatically generated">
            <a:extLst>
              <a:ext uri="{FF2B5EF4-FFF2-40B4-BE49-F238E27FC236}">
                <a16:creationId xmlns:a16="http://schemas.microsoft.com/office/drawing/2014/main" id="{7D9F001F-C468-6141-B8F6-176061BB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86" y="721360"/>
            <a:ext cx="4316089" cy="322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FA3C2B-8676-1541-9E07-1F955E6E222F}"/>
              </a:ext>
            </a:extLst>
          </p:cNvPr>
          <p:cNvSpPr txBox="1"/>
          <p:nvPr/>
        </p:nvSpPr>
        <p:spPr>
          <a:xfrm>
            <a:off x="736827" y="3952335"/>
            <a:ext cx="2649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TSu Thermal Shield and cold 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90996-A4B9-A542-BED6-119216F2086B}"/>
              </a:ext>
            </a:extLst>
          </p:cNvPr>
          <p:cNvSpPr txBox="1"/>
          <p:nvPr/>
        </p:nvSpPr>
        <p:spPr>
          <a:xfrm>
            <a:off x="5570638" y="3952335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Dry fit of TSu thermal shield</a:t>
            </a:r>
          </a:p>
        </p:txBody>
      </p:sp>
    </p:spTree>
    <p:extLst>
      <p:ext uri="{BB962C8B-B14F-4D97-AF65-F5344CB8AC3E}">
        <p14:creationId xmlns:p14="http://schemas.microsoft.com/office/powerpoint/2010/main" val="88545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74AD6-0434-5A4B-8D0D-B6D2D052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Solenoid – </a:t>
            </a:r>
            <a:r>
              <a:rPr lang="en-US" dirty="0" err="1"/>
              <a:t>TSd</a:t>
            </a:r>
            <a:r>
              <a:rPr lang="en-US" dirty="0"/>
              <a:t> – to be updated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077BF-A4CF-3F48-A042-502B6C3144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81B94-FA50-CF48-88C5-DADEE0A2C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5FBEE-2ED3-4D4F-911B-95BABF7BF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6BA7CA72-5A67-744E-A538-19935D55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54" y="586632"/>
            <a:ext cx="5315415" cy="39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7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9444C4-9D86-1942-9096-537CC3B06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8" y="190500"/>
            <a:ext cx="3286125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47F9BC-2D46-794B-B2B3-B6807D5C3E05}"/>
              </a:ext>
            </a:extLst>
          </p:cNvPr>
          <p:cNvSpPr txBox="1"/>
          <p:nvPr/>
        </p:nvSpPr>
        <p:spPr>
          <a:xfrm>
            <a:off x="808038" y="4146550"/>
            <a:ext cx="3286125" cy="395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Calorimeter VST in vacuum with Module 0</a:t>
            </a:r>
          </a:p>
        </p:txBody>
      </p:sp>
      <p:pic>
        <p:nvPicPr>
          <p:cNvPr id="11" name="20210610_160705.jpg" descr="20210610_160705.jpg">
            <a:extLst>
              <a:ext uri="{FF2B5EF4-FFF2-40B4-BE49-F238E27FC236}">
                <a16:creationId xmlns:a16="http://schemas.microsoft.com/office/drawing/2014/main" id="{E94467A3-EF9D-4846-A6AE-CC04AB009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190500"/>
            <a:ext cx="4144963" cy="1979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E26464-B5A5-4C46-B265-B31F060EF2BA}"/>
              </a:ext>
            </a:extLst>
          </p:cNvPr>
          <p:cNvSpPr txBox="1"/>
          <p:nvPr/>
        </p:nvSpPr>
        <p:spPr>
          <a:xfrm>
            <a:off x="4165600" y="1774825"/>
            <a:ext cx="4144963" cy="395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</a:rPr>
              <a:t>Plane Storage at Lab 3</a:t>
            </a:r>
          </a:p>
        </p:txBody>
      </p:sp>
      <p:pic>
        <p:nvPicPr>
          <p:cNvPr id="12" name="20210408_115842 video of cable handling system">
            <a:hlinkClick r:id="" action="ppaction://media"/>
            <a:extLst>
              <a:ext uri="{FF2B5EF4-FFF2-40B4-BE49-F238E27FC236}">
                <a16:creationId xmlns:a16="http://schemas.microsoft.com/office/drawing/2014/main" id="{32E5BAC0-0821-7546-B526-74D868EAD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241550"/>
            <a:ext cx="4144963" cy="2301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DC9D8A-A23D-294F-BB6F-D3B4F421D14E}"/>
              </a:ext>
            </a:extLst>
          </p:cNvPr>
          <p:cNvSpPr txBox="1"/>
          <p:nvPr/>
        </p:nvSpPr>
        <p:spPr>
          <a:xfrm>
            <a:off x="4165600" y="4146550"/>
            <a:ext cx="4144963" cy="3952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Mockup of IFB and cable handling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053B-8819-C64A-8D6B-B35E8CC7EBA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/>
              <a:t>9/8/2021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55B78-1939-2C4D-8D31-1D5F32FA93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30605" y="4878161"/>
            <a:ext cx="6260399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S.Miscetti | Overview Mu2e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7F8-6946-2B4F-956D-532078DB34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CEEFE-3344-A440-B324-D86013C11DA4}"/>
              </a:ext>
            </a:extLst>
          </p:cNvPr>
          <p:cNvSpPr txBox="1"/>
          <p:nvPr/>
        </p:nvSpPr>
        <p:spPr>
          <a:xfrm>
            <a:off x="2702011" y="123568"/>
            <a:ext cx="302736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GENERAL PROGRESSES</a:t>
            </a:r>
          </a:p>
        </p:txBody>
      </p:sp>
    </p:spTree>
    <p:extLst>
      <p:ext uri="{BB962C8B-B14F-4D97-AF65-F5344CB8AC3E}">
        <p14:creationId xmlns:p14="http://schemas.microsoft.com/office/powerpoint/2010/main" val="19400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BA7272-AFE4-D744-8B04-1C48A12D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47625"/>
            <a:ext cx="8686800" cy="320908"/>
          </a:xfrm>
        </p:spPr>
        <p:txBody>
          <a:bodyPr/>
          <a:lstStyle/>
          <a:p>
            <a:r>
              <a:rPr lang="en-IT" dirty="0"/>
              <a:t>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FA897-4804-1247-95BC-00317BB049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A595B-8A87-1740-8E6C-BAD494D54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42597-A1C6-5B45-AF53-2C5FD6D5A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1816A93-591A-8147-8C2C-A5A4A51F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99" y="0"/>
            <a:ext cx="6632351" cy="4292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F5BE0-1EC0-3A43-82B2-2C63249B52EB}"/>
              </a:ext>
            </a:extLst>
          </p:cNvPr>
          <p:cNvSpPr txBox="1"/>
          <p:nvPr/>
        </p:nvSpPr>
        <p:spPr>
          <a:xfrm>
            <a:off x="429419" y="4048050"/>
            <a:ext cx="77541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1800" dirty="0"/>
              <a:t>Still driving detector schedule critical path. Major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1800" dirty="0"/>
              <a:t>INFN contributions are really reduced. G. Tassielli got a RTDA in Bari for ALICE!</a:t>
            </a:r>
          </a:p>
        </p:txBody>
      </p:sp>
    </p:spTree>
    <p:extLst>
      <p:ext uri="{BB962C8B-B14F-4D97-AF65-F5344CB8AC3E}">
        <p14:creationId xmlns:p14="http://schemas.microsoft.com/office/powerpoint/2010/main" val="345654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17CA0-C863-E149-8E9D-81A9C866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803308-066D-E542-A334-1EFF65A8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F2F4E-BCC4-4B42-9D35-B6651EA9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4729A-2D5E-4342-986A-A6586905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42" y="441751"/>
            <a:ext cx="3003288" cy="402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639B2-D09C-A34D-8387-3C3F173B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725" y="596733"/>
            <a:ext cx="4694399" cy="38707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6AAF80A-BC34-C145-B825-EE1D30E81516}"/>
              </a:ext>
            </a:extLst>
          </p:cNvPr>
          <p:cNvSpPr txBox="1">
            <a:spLocks/>
          </p:cNvSpPr>
          <p:nvPr/>
        </p:nvSpPr>
        <p:spPr>
          <a:xfrm>
            <a:off x="222250" y="147625"/>
            <a:ext cx="8686800" cy="32090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T" dirty="0"/>
              <a:t>TRACKER – Vertical Slice Test, progressing well</a:t>
            </a:r>
          </a:p>
        </p:txBody>
      </p:sp>
    </p:spTree>
    <p:extLst>
      <p:ext uri="{BB962C8B-B14F-4D97-AF65-F5344CB8AC3E}">
        <p14:creationId xmlns:p14="http://schemas.microsoft.com/office/powerpoint/2010/main" val="258015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621A2-F8BA-C148-8A4F-D8A3AA304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18545"/>
            <a:ext cx="6038507" cy="4136677"/>
          </a:xfrm>
        </p:spPr>
        <p:txBody>
          <a:bodyPr/>
          <a:lstStyle/>
          <a:p>
            <a:r>
              <a:rPr lang="en-US" dirty="0"/>
              <a:t>COVID has had a significant impact on all aspects of the project.</a:t>
            </a:r>
          </a:p>
          <a:p>
            <a:pPr lvl="1"/>
            <a:r>
              <a:rPr lang="en-US" dirty="0"/>
              <a:t>Shutdowns</a:t>
            </a:r>
          </a:p>
          <a:p>
            <a:pPr lvl="1"/>
            <a:r>
              <a:rPr lang="en-US" dirty="0"/>
              <a:t>Reduced staff on site that continues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COVID safe working protocols</a:t>
            </a:r>
          </a:p>
          <a:p>
            <a:pPr lvl="2"/>
            <a:r>
              <a:rPr lang="en-US" dirty="0"/>
              <a:t>Social distancing – impacts efficiency</a:t>
            </a:r>
          </a:p>
          <a:p>
            <a:pPr lvl="2"/>
            <a:r>
              <a:rPr lang="en-US" dirty="0"/>
              <a:t>Masks</a:t>
            </a:r>
          </a:p>
          <a:p>
            <a:pPr lvl="2"/>
            <a:r>
              <a:rPr lang="en-US" dirty="0"/>
              <a:t>Additional work planning requirements – impacts efficiency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Quarantines – Have hit us many times</a:t>
            </a:r>
          </a:p>
          <a:p>
            <a:r>
              <a:rPr lang="en-US" dirty="0"/>
              <a:t>Activities that used to take 8 hours now typically take 11 – 12 hours</a:t>
            </a:r>
          </a:p>
          <a:p>
            <a:pPr marL="282575" lvl="1" indent="0">
              <a:buNone/>
            </a:pPr>
            <a:r>
              <a:rPr lang="en-US" dirty="0"/>
              <a:t>					</a:t>
            </a:r>
            <a:r>
              <a:rPr lang="en-US" b="1" dirty="0">
                <a:solidFill>
                  <a:schemeClr val="tx1"/>
                </a:solidFill>
              </a:rPr>
              <a:t>~70% efficiency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69644B-5E29-8544-AD22-47213D39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4" y="14411"/>
            <a:ext cx="8726076" cy="495311"/>
          </a:xfrm>
        </p:spPr>
        <p:txBody>
          <a:bodyPr/>
          <a:lstStyle/>
          <a:p>
            <a:r>
              <a:rPr lang="en-US" dirty="0"/>
              <a:t>COVID Delays overall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1346-9DA6-1E4F-B03C-D71B9955F7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9/8/2021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64DAC-9DA5-754E-98C4-66EF6D6C3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14E81-0BF3-CC44-8624-023346F4E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953299-45C9-444C-91E4-D5F20B03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133" y="237350"/>
            <a:ext cx="1749543" cy="2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B10B3-20DC-8E41-A479-B02B4F6F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46" b="5550"/>
          <a:stretch/>
        </p:blipFill>
        <p:spPr>
          <a:xfrm>
            <a:off x="6146800" y="2970320"/>
            <a:ext cx="2861436" cy="1684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E24DD-7663-5B4A-967E-1CA196D2482A}"/>
              </a:ext>
            </a:extLst>
          </p:cNvPr>
          <p:cNvSpPr txBox="1"/>
          <p:nvPr/>
        </p:nvSpPr>
        <p:spPr>
          <a:xfrm>
            <a:off x="7577518" y="179991"/>
            <a:ext cx="106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Pre COVID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F84A3-FF1B-FC43-9CC6-D9C815989B86}"/>
              </a:ext>
            </a:extLst>
          </p:cNvPr>
          <p:cNvSpPr txBox="1"/>
          <p:nvPr/>
        </p:nvSpPr>
        <p:spPr>
          <a:xfrm>
            <a:off x="6825018" y="2911051"/>
            <a:ext cx="180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COVID-precautions</a:t>
            </a:r>
          </a:p>
        </p:txBody>
      </p:sp>
    </p:spTree>
    <p:extLst>
      <p:ext uri="{BB962C8B-B14F-4D97-AF65-F5344CB8AC3E}">
        <p14:creationId xmlns:p14="http://schemas.microsoft.com/office/powerpoint/2010/main" val="254921370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573A5FB-5557-8C48-9CB5-6328C0B4C541}" vid="{ED4BEDF9-C765-194C-BDE5-2412E78B4C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15513</TotalTime>
  <Words>1321</Words>
  <Application>Microsoft Macintosh PowerPoint</Application>
  <PresentationFormat>On-screen Show (16:9)</PresentationFormat>
  <Paragraphs>248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Lucida Grande</vt:lpstr>
      <vt:lpstr>Wingdings</vt:lpstr>
      <vt:lpstr>Fermilab_PPT_090915</vt:lpstr>
      <vt:lpstr>           Mu2e-Overview: no Fuffa stuff</vt:lpstr>
      <vt:lpstr>Progress in the Age of COVID</vt:lpstr>
      <vt:lpstr>PowerPoint Presentation</vt:lpstr>
      <vt:lpstr>Transport Solenoid - TSu</vt:lpstr>
      <vt:lpstr>Transport Solenoid – TSd – to be updated</vt:lpstr>
      <vt:lpstr>PowerPoint Presentation</vt:lpstr>
      <vt:lpstr>TRACKER</vt:lpstr>
      <vt:lpstr>PowerPoint Presentation</vt:lpstr>
      <vt:lpstr>COVID Delays overall impacts</vt:lpstr>
      <vt:lpstr>COVID other Impacts</vt:lpstr>
      <vt:lpstr>% Complete vs Time</vt:lpstr>
      <vt:lpstr>PS and DS Fabrication Delays</vt:lpstr>
      <vt:lpstr>Rebaseline of Project</vt:lpstr>
      <vt:lpstr>Evolution of PS and DS Delivery Dates</vt:lpstr>
      <vt:lpstr>GA Progress</vt:lpstr>
      <vt:lpstr>Progress with GA</vt:lpstr>
      <vt:lpstr>Schedule With COVID and GA impact</vt:lpstr>
      <vt:lpstr>Rebaseline Issues: CAP with/without COVID?</vt:lpstr>
      <vt:lpstr>Rebaseline Issues - COVID</vt:lpstr>
      <vt:lpstr>Rebaseline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E Ray</dc:creator>
  <cp:lastModifiedBy>Stefano Miscetti</cp:lastModifiedBy>
  <cp:revision>193</cp:revision>
  <cp:lastPrinted>2014-01-20T19:40:21Z</cp:lastPrinted>
  <dcterms:created xsi:type="dcterms:W3CDTF">2020-12-03T18:02:11Z</dcterms:created>
  <dcterms:modified xsi:type="dcterms:W3CDTF">2021-08-07T20:28:43Z</dcterms:modified>
</cp:coreProperties>
</file>