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62" r:id="rId3"/>
    <p:sldId id="263" r:id="rId4"/>
    <p:sldId id="264" r:id="rId5"/>
    <p:sldId id="259" r:id="rId6"/>
    <p:sldId id="27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9696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72"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EEE31-5229-4873-BFA5-E47ED62E8056}" type="datetimeFigureOut">
              <a:rPr lang="it-IT" smtClean="0"/>
              <a:t>13/10/2021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EDEF-7154-4ABA-B0ED-41B83A2227B1}" type="slidenum">
              <a:rPr lang="it-IT" smtClean="0"/>
              <a:t>‹N›</a:t>
            </a:fld>
            <a:endParaRPr lang="it-IT"/>
          </a:p>
        </p:txBody>
      </p:sp>
    </p:spTree>
    <p:extLst>
      <p:ext uri="{BB962C8B-B14F-4D97-AF65-F5344CB8AC3E}">
        <p14:creationId xmlns:p14="http://schemas.microsoft.com/office/powerpoint/2010/main" val="173118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B34EDEF-7154-4ABA-B0ED-41B83A2227B1}" type="slidenum">
              <a:rPr lang="it-IT" smtClean="0"/>
              <a:t>5</a:t>
            </a:fld>
            <a:endParaRPr lang="it-IT"/>
          </a:p>
        </p:txBody>
      </p:sp>
    </p:spTree>
    <p:extLst>
      <p:ext uri="{BB962C8B-B14F-4D97-AF65-F5344CB8AC3E}">
        <p14:creationId xmlns:p14="http://schemas.microsoft.com/office/powerpoint/2010/main" val="150932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B34EDEF-7154-4ABA-B0ED-41B83A2227B1}" type="slidenum">
              <a:rPr lang="it-IT" smtClean="0"/>
              <a:t>6</a:t>
            </a:fld>
            <a:endParaRPr lang="it-IT"/>
          </a:p>
        </p:txBody>
      </p:sp>
    </p:spTree>
    <p:extLst>
      <p:ext uri="{BB962C8B-B14F-4D97-AF65-F5344CB8AC3E}">
        <p14:creationId xmlns:p14="http://schemas.microsoft.com/office/powerpoint/2010/main" val="150932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2AD067-53D9-4773-949B-94BCAE833FE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7C17685E-3984-46B4-81B5-4CA53648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D1E2688A-09B1-4051-AB01-95AEC2CD716B}"/>
              </a:ext>
            </a:extLst>
          </p:cNvPr>
          <p:cNvSpPr>
            <a:spLocks noGrp="1"/>
          </p:cNvSpPr>
          <p:nvPr>
            <p:ph type="dt" sz="half" idx="10"/>
          </p:nvPr>
        </p:nvSpPr>
        <p:spPr/>
        <p:txBody>
          <a:bodyPr/>
          <a:lstStyle/>
          <a:p>
            <a:fld id="{E8DF726E-7270-4352-91C9-7773AB7365BB}" type="datetime1">
              <a:rPr lang="it-IT" smtClean="0"/>
              <a:t>13/10/2021</a:t>
            </a:fld>
            <a:endParaRPr lang="it-IT"/>
          </a:p>
        </p:txBody>
      </p:sp>
      <p:sp>
        <p:nvSpPr>
          <p:cNvPr id="5" name="Segnaposto piè di pagina 4">
            <a:extLst>
              <a:ext uri="{FF2B5EF4-FFF2-40B4-BE49-F238E27FC236}">
                <a16:creationId xmlns:a16="http://schemas.microsoft.com/office/drawing/2014/main" xmlns="" id="{91F626EB-E76D-47AF-A640-2BD544508B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CC722EA-F75E-40F9-AE8F-9FBAAD6C4C81}"/>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407008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6B962B-8DDC-4D59-AB5D-01B24B3F585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678F51D-4372-4111-896B-E6164796861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772B5EF-C938-482C-A6B0-8FEF2DC1D920}"/>
              </a:ext>
            </a:extLst>
          </p:cNvPr>
          <p:cNvSpPr>
            <a:spLocks noGrp="1"/>
          </p:cNvSpPr>
          <p:nvPr>
            <p:ph type="dt" sz="half" idx="10"/>
          </p:nvPr>
        </p:nvSpPr>
        <p:spPr/>
        <p:txBody>
          <a:bodyPr/>
          <a:lstStyle/>
          <a:p>
            <a:fld id="{E89F546D-F733-4A89-A10F-FFE106BA1C40}" type="datetime1">
              <a:rPr lang="it-IT" smtClean="0"/>
              <a:t>13/10/2021</a:t>
            </a:fld>
            <a:endParaRPr lang="it-IT"/>
          </a:p>
        </p:txBody>
      </p:sp>
      <p:sp>
        <p:nvSpPr>
          <p:cNvPr id="5" name="Segnaposto piè di pagina 4">
            <a:extLst>
              <a:ext uri="{FF2B5EF4-FFF2-40B4-BE49-F238E27FC236}">
                <a16:creationId xmlns:a16="http://schemas.microsoft.com/office/drawing/2014/main" xmlns="" id="{02814D91-84B4-4933-B560-B6F79F6DB2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67FF7BB-ADFB-4DF9-942F-8DDA2BFD3366}"/>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164160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B5B3908F-79E1-4102-B76C-40AE090DB4C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41C0CD6-965F-4EB4-9499-8660D46FD1E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C0F4142-4DA6-49A7-B73E-1721AE256312}"/>
              </a:ext>
            </a:extLst>
          </p:cNvPr>
          <p:cNvSpPr>
            <a:spLocks noGrp="1"/>
          </p:cNvSpPr>
          <p:nvPr>
            <p:ph type="dt" sz="half" idx="10"/>
          </p:nvPr>
        </p:nvSpPr>
        <p:spPr/>
        <p:txBody>
          <a:bodyPr/>
          <a:lstStyle/>
          <a:p>
            <a:fld id="{564E14C0-9629-44F1-A5C9-733D05F0275E}" type="datetime1">
              <a:rPr lang="it-IT" smtClean="0"/>
              <a:t>13/10/2021</a:t>
            </a:fld>
            <a:endParaRPr lang="it-IT"/>
          </a:p>
        </p:txBody>
      </p:sp>
      <p:sp>
        <p:nvSpPr>
          <p:cNvPr id="5" name="Segnaposto piè di pagina 4">
            <a:extLst>
              <a:ext uri="{FF2B5EF4-FFF2-40B4-BE49-F238E27FC236}">
                <a16:creationId xmlns:a16="http://schemas.microsoft.com/office/drawing/2014/main" xmlns="" id="{A4655C75-E5DC-4864-A5C5-9035475AD3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E141792-D3AC-42BF-ADBA-386999FB410A}"/>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93800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C503C4-25C4-470B-9D1F-D4976A4658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A51507A-8680-4B14-83CF-4CE314BC5A8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8BFD458-0F48-4D16-997D-8E7B1EEC7808}"/>
              </a:ext>
            </a:extLst>
          </p:cNvPr>
          <p:cNvSpPr>
            <a:spLocks noGrp="1"/>
          </p:cNvSpPr>
          <p:nvPr>
            <p:ph type="dt" sz="half" idx="10"/>
          </p:nvPr>
        </p:nvSpPr>
        <p:spPr/>
        <p:txBody>
          <a:bodyPr/>
          <a:lstStyle/>
          <a:p>
            <a:fld id="{31F1D571-3BA5-4D01-8FC2-1984EC410C5A}" type="datetime1">
              <a:rPr lang="it-IT" smtClean="0"/>
              <a:t>13/10/2021</a:t>
            </a:fld>
            <a:endParaRPr lang="it-IT"/>
          </a:p>
        </p:txBody>
      </p:sp>
      <p:sp>
        <p:nvSpPr>
          <p:cNvPr id="5" name="Segnaposto piè di pagina 4">
            <a:extLst>
              <a:ext uri="{FF2B5EF4-FFF2-40B4-BE49-F238E27FC236}">
                <a16:creationId xmlns:a16="http://schemas.microsoft.com/office/drawing/2014/main" xmlns="" id="{DE1AD44D-962A-4236-B1A8-149CD7698F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1BEC9F7-4B46-4454-90C6-4465DD44A686}"/>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76914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5170342-B498-4213-B737-3394BCEBCF0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1179A42-8D00-4DC2-9521-E0A5D49EE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70EF6278-E064-49D8-BF89-A4F5A110E98A}"/>
              </a:ext>
            </a:extLst>
          </p:cNvPr>
          <p:cNvSpPr>
            <a:spLocks noGrp="1"/>
          </p:cNvSpPr>
          <p:nvPr>
            <p:ph type="dt" sz="half" idx="10"/>
          </p:nvPr>
        </p:nvSpPr>
        <p:spPr/>
        <p:txBody>
          <a:bodyPr/>
          <a:lstStyle/>
          <a:p>
            <a:fld id="{84EA83BE-28C5-411E-B62C-E2DE8E026347}" type="datetime1">
              <a:rPr lang="it-IT" smtClean="0"/>
              <a:t>13/10/2021</a:t>
            </a:fld>
            <a:endParaRPr lang="it-IT"/>
          </a:p>
        </p:txBody>
      </p:sp>
      <p:sp>
        <p:nvSpPr>
          <p:cNvPr id="5" name="Segnaposto piè di pagina 4">
            <a:extLst>
              <a:ext uri="{FF2B5EF4-FFF2-40B4-BE49-F238E27FC236}">
                <a16:creationId xmlns:a16="http://schemas.microsoft.com/office/drawing/2014/main" xmlns="" id="{E0D8CEA6-F363-4F14-B702-3BC6CB6844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50B1B09-C23A-4FFF-8A3D-F8BC5C5E856E}"/>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42439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F1F663-0374-4C9E-9748-DE587FD4B3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BCF117F-572B-472F-87C3-19B64BEAEC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743C0E38-1541-439E-8796-FB6B092B16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B82B8D0-8511-4B1C-A000-9D3F66AAD9A1}"/>
              </a:ext>
            </a:extLst>
          </p:cNvPr>
          <p:cNvSpPr>
            <a:spLocks noGrp="1"/>
          </p:cNvSpPr>
          <p:nvPr>
            <p:ph type="dt" sz="half" idx="10"/>
          </p:nvPr>
        </p:nvSpPr>
        <p:spPr/>
        <p:txBody>
          <a:bodyPr/>
          <a:lstStyle/>
          <a:p>
            <a:fld id="{4D40BEBD-49B4-401E-AE4F-1201B33EE80E}" type="datetime1">
              <a:rPr lang="it-IT" smtClean="0"/>
              <a:t>13/10/2021</a:t>
            </a:fld>
            <a:endParaRPr lang="it-IT"/>
          </a:p>
        </p:txBody>
      </p:sp>
      <p:sp>
        <p:nvSpPr>
          <p:cNvPr id="6" name="Segnaposto piè di pagina 5">
            <a:extLst>
              <a:ext uri="{FF2B5EF4-FFF2-40B4-BE49-F238E27FC236}">
                <a16:creationId xmlns:a16="http://schemas.microsoft.com/office/drawing/2014/main" xmlns="" id="{09378F7F-295F-436F-BCAF-34B0094B1F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52A610F-4848-4C92-B61F-49D369CF9326}"/>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264781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B92531-0CC5-4B76-A402-5D7928952D9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21D0C6F-D6CB-485D-B91C-F9825A0F6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47F5BC5D-6D21-45D2-9C1A-C578DDD7391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F93F65C-2242-41CB-BE2F-A6790A569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078FFC2F-B6C7-480A-92ED-F5979153BC6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B2555752-9262-4A64-8264-DCFCE61D9F23}"/>
              </a:ext>
            </a:extLst>
          </p:cNvPr>
          <p:cNvSpPr>
            <a:spLocks noGrp="1"/>
          </p:cNvSpPr>
          <p:nvPr>
            <p:ph type="dt" sz="half" idx="10"/>
          </p:nvPr>
        </p:nvSpPr>
        <p:spPr/>
        <p:txBody>
          <a:bodyPr/>
          <a:lstStyle/>
          <a:p>
            <a:fld id="{80E717B6-F11D-4CC8-9073-968B052F420F}" type="datetime1">
              <a:rPr lang="it-IT" smtClean="0"/>
              <a:t>13/10/2021</a:t>
            </a:fld>
            <a:endParaRPr lang="it-IT"/>
          </a:p>
        </p:txBody>
      </p:sp>
      <p:sp>
        <p:nvSpPr>
          <p:cNvPr id="8" name="Segnaposto piè di pagina 7">
            <a:extLst>
              <a:ext uri="{FF2B5EF4-FFF2-40B4-BE49-F238E27FC236}">
                <a16:creationId xmlns:a16="http://schemas.microsoft.com/office/drawing/2014/main" xmlns="" id="{92B24459-A547-4C5F-84C2-25ED5BB9103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A9E3BF5C-17B9-4A77-BD72-FDDED6EB972E}"/>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172357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D21CA3-4B91-4A15-B2D5-373ABFE066E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6678D51F-11A0-4696-BF9C-FD12AB4C6F3F}"/>
              </a:ext>
            </a:extLst>
          </p:cNvPr>
          <p:cNvSpPr>
            <a:spLocks noGrp="1"/>
          </p:cNvSpPr>
          <p:nvPr>
            <p:ph type="dt" sz="half" idx="10"/>
          </p:nvPr>
        </p:nvSpPr>
        <p:spPr/>
        <p:txBody>
          <a:bodyPr/>
          <a:lstStyle/>
          <a:p>
            <a:fld id="{71A0ABAE-6B29-4CC9-BA51-9B0EA5680E39}" type="datetime1">
              <a:rPr lang="it-IT" smtClean="0"/>
              <a:t>13/10/2021</a:t>
            </a:fld>
            <a:endParaRPr lang="it-IT"/>
          </a:p>
        </p:txBody>
      </p:sp>
      <p:sp>
        <p:nvSpPr>
          <p:cNvPr id="4" name="Segnaposto piè di pagina 3">
            <a:extLst>
              <a:ext uri="{FF2B5EF4-FFF2-40B4-BE49-F238E27FC236}">
                <a16:creationId xmlns:a16="http://schemas.microsoft.com/office/drawing/2014/main" xmlns="" id="{387BBA14-9E8A-46DD-8C87-355AB3320F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96BDC49B-C2D0-4EB7-9DC8-E216C77531D8}"/>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340392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DA7B84B-7E7F-4D16-A079-5AEC8B4D52B7}"/>
              </a:ext>
            </a:extLst>
          </p:cNvPr>
          <p:cNvSpPr>
            <a:spLocks noGrp="1"/>
          </p:cNvSpPr>
          <p:nvPr>
            <p:ph type="dt" sz="half" idx="10"/>
          </p:nvPr>
        </p:nvSpPr>
        <p:spPr/>
        <p:txBody>
          <a:bodyPr/>
          <a:lstStyle/>
          <a:p>
            <a:fld id="{30FBA8B8-1879-4720-A13E-9CB1CA0E9EFA}" type="datetime1">
              <a:rPr lang="it-IT" smtClean="0"/>
              <a:t>13/10/2021</a:t>
            </a:fld>
            <a:endParaRPr lang="it-IT"/>
          </a:p>
        </p:txBody>
      </p:sp>
      <p:sp>
        <p:nvSpPr>
          <p:cNvPr id="3" name="Segnaposto piè di pagina 2">
            <a:extLst>
              <a:ext uri="{FF2B5EF4-FFF2-40B4-BE49-F238E27FC236}">
                <a16:creationId xmlns:a16="http://schemas.microsoft.com/office/drawing/2014/main" xmlns="" id="{26E006A6-C573-4E9A-8635-A7787861F1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C7281374-203E-4E38-A739-ED954635F9B6}"/>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418002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7145D80-AB72-4354-9B6D-CDCAFDBECC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671BEBD-C8AF-494B-AFE8-736FF638B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420E8B5F-7B5C-4E20-BBE5-DD5E0B1B4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88608A3-B61D-4570-94C4-DFD98B43DEAA}"/>
              </a:ext>
            </a:extLst>
          </p:cNvPr>
          <p:cNvSpPr>
            <a:spLocks noGrp="1"/>
          </p:cNvSpPr>
          <p:nvPr>
            <p:ph type="dt" sz="half" idx="10"/>
          </p:nvPr>
        </p:nvSpPr>
        <p:spPr/>
        <p:txBody>
          <a:bodyPr/>
          <a:lstStyle/>
          <a:p>
            <a:fld id="{21362A2B-938E-47A2-B7F6-EB4C3AC698A4}" type="datetime1">
              <a:rPr lang="it-IT" smtClean="0"/>
              <a:t>13/10/2021</a:t>
            </a:fld>
            <a:endParaRPr lang="it-IT"/>
          </a:p>
        </p:txBody>
      </p:sp>
      <p:sp>
        <p:nvSpPr>
          <p:cNvPr id="6" name="Segnaposto piè di pagina 5">
            <a:extLst>
              <a:ext uri="{FF2B5EF4-FFF2-40B4-BE49-F238E27FC236}">
                <a16:creationId xmlns:a16="http://schemas.microsoft.com/office/drawing/2014/main" xmlns="" id="{226ABEE2-005E-4C5E-9405-7511F5BD4B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ADDFBE9-ACEC-4256-BC36-EEBD0D61D887}"/>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20254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D2AFD5-5A41-4946-9E66-E93FA95767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1FE98326-7E0E-445B-B28F-BE9568489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30696595-BB61-4481-B7AC-2847B9220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9349539-CBEB-49B1-9FC9-B733D1AB45A2}"/>
              </a:ext>
            </a:extLst>
          </p:cNvPr>
          <p:cNvSpPr>
            <a:spLocks noGrp="1"/>
          </p:cNvSpPr>
          <p:nvPr>
            <p:ph type="dt" sz="half" idx="10"/>
          </p:nvPr>
        </p:nvSpPr>
        <p:spPr/>
        <p:txBody>
          <a:bodyPr/>
          <a:lstStyle/>
          <a:p>
            <a:fld id="{42ED3093-08CC-4CDB-BCFC-7853DFD1D1EA}" type="datetime1">
              <a:rPr lang="it-IT" smtClean="0"/>
              <a:t>13/10/2021</a:t>
            </a:fld>
            <a:endParaRPr lang="it-IT"/>
          </a:p>
        </p:txBody>
      </p:sp>
      <p:sp>
        <p:nvSpPr>
          <p:cNvPr id="6" name="Segnaposto piè di pagina 5">
            <a:extLst>
              <a:ext uri="{FF2B5EF4-FFF2-40B4-BE49-F238E27FC236}">
                <a16:creationId xmlns:a16="http://schemas.microsoft.com/office/drawing/2014/main" xmlns="" id="{AF7DE764-2BAC-4439-B1EE-1E75E61E61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31B2F97-8C01-4F0D-A302-9017FD3D6452}"/>
              </a:ext>
            </a:extLst>
          </p:cNvPr>
          <p:cNvSpPr>
            <a:spLocks noGrp="1"/>
          </p:cNvSpPr>
          <p:nvPr>
            <p:ph type="sldNum" sz="quarter" idx="12"/>
          </p:nvPr>
        </p:nvSpPr>
        <p:spPr/>
        <p:txBody>
          <a:bodyPr/>
          <a:lstStyle/>
          <a:p>
            <a:fld id="{78D38D78-E7CE-4FC5-9811-B7ED10FBA3DF}" type="slidenum">
              <a:rPr lang="it-IT" smtClean="0"/>
              <a:t>‹N›</a:t>
            </a:fld>
            <a:endParaRPr lang="it-IT"/>
          </a:p>
        </p:txBody>
      </p:sp>
    </p:spTree>
    <p:extLst>
      <p:ext uri="{BB962C8B-B14F-4D97-AF65-F5344CB8AC3E}">
        <p14:creationId xmlns:p14="http://schemas.microsoft.com/office/powerpoint/2010/main" val="281892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75F4F2B2-B6EA-4C62-AE7B-47643130C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7EBE2F8-F364-48F0-B68E-CA32E7A84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AD2C9AF-7B46-4347-AB02-A9BAB6C81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AFBD6-2808-454C-9A2E-AC7C3B71CF67}" type="datetime1">
              <a:rPr lang="it-IT" smtClean="0"/>
              <a:t>13/10/2021</a:t>
            </a:fld>
            <a:endParaRPr lang="it-IT"/>
          </a:p>
        </p:txBody>
      </p:sp>
      <p:sp>
        <p:nvSpPr>
          <p:cNvPr id="5" name="Segnaposto piè di pagina 4">
            <a:extLst>
              <a:ext uri="{FF2B5EF4-FFF2-40B4-BE49-F238E27FC236}">
                <a16:creationId xmlns:a16="http://schemas.microsoft.com/office/drawing/2014/main" xmlns="" id="{73B51B66-6FE5-4948-9A53-8181294EE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CB781FC4-ABEA-49C9-BFAC-47BC1FC6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38D78-E7CE-4FC5-9811-B7ED10FBA3DF}" type="slidenum">
              <a:rPr lang="it-IT" smtClean="0"/>
              <a:t>‹N›</a:t>
            </a:fld>
            <a:endParaRPr lang="it-IT"/>
          </a:p>
        </p:txBody>
      </p:sp>
    </p:spTree>
    <p:extLst>
      <p:ext uri="{BB962C8B-B14F-4D97-AF65-F5344CB8AC3E}">
        <p14:creationId xmlns:p14="http://schemas.microsoft.com/office/powerpoint/2010/main" val="86059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cielo, esterni, strada, scena&#10;&#10;Descrizione generata automaticamente">
            <a:extLst>
              <a:ext uri="{FF2B5EF4-FFF2-40B4-BE49-F238E27FC236}">
                <a16:creationId xmlns:a16="http://schemas.microsoft.com/office/drawing/2014/main" xmlns="" id="{90790046-51D6-4620-87B7-69080FB6F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311150"/>
            <a:ext cx="11115040" cy="6252210"/>
          </a:xfrm>
          <a:prstGeom prst="rect">
            <a:avLst/>
          </a:prstGeom>
        </p:spPr>
      </p:pic>
      <p:sp>
        <p:nvSpPr>
          <p:cNvPr id="8" name="Rettangolo 7">
            <a:extLst>
              <a:ext uri="{FF2B5EF4-FFF2-40B4-BE49-F238E27FC236}">
                <a16:creationId xmlns:a16="http://schemas.microsoft.com/office/drawing/2014/main" xmlns="" id="{9FA1FDD3-4154-42E4-BC3D-FE0AAC86ED4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err="1">
                <a:solidFill>
                  <a:srgbClr val="FFFF00"/>
                </a:solidFill>
              </a:rPr>
              <a:t>EuPRAXIA@SPARC_LAB</a:t>
            </a:r>
            <a:r>
              <a:rPr lang="it-IT" i="1" dirty="0">
                <a:solidFill>
                  <a:srgbClr val="FFFF00"/>
                </a:solidFill>
              </a:rPr>
              <a:t> </a:t>
            </a:r>
            <a:r>
              <a:rPr lang="it-IT" i="1" dirty="0" err="1">
                <a:solidFill>
                  <a:srgbClr val="FFFF00"/>
                </a:solidFill>
              </a:rPr>
              <a:t>user</a:t>
            </a:r>
            <a:r>
              <a:rPr lang="it-IT" i="1" dirty="0">
                <a:solidFill>
                  <a:srgbClr val="FFFF00"/>
                </a:solidFill>
              </a:rPr>
              <a:t> workshop, </a:t>
            </a:r>
            <a:r>
              <a:rPr lang="it-IT" i="1" dirty="0" err="1">
                <a:solidFill>
                  <a:srgbClr val="FFFF00"/>
                </a:solidFill>
              </a:rPr>
              <a:t>Oct</a:t>
            </a:r>
            <a:r>
              <a:rPr lang="it-IT" i="1" dirty="0">
                <a:solidFill>
                  <a:srgbClr val="FFFF00"/>
                </a:solidFill>
              </a:rPr>
              <a:t>. 14 2021</a:t>
            </a:r>
            <a:endParaRPr lang="it-IT" i="1" dirty="0">
              <a:solidFill>
                <a:srgbClr val="FFFF00"/>
              </a:solidFill>
            </a:endParaRPr>
          </a:p>
        </p:txBody>
      </p:sp>
      <p:sp>
        <p:nvSpPr>
          <p:cNvPr id="9" name="Segnaposto numero diapositiva 4">
            <a:extLst>
              <a:ext uri="{FF2B5EF4-FFF2-40B4-BE49-F238E27FC236}">
                <a16:creationId xmlns:a16="http://schemas.microsoft.com/office/drawing/2014/main" xmlns="" id="{8E41B377-CD2B-4CE8-82D8-6BD17606C43B}"/>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1</a:t>
            </a:fld>
            <a:endParaRPr lang="it-IT">
              <a:solidFill>
                <a:srgbClr val="FFFF00"/>
              </a:solidFill>
            </a:endParaRPr>
          </a:p>
        </p:txBody>
      </p:sp>
      <p:sp>
        <p:nvSpPr>
          <p:cNvPr id="14" name="CasellaDiTesto 13">
            <a:extLst>
              <a:ext uri="{FF2B5EF4-FFF2-40B4-BE49-F238E27FC236}">
                <a16:creationId xmlns:a16="http://schemas.microsoft.com/office/drawing/2014/main" xmlns="" id="{A74ACE4C-D47A-4D3A-BA3B-0ED4DFB559E9}"/>
              </a:ext>
            </a:extLst>
          </p:cNvPr>
          <p:cNvSpPr txBox="1"/>
          <p:nvPr/>
        </p:nvSpPr>
        <p:spPr>
          <a:xfrm>
            <a:off x="487680" y="650240"/>
            <a:ext cx="11115041" cy="1538883"/>
          </a:xfrm>
          <a:prstGeom prst="rect">
            <a:avLst/>
          </a:prstGeom>
          <a:solidFill>
            <a:srgbClr val="969696">
              <a:alpha val="40000"/>
            </a:srgbClr>
          </a:solidFill>
        </p:spPr>
        <p:txBody>
          <a:bodyPr wrap="square" rtlCol="0">
            <a:spAutoFit/>
          </a:bodyPr>
          <a:lstStyle/>
          <a:p>
            <a:pPr algn="ctr">
              <a:spcAft>
                <a:spcPts val="1200"/>
              </a:spcAft>
            </a:pPr>
            <a:r>
              <a:rPr lang="en-GB" sz="6600" b="1" dirty="0" smtClean="0">
                <a:solidFill>
                  <a:schemeClr val="tx2"/>
                </a:solidFill>
              </a:rPr>
              <a:t>WELCOME</a:t>
            </a:r>
          </a:p>
          <a:p>
            <a:pPr algn="ctr">
              <a:spcAft>
                <a:spcPts val="1200"/>
              </a:spcAft>
            </a:pPr>
            <a:r>
              <a:rPr lang="it-IT" b="1" i="1" dirty="0">
                <a:solidFill>
                  <a:schemeClr val="tx2"/>
                </a:solidFill>
              </a:rPr>
              <a:t>A. Gallo, LNF Accelerator </a:t>
            </a:r>
            <a:r>
              <a:rPr lang="it-IT" b="1" i="1" dirty="0" err="1">
                <a:solidFill>
                  <a:schemeClr val="tx2"/>
                </a:solidFill>
              </a:rPr>
              <a:t>Division</a:t>
            </a:r>
            <a:r>
              <a:rPr lang="it-IT" b="1" i="1" dirty="0">
                <a:solidFill>
                  <a:schemeClr val="tx2"/>
                </a:solidFill>
              </a:rPr>
              <a:t> Head </a:t>
            </a:r>
            <a:endParaRPr lang="en-GB" b="1" i="1" dirty="0">
              <a:solidFill>
                <a:schemeClr val="tx2"/>
              </a:solidFill>
            </a:endParaRPr>
          </a:p>
        </p:txBody>
      </p:sp>
    </p:spTree>
    <p:extLst>
      <p:ext uri="{BB962C8B-B14F-4D97-AF65-F5344CB8AC3E}">
        <p14:creationId xmlns:p14="http://schemas.microsoft.com/office/powerpoint/2010/main" val="16889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7A2ECF3C-DEE8-4AA8-A0CB-1D7D66B0F4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71" y="1112770"/>
            <a:ext cx="3477442" cy="2509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2C616044-15CE-4F2B-B5FC-811855FA9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305" y="1057249"/>
            <a:ext cx="3640961" cy="2584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6342F715-FB72-442A-AAB0-43778746C7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003" y="3943752"/>
            <a:ext cx="3479391" cy="2356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4A97044E-3ED9-45C2-A755-E228CED1B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491" y="3856345"/>
            <a:ext cx="3620048" cy="2503815"/>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xmlns="" id="{70354D14-D171-40A2-B5F2-026D3BC60091}"/>
              </a:ext>
            </a:extLst>
          </p:cNvPr>
          <p:cNvSpPr txBox="1"/>
          <p:nvPr/>
        </p:nvSpPr>
        <p:spPr>
          <a:xfrm>
            <a:off x="9067800" y="1268095"/>
            <a:ext cx="2906922" cy="1631216"/>
          </a:xfrm>
          <a:prstGeom prst="rect">
            <a:avLst/>
          </a:prstGeom>
          <a:noFill/>
        </p:spPr>
        <p:txBody>
          <a:bodyPr wrap="square" rtlCol="0">
            <a:spAutoFit/>
          </a:bodyPr>
          <a:lstStyle/>
          <a:p>
            <a:r>
              <a:rPr lang="en-GB" sz="2000" b="1" dirty="0"/>
              <a:t>LNF is </a:t>
            </a:r>
            <a:r>
              <a:rPr lang="en-GB" sz="2000" b="1" dirty="0" smtClean="0"/>
              <a:t>born historically as a HEP accelerator  based Lab for users from the sub-atomic and nuclear physics community</a:t>
            </a:r>
            <a:endParaRPr lang="en-GB" sz="2000" b="1" dirty="0"/>
          </a:p>
        </p:txBody>
      </p:sp>
      <p:sp>
        <p:nvSpPr>
          <p:cNvPr id="9" name="CasellaDiTesto 8">
            <a:extLst>
              <a:ext uri="{FF2B5EF4-FFF2-40B4-BE49-F238E27FC236}">
                <a16:creationId xmlns:a16="http://schemas.microsoft.com/office/drawing/2014/main" xmlns="" id="{C80582E2-E972-4254-8023-960F04A1E85A}"/>
              </a:ext>
            </a:extLst>
          </p:cNvPr>
          <p:cNvSpPr txBox="1"/>
          <p:nvPr/>
        </p:nvSpPr>
        <p:spPr>
          <a:xfrm>
            <a:off x="894241" y="3255910"/>
            <a:ext cx="2646174" cy="369332"/>
          </a:xfrm>
          <a:prstGeom prst="rect">
            <a:avLst/>
          </a:prstGeom>
          <a:solidFill>
            <a:schemeClr val="bg1"/>
          </a:solidFill>
        </p:spPr>
        <p:txBody>
          <a:bodyPr wrap="none" rtlCol="0">
            <a:spAutoFit/>
          </a:bodyPr>
          <a:lstStyle/>
          <a:p>
            <a:r>
              <a:rPr lang="it-IT" b="1" dirty="0"/>
              <a:t>Electro-</a:t>
            </a:r>
            <a:r>
              <a:rPr lang="it-IT" b="1" dirty="0" err="1"/>
              <a:t>synchrotron</a:t>
            </a:r>
            <a:r>
              <a:rPr lang="it-IT" b="1" dirty="0"/>
              <a:t>, 1959</a:t>
            </a:r>
          </a:p>
        </p:txBody>
      </p:sp>
      <p:sp>
        <p:nvSpPr>
          <p:cNvPr id="17" name="CasellaDiTesto 16">
            <a:extLst>
              <a:ext uri="{FF2B5EF4-FFF2-40B4-BE49-F238E27FC236}">
                <a16:creationId xmlns:a16="http://schemas.microsoft.com/office/drawing/2014/main" xmlns="" id="{C30B4AF1-F38C-4483-B7BC-A4DD4146C08B}"/>
              </a:ext>
            </a:extLst>
          </p:cNvPr>
          <p:cNvSpPr txBox="1"/>
          <p:nvPr/>
        </p:nvSpPr>
        <p:spPr>
          <a:xfrm>
            <a:off x="6671778" y="3251465"/>
            <a:ext cx="1187184" cy="369332"/>
          </a:xfrm>
          <a:prstGeom prst="rect">
            <a:avLst/>
          </a:prstGeom>
          <a:solidFill>
            <a:schemeClr val="bg1"/>
          </a:solidFill>
        </p:spPr>
        <p:txBody>
          <a:bodyPr wrap="none" rtlCol="0">
            <a:spAutoFit/>
          </a:bodyPr>
          <a:lstStyle/>
          <a:p>
            <a:r>
              <a:rPr lang="it-IT" b="1" dirty="0"/>
              <a:t>ADA, 1961</a:t>
            </a:r>
          </a:p>
        </p:txBody>
      </p:sp>
      <p:sp>
        <p:nvSpPr>
          <p:cNvPr id="11" name="Freccia a destra 10">
            <a:extLst>
              <a:ext uri="{FF2B5EF4-FFF2-40B4-BE49-F238E27FC236}">
                <a16:creationId xmlns:a16="http://schemas.microsoft.com/office/drawing/2014/main" xmlns="" id="{3092DBFD-09B0-4580-9D07-628C3F94851D}"/>
              </a:ext>
            </a:extLst>
          </p:cNvPr>
          <p:cNvSpPr/>
          <p:nvPr/>
        </p:nvSpPr>
        <p:spPr>
          <a:xfrm>
            <a:off x="4045525" y="1572202"/>
            <a:ext cx="1154546" cy="84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a:extLst>
              <a:ext uri="{FF2B5EF4-FFF2-40B4-BE49-F238E27FC236}">
                <a16:creationId xmlns:a16="http://schemas.microsoft.com/office/drawing/2014/main" xmlns="" id="{3A2E459F-1384-49DB-BDC6-4AE58857C4BA}"/>
              </a:ext>
            </a:extLst>
          </p:cNvPr>
          <p:cNvSpPr/>
          <p:nvPr/>
        </p:nvSpPr>
        <p:spPr>
          <a:xfrm rot="9084735">
            <a:off x="4583177" y="3338142"/>
            <a:ext cx="735524" cy="84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xmlns="" id="{6FF15355-D1E6-41D3-BC04-E7252B328A39}"/>
              </a:ext>
            </a:extLst>
          </p:cNvPr>
          <p:cNvSpPr/>
          <p:nvPr/>
        </p:nvSpPr>
        <p:spPr>
          <a:xfrm>
            <a:off x="4857750" y="4457700"/>
            <a:ext cx="2157203" cy="104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414205" y="391013"/>
            <a:ext cx="11356827" cy="523220"/>
          </a:xfrm>
          <a:prstGeom prst="rect">
            <a:avLst/>
          </a:prstGeom>
          <a:noFill/>
        </p:spPr>
        <p:txBody>
          <a:bodyPr wrap="none" rtlCol="0">
            <a:spAutoFit/>
          </a:bodyPr>
          <a:lstStyle/>
          <a:p>
            <a:r>
              <a:rPr lang="en-US" sz="2800" b="1" dirty="0">
                <a:solidFill>
                  <a:srgbClr val="C00000"/>
                </a:solidFill>
              </a:rPr>
              <a:t>Particle accelerators </a:t>
            </a:r>
            <a:r>
              <a:rPr lang="en-US" sz="2800" b="1" dirty="0" smtClean="0">
                <a:solidFill>
                  <a:srgbClr val="C00000"/>
                </a:solidFill>
              </a:rPr>
              <a:t>have always been at </a:t>
            </a:r>
            <a:r>
              <a:rPr lang="en-US" sz="2800" b="1" dirty="0">
                <a:solidFill>
                  <a:srgbClr val="C00000"/>
                </a:solidFill>
              </a:rPr>
              <a:t>the core of the INFN </a:t>
            </a:r>
            <a:r>
              <a:rPr lang="en-US" sz="2800" b="1" dirty="0" err="1">
                <a:solidFill>
                  <a:srgbClr val="C00000"/>
                </a:solidFill>
              </a:rPr>
              <a:t>Frascati</a:t>
            </a:r>
            <a:r>
              <a:rPr lang="en-US" sz="2800" b="1" dirty="0">
                <a:solidFill>
                  <a:srgbClr val="C00000"/>
                </a:solidFill>
              </a:rPr>
              <a:t> </a:t>
            </a:r>
            <a:r>
              <a:rPr lang="en-US" sz="2800" b="1" dirty="0" smtClean="0">
                <a:solidFill>
                  <a:srgbClr val="C00000"/>
                </a:solidFill>
              </a:rPr>
              <a:t>Labs</a:t>
            </a:r>
            <a:endParaRPr lang="en-GB" sz="2800" b="1" dirty="0">
              <a:solidFill>
                <a:srgbClr val="C00000"/>
              </a:solidFill>
            </a:endParaRPr>
          </a:p>
        </p:txBody>
      </p:sp>
      <p:sp>
        <p:nvSpPr>
          <p:cNvPr id="20" name="Rettangolo 19">
            <a:extLst>
              <a:ext uri="{FF2B5EF4-FFF2-40B4-BE49-F238E27FC236}">
                <a16:creationId xmlns:a16="http://schemas.microsoft.com/office/drawing/2014/main" xmlns="" id="{8E69131A-E7FB-49C8-A917-C721C0A81DD0}"/>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solidFill>
                  <a:srgbClr val="FFFF00"/>
                </a:solidFill>
              </a:rPr>
              <a:t>EuPRAXIA@SPARC_LAB</a:t>
            </a:r>
            <a:r>
              <a:rPr lang="en-US" i="1" dirty="0">
                <a:solidFill>
                  <a:srgbClr val="FFFF00"/>
                </a:solidFill>
              </a:rPr>
              <a:t> user workshop, Oct. 14 2021</a:t>
            </a:r>
            <a:endParaRPr lang="en-US" i="1" dirty="0">
              <a:solidFill>
                <a:srgbClr val="FFFF00"/>
              </a:solidFill>
            </a:endParaRPr>
          </a:p>
        </p:txBody>
      </p:sp>
      <p:sp>
        <p:nvSpPr>
          <p:cNvPr id="21" name="Segnaposto numero diapositiva 4">
            <a:extLst>
              <a:ext uri="{FF2B5EF4-FFF2-40B4-BE49-F238E27FC236}">
                <a16:creationId xmlns:a16="http://schemas.microsoft.com/office/drawing/2014/main" xmlns="" id="{2E7E0C30-6E40-4D46-B42A-2ACEFBE56CDD}"/>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2</a:t>
            </a:fld>
            <a:endParaRPr lang="it-IT">
              <a:solidFill>
                <a:srgbClr val="FFFF00"/>
              </a:solidFill>
            </a:endParaRPr>
          </a:p>
        </p:txBody>
      </p:sp>
      <p:sp>
        <p:nvSpPr>
          <p:cNvPr id="24" name="Rettangolo 23">
            <a:extLst>
              <a:ext uri="{FF2B5EF4-FFF2-40B4-BE49-F238E27FC236}">
                <a16:creationId xmlns:a16="http://schemas.microsoft.com/office/drawing/2014/main" xmlns="" id="{5326AC43-C5F1-4267-8AB7-7587CDBE53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a:solidFill>
                  <a:schemeClr val="accent5">
                    <a:lumMod val="20000"/>
                    <a:lumOff val="80000"/>
                  </a:schemeClr>
                </a:solidFill>
              </a:rPr>
              <a:t>A. Gallo, </a:t>
            </a:r>
            <a:r>
              <a:rPr lang="en-US" i="1" dirty="0" err="1" smtClean="0">
                <a:solidFill>
                  <a:schemeClr val="accent5">
                    <a:lumMod val="20000"/>
                    <a:lumOff val="80000"/>
                  </a:schemeClr>
                </a:solidFill>
              </a:rPr>
              <a:t>Wshop</a:t>
            </a:r>
            <a:r>
              <a:rPr lang="en-US" i="1" dirty="0" smtClean="0">
                <a:solidFill>
                  <a:schemeClr val="accent5">
                    <a:lumMod val="20000"/>
                    <a:lumOff val="80000"/>
                  </a:schemeClr>
                </a:solidFill>
              </a:rPr>
              <a:t> WELCOME</a:t>
            </a:r>
            <a:endParaRPr lang="en-US" i="1" dirty="0">
              <a:solidFill>
                <a:schemeClr val="accent5">
                  <a:lumMod val="20000"/>
                  <a:lumOff val="80000"/>
                </a:schemeClr>
              </a:solidFill>
            </a:endParaRPr>
          </a:p>
        </p:txBody>
      </p:sp>
      <p:sp>
        <p:nvSpPr>
          <p:cNvPr id="25" name="CasellaDiTesto 24">
            <a:extLst>
              <a:ext uri="{FF2B5EF4-FFF2-40B4-BE49-F238E27FC236}">
                <a16:creationId xmlns:a16="http://schemas.microsoft.com/office/drawing/2014/main" xmlns="" id="{7C40AED3-2802-460E-AAC6-517357C75911}"/>
              </a:ext>
            </a:extLst>
          </p:cNvPr>
          <p:cNvSpPr txBox="1"/>
          <p:nvPr/>
        </p:nvSpPr>
        <p:spPr>
          <a:xfrm>
            <a:off x="1145436" y="5930741"/>
            <a:ext cx="1470274" cy="369332"/>
          </a:xfrm>
          <a:prstGeom prst="rect">
            <a:avLst/>
          </a:prstGeom>
          <a:solidFill>
            <a:schemeClr val="bg1"/>
          </a:solidFill>
        </p:spPr>
        <p:txBody>
          <a:bodyPr wrap="none" rtlCol="0">
            <a:spAutoFit/>
          </a:bodyPr>
          <a:lstStyle/>
          <a:p>
            <a:r>
              <a:rPr lang="it-IT" b="1" dirty="0"/>
              <a:t>ADONE, 1969</a:t>
            </a:r>
          </a:p>
        </p:txBody>
      </p:sp>
      <p:sp>
        <p:nvSpPr>
          <p:cNvPr id="26" name="CasellaDiTesto 25">
            <a:extLst>
              <a:ext uri="{FF2B5EF4-FFF2-40B4-BE49-F238E27FC236}">
                <a16:creationId xmlns:a16="http://schemas.microsoft.com/office/drawing/2014/main" xmlns="" id="{3DFF10F3-33EB-4353-80A9-ABEE59ABA449}"/>
              </a:ext>
            </a:extLst>
          </p:cNvPr>
          <p:cNvSpPr txBox="1"/>
          <p:nvPr/>
        </p:nvSpPr>
        <p:spPr>
          <a:xfrm>
            <a:off x="7881676" y="6053110"/>
            <a:ext cx="2099677" cy="369332"/>
          </a:xfrm>
          <a:prstGeom prst="rect">
            <a:avLst/>
          </a:prstGeom>
          <a:solidFill>
            <a:schemeClr val="bg1"/>
          </a:solidFill>
        </p:spPr>
        <p:txBody>
          <a:bodyPr wrap="none" rtlCol="0">
            <a:spAutoFit/>
          </a:bodyPr>
          <a:lstStyle/>
          <a:p>
            <a:r>
              <a:rPr lang="it-IT" b="1" dirty="0"/>
              <a:t>DA</a:t>
            </a:r>
            <a:r>
              <a:rPr lang="it-IT" b="1" dirty="0">
                <a:latin typeface="Symbol" panose="05050102010706020507" pitchFamily="18" charset="2"/>
              </a:rPr>
              <a:t>F</a:t>
            </a:r>
            <a:r>
              <a:rPr lang="it-IT" b="1" dirty="0"/>
              <a:t>NE, 1997-today</a:t>
            </a:r>
          </a:p>
        </p:txBody>
      </p:sp>
    </p:spTree>
    <p:extLst>
      <p:ext uri="{BB962C8B-B14F-4D97-AF65-F5344CB8AC3E}">
        <p14:creationId xmlns:p14="http://schemas.microsoft.com/office/powerpoint/2010/main" val="2248840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xmlns="" id="{A74ACE4C-D47A-4D3A-BA3B-0ED4DFB559E9}"/>
              </a:ext>
            </a:extLst>
          </p:cNvPr>
          <p:cNvSpPr txBox="1"/>
          <p:nvPr/>
        </p:nvSpPr>
        <p:spPr>
          <a:xfrm>
            <a:off x="300355" y="1001269"/>
            <a:ext cx="7986718" cy="1200329"/>
          </a:xfrm>
          <a:prstGeom prst="rect">
            <a:avLst/>
          </a:prstGeom>
          <a:solidFill>
            <a:srgbClr val="969696">
              <a:alpha val="40000"/>
            </a:srgbClr>
          </a:solidFill>
        </p:spPr>
        <p:txBody>
          <a:bodyPr wrap="square" rtlCol="0">
            <a:spAutoFit/>
          </a:bodyPr>
          <a:lstStyle/>
          <a:p>
            <a:r>
              <a:rPr lang="en-GB" dirty="0"/>
              <a:t>In the new century many accelerator </a:t>
            </a:r>
            <a:r>
              <a:rPr lang="en-GB" dirty="0" err="1"/>
              <a:t>centers</a:t>
            </a:r>
            <a:r>
              <a:rPr lang="en-GB" dirty="0"/>
              <a:t> needed to revise their mission, SLAC and DESY as the major examples, moving from HEP to science based on state-of-the-art radiation sources (both synchrotron and </a:t>
            </a:r>
            <a:r>
              <a:rPr lang="en-GB" dirty="0" smtClean="0"/>
              <a:t>FEL) </a:t>
            </a:r>
            <a:r>
              <a:rPr lang="en-GB" dirty="0"/>
              <a:t>for a different, wider and more articulated and interdisciplinary user community.</a:t>
            </a:r>
            <a:endParaRPr lang="it-IT" dirty="0"/>
          </a:p>
        </p:txBody>
      </p:sp>
      <p:pic>
        <p:nvPicPr>
          <p:cNvPr id="7" name="Picture 2">
            <a:extLst>
              <a:ext uri="{FF2B5EF4-FFF2-40B4-BE49-F238E27FC236}">
                <a16:creationId xmlns:a16="http://schemas.microsoft.com/office/drawing/2014/main" xmlns="" id="{6DCE1541-D521-4FC1-8BDA-DEDB51005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2184" y="2234645"/>
            <a:ext cx="6150348" cy="41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xmlns="" id="{A0767152-5312-49CA-8755-E17CB199D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0" b="6140"/>
          <a:stretch/>
        </p:blipFill>
        <p:spPr bwMode="auto">
          <a:xfrm>
            <a:off x="8353425" y="838200"/>
            <a:ext cx="3369249" cy="125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a:extLst>
              <a:ext uri="{FF2B5EF4-FFF2-40B4-BE49-F238E27FC236}">
                <a16:creationId xmlns:a16="http://schemas.microsoft.com/office/drawing/2014/main" xmlns="" id="{888629AB-623F-401E-9A33-091E3B798FA4}"/>
              </a:ext>
            </a:extLst>
          </p:cNvPr>
          <p:cNvSpPr txBox="1"/>
          <p:nvPr/>
        </p:nvSpPr>
        <p:spPr>
          <a:xfrm>
            <a:off x="300354" y="2396569"/>
            <a:ext cx="4881245" cy="3847207"/>
          </a:xfrm>
          <a:prstGeom prst="rect">
            <a:avLst/>
          </a:prstGeom>
          <a:solidFill>
            <a:srgbClr val="969696">
              <a:alpha val="40000"/>
            </a:srgbClr>
          </a:solidFill>
        </p:spPr>
        <p:txBody>
          <a:bodyPr wrap="square" rtlCol="0">
            <a:spAutoFit/>
          </a:bodyPr>
          <a:lstStyle/>
          <a:p>
            <a:pPr algn="just">
              <a:spcAft>
                <a:spcPts val="600"/>
              </a:spcAft>
            </a:pPr>
            <a:r>
              <a:rPr lang="en-US" dirty="0"/>
              <a:t>While in </a:t>
            </a:r>
            <a:r>
              <a:rPr lang="en-US" dirty="0" err="1"/>
              <a:t>Frascati</a:t>
            </a:r>
            <a:r>
              <a:rPr lang="en-US" dirty="0"/>
              <a:t> we are still in between this transition, having the DAFNE collider still in operation,  the facility </a:t>
            </a:r>
            <a:r>
              <a:rPr lang="en-US" dirty="0" err="1"/>
              <a:t>SPARC_Lab</a:t>
            </a:r>
            <a:r>
              <a:rPr lang="en-US" dirty="0"/>
              <a:t> has given us the opportunity to enter and in the field of advanced study and applications of high brightness electron beam. </a:t>
            </a:r>
            <a:endParaRPr lang="en-US" dirty="0" smtClean="0"/>
          </a:p>
          <a:p>
            <a:pPr algn="just">
              <a:spcAft>
                <a:spcPts val="600"/>
              </a:spcAft>
            </a:pPr>
            <a:r>
              <a:rPr lang="en-US" dirty="0" smtClean="0"/>
              <a:t>We </a:t>
            </a:r>
            <a:r>
              <a:rPr lang="en-US" dirty="0"/>
              <a:t>could run an FEL </a:t>
            </a:r>
            <a:r>
              <a:rPr lang="en-US" dirty="0" smtClean="0"/>
              <a:t>experiment (not </a:t>
            </a:r>
            <a:r>
              <a:rPr lang="en-US" dirty="0"/>
              <a:t>for </a:t>
            </a:r>
            <a:r>
              <a:rPr lang="en-US" dirty="0" smtClean="0"/>
              <a:t>users) </a:t>
            </a:r>
            <a:r>
              <a:rPr lang="en-US" dirty="0"/>
              <a:t>and more recently to test experimentally plasma wave acceleration in the particle-driven modality, with extremely promising results</a:t>
            </a:r>
            <a:r>
              <a:rPr lang="en-US" dirty="0" smtClean="0"/>
              <a:t>.</a:t>
            </a:r>
          </a:p>
          <a:p>
            <a:pPr algn="just">
              <a:spcAft>
                <a:spcPts val="600"/>
              </a:spcAft>
            </a:pPr>
            <a:r>
              <a:rPr lang="en-US" dirty="0" smtClean="0"/>
              <a:t>In the same complex we also run the sub-PW laser system FLAME for stand-alone experiments or in combinations with the SPARC </a:t>
            </a:r>
            <a:r>
              <a:rPr lang="en-US" dirty="0" err="1" smtClean="0"/>
              <a:t>linac</a:t>
            </a:r>
            <a:r>
              <a:rPr lang="en-US" dirty="0" smtClean="0"/>
              <a:t> electrons. </a:t>
            </a:r>
            <a:endParaRPr lang="en-GB" dirty="0"/>
          </a:p>
        </p:txBody>
      </p:sp>
      <p:sp>
        <p:nvSpPr>
          <p:cNvPr id="13" name="Rettangolo 12">
            <a:extLst>
              <a:ext uri="{FF2B5EF4-FFF2-40B4-BE49-F238E27FC236}">
                <a16:creationId xmlns:a16="http://schemas.microsoft.com/office/drawing/2014/main" xmlns="" id="{8E69131A-E7FB-49C8-A917-C721C0A81DD0}"/>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solidFill>
                  <a:srgbClr val="FFFF00"/>
                </a:solidFill>
              </a:rPr>
              <a:t>EuPRAXIA@SPARC_LAB</a:t>
            </a:r>
            <a:r>
              <a:rPr lang="en-US" i="1" dirty="0">
                <a:solidFill>
                  <a:srgbClr val="FFFF00"/>
                </a:solidFill>
              </a:rPr>
              <a:t> user workshop, Oct. 14 2021</a:t>
            </a:r>
            <a:endParaRPr lang="en-US" i="1" dirty="0">
              <a:solidFill>
                <a:srgbClr val="FFFF00"/>
              </a:solidFill>
            </a:endParaRPr>
          </a:p>
        </p:txBody>
      </p:sp>
      <p:sp>
        <p:nvSpPr>
          <p:cNvPr id="17" name="Segnaposto numero diapositiva 4">
            <a:extLst>
              <a:ext uri="{FF2B5EF4-FFF2-40B4-BE49-F238E27FC236}">
                <a16:creationId xmlns:a16="http://schemas.microsoft.com/office/drawing/2014/main" xmlns="" id="{2E7E0C30-6E40-4D46-B42A-2ACEFBE56CDD}"/>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3</a:t>
            </a:fld>
            <a:endParaRPr lang="it-IT">
              <a:solidFill>
                <a:srgbClr val="FFFF00"/>
              </a:solidFill>
            </a:endParaRPr>
          </a:p>
        </p:txBody>
      </p:sp>
      <p:sp>
        <p:nvSpPr>
          <p:cNvPr id="18" name="Rettangolo 17">
            <a:extLst>
              <a:ext uri="{FF2B5EF4-FFF2-40B4-BE49-F238E27FC236}">
                <a16:creationId xmlns:a16="http://schemas.microsoft.com/office/drawing/2014/main" xmlns="" id="{5326AC43-C5F1-4267-8AB7-7587CDBE53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a:solidFill>
                  <a:schemeClr val="accent5">
                    <a:lumMod val="20000"/>
                    <a:lumOff val="80000"/>
                  </a:schemeClr>
                </a:solidFill>
              </a:rPr>
              <a:t>A. Gallo, </a:t>
            </a:r>
            <a:r>
              <a:rPr lang="en-US" i="1" dirty="0" err="1" smtClean="0">
                <a:solidFill>
                  <a:schemeClr val="accent5">
                    <a:lumMod val="20000"/>
                    <a:lumOff val="80000"/>
                  </a:schemeClr>
                </a:solidFill>
              </a:rPr>
              <a:t>Wshop</a:t>
            </a:r>
            <a:r>
              <a:rPr lang="en-US" i="1" dirty="0" smtClean="0">
                <a:solidFill>
                  <a:schemeClr val="accent5">
                    <a:lumMod val="20000"/>
                    <a:lumOff val="80000"/>
                  </a:schemeClr>
                </a:solidFill>
              </a:rPr>
              <a:t> WELCOME</a:t>
            </a:r>
            <a:endParaRPr lang="en-US" i="1" dirty="0">
              <a:solidFill>
                <a:schemeClr val="accent5">
                  <a:lumMod val="20000"/>
                  <a:lumOff val="80000"/>
                </a:schemeClr>
              </a:solidFill>
            </a:endParaRPr>
          </a:p>
        </p:txBody>
      </p:sp>
      <p:sp>
        <p:nvSpPr>
          <p:cNvPr id="19" name="CasellaDiTesto 18">
            <a:extLst>
              <a:ext uri="{FF2B5EF4-FFF2-40B4-BE49-F238E27FC236}">
                <a16:creationId xmlns:a16="http://schemas.microsoft.com/office/drawing/2014/main" xmlns="" id="{8F974550-F420-4F9F-8E35-806A4F50C895}"/>
              </a:ext>
            </a:extLst>
          </p:cNvPr>
          <p:cNvSpPr txBox="1"/>
          <p:nvPr/>
        </p:nvSpPr>
        <p:spPr>
          <a:xfrm>
            <a:off x="3286126" y="381994"/>
            <a:ext cx="4897614" cy="523220"/>
          </a:xfrm>
          <a:prstGeom prst="rect">
            <a:avLst/>
          </a:prstGeom>
          <a:noFill/>
        </p:spPr>
        <p:txBody>
          <a:bodyPr wrap="square" rtlCol="0">
            <a:spAutoFit/>
          </a:bodyPr>
          <a:lstStyle/>
          <a:p>
            <a:r>
              <a:rPr lang="en-GB" sz="2800" b="1" dirty="0" smtClean="0"/>
              <a:t>The </a:t>
            </a:r>
            <a:r>
              <a:rPr lang="en-GB" sz="2800" b="1" dirty="0" err="1" smtClean="0"/>
              <a:t>SPARC_Lab</a:t>
            </a:r>
            <a:r>
              <a:rPr lang="en-GB" sz="2800" b="1" dirty="0" smtClean="0"/>
              <a:t> test </a:t>
            </a:r>
            <a:r>
              <a:rPr lang="en-GB" sz="2800" b="1" dirty="0" err="1" smtClean="0"/>
              <a:t>faclity</a:t>
            </a:r>
            <a:endParaRPr lang="en-GB" sz="2800" b="1" dirty="0"/>
          </a:p>
        </p:txBody>
      </p:sp>
    </p:spTree>
    <p:extLst>
      <p:ext uri="{BB962C8B-B14F-4D97-AF65-F5344CB8AC3E}">
        <p14:creationId xmlns:p14="http://schemas.microsoft.com/office/powerpoint/2010/main" val="90555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58B4B88C-FDDF-402F-8052-855C844B4206}"/>
              </a:ext>
            </a:extLst>
          </p:cNvPr>
          <p:cNvGrpSpPr/>
          <p:nvPr/>
        </p:nvGrpSpPr>
        <p:grpSpPr>
          <a:xfrm>
            <a:off x="419233" y="697211"/>
            <a:ext cx="7791317" cy="4474863"/>
            <a:chOff x="2861350" y="1612343"/>
            <a:chExt cx="6273890" cy="3603347"/>
          </a:xfrm>
        </p:grpSpPr>
        <p:pic>
          <p:nvPicPr>
            <p:cNvPr id="17" name="Immagine 16">
              <a:extLst>
                <a:ext uri="{FF2B5EF4-FFF2-40B4-BE49-F238E27FC236}">
                  <a16:creationId xmlns:a16="http://schemas.microsoft.com/office/drawing/2014/main" xmlns="" id="{8FFEAB47-A9A1-4B2B-957B-654CF4969784}"/>
                </a:ext>
              </a:extLst>
            </p:cNvPr>
            <p:cNvPicPr>
              <a:picLocks noChangeAspect="1"/>
            </p:cNvPicPr>
            <p:nvPr/>
          </p:nvPicPr>
          <p:blipFill>
            <a:blip r:embed="rId2"/>
            <a:stretch>
              <a:fillRect/>
            </a:stretch>
          </p:blipFill>
          <p:spPr>
            <a:xfrm>
              <a:off x="2861350" y="1612343"/>
              <a:ext cx="6142917" cy="3603347"/>
            </a:xfrm>
            <a:prstGeom prst="rect">
              <a:avLst/>
            </a:prstGeom>
          </p:spPr>
        </p:pic>
        <p:cxnSp>
          <p:nvCxnSpPr>
            <p:cNvPr id="18" name="Connettore 2 17">
              <a:extLst>
                <a:ext uri="{FF2B5EF4-FFF2-40B4-BE49-F238E27FC236}">
                  <a16:creationId xmlns:a16="http://schemas.microsoft.com/office/drawing/2014/main" xmlns="" id="{D53F2D97-BD80-459A-8887-8EF139594C02}"/>
                </a:ext>
              </a:extLst>
            </p:cNvPr>
            <p:cNvCxnSpPr>
              <a:stCxn id="19" idx="2"/>
            </p:cNvCxnSpPr>
            <p:nvPr/>
          </p:nvCxnSpPr>
          <p:spPr>
            <a:xfrm flipV="1">
              <a:off x="5525266" y="2666980"/>
              <a:ext cx="834838" cy="336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xmlns="" id="{0EE95C88-6AC2-445D-8C28-4CFCF4932EC6}"/>
                </a:ext>
              </a:extLst>
            </p:cNvPr>
            <p:cNvSpPr/>
            <p:nvPr/>
          </p:nvSpPr>
          <p:spPr>
            <a:xfrm>
              <a:off x="4711791" y="2054332"/>
              <a:ext cx="1626950"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X band power stations</a:t>
              </a:r>
              <a:endParaRPr lang="en-GB" dirty="0"/>
            </a:p>
          </p:txBody>
        </p:sp>
        <p:cxnSp>
          <p:nvCxnSpPr>
            <p:cNvPr id="20" name="Connettore 2 19">
              <a:extLst>
                <a:ext uri="{FF2B5EF4-FFF2-40B4-BE49-F238E27FC236}">
                  <a16:creationId xmlns:a16="http://schemas.microsoft.com/office/drawing/2014/main" xmlns="" id="{F55A8C44-B3AB-44BE-B6CC-4BF5E3BE4A20}"/>
                </a:ext>
              </a:extLst>
            </p:cNvPr>
            <p:cNvCxnSpPr/>
            <p:nvPr/>
          </p:nvCxnSpPr>
          <p:spPr>
            <a:xfrm>
              <a:off x="5553241" y="2700663"/>
              <a:ext cx="581613" cy="21614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xmlns="" id="{81BE1054-D44C-4071-801A-E9C693475EC1}"/>
                </a:ext>
              </a:extLst>
            </p:cNvPr>
            <p:cNvCxnSpPr/>
            <p:nvPr/>
          </p:nvCxnSpPr>
          <p:spPr>
            <a:xfrm flipH="1">
              <a:off x="5045251" y="2700663"/>
              <a:ext cx="499544" cy="71335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xmlns="" id="{281A87C9-8207-4AC4-BA3F-B7CF302B5290}"/>
                </a:ext>
              </a:extLst>
            </p:cNvPr>
            <p:cNvCxnSpPr/>
            <p:nvPr/>
          </p:nvCxnSpPr>
          <p:spPr>
            <a:xfrm flipH="1">
              <a:off x="4560104" y="2696066"/>
              <a:ext cx="999302" cy="81667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xmlns="" id="{B4C50163-A27C-4734-998A-AF1B7928FBFD}"/>
                </a:ext>
              </a:extLst>
            </p:cNvPr>
            <p:cNvSpPr/>
            <p:nvPr/>
          </p:nvSpPr>
          <p:spPr>
            <a:xfrm>
              <a:off x="6667496" y="4346755"/>
              <a:ext cx="1626950"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X band modules</a:t>
              </a:r>
              <a:endParaRPr lang="en-GB" dirty="0"/>
            </a:p>
          </p:txBody>
        </p:sp>
        <p:cxnSp>
          <p:nvCxnSpPr>
            <p:cNvPr id="24" name="Connettore 2 23">
              <a:extLst>
                <a:ext uri="{FF2B5EF4-FFF2-40B4-BE49-F238E27FC236}">
                  <a16:creationId xmlns:a16="http://schemas.microsoft.com/office/drawing/2014/main" xmlns="" id="{515271C6-54F5-43AD-9020-A08569F44D2F}"/>
                </a:ext>
              </a:extLst>
            </p:cNvPr>
            <p:cNvCxnSpPr/>
            <p:nvPr/>
          </p:nvCxnSpPr>
          <p:spPr>
            <a:xfrm flipH="1" flipV="1">
              <a:off x="5280104" y="4203735"/>
              <a:ext cx="1387393" cy="22878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xmlns="" id="{810991EA-CE69-4A82-8661-E1D89DD5E936}"/>
                </a:ext>
              </a:extLst>
            </p:cNvPr>
            <p:cNvCxnSpPr/>
            <p:nvPr/>
          </p:nvCxnSpPr>
          <p:spPr>
            <a:xfrm flipH="1" flipV="1">
              <a:off x="5640104" y="3918553"/>
              <a:ext cx="1027393" cy="53576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xmlns="" id="{5F3E5F54-03BE-4EBC-9C30-4CB91DD93D8E}"/>
                </a:ext>
              </a:extLst>
            </p:cNvPr>
            <p:cNvCxnSpPr/>
            <p:nvPr/>
          </p:nvCxnSpPr>
          <p:spPr>
            <a:xfrm flipV="1">
              <a:off x="6667496" y="3157061"/>
              <a:ext cx="497827" cy="13044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xmlns="" id="{384E7DF0-1CD8-4D06-8AA4-CDFF07602B27}"/>
                </a:ext>
              </a:extLst>
            </p:cNvPr>
            <p:cNvCxnSpPr/>
            <p:nvPr/>
          </p:nvCxnSpPr>
          <p:spPr>
            <a:xfrm flipV="1">
              <a:off x="6667496" y="2857960"/>
              <a:ext cx="813475" cy="160356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xmlns="" id="{F093ADC7-DC19-41D6-B6FA-8A04D162B754}"/>
                </a:ext>
              </a:extLst>
            </p:cNvPr>
            <p:cNvSpPr/>
            <p:nvPr/>
          </p:nvSpPr>
          <p:spPr>
            <a:xfrm>
              <a:off x="5992982" y="3774471"/>
              <a:ext cx="991199" cy="369332"/>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chicane</a:t>
              </a:r>
              <a:endParaRPr lang="en-GB" dirty="0"/>
            </a:p>
          </p:txBody>
        </p:sp>
        <p:cxnSp>
          <p:nvCxnSpPr>
            <p:cNvPr id="29" name="Connettore 2 28">
              <a:extLst>
                <a:ext uri="{FF2B5EF4-FFF2-40B4-BE49-F238E27FC236}">
                  <a16:creationId xmlns:a16="http://schemas.microsoft.com/office/drawing/2014/main" xmlns="" id="{00AA7114-1B90-4EF4-B7C6-720853484961}"/>
                </a:ext>
              </a:extLst>
            </p:cNvPr>
            <p:cNvCxnSpPr>
              <a:stCxn id="28" idx="0"/>
            </p:cNvCxnSpPr>
            <p:nvPr/>
          </p:nvCxnSpPr>
          <p:spPr>
            <a:xfrm flipV="1">
              <a:off x="6488582" y="3429104"/>
              <a:ext cx="28969" cy="3453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xmlns="" id="{7F425CDD-5B63-4409-B095-CF46004AC435}"/>
                </a:ext>
              </a:extLst>
            </p:cNvPr>
            <p:cNvSpPr/>
            <p:nvPr/>
          </p:nvSpPr>
          <p:spPr>
            <a:xfrm>
              <a:off x="7867464" y="2697255"/>
              <a:ext cx="1267776" cy="66915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TL to plasma, beam dumps and undulators</a:t>
              </a:r>
              <a:endParaRPr lang="en-GB" sz="1600" dirty="0"/>
            </a:p>
          </p:txBody>
        </p:sp>
        <p:cxnSp>
          <p:nvCxnSpPr>
            <p:cNvPr id="32" name="Connettore 2 31">
              <a:extLst>
                <a:ext uri="{FF2B5EF4-FFF2-40B4-BE49-F238E27FC236}">
                  <a16:creationId xmlns:a16="http://schemas.microsoft.com/office/drawing/2014/main" xmlns="" id="{EA945DA7-38F7-40AA-8A86-EE72286298BF}"/>
                </a:ext>
              </a:extLst>
            </p:cNvPr>
            <p:cNvCxnSpPr/>
            <p:nvPr/>
          </p:nvCxnSpPr>
          <p:spPr>
            <a:xfrm flipH="1" flipV="1">
              <a:off x="7577231" y="2787370"/>
              <a:ext cx="268334" cy="24201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5" name="Immagine 4">
            <a:extLst>
              <a:ext uri="{FF2B5EF4-FFF2-40B4-BE49-F238E27FC236}">
                <a16:creationId xmlns:a16="http://schemas.microsoft.com/office/drawing/2014/main" xmlns="" id="{61A7BB41-B0B3-4014-8026-D15ECA68A43C}"/>
              </a:ext>
            </a:extLst>
          </p:cNvPr>
          <p:cNvPicPr>
            <a:picLocks noChangeAspect="1"/>
          </p:cNvPicPr>
          <p:nvPr/>
        </p:nvPicPr>
        <p:blipFill>
          <a:blip r:embed="rId3"/>
          <a:stretch>
            <a:fillRect/>
          </a:stretch>
        </p:blipFill>
        <p:spPr>
          <a:xfrm>
            <a:off x="8143875" y="730964"/>
            <a:ext cx="3943560" cy="2564944"/>
          </a:xfrm>
          <a:prstGeom prst="rect">
            <a:avLst/>
          </a:prstGeom>
        </p:spPr>
      </p:pic>
      <p:sp>
        <p:nvSpPr>
          <p:cNvPr id="51" name="CasellaDiTesto 50">
            <a:extLst>
              <a:ext uri="{FF2B5EF4-FFF2-40B4-BE49-F238E27FC236}">
                <a16:creationId xmlns:a16="http://schemas.microsoft.com/office/drawing/2014/main" xmlns="" id="{8F974550-F420-4F9F-8E35-806A4F50C895}"/>
              </a:ext>
            </a:extLst>
          </p:cNvPr>
          <p:cNvSpPr txBox="1"/>
          <p:nvPr/>
        </p:nvSpPr>
        <p:spPr>
          <a:xfrm>
            <a:off x="4123337" y="4402907"/>
            <a:ext cx="3924562" cy="830997"/>
          </a:xfrm>
          <a:prstGeom prst="rect">
            <a:avLst/>
          </a:prstGeom>
          <a:solidFill>
            <a:srgbClr val="D0CECE">
              <a:alpha val="50196"/>
            </a:srgbClr>
          </a:solidFill>
        </p:spPr>
        <p:txBody>
          <a:bodyPr wrap="square" rtlCol="0">
            <a:spAutoFit/>
          </a:bodyPr>
          <a:lstStyle/>
          <a:p>
            <a:r>
              <a:rPr lang="en-GB" sz="2400" b="1" dirty="0" smtClean="0">
                <a:solidFill>
                  <a:srgbClr val="C00000"/>
                </a:solidFill>
              </a:rPr>
              <a:t>High </a:t>
            </a:r>
            <a:r>
              <a:rPr lang="en-GB" sz="2400" b="1" dirty="0">
                <a:solidFill>
                  <a:srgbClr val="C00000"/>
                </a:solidFill>
              </a:rPr>
              <a:t>gradient X-band </a:t>
            </a:r>
            <a:r>
              <a:rPr lang="en-GB" sz="2400" b="1" dirty="0" err="1" smtClean="0">
                <a:solidFill>
                  <a:srgbClr val="C00000"/>
                </a:solidFill>
              </a:rPr>
              <a:t>linac</a:t>
            </a:r>
            <a:r>
              <a:rPr lang="en-GB" sz="2400" b="1" dirty="0">
                <a:solidFill>
                  <a:srgbClr val="C00000"/>
                </a:solidFill>
              </a:rPr>
              <a:t> + </a:t>
            </a:r>
            <a:endParaRPr lang="en-GB" sz="2400" b="1" dirty="0" smtClean="0">
              <a:solidFill>
                <a:srgbClr val="C00000"/>
              </a:solidFill>
            </a:endParaRPr>
          </a:p>
          <a:p>
            <a:r>
              <a:rPr lang="en-GB" sz="2400" b="1" dirty="0" smtClean="0">
                <a:solidFill>
                  <a:srgbClr val="C00000"/>
                </a:solidFill>
              </a:rPr>
              <a:t>Plasma accelerating module</a:t>
            </a:r>
            <a:endParaRPr lang="en-GB" sz="2400" b="1" dirty="0">
              <a:solidFill>
                <a:srgbClr val="C00000"/>
              </a:solidFill>
            </a:endParaRPr>
          </a:p>
        </p:txBody>
      </p:sp>
      <p:sp>
        <p:nvSpPr>
          <p:cNvPr id="4" name="CasellaDiTesto 3"/>
          <p:cNvSpPr txBox="1"/>
          <p:nvPr/>
        </p:nvSpPr>
        <p:spPr>
          <a:xfrm>
            <a:off x="419234" y="5299974"/>
            <a:ext cx="11220316" cy="923330"/>
          </a:xfrm>
          <a:prstGeom prst="rect">
            <a:avLst/>
          </a:prstGeom>
          <a:solidFill>
            <a:schemeClr val="accent1">
              <a:lumMod val="20000"/>
              <a:lumOff val="80000"/>
            </a:schemeClr>
          </a:solidFill>
        </p:spPr>
        <p:txBody>
          <a:bodyPr wrap="square" rtlCol="0">
            <a:spAutoFit/>
          </a:bodyPr>
          <a:lstStyle/>
          <a:p>
            <a:pPr algn="just"/>
            <a:r>
              <a:rPr lang="en-GB" dirty="0"/>
              <a:t>All this finally led to the </a:t>
            </a:r>
            <a:r>
              <a:rPr lang="en-GB" dirty="0" err="1"/>
              <a:t>EuPRAXIA@SPARC_Lab</a:t>
            </a:r>
            <a:r>
              <a:rPr lang="en-GB" dirty="0"/>
              <a:t> project proposal, where for the first time a user facility will be built based on plasma acceleration, placing again our Lab in a </a:t>
            </a:r>
            <a:r>
              <a:rPr lang="en-GB" dirty="0" err="1"/>
              <a:t>pioneeristic</a:t>
            </a:r>
            <a:r>
              <a:rPr lang="en-GB" dirty="0"/>
              <a:t> position such as in the ADA era, at the beginning of new history. </a:t>
            </a:r>
            <a:endParaRPr lang="it-IT" dirty="0"/>
          </a:p>
        </p:txBody>
      </p:sp>
      <p:sp>
        <p:nvSpPr>
          <p:cNvPr id="52" name="CasellaDiTesto 51">
            <a:extLst>
              <a:ext uri="{FF2B5EF4-FFF2-40B4-BE49-F238E27FC236}">
                <a16:creationId xmlns:a16="http://schemas.microsoft.com/office/drawing/2014/main" xmlns="" id="{8F974550-F420-4F9F-8E35-806A4F50C895}"/>
              </a:ext>
            </a:extLst>
          </p:cNvPr>
          <p:cNvSpPr txBox="1"/>
          <p:nvPr/>
        </p:nvSpPr>
        <p:spPr>
          <a:xfrm>
            <a:off x="514351" y="562686"/>
            <a:ext cx="4897614" cy="523220"/>
          </a:xfrm>
          <a:prstGeom prst="rect">
            <a:avLst/>
          </a:prstGeom>
          <a:noFill/>
        </p:spPr>
        <p:txBody>
          <a:bodyPr wrap="square" rtlCol="0">
            <a:spAutoFit/>
          </a:bodyPr>
          <a:lstStyle/>
          <a:p>
            <a:r>
              <a:rPr lang="en-GB" sz="2800" b="1" dirty="0" err="1"/>
              <a:t>EuPRAXIA@SPARC_Lab</a:t>
            </a:r>
            <a:r>
              <a:rPr lang="en-GB" sz="2800" b="1" dirty="0"/>
              <a:t> </a:t>
            </a:r>
            <a:r>
              <a:rPr lang="en-GB" sz="2800" b="1" dirty="0" smtClean="0"/>
              <a:t>project</a:t>
            </a:r>
            <a:endParaRPr lang="en-GB" sz="2800" b="1" dirty="0"/>
          </a:p>
        </p:txBody>
      </p:sp>
      <p:sp>
        <p:nvSpPr>
          <p:cNvPr id="53" name="Rettangolo 52">
            <a:extLst>
              <a:ext uri="{FF2B5EF4-FFF2-40B4-BE49-F238E27FC236}">
                <a16:creationId xmlns:a16="http://schemas.microsoft.com/office/drawing/2014/main" xmlns="" id="{8E69131A-E7FB-49C8-A917-C721C0A81DD0}"/>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solidFill>
                  <a:srgbClr val="FFFF00"/>
                </a:solidFill>
              </a:rPr>
              <a:t>EuPRAXIA@SPARC_LAB</a:t>
            </a:r>
            <a:r>
              <a:rPr lang="en-US" i="1" dirty="0">
                <a:solidFill>
                  <a:srgbClr val="FFFF00"/>
                </a:solidFill>
              </a:rPr>
              <a:t> user workshop, Oct. 14 2021</a:t>
            </a:r>
            <a:endParaRPr lang="en-US" i="1" dirty="0">
              <a:solidFill>
                <a:srgbClr val="FFFF00"/>
              </a:solidFill>
            </a:endParaRPr>
          </a:p>
        </p:txBody>
      </p:sp>
      <p:sp>
        <p:nvSpPr>
          <p:cNvPr id="55" name="Segnaposto numero diapositiva 4">
            <a:extLst>
              <a:ext uri="{FF2B5EF4-FFF2-40B4-BE49-F238E27FC236}">
                <a16:creationId xmlns:a16="http://schemas.microsoft.com/office/drawing/2014/main" xmlns="" id="{2E7E0C30-6E40-4D46-B42A-2ACEFBE56CDD}"/>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4</a:t>
            </a:fld>
            <a:endParaRPr lang="it-IT">
              <a:solidFill>
                <a:srgbClr val="FFFF00"/>
              </a:solidFill>
            </a:endParaRPr>
          </a:p>
        </p:txBody>
      </p:sp>
      <p:sp>
        <p:nvSpPr>
          <p:cNvPr id="56" name="Rettangolo 55">
            <a:extLst>
              <a:ext uri="{FF2B5EF4-FFF2-40B4-BE49-F238E27FC236}">
                <a16:creationId xmlns:a16="http://schemas.microsoft.com/office/drawing/2014/main" xmlns="" id="{5326AC43-C5F1-4267-8AB7-7587CDBE53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a:solidFill>
                  <a:schemeClr val="accent5">
                    <a:lumMod val="20000"/>
                    <a:lumOff val="80000"/>
                  </a:schemeClr>
                </a:solidFill>
              </a:rPr>
              <a:t>A. Gallo, </a:t>
            </a:r>
            <a:r>
              <a:rPr lang="en-US" i="1" dirty="0" err="1" smtClean="0">
                <a:solidFill>
                  <a:schemeClr val="accent5">
                    <a:lumMod val="20000"/>
                    <a:lumOff val="80000"/>
                  </a:schemeClr>
                </a:solidFill>
              </a:rPr>
              <a:t>Wshop</a:t>
            </a:r>
            <a:r>
              <a:rPr lang="en-US" i="1" dirty="0" smtClean="0">
                <a:solidFill>
                  <a:schemeClr val="accent5">
                    <a:lumMod val="20000"/>
                    <a:lumOff val="80000"/>
                  </a:schemeClr>
                </a:solidFill>
              </a:rPr>
              <a:t> WELCOME</a:t>
            </a:r>
            <a:endParaRPr lang="en-US" i="1" dirty="0">
              <a:solidFill>
                <a:schemeClr val="accent5">
                  <a:lumMod val="20000"/>
                  <a:lumOff val="80000"/>
                </a:schemeClr>
              </a:solidFill>
            </a:endParaRPr>
          </a:p>
        </p:txBody>
      </p:sp>
    </p:spTree>
    <p:extLst>
      <p:ext uri="{BB962C8B-B14F-4D97-AF65-F5344CB8AC3E}">
        <p14:creationId xmlns:p14="http://schemas.microsoft.com/office/powerpoint/2010/main" val="64417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xmlns="" id="{ECB93A43-7377-436A-AEA6-7897F2C51B98}"/>
              </a:ext>
            </a:extLst>
          </p:cNvPr>
          <p:cNvPicPr>
            <a:picLocks noChangeAspect="1"/>
          </p:cNvPicPr>
          <p:nvPr/>
        </p:nvPicPr>
        <p:blipFill>
          <a:blip r:embed="rId3"/>
          <a:stretch>
            <a:fillRect/>
          </a:stretch>
        </p:blipFill>
        <p:spPr>
          <a:xfrm>
            <a:off x="76200" y="556477"/>
            <a:ext cx="7953375" cy="5754662"/>
          </a:xfrm>
          <a:prstGeom prst="rect">
            <a:avLst/>
          </a:prstGeom>
        </p:spPr>
      </p:pic>
      <p:sp>
        <p:nvSpPr>
          <p:cNvPr id="44" name="CasellaDiTesto 43">
            <a:extLst>
              <a:ext uri="{FF2B5EF4-FFF2-40B4-BE49-F238E27FC236}">
                <a16:creationId xmlns:a16="http://schemas.microsoft.com/office/drawing/2014/main" xmlns="" id="{4ACDAE87-2C30-44CB-B487-916B9B2AD859}"/>
              </a:ext>
            </a:extLst>
          </p:cNvPr>
          <p:cNvSpPr txBox="1"/>
          <p:nvPr/>
        </p:nvSpPr>
        <p:spPr>
          <a:xfrm>
            <a:off x="7458075" y="443187"/>
            <a:ext cx="4514827" cy="707886"/>
          </a:xfrm>
          <a:prstGeom prst="rect">
            <a:avLst/>
          </a:prstGeom>
          <a:noFill/>
        </p:spPr>
        <p:txBody>
          <a:bodyPr wrap="square" rtlCol="0">
            <a:spAutoFit/>
          </a:bodyPr>
          <a:lstStyle/>
          <a:p>
            <a:pPr>
              <a:spcAft>
                <a:spcPts val="600"/>
              </a:spcAft>
            </a:pPr>
            <a:r>
              <a:rPr lang="en-GB" sz="2000" b="1" i="1" dirty="0" smtClean="0">
                <a:solidFill>
                  <a:schemeClr val="accent6">
                    <a:lumMod val="50000"/>
                  </a:schemeClr>
                </a:solidFill>
              </a:rPr>
              <a:t>The Accelerator Division structure is the backbone of the new facility realization </a:t>
            </a:r>
            <a:endParaRPr lang="en-GB" sz="2000" b="1" i="1" dirty="0">
              <a:solidFill>
                <a:schemeClr val="accent6">
                  <a:lumMod val="50000"/>
                </a:schemeClr>
              </a:solidFill>
            </a:endParaRPr>
          </a:p>
        </p:txBody>
      </p:sp>
      <p:sp>
        <p:nvSpPr>
          <p:cNvPr id="26" name="Rettangolo 25">
            <a:extLst>
              <a:ext uri="{FF2B5EF4-FFF2-40B4-BE49-F238E27FC236}">
                <a16:creationId xmlns:a16="http://schemas.microsoft.com/office/drawing/2014/main" xmlns="" id="{8E69131A-E7FB-49C8-A917-C721C0A81DD0}"/>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solidFill>
                  <a:srgbClr val="FFFF00"/>
                </a:solidFill>
              </a:rPr>
              <a:t>EuPRAXIA@SPARC_LAB</a:t>
            </a:r>
            <a:r>
              <a:rPr lang="en-US" i="1" dirty="0">
                <a:solidFill>
                  <a:srgbClr val="FFFF00"/>
                </a:solidFill>
              </a:rPr>
              <a:t> user workshop, Oct. 14 2021</a:t>
            </a:r>
            <a:endParaRPr lang="en-US" i="1" dirty="0">
              <a:solidFill>
                <a:srgbClr val="FFFF00"/>
              </a:solidFill>
            </a:endParaRPr>
          </a:p>
        </p:txBody>
      </p:sp>
      <p:sp>
        <p:nvSpPr>
          <p:cNvPr id="27" name="Segnaposto numero diapositiva 4">
            <a:extLst>
              <a:ext uri="{FF2B5EF4-FFF2-40B4-BE49-F238E27FC236}">
                <a16:creationId xmlns:a16="http://schemas.microsoft.com/office/drawing/2014/main" xmlns="" id="{2E7E0C30-6E40-4D46-B42A-2ACEFBE56CDD}"/>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5</a:t>
            </a:fld>
            <a:endParaRPr lang="it-IT">
              <a:solidFill>
                <a:srgbClr val="FFFF00"/>
              </a:solidFill>
            </a:endParaRPr>
          </a:p>
        </p:txBody>
      </p:sp>
      <p:sp>
        <p:nvSpPr>
          <p:cNvPr id="28" name="Rettangolo 27">
            <a:extLst>
              <a:ext uri="{FF2B5EF4-FFF2-40B4-BE49-F238E27FC236}">
                <a16:creationId xmlns:a16="http://schemas.microsoft.com/office/drawing/2014/main" xmlns="" id="{5326AC43-C5F1-4267-8AB7-7587CDBE53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a:solidFill>
                  <a:schemeClr val="accent5">
                    <a:lumMod val="20000"/>
                    <a:lumOff val="80000"/>
                  </a:schemeClr>
                </a:solidFill>
              </a:rPr>
              <a:t>A. Gallo, </a:t>
            </a:r>
            <a:r>
              <a:rPr lang="en-US" i="1" dirty="0" err="1" smtClean="0">
                <a:solidFill>
                  <a:schemeClr val="accent5">
                    <a:lumMod val="20000"/>
                    <a:lumOff val="80000"/>
                  </a:schemeClr>
                </a:solidFill>
              </a:rPr>
              <a:t>Wshop</a:t>
            </a:r>
            <a:r>
              <a:rPr lang="en-US" i="1" dirty="0" smtClean="0">
                <a:solidFill>
                  <a:schemeClr val="accent5">
                    <a:lumMod val="20000"/>
                    <a:lumOff val="80000"/>
                  </a:schemeClr>
                </a:solidFill>
              </a:rPr>
              <a:t> WELCOME</a:t>
            </a:r>
            <a:endParaRPr lang="en-US" i="1" dirty="0">
              <a:solidFill>
                <a:schemeClr val="accent5">
                  <a:lumMod val="20000"/>
                  <a:lumOff val="80000"/>
                </a:schemeClr>
              </a:solidFill>
            </a:endParaRPr>
          </a:p>
        </p:txBody>
      </p:sp>
      <p:sp>
        <p:nvSpPr>
          <p:cNvPr id="31" name="CasellaDiTesto 30">
            <a:extLst>
              <a:ext uri="{FF2B5EF4-FFF2-40B4-BE49-F238E27FC236}">
                <a16:creationId xmlns:a16="http://schemas.microsoft.com/office/drawing/2014/main" xmlns="" id="{4ACDAE87-2C30-44CB-B487-916B9B2AD859}"/>
              </a:ext>
            </a:extLst>
          </p:cNvPr>
          <p:cNvSpPr txBox="1"/>
          <p:nvPr/>
        </p:nvSpPr>
        <p:spPr>
          <a:xfrm>
            <a:off x="7858125" y="1243287"/>
            <a:ext cx="4105275" cy="17081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b="1" i="1" dirty="0" smtClean="0">
                <a:solidFill>
                  <a:srgbClr val="0070C0"/>
                </a:solidFill>
              </a:rPr>
              <a:t>≈ 100 people, including staff, fellows and PhDs</a:t>
            </a:r>
          </a:p>
          <a:p>
            <a:pPr marL="342900" indent="-342900">
              <a:spcAft>
                <a:spcPts val="600"/>
              </a:spcAft>
              <a:buFont typeface="Arial" panose="020B0604020202020204" pitchFamily="34" charset="0"/>
              <a:buChar char="•"/>
            </a:pPr>
            <a:r>
              <a:rPr lang="en-GB" b="1" i="1" dirty="0" smtClean="0">
                <a:solidFill>
                  <a:srgbClr val="0070C0"/>
                </a:solidFill>
              </a:rPr>
              <a:t>9 technical services</a:t>
            </a:r>
          </a:p>
          <a:p>
            <a:pPr marL="342900" indent="-342900">
              <a:spcAft>
                <a:spcPts val="600"/>
              </a:spcAft>
              <a:buFont typeface="Arial" panose="020B0604020202020204" pitchFamily="34" charset="0"/>
              <a:buChar char="•"/>
            </a:pPr>
            <a:r>
              <a:rPr lang="en-GB" b="1" i="1" dirty="0" smtClean="0">
                <a:solidFill>
                  <a:srgbClr val="0070C0"/>
                </a:solidFill>
              </a:rPr>
              <a:t>secretary office</a:t>
            </a:r>
          </a:p>
          <a:p>
            <a:pPr marL="342900" indent="-342900">
              <a:spcAft>
                <a:spcPts val="600"/>
              </a:spcAft>
              <a:buFont typeface="Arial" panose="020B0604020202020204" pitchFamily="34" charset="0"/>
              <a:buChar char="•"/>
            </a:pPr>
            <a:r>
              <a:rPr lang="en-GB" b="1" i="1" dirty="0" smtClean="0">
                <a:solidFill>
                  <a:srgbClr val="0070C0"/>
                </a:solidFill>
              </a:rPr>
              <a:t>scientific staff </a:t>
            </a:r>
            <a:endParaRPr lang="en-GB" b="1" i="1" dirty="0">
              <a:solidFill>
                <a:srgbClr val="0070C0"/>
              </a:solidFill>
            </a:endParaRPr>
          </a:p>
        </p:txBody>
      </p:sp>
      <p:sp>
        <p:nvSpPr>
          <p:cNvPr id="33" name="CasellaDiTesto 32">
            <a:extLst>
              <a:ext uri="{FF2B5EF4-FFF2-40B4-BE49-F238E27FC236}">
                <a16:creationId xmlns:a16="http://schemas.microsoft.com/office/drawing/2014/main" xmlns="" id="{4ACDAE87-2C30-44CB-B487-916B9B2AD859}"/>
              </a:ext>
            </a:extLst>
          </p:cNvPr>
          <p:cNvSpPr txBox="1"/>
          <p:nvPr/>
        </p:nvSpPr>
        <p:spPr>
          <a:xfrm>
            <a:off x="7867650" y="3053037"/>
            <a:ext cx="4105275" cy="3524042"/>
          </a:xfrm>
          <a:prstGeom prst="rect">
            <a:avLst/>
          </a:prstGeom>
          <a:noFill/>
        </p:spPr>
        <p:txBody>
          <a:bodyPr wrap="square" rtlCol="0">
            <a:spAutoFit/>
          </a:bodyPr>
          <a:lstStyle/>
          <a:p>
            <a:pPr>
              <a:spcAft>
                <a:spcPts val="600"/>
              </a:spcAft>
            </a:pPr>
            <a:r>
              <a:rPr lang="en-GB" b="1" i="1" dirty="0" smtClean="0">
                <a:solidFill>
                  <a:srgbClr val="C00000"/>
                </a:solidFill>
              </a:rPr>
              <a:t>Many activities besides the new facility design and construction:</a:t>
            </a:r>
          </a:p>
          <a:p>
            <a:pPr marL="342900" indent="-342900">
              <a:spcAft>
                <a:spcPts val="600"/>
              </a:spcAft>
              <a:buFont typeface="Arial" panose="020B0604020202020204" pitchFamily="34" charset="0"/>
              <a:buChar char="•"/>
            </a:pPr>
            <a:r>
              <a:rPr lang="en-GB" b="1" i="1" dirty="0" smtClean="0">
                <a:solidFill>
                  <a:srgbClr val="C00000"/>
                </a:solidFill>
              </a:rPr>
              <a:t>Run the existing facilities (DAFNE/BTF/SPARC/TEX)</a:t>
            </a:r>
          </a:p>
          <a:p>
            <a:pPr marL="342900" indent="-342900">
              <a:spcAft>
                <a:spcPts val="600"/>
              </a:spcAft>
              <a:buFont typeface="Arial" panose="020B0604020202020204" pitchFamily="34" charset="0"/>
              <a:buChar char="•"/>
            </a:pPr>
            <a:r>
              <a:rPr lang="en-GB" b="1" i="1" dirty="0" smtClean="0">
                <a:solidFill>
                  <a:srgbClr val="C00000"/>
                </a:solidFill>
              </a:rPr>
              <a:t>Complete STAR HE (Compton source upgrade at University of Calabria)</a:t>
            </a:r>
          </a:p>
          <a:p>
            <a:pPr marL="342900" indent="-342900">
              <a:spcAft>
                <a:spcPts val="600"/>
              </a:spcAft>
              <a:buFont typeface="Arial" panose="020B0604020202020204" pitchFamily="34" charset="0"/>
              <a:buChar char="•"/>
            </a:pPr>
            <a:r>
              <a:rPr lang="en-GB" b="1" i="1" dirty="0" smtClean="0">
                <a:solidFill>
                  <a:srgbClr val="C00000"/>
                </a:solidFill>
              </a:rPr>
              <a:t>Engagement in the ELI-NP finalization at IFIN </a:t>
            </a:r>
            <a:r>
              <a:rPr lang="en-GB" b="1" i="1" dirty="0" err="1" smtClean="0">
                <a:solidFill>
                  <a:srgbClr val="C00000"/>
                </a:solidFill>
              </a:rPr>
              <a:t>Magurele</a:t>
            </a:r>
            <a:r>
              <a:rPr lang="en-GB" b="1" i="1" dirty="0" smtClean="0">
                <a:solidFill>
                  <a:srgbClr val="C00000"/>
                </a:solidFill>
              </a:rPr>
              <a:t> (RO) </a:t>
            </a:r>
          </a:p>
          <a:p>
            <a:pPr marL="342900" indent="-342900">
              <a:spcAft>
                <a:spcPts val="600"/>
              </a:spcAft>
              <a:buFont typeface="Arial" panose="020B0604020202020204" pitchFamily="34" charset="0"/>
              <a:buChar char="•"/>
            </a:pPr>
            <a:r>
              <a:rPr lang="en-GB" b="1" i="1" dirty="0" smtClean="0">
                <a:solidFill>
                  <a:srgbClr val="C00000"/>
                </a:solidFill>
              </a:rPr>
              <a:t>EU and INFN CSN5 projects and collaborations</a:t>
            </a:r>
          </a:p>
          <a:p>
            <a:pPr marL="342900" indent="-342900">
              <a:spcAft>
                <a:spcPts val="600"/>
              </a:spcAft>
              <a:buFont typeface="Arial" panose="020B0604020202020204" pitchFamily="34" charset="0"/>
              <a:buChar char="•"/>
            </a:pPr>
            <a:r>
              <a:rPr lang="en-GB" b="1" i="1" dirty="0" smtClean="0">
                <a:solidFill>
                  <a:srgbClr val="C00000"/>
                </a:solidFill>
              </a:rPr>
              <a:t>… </a:t>
            </a:r>
            <a:endParaRPr lang="en-GB" b="1" i="1" dirty="0">
              <a:solidFill>
                <a:srgbClr val="C00000"/>
              </a:solidFill>
            </a:endParaRPr>
          </a:p>
        </p:txBody>
      </p:sp>
    </p:spTree>
    <p:extLst>
      <p:ext uri="{BB962C8B-B14F-4D97-AF65-F5344CB8AC3E}">
        <p14:creationId xmlns:p14="http://schemas.microsoft.com/office/powerpoint/2010/main" val="167013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xmlns="" id="{8E69131A-E7FB-49C8-A917-C721C0A81DD0}"/>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solidFill>
                  <a:srgbClr val="FFFF00"/>
                </a:solidFill>
              </a:rPr>
              <a:t>EuPRAXIA@SPARC_LAB</a:t>
            </a:r>
            <a:r>
              <a:rPr lang="en-US" i="1" dirty="0">
                <a:solidFill>
                  <a:srgbClr val="FFFF00"/>
                </a:solidFill>
              </a:rPr>
              <a:t> user workshop, Oct. 14 2021</a:t>
            </a:r>
            <a:endParaRPr lang="en-US" i="1" dirty="0">
              <a:solidFill>
                <a:srgbClr val="FFFF00"/>
              </a:solidFill>
            </a:endParaRPr>
          </a:p>
        </p:txBody>
      </p:sp>
      <p:sp>
        <p:nvSpPr>
          <p:cNvPr id="27" name="Segnaposto numero diapositiva 4">
            <a:extLst>
              <a:ext uri="{FF2B5EF4-FFF2-40B4-BE49-F238E27FC236}">
                <a16:creationId xmlns:a16="http://schemas.microsoft.com/office/drawing/2014/main" xmlns="" id="{2E7E0C30-6E40-4D46-B42A-2ACEFBE56CDD}"/>
              </a:ext>
            </a:extLst>
          </p:cNvPr>
          <p:cNvSpPr>
            <a:spLocks noGrp="1"/>
          </p:cNvSpPr>
          <p:nvPr>
            <p:ph type="sldNum" sz="quarter" idx="12"/>
          </p:nvPr>
        </p:nvSpPr>
        <p:spPr>
          <a:xfrm>
            <a:off x="9189720" y="6498590"/>
            <a:ext cx="2743200" cy="365125"/>
          </a:xfrm>
        </p:spPr>
        <p:txBody>
          <a:bodyPr/>
          <a:lstStyle/>
          <a:p>
            <a:fld id="{78D38D78-E7CE-4FC5-9811-B7ED10FBA3DF}" type="slidenum">
              <a:rPr lang="it-IT" smtClean="0">
                <a:solidFill>
                  <a:srgbClr val="FFFF00"/>
                </a:solidFill>
              </a:rPr>
              <a:t>6</a:t>
            </a:fld>
            <a:endParaRPr lang="it-IT">
              <a:solidFill>
                <a:srgbClr val="FFFF00"/>
              </a:solidFill>
            </a:endParaRPr>
          </a:p>
        </p:txBody>
      </p:sp>
      <p:sp>
        <p:nvSpPr>
          <p:cNvPr id="28" name="Rettangolo 27">
            <a:extLst>
              <a:ext uri="{FF2B5EF4-FFF2-40B4-BE49-F238E27FC236}">
                <a16:creationId xmlns:a16="http://schemas.microsoft.com/office/drawing/2014/main" xmlns="" id="{5326AC43-C5F1-4267-8AB7-7587CDBE53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a:solidFill>
                  <a:schemeClr val="accent5">
                    <a:lumMod val="20000"/>
                    <a:lumOff val="80000"/>
                  </a:schemeClr>
                </a:solidFill>
              </a:rPr>
              <a:t>A. Gallo, </a:t>
            </a:r>
            <a:r>
              <a:rPr lang="en-US" i="1" dirty="0" err="1" smtClean="0">
                <a:solidFill>
                  <a:schemeClr val="accent5">
                    <a:lumMod val="20000"/>
                    <a:lumOff val="80000"/>
                  </a:schemeClr>
                </a:solidFill>
              </a:rPr>
              <a:t>Wshop</a:t>
            </a:r>
            <a:r>
              <a:rPr lang="en-US" i="1" dirty="0" smtClean="0">
                <a:solidFill>
                  <a:schemeClr val="accent5">
                    <a:lumMod val="20000"/>
                    <a:lumOff val="80000"/>
                  </a:schemeClr>
                </a:solidFill>
              </a:rPr>
              <a:t> WELCOME</a:t>
            </a:r>
            <a:endParaRPr lang="en-US" i="1" dirty="0">
              <a:solidFill>
                <a:schemeClr val="accent5">
                  <a:lumMod val="20000"/>
                  <a:lumOff val="80000"/>
                </a:schemeClr>
              </a:solidFill>
            </a:endParaRPr>
          </a:p>
        </p:txBody>
      </p:sp>
      <p:sp>
        <p:nvSpPr>
          <p:cNvPr id="2" name="CasellaDiTesto 1"/>
          <p:cNvSpPr txBox="1"/>
          <p:nvPr/>
        </p:nvSpPr>
        <p:spPr>
          <a:xfrm>
            <a:off x="390526" y="1543050"/>
            <a:ext cx="11058524" cy="1015663"/>
          </a:xfrm>
          <a:prstGeom prst="rect">
            <a:avLst/>
          </a:prstGeom>
          <a:solidFill>
            <a:schemeClr val="accent1">
              <a:lumMod val="20000"/>
              <a:lumOff val="80000"/>
            </a:schemeClr>
          </a:solidFill>
        </p:spPr>
        <p:txBody>
          <a:bodyPr wrap="square" rtlCol="0">
            <a:spAutoFit/>
          </a:bodyPr>
          <a:lstStyle/>
          <a:p>
            <a:pPr algn="just"/>
            <a:r>
              <a:rPr lang="en-GB" sz="2000" dirty="0"/>
              <a:t>T</a:t>
            </a:r>
            <a:r>
              <a:rPr lang="en-GB" sz="2000" dirty="0" smtClean="0"/>
              <a:t>his </a:t>
            </a:r>
            <a:r>
              <a:rPr lang="en-GB" sz="2000" dirty="0"/>
              <a:t>is a very exciting period for the Lab, we have an extreme challenging enterprise ahead, but we can feel the support of INFN, the energy and the engagement of our young scientists and the expectations (but also the collaborative attitude) of our reference international scientific </a:t>
            </a:r>
            <a:r>
              <a:rPr lang="en-GB" sz="2000" dirty="0" smtClean="0"/>
              <a:t>community.</a:t>
            </a:r>
            <a:endParaRPr lang="it-IT" sz="2000" dirty="0"/>
          </a:p>
        </p:txBody>
      </p:sp>
      <p:sp>
        <p:nvSpPr>
          <p:cNvPr id="10" name="CasellaDiTesto 9">
            <a:extLst>
              <a:ext uri="{FF2B5EF4-FFF2-40B4-BE49-F238E27FC236}">
                <a16:creationId xmlns:a16="http://schemas.microsoft.com/office/drawing/2014/main" xmlns="" id="{8F974550-F420-4F9F-8E35-806A4F50C895}"/>
              </a:ext>
            </a:extLst>
          </p:cNvPr>
          <p:cNvSpPr txBox="1"/>
          <p:nvPr/>
        </p:nvSpPr>
        <p:spPr>
          <a:xfrm>
            <a:off x="4333877" y="562686"/>
            <a:ext cx="3495674" cy="769441"/>
          </a:xfrm>
          <a:prstGeom prst="rect">
            <a:avLst/>
          </a:prstGeom>
          <a:noFill/>
        </p:spPr>
        <p:txBody>
          <a:bodyPr wrap="square" rtlCol="0">
            <a:spAutoFit/>
          </a:bodyPr>
          <a:lstStyle/>
          <a:p>
            <a:r>
              <a:rPr lang="en-GB" sz="4400" b="1" dirty="0" smtClean="0">
                <a:solidFill>
                  <a:srgbClr val="0070C0"/>
                </a:solidFill>
              </a:rPr>
              <a:t>In Conclusion:</a:t>
            </a:r>
            <a:endParaRPr lang="en-GB" sz="4400" b="1" dirty="0">
              <a:solidFill>
                <a:srgbClr val="0070C0"/>
              </a:solidFill>
            </a:endParaRPr>
          </a:p>
        </p:txBody>
      </p:sp>
      <p:sp>
        <p:nvSpPr>
          <p:cNvPr id="11" name="CasellaDiTesto 10"/>
          <p:cNvSpPr txBox="1"/>
          <p:nvPr/>
        </p:nvSpPr>
        <p:spPr>
          <a:xfrm>
            <a:off x="390526" y="3007161"/>
            <a:ext cx="11058524" cy="1631216"/>
          </a:xfrm>
          <a:prstGeom prst="rect">
            <a:avLst/>
          </a:prstGeom>
          <a:solidFill>
            <a:schemeClr val="accent4">
              <a:lumMod val="20000"/>
              <a:lumOff val="80000"/>
            </a:schemeClr>
          </a:solidFill>
        </p:spPr>
        <p:txBody>
          <a:bodyPr wrap="square" rtlCol="0">
            <a:spAutoFit/>
          </a:bodyPr>
          <a:lstStyle/>
          <a:p>
            <a:pPr algn="just"/>
            <a:r>
              <a:rPr lang="en-GB" sz="2000" dirty="0" smtClean="0"/>
              <a:t>And </a:t>
            </a:r>
            <a:r>
              <a:rPr lang="en-GB" sz="2000" dirty="0"/>
              <a:t>of course we are proud to serve </a:t>
            </a:r>
            <a:r>
              <a:rPr lang="en-GB" sz="2000" dirty="0" smtClean="0"/>
              <a:t>again a community of users, </a:t>
            </a:r>
            <a:r>
              <a:rPr lang="en-GB" sz="2000" dirty="0"/>
              <a:t>which ultimately </a:t>
            </a:r>
            <a:r>
              <a:rPr lang="en-GB" sz="2000" dirty="0" smtClean="0"/>
              <a:t>is the goal of our </a:t>
            </a:r>
            <a:r>
              <a:rPr lang="en-GB" sz="2000" dirty="0"/>
              <a:t>effort. Serving a </a:t>
            </a:r>
            <a:r>
              <a:rPr lang="en-GB" sz="2000" dirty="0" smtClean="0"/>
              <a:t>scientific community </a:t>
            </a:r>
            <a:r>
              <a:rPr lang="en-GB" sz="2000" dirty="0"/>
              <a:t>is in the DNA of our Lab, that’s why we are glad to welcome you in this workshop and in the numerous following ones. Together with you we expect to focus and understand better the potentialities of our future realization, and to have indications on how the design of this instrument can be </a:t>
            </a:r>
            <a:r>
              <a:rPr lang="en-GB" sz="2000" dirty="0" smtClean="0"/>
              <a:t>improved and tuned </a:t>
            </a:r>
            <a:r>
              <a:rPr lang="en-GB" sz="2000" dirty="0"/>
              <a:t>to produce beautiful and original </a:t>
            </a:r>
            <a:r>
              <a:rPr lang="en-GB" sz="2000" dirty="0" smtClean="0"/>
              <a:t>physics in an efficient way.</a:t>
            </a:r>
            <a:endParaRPr lang="it-IT" sz="2000" dirty="0"/>
          </a:p>
        </p:txBody>
      </p:sp>
      <p:sp>
        <p:nvSpPr>
          <p:cNvPr id="13" name="CasellaDiTesto 12">
            <a:extLst>
              <a:ext uri="{FF2B5EF4-FFF2-40B4-BE49-F238E27FC236}">
                <a16:creationId xmlns:a16="http://schemas.microsoft.com/office/drawing/2014/main" xmlns="" id="{8F974550-F420-4F9F-8E35-806A4F50C895}"/>
              </a:ext>
            </a:extLst>
          </p:cNvPr>
          <p:cNvSpPr txBox="1"/>
          <p:nvPr/>
        </p:nvSpPr>
        <p:spPr>
          <a:xfrm>
            <a:off x="390526" y="5106111"/>
            <a:ext cx="11058524" cy="769441"/>
          </a:xfrm>
          <a:prstGeom prst="rect">
            <a:avLst/>
          </a:prstGeom>
          <a:noFill/>
        </p:spPr>
        <p:txBody>
          <a:bodyPr wrap="square" rtlCol="0">
            <a:spAutoFit/>
          </a:bodyPr>
          <a:lstStyle/>
          <a:p>
            <a:pPr algn="ctr"/>
            <a:r>
              <a:rPr lang="en-GB" sz="4400" b="1" dirty="0" smtClean="0">
                <a:solidFill>
                  <a:srgbClr val="FF0000"/>
                </a:solidFill>
              </a:rPr>
              <a:t>WELCOME and have a nice fruitful meeting!</a:t>
            </a:r>
            <a:endParaRPr lang="en-GB" sz="4400" b="1" dirty="0">
              <a:solidFill>
                <a:srgbClr val="FF0000"/>
              </a:solidFill>
            </a:endParaRPr>
          </a:p>
        </p:txBody>
      </p:sp>
    </p:spTree>
    <p:extLst>
      <p:ext uri="{BB962C8B-B14F-4D97-AF65-F5344CB8AC3E}">
        <p14:creationId xmlns:p14="http://schemas.microsoft.com/office/powerpoint/2010/main" val="6032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29618</TotalTime>
  <Words>603</Words>
  <Application>Microsoft Office PowerPoint</Application>
  <PresentationFormat>Personalizzato</PresentationFormat>
  <Paragraphs>55</Paragraphs>
  <Slides>6</Slides>
  <Notes>2</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X-band Klystron and Modulator overview Eupraxia@SPARC_LAB</dc:title>
  <dc:creator>Fabio Cardelli</dc:creator>
  <cp:lastModifiedBy>Sandro</cp:lastModifiedBy>
  <cp:revision>59</cp:revision>
  <dcterms:created xsi:type="dcterms:W3CDTF">2021-06-22T08:07:58Z</dcterms:created>
  <dcterms:modified xsi:type="dcterms:W3CDTF">2021-10-14T06:50:55Z</dcterms:modified>
</cp:coreProperties>
</file>