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6" r:id="rId3"/>
    <p:sldId id="258" r:id="rId4"/>
    <p:sldId id="279" r:id="rId5"/>
    <p:sldId id="280" r:id="rId6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96" d="100"/>
          <a:sy n="196" d="100"/>
        </p:scale>
        <p:origin x="128" y="1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84725" y="505248"/>
            <a:ext cx="8374549" cy="409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marL="108585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marL="108585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marL="108585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marL="108585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marL="108585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2404" y="2048814"/>
            <a:ext cx="7639191" cy="1013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5993" y="2413203"/>
            <a:ext cx="3895725" cy="19888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56125" y="4778067"/>
            <a:ext cx="230504" cy="167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marL="108585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ic.phy.anl.gov/ip6/index.html" TargetMode="External"/><Relationship Id="rId2" Type="http://schemas.openxmlformats.org/officeDocument/2006/relationships/hyperlink" Target="https://eicweb.phy.anl.gov/EIC/benchmarks/reconstruction_benchmarks.git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icweb.phy.anl.gov/EIC/eicd.git" TargetMode="External"/><Relationship Id="rId2" Type="http://schemas.openxmlformats.org/officeDocument/2006/relationships/hyperlink" Target="https://eicweb.phy.anl.gov/EIC/juggler.git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eicweb.phy.anl.gov/EIC/NPDet.git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52800" y="2114550"/>
            <a:ext cx="3277235" cy="59734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ctr">
              <a:lnSpc>
                <a:spcPct val="101299"/>
              </a:lnSpc>
              <a:spcBef>
                <a:spcPts val="90"/>
              </a:spcBef>
            </a:pPr>
            <a:r>
              <a:rPr lang="en-US" sz="2350" b="1" spc="10" dirty="0" smtClean="0">
                <a:solidFill>
                  <a:srgbClr val="595959"/>
                </a:solidFill>
                <a:latin typeface="Arial"/>
                <a:cs typeface="Arial"/>
              </a:rPr>
              <a:t>Status of Athena SW</a:t>
            </a:r>
            <a:endParaRPr sz="2350" dirty="0">
              <a:latin typeface="Arial"/>
              <a:cs typeface="Arial"/>
            </a:endParaRPr>
          </a:p>
          <a:p>
            <a:pPr marL="2540" algn="ctr">
              <a:lnSpc>
                <a:spcPct val="100000"/>
              </a:lnSpc>
              <a:spcBef>
                <a:spcPts val="80"/>
              </a:spcBef>
            </a:pPr>
            <a:r>
              <a:rPr lang="en-US" sz="1350" spc="10" smtClean="0">
                <a:solidFill>
                  <a:srgbClr val="595959"/>
                </a:solidFill>
                <a:latin typeface="Arial"/>
                <a:cs typeface="Arial"/>
              </a:rPr>
              <a:t>Wednesday </a:t>
            </a:r>
            <a:r>
              <a:rPr sz="1350" spc="-40" smtClean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350" spc="10" smtClean="0">
                <a:solidFill>
                  <a:srgbClr val="595959"/>
                </a:solidFill>
                <a:latin typeface="Arial"/>
                <a:cs typeface="Arial"/>
              </a:rPr>
              <a:t>2021-07-</a:t>
            </a:r>
            <a:r>
              <a:rPr lang="en-US" sz="1350" spc="10" smtClean="0">
                <a:solidFill>
                  <a:srgbClr val="595959"/>
                </a:solidFill>
                <a:latin typeface="Arial"/>
                <a:cs typeface="Arial"/>
              </a:rPr>
              <a:t>22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38125" y="3716387"/>
            <a:ext cx="3023235" cy="89725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100965">
              <a:lnSpc>
                <a:spcPts val="1120"/>
              </a:lnSpc>
              <a:spcBef>
                <a:spcPts val="240"/>
              </a:spcBef>
            </a:pPr>
            <a:r>
              <a:rPr sz="1000" b="1" spc="20" dirty="0">
                <a:solidFill>
                  <a:srgbClr val="595959"/>
                </a:solidFill>
                <a:latin typeface="Arial"/>
                <a:cs typeface="Arial"/>
              </a:rPr>
              <a:t>The </a:t>
            </a:r>
            <a:r>
              <a:rPr sz="1000" b="1" spc="15" dirty="0">
                <a:solidFill>
                  <a:srgbClr val="595959"/>
                </a:solidFill>
                <a:latin typeface="Arial"/>
                <a:cs typeface="Arial"/>
              </a:rPr>
              <a:t>Software </a:t>
            </a:r>
            <a:r>
              <a:rPr sz="1000" b="1" spc="20" dirty="0">
                <a:solidFill>
                  <a:srgbClr val="595959"/>
                </a:solidFill>
                <a:latin typeface="Arial"/>
                <a:cs typeface="Arial"/>
              </a:rPr>
              <a:t>and </a:t>
            </a:r>
            <a:r>
              <a:rPr sz="1000" b="1" spc="15" dirty="0">
                <a:solidFill>
                  <a:srgbClr val="595959"/>
                </a:solidFill>
                <a:latin typeface="Arial"/>
                <a:cs typeface="Arial"/>
              </a:rPr>
              <a:t>Computing </a:t>
            </a:r>
            <a:r>
              <a:rPr sz="1000" b="1" spc="30" dirty="0">
                <a:solidFill>
                  <a:srgbClr val="595959"/>
                </a:solidFill>
                <a:latin typeface="Arial"/>
                <a:cs typeface="Arial"/>
              </a:rPr>
              <a:t>WG </a:t>
            </a:r>
            <a:r>
              <a:rPr sz="1000" b="1" spc="15" dirty="0">
                <a:solidFill>
                  <a:srgbClr val="595959"/>
                </a:solidFill>
                <a:latin typeface="Arial"/>
                <a:cs typeface="Arial"/>
              </a:rPr>
              <a:t>Conveners: </a:t>
            </a:r>
            <a:r>
              <a:rPr sz="1000" b="1" spc="2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595959"/>
                </a:solidFill>
                <a:latin typeface="Arial"/>
                <a:cs typeface="Arial"/>
              </a:rPr>
              <a:t>Andrea Bressan (University </a:t>
            </a:r>
            <a:r>
              <a:rPr sz="1000" spc="10" dirty="0">
                <a:solidFill>
                  <a:srgbClr val="595959"/>
                </a:solidFill>
                <a:latin typeface="Arial"/>
                <a:cs typeface="Arial"/>
              </a:rPr>
              <a:t>of Trieste </a:t>
            </a:r>
            <a:r>
              <a:rPr sz="1000" spc="15" dirty="0">
                <a:solidFill>
                  <a:srgbClr val="595959"/>
                </a:solidFill>
                <a:latin typeface="Arial"/>
                <a:cs typeface="Arial"/>
              </a:rPr>
              <a:t>and INFN) </a:t>
            </a:r>
            <a:r>
              <a:rPr sz="1000" spc="10" dirty="0">
                <a:solidFill>
                  <a:srgbClr val="595959"/>
                </a:solidFill>
                <a:latin typeface="Arial"/>
                <a:cs typeface="Arial"/>
              </a:rPr>
              <a:t>, </a:t>
            </a:r>
            <a:r>
              <a:rPr sz="1000" spc="-26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595959"/>
                </a:solidFill>
                <a:latin typeface="Arial"/>
                <a:cs typeface="Arial"/>
              </a:rPr>
              <a:t>Dmitry</a:t>
            </a:r>
            <a:r>
              <a:rPr sz="100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spc="20" dirty="0">
                <a:solidFill>
                  <a:srgbClr val="595959"/>
                </a:solidFill>
                <a:latin typeface="Arial"/>
                <a:cs typeface="Arial"/>
              </a:rPr>
              <a:t>Romanov</a:t>
            </a:r>
            <a:r>
              <a:rPr sz="1000" spc="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595959"/>
                </a:solidFill>
                <a:latin typeface="Arial"/>
                <a:cs typeface="Arial"/>
              </a:rPr>
              <a:t>(Jefferson</a:t>
            </a:r>
            <a:r>
              <a:rPr sz="1000" spc="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595959"/>
                </a:solidFill>
                <a:latin typeface="Arial"/>
                <a:cs typeface="Arial"/>
              </a:rPr>
              <a:t>lab)</a:t>
            </a:r>
            <a:r>
              <a:rPr sz="1000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595959"/>
                </a:solidFill>
                <a:latin typeface="Arial"/>
                <a:cs typeface="Arial"/>
              </a:rPr>
              <a:t>,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ts val="1120"/>
              </a:lnSpc>
              <a:spcBef>
                <a:spcPts val="10"/>
              </a:spcBef>
            </a:pPr>
            <a:r>
              <a:rPr sz="1000" spc="10" dirty="0">
                <a:solidFill>
                  <a:srgbClr val="595959"/>
                </a:solidFill>
                <a:latin typeface="Arial"/>
                <a:cs typeface="Arial"/>
              </a:rPr>
              <a:t>Sylvester </a:t>
            </a:r>
            <a:r>
              <a:rPr sz="1000" spc="20" dirty="0">
                <a:solidFill>
                  <a:srgbClr val="595959"/>
                </a:solidFill>
                <a:latin typeface="Arial"/>
                <a:cs typeface="Arial"/>
              </a:rPr>
              <a:t>Joosten (Argonne </a:t>
            </a:r>
            <a:r>
              <a:rPr sz="1000" spc="10" dirty="0">
                <a:solidFill>
                  <a:srgbClr val="595959"/>
                </a:solidFill>
                <a:latin typeface="Arial"/>
                <a:cs typeface="Arial"/>
              </a:rPr>
              <a:t>National Laboratory) , </a:t>
            </a:r>
            <a:r>
              <a:rPr sz="1000" spc="15" dirty="0">
                <a:solidFill>
                  <a:srgbClr val="595959"/>
                </a:solidFill>
                <a:latin typeface="Arial"/>
                <a:cs typeface="Arial"/>
              </a:rPr>
              <a:t> Whitney Armstrong </a:t>
            </a:r>
            <a:r>
              <a:rPr sz="1000" spc="20" dirty="0">
                <a:solidFill>
                  <a:srgbClr val="595959"/>
                </a:solidFill>
                <a:latin typeface="Arial"/>
                <a:cs typeface="Arial"/>
              </a:rPr>
              <a:t>(Argonne </a:t>
            </a:r>
            <a:r>
              <a:rPr sz="1000" spc="10" dirty="0">
                <a:solidFill>
                  <a:srgbClr val="595959"/>
                </a:solidFill>
                <a:latin typeface="Arial"/>
                <a:cs typeface="Arial"/>
              </a:rPr>
              <a:t>National Laboratory) , </a:t>
            </a:r>
            <a:r>
              <a:rPr sz="1000" spc="-26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595959"/>
                </a:solidFill>
                <a:latin typeface="Arial"/>
                <a:cs typeface="Arial"/>
              </a:rPr>
              <a:t>Wouter</a:t>
            </a:r>
            <a:r>
              <a:rPr sz="1000" spc="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595959"/>
                </a:solidFill>
                <a:latin typeface="Arial"/>
                <a:cs typeface="Arial"/>
              </a:rPr>
              <a:t>Deconinck</a:t>
            </a:r>
            <a:r>
              <a:rPr sz="1000" spc="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spc="20" dirty="0">
                <a:solidFill>
                  <a:srgbClr val="595959"/>
                </a:solidFill>
                <a:latin typeface="Arial"/>
                <a:cs typeface="Arial"/>
              </a:rPr>
              <a:t>(The</a:t>
            </a:r>
            <a:r>
              <a:rPr sz="1000" spc="1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595959"/>
                </a:solidFill>
                <a:latin typeface="Arial"/>
                <a:cs typeface="Arial"/>
              </a:rPr>
              <a:t>University</a:t>
            </a:r>
            <a:r>
              <a:rPr sz="1000" spc="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595959"/>
                </a:solidFill>
                <a:latin typeface="Arial"/>
                <a:cs typeface="Arial"/>
              </a:rPr>
              <a:t>of </a:t>
            </a:r>
            <a:r>
              <a:rPr sz="1000" spc="15" dirty="0">
                <a:solidFill>
                  <a:srgbClr val="595959"/>
                </a:solidFill>
                <a:latin typeface="Arial"/>
                <a:cs typeface="Arial"/>
              </a:rPr>
              <a:t>Manitoba)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08585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585" y="209550"/>
            <a:ext cx="7639191" cy="492443"/>
          </a:xfrm>
        </p:spPr>
        <p:txBody>
          <a:bodyPr/>
          <a:lstStyle/>
          <a:p>
            <a:r>
              <a:rPr lang="en-US" dirty="0" smtClean="0"/>
              <a:t>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8077200" cy="4093428"/>
          </a:xfrm>
        </p:spPr>
        <p:txBody>
          <a:bodyPr/>
          <a:lstStyle/>
          <a:p>
            <a:r>
              <a:rPr lang="en-US" dirty="0" smtClean="0"/>
              <a:t>Full simulation benchmarks are being setup; these benchmarks run the full chain: simulation and reconstruction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Git</a:t>
            </a:r>
            <a:r>
              <a:rPr lang="en-US" dirty="0" smtClean="0"/>
              <a:t> </a:t>
            </a:r>
            <a:r>
              <a:rPr lang="en-US" dirty="0"/>
              <a:t>clone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eicweb.phy.anl.gov/EIC/benchmarks/reconstruction_benchmarks.git</a:t>
            </a:r>
            <a:endParaRPr lang="en-US" dirty="0" smtClean="0"/>
          </a:p>
          <a:p>
            <a:r>
              <a:rPr lang="en-US" dirty="0" smtClean="0"/>
              <a:t>Cd </a:t>
            </a:r>
            <a:r>
              <a:rPr lang="en-US" dirty="0" err="1" smtClean="0"/>
              <a:t>reconstruction_benchmarks</a:t>
            </a:r>
            <a:endParaRPr lang="en-US" dirty="0" smtClean="0"/>
          </a:p>
          <a:p>
            <a:r>
              <a:rPr lang="en-US" dirty="0" smtClean="0"/>
              <a:t>./benchmarks/full/full_reconstruction.sh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Have a look to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eic.phy.anl.gov/ip6/index.html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1657350"/>
            <a:ext cx="10134600" cy="1982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94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46"/>
          <p:cNvSpPr>
            <a:spLocks noGrp="1"/>
          </p:cNvSpPr>
          <p:nvPr>
            <p:ph type="title"/>
          </p:nvPr>
        </p:nvSpPr>
        <p:spPr>
          <a:xfrm>
            <a:off x="457200" y="241242"/>
            <a:ext cx="7639191" cy="492443"/>
          </a:xfrm>
        </p:spPr>
        <p:txBody>
          <a:bodyPr/>
          <a:lstStyle/>
          <a:p>
            <a:r>
              <a:rPr lang="en-US" spc="10" dirty="0" smtClean="0"/>
              <a:t>“Environment variables”</a:t>
            </a:r>
            <a:endParaRPr lang="en-US" dirty="0"/>
          </a:p>
        </p:txBody>
      </p:sp>
      <p:sp>
        <p:nvSpPr>
          <p:cNvPr id="48" name="Content Placeholder 47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8153400" cy="341632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There are (sometimes) environment variables to be set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export ATHENA_PREFIX=/home/</a:t>
            </a:r>
            <a:r>
              <a:rPr lang="en-US" dirty="0" err="1"/>
              <a:t>bressan</a:t>
            </a:r>
            <a:r>
              <a:rPr lang="en-US" dirty="0"/>
              <a:t>/</a:t>
            </a:r>
            <a:r>
              <a:rPr lang="en-US" dirty="0" err="1"/>
              <a:t>MonteCarlo</a:t>
            </a:r>
            <a:r>
              <a:rPr lang="en-US" dirty="0"/>
              <a:t>/</a:t>
            </a:r>
            <a:r>
              <a:rPr lang="en-US" dirty="0" err="1"/>
              <a:t>eic</a:t>
            </a:r>
            <a:r>
              <a:rPr lang="en-US" dirty="0"/>
              <a:t>/DD4/local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export JUGGLER_DETECTOR=</a:t>
            </a:r>
            <a:r>
              <a:rPr lang="en-US" dirty="0" err="1"/>
              <a:t>athena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export DETECTOR_PATH=/opt/detector/share/</a:t>
            </a:r>
            <a:r>
              <a:rPr lang="en-US" dirty="0" err="1"/>
              <a:t>athena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export JUGGLER_INSTALL_PREFIX=$</a:t>
            </a:r>
            <a:r>
              <a:rPr lang="en-US" dirty="0" smtClean="0"/>
              <a:t>ATHENA_PREFIX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You have also </a:t>
            </a:r>
            <a:r>
              <a:rPr lang="en-US" dirty="0"/>
              <a:t>to source /</a:t>
            </a:r>
            <a:r>
              <a:rPr lang="en-US" dirty="0" smtClean="0"/>
              <a:t>opt/detector/setup.sh (we are discussing about having </a:t>
            </a:r>
            <a:r>
              <a:rPr lang="en-US" dirty="0" err="1" smtClean="0"/>
              <a:t>env</a:t>
            </a:r>
            <a:r>
              <a:rPr lang="en-US" dirty="0" smtClean="0"/>
              <a:t> variables set within this script).</a:t>
            </a:r>
            <a:endParaRPr lang="en-US" dirty="0"/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Reconstruction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Tracking reconstruction is working again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Some problems with the DIRC implementation will be solved soon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For developers, frequent pull outs are needed (even more than one/per day)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46"/>
          <p:cNvSpPr>
            <a:spLocks noGrp="1"/>
          </p:cNvSpPr>
          <p:nvPr>
            <p:ph type="title"/>
          </p:nvPr>
        </p:nvSpPr>
        <p:spPr>
          <a:xfrm>
            <a:off x="457200" y="241242"/>
            <a:ext cx="7639191" cy="492443"/>
          </a:xfrm>
        </p:spPr>
        <p:txBody>
          <a:bodyPr/>
          <a:lstStyle/>
          <a:p>
            <a:r>
              <a:rPr lang="en-US" spc="10" dirty="0" smtClean="0"/>
              <a:t>“What do you need to pull?”</a:t>
            </a:r>
            <a:endParaRPr lang="en-US" dirty="0"/>
          </a:p>
        </p:txBody>
      </p:sp>
      <p:sp>
        <p:nvSpPr>
          <p:cNvPr id="48" name="Content Placeholder 47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8153400" cy="357020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containerized </a:t>
            </a:r>
            <a:r>
              <a:rPr lang="en-US" dirty="0" smtClean="0"/>
              <a:t>environment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curl https://eicweb.phy.anl.gov/containers/eic_container/-/raw/master/install.sh | </a:t>
            </a:r>
            <a:r>
              <a:rPr lang="en-US" dirty="0" smtClean="0"/>
              <a:t>bash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Simulation codes: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git</a:t>
            </a:r>
            <a:r>
              <a:rPr lang="en-US" dirty="0"/>
              <a:t> clone https://eicweb.phy.anl.gov/EIC/detectors/athena.git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git</a:t>
            </a:r>
            <a:r>
              <a:rPr lang="en-US" dirty="0"/>
              <a:t> clone https://eicweb.phy.anl.gov/EIC/detectors/ip6.git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ln -s ../ip6/ip6 </a:t>
            </a:r>
            <a:r>
              <a:rPr lang="en-US" dirty="0" err="1"/>
              <a:t>athena</a:t>
            </a:r>
            <a:r>
              <a:rPr lang="en-US" dirty="0"/>
              <a:t>/ip6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Reconstruction codes: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g</a:t>
            </a:r>
            <a:r>
              <a:rPr lang="en-US" dirty="0" err="1" smtClean="0"/>
              <a:t>it</a:t>
            </a:r>
            <a:r>
              <a:rPr lang="en-US" dirty="0" smtClean="0"/>
              <a:t> </a:t>
            </a:r>
            <a:r>
              <a:rPr lang="en-US" dirty="0"/>
              <a:t>clone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eicweb.phy.anl.gov/EIC/juggler.git</a:t>
            </a:r>
            <a:r>
              <a:rPr lang="en-US" dirty="0" smtClean="0"/>
              <a:t> (for reconstruction)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g</a:t>
            </a:r>
            <a:r>
              <a:rPr lang="en-US" dirty="0" err="1" smtClean="0"/>
              <a:t>it</a:t>
            </a:r>
            <a:r>
              <a:rPr lang="en-US" dirty="0" smtClean="0"/>
              <a:t> </a:t>
            </a:r>
            <a:r>
              <a:rPr lang="en-US" dirty="0"/>
              <a:t>clone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eicweb.phy.anl.gov/EIC/eicd.git</a:t>
            </a:r>
            <a:r>
              <a:rPr lang="en-US" dirty="0" smtClean="0"/>
              <a:t> (for the data model)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Git</a:t>
            </a:r>
            <a:r>
              <a:rPr lang="en-US" dirty="0"/>
              <a:t> clone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eicweb.phy.anl.gov/EIC/NPDet.git</a:t>
            </a:r>
            <a:r>
              <a:rPr lang="en-US" dirty="0" smtClean="0"/>
              <a:t> (for Nuclear Physics detector library)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Compiling (for most of them):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err="1" smtClean="0"/>
              <a:t>cmake</a:t>
            </a:r>
            <a:r>
              <a:rPr lang="en-US" sz="1400" dirty="0" smtClean="0"/>
              <a:t> </a:t>
            </a:r>
            <a:r>
              <a:rPr lang="en-US" sz="1400" dirty="0"/>
              <a:t>-B build -S . -DCMAKE_INSTALL_PREFIX=$ATHENA_PREFIX -</a:t>
            </a:r>
            <a:r>
              <a:rPr lang="en-US" sz="1400" dirty="0" smtClean="0"/>
              <a:t>DCMAKE_CXX_STANDARD=17</a:t>
            </a:r>
          </a:p>
        </p:txBody>
      </p:sp>
    </p:spTree>
    <p:extLst>
      <p:ext uri="{BB962C8B-B14F-4D97-AF65-F5344CB8AC3E}">
        <p14:creationId xmlns:p14="http://schemas.microsoft.com/office/powerpoint/2010/main" val="1340049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170" y="209550"/>
            <a:ext cx="8521430" cy="430887"/>
          </a:xfrm>
        </p:spPr>
        <p:txBody>
          <a:bodyPr/>
          <a:lstStyle/>
          <a:p>
            <a:r>
              <a:rPr lang="en-US" sz="2800" dirty="0" smtClean="0"/>
              <a:t>Preparation of detector options: B-0.0 and B-1.0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524000" y="1200150"/>
            <a:ext cx="5244830" cy="33005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58985" y="632736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Option 0 is to go with two separated branches (not the master branch); of course one needs to find a solution to keep both branches aligned.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816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7A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299</Words>
  <Application>Microsoft Office PowerPoint</Application>
  <PresentationFormat>On-screen Show (16:9)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Updates</vt:lpstr>
      <vt:lpstr>“Environment variables”</vt:lpstr>
      <vt:lpstr>“What do you need to pull?”</vt:lpstr>
      <vt:lpstr>Preparation of detector options: B-0.0 and B-1.0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Bressan</dc:creator>
  <cp:lastModifiedBy>Andrea Bressan</cp:lastModifiedBy>
  <cp:revision>4</cp:revision>
  <dcterms:created xsi:type="dcterms:W3CDTF">2021-07-07T13:40:53Z</dcterms:created>
  <dcterms:modified xsi:type="dcterms:W3CDTF">2021-07-22T07:26:15Z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