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7"/>
  </p:notesMasterIdLst>
  <p:handoutMasterIdLst>
    <p:handoutMasterId r:id="rId8"/>
  </p:handoutMasterIdLst>
  <p:sldIdLst>
    <p:sldId id="434" r:id="rId2"/>
    <p:sldId id="492" r:id="rId3"/>
    <p:sldId id="494" r:id="rId4"/>
    <p:sldId id="495" r:id="rId5"/>
    <p:sldId id="457" r:id="rId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7ECFBB8F-723F-1041-9FBA-C664B7429A18}">
          <p14:sldIdLst>
            <p14:sldId id="434"/>
            <p14:sldId id="492"/>
            <p14:sldId id="494"/>
            <p14:sldId id="495"/>
            <p14:sldId id="4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906"/>
    <a:srgbClr val="0F7F11"/>
    <a:srgbClr val="EFEFEF"/>
    <a:srgbClr val="E6E6E6"/>
    <a:srgbClr val="53F178"/>
    <a:srgbClr val="13F91C"/>
    <a:srgbClr val="2FF9FF"/>
    <a:srgbClr val="0033CC"/>
    <a:srgbClr val="FF9933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8768" autoAdjust="0"/>
    <p:restoredTop sz="99647" autoAdjust="0"/>
  </p:normalViewPr>
  <p:slideViewPr>
    <p:cSldViewPr>
      <p:cViewPr varScale="1">
        <p:scale>
          <a:sx n="108" d="100"/>
          <a:sy n="108" d="100"/>
        </p:scale>
        <p:origin x="149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12443-7D2A-A64E-81E3-20ABF60EF877}" type="datetime1">
              <a:rPr lang="it-IT" smtClean="0"/>
              <a:t>22/07/21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626B-3D9E-1D41-A399-39BE35768FC9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753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AA4C1-5694-2046-AF6B-8D3868F64B95}" type="datetime1">
              <a:rPr lang="it-IT" smtClean="0"/>
              <a:t>22/07/21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A1D24-F4E0-467E-BDF4-DE8B3B3F6ABE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152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43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239876-332A-D34F-8256-656F26983D84}" type="datetime1">
              <a:rPr lang="it-IT" smtClean="0"/>
              <a:t>22/07/21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67BB3-1C87-DA4A-AA03-1C38A64DC4BA}" type="datetime1">
              <a:rPr lang="it-IT" smtClean="0"/>
              <a:t>22/07/21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1E4FA-8F0B-7D41-9972-24E2E392FA6C}" type="datetime1">
              <a:rPr lang="it-IT" smtClean="0"/>
              <a:t>22/07/21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1CE3F-7F39-6D48-ACA2-B53CF55DC0FD}" type="datetime1">
              <a:rPr lang="it-IT" smtClean="0"/>
              <a:t>22/07/21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it-IT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E83D2-6C06-024B-A2FC-70507FB2E204}" type="datetime1">
              <a:rPr lang="it-IT" smtClean="0"/>
              <a:t>22/07/21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D52FA-3134-A747-B6A8-31C44F0B107A}" type="datetime1">
              <a:rPr lang="it-IT" smtClean="0"/>
              <a:t>22/07/21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9C10-6077-8347-8785-35E03EF68AFE}" type="datetime1">
              <a:rPr lang="it-IT" smtClean="0"/>
              <a:t>22/07/21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02C58-584D-D64D-BBBD-BA81EBE80247}" type="datetime1">
              <a:rPr lang="it-IT" smtClean="0"/>
              <a:t>22/07/21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B9550-100F-3E41-B3D0-3CA0EF84C716}" type="datetime1">
              <a:rPr lang="it-IT" smtClean="0"/>
              <a:t>22/07/21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CED32-0CCD-A549-8EAB-BDABB8ABF894}" type="datetime1">
              <a:rPr lang="it-IT" smtClean="0"/>
              <a:t>22/07/21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07AEA-74EB-7242-9720-9EED7D99AEBC}" type="datetime1">
              <a:rPr lang="it-IT" smtClean="0"/>
              <a:t>22/07/21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4458" y="6520259"/>
            <a:ext cx="4840941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G. Pugliese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44624"/>
            <a:ext cx="8042276" cy="10081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it-IT" dirty="0"/>
              <a:t>Click to </a:t>
            </a:r>
            <a:r>
              <a:rPr lang="it-IT" dirty="0" err="1"/>
              <a:t>edit</a:t>
            </a:r>
            <a:r>
              <a:rPr lang="it-IT" dirty="0"/>
              <a:t> Master </a:t>
            </a:r>
            <a:r>
              <a:rPr lang="it-IT" dirty="0" err="1"/>
              <a:t>title</a:t>
            </a:r>
            <a:r>
              <a:rPr lang="it-IT" dirty="0"/>
              <a:t>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BB9D6DC-D377-2D49-9341-2EFAD130BA79}" type="datetime1">
              <a:rPr lang="it-IT" smtClean="0"/>
              <a:t>22/07/21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5896" y="6376243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latin typeface="Times New Roman"/>
                <a:cs typeface="Times New Roman"/>
              </a:defRPr>
            </a:lvl1pPr>
          </a:lstStyle>
          <a:p>
            <a:fld id="{6BB56F27-1915-4037-976A-7F8E0BFC7CC4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9" name="Rettangolo 8"/>
          <p:cNvSpPr/>
          <p:nvPr userDrawn="1"/>
        </p:nvSpPr>
        <p:spPr>
          <a:xfrm>
            <a:off x="-42333" y="952507"/>
            <a:ext cx="10436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G.</a:t>
            </a:r>
            <a:r>
              <a:rPr lang="en-US" sz="1200" b="1" baseline="0">
                <a:solidFill>
                  <a:schemeClr val="tx2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Pugliese</a:t>
            </a:r>
          </a:p>
        </p:txBody>
      </p:sp>
      <p:pic>
        <p:nvPicPr>
          <p:cNvPr id="10" name="CMS logo.jpg" descr="CMS logo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1"/>
            <a:ext cx="935207" cy="936000"/>
          </a:xfrm>
          <a:prstGeom prst="rect">
            <a:avLst/>
          </a:prstGeom>
          <a:ln w="12700">
            <a:miter lim="400000"/>
          </a:ln>
          <a:effectLst>
            <a:outerShdw blurRad="152400" dist="25400" dir="5400000" rotWithShape="0">
              <a:srgbClr val="000000">
                <a:alpha val="50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/>
          </a:solidFill>
          <a:latin typeface="Times New Roman"/>
          <a:ea typeface="+mj-ea"/>
          <a:cs typeface="Times New Roman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Times New Roman"/>
          <a:ea typeface="+mn-ea"/>
          <a:cs typeface="Times New Roman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Design, R&amp;D, and installation of the…"/>
          <p:cNvSpPr txBox="1">
            <a:spLocks noGrp="1"/>
          </p:cNvSpPr>
          <p:nvPr>
            <p:ph type="ctrTitle" idx="4294967295"/>
          </p:nvPr>
        </p:nvSpPr>
        <p:spPr>
          <a:xfrm>
            <a:off x="251520" y="1268760"/>
            <a:ext cx="8604448" cy="3960440"/>
          </a:xfrm>
          <a:prstGeom prst="rect">
            <a:avLst/>
          </a:prstGeom>
        </p:spPr>
        <p:txBody>
          <a:bodyPr/>
          <a:lstStyle/>
          <a:p>
            <a:pPr>
              <a:defRPr sz="8000" b="1"/>
            </a:pPr>
            <a:r>
              <a:rPr lang="x-none" sz="4000" b="1">
                <a:solidFill>
                  <a:srgbClr val="FF0000"/>
                </a:solidFill>
              </a:rPr>
              <a:t>CMS – Bari </a:t>
            </a:r>
            <a:br>
              <a:rPr lang="x-none" sz="4000" b="1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rgbClr val="FF0000"/>
                </a:solidFill>
              </a:rPr>
              <a:t>5to</a:t>
            </a:r>
            <a:r>
              <a:rPr lang="x-none" sz="4000" b="1">
                <a:solidFill>
                  <a:srgbClr val="FF0000"/>
                </a:solidFill>
              </a:rPr>
              <a:t> meeting 2021</a:t>
            </a:r>
            <a:br>
              <a:rPr lang="x-none" sz="4000" b="1">
                <a:solidFill>
                  <a:srgbClr val="FF0000"/>
                </a:solidFill>
              </a:rPr>
            </a:br>
            <a:r>
              <a:rPr lang="x-none" sz="2400" b="1"/>
              <a:t>G. Pugliese</a:t>
            </a:r>
            <a:br>
              <a:rPr lang="x-none" sz="2400" b="1"/>
            </a:br>
            <a:r>
              <a:rPr lang="it-IT" sz="2000" b="1" dirty="0"/>
              <a:t>22 luglio </a:t>
            </a:r>
            <a:r>
              <a:rPr lang="x-none" sz="2000" b="1"/>
              <a:t>2021</a:t>
            </a:r>
            <a:br>
              <a:rPr lang="x-none" sz="2000" b="1"/>
            </a:b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470808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Assegni di Ricerca 2021-22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65465" y="1594980"/>
            <a:ext cx="8260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ym typeface="Wingdings" pitchFamily="2" charset="2"/>
              </a:rPr>
              <a:t>Nel </a:t>
            </a:r>
            <a:r>
              <a:rPr lang="it-IT" dirty="0"/>
              <a:t>2021 </a:t>
            </a:r>
            <a:r>
              <a:rPr lang="it-IT" dirty="0">
                <a:sym typeface="Wingdings" pitchFamily="2" charset="2"/>
              </a:rPr>
              <a:t>ci sono stati dati </a:t>
            </a:r>
            <a:r>
              <a:rPr lang="it-IT" dirty="0"/>
              <a:t>due assegni:   </a:t>
            </a:r>
          </a:p>
          <a:p>
            <a:endParaRPr lang="it-IT" dirty="0"/>
          </a:p>
          <a:p>
            <a:pPr marL="342900" indent="-342900">
              <a:buFont typeface="+mj-lt"/>
              <a:buAutoNum type="arabicPeriod"/>
            </a:pPr>
            <a:r>
              <a:rPr lang="it-IT" dirty="0">
                <a:solidFill>
                  <a:srgbClr val="FF0000"/>
                </a:solidFill>
              </a:rPr>
              <a:t>Performance </a:t>
            </a:r>
            <a:r>
              <a:rPr lang="it-IT" dirty="0" err="1">
                <a:solidFill>
                  <a:srgbClr val="FF0000"/>
                </a:solidFill>
              </a:rPr>
              <a:t>study</a:t>
            </a:r>
            <a:r>
              <a:rPr lang="it-IT" dirty="0">
                <a:solidFill>
                  <a:srgbClr val="FF0000"/>
                </a:solidFill>
              </a:rPr>
              <a:t> of </a:t>
            </a:r>
            <a:r>
              <a:rPr lang="it-IT" dirty="0" err="1">
                <a:solidFill>
                  <a:srgbClr val="FF0000"/>
                </a:solidFill>
              </a:rPr>
              <a:t>improved</a:t>
            </a:r>
            <a:r>
              <a:rPr lang="it-IT" dirty="0">
                <a:solidFill>
                  <a:srgbClr val="FF0000"/>
                </a:solidFill>
              </a:rPr>
              <a:t> RPC for CMS </a:t>
            </a:r>
            <a:r>
              <a:rPr lang="it-IT" dirty="0" err="1">
                <a:solidFill>
                  <a:srgbClr val="FF0000"/>
                </a:solidFill>
              </a:rPr>
              <a:t>experiment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at</a:t>
            </a:r>
            <a:r>
              <a:rPr lang="it-IT" dirty="0">
                <a:solidFill>
                  <a:srgbClr val="FF0000"/>
                </a:solidFill>
              </a:rPr>
              <a:t> HL-LHC and  for </a:t>
            </a:r>
            <a:r>
              <a:rPr lang="it-IT" dirty="0" err="1">
                <a:solidFill>
                  <a:srgbClr val="FF0000"/>
                </a:solidFill>
              </a:rPr>
              <a:t>next</a:t>
            </a:r>
            <a:r>
              <a:rPr lang="it-IT" dirty="0">
                <a:solidFill>
                  <a:srgbClr val="FF0000"/>
                </a:solidFill>
              </a:rPr>
              <a:t> HEP generation </a:t>
            </a:r>
            <a:r>
              <a:rPr lang="it-IT" dirty="0" err="1">
                <a:solidFill>
                  <a:srgbClr val="FF0000"/>
                </a:solidFill>
              </a:rPr>
              <a:t>experiments</a:t>
            </a:r>
            <a:r>
              <a:rPr lang="it-IT" dirty="0">
                <a:solidFill>
                  <a:srgbClr val="FF0000"/>
                </a:solidFill>
              </a:rPr>
              <a:t> (2 anni)</a:t>
            </a:r>
            <a:endParaRPr lang="it-IT" dirty="0"/>
          </a:p>
          <a:p>
            <a:pPr marL="342900" indent="-342900">
              <a:buFont typeface="+mj-lt"/>
              <a:buAutoNum type="arabicPeriod"/>
            </a:pPr>
            <a:endParaRPr lang="it-IT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it-IT" dirty="0">
                <a:solidFill>
                  <a:srgbClr val="FF0000"/>
                </a:solidFill>
              </a:rPr>
              <a:t>GEM0: GE2/1 Detector Construction &amp; Trigger </a:t>
            </a:r>
            <a:r>
              <a:rPr lang="it-IT" dirty="0" err="1">
                <a:solidFill>
                  <a:srgbClr val="FF0000"/>
                </a:solidFill>
              </a:rPr>
              <a:t>development</a:t>
            </a:r>
            <a:r>
              <a:rPr lang="it-IT" dirty="0">
                <a:solidFill>
                  <a:srgbClr val="FF0000"/>
                </a:solidFill>
              </a:rPr>
              <a:t> to </a:t>
            </a:r>
            <a:r>
              <a:rPr lang="it-IT" dirty="0" err="1">
                <a:solidFill>
                  <a:srgbClr val="FF0000"/>
                </a:solidFill>
              </a:rPr>
              <a:t>search</a:t>
            </a:r>
            <a:r>
              <a:rPr lang="it-IT" dirty="0">
                <a:solidFill>
                  <a:srgbClr val="FF0000"/>
                </a:solidFill>
              </a:rPr>
              <a:t> for </a:t>
            </a:r>
            <a:r>
              <a:rPr lang="it-IT" dirty="0" err="1">
                <a:solidFill>
                  <a:srgbClr val="FF0000"/>
                </a:solidFill>
              </a:rPr>
              <a:t>displaced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Muons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signatures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at</a:t>
            </a:r>
            <a:r>
              <a:rPr lang="it-IT" dirty="0">
                <a:solidFill>
                  <a:srgbClr val="FF0000"/>
                </a:solidFill>
              </a:rPr>
              <a:t> the LHC (2 anni di cui 1 anno cofinanziato MIUR) </a:t>
            </a:r>
          </a:p>
          <a:p>
            <a:pPr marL="342900" indent="-342900">
              <a:buFont typeface="+mj-lt"/>
              <a:buAutoNum type="arabicPeriod"/>
            </a:pPr>
            <a:endParaRPr lang="it-IT" dirty="0">
              <a:solidFill>
                <a:srgbClr val="FF0000"/>
              </a:solidFill>
            </a:endParaRPr>
          </a:p>
          <a:p>
            <a:r>
              <a:rPr lang="it-IT" dirty="0"/>
              <a:t>Entrambi in espletamento </a:t>
            </a:r>
          </a:p>
        </p:txBody>
      </p:sp>
    </p:spTree>
    <p:extLst>
      <p:ext uri="{BB962C8B-B14F-4D97-AF65-F5344CB8AC3E}">
        <p14:creationId xmlns:p14="http://schemas.microsoft.com/office/powerpoint/2010/main" val="3488117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D5B233-A841-AE4E-ACB1-491598C32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Assegni</a:t>
            </a:r>
            <a:r>
              <a:rPr lang="en-GB" dirty="0"/>
              <a:t> 22-23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FCD7F422-5493-BA4E-9B17-8EB26C240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1A5BED7-0247-8A46-A771-E321FCBA5A4E}"/>
              </a:ext>
            </a:extLst>
          </p:cNvPr>
          <p:cNvSpPr txBox="1"/>
          <p:nvPr/>
        </p:nvSpPr>
        <p:spPr>
          <a:xfrm>
            <a:off x="395536" y="1543452"/>
            <a:ext cx="819601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it-IT" dirty="0">
              <a:solidFill>
                <a:srgbClr val="FF0000"/>
              </a:solidFill>
              <a:sym typeface="Wingdings" pitchFamily="2" charset="2"/>
            </a:endParaRPr>
          </a:p>
          <a:p>
            <a:pPr algn="just"/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it-IT" dirty="0">
                <a:sym typeface="Wingdings" pitchFamily="2" charset="2"/>
              </a:rPr>
              <a:t>Richieste presentate a responsabile GR1 per la riunione INFN luglio 2021:    </a:t>
            </a:r>
            <a:endParaRPr lang="it-IT" dirty="0"/>
          </a:p>
          <a:p>
            <a:pPr algn="just"/>
            <a:r>
              <a:rPr lang="it-IT" dirty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it-IT" dirty="0">
                <a:solidFill>
                  <a:srgbClr val="FF0000"/>
                </a:solidFill>
              </a:rPr>
              <a:t>ML: </a:t>
            </a:r>
            <a:r>
              <a:rPr lang="it-IT" dirty="0"/>
              <a:t>“</a:t>
            </a:r>
            <a:r>
              <a:rPr lang="it-IT" i="1" dirty="0"/>
              <a:t>Machine </a:t>
            </a:r>
            <a:r>
              <a:rPr lang="it-IT" i="1" dirty="0" err="1"/>
              <a:t>learning</a:t>
            </a:r>
            <a:r>
              <a:rPr lang="it-IT" dirty="0"/>
              <a:t> per l’ottimizzazione dell’analisi di fisica per il </a:t>
            </a:r>
            <a:r>
              <a:rPr lang="it-IT" dirty="0" err="1"/>
              <a:t>Run</a:t>
            </a:r>
            <a:r>
              <a:rPr lang="it-IT" dirty="0"/>
              <a:t> 3 nel settore dell’</a:t>
            </a:r>
            <a:r>
              <a:rPr lang="it-IT" dirty="0" err="1"/>
              <a:t>Higgs</a:t>
            </a:r>
            <a:r>
              <a:rPr lang="it-IT" dirty="0"/>
              <a:t> (2 anni, inizio da Nov. 2021) (era già stato richiesto lo scorso anno),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dirty="0"/>
          </a:p>
          <a:p>
            <a:pPr algn="just"/>
            <a:r>
              <a:rPr lang="it-IT" dirty="0">
                <a:solidFill>
                  <a:srgbClr val="FF0000"/>
                </a:solidFill>
              </a:rPr>
              <a:t>B: </a:t>
            </a:r>
            <a:r>
              <a:rPr lang="it-IT" dirty="0"/>
              <a:t>Studi di spettroscopia adronica sia convenzionale che esotica e ricerca di stati </a:t>
            </a:r>
            <a:r>
              <a:rPr lang="it-IT" dirty="0" err="1"/>
              <a:t>quarkonium-like</a:t>
            </a:r>
            <a:r>
              <a:rPr lang="it-IT" dirty="0"/>
              <a:t> in decadimenti di adroni con beauty in CMS (2 anni, inizio da Nov. 2022) </a:t>
            </a:r>
          </a:p>
          <a:p>
            <a:pPr algn="just"/>
            <a:endParaRPr lang="it-IT" dirty="0">
              <a:solidFill>
                <a:srgbClr val="FF0000"/>
              </a:solidFill>
              <a:sym typeface="Wingdings" pitchFamily="2" charset="2"/>
            </a:endParaRPr>
          </a:p>
          <a:p>
            <a:pPr algn="just"/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GEM1: </a:t>
            </a:r>
            <a:r>
              <a:rPr lang="it-IT" dirty="0">
                <a:sym typeface="Wingdings" pitchFamily="2" charset="2"/>
              </a:rPr>
              <a:t>GE21 </a:t>
            </a:r>
            <a:r>
              <a:rPr lang="it-IT" dirty="0" err="1">
                <a:sym typeface="Wingdings" pitchFamily="2" charset="2"/>
              </a:rPr>
              <a:t>Quality</a:t>
            </a:r>
            <a:r>
              <a:rPr lang="it-IT" dirty="0">
                <a:sym typeface="Wingdings" pitchFamily="2" charset="2"/>
              </a:rPr>
              <a:t> control and performance </a:t>
            </a:r>
            <a:r>
              <a:rPr lang="it-IT" dirty="0" err="1">
                <a:sym typeface="Wingdings" pitchFamily="2" charset="2"/>
              </a:rPr>
              <a:t>studies</a:t>
            </a:r>
            <a:r>
              <a:rPr lang="it-IT" dirty="0">
                <a:sym typeface="Wingdings" pitchFamily="2" charset="2"/>
              </a:rPr>
              <a:t> (2 anni, cofinanziato MIUR, inizio da Nov. 2022</a:t>
            </a:r>
          </a:p>
          <a:p>
            <a:pPr algn="just"/>
            <a:endParaRPr lang="it-IT" dirty="0">
              <a:solidFill>
                <a:srgbClr val="FF0000"/>
              </a:solidFill>
              <a:sym typeface="Wingdings" pitchFamily="2" charset="2"/>
            </a:endParaRPr>
          </a:p>
          <a:p>
            <a:pPr algn="just"/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GEM2: </a:t>
            </a:r>
            <a:r>
              <a:rPr lang="it-IT" dirty="0">
                <a:sym typeface="Wingdings" pitchFamily="2" charset="2"/>
              </a:rPr>
              <a:t>Development of the </a:t>
            </a:r>
            <a:r>
              <a:rPr lang="it-IT" dirty="0" err="1">
                <a:sym typeface="Wingdings" pitchFamily="2" charset="2"/>
              </a:rPr>
              <a:t>Displaced</a:t>
            </a:r>
            <a:r>
              <a:rPr lang="it-IT" dirty="0">
                <a:sym typeface="Wingdings" pitchFamily="2" charset="2"/>
              </a:rPr>
              <a:t> </a:t>
            </a:r>
            <a:r>
              <a:rPr lang="it-IT" dirty="0" err="1">
                <a:sym typeface="Wingdings" pitchFamily="2" charset="2"/>
              </a:rPr>
              <a:t>Muon</a:t>
            </a:r>
            <a:r>
              <a:rPr lang="it-IT" dirty="0">
                <a:sym typeface="Wingdings" pitchFamily="2" charset="2"/>
              </a:rPr>
              <a:t> trigger (2 anni, cofinanziato MIUR, inizio da Nov. 2022</a:t>
            </a:r>
          </a:p>
          <a:p>
            <a:pPr algn="just"/>
            <a:endParaRPr lang="it-IT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305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CA9280-5265-E14A-B315-F0AB7CFBB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Decisione</a:t>
            </a:r>
            <a:endParaRPr lang="en-GB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8054B496-E362-964B-8BBB-67A28B30E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B91AAC-F066-0C47-B2EB-05C54123714F}"/>
              </a:ext>
            </a:extLst>
          </p:cNvPr>
          <p:cNvSpPr txBox="1"/>
          <p:nvPr/>
        </p:nvSpPr>
        <p:spPr>
          <a:xfrm>
            <a:off x="337844" y="1438786"/>
            <a:ext cx="84106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</a:t>
            </a:r>
            <a:r>
              <a:rPr lang="en-GB" dirty="0" err="1"/>
              <a:t>linea</a:t>
            </a:r>
            <a:r>
              <a:rPr lang="en-GB" dirty="0"/>
              <a:t> di </a:t>
            </a:r>
            <a:r>
              <a:rPr lang="en-GB" dirty="0" err="1"/>
              <a:t>massima</a:t>
            </a:r>
            <a:r>
              <a:rPr lang="en-GB" dirty="0"/>
              <a:t> </a:t>
            </a:r>
            <a:r>
              <a:rPr lang="en-GB" dirty="0" err="1"/>
              <a:t>possiamo</a:t>
            </a:r>
            <a:r>
              <a:rPr lang="en-GB" dirty="0"/>
              <a:t> </a:t>
            </a:r>
            <a:r>
              <a:rPr lang="en-GB" dirty="0" err="1"/>
              <a:t>auspicare</a:t>
            </a:r>
            <a:r>
              <a:rPr lang="en-GB" dirty="0"/>
              <a:t> di </a:t>
            </a:r>
            <a:r>
              <a:rPr lang="en-GB" dirty="0" err="1"/>
              <a:t>avere</a:t>
            </a:r>
            <a:r>
              <a:rPr lang="en-GB" dirty="0"/>
              <a:t> </a:t>
            </a:r>
            <a:r>
              <a:rPr lang="en-GB" dirty="0" err="1"/>
              <a:t>altri</a:t>
            </a:r>
            <a:r>
              <a:rPr lang="en-GB" dirty="0"/>
              <a:t> 2 </a:t>
            </a:r>
            <a:r>
              <a:rPr lang="en-GB" dirty="0" err="1"/>
              <a:t>annualità</a:t>
            </a:r>
            <a:r>
              <a:rPr lang="en-GB" dirty="0"/>
              <a:t>. </a:t>
            </a:r>
          </a:p>
          <a:p>
            <a:r>
              <a:rPr lang="en-GB" dirty="0"/>
              <a:t>Si </a:t>
            </a:r>
            <a:r>
              <a:rPr lang="en-GB" dirty="0" err="1"/>
              <a:t>è</a:t>
            </a:r>
            <a:r>
              <a:rPr lang="en-GB" dirty="0"/>
              <a:t> </a:t>
            </a:r>
            <a:r>
              <a:rPr lang="en-GB" dirty="0" err="1"/>
              <a:t>deciso</a:t>
            </a:r>
            <a:r>
              <a:rPr lang="en-GB" dirty="0"/>
              <a:t> di </a:t>
            </a:r>
            <a:r>
              <a:rPr lang="en-GB" dirty="0" err="1"/>
              <a:t>avere</a:t>
            </a:r>
            <a:r>
              <a:rPr lang="en-GB" dirty="0"/>
              <a:t> un </a:t>
            </a:r>
            <a:r>
              <a:rPr lang="en-GB" dirty="0" err="1"/>
              <a:t>qualche</a:t>
            </a:r>
            <a:r>
              <a:rPr lang="en-GB" dirty="0"/>
              <a:t> </a:t>
            </a:r>
            <a:r>
              <a:rPr lang="en-GB" dirty="0" err="1"/>
              <a:t>bilanciamento</a:t>
            </a:r>
            <a:r>
              <a:rPr lang="en-GB" dirty="0"/>
              <a:t> </a:t>
            </a:r>
            <a:r>
              <a:rPr lang="en-GB" dirty="0" err="1"/>
              <a:t>tra</a:t>
            </a:r>
            <a:r>
              <a:rPr lang="en-GB" dirty="0"/>
              <a:t> </a:t>
            </a:r>
            <a:r>
              <a:rPr lang="en-GB" dirty="0" err="1"/>
              <a:t>attività</a:t>
            </a:r>
            <a:r>
              <a:rPr lang="en-GB" dirty="0"/>
              <a:t> di </a:t>
            </a:r>
            <a:r>
              <a:rPr lang="en-GB" dirty="0" err="1"/>
              <a:t>pura</a:t>
            </a:r>
            <a:r>
              <a:rPr lang="en-GB" dirty="0"/>
              <a:t> </a:t>
            </a:r>
            <a:r>
              <a:rPr lang="en-GB" dirty="0" err="1"/>
              <a:t>analisi</a:t>
            </a:r>
            <a:r>
              <a:rPr lang="en-GB" dirty="0"/>
              <a:t> con </a:t>
            </a:r>
            <a:r>
              <a:rPr lang="en-GB" dirty="0" err="1"/>
              <a:t>quella</a:t>
            </a:r>
            <a:r>
              <a:rPr lang="en-GB" dirty="0"/>
              <a:t> di detector. </a:t>
            </a:r>
          </a:p>
          <a:p>
            <a:r>
              <a:rPr lang="en-GB" dirty="0"/>
              <a:t>Questa la </a:t>
            </a:r>
            <a:r>
              <a:rPr lang="en-GB" dirty="0" err="1"/>
              <a:t>proposta</a:t>
            </a:r>
            <a:r>
              <a:rPr lang="en-GB" dirty="0"/>
              <a:t> di </a:t>
            </a:r>
            <a:r>
              <a:rPr lang="en-GB" dirty="0" err="1"/>
              <a:t>distribuzione</a:t>
            </a:r>
            <a:r>
              <a:rPr lang="en-GB" dirty="0"/>
              <a:t> </a:t>
            </a:r>
            <a:r>
              <a:rPr lang="en-GB" dirty="0" err="1"/>
              <a:t>temporale</a:t>
            </a:r>
            <a:r>
              <a:rPr lang="en-GB" dirty="0"/>
              <a:t>: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5" name="Tabella 5">
            <a:extLst>
              <a:ext uri="{FF2B5EF4-FFF2-40B4-BE49-F238E27FC236}">
                <a16:creationId xmlns:a16="http://schemas.microsoft.com/office/drawing/2014/main" id="{11DEE02C-FE83-FA46-BAB2-E3DB23B1AD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082851"/>
              </p:ext>
            </p:extLst>
          </p:nvPr>
        </p:nvGraphicFramePr>
        <p:xfrm>
          <a:off x="2816613" y="3039264"/>
          <a:ext cx="5931851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827">
                  <a:extLst>
                    <a:ext uri="{9D8B030D-6E8A-4147-A177-3AD203B41FA5}">
                      <a16:colId xmlns:a16="http://schemas.microsoft.com/office/drawing/2014/main" val="4235636204"/>
                    </a:ext>
                  </a:extLst>
                </a:gridCol>
                <a:gridCol w="2294195">
                  <a:extLst>
                    <a:ext uri="{9D8B030D-6E8A-4147-A177-3AD203B41FA5}">
                      <a16:colId xmlns:a16="http://schemas.microsoft.com/office/drawing/2014/main" val="1836101078"/>
                    </a:ext>
                  </a:extLst>
                </a:gridCol>
                <a:gridCol w="1912829">
                  <a:extLst>
                    <a:ext uri="{9D8B030D-6E8A-4147-A177-3AD203B41FA5}">
                      <a16:colId xmlns:a16="http://schemas.microsoft.com/office/drawing/2014/main" val="32486643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11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 anno - INFN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Altro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finanzi</a:t>
                      </a:r>
                      <a:r>
                        <a:rPr lang="en-GB" dirty="0"/>
                        <a:t>. Da </a:t>
                      </a:r>
                      <a:r>
                        <a:rPr lang="en-GB" dirty="0" err="1"/>
                        <a:t>sidividuare</a:t>
                      </a:r>
                      <a:r>
                        <a:rPr lang="en-GB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5362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 anno -INFN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ltro</a:t>
                      </a:r>
                      <a:r>
                        <a:rPr lang="en-GB" dirty="0"/>
                        <a:t> </a:t>
                      </a:r>
                      <a:r>
                        <a:rPr lang="en-GB" dirty="0" err="1"/>
                        <a:t>finanzi</a:t>
                      </a:r>
                      <a:r>
                        <a:rPr lang="en-GB" dirty="0"/>
                        <a:t>. Da </a:t>
                      </a:r>
                      <a:r>
                        <a:rPr lang="en-GB" dirty="0" err="1"/>
                        <a:t>sidividuare</a:t>
                      </a:r>
                      <a:r>
                        <a:rPr lang="en-GB" dirty="0"/>
                        <a:t>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8699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GEM1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INFN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6303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GEM2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MIUR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INFN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51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GEM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INFN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8871044"/>
                  </a:ext>
                </a:extLst>
              </a:tr>
            </a:tbl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223F00B7-AAB7-464F-8DBB-80946EB85850}"/>
              </a:ext>
            </a:extLst>
          </p:cNvPr>
          <p:cNvSpPr txBox="1"/>
          <p:nvPr/>
        </p:nvSpPr>
        <p:spPr>
          <a:xfrm>
            <a:off x="337844" y="3599319"/>
            <a:ext cx="16561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 </a:t>
            </a:r>
            <a:r>
              <a:rPr lang="en-GB" dirty="0" err="1"/>
              <a:t>decidere</a:t>
            </a:r>
            <a:r>
              <a:rPr lang="en-GB" dirty="0"/>
              <a:t> con </a:t>
            </a:r>
            <a:r>
              <a:rPr lang="en-GB" dirty="0" err="1"/>
              <a:t>votazione</a:t>
            </a:r>
            <a:r>
              <a:rPr lang="en-GB" dirty="0"/>
              <a:t> online.  </a:t>
            </a:r>
          </a:p>
        </p:txBody>
      </p:sp>
      <p:sp>
        <p:nvSpPr>
          <p:cNvPr id="7" name="Parentesi graffa aperta 6">
            <a:extLst>
              <a:ext uri="{FF2B5EF4-FFF2-40B4-BE49-F238E27FC236}">
                <a16:creationId xmlns:a16="http://schemas.microsoft.com/office/drawing/2014/main" id="{F2D15B5F-9C11-4C4B-9E26-995194A6F0D8}"/>
              </a:ext>
            </a:extLst>
          </p:cNvPr>
          <p:cNvSpPr/>
          <p:nvPr/>
        </p:nvSpPr>
        <p:spPr>
          <a:xfrm>
            <a:off x="2339752" y="3700944"/>
            <a:ext cx="352887" cy="72008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57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042276" cy="1008112"/>
          </a:xfrm>
        </p:spPr>
        <p:txBody>
          <a:bodyPr/>
          <a:lstStyle/>
          <a:p>
            <a:r>
              <a:rPr lang="en-US"/>
              <a:t>SPARES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1269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>
        <a:solidFill>
          <a:srgbClr val="FFFFFF"/>
        </a:solidFill>
        <a:ln>
          <a:solidFill>
            <a:srgbClr val="FFFFFF"/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155493</TotalTime>
  <Words>284</Words>
  <Application>Microsoft Macintosh PowerPoint</Application>
  <PresentationFormat>Presentazione su schermo (4:3)</PresentationFormat>
  <Paragraphs>56</Paragraphs>
  <Slides>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News Gothic MT</vt:lpstr>
      <vt:lpstr>Times New Roman</vt:lpstr>
      <vt:lpstr>Wingdings 2</vt:lpstr>
      <vt:lpstr>Breeze</vt:lpstr>
      <vt:lpstr>CMS – Bari  5to meeting 2021 G. Pugliese 22 luglio 2021 </vt:lpstr>
      <vt:lpstr>Assegni di Ricerca 2021-22</vt:lpstr>
      <vt:lpstr>Assegni 22-23</vt:lpstr>
      <vt:lpstr>Decisione</vt:lpstr>
      <vt:lpstr>SPARES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 Windows</dc:creator>
  <cp:lastModifiedBy>Prof.ssa Gabriella Maria Incoronata Pugliese</cp:lastModifiedBy>
  <cp:revision>2252</cp:revision>
  <cp:lastPrinted>2019-08-15T07:44:29Z</cp:lastPrinted>
  <dcterms:created xsi:type="dcterms:W3CDTF">2009-03-14T08:38:23Z</dcterms:created>
  <dcterms:modified xsi:type="dcterms:W3CDTF">2021-07-23T08:14:17Z</dcterms:modified>
</cp:coreProperties>
</file>