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72.xml" ContentType="application/vnd.openxmlformats-officedocument.presentationml.slide+xml"/>
  <Override PartName="/ppt/slideLayouts/slideLayout35.xml" ContentType="application/vnd.openxmlformats-officedocument.presentationml.slideLayout+xml"/>
  <Override PartName="/ppt/charts/chart2.xml" ContentType="application/vnd.openxmlformats-officedocument.drawingml.chart+xml"/>
  <Override PartName="/ppt/slides/slide66.xml" ContentType="application/vnd.openxmlformats-officedocument.presentationml.slide+xml"/>
  <Override PartName="/ppt/slideMasters/slideMaster9.xml" ContentType="application/vnd.openxmlformats-officedocument.presentationml.slideMaster+xml"/>
  <Override PartName="/ppt/slideLayouts/slideLayout12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105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64.xml" ContentType="application/vnd.openxmlformats-officedocument.presentationml.slide+xml"/>
  <Override PartName="/ppt/slideMasters/slideMaster7.xml" ContentType="application/vnd.openxmlformats-officedocument.presentationml.slideMaster+xml"/>
  <Override PartName="/ppt/slideLayouts/slideLayout125.xml" ContentType="application/vnd.openxmlformats-officedocument.presentationml.slideLayout+xml"/>
  <Override PartName="/ppt/slideLayouts/slideLayout75.xml" ContentType="application/vnd.openxmlformats-officedocument.presentationml.slideLayout+xml"/>
  <Default Extension="xml" ContentType="application/xml"/>
  <Override PartName="/ppt/slideLayouts/slideLayout1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s/slide20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62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7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7.xml" ContentType="application/vnd.openxmlformats-officedocument.presentationml.notesSlide+xml"/>
  <Override PartName="/ppt/slideLayouts/slideLayout10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59.xml" ContentType="application/vnd.openxmlformats-officedocument.presentationml.slideLayout+xml"/>
  <Override PartName="/ppt/slideLayouts/slideLayout51.xml" ContentType="application/vnd.openxmlformats-officedocument.presentationml.slideLayout+xml"/>
  <Default Extension="jpeg" ContentType="image/jpeg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87.xml" ContentType="application/vnd.openxmlformats-officedocument.presentationml.slideLayout+xml"/>
  <Override PartName="/docProps/app.xml" ContentType="application/vnd.openxmlformats-officedocument.extended-properties+xml"/>
  <Override PartName="/ppt/slides/slide60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Layouts/slideLayout157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135.xml" ContentType="application/vnd.openxmlformats-officedocument.presentationml.slideLayout+xml"/>
  <Override PartName="/ppt/charts/chart12.xml" ContentType="application/vnd.openxmlformats-officedocument.drawingml.char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7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1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6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Layouts/slideLayout15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59.xml" ContentType="application/vnd.openxmlformats-officedocument.presentationml.slide+xml"/>
  <Override PartName="/ppt/slideLayouts/slideLayout133.xml" ContentType="application/vnd.openxmlformats-officedocument.presentationml.slideLayout+xml"/>
  <Override PartName="/ppt/charts/chart10.xml" ContentType="application/vnd.openxmlformats-officedocument.drawingml.char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175.xml" ContentType="application/vnd.openxmlformats-officedocument.presentationml.slideLayout+xml"/>
  <Override PartName="/ppt/slides/slide37.xml" ContentType="application/vnd.openxmlformats-officedocument.presentationml.slide+xml"/>
  <Override PartName="/ppt/slideMasters/slideMaster1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1.xml" ContentType="application/vnd.openxmlformats-officedocument.presentationml.slideLayout+xml"/>
  <Default Extension="pdf" ContentType="application/pdf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Layouts/slideLayout153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s/slide57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5.xml" ContentType="application/vnd.openxmlformats-officedocument.theme+xml"/>
  <Override PartName="/ppt/slideLayouts/slideLayout17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16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77.xml" ContentType="application/vnd.openxmlformats-officedocument.presentationml.slide+xml"/>
  <Override PartName="/ppt/charts/chart7.xml" ContentType="application/vnd.openxmlformats-officedocument.drawingml.chart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151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66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slideLayouts/slideLayout171.xml" ContentType="application/vnd.openxmlformats-officedocument.presentationml.slideLayout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notesSlides/notesSlide14.xml" ContentType="application/vnd.openxmlformats-officedocument.presentationml.notesSlide+xml"/>
  <Override PartName="/ppt/slideLayouts/slideLayout16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s/slide2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69.xml" ContentType="application/vnd.openxmlformats-officedocument.presentationml.slide+xml"/>
  <Override PartName="/ppt/slideLayouts/slideLayout1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47.xml" ContentType="application/vnd.openxmlformats-officedocument.presentationml.slide+xml"/>
  <Override PartName="/ppt/slideLayouts/slideLayout108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.xml" ContentType="application/vnd.openxmlformats-officedocument.theme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slideLayouts/slideLayout16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73.xml" ContentType="application/vnd.openxmlformats-officedocument.presentationml.slide+xml"/>
  <Override PartName="/ppt/slideLayouts/slideLayout36.xml" ContentType="application/vnd.openxmlformats-officedocument.presentationml.slideLayout+xml"/>
  <Override PartName="/ppt/charts/chart3.xml" ContentType="application/vnd.openxmlformats-officedocument.drawingml.chart+xml"/>
  <Override PartName="/ppt/slides/slide67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45.xml" ContentType="application/vnd.openxmlformats-officedocument.presentationml.slide+xml"/>
  <Override PartName="/ppt/slideLayouts/slideLayout106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slideLayouts/slideLayout34.xml" ContentType="application/vnd.openxmlformats-officedocument.presentationml.slideLayout+xml"/>
  <Override PartName="/ppt/slides/slide65.xml" ContentType="application/vnd.openxmlformats-officedocument.presentationml.slide+xml"/>
  <Override PartName="/ppt/slideMasters/slideMaster8.xml" ContentType="application/vnd.openxmlformats-officedocument.presentationml.slideMaster+xml"/>
  <Override PartName="/ppt/slideLayouts/slideLayout126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10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slides/slide21.xml" ContentType="application/vnd.openxmlformats-officedocument.presentationml.slide+xml"/>
  <Override PartName="/ppt/slideLayouts/slideLayout96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63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7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s/slide61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158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Layouts/slideLayout15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34.xml" ContentType="application/vnd.openxmlformats-officedocument.presentationml.slideLayout+xml"/>
  <Override PartName="/ppt/charts/chart11.xml" ContentType="application/vnd.openxmlformats-officedocument.drawingml.char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slideLayouts/slideLayout176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2.xml" ContentType="application/vnd.openxmlformats-officedocument.presentationml.slideLayout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4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58.xml" ContentType="application/vnd.openxmlformats-officedocument.presentationml.slide+xml"/>
  <Override PartName="/ppt/slides/slide71.xml" ContentType="application/vnd.openxmlformats-officedocument.presentationml.slide+xml"/>
  <Override PartName="/ppt/slideLayouts/slideLayout13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9.xml" ContentType="application/vnd.openxmlformats-officedocument.presentationml.notesSlide+xml"/>
  <Override PartName="/ppt/theme/theme6.xml" ContentType="application/vnd.openxmlformats-officedocument.theme+xml"/>
  <Override PartName="/ppt/slideLayouts/slideLayout17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78.xml" ContentType="application/vnd.openxmlformats-officedocument.presentationml.slide+xml"/>
  <Override PartName="/ppt/charts/chart8.xml" ContentType="application/vnd.openxmlformats-officedocument.drawingml.chart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Layouts/slideLayout89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6.xml" ContentType="application/vnd.openxmlformats-officedocument.presentationml.slide+xml"/>
  <Override PartName="/ppt/slideLayouts/slideLayout1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15.xml" ContentType="application/vnd.openxmlformats-officedocument.presentationml.notesSlide+xml"/>
  <Override PartName="/ppt/slideLayouts/slideLayout166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5.xml" ContentType="application/vnd.openxmlformats-officedocument.presentationml.slideLayout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6.xml" ContentType="application/vnd.openxmlformats-officedocument.drawingml.chart+xml"/>
  <Override PartName="/ppt/slideLayouts/slideLayout150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Default Extension="wmf" ContentType="image/x-wmf"/>
  <Override PartName="/ppt/slideLayouts/slideLayout144.xml" ContentType="application/vnd.openxmlformats-officedocument.presentationml.slideLayout+xml"/>
  <Override PartName="/ppt/slideLayouts/slideLayout23.xml" ContentType="application/vnd.openxmlformats-officedocument.presentationml.slideLayout+xml"/>
  <Default Extension="emf" ContentType="image/x-emf"/>
  <Override PartName="/ppt/slides/slide54.xml" ContentType="application/vnd.openxmlformats-officedocument.presentationml.slide+xml"/>
  <Override PartName="/ppt/slideLayouts/slideLayout17.xml" ContentType="application/vnd.openxmlformats-officedocument.presentationml.slideLayout+xml"/>
  <Default Extension="rels" ContentType="application/vnd.openxmlformats-package.relationships+xml"/>
  <Override PartName="/ppt/slides/slide48.xml" ContentType="application/vnd.openxmlformats-officedocument.presentationml.slide+xml"/>
  <Override PartName="/ppt/slideLayouts/slideLayout6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170.xml" ContentType="application/vnd.openxmlformats-officedocument.presentationml.slideLayout+xml"/>
  <Override PartName="/ppt/slides/slide32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6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s/slide26.xml" ContentType="application/vnd.openxmlformats-officedocument.presentationml.slide+xml"/>
  <Override PartName="/ppt/slides/slide74.xml" ContentType="application/vnd.openxmlformats-officedocument.presentationml.slide+xml"/>
  <Override PartName="/ppt/slideLayouts/slideLayout37.xml" ContentType="application/vnd.openxmlformats-officedocument.presentationml.slideLayout+xml"/>
  <Override PartName="/ppt/charts/chart4.xml" ContentType="application/vnd.openxmlformats-officedocument.drawingml.chart+xml"/>
  <Override PartName="/ppt/slides/slide10.xml" ContentType="application/vnd.openxmlformats-officedocument.presentationml.slide+xml"/>
  <Override PartName="/ppt/slides/slide68.xml" ContentType="application/vnd.openxmlformats-officedocument.presentationml.slide+xml"/>
  <Override PartName="/ppt/slideLayouts/slideLayout129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10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89" r:id="rId1"/>
    <p:sldMasterId id="2147483702" r:id="rId2"/>
    <p:sldMasterId id="2147483715" r:id="rId3"/>
    <p:sldMasterId id="2147483752" r:id="rId4"/>
    <p:sldMasterId id="2147483727" r:id="rId5"/>
    <p:sldMasterId id="2147483739" r:id="rId6"/>
    <p:sldMasterId id="2147483766" r:id="rId7"/>
    <p:sldMasterId id="2147483778" r:id="rId8"/>
    <p:sldMasterId id="2147483790" r:id="rId9"/>
    <p:sldMasterId id="2147483802" r:id="rId10"/>
    <p:sldMasterId id="2147483815" r:id="rId11"/>
    <p:sldMasterId id="2147483828" r:id="rId12"/>
    <p:sldMasterId id="2147483840" r:id="rId13"/>
    <p:sldMasterId id="2147483852" r:id="rId14"/>
    <p:sldMasterId id="2147483864" r:id="rId15"/>
  </p:sldMasterIdLst>
  <p:notesMasterIdLst>
    <p:notesMasterId r:id="rId94"/>
  </p:notesMasterIdLst>
  <p:handoutMasterIdLst>
    <p:handoutMasterId r:id="rId95"/>
  </p:handoutMasterIdLst>
  <p:sldIdLst>
    <p:sldId id="326" r:id="rId16"/>
    <p:sldId id="327" r:id="rId17"/>
    <p:sldId id="336" r:id="rId18"/>
    <p:sldId id="363" r:id="rId19"/>
    <p:sldId id="364" r:id="rId20"/>
    <p:sldId id="339" r:id="rId21"/>
    <p:sldId id="308" r:id="rId22"/>
    <p:sldId id="370" r:id="rId23"/>
    <p:sldId id="373" r:id="rId24"/>
    <p:sldId id="325" r:id="rId25"/>
    <p:sldId id="372" r:id="rId26"/>
    <p:sldId id="371" r:id="rId27"/>
    <p:sldId id="354" r:id="rId28"/>
    <p:sldId id="355" r:id="rId29"/>
    <p:sldId id="366" r:id="rId30"/>
    <p:sldId id="332" r:id="rId31"/>
    <p:sldId id="388" r:id="rId32"/>
    <p:sldId id="387" r:id="rId33"/>
    <p:sldId id="357" r:id="rId34"/>
    <p:sldId id="342" r:id="rId35"/>
    <p:sldId id="365" r:id="rId36"/>
    <p:sldId id="389" r:id="rId37"/>
    <p:sldId id="353" r:id="rId38"/>
    <p:sldId id="368" r:id="rId39"/>
    <p:sldId id="318" r:id="rId40"/>
    <p:sldId id="409" r:id="rId41"/>
    <p:sldId id="320" r:id="rId42"/>
    <p:sldId id="408" r:id="rId43"/>
    <p:sldId id="410" r:id="rId44"/>
    <p:sldId id="411" r:id="rId45"/>
    <p:sldId id="413" r:id="rId46"/>
    <p:sldId id="412" r:id="rId47"/>
    <p:sldId id="419" r:id="rId48"/>
    <p:sldId id="420" r:id="rId49"/>
    <p:sldId id="414" r:id="rId50"/>
    <p:sldId id="356" r:id="rId51"/>
    <p:sldId id="390" r:id="rId52"/>
    <p:sldId id="374" r:id="rId53"/>
    <p:sldId id="375" r:id="rId54"/>
    <p:sldId id="391" r:id="rId55"/>
    <p:sldId id="392" r:id="rId56"/>
    <p:sldId id="393" r:id="rId57"/>
    <p:sldId id="394" r:id="rId58"/>
    <p:sldId id="395" r:id="rId59"/>
    <p:sldId id="396" r:id="rId60"/>
    <p:sldId id="397" r:id="rId61"/>
    <p:sldId id="407" r:id="rId62"/>
    <p:sldId id="376" r:id="rId63"/>
    <p:sldId id="377" r:id="rId64"/>
    <p:sldId id="378" r:id="rId65"/>
    <p:sldId id="379" r:id="rId66"/>
    <p:sldId id="406" r:id="rId67"/>
    <p:sldId id="398" r:id="rId68"/>
    <p:sldId id="399" r:id="rId69"/>
    <p:sldId id="400" r:id="rId70"/>
    <p:sldId id="401" r:id="rId71"/>
    <p:sldId id="402" r:id="rId72"/>
    <p:sldId id="405" r:id="rId73"/>
    <p:sldId id="380" r:id="rId74"/>
    <p:sldId id="381" r:id="rId75"/>
    <p:sldId id="403" r:id="rId76"/>
    <p:sldId id="421" r:id="rId77"/>
    <p:sldId id="382" r:id="rId78"/>
    <p:sldId id="383" r:id="rId79"/>
    <p:sldId id="386" r:id="rId80"/>
    <p:sldId id="404" r:id="rId81"/>
    <p:sldId id="337" r:id="rId82"/>
    <p:sldId id="297" r:id="rId83"/>
    <p:sldId id="417" r:id="rId84"/>
    <p:sldId id="284" r:id="rId85"/>
    <p:sldId id="362" r:id="rId86"/>
    <p:sldId id="361" r:id="rId87"/>
    <p:sldId id="418" r:id="rId88"/>
    <p:sldId id="416" r:id="rId89"/>
    <p:sldId id="415" r:id="rId90"/>
    <p:sldId id="305" r:id="rId91"/>
    <p:sldId id="306" r:id="rId92"/>
    <p:sldId id="307" r:id="rId9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DADAD"/>
    <a:srgbClr val="39C92E"/>
    <a:srgbClr val="EAFF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5602" autoAdjust="0"/>
    <p:restoredTop sz="94698" autoAdjust="0"/>
  </p:normalViewPr>
  <p:slideViewPr>
    <p:cSldViewPr snapToGrid="0" snapToObjects="1">
      <p:cViewPr>
        <p:scale>
          <a:sx n="100" d="100"/>
          <a:sy n="100" d="100"/>
        </p:scale>
        <p:origin x="-188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4"/>
    </p:cViewPr>
  </p:sorterViewPr>
  <p:notesViewPr>
    <p:cSldViewPr snapToGrid="0" snapToObjects="1">
      <p:cViewPr varScale="1">
        <p:scale>
          <a:sx n="79" d="100"/>
          <a:sy n="79" d="100"/>
        </p:scale>
        <p:origin x="-3096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70" Type="http://schemas.openxmlformats.org/officeDocument/2006/relationships/slide" Target="slides/slide55.xml"/><Relationship Id="rId71" Type="http://schemas.openxmlformats.org/officeDocument/2006/relationships/slide" Target="slides/slide56.xml"/><Relationship Id="rId72" Type="http://schemas.openxmlformats.org/officeDocument/2006/relationships/slide" Target="slides/slide57.xml"/><Relationship Id="rId73" Type="http://schemas.openxmlformats.org/officeDocument/2006/relationships/slide" Target="slides/slide58.xml"/><Relationship Id="rId74" Type="http://schemas.openxmlformats.org/officeDocument/2006/relationships/slide" Target="slides/slide59.xml"/><Relationship Id="rId75" Type="http://schemas.openxmlformats.org/officeDocument/2006/relationships/slide" Target="slides/slide60.xml"/><Relationship Id="rId76" Type="http://schemas.openxmlformats.org/officeDocument/2006/relationships/slide" Target="slides/slide61.xml"/><Relationship Id="rId77" Type="http://schemas.openxmlformats.org/officeDocument/2006/relationships/slide" Target="slides/slide62.xml"/><Relationship Id="rId78" Type="http://schemas.openxmlformats.org/officeDocument/2006/relationships/slide" Target="slides/slide63.xml"/><Relationship Id="rId79" Type="http://schemas.openxmlformats.org/officeDocument/2006/relationships/slide" Target="slides/slide64.xml"/><Relationship Id="rId90" Type="http://schemas.openxmlformats.org/officeDocument/2006/relationships/slide" Target="slides/slide75.xml"/><Relationship Id="rId91" Type="http://schemas.openxmlformats.org/officeDocument/2006/relationships/slide" Target="slides/slide76.xml"/><Relationship Id="rId92" Type="http://schemas.openxmlformats.org/officeDocument/2006/relationships/slide" Target="slides/slide77.xml"/><Relationship Id="rId93" Type="http://schemas.openxmlformats.org/officeDocument/2006/relationships/slide" Target="slides/slide78.xml"/><Relationship Id="rId94" Type="http://schemas.openxmlformats.org/officeDocument/2006/relationships/notesMaster" Target="notesMasters/notesMaster1.xml"/><Relationship Id="rId95" Type="http://schemas.openxmlformats.org/officeDocument/2006/relationships/handoutMaster" Target="handoutMasters/handout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60" Type="http://schemas.openxmlformats.org/officeDocument/2006/relationships/slide" Target="slides/slide45.xml"/><Relationship Id="rId61" Type="http://schemas.openxmlformats.org/officeDocument/2006/relationships/slide" Target="slides/slide46.xml"/><Relationship Id="rId62" Type="http://schemas.openxmlformats.org/officeDocument/2006/relationships/slide" Target="slides/slide47.xml"/><Relationship Id="rId63" Type="http://schemas.openxmlformats.org/officeDocument/2006/relationships/slide" Target="slides/slide48.xml"/><Relationship Id="rId64" Type="http://schemas.openxmlformats.org/officeDocument/2006/relationships/slide" Target="slides/slide49.xml"/><Relationship Id="rId65" Type="http://schemas.openxmlformats.org/officeDocument/2006/relationships/slide" Target="slides/slide50.xml"/><Relationship Id="rId66" Type="http://schemas.openxmlformats.org/officeDocument/2006/relationships/slide" Target="slides/slide51.xml"/><Relationship Id="rId67" Type="http://schemas.openxmlformats.org/officeDocument/2006/relationships/slide" Target="slides/slide52.xml"/><Relationship Id="rId68" Type="http://schemas.openxmlformats.org/officeDocument/2006/relationships/slide" Target="slides/slide53.xml"/><Relationship Id="rId69" Type="http://schemas.openxmlformats.org/officeDocument/2006/relationships/slide" Target="slides/slide54.xml"/><Relationship Id="rId100" Type="http://schemas.openxmlformats.org/officeDocument/2006/relationships/tableStyles" Target="tableStyles.xml"/><Relationship Id="rId80" Type="http://schemas.openxmlformats.org/officeDocument/2006/relationships/slide" Target="slides/slide65.xml"/><Relationship Id="rId81" Type="http://schemas.openxmlformats.org/officeDocument/2006/relationships/slide" Target="slides/slide66.xml"/><Relationship Id="rId82" Type="http://schemas.openxmlformats.org/officeDocument/2006/relationships/slide" Target="slides/slide67.xml"/><Relationship Id="rId83" Type="http://schemas.openxmlformats.org/officeDocument/2006/relationships/slide" Target="slides/slide68.xml"/><Relationship Id="rId84" Type="http://schemas.openxmlformats.org/officeDocument/2006/relationships/slide" Target="slides/slide69.xml"/><Relationship Id="rId85" Type="http://schemas.openxmlformats.org/officeDocument/2006/relationships/slide" Target="slides/slide70.xml"/><Relationship Id="rId86" Type="http://schemas.openxmlformats.org/officeDocument/2006/relationships/slide" Target="slides/slide71.xml"/><Relationship Id="rId87" Type="http://schemas.openxmlformats.org/officeDocument/2006/relationships/slide" Target="slides/slide72.xml"/><Relationship Id="rId88" Type="http://schemas.openxmlformats.org/officeDocument/2006/relationships/slide" Target="slides/slide73.xml"/><Relationship Id="rId89" Type="http://schemas.openxmlformats.org/officeDocument/2006/relationships/slide" Target="slides/slide7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esktop:plot1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ocuments:Tier2:WLCG:Reliability:WLCG-RE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ocuments:Tier2:WLCG:Reliability:WLCG-R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ocuments:Tier2:WLCG:Reliability:WLCG-R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esktop:plot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esktop:plot1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Library:Mail%20Downloads:Traffico-Tier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esktop:produzion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Library:Mail%20Downloads:all_cloud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oleObject" Target="Macintosh%20HD:Users:gianpaolocarlino:Documents:Tier2:WLCG:Reliability:WLCG-R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oleObject" Target="Macintosh%20HD:Users:gianpaolocarlino:Documents:Tier2:WLCG:Reliability:WLCG-R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ocuments:Tier2:WLCG:Reliability:WLCG-R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987478127734033"/>
          <c:y val="0.0756135170603674"/>
          <c:w val="0.705502843394576"/>
          <c:h val="0.694784922717994"/>
        </c:manualLayout>
      </c:layout>
      <c:areaChart>
        <c:grouping val="stacked"/>
        <c:ser>
          <c:idx val="0"/>
          <c:order val="0"/>
          <c:tx>
            <c:strRef>
              <c:f>'plot data10 luglio'!$B$179</c:f>
              <c:strCache>
                <c:ptCount val="1"/>
                <c:pt idx="0">
                  <c:v>RAW</c:v>
                </c:pt>
              </c:strCache>
            </c:strRef>
          </c:tx>
          <c:cat>
            <c:numRef>
              <c:f>'plot data10 luglio'!$A$180:$A$348</c:f>
              <c:numCache>
                <c:formatCode>dd-mm-yy</c:formatCode>
                <c:ptCount val="169"/>
                <c:pt idx="0">
                  <c:v>38731.0</c:v>
                </c:pt>
                <c:pt idx="1">
                  <c:v>38737.0</c:v>
                </c:pt>
                <c:pt idx="2">
                  <c:v>38738.0</c:v>
                </c:pt>
                <c:pt idx="3">
                  <c:v>38739.0</c:v>
                </c:pt>
                <c:pt idx="4">
                  <c:v>38740.0</c:v>
                </c:pt>
                <c:pt idx="5">
                  <c:v>38741.0</c:v>
                </c:pt>
                <c:pt idx="6">
                  <c:v>38742.0</c:v>
                </c:pt>
                <c:pt idx="7">
                  <c:v>38743.0</c:v>
                </c:pt>
                <c:pt idx="8">
                  <c:v>38744.0</c:v>
                </c:pt>
                <c:pt idx="9">
                  <c:v>38745.0</c:v>
                </c:pt>
                <c:pt idx="10">
                  <c:v>38746.0</c:v>
                </c:pt>
                <c:pt idx="11">
                  <c:v>38747.0</c:v>
                </c:pt>
                <c:pt idx="12">
                  <c:v>38748.0</c:v>
                </c:pt>
                <c:pt idx="13">
                  <c:v>38749.0</c:v>
                </c:pt>
                <c:pt idx="14">
                  <c:v>38750.0</c:v>
                </c:pt>
                <c:pt idx="15">
                  <c:v>38751.0</c:v>
                </c:pt>
                <c:pt idx="16">
                  <c:v>38752.0</c:v>
                </c:pt>
                <c:pt idx="17">
                  <c:v>38753.0</c:v>
                </c:pt>
                <c:pt idx="18">
                  <c:v>38754.0</c:v>
                </c:pt>
                <c:pt idx="19">
                  <c:v>38755.0</c:v>
                </c:pt>
                <c:pt idx="20">
                  <c:v>38756.0</c:v>
                </c:pt>
                <c:pt idx="21">
                  <c:v>38757.0</c:v>
                </c:pt>
                <c:pt idx="22">
                  <c:v>38758.0</c:v>
                </c:pt>
                <c:pt idx="23">
                  <c:v>38759.0</c:v>
                </c:pt>
                <c:pt idx="24">
                  <c:v>38760.0</c:v>
                </c:pt>
                <c:pt idx="25">
                  <c:v>38761.0</c:v>
                </c:pt>
                <c:pt idx="26">
                  <c:v>38762.0</c:v>
                </c:pt>
                <c:pt idx="27">
                  <c:v>38763.0</c:v>
                </c:pt>
                <c:pt idx="28">
                  <c:v>38764.0</c:v>
                </c:pt>
                <c:pt idx="29">
                  <c:v>38765.0</c:v>
                </c:pt>
                <c:pt idx="30">
                  <c:v>38766.0</c:v>
                </c:pt>
                <c:pt idx="31">
                  <c:v>38767.0</c:v>
                </c:pt>
                <c:pt idx="32">
                  <c:v>38768.0</c:v>
                </c:pt>
                <c:pt idx="33">
                  <c:v>38769.0</c:v>
                </c:pt>
                <c:pt idx="34">
                  <c:v>38770.0</c:v>
                </c:pt>
                <c:pt idx="35">
                  <c:v>38771.0</c:v>
                </c:pt>
                <c:pt idx="36">
                  <c:v>38772.0</c:v>
                </c:pt>
                <c:pt idx="37">
                  <c:v>38773.0</c:v>
                </c:pt>
                <c:pt idx="38">
                  <c:v>38774.0</c:v>
                </c:pt>
                <c:pt idx="39">
                  <c:v>38775.0</c:v>
                </c:pt>
                <c:pt idx="40">
                  <c:v>38776.0</c:v>
                </c:pt>
                <c:pt idx="41">
                  <c:v>38777.0</c:v>
                </c:pt>
                <c:pt idx="42">
                  <c:v>38778.0</c:v>
                </c:pt>
                <c:pt idx="43">
                  <c:v>38779.0</c:v>
                </c:pt>
                <c:pt idx="44">
                  <c:v>38780.0</c:v>
                </c:pt>
                <c:pt idx="45">
                  <c:v>38781.0</c:v>
                </c:pt>
                <c:pt idx="46">
                  <c:v>38782.0</c:v>
                </c:pt>
                <c:pt idx="47">
                  <c:v>38783.0</c:v>
                </c:pt>
                <c:pt idx="48">
                  <c:v>38784.0</c:v>
                </c:pt>
                <c:pt idx="49">
                  <c:v>38785.0</c:v>
                </c:pt>
                <c:pt idx="50">
                  <c:v>38786.0</c:v>
                </c:pt>
                <c:pt idx="51">
                  <c:v>38787.0</c:v>
                </c:pt>
                <c:pt idx="52">
                  <c:v>38788.0</c:v>
                </c:pt>
                <c:pt idx="53">
                  <c:v>38789.0</c:v>
                </c:pt>
                <c:pt idx="54">
                  <c:v>38790.0</c:v>
                </c:pt>
                <c:pt idx="55">
                  <c:v>38791.0</c:v>
                </c:pt>
                <c:pt idx="56">
                  <c:v>38792.0</c:v>
                </c:pt>
                <c:pt idx="57">
                  <c:v>38793.0</c:v>
                </c:pt>
                <c:pt idx="58">
                  <c:v>38794.0</c:v>
                </c:pt>
                <c:pt idx="59">
                  <c:v>38795.0</c:v>
                </c:pt>
                <c:pt idx="60">
                  <c:v>38796.0</c:v>
                </c:pt>
                <c:pt idx="61">
                  <c:v>38797.0</c:v>
                </c:pt>
                <c:pt idx="62">
                  <c:v>38798.0</c:v>
                </c:pt>
                <c:pt idx="63">
                  <c:v>38799.0</c:v>
                </c:pt>
                <c:pt idx="64">
                  <c:v>38800.0</c:v>
                </c:pt>
                <c:pt idx="65">
                  <c:v>38801.0</c:v>
                </c:pt>
                <c:pt idx="66">
                  <c:v>38802.0</c:v>
                </c:pt>
                <c:pt idx="67">
                  <c:v>38803.0</c:v>
                </c:pt>
                <c:pt idx="68">
                  <c:v>38804.0</c:v>
                </c:pt>
                <c:pt idx="69">
                  <c:v>38805.0</c:v>
                </c:pt>
                <c:pt idx="70">
                  <c:v>38806.0</c:v>
                </c:pt>
                <c:pt idx="71">
                  <c:v>38807.0</c:v>
                </c:pt>
                <c:pt idx="72">
                  <c:v>38808.0</c:v>
                </c:pt>
                <c:pt idx="73">
                  <c:v>38809.0</c:v>
                </c:pt>
                <c:pt idx="74">
                  <c:v>38810.0</c:v>
                </c:pt>
                <c:pt idx="75">
                  <c:v>38811.0</c:v>
                </c:pt>
                <c:pt idx="76">
                  <c:v>38812.0</c:v>
                </c:pt>
                <c:pt idx="77">
                  <c:v>38813.0</c:v>
                </c:pt>
                <c:pt idx="78">
                  <c:v>38814.0</c:v>
                </c:pt>
                <c:pt idx="79">
                  <c:v>38815.0</c:v>
                </c:pt>
                <c:pt idx="80">
                  <c:v>38816.0</c:v>
                </c:pt>
                <c:pt idx="81">
                  <c:v>38817.0</c:v>
                </c:pt>
                <c:pt idx="82">
                  <c:v>38818.0</c:v>
                </c:pt>
                <c:pt idx="83">
                  <c:v>38819.0</c:v>
                </c:pt>
                <c:pt idx="84">
                  <c:v>38820.0</c:v>
                </c:pt>
                <c:pt idx="85">
                  <c:v>38821.0</c:v>
                </c:pt>
                <c:pt idx="86">
                  <c:v>38822.0</c:v>
                </c:pt>
                <c:pt idx="87">
                  <c:v>38823.0</c:v>
                </c:pt>
                <c:pt idx="88">
                  <c:v>38824.0</c:v>
                </c:pt>
                <c:pt idx="89">
                  <c:v>38825.0</c:v>
                </c:pt>
                <c:pt idx="90">
                  <c:v>38826.0</c:v>
                </c:pt>
                <c:pt idx="91">
                  <c:v>38827.0</c:v>
                </c:pt>
                <c:pt idx="92">
                  <c:v>38828.0</c:v>
                </c:pt>
                <c:pt idx="93">
                  <c:v>38829.0</c:v>
                </c:pt>
                <c:pt idx="94">
                  <c:v>38830.0</c:v>
                </c:pt>
                <c:pt idx="95">
                  <c:v>38831.0</c:v>
                </c:pt>
                <c:pt idx="96">
                  <c:v>38832.0</c:v>
                </c:pt>
                <c:pt idx="97">
                  <c:v>38833.0</c:v>
                </c:pt>
                <c:pt idx="98">
                  <c:v>38834.0</c:v>
                </c:pt>
                <c:pt idx="99">
                  <c:v>38835.0</c:v>
                </c:pt>
                <c:pt idx="100">
                  <c:v>38836.0</c:v>
                </c:pt>
                <c:pt idx="101">
                  <c:v>38837.0</c:v>
                </c:pt>
                <c:pt idx="102">
                  <c:v>38838.0</c:v>
                </c:pt>
                <c:pt idx="103">
                  <c:v>38839.0</c:v>
                </c:pt>
                <c:pt idx="104">
                  <c:v>38840.0</c:v>
                </c:pt>
                <c:pt idx="105">
                  <c:v>38841.0</c:v>
                </c:pt>
                <c:pt idx="106">
                  <c:v>38842.0</c:v>
                </c:pt>
                <c:pt idx="107">
                  <c:v>38843.0</c:v>
                </c:pt>
                <c:pt idx="108">
                  <c:v>38844.0</c:v>
                </c:pt>
                <c:pt idx="109">
                  <c:v>38845.0</c:v>
                </c:pt>
                <c:pt idx="110">
                  <c:v>38846.0</c:v>
                </c:pt>
                <c:pt idx="111">
                  <c:v>38847.0</c:v>
                </c:pt>
                <c:pt idx="112">
                  <c:v>38848.0</c:v>
                </c:pt>
                <c:pt idx="113">
                  <c:v>38849.0</c:v>
                </c:pt>
                <c:pt idx="114">
                  <c:v>38850.0</c:v>
                </c:pt>
                <c:pt idx="115">
                  <c:v>38851.0</c:v>
                </c:pt>
                <c:pt idx="116">
                  <c:v>38852.0</c:v>
                </c:pt>
                <c:pt idx="117">
                  <c:v>38853.0</c:v>
                </c:pt>
                <c:pt idx="118">
                  <c:v>38854.0</c:v>
                </c:pt>
                <c:pt idx="119">
                  <c:v>38855.0</c:v>
                </c:pt>
                <c:pt idx="120">
                  <c:v>38856.0</c:v>
                </c:pt>
                <c:pt idx="121">
                  <c:v>38857.0</c:v>
                </c:pt>
                <c:pt idx="122">
                  <c:v>38858.0</c:v>
                </c:pt>
                <c:pt idx="123">
                  <c:v>38859.0</c:v>
                </c:pt>
                <c:pt idx="124">
                  <c:v>38860.0</c:v>
                </c:pt>
                <c:pt idx="125">
                  <c:v>38861.0</c:v>
                </c:pt>
                <c:pt idx="126">
                  <c:v>38862.0</c:v>
                </c:pt>
                <c:pt idx="127">
                  <c:v>38863.0</c:v>
                </c:pt>
                <c:pt idx="128">
                  <c:v>38864.0</c:v>
                </c:pt>
                <c:pt idx="129">
                  <c:v>38865.0</c:v>
                </c:pt>
                <c:pt idx="130">
                  <c:v>38866.0</c:v>
                </c:pt>
                <c:pt idx="131">
                  <c:v>38867.0</c:v>
                </c:pt>
                <c:pt idx="132">
                  <c:v>38868.0</c:v>
                </c:pt>
                <c:pt idx="133">
                  <c:v>38869.0</c:v>
                </c:pt>
                <c:pt idx="134">
                  <c:v>38870.0</c:v>
                </c:pt>
                <c:pt idx="135">
                  <c:v>38871.0</c:v>
                </c:pt>
                <c:pt idx="136">
                  <c:v>38872.0</c:v>
                </c:pt>
                <c:pt idx="137">
                  <c:v>38873.0</c:v>
                </c:pt>
                <c:pt idx="138">
                  <c:v>38874.0</c:v>
                </c:pt>
                <c:pt idx="139">
                  <c:v>38875.0</c:v>
                </c:pt>
                <c:pt idx="140">
                  <c:v>38876.0</c:v>
                </c:pt>
                <c:pt idx="141">
                  <c:v>38877.0</c:v>
                </c:pt>
                <c:pt idx="142">
                  <c:v>38878.0</c:v>
                </c:pt>
                <c:pt idx="143">
                  <c:v>38879.0</c:v>
                </c:pt>
                <c:pt idx="144">
                  <c:v>38880.0</c:v>
                </c:pt>
                <c:pt idx="145">
                  <c:v>38881.0</c:v>
                </c:pt>
                <c:pt idx="146">
                  <c:v>38882.0</c:v>
                </c:pt>
                <c:pt idx="147">
                  <c:v>38883.0</c:v>
                </c:pt>
                <c:pt idx="148">
                  <c:v>38884.0</c:v>
                </c:pt>
                <c:pt idx="149">
                  <c:v>38885.0</c:v>
                </c:pt>
                <c:pt idx="150">
                  <c:v>38886.0</c:v>
                </c:pt>
                <c:pt idx="151">
                  <c:v>38887.0</c:v>
                </c:pt>
                <c:pt idx="152">
                  <c:v>38888.0</c:v>
                </c:pt>
                <c:pt idx="153">
                  <c:v>38889.0</c:v>
                </c:pt>
                <c:pt idx="154">
                  <c:v>38890.0</c:v>
                </c:pt>
                <c:pt idx="155">
                  <c:v>38891.0</c:v>
                </c:pt>
                <c:pt idx="156">
                  <c:v>38892.0</c:v>
                </c:pt>
                <c:pt idx="157">
                  <c:v>38893.0</c:v>
                </c:pt>
                <c:pt idx="158">
                  <c:v>38894.0</c:v>
                </c:pt>
                <c:pt idx="159">
                  <c:v>38895.0</c:v>
                </c:pt>
                <c:pt idx="160">
                  <c:v>38896.0</c:v>
                </c:pt>
                <c:pt idx="161">
                  <c:v>38897.0</c:v>
                </c:pt>
                <c:pt idx="162">
                  <c:v>38898.0</c:v>
                </c:pt>
                <c:pt idx="163">
                  <c:v>38899.0</c:v>
                </c:pt>
                <c:pt idx="164">
                  <c:v>38900.0</c:v>
                </c:pt>
                <c:pt idx="165">
                  <c:v>38901.0</c:v>
                </c:pt>
                <c:pt idx="166">
                  <c:v>38902.0</c:v>
                </c:pt>
                <c:pt idx="167">
                  <c:v>38903.0</c:v>
                </c:pt>
                <c:pt idx="168">
                  <c:v>38904.0</c:v>
                </c:pt>
              </c:numCache>
            </c:numRef>
          </c:cat>
          <c:val>
            <c:numRef>
              <c:f>'plot data10 luglio'!$B$180:$B$348</c:f>
              <c:numCache>
                <c:formatCode>General</c:formatCode>
                <c:ptCount val="16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5.0</c:v>
                </c:pt>
                <c:pt idx="7">
                  <c:v>5.0</c:v>
                </c:pt>
                <c:pt idx="8">
                  <c:v>19.0</c:v>
                </c:pt>
                <c:pt idx="9">
                  <c:v>27.0</c:v>
                </c:pt>
                <c:pt idx="10">
                  <c:v>27.0</c:v>
                </c:pt>
                <c:pt idx="11">
                  <c:v>27.0</c:v>
                </c:pt>
                <c:pt idx="12">
                  <c:v>27.0</c:v>
                </c:pt>
                <c:pt idx="13">
                  <c:v>27.0</c:v>
                </c:pt>
                <c:pt idx="14">
                  <c:v>32.0</c:v>
                </c:pt>
                <c:pt idx="15">
                  <c:v>52.0</c:v>
                </c:pt>
                <c:pt idx="16">
                  <c:v>56.0</c:v>
                </c:pt>
                <c:pt idx="17">
                  <c:v>61.0</c:v>
                </c:pt>
                <c:pt idx="18">
                  <c:v>70.0</c:v>
                </c:pt>
                <c:pt idx="19">
                  <c:v>78.0</c:v>
                </c:pt>
                <c:pt idx="20">
                  <c:v>101.0</c:v>
                </c:pt>
                <c:pt idx="21">
                  <c:v>112.0</c:v>
                </c:pt>
                <c:pt idx="22">
                  <c:v>126.0</c:v>
                </c:pt>
                <c:pt idx="23">
                  <c:v>141.0</c:v>
                </c:pt>
                <c:pt idx="24">
                  <c:v>160.0</c:v>
                </c:pt>
                <c:pt idx="25">
                  <c:v>167.0</c:v>
                </c:pt>
                <c:pt idx="26">
                  <c:v>183.0</c:v>
                </c:pt>
                <c:pt idx="27">
                  <c:v>191.0</c:v>
                </c:pt>
                <c:pt idx="28">
                  <c:v>196.0</c:v>
                </c:pt>
                <c:pt idx="29">
                  <c:v>202.0</c:v>
                </c:pt>
                <c:pt idx="30">
                  <c:v>209.0</c:v>
                </c:pt>
                <c:pt idx="31">
                  <c:v>231.0</c:v>
                </c:pt>
                <c:pt idx="32">
                  <c:v>246.0</c:v>
                </c:pt>
                <c:pt idx="33">
                  <c:v>257.0</c:v>
                </c:pt>
                <c:pt idx="34">
                  <c:v>269.0</c:v>
                </c:pt>
                <c:pt idx="35">
                  <c:v>274.0</c:v>
                </c:pt>
                <c:pt idx="36">
                  <c:v>277.0</c:v>
                </c:pt>
                <c:pt idx="37">
                  <c:v>282.0</c:v>
                </c:pt>
                <c:pt idx="38">
                  <c:v>283.0</c:v>
                </c:pt>
                <c:pt idx="39">
                  <c:v>286.0</c:v>
                </c:pt>
                <c:pt idx="40">
                  <c:v>296.0</c:v>
                </c:pt>
                <c:pt idx="41">
                  <c:v>305.0</c:v>
                </c:pt>
                <c:pt idx="42">
                  <c:v>324.0</c:v>
                </c:pt>
                <c:pt idx="43">
                  <c:v>331.0</c:v>
                </c:pt>
                <c:pt idx="44">
                  <c:v>343.0</c:v>
                </c:pt>
                <c:pt idx="45">
                  <c:v>354.0</c:v>
                </c:pt>
                <c:pt idx="46">
                  <c:v>360.0</c:v>
                </c:pt>
                <c:pt idx="47">
                  <c:v>372.0</c:v>
                </c:pt>
                <c:pt idx="48">
                  <c:v>380.0</c:v>
                </c:pt>
                <c:pt idx="49">
                  <c:v>388.0</c:v>
                </c:pt>
                <c:pt idx="50">
                  <c:v>401.0</c:v>
                </c:pt>
                <c:pt idx="51">
                  <c:v>414.0</c:v>
                </c:pt>
                <c:pt idx="52">
                  <c:v>431.0</c:v>
                </c:pt>
                <c:pt idx="53">
                  <c:v>443.0</c:v>
                </c:pt>
                <c:pt idx="54">
                  <c:v>443.0</c:v>
                </c:pt>
                <c:pt idx="55">
                  <c:v>448.0</c:v>
                </c:pt>
                <c:pt idx="56">
                  <c:v>452.0</c:v>
                </c:pt>
                <c:pt idx="57">
                  <c:v>456.0</c:v>
                </c:pt>
                <c:pt idx="58">
                  <c:v>467.0</c:v>
                </c:pt>
                <c:pt idx="59">
                  <c:v>475.0</c:v>
                </c:pt>
                <c:pt idx="60">
                  <c:v>490.0</c:v>
                </c:pt>
                <c:pt idx="61">
                  <c:v>500.0</c:v>
                </c:pt>
                <c:pt idx="62">
                  <c:v>511.0</c:v>
                </c:pt>
                <c:pt idx="63">
                  <c:v>520.0</c:v>
                </c:pt>
                <c:pt idx="64">
                  <c:v>531.0</c:v>
                </c:pt>
                <c:pt idx="65">
                  <c:v>543.0</c:v>
                </c:pt>
                <c:pt idx="66">
                  <c:v>560.0</c:v>
                </c:pt>
                <c:pt idx="67">
                  <c:v>576.0</c:v>
                </c:pt>
                <c:pt idx="68">
                  <c:v>583.0</c:v>
                </c:pt>
                <c:pt idx="69">
                  <c:v>591.0</c:v>
                </c:pt>
                <c:pt idx="70">
                  <c:v>596.0</c:v>
                </c:pt>
                <c:pt idx="71">
                  <c:v>599.0</c:v>
                </c:pt>
                <c:pt idx="72">
                  <c:v>602.0</c:v>
                </c:pt>
                <c:pt idx="73">
                  <c:v>607.0</c:v>
                </c:pt>
                <c:pt idx="74">
                  <c:v>622.0</c:v>
                </c:pt>
                <c:pt idx="75">
                  <c:v>634.0</c:v>
                </c:pt>
                <c:pt idx="76">
                  <c:v>637.0</c:v>
                </c:pt>
                <c:pt idx="77">
                  <c:v>643.0</c:v>
                </c:pt>
                <c:pt idx="78">
                  <c:v>644.0</c:v>
                </c:pt>
                <c:pt idx="79">
                  <c:v>646.0</c:v>
                </c:pt>
                <c:pt idx="80">
                  <c:v>667.0</c:v>
                </c:pt>
                <c:pt idx="81">
                  <c:v>671.0</c:v>
                </c:pt>
                <c:pt idx="82">
                  <c:v>677.0</c:v>
                </c:pt>
                <c:pt idx="83">
                  <c:v>696.0</c:v>
                </c:pt>
                <c:pt idx="84">
                  <c:v>711.0</c:v>
                </c:pt>
                <c:pt idx="85">
                  <c:v>712.0</c:v>
                </c:pt>
                <c:pt idx="86">
                  <c:v>727.0</c:v>
                </c:pt>
                <c:pt idx="87">
                  <c:v>731.0</c:v>
                </c:pt>
                <c:pt idx="88">
                  <c:v>734.0</c:v>
                </c:pt>
                <c:pt idx="89">
                  <c:v>739.0</c:v>
                </c:pt>
                <c:pt idx="90">
                  <c:v>747.0</c:v>
                </c:pt>
                <c:pt idx="91">
                  <c:v>753.0</c:v>
                </c:pt>
                <c:pt idx="92">
                  <c:v>757.0</c:v>
                </c:pt>
                <c:pt idx="93">
                  <c:v>804.0</c:v>
                </c:pt>
                <c:pt idx="94">
                  <c:v>809.0</c:v>
                </c:pt>
                <c:pt idx="95">
                  <c:v>818.0</c:v>
                </c:pt>
                <c:pt idx="96">
                  <c:v>820.0</c:v>
                </c:pt>
                <c:pt idx="97">
                  <c:v>820.0</c:v>
                </c:pt>
                <c:pt idx="98">
                  <c:v>824.0</c:v>
                </c:pt>
                <c:pt idx="99">
                  <c:v>827.0</c:v>
                </c:pt>
                <c:pt idx="100">
                  <c:v>828.0</c:v>
                </c:pt>
                <c:pt idx="101">
                  <c:v>830.0</c:v>
                </c:pt>
                <c:pt idx="102">
                  <c:v>839.0</c:v>
                </c:pt>
                <c:pt idx="103">
                  <c:v>851.0</c:v>
                </c:pt>
                <c:pt idx="104">
                  <c:v>853.0</c:v>
                </c:pt>
                <c:pt idx="105">
                  <c:v>857.0</c:v>
                </c:pt>
                <c:pt idx="106">
                  <c:v>859.0</c:v>
                </c:pt>
                <c:pt idx="107">
                  <c:v>862.0</c:v>
                </c:pt>
                <c:pt idx="108">
                  <c:v>871.0</c:v>
                </c:pt>
                <c:pt idx="109">
                  <c:v>896.0</c:v>
                </c:pt>
                <c:pt idx="110">
                  <c:v>907.0</c:v>
                </c:pt>
                <c:pt idx="111">
                  <c:v>910.0</c:v>
                </c:pt>
                <c:pt idx="112">
                  <c:v>913.0</c:v>
                </c:pt>
                <c:pt idx="113">
                  <c:v>915.0</c:v>
                </c:pt>
                <c:pt idx="114">
                  <c:v>931.0</c:v>
                </c:pt>
                <c:pt idx="115">
                  <c:v>963.0</c:v>
                </c:pt>
                <c:pt idx="116">
                  <c:v>969.0</c:v>
                </c:pt>
                <c:pt idx="117">
                  <c:v>982.0</c:v>
                </c:pt>
                <c:pt idx="118">
                  <c:v>982.0</c:v>
                </c:pt>
                <c:pt idx="119">
                  <c:v>987.0</c:v>
                </c:pt>
                <c:pt idx="120">
                  <c:v>987.0</c:v>
                </c:pt>
                <c:pt idx="121">
                  <c:v>988.0</c:v>
                </c:pt>
                <c:pt idx="122">
                  <c:v>1000.0</c:v>
                </c:pt>
                <c:pt idx="123">
                  <c:v>1013.0</c:v>
                </c:pt>
                <c:pt idx="124">
                  <c:v>1027.0</c:v>
                </c:pt>
                <c:pt idx="125">
                  <c:v>1037.0</c:v>
                </c:pt>
                <c:pt idx="126">
                  <c:v>1041.0</c:v>
                </c:pt>
                <c:pt idx="127">
                  <c:v>1046.0</c:v>
                </c:pt>
                <c:pt idx="128">
                  <c:v>1048.0</c:v>
                </c:pt>
                <c:pt idx="129">
                  <c:v>1049.0</c:v>
                </c:pt>
                <c:pt idx="130">
                  <c:v>1054.0</c:v>
                </c:pt>
                <c:pt idx="131">
                  <c:v>1054.0</c:v>
                </c:pt>
                <c:pt idx="132">
                  <c:v>1054.0</c:v>
                </c:pt>
                <c:pt idx="133">
                  <c:v>1054.0</c:v>
                </c:pt>
                <c:pt idx="134">
                  <c:v>1057.0</c:v>
                </c:pt>
                <c:pt idx="135">
                  <c:v>1060.0</c:v>
                </c:pt>
                <c:pt idx="136">
                  <c:v>1068.0</c:v>
                </c:pt>
                <c:pt idx="137">
                  <c:v>1071.0</c:v>
                </c:pt>
                <c:pt idx="138">
                  <c:v>1074.0</c:v>
                </c:pt>
                <c:pt idx="139">
                  <c:v>1077.0</c:v>
                </c:pt>
                <c:pt idx="140">
                  <c:v>1077.0</c:v>
                </c:pt>
                <c:pt idx="141">
                  <c:v>1081.0</c:v>
                </c:pt>
                <c:pt idx="142">
                  <c:v>1082.0</c:v>
                </c:pt>
                <c:pt idx="143">
                  <c:v>1085.0</c:v>
                </c:pt>
                <c:pt idx="144">
                  <c:v>1085.0</c:v>
                </c:pt>
                <c:pt idx="145">
                  <c:v>1087.0</c:v>
                </c:pt>
                <c:pt idx="146">
                  <c:v>1095.0</c:v>
                </c:pt>
                <c:pt idx="147">
                  <c:v>1096.0</c:v>
                </c:pt>
                <c:pt idx="148">
                  <c:v>1100.0</c:v>
                </c:pt>
                <c:pt idx="149">
                  <c:v>1102.0</c:v>
                </c:pt>
                <c:pt idx="150">
                  <c:v>1105.0</c:v>
                </c:pt>
                <c:pt idx="151">
                  <c:v>1113.0</c:v>
                </c:pt>
                <c:pt idx="152">
                  <c:v>1114.0</c:v>
                </c:pt>
                <c:pt idx="153">
                  <c:v>1116.0</c:v>
                </c:pt>
                <c:pt idx="154">
                  <c:v>1117.0</c:v>
                </c:pt>
                <c:pt idx="155">
                  <c:v>1119.0</c:v>
                </c:pt>
                <c:pt idx="156">
                  <c:v>1124.0</c:v>
                </c:pt>
                <c:pt idx="157">
                  <c:v>1160.0</c:v>
                </c:pt>
                <c:pt idx="158">
                  <c:v>1160.0</c:v>
                </c:pt>
                <c:pt idx="159">
                  <c:v>1162.0</c:v>
                </c:pt>
                <c:pt idx="160">
                  <c:v>1177.0</c:v>
                </c:pt>
                <c:pt idx="161">
                  <c:v>1202.0</c:v>
                </c:pt>
                <c:pt idx="162">
                  <c:v>1203.0</c:v>
                </c:pt>
                <c:pt idx="163">
                  <c:v>1208.0</c:v>
                </c:pt>
                <c:pt idx="164">
                  <c:v>1211.0</c:v>
                </c:pt>
                <c:pt idx="165">
                  <c:v>1237.0</c:v>
                </c:pt>
                <c:pt idx="166">
                  <c:v>1274.0</c:v>
                </c:pt>
                <c:pt idx="167">
                  <c:v>1275.0</c:v>
                </c:pt>
                <c:pt idx="168">
                  <c:v>1275.0</c:v>
                </c:pt>
              </c:numCache>
            </c:numRef>
          </c:val>
        </c:ser>
        <c:ser>
          <c:idx val="1"/>
          <c:order val="1"/>
          <c:tx>
            <c:strRef>
              <c:f>'plot data10 luglio'!$C$179</c:f>
              <c:strCache>
                <c:ptCount val="1"/>
                <c:pt idx="0">
                  <c:v>ESD</c:v>
                </c:pt>
              </c:strCache>
            </c:strRef>
          </c:tx>
          <c:cat>
            <c:numRef>
              <c:f>'plot data10 luglio'!$A$180:$A$348</c:f>
              <c:numCache>
                <c:formatCode>dd-mm-yy</c:formatCode>
                <c:ptCount val="169"/>
                <c:pt idx="0">
                  <c:v>38731.0</c:v>
                </c:pt>
                <c:pt idx="1">
                  <c:v>38737.0</c:v>
                </c:pt>
                <c:pt idx="2">
                  <c:v>38738.0</c:v>
                </c:pt>
                <c:pt idx="3">
                  <c:v>38739.0</c:v>
                </c:pt>
                <c:pt idx="4">
                  <c:v>38740.0</c:v>
                </c:pt>
                <c:pt idx="5">
                  <c:v>38741.0</c:v>
                </c:pt>
                <c:pt idx="6">
                  <c:v>38742.0</c:v>
                </c:pt>
                <c:pt idx="7">
                  <c:v>38743.0</c:v>
                </c:pt>
                <c:pt idx="8">
                  <c:v>38744.0</c:v>
                </c:pt>
                <c:pt idx="9">
                  <c:v>38745.0</c:v>
                </c:pt>
                <c:pt idx="10">
                  <c:v>38746.0</c:v>
                </c:pt>
                <c:pt idx="11">
                  <c:v>38747.0</c:v>
                </c:pt>
                <c:pt idx="12">
                  <c:v>38748.0</c:v>
                </c:pt>
                <c:pt idx="13">
                  <c:v>38749.0</c:v>
                </c:pt>
                <c:pt idx="14">
                  <c:v>38750.0</c:v>
                </c:pt>
                <c:pt idx="15">
                  <c:v>38751.0</c:v>
                </c:pt>
                <c:pt idx="16">
                  <c:v>38752.0</c:v>
                </c:pt>
                <c:pt idx="17">
                  <c:v>38753.0</c:v>
                </c:pt>
                <c:pt idx="18">
                  <c:v>38754.0</c:v>
                </c:pt>
                <c:pt idx="19">
                  <c:v>38755.0</c:v>
                </c:pt>
                <c:pt idx="20">
                  <c:v>38756.0</c:v>
                </c:pt>
                <c:pt idx="21">
                  <c:v>38757.0</c:v>
                </c:pt>
                <c:pt idx="22">
                  <c:v>38758.0</c:v>
                </c:pt>
                <c:pt idx="23">
                  <c:v>38759.0</c:v>
                </c:pt>
                <c:pt idx="24">
                  <c:v>38760.0</c:v>
                </c:pt>
                <c:pt idx="25">
                  <c:v>38761.0</c:v>
                </c:pt>
                <c:pt idx="26">
                  <c:v>38762.0</c:v>
                </c:pt>
                <c:pt idx="27">
                  <c:v>38763.0</c:v>
                </c:pt>
                <c:pt idx="28">
                  <c:v>38764.0</c:v>
                </c:pt>
                <c:pt idx="29">
                  <c:v>38765.0</c:v>
                </c:pt>
                <c:pt idx="30">
                  <c:v>38766.0</c:v>
                </c:pt>
                <c:pt idx="31">
                  <c:v>38767.0</c:v>
                </c:pt>
                <c:pt idx="32">
                  <c:v>38768.0</c:v>
                </c:pt>
                <c:pt idx="33">
                  <c:v>38769.0</c:v>
                </c:pt>
                <c:pt idx="34">
                  <c:v>38770.0</c:v>
                </c:pt>
                <c:pt idx="35">
                  <c:v>38771.0</c:v>
                </c:pt>
                <c:pt idx="36">
                  <c:v>38772.0</c:v>
                </c:pt>
                <c:pt idx="37">
                  <c:v>38773.0</c:v>
                </c:pt>
                <c:pt idx="38">
                  <c:v>38774.0</c:v>
                </c:pt>
                <c:pt idx="39">
                  <c:v>38775.0</c:v>
                </c:pt>
                <c:pt idx="40">
                  <c:v>38776.0</c:v>
                </c:pt>
                <c:pt idx="41">
                  <c:v>38777.0</c:v>
                </c:pt>
                <c:pt idx="42">
                  <c:v>38778.0</c:v>
                </c:pt>
                <c:pt idx="43">
                  <c:v>38779.0</c:v>
                </c:pt>
                <c:pt idx="44">
                  <c:v>38780.0</c:v>
                </c:pt>
                <c:pt idx="45">
                  <c:v>38781.0</c:v>
                </c:pt>
                <c:pt idx="46">
                  <c:v>38782.0</c:v>
                </c:pt>
                <c:pt idx="47">
                  <c:v>38783.0</c:v>
                </c:pt>
                <c:pt idx="48">
                  <c:v>38784.0</c:v>
                </c:pt>
                <c:pt idx="49">
                  <c:v>38785.0</c:v>
                </c:pt>
                <c:pt idx="50">
                  <c:v>38786.0</c:v>
                </c:pt>
                <c:pt idx="51">
                  <c:v>38787.0</c:v>
                </c:pt>
                <c:pt idx="52">
                  <c:v>38788.0</c:v>
                </c:pt>
                <c:pt idx="53">
                  <c:v>38789.0</c:v>
                </c:pt>
                <c:pt idx="54">
                  <c:v>38790.0</c:v>
                </c:pt>
                <c:pt idx="55">
                  <c:v>38791.0</c:v>
                </c:pt>
                <c:pt idx="56">
                  <c:v>38792.0</c:v>
                </c:pt>
                <c:pt idx="57">
                  <c:v>38793.0</c:v>
                </c:pt>
                <c:pt idx="58">
                  <c:v>38794.0</c:v>
                </c:pt>
                <c:pt idx="59">
                  <c:v>38795.0</c:v>
                </c:pt>
                <c:pt idx="60">
                  <c:v>38796.0</c:v>
                </c:pt>
                <c:pt idx="61">
                  <c:v>38797.0</c:v>
                </c:pt>
                <c:pt idx="62">
                  <c:v>38798.0</c:v>
                </c:pt>
                <c:pt idx="63">
                  <c:v>38799.0</c:v>
                </c:pt>
                <c:pt idx="64">
                  <c:v>38800.0</c:v>
                </c:pt>
                <c:pt idx="65">
                  <c:v>38801.0</c:v>
                </c:pt>
                <c:pt idx="66">
                  <c:v>38802.0</c:v>
                </c:pt>
                <c:pt idx="67">
                  <c:v>38803.0</c:v>
                </c:pt>
                <c:pt idx="68">
                  <c:v>38804.0</c:v>
                </c:pt>
                <c:pt idx="69">
                  <c:v>38805.0</c:v>
                </c:pt>
                <c:pt idx="70">
                  <c:v>38806.0</c:v>
                </c:pt>
                <c:pt idx="71">
                  <c:v>38807.0</c:v>
                </c:pt>
                <c:pt idx="72">
                  <c:v>38808.0</c:v>
                </c:pt>
                <c:pt idx="73">
                  <c:v>38809.0</c:v>
                </c:pt>
                <c:pt idx="74">
                  <c:v>38810.0</c:v>
                </c:pt>
                <c:pt idx="75">
                  <c:v>38811.0</c:v>
                </c:pt>
                <c:pt idx="76">
                  <c:v>38812.0</c:v>
                </c:pt>
                <c:pt idx="77">
                  <c:v>38813.0</c:v>
                </c:pt>
                <c:pt idx="78">
                  <c:v>38814.0</c:v>
                </c:pt>
                <c:pt idx="79">
                  <c:v>38815.0</c:v>
                </c:pt>
                <c:pt idx="80">
                  <c:v>38816.0</c:v>
                </c:pt>
                <c:pt idx="81">
                  <c:v>38817.0</c:v>
                </c:pt>
                <c:pt idx="82">
                  <c:v>38818.0</c:v>
                </c:pt>
                <c:pt idx="83">
                  <c:v>38819.0</c:v>
                </c:pt>
                <c:pt idx="84">
                  <c:v>38820.0</c:v>
                </c:pt>
                <c:pt idx="85">
                  <c:v>38821.0</c:v>
                </c:pt>
                <c:pt idx="86">
                  <c:v>38822.0</c:v>
                </c:pt>
                <c:pt idx="87">
                  <c:v>38823.0</c:v>
                </c:pt>
                <c:pt idx="88">
                  <c:v>38824.0</c:v>
                </c:pt>
                <c:pt idx="89">
                  <c:v>38825.0</c:v>
                </c:pt>
                <c:pt idx="90">
                  <c:v>38826.0</c:v>
                </c:pt>
                <c:pt idx="91">
                  <c:v>38827.0</c:v>
                </c:pt>
                <c:pt idx="92">
                  <c:v>38828.0</c:v>
                </c:pt>
                <c:pt idx="93">
                  <c:v>38829.0</c:v>
                </c:pt>
                <c:pt idx="94">
                  <c:v>38830.0</c:v>
                </c:pt>
                <c:pt idx="95">
                  <c:v>38831.0</c:v>
                </c:pt>
                <c:pt idx="96">
                  <c:v>38832.0</c:v>
                </c:pt>
                <c:pt idx="97">
                  <c:v>38833.0</c:v>
                </c:pt>
                <c:pt idx="98">
                  <c:v>38834.0</c:v>
                </c:pt>
                <c:pt idx="99">
                  <c:v>38835.0</c:v>
                </c:pt>
                <c:pt idx="100">
                  <c:v>38836.0</c:v>
                </c:pt>
                <c:pt idx="101">
                  <c:v>38837.0</c:v>
                </c:pt>
                <c:pt idx="102">
                  <c:v>38838.0</c:v>
                </c:pt>
                <c:pt idx="103">
                  <c:v>38839.0</c:v>
                </c:pt>
                <c:pt idx="104">
                  <c:v>38840.0</c:v>
                </c:pt>
                <c:pt idx="105">
                  <c:v>38841.0</c:v>
                </c:pt>
                <c:pt idx="106">
                  <c:v>38842.0</c:v>
                </c:pt>
                <c:pt idx="107">
                  <c:v>38843.0</c:v>
                </c:pt>
                <c:pt idx="108">
                  <c:v>38844.0</c:v>
                </c:pt>
                <c:pt idx="109">
                  <c:v>38845.0</c:v>
                </c:pt>
                <c:pt idx="110">
                  <c:v>38846.0</c:v>
                </c:pt>
                <c:pt idx="111">
                  <c:v>38847.0</c:v>
                </c:pt>
                <c:pt idx="112">
                  <c:v>38848.0</c:v>
                </c:pt>
                <c:pt idx="113">
                  <c:v>38849.0</c:v>
                </c:pt>
                <c:pt idx="114">
                  <c:v>38850.0</c:v>
                </c:pt>
                <c:pt idx="115">
                  <c:v>38851.0</c:v>
                </c:pt>
                <c:pt idx="116">
                  <c:v>38852.0</c:v>
                </c:pt>
                <c:pt idx="117">
                  <c:v>38853.0</c:v>
                </c:pt>
                <c:pt idx="118">
                  <c:v>38854.0</c:v>
                </c:pt>
                <c:pt idx="119">
                  <c:v>38855.0</c:v>
                </c:pt>
                <c:pt idx="120">
                  <c:v>38856.0</c:v>
                </c:pt>
                <c:pt idx="121">
                  <c:v>38857.0</c:v>
                </c:pt>
                <c:pt idx="122">
                  <c:v>38858.0</c:v>
                </c:pt>
                <c:pt idx="123">
                  <c:v>38859.0</c:v>
                </c:pt>
                <c:pt idx="124">
                  <c:v>38860.0</c:v>
                </c:pt>
                <c:pt idx="125">
                  <c:v>38861.0</c:v>
                </c:pt>
                <c:pt idx="126">
                  <c:v>38862.0</c:v>
                </c:pt>
                <c:pt idx="127">
                  <c:v>38863.0</c:v>
                </c:pt>
                <c:pt idx="128">
                  <c:v>38864.0</c:v>
                </c:pt>
                <c:pt idx="129">
                  <c:v>38865.0</c:v>
                </c:pt>
                <c:pt idx="130">
                  <c:v>38866.0</c:v>
                </c:pt>
                <c:pt idx="131">
                  <c:v>38867.0</c:v>
                </c:pt>
                <c:pt idx="132">
                  <c:v>38868.0</c:v>
                </c:pt>
                <c:pt idx="133">
                  <c:v>38869.0</c:v>
                </c:pt>
                <c:pt idx="134">
                  <c:v>38870.0</c:v>
                </c:pt>
                <c:pt idx="135">
                  <c:v>38871.0</c:v>
                </c:pt>
                <c:pt idx="136">
                  <c:v>38872.0</c:v>
                </c:pt>
                <c:pt idx="137">
                  <c:v>38873.0</c:v>
                </c:pt>
                <c:pt idx="138">
                  <c:v>38874.0</c:v>
                </c:pt>
                <c:pt idx="139">
                  <c:v>38875.0</c:v>
                </c:pt>
                <c:pt idx="140">
                  <c:v>38876.0</c:v>
                </c:pt>
                <c:pt idx="141">
                  <c:v>38877.0</c:v>
                </c:pt>
                <c:pt idx="142">
                  <c:v>38878.0</c:v>
                </c:pt>
                <c:pt idx="143">
                  <c:v>38879.0</c:v>
                </c:pt>
                <c:pt idx="144">
                  <c:v>38880.0</c:v>
                </c:pt>
                <c:pt idx="145">
                  <c:v>38881.0</c:v>
                </c:pt>
                <c:pt idx="146">
                  <c:v>38882.0</c:v>
                </c:pt>
                <c:pt idx="147">
                  <c:v>38883.0</c:v>
                </c:pt>
                <c:pt idx="148">
                  <c:v>38884.0</c:v>
                </c:pt>
                <c:pt idx="149">
                  <c:v>38885.0</c:v>
                </c:pt>
                <c:pt idx="150">
                  <c:v>38886.0</c:v>
                </c:pt>
                <c:pt idx="151">
                  <c:v>38887.0</c:v>
                </c:pt>
                <c:pt idx="152">
                  <c:v>38888.0</c:v>
                </c:pt>
                <c:pt idx="153">
                  <c:v>38889.0</c:v>
                </c:pt>
                <c:pt idx="154">
                  <c:v>38890.0</c:v>
                </c:pt>
                <c:pt idx="155">
                  <c:v>38891.0</c:v>
                </c:pt>
                <c:pt idx="156">
                  <c:v>38892.0</c:v>
                </c:pt>
                <c:pt idx="157">
                  <c:v>38893.0</c:v>
                </c:pt>
                <c:pt idx="158">
                  <c:v>38894.0</c:v>
                </c:pt>
                <c:pt idx="159">
                  <c:v>38895.0</c:v>
                </c:pt>
                <c:pt idx="160">
                  <c:v>38896.0</c:v>
                </c:pt>
                <c:pt idx="161">
                  <c:v>38897.0</c:v>
                </c:pt>
                <c:pt idx="162">
                  <c:v>38898.0</c:v>
                </c:pt>
                <c:pt idx="163">
                  <c:v>38899.0</c:v>
                </c:pt>
                <c:pt idx="164">
                  <c:v>38900.0</c:v>
                </c:pt>
                <c:pt idx="165">
                  <c:v>38901.0</c:v>
                </c:pt>
                <c:pt idx="166">
                  <c:v>38902.0</c:v>
                </c:pt>
                <c:pt idx="167">
                  <c:v>38903.0</c:v>
                </c:pt>
                <c:pt idx="168">
                  <c:v>38904.0</c:v>
                </c:pt>
              </c:numCache>
            </c:numRef>
          </c:cat>
          <c:val>
            <c:numRef>
              <c:f>'plot data10 luglio'!$C$180:$C$348</c:f>
              <c:numCache>
                <c:formatCode>General</c:formatCode>
                <c:ptCount val="169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2.0</c:v>
                </c:pt>
                <c:pt idx="10">
                  <c:v>2.0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3.0</c:v>
                </c:pt>
                <c:pt idx="15">
                  <c:v>5.0</c:v>
                </c:pt>
                <c:pt idx="16">
                  <c:v>6.0</c:v>
                </c:pt>
                <c:pt idx="17">
                  <c:v>7.0</c:v>
                </c:pt>
                <c:pt idx="18">
                  <c:v>8.0</c:v>
                </c:pt>
                <c:pt idx="19">
                  <c:v>9.0</c:v>
                </c:pt>
                <c:pt idx="20">
                  <c:v>11.0</c:v>
                </c:pt>
                <c:pt idx="21">
                  <c:v>13.0</c:v>
                </c:pt>
                <c:pt idx="22">
                  <c:v>15.0</c:v>
                </c:pt>
                <c:pt idx="23">
                  <c:v>17.0</c:v>
                </c:pt>
                <c:pt idx="24">
                  <c:v>19.0</c:v>
                </c:pt>
                <c:pt idx="25">
                  <c:v>20.0</c:v>
                </c:pt>
                <c:pt idx="26">
                  <c:v>22.0</c:v>
                </c:pt>
                <c:pt idx="27">
                  <c:v>24.0</c:v>
                </c:pt>
                <c:pt idx="28">
                  <c:v>26.0</c:v>
                </c:pt>
                <c:pt idx="29">
                  <c:v>26.0</c:v>
                </c:pt>
                <c:pt idx="30">
                  <c:v>28.0</c:v>
                </c:pt>
                <c:pt idx="31">
                  <c:v>31.0</c:v>
                </c:pt>
                <c:pt idx="32">
                  <c:v>32.0</c:v>
                </c:pt>
                <c:pt idx="33">
                  <c:v>34.0</c:v>
                </c:pt>
                <c:pt idx="34">
                  <c:v>36.0</c:v>
                </c:pt>
                <c:pt idx="35">
                  <c:v>36.0</c:v>
                </c:pt>
                <c:pt idx="36">
                  <c:v>36.0</c:v>
                </c:pt>
                <c:pt idx="37">
                  <c:v>37.0</c:v>
                </c:pt>
                <c:pt idx="38">
                  <c:v>37.0</c:v>
                </c:pt>
                <c:pt idx="39">
                  <c:v>37.0</c:v>
                </c:pt>
                <c:pt idx="40">
                  <c:v>38.0</c:v>
                </c:pt>
                <c:pt idx="41">
                  <c:v>40.0</c:v>
                </c:pt>
                <c:pt idx="42">
                  <c:v>42.0</c:v>
                </c:pt>
                <c:pt idx="43">
                  <c:v>43.0</c:v>
                </c:pt>
                <c:pt idx="44">
                  <c:v>45.0</c:v>
                </c:pt>
                <c:pt idx="45">
                  <c:v>46.0</c:v>
                </c:pt>
                <c:pt idx="46">
                  <c:v>51.0</c:v>
                </c:pt>
                <c:pt idx="47">
                  <c:v>52.0</c:v>
                </c:pt>
                <c:pt idx="48">
                  <c:v>53.0</c:v>
                </c:pt>
                <c:pt idx="49">
                  <c:v>54.0</c:v>
                </c:pt>
                <c:pt idx="50">
                  <c:v>56.0</c:v>
                </c:pt>
                <c:pt idx="51">
                  <c:v>58.0</c:v>
                </c:pt>
                <c:pt idx="52">
                  <c:v>60.0</c:v>
                </c:pt>
                <c:pt idx="53">
                  <c:v>62.0</c:v>
                </c:pt>
                <c:pt idx="54">
                  <c:v>63.0</c:v>
                </c:pt>
                <c:pt idx="55">
                  <c:v>63.0</c:v>
                </c:pt>
                <c:pt idx="56">
                  <c:v>64.0</c:v>
                </c:pt>
                <c:pt idx="57">
                  <c:v>65.0</c:v>
                </c:pt>
                <c:pt idx="58">
                  <c:v>66.0</c:v>
                </c:pt>
                <c:pt idx="59">
                  <c:v>67.0</c:v>
                </c:pt>
                <c:pt idx="60">
                  <c:v>69.0</c:v>
                </c:pt>
                <c:pt idx="61">
                  <c:v>70.0</c:v>
                </c:pt>
                <c:pt idx="62">
                  <c:v>72.0</c:v>
                </c:pt>
                <c:pt idx="63">
                  <c:v>72.0</c:v>
                </c:pt>
                <c:pt idx="64">
                  <c:v>74.0</c:v>
                </c:pt>
                <c:pt idx="65">
                  <c:v>76.0</c:v>
                </c:pt>
                <c:pt idx="66">
                  <c:v>78.0</c:v>
                </c:pt>
                <c:pt idx="67">
                  <c:v>81.0</c:v>
                </c:pt>
                <c:pt idx="68">
                  <c:v>82.0</c:v>
                </c:pt>
                <c:pt idx="69">
                  <c:v>85.0</c:v>
                </c:pt>
                <c:pt idx="70">
                  <c:v>87.0</c:v>
                </c:pt>
                <c:pt idx="71">
                  <c:v>91.0</c:v>
                </c:pt>
                <c:pt idx="72">
                  <c:v>93.0</c:v>
                </c:pt>
                <c:pt idx="73">
                  <c:v>97.0</c:v>
                </c:pt>
                <c:pt idx="74">
                  <c:v>110.0</c:v>
                </c:pt>
                <c:pt idx="75">
                  <c:v>122.0</c:v>
                </c:pt>
                <c:pt idx="76">
                  <c:v>122.0</c:v>
                </c:pt>
                <c:pt idx="77">
                  <c:v>125.0</c:v>
                </c:pt>
                <c:pt idx="78">
                  <c:v>127.0</c:v>
                </c:pt>
                <c:pt idx="79">
                  <c:v>128.0</c:v>
                </c:pt>
                <c:pt idx="80">
                  <c:v>133.0</c:v>
                </c:pt>
                <c:pt idx="81">
                  <c:v>138.0</c:v>
                </c:pt>
                <c:pt idx="82">
                  <c:v>142.0</c:v>
                </c:pt>
                <c:pt idx="83">
                  <c:v>151.0</c:v>
                </c:pt>
                <c:pt idx="84">
                  <c:v>155.0</c:v>
                </c:pt>
                <c:pt idx="85">
                  <c:v>158.0</c:v>
                </c:pt>
                <c:pt idx="86">
                  <c:v>163.0</c:v>
                </c:pt>
                <c:pt idx="87">
                  <c:v>163.0</c:v>
                </c:pt>
                <c:pt idx="88">
                  <c:v>163.0</c:v>
                </c:pt>
                <c:pt idx="89">
                  <c:v>168.0</c:v>
                </c:pt>
                <c:pt idx="90">
                  <c:v>173.0</c:v>
                </c:pt>
                <c:pt idx="91">
                  <c:v>175.0</c:v>
                </c:pt>
                <c:pt idx="92">
                  <c:v>179.0</c:v>
                </c:pt>
                <c:pt idx="93">
                  <c:v>184.0</c:v>
                </c:pt>
                <c:pt idx="94">
                  <c:v>240.0</c:v>
                </c:pt>
                <c:pt idx="95">
                  <c:v>249.0</c:v>
                </c:pt>
                <c:pt idx="96">
                  <c:v>261.0</c:v>
                </c:pt>
                <c:pt idx="97">
                  <c:v>293.0</c:v>
                </c:pt>
                <c:pt idx="98">
                  <c:v>315.0</c:v>
                </c:pt>
                <c:pt idx="99">
                  <c:v>320.0</c:v>
                </c:pt>
                <c:pt idx="100">
                  <c:v>321.0</c:v>
                </c:pt>
                <c:pt idx="101">
                  <c:v>322.0</c:v>
                </c:pt>
                <c:pt idx="102">
                  <c:v>323.0</c:v>
                </c:pt>
                <c:pt idx="103">
                  <c:v>324.0</c:v>
                </c:pt>
                <c:pt idx="104">
                  <c:v>328.0</c:v>
                </c:pt>
                <c:pt idx="105">
                  <c:v>333.0</c:v>
                </c:pt>
                <c:pt idx="106">
                  <c:v>334.0</c:v>
                </c:pt>
                <c:pt idx="107">
                  <c:v>335.0</c:v>
                </c:pt>
                <c:pt idx="108">
                  <c:v>337.0</c:v>
                </c:pt>
                <c:pt idx="109">
                  <c:v>341.0</c:v>
                </c:pt>
                <c:pt idx="110">
                  <c:v>348.0</c:v>
                </c:pt>
                <c:pt idx="111">
                  <c:v>360.0</c:v>
                </c:pt>
                <c:pt idx="112">
                  <c:v>366.0</c:v>
                </c:pt>
                <c:pt idx="113">
                  <c:v>452.0</c:v>
                </c:pt>
                <c:pt idx="114">
                  <c:v>472.0</c:v>
                </c:pt>
                <c:pt idx="115">
                  <c:v>474.0</c:v>
                </c:pt>
                <c:pt idx="116">
                  <c:v>485.0</c:v>
                </c:pt>
                <c:pt idx="117">
                  <c:v>558.0</c:v>
                </c:pt>
                <c:pt idx="118">
                  <c:v>558.0</c:v>
                </c:pt>
                <c:pt idx="119">
                  <c:v>634.0</c:v>
                </c:pt>
                <c:pt idx="120">
                  <c:v>635.0</c:v>
                </c:pt>
                <c:pt idx="121">
                  <c:v>637.0</c:v>
                </c:pt>
                <c:pt idx="122">
                  <c:v>637.0</c:v>
                </c:pt>
                <c:pt idx="123">
                  <c:v>638.0</c:v>
                </c:pt>
                <c:pt idx="124">
                  <c:v>794.0</c:v>
                </c:pt>
                <c:pt idx="125">
                  <c:v>804.0</c:v>
                </c:pt>
                <c:pt idx="126">
                  <c:v>809.0</c:v>
                </c:pt>
                <c:pt idx="127">
                  <c:v>823.0</c:v>
                </c:pt>
                <c:pt idx="128">
                  <c:v>824.0</c:v>
                </c:pt>
                <c:pt idx="129">
                  <c:v>827.0</c:v>
                </c:pt>
                <c:pt idx="130">
                  <c:v>829.0</c:v>
                </c:pt>
                <c:pt idx="131">
                  <c:v>829.0</c:v>
                </c:pt>
                <c:pt idx="132">
                  <c:v>831.0</c:v>
                </c:pt>
                <c:pt idx="133">
                  <c:v>831.0</c:v>
                </c:pt>
                <c:pt idx="134">
                  <c:v>831.0</c:v>
                </c:pt>
                <c:pt idx="135">
                  <c:v>832.0</c:v>
                </c:pt>
                <c:pt idx="136">
                  <c:v>834.0</c:v>
                </c:pt>
                <c:pt idx="137">
                  <c:v>835.0</c:v>
                </c:pt>
                <c:pt idx="138">
                  <c:v>840.0</c:v>
                </c:pt>
                <c:pt idx="139">
                  <c:v>841.0</c:v>
                </c:pt>
                <c:pt idx="140">
                  <c:v>843.0</c:v>
                </c:pt>
                <c:pt idx="141">
                  <c:v>844.0</c:v>
                </c:pt>
                <c:pt idx="142">
                  <c:v>846.0</c:v>
                </c:pt>
                <c:pt idx="143">
                  <c:v>847.0</c:v>
                </c:pt>
                <c:pt idx="144">
                  <c:v>848.0</c:v>
                </c:pt>
                <c:pt idx="145">
                  <c:v>849.0</c:v>
                </c:pt>
                <c:pt idx="146">
                  <c:v>850.0</c:v>
                </c:pt>
                <c:pt idx="147">
                  <c:v>850.0</c:v>
                </c:pt>
                <c:pt idx="148">
                  <c:v>854.0</c:v>
                </c:pt>
                <c:pt idx="149">
                  <c:v>855.0</c:v>
                </c:pt>
                <c:pt idx="150">
                  <c:v>857.0</c:v>
                </c:pt>
                <c:pt idx="151">
                  <c:v>859.0</c:v>
                </c:pt>
                <c:pt idx="152">
                  <c:v>861.0</c:v>
                </c:pt>
                <c:pt idx="153">
                  <c:v>867.0</c:v>
                </c:pt>
                <c:pt idx="154">
                  <c:v>868.0</c:v>
                </c:pt>
                <c:pt idx="155">
                  <c:v>869.0</c:v>
                </c:pt>
                <c:pt idx="156">
                  <c:v>870.0</c:v>
                </c:pt>
                <c:pt idx="157">
                  <c:v>876.0</c:v>
                </c:pt>
                <c:pt idx="158">
                  <c:v>877.0</c:v>
                </c:pt>
                <c:pt idx="159">
                  <c:v>877.0</c:v>
                </c:pt>
                <c:pt idx="160">
                  <c:v>905.0</c:v>
                </c:pt>
                <c:pt idx="161">
                  <c:v>909.0</c:v>
                </c:pt>
                <c:pt idx="162">
                  <c:v>922.0</c:v>
                </c:pt>
                <c:pt idx="163">
                  <c:v>926.0</c:v>
                </c:pt>
                <c:pt idx="164">
                  <c:v>945.0</c:v>
                </c:pt>
                <c:pt idx="165">
                  <c:v>949.0</c:v>
                </c:pt>
                <c:pt idx="166">
                  <c:v>953.0</c:v>
                </c:pt>
                <c:pt idx="167">
                  <c:v>972.0</c:v>
                </c:pt>
                <c:pt idx="168">
                  <c:v>972.0</c:v>
                </c:pt>
              </c:numCache>
            </c:numRef>
          </c:val>
        </c:ser>
        <c:ser>
          <c:idx val="2"/>
          <c:order val="2"/>
          <c:tx>
            <c:strRef>
              <c:f>'plot data10 luglio'!$D$179</c:f>
              <c:strCache>
                <c:ptCount val="1"/>
                <c:pt idx="0">
                  <c:v>AOD</c:v>
                </c:pt>
              </c:strCache>
            </c:strRef>
          </c:tx>
          <c:cat>
            <c:numRef>
              <c:f>'plot data10 luglio'!$A$180:$A$348</c:f>
              <c:numCache>
                <c:formatCode>dd-mm-yy</c:formatCode>
                <c:ptCount val="169"/>
                <c:pt idx="0">
                  <c:v>38731.0</c:v>
                </c:pt>
                <c:pt idx="1">
                  <c:v>38737.0</c:v>
                </c:pt>
                <c:pt idx="2">
                  <c:v>38738.0</c:v>
                </c:pt>
                <c:pt idx="3">
                  <c:v>38739.0</c:v>
                </c:pt>
                <c:pt idx="4">
                  <c:v>38740.0</c:v>
                </c:pt>
                <c:pt idx="5">
                  <c:v>38741.0</c:v>
                </c:pt>
                <c:pt idx="6">
                  <c:v>38742.0</c:v>
                </c:pt>
                <c:pt idx="7">
                  <c:v>38743.0</c:v>
                </c:pt>
                <c:pt idx="8">
                  <c:v>38744.0</c:v>
                </c:pt>
                <c:pt idx="9">
                  <c:v>38745.0</c:v>
                </c:pt>
                <c:pt idx="10">
                  <c:v>38746.0</c:v>
                </c:pt>
                <c:pt idx="11">
                  <c:v>38747.0</c:v>
                </c:pt>
                <c:pt idx="12">
                  <c:v>38748.0</c:v>
                </c:pt>
                <c:pt idx="13">
                  <c:v>38749.0</c:v>
                </c:pt>
                <c:pt idx="14">
                  <c:v>38750.0</c:v>
                </c:pt>
                <c:pt idx="15">
                  <c:v>38751.0</c:v>
                </c:pt>
                <c:pt idx="16">
                  <c:v>38752.0</c:v>
                </c:pt>
                <c:pt idx="17">
                  <c:v>38753.0</c:v>
                </c:pt>
                <c:pt idx="18">
                  <c:v>38754.0</c:v>
                </c:pt>
                <c:pt idx="19">
                  <c:v>38755.0</c:v>
                </c:pt>
                <c:pt idx="20">
                  <c:v>38756.0</c:v>
                </c:pt>
                <c:pt idx="21">
                  <c:v>38757.0</c:v>
                </c:pt>
                <c:pt idx="22">
                  <c:v>38758.0</c:v>
                </c:pt>
                <c:pt idx="23">
                  <c:v>38759.0</c:v>
                </c:pt>
                <c:pt idx="24">
                  <c:v>38760.0</c:v>
                </c:pt>
                <c:pt idx="25">
                  <c:v>38761.0</c:v>
                </c:pt>
                <c:pt idx="26">
                  <c:v>38762.0</c:v>
                </c:pt>
                <c:pt idx="27">
                  <c:v>38763.0</c:v>
                </c:pt>
                <c:pt idx="28">
                  <c:v>38764.0</c:v>
                </c:pt>
                <c:pt idx="29">
                  <c:v>38765.0</c:v>
                </c:pt>
                <c:pt idx="30">
                  <c:v>38766.0</c:v>
                </c:pt>
                <c:pt idx="31">
                  <c:v>38767.0</c:v>
                </c:pt>
                <c:pt idx="32">
                  <c:v>38768.0</c:v>
                </c:pt>
                <c:pt idx="33">
                  <c:v>38769.0</c:v>
                </c:pt>
                <c:pt idx="34">
                  <c:v>38770.0</c:v>
                </c:pt>
                <c:pt idx="35">
                  <c:v>38771.0</c:v>
                </c:pt>
                <c:pt idx="36">
                  <c:v>38772.0</c:v>
                </c:pt>
                <c:pt idx="37">
                  <c:v>38773.0</c:v>
                </c:pt>
                <c:pt idx="38">
                  <c:v>38774.0</c:v>
                </c:pt>
                <c:pt idx="39">
                  <c:v>38775.0</c:v>
                </c:pt>
                <c:pt idx="40">
                  <c:v>38776.0</c:v>
                </c:pt>
                <c:pt idx="41">
                  <c:v>38777.0</c:v>
                </c:pt>
                <c:pt idx="42">
                  <c:v>38778.0</c:v>
                </c:pt>
                <c:pt idx="43">
                  <c:v>38779.0</c:v>
                </c:pt>
                <c:pt idx="44">
                  <c:v>38780.0</c:v>
                </c:pt>
                <c:pt idx="45">
                  <c:v>38781.0</c:v>
                </c:pt>
                <c:pt idx="46">
                  <c:v>38782.0</c:v>
                </c:pt>
                <c:pt idx="47">
                  <c:v>38783.0</c:v>
                </c:pt>
                <c:pt idx="48">
                  <c:v>38784.0</c:v>
                </c:pt>
                <c:pt idx="49">
                  <c:v>38785.0</c:v>
                </c:pt>
                <c:pt idx="50">
                  <c:v>38786.0</c:v>
                </c:pt>
                <c:pt idx="51">
                  <c:v>38787.0</c:v>
                </c:pt>
                <c:pt idx="52">
                  <c:v>38788.0</c:v>
                </c:pt>
                <c:pt idx="53">
                  <c:v>38789.0</c:v>
                </c:pt>
                <c:pt idx="54">
                  <c:v>38790.0</c:v>
                </c:pt>
                <c:pt idx="55">
                  <c:v>38791.0</c:v>
                </c:pt>
                <c:pt idx="56">
                  <c:v>38792.0</c:v>
                </c:pt>
                <c:pt idx="57">
                  <c:v>38793.0</c:v>
                </c:pt>
                <c:pt idx="58">
                  <c:v>38794.0</c:v>
                </c:pt>
                <c:pt idx="59">
                  <c:v>38795.0</c:v>
                </c:pt>
                <c:pt idx="60">
                  <c:v>38796.0</c:v>
                </c:pt>
                <c:pt idx="61">
                  <c:v>38797.0</c:v>
                </c:pt>
                <c:pt idx="62">
                  <c:v>38798.0</c:v>
                </c:pt>
                <c:pt idx="63">
                  <c:v>38799.0</c:v>
                </c:pt>
                <c:pt idx="64">
                  <c:v>38800.0</c:v>
                </c:pt>
                <c:pt idx="65">
                  <c:v>38801.0</c:v>
                </c:pt>
                <c:pt idx="66">
                  <c:v>38802.0</c:v>
                </c:pt>
                <c:pt idx="67">
                  <c:v>38803.0</c:v>
                </c:pt>
                <c:pt idx="68">
                  <c:v>38804.0</c:v>
                </c:pt>
                <c:pt idx="69">
                  <c:v>38805.0</c:v>
                </c:pt>
                <c:pt idx="70">
                  <c:v>38806.0</c:v>
                </c:pt>
                <c:pt idx="71">
                  <c:v>38807.0</c:v>
                </c:pt>
                <c:pt idx="72">
                  <c:v>38808.0</c:v>
                </c:pt>
                <c:pt idx="73">
                  <c:v>38809.0</c:v>
                </c:pt>
                <c:pt idx="74">
                  <c:v>38810.0</c:v>
                </c:pt>
                <c:pt idx="75">
                  <c:v>38811.0</c:v>
                </c:pt>
                <c:pt idx="76">
                  <c:v>38812.0</c:v>
                </c:pt>
                <c:pt idx="77">
                  <c:v>38813.0</c:v>
                </c:pt>
                <c:pt idx="78">
                  <c:v>38814.0</c:v>
                </c:pt>
                <c:pt idx="79">
                  <c:v>38815.0</c:v>
                </c:pt>
                <c:pt idx="80">
                  <c:v>38816.0</c:v>
                </c:pt>
                <c:pt idx="81">
                  <c:v>38817.0</c:v>
                </c:pt>
                <c:pt idx="82">
                  <c:v>38818.0</c:v>
                </c:pt>
                <c:pt idx="83">
                  <c:v>38819.0</c:v>
                </c:pt>
                <c:pt idx="84">
                  <c:v>38820.0</c:v>
                </c:pt>
                <c:pt idx="85">
                  <c:v>38821.0</c:v>
                </c:pt>
                <c:pt idx="86">
                  <c:v>38822.0</c:v>
                </c:pt>
                <c:pt idx="87">
                  <c:v>38823.0</c:v>
                </c:pt>
                <c:pt idx="88">
                  <c:v>38824.0</c:v>
                </c:pt>
                <c:pt idx="89">
                  <c:v>38825.0</c:v>
                </c:pt>
                <c:pt idx="90">
                  <c:v>38826.0</c:v>
                </c:pt>
                <c:pt idx="91">
                  <c:v>38827.0</c:v>
                </c:pt>
                <c:pt idx="92">
                  <c:v>38828.0</c:v>
                </c:pt>
                <c:pt idx="93">
                  <c:v>38829.0</c:v>
                </c:pt>
                <c:pt idx="94">
                  <c:v>38830.0</c:v>
                </c:pt>
                <c:pt idx="95">
                  <c:v>38831.0</c:v>
                </c:pt>
                <c:pt idx="96">
                  <c:v>38832.0</c:v>
                </c:pt>
                <c:pt idx="97">
                  <c:v>38833.0</c:v>
                </c:pt>
                <c:pt idx="98">
                  <c:v>38834.0</c:v>
                </c:pt>
                <c:pt idx="99">
                  <c:v>38835.0</c:v>
                </c:pt>
                <c:pt idx="100">
                  <c:v>38836.0</c:v>
                </c:pt>
                <c:pt idx="101">
                  <c:v>38837.0</c:v>
                </c:pt>
                <c:pt idx="102">
                  <c:v>38838.0</c:v>
                </c:pt>
                <c:pt idx="103">
                  <c:v>38839.0</c:v>
                </c:pt>
                <c:pt idx="104">
                  <c:v>38840.0</c:v>
                </c:pt>
                <c:pt idx="105">
                  <c:v>38841.0</c:v>
                </c:pt>
                <c:pt idx="106">
                  <c:v>38842.0</c:v>
                </c:pt>
                <c:pt idx="107">
                  <c:v>38843.0</c:v>
                </c:pt>
                <c:pt idx="108">
                  <c:v>38844.0</c:v>
                </c:pt>
                <c:pt idx="109">
                  <c:v>38845.0</c:v>
                </c:pt>
                <c:pt idx="110">
                  <c:v>38846.0</c:v>
                </c:pt>
                <c:pt idx="111">
                  <c:v>38847.0</c:v>
                </c:pt>
                <c:pt idx="112">
                  <c:v>38848.0</c:v>
                </c:pt>
                <c:pt idx="113">
                  <c:v>38849.0</c:v>
                </c:pt>
                <c:pt idx="114">
                  <c:v>38850.0</c:v>
                </c:pt>
                <c:pt idx="115">
                  <c:v>38851.0</c:v>
                </c:pt>
                <c:pt idx="116">
                  <c:v>38852.0</c:v>
                </c:pt>
                <c:pt idx="117">
                  <c:v>38853.0</c:v>
                </c:pt>
                <c:pt idx="118">
                  <c:v>38854.0</c:v>
                </c:pt>
                <c:pt idx="119">
                  <c:v>38855.0</c:v>
                </c:pt>
                <c:pt idx="120">
                  <c:v>38856.0</c:v>
                </c:pt>
                <c:pt idx="121">
                  <c:v>38857.0</c:v>
                </c:pt>
                <c:pt idx="122">
                  <c:v>38858.0</c:v>
                </c:pt>
                <c:pt idx="123">
                  <c:v>38859.0</c:v>
                </c:pt>
                <c:pt idx="124">
                  <c:v>38860.0</c:v>
                </c:pt>
                <c:pt idx="125">
                  <c:v>38861.0</c:v>
                </c:pt>
                <c:pt idx="126">
                  <c:v>38862.0</c:v>
                </c:pt>
                <c:pt idx="127">
                  <c:v>38863.0</c:v>
                </c:pt>
                <c:pt idx="128">
                  <c:v>38864.0</c:v>
                </c:pt>
                <c:pt idx="129">
                  <c:v>38865.0</c:v>
                </c:pt>
                <c:pt idx="130">
                  <c:v>38866.0</c:v>
                </c:pt>
                <c:pt idx="131">
                  <c:v>38867.0</c:v>
                </c:pt>
                <c:pt idx="132">
                  <c:v>38868.0</c:v>
                </c:pt>
                <c:pt idx="133">
                  <c:v>38869.0</c:v>
                </c:pt>
                <c:pt idx="134">
                  <c:v>38870.0</c:v>
                </c:pt>
                <c:pt idx="135">
                  <c:v>38871.0</c:v>
                </c:pt>
                <c:pt idx="136">
                  <c:v>38872.0</c:v>
                </c:pt>
                <c:pt idx="137">
                  <c:v>38873.0</c:v>
                </c:pt>
                <c:pt idx="138">
                  <c:v>38874.0</c:v>
                </c:pt>
                <c:pt idx="139">
                  <c:v>38875.0</c:v>
                </c:pt>
                <c:pt idx="140">
                  <c:v>38876.0</c:v>
                </c:pt>
                <c:pt idx="141">
                  <c:v>38877.0</c:v>
                </c:pt>
                <c:pt idx="142">
                  <c:v>38878.0</c:v>
                </c:pt>
                <c:pt idx="143">
                  <c:v>38879.0</c:v>
                </c:pt>
                <c:pt idx="144">
                  <c:v>38880.0</c:v>
                </c:pt>
                <c:pt idx="145">
                  <c:v>38881.0</c:v>
                </c:pt>
                <c:pt idx="146">
                  <c:v>38882.0</c:v>
                </c:pt>
                <c:pt idx="147">
                  <c:v>38883.0</c:v>
                </c:pt>
                <c:pt idx="148">
                  <c:v>38884.0</c:v>
                </c:pt>
                <c:pt idx="149">
                  <c:v>38885.0</c:v>
                </c:pt>
                <c:pt idx="150">
                  <c:v>38886.0</c:v>
                </c:pt>
                <c:pt idx="151">
                  <c:v>38887.0</c:v>
                </c:pt>
                <c:pt idx="152">
                  <c:v>38888.0</c:v>
                </c:pt>
                <c:pt idx="153">
                  <c:v>38889.0</c:v>
                </c:pt>
                <c:pt idx="154">
                  <c:v>38890.0</c:v>
                </c:pt>
                <c:pt idx="155">
                  <c:v>38891.0</c:v>
                </c:pt>
                <c:pt idx="156">
                  <c:v>38892.0</c:v>
                </c:pt>
                <c:pt idx="157">
                  <c:v>38893.0</c:v>
                </c:pt>
                <c:pt idx="158">
                  <c:v>38894.0</c:v>
                </c:pt>
                <c:pt idx="159">
                  <c:v>38895.0</c:v>
                </c:pt>
                <c:pt idx="160">
                  <c:v>38896.0</c:v>
                </c:pt>
                <c:pt idx="161">
                  <c:v>38897.0</c:v>
                </c:pt>
                <c:pt idx="162">
                  <c:v>38898.0</c:v>
                </c:pt>
                <c:pt idx="163">
                  <c:v>38899.0</c:v>
                </c:pt>
                <c:pt idx="164">
                  <c:v>38900.0</c:v>
                </c:pt>
                <c:pt idx="165">
                  <c:v>38901.0</c:v>
                </c:pt>
                <c:pt idx="166">
                  <c:v>38902.0</c:v>
                </c:pt>
                <c:pt idx="167">
                  <c:v>38903.0</c:v>
                </c:pt>
                <c:pt idx="168">
                  <c:v>38904.0</c:v>
                </c:pt>
              </c:numCache>
            </c:numRef>
          </c:cat>
          <c:val>
            <c:numRef>
              <c:f>'plot data10 luglio'!$D$180:$D$348</c:f>
              <c:numCache>
                <c:formatCode>General</c:formatCode>
                <c:ptCount val="16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2.0</c:v>
                </c:pt>
                <c:pt idx="33">
                  <c:v>2.0</c:v>
                </c:pt>
                <c:pt idx="34">
                  <c:v>2.0</c:v>
                </c:pt>
                <c:pt idx="35">
                  <c:v>2.0</c:v>
                </c:pt>
                <c:pt idx="36">
                  <c:v>2.0</c:v>
                </c:pt>
                <c:pt idx="37">
                  <c:v>2.0</c:v>
                </c:pt>
                <c:pt idx="38">
                  <c:v>2.0</c:v>
                </c:pt>
                <c:pt idx="39">
                  <c:v>2.0</c:v>
                </c:pt>
                <c:pt idx="40">
                  <c:v>2.0</c:v>
                </c:pt>
                <c:pt idx="41">
                  <c:v>2.0</c:v>
                </c:pt>
                <c:pt idx="42">
                  <c:v>2.0</c:v>
                </c:pt>
                <c:pt idx="43">
                  <c:v>2.0</c:v>
                </c:pt>
                <c:pt idx="44">
                  <c:v>3.0</c:v>
                </c:pt>
                <c:pt idx="45">
                  <c:v>3.0</c:v>
                </c:pt>
                <c:pt idx="46">
                  <c:v>3.0</c:v>
                </c:pt>
                <c:pt idx="47">
                  <c:v>4.0</c:v>
                </c:pt>
                <c:pt idx="48">
                  <c:v>4.0</c:v>
                </c:pt>
                <c:pt idx="49">
                  <c:v>4.0</c:v>
                </c:pt>
                <c:pt idx="50">
                  <c:v>4.0</c:v>
                </c:pt>
                <c:pt idx="51">
                  <c:v>4.0</c:v>
                </c:pt>
                <c:pt idx="52">
                  <c:v>4.0</c:v>
                </c:pt>
                <c:pt idx="53">
                  <c:v>4.0</c:v>
                </c:pt>
                <c:pt idx="54">
                  <c:v>4.0</c:v>
                </c:pt>
                <c:pt idx="55">
                  <c:v>4.0</c:v>
                </c:pt>
                <c:pt idx="56">
                  <c:v>4.0</c:v>
                </c:pt>
                <c:pt idx="57">
                  <c:v>5.0</c:v>
                </c:pt>
                <c:pt idx="58">
                  <c:v>5.0</c:v>
                </c:pt>
                <c:pt idx="59">
                  <c:v>5.0</c:v>
                </c:pt>
                <c:pt idx="60">
                  <c:v>5.0</c:v>
                </c:pt>
                <c:pt idx="61">
                  <c:v>5.0</c:v>
                </c:pt>
                <c:pt idx="62">
                  <c:v>5.0</c:v>
                </c:pt>
                <c:pt idx="63">
                  <c:v>5.0</c:v>
                </c:pt>
                <c:pt idx="64">
                  <c:v>5.0</c:v>
                </c:pt>
                <c:pt idx="65">
                  <c:v>5.0</c:v>
                </c:pt>
                <c:pt idx="66">
                  <c:v>5.0</c:v>
                </c:pt>
                <c:pt idx="67">
                  <c:v>5.0</c:v>
                </c:pt>
                <c:pt idx="68">
                  <c:v>5.0</c:v>
                </c:pt>
                <c:pt idx="69">
                  <c:v>6.0</c:v>
                </c:pt>
                <c:pt idx="70">
                  <c:v>6.0</c:v>
                </c:pt>
                <c:pt idx="71">
                  <c:v>6.0</c:v>
                </c:pt>
                <c:pt idx="72">
                  <c:v>6.0</c:v>
                </c:pt>
                <c:pt idx="73">
                  <c:v>6.0</c:v>
                </c:pt>
                <c:pt idx="74">
                  <c:v>6.0</c:v>
                </c:pt>
                <c:pt idx="75">
                  <c:v>7.0</c:v>
                </c:pt>
                <c:pt idx="76">
                  <c:v>7.0</c:v>
                </c:pt>
                <c:pt idx="77">
                  <c:v>8.0</c:v>
                </c:pt>
                <c:pt idx="78">
                  <c:v>8.0</c:v>
                </c:pt>
                <c:pt idx="79">
                  <c:v>8.0</c:v>
                </c:pt>
                <c:pt idx="80">
                  <c:v>8.0</c:v>
                </c:pt>
                <c:pt idx="81">
                  <c:v>9.0</c:v>
                </c:pt>
                <c:pt idx="82">
                  <c:v>9.0</c:v>
                </c:pt>
                <c:pt idx="83">
                  <c:v>9.0</c:v>
                </c:pt>
                <c:pt idx="84">
                  <c:v>10.0</c:v>
                </c:pt>
                <c:pt idx="85">
                  <c:v>10.0</c:v>
                </c:pt>
                <c:pt idx="86">
                  <c:v>10.0</c:v>
                </c:pt>
                <c:pt idx="87">
                  <c:v>11.0</c:v>
                </c:pt>
                <c:pt idx="88">
                  <c:v>11.0</c:v>
                </c:pt>
                <c:pt idx="89">
                  <c:v>11.0</c:v>
                </c:pt>
                <c:pt idx="90">
                  <c:v>11.0</c:v>
                </c:pt>
                <c:pt idx="91">
                  <c:v>11.0</c:v>
                </c:pt>
                <c:pt idx="92">
                  <c:v>11.0</c:v>
                </c:pt>
                <c:pt idx="93">
                  <c:v>11.0</c:v>
                </c:pt>
                <c:pt idx="94">
                  <c:v>12.0</c:v>
                </c:pt>
                <c:pt idx="95">
                  <c:v>13.0</c:v>
                </c:pt>
                <c:pt idx="96">
                  <c:v>13.0</c:v>
                </c:pt>
                <c:pt idx="97">
                  <c:v>14.0</c:v>
                </c:pt>
                <c:pt idx="98">
                  <c:v>16.0</c:v>
                </c:pt>
                <c:pt idx="99">
                  <c:v>16.0</c:v>
                </c:pt>
                <c:pt idx="100">
                  <c:v>16.0</c:v>
                </c:pt>
                <c:pt idx="101">
                  <c:v>16.0</c:v>
                </c:pt>
                <c:pt idx="102">
                  <c:v>16.0</c:v>
                </c:pt>
                <c:pt idx="103">
                  <c:v>17.0</c:v>
                </c:pt>
                <c:pt idx="104">
                  <c:v>17.0</c:v>
                </c:pt>
                <c:pt idx="105">
                  <c:v>17.0</c:v>
                </c:pt>
                <c:pt idx="106">
                  <c:v>17.0</c:v>
                </c:pt>
                <c:pt idx="107">
                  <c:v>17.0</c:v>
                </c:pt>
                <c:pt idx="108">
                  <c:v>18.0</c:v>
                </c:pt>
                <c:pt idx="109">
                  <c:v>18.0</c:v>
                </c:pt>
                <c:pt idx="110">
                  <c:v>18.0</c:v>
                </c:pt>
                <c:pt idx="111">
                  <c:v>19.0</c:v>
                </c:pt>
                <c:pt idx="112">
                  <c:v>19.0</c:v>
                </c:pt>
                <c:pt idx="113">
                  <c:v>24.0</c:v>
                </c:pt>
                <c:pt idx="114">
                  <c:v>25.0</c:v>
                </c:pt>
                <c:pt idx="115">
                  <c:v>26.0</c:v>
                </c:pt>
                <c:pt idx="116">
                  <c:v>26.0</c:v>
                </c:pt>
                <c:pt idx="117">
                  <c:v>26.0</c:v>
                </c:pt>
                <c:pt idx="118">
                  <c:v>26.0</c:v>
                </c:pt>
                <c:pt idx="119">
                  <c:v>28.0</c:v>
                </c:pt>
                <c:pt idx="120">
                  <c:v>29.0</c:v>
                </c:pt>
                <c:pt idx="121">
                  <c:v>29.0</c:v>
                </c:pt>
                <c:pt idx="122">
                  <c:v>29.0</c:v>
                </c:pt>
                <c:pt idx="123">
                  <c:v>29.0</c:v>
                </c:pt>
                <c:pt idx="124">
                  <c:v>38.0</c:v>
                </c:pt>
                <c:pt idx="125">
                  <c:v>39.0</c:v>
                </c:pt>
                <c:pt idx="126">
                  <c:v>39.0</c:v>
                </c:pt>
                <c:pt idx="127">
                  <c:v>39.0</c:v>
                </c:pt>
                <c:pt idx="128">
                  <c:v>40.0</c:v>
                </c:pt>
                <c:pt idx="129">
                  <c:v>40.0</c:v>
                </c:pt>
                <c:pt idx="130">
                  <c:v>40.0</c:v>
                </c:pt>
                <c:pt idx="131">
                  <c:v>40.0</c:v>
                </c:pt>
                <c:pt idx="132">
                  <c:v>41.0</c:v>
                </c:pt>
                <c:pt idx="133">
                  <c:v>41.0</c:v>
                </c:pt>
                <c:pt idx="134">
                  <c:v>41.0</c:v>
                </c:pt>
                <c:pt idx="135">
                  <c:v>41.0</c:v>
                </c:pt>
                <c:pt idx="136">
                  <c:v>41.0</c:v>
                </c:pt>
                <c:pt idx="137">
                  <c:v>41.0</c:v>
                </c:pt>
                <c:pt idx="138">
                  <c:v>41.0</c:v>
                </c:pt>
                <c:pt idx="139">
                  <c:v>41.0</c:v>
                </c:pt>
                <c:pt idx="140">
                  <c:v>41.0</c:v>
                </c:pt>
                <c:pt idx="141">
                  <c:v>41.0</c:v>
                </c:pt>
                <c:pt idx="142">
                  <c:v>41.0</c:v>
                </c:pt>
                <c:pt idx="143">
                  <c:v>42.0</c:v>
                </c:pt>
                <c:pt idx="144">
                  <c:v>42.0</c:v>
                </c:pt>
                <c:pt idx="145">
                  <c:v>42.0</c:v>
                </c:pt>
                <c:pt idx="146">
                  <c:v>42.0</c:v>
                </c:pt>
                <c:pt idx="147">
                  <c:v>42.0</c:v>
                </c:pt>
                <c:pt idx="148">
                  <c:v>42.0</c:v>
                </c:pt>
                <c:pt idx="149">
                  <c:v>42.0</c:v>
                </c:pt>
                <c:pt idx="150">
                  <c:v>42.0</c:v>
                </c:pt>
                <c:pt idx="151">
                  <c:v>42.0</c:v>
                </c:pt>
                <c:pt idx="152">
                  <c:v>42.0</c:v>
                </c:pt>
                <c:pt idx="153">
                  <c:v>42.0</c:v>
                </c:pt>
                <c:pt idx="154">
                  <c:v>43.0</c:v>
                </c:pt>
                <c:pt idx="155">
                  <c:v>43.0</c:v>
                </c:pt>
                <c:pt idx="156">
                  <c:v>43.0</c:v>
                </c:pt>
                <c:pt idx="157">
                  <c:v>43.0</c:v>
                </c:pt>
                <c:pt idx="158">
                  <c:v>44.0</c:v>
                </c:pt>
                <c:pt idx="159">
                  <c:v>44.0</c:v>
                </c:pt>
                <c:pt idx="160">
                  <c:v>44.0</c:v>
                </c:pt>
                <c:pt idx="161">
                  <c:v>44.0</c:v>
                </c:pt>
                <c:pt idx="162">
                  <c:v>46.0</c:v>
                </c:pt>
                <c:pt idx="163">
                  <c:v>47.0</c:v>
                </c:pt>
                <c:pt idx="164">
                  <c:v>47.0</c:v>
                </c:pt>
                <c:pt idx="165">
                  <c:v>49.0</c:v>
                </c:pt>
                <c:pt idx="166">
                  <c:v>49.0</c:v>
                </c:pt>
                <c:pt idx="167">
                  <c:v>49.0</c:v>
                </c:pt>
                <c:pt idx="168">
                  <c:v>49.0</c:v>
                </c:pt>
              </c:numCache>
            </c:numRef>
          </c:val>
        </c:ser>
        <c:ser>
          <c:idx val="3"/>
          <c:order val="3"/>
          <c:tx>
            <c:strRef>
              <c:f>'plot data10 luglio'!$E$179</c:f>
              <c:strCache>
                <c:ptCount val="1"/>
                <c:pt idx="0">
                  <c:v>DESD</c:v>
                </c:pt>
              </c:strCache>
            </c:strRef>
          </c:tx>
          <c:cat>
            <c:numRef>
              <c:f>'plot data10 luglio'!$A$180:$A$348</c:f>
              <c:numCache>
                <c:formatCode>dd-mm-yy</c:formatCode>
                <c:ptCount val="169"/>
                <c:pt idx="0">
                  <c:v>38731.0</c:v>
                </c:pt>
                <c:pt idx="1">
                  <c:v>38737.0</c:v>
                </c:pt>
                <c:pt idx="2">
                  <c:v>38738.0</c:v>
                </c:pt>
                <c:pt idx="3">
                  <c:v>38739.0</c:v>
                </c:pt>
                <c:pt idx="4">
                  <c:v>38740.0</c:v>
                </c:pt>
                <c:pt idx="5">
                  <c:v>38741.0</c:v>
                </c:pt>
                <c:pt idx="6">
                  <c:v>38742.0</c:v>
                </c:pt>
                <c:pt idx="7">
                  <c:v>38743.0</c:v>
                </c:pt>
                <c:pt idx="8">
                  <c:v>38744.0</c:v>
                </c:pt>
                <c:pt idx="9">
                  <c:v>38745.0</c:v>
                </c:pt>
                <c:pt idx="10">
                  <c:v>38746.0</c:v>
                </c:pt>
                <c:pt idx="11">
                  <c:v>38747.0</c:v>
                </c:pt>
                <c:pt idx="12">
                  <c:v>38748.0</c:v>
                </c:pt>
                <c:pt idx="13">
                  <c:v>38749.0</c:v>
                </c:pt>
                <c:pt idx="14">
                  <c:v>38750.0</c:v>
                </c:pt>
                <c:pt idx="15">
                  <c:v>38751.0</c:v>
                </c:pt>
                <c:pt idx="16">
                  <c:v>38752.0</c:v>
                </c:pt>
                <c:pt idx="17">
                  <c:v>38753.0</c:v>
                </c:pt>
                <c:pt idx="18">
                  <c:v>38754.0</c:v>
                </c:pt>
                <c:pt idx="19">
                  <c:v>38755.0</c:v>
                </c:pt>
                <c:pt idx="20">
                  <c:v>38756.0</c:v>
                </c:pt>
                <c:pt idx="21">
                  <c:v>38757.0</c:v>
                </c:pt>
                <c:pt idx="22">
                  <c:v>38758.0</c:v>
                </c:pt>
                <c:pt idx="23">
                  <c:v>38759.0</c:v>
                </c:pt>
                <c:pt idx="24">
                  <c:v>38760.0</c:v>
                </c:pt>
                <c:pt idx="25">
                  <c:v>38761.0</c:v>
                </c:pt>
                <c:pt idx="26">
                  <c:v>38762.0</c:v>
                </c:pt>
                <c:pt idx="27">
                  <c:v>38763.0</c:v>
                </c:pt>
                <c:pt idx="28">
                  <c:v>38764.0</c:v>
                </c:pt>
                <c:pt idx="29">
                  <c:v>38765.0</c:v>
                </c:pt>
                <c:pt idx="30">
                  <c:v>38766.0</c:v>
                </c:pt>
                <c:pt idx="31">
                  <c:v>38767.0</c:v>
                </c:pt>
                <c:pt idx="32">
                  <c:v>38768.0</c:v>
                </c:pt>
                <c:pt idx="33">
                  <c:v>38769.0</c:v>
                </c:pt>
                <c:pt idx="34">
                  <c:v>38770.0</c:v>
                </c:pt>
                <c:pt idx="35">
                  <c:v>38771.0</c:v>
                </c:pt>
                <c:pt idx="36">
                  <c:v>38772.0</c:v>
                </c:pt>
                <c:pt idx="37">
                  <c:v>38773.0</c:v>
                </c:pt>
                <c:pt idx="38">
                  <c:v>38774.0</c:v>
                </c:pt>
                <c:pt idx="39">
                  <c:v>38775.0</c:v>
                </c:pt>
                <c:pt idx="40">
                  <c:v>38776.0</c:v>
                </c:pt>
                <c:pt idx="41">
                  <c:v>38777.0</c:v>
                </c:pt>
                <c:pt idx="42">
                  <c:v>38778.0</c:v>
                </c:pt>
                <c:pt idx="43">
                  <c:v>38779.0</c:v>
                </c:pt>
                <c:pt idx="44">
                  <c:v>38780.0</c:v>
                </c:pt>
                <c:pt idx="45">
                  <c:v>38781.0</c:v>
                </c:pt>
                <c:pt idx="46">
                  <c:v>38782.0</c:v>
                </c:pt>
                <c:pt idx="47">
                  <c:v>38783.0</c:v>
                </c:pt>
                <c:pt idx="48">
                  <c:v>38784.0</c:v>
                </c:pt>
                <c:pt idx="49">
                  <c:v>38785.0</c:v>
                </c:pt>
                <c:pt idx="50">
                  <c:v>38786.0</c:v>
                </c:pt>
                <c:pt idx="51">
                  <c:v>38787.0</c:v>
                </c:pt>
                <c:pt idx="52">
                  <c:v>38788.0</c:v>
                </c:pt>
                <c:pt idx="53">
                  <c:v>38789.0</c:v>
                </c:pt>
                <c:pt idx="54">
                  <c:v>38790.0</c:v>
                </c:pt>
                <c:pt idx="55">
                  <c:v>38791.0</c:v>
                </c:pt>
                <c:pt idx="56">
                  <c:v>38792.0</c:v>
                </c:pt>
                <c:pt idx="57">
                  <c:v>38793.0</c:v>
                </c:pt>
                <c:pt idx="58">
                  <c:v>38794.0</c:v>
                </c:pt>
                <c:pt idx="59">
                  <c:v>38795.0</c:v>
                </c:pt>
                <c:pt idx="60">
                  <c:v>38796.0</c:v>
                </c:pt>
                <c:pt idx="61">
                  <c:v>38797.0</c:v>
                </c:pt>
                <c:pt idx="62">
                  <c:v>38798.0</c:v>
                </c:pt>
                <c:pt idx="63">
                  <c:v>38799.0</c:v>
                </c:pt>
                <c:pt idx="64">
                  <c:v>38800.0</c:v>
                </c:pt>
                <c:pt idx="65">
                  <c:v>38801.0</c:v>
                </c:pt>
                <c:pt idx="66">
                  <c:v>38802.0</c:v>
                </c:pt>
                <c:pt idx="67">
                  <c:v>38803.0</c:v>
                </c:pt>
                <c:pt idx="68">
                  <c:v>38804.0</c:v>
                </c:pt>
                <c:pt idx="69">
                  <c:v>38805.0</c:v>
                </c:pt>
                <c:pt idx="70">
                  <c:v>38806.0</c:v>
                </c:pt>
                <c:pt idx="71">
                  <c:v>38807.0</c:v>
                </c:pt>
                <c:pt idx="72">
                  <c:v>38808.0</c:v>
                </c:pt>
                <c:pt idx="73">
                  <c:v>38809.0</c:v>
                </c:pt>
                <c:pt idx="74">
                  <c:v>38810.0</c:v>
                </c:pt>
                <c:pt idx="75">
                  <c:v>38811.0</c:v>
                </c:pt>
                <c:pt idx="76">
                  <c:v>38812.0</c:v>
                </c:pt>
                <c:pt idx="77">
                  <c:v>38813.0</c:v>
                </c:pt>
                <c:pt idx="78">
                  <c:v>38814.0</c:v>
                </c:pt>
                <c:pt idx="79">
                  <c:v>38815.0</c:v>
                </c:pt>
                <c:pt idx="80">
                  <c:v>38816.0</c:v>
                </c:pt>
                <c:pt idx="81">
                  <c:v>38817.0</c:v>
                </c:pt>
                <c:pt idx="82">
                  <c:v>38818.0</c:v>
                </c:pt>
                <c:pt idx="83">
                  <c:v>38819.0</c:v>
                </c:pt>
                <c:pt idx="84">
                  <c:v>38820.0</c:v>
                </c:pt>
                <c:pt idx="85">
                  <c:v>38821.0</c:v>
                </c:pt>
                <c:pt idx="86">
                  <c:v>38822.0</c:v>
                </c:pt>
                <c:pt idx="87">
                  <c:v>38823.0</c:v>
                </c:pt>
                <c:pt idx="88">
                  <c:v>38824.0</c:v>
                </c:pt>
                <c:pt idx="89">
                  <c:v>38825.0</c:v>
                </c:pt>
                <c:pt idx="90">
                  <c:v>38826.0</c:v>
                </c:pt>
                <c:pt idx="91">
                  <c:v>38827.0</c:v>
                </c:pt>
                <c:pt idx="92">
                  <c:v>38828.0</c:v>
                </c:pt>
                <c:pt idx="93">
                  <c:v>38829.0</c:v>
                </c:pt>
                <c:pt idx="94">
                  <c:v>38830.0</c:v>
                </c:pt>
                <c:pt idx="95">
                  <c:v>38831.0</c:v>
                </c:pt>
                <c:pt idx="96">
                  <c:v>38832.0</c:v>
                </c:pt>
                <c:pt idx="97">
                  <c:v>38833.0</c:v>
                </c:pt>
                <c:pt idx="98">
                  <c:v>38834.0</c:v>
                </c:pt>
                <c:pt idx="99">
                  <c:v>38835.0</c:v>
                </c:pt>
                <c:pt idx="100">
                  <c:v>38836.0</c:v>
                </c:pt>
                <c:pt idx="101">
                  <c:v>38837.0</c:v>
                </c:pt>
                <c:pt idx="102">
                  <c:v>38838.0</c:v>
                </c:pt>
                <c:pt idx="103">
                  <c:v>38839.0</c:v>
                </c:pt>
                <c:pt idx="104">
                  <c:v>38840.0</c:v>
                </c:pt>
                <c:pt idx="105">
                  <c:v>38841.0</c:v>
                </c:pt>
                <c:pt idx="106">
                  <c:v>38842.0</c:v>
                </c:pt>
                <c:pt idx="107">
                  <c:v>38843.0</c:v>
                </c:pt>
                <c:pt idx="108">
                  <c:v>38844.0</c:v>
                </c:pt>
                <c:pt idx="109">
                  <c:v>38845.0</c:v>
                </c:pt>
                <c:pt idx="110">
                  <c:v>38846.0</c:v>
                </c:pt>
                <c:pt idx="111">
                  <c:v>38847.0</c:v>
                </c:pt>
                <c:pt idx="112">
                  <c:v>38848.0</c:v>
                </c:pt>
                <c:pt idx="113">
                  <c:v>38849.0</c:v>
                </c:pt>
                <c:pt idx="114">
                  <c:v>38850.0</c:v>
                </c:pt>
                <c:pt idx="115">
                  <c:v>38851.0</c:v>
                </c:pt>
                <c:pt idx="116">
                  <c:v>38852.0</c:v>
                </c:pt>
                <c:pt idx="117">
                  <c:v>38853.0</c:v>
                </c:pt>
                <c:pt idx="118">
                  <c:v>38854.0</c:v>
                </c:pt>
                <c:pt idx="119">
                  <c:v>38855.0</c:v>
                </c:pt>
                <c:pt idx="120">
                  <c:v>38856.0</c:v>
                </c:pt>
                <c:pt idx="121">
                  <c:v>38857.0</c:v>
                </c:pt>
                <c:pt idx="122">
                  <c:v>38858.0</c:v>
                </c:pt>
                <c:pt idx="123">
                  <c:v>38859.0</c:v>
                </c:pt>
                <c:pt idx="124">
                  <c:v>38860.0</c:v>
                </c:pt>
                <c:pt idx="125">
                  <c:v>38861.0</c:v>
                </c:pt>
                <c:pt idx="126">
                  <c:v>38862.0</c:v>
                </c:pt>
                <c:pt idx="127">
                  <c:v>38863.0</c:v>
                </c:pt>
                <c:pt idx="128">
                  <c:v>38864.0</c:v>
                </c:pt>
                <c:pt idx="129">
                  <c:v>38865.0</c:v>
                </c:pt>
                <c:pt idx="130">
                  <c:v>38866.0</c:v>
                </c:pt>
                <c:pt idx="131">
                  <c:v>38867.0</c:v>
                </c:pt>
                <c:pt idx="132">
                  <c:v>38868.0</c:v>
                </c:pt>
                <c:pt idx="133">
                  <c:v>38869.0</c:v>
                </c:pt>
                <c:pt idx="134">
                  <c:v>38870.0</c:v>
                </c:pt>
                <c:pt idx="135">
                  <c:v>38871.0</c:v>
                </c:pt>
                <c:pt idx="136">
                  <c:v>38872.0</c:v>
                </c:pt>
                <c:pt idx="137">
                  <c:v>38873.0</c:v>
                </c:pt>
                <c:pt idx="138">
                  <c:v>38874.0</c:v>
                </c:pt>
                <c:pt idx="139">
                  <c:v>38875.0</c:v>
                </c:pt>
                <c:pt idx="140">
                  <c:v>38876.0</c:v>
                </c:pt>
                <c:pt idx="141">
                  <c:v>38877.0</c:v>
                </c:pt>
                <c:pt idx="142">
                  <c:v>38878.0</c:v>
                </c:pt>
                <c:pt idx="143">
                  <c:v>38879.0</c:v>
                </c:pt>
                <c:pt idx="144">
                  <c:v>38880.0</c:v>
                </c:pt>
                <c:pt idx="145">
                  <c:v>38881.0</c:v>
                </c:pt>
                <c:pt idx="146">
                  <c:v>38882.0</c:v>
                </c:pt>
                <c:pt idx="147">
                  <c:v>38883.0</c:v>
                </c:pt>
                <c:pt idx="148">
                  <c:v>38884.0</c:v>
                </c:pt>
                <c:pt idx="149">
                  <c:v>38885.0</c:v>
                </c:pt>
                <c:pt idx="150">
                  <c:v>38886.0</c:v>
                </c:pt>
                <c:pt idx="151">
                  <c:v>38887.0</c:v>
                </c:pt>
                <c:pt idx="152">
                  <c:v>38888.0</c:v>
                </c:pt>
                <c:pt idx="153">
                  <c:v>38889.0</c:v>
                </c:pt>
                <c:pt idx="154">
                  <c:v>38890.0</c:v>
                </c:pt>
                <c:pt idx="155">
                  <c:v>38891.0</c:v>
                </c:pt>
                <c:pt idx="156">
                  <c:v>38892.0</c:v>
                </c:pt>
                <c:pt idx="157">
                  <c:v>38893.0</c:v>
                </c:pt>
                <c:pt idx="158">
                  <c:v>38894.0</c:v>
                </c:pt>
                <c:pt idx="159">
                  <c:v>38895.0</c:v>
                </c:pt>
                <c:pt idx="160">
                  <c:v>38896.0</c:v>
                </c:pt>
                <c:pt idx="161">
                  <c:v>38897.0</c:v>
                </c:pt>
                <c:pt idx="162">
                  <c:v>38898.0</c:v>
                </c:pt>
                <c:pt idx="163">
                  <c:v>38899.0</c:v>
                </c:pt>
                <c:pt idx="164">
                  <c:v>38900.0</c:v>
                </c:pt>
                <c:pt idx="165">
                  <c:v>38901.0</c:v>
                </c:pt>
                <c:pt idx="166">
                  <c:v>38902.0</c:v>
                </c:pt>
                <c:pt idx="167">
                  <c:v>38903.0</c:v>
                </c:pt>
                <c:pt idx="168">
                  <c:v>38904.0</c:v>
                </c:pt>
              </c:numCache>
            </c:numRef>
          </c:cat>
          <c:val>
            <c:numRef>
              <c:f>'plot data10 luglio'!$E$180:$E$348</c:f>
              <c:numCache>
                <c:formatCode>General</c:formatCode>
                <c:ptCount val="16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3.0</c:v>
                </c:pt>
                <c:pt idx="20">
                  <c:v>4.0</c:v>
                </c:pt>
                <c:pt idx="21">
                  <c:v>4.0</c:v>
                </c:pt>
                <c:pt idx="22">
                  <c:v>4.0</c:v>
                </c:pt>
                <c:pt idx="23">
                  <c:v>5.0</c:v>
                </c:pt>
                <c:pt idx="24">
                  <c:v>6.0</c:v>
                </c:pt>
                <c:pt idx="25">
                  <c:v>6.0</c:v>
                </c:pt>
                <c:pt idx="26">
                  <c:v>7.0</c:v>
                </c:pt>
                <c:pt idx="27">
                  <c:v>7.0</c:v>
                </c:pt>
                <c:pt idx="28">
                  <c:v>8.0</c:v>
                </c:pt>
                <c:pt idx="29">
                  <c:v>9.0</c:v>
                </c:pt>
                <c:pt idx="30">
                  <c:v>9.0</c:v>
                </c:pt>
                <c:pt idx="31">
                  <c:v>10.0</c:v>
                </c:pt>
                <c:pt idx="32">
                  <c:v>11.0</c:v>
                </c:pt>
                <c:pt idx="33">
                  <c:v>12.0</c:v>
                </c:pt>
                <c:pt idx="34">
                  <c:v>13.0</c:v>
                </c:pt>
                <c:pt idx="35">
                  <c:v>13.0</c:v>
                </c:pt>
                <c:pt idx="36">
                  <c:v>13.0</c:v>
                </c:pt>
                <c:pt idx="37">
                  <c:v>13.0</c:v>
                </c:pt>
                <c:pt idx="38">
                  <c:v>13.0</c:v>
                </c:pt>
                <c:pt idx="39">
                  <c:v>13.0</c:v>
                </c:pt>
                <c:pt idx="40">
                  <c:v>13.0</c:v>
                </c:pt>
                <c:pt idx="41">
                  <c:v>13.0</c:v>
                </c:pt>
                <c:pt idx="42">
                  <c:v>13.0</c:v>
                </c:pt>
                <c:pt idx="43">
                  <c:v>14.0</c:v>
                </c:pt>
                <c:pt idx="44">
                  <c:v>14.0</c:v>
                </c:pt>
                <c:pt idx="45">
                  <c:v>14.0</c:v>
                </c:pt>
                <c:pt idx="46">
                  <c:v>14.0</c:v>
                </c:pt>
                <c:pt idx="47">
                  <c:v>14.0</c:v>
                </c:pt>
                <c:pt idx="48">
                  <c:v>14.0</c:v>
                </c:pt>
                <c:pt idx="49">
                  <c:v>14.0</c:v>
                </c:pt>
                <c:pt idx="50">
                  <c:v>14.0</c:v>
                </c:pt>
                <c:pt idx="51">
                  <c:v>15.0</c:v>
                </c:pt>
                <c:pt idx="52">
                  <c:v>15.0</c:v>
                </c:pt>
                <c:pt idx="53">
                  <c:v>16.0</c:v>
                </c:pt>
                <c:pt idx="54">
                  <c:v>16.0</c:v>
                </c:pt>
                <c:pt idx="55">
                  <c:v>16.0</c:v>
                </c:pt>
                <c:pt idx="56">
                  <c:v>17.0</c:v>
                </c:pt>
                <c:pt idx="57">
                  <c:v>17.0</c:v>
                </c:pt>
                <c:pt idx="58">
                  <c:v>17.0</c:v>
                </c:pt>
                <c:pt idx="59">
                  <c:v>17.0</c:v>
                </c:pt>
                <c:pt idx="60">
                  <c:v>17.0</c:v>
                </c:pt>
                <c:pt idx="61">
                  <c:v>17.0</c:v>
                </c:pt>
                <c:pt idx="62">
                  <c:v>17.0</c:v>
                </c:pt>
                <c:pt idx="63">
                  <c:v>18.0</c:v>
                </c:pt>
                <c:pt idx="64">
                  <c:v>18.0</c:v>
                </c:pt>
                <c:pt idx="65">
                  <c:v>18.0</c:v>
                </c:pt>
                <c:pt idx="66">
                  <c:v>19.0</c:v>
                </c:pt>
                <c:pt idx="67">
                  <c:v>19.0</c:v>
                </c:pt>
                <c:pt idx="68">
                  <c:v>19.0</c:v>
                </c:pt>
                <c:pt idx="69">
                  <c:v>19.0</c:v>
                </c:pt>
                <c:pt idx="70">
                  <c:v>19.0</c:v>
                </c:pt>
                <c:pt idx="71">
                  <c:v>20.0</c:v>
                </c:pt>
                <c:pt idx="72">
                  <c:v>21.0</c:v>
                </c:pt>
                <c:pt idx="73">
                  <c:v>21.0</c:v>
                </c:pt>
                <c:pt idx="74">
                  <c:v>21.0</c:v>
                </c:pt>
                <c:pt idx="75">
                  <c:v>23.0</c:v>
                </c:pt>
                <c:pt idx="76">
                  <c:v>24.0</c:v>
                </c:pt>
                <c:pt idx="77">
                  <c:v>26.0</c:v>
                </c:pt>
                <c:pt idx="78">
                  <c:v>27.0</c:v>
                </c:pt>
                <c:pt idx="79">
                  <c:v>27.0</c:v>
                </c:pt>
                <c:pt idx="80">
                  <c:v>27.0</c:v>
                </c:pt>
                <c:pt idx="81">
                  <c:v>32.0</c:v>
                </c:pt>
                <c:pt idx="82">
                  <c:v>32.0</c:v>
                </c:pt>
                <c:pt idx="83">
                  <c:v>33.0</c:v>
                </c:pt>
                <c:pt idx="84">
                  <c:v>35.0</c:v>
                </c:pt>
                <c:pt idx="85">
                  <c:v>35.0</c:v>
                </c:pt>
                <c:pt idx="86">
                  <c:v>35.0</c:v>
                </c:pt>
                <c:pt idx="87">
                  <c:v>36.0</c:v>
                </c:pt>
                <c:pt idx="88">
                  <c:v>36.0</c:v>
                </c:pt>
                <c:pt idx="89">
                  <c:v>36.0</c:v>
                </c:pt>
                <c:pt idx="90">
                  <c:v>36.0</c:v>
                </c:pt>
                <c:pt idx="91">
                  <c:v>36.0</c:v>
                </c:pt>
                <c:pt idx="92">
                  <c:v>37.0</c:v>
                </c:pt>
                <c:pt idx="93">
                  <c:v>37.0</c:v>
                </c:pt>
                <c:pt idx="94">
                  <c:v>38.0</c:v>
                </c:pt>
                <c:pt idx="95">
                  <c:v>39.0</c:v>
                </c:pt>
                <c:pt idx="96">
                  <c:v>39.0</c:v>
                </c:pt>
                <c:pt idx="97">
                  <c:v>40.0</c:v>
                </c:pt>
                <c:pt idx="98">
                  <c:v>46.0</c:v>
                </c:pt>
                <c:pt idx="99">
                  <c:v>47.0</c:v>
                </c:pt>
                <c:pt idx="100">
                  <c:v>48.0</c:v>
                </c:pt>
                <c:pt idx="101">
                  <c:v>48.0</c:v>
                </c:pt>
                <c:pt idx="102">
                  <c:v>48.0</c:v>
                </c:pt>
                <c:pt idx="103">
                  <c:v>48.0</c:v>
                </c:pt>
                <c:pt idx="104">
                  <c:v>48.0</c:v>
                </c:pt>
                <c:pt idx="105">
                  <c:v>49.0</c:v>
                </c:pt>
                <c:pt idx="106">
                  <c:v>49.0</c:v>
                </c:pt>
                <c:pt idx="107">
                  <c:v>49.0</c:v>
                </c:pt>
                <c:pt idx="108">
                  <c:v>49.0</c:v>
                </c:pt>
                <c:pt idx="109">
                  <c:v>49.0</c:v>
                </c:pt>
                <c:pt idx="110">
                  <c:v>49.0</c:v>
                </c:pt>
                <c:pt idx="111">
                  <c:v>52.0</c:v>
                </c:pt>
                <c:pt idx="112">
                  <c:v>54.0</c:v>
                </c:pt>
                <c:pt idx="113">
                  <c:v>65.0</c:v>
                </c:pt>
                <c:pt idx="114">
                  <c:v>73.0</c:v>
                </c:pt>
                <c:pt idx="115">
                  <c:v>83.0</c:v>
                </c:pt>
                <c:pt idx="116">
                  <c:v>85.0</c:v>
                </c:pt>
                <c:pt idx="117">
                  <c:v>86.0</c:v>
                </c:pt>
                <c:pt idx="118">
                  <c:v>86.0</c:v>
                </c:pt>
                <c:pt idx="119">
                  <c:v>89.0</c:v>
                </c:pt>
                <c:pt idx="120">
                  <c:v>98.0</c:v>
                </c:pt>
                <c:pt idx="121">
                  <c:v>98.0</c:v>
                </c:pt>
                <c:pt idx="122">
                  <c:v>98.0</c:v>
                </c:pt>
                <c:pt idx="123">
                  <c:v>98.0</c:v>
                </c:pt>
                <c:pt idx="124">
                  <c:v>127.0</c:v>
                </c:pt>
                <c:pt idx="125">
                  <c:v>129.0</c:v>
                </c:pt>
                <c:pt idx="126">
                  <c:v>131.0</c:v>
                </c:pt>
                <c:pt idx="127">
                  <c:v>131.0</c:v>
                </c:pt>
                <c:pt idx="128">
                  <c:v>134.0</c:v>
                </c:pt>
                <c:pt idx="129">
                  <c:v>137.0</c:v>
                </c:pt>
                <c:pt idx="130">
                  <c:v>137.0</c:v>
                </c:pt>
                <c:pt idx="131">
                  <c:v>137.0</c:v>
                </c:pt>
                <c:pt idx="132">
                  <c:v>138.0</c:v>
                </c:pt>
                <c:pt idx="133">
                  <c:v>138.0</c:v>
                </c:pt>
                <c:pt idx="134">
                  <c:v>138.0</c:v>
                </c:pt>
                <c:pt idx="135">
                  <c:v>138.0</c:v>
                </c:pt>
                <c:pt idx="136">
                  <c:v>138.0</c:v>
                </c:pt>
                <c:pt idx="137">
                  <c:v>138.0</c:v>
                </c:pt>
                <c:pt idx="138">
                  <c:v>139.0</c:v>
                </c:pt>
                <c:pt idx="139">
                  <c:v>139.0</c:v>
                </c:pt>
                <c:pt idx="140">
                  <c:v>139.0</c:v>
                </c:pt>
                <c:pt idx="141">
                  <c:v>140.0</c:v>
                </c:pt>
                <c:pt idx="142">
                  <c:v>140.0</c:v>
                </c:pt>
                <c:pt idx="143">
                  <c:v>140.0</c:v>
                </c:pt>
                <c:pt idx="144">
                  <c:v>140.0</c:v>
                </c:pt>
                <c:pt idx="145">
                  <c:v>140.0</c:v>
                </c:pt>
                <c:pt idx="146">
                  <c:v>141.0</c:v>
                </c:pt>
                <c:pt idx="147">
                  <c:v>141.0</c:v>
                </c:pt>
                <c:pt idx="148">
                  <c:v>141.0</c:v>
                </c:pt>
                <c:pt idx="149">
                  <c:v>141.0</c:v>
                </c:pt>
                <c:pt idx="150">
                  <c:v>141.0</c:v>
                </c:pt>
                <c:pt idx="151">
                  <c:v>141.0</c:v>
                </c:pt>
                <c:pt idx="152">
                  <c:v>141.0</c:v>
                </c:pt>
                <c:pt idx="153">
                  <c:v>141.0</c:v>
                </c:pt>
                <c:pt idx="154">
                  <c:v>141.0</c:v>
                </c:pt>
                <c:pt idx="155">
                  <c:v>141.0</c:v>
                </c:pt>
                <c:pt idx="156">
                  <c:v>142.0</c:v>
                </c:pt>
                <c:pt idx="157">
                  <c:v>143.0</c:v>
                </c:pt>
                <c:pt idx="158">
                  <c:v>143.0</c:v>
                </c:pt>
                <c:pt idx="159">
                  <c:v>143.0</c:v>
                </c:pt>
                <c:pt idx="160">
                  <c:v>143.0</c:v>
                </c:pt>
                <c:pt idx="161">
                  <c:v>143.0</c:v>
                </c:pt>
                <c:pt idx="162">
                  <c:v>149.0</c:v>
                </c:pt>
                <c:pt idx="163">
                  <c:v>150.0</c:v>
                </c:pt>
                <c:pt idx="164">
                  <c:v>150.0</c:v>
                </c:pt>
                <c:pt idx="165">
                  <c:v>153.0</c:v>
                </c:pt>
                <c:pt idx="166">
                  <c:v>154.0</c:v>
                </c:pt>
                <c:pt idx="167">
                  <c:v>154.0</c:v>
                </c:pt>
                <c:pt idx="168">
                  <c:v>154.0</c:v>
                </c:pt>
              </c:numCache>
            </c:numRef>
          </c:val>
        </c:ser>
        <c:ser>
          <c:idx val="4"/>
          <c:order val="4"/>
          <c:tx>
            <c:strRef>
              <c:f>'plot data10 luglio'!$F$179</c:f>
              <c:strCache>
                <c:ptCount val="1"/>
                <c:pt idx="0">
                  <c:v>NTUP</c:v>
                </c:pt>
              </c:strCache>
            </c:strRef>
          </c:tx>
          <c:cat>
            <c:numRef>
              <c:f>'plot data10 luglio'!$A$180:$A$348</c:f>
              <c:numCache>
                <c:formatCode>dd-mm-yy</c:formatCode>
                <c:ptCount val="169"/>
                <c:pt idx="0">
                  <c:v>38731.0</c:v>
                </c:pt>
                <c:pt idx="1">
                  <c:v>38737.0</c:v>
                </c:pt>
                <c:pt idx="2">
                  <c:v>38738.0</c:v>
                </c:pt>
                <c:pt idx="3">
                  <c:v>38739.0</c:v>
                </c:pt>
                <c:pt idx="4">
                  <c:v>38740.0</c:v>
                </c:pt>
                <c:pt idx="5">
                  <c:v>38741.0</c:v>
                </c:pt>
                <c:pt idx="6">
                  <c:v>38742.0</c:v>
                </c:pt>
                <c:pt idx="7">
                  <c:v>38743.0</c:v>
                </c:pt>
                <c:pt idx="8">
                  <c:v>38744.0</c:v>
                </c:pt>
                <c:pt idx="9">
                  <c:v>38745.0</c:v>
                </c:pt>
                <c:pt idx="10">
                  <c:v>38746.0</c:v>
                </c:pt>
                <c:pt idx="11">
                  <c:v>38747.0</c:v>
                </c:pt>
                <c:pt idx="12">
                  <c:v>38748.0</c:v>
                </c:pt>
                <c:pt idx="13">
                  <c:v>38749.0</c:v>
                </c:pt>
                <c:pt idx="14">
                  <c:v>38750.0</c:v>
                </c:pt>
                <c:pt idx="15">
                  <c:v>38751.0</c:v>
                </c:pt>
                <c:pt idx="16">
                  <c:v>38752.0</c:v>
                </c:pt>
                <c:pt idx="17">
                  <c:v>38753.0</c:v>
                </c:pt>
                <c:pt idx="18">
                  <c:v>38754.0</c:v>
                </c:pt>
                <c:pt idx="19">
                  <c:v>38755.0</c:v>
                </c:pt>
                <c:pt idx="20">
                  <c:v>38756.0</c:v>
                </c:pt>
                <c:pt idx="21">
                  <c:v>38757.0</c:v>
                </c:pt>
                <c:pt idx="22">
                  <c:v>38758.0</c:v>
                </c:pt>
                <c:pt idx="23">
                  <c:v>38759.0</c:v>
                </c:pt>
                <c:pt idx="24">
                  <c:v>38760.0</c:v>
                </c:pt>
                <c:pt idx="25">
                  <c:v>38761.0</c:v>
                </c:pt>
                <c:pt idx="26">
                  <c:v>38762.0</c:v>
                </c:pt>
                <c:pt idx="27">
                  <c:v>38763.0</c:v>
                </c:pt>
                <c:pt idx="28">
                  <c:v>38764.0</c:v>
                </c:pt>
                <c:pt idx="29">
                  <c:v>38765.0</c:v>
                </c:pt>
                <c:pt idx="30">
                  <c:v>38766.0</c:v>
                </c:pt>
                <c:pt idx="31">
                  <c:v>38767.0</c:v>
                </c:pt>
                <c:pt idx="32">
                  <c:v>38768.0</c:v>
                </c:pt>
                <c:pt idx="33">
                  <c:v>38769.0</c:v>
                </c:pt>
                <c:pt idx="34">
                  <c:v>38770.0</c:v>
                </c:pt>
                <c:pt idx="35">
                  <c:v>38771.0</c:v>
                </c:pt>
                <c:pt idx="36">
                  <c:v>38772.0</c:v>
                </c:pt>
                <c:pt idx="37">
                  <c:v>38773.0</c:v>
                </c:pt>
                <c:pt idx="38">
                  <c:v>38774.0</c:v>
                </c:pt>
                <c:pt idx="39">
                  <c:v>38775.0</c:v>
                </c:pt>
                <c:pt idx="40">
                  <c:v>38776.0</c:v>
                </c:pt>
                <c:pt idx="41">
                  <c:v>38777.0</c:v>
                </c:pt>
                <c:pt idx="42">
                  <c:v>38778.0</c:v>
                </c:pt>
                <c:pt idx="43">
                  <c:v>38779.0</c:v>
                </c:pt>
                <c:pt idx="44">
                  <c:v>38780.0</c:v>
                </c:pt>
                <c:pt idx="45">
                  <c:v>38781.0</c:v>
                </c:pt>
                <c:pt idx="46">
                  <c:v>38782.0</c:v>
                </c:pt>
                <c:pt idx="47">
                  <c:v>38783.0</c:v>
                </c:pt>
                <c:pt idx="48">
                  <c:v>38784.0</c:v>
                </c:pt>
                <c:pt idx="49">
                  <c:v>38785.0</c:v>
                </c:pt>
                <c:pt idx="50">
                  <c:v>38786.0</c:v>
                </c:pt>
                <c:pt idx="51">
                  <c:v>38787.0</c:v>
                </c:pt>
                <c:pt idx="52">
                  <c:v>38788.0</c:v>
                </c:pt>
                <c:pt idx="53">
                  <c:v>38789.0</c:v>
                </c:pt>
                <c:pt idx="54">
                  <c:v>38790.0</c:v>
                </c:pt>
                <c:pt idx="55">
                  <c:v>38791.0</c:v>
                </c:pt>
                <c:pt idx="56">
                  <c:v>38792.0</c:v>
                </c:pt>
                <c:pt idx="57">
                  <c:v>38793.0</c:v>
                </c:pt>
                <c:pt idx="58">
                  <c:v>38794.0</c:v>
                </c:pt>
                <c:pt idx="59">
                  <c:v>38795.0</c:v>
                </c:pt>
                <c:pt idx="60">
                  <c:v>38796.0</c:v>
                </c:pt>
                <c:pt idx="61">
                  <c:v>38797.0</c:v>
                </c:pt>
                <c:pt idx="62">
                  <c:v>38798.0</c:v>
                </c:pt>
                <c:pt idx="63">
                  <c:v>38799.0</c:v>
                </c:pt>
                <c:pt idx="64">
                  <c:v>38800.0</c:v>
                </c:pt>
                <c:pt idx="65">
                  <c:v>38801.0</c:v>
                </c:pt>
                <c:pt idx="66">
                  <c:v>38802.0</c:v>
                </c:pt>
                <c:pt idx="67">
                  <c:v>38803.0</c:v>
                </c:pt>
                <c:pt idx="68">
                  <c:v>38804.0</c:v>
                </c:pt>
                <c:pt idx="69">
                  <c:v>38805.0</c:v>
                </c:pt>
                <c:pt idx="70">
                  <c:v>38806.0</c:v>
                </c:pt>
                <c:pt idx="71">
                  <c:v>38807.0</c:v>
                </c:pt>
                <c:pt idx="72">
                  <c:v>38808.0</c:v>
                </c:pt>
                <c:pt idx="73">
                  <c:v>38809.0</c:v>
                </c:pt>
                <c:pt idx="74">
                  <c:v>38810.0</c:v>
                </c:pt>
                <c:pt idx="75">
                  <c:v>38811.0</c:v>
                </c:pt>
                <c:pt idx="76">
                  <c:v>38812.0</c:v>
                </c:pt>
                <c:pt idx="77">
                  <c:v>38813.0</c:v>
                </c:pt>
                <c:pt idx="78">
                  <c:v>38814.0</c:v>
                </c:pt>
                <c:pt idx="79">
                  <c:v>38815.0</c:v>
                </c:pt>
                <c:pt idx="80">
                  <c:v>38816.0</c:v>
                </c:pt>
                <c:pt idx="81">
                  <c:v>38817.0</c:v>
                </c:pt>
                <c:pt idx="82">
                  <c:v>38818.0</c:v>
                </c:pt>
                <c:pt idx="83">
                  <c:v>38819.0</c:v>
                </c:pt>
                <c:pt idx="84">
                  <c:v>38820.0</c:v>
                </c:pt>
                <c:pt idx="85">
                  <c:v>38821.0</c:v>
                </c:pt>
                <c:pt idx="86">
                  <c:v>38822.0</c:v>
                </c:pt>
                <c:pt idx="87">
                  <c:v>38823.0</c:v>
                </c:pt>
                <c:pt idx="88">
                  <c:v>38824.0</c:v>
                </c:pt>
                <c:pt idx="89">
                  <c:v>38825.0</c:v>
                </c:pt>
                <c:pt idx="90">
                  <c:v>38826.0</c:v>
                </c:pt>
                <c:pt idx="91">
                  <c:v>38827.0</c:v>
                </c:pt>
                <c:pt idx="92">
                  <c:v>38828.0</c:v>
                </c:pt>
                <c:pt idx="93">
                  <c:v>38829.0</c:v>
                </c:pt>
                <c:pt idx="94">
                  <c:v>38830.0</c:v>
                </c:pt>
                <c:pt idx="95">
                  <c:v>38831.0</c:v>
                </c:pt>
                <c:pt idx="96">
                  <c:v>38832.0</c:v>
                </c:pt>
                <c:pt idx="97">
                  <c:v>38833.0</c:v>
                </c:pt>
                <c:pt idx="98">
                  <c:v>38834.0</c:v>
                </c:pt>
                <c:pt idx="99">
                  <c:v>38835.0</c:v>
                </c:pt>
                <c:pt idx="100">
                  <c:v>38836.0</c:v>
                </c:pt>
                <c:pt idx="101">
                  <c:v>38837.0</c:v>
                </c:pt>
                <c:pt idx="102">
                  <c:v>38838.0</c:v>
                </c:pt>
                <c:pt idx="103">
                  <c:v>38839.0</c:v>
                </c:pt>
                <c:pt idx="104">
                  <c:v>38840.0</c:v>
                </c:pt>
                <c:pt idx="105">
                  <c:v>38841.0</c:v>
                </c:pt>
                <c:pt idx="106">
                  <c:v>38842.0</c:v>
                </c:pt>
                <c:pt idx="107">
                  <c:v>38843.0</c:v>
                </c:pt>
                <c:pt idx="108">
                  <c:v>38844.0</c:v>
                </c:pt>
                <c:pt idx="109">
                  <c:v>38845.0</c:v>
                </c:pt>
                <c:pt idx="110">
                  <c:v>38846.0</c:v>
                </c:pt>
                <c:pt idx="111">
                  <c:v>38847.0</c:v>
                </c:pt>
                <c:pt idx="112">
                  <c:v>38848.0</c:v>
                </c:pt>
                <c:pt idx="113">
                  <c:v>38849.0</c:v>
                </c:pt>
                <c:pt idx="114">
                  <c:v>38850.0</c:v>
                </c:pt>
                <c:pt idx="115">
                  <c:v>38851.0</c:v>
                </c:pt>
                <c:pt idx="116">
                  <c:v>38852.0</c:v>
                </c:pt>
                <c:pt idx="117">
                  <c:v>38853.0</c:v>
                </c:pt>
                <c:pt idx="118">
                  <c:v>38854.0</c:v>
                </c:pt>
                <c:pt idx="119">
                  <c:v>38855.0</c:v>
                </c:pt>
                <c:pt idx="120">
                  <c:v>38856.0</c:v>
                </c:pt>
                <c:pt idx="121">
                  <c:v>38857.0</c:v>
                </c:pt>
                <c:pt idx="122">
                  <c:v>38858.0</c:v>
                </c:pt>
                <c:pt idx="123">
                  <c:v>38859.0</c:v>
                </c:pt>
                <c:pt idx="124">
                  <c:v>38860.0</c:v>
                </c:pt>
                <c:pt idx="125">
                  <c:v>38861.0</c:v>
                </c:pt>
                <c:pt idx="126">
                  <c:v>38862.0</c:v>
                </c:pt>
                <c:pt idx="127">
                  <c:v>38863.0</c:v>
                </c:pt>
                <c:pt idx="128">
                  <c:v>38864.0</c:v>
                </c:pt>
                <c:pt idx="129">
                  <c:v>38865.0</c:v>
                </c:pt>
                <c:pt idx="130">
                  <c:v>38866.0</c:v>
                </c:pt>
                <c:pt idx="131">
                  <c:v>38867.0</c:v>
                </c:pt>
                <c:pt idx="132">
                  <c:v>38868.0</c:v>
                </c:pt>
                <c:pt idx="133">
                  <c:v>38869.0</c:v>
                </c:pt>
                <c:pt idx="134">
                  <c:v>38870.0</c:v>
                </c:pt>
                <c:pt idx="135">
                  <c:v>38871.0</c:v>
                </c:pt>
                <c:pt idx="136">
                  <c:v>38872.0</c:v>
                </c:pt>
                <c:pt idx="137">
                  <c:v>38873.0</c:v>
                </c:pt>
                <c:pt idx="138">
                  <c:v>38874.0</c:v>
                </c:pt>
                <c:pt idx="139">
                  <c:v>38875.0</c:v>
                </c:pt>
                <c:pt idx="140">
                  <c:v>38876.0</c:v>
                </c:pt>
                <c:pt idx="141">
                  <c:v>38877.0</c:v>
                </c:pt>
                <c:pt idx="142">
                  <c:v>38878.0</c:v>
                </c:pt>
                <c:pt idx="143">
                  <c:v>38879.0</c:v>
                </c:pt>
                <c:pt idx="144">
                  <c:v>38880.0</c:v>
                </c:pt>
                <c:pt idx="145">
                  <c:v>38881.0</c:v>
                </c:pt>
                <c:pt idx="146">
                  <c:v>38882.0</c:v>
                </c:pt>
                <c:pt idx="147">
                  <c:v>38883.0</c:v>
                </c:pt>
                <c:pt idx="148">
                  <c:v>38884.0</c:v>
                </c:pt>
                <c:pt idx="149">
                  <c:v>38885.0</c:v>
                </c:pt>
                <c:pt idx="150">
                  <c:v>38886.0</c:v>
                </c:pt>
                <c:pt idx="151">
                  <c:v>38887.0</c:v>
                </c:pt>
                <c:pt idx="152">
                  <c:v>38888.0</c:v>
                </c:pt>
                <c:pt idx="153">
                  <c:v>38889.0</c:v>
                </c:pt>
                <c:pt idx="154">
                  <c:v>38890.0</c:v>
                </c:pt>
                <c:pt idx="155">
                  <c:v>38891.0</c:v>
                </c:pt>
                <c:pt idx="156">
                  <c:v>38892.0</c:v>
                </c:pt>
                <c:pt idx="157">
                  <c:v>38893.0</c:v>
                </c:pt>
                <c:pt idx="158">
                  <c:v>38894.0</c:v>
                </c:pt>
                <c:pt idx="159">
                  <c:v>38895.0</c:v>
                </c:pt>
                <c:pt idx="160">
                  <c:v>38896.0</c:v>
                </c:pt>
                <c:pt idx="161">
                  <c:v>38897.0</c:v>
                </c:pt>
                <c:pt idx="162">
                  <c:v>38898.0</c:v>
                </c:pt>
                <c:pt idx="163">
                  <c:v>38899.0</c:v>
                </c:pt>
                <c:pt idx="164">
                  <c:v>38900.0</c:v>
                </c:pt>
                <c:pt idx="165">
                  <c:v>38901.0</c:v>
                </c:pt>
                <c:pt idx="166">
                  <c:v>38902.0</c:v>
                </c:pt>
                <c:pt idx="167">
                  <c:v>38903.0</c:v>
                </c:pt>
                <c:pt idx="168">
                  <c:v>38904.0</c:v>
                </c:pt>
              </c:numCache>
            </c:numRef>
          </c:cat>
          <c:val>
            <c:numRef>
              <c:f>'plot data10 luglio'!$F$180:$F$348</c:f>
              <c:numCache>
                <c:formatCode>General</c:formatCode>
                <c:ptCount val="16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2.0</c:v>
                </c:pt>
                <c:pt idx="29">
                  <c:v>2.0</c:v>
                </c:pt>
                <c:pt idx="30">
                  <c:v>2.0</c:v>
                </c:pt>
                <c:pt idx="31">
                  <c:v>2.0</c:v>
                </c:pt>
                <c:pt idx="32">
                  <c:v>2.0</c:v>
                </c:pt>
                <c:pt idx="33">
                  <c:v>2.0</c:v>
                </c:pt>
                <c:pt idx="34">
                  <c:v>2.0</c:v>
                </c:pt>
                <c:pt idx="35">
                  <c:v>2.0</c:v>
                </c:pt>
                <c:pt idx="36">
                  <c:v>2.0</c:v>
                </c:pt>
                <c:pt idx="37">
                  <c:v>2.0</c:v>
                </c:pt>
                <c:pt idx="38">
                  <c:v>2.0</c:v>
                </c:pt>
                <c:pt idx="39">
                  <c:v>2.0</c:v>
                </c:pt>
                <c:pt idx="40">
                  <c:v>2.0</c:v>
                </c:pt>
                <c:pt idx="41">
                  <c:v>3.0</c:v>
                </c:pt>
                <c:pt idx="42">
                  <c:v>3.0</c:v>
                </c:pt>
                <c:pt idx="43">
                  <c:v>3.0</c:v>
                </c:pt>
                <c:pt idx="44">
                  <c:v>3.0</c:v>
                </c:pt>
                <c:pt idx="45">
                  <c:v>3.0</c:v>
                </c:pt>
                <c:pt idx="46">
                  <c:v>3.0</c:v>
                </c:pt>
                <c:pt idx="47">
                  <c:v>3.0</c:v>
                </c:pt>
                <c:pt idx="48">
                  <c:v>3.0</c:v>
                </c:pt>
                <c:pt idx="49">
                  <c:v>4.0</c:v>
                </c:pt>
                <c:pt idx="50">
                  <c:v>4.0</c:v>
                </c:pt>
                <c:pt idx="51">
                  <c:v>4.0</c:v>
                </c:pt>
                <c:pt idx="52">
                  <c:v>4.0</c:v>
                </c:pt>
                <c:pt idx="53">
                  <c:v>4.0</c:v>
                </c:pt>
                <c:pt idx="54">
                  <c:v>4.0</c:v>
                </c:pt>
                <c:pt idx="55">
                  <c:v>4.0</c:v>
                </c:pt>
                <c:pt idx="56">
                  <c:v>4.0</c:v>
                </c:pt>
                <c:pt idx="57">
                  <c:v>4.0</c:v>
                </c:pt>
                <c:pt idx="58">
                  <c:v>4.0</c:v>
                </c:pt>
                <c:pt idx="59">
                  <c:v>4.0</c:v>
                </c:pt>
                <c:pt idx="60">
                  <c:v>4.0</c:v>
                </c:pt>
                <c:pt idx="61">
                  <c:v>5.0</c:v>
                </c:pt>
                <c:pt idx="62">
                  <c:v>5.0</c:v>
                </c:pt>
                <c:pt idx="63">
                  <c:v>5.0</c:v>
                </c:pt>
                <c:pt idx="64">
                  <c:v>5.0</c:v>
                </c:pt>
                <c:pt idx="65">
                  <c:v>5.0</c:v>
                </c:pt>
                <c:pt idx="66">
                  <c:v>5.0</c:v>
                </c:pt>
                <c:pt idx="67">
                  <c:v>5.0</c:v>
                </c:pt>
                <c:pt idx="68">
                  <c:v>5.0</c:v>
                </c:pt>
                <c:pt idx="69">
                  <c:v>6.0</c:v>
                </c:pt>
                <c:pt idx="70">
                  <c:v>6.0</c:v>
                </c:pt>
                <c:pt idx="71">
                  <c:v>7.0</c:v>
                </c:pt>
                <c:pt idx="72">
                  <c:v>7.0</c:v>
                </c:pt>
                <c:pt idx="73">
                  <c:v>8.0</c:v>
                </c:pt>
                <c:pt idx="74">
                  <c:v>13.0</c:v>
                </c:pt>
                <c:pt idx="75">
                  <c:v>16.0</c:v>
                </c:pt>
                <c:pt idx="76">
                  <c:v>16.0</c:v>
                </c:pt>
                <c:pt idx="77">
                  <c:v>19.0</c:v>
                </c:pt>
                <c:pt idx="78">
                  <c:v>19.0</c:v>
                </c:pt>
                <c:pt idx="79">
                  <c:v>21.0</c:v>
                </c:pt>
                <c:pt idx="80">
                  <c:v>23.0</c:v>
                </c:pt>
                <c:pt idx="81">
                  <c:v>25.0</c:v>
                </c:pt>
                <c:pt idx="82">
                  <c:v>26.0</c:v>
                </c:pt>
                <c:pt idx="83">
                  <c:v>28.0</c:v>
                </c:pt>
                <c:pt idx="84">
                  <c:v>30.0</c:v>
                </c:pt>
                <c:pt idx="85">
                  <c:v>30.0</c:v>
                </c:pt>
                <c:pt idx="86">
                  <c:v>32.0</c:v>
                </c:pt>
                <c:pt idx="87">
                  <c:v>32.0</c:v>
                </c:pt>
                <c:pt idx="88">
                  <c:v>35.0</c:v>
                </c:pt>
                <c:pt idx="89">
                  <c:v>41.0</c:v>
                </c:pt>
                <c:pt idx="90">
                  <c:v>44.0</c:v>
                </c:pt>
                <c:pt idx="91">
                  <c:v>46.0</c:v>
                </c:pt>
                <c:pt idx="92">
                  <c:v>46.0</c:v>
                </c:pt>
                <c:pt idx="93">
                  <c:v>48.0</c:v>
                </c:pt>
                <c:pt idx="94">
                  <c:v>61.0</c:v>
                </c:pt>
                <c:pt idx="95">
                  <c:v>64.0</c:v>
                </c:pt>
                <c:pt idx="96">
                  <c:v>72.0</c:v>
                </c:pt>
                <c:pt idx="97">
                  <c:v>97.0</c:v>
                </c:pt>
                <c:pt idx="98">
                  <c:v>99.0</c:v>
                </c:pt>
                <c:pt idx="99">
                  <c:v>99.0</c:v>
                </c:pt>
                <c:pt idx="100">
                  <c:v>99.0</c:v>
                </c:pt>
                <c:pt idx="101">
                  <c:v>99.0</c:v>
                </c:pt>
                <c:pt idx="102">
                  <c:v>99.0</c:v>
                </c:pt>
                <c:pt idx="103">
                  <c:v>99.0</c:v>
                </c:pt>
                <c:pt idx="104">
                  <c:v>99.0</c:v>
                </c:pt>
                <c:pt idx="105">
                  <c:v>99.0</c:v>
                </c:pt>
                <c:pt idx="106">
                  <c:v>100.0</c:v>
                </c:pt>
                <c:pt idx="107">
                  <c:v>101.0</c:v>
                </c:pt>
                <c:pt idx="108">
                  <c:v>102.0</c:v>
                </c:pt>
                <c:pt idx="109">
                  <c:v>102.0</c:v>
                </c:pt>
                <c:pt idx="110">
                  <c:v>103.0</c:v>
                </c:pt>
                <c:pt idx="111">
                  <c:v>104.0</c:v>
                </c:pt>
                <c:pt idx="112">
                  <c:v>104.0</c:v>
                </c:pt>
                <c:pt idx="113">
                  <c:v>111.0</c:v>
                </c:pt>
                <c:pt idx="114">
                  <c:v>117.0</c:v>
                </c:pt>
                <c:pt idx="115">
                  <c:v>118.0</c:v>
                </c:pt>
                <c:pt idx="116">
                  <c:v>118.0</c:v>
                </c:pt>
                <c:pt idx="117">
                  <c:v>119.0</c:v>
                </c:pt>
                <c:pt idx="118">
                  <c:v>119.0</c:v>
                </c:pt>
                <c:pt idx="119">
                  <c:v>126.0</c:v>
                </c:pt>
                <c:pt idx="120">
                  <c:v>128.0</c:v>
                </c:pt>
                <c:pt idx="121">
                  <c:v>128.0</c:v>
                </c:pt>
                <c:pt idx="122">
                  <c:v>131.0</c:v>
                </c:pt>
                <c:pt idx="123">
                  <c:v>131.0</c:v>
                </c:pt>
                <c:pt idx="124">
                  <c:v>133.0</c:v>
                </c:pt>
                <c:pt idx="125">
                  <c:v>133.0</c:v>
                </c:pt>
                <c:pt idx="126">
                  <c:v>134.0</c:v>
                </c:pt>
                <c:pt idx="127">
                  <c:v>134.0</c:v>
                </c:pt>
                <c:pt idx="128">
                  <c:v>137.0</c:v>
                </c:pt>
                <c:pt idx="129">
                  <c:v>138.0</c:v>
                </c:pt>
                <c:pt idx="130">
                  <c:v>138.0</c:v>
                </c:pt>
                <c:pt idx="131">
                  <c:v>138.0</c:v>
                </c:pt>
                <c:pt idx="132">
                  <c:v>138.0</c:v>
                </c:pt>
                <c:pt idx="133">
                  <c:v>142.0</c:v>
                </c:pt>
                <c:pt idx="134">
                  <c:v>144.0</c:v>
                </c:pt>
                <c:pt idx="135">
                  <c:v>144.0</c:v>
                </c:pt>
                <c:pt idx="136">
                  <c:v>145.0</c:v>
                </c:pt>
                <c:pt idx="137">
                  <c:v>146.0</c:v>
                </c:pt>
                <c:pt idx="138">
                  <c:v>150.0</c:v>
                </c:pt>
                <c:pt idx="139">
                  <c:v>150.0</c:v>
                </c:pt>
                <c:pt idx="140">
                  <c:v>150.0</c:v>
                </c:pt>
                <c:pt idx="141">
                  <c:v>150.0</c:v>
                </c:pt>
                <c:pt idx="142">
                  <c:v>150.0</c:v>
                </c:pt>
                <c:pt idx="143">
                  <c:v>150.0</c:v>
                </c:pt>
                <c:pt idx="144">
                  <c:v>150.0</c:v>
                </c:pt>
                <c:pt idx="145">
                  <c:v>150.0</c:v>
                </c:pt>
                <c:pt idx="146">
                  <c:v>151.0</c:v>
                </c:pt>
                <c:pt idx="147">
                  <c:v>151.0</c:v>
                </c:pt>
                <c:pt idx="148">
                  <c:v>151.0</c:v>
                </c:pt>
                <c:pt idx="149">
                  <c:v>151.0</c:v>
                </c:pt>
                <c:pt idx="150">
                  <c:v>151.0</c:v>
                </c:pt>
                <c:pt idx="151">
                  <c:v>151.0</c:v>
                </c:pt>
                <c:pt idx="152">
                  <c:v>151.0</c:v>
                </c:pt>
                <c:pt idx="153">
                  <c:v>151.0</c:v>
                </c:pt>
                <c:pt idx="154">
                  <c:v>151.0</c:v>
                </c:pt>
                <c:pt idx="155">
                  <c:v>151.0</c:v>
                </c:pt>
                <c:pt idx="156">
                  <c:v>151.0</c:v>
                </c:pt>
                <c:pt idx="157">
                  <c:v>151.0</c:v>
                </c:pt>
                <c:pt idx="158">
                  <c:v>152.0</c:v>
                </c:pt>
                <c:pt idx="159">
                  <c:v>152.0</c:v>
                </c:pt>
                <c:pt idx="160">
                  <c:v>152.0</c:v>
                </c:pt>
                <c:pt idx="161">
                  <c:v>153.0</c:v>
                </c:pt>
                <c:pt idx="162">
                  <c:v>155.0</c:v>
                </c:pt>
                <c:pt idx="163">
                  <c:v>156.0</c:v>
                </c:pt>
                <c:pt idx="164">
                  <c:v>156.0</c:v>
                </c:pt>
                <c:pt idx="165">
                  <c:v>157.0</c:v>
                </c:pt>
                <c:pt idx="166">
                  <c:v>157.0</c:v>
                </c:pt>
                <c:pt idx="167">
                  <c:v>158.0</c:v>
                </c:pt>
                <c:pt idx="168">
                  <c:v>158.0</c:v>
                </c:pt>
              </c:numCache>
            </c:numRef>
          </c:val>
        </c:ser>
        <c:ser>
          <c:idx val="5"/>
          <c:order val="5"/>
          <c:tx>
            <c:strRef>
              <c:f>'plot data10 luglio'!$G$179</c:f>
              <c:strCache>
                <c:ptCount val="1"/>
                <c:pt idx="0">
                  <c:v>other</c:v>
                </c:pt>
              </c:strCache>
            </c:strRef>
          </c:tx>
          <c:cat>
            <c:numRef>
              <c:f>'plot data10 luglio'!$A$180:$A$348</c:f>
              <c:numCache>
                <c:formatCode>dd-mm-yy</c:formatCode>
                <c:ptCount val="169"/>
                <c:pt idx="0">
                  <c:v>38731.0</c:v>
                </c:pt>
                <c:pt idx="1">
                  <c:v>38737.0</c:v>
                </c:pt>
                <c:pt idx="2">
                  <c:v>38738.0</c:v>
                </c:pt>
                <c:pt idx="3">
                  <c:v>38739.0</c:v>
                </c:pt>
                <c:pt idx="4">
                  <c:v>38740.0</c:v>
                </c:pt>
                <c:pt idx="5">
                  <c:v>38741.0</c:v>
                </c:pt>
                <c:pt idx="6">
                  <c:v>38742.0</c:v>
                </c:pt>
                <c:pt idx="7">
                  <c:v>38743.0</c:v>
                </c:pt>
                <c:pt idx="8">
                  <c:v>38744.0</c:v>
                </c:pt>
                <c:pt idx="9">
                  <c:v>38745.0</c:v>
                </c:pt>
                <c:pt idx="10">
                  <c:v>38746.0</c:v>
                </c:pt>
                <c:pt idx="11">
                  <c:v>38747.0</c:v>
                </c:pt>
                <c:pt idx="12">
                  <c:v>38748.0</c:v>
                </c:pt>
                <c:pt idx="13">
                  <c:v>38749.0</c:v>
                </c:pt>
                <c:pt idx="14">
                  <c:v>38750.0</c:v>
                </c:pt>
                <c:pt idx="15">
                  <c:v>38751.0</c:v>
                </c:pt>
                <c:pt idx="16">
                  <c:v>38752.0</c:v>
                </c:pt>
                <c:pt idx="17">
                  <c:v>38753.0</c:v>
                </c:pt>
                <c:pt idx="18">
                  <c:v>38754.0</c:v>
                </c:pt>
                <c:pt idx="19">
                  <c:v>38755.0</c:v>
                </c:pt>
                <c:pt idx="20">
                  <c:v>38756.0</c:v>
                </c:pt>
                <c:pt idx="21">
                  <c:v>38757.0</c:v>
                </c:pt>
                <c:pt idx="22">
                  <c:v>38758.0</c:v>
                </c:pt>
                <c:pt idx="23">
                  <c:v>38759.0</c:v>
                </c:pt>
                <c:pt idx="24">
                  <c:v>38760.0</c:v>
                </c:pt>
                <c:pt idx="25">
                  <c:v>38761.0</c:v>
                </c:pt>
                <c:pt idx="26">
                  <c:v>38762.0</c:v>
                </c:pt>
                <c:pt idx="27">
                  <c:v>38763.0</c:v>
                </c:pt>
                <c:pt idx="28">
                  <c:v>38764.0</c:v>
                </c:pt>
                <c:pt idx="29">
                  <c:v>38765.0</c:v>
                </c:pt>
                <c:pt idx="30">
                  <c:v>38766.0</c:v>
                </c:pt>
                <c:pt idx="31">
                  <c:v>38767.0</c:v>
                </c:pt>
                <c:pt idx="32">
                  <c:v>38768.0</c:v>
                </c:pt>
                <c:pt idx="33">
                  <c:v>38769.0</c:v>
                </c:pt>
                <c:pt idx="34">
                  <c:v>38770.0</c:v>
                </c:pt>
                <c:pt idx="35">
                  <c:v>38771.0</c:v>
                </c:pt>
                <c:pt idx="36">
                  <c:v>38772.0</c:v>
                </c:pt>
                <c:pt idx="37">
                  <c:v>38773.0</c:v>
                </c:pt>
                <c:pt idx="38">
                  <c:v>38774.0</c:v>
                </c:pt>
                <c:pt idx="39">
                  <c:v>38775.0</c:v>
                </c:pt>
                <c:pt idx="40">
                  <c:v>38776.0</c:v>
                </c:pt>
                <c:pt idx="41">
                  <c:v>38777.0</c:v>
                </c:pt>
                <c:pt idx="42">
                  <c:v>38778.0</c:v>
                </c:pt>
                <c:pt idx="43">
                  <c:v>38779.0</c:v>
                </c:pt>
                <c:pt idx="44">
                  <c:v>38780.0</c:v>
                </c:pt>
                <c:pt idx="45">
                  <c:v>38781.0</c:v>
                </c:pt>
                <c:pt idx="46">
                  <c:v>38782.0</c:v>
                </c:pt>
                <c:pt idx="47">
                  <c:v>38783.0</c:v>
                </c:pt>
                <c:pt idx="48">
                  <c:v>38784.0</c:v>
                </c:pt>
                <c:pt idx="49">
                  <c:v>38785.0</c:v>
                </c:pt>
                <c:pt idx="50">
                  <c:v>38786.0</c:v>
                </c:pt>
                <c:pt idx="51">
                  <c:v>38787.0</c:v>
                </c:pt>
                <c:pt idx="52">
                  <c:v>38788.0</c:v>
                </c:pt>
                <c:pt idx="53">
                  <c:v>38789.0</c:v>
                </c:pt>
                <c:pt idx="54">
                  <c:v>38790.0</c:v>
                </c:pt>
                <c:pt idx="55">
                  <c:v>38791.0</c:v>
                </c:pt>
                <c:pt idx="56">
                  <c:v>38792.0</c:v>
                </c:pt>
                <c:pt idx="57">
                  <c:v>38793.0</c:v>
                </c:pt>
                <c:pt idx="58">
                  <c:v>38794.0</c:v>
                </c:pt>
                <c:pt idx="59">
                  <c:v>38795.0</c:v>
                </c:pt>
                <c:pt idx="60">
                  <c:v>38796.0</c:v>
                </c:pt>
                <c:pt idx="61">
                  <c:v>38797.0</c:v>
                </c:pt>
                <c:pt idx="62">
                  <c:v>38798.0</c:v>
                </c:pt>
                <c:pt idx="63">
                  <c:v>38799.0</c:v>
                </c:pt>
                <c:pt idx="64">
                  <c:v>38800.0</c:v>
                </c:pt>
                <c:pt idx="65">
                  <c:v>38801.0</c:v>
                </c:pt>
                <c:pt idx="66">
                  <c:v>38802.0</c:v>
                </c:pt>
                <c:pt idx="67">
                  <c:v>38803.0</c:v>
                </c:pt>
                <c:pt idx="68">
                  <c:v>38804.0</c:v>
                </c:pt>
                <c:pt idx="69">
                  <c:v>38805.0</c:v>
                </c:pt>
                <c:pt idx="70">
                  <c:v>38806.0</c:v>
                </c:pt>
                <c:pt idx="71">
                  <c:v>38807.0</c:v>
                </c:pt>
                <c:pt idx="72">
                  <c:v>38808.0</c:v>
                </c:pt>
                <c:pt idx="73">
                  <c:v>38809.0</c:v>
                </c:pt>
                <c:pt idx="74">
                  <c:v>38810.0</c:v>
                </c:pt>
                <c:pt idx="75">
                  <c:v>38811.0</c:v>
                </c:pt>
                <c:pt idx="76">
                  <c:v>38812.0</c:v>
                </c:pt>
                <c:pt idx="77">
                  <c:v>38813.0</c:v>
                </c:pt>
                <c:pt idx="78">
                  <c:v>38814.0</c:v>
                </c:pt>
                <c:pt idx="79">
                  <c:v>38815.0</c:v>
                </c:pt>
                <c:pt idx="80">
                  <c:v>38816.0</c:v>
                </c:pt>
                <c:pt idx="81">
                  <c:v>38817.0</c:v>
                </c:pt>
                <c:pt idx="82">
                  <c:v>38818.0</c:v>
                </c:pt>
                <c:pt idx="83">
                  <c:v>38819.0</c:v>
                </c:pt>
                <c:pt idx="84">
                  <c:v>38820.0</c:v>
                </c:pt>
                <c:pt idx="85">
                  <c:v>38821.0</c:v>
                </c:pt>
                <c:pt idx="86">
                  <c:v>38822.0</c:v>
                </c:pt>
                <c:pt idx="87">
                  <c:v>38823.0</c:v>
                </c:pt>
                <c:pt idx="88">
                  <c:v>38824.0</c:v>
                </c:pt>
                <c:pt idx="89">
                  <c:v>38825.0</c:v>
                </c:pt>
                <c:pt idx="90">
                  <c:v>38826.0</c:v>
                </c:pt>
                <c:pt idx="91">
                  <c:v>38827.0</c:v>
                </c:pt>
                <c:pt idx="92">
                  <c:v>38828.0</c:v>
                </c:pt>
                <c:pt idx="93">
                  <c:v>38829.0</c:v>
                </c:pt>
                <c:pt idx="94">
                  <c:v>38830.0</c:v>
                </c:pt>
                <c:pt idx="95">
                  <c:v>38831.0</c:v>
                </c:pt>
                <c:pt idx="96">
                  <c:v>38832.0</c:v>
                </c:pt>
                <c:pt idx="97">
                  <c:v>38833.0</c:v>
                </c:pt>
                <c:pt idx="98">
                  <c:v>38834.0</c:v>
                </c:pt>
                <c:pt idx="99">
                  <c:v>38835.0</c:v>
                </c:pt>
                <c:pt idx="100">
                  <c:v>38836.0</c:v>
                </c:pt>
                <c:pt idx="101">
                  <c:v>38837.0</c:v>
                </c:pt>
                <c:pt idx="102">
                  <c:v>38838.0</c:v>
                </c:pt>
                <c:pt idx="103">
                  <c:v>38839.0</c:v>
                </c:pt>
                <c:pt idx="104">
                  <c:v>38840.0</c:v>
                </c:pt>
                <c:pt idx="105">
                  <c:v>38841.0</c:v>
                </c:pt>
                <c:pt idx="106">
                  <c:v>38842.0</c:v>
                </c:pt>
                <c:pt idx="107">
                  <c:v>38843.0</c:v>
                </c:pt>
                <c:pt idx="108">
                  <c:v>38844.0</c:v>
                </c:pt>
                <c:pt idx="109">
                  <c:v>38845.0</c:v>
                </c:pt>
                <c:pt idx="110">
                  <c:v>38846.0</c:v>
                </c:pt>
                <c:pt idx="111">
                  <c:v>38847.0</c:v>
                </c:pt>
                <c:pt idx="112">
                  <c:v>38848.0</c:v>
                </c:pt>
                <c:pt idx="113">
                  <c:v>38849.0</c:v>
                </c:pt>
                <c:pt idx="114">
                  <c:v>38850.0</c:v>
                </c:pt>
                <c:pt idx="115">
                  <c:v>38851.0</c:v>
                </c:pt>
                <c:pt idx="116">
                  <c:v>38852.0</c:v>
                </c:pt>
                <c:pt idx="117">
                  <c:v>38853.0</c:v>
                </c:pt>
                <c:pt idx="118">
                  <c:v>38854.0</c:v>
                </c:pt>
                <c:pt idx="119">
                  <c:v>38855.0</c:v>
                </c:pt>
                <c:pt idx="120">
                  <c:v>38856.0</c:v>
                </c:pt>
                <c:pt idx="121">
                  <c:v>38857.0</c:v>
                </c:pt>
                <c:pt idx="122">
                  <c:v>38858.0</c:v>
                </c:pt>
                <c:pt idx="123">
                  <c:v>38859.0</c:v>
                </c:pt>
                <c:pt idx="124">
                  <c:v>38860.0</c:v>
                </c:pt>
                <c:pt idx="125">
                  <c:v>38861.0</c:v>
                </c:pt>
                <c:pt idx="126">
                  <c:v>38862.0</c:v>
                </c:pt>
                <c:pt idx="127">
                  <c:v>38863.0</c:v>
                </c:pt>
                <c:pt idx="128">
                  <c:v>38864.0</c:v>
                </c:pt>
                <c:pt idx="129">
                  <c:v>38865.0</c:v>
                </c:pt>
                <c:pt idx="130">
                  <c:v>38866.0</c:v>
                </c:pt>
                <c:pt idx="131">
                  <c:v>38867.0</c:v>
                </c:pt>
                <c:pt idx="132">
                  <c:v>38868.0</c:v>
                </c:pt>
                <c:pt idx="133">
                  <c:v>38869.0</c:v>
                </c:pt>
                <c:pt idx="134">
                  <c:v>38870.0</c:v>
                </c:pt>
                <c:pt idx="135">
                  <c:v>38871.0</c:v>
                </c:pt>
                <c:pt idx="136">
                  <c:v>38872.0</c:v>
                </c:pt>
                <c:pt idx="137">
                  <c:v>38873.0</c:v>
                </c:pt>
                <c:pt idx="138">
                  <c:v>38874.0</c:v>
                </c:pt>
                <c:pt idx="139">
                  <c:v>38875.0</c:v>
                </c:pt>
                <c:pt idx="140">
                  <c:v>38876.0</c:v>
                </c:pt>
                <c:pt idx="141">
                  <c:v>38877.0</c:v>
                </c:pt>
                <c:pt idx="142">
                  <c:v>38878.0</c:v>
                </c:pt>
                <c:pt idx="143">
                  <c:v>38879.0</c:v>
                </c:pt>
                <c:pt idx="144">
                  <c:v>38880.0</c:v>
                </c:pt>
                <c:pt idx="145">
                  <c:v>38881.0</c:v>
                </c:pt>
                <c:pt idx="146">
                  <c:v>38882.0</c:v>
                </c:pt>
                <c:pt idx="147">
                  <c:v>38883.0</c:v>
                </c:pt>
                <c:pt idx="148">
                  <c:v>38884.0</c:v>
                </c:pt>
                <c:pt idx="149">
                  <c:v>38885.0</c:v>
                </c:pt>
                <c:pt idx="150">
                  <c:v>38886.0</c:v>
                </c:pt>
                <c:pt idx="151">
                  <c:v>38887.0</c:v>
                </c:pt>
                <c:pt idx="152">
                  <c:v>38888.0</c:v>
                </c:pt>
                <c:pt idx="153">
                  <c:v>38889.0</c:v>
                </c:pt>
                <c:pt idx="154">
                  <c:v>38890.0</c:v>
                </c:pt>
                <c:pt idx="155">
                  <c:v>38891.0</c:v>
                </c:pt>
                <c:pt idx="156">
                  <c:v>38892.0</c:v>
                </c:pt>
                <c:pt idx="157">
                  <c:v>38893.0</c:v>
                </c:pt>
                <c:pt idx="158">
                  <c:v>38894.0</c:v>
                </c:pt>
                <c:pt idx="159">
                  <c:v>38895.0</c:v>
                </c:pt>
                <c:pt idx="160">
                  <c:v>38896.0</c:v>
                </c:pt>
                <c:pt idx="161">
                  <c:v>38897.0</c:v>
                </c:pt>
                <c:pt idx="162">
                  <c:v>38898.0</c:v>
                </c:pt>
                <c:pt idx="163">
                  <c:v>38899.0</c:v>
                </c:pt>
                <c:pt idx="164">
                  <c:v>38900.0</c:v>
                </c:pt>
                <c:pt idx="165">
                  <c:v>38901.0</c:v>
                </c:pt>
                <c:pt idx="166">
                  <c:v>38902.0</c:v>
                </c:pt>
                <c:pt idx="167">
                  <c:v>38903.0</c:v>
                </c:pt>
                <c:pt idx="168">
                  <c:v>38904.0</c:v>
                </c:pt>
              </c:numCache>
            </c:numRef>
          </c:cat>
          <c:val>
            <c:numRef>
              <c:f>'plot data10 luglio'!$G$180:$G$348</c:f>
              <c:numCache>
                <c:formatCode>General</c:formatCode>
                <c:ptCount val="16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5.0</c:v>
                </c:pt>
                <c:pt idx="95">
                  <c:v>5.0</c:v>
                </c:pt>
                <c:pt idx="96">
                  <c:v>5.0</c:v>
                </c:pt>
                <c:pt idx="97">
                  <c:v>5.0</c:v>
                </c:pt>
                <c:pt idx="98">
                  <c:v>5.0</c:v>
                </c:pt>
                <c:pt idx="99">
                  <c:v>6.0</c:v>
                </c:pt>
                <c:pt idx="100">
                  <c:v>6.0</c:v>
                </c:pt>
                <c:pt idx="101">
                  <c:v>6.0</c:v>
                </c:pt>
                <c:pt idx="102">
                  <c:v>6.0</c:v>
                </c:pt>
                <c:pt idx="103">
                  <c:v>6.0</c:v>
                </c:pt>
                <c:pt idx="104">
                  <c:v>6.0</c:v>
                </c:pt>
                <c:pt idx="105">
                  <c:v>6.0</c:v>
                </c:pt>
                <c:pt idx="106">
                  <c:v>6.0</c:v>
                </c:pt>
                <c:pt idx="107">
                  <c:v>6.0</c:v>
                </c:pt>
                <c:pt idx="108">
                  <c:v>6.0</c:v>
                </c:pt>
                <c:pt idx="109">
                  <c:v>6.0</c:v>
                </c:pt>
                <c:pt idx="110">
                  <c:v>6.0</c:v>
                </c:pt>
                <c:pt idx="111">
                  <c:v>6.0</c:v>
                </c:pt>
                <c:pt idx="112">
                  <c:v>6.0</c:v>
                </c:pt>
                <c:pt idx="113">
                  <c:v>12.0</c:v>
                </c:pt>
                <c:pt idx="114">
                  <c:v>14.0</c:v>
                </c:pt>
                <c:pt idx="115">
                  <c:v>14.0</c:v>
                </c:pt>
                <c:pt idx="116">
                  <c:v>14.0</c:v>
                </c:pt>
                <c:pt idx="117">
                  <c:v>14.0</c:v>
                </c:pt>
                <c:pt idx="118">
                  <c:v>14.0</c:v>
                </c:pt>
                <c:pt idx="119">
                  <c:v>17.0</c:v>
                </c:pt>
                <c:pt idx="120">
                  <c:v>17.0</c:v>
                </c:pt>
                <c:pt idx="121">
                  <c:v>17.0</c:v>
                </c:pt>
                <c:pt idx="122">
                  <c:v>17.0</c:v>
                </c:pt>
                <c:pt idx="123">
                  <c:v>17.0</c:v>
                </c:pt>
                <c:pt idx="124">
                  <c:v>17.0</c:v>
                </c:pt>
                <c:pt idx="125">
                  <c:v>17.0</c:v>
                </c:pt>
                <c:pt idx="126">
                  <c:v>17.0</c:v>
                </c:pt>
                <c:pt idx="127">
                  <c:v>17.0</c:v>
                </c:pt>
                <c:pt idx="128">
                  <c:v>17.0</c:v>
                </c:pt>
                <c:pt idx="129">
                  <c:v>17.0</c:v>
                </c:pt>
                <c:pt idx="130">
                  <c:v>17.0</c:v>
                </c:pt>
                <c:pt idx="131">
                  <c:v>17.0</c:v>
                </c:pt>
                <c:pt idx="132">
                  <c:v>17.0</c:v>
                </c:pt>
                <c:pt idx="133">
                  <c:v>17.0</c:v>
                </c:pt>
                <c:pt idx="134">
                  <c:v>17.0</c:v>
                </c:pt>
                <c:pt idx="135">
                  <c:v>17.0</c:v>
                </c:pt>
                <c:pt idx="136">
                  <c:v>17.0</c:v>
                </c:pt>
                <c:pt idx="137">
                  <c:v>17.0</c:v>
                </c:pt>
                <c:pt idx="138">
                  <c:v>17.0</c:v>
                </c:pt>
                <c:pt idx="139">
                  <c:v>17.0</c:v>
                </c:pt>
                <c:pt idx="140">
                  <c:v>17.0</c:v>
                </c:pt>
                <c:pt idx="141">
                  <c:v>17.0</c:v>
                </c:pt>
                <c:pt idx="142">
                  <c:v>17.0</c:v>
                </c:pt>
                <c:pt idx="143">
                  <c:v>17.0</c:v>
                </c:pt>
                <c:pt idx="144">
                  <c:v>17.0</c:v>
                </c:pt>
                <c:pt idx="145">
                  <c:v>17.0</c:v>
                </c:pt>
                <c:pt idx="146">
                  <c:v>17.0</c:v>
                </c:pt>
                <c:pt idx="147">
                  <c:v>17.0</c:v>
                </c:pt>
                <c:pt idx="148">
                  <c:v>17.0</c:v>
                </c:pt>
                <c:pt idx="149">
                  <c:v>17.0</c:v>
                </c:pt>
                <c:pt idx="150">
                  <c:v>17.0</c:v>
                </c:pt>
                <c:pt idx="151">
                  <c:v>17.0</c:v>
                </c:pt>
                <c:pt idx="152">
                  <c:v>18.0</c:v>
                </c:pt>
                <c:pt idx="153">
                  <c:v>18.0</c:v>
                </c:pt>
                <c:pt idx="154">
                  <c:v>18.0</c:v>
                </c:pt>
                <c:pt idx="155">
                  <c:v>18.0</c:v>
                </c:pt>
                <c:pt idx="156">
                  <c:v>18.0</c:v>
                </c:pt>
                <c:pt idx="157">
                  <c:v>18.0</c:v>
                </c:pt>
                <c:pt idx="158">
                  <c:v>18.0</c:v>
                </c:pt>
                <c:pt idx="159">
                  <c:v>18.0</c:v>
                </c:pt>
                <c:pt idx="160">
                  <c:v>18.0</c:v>
                </c:pt>
                <c:pt idx="161">
                  <c:v>18.0</c:v>
                </c:pt>
                <c:pt idx="162">
                  <c:v>18.0</c:v>
                </c:pt>
                <c:pt idx="163">
                  <c:v>18.0</c:v>
                </c:pt>
                <c:pt idx="164">
                  <c:v>18.0</c:v>
                </c:pt>
                <c:pt idx="165">
                  <c:v>18.0</c:v>
                </c:pt>
                <c:pt idx="166">
                  <c:v>18.0</c:v>
                </c:pt>
                <c:pt idx="167">
                  <c:v>18.0</c:v>
                </c:pt>
                <c:pt idx="168">
                  <c:v>18.0</c:v>
                </c:pt>
              </c:numCache>
            </c:numRef>
          </c:val>
        </c:ser>
        <c:axId val="662366264"/>
        <c:axId val="661743288"/>
      </c:areaChart>
      <c:dateAx>
        <c:axId val="662366264"/>
        <c:scaling>
          <c:orientation val="minMax"/>
        </c:scaling>
        <c:axPos val="b"/>
        <c:numFmt formatCode="dd-mm-yy" sourceLinked="1"/>
        <c:tickLblPos val="nextTo"/>
        <c:crossAx val="661743288"/>
        <c:crosses val="autoZero"/>
        <c:auto val="1"/>
        <c:lblOffset val="100"/>
      </c:dateAx>
      <c:valAx>
        <c:axId val="661743288"/>
        <c:scaling>
          <c:orientation val="minMax"/>
        </c:scaling>
        <c:axPos val="l"/>
        <c:majorGridlines/>
        <c:numFmt formatCode="General" sourceLinked="1"/>
        <c:tickLblPos val="nextTo"/>
        <c:crossAx val="66236626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1600" b="1" i="1" u="none">
                <a:solidFill>
                  <a:srgbClr val="FF0000"/>
                </a:solidFill>
              </a:defRPr>
            </a:pPr>
            <a:r>
              <a:rPr lang="en-US" sz="1600" b="1" i="1" u="none">
                <a:solidFill>
                  <a:srgbClr val="FF0000"/>
                </a:solidFill>
              </a:rPr>
              <a:t>Milano</a:t>
            </a:r>
          </a:p>
        </c:rich>
      </c:tx>
      <c:layout>
        <c:manualLayout>
          <c:xMode val="edge"/>
          <c:yMode val="edge"/>
          <c:x val="0.420878171478565"/>
          <c:y val="0.00925925925925926"/>
        </c:manualLayout>
      </c:layout>
    </c:title>
    <c:plotArea>
      <c:layout>
        <c:manualLayout>
          <c:layoutTarget val="inner"/>
          <c:xMode val="edge"/>
          <c:yMode val="edge"/>
          <c:x val="0.11841469816273"/>
          <c:y val="0.135569043452902"/>
          <c:w val="0.846155949256343"/>
          <c:h val="0.653978929717119"/>
        </c:manualLayout>
      </c:layout>
      <c:barChart>
        <c:barDir val="col"/>
        <c:grouping val="clustered"/>
        <c:ser>
          <c:idx val="0"/>
          <c:order val="0"/>
          <c:tx>
            <c:v>Rel</c:v>
          </c:tx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REL!$H$7:$H$35</c:f>
              <c:numCache>
                <c:formatCode>0%</c:formatCode>
                <c:ptCount val="29"/>
                <c:pt idx="0">
                  <c:v>0.77</c:v>
                </c:pt>
                <c:pt idx="1">
                  <c:v>0.91</c:v>
                </c:pt>
                <c:pt idx="2">
                  <c:v>0.96</c:v>
                </c:pt>
                <c:pt idx="3">
                  <c:v>0.91</c:v>
                </c:pt>
                <c:pt idx="4">
                  <c:v>0.99</c:v>
                </c:pt>
                <c:pt idx="5">
                  <c:v>0.99</c:v>
                </c:pt>
                <c:pt idx="6">
                  <c:v>0.96</c:v>
                </c:pt>
                <c:pt idx="7">
                  <c:v>0.84</c:v>
                </c:pt>
                <c:pt idx="8">
                  <c:v>0.99</c:v>
                </c:pt>
                <c:pt idx="9">
                  <c:v>0.98</c:v>
                </c:pt>
                <c:pt idx="10">
                  <c:v>0.82</c:v>
                </c:pt>
                <c:pt idx="11">
                  <c:v>0.89</c:v>
                </c:pt>
                <c:pt idx="12">
                  <c:v>0.99</c:v>
                </c:pt>
                <c:pt idx="13">
                  <c:v>0.99</c:v>
                </c:pt>
                <c:pt idx="14">
                  <c:v>0.94</c:v>
                </c:pt>
                <c:pt idx="15">
                  <c:v>0.84</c:v>
                </c:pt>
                <c:pt idx="16">
                  <c:v>0.87</c:v>
                </c:pt>
                <c:pt idx="17">
                  <c:v>0.71</c:v>
                </c:pt>
                <c:pt idx="18">
                  <c:v>0.89</c:v>
                </c:pt>
                <c:pt idx="19">
                  <c:v>0.89</c:v>
                </c:pt>
                <c:pt idx="21">
                  <c:v>0.92</c:v>
                </c:pt>
                <c:pt idx="22">
                  <c:v>0.76</c:v>
                </c:pt>
                <c:pt idx="23">
                  <c:v>0.96</c:v>
                </c:pt>
                <c:pt idx="24">
                  <c:v>0.94</c:v>
                </c:pt>
                <c:pt idx="25">
                  <c:v>0.9</c:v>
                </c:pt>
                <c:pt idx="26">
                  <c:v>0.85</c:v>
                </c:pt>
                <c:pt idx="27">
                  <c:v>0.91</c:v>
                </c:pt>
                <c:pt idx="28">
                  <c:v>0.86</c:v>
                </c:pt>
              </c:numCache>
            </c:numRef>
          </c:val>
        </c:ser>
        <c:ser>
          <c:idx val="1"/>
          <c:order val="1"/>
          <c:tx>
            <c:v>Ava</c:v>
          </c:tx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REL!$I$7:$I$35</c:f>
              <c:numCache>
                <c:formatCode>0%</c:formatCode>
                <c:ptCount val="29"/>
                <c:pt idx="0">
                  <c:v>0.77</c:v>
                </c:pt>
                <c:pt idx="1">
                  <c:v>0.68</c:v>
                </c:pt>
                <c:pt idx="2">
                  <c:v>0.96</c:v>
                </c:pt>
                <c:pt idx="3">
                  <c:v>0.91</c:v>
                </c:pt>
                <c:pt idx="4">
                  <c:v>0.9</c:v>
                </c:pt>
                <c:pt idx="5">
                  <c:v>0.99</c:v>
                </c:pt>
                <c:pt idx="6">
                  <c:v>0.71</c:v>
                </c:pt>
                <c:pt idx="7">
                  <c:v>0.82</c:v>
                </c:pt>
                <c:pt idx="8">
                  <c:v>0.85</c:v>
                </c:pt>
                <c:pt idx="9">
                  <c:v>0.97</c:v>
                </c:pt>
                <c:pt idx="10">
                  <c:v>0.82</c:v>
                </c:pt>
                <c:pt idx="11">
                  <c:v>0.8</c:v>
                </c:pt>
                <c:pt idx="12">
                  <c:v>0.92</c:v>
                </c:pt>
                <c:pt idx="13">
                  <c:v>0.82</c:v>
                </c:pt>
                <c:pt idx="14">
                  <c:v>0.91</c:v>
                </c:pt>
                <c:pt idx="15">
                  <c:v>0.84</c:v>
                </c:pt>
                <c:pt idx="16">
                  <c:v>0.87</c:v>
                </c:pt>
                <c:pt idx="17">
                  <c:v>0.71</c:v>
                </c:pt>
                <c:pt idx="18">
                  <c:v>0.89</c:v>
                </c:pt>
                <c:pt idx="19">
                  <c:v>0.89</c:v>
                </c:pt>
                <c:pt idx="21">
                  <c:v>0.92</c:v>
                </c:pt>
                <c:pt idx="22">
                  <c:v>0.75</c:v>
                </c:pt>
                <c:pt idx="23">
                  <c:v>0.96</c:v>
                </c:pt>
                <c:pt idx="24">
                  <c:v>0.88</c:v>
                </c:pt>
                <c:pt idx="25">
                  <c:v>0.89</c:v>
                </c:pt>
                <c:pt idx="26">
                  <c:v>0.85</c:v>
                </c:pt>
                <c:pt idx="27">
                  <c:v>0.91</c:v>
                </c:pt>
                <c:pt idx="28">
                  <c:v>0.86</c:v>
                </c:pt>
              </c:numCache>
            </c:numRef>
          </c:val>
        </c:ser>
        <c:axId val="662482216"/>
        <c:axId val="662485400"/>
      </c:barChart>
      <c:catAx>
        <c:axId val="662482216"/>
        <c:scaling>
          <c:orientation val="minMax"/>
        </c:scaling>
        <c:axPos val="b"/>
        <c:tickLblPos val="nextTo"/>
        <c:txPr>
          <a:bodyPr rot="-1800000"/>
          <a:lstStyle/>
          <a:p>
            <a:pPr>
              <a:defRPr/>
            </a:pPr>
            <a:endParaRPr lang="en-US"/>
          </a:p>
        </c:txPr>
        <c:crossAx val="662485400"/>
        <c:crosses val="autoZero"/>
        <c:auto val="1"/>
        <c:lblAlgn val="ctr"/>
        <c:lblOffset val="100"/>
      </c:catAx>
      <c:valAx>
        <c:axId val="662485400"/>
        <c:scaling>
          <c:orientation val="minMax"/>
          <c:max val="1.0"/>
        </c:scaling>
        <c:axPos val="l"/>
        <c:majorGridlines/>
        <c:numFmt formatCode="0%" sourceLinked="1"/>
        <c:tickLblPos val="nextTo"/>
        <c:crossAx val="662482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90696412948381"/>
          <c:y val="0.0194444444444444"/>
          <c:w val="0.164180227471566"/>
          <c:h val="0.0837171916010499"/>
        </c:manualLayout>
      </c:layout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1600" b="1" i="1">
                <a:solidFill>
                  <a:srgbClr val="FF0000"/>
                </a:solidFill>
              </a:defRPr>
            </a:pPr>
            <a:r>
              <a:rPr lang="en-US" sz="1600" b="1" i="1">
                <a:solidFill>
                  <a:srgbClr val="FF0000"/>
                </a:solidFill>
              </a:rPr>
              <a:t>Frascati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841469816273"/>
          <c:y val="0.163346821230679"/>
          <c:w val="0.846155949256343"/>
          <c:h val="0.652625036453776"/>
        </c:manualLayout>
      </c:layout>
      <c:barChart>
        <c:barDir val="col"/>
        <c:grouping val="clustered"/>
        <c:ser>
          <c:idx val="0"/>
          <c:order val="0"/>
          <c:tx>
            <c:v>Rel</c:v>
          </c:tx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REL!$F$7:$F$35</c:f>
              <c:numCache>
                <c:formatCode>0%</c:formatCode>
                <c:ptCount val="29"/>
                <c:pt idx="0">
                  <c:v>0.6</c:v>
                </c:pt>
                <c:pt idx="1">
                  <c:v>0.96</c:v>
                </c:pt>
                <c:pt idx="2">
                  <c:v>0.71</c:v>
                </c:pt>
                <c:pt idx="3">
                  <c:v>0.97</c:v>
                </c:pt>
                <c:pt idx="4">
                  <c:v>0.96</c:v>
                </c:pt>
                <c:pt idx="5">
                  <c:v>0.86</c:v>
                </c:pt>
                <c:pt idx="6">
                  <c:v>0.99</c:v>
                </c:pt>
                <c:pt idx="7">
                  <c:v>0.86</c:v>
                </c:pt>
                <c:pt idx="8">
                  <c:v>0.87</c:v>
                </c:pt>
                <c:pt idx="9">
                  <c:v>0.76</c:v>
                </c:pt>
                <c:pt idx="10">
                  <c:v>0.96</c:v>
                </c:pt>
                <c:pt idx="11">
                  <c:v>0.98</c:v>
                </c:pt>
                <c:pt idx="12">
                  <c:v>0.99</c:v>
                </c:pt>
                <c:pt idx="13">
                  <c:v>0.68</c:v>
                </c:pt>
                <c:pt idx="14">
                  <c:v>0.97</c:v>
                </c:pt>
                <c:pt idx="15">
                  <c:v>1.0</c:v>
                </c:pt>
                <c:pt idx="16">
                  <c:v>0.97</c:v>
                </c:pt>
                <c:pt idx="17">
                  <c:v>0.97</c:v>
                </c:pt>
                <c:pt idx="18">
                  <c:v>0.99</c:v>
                </c:pt>
                <c:pt idx="19">
                  <c:v>0.99</c:v>
                </c:pt>
                <c:pt idx="20">
                  <c:v>0.96</c:v>
                </c:pt>
                <c:pt idx="21">
                  <c:v>0.96</c:v>
                </c:pt>
                <c:pt idx="22">
                  <c:v>0.76</c:v>
                </c:pt>
                <c:pt idx="23">
                  <c:v>0.95</c:v>
                </c:pt>
                <c:pt idx="24">
                  <c:v>0.99</c:v>
                </c:pt>
                <c:pt idx="25">
                  <c:v>0.86</c:v>
                </c:pt>
                <c:pt idx="26">
                  <c:v>0.98</c:v>
                </c:pt>
                <c:pt idx="27">
                  <c:v>0.91</c:v>
                </c:pt>
                <c:pt idx="28">
                  <c:v>0.96</c:v>
                </c:pt>
              </c:numCache>
            </c:numRef>
          </c:val>
        </c:ser>
        <c:ser>
          <c:idx val="1"/>
          <c:order val="1"/>
          <c:tx>
            <c:v>Ava</c:v>
          </c:tx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REL!$G$7:$G$35</c:f>
              <c:numCache>
                <c:formatCode>0%</c:formatCode>
                <c:ptCount val="29"/>
                <c:pt idx="0">
                  <c:v>0.66</c:v>
                </c:pt>
                <c:pt idx="1">
                  <c:v>0.83</c:v>
                </c:pt>
                <c:pt idx="2">
                  <c:v>0.62</c:v>
                </c:pt>
                <c:pt idx="3">
                  <c:v>0.97</c:v>
                </c:pt>
                <c:pt idx="4">
                  <c:v>0.74</c:v>
                </c:pt>
                <c:pt idx="5">
                  <c:v>0.86</c:v>
                </c:pt>
                <c:pt idx="6">
                  <c:v>0.99</c:v>
                </c:pt>
                <c:pt idx="7">
                  <c:v>0.74</c:v>
                </c:pt>
                <c:pt idx="8">
                  <c:v>0.83</c:v>
                </c:pt>
                <c:pt idx="9">
                  <c:v>0.71</c:v>
                </c:pt>
                <c:pt idx="10">
                  <c:v>0.96</c:v>
                </c:pt>
                <c:pt idx="11">
                  <c:v>0.98</c:v>
                </c:pt>
                <c:pt idx="12">
                  <c:v>0.99</c:v>
                </c:pt>
                <c:pt idx="13">
                  <c:v>0.58</c:v>
                </c:pt>
                <c:pt idx="14">
                  <c:v>0.98</c:v>
                </c:pt>
                <c:pt idx="15">
                  <c:v>1.0</c:v>
                </c:pt>
                <c:pt idx="16">
                  <c:v>0.94</c:v>
                </c:pt>
                <c:pt idx="17">
                  <c:v>0.97</c:v>
                </c:pt>
                <c:pt idx="18">
                  <c:v>0.99</c:v>
                </c:pt>
                <c:pt idx="19">
                  <c:v>0.99</c:v>
                </c:pt>
                <c:pt idx="20">
                  <c:v>0.96</c:v>
                </c:pt>
                <c:pt idx="21">
                  <c:v>0.95</c:v>
                </c:pt>
                <c:pt idx="22">
                  <c:v>0.56</c:v>
                </c:pt>
                <c:pt idx="23">
                  <c:v>0.95</c:v>
                </c:pt>
                <c:pt idx="24">
                  <c:v>0.9</c:v>
                </c:pt>
                <c:pt idx="25">
                  <c:v>0.86</c:v>
                </c:pt>
                <c:pt idx="26">
                  <c:v>0.98</c:v>
                </c:pt>
                <c:pt idx="27">
                  <c:v>0.91</c:v>
                </c:pt>
                <c:pt idx="28">
                  <c:v>0.96</c:v>
                </c:pt>
              </c:numCache>
            </c:numRef>
          </c:val>
        </c:ser>
        <c:axId val="662610712"/>
        <c:axId val="662621208"/>
      </c:barChart>
      <c:catAx>
        <c:axId val="662610712"/>
        <c:scaling>
          <c:orientation val="minMax"/>
        </c:scaling>
        <c:axPos val="b"/>
        <c:tickLblPos val="nextTo"/>
        <c:txPr>
          <a:bodyPr rot="-1800000"/>
          <a:lstStyle/>
          <a:p>
            <a:pPr>
              <a:defRPr/>
            </a:pPr>
            <a:endParaRPr lang="en-US"/>
          </a:p>
        </c:txPr>
        <c:crossAx val="662621208"/>
        <c:crosses val="autoZero"/>
        <c:auto val="1"/>
        <c:lblAlgn val="ctr"/>
        <c:lblOffset val="100"/>
      </c:catAx>
      <c:valAx>
        <c:axId val="662621208"/>
        <c:scaling>
          <c:orientation val="minMax"/>
          <c:max val="1.0"/>
        </c:scaling>
        <c:axPos val="l"/>
        <c:majorGridlines/>
        <c:numFmt formatCode="0%" sourceLinked="1"/>
        <c:tickLblPos val="nextTo"/>
        <c:crossAx val="662610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68474190726159"/>
          <c:y val="0.0472222222222222"/>
          <c:w val="0.164180227471566"/>
          <c:h val="0.0837171916010499"/>
        </c:manualLayout>
      </c:layout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1600" b="1" i="1">
                <a:solidFill>
                  <a:srgbClr val="FF0000"/>
                </a:solidFill>
              </a:defRPr>
            </a:pPr>
            <a:r>
              <a:rPr lang="en-US" sz="1600" b="1" i="1">
                <a:solidFill>
                  <a:srgbClr val="FF0000"/>
                </a:solidFill>
              </a:rPr>
              <a:t>Napoli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841469816273"/>
          <c:y val="0.15871719160105"/>
          <c:w val="0.840858705161855"/>
          <c:h val="0.657346894138233"/>
        </c:manualLayout>
      </c:layout>
      <c:barChart>
        <c:barDir val="col"/>
        <c:grouping val="clustered"/>
        <c:ser>
          <c:idx val="0"/>
          <c:order val="0"/>
          <c:tx>
            <c:v>Rel</c:v>
          </c:tx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REL!$J$7:$J$35</c:f>
              <c:numCache>
                <c:formatCode>0%</c:formatCode>
                <c:ptCount val="29"/>
                <c:pt idx="0">
                  <c:v>0.92</c:v>
                </c:pt>
                <c:pt idx="1">
                  <c:v>0.96</c:v>
                </c:pt>
                <c:pt idx="2">
                  <c:v>0.9</c:v>
                </c:pt>
                <c:pt idx="3">
                  <c:v>0.91</c:v>
                </c:pt>
                <c:pt idx="4">
                  <c:v>0.93</c:v>
                </c:pt>
                <c:pt idx="5">
                  <c:v>1.0</c:v>
                </c:pt>
                <c:pt idx="6">
                  <c:v>0.89</c:v>
                </c:pt>
                <c:pt idx="7">
                  <c:v>0.95</c:v>
                </c:pt>
                <c:pt idx="8">
                  <c:v>0.96</c:v>
                </c:pt>
                <c:pt idx="9">
                  <c:v>0.93</c:v>
                </c:pt>
                <c:pt idx="10">
                  <c:v>0.93</c:v>
                </c:pt>
                <c:pt idx="11">
                  <c:v>0.95</c:v>
                </c:pt>
                <c:pt idx="12">
                  <c:v>0.81</c:v>
                </c:pt>
                <c:pt idx="13">
                  <c:v>0.97</c:v>
                </c:pt>
                <c:pt idx="14">
                  <c:v>0.77</c:v>
                </c:pt>
                <c:pt idx="15">
                  <c:v>0.96</c:v>
                </c:pt>
                <c:pt idx="16">
                  <c:v>0.86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0.77</c:v>
                </c:pt>
                <c:pt idx="21">
                  <c:v>0.86</c:v>
                </c:pt>
                <c:pt idx="22">
                  <c:v>0.88</c:v>
                </c:pt>
                <c:pt idx="23">
                  <c:v>1.0</c:v>
                </c:pt>
                <c:pt idx="24">
                  <c:v>0.89</c:v>
                </c:pt>
                <c:pt idx="25">
                  <c:v>0.82</c:v>
                </c:pt>
                <c:pt idx="26">
                  <c:v>0.92</c:v>
                </c:pt>
                <c:pt idx="27">
                  <c:v>0.86</c:v>
                </c:pt>
                <c:pt idx="28">
                  <c:v>0.98</c:v>
                </c:pt>
              </c:numCache>
            </c:numRef>
          </c:val>
        </c:ser>
        <c:ser>
          <c:idx val="1"/>
          <c:order val="1"/>
          <c:tx>
            <c:v>Ava</c:v>
          </c:tx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REL!$K$7:$K$35</c:f>
              <c:numCache>
                <c:formatCode>0%</c:formatCode>
                <c:ptCount val="29"/>
                <c:pt idx="0">
                  <c:v>0.92</c:v>
                </c:pt>
                <c:pt idx="1">
                  <c:v>0.93</c:v>
                </c:pt>
                <c:pt idx="2">
                  <c:v>0.84</c:v>
                </c:pt>
                <c:pt idx="3">
                  <c:v>0.92</c:v>
                </c:pt>
                <c:pt idx="4">
                  <c:v>0.9</c:v>
                </c:pt>
                <c:pt idx="5">
                  <c:v>0.88</c:v>
                </c:pt>
                <c:pt idx="6">
                  <c:v>0.84</c:v>
                </c:pt>
                <c:pt idx="7">
                  <c:v>0.95</c:v>
                </c:pt>
                <c:pt idx="8">
                  <c:v>0.9</c:v>
                </c:pt>
                <c:pt idx="9">
                  <c:v>0.86</c:v>
                </c:pt>
                <c:pt idx="10">
                  <c:v>0.93</c:v>
                </c:pt>
                <c:pt idx="11">
                  <c:v>0.91</c:v>
                </c:pt>
                <c:pt idx="12">
                  <c:v>0.8</c:v>
                </c:pt>
                <c:pt idx="13">
                  <c:v>0.97</c:v>
                </c:pt>
                <c:pt idx="14">
                  <c:v>0.72</c:v>
                </c:pt>
                <c:pt idx="15">
                  <c:v>0.91</c:v>
                </c:pt>
                <c:pt idx="16">
                  <c:v>0.84</c:v>
                </c:pt>
                <c:pt idx="17">
                  <c:v>0.87</c:v>
                </c:pt>
                <c:pt idx="18">
                  <c:v>0.83</c:v>
                </c:pt>
                <c:pt idx="19">
                  <c:v>0.83</c:v>
                </c:pt>
                <c:pt idx="20">
                  <c:v>0.74</c:v>
                </c:pt>
                <c:pt idx="21">
                  <c:v>0.85</c:v>
                </c:pt>
                <c:pt idx="22">
                  <c:v>0.84</c:v>
                </c:pt>
                <c:pt idx="23">
                  <c:v>1.0</c:v>
                </c:pt>
                <c:pt idx="24">
                  <c:v>0.89</c:v>
                </c:pt>
                <c:pt idx="25">
                  <c:v>0.71</c:v>
                </c:pt>
                <c:pt idx="26">
                  <c:v>0.88</c:v>
                </c:pt>
                <c:pt idx="27">
                  <c:v>0.86</c:v>
                </c:pt>
                <c:pt idx="28">
                  <c:v>0.98</c:v>
                </c:pt>
              </c:numCache>
            </c:numRef>
          </c:val>
        </c:ser>
        <c:axId val="638447608"/>
        <c:axId val="638450824"/>
      </c:barChart>
      <c:catAx>
        <c:axId val="638447608"/>
        <c:scaling>
          <c:orientation val="minMax"/>
        </c:scaling>
        <c:axPos val="b"/>
        <c:tickLblPos val="nextTo"/>
        <c:txPr>
          <a:bodyPr rot="-1800000"/>
          <a:lstStyle/>
          <a:p>
            <a:pPr>
              <a:defRPr/>
            </a:pPr>
            <a:endParaRPr lang="en-US"/>
          </a:p>
        </c:txPr>
        <c:crossAx val="638450824"/>
        <c:crosses val="autoZero"/>
        <c:auto val="1"/>
        <c:lblAlgn val="ctr"/>
        <c:lblOffset val="100"/>
      </c:catAx>
      <c:valAx>
        <c:axId val="638450824"/>
        <c:scaling>
          <c:orientation val="minMax"/>
          <c:max val="1.0"/>
        </c:scaling>
        <c:axPos val="l"/>
        <c:majorGridlines/>
        <c:numFmt formatCode="0%" sourceLinked="1"/>
        <c:tickLblPos val="nextTo"/>
        <c:crossAx val="638447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87354330708661"/>
          <c:y val="0.037962962962963"/>
          <c:w val="0.164180227471566"/>
          <c:h val="0.0837171916010499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areaChart>
        <c:grouping val="stacked"/>
        <c:ser>
          <c:idx val="0"/>
          <c:order val="0"/>
          <c:tx>
            <c:strRef>
              <c:f>'plot data10 luglio'!$B$354</c:f>
              <c:strCache>
                <c:ptCount val="1"/>
                <c:pt idx="0">
                  <c:v>RAW</c:v>
                </c:pt>
              </c:strCache>
            </c:strRef>
          </c:tx>
          <c:cat>
            <c:numRef>
              <c:f>'plot data10 luglio'!$A$355:$A$518</c:f>
              <c:numCache>
                <c:formatCode>dd-mm-yy</c:formatCode>
                <c:ptCount val="164"/>
                <c:pt idx="0">
                  <c:v>38737.0</c:v>
                </c:pt>
                <c:pt idx="1">
                  <c:v>38738.0</c:v>
                </c:pt>
                <c:pt idx="2">
                  <c:v>38739.0</c:v>
                </c:pt>
                <c:pt idx="3">
                  <c:v>38740.0</c:v>
                </c:pt>
                <c:pt idx="4">
                  <c:v>38742.0</c:v>
                </c:pt>
                <c:pt idx="5">
                  <c:v>38743.0</c:v>
                </c:pt>
                <c:pt idx="6">
                  <c:v>38744.0</c:v>
                </c:pt>
                <c:pt idx="7">
                  <c:v>38745.0</c:v>
                </c:pt>
                <c:pt idx="8">
                  <c:v>38746.0</c:v>
                </c:pt>
                <c:pt idx="9">
                  <c:v>38748.0</c:v>
                </c:pt>
                <c:pt idx="10">
                  <c:v>38750.0</c:v>
                </c:pt>
                <c:pt idx="11">
                  <c:v>38751.0</c:v>
                </c:pt>
                <c:pt idx="12">
                  <c:v>38752.0</c:v>
                </c:pt>
                <c:pt idx="13">
                  <c:v>38753.0</c:v>
                </c:pt>
                <c:pt idx="14">
                  <c:v>38755.0</c:v>
                </c:pt>
                <c:pt idx="15">
                  <c:v>38756.0</c:v>
                </c:pt>
                <c:pt idx="16">
                  <c:v>38757.0</c:v>
                </c:pt>
                <c:pt idx="17">
                  <c:v>38758.0</c:v>
                </c:pt>
                <c:pt idx="18">
                  <c:v>38759.0</c:v>
                </c:pt>
                <c:pt idx="19">
                  <c:v>38760.0</c:v>
                </c:pt>
                <c:pt idx="20">
                  <c:v>38761.0</c:v>
                </c:pt>
                <c:pt idx="21">
                  <c:v>38762.0</c:v>
                </c:pt>
                <c:pt idx="22">
                  <c:v>38763.0</c:v>
                </c:pt>
                <c:pt idx="23">
                  <c:v>38764.0</c:v>
                </c:pt>
                <c:pt idx="24">
                  <c:v>38765.0</c:v>
                </c:pt>
                <c:pt idx="25">
                  <c:v>38766.0</c:v>
                </c:pt>
                <c:pt idx="26">
                  <c:v>38767.0</c:v>
                </c:pt>
                <c:pt idx="27">
                  <c:v>38768.0</c:v>
                </c:pt>
                <c:pt idx="28">
                  <c:v>38769.0</c:v>
                </c:pt>
                <c:pt idx="29">
                  <c:v>38770.0</c:v>
                </c:pt>
                <c:pt idx="30">
                  <c:v>38771.0</c:v>
                </c:pt>
                <c:pt idx="31">
                  <c:v>38772.0</c:v>
                </c:pt>
                <c:pt idx="32">
                  <c:v>38773.0</c:v>
                </c:pt>
                <c:pt idx="33">
                  <c:v>38774.0</c:v>
                </c:pt>
                <c:pt idx="34">
                  <c:v>38775.0</c:v>
                </c:pt>
                <c:pt idx="35">
                  <c:v>38776.0</c:v>
                </c:pt>
                <c:pt idx="36">
                  <c:v>38777.0</c:v>
                </c:pt>
                <c:pt idx="37">
                  <c:v>38778.0</c:v>
                </c:pt>
                <c:pt idx="38">
                  <c:v>38779.0</c:v>
                </c:pt>
                <c:pt idx="39">
                  <c:v>38780.0</c:v>
                </c:pt>
                <c:pt idx="40">
                  <c:v>38781.0</c:v>
                </c:pt>
                <c:pt idx="41">
                  <c:v>38782.0</c:v>
                </c:pt>
                <c:pt idx="42">
                  <c:v>38783.0</c:v>
                </c:pt>
                <c:pt idx="43">
                  <c:v>38784.0</c:v>
                </c:pt>
                <c:pt idx="44">
                  <c:v>38785.0</c:v>
                </c:pt>
                <c:pt idx="45">
                  <c:v>38786.0</c:v>
                </c:pt>
                <c:pt idx="46">
                  <c:v>38787.0</c:v>
                </c:pt>
                <c:pt idx="47">
                  <c:v>38788.0</c:v>
                </c:pt>
                <c:pt idx="48">
                  <c:v>38789.0</c:v>
                </c:pt>
                <c:pt idx="49">
                  <c:v>38790.0</c:v>
                </c:pt>
                <c:pt idx="50">
                  <c:v>38791.0</c:v>
                </c:pt>
                <c:pt idx="51">
                  <c:v>38792.0</c:v>
                </c:pt>
                <c:pt idx="52">
                  <c:v>38793.0</c:v>
                </c:pt>
                <c:pt idx="53">
                  <c:v>38794.0</c:v>
                </c:pt>
                <c:pt idx="54">
                  <c:v>38795.0</c:v>
                </c:pt>
                <c:pt idx="55">
                  <c:v>38796.0</c:v>
                </c:pt>
                <c:pt idx="56">
                  <c:v>38797.0</c:v>
                </c:pt>
                <c:pt idx="57">
                  <c:v>38798.0</c:v>
                </c:pt>
                <c:pt idx="58">
                  <c:v>38799.0</c:v>
                </c:pt>
                <c:pt idx="59">
                  <c:v>38800.0</c:v>
                </c:pt>
                <c:pt idx="60">
                  <c:v>38801.0</c:v>
                </c:pt>
                <c:pt idx="61">
                  <c:v>38802.0</c:v>
                </c:pt>
                <c:pt idx="62">
                  <c:v>38803.0</c:v>
                </c:pt>
                <c:pt idx="63">
                  <c:v>38804.0</c:v>
                </c:pt>
                <c:pt idx="64">
                  <c:v>38805.0</c:v>
                </c:pt>
                <c:pt idx="65">
                  <c:v>38806.0</c:v>
                </c:pt>
                <c:pt idx="66">
                  <c:v>38807.0</c:v>
                </c:pt>
                <c:pt idx="67">
                  <c:v>38808.0</c:v>
                </c:pt>
                <c:pt idx="68">
                  <c:v>38809.0</c:v>
                </c:pt>
                <c:pt idx="69">
                  <c:v>38810.0</c:v>
                </c:pt>
                <c:pt idx="70">
                  <c:v>38811.0</c:v>
                </c:pt>
                <c:pt idx="71">
                  <c:v>38812.0</c:v>
                </c:pt>
                <c:pt idx="72">
                  <c:v>38813.0</c:v>
                </c:pt>
                <c:pt idx="73">
                  <c:v>38814.0</c:v>
                </c:pt>
                <c:pt idx="74">
                  <c:v>38815.0</c:v>
                </c:pt>
                <c:pt idx="75">
                  <c:v>38816.0</c:v>
                </c:pt>
                <c:pt idx="76">
                  <c:v>38817.0</c:v>
                </c:pt>
                <c:pt idx="77">
                  <c:v>38818.0</c:v>
                </c:pt>
                <c:pt idx="78">
                  <c:v>38819.0</c:v>
                </c:pt>
                <c:pt idx="79">
                  <c:v>38820.0</c:v>
                </c:pt>
                <c:pt idx="80">
                  <c:v>38821.0</c:v>
                </c:pt>
                <c:pt idx="81">
                  <c:v>38822.0</c:v>
                </c:pt>
                <c:pt idx="82">
                  <c:v>38823.0</c:v>
                </c:pt>
                <c:pt idx="83">
                  <c:v>38824.0</c:v>
                </c:pt>
                <c:pt idx="84">
                  <c:v>38825.0</c:v>
                </c:pt>
                <c:pt idx="85">
                  <c:v>38826.0</c:v>
                </c:pt>
                <c:pt idx="86">
                  <c:v>38827.0</c:v>
                </c:pt>
                <c:pt idx="87">
                  <c:v>38828.0</c:v>
                </c:pt>
                <c:pt idx="88">
                  <c:v>38829.0</c:v>
                </c:pt>
                <c:pt idx="89">
                  <c:v>38830.0</c:v>
                </c:pt>
                <c:pt idx="90">
                  <c:v>38831.0</c:v>
                </c:pt>
                <c:pt idx="91">
                  <c:v>38832.0</c:v>
                </c:pt>
                <c:pt idx="92">
                  <c:v>38833.0</c:v>
                </c:pt>
                <c:pt idx="93">
                  <c:v>38834.0</c:v>
                </c:pt>
                <c:pt idx="94">
                  <c:v>38835.0</c:v>
                </c:pt>
                <c:pt idx="95">
                  <c:v>38836.0</c:v>
                </c:pt>
                <c:pt idx="96">
                  <c:v>38837.0</c:v>
                </c:pt>
                <c:pt idx="97">
                  <c:v>38838.0</c:v>
                </c:pt>
                <c:pt idx="98">
                  <c:v>38839.0</c:v>
                </c:pt>
                <c:pt idx="99">
                  <c:v>38840.0</c:v>
                </c:pt>
                <c:pt idx="100">
                  <c:v>38841.0</c:v>
                </c:pt>
                <c:pt idx="101">
                  <c:v>38842.0</c:v>
                </c:pt>
                <c:pt idx="102">
                  <c:v>38843.0</c:v>
                </c:pt>
                <c:pt idx="103">
                  <c:v>38844.0</c:v>
                </c:pt>
                <c:pt idx="104">
                  <c:v>38845.0</c:v>
                </c:pt>
                <c:pt idx="105">
                  <c:v>38846.0</c:v>
                </c:pt>
                <c:pt idx="106">
                  <c:v>38847.0</c:v>
                </c:pt>
                <c:pt idx="107">
                  <c:v>38848.0</c:v>
                </c:pt>
                <c:pt idx="108">
                  <c:v>38849.0</c:v>
                </c:pt>
                <c:pt idx="109">
                  <c:v>38850.0</c:v>
                </c:pt>
                <c:pt idx="110">
                  <c:v>38851.0</c:v>
                </c:pt>
                <c:pt idx="111">
                  <c:v>38852.0</c:v>
                </c:pt>
                <c:pt idx="112">
                  <c:v>38853.0</c:v>
                </c:pt>
                <c:pt idx="113">
                  <c:v>38854.0</c:v>
                </c:pt>
                <c:pt idx="114">
                  <c:v>38855.0</c:v>
                </c:pt>
                <c:pt idx="115">
                  <c:v>38856.0</c:v>
                </c:pt>
                <c:pt idx="116">
                  <c:v>38857.0</c:v>
                </c:pt>
                <c:pt idx="117">
                  <c:v>38858.0</c:v>
                </c:pt>
                <c:pt idx="118">
                  <c:v>38859.0</c:v>
                </c:pt>
                <c:pt idx="119">
                  <c:v>38860.0</c:v>
                </c:pt>
                <c:pt idx="120">
                  <c:v>38861.0</c:v>
                </c:pt>
                <c:pt idx="121">
                  <c:v>38862.0</c:v>
                </c:pt>
                <c:pt idx="122">
                  <c:v>38863.0</c:v>
                </c:pt>
                <c:pt idx="123">
                  <c:v>38864.0</c:v>
                </c:pt>
                <c:pt idx="124">
                  <c:v>38865.0</c:v>
                </c:pt>
                <c:pt idx="125">
                  <c:v>38866.0</c:v>
                </c:pt>
                <c:pt idx="126">
                  <c:v>38867.0</c:v>
                </c:pt>
                <c:pt idx="127">
                  <c:v>38868.0</c:v>
                </c:pt>
                <c:pt idx="128">
                  <c:v>38869.0</c:v>
                </c:pt>
                <c:pt idx="129">
                  <c:v>38870.0</c:v>
                </c:pt>
                <c:pt idx="130">
                  <c:v>38871.0</c:v>
                </c:pt>
                <c:pt idx="131">
                  <c:v>38872.0</c:v>
                </c:pt>
                <c:pt idx="132">
                  <c:v>38873.0</c:v>
                </c:pt>
                <c:pt idx="133">
                  <c:v>38874.0</c:v>
                </c:pt>
                <c:pt idx="134">
                  <c:v>38875.0</c:v>
                </c:pt>
                <c:pt idx="135">
                  <c:v>38876.0</c:v>
                </c:pt>
                <c:pt idx="136">
                  <c:v>38877.0</c:v>
                </c:pt>
                <c:pt idx="137">
                  <c:v>38878.0</c:v>
                </c:pt>
                <c:pt idx="138">
                  <c:v>38879.0</c:v>
                </c:pt>
                <c:pt idx="139">
                  <c:v>38880.0</c:v>
                </c:pt>
                <c:pt idx="140">
                  <c:v>38881.0</c:v>
                </c:pt>
                <c:pt idx="141">
                  <c:v>38882.0</c:v>
                </c:pt>
                <c:pt idx="142">
                  <c:v>38883.0</c:v>
                </c:pt>
                <c:pt idx="143">
                  <c:v>38884.0</c:v>
                </c:pt>
                <c:pt idx="144">
                  <c:v>38885.0</c:v>
                </c:pt>
                <c:pt idx="145">
                  <c:v>38886.0</c:v>
                </c:pt>
                <c:pt idx="146">
                  <c:v>38887.0</c:v>
                </c:pt>
                <c:pt idx="147">
                  <c:v>38888.0</c:v>
                </c:pt>
                <c:pt idx="148">
                  <c:v>38889.0</c:v>
                </c:pt>
                <c:pt idx="149">
                  <c:v>38890.0</c:v>
                </c:pt>
                <c:pt idx="150">
                  <c:v>38891.0</c:v>
                </c:pt>
                <c:pt idx="151">
                  <c:v>38892.0</c:v>
                </c:pt>
                <c:pt idx="152">
                  <c:v>38893.0</c:v>
                </c:pt>
                <c:pt idx="153">
                  <c:v>38894.0</c:v>
                </c:pt>
                <c:pt idx="154">
                  <c:v>38895.0</c:v>
                </c:pt>
                <c:pt idx="155">
                  <c:v>38896.0</c:v>
                </c:pt>
                <c:pt idx="156">
                  <c:v>38897.0</c:v>
                </c:pt>
                <c:pt idx="157">
                  <c:v>38898.0</c:v>
                </c:pt>
                <c:pt idx="158">
                  <c:v>38899.0</c:v>
                </c:pt>
                <c:pt idx="159">
                  <c:v>38900.0</c:v>
                </c:pt>
                <c:pt idx="160">
                  <c:v>38901.0</c:v>
                </c:pt>
                <c:pt idx="161">
                  <c:v>38902.0</c:v>
                </c:pt>
                <c:pt idx="162">
                  <c:v>38903.0</c:v>
                </c:pt>
                <c:pt idx="163">
                  <c:v>38904.0</c:v>
                </c:pt>
              </c:numCache>
            </c:numRef>
          </c:cat>
          <c:val>
            <c:numRef>
              <c:f>'plot data10 luglio'!$B$355:$B$518</c:f>
              <c:numCache>
                <c:formatCode>General</c:formatCode>
                <c:ptCount val="16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3.0</c:v>
                </c:pt>
                <c:pt idx="49">
                  <c:v>3.0</c:v>
                </c:pt>
                <c:pt idx="50">
                  <c:v>3.0</c:v>
                </c:pt>
                <c:pt idx="51">
                  <c:v>3.0</c:v>
                </c:pt>
                <c:pt idx="52">
                  <c:v>3.0</c:v>
                </c:pt>
                <c:pt idx="53">
                  <c:v>3.0</c:v>
                </c:pt>
                <c:pt idx="54">
                  <c:v>3.0</c:v>
                </c:pt>
                <c:pt idx="55">
                  <c:v>3.0</c:v>
                </c:pt>
                <c:pt idx="56">
                  <c:v>3.0</c:v>
                </c:pt>
                <c:pt idx="57">
                  <c:v>3.0</c:v>
                </c:pt>
                <c:pt idx="58">
                  <c:v>3.0</c:v>
                </c:pt>
                <c:pt idx="59">
                  <c:v>3.0</c:v>
                </c:pt>
                <c:pt idx="60">
                  <c:v>3.0</c:v>
                </c:pt>
                <c:pt idx="61">
                  <c:v>3.0</c:v>
                </c:pt>
                <c:pt idx="62">
                  <c:v>3.0</c:v>
                </c:pt>
                <c:pt idx="63">
                  <c:v>3.0</c:v>
                </c:pt>
                <c:pt idx="64">
                  <c:v>14.0</c:v>
                </c:pt>
                <c:pt idx="65">
                  <c:v>15.0</c:v>
                </c:pt>
                <c:pt idx="66">
                  <c:v>18.0</c:v>
                </c:pt>
                <c:pt idx="67">
                  <c:v>18.0</c:v>
                </c:pt>
                <c:pt idx="68">
                  <c:v>22.0</c:v>
                </c:pt>
                <c:pt idx="69">
                  <c:v>35.0</c:v>
                </c:pt>
                <c:pt idx="70">
                  <c:v>46.0</c:v>
                </c:pt>
                <c:pt idx="71">
                  <c:v>47.0</c:v>
                </c:pt>
                <c:pt idx="72">
                  <c:v>50.0</c:v>
                </c:pt>
                <c:pt idx="73">
                  <c:v>50.0</c:v>
                </c:pt>
                <c:pt idx="74">
                  <c:v>50.0</c:v>
                </c:pt>
                <c:pt idx="75">
                  <c:v>58.0</c:v>
                </c:pt>
                <c:pt idx="76">
                  <c:v>58.0</c:v>
                </c:pt>
                <c:pt idx="77">
                  <c:v>73.0</c:v>
                </c:pt>
                <c:pt idx="78">
                  <c:v>90.0</c:v>
                </c:pt>
                <c:pt idx="79">
                  <c:v>94.0</c:v>
                </c:pt>
                <c:pt idx="80">
                  <c:v>105.0</c:v>
                </c:pt>
                <c:pt idx="81">
                  <c:v>114.0</c:v>
                </c:pt>
                <c:pt idx="82">
                  <c:v>124.0</c:v>
                </c:pt>
                <c:pt idx="83">
                  <c:v>127.0</c:v>
                </c:pt>
                <c:pt idx="84">
                  <c:v>129.0</c:v>
                </c:pt>
                <c:pt idx="85">
                  <c:v>129.0</c:v>
                </c:pt>
                <c:pt idx="86">
                  <c:v>129.0</c:v>
                </c:pt>
                <c:pt idx="87">
                  <c:v>129.0</c:v>
                </c:pt>
                <c:pt idx="88">
                  <c:v>131.0</c:v>
                </c:pt>
                <c:pt idx="89">
                  <c:v>174.0</c:v>
                </c:pt>
                <c:pt idx="90">
                  <c:v>196.0</c:v>
                </c:pt>
                <c:pt idx="91">
                  <c:v>198.0</c:v>
                </c:pt>
                <c:pt idx="92">
                  <c:v>198.0</c:v>
                </c:pt>
                <c:pt idx="93">
                  <c:v>198.0</c:v>
                </c:pt>
                <c:pt idx="94">
                  <c:v>198.0</c:v>
                </c:pt>
                <c:pt idx="95">
                  <c:v>198.0</c:v>
                </c:pt>
                <c:pt idx="96">
                  <c:v>198.0</c:v>
                </c:pt>
                <c:pt idx="97">
                  <c:v>206.0</c:v>
                </c:pt>
                <c:pt idx="98">
                  <c:v>215.0</c:v>
                </c:pt>
                <c:pt idx="99">
                  <c:v>215.0</c:v>
                </c:pt>
                <c:pt idx="100">
                  <c:v>215.0</c:v>
                </c:pt>
                <c:pt idx="101">
                  <c:v>215.0</c:v>
                </c:pt>
                <c:pt idx="102">
                  <c:v>215.0</c:v>
                </c:pt>
                <c:pt idx="103">
                  <c:v>219.0</c:v>
                </c:pt>
                <c:pt idx="104">
                  <c:v>256.0</c:v>
                </c:pt>
                <c:pt idx="105">
                  <c:v>264.0</c:v>
                </c:pt>
                <c:pt idx="106">
                  <c:v>267.0</c:v>
                </c:pt>
                <c:pt idx="107">
                  <c:v>267.0</c:v>
                </c:pt>
                <c:pt idx="108">
                  <c:v>268.0</c:v>
                </c:pt>
                <c:pt idx="109">
                  <c:v>282.0</c:v>
                </c:pt>
                <c:pt idx="110">
                  <c:v>307.0</c:v>
                </c:pt>
                <c:pt idx="111">
                  <c:v>321.0</c:v>
                </c:pt>
                <c:pt idx="112">
                  <c:v>337.0</c:v>
                </c:pt>
                <c:pt idx="113">
                  <c:v>337.0</c:v>
                </c:pt>
                <c:pt idx="114">
                  <c:v>350.0</c:v>
                </c:pt>
                <c:pt idx="115">
                  <c:v>360.0</c:v>
                </c:pt>
                <c:pt idx="116">
                  <c:v>360.0</c:v>
                </c:pt>
                <c:pt idx="117">
                  <c:v>376.0</c:v>
                </c:pt>
                <c:pt idx="118">
                  <c:v>388.0</c:v>
                </c:pt>
                <c:pt idx="119">
                  <c:v>393.0</c:v>
                </c:pt>
                <c:pt idx="120">
                  <c:v>408.0</c:v>
                </c:pt>
                <c:pt idx="121">
                  <c:v>413.0</c:v>
                </c:pt>
                <c:pt idx="122">
                  <c:v>418.0</c:v>
                </c:pt>
                <c:pt idx="123">
                  <c:v>418.0</c:v>
                </c:pt>
                <c:pt idx="124">
                  <c:v>420.0</c:v>
                </c:pt>
                <c:pt idx="125">
                  <c:v>427.0</c:v>
                </c:pt>
                <c:pt idx="126">
                  <c:v>427.0</c:v>
                </c:pt>
                <c:pt idx="127">
                  <c:v>427.0</c:v>
                </c:pt>
                <c:pt idx="128">
                  <c:v>431.0</c:v>
                </c:pt>
                <c:pt idx="129">
                  <c:v>431.0</c:v>
                </c:pt>
                <c:pt idx="130">
                  <c:v>434.0</c:v>
                </c:pt>
                <c:pt idx="131">
                  <c:v>441.0</c:v>
                </c:pt>
                <c:pt idx="132">
                  <c:v>444.0</c:v>
                </c:pt>
                <c:pt idx="133">
                  <c:v>447.0</c:v>
                </c:pt>
                <c:pt idx="134">
                  <c:v>448.0</c:v>
                </c:pt>
                <c:pt idx="135">
                  <c:v>449.0</c:v>
                </c:pt>
                <c:pt idx="136">
                  <c:v>453.0</c:v>
                </c:pt>
                <c:pt idx="137">
                  <c:v>453.0</c:v>
                </c:pt>
                <c:pt idx="138">
                  <c:v>453.0</c:v>
                </c:pt>
                <c:pt idx="139">
                  <c:v>453.0</c:v>
                </c:pt>
                <c:pt idx="140">
                  <c:v>453.0</c:v>
                </c:pt>
                <c:pt idx="141">
                  <c:v>453.0</c:v>
                </c:pt>
                <c:pt idx="142">
                  <c:v>453.0</c:v>
                </c:pt>
                <c:pt idx="143">
                  <c:v>453.0</c:v>
                </c:pt>
                <c:pt idx="144">
                  <c:v>453.0</c:v>
                </c:pt>
                <c:pt idx="145">
                  <c:v>453.0</c:v>
                </c:pt>
                <c:pt idx="146">
                  <c:v>461.0</c:v>
                </c:pt>
                <c:pt idx="147">
                  <c:v>463.0</c:v>
                </c:pt>
                <c:pt idx="148">
                  <c:v>463.0</c:v>
                </c:pt>
                <c:pt idx="149">
                  <c:v>463.0</c:v>
                </c:pt>
                <c:pt idx="150">
                  <c:v>465.0</c:v>
                </c:pt>
                <c:pt idx="151">
                  <c:v>470.0</c:v>
                </c:pt>
                <c:pt idx="152">
                  <c:v>503.0</c:v>
                </c:pt>
                <c:pt idx="153">
                  <c:v>503.0</c:v>
                </c:pt>
                <c:pt idx="154">
                  <c:v>503.0</c:v>
                </c:pt>
                <c:pt idx="155">
                  <c:v>511.0</c:v>
                </c:pt>
                <c:pt idx="156">
                  <c:v>519.0</c:v>
                </c:pt>
                <c:pt idx="157">
                  <c:v>555.0</c:v>
                </c:pt>
                <c:pt idx="158">
                  <c:v>560.0</c:v>
                </c:pt>
                <c:pt idx="159">
                  <c:v>563.0</c:v>
                </c:pt>
                <c:pt idx="160">
                  <c:v>587.0</c:v>
                </c:pt>
                <c:pt idx="161">
                  <c:v>615.0</c:v>
                </c:pt>
                <c:pt idx="162">
                  <c:v>626.0</c:v>
                </c:pt>
                <c:pt idx="163">
                  <c:v>626.0</c:v>
                </c:pt>
              </c:numCache>
            </c:numRef>
          </c:val>
        </c:ser>
        <c:ser>
          <c:idx val="1"/>
          <c:order val="1"/>
          <c:tx>
            <c:strRef>
              <c:f>'plot data10 luglio'!$C$354</c:f>
              <c:strCache>
                <c:ptCount val="1"/>
                <c:pt idx="0">
                  <c:v>ESD</c:v>
                </c:pt>
              </c:strCache>
            </c:strRef>
          </c:tx>
          <c:cat>
            <c:numRef>
              <c:f>'plot data10 luglio'!$A$355:$A$518</c:f>
              <c:numCache>
                <c:formatCode>dd-mm-yy</c:formatCode>
                <c:ptCount val="164"/>
                <c:pt idx="0">
                  <c:v>38737.0</c:v>
                </c:pt>
                <c:pt idx="1">
                  <c:v>38738.0</c:v>
                </c:pt>
                <c:pt idx="2">
                  <c:v>38739.0</c:v>
                </c:pt>
                <c:pt idx="3">
                  <c:v>38740.0</c:v>
                </c:pt>
                <c:pt idx="4">
                  <c:v>38742.0</c:v>
                </c:pt>
                <c:pt idx="5">
                  <c:v>38743.0</c:v>
                </c:pt>
                <c:pt idx="6">
                  <c:v>38744.0</c:v>
                </c:pt>
                <c:pt idx="7">
                  <c:v>38745.0</c:v>
                </c:pt>
                <c:pt idx="8">
                  <c:v>38746.0</c:v>
                </c:pt>
                <c:pt idx="9">
                  <c:v>38748.0</c:v>
                </c:pt>
                <c:pt idx="10">
                  <c:v>38750.0</c:v>
                </c:pt>
                <c:pt idx="11">
                  <c:v>38751.0</c:v>
                </c:pt>
                <c:pt idx="12">
                  <c:v>38752.0</c:v>
                </c:pt>
                <c:pt idx="13">
                  <c:v>38753.0</c:v>
                </c:pt>
                <c:pt idx="14">
                  <c:v>38755.0</c:v>
                </c:pt>
                <c:pt idx="15">
                  <c:v>38756.0</c:v>
                </c:pt>
                <c:pt idx="16">
                  <c:v>38757.0</c:v>
                </c:pt>
                <c:pt idx="17">
                  <c:v>38758.0</c:v>
                </c:pt>
                <c:pt idx="18">
                  <c:v>38759.0</c:v>
                </c:pt>
                <c:pt idx="19">
                  <c:v>38760.0</c:v>
                </c:pt>
                <c:pt idx="20">
                  <c:v>38761.0</c:v>
                </c:pt>
                <c:pt idx="21">
                  <c:v>38762.0</c:v>
                </c:pt>
                <c:pt idx="22">
                  <c:v>38763.0</c:v>
                </c:pt>
                <c:pt idx="23">
                  <c:v>38764.0</c:v>
                </c:pt>
                <c:pt idx="24">
                  <c:v>38765.0</c:v>
                </c:pt>
                <c:pt idx="25">
                  <c:v>38766.0</c:v>
                </c:pt>
                <c:pt idx="26">
                  <c:v>38767.0</c:v>
                </c:pt>
                <c:pt idx="27">
                  <c:v>38768.0</c:v>
                </c:pt>
                <c:pt idx="28">
                  <c:v>38769.0</c:v>
                </c:pt>
                <c:pt idx="29">
                  <c:v>38770.0</c:v>
                </c:pt>
                <c:pt idx="30">
                  <c:v>38771.0</c:v>
                </c:pt>
                <c:pt idx="31">
                  <c:v>38772.0</c:v>
                </c:pt>
                <c:pt idx="32">
                  <c:v>38773.0</c:v>
                </c:pt>
                <c:pt idx="33">
                  <c:v>38774.0</c:v>
                </c:pt>
                <c:pt idx="34">
                  <c:v>38775.0</c:v>
                </c:pt>
                <c:pt idx="35">
                  <c:v>38776.0</c:v>
                </c:pt>
                <c:pt idx="36">
                  <c:v>38777.0</c:v>
                </c:pt>
                <c:pt idx="37">
                  <c:v>38778.0</c:v>
                </c:pt>
                <c:pt idx="38">
                  <c:v>38779.0</c:v>
                </c:pt>
                <c:pt idx="39">
                  <c:v>38780.0</c:v>
                </c:pt>
                <c:pt idx="40">
                  <c:v>38781.0</c:v>
                </c:pt>
                <c:pt idx="41">
                  <c:v>38782.0</c:v>
                </c:pt>
                <c:pt idx="42">
                  <c:v>38783.0</c:v>
                </c:pt>
                <c:pt idx="43">
                  <c:v>38784.0</c:v>
                </c:pt>
                <c:pt idx="44">
                  <c:v>38785.0</c:v>
                </c:pt>
                <c:pt idx="45">
                  <c:v>38786.0</c:v>
                </c:pt>
                <c:pt idx="46">
                  <c:v>38787.0</c:v>
                </c:pt>
                <c:pt idx="47">
                  <c:v>38788.0</c:v>
                </c:pt>
                <c:pt idx="48">
                  <c:v>38789.0</c:v>
                </c:pt>
                <c:pt idx="49">
                  <c:v>38790.0</c:v>
                </c:pt>
                <c:pt idx="50">
                  <c:v>38791.0</c:v>
                </c:pt>
                <c:pt idx="51">
                  <c:v>38792.0</c:v>
                </c:pt>
                <c:pt idx="52">
                  <c:v>38793.0</c:v>
                </c:pt>
                <c:pt idx="53">
                  <c:v>38794.0</c:v>
                </c:pt>
                <c:pt idx="54">
                  <c:v>38795.0</c:v>
                </c:pt>
                <c:pt idx="55">
                  <c:v>38796.0</c:v>
                </c:pt>
                <c:pt idx="56">
                  <c:v>38797.0</c:v>
                </c:pt>
                <c:pt idx="57">
                  <c:v>38798.0</c:v>
                </c:pt>
                <c:pt idx="58">
                  <c:v>38799.0</c:v>
                </c:pt>
                <c:pt idx="59">
                  <c:v>38800.0</c:v>
                </c:pt>
                <c:pt idx="60">
                  <c:v>38801.0</c:v>
                </c:pt>
                <c:pt idx="61">
                  <c:v>38802.0</c:v>
                </c:pt>
                <c:pt idx="62">
                  <c:v>38803.0</c:v>
                </c:pt>
                <c:pt idx="63">
                  <c:v>38804.0</c:v>
                </c:pt>
                <c:pt idx="64">
                  <c:v>38805.0</c:v>
                </c:pt>
                <c:pt idx="65">
                  <c:v>38806.0</c:v>
                </c:pt>
                <c:pt idx="66">
                  <c:v>38807.0</c:v>
                </c:pt>
                <c:pt idx="67">
                  <c:v>38808.0</c:v>
                </c:pt>
                <c:pt idx="68">
                  <c:v>38809.0</c:v>
                </c:pt>
                <c:pt idx="69">
                  <c:v>38810.0</c:v>
                </c:pt>
                <c:pt idx="70">
                  <c:v>38811.0</c:v>
                </c:pt>
                <c:pt idx="71">
                  <c:v>38812.0</c:v>
                </c:pt>
                <c:pt idx="72">
                  <c:v>38813.0</c:v>
                </c:pt>
                <c:pt idx="73">
                  <c:v>38814.0</c:v>
                </c:pt>
                <c:pt idx="74">
                  <c:v>38815.0</c:v>
                </c:pt>
                <c:pt idx="75">
                  <c:v>38816.0</c:v>
                </c:pt>
                <c:pt idx="76">
                  <c:v>38817.0</c:v>
                </c:pt>
                <c:pt idx="77">
                  <c:v>38818.0</c:v>
                </c:pt>
                <c:pt idx="78">
                  <c:v>38819.0</c:v>
                </c:pt>
                <c:pt idx="79">
                  <c:v>38820.0</c:v>
                </c:pt>
                <c:pt idx="80">
                  <c:v>38821.0</c:v>
                </c:pt>
                <c:pt idx="81">
                  <c:v>38822.0</c:v>
                </c:pt>
                <c:pt idx="82">
                  <c:v>38823.0</c:v>
                </c:pt>
                <c:pt idx="83">
                  <c:v>38824.0</c:v>
                </c:pt>
                <c:pt idx="84">
                  <c:v>38825.0</c:v>
                </c:pt>
                <c:pt idx="85">
                  <c:v>38826.0</c:v>
                </c:pt>
                <c:pt idx="86">
                  <c:v>38827.0</c:v>
                </c:pt>
                <c:pt idx="87">
                  <c:v>38828.0</c:v>
                </c:pt>
                <c:pt idx="88">
                  <c:v>38829.0</c:v>
                </c:pt>
                <c:pt idx="89">
                  <c:v>38830.0</c:v>
                </c:pt>
                <c:pt idx="90">
                  <c:v>38831.0</c:v>
                </c:pt>
                <c:pt idx="91">
                  <c:v>38832.0</c:v>
                </c:pt>
                <c:pt idx="92">
                  <c:v>38833.0</c:v>
                </c:pt>
                <c:pt idx="93">
                  <c:v>38834.0</c:v>
                </c:pt>
                <c:pt idx="94">
                  <c:v>38835.0</c:v>
                </c:pt>
                <c:pt idx="95">
                  <c:v>38836.0</c:v>
                </c:pt>
                <c:pt idx="96">
                  <c:v>38837.0</c:v>
                </c:pt>
                <c:pt idx="97">
                  <c:v>38838.0</c:v>
                </c:pt>
                <c:pt idx="98">
                  <c:v>38839.0</c:v>
                </c:pt>
                <c:pt idx="99">
                  <c:v>38840.0</c:v>
                </c:pt>
                <c:pt idx="100">
                  <c:v>38841.0</c:v>
                </c:pt>
                <c:pt idx="101">
                  <c:v>38842.0</c:v>
                </c:pt>
                <c:pt idx="102">
                  <c:v>38843.0</c:v>
                </c:pt>
                <c:pt idx="103">
                  <c:v>38844.0</c:v>
                </c:pt>
                <c:pt idx="104">
                  <c:v>38845.0</c:v>
                </c:pt>
                <c:pt idx="105">
                  <c:v>38846.0</c:v>
                </c:pt>
                <c:pt idx="106">
                  <c:v>38847.0</c:v>
                </c:pt>
                <c:pt idx="107">
                  <c:v>38848.0</c:v>
                </c:pt>
                <c:pt idx="108">
                  <c:v>38849.0</c:v>
                </c:pt>
                <c:pt idx="109">
                  <c:v>38850.0</c:v>
                </c:pt>
                <c:pt idx="110">
                  <c:v>38851.0</c:v>
                </c:pt>
                <c:pt idx="111">
                  <c:v>38852.0</c:v>
                </c:pt>
                <c:pt idx="112">
                  <c:v>38853.0</c:v>
                </c:pt>
                <c:pt idx="113">
                  <c:v>38854.0</c:v>
                </c:pt>
                <c:pt idx="114">
                  <c:v>38855.0</c:v>
                </c:pt>
                <c:pt idx="115">
                  <c:v>38856.0</c:v>
                </c:pt>
                <c:pt idx="116">
                  <c:v>38857.0</c:v>
                </c:pt>
                <c:pt idx="117">
                  <c:v>38858.0</c:v>
                </c:pt>
                <c:pt idx="118">
                  <c:v>38859.0</c:v>
                </c:pt>
                <c:pt idx="119">
                  <c:v>38860.0</c:v>
                </c:pt>
                <c:pt idx="120">
                  <c:v>38861.0</c:v>
                </c:pt>
                <c:pt idx="121">
                  <c:v>38862.0</c:v>
                </c:pt>
                <c:pt idx="122">
                  <c:v>38863.0</c:v>
                </c:pt>
                <c:pt idx="123">
                  <c:v>38864.0</c:v>
                </c:pt>
                <c:pt idx="124">
                  <c:v>38865.0</c:v>
                </c:pt>
                <c:pt idx="125">
                  <c:v>38866.0</c:v>
                </c:pt>
                <c:pt idx="126">
                  <c:v>38867.0</c:v>
                </c:pt>
                <c:pt idx="127">
                  <c:v>38868.0</c:v>
                </c:pt>
                <c:pt idx="128">
                  <c:v>38869.0</c:v>
                </c:pt>
                <c:pt idx="129">
                  <c:v>38870.0</c:v>
                </c:pt>
                <c:pt idx="130">
                  <c:v>38871.0</c:v>
                </c:pt>
                <c:pt idx="131">
                  <c:v>38872.0</c:v>
                </c:pt>
                <c:pt idx="132">
                  <c:v>38873.0</c:v>
                </c:pt>
                <c:pt idx="133">
                  <c:v>38874.0</c:v>
                </c:pt>
                <c:pt idx="134">
                  <c:v>38875.0</c:v>
                </c:pt>
                <c:pt idx="135">
                  <c:v>38876.0</c:v>
                </c:pt>
                <c:pt idx="136">
                  <c:v>38877.0</c:v>
                </c:pt>
                <c:pt idx="137">
                  <c:v>38878.0</c:v>
                </c:pt>
                <c:pt idx="138">
                  <c:v>38879.0</c:v>
                </c:pt>
                <c:pt idx="139">
                  <c:v>38880.0</c:v>
                </c:pt>
                <c:pt idx="140">
                  <c:v>38881.0</c:v>
                </c:pt>
                <c:pt idx="141">
                  <c:v>38882.0</c:v>
                </c:pt>
                <c:pt idx="142">
                  <c:v>38883.0</c:v>
                </c:pt>
                <c:pt idx="143">
                  <c:v>38884.0</c:v>
                </c:pt>
                <c:pt idx="144">
                  <c:v>38885.0</c:v>
                </c:pt>
                <c:pt idx="145">
                  <c:v>38886.0</c:v>
                </c:pt>
                <c:pt idx="146">
                  <c:v>38887.0</c:v>
                </c:pt>
                <c:pt idx="147">
                  <c:v>38888.0</c:v>
                </c:pt>
                <c:pt idx="148">
                  <c:v>38889.0</c:v>
                </c:pt>
                <c:pt idx="149">
                  <c:v>38890.0</c:v>
                </c:pt>
                <c:pt idx="150">
                  <c:v>38891.0</c:v>
                </c:pt>
                <c:pt idx="151">
                  <c:v>38892.0</c:v>
                </c:pt>
                <c:pt idx="152">
                  <c:v>38893.0</c:v>
                </c:pt>
                <c:pt idx="153">
                  <c:v>38894.0</c:v>
                </c:pt>
                <c:pt idx="154">
                  <c:v>38895.0</c:v>
                </c:pt>
                <c:pt idx="155">
                  <c:v>38896.0</c:v>
                </c:pt>
                <c:pt idx="156">
                  <c:v>38897.0</c:v>
                </c:pt>
                <c:pt idx="157">
                  <c:v>38898.0</c:v>
                </c:pt>
                <c:pt idx="158">
                  <c:v>38899.0</c:v>
                </c:pt>
                <c:pt idx="159">
                  <c:v>38900.0</c:v>
                </c:pt>
                <c:pt idx="160">
                  <c:v>38901.0</c:v>
                </c:pt>
                <c:pt idx="161">
                  <c:v>38902.0</c:v>
                </c:pt>
                <c:pt idx="162">
                  <c:v>38903.0</c:v>
                </c:pt>
                <c:pt idx="163">
                  <c:v>38904.0</c:v>
                </c:pt>
              </c:numCache>
            </c:numRef>
          </c:cat>
          <c:val>
            <c:numRef>
              <c:f>'plot data10 luglio'!$C$355:$C$518</c:f>
              <c:numCache>
                <c:formatCode>General</c:formatCode>
                <c:ptCount val="16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7.0</c:v>
                </c:pt>
                <c:pt idx="65">
                  <c:v>14.0</c:v>
                </c:pt>
                <c:pt idx="66">
                  <c:v>39.0</c:v>
                </c:pt>
                <c:pt idx="67">
                  <c:v>42.0</c:v>
                </c:pt>
                <c:pt idx="68">
                  <c:v>56.0</c:v>
                </c:pt>
                <c:pt idx="69">
                  <c:v>111.0</c:v>
                </c:pt>
                <c:pt idx="70">
                  <c:v>159.0</c:v>
                </c:pt>
                <c:pt idx="71">
                  <c:v>160.0</c:v>
                </c:pt>
                <c:pt idx="72">
                  <c:v>183.0</c:v>
                </c:pt>
                <c:pt idx="73">
                  <c:v>197.0</c:v>
                </c:pt>
                <c:pt idx="74">
                  <c:v>210.0</c:v>
                </c:pt>
                <c:pt idx="75">
                  <c:v>230.0</c:v>
                </c:pt>
                <c:pt idx="76">
                  <c:v>236.0</c:v>
                </c:pt>
                <c:pt idx="77">
                  <c:v>248.0</c:v>
                </c:pt>
                <c:pt idx="78">
                  <c:v>295.0</c:v>
                </c:pt>
                <c:pt idx="79">
                  <c:v>307.0</c:v>
                </c:pt>
                <c:pt idx="80">
                  <c:v>329.0</c:v>
                </c:pt>
                <c:pt idx="81">
                  <c:v>357.0</c:v>
                </c:pt>
                <c:pt idx="82">
                  <c:v>360.0</c:v>
                </c:pt>
                <c:pt idx="83">
                  <c:v>361.0</c:v>
                </c:pt>
                <c:pt idx="84">
                  <c:v>378.0</c:v>
                </c:pt>
                <c:pt idx="85">
                  <c:v>390.0</c:v>
                </c:pt>
                <c:pt idx="86">
                  <c:v>390.0</c:v>
                </c:pt>
                <c:pt idx="87">
                  <c:v>390.0</c:v>
                </c:pt>
                <c:pt idx="88">
                  <c:v>390.0</c:v>
                </c:pt>
                <c:pt idx="89">
                  <c:v>423.0</c:v>
                </c:pt>
                <c:pt idx="90">
                  <c:v>443.0</c:v>
                </c:pt>
                <c:pt idx="91">
                  <c:v>452.0</c:v>
                </c:pt>
                <c:pt idx="92">
                  <c:v>554.0</c:v>
                </c:pt>
                <c:pt idx="93">
                  <c:v>592.0</c:v>
                </c:pt>
                <c:pt idx="94">
                  <c:v>629.0</c:v>
                </c:pt>
                <c:pt idx="95">
                  <c:v>675.0</c:v>
                </c:pt>
                <c:pt idx="96">
                  <c:v>723.0</c:v>
                </c:pt>
                <c:pt idx="97">
                  <c:v>756.0</c:v>
                </c:pt>
                <c:pt idx="98">
                  <c:v>766.0</c:v>
                </c:pt>
                <c:pt idx="99">
                  <c:v>809.0</c:v>
                </c:pt>
                <c:pt idx="100">
                  <c:v>846.0</c:v>
                </c:pt>
                <c:pt idx="101">
                  <c:v>885.0</c:v>
                </c:pt>
                <c:pt idx="102">
                  <c:v>923.0</c:v>
                </c:pt>
                <c:pt idx="103">
                  <c:v>956.0</c:v>
                </c:pt>
                <c:pt idx="104">
                  <c:v>977.0</c:v>
                </c:pt>
                <c:pt idx="105">
                  <c:v>995.0</c:v>
                </c:pt>
                <c:pt idx="106">
                  <c:v>1068.0</c:v>
                </c:pt>
                <c:pt idx="107">
                  <c:v>1102.0</c:v>
                </c:pt>
                <c:pt idx="108">
                  <c:v>1202.0</c:v>
                </c:pt>
                <c:pt idx="109">
                  <c:v>1240.0</c:v>
                </c:pt>
                <c:pt idx="110">
                  <c:v>1257.0</c:v>
                </c:pt>
                <c:pt idx="111">
                  <c:v>1329.0</c:v>
                </c:pt>
                <c:pt idx="112">
                  <c:v>1498.0</c:v>
                </c:pt>
                <c:pt idx="113">
                  <c:v>1580.0</c:v>
                </c:pt>
                <c:pt idx="114">
                  <c:v>1698.0</c:v>
                </c:pt>
                <c:pt idx="115">
                  <c:v>1795.0</c:v>
                </c:pt>
                <c:pt idx="116">
                  <c:v>1842.0</c:v>
                </c:pt>
                <c:pt idx="117">
                  <c:v>1900.0</c:v>
                </c:pt>
                <c:pt idx="118">
                  <c:v>1921.0</c:v>
                </c:pt>
                <c:pt idx="119">
                  <c:v>2121.0</c:v>
                </c:pt>
                <c:pt idx="120">
                  <c:v>2197.0</c:v>
                </c:pt>
                <c:pt idx="121">
                  <c:v>2239.0</c:v>
                </c:pt>
                <c:pt idx="122">
                  <c:v>2400.0</c:v>
                </c:pt>
                <c:pt idx="123">
                  <c:v>2559.0</c:v>
                </c:pt>
                <c:pt idx="124">
                  <c:v>2721.0</c:v>
                </c:pt>
                <c:pt idx="125">
                  <c:v>2820.0</c:v>
                </c:pt>
                <c:pt idx="126">
                  <c:v>2869.0</c:v>
                </c:pt>
                <c:pt idx="127">
                  <c:v>2888.0</c:v>
                </c:pt>
                <c:pt idx="128">
                  <c:v>2893.0</c:v>
                </c:pt>
                <c:pt idx="129">
                  <c:v>2909.0</c:v>
                </c:pt>
                <c:pt idx="130">
                  <c:v>2979.0</c:v>
                </c:pt>
                <c:pt idx="131">
                  <c:v>3021.0</c:v>
                </c:pt>
                <c:pt idx="132">
                  <c:v>3054.0</c:v>
                </c:pt>
                <c:pt idx="133">
                  <c:v>3104.0</c:v>
                </c:pt>
                <c:pt idx="134">
                  <c:v>3119.0</c:v>
                </c:pt>
                <c:pt idx="135">
                  <c:v>3139.0</c:v>
                </c:pt>
                <c:pt idx="136">
                  <c:v>3146.0</c:v>
                </c:pt>
                <c:pt idx="137">
                  <c:v>3154.0</c:v>
                </c:pt>
                <c:pt idx="138">
                  <c:v>3163.0</c:v>
                </c:pt>
                <c:pt idx="139">
                  <c:v>3163.0</c:v>
                </c:pt>
                <c:pt idx="140">
                  <c:v>3168.0</c:v>
                </c:pt>
                <c:pt idx="141">
                  <c:v>3176.0</c:v>
                </c:pt>
                <c:pt idx="142">
                  <c:v>3185.0</c:v>
                </c:pt>
                <c:pt idx="143">
                  <c:v>3194.0</c:v>
                </c:pt>
                <c:pt idx="144">
                  <c:v>3201.0</c:v>
                </c:pt>
                <c:pt idx="145">
                  <c:v>3201.0</c:v>
                </c:pt>
                <c:pt idx="146">
                  <c:v>3202.0</c:v>
                </c:pt>
                <c:pt idx="147">
                  <c:v>3211.0</c:v>
                </c:pt>
                <c:pt idx="148">
                  <c:v>3236.0</c:v>
                </c:pt>
                <c:pt idx="149">
                  <c:v>3246.0</c:v>
                </c:pt>
                <c:pt idx="150">
                  <c:v>3256.0</c:v>
                </c:pt>
                <c:pt idx="151">
                  <c:v>3257.0</c:v>
                </c:pt>
                <c:pt idx="152">
                  <c:v>3267.0</c:v>
                </c:pt>
                <c:pt idx="153">
                  <c:v>3271.0</c:v>
                </c:pt>
                <c:pt idx="154">
                  <c:v>3271.0</c:v>
                </c:pt>
                <c:pt idx="155">
                  <c:v>3272.0</c:v>
                </c:pt>
                <c:pt idx="156">
                  <c:v>3357.0</c:v>
                </c:pt>
                <c:pt idx="157">
                  <c:v>3422.0</c:v>
                </c:pt>
                <c:pt idx="158">
                  <c:v>3447.0</c:v>
                </c:pt>
                <c:pt idx="159">
                  <c:v>3513.0</c:v>
                </c:pt>
                <c:pt idx="160">
                  <c:v>3529.0</c:v>
                </c:pt>
                <c:pt idx="161">
                  <c:v>3542.0</c:v>
                </c:pt>
                <c:pt idx="162">
                  <c:v>3579.0</c:v>
                </c:pt>
                <c:pt idx="163">
                  <c:v>3588.0</c:v>
                </c:pt>
              </c:numCache>
            </c:numRef>
          </c:val>
        </c:ser>
        <c:ser>
          <c:idx val="2"/>
          <c:order val="2"/>
          <c:tx>
            <c:strRef>
              <c:f>'plot data10 luglio'!$D$354</c:f>
              <c:strCache>
                <c:ptCount val="1"/>
                <c:pt idx="0">
                  <c:v>AOD</c:v>
                </c:pt>
              </c:strCache>
            </c:strRef>
          </c:tx>
          <c:cat>
            <c:numRef>
              <c:f>'plot data10 luglio'!$A$355:$A$518</c:f>
              <c:numCache>
                <c:formatCode>dd-mm-yy</c:formatCode>
                <c:ptCount val="164"/>
                <c:pt idx="0">
                  <c:v>38737.0</c:v>
                </c:pt>
                <c:pt idx="1">
                  <c:v>38738.0</c:v>
                </c:pt>
                <c:pt idx="2">
                  <c:v>38739.0</c:v>
                </c:pt>
                <c:pt idx="3">
                  <c:v>38740.0</c:v>
                </c:pt>
                <c:pt idx="4">
                  <c:v>38742.0</c:v>
                </c:pt>
                <c:pt idx="5">
                  <c:v>38743.0</c:v>
                </c:pt>
                <c:pt idx="6">
                  <c:v>38744.0</c:v>
                </c:pt>
                <c:pt idx="7">
                  <c:v>38745.0</c:v>
                </c:pt>
                <c:pt idx="8">
                  <c:v>38746.0</c:v>
                </c:pt>
                <c:pt idx="9">
                  <c:v>38748.0</c:v>
                </c:pt>
                <c:pt idx="10">
                  <c:v>38750.0</c:v>
                </c:pt>
                <c:pt idx="11">
                  <c:v>38751.0</c:v>
                </c:pt>
                <c:pt idx="12">
                  <c:v>38752.0</c:v>
                </c:pt>
                <c:pt idx="13">
                  <c:v>38753.0</c:v>
                </c:pt>
                <c:pt idx="14">
                  <c:v>38755.0</c:v>
                </c:pt>
                <c:pt idx="15">
                  <c:v>38756.0</c:v>
                </c:pt>
                <c:pt idx="16">
                  <c:v>38757.0</c:v>
                </c:pt>
                <c:pt idx="17">
                  <c:v>38758.0</c:v>
                </c:pt>
                <c:pt idx="18">
                  <c:v>38759.0</c:v>
                </c:pt>
                <c:pt idx="19">
                  <c:v>38760.0</c:v>
                </c:pt>
                <c:pt idx="20">
                  <c:v>38761.0</c:v>
                </c:pt>
                <c:pt idx="21">
                  <c:v>38762.0</c:v>
                </c:pt>
                <c:pt idx="22">
                  <c:v>38763.0</c:v>
                </c:pt>
                <c:pt idx="23">
                  <c:v>38764.0</c:v>
                </c:pt>
                <c:pt idx="24">
                  <c:v>38765.0</c:v>
                </c:pt>
                <c:pt idx="25">
                  <c:v>38766.0</c:v>
                </c:pt>
                <c:pt idx="26">
                  <c:v>38767.0</c:v>
                </c:pt>
                <c:pt idx="27">
                  <c:v>38768.0</c:v>
                </c:pt>
                <c:pt idx="28">
                  <c:v>38769.0</c:v>
                </c:pt>
                <c:pt idx="29">
                  <c:v>38770.0</c:v>
                </c:pt>
                <c:pt idx="30">
                  <c:v>38771.0</c:v>
                </c:pt>
                <c:pt idx="31">
                  <c:v>38772.0</c:v>
                </c:pt>
                <c:pt idx="32">
                  <c:v>38773.0</c:v>
                </c:pt>
                <c:pt idx="33">
                  <c:v>38774.0</c:v>
                </c:pt>
                <c:pt idx="34">
                  <c:v>38775.0</c:v>
                </c:pt>
                <c:pt idx="35">
                  <c:v>38776.0</c:v>
                </c:pt>
                <c:pt idx="36">
                  <c:v>38777.0</c:v>
                </c:pt>
                <c:pt idx="37">
                  <c:v>38778.0</c:v>
                </c:pt>
                <c:pt idx="38">
                  <c:v>38779.0</c:v>
                </c:pt>
                <c:pt idx="39">
                  <c:v>38780.0</c:v>
                </c:pt>
                <c:pt idx="40">
                  <c:v>38781.0</c:v>
                </c:pt>
                <c:pt idx="41">
                  <c:v>38782.0</c:v>
                </c:pt>
                <c:pt idx="42">
                  <c:v>38783.0</c:v>
                </c:pt>
                <c:pt idx="43">
                  <c:v>38784.0</c:v>
                </c:pt>
                <c:pt idx="44">
                  <c:v>38785.0</c:v>
                </c:pt>
                <c:pt idx="45">
                  <c:v>38786.0</c:v>
                </c:pt>
                <c:pt idx="46">
                  <c:v>38787.0</c:v>
                </c:pt>
                <c:pt idx="47">
                  <c:v>38788.0</c:v>
                </c:pt>
                <c:pt idx="48">
                  <c:v>38789.0</c:v>
                </c:pt>
                <c:pt idx="49">
                  <c:v>38790.0</c:v>
                </c:pt>
                <c:pt idx="50">
                  <c:v>38791.0</c:v>
                </c:pt>
                <c:pt idx="51">
                  <c:v>38792.0</c:v>
                </c:pt>
                <c:pt idx="52">
                  <c:v>38793.0</c:v>
                </c:pt>
                <c:pt idx="53">
                  <c:v>38794.0</c:v>
                </c:pt>
                <c:pt idx="54">
                  <c:v>38795.0</c:v>
                </c:pt>
                <c:pt idx="55">
                  <c:v>38796.0</c:v>
                </c:pt>
                <c:pt idx="56">
                  <c:v>38797.0</c:v>
                </c:pt>
                <c:pt idx="57">
                  <c:v>38798.0</c:v>
                </c:pt>
                <c:pt idx="58">
                  <c:v>38799.0</c:v>
                </c:pt>
                <c:pt idx="59">
                  <c:v>38800.0</c:v>
                </c:pt>
                <c:pt idx="60">
                  <c:v>38801.0</c:v>
                </c:pt>
                <c:pt idx="61">
                  <c:v>38802.0</c:v>
                </c:pt>
                <c:pt idx="62">
                  <c:v>38803.0</c:v>
                </c:pt>
                <c:pt idx="63">
                  <c:v>38804.0</c:v>
                </c:pt>
                <c:pt idx="64">
                  <c:v>38805.0</c:v>
                </c:pt>
                <c:pt idx="65">
                  <c:v>38806.0</c:v>
                </c:pt>
                <c:pt idx="66">
                  <c:v>38807.0</c:v>
                </c:pt>
                <c:pt idx="67">
                  <c:v>38808.0</c:v>
                </c:pt>
                <c:pt idx="68">
                  <c:v>38809.0</c:v>
                </c:pt>
                <c:pt idx="69">
                  <c:v>38810.0</c:v>
                </c:pt>
                <c:pt idx="70">
                  <c:v>38811.0</c:v>
                </c:pt>
                <c:pt idx="71">
                  <c:v>38812.0</c:v>
                </c:pt>
                <c:pt idx="72">
                  <c:v>38813.0</c:v>
                </c:pt>
                <c:pt idx="73">
                  <c:v>38814.0</c:v>
                </c:pt>
                <c:pt idx="74">
                  <c:v>38815.0</c:v>
                </c:pt>
                <c:pt idx="75">
                  <c:v>38816.0</c:v>
                </c:pt>
                <c:pt idx="76">
                  <c:v>38817.0</c:v>
                </c:pt>
                <c:pt idx="77">
                  <c:v>38818.0</c:v>
                </c:pt>
                <c:pt idx="78">
                  <c:v>38819.0</c:v>
                </c:pt>
                <c:pt idx="79">
                  <c:v>38820.0</c:v>
                </c:pt>
                <c:pt idx="80">
                  <c:v>38821.0</c:v>
                </c:pt>
                <c:pt idx="81">
                  <c:v>38822.0</c:v>
                </c:pt>
                <c:pt idx="82">
                  <c:v>38823.0</c:v>
                </c:pt>
                <c:pt idx="83">
                  <c:v>38824.0</c:v>
                </c:pt>
                <c:pt idx="84">
                  <c:v>38825.0</c:v>
                </c:pt>
                <c:pt idx="85">
                  <c:v>38826.0</c:v>
                </c:pt>
                <c:pt idx="86">
                  <c:v>38827.0</c:v>
                </c:pt>
                <c:pt idx="87">
                  <c:v>38828.0</c:v>
                </c:pt>
                <c:pt idx="88">
                  <c:v>38829.0</c:v>
                </c:pt>
                <c:pt idx="89">
                  <c:v>38830.0</c:v>
                </c:pt>
                <c:pt idx="90">
                  <c:v>38831.0</c:v>
                </c:pt>
                <c:pt idx="91">
                  <c:v>38832.0</c:v>
                </c:pt>
                <c:pt idx="92">
                  <c:v>38833.0</c:v>
                </c:pt>
                <c:pt idx="93">
                  <c:v>38834.0</c:v>
                </c:pt>
                <c:pt idx="94">
                  <c:v>38835.0</c:v>
                </c:pt>
                <c:pt idx="95">
                  <c:v>38836.0</c:v>
                </c:pt>
                <c:pt idx="96">
                  <c:v>38837.0</c:v>
                </c:pt>
                <c:pt idx="97">
                  <c:v>38838.0</c:v>
                </c:pt>
                <c:pt idx="98">
                  <c:v>38839.0</c:v>
                </c:pt>
                <c:pt idx="99">
                  <c:v>38840.0</c:v>
                </c:pt>
                <c:pt idx="100">
                  <c:v>38841.0</c:v>
                </c:pt>
                <c:pt idx="101">
                  <c:v>38842.0</c:v>
                </c:pt>
                <c:pt idx="102">
                  <c:v>38843.0</c:v>
                </c:pt>
                <c:pt idx="103">
                  <c:v>38844.0</c:v>
                </c:pt>
                <c:pt idx="104">
                  <c:v>38845.0</c:v>
                </c:pt>
                <c:pt idx="105">
                  <c:v>38846.0</c:v>
                </c:pt>
                <c:pt idx="106">
                  <c:v>38847.0</c:v>
                </c:pt>
                <c:pt idx="107">
                  <c:v>38848.0</c:v>
                </c:pt>
                <c:pt idx="108">
                  <c:v>38849.0</c:v>
                </c:pt>
                <c:pt idx="109">
                  <c:v>38850.0</c:v>
                </c:pt>
                <c:pt idx="110">
                  <c:v>38851.0</c:v>
                </c:pt>
                <c:pt idx="111">
                  <c:v>38852.0</c:v>
                </c:pt>
                <c:pt idx="112">
                  <c:v>38853.0</c:v>
                </c:pt>
                <c:pt idx="113">
                  <c:v>38854.0</c:v>
                </c:pt>
                <c:pt idx="114">
                  <c:v>38855.0</c:v>
                </c:pt>
                <c:pt idx="115">
                  <c:v>38856.0</c:v>
                </c:pt>
                <c:pt idx="116">
                  <c:v>38857.0</c:v>
                </c:pt>
                <c:pt idx="117">
                  <c:v>38858.0</c:v>
                </c:pt>
                <c:pt idx="118">
                  <c:v>38859.0</c:v>
                </c:pt>
                <c:pt idx="119">
                  <c:v>38860.0</c:v>
                </c:pt>
                <c:pt idx="120">
                  <c:v>38861.0</c:v>
                </c:pt>
                <c:pt idx="121">
                  <c:v>38862.0</c:v>
                </c:pt>
                <c:pt idx="122">
                  <c:v>38863.0</c:v>
                </c:pt>
                <c:pt idx="123">
                  <c:v>38864.0</c:v>
                </c:pt>
                <c:pt idx="124">
                  <c:v>38865.0</c:v>
                </c:pt>
                <c:pt idx="125">
                  <c:v>38866.0</c:v>
                </c:pt>
                <c:pt idx="126">
                  <c:v>38867.0</c:v>
                </c:pt>
                <c:pt idx="127">
                  <c:v>38868.0</c:v>
                </c:pt>
                <c:pt idx="128">
                  <c:v>38869.0</c:v>
                </c:pt>
                <c:pt idx="129">
                  <c:v>38870.0</c:v>
                </c:pt>
                <c:pt idx="130">
                  <c:v>38871.0</c:v>
                </c:pt>
                <c:pt idx="131">
                  <c:v>38872.0</c:v>
                </c:pt>
                <c:pt idx="132">
                  <c:v>38873.0</c:v>
                </c:pt>
                <c:pt idx="133">
                  <c:v>38874.0</c:v>
                </c:pt>
                <c:pt idx="134">
                  <c:v>38875.0</c:v>
                </c:pt>
                <c:pt idx="135">
                  <c:v>38876.0</c:v>
                </c:pt>
                <c:pt idx="136">
                  <c:v>38877.0</c:v>
                </c:pt>
                <c:pt idx="137">
                  <c:v>38878.0</c:v>
                </c:pt>
                <c:pt idx="138">
                  <c:v>38879.0</c:v>
                </c:pt>
                <c:pt idx="139">
                  <c:v>38880.0</c:v>
                </c:pt>
                <c:pt idx="140">
                  <c:v>38881.0</c:v>
                </c:pt>
                <c:pt idx="141">
                  <c:v>38882.0</c:v>
                </c:pt>
                <c:pt idx="142">
                  <c:v>38883.0</c:v>
                </c:pt>
                <c:pt idx="143">
                  <c:v>38884.0</c:v>
                </c:pt>
                <c:pt idx="144">
                  <c:v>38885.0</c:v>
                </c:pt>
                <c:pt idx="145">
                  <c:v>38886.0</c:v>
                </c:pt>
                <c:pt idx="146">
                  <c:v>38887.0</c:v>
                </c:pt>
                <c:pt idx="147">
                  <c:v>38888.0</c:v>
                </c:pt>
                <c:pt idx="148">
                  <c:v>38889.0</c:v>
                </c:pt>
                <c:pt idx="149">
                  <c:v>38890.0</c:v>
                </c:pt>
                <c:pt idx="150">
                  <c:v>38891.0</c:v>
                </c:pt>
                <c:pt idx="151">
                  <c:v>38892.0</c:v>
                </c:pt>
                <c:pt idx="152">
                  <c:v>38893.0</c:v>
                </c:pt>
                <c:pt idx="153">
                  <c:v>38894.0</c:v>
                </c:pt>
                <c:pt idx="154">
                  <c:v>38895.0</c:v>
                </c:pt>
                <c:pt idx="155">
                  <c:v>38896.0</c:v>
                </c:pt>
                <c:pt idx="156">
                  <c:v>38897.0</c:v>
                </c:pt>
                <c:pt idx="157">
                  <c:v>38898.0</c:v>
                </c:pt>
                <c:pt idx="158">
                  <c:v>38899.0</c:v>
                </c:pt>
                <c:pt idx="159">
                  <c:v>38900.0</c:v>
                </c:pt>
                <c:pt idx="160">
                  <c:v>38901.0</c:v>
                </c:pt>
                <c:pt idx="161">
                  <c:v>38902.0</c:v>
                </c:pt>
                <c:pt idx="162">
                  <c:v>38903.0</c:v>
                </c:pt>
                <c:pt idx="163">
                  <c:v>38904.0</c:v>
                </c:pt>
              </c:numCache>
            </c:numRef>
          </c:cat>
          <c:val>
            <c:numRef>
              <c:f>'plot data10 luglio'!$D$355:$D$518</c:f>
              <c:numCache>
                <c:formatCode>General</c:formatCode>
                <c:ptCount val="16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2.0</c:v>
                </c:pt>
                <c:pt idx="66">
                  <c:v>5.0</c:v>
                </c:pt>
                <c:pt idx="67">
                  <c:v>7.0</c:v>
                </c:pt>
                <c:pt idx="68">
                  <c:v>8.0</c:v>
                </c:pt>
                <c:pt idx="69">
                  <c:v>11.0</c:v>
                </c:pt>
                <c:pt idx="70">
                  <c:v>12.0</c:v>
                </c:pt>
                <c:pt idx="71">
                  <c:v>27.0</c:v>
                </c:pt>
                <c:pt idx="72">
                  <c:v>38.0</c:v>
                </c:pt>
                <c:pt idx="73">
                  <c:v>42.0</c:v>
                </c:pt>
                <c:pt idx="74">
                  <c:v>44.0</c:v>
                </c:pt>
                <c:pt idx="75">
                  <c:v>44.0</c:v>
                </c:pt>
                <c:pt idx="76">
                  <c:v>48.0</c:v>
                </c:pt>
                <c:pt idx="77">
                  <c:v>49.0</c:v>
                </c:pt>
                <c:pt idx="78">
                  <c:v>52.0</c:v>
                </c:pt>
                <c:pt idx="79">
                  <c:v>61.0</c:v>
                </c:pt>
                <c:pt idx="80">
                  <c:v>62.0</c:v>
                </c:pt>
                <c:pt idx="81">
                  <c:v>66.0</c:v>
                </c:pt>
                <c:pt idx="82">
                  <c:v>67.0</c:v>
                </c:pt>
                <c:pt idx="83">
                  <c:v>70.0</c:v>
                </c:pt>
                <c:pt idx="84">
                  <c:v>72.0</c:v>
                </c:pt>
                <c:pt idx="85">
                  <c:v>76.0</c:v>
                </c:pt>
                <c:pt idx="86">
                  <c:v>77.0</c:v>
                </c:pt>
                <c:pt idx="87">
                  <c:v>77.0</c:v>
                </c:pt>
                <c:pt idx="88">
                  <c:v>77.0</c:v>
                </c:pt>
                <c:pt idx="89">
                  <c:v>77.0</c:v>
                </c:pt>
                <c:pt idx="90">
                  <c:v>78.0</c:v>
                </c:pt>
                <c:pt idx="91">
                  <c:v>78.0</c:v>
                </c:pt>
                <c:pt idx="92">
                  <c:v>79.0</c:v>
                </c:pt>
                <c:pt idx="93">
                  <c:v>96.0</c:v>
                </c:pt>
                <c:pt idx="94">
                  <c:v>108.0</c:v>
                </c:pt>
                <c:pt idx="95">
                  <c:v>124.0</c:v>
                </c:pt>
                <c:pt idx="96">
                  <c:v>142.0</c:v>
                </c:pt>
                <c:pt idx="97">
                  <c:v>147.0</c:v>
                </c:pt>
                <c:pt idx="98">
                  <c:v>151.0</c:v>
                </c:pt>
                <c:pt idx="99">
                  <c:v>156.0</c:v>
                </c:pt>
                <c:pt idx="100">
                  <c:v>163.0</c:v>
                </c:pt>
                <c:pt idx="101">
                  <c:v>168.0</c:v>
                </c:pt>
                <c:pt idx="102">
                  <c:v>170.0</c:v>
                </c:pt>
                <c:pt idx="103">
                  <c:v>174.0</c:v>
                </c:pt>
                <c:pt idx="104">
                  <c:v>179.0</c:v>
                </c:pt>
                <c:pt idx="105">
                  <c:v>185.0</c:v>
                </c:pt>
                <c:pt idx="106">
                  <c:v>197.0</c:v>
                </c:pt>
                <c:pt idx="107">
                  <c:v>214.0</c:v>
                </c:pt>
                <c:pt idx="108">
                  <c:v>217.0</c:v>
                </c:pt>
                <c:pt idx="109">
                  <c:v>219.0</c:v>
                </c:pt>
                <c:pt idx="110">
                  <c:v>224.0</c:v>
                </c:pt>
                <c:pt idx="111">
                  <c:v>276.0</c:v>
                </c:pt>
                <c:pt idx="112">
                  <c:v>332.0</c:v>
                </c:pt>
                <c:pt idx="113">
                  <c:v>354.0</c:v>
                </c:pt>
                <c:pt idx="114">
                  <c:v>369.0</c:v>
                </c:pt>
                <c:pt idx="115">
                  <c:v>392.0</c:v>
                </c:pt>
                <c:pt idx="116">
                  <c:v>396.0</c:v>
                </c:pt>
                <c:pt idx="117">
                  <c:v>396.0</c:v>
                </c:pt>
                <c:pt idx="118">
                  <c:v>399.0</c:v>
                </c:pt>
                <c:pt idx="119">
                  <c:v>412.0</c:v>
                </c:pt>
                <c:pt idx="120">
                  <c:v>431.0</c:v>
                </c:pt>
                <c:pt idx="121">
                  <c:v>471.0</c:v>
                </c:pt>
                <c:pt idx="122">
                  <c:v>499.0</c:v>
                </c:pt>
                <c:pt idx="123">
                  <c:v>601.0</c:v>
                </c:pt>
                <c:pt idx="124">
                  <c:v>621.0</c:v>
                </c:pt>
                <c:pt idx="125">
                  <c:v>637.0</c:v>
                </c:pt>
                <c:pt idx="126">
                  <c:v>646.0</c:v>
                </c:pt>
                <c:pt idx="127">
                  <c:v>650.0</c:v>
                </c:pt>
                <c:pt idx="128">
                  <c:v>658.0</c:v>
                </c:pt>
                <c:pt idx="129">
                  <c:v>662.0</c:v>
                </c:pt>
                <c:pt idx="130">
                  <c:v>666.0</c:v>
                </c:pt>
                <c:pt idx="131">
                  <c:v>669.0</c:v>
                </c:pt>
                <c:pt idx="132">
                  <c:v>671.0</c:v>
                </c:pt>
                <c:pt idx="133">
                  <c:v>674.0</c:v>
                </c:pt>
                <c:pt idx="134">
                  <c:v>682.0</c:v>
                </c:pt>
                <c:pt idx="135">
                  <c:v>684.0</c:v>
                </c:pt>
                <c:pt idx="136">
                  <c:v>685.0</c:v>
                </c:pt>
                <c:pt idx="137">
                  <c:v>685.0</c:v>
                </c:pt>
                <c:pt idx="138">
                  <c:v>687.0</c:v>
                </c:pt>
                <c:pt idx="139">
                  <c:v>688.0</c:v>
                </c:pt>
                <c:pt idx="140">
                  <c:v>688.0</c:v>
                </c:pt>
                <c:pt idx="141">
                  <c:v>688.0</c:v>
                </c:pt>
                <c:pt idx="142">
                  <c:v>691.0</c:v>
                </c:pt>
                <c:pt idx="143">
                  <c:v>694.0</c:v>
                </c:pt>
                <c:pt idx="144">
                  <c:v>696.0</c:v>
                </c:pt>
                <c:pt idx="145">
                  <c:v>696.0</c:v>
                </c:pt>
                <c:pt idx="146">
                  <c:v>696.0</c:v>
                </c:pt>
                <c:pt idx="147">
                  <c:v>697.0</c:v>
                </c:pt>
                <c:pt idx="148">
                  <c:v>699.0</c:v>
                </c:pt>
                <c:pt idx="149">
                  <c:v>700.0</c:v>
                </c:pt>
                <c:pt idx="150">
                  <c:v>700.0</c:v>
                </c:pt>
                <c:pt idx="151">
                  <c:v>704.0</c:v>
                </c:pt>
                <c:pt idx="152">
                  <c:v>710.0</c:v>
                </c:pt>
                <c:pt idx="153">
                  <c:v>715.0</c:v>
                </c:pt>
                <c:pt idx="154">
                  <c:v>716.0</c:v>
                </c:pt>
                <c:pt idx="155">
                  <c:v>716.0</c:v>
                </c:pt>
                <c:pt idx="156">
                  <c:v>716.0</c:v>
                </c:pt>
                <c:pt idx="157">
                  <c:v>766.0</c:v>
                </c:pt>
                <c:pt idx="158">
                  <c:v>794.0</c:v>
                </c:pt>
                <c:pt idx="159">
                  <c:v>799.0</c:v>
                </c:pt>
                <c:pt idx="160">
                  <c:v>825.0</c:v>
                </c:pt>
                <c:pt idx="161">
                  <c:v>834.0</c:v>
                </c:pt>
                <c:pt idx="162">
                  <c:v>840.0</c:v>
                </c:pt>
                <c:pt idx="163">
                  <c:v>842.0</c:v>
                </c:pt>
              </c:numCache>
            </c:numRef>
          </c:val>
        </c:ser>
        <c:ser>
          <c:idx val="3"/>
          <c:order val="3"/>
          <c:tx>
            <c:strRef>
              <c:f>'plot data10 luglio'!$E$354</c:f>
              <c:strCache>
                <c:ptCount val="1"/>
                <c:pt idx="0">
                  <c:v>DESD</c:v>
                </c:pt>
              </c:strCache>
            </c:strRef>
          </c:tx>
          <c:cat>
            <c:numRef>
              <c:f>'plot data10 luglio'!$A$355:$A$518</c:f>
              <c:numCache>
                <c:formatCode>dd-mm-yy</c:formatCode>
                <c:ptCount val="164"/>
                <c:pt idx="0">
                  <c:v>38737.0</c:v>
                </c:pt>
                <c:pt idx="1">
                  <c:v>38738.0</c:v>
                </c:pt>
                <c:pt idx="2">
                  <c:v>38739.0</c:v>
                </c:pt>
                <c:pt idx="3">
                  <c:v>38740.0</c:v>
                </c:pt>
                <c:pt idx="4">
                  <c:v>38742.0</c:v>
                </c:pt>
                <c:pt idx="5">
                  <c:v>38743.0</c:v>
                </c:pt>
                <c:pt idx="6">
                  <c:v>38744.0</c:v>
                </c:pt>
                <c:pt idx="7">
                  <c:v>38745.0</c:v>
                </c:pt>
                <c:pt idx="8">
                  <c:v>38746.0</c:v>
                </c:pt>
                <c:pt idx="9">
                  <c:v>38748.0</c:v>
                </c:pt>
                <c:pt idx="10">
                  <c:v>38750.0</c:v>
                </c:pt>
                <c:pt idx="11">
                  <c:v>38751.0</c:v>
                </c:pt>
                <c:pt idx="12">
                  <c:v>38752.0</c:v>
                </c:pt>
                <c:pt idx="13">
                  <c:v>38753.0</c:v>
                </c:pt>
                <c:pt idx="14">
                  <c:v>38755.0</c:v>
                </c:pt>
                <c:pt idx="15">
                  <c:v>38756.0</c:v>
                </c:pt>
                <c:pt idx="16">
                  <c:v>38757.0</c:v>
                </c:pt>
                <c:pt idx="17">
                  <c:v>38758.0</c:v>
                </c:pt>
                <c:pt idx="18">
                  <c:v>38759.0</c:v>
                </c:pt>
                <c:pt idx="19">
                  <c:v>38760.0</c:v>
                </c:pt>
                <c:pt idx="20">
                  <c:v>38761.0</c:v>
                </c:pt>
                <c:pt idx="21">
                  <c:v>38762.0</c:v>
                </c:pt>
                <c:pt idx="22">
                  <c:v>38763.0</c:v>
                </c:pt>
                <c:pt idx="23">
                  <c:v>38764.0</c:v>
                </c:pt>
                <c:pt idx="24">
                  <c:v>38765.0</c:v>
                </c:pt>
                <c:pt idx="25">
                  <c:v>38766.0</c:v>
                </c:pt>
                <c:pt idx="26">
                  <c:v>38767.0</c:v>
                </c:pt>
                <c:pt idx="27">
                  <c:v>38768.0</c:v>
                </c:pt>
                <c:pt idx="28">
                  <c:v>38769.0</c:v>
                </c:pt>
                <c:pt idx="29">
                  <c:v>38770.0</c:v>
                </c:pt>
                <c:pt idx="30">
                  <c:v>38771.0</c:v>
                </c:pt>
                <c:pt idx="31">
                  <c:v>38772.0</c:v>
                </c:pt>
                <c:pt idx="32">
                  <c:v>38773.0</c:v>
                </c:pt>
                <c:pt idx="33">
                  <c:v>38774.0</c:v>
                </c:pt>
                <c:pt idx="34">
                  <c:v>38775.0</c:v>
                </c:pt>
                <c:pt idx="35">
                  <c:v>38776.0</c:v>
                </c:pt>
                <c:pt idx="36">
                  <c:v>38777.0</c:v>
                </c:pt>
                <c:pt idx="37">
                  <c:v>38778.0</c:v>
                </c:pt>
                <c:pt idx="38">
                  <c:v>38779.0</c:v>
                </c:pt>
                <c:pt idx="39">
                  <c:v>38780.0</c:v>
                </c:pt>
                <c:pt idx="40">
                  <c:v>38781.0</c:v>
                </c:pt>
                <c:pt idx="41">
                  <c:v>38782.0</c:v>
                </c:pt>
                <c:pt idx="42">
                  <c:v>38783.0</c:v>
                </c:pt>
                <c:pt idx="43">
                  <c:v>38784.0</c:v>
                </c:pt>
                <c:pt idx="44">
                  <c:v>38785.0</c:v>
                </c:pt>
                <c:pt idx="45">
                  <c:v>38786.0</c:v>
                </c:pt>
                <c:pt idx="46">
                  <c:v>38787.0</c:v>
                </c:pt>
                <c:pt idx="47">
                  <c:v>38788.0</c:v>
                </c:pt>
                <c:pt idx="48">
                  <c:v>38789.0</c:v>
                </c:pt>
                <c:pt idx="49">
                  <c:v>38790.0</c:v>
                </c:pt>
                <c:pt idx="50">
                  <c:v>38791.0</c:v>
                </c:pt>
                <c:pt idx="51">
                  <c:v>38792.0</c:v>
                </c:pt>
                <c:pt idx="52">
                  <c:v>38793.0</c:v>
                </c:pt>
                <c:pt idx="53">
                  <c:v>38794.0</c:v>
                </c:pt>
                <c:pt idx="54">
                  <c:v>38795.0</c:v>
                </c:pt>
                <c:pt idx="55">
                  <c:v>38796.0</c:v>
                </c:pt>
                <c:pt idx="56">
                  <c:v>38797.0</c:v>
                </c:pt>
                <c:pt idx="57">
                  <c:v>38798.0</c:v>
                </c:pt>
                <c:pt idx="58">
                  <c:v>38799.0</c:v>
                </c:pt>
                <c:pt idx="59">
                  <c:v>38800.0</c:v>
                </c:pt>
                <c:pt idx="60">
                  <c:v>38801.0</c:v>
                </c:pt>
                <c:pt idx="61">
                  <c:v>38802.0</c:v>
                </c:pt>
                <c:pt idx="62">
                  <c:v>38803.0</c:v>
                </c:pt>
                <c:pt idx="63">
                  <c:v>38804.0</c:v>
                </c:pt>
                <c:pt idx="64">
                  <c:v>38805.0</c:v>
                </c:pt>
                <c:pt idx="65">
                  <c:v>38806.0</c:v>
                </c:pt>
                <c:pt idx="66">
                  <c:v>38807.0</c:v>
                </c:pt>
                <c:pt idx="67">
                  <c:v>38808.0</c:v>
                </c:pt>
                <c:pt idx="68">
                  <c:v>38809.0</c:v>
                </c:pt>
                <c:pt idx="69">
                  <c:v>38810.0</c:v>
                </c:pt>
                <c:pt idx="70">
                  <c:v>38811.0</c:v>
                </c:pt>
                <c:pt idx="71">
                  <c:v>38812.0</c:v>
                </c:pt>
                <c:pt idx="72">
                  <c:v>38813.0</c:v>
                </c:pt>
                <c:pt idx="73">
                  <c:v>38814.0</c:v>
                </c:pt>
                <c:pt idx="74">
                  <c:v>38815.0</c:v>
                </c:pt>
                <c:pt idx="75">
                  <c:v>38816.0</c:v>
                </c:pt>
                <c:pt idx="76">
                  <c:v>38817.0</c:v>
                </c:pt>
                <c:pt idx="77">
                  <c:v>38818.0</c:v>
                </c:pt>
                <c:pt idx="78">
                  <c:v>38819.0</c:v>
                </c:pt>
                <c:pt idx="79">
                  <c:v>38820.0</c:v>
                </c:pt>
                <c:pt idx="80">
                  <c:v>38821.0</c:v>
                </c:pt>
                <c:pt idx="81">
                  <c:v>38822.0</c:v>
                </c:pt>
                <c:pt idx="82">
                  <c:v>38823.0</c:v>
                </c:pt>
                <c:pt idx="83">
                  <c:v>38824.0</c:v>
                </c:pt>
                <c:pt idx="84">
                  <c:v>38825.0</c:v>
                </c:pt>
                <c:pt idx="85">
                  <c:v>38826.0</c:v>
                </c:pt>
                <c:pt idx="86">
                  <c:v>38827.0</c:v>
                </c:pt>
                <c:pt idx="87">
                  <c:v>38828.0</c:v>
                </c:pt>
                <c:pt idx="88">
                  <c:v>38829.0</c:v>
                </c:pt>
                <c:pt idx="89">
                  <c:v>38830.0</c:v>
                </c:pt>
                <c:pt idx="90">
                  <c:v>38831.0</c:v>
                </c:pt>
                <c:pt idx="91">
                  <c:v>38832.0</c:v>
                </c:pt>
                <c:pt idx="92">
                  <c:v>38833.0</c:v>
                </c:pt>
                <c:pt idx="93">
                  <c:v>38834.0</c:v>
                </c:pt>
                <c:pt idx="94">
                  <c:v>38835.0</c:v>
                </c:pt>
                <c:pt idx="95">
                  <c:v>38836.0</c:v>
                </c:pt>
                <c:pt idx="96">
                  <c:v>38837.0</c:v>
                </c:pt>
                <c:pt idx="97">
                  <c:v>38838.0</c:v>
                </c:pt>
                <c:pt idx="98">
                  <c:v>38839.0</c:v>
                </c:pt>
                <c:pt idx="99">
                  <c:v>38840.0</c:v>
                </c:pt>
                <c:pt idx="100">
                  <c:v>38841.0</c:v>
                </c:pt>
                <c:pt idx="101">
                  <c:v>38842.0</c:v>
                </c:pt>
                <c:pt idx="102">
                  <c:v>38843.0</c:v>
                </c:pt>
                <c:pt idx="103">
                  <c:v>38844.0</c:v>
                </c:pt>
                <c:pt idx="104">
                  <c:v>38845.0</c:v>
                </c:pt>
                <c:pt idx="105">
                  <c:v>38846.0</c:v>
                </c:pt>
                <c:pt idx="106">
                  <c:v>38847.0</c:v>
                </c:pt>
                <c:pt idx="107">
                  <c:v>38848.0</c:v>
                </c:pt>
                <c:pt idx="108">
                  <c:v>38849.0</c:v>
                </c:pt>
                <c:pt idx="109">
                  <c:v>38850.0</c:v>
                </c:pt>
                <c:pt idx="110">
                  <c:v>38851.0</c:v>
                </c:pt>
                <c:pt idx="111">
                  <c:v>38852.0</c:v>
                </c:pt>
                <c:pt idx="112">
                  <c:v>38853.0</c:v>
                </c:pt>
                <c:pt idx="113">
                  <c:v>38854.0</c:v>
                </c:pt>
                <c:pt idx="114">
                  <c:v>38855.0</c:v>
                </c:pt>
                <c:pt idx="115">
                  <c:v>38856.0</c:v>
                </c:pt>
                <c:pt idx="116">
                  <c:v>38857.0</c:v>
                </c:pt>
                <c:pt idx="117">
                  <c:v>38858.0</c:v>
                </c:pt>
                <c:pt idx="118">
                  <c:v>38859.0</c:v>
                </c:pt>
                <c:pt idx="119">
                  <c:v>38860.0</c:v>
                </c:pt>
                <c:pt idx="120">
                  <c:v>38861.0</c:v>
                </c:pt>
                <c:pt idx="121">
                  <c:v>38862.0</c:v>
                </c:pt>
                <c:pt idx="122">
                  <c:v>38863.0</c:v>
                </c:pt>
                <c:pt idx="123">
                  <c:v>38864.0</c:v>
                </c:pt>
                <c:pt idx="124">
                  <c:v>38865.0</c:v>
                </c:pt>
                <c:pt idx="125">
                  <c:v>38866.0</c:v>
                </c:pt>
                <c:pt idx="126">
                  <c:v>38867.0</c:v>
                </c:pt>
                <c:pt idx="127">
                  <c:v>38868.0</c:v>
                </c:pt>
                <c:pt idx="128">
                  <c:v>38869.0</c:v>
                </c:pt>
                <c:pt idx="129">
                  <c:v>38870.0</c:v>
                </c:pt>
                <c:pt idx="130">
                  <c:v>38871.0</c:v>
                </c:pt>
                <c:pt idx="131">
                  <c:v>38872.0</c:v>
                </c:pt>
                <c:pt idx="132">
                  <c:v>38873.0</c:v>
                </c:pt>
                <c:pt idx="133">
                  <c:v>38874.0</c:v>
                </c:pt>
                <c:pt idx="134">
                  <c:v>38875.0</c:v>
                </c:pt>
                <c:pt idx="135">
                  <c:v>38876.0</c:v>
                </c:pt>
                <c:pt idx="136">
                  <c:v>38877.0</c:v>
                </c:pt>
                <c:pt idx="137">
                  <c:v>38878.0</c:v>
                </c:pt>
                <c:pt idx="138">
                  <c:v>38879.0</c:v>
                </c:pt>
                <c:pt idx="139">
                  <c:v>38880.0</c:v>
                </c:pt>
                <c:pt idx="140">
                  <c:v>38881.0</c:v>
                </c:pt>
                <c:pt idx="141">
                  <c:v>38882.0</c:v>
                </c:pt>
                <c:pt idx="142">
                  <c:v>38883.0</c:v>
                </c:pt>
                <c:pt idx="143">
                  <c:v>38884.0</c:v>
                </c:pt>
                <c:pt idx="144">
                  <c:v>38885.0</c:v>
                </c:pt>
                <c:pt idx="145">
                  <c:v>38886.0</c:v>
                </c:pt>
                <c:pt idx="146">
                  <c:v>38887.0</c:v>
                </c:pt>
                <c:pt idx="147">
                  <c:v>38888.0</c:v>
                </c:pt>
                <c:pt idx="148">
                  <c:v>38889.0</c:v>
                </c:pt>
                <c:pt idx="149">
                  <c:v>38890.0</c:v>
                </c:pt>
                <c:pt idx="150">
                  <c:v>38891.0</c:v>
                </c:pt>
                <c:pt idx="151">
                  <c:v>38892.0</c:v>
                </c:pt>
                <c:pt idx="152">
                  <c:v>38893.0</c:v>
                </c:pt>
                <c:pt idx="153">
                  <c:v>38894.0</c:v>
                </c:pt>
                <c:pt idx="154">
                  <c:v>38895.0</c:v>
                </c:pt>
                <c:pt idx="155">
                  <c:v>38896.0</c:v>
                </c:pt>
                <c:pt idx="156">
                  <c:v>38897.0</c:v>
                </c:pt>
                <c:pt idx="157">
                  <c:v>38898.0</c:v>
                </c:pt>
                <c:pt idx="158">
                  <c:v>38899.0</c:v>
                </c:pt>
                <c:pt idx="159">
                  <c:v>38900.0</c:v>
                </c:pt>
                <c:pt idx="160">
                  <c:v>38901.0</c:v>
                </c:pt>
                <c:pt idx="161">
                  <c:v>38902.0</c:v>
                </c:pt>
                <c:pt idx="162">
                  <c:v>38903.0</c:v>
                </c:pt>
                <c:pt idx="163">
                  <c:v>38904.0</c:v>
                </c:pt>
              </c:numCache>
            </c:numRef>
          </c:cat>
          <c:val>
            <c:numRef>
              <c:f>'plot data10 luglio'!$E$355:$E$518</c:f>
              <c:numCache>
                <c:formatCode>General</c:formatCode>
                <c:ptCount val="16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4.0</c:v>
                </c:pt>
                <c:pt idx="65">
                  <c:v>7.0</c:v>
                </c:pt>
                <c:pt idx="66">
                  <c:v>18.0</c:v>
                </c:pt>
                <c:pt idx="67">
                  <c:v>25.0</c:v>
                </c:pt>
                <c:pt idx="68">
                  <c:v>31.0</c:v>
                </c:pt>
                <c:pt idx="69">
                  <c:v>42.0</c:v>
                </c:pt>
                <c:pt idx="70">
                  <c:v>47.0</c:v>
                </c:pt>
                <c:pt idx="71">
                  <c:v>84.0</c:v>
                </c:pt>
                <c:pt idx="72">
                  <c:v>126.0</c:v>
                </c:pt>
                <c:pt idx="73">
                  <c:v>138.0</c:v>
                </c:pt>
                <c:pt idx="74">
                  <c:v>138.0</c:v>
                </c:pt>
                <c:pt idx="75">
                  <c:v>138.0</c:v>
                </c:pt>
                <c:pt idx="76">
                  <c:v>152.0</c:v>
                </c:pt>
                <c:pt idx="77">
                  <c:v>158.0</c:v>
                </c:pt>
                <c:pt idx="78">
                  <c:v>168.0</c:v>
                </c:pt>
                <c:pt idx="79">
                  <c:v>198.0</c:v>
                </c:pt>
                <c:pt idx="80">
                  <c:v>204.0</c:v>
                </c:pt>
                <c:pt idx="81">
                  <c:v>214.0</c:v>
                </c:pt>
                <c:pt idx="82">
                  <c:v>215.0</c:v>
                </c:pt>
                <c:pt idx="83">
                  <c:v>228.0</c:v>
                </c:pt>
                <c:pt idx="84">
                  <c:v>232.0</c:v>
                </c:pt>
                <c:pt idx="85">
                  <c:v>240.0</c:v>
                </c:pt>
                <c:pt idx="86">
                  <c:v>242.0</c:v>
                </c:pt>
                <c:pt idx="87">
                  <c:v>242.0</c:v>
                </c:pt>
                <c:pt idx="88">
                  <c:v>242.0</c:v>
                </c:pt>
                <c:pt idx="89">
                  <c:v>242.0</c:v>
                </c:pt>
                <c:pt idx="90">
                  <c:v>244.0</c:v>
                </c:pt>
                <c:pt idx="91">
                  <c:v>244.0</c:v>
                </c:pt>
                <c:pt idx="92">
                  <c:v>246.0</c:v>
                </c:pt>
                <c:pt idx="93">
                  <c:v>284.0</c:v>
                </c:pt>
                <c:pt idx="94">
                  <c:v>323.0</c:v>
                </c:pt>
                <c:pt idx="95">
                  <c:v>365.0</c:v>
                </c:pt>
                <c:pt idx="96">
                  <c:v>396.0</c:v>
                </c:pt>
                <c:pt idx="97">
                  <c:v>408.0</c:v>
                </c:pt>
                <c:pt idx="98">
                  <c:v>414.0</c:v>
                </c:pt>
                <c:pt idx="99">
                  <c:v>432.0</c:v>
                </c:pt>
                <c:pt idx="100">
                  <c:v>452.0</c:v>
                </c:pt>
                <c:pt idx="101">
                  <c:v>460.0</c:v>
                </c:pt>
                <c:pt idx="102">
                  <c:v>463.0</c:v>
                </c:pt>
                <c:pt idx="103">
                  <c:v>476.0</c:v>
                </c:pt>
                <c:pt idx="104">
                  <c:v>486.0</c:v>
                </c:pt>
                <c:pt idx="105">
                  <c:v>500.0</c:v>
                </c:pt>
                <c:pt idx="106">
                  <c:v>542.0</c:v>
                </c:pt>
                <c:pt idx="107">
                  <c:v>615.0</c:v>
                </c:pt>
                <c:pt idx="108">
                  <c:v>619.0</c:v>
                </c:pt>
                <c:pt idx="109">
                  <c:v>626.0</c:v>
                </c:pt>
                <c:pt idx="110">
                  <c:v>648.0</c:v>
                </c:pt>
                <c:pt idx="111">
                  <c:v>786.0</c:v>
                </c:pt>
                <c:pt idx="112">
                  <c:v>930.0</c:v>
                </c:pt>
                <c:pt idx="113">
                  <c:v>977.0</c:v>
                </c:pt>
                <c:pt idx="114">
                  <c:v>1028.0</c:v>
                </c:pt>
                <c:pt idx="115">
                  <c:v>1152.0</c:v>
                </c:pt>
                <c:pt idx="116">
                  <c:v>1192.0</c:v>
                </c:pt>
                <c:pt idx="117">
                  <c:v>1198.0</c:v>
                </c:pt>
                <c:pt idx="118">
                  <c:v>1207.0</c:v>
                </c:pt>
                <c:pt idx="119">
                  <c:v>1239.0</c:v>
                </c:pt>
                <c:pt idx="120">
                  <c:v>1296.0</c:v>
                </c:pt>
                <c:pt idx="121">
                  <c:v>1408.0</c:v>
                </c:pt>
                <c:pt idx="122">
                  <c:v>1575.0</c:v>
                </c:pt>
                <c:pt idx="123">
                  <c:v>1701.0</c:v>
                </c:pt>
                <c:pt idx="124">
                  <c:v>1794.0</c:v>
                </c:pt>
                <c:pt idx="125">
                  <c:v>1828.0</c:v>
                </c:pt>
                <c:pt idx="126">
                  <c:v>1845.0</c:v>
                </c:pt>
                <c:pt idx="127">
                  <c:v>1852.0</c:v>
                </c:pt>
                <c:pt idx="128">
                  <c:v>1860.0</c:v>
                </c:pt>
                <c:pt idx="129">
                  <c:v>1865.0</c:v>
                </c:pt>
                <c:pt idx="130">
                  <c:v>1870.0</c:v>
                </c:pt>
                <c:pt idx="131">
                  <c:v>1877.0</c:v>
                </c:pt>
                <c:pt idx="132">
                  <c:v>1878.0</c:v>
                </c:pt>
                <c:pt idx="133">
                  <c:v>1882.0</c:v>
                </c:pt>
                <c:pt idx="134">
                  <c:v>1892.0</c:v>
                </c:pt>
                <c:pt idx="135">
                  <c:v>1896.0</c:v>
                </c:pt>
                <c:pt idx="136">
                  <c:v>1897.0</c:v>
                </c:pt>
                <c:pt idx="137">
                  <c:v>1897.0</c:v>
                </c:pt>
                <c:pt idx="138">
                  <c:v>1898.0</c:v>
                </c:pt>
                <c:pt idx="139">
                  <c:v>1898.0</c:v>
                </c:pt>
                <c:pt idx="140">
                  <c:v>1898.0</c:v>
                </c:pt>
                <c:pt idx="141">
                  <c:v>1899.0</c:v>
                </c:pt>
                <c:pt idx="142">
                  <c:v>1899.0</c:v>
                </c:pt>
                <c:pt idx="143">
                  <c:v>1899.0</c:v>
                </c:pt>
                <c:pt idx="144">
                  <c:v>1899.0</c:v>
                </c:pt>
                <c:pt idx="145">
                  <c:v>1899.0</c:v>
                </c:pt>
                <c:pt idx="146">
                  <c:v>1899.0</c:v>
                </c:pt>
                <c:pt idx="147">
                  <c:v>1900.0</c:v>
                </c:pt>
                <c:pt idx="148">
                  <c:v>1901.0</c:v>
                </c:pt>
                <c:pt idx="149">
                  <c:v>1901.0</c:v>
                </c:pt>
                <c:pt idx="150">
                  <c:v>1901.0</c:v>
                </c:pt>
                <c:pt idx="151">
                  <c:v>1909.0</c:v>
                </c:pt>
                <c:pt idx="152">
                  <c:v>1921.0</c:v>
                </c:pt>
                <c:pt idx="153">
                  <c:v>1927.0</c:v>
                </c:pt>
                <c:pt idx="154">
                  <c:v>1927.0</c:v>
                </c:pt>
                <c:pt idx="155">
                  <c:v>1928.0</c:v>
                </c:pt>
                <c:pt idx="156">
                  <c:v>1928.0</c:v>
                </c:pt>
                <c:pt idx="157">
                  <c:v>1994.0</c:v>
                </c:pt>
                <c:pt idx="158">
                  <c:v>2039.0</c:v>
                </c:pt>
                <c:pt idx="159">
                  <c:v>2043.0</c:v>
                </c:pt>
                <c:pt idx="160">
                  <c:v>2093.0</c:v>
                </c:pt>
                <c:pt idx="161">
                  <c:v>2108.0</c:v>
                </c:pt>
                <c:pt idx="162">
                  <c:v>2122.0</c:v>
                </c:pt>
                <c:pt idx="163">
                  <c:v>2123.0</c:v>
                </c:pt>
              </c:numCache>
            </c:numRef>
          </c:val>
        </c:ser>
        <c:ser>
          <c:idx val="4"/>
          <c:order val="4"/>
          <c:tx>
            <c:strRef>
              <c:f>'plot data10 luglio'!$F$354</c:f>
              <c:strCache>
                <c:ptCount val="1"/>
                <c:pt idx="0">
                  <c:v>NTUP</c:v>
                </c:pt>
              </c:strCache>
            </c:strRef>
          </c:tx>
          <c:cat>
            <c:numRef>
              <c:f>'plot data10 luglio'!$A$355:$A$518</c:f>
              <c:numCache>
                <c:formatCode>dd-mm-yy</c:formatCode>
                <c:ptCount val="164"/>
                <c:pt idx="0">
                  <c:v>38737.0</c:v>
                </c:pt>
                <c:pt idx="1">
                  <c:v>38738.0</c:v>
                </c:pt>
                <c:pt idx="2">
                  <c:v>38739.0</c:v>
                </c:pt>
                <c:pt idx="3">
                  <c:v>38740.0</c:v>
                </c:pt>
                <c:pt idx="4">
                  <c:v>38742.0</c:v>
                </c:pt>
                <c:pt idx="5">
                  <c:v>38743.0</c:v>
                </c:pt>
                <c:pt idx="6">
                  <c:v>38744.0</c:v>
                </c:pt>
                <c:pt idx="7">
                  <c:v>38745.0</c:v>
                </c:pt>
                <c:pt idx="8">
                  <c:v>38746.0</c:v>
                </c:pt>
                <c:pt idx="9">
                  <c:v>38748.0</c:v>
                </c:pt>
                <c:pt idx="10">
                  <c:v>38750.0</c:v>
                </c:pt>
                <c:pt idx="11">
                  <c:v>38751.0</c:v>
                </c:pt>
                <c:pt idx="12">
                  <c:v>38752.0</c:v>
                </c:pt>
                <c:pt idx="13">
                  <c:v>38753.0</c:v>
                </c:pt>
                <c:pt idx="14">
                  <c:v>38755.0</c:v>
                </c:pt>
                <c:pt idx="15">
                  <c:v>38756.0</c:v>
                </c:pt>
                <c:pt idx="16">
                  <c:v>38757.0</c:v>
                </c:pt>
                <c:pt idx="17">
                  <c:v>38758.0</c:v>
                </c:pt>
                <c:pt idx="18">
                  <c:v>38759.0</c:v>
                </c:pt>
                <c:pt idx="19">
                  <c:v>38760.0</c:v>
                </c:pt>
                <c:pt idx="20">
                  <c:v>38761.0</c:v>
                </c:pt>
                <c:pt idx="21">
                  <c:v>38762.0</c:v>
                </c:pt>
                <c:pt idx="22">
                  <c:v>38763.0</c:v>
                </c:pt>
                <c:pt idx="23">
                  <c:v>38764.0</c:v>
                </c:pt>
                <c:pt idx="24">
                  <c:v>38765.0</c:v>
                </c:pt>
                <c:pt idx="25">
                  <c:v>38766.0</c:v>
                </c:pt>
                <c:pt idx="26">
                  <c:v>38767.0</c:v>
                </c:pt>
                <c:pt idx="27">
                  <c:v>38768.0</c:v>
                </c:pt>
                <c:pt idx="28">
                  <c:v>38769.0</c:v>
                </c:pt>
                <c:pt idx="29">
                  <c:v>38770.0</c:v>
                </c:pt>
                <c:pt idx="30">
                  <c:v>38771.0</c:v>
                </c:pt>
                <c:pt idx="31">
                  <c:v>38772.0</c:v>
                </c:pt>
                <c:pt idx="32">
                  <c:v>38773.0</c:v>
                </c:pt>
                <c:pt idx="33">
                  <c:v>38774.0</c:v>
                </c:pt>
                <c:pt idx="34">
                  <c:v>38775.0</c:v>
                </c:pt>
                <c:pt idx="35">
                  <c:v>38776.0</c:v>
                </c:pt>
                <c:pt idx="36">
                  <c:v>38777.0</c:v>
                </c:pt>
                <c:pt idx="37">
                  <c:v>38778.0</c:v>
                </c:pt>
                <c:pt idx="38">
                  <c:v>38779.0</c:v>
                </c:pt>
                <c:pt idx="39">
                  <c:v>38780.0</c:v>
                </c:pt>
                <c:pt idx="40">
                  <c:v>38781.0</c:v>
                </c:pt>
                <c:pt idx="41">
                  <c:v>38782.0</c:v>
                </c:pt>
                <c:pt idx="42">
                  <c:v>38783.0</c:v>
                </c:pt>
                <c:pt idx="43">
                  <c:v>38784.0</c:v>
                </c:pt>
                <c:pt idx="44">
                  <c:v>38785.0</c:v>
                </c:pt>
                <c:pt idx="45">
                  <c:v>38786.0</c:v>
                </c:pt>
                <c:pt idx="46">
                  <c:v>38787.0</c:v>
                </c:pt>
                <c:pt idx="47">
                  <c:v>38788.0</c:v>
                </c:pt>
                <c:pt idx="48">
                  <c:v>38789.0</c:v>
                </c:pt>
                <c:pt idx="49">
                  <c:v>38790.0</c:v>
                </c:pt>
                <c:pt idx="50">
                  <c:v>38791.0</c:v>
                </c:pt>
                <c:pt idx="51">
                  <c:v>38792.0</c:v>
                </c:pt>
                <c:pt idx="52">
                  <c:v>38793.0</c:v>
                </c:pt>
                <c:pt idx="53">
                  <c:v>38794.0</c:v>
                </c:pt>
                <c:pt idx="54">
                  <c:v>38795.0</c:v>
                </c:pt>
                <c:pt idx="55">
                  <c:v>38796.0</c:v>
                </c:pt>
                <c:pt idx="56">
                  <c:v>38797.0</c:v>
                </c:pt>
                <c:pt idx="57">
                  <c:v>38798.0</c:v>
                </c:pt>
                <c:pt idx="58">
                  <c:v>38799.0</c:v>
                </c:pt>
                <c:pt idx="59">
                  <c:v>38800.0</c:v>
                </c:pt>
                <c:pt idx="60">
                  <c:v>38801.0</c:v>
                </c:pt>
                <c:pt idx="61">
                  <c:v>38802.0</c:v>
                </c:pt>
                <c:pt idx="62">
                  <c:v>38803.0</c:v>
                </c:pt>
                <c:pt idx="63">
                  <c:v>38804.0</c:v>
                </c:pt>
                <c:pt idx="64">
                  <c:v>38805.0</c:v>
                </c:pt>
                <c:pt idx="65">
                  <c:v>38806.0</c:v>
                </c:pt>
                <c:pt idx="66">
                  <c:v>38807.0</c:v>
                </c:pt>
                <c:pt idx="67">
                  <c:v>38808.0</c:v>
                </c:pt>
                <c:pt idx="68">
                  <c:v>38809.0</c:v>
                </c:pt>
                <c:pt idx="69">
                  <c:v>38810.0</c:v>
                </c:pt>
                <c:pt idx="70">
                  <c:v>38811.0</c:v>
                </c:pt>
                <c:pt idx="71">
                  <c:v>38812.0</c:v>
                </c:pt>
                <c:pt idx="72">
                  <c:v>38813.0</c:v>
                </c:pt>
                <c:pt idx="73">
                  <c:v>38814.0</c:v>
                </c:pt>
                <c:pt idx="74">
                  <c:v>38815.0</c:v>
                </c:pt>
                <c:pt idx="75">
                  <c:v>38816.0</c:v>
                </c:pt>
                <c:pt idx="76">
                  <c:v>38817.0</c:v>
                </c:pt>
                <c:pt idx="77">
                  <c:v>38818.0</c:v>
                </c:pt>
                <c:pt idx="78">
                  <c:v>38819.0</c:v>
                </c:pt>
                <c:pt idx="79">
                  <c:v>38820.0</c:v>
                </c:pt>
                <c:pt idx="80">
                  <c:v>38821.0</c:v>
                </c:pt>
                <c:pt idx="81">
                  <c:v>38822.0</c:v>
                </c:pt>
                <c:pt idx="82">
                  <c:v>38823.0</c:v>
                </c:pt>
                <c:pt idx="83">
                  <c:v>38824.0</c:v>
                </c:pt>
                <c:pt idx="84">
                  <c:v>38825.0</c:v>
                </c:pt>
                <c:pt idx="85">
                  <c:v>38826.0</c:v>
                </c:pt>
                <c:pt idx="86">
                  <c:v>38827.0</c:v>
                </c:pt>
                <c:pt idx="87">
                  <c:v>38828.0</c:v>
                </c:pt>
                <c:pt idx="88">
                  <c:v>38829.0</c:v>
                </c:pt>
                <c:pt idx="89">
                  <c:v>38830.0</c:v>
                </c:pt>
                <c:pt idx="90">
                  <c:v>38831.0</c:v>
                </c:pt>
                <c:pt idx="91">
                  <c:v>38832.0</c:v>
                </c:pt>
                <c:pt idx="92">
                  <c:v>38833.0</c:v>
                </c:pt>
                <c:pt idx="93">
                  <c:v>38834.0</c:v>
                </c:pt>
                <c:pt idx="94">
                  <c:v>38835.0</c:v>
                </c:pt>
                <c:pt idx="95">
                  <c:v>38836.0</c:v>
                </c:pt>
                <c:pt idx="96">
                  <c:v>38837.0</c:v>
                </c:pt>
                <c:pt idx="97">
                  <c:v>38838.0</c:v>
                </c:pt>
                <c:pt idx="98">
                  <c:v>38839.0</c:v>
                </c:pt>
                <c:pt idx="99">
                  <c:v>38840.0</c:v>
                </c:pt>
                <c:pt idx="100">
                  <c:v>38841.0</c:v>
                </c:pt>
                <c:pt idx="101">
                  <c:v>38842.0</c:v>
                </c:pt>
                <c:pt idx="102">
                  <c:v>38843.0</c:v>
                </c:pt>
                <c:pt idx="103">
                  <c:v>38844.0</c:v>
                </c:pt>
                <c:pt idx="104">
                  <c:v>38845.0</c:v>
                </c:pt>
                <c:pt idx="105">
                  <c:v>38846.0</c:v>
                </c:pt>
                <c:pt idx="106">
                  <c:v>38847.0</c:v>
                </c:pt>
                <c:pt idx="107">
                  <c:v>38848.0</c:v>
                </c:pt>
                <c:pt idx="108">
                  <c:v>38849.0</c:v>
                </c:pt>
                <c:pt idx="109">
                  <c:v>38850.0</c:v>
                </c:pt>
                <c:pt idx="110">
                  <c:v>38851.0</c:v>
                </c:pt>
                <c:pt idx="111">
                  <c:v>38852.0</c:v>
                </c:pt>
                <c:pt idx="112">
                  <c:v>38853.0</c:v>
                </c:pt>
                <c:pt idx="113">
                  <c:v>38854.0</c:v>
                </c:pt>
                <c:pt idx="114">
                  <c:v>38855.0</c:v>
                </c:pt>
                <c:pt idx="115">
                  <c:v>38856.0</c:v>
                </c:pt>
                <c:pt idx="116">
                  <c:v>38857.0</c:v>
                </c:pt>
                <c:pt idx="117">
                  <c:v>38858.0</c:v>
                </c:pt>
                <c:pt idx="118">
                  <c:v>38859.0</c:v>
                </c:pt>
                <c:pt idx="119">
                  <c:v>38860.0</c:v>
                </c:pt>
                <c:pt idx="120">
                  <c:v>38861.0</c:v>
                </c:pt>
                <c:pt idx="121">
                  <c:v>38862.0</c:v>
                </c:pt>
                <c:pt idx="122">
                  <c:v>38863.0</c:v>
                </c:pt>
                <c:pt idx="123">
                  <c:v>38864.0</c:v>
                </c:pt>
                <c:pt idx="124">
                  <c:v>38865.0</c:v>
                </c:pt>
                <c:pt idx="125">
                  <c:v>38866.0</c:v>
                </c:pt>
                <c:pt idx="126">
                  <c:v>38867.0</c:v>
                </c:pt>
                <c:pt idx="127">
                  <c:v>38868.0</c:v>
                </c:pt>
                <c:pt idx="128">
                  <c:v>38869.0</c:v>
                </c:pt>
                <c:pt idx="129">
                  <c:v>38870.0</c:v>
                </c:pt>
                <c:pt idx="130">
                  <c:v>38871.0</c:v>
                </c:pt>
                <c:pt idx="131">
                  <c:v>38872.0</c:v>
                </c:pt>
                <c:pt idx="132">
                  <c:v>38873.0</c:v>
                </c:pt>
                <c:pt idx="133">
                  <c:v>38874.0</c:v>
                </c:pt>
                <c:pt idx="134">
                  <c:v>38875.0</c:v>
                </c:pt>
                <c:pt idx="135">
                  <c:v>38876.0</c:v>
                </c:pt>
                <c:pt idx="136">
                  <c:v>38877.0</c:v>
                </c:pt>
                <c:pt idx="137">
                  <c:v>38878.0</c:v>
                </c:pt>
                <c:pt idx="138">
                  <c:v>38879.0</c:v>
                </c:pt>
                <c:pt idx="139">
                  <c:v>38880.0</c:v>
                </c:pt>
                <c:pt idx="140">
                  <c:v>38881.0</c:v>
                </c:pt>
                <c:pt idx="141">
                  <c:v>38882.0</c:v>
                </c:pt>
                <c:pt idx="142">
                  <c:v>38883.0</c:v>
                </c:pt>
                <c:pt idx="143">
                  <c:v>38884.0</c:v>
                </c:pt>
                <c:pt idx="144">
                  <c:v>38885.0</c:v>
                </c:pt>
                <c:pt idx="145">
                  <c:v>38886.0</c:v>
                </c:pt>
                <c:pt idx="146">
                  <c:v>38887.0</c:v>
                </c:pt>
                <c:pt idx="147">
                  <c:v>38888.0</c:v>
                </c:pt>
                <c:pt idx="148">
                  <c:v>38889.0</c:v>
                </c:pt>
                <c:pt idx="149">
                  <c:v>38890.0</c:v>
                </c:pt>
                <c:pt idx="150">
                  <c:v>38891.0</c:v>
                </c:pt>
                <c:pt idx="151">
                  <c:v>38892.0</c:v>
                </c:pt>
                <c:pt idx="152">
                  <c:v>38893.0</c:v>
                </c:pt>
                <c:pt idx="153">
                  <c:v>38894.0</c:v>
                </c:pt>
                <c:pt idx="154">
                  <c:v>38895.0</c:v>
                </c:pt>
                <c:pt idx="155">
                  <c:v>38896.0</c:v>
                </c:pt>
                <c:pt idx="156">
                  <c:v>38897.0</c:v>
                </c:pt>
                <c:pt idx="157">
                  <c:v>38898.0</c:v>
                </c:pt>
                <c:pt idx="158">
                  <c:v>38899.0</c:v>
                </c:pt>
                <c:pt idx="159">
                  <c:v>38900.0</c:v>
                </c:pt>
                <c:pt idx="160">
                  <c:v>38901.0</c:v>
                </c:pt>
                <c:pt idx="161">
                  <c:v>38902.0</c:v>
                </c:pt>
                <c:pt idx="162">
                  <c:v>38903.0</c:v>
                </c:pt>
                <c:pt idx="163">
                  <c:v>38904.0</c:v>
                </c:pt>
              </c:numCache>
            </c:numRef>
          </c:cat>
          <c:val>
            <c:numRef>
              <c:f>'plot data10 luglio'!$F$355:$F$518</c:f>
              <c:numCache>
                <c:formatCode>General</c:formatCode>
                <c:ptCount val="16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1.0</c:v>
                </c:pt>
                <c:pt idx="73">
                  <c:v>1.0</c:v>
                </c:pt>
                <c:pt idx="74">
                  <c:v>4.0</c:v>
                </c:pt>
                <c:pt idx="75">
                  <c:v>4.0</c:v>
                </c:pt>
                <c:pt idx="76">
                  <c:v>5.0</c:v>
                </c:pt>
                <c:pt idx="77">
                  <c:v>6.0</c:v>
                </c:pt>
                <c:pt idx="78">
                  <c:v>6.0</c:v>
                </c:pt>
                <c:pt idx="79">
                  <c:v>7.0</c:v>
                </c:pt>
                <c:pt idx="80">
                  <c:v>7.0</c:v>
                </c:pt>
                <c:pt idx="81">
                  <c:v>8.0</c:v>
                </c:pt>
                <c:pt idx="82">
                  <c:v>8.0</c:v>
                </c:pt>
                <c:pt idx="83">
                  <c:v>11.0</c:v>
                </c:pt>
                <c:pt idx="84">
                  <c:v>15.0</c:v>
                </c:pt>
                <c:pt idx="85">
                  <c:v>18.0</c:v>
                </c:pt>
                <c:pt idx="86">
                  <c:v>19.0</c:v>
                </c:pt>
                <c:pt idx="87">
                  <c:v>19.0</c:v>
                </c:pt>
                <c:pt idx="88">
                  <c:v>19.0</c:v>
                </c:pt>
                <c:pt idx="89">
                  <c:v>30.0</c:v>
                </c:pt>
                <c:pt idx="90">
                  <c:v>35.0</c:v>
                </c:pt>
                <c:pt idx="91">
                  <c:v>36.0</c:v>
                </c:pt>
                <c:pt idx="92">
                  <c:v>47.0</c:v>
                </c:pt>
                <c:pt idx="93">
                  <c:v>50.0</c:v>
                </c:pt>
                <c:pt idx="94">
                  <c:v>50.0</c:v>
                </c:pt>
                <c:pt idx="95">
                  <c:v>50.0</c:v>
                </c:pt>
                <c:pt idx="96">
                  <c:v>50.0</c:v>
                </c:pt>
                <c:pt idx="97">
                  <c:v>50.0</c:v>
                </c:pt>
                <c:pt idx="98">
                  <c:v>50.0</c:v>
                </c:pt>
                <c:pt idx="99">
                  <c:v>50.0</c:v>
                </c:pt>
                <c:pt idx="100">
                  <c:v>50.0</c:v>
                </c:pt>
                <c:pt idx="101">
                  <c:v>51.0</c:v>
                </c:pt>
                <c:pt idx="102">
                  <c:v>52.0</c:v>
                </c:pt>
                <c:pt idx="103">
                  <c:v>52.0</c:v>
                </c:pt>
                <c:pt idx="104">
                  <c:v>52.0</c:v>
                </c:pt>
                <c:pt idx="105">
                  <c:v>52.0</c:v>
                </c:pt>
                <c:pt idx="106">
                  <c:v>53.0</c:v>
                </c:pt>
                <c:pt idx="107">
                  <c:v>54.0</c:v>
                </c:pt>
                <c:pt idx="108">
                  <c:v>59.0</c:v>
                </c:pt>
                <c:pt idx="109">
                  <c:v>65.0</c:v>
                </c:pt>
                <c:pt idx="110">
                  <c:v>68.0</c:v>
                </c:pt>
                <c:pt idx="111">
                  <c:v>70.0</c:v>
                </c:pt>
                <c:pt idx="112">
                  <c:v>70.0</c:v>
                </c:pt>
                <c:pt idx="113">
                  <c:v>70.0</c:v>
                </c:pt>
                <c:pt idx="114">
                  <c:v>72.0</c:v>
                </c:pt>
                <c:pt idx="115">
                  <c:v>76.0</c:v>
                </c:pt>
                <c:pt idx="116">
                  <c:v>76.0</c:v>
                </c:pt>
                <c:pt idx="117">
                  <c:v>78.0</c:v>
                </c:pt>
                <c:pt idx="118">
                  <c:v>81.0</c:v>
                </c:pt>
                <c:pt idx="119">
                  <c:v>81.0</c:v>
                </c:pt>
                <c:pt idx="120">
                  <c:v>84.0</c:v>
                </c:pt>
                <c:pt idx="121">
                  <c:v>84.0</c:v>
                </c:pt>
                <c:pt idx="122">
                  <c:v>84.0</c:v>
                </c:pt>
                <c:pt idx="123">
                  <c:v>84.0</c:v>
                </c:pt>
                <c:pt idx="124">
                  <c:v>89.0</c:v>
                </c:pt>
                <c:pt idx="125">
                  <c:v>89.0</c:v>
                </c:pt>
                <c:pt idx="126">
                  <c:v>89.0</c:v>
                </c:pt>
                <c:pt idx="127">
                  <c:v>89.0</c:v>
                </c:pt>
                <c:pt idx="128">
                  <c:v>93.0</c:v>
                </c:pt>
                <c:pt idx="129">
                  <c:v>95.0</c:v>
                </c:pt>
                <c:pt idx="130">
                  <c:v>95.0</c:v>
                </c:pt>
                <c:pt idx="131">
                  <c:v>95.0</c:v>
                </c:pt>
                <c:pt idx="132">
                  <c:v>96.0</c:v>
                </c:pt>
                <c:pt idx="133">
                  <c:v>100.0</c:v>
                </c:pt>
                <c:pt idx="134">
                  <c:v>100.0</c:v>
                </c:pt>
                <c:pt idx="135">
                  <c:v>100.0</c:v>
                </c:pt>
                <c:pt idx="136">
                  <c:v>101.0</c:v>
                </c:pt>
                <c:pt idx="137">
                  <c:v>101.0</c:v>
                </c:pt>
                <c:pt idx="138">
                  <c:v>101.0</c:v>
                </c:pt>
                <c:pt idx="139">
                  <c:v>101.0</c:v>
                </c:pt>
                <c:pt idx="140">
                  <c:v>101.0</c:v>
                </c:pt>
                <c:pt idx="141">
                  <c:v>101.0</c:v>
                </c:pt>
                <c:pt idx="142">
                  <c:v>101.0</c:v>
                </c:pt>
                <c:pt idx="143">
                  <c:v>102.0</c:v>
                </c:pt>
                <c:pt idx="144">
                  <c:v>103.0</c:v>
                </c:pt>
                <c:pt idx="145">
                  <c:v>103.0</c:v>
                </c:pt>
                <c:pt idx="146">
                  <c:v>103.0</c:v>
                </c:pt>
                <c:pt idx="147">
                  <c:v>103.0</c:v>
                </c:pt>
                <c:pt idx="148">
                  <c:v>105.0</c:v>
                </c:pt>
                <c:pt idx="149">
                  <c:v>105.0</c:v>
                </c:pt>
                <c:pt idx="150">
                  <c:v>105.0</c:v>
                </c:pt>
                <c:pt idx="151">
                  <c:v>105.0</c:v>
                </c:pt>
                <c:pt idx="152">
                  <c:v>105.0</c:v>
                </c:pt>
                <c:pt idx="153">
                  <c:v>105.0</c:v>
                </c:pt>
                <c:pt idx="154">
                  <c:v>105.0</c:v>
                </c:pt>
                <c:pt idx="155">
                  <c:v>105.0</c:v>
                </c:pt>
                <c:pt idx="156">
                  <c:v>106.0</c:v>
                </c:pt>
                <c:pt idx="157">
                  <c:v>107.0</c:v>
                </c:pt>
                <c:pt idx="158">
                  <c:v>107.0</c:v>
                </c:pt>
                <c:pt idx="159">
                  <c:v>108.0</c:v>
                </c:pt>
                <c:pt idx="160">
                  <c:v>108.0</c:v>
                </c:pt>
                <c:pt idx="161">
                  <c:v>109.0</c:v>
                </c:pt>
                <c:pt idx="162">
                  <c:v>109.0</c:v>
                </c:pt>
                <c:pt idx="163">
                  <c:v>109.0</c:v>
                </c:pt>
              </c:numCache>
            </c:numRef>
          </c:val>
        </c:ser>
        <c:ser>
          <c:idx val="5"/>
          <c:order val="5"/>
          <c:tx>
            <c:strRef>
              <c:f>'plot data10 luglio'!$G$354</c:f>
              <c:strCache>
                <c:ptCount val="1"/>
                <c:pt idx="0">
                  <c:v>other</c:v>
                </c:pt>
              </c:strCache>
            </c:strRef>
          </c:tx>
          <c:cat>
            <c:numRef>
              <c:f>'plot data10 luglio'!$A$355:$A$518</c:f>
              <c:numCache>
                <c:formatCode>dd-mm-yy</c:formatCode>
                <c:ptCount val="164"/>
                <c:pt idx="0">
                  <c:v>38737.0</c:v>
                </c:pt>
                <c:pt idx="1">
                  <c:v>38738.0</c:v>
                </c:pt>
                <c:pt idx="2">
                  <c:v>38739.0</c:v>
                </c:pt>
                <c:pt idx="3">
                  <c:v>38740.0</c:v>
                </c:pt>
                <c:pt idx="4">
                  <c:v>38742.0</c:v>
                </c:pt>
                <c:pt idx="5">
                  <c:v>38743.0</c:v>
                </c:pt>
                <c:pt idx="6">
                  <c:v>38744.0</c:v>
                </c:pt>
                <c:pt idx="7">
                  <c:v>38745.0</c:v>
                </c:pt>
                <c:pt idx="8">
                  <c:v>38746.0</c:v>
                </c:pt>
                <c:pt idx="9">
                  <c:v>38748.0</c:v>
                </c:pt>
                <c:pt idx="10">
                  <c:v>38750.0</c:v>
                </c:pt>
                <c:pt idx="11">
                  <c:v>38751.0</c:v>
                </c:pt>
                <c:pt idx="12">
                  <c:v>38752.0</c:v>
                </c:pt>
                <c:pt idx="13">
                  <c:v>38753.0</c:v>
                </c:pt>
                <c:pt idx="14">
                  <c:v>38755.0</c:v>
                </c:pt>
                <c:pt idx="15">
                  <c:v>38756.0</c:v>
                </c:pt>
                <c:pt idx="16">
                  <c:v>38757.0</c:v>
                </c:pt>
                <c:pt idx="17">
                  <c:v>38758.0</c:v>
                </c:pt>
                <c:pt idx="18">
                  <c:v>38759.0</c:v>
                </c:pt>
                <c:pt idx="19">
                  <c:v>38760.0</c:v>
                </c:pt>
                <c:pt idx="20">
                  <c:v>38761.0</c:v>
                </c:pt>
                <c:pt idx="21">
                  <c:v>38762.0</c:v>
                </c:pt>
                <c:pt idx="22">
                  <c:v>38763.0</c:v>
                </c:pt>
                <c:pt idx="23">
                  <c:v>38764.0</c:v>
                </c:pt>
                <c:pt idx="24">
                  <c:v>38765.0</c:v>
                </c:pt>
                <c:pt idx="25">
                  <c:v>38766.0</c:v>
                </c:pt>
                <c:pt idx="26">
                  <c:v>38767.0</c:v>
                </c:pt>
                <c:pt idx="27">
                  <c:v>38768.0</c:v>
                </c:pt>
                <c:pt idx="28">
                  <c:v>38769.0</c:v>
                </c:pt>
                <c:pt idx="29">
                  <c:v>38770.0</c:v>
                </c:pt>
                <c:pt idx="30">
                  <c:v>38771.0</c:v>
                </c:pt>
                <c:pt idx="31">
                  <c:v>38772.0</c:v>
                </c:pt>
                <c:pt idx="32">
                  <c:v>38773.0</c:v>
                </c:pt>
                <c:pt idx="33">
                  <c:v>38774.0</c:v>
                </c:pt>
                <c:pt idx="34">
                  <c:v>38775.0</c:v>
                </c:pt>
                <c:pt idx="35">
                  <c:v>38776.0</c:v>
                </c:pt>
                <c:pt idx="36">
                  <c:v>38777.0</c:v>
                </c:pt>
                <c:pt idx="37">
                  <c:v>38778.0</c:v>
                </c:pt>
                <c:pt idx="38">
                  <c:v>38779.0</c:v>
                </c:pt>
                <c:pt idx="39">
                  <c:v>38780.0</c:v>
                </c:pt>
                <c:pt idx="40">
                  <c:v>38781.0</c:v>
                </c:pt>
                <c:pt idx="41">
                  <c:v>38782.0</c:v>
                </c:pt>
                <c:pt idx="42">
                  <c:v>38783.0</c:v>
                </c:pt>
                <c:pt idx="43">
                  <c:v>38784.0</c:v>
                </c:pt>
                <c:pt idx="44">
                  <c:v>38785.0</c:v>
                </c:pt>
                <c:pt idx="45">
                  <c:v>38786.0</c:v>
                </c:pt>
                <c:pt idx="46">
                  <c:v>38787.0</c:v>
                </c:pt>
                <c:pt idx="47">
                  <c:v>38788.0</c:v>
                </c:pt>
                <c:pt idx="48">
                  <c:v>38789.0</c:v>
                </c:pt>
                <c:pt idx="49">
                  <c:v>38790.0</c:v>
                </c:pt>
                <c:pt idx="50">
                  <c:v>38791.0</c:v>
                </c:pt>
                <c:pt idx="51">
                  <c:v>38792.0</c:v>
                </c:pt>
                <c:pt idx="52">
                  <c:v>38793.0</c:v>
                </c:pt>
                <c:pt idx="53">
                  <c:v>38794.0</c:v>
                </c:pt>
                <c:pt idx="54">
                  <c:v>38795.0</c:v>
                </c:pt>
                <c:pt idx="55">
                  <c:v>38796.0</c:v>
                </c:pt>
                <c:pt idx="56">
                  <c:v>38797.0</c:v>
                </c:pt>
                <c:pt idx="57">
                  <c:v>38798.0</c:v>
                </c:pt>
                <c:pt idx="58">
                  <c:v>38799.0</c:v>
                </c:pt>
                <c:pt idx="59">
                  <c:v>38800.0</c:v>
                </c:pt>
                <c:pt idx="60">
                  <c:v>38801.0</c:v>
                </c:pt>
                <c:pt idx="61">
                  <c:v>38802.0</c:v>
                </c:pt>
                <c:pt idx="62">
                  <c:v>38803.0</c:v>
                </c:pt>
                <c:pt idx="63">
                  <c:v>38804.0</c:v>
                </c:pt>
                <c:pt idx="64">
                  <c:v>38805.0</c:v>
                </c:pt>
                <c:pt idx="65">
                  <c:v>38806.0</c:v>
                </c:pt>
                <c:pt idx="66">
                  <c:v>38807.0</c:v>
                </c:pt>
                <c:pt idx="67">
                  <c:v>38808.0</c:v>
                </c:pt>
                <c:pt idx="68">
                  <c:v>38809.0</c:v>
                </c:pt>
                <c:pt idx="69">
                  <c:v>38810.0</c:v>
                </c:pt>
                <c:pt idx="70">
                  <c:v>38811.0</c:v>
                </c:pt>
                <c:pt idx="71">
                  <c:v>38812.0</c:v>
                </c:pt>
                <c:pt idx="72">
                  <c:v>38813.0</c:v>
                </c:pt>
                <c:pt idx="73">
                  <c:v>38814.0</c:v>
                </c:pt>
                <c:pt idx="74">
                  <c:v>38815.0</c:v>
                </c:pt>
                <c:pt idx="75">
                  <c:v>38816.0</c:v>
                </c:pt>
                <c:pt idx="76">
                  <c:v>38817.0</c:v>
                </c:pt>
                <c:pt idx="77">
                  <c:v>38818.0</c:v>
                </c:pt>
                <c:pt idx="78">
                  <c:v>38819.0</c:v>
                </c:pt>
                <c:pt idx="79">
                  <c:v>38820.0</c:v>
                </c:pt>
                <c:pt idx="80">
                  <c:v>38821.0</c:v>
                </c:pt>
                <c:pt idx="81">
                  <c:v>38822.0</c:v>
                </c:pt>
                <c:pt idx="82">
                  <c:v>38823.0</c:v>
                </c:pt>
                <c:pt idx="83">
                  <c:v>38824.0</c:v>
                </c:pt>
                <c:pt idx="84">
                  <c:v>38825.0</c:v>
                </c:pt>
                <c:pt idx="85">
                  <c:v>38826.0</c:v>
                </c:pt>
                <c:pt idx="86">
                  <c:v>38827.0</c:v>
                </c:pt>
                <c:pt idx="87">
                  <c:v>38828.0</c:v>
                </c:pt>
                <c:pt idx="88">
                  <c:v>38829.0</c:v>
                </c:pt>
                <c:pt idx="89">
                  <c:v>38830.0</c:v>
                </c:pt>
                <c:pt idx="90">
                  <c:v>38831.0</c:v>
                </c:pt>
                <c:pt idx="91">
                  <c:v>38832.0</c:v>
                </c:pt>
                <c:pt idx="92">
                  <c:v>38833.0</c:v>
                </c:pt>
                <c:pt idx="93">
                  <c:v>38834.0</c:v>
                </c:pt>
                <c:pt idx="94">
                  <c:v>38835.0</c:v>
                </c:pt>
                <c:pt idx="95">
                  <c:v>38836.0</c:v>
                </c:pt>
                <c:pt idx="96">
                  <c:v>38837.0</c:v>
                </c:pt>
                <c:pt idx="97">
                  <c:v>38838.0</c:v>
                </c:pt>
                <c:pt idx="98">
                  <c:v>38839.0</c:v>
                </c:pt>
                <c:pt idx="99">
                  <c:v>38840.0</c:v>
                </c:pt>
                <c:pt idx="100">
                  <c:v>38841.0</c:v>
                </c:pt>
                <c:pt idx="101">
                  <c:v>38842.0</c:v>
                </c:pt>
                <c:pt idx="102">
                  <c:v>38843.0</c:v>
                </c:pt>
                <c:pt idx="103">
                  <c:v>38844.0</c:v>
                </c:pt>
                <c:pt idx="104">
                  <c:v>38845.0</c:v>
                </c:pt>
                <c:pt idx="105">
                  <c:v>38846.0</c:v>
                </c:pt>
                <c:pt idx="106">
                  <c:v>38847.0</c:v>
                </c:pt>
                <c:pt idx="107">
                  <c:v>38848.0</c:v>
                </c:pt>
                <c:pt idx="108">
                  <c:v>38849.0</c:v>
                </c:pt>
                <c:pt idx="109">
                  <c:v>38850.0</c:v>
                </c:pt>
                <c:pt idx="110">
                  <c:v>38851.0</c:v>
                </c:pt>
                <c:pt idx="111">
                  <c:v>38852.0</c:v>
                </c:pt>
                <c:pt idx="112">
                  <c:v>38853.0</c:v>
                </c:pt>
                <c:pt idx="113">
                  <c:v>38854.0</c:v>
                </c:pt>
                <c:pt idx="114">
                  <c:v>38855.0</c:v>
                </c:pt>
                <c:pt idx="115">
                  <c:v>38856.0</c:v>
                </c:pt>
                <c:pt idx="116">
                  <c:v>38857.0</c:v>
                </c:pt>
                <c:pt idx="117">
                  <c:v>38858.0</c:v>
                </c:pt>
                <c:pt idx="118">
                  <c:v>38859.0</c:v>
                </c:pt>
                <c:pt idx="119">
                  <c:v>38860.0</c:v>
                </c:pt>
                <c:pt idx="120">
                  <c:v>38861.0</c:v>
                </c:pt>
                <c:pt idx="121">
                  <c:v>38862.0</c:v>
                </c:pt>
                <c:pt idx="122">
                  <c:v>38863.0</c:v>
                </c:pt>
                <c:pt idx="123">
                  <c:v>38864.0</c:v>
                </c:pt>
                <c:pt idx="124">
                  <c:v>38865.0</c:v>
                </c:pt>
                <c:pt idx="125">
                  <c:v>38866.0</c:v>
                </c:pt>
                <c:pt idx="126">
                  <c:v>38867.0</c:v>
                </c:pt>
                <c:pt idx="127">
                  <c:v>38868.0</c:v>
                </c:pt>
                <c:pt idx="128">
                  <c:v>38869.0</c:v>
                </c:pt>
                <c:pt idx="129">
                  <c:v>38870.0</c:v>
                </c:pt>
                <c:pt idx="130">
                  <c:v>38871.0</c:v>
                </c:pt>
                <c:pt idx="131">
                  <c:v>38872.0</c:v>
                </c:pt>
                <c:pt idx="132">
                  <c:v>38873.0</c:v>
                </c:pt>
                <c:pt idx="133">
                  <c:v>38874.0</c:v>
                </c:pt>
                <c:pt idx="134">
                  <c:v>38875.0</c:v>
                </c:pt>
                <c:pt idx="135">
                  <c:v>38876.0</c:v>
                </c:pt>
                <c:pt idx="136">
                  <c:v>38877.0</c:v>
                </c:pt>
                <c:pt idx="137">
                  <c:v>38878.0</c:v>
                </c:pt>
                <c:pt idx="138">
                  <c:v>38879.0</c:v>
                </c:pt>
                <c:pt idx="139">
                  <c:v>38880.0</c:v>
                </c:pt>
                <c:pt idx="140">
                  <c:v>38881.0</c:v>
                </c:pt>
                <c:pt idx="141">
                  <c:v>38882.0</c:v>
                </c:pt>
                <c:pt idx="142">
                  <c:v>38883.0</c:v>
                </c:pt>
                <c:pt idx="143">
                  <c:v>38884.0</c:v>
                </c:pt>
                <c:pt idx="144">
                  <c:v>38885.0</c:v>
                </c:pt>
                <c:pt idx="145">
                  <c:v>38886.0</c:v>
                </c:pt>
                <c:pt idx="146">
                  <c:v>38887.0</c:v>
                </c:pt>
                <c:pt idx="147">
                  <c:v>38888.0</c:v>
                </c:pt>
                <c:pt idx="148">
                  <c:v>38889.0</c:v>
                </c:pt>
                <c:pt idx="149">
                  <c:v>38890.0</c:v>
                </c:pt>
                <c:pt idx="150">
                  <c:v>38891.0</c:v>
                </c:pt>
                <c:pt idx="151">
                  <c:v>38892.0</c:v>
                </c:pt>
                <c:pt idx="152">
                  <c:v>38893.0</c:v>
                </c:pt>
                <c:pt idx="153">
                  <c:v>38894.0</c:v>
                </c:pt>
                <c:pt idx="154">
                  <c:v>38895.0</c:v>
                </c:pt>
                <c:pt idx="155">
                  <c:v>38896.0</c:v>
                </c:pt>
                <c:pt idx="156">
                  <c:v>38897.0</c:v>
                </c:pt>
                <c:pt idx="157">
                  <c:v>38898.0</c:v>
                </c:pt>
                <c:pt idx="158">
                  <c:v>38899.0</c:v>
                </c:pt>
                <c:pt idx="159">
                  <c:v>38900.0</c:v>
                </c:pt>
                <c:pt idx="160">
                  <c:v>38901.0</c:v>
                </c:pt>
                <c:pt idx="161">
                  <c:v>38902.0</c:v>
                </c:pt>
                <c:pt idx="162">
                  <c:v>38903.0</c:v>
                </c:pt>
                <c:pt idx="163">
                  <c:v>38904.0</c:v>
                </c:pt>
              </c:numCache>
            </c:numRef>
          </c:cat>
          <c:val>
            <c:numRef>
              <c:f>'plot data10 luglio'!$G$355:$G$518</c:f>
              <c:numCache>
                <c:formatCode>General</c:formatCode>
                <c:ptCount val="16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4.0</c:v>
                </c:pt>
                <c:pt idx="90">
                  <c:v>5.0</c:v>
                </c:pt>
                <c:pt idx="91">
                  <c:v>6.0</c:v>
                </c:pt>
                <c:pt idx="92">
                  <c:v>6.0</c:v>
                </c:pt>
                <c:pt idx="93">
                  <c:v>6.0</c:v>
                </c:pt>
                <c:pt idx="94">
                  <c:v>6.0</c:v>
                </c:pt>
                <c:pt idx="95">
                  <c:v>6.0</c:v>
                </c:pt>
                <c:pt idx="96">
                  <c:v>6.0</c:v>
                </c:pt>
                <c:pt idx="97">
                  <c:v>6.0</c:v>
                </c:pt>
                <c:pt idx="98">
                  <c:v>6.0</c:v>
                </c:pt>
                <c:pt idx="99">
                  <c:v>6.0</c:v>
                </c:pt>
                <c:pt idx="100">
                  <c:v>6.0</c:v>
                </c:pt>
                <c:pt idx="101">
                  <c:v>6.0</c:v>
                </c:pt>
                <c:pt idx="102">
                  <c:v>6.0</c:v>
                </c:pt>
                <c:pt idx="103">
                  <c:v>6.0</c:v>
                </c:pt>
                <c:pt idx="104">
                  <c:v>7.0</c:v>
                </c:pt>
                <c:pt idx="105">
                  <c:v>7.0</c:v>
                </c:pt>
                <c:pt idx="106">
                  <c:v>7.0</c:v>
                </c:pt>
                <c:pt idx="107">
                  <c:v>7.0</c:v>
                </c:pt>
                <c:pt idx="108">
                  <c:v>11.0</c:v>
                </c:pt>
                <c:pt idx="109">
                  <c:v>15.0</c:v>
                </c:pt>
                <c:pt idx="110">
                  <c:v>15.0</c:v>
                </c:pt>
                <c:pt idx="111">
                  <c:v>16.0</c:v>
                </c:pt>
                <c:pt idx="112">
                  <c:v>16.0</c:v>
                </c:pt>
                <c:pt idx="113">
                  <c:v>16.0</c:v>
                </c:pt>
                <c:pt idx="114">
                  <c:v>16.0</c:v>
                </c:pt>
                <c:pt idx="115">
                  <c:v>18.0</c:v>
                </c:pt>
                <c:pt idx="116">
                  <c:v>18.0</c:v>
                </c:pt>
                <c:pt idx="117">
                  <c:v>19.0</c:v>
                </c:pt>
                <c:pt idx="118">
                  <c:v>19.0</c:v>
                </c:pt>
                <c:pt idx="119">
                  <c:v>19.0</c:v>
                </c:pt>
                <c:pt idx="120">
                  <c:v>19.0</c:v>
                </c:pt>
                <c:pt idx="121">
                  <c:v>19.0</c:v>
                </c:pt>
                <c:pt idx="122">
                  <c:v>19.0</c:v>
                </c:pt>
                <c:pt idx="123">
                  <c:v>19.0</c:v>
                </c:pt>
                <c:pt idx="124">
                  <c:v>20.0</c:v>
                </c:pt>
                <c:pt idx="125">
                  <c:v>20.0</c:v>
                </c:pt>
                <c:pt idx="126">
                  <c:v>20.0</c:v>
                </c:pt>
                <c:pt idx="127">
                  <c:v>20.0</c:v>
                </c:pt>
                <c:pt idx="128">
                  <c:v>20.0</c:v>
                </c:pt>
                <c:pt idx="129">
                  <c:v>20.0</c:v>
                </c:pt>
                <c:pt idx="130">
                  <c:v>20.0</c:v>
                </c:pt>
                <c:pt idx="131">
                  <c:v>20.0</c:v>
                </c:pt>
                <c:pt idx="132">
                  <c:v>20.0</c:v>
                </c:pt>
                <c:pt idx="133">
                  <c:v>20.0</c:v>
                </c:pt>
                <c:pt idx="134">
                  <c:v>20.0</c:v>
                </c:pt>
                <c:pt idx="135">
                  <c:v>20.0</c:v>
                </c:pt>
                <c:pt idx="136">
                  <c:v>20.0</c:v>
                </c:pt>
                <c:pt idx="137">
                  <c:v>20.0</c:v>
                </c:pt>
                <c:pt idx="138">
                  <c:v>20.0</c:v>
                </c:pt>
                <c:pt idx="139">
                  <c:v>20.0</c:v>
                </c:pt>
                <c:pt idx="140">
                  <c:v>20.0</c:v>
                </c:pt>
                <c:pt idx="141">
                  <c:v>20.0</c:v>
                </c:pt>
                <c:pt idx="142">
                  <c:v>20.0</c:v>
                </c:pt>
                <c:pt idx="143">
                  <c:v>20.0</c:v>
                </c:pt>
                <c:pt idx="144">
                  <c:v>20.0</c:v>
                </c:pt>
                <c:pt idx="145">
                  <c:v>20.0</c:v>
                </c:pt>
                <c:pt idx="146">
                  <c:v>20.0</c:v>
                </c:pt>
                <c:pt idx="147">
                  <c:v>20.0</c:v>
                </c:pt>
                <c:pt idx="148">
                  <c:v>20.0</c:v>
                </c:pt>
                <c:pt idx="149">
                  <c:v>20.0</c:v>
                </c:pt>
                <c:pt idx="150">
                  <c:v>20.0</c:v>
                </c:pt>
                <c:pt idx="151">
                  <c:v>20.0</c:v>
                </c:pt>
                <c:pt idx="152">
                  <c:v>20.0</c:v>
                </c:pt>
                <c:pt idx="153">
                  <c:v>20.0</c:v>
                </c:pt>
                <c:pt idx="154">
                  <c:v>20.0</c:v>
                </c:pt>
                <c:pt idx="155">
                  <c:v>20.0</c:v>
                </c:pt>
                <c:pt idx="156">
                  <c:v>20.0</c:v>
                </c:pt>
                <c:pt idx="157">
                  <c:v>20.0</c:v>
                </c:pt>
                <c:pt idx="158">
                  <c:v>21.0</c:v>
                </c:pt>
                <c:pt idx="159">
                  <c:v>21.0</c:v>
                </c:pt>
                <c:pt idx="160">
                  <c:v>21.0</c:v>
                </c:pt>
                <c:pt idx="161">
                  <c:v>21.0</c:v>
                </c:pt>
                <c:pt idx="162">
                  <c:v>21.0</c:v>
                </c:pt>
                <c:pt idx="163">
                  <c:v>21.0</c:v>
                </c:pt>
              </c:numCache>
            </c:numRef>
          </c:val>
        </c:ser>
        <c:axId val="662651928"/>
        <c:axId val="661744536"/>
      </c:areaChart>
      <c:dateAx>
        <c:axId val="662651928"/>
        <c:scaling>
          <c:orientation val="minMax"/>
        </c:scaling>
        <c:axPos val="b"/>
        <c:numFmt formatCode="dd-mm-yy" sourceLinked="1"/>
        <c:tickLblPos val="nextTo"/>
        <c:crossAx val="661744536"/>
        <c:crosses val="autoZero"/>
        <c:auto val="1"/>
        <c:lblOffset val="100"/>
      </c:dateAx>
      <c:valAx>
        <c:axId val="661744536"/>
        <c:scaling>
          <c:orientation val="minMax"/>
        </c:scaling>
        <c:axPos val="l"/>
        <c:majorGridlines/>
        <c:numFmt formatCode="General" sourceLinked="1"/>
        <c:tickLblPos val="nextTo"/>
        <c:crossAx val="66265192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areaChart>
        <c:grouping val="stacked"/>
        <c:ser>
          <c:idx val="0"/>
          <c:order val="0"/>
          <c:tx>
            <c:strRef>
              <c:f>'plot data10 luglio'!$B$1038</c:f>
              <c:strCache>
                <c:ptCount val="1"/>
                <c:pt idx="0">
                  <c:v>RAW</c:v>
                </c:pt>
              </c:strCache>
            </c:strRef>
          </c:tx>
          <c:cat>
            <c:numRef>
              <c:f>'plot data10 luglio'!$A$1039:$A$1143</c:f>
              <c:numCache>
                <c:formatCode>dd-mm-yy</c:formatCode>
                <c:ptCount val="105"/>
                <c:pt idx="0">
                  <c:v>38778.0</c:v>
                </c:pt>
                <c:pt idx="1">
                  <c:v>38784.0</c:v>
                </c:pt>
                <c:pt idx="2">
                  <c:v>38790.0</c:v>
                </c:pt>
                <c:pt idx="3">
                  <c:v>38791.0</c:v>
                </c:pt>
                <c:pt idx="4">
                  <c:v>38792.0</c:v>
                </c:pt>
                <c:pt idx="5">
                  <c:v>38802.0</c:v>
                </c:pt>
                <c:pt idx="6">
                  <c:v>38803.0</c:v>
                </c:pt>
                <c:pt idx="7">
                  <c:v>38804.0</c:v>
                </c:pt>
                <c:pt idx="8">
                  <c:v>38805.0</c:v>
                </c:pt>
                <c:pt idx="9">
                  <c:v>38806.0</c:v>
                </c:pt>
                <c:pt idx="10">
                  <c:v>38807.0</c:v>
                </c:pt>
                <c:pt idx="11">
                  <c:v>38808.0</c:v>
                </c:pt>
                <c:pt idx="12">
                  <c:v>38809.0</c:v>
                </c:pt>
                <c:pt idx="13">
                  <c:v>38810.0</c:v>
                </c:pt>
                <c:pt idx="14">
                  <c:v>38811.0</c:v>
                </c:pt>
                <c:pt idx="15">
                  <c:v>38812.0</c:v>
                </c:pt>
                <c:pt idx="16">
                  <c:v>38813.0</c:v>
                </c:pt>
                <c:pt idx="17">
                  <c:v>38814.0</c:v>
                </c:pt>
                <c:pt idx="18">
                  <c:v>38815.0</c:v>
                </c:pt>
                <c:pt idx="19">
                  <c:v>38816.0</c:v>
                </c:pt>
                <c:pt idx="20">
                  <c:v>38817.0</c:v>
                </c:pt>
                <c:pt idx="21">
                  <c:v>38818.0</c:v>
                </c:pt>
                <c:pt idx="22">
                  <c:v>38819.0</c:v>
                </c:pt>
                <c:pt idx="23">
                  <c:v>38820.0</c:v>
                </c:pt>
                <c:pt idx="24">
                  <c:v>38821.0</c:v>
                </c:pt>
                <c:pt idx="25">
                  <c:v>38822.0</c:v>
                </c:pt>
                <c:pt idx="26">
                  <c:v>38823.0</c:v>
                </c:pt>
                <c:pt idx="27">
                  <c:v>38824.0</c:v>
                </c:pt>
                <c:pt idx="28">
                  <c:v>38825.0</c:v>
                </c:pt>
                <c:pt idx="29">
                  <c:v>38826.0</c:v>
                </c:pt>
                <c:pt idx="30">
                  <c:v>38827.0</c:v>
                </c:pt>
                <c:pt idx="31">
                  <c:v>38828.0</c:v>
                </c:pt>
                <c:pt idx="32">
                  <c:v>38829.0</c:v>
                </c:pt>
                <c:pt idx="33">
                  <c:v>38830.0</c:v>
                </c:pt>
                <c:pt idx="34">
                  <c:v>38831.0</c:v>
                </c:pt>
                <c:pt idx="35">
                  <c:v>38832.0</c:v>
                </c:pt>
                <c:pt idx="36">
                  <c:v>38833.0</c:v>
                </c:pt>
                <c:pt idx="37">
                  <c:v>38834.0</c:v>
                </c:pt>
                <c:pt idx="38">
                  <c:v>38835.0</c:v>
                </c:pt>
                <c:pt idx="39">
                  <c:v>38836.0</c:v>
                </c:pt>
                <c:pt idx="40">
                  <c:v>38837.0</c:v>
                </c:pt>
                <c:pt idx="41">
                  <c:v>38838.0</c:v>
                </c:pt>
                <c:pt idx="42">
                  <c:v>38839.0</c:v>
                </c:pt>
                <c:pt idx="43">
                  <c:v>38840.0</c:v>
                </c:pt>
                <c:pt idx="44">
                  <c:v>38841.0</c:v>
                </c:pt>
                <c:pt idx="45">
                  <c:v>38842.0</c:v>
                </c:pt>
                <c:pt idx="46">
                  <c:v>38843.0</c:v>
                </c:pt>
                <c:pt idx="47">
                  <c:v>38844.0</c:v>
                </c:pt>
                <c:pt idx="48">
                  <c:v>38845.0</c:v>
                </c:pt>
                <c:pt idx="49">
                  <c:v>38846.0</c:v>
                </c:pt>
                <c:pt idx="50">
                  <c:v>38847.0</c:v>
                </c:pt>
                <c:pt idx="51">
                  <c:v>38848.0</c:v>
                </c:pt>
                <c:pt idx="52">
                  <c:v>38849.0</c:v>
                </c:pt>
                <c:pt idx="53">
                  <c:v>38850.0</c:v>
                </c:pt>
                <c:pt idx="54">
                  <c:v>38851.0</c:v>
                </c:pt>
                <c:pt idx="55">
                  <c:v>38852.0</c:v>
                </c:pt>
                <c:pt idx="56">
                  <c:v>38853.0</c:v>
                </c:pt>
                <c:pt idx="57">
                  <c:v>38854.0</c:v>
                </c:pt>
                <c:pt idx="58">
                  <c:v>38855.0</c:v>
                </c:pt>
                <c:pt idx="59">
                  <c:v>38856.0</c:v>
                </c:pt>
                <c:pt idx="60">
                  <c:v>38857.0</c:v>
                </c:pt>
                <c:pt idx="61">
                  <c:v>38858.0</c:v>
                </c:pt>
                <c:pt idx="62">
                  <c:v>38859.0</c:v>
                </c:pt>
                <c:pt idx="63">
                  <c:v>38860.0</c:v>
                </c:pt>
                <c:pt idx="64">
                  <c:v>38861.0</c:v>
                </c:pt>
                <c:pt idx="65">
                  <c:v>38862.0</c:v>
                </c:pt>
                <c:pt idx="66">
                  <c:v>38863.0</c:v>
                </c:pt>
                <c:pt idx="67">
                  <c:v>38864.0</c:v>
                </c:pt>
                <c:pt idx="68">
                  <c:v>38865.0</c:v>
                </c:pt>
                <c:pt idx="69">
                  <c:v>38866.0</c:v>
                </c:pt>
                <c:pt idx="70">
                  <c:v>38867.0</c:v>
                </c:pt>
                <c:pt idx="71">
                  <c:v>38868.0</c:v>
                </c:pt>
                <c:pt idx="72">
                  <c:v>38869.0</c:v>
                </c:pt>
                <c:pt idx="73">
                  <c:v>38870.0</c:v>
                </c:pt>
                <c:pt idx="74">
                  <c:v>38872.0</c:v>
                </c:pt>
                <c:pt idx="75">
                  <c:v>38873.0</c:v>
                </c:pt>
                <c:pt idx="76">
                  <c:v>38874.0</c:v>
                </c:pt>
                <c:pt idx="77">
                  <c:v>38875.0</c:v>
                </c:pt>
                <c:pt idx="78">
                  <c:v>38876.0</c:v>
                </c:pt>
                <c:pt idx="79">
                  <c:v>38877.0</c:v>
                </c:pt>
                <c:pt idx="80">
                  <c:v>38878.0</c:v>
                </c:pt>
                <c:pt idx="81">
                  <c:v>38879.0</c:v>
                </c:pt>
                <c:pt idx="82">
                  <c:v>38880.0</c:v>
                </c:pt>
                <c:pt idx="83">
                  <c:v>38881.0</c:v>
                </c:pt>
                <c:pt idx="84">
                  <c:v>38882.0</c:v>
                </c:pt>
                <c:pt idx="85">
                  <c:v>38884.0</c:v>
                </c:pt>
                <c:pt idx="86">
                  <c:v>38885.0</c:v>
                </c:pt>
                <c:pt idx="87">
                  <c:v>38887.0</c:v>
                </c:pt>
                <c:pt idx="88">
                  <c:v>38888.0</c:v>
                </c:pt>
                <c:pt idx="89">
                  <c:v>38889.0</c:v>
                </c:pt>
                <c:pt idx="90">
                  <c:v>38890.0</c:v>
                </c:pt>
                <c:pt idx="91">
                  <c:v>38891.0</c:v>
                </c:pt>
                <c:pt idx="92">
                  <c:v>38892.0</c:v>
                </c:pt>
                <c:pt idx="93">
                  <c:v>38893.0</c:v>
                </c:pt>
                <c:pt idx="94">
                  <c:v>38894.0</c:v>
                </c:pt>
                <c:pt idx="95">
                  <c:v>38895.0</c:v>
                </c:pt>
                <c:pt idx="96">
                  <c:v>38896.0</c:v>
                </c:pt>
                <c:pt idx="97">
                  <c:v>38897.0</c:v>
                </c:pt>
                <c:pt idx="98">
                  <c:v>38898.0</c:v>
                </c:pt>
                <c:pt idx="99">
                  <c:v>38899.0</c:v>
                </c:pt>
                <c:pt idx="100">
                  <c:v>38900.0</c:v>
                </c:pt>
                <c:pt idx="101">
                  <c:v>38901.0</c:v>
                </c:pt>
                <c:pt idx="102">
                  <c:v>38902.0</c:v>
                </c:pt>
                <c:pt idx="103">
                  <c:v>38903.0</c:v>
                </c:pt>
                <c:pt idx="104">
                  <c:v>38904.0</c:v>
                </c:pt>
              </c:numCache>
            </c:numRef>
          </c:cat>
          <c:val>
            <c:numRef>
              <c:f>'plot data10 luglio'!$B$1039:$B$1143</c:f>
              <c:numCache>
                <c:formatCode>General</c:formatCode>
                <c:ptCount val="10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4.0</c:v>
                </c:pt>
                <c:pt idx="54">
                  <c:v>4.0</c:v>
                </c:pt>
                <c:pt idx="55">
                  <c:v>4.0</c:v>
                </c:pt>
                <c:pt idx="56">
                  <c:v>4.0</c:v>
                </c:pt>
                <c:pt idx="57">
                  <c:v>4.0</c:v>
                </c:pt>
                <c:pt idx="58">
                  <c:v>4.0</c:v>
                </c:pt>
                <c:pt idx="59">
                  <c:v>4.0</c:v>
                </c:pt>
                <c:pt idx="60">
                  <c:v>4.0</c:v>
                </c:pt>
                <c:pt idx="61">
                  <c:v>6.0</c:v>
                </c:pt>
                <c:pt idx="62">
                  <c:v>10.0</c:v>
                </c:pt>
                <c:pt idx="63">
                  <c:v>11.0</c:v>
                </c:pt>
                <c:pt idx="64">
                  <c:v>11.0</c:v>
                </c:pt>
                <c:pt idx="65">
                  <c:v>12.0</c:v>
                </c:pt>
                <c:pt idx="66">
                  <c:v>12.0</c:v>
                </c:pt>
                <c:pt idx="67">
                  <c:v>12.0</c:v>
                </c:pt>
                <c:pt idx="68">
                  <c:v>12.0</c:v>
                </c:pt>
                <c:pt idx="69">
                  <c:v>12.0</c:v>
                </c:pt>
                <c:pt idx="70">
                  <c:v>12.0</c:v>
                </c:pt>
                <c:pt idx="71">
                  <c:v>12.0</c:v>
                </c:pt>
                <c:pt idx="72">
                  <c:v>12.0</c:v>
                </c:pt>
                <c:pt idx="73">
                  <c:v>12.0</c:v>
                </c:pt>
                <c:pt idx="74">
                  <c:v>12.0</c:v>
                </c:pt>
                <c:pt idx="75">
                  <c:v>12.0</c:v>
                </c:pt>
                <c:pt idx="76">
                  <c:v>12.0</c:v>
                </c:pt>
                <c:pt idx="77">
                  <c:v>12.0</c:v>
                </c:pt>
                <c:pt idx="78">
                  <c:v>12.0</c:v>
                </c:pt>
                <c:pt idx="79">
                  <c:v>12.0</c:v>
                </c:pt>
                <c:pt idx="80">
                  <c:v>12.0</c:v>
                </c:pt>
                <c:pt idx="81">
                  <c:v>12.0</c:v>
                </c:pt>
                <c:pt idx="82">
                  <c:v>12.0</c:v>
                </c:pt>
                <c:pt idx="83">
                  <c:v>12.0</c:v>
                </c:pt>
                <c:pt idx="84">
                  <c:v>12.0</c:v>
                </c:pt>
                <c:pt idx="85">
                  <c:v>12.0</c:v>
                </c:pt>
                <c:pt idx="86">
                  <c:v>12.0</c:v>
                </c:pt>
                <c:pt idx="87">
                  <c:v>12.0</c:v>
                </c:pt>
                <c:pt idx="88">
                  <c:v>12.0</c:v>
                </c:pt>
                <c:pt idx="89">
                  <c:v>12.0</c:v>
                </c:pt>
                <c:pt idx="90">
                  <c:v>12.0</c:v>
                </c:pt>
                <c:pt idx="91">
                  <c:v>12.0</c:v>
                </c:pt>
                <c:pt idx="92">
                  <c:v>12.0</c:v>
                </c:pt>
                <c:pt idx="93">
                  <c:v>12.0</c:v>
                </c:pt>
                <c:pt idx="94">
                  <c:v>12.0</c:v>
                </c:pt>
                <c:pt idx="95">
                  <c:v>12.0</c:v>
                </c:pt>
                <c:pt idx="96">
                  <c:v>12.0</c:v>
                </c:pt>
                <c:pt idx="97">
                  <c:v>12.0</c:v>
                </c:pt>
                <c:pt idx="98">
                  <c:v>12.0</c:v>
                </c:pt>
                <c:pt idx="99">
                  <c:v>12.0</c:v>
                </c:pt>
                <c:pt idx="100">
                  <c:v>12.0</c:v>
                </c:pt>
                <c:pt idx="101">
                  <c:v>12.0</c:v>
                </c:pt>
                <c:pt idx="102">
                  <c:v>12.0</c:v>
                </c:pt>
                <c:pt idx="103">
                  <c:v>12.0</c:v>
                </c:pt>
                <c:pt idx="104">
                  <c:v>12.0</c:v>
                </c:pt>
              </c:numCache>
            </c:numRef>
          </c:val>
        </c:ser>
        <c:ser>
          <c:idx val="1"/>
          <c:order val="1"/>
          <c:tx>
            <c:strRef>
              <c:f>'plot data10 luglio'!$C$1038</c:f>
              <c:strCache>
                <c:ptCount val="1"/>
                <c:pt idx="0">
                  <c:v>ESD</c:v>
                </c:pt>
              </c:strCache>
            </c:strRef>
          </c:tx>
          <c:cat>
            <c:numRef>
              <c:f>'plot data10 luglio'!$A$1039:$A$1143</c:f>
              <c:numCache>
                <c:formatCode>dd-mm-yy</c:formatCode>
                <c:ptCount val="105"/>
                <c:pt idx="0">
                  <c:v>38778.0</c:v>
                </c:pt>
                <c:pt idx="1">
                  <c:v>38784.0</c:v>
                </c:pt>
                <c:pt idx="2">
                  <c:v>38790.0</c:v>
                </c:pt>
                <c:pt idx="3">
                  <c:v>38791.0</c:v>
                </c:pt>
                <c:pt idx="4">
                  <c:v>38792.0</c:v>
                </c:pt>
                <c:pt idx="5">
                  <c:v>38802.0</c:v>
                </c:pt>
                <c:pt idx="6">
                  <c:v>38803.0</c:v>
                </c:pt>
                <c:pt idx="7">
                  <c:v>38804.0</c:v>
                </c:pt>
                <c:pt idx="8">
                  <c:v>38805.0</c:v>
                </c:pt>
                <c:pt idx="9">
                  <c:v>38806.0</c:v>
                </c:pt>
                <c:pt idx="10">
                  <c:v>38807.0</c:v>
                </c:pt>
                <c:pt idx="11">
                  <c:v>38808.0</c:v>
                </c:pt>
                <c:pt idx="12">
                  <c:v>38809.0</c:v>
                </c:pt>
                <c:pt idx="13">
                  <c:v>38810.0</c:v>
                </c:pt>
                <c:pt idx="14">
                  <c:v>38811.0</c:v>
                </c:pt>
                <c:pt idx="15">
                  <c:v>38812.0</c:v>
                </c:pt>
                <c:pt idx="16">
                  <c:v>38813.0</c:v>
                </c:pt>
                <c:pt idx="17">
                  <c:v>38814.0</c:v>
                </c:pt>
                <c:pt idx="18">
                  <c:v>38815.0</c:v>
                </c:pt>
                <c:pt idx="19">
                  <c:v>38816.0</c:v>
                </c:pt>
                <c:pt idx="20">
                  <c:v>38817.0</c:v>
                </c:pt>
                <c:pt idx="21">
                  <c:v>38818.0</c:v>
                </c:pt>
                <c:pt idx="22">
                  <c:v>38819.0</c:v>
                </c:pt>
                <c:pt idx="23">
                  <c:v>38820.0</c:v>
                </c:pt>
                <c:pt idx="24">
                  <c:v>38821.0</c:v>
                </c:pt>
                <c:pt idx="25">
                  <c:v>38822.0</c:v>
                </c:pt>
                <c:pt idx="26">
                  <c:v>38823.0</c:v>
                </c:pt>
                <c:pt idx="27">
                  <c:v>38824.0</c:v>
                </c:pt>
                <c:pt idx="28">
                  <c:v>38825.0</c:v>
                </c:pt>
                <c:pt idx="29">
                  <c:v>38826.0</c:v>
                </c:pt>
                <c:pt idx="30">
                  <c:v>38827.0</c:v>
                </c:pt>
                <c:pt idx="31">
                  <c:v>38828.0</c:v>
                </c:pt>
                <c:pt idx="32">
                  <c:v>38829.0</c:v>
                </c:pt>
                <c:pt idx="33">
                  <c:v>38830.0</c:v>
                </c:pt>
                <c:pt idx="34">
                  <c:v>38831.0</c:v>
                </c:pt>
                <c:pt idx="35">
                  <c:v>38832.0</c:v>
                </c:pt>
                <c:pt idx="36">
                  <c:v>38833.0</c:v>
                </c:pt>
                <c:pt idx="37">
                  <c:v>38834.0</c:v>
                </c:pt>
                <c:pt idx="38">
                  <c:v>38835.0</c:v>
                </c:pt>
                <c:pt idx="39">
                  <c:v>38836.0</c:v>
                </c:pt>
                <c:pt idx="40">
                  <c:v>38837.0</c:v>
                </c:pt>
                <c:pt idx="41">
                  <c:v>38838.0</c:v>
                </c:pt>
                <c:pt idx="42">
                  <c:v>38839.0</c:v>
                </c:pt>
                <c:pt idx="43">
                  <c:v>38840.0</c:v>
                </c:pt>
                <c:pt idx="44">
                  <c:v>38841.0</c:v>
                </c:pt>
                <c:pt idx="45">
                  <c:v>38842.0</c:v>
                </c:pt>
                <c:pt idx="46">
                  <c:v>38843.0</c:v>
                </c:pt>
                <c:pt idx="47">
                  <c:v>38844.0</c:v>
                </c:pt>
                <c:pt idx="48">
                  <c:v>38845.0</c:v>
                </c:pt>
                <c:pt idx="49">
                  <c:v>38846.0</c:v>
                </c:pt>
                <c:pt idx="50">
                  <c:v>38847.0</c:v>
                </c:pt>
                <c:pt idx="51">
                  <c:v>38848.0</c:v>
                </c:pt>
                <c:pt idx="52">
                  <c:v>38849.0</c:v>
                </c:pt>
                <c:pt idx="53">
                  <c:v>38850.0</c:v>
                </c:pt>
                <c:pt idx="54">
                  <c:v>38851.0</c:v>
                </c:pt>
                <c:pt idx="55">
                  <c:v>38852.0</c:v>
                </c:pt>
                <c:pt idx="56">
                  <c:v>38853.0</c:v>
                </c:pt>
                <c:pt idx="57">
                  <c:v>38854.0</c:v>
                </c:pt>
                <c:pt idx="58">
                  <c:v>38855.0</c:v>
                </c:pt>
                <c:pt idx="59">
                  <c:v>38856.0</c:v>
                </c:pt>
                <c:pt idx="60">
                  <c:v>38857.0</c:v>
                </c:pt>
                <c:pt idx="61">
                  <c:v>38858.0</c:v>
                </c:pt>
                <c:pt idx="62">
                  <c:v>38859.0</c:v>
                </c:pt>
                <c:pt idx="63">
                  <c:v>38860.0</c:v>
                </c:pt>
                <c:pt idx="64">
                  <c:v>38861.0</c:v>
                </c:pt>
                <c:pt idx="65">
                  <c:v>38862.0</c:v>
                </c:pt>
                <c:pt idx="66">
                  <c:v>38863.0</c:v>
                </c:pt>
                <c:pt idx="67">
                  <c:v>38864.0</c:v>
                </c:pt>
                <c:pt idx="68">
                  <c:v>38865.0</c:v>
                </c:pt>
                <c:pt idx="69">
                  <c:v>38866.0</c:v>
                </c:pt>
                <c:pt idx="70">
                  <c:v>38867.0</c:v>
                </c:pt>
                <c:pt idx="71">
                  <c:v>38868.0</c:v>
                </c:pt>
                <c:pt idx="72">
                  <c:v>38869.0</c:v>
                </c:pt>
                <c:pt idx="73">
                  <c:v>38870.0</c:v>
                </c:pt>
                <c:pt idx="74">
                  <c:v>38872.0</c:v>
                </c:pt>
                <c:pt idx="75">
                  <c:v>38873.0</c:v>
                </c:pt>
                <c:pt idx="76">
                  <c:v>38874.0</c:v>
                </c:pt>
                <c:pt idx="77">
                  <c:v>38875.0</c:v>
                </c:pt>
                <c:pt idx="78">
                  <c:v>38876.0</c:v>
                </c:pt>
                <c:pt idx="79">
                  <c:v>38877.0</c:v>
                </c:pt>
                <c:pt idx="80">
                  <c:v>38878.0</c:v>
                </c:pt>
                <c:pt idx="81">
                  <c:v>38879.0</c:v>
                </c:pt>
                <c:pt idx="82">
                  <c:v>38880.0</c:v>
                </c:pt>
                <c:pt idx="83">
                  <c:v>38881.0</c:v>
                </c:pt>
                <c:pt idx="84">
                  <c:v>38882.0</c:v>
                </c:pt>
                <c:pt idx="85">
                  <c:v>38884.0</c:v>
                </c:pt>
                <c:pt idx="86">
                  <c:v>38885.0</c:v>
                </c:pt>
                <c:pt idx="87">
                  <c:v>38887.0</c:v>
                </c:pt>
                <c:pt idx="88">
                  <c:v>38888.0</c:v>
                </c:pt>
                <c:pt idx="89">
                  <c:v>38889.0</c:v>
                </c:pt>
                <c:pt idx="90">
                  <c:v>38890.0</c:v>
                </c:pt>
                <c:pt idx="91">
                  <c:v>38891.0</c:v>
                </c:pt>
                <c:pt idx="92">
                  <c:v>38892.0</c:v>
                </c:pt>
                <c:pt idx="93">
                  <c:v>38893.0</c:v>
                </c:pt>
                <c:pt idx="94">
                  <c:v>38894.0</c:v>
                </c:pt>
                <c:pt idx="95">
                  <c:v>38895.0</c:v>
                </c:pt>
                <c:pt idx="96">
                  <c:v>38896.0</c:v>
                </c:pt>
                <c:pt idx="97">
                  <c:v>38897.0</c:v>
                </c:pt>
                <c:pt idx="98">
                  <c:v>38898.0</c:v>
                </c:pt>
                <c:pt idx="99">
                  <c:v>38899.0</c:v>
                </c:pt>
                <c:pt idx="100">
                  <c:v>38900.0</c:v>
                </c:pt>
                <c:pt idx="101">
                  <c:v>38901.0</c:v>
                </c:pt>
                <c:pt idx="102">
                  <c:v>38902.0</c:v>
                </c:pt>
                <c:pt idx="103">
                  <c:v>38903.0</c:v>
                </c:pt>
                <c:pt idx="104">
                  <c:v>38904.0</c:v>
                </c:pt>
              </c:numCache>
            </c:numRef>
          </c:cat>
          <c:val>
            <c:numRef>
              <c:f>'plot data10 luglio'!$C$1039:$C$1143</c:f>
              <c:numCache>
                <c:formatCode>General</c:formatCode>
                <c:ptCount val="10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3.0</c:v>
                </c:pt>
                <c:pt idx="11">
                  <c:v>3.0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  <c:pt idx="22">
                  <c:v>4.0</c:v>
                </c:pt>
                <c:pt idx="23">
                  <c:v>4.0</c:v>
                </c:pt>
                <c:pt idx="24">
                  <c:v>4.0</c:v>
                </c:pt>
                <c:pt idx="25">
                  <c:v>4.0</c:v>
                </c:pt>
                <c:pt idx="26">
                  <c:v>4.0</c:v>
                </c:pt>
                <c:pt idx="27">
                  <c:v>4.0</c:v>
                </c:pt>
                <c:pt idx="28">
                  <c:v>4.0</c:v>
                </c:pt>
                <c:pt idx="29">
                  <c:v>5.0</c:v>
                </c:pt>
                <c:pt idx="30">
                  <c:v>5.0</c:v>
                </c:pt>
                <c:pt idx="31">
                  <c:v>5.0</c:v>
                </c:pt>
                <c:pt idx="32">
                  <c:v>5.0</c:v>
                </c:pt>
                <c:pt idx="33">
                  <c:v>5.0</c:v>
                </c:pt>
                <c:pt idx="34">
                  <c:v>5.0</c:v>
                </c:pt>
                <c:pt idx="35">
                  <c:v>5.0</c:v>
                </c:pt>
                <c:pt idx="36">
                  <c:v>6.0</c:v>
                </c:pt>
                <c:pt idx="37">
                  <c:v>6.0</c:v>
                </c:pt>
                <c:pt idx="38">
                  <c:v>7.0</c:v>
                </c:pt>
                <c:pt idx="39">
                  <c:v>7.0</c:v>
                </c:pt>
                <c:pt idx="40">
                  <c:v>7.0</c:v>
                </c:pt>
                <c:pt idx="41">
                  <c:v>7.0</c:v>
                </c:pt>
                <c:pt idx="42">
                  <c:v>7.0</c:v>
                </c:pt>
                <c:pt idx="43">
                  <c:v>7.0</c:v>
                </c:pt>
                <c:pt idx="44">
                  <c:v>8.0</c:v>
                </c:pt>
                <c:pt idx="45">
                  <c:v>8.0</c:v>
                </c:pt>
                <c:pt idx="46">
                  <c:v>8.0</c:v>
                </c:pt>
                <c:pt idx="47">
                  <c:v>8.0</c:v>
                </c:pt>
                <c:pt idx="48">
                  <c:v>8.0</c:v>
                </c:pt>
                <c:pt idx="49">
                  <c:v>8.0</c:v>
                </c:pt>
                <c:pt idx="50">
                  <c:v>9.0</c:v>
                </c:pt>
                <c:pt idx="51">
                  <c:v>10.0</c:v>
                </c:pt>
                <c:pt idx="52">
                  <c:v>10.0</c:v>
                </c:pt>
                <c:pt idx="53">
                  <c:v>10.0</c:v>
                </c:pt>
                <c:pt idx="54">
                  <c:v>10.0</c:v>
                </c:pt>
                <c:pt idx="55">
                  <c:v>11.0</c:v>
                </c:pt>
                <c:pt idx="56">
                  <c:v>13.0</c:v>
                </c:pt>
                <c:pt idx="57">
                  <c:v>17.0</c:v>
                </c:pt>
                <c:pt idx="58">
                  <c:v>17.0</c:v>
                </c:pt>
                <c:pt idx="59">
                  <c:v>20.0</c:v>
                </c:pt>
                <c:pt idx="60">
                  <c:v>21.0</c:v>
                </c:pt>
                <c:pt idx="61">
                  <c:v>21.0</c:v>
                </c:pt>
                <c:pt idx="62">
                  <c:v>21.0</c:v>
                </c:pt>
                <c:pt idx="63">
                  <c:v>25.0</c:v>
                </c:pt>
                <c:pt idx="64">
                  <c:v>26.0</c:v>
                </c:pt>
                <c:pt idx="65">
                  <c:v>27.0</c:v>
                </c:pt>
                <c:pt idx="66">
                  <c:v>29.0</c:v>
                </c:pt>
                <c:pt idx="67">
                  <c:v>32.0</c:v>
                </c:pt>
                <c:pt idx="68">
                  <c:v>37.0</c:v>
                </c:pt>
                <c:pt idx="69">
                  <c:v>39.0</c:v>
                </c:pt>
                <c:pt idx="70">
                  <c:v>39.0</c:v>
                </c:pt>
                <c:pt idx="71">
                  <c:v>39.0</c:v>
                </c:pt>
                <c:pt idx="72">
                  <c:v>39.0</c:v>
                </c:pt>
                <c:pt idx="73">
                  <c:v>39.0</c:v>
                </c:pt>
                <c:pt idx="74">
                  <c:v>39.0</c:v>
                </c:pt>
                <c:pt idx="75">
                  <c:v>40.0</c:v>
                </c:pt>
                <c:pt idx="76">
                  <c:v>40.0</c:v>
                </c:pt>
                <c:pt idx="77">
                  <c:v>40.0</c:v>
                </c:pt>
                <c:pt idx="78">
                  <c:v>40.0</c:v>
                </c:pt>
                <c:pt idx="79">
                  <c:v>40.0</c:v>
                </c:pt>
                <c:pt idx="80">
                  <c:v>40.0</c:v>
                </c:pt>
                <c:pt idx="81">
                  <c:v>40.0</c:v>
                </c:pt>
                <c:pt idx="82">
                  <c:v>40.0</c:v>
                </c:pt>
                <c:pt idx="83">
                  <c:v>40.0</c:v>
                </c:pt>
                <c:pt idx="84">
                  <c:v>40.0</c:v>
                </c:pt>
                <c:pt idx="85">
                  <c:v>40.0</c:v>
                </c:pt>
                <c:pt idx="86">
                  <c:v>40.0</c:v>
                </c:pt>
                <c:pt idx="87">
                  <c:v>40.0</c:v>
                </c:pt>
                <c:pt idx="88">
                  <c:v>41.0</c:v>
                </c:pt>
                <c:pt idx="89">
                  <c:v>41.0</c:v>
                </c:pt>
                <c:pt idx="90">
                  <c:v>41.0</c:v>
                </c:pt>
                <c:pt idx="91">
                  <c:v>41.0</c:v>
                </c:pt>
                <c:pt idx="92">
                  <c:v>41.0</c:v>
                </c:pt>
                <c:pt idx="93">
                  <c:v>41.0</c:v>
                </c:pt>
                <c:pt idx="94">
                  <c:v>41.0</c:v>
                </c:pt>
                <c:pt idx="95">
                  <c:v>41.0</c:v>
                </c:pt>
                <c:pt idx="96">
                  <c:v>41.0</c:v>
                </c:pt>
                <c:pt idx="97">
                  <c:v>45.0</c:v>
                </c:pt>
                <c:pt idx="98">
                  <c:v>45.0</c:v>
                </c:pt>
                <c:pt idx="99">
                  <c:v>46.0</c:v>
                </c:pt>
                <c:pt idx="100">
                  <c:v>46.0</c:v>
                </c:pt>
                <c:pt idx="101">
                  <c:v>46.0</c:v>
                </c:pt>
                <c:pt idx="102">
                  <c:v>46.0</c:v>
                </c:pt>
                <c:pt idx="103">
                  <c:v>46.0</c:v>
                </c:pt>
                <c:pt idx="104">
                  <c:v>46.0</c:v>
                </c:pt>
              </c:numCache>
            </c:numRef>
          </c:val>
        </c:ser>
        <c:ser>
          <c:idx val="2"/>
          <c:order val="2"/>
          <c:tx>
            <c:strRef>
              <c:f>'plot data10 luglio'!$D$1038</c:f>
              <c:strCache>
                <c:ptCount val="1"/>
                <c:pt idx="0">
                  <c:v>AOD</c:v>
                </c:pt>
              </c:strCache>
            </c:strRef>
          </c:tx>
          <c:cat>
            <c:numRef>
              <c:f>'plot data10 luglio'!$A$1039:$A$1143</c:f>
              <c:numCache>
                <c:formatCode>dd-mm-yy</c:formatCode>
                <c:ptCount val="105"/>
                <c:pt idx="0">
                  <c:v>38778.0</c:v>
                </c:pt>
                <c:pt idx="1">
                  <c:v>38784.0</c:v>
                </c:pt>
                <c:pt idx="2">
                  <c:v>38790.0</c:v>
                </c:pt>
                <c:pt idx="3">
                  <c:v>38791.0</c:v>
                </c:pt>
                <c:pt idx="4">
                  <c:v>38792.0</c:v>
                </c:pt>
                <c:pt idx="5">
                  <c:v>38802.0</c:v>
                </c:pt>
                <c:pt idx="6">
                  <c:v>38803.0</c:v>
                </c:pt>
                <c:pt idx="7">
                  <c:v>38804.0</c:v>
                </c:pt>
                <c:pt idx="8">
                  <c:v>38805.0</c:v>
                </c:pt>
                <c:pt idx="9">
                  <c:v>38806.0</c:v>
                </c:pt>
                <c:pt idx="10">
                  <c:v>38807.0</c:v>
                </c:pt>
                <c:pt idx="11">
                  <c:v>38808.0</c:v>
                </c:pt>
                <c:pt idx="12">
                  <c:v>38809.0</c:v>
                </c:pt>
                <c:pt idx="13">
                  <c:v>38810.0</c:v>
                </c:pt>
                <c:pt idx="14">
                  <c:v>38811.0</c:v>
                </c:pt>
                <c:pt idx="15">
                  <c:v>38812.0</c:v>
                </c:pt>
                <c:pt idx="16">
                  <c:v>38813.0</c:v>
                </c:pt>
                <c:pt idx="17">
                  <c:v>38814.0</c:v>
                </c:pt>
                <c:pt idx="18">
                  <c:v>38815.0</c:v>
                </c:pt>
                <c:pt idx="19">
                  <c:v>38816.0</c:v>
                </c:pt>
                <c:pt idx="20">
                  <c:v>38817.0</c:v>
                </c:pt>
                <c:pt idx="21">
                  <c:v>38818.0</c:v>
                </c:pt>
                <c:pt idx="22">
                  <c:v>38819.0</c:v>
                </c:pt>
                <c:pt idx="23">
                  <c:v>38820.0</c:v>
                </c:pt>
                <c:pt idx="24">
                  <c:v>38821.0</c:v>
                </c:pt>
                <c:pt idx="25">
                  <c:v>38822.0</c:v>
                </c:pt>
                <c:pt idx="26">
                  <c:v>38823.0</c:v>
                </c:pt>
                <c:pt idx="27">
                  <c:v>38824.0</c:v>
                </c:pt>
                <c:pt idx="28">
                  <c:v>38825.0</c:v>
                </c:pt>
                <c:pt idx="29">
                  <c:v>38826.0</c:v>
                </c:pt>
                <c:pt idx="30">
                  <c:v>38827.0</c:v>
                </c:pt>
                <c:pt idx="31">
                  <c:v>38828.0</c:v>
                </c:pt>
                <c:pt idx="32">
                  <c:v>38829.0</c:v>
                </c:pt>
                <c:pt idx="33">
                  <c:v>38830.0</c:v>
                </c:pt>
                <c:pt idx="34">
                  <c:v>38831.0</c:v>
                </c:pt>
                <c:pt idx="35">
                  <c:v>38832.0</c:v>
                </c:pt>
                <c:pt idx="36">
                  <c:v>38833.0</c:v>
                </c:pt>
                <c:pt idx="37">
                  <c:v>38834.0</c:v>
                </c:pt>
                <c:pt idx="38">
                  <c:v>38835.0</c:v>
                </c:pt>
                <c:pt idx="39">
                  <c:v>38836.0</c:v>
                </c:pt>
                <c:pt idx="40">
                  <c:v>38837.0</c:v>
                </c:pt>
                <c:pt idx="41">
                  <c:v>38838.0</c:v>
                </c:pt>
                <c:pt idx="42">
                  <c:v>38839.0</c:v>
                </c:pt>
                <c:pt idx="43">
                  <c:v>38840.0</c:v>
                </c:pt>
                <c:pt idx="44">
                  <c:v>38841.0</c:v>
                </c:pt>
                <c:pt idx="45">
                  <c:v>38842.0</c:v>
                </c:pt>
                <c:pt idx="46">
                  <c:v>38843.0</c:v>
                </c:pt>
                <c:pt idx="47">
                  <c:v>38844.0</c:v>
                </c:pt>
                <c:pt idx="48">
                  <c:v>38845.0</c:v>
                </c:pt>
                <c:pt idx="49">
                  <c:v>38846.0</c:v>
                </c:pt>
                <c:pt idx="50">
                  <c:v>38847.0</c:v>
                </c:pt>
                <c:pt idx="51">
                  <c:v>38848.0</c:v>
                </c:pt>
                <c:pt idx="52">
                  <c:v>38849.0</c:v>
                </c:pt>
                <c:pt idx="53">
                  <c:v>38850.0</c:v>
                </c:pt>
                <c:pt idx="54">
                  <c:v>38851.0</c:v>
                </c:pt>
                <c:pt idx="55">
                  <c:v>38852.0</c:v>
                </c:pt>
                <c:pt idx="56">
                  <c:v>38853.0</c:v>
                </c:pt>
                <c:pt idx="57">
                  <c:v>38854.0</c:v>
                </c:pt>
                <c:pt idx="58">
                  <c:v>38855.0</c:v>
                </c:pt>
                <c:pt idx="59">
                  <c:v>38856.0</c:v>
                </c:pt>
                <c:pt idx="60">
                  <c:v>38857.0</c:v>
                </c:pt>
                <c:pt idx="61">
                  <c:v>38858.0</c:v>
                </c:pt>
                <c:pt idx="62">
                  <c:v>38859.0</c:v>
                </c:pt>
                <c:pt idx="63">
                  <c:v>38860.0</c:v>
                </c:pt>
                <c:pt idx="64">
                  <c:v>38861.0</c:v>
                </c:pt>
                <c:pt idx="65">
                  <c:v>38862.0</c:v>
                </c:pt>
                <c:pt idx="66">
                  <c:v>38863.0</c:v>
                </c:pt>
                <c:pt idx="67">
                  <c:v>38864.0</c:v>
                </c:pt>
                <c:pt idx="68">
                  <c:v>38865.0</c:v>
                </c:pt>
                <c:pt idx="69">
                  <c:v>38866.0</c:v>
                </c:pt>
                <c:pt idx="70">
                  <c:v>38867.0</c:v>
                </c:pt>
                <c:pt idx="71">
                  <c:v>38868.0</c:v>
                </c:pt>
                <c:pt idx="72">
                  <c:v>38869.0</c:v>
                </c:pt>
                <c:pt idx="73">
                  <c:v>38870.0</c:v>
                </c:pt>
                <c:pt idx="74">
                  <c:v>38872.0</c:v>
                </c:pt>
                <c:pt idx="75">
                  <c:v>38873.0</c:v>
                </c:pt>
                <c:pt idx="76">
                  <c:v>38874.0</c:v>
                </c:pt>
                <c:pt idx="77">
                  <c:v>38875.0</c:v>
                </c:pt>
                <c:pt idx="78">
                  <c:v>38876.0</c:v>
                </c:pt>
                <c:pt idx="79">
                  <c:v>38877.0</c:v>
                </c:pt>
                <c:pt idx="80">
                  <c:v>38878.0</c:v>
                </c:pt>
                <c:pt idx="81">
                  <c:v>38879.0</c:v>
                </c:pt>
                <c:pt idx="82">
                  <c:v>38880.0</c:v>
                </c:pt>
                <c:pt idx="83">
                  <c:v>38881.0</c:v>
                </c:pt>
                <c:pt idx="84">
                  <c:v>38882.0</c:v>
                </c:pt>
                <c:pt idx="85">
                  <c:v>38884.0</c:v>
                </c:pt>
                <c:pt idx="86">
                  <c:v>38885.0</c:v>
                </c:pt>
                <c:pt idx="87">
                  <c:v>38887.0</c:v>
                </c:pt>
                <c:pt idx="88">
                  <c:v>38888.0</c:v>
                </c:pt>
                <c:pt idx="89">
                  <c:v>38889.0</c:v>
                </c:pt>
                <c:pt idx="90">
                  <c:v>38890.0</c:v>
                </c:pt>
                <c:pt idx="91">
                  <c:v>38891.0</c:v>
                </c:pt>
                <c:pt idx="92">
                  <c:v>38892.0</c:v>
                </c:pt>
                <c:pt idx="93">
                  <c:v>38893.0</c:v>
                </c:pt>
                <c:pt idx="94">
                  <c:v>38894.0</c:v>
                </c:pt>
                <c:pt idx="95">
                  <c:v>38895.0</c:v>
                </c:pt>
                <c:pt idx="96">
                  <c:v>38896.0</c:v>
                </c:pt>
                <c:pt idx="97">
                  <c:v>38897.0</c:v>
                </c:pt>
                <c:pt idx="98">
                  <c:v>38898.0</c:v>
                </c:pt>
                <c:pt idx="99">
                  <c:v>38899.0</c:v>
                </c:pt>
                <c:pt idx="100">
                  <c:v>38900.0</c:v>
                </c:pt>
                <c:pt idx="101">
                  <c:v>38901.0</c:v>
                </c:pt>
                <c:pt idx="102">
                  <c:v>38902.0</c:v>
                </c:pt>
                <c:pt idx="103">
                  <c:v>38903.0</c:v>
                </c:pt>
                <c:pt idx="104">
                  <c:v>38904.0</c:v>
                </c:pt>
              </c:numCache>
            </c:numRef>
          </c:cat>
          <c:val>
            <c:numRef>
              <c:f>'plot data10 luglio'!$D$1039:$D$1143</c:f>
              <c:numCache>
                <c:formatCode>General</c:formatCode>
                <c:ptCount val="10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2.0</c:v>
                </c:pt>
                <c:pt idx="21">
                  <c:v>2.0</c:v>
                </c:pt>
                <c:pt idx="22">
                  <c:v>2.0</c:v>
                </c:pt>
                <c:pt idx="23">
                  <c:v>2.0</c:v>
                </c:pt>
                <c:pt idx="24">
                  <c:v>2.0</c:v>
                </c:pt>
                <c:pt idx="25">
                  <c:v>2.0</c:v>
                </c:pt>
                <c:pt idx="26">
                  <c:v>2.0</c:v>
                </c:pt>
                <c:pt idx="27">
                  <c:v>3.0</c:v>
                </c:pt>
                <c:pt idx="28">
                  <c:v>3.0</c:v>
                </c:pt>
                <c:pt idx="29">
                  <c:v>3.0</c:v>
                </c:pt>
                <c:pt idx="30">
                  <c:v>3.0</c:v>
                </c:pt>
                <c:pt idx="31">
                  <c:v>3.0</c:v>
                </c:pt>
                <c:pt idx="32">
                  <c:v>3.0</c:v>
                </c:pt>
                <c:pt idx="33">
                  <c:v>3.0</c:v>
                </c:pt>
                <c:pt idx="34">
                  <c:v>3.0</c:v>
                </c:pt>
                <c:pt idx="35">
                  <c:v>3.0</c:v>
                </c:pt>
                <c:pt idx="36">
                  <c:v>3.0</c:v>
                </c:pt>
                <c:pt idx="37">
                  <c:v>3.0</c:v>
                </c:pt>
                <c:pt idx="38">
                  <c:v>3.0</c:v>
                </c:pt>
                <c:pt idx="39">
                  <c:v>4.0</c:v>
                </c:pt>
                <c:pt idx="40">
                  <c:v>5.0</c:v>
                </c:pt>
                <c:pt idx="41">
                  <c:v>6.0</c:v>
                </c:pt>
                <c:pt idx="42">
                  <c:v>6.0</c:v>
                </c:pt>
                <c:pt idx="43">
                  <c:v>6.0</c:v>
                </c:pt>
                <c:pt idx="44">
                  <c:v>6.0</c:v>
                </c:pt>
                <c:pt idx="45">
                  <c:v>7.0</c:v>
                </c:pt>
                <c:pt idx="46">
                  <c:v>7.0</c:v>
                </c:pt>
                <c:pt idx="47">
                  <c:v>7.0</c:v>
                </c:pt>
                <c:pt idx="48">
                  <c:v>7.0</c:v>
                </c:pt>
                <c:pt idx="49">
                  <c:v>7.0</c:v>
                </c:pt>
                <c:pt idx="50">
                  <c:v>7.0</c:v>
                </c:pt>
                <c:pt idx="51">
                  <c:v>9.0</c:v>
                </c:pt>
                <c:pt idx="52">
                  <c:v>9.0</c:v>
                </c:pt>
                <c:pt idx="53">
                  <c:v>9.0</c:v>
                </c:pt>
                <c:pt idx="54">
                  <c:v>9.0</c:v>
                </c:pt>
                <c:pt idx="55">
                  <c:v>9.0</c:v>
                </c:pt>
                <c:pt idx="56">
                  <c:v>14.0</c:v>
                </c:pt>
                <c:pt idx="57">
                  <c:v>15.0</c:v>
                </c:pt>
                <c:pt idx="58">
                  <c:v>16.0</c:v>
                </c:pt>
                <c:pt idx="59">
                  <c:v>17.0</c:v>
                </c:pt>
                <c:pt idx="60">
                  <c:v>17.0</c:v>
                </c:pt>
                <c:pt idx="61">
                  <c:v>17.0</c:v>
                </c:pt>
                <c:pt idx="62">
                  <c:v>17.0</c:v>
                </c:pt>
                <c:pt idx="63">
                  <c:v>18.0</c:v>
                </c:pt>
                <c:pt idx="64">
                  <c:v>18.0</c:v>
                </c:pt>
                <c:pt idx="65">
                  <c:v>20.0</c:v>
                </c:pt>
                <c:pt idx="66">
                  <c:v>22.0</c:v>
                </c:pt>
                <c:pt idx="67">
                  <c:v>28.0</c:v>
                </c:pt>
                <c:pt idx="68">
                  <c:v>30.0</c:v>
                </c:pt>
                <c:pt idx="69">
                  <c:v>31.0</c:v>
                </c:pt>
                <c:pt idx="70">
                  <c:v>31.0</c:v>
                </c:pt>
                <c:pt idx="71">
                  <c:v>31.0</c:v>
                </c:pt>
                <c:pt idx="72">
                  <c:v>31.0</c:v>
                </c:pt>
                <c:pt idx="73">
                  <c:v>31.0</c:v>
                </c:pt>
                <c:pt idx="74">
                  <c:v>31.0</c:v>
                </c:pt>
                <c:pt idx="75">
                  <c:v>31.0</c:v>
                </c:pt>
                <c:pt idx="76">
                  <c:v>31.0</c:v>
                </c:pt>
                <c:pt idx="77">
                  <c:v>32.0</c:v>
                </c:pt>
                <c:pt idx="78">
                  <c:v>32.0</c:v>
                </c:pt>
                <c:pt idx="79">
                  <c:v>32.0</c:v>
                </c:pt>
                <c:pt idx="80">
                  <c:v>32.0</c:v>
                </c:pt>
                <c:pt idx="81">
                  <c:v>32.0</c:v>
                </c:pt>
                <c:pt idx="82">
                  <c:v>32.0</c:v>
                </c:pt>
                <c:pt idx="83">
                  <c:v>32.0</c:v>
                </c:pt>
                <c:pt idx="84">
                  <c:v>32.0</c:v>
                </c:pt>
                <c:pt idx="85">
                  <c:v>32.0</c:v>
                </c:pt>
                <c:pt idx="86">
                  <c:v>32.0</c:v>
                </c:pt>
                <c:pt idx="87">
                  <c:v>32.0</c:v>
                </c:pt>
                <c:pt idx="88">
                  <c:v>32.0</c:v>
                </c:pt>
                <c:pt idx="89">
                  <c:v>32.0</c:v>
                </c:pt>
                <c:pt idx="90">
                  <c:v>32.0</c:v>
                </c:pt>
                <c:pt idx="91">
                  <c:v>32.0</c:v>
                </c:pt>
                <c:pt idx="92">
                  <c:v>33.0</c:v>
                </c:pt>
                <c:pt idx="93">
                  <c:v>33.0</c:v>
                </c:pt>
                <c:pt idx="94">
                  <c:v>33.0</c:v>
                </c:pt>
                <c:pt idx="95">
                  <c:v>33.0</c:v>
                </c:pt>
                <c:pt idx="96">
                  <c:v>33.0</c:v>
                </c:pt>
                <c:pt idx="97">
                  <c:v>33.0</c:v>
                </c:pt>
                <c:pt idx="98">
                  <c:v>38.0</c:v>
                </c:pt>
                <c:pt idx="99">
                  <c:v>39.0</c:v>
                </c:pt>
                <c:pt idx="100">
                  <c:v>39.0</c:v>
                </c:pt>
                <c:pt idx="101">
                  <c:v>42.0</c:v>
                </c:pt>
                <c:pt idx="102">
                  <c:v>42.0</c:v>
                </c:pt>
                <c:pt idx="103">
                  <c:v>43.0</c:v>
                </c:pt>
                <c:pt idx="104">
                  <c:v>43.0</c:v>
                </c:pt>
              </c:numCache>
            </c:numRef>
          </c:val>
        </c:ser>
        <c:ser>
          <c:idx val="3"/>
          <c:order val="3"/>
          <c:tx>
            <c:strRef>
              <c:f>'plot data10 luglio'!$E$1038</c:f>
              <c:strCache>
                <c:ptCount val="1"/>
                <c:pt idx="0">
                  <c:v>DESD</c:v>
                </c:pt>
              </c:strCache>
            </c:strRef>
          </c:tx>
          <c:cat>
            <c:numRef>
              <c:f>'plot data10 luglio'!$A$1039:$A$1143</c:f>
              <c:numCache>
                <c:formatCode>dd-mm-yy</c:formatCode>
                <c:ptCount val="105"/>
                <c:pt idx="0">
                  <c:v>38778.0</c:v>
                </c:pt>
                <c:pt idx="1">
                  <c:v>38784.0</c:v>
                </c:pt>
                <c:pt idx="2">
                  <c:v>38790.0</c:v>
                </c:pt>
                <c:pt idx="3">
                  <c:v>38791.0</c:v>
                </c:pt>
                <c:pt idx="4">
                  <c:v>38792.0</c:v>
                </c:pt>
                <c:pt idx="5">
                  <c:v>38802.0</c:v>
                </c:pt>
                <c:pt idx="6">
                  <c:v>38803.0</c:v>
                </c:pt>
                <c:pt idx="7">
                  <c:v>38804.0</c:v>
                </c:pt>
                <c:pt idx="8">
                  <c:v>38805.0</c:v>
                </c:pt>
                <c:pt idx="9">
                  <c:v>38806.0</c:v>
                </c:pt>
                <c:pt idx="10">
                  <c:v>38807.0</c:v>
                </c:pt>
                <c:pt idx="11">
                  <c:v>38808.0</c:v>
                </c:pt>
                <c:pt idx="12">
                  <c:v>38809.0</c:v>
                </c:pt>
                <c:pt idx="13">
                  <c:v>38810.0</c:v>
                </c:pt>
                <c:pt idx="14">
                  <c:v>38811.0</c:v>
                </c:pt>
                <c:pt idx="15">
                  <c:v>38812.0</c:v>
                </c:pt>
                <c:pt idx="16">
                  <c:v>38813.0</c:v>
                </c:pt>
                <c:pt idx="17">
                  <c:v>38814.0</c:v>
                </c:pt>
                <c:pt idx="18">
                  <c:v>38815.0</c:v>
                </c:pt>
                <c:pt idx="19">
                  <c:v>38816.0</c:v>
                </c:pt>
                <c:pt idx="20">
                  <c:v>38817.0</c:v>
                </c:pt>
                <c:pt idx="21">
                  <c:v>38818.0</c:v>
                </c:pt>
                <c:pt idx="22">
                  <c:v>38819.0</c:v>
                </c:pt>
                <c:pt idx="23">
                  <c:v>38820.0</c:v>
                </c:pt>
                <c:pt idx="24">
                  <c:v>38821.0</c:v>
                </c:pt>
                <c:pt idx="25">
                  <c:v>38822.0</c:v>
                </c:pt>
                <c:pt idx="26">
                  <c:v>38823.0</c:v>
                </c:pt>
                <c:pt idx="27">
                  <c:v>38824.0</c:v>
                </c:pt>
                <c:pt idx="28">
                  <c:v>38825.0</c:v>
                </c:pt>
                <c:pt idx="29">
                  <c:v>38826.0</c:v>
                </c:pt>
                <c:pt idx="30">
                  <c:v>38827.0</c:v>
                </c:pt>
                <c:pt idx="31">
                  <c:v>38828.0</c:v>
                </c:pt>
                <c:pt idx="32">
                  <c:v>38829.0</c:v>
                </c:pt>
                <c:pt idx="33">
                  <c:v>38830.0</c:v>
                </c:pt>
                <c:pt idx="34">
                  <c:v>38831.0</c:v>
                </c:pt>
                <c:pt idx="35">
                  <c:v>38832.0</c:v>
                </c:pt>
                <c:pt idx="36">
                  <c:v>38833.0</c:v>
                </c:pt>
                <c:pt idx="37">
                  <c:v>38834.0</c:v>
                </c:pt>
                <c:pt idx="38">
                  <c:v>38835.0</c:v>
                </c:pt>
                <c:pt idx="39">
                  <c:v>38836.0</c:v>
                </c:pt>
                <c:pt idx="40">
                  <c:v>38837.0</c:v>
                </c:pt>
                <c:pt idx="41">
                  <c:v>38838.0</c:v>
                </c:pt>
                <c:pt idx="42">
                  <c:v>38839.0</c:v>
                </c:pt>
                <c:pt idx="43">
                  <c:v>38840.0</c:v>
                </c:pt>
                <c:pt idx="44">
                  <c:v>38841.0</c:v>
                </c:pt>
                <c:pt idx="45">
                  <c:v>38842.0</c:v>
                </c:pt>
                <c:pt idx="46">
                  <c:v>38843.0</c:v>
                </c:pt>
                <c:pt idx="47">
                  <c:v>38844.0</c:v>
                </c:pt>
                <c:pt idx="48">
                  <c:v>38845.0</c:v>
                </c:pt>
                <c:pt idx="49">
                  <c:v>38846.0</c:v>
                </c:pt>
                <c:pt idx="50">
                  <c:v>38847.0</c:v>
                </c:pt>
                <c:pt idx="51">
                  <c:v>38848.0</c:v>
                </c:pt>
                <c:pt idx="52">
                  <c:v>38849.0</c:v>
                </c:pt>
                <c:pt idx="53">
                  <c:v>38850.0</c:v>
                </c:pt>
                <c:pt idx="54">
                  <c:v>38851.0</c:v>
                </c:pt>
                <c:pt idx="55">
                  <c:v>38852.0</c:v>
                </c:pt>
                <c:pt idx="56">
                  <c:v>38853.0</c:v>
                </c:pt>
                <c:pt idx="57">
                  <c:v>38854.0</c:v>
                </c:pt>
                <c:pt idx="58">
                  <c:v>38855.0</c:v>
                </c:pt>
                <c:pt idx="59">
                  <c:v>38856.0</c:v>
                </c:pt>
                <c:pt idx="60">
                  <c:v>38857.0</c:v>
                </c:pt>
                <c:pt idx="61">
                  <c:v>38858.0</c:v>
                </c:pt>
                <c:pt idx="62">
                  <c:v>38859.0</c:v>
                </c:pt>
                <c:pt idx="63">
                  <c:v>38860.0</c:v>
                </c:pt>
                <c:pt idx="64">
                  <c:v>38861.0</c:v>
                </c:pt>
                <c:pt idx="65">
                  <c:v>38862.0</c:v>
                </c:pt>
                <c:pt idx="66">
                  <c:v>38863.0</c:v>
                </c:pt>
                <c:pt idx="67">
                  <c:v>38864.0</c:v>
                </c:pt>
                <c:pt idx="68">
                  <c:v>38865.0</c:v>
                </c:pt>
                <c:pt idx="69">
                  <c:v>38866.0</c:v>
                </c:pt>
                <c:pt idx="70">
                  <c:v>38867.0</c:v>
                </c:pt>
                <c:pt idx="71">
                  <c:v>38868.0</c:v>
                </c:pt>
                <c:pt idx="72">
                  <c:v>38869.0</c:v>
                </c:pt>
                <c:pt idx="73">
                  <c:v>38870.0</c:v>
                </c:pt>
                <c:pt idx="74">
                  <c:v>38872.0</c:v>
                </c:pt>
                <c:pt idx="75">
                  <c:v>38873.0</c:v>
                </c:pt>
                <c:pt idx="76">
                  <c:v>38874.0</c:v>
                </c:pt>
                <c:pt idx="77">
                  <c:v>38875.0</c:v>
                </c:pt>
                <c:pt idx="78">
                  <c:v>38876.0</c:v>
                </c:pt>
                <c:pt idx="79">
                  <c:v>38877.0</c:v>
                </c:pt>
                <c:pt idx="80">
                  <c:v>38878.0</c:v>
                </c:pt>
                <c:pt idx="81">
                  <c:v>38879.0</c:v>
                </c:pt>
                <c:pt idx="82">
                  <c:v>38880.0</c:v>
                </c:pt>
                <c:pt idx="83">
                  <c:v>38881.0</c:v>
                </c:pt>
                <c:pt idx="84">
                  <c:v>38882.0</c:v>
                </c:pt>
                <c:pt idx="85">
                  <c:v>38884.0</c:v>
                </c:pt>
                <c:pt idx="86">
                  <c:v>38885.0</c:v>
                </c:pt>
                <c:pt idx="87">
                  <c:v>38887.0</c:v>
                </c:pt>
                <c:pt idx="88">
                  <c:v>38888.0</c:v>
                </c:pt>
                <c:pt idx="89">
                  <c:v>38889.0</c:v>
                </c:pt>
                <c:pt idx="90">
                  <c:v>38890.0</c:v>
                </c:pt>
                <c:pt idx="91">
                  <c:v>38891.0</c:v>
                </c:pt>
                <c:pt idx="92">
                  <c:v>38892.0</c:v>
                </c:pt>
                <c:pt idx="93">
                  <c:v>38893.0</c:v>
                </c:pt>
                <c:pt idx="94">
                  <c:v>38894.0</c:v>
                </c:pt>
                <c:pt idx="95">
                  <c:v>38895.0</c:v>
                </c:pt>
                <c:pt idx="96">
                  <c:v>38896.0</c:v>
                </c:pt>
                <c:pt idx="97">
                  <c:v>38897.0</c:v>
                </c:pt>
                <c:pt idx="98">
                  <c:v>38898.0</c:v>
                </c:pt>
                <c:pt idx="99">
                  <c:v>38899.0</c:v>
                </c:pt>
                <c:pt idx="100">
                  <c:v>38900.0</c:v>
                </c:pt>
                <c:pt idx="101">
                  <c:v>38901.0</c:v>
                </c:pt>
                <c:pt idx="102">
                  <c:v>38902.0</c:v>
                </c:pt>
                <c:pt idx="103">
                  <c:v>38903.0</c:v>
                </c:pt>
                <c:pt idx="104">
                  <c:v>38904.0</c:v>
                </c:pt>
              </c:numCache>
            </c:numRef>
          </c:cat>
          <c:val>
            <c:numRef>
              <c:f>'plot data10 luglio'!$E$1039:$E$1143</c:f>
              <c:numCache>
                <c:formatCode>General</c:formatCode>
                <c:ptCount val="10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4.0</c:v>
                </c:pt>
                <c:pt idx="16">
                  <c:v>6.0</c:v>
                </c:pt>
                <c:pt idx="17">
                  <c:v>6.0</c:v>
                </c:pt>
                <c:pt idx="18">
                  <c:v>6.0</c:v>
                </c:pt>
                <c:pt idx="19">
                  <c:v>6.0</c:v>
                </c:pt>
                <c:pt idx="20">
                  <c:v>7.0</c:v>
                </c:pt>
                <c:pt idx="21">
                  <c:v>7.0</c:v>
                </c:pt>
                <c:pt idx="22">
                  <c:v>8.0</c:v>
                </c:pt>
                <c:pt idx="23">
                  <c:v>9.0</c:v>
                </c:pt>
                <c:pt idx="24">
                  <c:v>10.0</c:v>
                </c:pt>
                <c:pt idx="25">
                  <c:v>10.0</c:v>
                </c:pt>
                <c:pt idx="26">
                  <c:v>10.0</c:v>
                </c:pt>
                <c:pt idx="27">
                  <c:v>11.0</c:v>
                </c:pt>
                <c:pt idx="28">
                  <c:v>11.0</c:v>
                </c:pt>
                <c:pt idx="29">
                  <c:v>11.0</c:v>
                </c:pt>
                <c:pt idx="30">
                  <c:v>11.0</c:v>
                </c:pt>
                <c:pt idx="31">
                  <c:v>11.0</c:v>
                </c:pt>
                <c:pt idx="32">
                  <c:v>11.0</c:v>
                </c:pt>
                <c:pt idx="33">
                  <c:v>11.0</c:v>
                </c:pt>
                <c:pt idx="34">
                  <c:v>11.0</c:v>
                </c:pt>
                <c:pt idx="35">
                  <c:v>11.0</c:v>
                </c:pt>
                <c:pt idx="36">
                  <c:v>11.0</c:v>
                </c:pt>
                <c:pt idx="37">
                  <c:v>11.0</c:v>
                </c:pt>
                <c:pt idx="38">
                  <c:v>12.0</c:v>
                </c:pt>
                <c:pt idx="39">
                  <c:v>14.0</c:v>
                </c:pt>
                <c:pt idx="40">
                  <c:v>16.0</c:v>
                </c:pt>
                <c:pt idx="41">
                  <c:v>18.0</c:v>
                </c:pt>
                <c:pt idx="42">
                  <c:v>20.0</c:v>
                </c:pt>
                <c:pt idx="43">
                  <c:v>20.0</c:v>
                </c:pt>
                <c:pt idx="44">
                  <c:v>22.0</c:v>
                </c:pt>
                <c:pt idx="45">
                  <c:v>22.0</c:v>
                </c:pt>
                <c:pt idx="46">
                  <c:v>22.0</c:v>
                </c:pt>
                <c:pt idx="47">
                  <c:v>22.0</c:v>
                </c:pt>
                <c:pt idx="48">
                  <c:v>22.0</c:v>
                </c:pt>
                <c:pt idx="49">
                  <c:v>22.0</c:v>
                </c:pt>
                <c:pt idx="50">
                  <c:v>24.0</c:v>
                </c:pt>
                <c:pt idx="51">
                  <c:v>28.0</c:v>
                </c:pt>
                <c:pt idx="52">
                  <c:v>28.0</c:v>
                </c:pt>
                <c:pt idx="53">
                  <c:v>28.0</c:v>
                </c:pt>
                <c:pt idx="54">
                  <c:v>28.0</c:v>
                </c:pt>
                <c:pt idx="55">
                  <c:v>32.0</c:v>
                </c:pt>
                <c:pt idx="56">
                  <c:v>43.0</c:v>
                </c:pt>
                <c:pt idx="57">
                  <c:v>44.0</c:v>
                </c:pt>
                <c:pt idx="58">
                  <c:v>46.0</c:v>
                </c:pt>
                <c:pt idx="59">
                  <c:v>55.0</c:v>
                </c:pt>
                <c:pt idx="60">
                  <c:v>55.0</c:v>
                </c:pt>
                <c:pt idx="61">
                  <c:v>56.0</c:v>
                </c:pt>
                <c:pt idx="62">
                  <c:v>56.0</c:v>
                </c:pt>
                <c:pt idx="63">
                  <c:v>58.0</c:v>
                </c:pt>
                <c:pt idx="64">
                  <c:v>63.0</c:v>
                </c:pt>
                <c:pt idx="65">
                  <c:v>68.0</c:v>
                </c:pt>
                <c:pt idx="66">
                  <c:v>78.0</c:v>
                </c:pt>
                <c:pt idx="67">
                  <c:v>89.0</c:v>
                </c:pt>
                <c:pt idx="68">
                  <c:v>96.0</c:v>
                </c:pt>
                <c:pt idx="69">
                  <c:v>100.0</c:v>
                </c:pt>
                <c:pt idx="70">
                  <c:v>100.0</c:v>
                </c:pt>
                <c:pt idx="71">
                  <c:v>100.0</c:v>
                </c:pt>
                <c:pt idx="72">
                  <c:v>100.0</c:v>
                </c:pt>
                <c:pt idx="73">
                  <c:v>100.0</c:v>
                </c:pt>
                <c:pt idx="74">
                  <c:v>100.0</c:v>
                </c:pt>
                <c:pt idx="75">
                  <c:v>100.0</c:v>
                </c:pt>
                <c:pt idx="76">
                  <c:v>100.0</c:v>
                </c:pt>
                <c:pt idx="77">
                  <c:v>101.0</c:v>
                </c:pt>
                <c:pt idx="78">
                  <c:v>101.0</c:v>
                </c:pt>
                <c:pt idx="79">
                  <c:v>101.0</c:v>
                </c:pt>
                <c:pt idx="80">
                  <c:v>101.0</c:v>
                </c:pt>
                <c:pt idx="81">
                  <c:v>101.0</c:v>
                </c:pt>
                <c:pt idx="82">
                  <c:v>101.0</c:v>
                </c:pt>
                <c:pt idx="83">
                  <c:v>101.0</c:v>
                </c:pt>
                <c:pt idx="84">
                  <c:v>101.0</c:v>
                </c:pt>
                <c:pt idx="85">
                  <c:v>101.0</c:v>
                </c:pt>
                <c:pt idx="86">
                  <c:v>101.0</c:v>
                </c:pt>
                <c:pt idx="87">
                  <c:v>101.0</c:v>
                </c:pt>
                <c:pt idx="88">
                  <c:v>101.0</c:v>
                </c:pt>
                <c:pt idx="89">
                  <c:v>101.0</c:v>
                </c:pt>
                <c:pt idx="90">
                  <c:v>101.0</c:v>
                </c:pt>
                <c:pt idx="91">
                  <c:v>101.0</c:v>
                </c:pt>
                <c:pt idx="92">
                  <c:v>102.0</c:v>
                </c:pt>
                <c:pt idx="93">
                  <c:v>104.0</c:v>
                </c:pt>
                <c:pt idx="94">
                  <c:v>104.0</c:v>
                </c:pt>
                <c:pt idx="95">
                  <c:v>104.0</c:v>
                </c:pt>
                <c:pt idx="96">
                  <c:v>104.0</c:v>
                </c:pt>
                <c:pt idx="97">
                  <c:v>104.0</c:v>
                </c:pt>
                <c:pt idx="98">
                  <c:v>112.0</c:v>
                </c:pt>
                <c:pt idx="99">
                  <c:v>117.0</c:v>
                </c:pt>
                <c:pt idx="100">
                  <c:v>117.0</c:v>
                </c:pt>
                <c:pt idx="101">
                  <c:v>122.0</c:v>
                </c:pt>
                <c:pt idx="102">
                  <c:v>124.0</c:v>
                </c:pt>
                <c:pt idx="103">
                  <c:v>125.0</c:v>
                </c:pt>
                <c:pt idx="104">
                  <c:v>125.0</c:v>
                </c:pt>
              </c:numCache>
            </c:numRef>
          </c:val>
        </c:ser>
        <c:ser>
          <c:idx val="4"/>
          <c:order val="4"/>
          <c:tx>
            <c:strRef>
              <c:f>'plot data10 luglio'!$F$1038</c:f>
              <c:strCache>
                <c:ptCount val="1"/>
                <c:pt idx="0">
                  <c:v>NTUP</c:v>
                </c:pt>
              </c:strCache>
            </c:strRef>
          </c:tx>
          <c:cat>
            <c:numRef>
              <c:f>'plot data10 luglio'!$A$1039:$A$1143</c:f>
              <c:numCache>
                <c:formatCode>dd-mm-yy</c:formatCode>
                <c:ptCount val="105"/>
                <c:pt idx="0">
                  <c:v>38778.0</c:v>
                </c:pt>
                <c:pt idx="1">
                  <c:v>38784.0</c:v>
                </c:pt>
                <c:pt idx="2">
                  <c:v>38790.0</c:v>
                </c:pt>
                <c:pt idx="3">
                  <c:v>38791.0</c:v>
                </c:pt>
                <c:pt idx="4">
                  <c:v>38792.0</c:v>
                </c:pt>
                <c:pt idx="5">
                  <c:v>38802.0</c:v>
                </c:pt>
                <c:pt idx="6">
                  <c:v>38803.0</c:v>
                </c:pt>
                <c:pt idx="7">
                  <c:v>38804.0</c:v>
                </c:pt>
                <c:pt idx="8">
                  <c:v>38805.0</c:v>
                </c:pt>
                <c:pt idx="9">
                  <c:v>38806.0</c:v>
                </c:pt>
                <c:pt idx="10">
                  <c:v>38807.0</c:v>
                </c:pt>
                <c:pt idx="11">
                  <c:v>38808.0</c:v>
                </c:pt>
                <c:pt idx="12">
                  <c:v>38809.0</c:v>
                </c:pt>
                <c:pt idx="13">
                  <c:v>38810.0</c:v>
                </c:pt>
                <c:pt idx="14">
                  <c:v>38811.0</c:v>
                </c:pt>
                <c:pt idx="15">
                  <c:v>38812.0</c:v>
                </c:pt>
                <c:pt idx="16">
                  <c:v>38813.0</c:v>
                </c:pt>
                <c:pt idx="17">
                  <c:v>38814.0</c:v>
                </c:pt>
                <c:pt idx="18">
                  <c:v>38815.0</c:v>
                </c:pt>
                <c:pt idx="19">
                  <c:v>38816.0</c:v>
                </c:pt>
                <c:pt idx="20">
                  <c:v>38817.0</c:v>
                </c:pt>
                <c:pt idx="21">
                  <c:v>38818.0</c:v>
                </c:pt>
                <c:pt idx="22">
                  <c:v>38819.0</c:v>
                </c:pt>
                <c:pt idx="23">
                  <c:v>38820.0</c:v>
                </c:pt>
                <c:pt idx="24">
                  <c:v>38821.0</c:v>
                </c:pt>
                <c:pt idx="25">
                  <c:v>38822.0</c:v>
                </c:pt>
                <c:pt idx="26">
                  <c:v>38823.0</c:v>
                </c:pt>
                <c:pt idx="27">
                  <c:v>38824.0</c:v>
                </c:pt>
                <c:pt idx="28">
                  <c:v>38825.0</c:v>
                </c:pt>
                <c:pt idx="29">
                  <c:v>38826.0</c:v>
                </c:pt>
                <c:pt idx="30">
                  <c:v>38827.0</c:v>
                </c:pt>
                <c:pt idx="31">
                  <c:v>38828.0</c:v>
                </c:pt>
                <c:pt idx="32">
                  <c:v>38829.0</c:v>
                </c:pt>
                <c:pt idx="33">
                  <c:v>38830.0</c:v>
                </c:pt>
                <c:pt idx="34">
                  <c:v>38831.0</c:v>
                </c:pt>
                <c:pt idx="35">
                  <c:v>38832.0</c:v>
                </c:pt>
                <c:pt idx="36">
                  <c:v>38833.0</c:v>
                </c:pt>
                <c:pt idx="37">
                  <c:v>38834.0</c:v>
                </c:pt>
                <c:pt idx="38">
                  <c:v>38835.0</c:v>
                </c:pt>
                <c:pt idx="39">
                  <c:v>38836.0</c:v>
                </c:pt>
                <c:pt idx="40">
                  <c:v>38837.0</c:v>
                </c:pt>
                <c:pt idx="41">
                  <c:v>38838.0</c:v>
                </c:pt>
                <c:pt idx="42">
                  <c:v>38839.0</c:v>
                </c:pt>
                <c:pt idx="43">
                  <c:v>38840.0</c:v>
                </c:pt>
                <c:pt idx="44">
                  <c:v>38841.0</c:v>
                </c:pt>
                <c:pt idx="45">
                  <c:v>38842.0</c:v>
                </c:pt>
                <c:pt idx="46">
                  <c:v>38843.0</c:v>
                </c:pt>
                <c:pt idx="47">
                  <c:v>38844.0</c:v>
                </c:pt>
                <c:pt idx="48">
                  <c:v>38845.0</c:v>
                </c:pt>
                <c:pt idx="49">
                  <c:v>38846.0</c:v>
                </c:pt>
                <c:pt idx="50">
                  <c:v>38847.0</c:v>
                </c:pt>
                <c:pt idx="51">
                  <c:v>38848.0</c:v>
                </c:pt>
                <c:pt idx="52">
                  <c:v>38849.0</c:v>
                </c:pt>
                <c:pt idx="53">
                  <c:v>38850.0</c:v>
                </c:pt>
                <c:pt idx="54">
                  <c:v>38851.0</c:v>
                </c:pt>
                <c:pt idx="55">
                  <c:v>38852.0</c:v>
                </c:pt>
                <c:pt idx="56">
                  <c:v>38853.0</c:v>
                </c:pt>
                <c:pt idx="57">
                  <c:v>38854.0</c:v>
                </c:pt>
                <c:pt idx="58">
                  <c:v>38855.0</c:v>
                </c:pt>
                <c:pt idx="59">
                  <c:v>38856.0</c:v>
                </c:pt>
                <c:pt idx="60">
                  <c:v>38857.0</c:v>
                </c:pt>
                <c:pt idx="61">
                  <c:v>38858.0</c:v>
                </c:pt>
                <c:pt idx="62">
                  <c:v>38859.0</c:v>
                </c:pt>
                <c:pt idx="63">
                  <c:v>38860.0</c:v>
                </c:pt>
                <c:pt idx="64">
                  <c:v>38861.0</c:v>
                </c:pt>
                <c:pt idx="65">
                  <c:v>38862.0</c:v>
                </c:pt>
                <c:pt idx="66">
                  <c:v>38863.0</c:v>
                </c:pt>
                <c:pt idx="67">
                  <c:v>38864.0</c:v>
                </c:pt>
                <c:pt idx="68">
                  <c:v>38865.0</c:v>
                </c:pt>
                <c:pt idx="69">
                  <c:v>38866.0</c:v>
                </c:pt>
                <c:pt idx="70">
                  <c:v>38867.0</c:v>
                </c:pt>
                <c:pt idx="71">
                  <c:v>38868.0</c:v>
                </c:pt>
                <c:pt idx="72">
                  <c:v>38869.0</c:v>
                </c:pt>
                <c:pt idx="73">
                  <c:v>38870.0</c:v>
                </c:pt>
                <c:pt idx="74">
                  <c:v>38872.0</c:v>
                </c:pt>
                <c:pt idx="75">
                  <c:v>38873.0</c:v>
                </c:pt>
                <c:pt idx="76">
                  <c:v>38874.0</c:v>
                </c:pt>
                <c:pt idx="77">
                  <c:v>38875.0</c:v>
                </c:pt>
                <c:pt idx="78">
                  <c:v>38876.0</c:v>
                </c:pt>
                <c:pt idx="79">
                  <c:v>38877.0</c:v>
                </c:pt>
                <c:pt idx="80">
                  <c:v>38878.0</c:v>
                </c:pt>
                <c:pt idx="81">
                  <c:v>38879.0</c:v>
                </c:pt>
                <c:pt idx="82">
                  <c:v>38880.0</c:v>
                </c:pt>
                <c:pt idx="83">
                  <c:v>38881.0</c:v>
                </c:pt>
                <c:pt idx="84">
                  <c:v>38882.0</c:v>
                </c:pt>
                <c:pt idx="85">
                  <c:v>38884.0</c:v>
                </c:pt>
                <c:pt idx="86">
                  <c:v>38885.0</c:v>
                </c:pt>
                <c:pt idx="87">
                  <c:v>38887.0</c:v>
                </c:pt>
                <c:pt idx="88">
                  <c:v>38888.0</c:v>
                </c:pt>
                <c:pt idx="89">
                  <c:v>38889.0</c:v>
                </c:pt>
                <c:pt idx="90">
                  <c:v>38890.0</c:v>
                </c:pt>
                <c:pt idx="91">
                  <c:v>38891.0</c:v>
                </c:pt>
                <c:pt idx="92">
                  <c:v>38892.0</c:v>
                </c:pt>
                <c:pt idx="93">
                  <c:v>38893.0</c:v>
                </c:pt>
                <c:pt idx="94">
                  <c:v>38894.0</c:v>
                </c:pt>
                <c:pt idx="95">
                  <c:v>38895.0</c:v>
                </c:pt>
                <c:pt idx="96">
                  <c:v>38896.0</c:v>
                </c:pt>
                <c:pt idx="97">
                  <c:v>38897.0</c:v>
                </c:pt>
                <c:pt idx="98">
                  <c:v>38898.0</c:v>
                </c:pt>
                <c:pt idx="99">
                  <c:v>38899.0</c:v>
                </c:pt>
                <c:pt idx="100">
                  <c:v>38900.0</c:v>
                </c:pt>
                <c:pt idx="101">
                  <c:v>38901.0</c:v>
                </c:pt>
                <c:pt idx="102">
                  <c:v>38902.0</c:v>
                </c:pt>
                <c:pt idx="103">
                  <c:v>38903.0</c:v>
                </c:pt>
                <c:pt idx="104">
                  <c:v>38904.0</c:v>
                </c:pt>
              </c:numCache>
            </c:numRef>
          </c:cat>
          <c:val>
            <c:numRef>
              <c:f>'plot data10 luglio'!$F$1039:$F$1143</c:f>
              <c:numCache>
                <c:formatCode>General</c:formatCode>
                <c:ptCount val="10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  <c:pt idx="100">
                  <c:v>1.0</c:v>
                </c:pt>
                <c:pt idx="101">
                  <c:v>1.0</c:v>
                </c:pt>
                <c:pt idx="102">
                  <c:v>1.0</c:v>
                </c:pt>
                <c:pt idx="103">
                  <c:v>1.0</c:v>
                </c:pt>
                <c:pt idx="104">
                  <c:v>1.0</c:v>
                </c:pt>
              </c:numCache>
            </c:numRef>
          </c:val>
        </c:ser>
        <c:ser>
          <c:idx val="5"/>
          <c:order val="5"/>
          <c:tx>
            <c:strRef>
              <c:f>'plot data10 luglio'!$G$1038</c:f>
              <c:strCache>
                <c:ptCount val="1"/>
                <c:pt idx="0">
                  <c:v>other</c:v>
                </c:pt>
              </c:strCache>
            </c:strRef>
          </c:tx>
          <c:cat>
            <c:numRef>
              <c:f>'plot data10 luglio'!$A$1039:$A$1143</c:f>
              <c:numCache>
                <c:formatCode>dd-mm-yy</c:formatCode>
                <c:ptCount val="105"/>
                <c:pt idx="0">
                  <c:v>38778.0</c:v>
                </c:pt>
                <c:pt idx="1">
                  <c:v>38784.0</c:v>
                </c:pt>
                <c:pt idx="2">
                  <c:v>38790.0</c:v>
                </c:pt>
                <c:pt idx="3">
                  <c:v>38791.0</c:v>
                </c:pt>
                <c:pt idx="4">
                  <c:v>38792.0</c:v>
                </c:pt>
                <c:pt idx="5">
                  <c:v>38802.0</c:v>
                </c:pt>
                <c:pt idx="6">
                  <c:v>38803.0</c:v>
                </c:pt>
                <c:pt idx="7">
                  <c:v>38804.0</c:v>
                </c:pt>
                <c:pt idx="8">
                  <c:v>38805.0</c:v>
                </c:pt>
                <c:pt idx="9">
                  <c:v>38806.0</c:v>
                </c:pt>
                <c:pt idx="10">
                  <c:v>38807.0</c:v>
                </c:pt>
                <c:pt idx="11">
                  <c:v>38808.0</c:v>
                </c:pt>
                <c:pt idx="12">
                  <c:v>38809.0</c:v>
                </c:pt>
                <c:pt idx="13">
                  <c:v>38810.0</c:v>
                </c:pt>
                <c:pt idx="14">
                  <c:v>38811.0</c:v>
                </c:pt>
                <c:pt idx="15">
                  <c:v>38812.0</c:v>
                </c:pt>
                <c:pt idx="16">
                  <c:v>38813.0</c:v>
                </c:pt>
                <c:pt idx="17">
                  <c:v>38814.0</c:v>
                </c:pt>
                <c:pt idx="18">
                  <c:v>38815.0</c:v>
                </c:pt>
                <c:pt idx="19">
                  <c:v>38816.0</c:v>
                </c:pt>
                <c:pt idx="20">
                  <c:v>38817.0</c:v>
                </c:pt>
                <c:pt idx="21">
                  <c:v>38818.0</c:v>
                </c:pt>
                <c:pt idx="22">
                  <c:v>38819.0</c:v>
                </c:pt>
                <c:pt idx="23">
                  <c:v>38820.0</c:v>
                </c:pt>
                <c:pt idx="24">
                  <c:v>38821.0</c:v>
                </c:pt>
                <c:pt idx="25">
                  <c:v>38822.0</c:v>
                </c:pt>
                <c:pt idx="26">
                  <c:v>38823.0</c:v>
                </c:pt>
                <c:pt idx="27">
                  <c:v>38824.0</c:v>
                </c:pt>
                <c:pt idx="28">
                  <c:v>38825.0</c:v>
                </c:pt>
                <c:pt idx="29">
                  <c:v>38826.0</c:v>
                </c:pt>
                <c:pt idx="30">
                  <c:v>38827.0</c:v>
                </c:pt>
                <c:pt idx="31">
                  <c:v>38828.0</c:v>
                </c:pt>
                <c:pt idx="32">
                  <c:v>38829.0</c:v>
                </c:pt>
                <c:pt idx="33">
                  <c:v>38830.0</c:v>
                </c:pt>
                <c:pt idx="34">
                  <c:v>38831.0</c:v>
                </c:pt>
                <c:pt idx="35">
                  <c:v>38832.0</c:v>
                </c:pt>
                <c:pt idx="36">
                  <c:v>38833.0</c:v>
                </c:pt>
                <c:pt idx="37">
                  <c:v>38834.0</c:v>
                </c:pt>
                <c:pt idx="38">
                  <c:v>38835.0</c:v>
                </c:pt>
                <c:pt idx="39">
                  <c:v>38836.0</c:v>
                </c:pt>
                <c:pt idx="40">
                  <c:v>38837.0</c:v>
                </c:pt>
                <c:pt idx="41">
                  <c:v>38838.0</c:v>
                </c:pt>
                <c:pt idx="42">
                  <c:v>38839.0</c:v>
                </c:pt>
                <c:pt idx="43">
                  <c:v>38840.0</c:v>
                </c:pt>
                <c:pt idx="44">
                  <c:v>38841.0</c:v>
                </c:pt>
                <c:pt idx="45">
                  <c:v>38842.0</c:v>
                </c:pt>
                <c:pt idx="46">
                  <c:v>38843.0</c:v>
                </c:pt>
                <c:pt idx="47">
                  <c:v>38844.0</c:v>
                </c:pt>
                <c:pt idx="48">
                  <c:v>38845.0</c:v>
                </c:pt>
                <c:pt idx="49">
                  <c:v>38846.0</c:v>
                </c:pt>
                <c:pt idx="50">
                  <c:v>38847.0</c:v>
                </c:pt>
                <c:pt idx="51">
                  <c:v>38848.0</c:v>
                </c:pt>
                <c:pt idx="52">
                  <c:v>38849.0</c:v>
                </c:pt>
                <c:pt idx="53">
                  <c:v>38850.0</c:v>
                </c:pt>
                <c:pt idx="54">
                  <c:v>38851.0</c:v>
                </c:pt>
                <c:pt idx="55">
                  <c:v>38852.0</c:v>
                </c:pt>
                <c:pt idx="56">
                  <c:v>38853.0</c:v>
                </c:pt>
                <c:pt idx="57">
                  <c:v>38854.0</c:v>
                </c:pt>
                <c:pt idx="58">
                  <c:v>38855.0</c:v>
                </c:pt>
                <c:pt idx="59">
                  <c:v>38856.0</c:v>
                </c:pt>
                <c:pt idx="60">
                  <c:v>38857.0</c:v>
                </c:pt>
                <c:pt idx="61">
                  <c:v>38858.0</c:v>
                </c:pt>
                <c:pt idx="62">
                  <c:v>38859.0</c:v>
                </c:pt>
                <c:pt idx="63">
                  <c:v>38860.0</c:v>
                </c:pt>
                <c:pt idx="64">
                  <c:v>38861.0</c:v>
                </c:pt>
                <c:pt idx="65">
                  <c:v>38862.0</c:v>
                </c:pt>
                <c:pt idx="66">
                  <c:v>38863.0</c:v>
                </c:pt>
                <c:pt idx="67">
                  <c:v>38864.0</c:v>
                </c:pt>
                <c:pt idx="68">
                  <c:v>38865.0</c:v>
                </c:pt>
                <c:pt idx="69">
                  <c:v>38866.0</c:v>
                </c:pt>
                <c:pt idx="70">
                  <c:v>38867.0</c:v>
                </c:pt>
                <c:pt idx="71">
                  <c:v>38868.0</c:v>
                </c:pt>
                <c:pt idx="72">
                  <c:v>38869.0</c:v>
                </c:pt>
                <c:pt idx="73">
                  <c:v>38870.0</c:v>
                </c:pt>
                <c:pt idx="74">
                  <c:v>38872.0</c:v>
                </c:pt>
                <c:pt idx="75">
                  <c:v>38873.0</c:v>
                </c:pt>
                <c:pt idx="76">
                  <c:v>38874.0</c:v>
                </c:pt>
                <c:pt idx="77">
                  <c:v>38875.0</c:v>
                </c:pt>
                <c:pt idx="78">
                  <c:v>38876.0</c:v>
                </c:pt>
                <c:pt idx="79">
                  <c:v>38877.0</c:v>
                </c:pt>
                <c:pt idx="80">
                  <c:v>38878.0</c:v>
                </c:pt>
                <c:pt idx="81">
                  <c:v>38879.0</c:v>
                </c:pt>
                <c:pt idx="82">
                  <c:v>38880.0</c:v>
                </c:pt>
                <c:pt idx="83">
                  <c:v>38881.0</c:v>
                </c:pt>
                <c:pt idx="84">
                  <c:v>38882.0</c:v>
                </c:pt>
                <c:pt idx="85">
                  <c:v>38884.0</c:v>
                </c:pt>
                <c:pt idx="86">
                  <c:v>38885.0</c:v>
                </c:pt>
                <c:pt idx="87">
                  <c:v>38887.0</c:v>
                </c:pt>
                <c:pt idx="88">
                  <c:v>38888.0</c:v>
                </c:pt>
                <c:pt idx="89">
                  <c:v>38889.0</c:v>
                </c:pt>
                <c:pt idx="90">
                  <c:v>38890.0</c:v>
                </c:pt>
                <c:pt idx="91">
                  <c:v>38891.0</c:v>
                </c:pt>
                <c:pt idx="92">
                  <c:v>38892.0</c:v>
                </c:pt>
                <c:pt idx="93">
                  <c:v>38893.0</c:v>
                </c:pt>
                <c:pt idx="94">
                  <c:v>38894.0</c:v>
                </c:pt>
                <c:pt idx="95">
                  <c:v>38895.0</c:v>
                </c:pt>
                <c:pt idx="96">
                  <c:v>38896.0</c:v>
                </c:pt>
                <c:pt idx="97">
                  <c:v>38897.0</c:v>
                </c:pt>
                <c:pt idx="98">
                  <c:v>38898.0</c:v>
                </c:pt>
                <c:pt idx="99">
                  <c:v>38899.0</c:v>
                </c:pt>
                <c:pt idx="100">
                  <c:v>38900.0</c:v>
                </c:pt>
                <c:pt idx="101">
                  <c:v>38901.0</c:v>
                </c:pt>
                <c:pt idx="102">
                  <c:v>38902.0</c:v>
                </c:pt>
                <c:pt idx="103">
                  <c:v>38903.0</c:v>
                </c:pt>
                <c:pt idx="104">
                  <c:v>38904.0</c:v>
                </c:pt>
              </c:numCache>
            </c:numRef>
          </c:cat>
          <c:val>
            <c:numRef>
              <c:f>'plot data10 luglio'!$G$1039:$G$1143</c:f>
              <c:numCache>
                <c:formatCode>General</c:formatCode>
                <c:ptCount val="10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</c:numCache>
            </c:numRef>
          </c:val>
        </c:ser>
        <c:axId val="661797768"/>
        <c:axId val="662089640"/>
      </c:areaChart>
      <c:dateAx>
        <c:axId val="661797768"/>
        <c:scaling>
          <c:orientation val="minMax"/>
        </c:scaling>
        <c:axPos val="b"/>
        <c:numFmt formatCode="dd-mm-yy" sourceLinked="1"/>
        <c:tickLblPos val="nextTo"/>
        <c:crossAx val="662089640"/>
        <c:crosses val="autoZero"/>
        <c:auto val="1"/>
        <c:lblOffset val="100"/>
      </c:dateAx>
      <c:valAx>
        <c:axId val="662089640"/>
        <c:scaling>
          <c:orientation val="minMax"/>
        </c:scaling>
        <c:axPos val="l"/>
        <c:majorGridlines/>
        <c:numFmt formatCode="General" sourceLinked="1"/>
        <c:tickLblPos val="nextTo"/>
        <c:crossAx val="66179776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23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300" b="1" i="0" strike="noStrike">
                <a:solidFill>
                  <a:srgbClr val="000000"/>
                </a:solidFill>
                <a:latin typeface="Arial"/>
                <a:ea typeface="Arial"/>
                <a:cs typeface="Arial"/>
              </a:rPr>
              <a:t>Milan Tier2 Inbound Traffic</a:t>
            </a:r>
          </a:p>
          <a:p>
            <a:pPr>
              <a:defRPr sz="23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25" b="0" i="0" strike="noStrike">
                <a:solidFill>
                  <a:srgbClr val="000000"/>
                </a:solidFill>
                <a:latin typeface="Arial"/>
                <a:ea typeface="Arial"/>
                <a:cs typeface="Arial"/>
              </a:rPr>
              <a:t>(May 10 - July 5, 2010 - Total: 40,6 Tbytes)</a:t>
            </a:r>
          </a:p>
        </c:rich>
      </c:tx>
      <c:layout>
        <c:manualLayout>
          <c:xMode val="edge"/>
          <c:yMode val="edge"/>
          <c:x val="0.171322004369977"/>
          <c:y val="0.0287769699932525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491503277483"/>
          <c:y val="0.215827274949394"/>
          <c:w val="0.698323387377623"/>
          <c:h val="0.400479499072764"/>
        </c:manualLayout>
      </c:layout>
      <c:ofPieChart>
        <c:ofPieType val="pie"/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CC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spPr>
              <a:solidFill>
                <a:srgbClr val="99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4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5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6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7"/>
            <c:spPr>
              <a:solidFill>
                <a:srgbClr val="33CC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8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9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426091843603334"/>
                  <c:y val="0.0429409837942138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3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Foglio1!$C$1:$C$19</c:f>
              <c:strCache>
                <c:ptCount val="19"/>
                <c:pt idx="0">
                  <c:v>cnaf.infn.it</c:v>
                </c:pt>
                <c:pt idx="1">
                  <c:v>na.infn.it</c:v>
                </c:pt>
                <c:pt idx="2">
                  <c:v>bnl.gov</c:v>
                </c:pt>
                <c:pt idx="3">
                  <c:v>cern.ch</c:v>
                </c:pt>
                <c:pt idx="4">
                  <c:v>roma1.infn.it</c:v>
                </c:pt>
                <c:pt idx="5">
                  <c:v>gridka.de</c:v>
                </c:pt>
                <c:pt idx="6">
                  <c:v>rl.ac.uk</c:v>
                </c:pt>
                <c:pt idx="7">
                  <c:v>sara.nl</c:v>
                </c:pt>
                <c:pt idx="8">
                  <c:v>slac.stanford.edu</c:v>
                </c:pt>
                <c:pt idx="9">
                  <c:v>in2p3.fr</c:v>
                </c:pt>
                <c:pt idx="10">
                  <c:v>uchicago.edu</c:v>
                </c:pt>
                <c:pt idx="11">
                  <c:v>tcd.ie</c:v>
                </c:pt>
                <c:pt idx="12">
                  <c:v>lnf.infn.it</c:v>
                </c:pt>
                <c:pt idx="13">
                  <c:v>mi.infn.it</c:v>
                </c:pt>
                <c:pt idx="14">
                  <c:v>desy.de</c:v>
                </c:pt>
                <c:pt idx="15">
                  <c:v>Other european sites</c:v>
                </c:pt>
                <c:pt idx="16">
                  <c:v>Other american sites</c:v>
                </c:pt>
                <c:pt idx="17">
                  <c:v>Other asian-pacific sites</c:v>
                </c:pt>
                <c:pt idx="18">
                  <c:v>Other sites</c:v>
                </c:pt>
              </c:strCache>
            </c:strRef>
          </c:cat>
          <c:val>
            <c:numRef>
              <c:f>Foglio1!$D$1:$D$19</c:f>
              <c:numCache>
                <c:formatCode>General</c:formatCode>
                <c:ptCount val="19"/>
                <c:pt idx="0">
                  <c:v>3.2871162E7</c:v>
                </c:pt>
                <c:pt idx="1">
                  <c:v>4.235284E6</c:v>
                </c:pt>
                <c:pt idx="2">
                  <c:v>1.149637E6</c:v>
                </c:pt>
                <c:pt idx="3">
                  <c:v>871379.0</c:v>
                </c:pt>
                <c:pt idx="4">
                  <c:v>367860.0</c:v>
                </c:pt>
                <c:pt idx="5">
                  <c:v>165056.0</c:v>
                </c:pt>
                <c:pt idx="6">
                  <c:v>118800.0</c:v>
                </c:pt>
                <c:pt idx="7">
                  <c:v>93038.0</c:v>
                </c:pt>
                <c:pt idx="8">
                  <c:v>88542.0</c:v>
                </c:pt>
                <c:pt idx="9">
                  <c:v>85336.0</c:v>
                </c:pt>
                <c:pt idx="10">
                  <c:v>83517.0</c:v>
                </c:pt>
                <c:pt idx="11">
                  <c:v>61912.0</c:v>
                </c:pt>
                <c:pt idx="12">
                  <c:v>61395.0</c:v>
                </c:pt>
                <c:pt idx="13">
                  <c:v>58705.0</c:v>
                </c:pt>
                <c:pt idx="14">
                  <c:v>42780.0</c:v>
                </c:pt>
                <c:pt idx="15">
                  <c:v>138233.0</c:v>
                </c:pt>
                <c:pt idx="16">
                  <c:v>128874.0</c:v>
                </c:pt>
                <c:pt idx="17">
                  <c:v>34588.0</c:v>
                </c:pt>
                <c:pt idx="18">
                  <c:v>237.0</c:v>
                </c:pt>
              </c:numCache>
            </c:numRef>
          </c:val>
        </c:ser>
        <c:dLbls>
          <c:showCatName val="1"/>
        </c:dLbls>
        <c:gapWidth val="100"/>
        <c:splitType val="pos"/>
        <c:splitPos val="15.0"/>
        <c:secondPieSize val="75"/>
        <c:serLines>
          <c:spPr>
            <a:ln w="3175">
              <a:solidFill>
                <a:srgbClr val="000000"/>
              </a:solidFill>
              <a:prstDash val="solid"/>
            </a:ln>
          </c:spPr>
        </c:serLines>
      </c:of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35940286076177"/>
          <c:y val="0.748201219824564"/>
          <c:w val="0.713220952975012"/>
          <c:h val="0.21103111328385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0625"/>
          <c:y val="0.0829248366013072"/>
          <c:w val="0.9375"/>
          <c:h val="0.915849673202614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dLblPos val="bestFit"/>
              <c:showCatName val="1"/>
              <c:showPercent val="1"/>
            </c:dLbl>
            <c:dLbl>
              <c:idx val="1"/>
              <c:layout/>
              <c:dLblPos val="bestFit"/>
              <c:showCatName val="1"/>
              <c:showPercent val="1"/>
            </c:dLbl>
            <c:dLbl>
              <c:idx val="2"/>
              <c:layout/>
              <c:dLblPos val="bestFit"/>
              <c:showCatName val="1"/>
              <c:showPercent val="1"/>
            </c:dLbl>
            <c:dLbl>
              <c:idx val="3"/>
              <c:layout/>
              <c:dLblPos val="bestFit"/>
              <c:showCatName val="1"/>
              <c:showPercent val="1"/>
            </c:dLbl>
            <c:dLbl>
              <c:idx val="4"/>
              <c:layout/>
              <c:dLblPos val="bestFit"/>
              <c:showCatName val="1"/>
              <c:showPercent val="1"/>
            </c:dLbl>
            <c:dLbl>
              <c:idx val="5"/>
              <c:layout/>
              <c:dLblPos val="bestFit"/>
              <c:showCatName val="1"/>
              <c:showPercent val="1"/>
            </c:dLbl>
            <c:dLbl>
              <c:idx val="6"/>
              <c:layout/>
              <c:dLblPos val="bestFit"/>
              <c:showCatName val="1"/>
              <c:showPercent val="1"/>
            </c:dLbl>
            <c:dLbl>
              <c:idx val="7"/>
              <c:layout/>
              <c:dLblPos val="bestFit"/>
              <c:showCatName val="1"/>
              <c:showPercent val="1"/>
            </c:dLbl>
            <c:dLbl>
              <c:idx val="8"/>
              <c:layout/>
              <c:dLblPos val="bestFit"/>
              <c:showCatName val="1"/>
              <c:showPercent val="1"/>
            </c:dLbl>
            <c:dLbl>
              <c:idx val="9"/>
              <c:layout/>
              <c:dLblPos val="bestFit"/>
              <c:showCatName val="1"/>
              <c:showPercent val="1"/>
            </c:dLbl>
            <c:dLbl>
              <c:idx val="10"/>
              <c:layout/>
              <c:dLblPos val="bestFit"/>
              <c:showCatName val="1"/>
              <c:showPercent val="1"/>
            </c:dLbl>
            <c:dLbl>
              <c:idx val="11"/>
              <c:layout/>
              <c:dLblPos val="bestFit"/>
              <c:showCatName val="1"/>
              <c:showPercent val="1"/>
            </c:dLbl>
            <c:delete val="1"/>
          </c:dLbls>
          <c:cat>
            <c:strRef>
              <c:f>Sheet1!$A$54:$A$65</c:f>
              <c:strCache>
                <c:ptCount val="12"/>
                <c:pt idx="0">
                  <c:v>  BNL</c:v>
                </c:pt>
                <c:pt idx="1">
                  <c:v>  LYON</c:v>
                </c:pt>
                <c:pt idx="2">
                  <c:v>  FZK</c:v>
                </c:pt>
                <c:pt idx="3">
                  <c:v>None</c:v>
                </c:pt>
                <c:pt idx="4">
                  <c:v>  RAL</c:v>
                </c:pt>
                <c:pt idx="5">
                  <c:v>  SARA</c:v>
                </c:pt>
                <c:pt idx="6">
                  <c:v>  NDGF</c:v>
                </c:pt>
                <c:pt idx="7">
                  <c:v>  TRIUMF</c:v>
                </c:pt>
                <c:pt idx="8">
                  <c:v>  PIC</c:v>
                </c:pt>
                <c:pt idx="9">
                  <c:v>  CNAF</c:v>
                </c:pt>
                <c:pt idx="10">
                  <c:v>  ASGC</c:v>
                </c:pt>
                <c:pt idx="11">
                  <c:v>  CERN</c:v>
                </c:pt>
              </c:strCache>
            </c:strRef>
          </c:cat>
          <c:val>
            <c:numRef>
              <c:f>Sheet1!$I$54:$I$65</c:f>
              <c:numCache>
                <c:formatCode>General</c:formatCode>
                <c:ptCount val="12"/>
                <c:pt idx="0">
                  <c:v>3.859336E6</c:v>
                </c:pt>
                <c:pt idx="1">
                  <c:v>3.143879E6</c:v>
                </c:pt>
                <c:pt idx="2">
                  <c:v>2.649229E6</c:v>
                </c:pt>
                <c:pt idx="3">
                  <c:v>2.194372E6</c:v>
                </c:pt>
                <c:pt idx="4">
                  <c:v>1.794725E6</c:v>
                </c:pt>
                <c:pt idx="5">
                  <c:v>1.660686E6</c:v>
                </c:pt>
                <c:pt idx="6">
                  <c:v>1.560861E6</c:v>
                </c:pt>
                <c:pt idx="7">
                  <c:v>1.110114E6</c:v>
                </c:pt>
                <c:pt idx="8">
                  <c:v>939892.0</c:v>
                </c:pt>
                <c:pt idx="9">
                  <c:v>808770.0</c:v>
                </c:pt>
                <c:pt idx="10">
                  <c:v>181971.0</c:v>
                </c:pt>
                <c:pt idx="11">
                  <c:v>64997.0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0902893567282173"/>
          <c:y val="0.105778465114953"/>
          <c:w val="0.849737084057909"/>
          <c:h val="0.819918486106826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/>
              <c:dLblPos val="bestFit"/>
              <c:showCatName val="1"/>
              <c:showPercent val="1"/>
            </c:dLbl>
            <c:dLbl>
              <c:idx val="1"/>
              <c:layout/>
              <c:dLblPos val="bestFit"/>
              <c:showCatName val="1"/>
              <c:showPercent val="1"/>
            </c:dLbl>
            <c:dLbl>
              <c:idx val="2"/>
              <c:layout/>
              <c:dLblPos val="bestFit"/>
              <c:showCatName val="1"/>
              <c:showPercent val="1"/>
            </c:dLbl>
            <c:dLbl>
              <c:idx val="3"/>
              <c:layout/>
              <c:dLblPos val="bestFit"/>
              <c:showCatName val="1"/>
              <c:showPercent val="1"/>
            </c:dLbl>
            <c:dLbl>
              <c:idx val="4"/>
              <c:layout/>
              <c:dLblPos val="bestFit"/>
              <c:showCatName val="1"/>
              <c:showPercent val="1"/>
            </c:dLbl>
            <c:dLbl>
              <c:idx val="5"/>
              <c:layout/>
              <c:dLblPos val="bestFit"/>
              <c:showCatName val="1"/>
              <c:showPercent val="1"/>
            </c:dLbl>
            <c:dLbl>
              <c:idx val="6"/>
              <c:layout/>
              <c:dLblPos val="bestFit"/>
              <c:showCatName val="1"/>
              <c:showPercent val="1"/>
            </c:dLbl>
            <c:dLbl>
              <c:idx val="7"/>
              <c:layout/>
              <c:dLblPos val="bestFit"/>
              <c:showCatName val="1"/>
              <c:showPercent val="1"/>
            </c:dLbl>
            <c:dLbl>
              <c:idx val="8"/>
              <c:layout/>
              <c:dLblPos val="bestFit"/>
              <c:showCatName val="1"/>
              <c:showPercent val="1"/>
            </c:dLbl>
            <c:dLbl>
              <c:idx val="9"/>
              <c:layout/>
              <c:dLblPos val="bestFit"/>
              <c:showCatName val="1"/>
              <c:showPercent val="1"/>
            </c:dLbl>
            <c:dLbl>
              <c:idx val="10"/>
              <c:layout/>
              <c:dLblPos val="bestFit"/>
              <c:showCatName val="1"/>
              <c:showPercent val="1"/>
            </c:dLbl>
            <c:showVal val="1"/>
            <c:showLeaderLines val="1"/>
          </c:dLbls>
          <c:cat>
            <c:strRef>
              <c:f>Sheet2!$A$2:$A$12</c:f>
              <c:strCache>
                <c:ptCount val="11"/>
                <c:pt idx="0">
                  <c:v>CA</c:v>
                </c:pt>
                <c:pt idx="1">
                  <c:v>CERN</c:v>
                </c:pt>
                <c:pt idx="2">
                  <c:v>DE</c:v>
                </c:pt>
                <c:pt idx="3">
                  <c:v>ES</c:v>
                </c:pt>
                <c:pt idx="4">
                  <c:v>FR</c:v>
                </c:pt>
                <c:pt idx="5">
                  <c:v>IT</c:v>
                </c:pt>
                <c:pt idx="6">
                  <c:v>ND</c:v>
                </c:pt>
                <c:pt idx="7">
                  <c:v>NL</c:v>
                </c:pt>
                <c:pt idx="8">
                  <c:v>TW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Sheet2!$C$2:$C$12</c:f>
              <c:numCache>
                <c:formatCode>0.0%</c:formatCode>
                <c:ptCount val="11"/>
                <c:pt idx="0">
                  <c:v>0.0558106148609946</c:v>
                </c:pt>
                <c:pt idx="1">
                  <c:v>0.0300296796696196</c:v>
                </c:pt>
                <c:pt idx="2">
                  <c:v>0.129044952889193</c:v>
                </c:pt>
                <c:pt idx="3">
                  <c:v>0.0447854119995817</c:v>
                </c:pt>
                <c:pt idx="4">
                  <c:v>0.140342067391786</c:v>
                </c:pt>
                <c:pt idx="5">
                  <c:v>0.0302930400581158</c:v>
                </c:pt>
                <c:pt idx="6">
                  <c:v>0.0575275517495203</c:v>
                </c:pt>
                <c:pt idx="7">
                  <c:v>0.0774707559666707</c:v>
                </c:pt>
                <c:pt idx="8">
                  <c:v>0.0218143820516848</c:v>
                </c:pt>
                <c:pt idx="9">
                  <c:v>0.0935998285746749</c:v>
                </c:pt>
                <c:pt idx="10">
                  <c:v>0.319281714788159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600" b="1" i="1">
                <a:solidFill>
                  <a:srgbClr val="FF0000"/>
                </a:solidFill>
              </a:defRPr>
            </a:pPr>
            <a:r>
              <a:rPr lang="en-US" sz="1600" b="1" i="1">
                <a:solidFill>
                  <a:srgbClr val="FF0000"/>
                </a:solidFill>
              </a:rPr>
              <a:t>Reliability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939466841349223"/>
          <c:y val="0.1217649916852"/>
          <c:w val="0.885299897584592"/>
          <c:h val="0.737603644714865"/>
        </c:manualLayout>
      </c:layout>
      <c:lineChart>
        <c:grouping val="standard"/>
        <c:ser>
          <c:idx val="0"/>
          <c:order val="0"/>
          <c:tx>
            <c:v>CNAF</c:v>
          </c:tx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REL!$D$7:$D$35</c:f>
              <c:numCache>
                <c:formatCode>General</c:formatCode>
                <c:ptCount val="29"/>
                <c:pt idx="7" formatCode="0%">
                  <c:v>1.0</c:v>
                </c:pt>
                <c:pt idx="8" formatCode="0%">
                  <c:v>0.99</c:v>
                </c:pt>
                <c:pt idx="9" formatCode="0%">
                  <c:v>0.96</c:v>
                </c:pt>
                <c:pt idx="10" formatCode="0%">
                  <c:v>0.97</c:v>
                </c:pt>
                <c:pt idx="11" formatCode="0%">
                  <c:v>0.96</c:v>
                </c:pt>
                <c:pt idx="12" formatCode="0%">
                  <c:v>0.97</c:v>
                </c:pt>
                <c:pt idx="13" formatCode="0%">
                  <c:v>0.99</c:v>
                </c:pt>
                <c:pt idx="14" formatCode="0%">
                  <c:v>0.99</c:v>
                </c:pt>
                <c:pt idx="15" formatCode="0%">
                  <c:v>0.9</c:v>
                </c:pt>
                <c:pt idx="16" formatCode="0%">
                  <c:v>0.99</c:v>
                </c:pt>
                <c:pt idx="17" formatCode="0%">
                  <c:v>0.99</c:v>
                </c:pt>
                <c:pt idx="18" formatCode="0%">
                  <c:v>0.97</c:v>
                </c:pt>
                <c:pt idx="19" formatCode="0%">
                  <c:v>0.96</c:v>
                </c:pt>
                <c:pt idx="20" formatCode="0%">
                  <c:v>0.99</c:v>
                </c:pt>
                <c:pt idx="21" formatCode="0%">
                  <c:v>0.98</c:v>
                </c:pt>
                <c:pt idx="22" formatCode="0%">
                  <c:v>0.99</c:v>
                </c:pt>
                <c:pt idx="23" formatCode="0%">
                  <c:v>1.0</c:v>
                </c:pt>
                <c:pt idx="24" formatCode="0%">
                  <c:v>1.0</c:v>
                </c:pt>
                <c:pt idx="25" formatCode="0%">
                  <c:v>0.85</c:v>
                </c:pt>
                <c:pt idx="26" formatCode="0%">
                  <c:v>0.99</c:v>
                </c:pt>
                <c:pt idx="27" formatCode="0%">
                  <c:v>0.88</c:v>
                </c:pt>
                <c:pt idx="28" formatCode="0%">
                  <c:v>0.92</c:v>
                </c:pt>
              </c:numCache>
            </c:numRef>
          </c:val>
        </c:ser>
        <c:ser>
          <c:idx val="1"/>
          <c:order val="1"/>
          <c:tx>
            <c:v>LNF</c:v>
          </c:tx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REL!$F$7:$F$35</c:f>
              <c:numCache>
                <c:formatCode>0%</c:formatCode>
                <c:ptCount val="29"/>
                <c:pt idx="0">
                  <c:v>0.6</c:v>
                </c:pt>
                <c:pt idx="1">
                  <c:v>0.96</c:v>
                </c:pt>
                <c:pt idx="2">
                  <c:v>0.71</c:v>
                </c:pt>
                <c:pt idx="3">
                  <c:v>0.97</c:v>
                </c:pt>
                <c:pt idx="4">
                  <c:v>0.96</c:v>
                </c:pt>
                <c:pt idx="5">
                  <c:v>0.86</c:v>
                </c:pt>
                <c:pt idx="6">
                  <c:v>0.99</c:v>
                </c:pt>
                <c:pt idx="7">
                  <c:v>0.86</c:v>
                </c:pt>
                <c:pt idx="8">
                  <c:v>0.87</c:v>
                </c:pt>
                <c:pt idx="9">
                  <c:v>0.76</c:v>
                </c:pt>
                <c:pt idx="10">
                  <c:v>0.96</c:v>
                </c:pt>
                <c:pt idx="11">
                  <c:v>0.98</c:v>
                </c:pt>
                <c:pt idx="12">
                  <c:v>0.99</c:v>
                </c:pt>
                <c:pt idx="13">
                  <c:v>0.68</c:v>
                </c:pt>
                <c:pt idx="14">
                  <c:v>0.97</c:v>
                </c:pt>
                <c:pt idx="15">
                  <c:v>1.0</c:v>
                </c:pt>
                <c:pt idx="16">
                  <c:v>0.97</c:v>
                </c:pt>
                <c:pt idx="17">
                  <c:v>0.97</c:v>
                </c:pt>
                <c:pt idx="18">
                  <c:v>0.99</c:v>
                </c:pt>
                <c:pt idx="19">
                  <c:v>0.99</c:v>
                </c:pt>
                <c:pt idx="20">
                  <c:v>0.96</c:v>
                </c:pt>
                <c:pt idx="21">
                  <c:v>0.96</c:v>
                </c:pt>
                <c:pt idx="22">
                  <c:v>0.76</c:v>
                </c:pt>
                <c:pt idx="23">
                  <c:v>0.95</c:v>
                </c:pt>
                <c:pt idx="24">
                  <c:v>0.99</c:v>
                </c:pt>
                <c:pt idx="25">
                  <c:v>0.86</c:v>
                </c:pt>
                <c:pt idx="26">
                  <c:v>0.98</c:v>
                </c:pt>
                <c:pt idx="27">
                  <c:v>0.91</c:v>
                </c:pt>
                <c:pt idx="28">
                  <c:v>0.96</c:v>
                </c:pt>
              </c:numCache>
            </c:numRef>
          </c:val>
        </c:ser>
        <c:ser>
          <c:idx val="2"/>
          <c:order val="2"/>
          <c:tx>
            <c:v>MI</c:v>
          </c:tx>
          <c:spPr>
            <a:ln>
              <a:solidFill>
                <a:srgbClr val="008000"/>
              </a:solidFill>
            </a:ln>
          </c:spPr>
          <c:marker>
            <c:spPr>
              <a:ln>
                <a:solidFill>
                  <a:srgbClr val="008000"/>
                </a:solidFill>
              </a:ln>
            </c:spPr>
          </c:marker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REL!$H$7:$H$35</c:f>
              <c:numCache>
                <c:formatCode>0%</c:formatCode>
                <c:ptCount val="29"/>
                <c:pt idx="0">
                  <c:v>0.77</c:v>
                </c:pt>
                <c:pt idx="1">
                  <c:v>0.91</c:v>
                </c:pt>
                <c:pt idx="2">
                  <c:v>0.96</c:v>
                </c:pt>
                <c:pt idx="3">
                  <c:v>0.91</c:v>
                </c:pt>
                <c:pt idx="4">
                  <c:v>0.99</c:v>
                </c:pt>
                <c:pt idx="5">
                  <c:v>0.99</c:v>
                </c:pt>
                <c:pt idx="6">
                  <c:v>0.96</c:v>
                </c:pt>
                <c:pt idx="7">
                  <c:v>0.84</c:v>
                </c:pt>
                <c:pt idx="8">
                  <c:v>0.99</c:v>
                </c:pt>
                <c:pt idx="9">
                  <c:v>0.98</c:v>
                </c:pt>
                <c:pt idx="10">
                  <c:v>0.82</c:v>
                </c:pt>
                <c:pt idx="11">
                  <c:v>0.89</c:v>
                </c:pt>
                <c:pt idx="12">
                  <c:v>0.99</c:v>
                </c:pt>
                <c:pt idx="13">
                  <c:v>0.99</c:v>
                </c:pt>
                <c:pt idx="14">
                  <c:v>0.94</c:v>
                </c:pt>
                <c:pt idx="15">
                  <c:v>0.84</c:v>
                </c:pt>
                <c:pt idx="16">
                  <c:v>0.87</c:v>
                </c:pt>
                <c:pt idx="17">
                  <c:v>0.71</c:v>
                </c:pt>
                <c:pt idx="18">
                  <c:v>0.89</c:v>
                </c:pt>
                <c:pt idx="19">
                  <c:v>0.89</c:v>
                </c:pt>
                <c:pt idx="21">
                  <c:v>0.92</c:v>
                </c:pt>
                <c:pt idx="22">
                  <c:v>0.76</c:v>
                </c:pt>
                <c:pt idx="23">
                  <c:v>0.96</c:v>
                </c:pt>
                <c:pt idx="24">
                  <c:v>0.94</c:v>
                </c:pt>
                <c:pt idx="25">
                  <c:v>0.9</c:v>
                </c:pt>
                <c:pt idx="26">
                  <c:v>0.85</c:v>
                </c:pt>
                <c:pt idx="27">
                  <c:v>0.91</c:v>
                </c:pt>
                <c:pt idx="28">
                  <c:v>0.86</c:v>
                </c:pt>
              </c:numCache>
            </c:numRef>
          </c:val>
        </c:ser>
        <c:ser>
          <c:idx val="3"/>
          <c:order val="3"/>
          <c:tx>
            <c:v>NA</c:v>
          </c:tx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REL!$J$7:$J$35</c:f>
              <c:numCache>
                <c:formatCode>0%</c:formatCode>
                <c:ptCount val="29"/>
                <c:pt idx="0">
                  <c:v>0.92</c:v>
                </c:pt>
                <c:pt idx="1">
                  <c:v>0.96</c:v>
                </c:pt>
                <c:pt idx="2">
                  <c:v>0.9</c:v>
                </c:pt>
                <c:pt idx="3">
                  <c:v>0.91</c:v>
                </c:pt>
                <c:pt idx="4">
                  <c:v>0.93</c:v>
                </c:pt>
                <c:pt idx="5">
                  <c:v>1.0</c:v>
                </c:pt>
                <c:pt idx="6">
                  <c:v>0.89</c:v>
                </c:pt>
                <c:pt idx="7">
                  <c:v>0.95</c:v>
                </c:pt>
                <c:pt idx="8">
                  <c:v>0.96</c:v>
                </c:pt>
                <c:pt idx="9">
                  <c:v>0.93</c:v>
                </c:pt>
                <c:pt idx="10">
                  <c:v>0.93</c:v>
                </c:pt>
                <c:pt idx="11">
                  <c:v>0.95</c:v>
                </c:pt>
                <c:pt idx="12">
                  <c:v>0.81</c:v>
                </c:pt>
                <c:pt idx="13">
                  <c:v>0.97</c:v>
                </c:pt>
                <c:pt idx="14">
                  <c:v>0.77</c:v>
                </c:pt>
                <c:pt idx="15">
                  <c:v>0.96</c:v>
                </c:pt>
                <c:pt idx="16">
                  <c:v>0.86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0.77</c:v>
                </c:pt>
                <c:pt idx="21">
                  <c:v>0.86</c:v>
                </c:pt>
                <c:pt idx="22">
                  <c:v>0.88</c:v>
                </c:pt>
                <c:pt idx="23">
                  <c:v>1.0</c:v>
                </c:pt>
                <c:pt idx="24">
                  <c:v>0.89</c:v>
                </c:pt>
                <c:pt idx="25">
                  <c:v>0.82</c:v>
                </c:pt>
                <c:pt idx="26">
                  <c:v>0.92</c:v>
                </c:pt>
                <c:pt idx="27">
                  <c:v>0.86</c:v>
                </c:pt>
                <c:pt idx="28">
                  <c:v>0.98</c:v>
                </c:pt>
              </c:numCache>
            </c:numRef>
          </c:val>
        </c:ser>
        <c:ser>
          <c:idx val="4"/>
          <c:order val="4"/>
          <c:tx>
            <c:v>RM1</c:v>
          </c:tx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REL!$L$7:$L$35</c:f>
              <c:numCache>
                <c:formatCode>0%</c:formatCode>
                <c:ptCount val="29"/>
                <c:pt idx="0">
                  <c:v>0.92</c:v>
                </c:pt>
                <c:pt idx="1">
                  <c:v>0.92</c:v>
                </c:pt>
                <c:pt idx="2">
                  <c:v>0.93</c:v>
                </c:pt>
                <c:pt idx="3">
                  <c:v>0.79</c:v>
                </c:pt>
                <c:pt idx="4">
                  <c:v>0.91</c:v>
                </c:pt>
                <c:pt idx="5">
                  <c:v>0.87</c:v>
                </c:pt>
                <c:pt idx="6">
                  <c:v>0.89</c:v>
                </c:pt>
                <c:pt idx="7">
                  <c:v>0.98</c:v>
                </c:pt>
                <c:pt idx="8">
                  <c:v>0.89</c:v>
                </c:pt>
                <c:pt idx="9">
                  <c:v>0.92</c:v>
                </c:pt>
                <c:pt idx="10">
                  <c:v>0.95</c:v>
                </c:pt>
                <c:pt idx="11">
                  <c:v>0.98</c:v>
                </c:pt>
                <c:pt idx="12">
                  <c:v>0.95</c:v>
                </c:pt>
                <c:pt idx="13">
                  <c:v>0.94</c:v>
                </c:pt>
                <c:pt idx="14">
                  <c:v>0.94</c:v>
                </c:pt>
                <c:pt idx="15">
                  <c:v>0.91</c:v>
                </c:pt>
                <c:pt idx="16">
                  <c:v>0.85</c:v>
                </c:pt>
                <c:pt idx="17">
                  <c:v>0.96</c:v>
                </c:pt>
                <c:pt idx="18">
                  <c:v>0.85</c:v>
                </c:pt>
                <c:pt idx="19">
                  <c:v>0.85</c:v>
                </c:pt>
                <c:pt idx="20">
                  <c:v>0.95</c:v>
                </c:pt>
                <c:pt idx="21">
                  <c:v>0.95</c:v>
                </c:pt>
                <c:pt idx="22">
                  <c:v>0.98</c:v>
                </c:pt>
                <c:pt idx="23">
                  <c:v>0.96</c:v>
                </c:pt>
                <c:pt idx="24">
                  <c:v>0.96</c:v>
                </c:pt>
                <c:pt idx="25">
                  <c:v>0.9</c:v>
                </c:pt>
                <c:pt idx="26">
                  <c:v>0.97</c:v>
                </c:pt>
                <c:pt idx="27">
                  <c:v>0.95</c:v>
                </c:pt>
                <c:pt idx="28">
                  <c:v>1.0</c:v>
                </c:pt>
              </c:numCache>
            </c:numRef>
          </c:val>
        </c:ser>
        <c:marker val="1"/>
        <c:axId val="662183752"/>
        <c:axId val="662192760"/>
      </c:lineChart>
      <c:catAx>
        <c:axId val="662183752"/>
        <c:scaling>
          <c:orientation val="minMax"/>
        </c:scaling>
        <c:axPos val="b"/>
        <c:tickLblPos val="nextTo"/>
        <c:txPr>
          <a:bodyPr rot="-1800000" vert="horz"/>
          <a:lstStyle/>
          <a:p>
            <a:pPr>
              <a:defRPr/>
            </a:pPr>
            <a:endParaRPr lang="en-US"/>
          </a:p>
        </c:txPr>
        <c:crossAx val="662192760"/>
        <c:crosses val="autoZero"/>
        <c:auto val="1"/>
        <c:lblAlgn val="ctr"/>
        <c:lblOffset val="100"/>
      </c:catAx>
      <c:valAx>
        <c:axId val="662192760"/>
        <c:scaling>
          <c:orientation val="minMax"/>
          <c:max val="1.0"/>
          <c:min val="0.0"/>
        </c:scaling>
        <c:axPos val="l"/>
        <c:majorGridlines/>
        <c:numFmt formatCode="General" sourceLinked="1"/>
        <c:tickLblPos val="nextTo"/>
        <c:crossAx val="662183752"/>
        <c:crosses val="autoZero"/>
        <c:crossBetween val="between"/>
        <c:majorUnit val="0.1"/>
      </c:valAx>
      <c:spPr>
        <a:blipFill rotWithShape="0">
          <a:blip xmlns:r="http://schemas.openxmlformats.org/officeDocument/2006/relationships" r:embed="rId1">
            <a:alphaModFix amt="67000"/>
          </a:blip>
          <a:tile tx="0" ty="0" sx="100000" sy="100000" flip="none" algn="tl"/>
        </a:blipFill>
      </c:spPr>
    </c:plotArea>
    <c:legend>
      <c:legendPos val="t"/>
      <c:layout>
        <c:manualLayout>
          <c:xMode val="edge"/>
          <c:yMode val="edge"/>
          <c:x val="0.224785192513586"/>
          <c:y val="0.58587786259542"/>
          <c:w val="0.506199457331347"/>
          <c:h val="0.0570799033643522"/>
        </c:manualLayout>
      </c:layout>
      <c:spPr>
        <a:solidFill>
          <a:schemeClr val="bg1"/>
        </a:solidFill>
        <a:ln>
          <a:solidFill>
            <a:schemeClr val="bg2">
              <a:lumMod val="50000"/>
            </a:schemeClr>
          </a:solidFill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c:spPr>
    </c:legend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600" b="1" i="1">
                <a:solidFill>
                  <a:srgbClr val="FF0000"/>
                </a:solidFill>
              </a:defRPr>
            </a:pPr>
            <a:r>
              <a:rPr lang="en-US" sz="1600" b="1" i="1">
                <a:solidFill>
                  <a:srgbClr val="FF0000"/>
                </a:solidFill>
              </a:rPr>
              <a:t>Availability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933846133103225"/>
          <c:y val="0.142441860465116"/>
          <c:w val="0.878611564286485"/>
          <c:h val="0.715410982420802"/>
        </c:manualLayout>
      </c:layout>
      <c:lineChart>
        <c:grouping val="standard"/>
        <c:ser>
          <c:idx val="0"/>
          <c:order val="0"/>
          <c:tx>
            <c:v>CNAF</c:v>
          </c:tx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REL!$E$7:$E$35</c:f>
              <c:numCache>
                <c:formatCode>General</c:formatCode>
                <c:ptCount val="29"/>
                <c:pt idx="7" formatCode="0%">
                  <c:v>0.95</c:v>
                </c:pt>
                <c:pt idx="8" formatCode="0%">
                  <c:v>0.87</c:v>
                </c:pt>
                <c:pt idx="9" formatCode="0%">
                  <c:v>0.86</c:v>
                </c:pt>
                <c:pt idx="10" formatCode="0%">
                  <c:v>0.93</c:v>
                </c:pt>
                <c:pt idx="11" formatCode="0%">
                  <c:v>0.79</c:v>
                </c:pt>
                <c:pt idx="12" formatCode="0%">
                  <c:v>0.6</c:v>
                </c:pt>
                <c:pt idx="13" formatCode="0%">
                  <c:v>0.97</c:v>
                </c:pt>
                <c:pt idx="14" formatCode="0%">
                  <c:v>0.88</c:v>
                </c:pt>
                <c:pt idx="15" formatCode="0%">
                  <c:v>0.85</c:v>
                </c:pt>
                <c:pt idx="16" formatCode="0%">
                  <c:v>0.99</c:v>
                </c:pt>
                <c:pt idx="17" formatCode="0%">
                  <c:v>0.99</c:v>
                </c:pt>
                <c:pt idx="18" formatCode="0%">
                  <c:v>0.97</c:v>
                </c:pt>
                <c:pt idx="19" formatCode="0%">
                  <c:v>0.96</c:v>
                </c:pt>
                <c:pt idx="20" formatCode="0%">
                  <c:v>0.99</c:v>
                </c:pt>
                <c:pt idx="21" formatCode="0%">
                  <c:v>0.98</c:v>
                </c:pt>
                <c:pt idx="22" formatCode="0%">
                  <c:v>0.86</c:v>
                </c:pt>
                <c:pt idx="23" formatCode="0%">
                  <c:v>1.0</c:v>
                </c:pt>
                <c:pt idx="24" formatCode="0%">
                  <c:v>1.0</c:v>
                </c:pt>
                <c:pt idx="25" formatCode="0%">
                  <c:v>0.85</c:v>
                </c:pt>
                <c:pt idx="26" formatCode="0%">
                  <c:v>0.99</c:v>
                </c:pt>
                <c:pt idx="27" formatCode="0%">
                  <c:v>0.88</c:v>
                </c:pt>
                <c:pt idx="28" formatCode="0%">
                  <c:v>0.92</c:v>
                </c:pt>
              </c:numCache>
            </c:numRef>
          </c:val>
        </c:ser>
        <c:ser>
          <c:idx val="1"/>
          <c:order val="1"/>
          <c:tx>
            <c:v>LNF</c:v>
          </c:tx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REL!$G$7:$G$35</c:f>
              <c:numCache>
                <c:formatCode>0%</c:formatCode>
                <c:ptCount val="29"/>
                <c:pt idx="0">
                  <c:v>0.66</c:v>
                </c:pt>
                <c:pt idx="1">
                  <c:v>0.83</c:v>
                </c:pt>
                <c:pt idx="2">
                  <c:v>0.62</c:v>
                </c:pt>
                <c:pt idx="3">
                  <c:v>0.97</c:v>
                </c:pt>
                <c:pt idx="4">
                  <c:v>0.74</c:v>
                </c:pt>
                <c:pt idx="5">
                  <c:v>0.86</c:v>
                </c:pt>
                <c:pt idx="6">
                  <c:v>0.99</c:v>
                </c:pt>
                <c:pt idx="7">
                  <c:v>0.74</c:v>
                </c:pt>
                <c:pt idx="8">
                  <c:v>0.83</c:v>
                </c:pt>
                <c:pt idx="9">
                  <c:v>0.71</c:v>
                </c:pt>
                <c:pt idx="10">
                  <c:v>0.96</c:v>
                </c:pt>
                <c:pt idx="11">
                  <c:v>0.98</c:v>
                </c:pt>
                <c:pt idx="12">
                  <c:v>0.99</c:v>
                </c:pt>
                <c:pt idx="13">
                  <c:v>0.58</c:v>
                </c:pt>
                <c:pt idx="14">
                  <c:v>0.98</c:v>
                </c:pt>
                <c:pt idx="15">
                  <c:v>1.0</c:v>
                </c:pt>
                <c:pt idx="16">
                  <c:v>0.94</c:v>
                </c:pt>
                <c:pt idx="17">
                  <c:v>0.97</c:v>
                </c:pt>
                <c:pt idx="18">
                  <c:v>0.99</c:v>
                </c:pt>
                <c:pt idx="19">
                  <c:v>0.99</c:v>
                </c:pt>
                <c:pt idx="20">
                  <c:v>0.96</c:v>
                </c:pt>
                <c:pt idx="21">
                  <c:v>0.95</c:v>
                </c:pt>
                <c:pt idx="22">
                  <c:v>0.56</c:v>
                </c:pt>
                <c:pt idx="23">
                  <c:v>0.95</c:v>
                </c:pt>
                <c:pt idx="24">
                  <c:v>0.9</c:v>
                </c:pt>
                <c:pt idx="25">
                  <c:v>0.86</c:v>
                </c:pt>
                <c:pt idx="26">
                  <c:v>0.98</c:v>
                </c:pt>
                <c:pt idx="27">
                  <c:v>0.91</c:v>
                </c:pt>
                <c:pt idx="28">
                  <c:v>0.96</c:v>
                </c:pt>
              </c:numCache>
            </c:numRef>
          </c:val>
        </c:ser>
        <c:ser>
          <c:idx val="2"/>
          <c:order val="2"/>
          <c:tx>
            <c:v>MI</c:v>
          </c:tx>
          <c:spPr>
            <a:ln>
              <a:solidFill>
                <a:srgbClr val="008000"/>
              </a:solidFill>
            </a:ln>
          </c:spPr>
          <c:marker>
            <c:spPr>
              <a:ln>
                <a:solidFill>
                  <a:srgbClr val="008000"/>
                </a:solidFill>
              </a:ln>
            </c:spPr>
          </c:marker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REL!$I$7:$I$35</c:f>
              <c:numCache>
                <c:formatCode>0%</c:formatCode>
                <c:ptCount val="29"/>
                <c:pt idx="0">
                  <c:v>0.77</c:v>
                </c:pt>
                <c:pt idx="1">
                  <c:v>0.68</c:v>
                </c:pt>
                <c:pt idx="2">
                  <c:v>0.96</c:v>
                </c:pt>
                <c:pt idx="3">
                  <c:v>0.91</c:v>
                </c:pt>
                <c:pt idx="4">
                  <c:v>0.9</c:v>
                </c:pt>
                <c:pt idx="5">
                  <c:v>0.99</c:v>
                </c:pt>
                <c:pt idx="6">
                  <c:v>0.71</c:v>
                </c:pt>
                <c:pt idx="7">
                  <c:v>0.82</c:v>
                </c:pt>
                <c:pt idx="8">
                  <c:v>0.85</c:v>
                </c:pt>
                <c:pt idx="9">
                  <c:v>0.97</c:v>
                </c:pt>
                <c:pt idx="10">
                  <c:v>0.82</c:v>
                </c:pt>
                <c:pt idx="11">
                  <c:v>0.8</c:v>
                </c:pt>
                <c:pt idx="12">
                  <c:v>0.92</c:v>
                </c:pt>
                <c:pt idx="13">
                  <c:v>0.82</c:v>
                </c:pt>
                <c:pt idx="14">
                  <c:v>0.91</c:v>
                </c:pt>
                <c:pt idx="15">
                  <c:v>0.84</c:v>
                </c:pt>
                <c:pt idx="16">
                  <c:v>0.87</c:v>
                </c:pt>
                <c:pt idx="17">
                  <c:v>0.71</c:v>
                </c:pt>
                <c:pt idx="18">
                  <c:v>0.89</c:v>
                </c:pt>
                <c:pt idx="19">
                  <c:v>0.89</c:v>
                </c:pt>
                <c:pt idx="21">
                  <c:v>0.92</c:v>
                </c:pt>
                <c:pt idx="22">
                  <c:v>0.75</c:v>
                </c:pt>
                <c:pt idx="23">
                  <c:v>0.96</c:v>
                </c:pt>
                <c:pt idx="24">
                  <c:v>0.88</c:v>
                </c:pt>
                <c:pt idx="25">
                  <c:v>0.89</c:v>
                </c:pt>
                <c:pt idx="26">
                  <c:v>0.85</c:v>
                </c:pt>
                <c:pt idx="27">
                  <c:v>0.91</c:v>
                </c:pt>
                <c:pt idx="28">
                  <c:v>0.86</c:v>
                </c:pt>
              </c:numCache>
            </c:numRef>
          </c:val>
        </c:ser>
        <c:ser>
          <c:idx val="3"/>
          <c:order val="3"/>
          <c:tx>
            <c:v>NA</c:v>
          </c:tx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REL!$K$7:$K$35</c:f>
              <c:numCache>
                <c:formatCode>0%</c:formatCode>
                <c:ptCount val="29"/>
                <c:pt idx="0">
                  <c:v>0.92</c:v>
                </c:pt>
                <c:pt idx="1">
                  <c:v>0.93</c:v>
                </c:pt>
                <c:pt idx="2">
                  <c:v>0.84</c:v>
                </c:pt>
                <c:pt idx="3">
                  <c:v>0.92</c:v>
                </c:pt>
                <c:pt idx="4">
                  <c:v>0.9</c:v>
                </c:pt>
                <c:pt idx="5">
                  <c:v>0.88</c:v>
                </c:pt>
                <c:pt idx="6">
                  <c:v>0.84</c:v>
                </c:pt>
                <c:pt idx="7">
                  <c:v>0.95</c:v>
                </c:pt>
                <c:pt idx="8">
                  <c:v>0.9</c:v>
                </c:pt>
                <c:pt idx="9">
                  <c:v>0.86</c:v>
                </c:pt>
                <c:pt idx="10">
                  <c:v>0.93</c:v>
                </c:pt>
                <c:pt idx="11">
                  <c:v>0.91</c:v>
                </c:pt>
                <c:pt idx="12">
                  <c:v>0.8</c:v>
                </c:pt>
                <c:pt idx="13">
                  <c:v>0.97</c:v>
                </c:pt>
                <c:pt idx="14">
                  <c:v>0.72</c:v>
                </c:pt>
                <c:pt idx="15">
                  <c:v>0.91</c:v>
                </c:pt>
                <c:pt idx="16">
                  <c:v>0.84</c:v>
                </c:pt>
                <c:pt idx="17">
                  <c:v>0.87</c:v>
                </c:pt>
                <c:pt idx="18">
                  <c:v>0.83</c:v>
                </c:pt>
                <c:pt idx="19">
                  <c:v>0.83</c:v>
                </c:pt>
                <c:pt idx="20">
                  <c:v>0.74</c:v>
                </c:pt>
                <c:pt idx="21">
                  <c:v>0.85</c:v>
                </c:pt>
                <c:pt idx="22">
                  <c:v>0.84</c:v>
                </c:pt>
                <c:pt idx="23">
                  <c:v>1.0</c:v>
                </c:pt>
                <c:pt idx="24">
                  <c:v>0.89</c:v>
                </c:pt>
                <c:pt idx="25">
                  <c:v>0.71</c:v>
                </c:pt>
                <c:pt idx="26">
                  <c:v>0.88</c:v>
                </c:pt>
                <c:pt idx="27">
                  <c:v>0.86</c:v>
                </c:pt>
                <c:pt idx="28">
                  <c:v>0.98</c:v>
                </c:pt>
              </c:numCache>
            </c:numRef>
          </c:val>
        </c:ser>
        <c:ser>
          <c:idx val="4"/>
          <c:order val="4"/>
          <c:tx>
            <c:v>RM1</c:v>
          </c:tx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REL!$M$7:$M$35</c:f>
              <c:numCache>
                <c:formatCode>0%</c:formatCode>
                <c:ptCount val="29"/>
                <c:pt idx="0">
                  <c:v>0.91</c:v>
                </c:pt>
                <c:pt idx="1">
                  <c:v>0.92</c:v>
                </c:pt>
                <c:pt idx="2">
                  <c:v>0.93</c:v>
                </c:pt>
                <c:pt idx="3">
                  <c:v>0.77</c:v>
                </c:pt>
                <c:pt idx="4">
                  <c:v>0.9</c:v>
                </c:pt>
                <c:pt idx="5">
                  <c:v>0.87</c:v>
                </c:pt>
                <c:pt idx="6">
                  <c:v>0.89</c:v>
                </c:pt>
                <c:pt idx="7">
                  <c:v>0.97</c:v>
                </c:pt>
                <c:pt idx="8">
                  <c:v>0.87</c:v>
                </c:pt>
                <c:pt idx="9">
                  <c:v>0.85</c:v>
                </c:pt>
                <c:pt idx="10">
                  <c:v>0.94</c:v>
                </c:pt>
                <c:pt idx="11">
                  <c:v>0.98</c:v>
                </c:pt>
                <c:pt idx="12">
                  <c:v>0.72</c:v>
                </c:pt>
                <c:pt idx="13">
                  <c:v>0.87</c:v>
                </c:pt>
                <c:pt idx="14">
                  <c:v>0.94</c:v>
                </c:pt>
                <c:pt idx="15">
                  <c:v>0.91</c:v>
                </c:pt>
                <c:pt idx="16">
                  <c:v>0.85</c:v>
                </c:pt>
                <c:pt idx="17">
                  <c:v>0.96</c:v>
                </c:pt>
                <c:pt idx="18">
                  <c:v>0.85</c:v>
                </c:pt>
                <c:pt idx="19">
                  <c:v>0.85</c:v>
                </c:pt>
                <c:pt idx="20">
                  <c:v>0.94</c:v>
                </c:pt>
                <c:pt idx="21">
                  <c:v>0.93</c:v>
                </c:pt>
                <c:pt idx="22">
                  <c:v>0.98</c:v>
                </c:pt>
                <c:pt idx="23">
                  <c:v>0.96</c:v>
                </c:pt>
                <c:pt idx="24">
                  <c:v>0.96</c:v>
                </c:pt>
                <c:pt idx="25">
                  <c:v>0.89</c:v>
                </c:pt>
                <c:pt idx="26">
                  <c:v>0.97</c:v>
                </c:pt>
                <c:pt idx="27">
                  <c:v>0.95</c:v>
                </c:pt>
                <c:pt idx="28">
                  <c:v>1.0</c:v>
                </c:pt>
              </c:numCache>
            </c:numRef>
          </c:val>
        </c:ser>
        <c:marker val="1"/>
        <c:axId val="662364472"/>
        <c:axId val="662372152"/>
      </c:lineChart>
      <c:catAx>
        <c:axId val="662364472"/>
        <c:scaling>
          <c:orientation val="minMax"/>
        </c:scaling>
        <c:axPos val="b"/>
        <c:tickLblPos val="nextTo"/>
        <c:spPr>
          <a:ln>
            <a:gradFill flip="none" rotWithShape="1">
              <a:gsLst>
                <a:gs pos="0">
                  <a:sysClr val="windowText" lastClr="000000">
                    <a:tint val="75000"/>
                    <a:shade val="95000"/>
                    <a:satMod val="105000"/>
                  </a:sysClr>
                </a:gs>
                <a:gs pos="100000">
                  <a:srgbClr val="FFFFFF"/>
                </a:gs>
              </a:gsLst>
              <a:lin ang="16200000" scaled="0"/>
              <a:tileRect/>
            </a:gradFill>
          </a:ln>
        </c:spPr>
        <c:txPr>
          <a:bodyPr rot="-1500000"/>
          <a:lstStyle/>
          <a:p>
            <a:pPr>
              <a:defRPr/>
            </a:pPr>
            <a:endParaRPr lang="en-US"/>
          </a:p>
        </c:txPr>
        <c:crossAx val="662372152"/>
        <c:crosses val="autoZero"/>
        <c:auto val="1"/>
        <c:lblAlgn val="ctr"/>
        <c:lblOffset val="100"/>
      </c:catAx>
      <c:valAx>
        <c:axId val="662372152"/>
        <c:scaling>
          <c:orientation val="minMax"/>
          <c:max val="1.0"/>
        </c:scaling>
        <c:axPos val="l"/>
        <c:majorGridlines/>
        <c:numFmt formatCode="General" sourceLinked="1"/>
        <c:tickLblPos val="nextTo"/>
        <c:crossAx val="662364472"/>
        <c:crosses val="autoZero"/>
        <c:crossBetween val="between"/>
      </c:valAx>
      <c:spPr>
        <a:blipFill rotWithShape="0">
          <a:blip xmlns:r="http://schemas.openxmlformats.org/officeDocument/2006/relationships" r:embed="rId1">
            <a:alphaModFix amt="56000"/>
          </a:blip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0.245729274371007"/>
          <c:y val="0.592282273253307"/>
          <c:w val="0.610404019536677"/>
          <c:h val="0.0651401779028342"/>
        </c:manualLayout>
      </c:layout>
      <c:spPr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>
          <a:outerShdw blurRad="50800" dist="38100" dir="2700000" algn="tl" rotWithShape="0">
            <a:schemeClr val="tx1">
              <a:alpha val="43000"/>
            </a:schemeClr>
          </a:outerShdw>
        </a:effectLst>
      </c:spPr>
    </c:legend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1600" b="1" i="1">
                <a:solidFill>
                  <a:srgbClr val="FF0000"/>
                </a:solidFill>
              </a:defRPr>
            </a:pPr>
            <a:r>
              <a:rPr lang="en-US" sz="1600" b="1" i="1">
                <a:solidFill>
                  <a:srgbClr val="FF0000"/>
                </a:solidFill>
              </a:rPr>
              <a:t>Roma1</a:t>
            </a:r>
          </a:p>
        </c:rich>
      </c:tx>
      <c:layout>
        <c:manualLayout>
          <c:xMode val="edge"/>
          <c:yMode val="edge"/>
          <c:x val="0.421681102362205"/>
          <c:y val="0.0185185185185185"/>
        </c:manualLayout>
      </c:layout>
    </c:title>
    <c:plotArea>
      <c:layout>
        <c:manualLayout>
          <c:layoutTarget val="inner"/>
          <c:xMode val="edge"/>
          <c:yMode val="edge"/>
          <c:x val="0.11841469816273"/>
          <c:y val="0.135569043452902"/>
          <c:w val="0.840858705161855"/>
          <c:h val="0.680495042286381"/>
        </c:manualLayout>
      </c:layout>
      <c:barChart>
        <c:barDir val="col"/>
        <c:grouping val="clustered"/>
        <c:ser>
          <c:idx val="0"/>
          <c:order val="0"/>
          <c:tx>
            <c:v>Rel</c:v>
          </c:tx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REL!$L$7:$L$35</c:f>
              <c:numCache>
                <c:formatCode>0%</c:formatCode>
                <c:ptCount val="29"/>
                <c:pt idx="0">
                  <c:v>0.92</c:v>
                </c:pt>
                <c:pt idx="1">
                  <c:v>0.92</c:v>
                </c:pt>
                <c:pt idx="2">
                  <c:v>0.93</c:v>
                </c:pt>
                <c:pt idx="3">
                  <c:v>0.79</c:v>
                </c:pt>
                <c:pt idx="4">
                  <c:v>0.91</c:v>
                </c:pt>
                <c:pt idx="5">
                  <c:v>0.87</c:v>
                </c:pt>
                <c:pt idx="6">
                  <c:v>0.89</c:v>
                </c:pt>
                <c:pt idx="7">
                  <c:v>0.98</c:v>
                </c:pt>
                <c:pt idx="8">
                  <c:v>0.89</c:v>
                </c:pt>
                <c:pt idx="9">
                  <c:v>0.92</c:v>
                </c:pt>
                <c:pt idx="10">
                  <c:v>0.95</c:v>
                </c:pt>
                <c:pt idx="11">
                  <c:v>0.98</c:v>
                </c:pt>
                <c:pt idx="12">
                  <c:v>0.95</c:v>
                </c:pt>
                <c:pt idx="13">
                  <c:v>0.94</c:v>
                </c:pt>
                <c:pt idx="14">
                  <c:v>0.94</c:v>
                </c:pt>
                <c:pt idx="15">
                  <c:v>0.91</c:v>
                </c:pt>
                <c:pt idx="16">
                  <c:v>0.85</c:v>
                </c:pt>
                <c:pt idx="17">
                  <c:v>0.96</c:v>
                </c:pt>
                <c:pt idx="18">
                  <c:v>0.85</c:v>
                </c:pt>
                <c:pt idx="19">
                  <c:v>0.85</c:v>
                </c:pt>
                <c:pt idx="20">
                  <c:v>0.95</c:v>
                </c:pt>
                <c:pt idx="21">
                  <c:v>0.95</c:v>
                </c:pt>
                <c:pt idx="22">
                  <c:v>0.98</c:v>
                </c:pt>
                <c:pt idx="23">
                  <c:v>0.96</c:v>
                </c:pt>
                <c:pt idx="24">
                  <c:v>0.96</c:v>
                </c:pt>
                <c:pt idx="25">
                  <c:v>0.9</c:v>
                </c:pt>
                <c:pt idx="26">
                  <c:v>0.97</c:v>
                </c:pt>
                <c:pt idx="27">
                  <c:v>0.95</c:v>
                </c:pt>
                <c:pt idx="28">
                  <c:v>1.0</c:v>
                </c:pt>
              </c:numCache>
            </c:numRef>
          </c:val>
        </c:ser>
        <c:ser>
          <c:idx val="1"/>
          <c:order val="1"/>
          <c:tx>
            <c:v>Ava</c:v>
          </c:tx>
          <c:cat>
            <c:strRef>
              <c:f>REL!$A$7:$A$35</c:f>
              <c:strCache>
                <c:ptCount val="29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mag-10</c:v>
                </c:pt>
              </c:strCache>
            </c:strRef>
          </c:cat>
          <c:val>
            <c:numRef>
              <c:f>REL!$M$7:$M$35</c:f>
              <c:numCache>
                <c:formatCode>0%</c:formatCode>
                <c:ptCount val="29"/>
                <c:pt idx="0">
                  <c:v>0.91</c:v>
                </c:pt>
                <c:pt idx="1">
                  <c:v>0.92</c:v>
                </c:pt>
                <c:pt idx="2">
                  <c:v>0.93</c:v>
                </c:pt>
                <c:pt idx="3">
                  <c:v>0.77</c:v>
                </c:pt>
                <c:pt idx="4">
                  <c:v>0.9</c:v>
                </c:pt>
                <c:pt idx="5">
                  <c:v>0.87</c:v>
                </c:pt>
                <c:pt idx="6">
                  <c:v>0.89</c:v>
                </c:pt>
                <c:pt idx="7">
                  <c:v>0.97</c:v>
                </c:pt>
                <c:pt idx="8">
                  <c:v>0.87</c:v>
                </c:pt>
                <c:pt idx="9">
                  <c:v>0.85</c:v>
                </c:pt>
                <c:pt idx="10">
                  <c:v>0.94</c:v>
                </c:pt>
                <c:pt idx="11">
                  <c:v>0.98</c:v>
                </c:pt>
                <c:pt idx="12">
                  <c:v>0.72</c:v>
                </c:pt>
                <c:pt idx="13">
                  <c:v>0.87</c:v>
                </c:pt>
                <c:pt idx="14">
                  <c:v>0.94</c:v>
                </c:pt>
                <c:pt idx="15">
                  <c:v>0.91</c:v>
                </c:pt>
                <c:pt idx="16">
                  <c:v>0.85</c:v>
                </c:pt>
                <c:pt idx="17">
                  <c:v>0.96</c:v>
                </c:pt>
                <c:pt idx="18">
                  <c:v>0.85</c:v>
                </c:pt>
                <c:pt idx="19">
                  <c:v>0.85</c:v>
                </c:pt>
                <c:pt idx="20">
                  <c:v>0.94</c:v>
                </c:pt>
                <c:pt idx="21">
                  <c:v>0.93</c:v>
                </c:pt>
                <c:pt idx="22">
                  <c:v>0.98</c:v>
                </c:pt>
                <c:pt idx="23">
                  <c:v>0.96</c:v>
                </c:pt>
                <c:pt idx="24">
                  <c:v>0.96</c:v>
                </c:pt>
                <c:pt idx="25">
                  <c:v>0.89</c:v>
                </c:pt>
                <c:pt idx="26">
                  <c:v>0.97</c:v>
                </c:pt>
                <c:pt idx="27">
                  <c:v>0.95</c:v>
                </c:pt>
                <c:pt idx="28">
                  <c:v>1.0</c:v>
                </c:pt>
              </c:numCache>
            </c:numRef>
          </c:val>
        </c:ser>
        <c:axId val="661959752"/>
        <c:axId val="662417592"/>
      </c:barChart>
      <c:catAx>
        <c:axId val="661959752"/>
        <c:scaling>
          <c:orientation val="minMax"/>
        </c:scaling>
        <c:axPos val="b"/>
        <c:tickLblPos val="nextTo"/>
        <c:txPr>
          <a:bodyPr rot="-1800000"/>
          <a:lstStyle/>
          <a:p>
            <a:pPr>
              <a:defRPr/>
            </a:pPr>
            <a:endParaRPr lang="en-US"/>
          </a:p>
        </c:txPr>
        <c:crossAx val="662417592"/>
        <c:crosses val="autoZero"/>
        <c:auto val="1"/>
        <c:lblAlgn val="ctr"/>
        <c:lblOffset val="100"/>
      </c:catAx>
      <c:valAx>
        <c:axId val="662417592"/>
        <c:scaling>
          <c:orientation val="minMax"/>
          <c:max val="1.0"/>
        </c:scaling>
        <c:axPos val="l"/>
        <c:majorGridlines/>
        <c:numFmt formatCode="0%" sourceLinked="1"/>
        <c:tickLblPos val="nextTo"/>
        <c:crossAx val="661959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57363079615048"/>
          <c:y val="0.0194444444444444"/>
          <c:w val="0.164180227471566"/>
          <c:h val="0.0837171916010499"/>
        </c:manualLayout>
      </c:layout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7F87A-89DD-9941-B141-4D6A5C590C12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9A5B2-B7EE-1A4B-86E5-F75D807642F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F325-FF6B-6F4C-A587-3B46B70DDFBD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811BF-3591-4741-BCE4-D258D5A66B66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811BF-3591-4741-BCE4-D258D5A66B66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77C9C-4325-B34F-89CD-44423E52D71F}" type="slidenum">
              <a:rPr lang="it-IT"/>
              <a:pPr/>
              <a:t>53</a:t>
            </a:fld>
            <a:endParaRPr lang="it-IT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it-IT"/>
              <a:t>12/07/10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/>
              <a:t>Roma, 2 Feb 2010 - Atlas Italia 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95B3F5E-CAC7-444B-95F2-B1B009EA15D9}" type="slidenum">
              <a:rPr lang="it-IT"/>
              <a:pPr/>
              <a:t>62</a:t>
            </a:fld>
            <a:endParaRPr lang="it-IT"/>
          </a:p>
        </p:txBody>
      </p:sp>
      <p:sp>
        <p:nvSpPr>
          <p:cNvPr id="563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10236" y="685512"/>
            <a:ext cx="4437529" cy="3429000"/>
          </a:xfrm>
          <a:solidFill>
            <a:srgbClr val="FFFFFF"/>
          </a:solidFill>
          <a:ln/>
        </p:spPr>
      </p:sp>
      <p:sp>
        <p:nvSpPr>
          <p:cNvPr id="563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4960" y="4342534"/>
            <a:ext cx="5486680" cy="4115955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256C-377C-F145-B013-1AC402820BE4}" type="slidenum">
              <a:rPr lang="it-IT"/>
              <a:pPr/>
              <a:t>67</a:t>
            </a:fld>
            <a:endParaRPr lang="it-IT"/>
          </a:p>
        </p:txBody>
      </p:sp>
      <p:sp>
        <p:nvSpPr>
          <p:cNvPr id="38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A7E90-E8BB-C447-9E41-AC8C97D16408}" type="slidenum">
              <a:rPr lang="it-IT"/>
              <a:pPr/>
              <a:t>74</a:t>
            </a:fld>
            <a:endParaRPr lang="it-IT"/>
          </a:p>
        </p:txBody>
      </p:sp>
      <p:sp>
        <p:nvSpPr>
          <p:cNvPr id="39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A7E90-E8BB-C447-9E41-AC8C97D16408}" type="slidenum">
              <a:rPr lang="it-IT"/>
              <a:pPr/>
              <a:t>75</a:t>
            </a:fld>
            <a:endParaRPr lang="it-IT"/>
          </a:p>
        </p:txBody>
      </p:sp>
      <p:sp>
        <p:nvSpPr>
          <p:cNvPr id="39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A7E90-E8BB-C447-9E41-AC8C97D16408}" type="slidenum">
              <a:rPr lang="it-IT"/>
              <a:pPr/>
              <a:t>76</a:t>
            </a:fld>
            <a:endParaRPr lang="it-IT"/>
          </a:p>
        </p:txBody>
      </p:sp>
      <p:sp>
        <p:nvSpPr>
          <p:cNvPr id="39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A7E90-E8BB-C447-9E41-AC8C97D16408}" type="slidenum">
              <a:rPr lang="it-IT"/>
              <a:pPr/>
              <a:t>77</a:t>
            </a:fld>
            <a:endParaRPr lang="it-IT"/>
          </a:p>
        </p:txBody>
      </p:sp>
      <p:sp>
        <p:nvSpPr>
          <p:cNvPr id="39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256C-377C-F145-B013-1AC402820BE4}" type="slidenum">
              <a:rPr lang="it-IT"/>
              <a:pPr/>
              <a:t>2</a:t>
            </a:fld>
            <a:endParaRPr lang="it-IT"/>
          </a:p>
        </p:txBody>
      </p:sp>
      <p:sp>
        <p:nvSpPr>
          <p:cNvPr id="38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256C-377C-F145-B013-1AC402820BE4}" type="slidenum">
              <a:rPr lang="it-IT"/>
              <a:pPr/>
              <a:t>3</a:t>
            </a:fld>
            <a:endParaRPr lang="it-IT"/>
          </a:p>
        </p:txBody>
      </p:sp>
      <p:sp>
        <p:nvSpPr>
          <p:cNvPr id="38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811BF-3591-4741-BCE4-D258D5A66B66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AFFB5-2705-EB40-819E-088F4D0A0B93}" type="slidenum">
              <a:rPr lang="en-GB">
                <a:latin typeface="Courier New" charset="0"/>
              </a:rPr>
              <a:pPr/>
              <a:t>33</a:t>
            </a:fld>
            <a:endParaRPr lang="en-GB">
              <a:latin typeface="Courier New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F084A-7DDB-1D48-814E-134B941984B9}" type="slidenum">
              <a:rPr lang="en-GB">
                <a:latin typeface="Courier New" charset="0"/>
              </a:rPr>
              <a:pPr/>
              <a:t>34</a:t>
            </a:fld>
            <a:endParaRPr lang="en-GB">
              <a:latin typeface="Courier New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811BF-3591-4741-BCE4-D258D5A66B66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256C-377C-F145-B013-1AC402820BE4}" type="slidenum">
              <a:rPr lang="it-IT"/>
              <a:pPr/>
              <a:t>37</a:t>
            </a:fld>
            <a:endParaRPr lang="it-IT"/>
          </a:p>
        </p:txBody>
      </p:sp>
      <p:sp>
        <p:nvSpPr>
          <p:cNvPr id="38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C29D5-B7C0-3444-8C30-B57B9911C6BE}" type="slidenum">
              <a:rPr lang="it-IT"/>
              <a:pPr/>
              <a:t>49</a:t>
            </a:fld>
            <a:endParaRPr lang="it-IT"/>
          </a:p>
        </p:txBody>
      </p:sp>
      <p:sp>
        <p:nvSpPr>
          <p:cNvPr id="38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70233" y="5609167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59DA030-943A-734C-A8F9-24627CB79F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70233" y="5609167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450D18B-38B8-E84C-B481-9011B3193B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70301F-797C-934F-858B-223F1B07E14F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342DA3-B8D6-824E-BFC4-87A1343E1444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F01909-F23F-144E-8764-FC251E436DAA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E4A8B9-3F31-364C-BB1D-136065863C8D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C5F869-1549-7342-AC07-322B4F9D6CAE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76A2F3-20A5-3F4A-A3F9-B8D643003081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427A60-E3E5-004C-B3CA-F15E2C88DAB4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E26AB-75AE-E846-ABC5-C18DED398905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0CCC72-BB8F-C340-AC72-D2EFA6F1EB1D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9F060-95B2-B64D-94C3-DC1514EB3B08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70233" y="5609167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11485E7C-E71F-4644-8D4C-7398F61BE9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D180115-0887-DB45-B185-AD09608EB2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3247C59-E101-1440-86D1-A9892617AF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D8F1ED9-755D-AA46-A745-9E718DC7DC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E022E9-8E8F-9648-97FC-4B0A3875D10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BD4FAA-91AB-194A-89C9-C623CDAD17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9C70AE-3EAA-5548-9012-A173F407CD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9E5CC7-E8D7-BC41-8B62-87EF41E01A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4AA2EA-7592-0A40-8C6A-0BE8B37AD2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45A728-E62B-D744-946B-F901A10D56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FACAE6-547D-B747-B6D0-DC98BD15B5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524625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FE305D6-E2DF-6848-BCCB-BD5BF54C4A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6E9506-18A4-1941-B51C-C1897AF974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524625"/>
            <a:ext cx="609600" cy="304800"/>
          </a:xfrm>
        </p:spPr>
        <p:txBody>
          <a:bodyPr/>
          <a:lstStyle>
            <a:lvl1pPr>
              <a:defRPr smtClean="0"/>
            </a:lvl1pPr>
          </a:lstStyle>
          <a:p>
            <a:fld id="{D8A14039-DE70-AE4D-89EF-7BDF06F1B6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BF32AE-9BB8-304D-9197-1DE94F2E6F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164C3F-AB11-604E-83CF-C34D26C72C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D86606-146D-8C41-85AA-F3FCC3F58C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7BBA6A-0ED6-534A-B8B8-44BBC856EE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0E873F-7F58-AF41-A414-0E2502DEB8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131DDF-BFA3-1D43-B4F3-1CC0E5E86E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3E4B6D-5D9B-5946-A26C-BC2C44E9E8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F46105-F466-2941-A211-6E3F506A75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53200"/>
            <a:ext cx="457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Shank April 22, 2010 ICB @ CERN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810E742-A5FD-1A4D-8C4D-15529EB2B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EB9B53-3234-9944-919A-E95C03797F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EF68BE-8ED4-4C4D-89C5-D92BEDB067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71B205-D7FE-D34D-8AD1-E508D2E0A0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524625"/>
            <a:ext cx="609600" cy="304800"/>
          </a:xfrm>
        </p:spPr>
        <p:txBody>
          <a:bodyPr/>
          <a:lstStyle>
            <a:lvl1pPr>
              <a:defRPr smtClean="0"/>
            </a:lvl1pPr>
          </a:lstStyle>
          <a:p>
            <a:fld id="{936B1E68-BCC5-784B-9D22-DE8BA9D3AC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603067" y="5350933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7D3E4D-E0A3-CA43-9434-BCBCDE7BCA0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603067" y="5350933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197515C-CC49-1D41-A7BA-5C954319CDB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603067" y="5350933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6FCF03C-EB38-794C-8EDD-08B69F399C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603067" y="5350933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240664A-42CC-A141-9B0A-085C4A6771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603067" y="5350933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5BBF9F5-3231-2B40-8E3D-1BA9A215C3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603067" y="5350933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5C3A7B7-A3BE-EC46-A6B8-C622FEE709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53200"/>
            <a:ext cx="457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Shank April 22, 2010 ICB @ CERN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4776357-43F9-E74B-980F-7A72CFDCD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603067" y="5350933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79E4572-B597-A347-AE75-16D15C34E0F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603067" y="5350933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604E9FF-7437-A44D-851F-86E52AF435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603067" y="5350933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72B9F74-39CD-C841-840F-C1B4354070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603067" y="5350933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FC3A08F-3925-594D-B3AA-356CBD9DB0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603067" y="5350933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770DE7-4873-DF47-81E3-A875610866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5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1" lang="it-IT"/>
          </a:p>
        </p:txBody>
      </p:sp>
      <p:sp>
        <p:nvSpPr>
          <p:cNvPr id="54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54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-106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1C1F1-CBDC-1046-A029-E92F95001DC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9B448-F3FB-C442-89FD-DCD9D8AFA75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D34D3-4160-884C-90C8-0CE3CBEEA7B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F74A1-19D1-AF41-94EC-E7FE8247416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F9845-9C72-9949-B577-33515A96148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53200"/>
            <a:ext cx="457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Shank April 22, 2010 ICB @ CERN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5F44DCA-B547-BE49-BC0F-4D6003818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B7041-7426-9F45-8B30-CD5C8E7B18A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B8A0-EB8E-464C-8620-A2D353D1DBC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80CCC-6807-1D4F-A3E0-6EEF4F2CD3B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81598-D739-B24B-A0BE-E38271EE761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813" y="1905000"/>
            <a:ext cx="8110537" cy="4191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9E5AD-D581-F848-9F16-3FEA04E63C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862013"/>
            <a:ext cx="2039938" cy="52339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862013"/>
            <a:ext cx="5970587" cy="52339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4D6E1-C0F7-8644-BA7B-7D17294A46A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5344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3DFF7-1048-4E49-AF1B-D7D0AE63AC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6096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5344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1F8FC-A042-B14A-B4F4-C6B3D87FCE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5344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E1C5A-6555-3840-9BD2-9FD0DBAFDE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6096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14800" cy="5334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14800" cy="5334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5344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384F4-32AD-5E42-A75A-FF56155FBA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53200"/>
            <a:ext cx="457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Shank April 22, 2010 ICB @ CERN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2CD6020-B567-ED48-81CA-701C5C12C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5344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EBD18-08F8-A644-96D0-EA2F1DE4E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6096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5344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F8810-F445-414D-BCFF-818A498CE3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5344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1C45A-4638-3040-AA72-5087AFF771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5344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B85F5-B03B-B845-B1B1-501B6DEC12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5344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4BE9-E6A6-C646-9A6D-71DD08B5E9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6096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382000" cy="533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5344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A58E-5066-BA44-9D37-01912BB52B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095500" cy="6172200"/>
          </a:xfrm>
          <a:prstGeom prst="rect">
            <a:avLst/>
          </a:prstGeo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3410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5344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51F4D-AC1E-234E-B1A1-BEFFB84793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12/07/10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Carlino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3E887-6B39-E84D-9612-81DDD6ABA97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12/07/10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Carlino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5177B-1ACA-E149-AC6D-4DB3EE9C30F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12/07/10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Carlino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E907-58E5-FF41-96DA-FF312A1715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53200"/>
            <a:ext cx="457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Shank April 22, 2010 ICB @ CERN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F9E555-B818-4340-9688-A62C1B1DA6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12/07/10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Carlino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EC80A-4AC4-5140-9B9E-0940771D202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12/07/10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Carlino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E3B45-E86E-6F4F-B452-98B8379EB70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12/07/10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Carlino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A71C9-06ED-E14A-A7CE-DBAB0D36C7D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12/07/10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Carlino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FAB0-D35E-5A41-B08C-144890C7983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12/07/10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Carlino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6E59-8CD9-BD40-BA40-1EA43D3C4F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12/07/10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Carlino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407B9-8622-794B-8568-A662375DBCA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12/07/10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Carlino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0D1E-BC21-864D-883B-E0ED5CB163A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12/07/10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Carlino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67D7-C22D-F040-A123-3516C8AEC5F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53200"/>
            <a:ext cx="457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Shank April 22, 2010 ICB @ CERN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D06AFE7-6FBD-224C-868C-04C2E22DC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53200"/>
            <a:ext cx="457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Shank April 22, 2010 ICB @ CERN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0676B0-B0B7-4949-9785-461EA2125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70233" y="5609167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1965722-0119-B148-9464-5534705BD3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59DA030-943A-734C-A8F9-24627CB79F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1965722-0119-B148-9464-5534705BD3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04A8FD8-7B15-2D44-A52C-72722867C7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126C40E9-8D52-924D-9142-CC21718F19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272C8D7-5F12-AA45-959A-FA81D88DBD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B9E72E0-3CC0-994A-88F6-B6E1FA3C31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A6A4E3B-B4F8-9A4D-90FD-AFD2A390CCE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A1CB68E-FBA6-6548-9571-A2463927ABC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9F935F5-E739-694D-B121-E820AEA0B1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450D18B-38B8-E84C-B481-9011B3193B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70233" y="5609167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04A8FD8-7B15-2D44-A52C-72722867C7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5961592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11485E7C-E71F-4644-8D4C-7398F61BE9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524625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FE305D6-E2DF-6848-BCCB-BD5BF54C4A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570E98-721B-9141-ABC7-4A60E5E73913}" type="datetime1">
              <a:rPr lang="en-US" smtClean="0"/>
              <a:pPr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7B10F3-14D2-7840-A9E8-50FE4A368E27}" type="datetime1">
              <a:rPr lang="en-US" smtClean="0"/>
              <a:pPr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BBEF4-A566-7249-8A07-C4944FCD8B93}" type="datetime1">
              <a:rPr lang="en-US" smtClean="0"/>
              <a:pPr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DFCD1C-972C-F440-B30B-FA2D74105E2E}" type="datetime1">
              <a:rPr lang="en-US" smtClean="0"/>
              <a:pPr/>
              <a:t>7/12/10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5939E-09A9-6A4B-ACB0-A515CB29DCF4}" type="datetime1">
              <a:rPr lang="en-US" smtClean="0"/>
              <a:pPr/>
              <a:t>7/12/10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340D86-74FB-5344-A4CE-32BC11C5CF5C}" type="datetime1">
              <a:rPr lang="en-US" smtClean="0"/>
              <a:pPr/>
              <a:t>7/12/10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86044-3938-C74D-B344-C093D44F3584}" type="datetime1">
              <a:rPr lang="en-US" smtClean="0"/>
              <a:pPr/>
              <a:t>7/12/10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515A61-9A5E-B842-A3EB-7D7A4D264FC6}" type="datetime1">
              <a:rPr lang="en-US" smtClean="0"/>
              <a:pPr/>
              <a:t>7/12/10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370233" y="5609167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126C40E9-8D52-924D-9142-CC21718F19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48ECBD-6F49-CD40-9B70-B6B3D0C486D8}" type="datetime1">
              <a:rPr lang="en-US" smtClean="0"/>
              <a:pPr/>
              <a:t>7/12/10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9FCEA-31DF-C04D-B617-BBF5C3469572}" type="datetime1">
              <a:rPr lang="en-US" smtClean="0"/>
              <a:pPr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6D8DC7-3F36-F249-A936-75E68DB86903}" type="datetime1">
              <a:rPr lang="en-US" smtClean="0"/>
              <a:pPr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2CD770-72F4-2E45-B846-0B9A5C334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7/12/10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7/12/10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7/12/10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7/12/10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370233" y="5609167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272C8D7-5F12-AA45-959A-FA81D88DBD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7/12/10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7/12/10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A01-F296-4249-B090-65B7F3221103}" type="datetimeFigureOut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17B465-C01B-DC4A-AC49-6FCF5ACEDC0C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70301F-797C-934F-858B-223F1B07E14F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342DA3-B8D6-824E-BFC4-87A1343E1444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F01909-F23F-144E-8764-FC251E436DAA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E4A8B9-3F31-364C-BB1D-136065863C8D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C5F869-1549-7342-AC07-322B4F9D6CAE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370233" y="5609167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B9E72E0-3CC0-994A-88F6-B6E1FA3C31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76A2F3-20A5-3F4A-A3F9-B8D643003081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427A60-E3E5-004C-B3CA-F15E2C88DAB4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E26AB-75AE-E846-ABC5-C18DED398905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0CCC72-BB8F-C340-AC72-D2EFA6F1EB1D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9F060-95B2-B64D-94C3-DC1514EB3B08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E15579-1F9D-8D40-AB7D-2D9C17910C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2CF2FF-DA52-F942-9DC3-B875AA51128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FE014C-9050-A542-AB6B-FBBDE96F9B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3B5F34-37C4-DC43-A614-91C1579777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AEF6D8C-BA67-6B46-AEEA-37659BF48E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370233" y="5609167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A6A4E3B-B4F8-9A4D-90FD-AFD2A390CCE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47BBB8-32D9-0445-A6F5-30B4C20B0F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863349-FCB6-CA44-81DD-B9DCAC9CD5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FC78B8-18A2-5041-AEC5-4E2430BDE2E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98ACCA-D4B2-1441-90F9-A96EBFEB8D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461B2E-FF33-2944-9364-81909140EF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B4934A-583F-E34A-A24D-5A06EB95F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524625"/>
            <a:ext cx="609600" cy="304800"/>
          </a:xfrm>
        </p:spPr>
        <p:txBody>
          <a:bodyPr/>
          <a:lstStyle>
            <a:lvl1pPr>
              <a:defRPr smtClean="0"/>
            </a:lvl1pPr>
          </a:lstStyle>
          <a:p>
            <a:fld id="{9C2C310C-7B0A-D346-BD64-6EACFD2D13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17B465-C01B-DC4A-AC49-6FCF5ACEDC0C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70301F-797C-934F-858B-223F1B07E14F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342DA3-B8D6-824E-BFC4-87A1343E1444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370233" y="5609167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A1CB68E-FBA6-6548-9571-A2463927ABC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F01909-F23F-144E-8764-FC251E436DAA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E4A8B9-3F31-364C-BB1D-136065863C8D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C5F869-1549-7342-AC07-322B4F9D6CAE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76A2F3-20A5-3F4A-A3F9-B8D643003081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427A60-E3E5-004C-B3CA-F15E2C88DAB4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E26AB-75AE-E846-ABC5-C18DED398905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0CCC72-BB8F-C340-AC72-D2EFA6F1EB1D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9F060-95B2-B64D-94C3-DC1514EB3B08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C4313-9715-7441-AAA5-7197CAEC75B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5AC40-F8BF-1544-8D7B-93EA8B842D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370233" y="5609167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9F935F5-E739-694D-B121-E820AEA0B1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947AF-DDBB-A04E-8D90-B65C2517B26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F72CC-6D9E-804B-8970-E1FB7C853F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7D55-2597-C041-A47B-77B6FB9A0E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58334-1449-EB41-8AAE-77CBFC30CB6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8C7FA-4961-4248-9BF3-B2DE96F96E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1E156-64C0-714F-8171-E2B9CBD812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F33B6-1A64-8C49-B499-3481B95B99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650D4-23F0-904A-8684-79B3F38D84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EFB1C-3740-FB4F-9BED-8C394B82F3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17B465-C01B-DC4A-AC49-6FCF5ACEDC0C}" type="datetime1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22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1.xml"/><Relationship Id="rId13" Type="http://schemas.openxmlformats.org/officeDocument/2006/relationships/theme" Target="../theme/theme10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theme" Target="../theme/theme1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5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6.xml"/><Relationship Id="rId13" Type="http://schemas.openxmlformats.org/officeDocument/2006/relationships/theme" Target="../theme/theme6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9.xml"/><Relationship Id="rId12" Type="http://schemas.openxmlformats.org/officeDocument/2006/relationships/theme" Target="../theme/theme9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07" name="Picture 7" descr="logoinfn-piccolo"/>
          <p:cNvPicPr>
            <a:picLocks noChangeAspect="1" noChangeArrowheads="1"/>
          </p:cNvPicPr>
          <p:nvPr userDrawn="1"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08" name="Picture 8"/>
          <p:cNvPicPr>
            <a:picLocks noChangeAspect="1" noChangeArrowheads="1"/>
          </p:cNvPicPr>
          <p:nvPr userDrawn="1"/>
        </p:nvPicPr>
        <p:blipFill>
          <a:blip r:embed="rId2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Roma, 13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Luglio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Tier2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marL="28575" marR="0" lvl="0" indent="0" algn="r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fld id="{9336B747-E4F2-EF49-8A25-598A89516AC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28575" marR="0" lvl="0" indent="0" algn="r" defTabSz="4572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2075" algn="l"/>
                </a:tabLst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65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71" r:id="rId1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07" name="Picture 7" descr="logoinfn-piccol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08" name="Picture 8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611209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A9246B1E-02FA-714C-96FB-60C78558AA4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611210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Roma, 13 </a:t>
            </a:r>
            <a:r>
              <a:rPr lang="en-GB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Luglio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Tier2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07" name="Picture 7" descr="logoinfn-piccol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08" name="Picture 8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611209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A5FBCB52-222E-6C4A-8CAF-60B8CE9A92A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2611210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Roma, 13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Luglio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Tier2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9" name="Freeform 3"/>
          <p:cNvSpPr>
            <a:spLocks/>
          </p:cNvSpPr>
          <p:nvPr/>
        </p:nvSpPr>
        <p:spPr bwMode="auto">
          <a:xfrm>
            <a:off x="2732088" y="0"/>
            <a:ext cx="3684587" cy="339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1028" name="Picture 4" descr="logoinfn-piccolo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0616-8A80-124B-B9D5-9B7DBAD4C68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4572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Roma, 13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Luglio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 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Referaggio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Tier2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hf hdr="0" ftr="0" dt="0"/>
  <p:txStyles>
    <p:titleStyle>
      <a:lvl1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  <a:ea typeface="ＭＳ Ｐゴシック" charset="-128"/>
          <a:cs typeface="ＭＳ Ｐゴシック" charset="-128"/>
        </a:defRPr>
      </a:lvl2pPr>
      <a:lvl3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  <a:ea typeface="ＭＳ Ｐゴシック" charset="-128"/>
          <a:cs typeface="ＭＳ Ｐゴシック" charset="-128"/>
        </a:defRPr>
      </a:lvl3pPr>
      <a:lvl4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  <a:ea typeface="ＭＳ Ｐゴシック" charset="-128"/>
          <a:cs typeface="ＭＳ Ｐゴシック" charset="-128"/>
        </a:defRPr>
      </a:lvl4pPr>
      <a:lvl5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511175" algn="ctr" rtl="0" fontAlgn="base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</a:defRPr>
      </a:lvl6pPr>
      <a:lvl7pPr marL="968375" algn="ctr" rtl="0" fontAlgn="base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</a:defRPr>
      </a:lvl7pPr>
      <a:lvl8pPr marL="1425575" algn="ctr" rtl="0" fontAlgn="base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</a:defRPr>
      </a:lvl8pPr>
      <a:lvl9pPr marL="1882775" algn="ctr" rtl="0" fontAlgn="base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</a:defRPr>
      </a:lvl9pPr>
    </p:titleStyle>
    <p:bodyStyle>
      <a:lvl1pPr marL="533400" indent="-441325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lr>
          <a:schemeClr val="tx2"/>
        </a:buClr>
        <a:buSzPct val="75000"/>
        <a:buFont typeface="ZapfDingbats" charset="2"/>
        <a:buChar char="l"/>
        <a:defRPr sz="20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969963" indent="-411163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lr>
          <a:schemeClr val="accent1"/>
        </a:buClr>
        <a:buFont typeface="ZapfDingbats" charset="2"/>
        <a:buChar char="n"/>
        <a:defRPr>
          <a:solidFill>
            <a:schemeClr val="accent1"/>
          </a:solidFill>
          <a:latin typeface="+mn-lt"/>
          <a:ea typeface="ＭＳ Ｐゴシック" charset="-128"/>
        </a:defRPr>
      </a:lvl2pPr>
      <a:lvl3pPr marL="1408113" indent="-401638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lr>
          <a:srgbClr val="003300"/>
        </a:buClr>
        <a:buFont typeface="Wingdings" charset="2"/>
        <a:buChar char="Ø"/>
        <a:defRPr sz="1600">
          <a:solidFill>
            <a:srgbClr val="003300"/>
          </a:solidFill>
          <a:latin typeface="+mn-lt"/>
          <a:ea typeface="ＭＳ Ｐゴシック" charset="-128"/>
        </a:defRPr>
      </a:lvl3pPr>
      <a:lvl4pPr marL="1866900" indent="-403225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lr>
          <a:srgbClr val="663300"/>
        </a:buClr>
        <a:buFont typeface="ZapfDingbats" charset="2"/>
        <a:buChar char="l"/>
        <a:defRPr sz="1600">
          <a:solidFill>
            <a:srgbClr val="663300"/>
          </a:solidFill>
          <a:latin typeface="+mn-lt"/>
          <a:ea typeface="ＭＳ Ｐゴシック" charset="-128"/>
        </a:defRPr>
      </a:lvl4pPr>
      <a:lvl5pPr marL="2320925" indent="-400050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lr>
          <a:srgbClr val="000066"/>
        </a:buClr>
        <a:buFont typeface="ZapfDingbats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5pPr>
      <a:lvl6pPr marL="2778125" indent="-400050" algn="l" rtl="0" fontAlgn="base">
        <a:lnSpc>
          <a:spcPct val="115000"/>
        </a:lnSpc>
        <a:spcBef>
          <a:spcPct val="15000"/>
        </a:spcBef>
        <a:spcAft>
          <a:spcPct val="0"/>
        </a:spcAft>
        <a:buClr>
          <a:srgbClr val="000066"/>
        </a:buClr>
        <a:buFont typeface="ZapfDingbats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6pPr>
      <a:lvl7pPr marL="3235325" indent="-400050" algn="l" rtl="0" fontAlgn="base">
        <a:lnSpc>
          <a:spcPct val="115000"/>
        </a:lnSpc>
        <a:spcBef>
          <a:spcPct val="15000"/>
        </a:spcBef>
        <a:spcAft>
          <a:spcPct val="0"/>
        </a:spcAft>
        <a:buClr>
          <a:srgbClr val="000066"/>
        </a:buClr>
        <a:buFont typeface="ZapfDingbats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7pPr>
      <a:lvl8pPr marL="3692525" indent="-400050" algn="l" rtl="0" fontAlgn="base">
        <a:lnSpc>
          <a:spcPct val="115000"/>
        </a:lnSpc>
        <a:spcBef>
          <a:spcPct val="15000"/>
        </a:spcBef>
        <a:spcAft>
          <a:spcPct val="0"/>
        </a:spcAft>
        <a:buClr>
          <a:srgbClr val="000066"/>
        </a:buClr>
        <a:buFont typeface="ZapfDingbats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8pPr>
      <a:lvl9pPr marL="4149725" indent="-400050" algn="l" rtl="0" fontAlgn="base">
        <a:lnSpc>
          <a:spcPct val="115000"/>
        </a:lnSpc>
        <a:spcBef>
          <a:spcPct val="15000"/>
        </a:spcBef>
        <a:spcAft>
          <a:spcPct val="0"/>
        </a:spcAft>
        <a:buClr>
          <a:srgbClr val="000066"/>
        </a:buClr>
        <a:buFont typeface="ZapfDingbats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Roma, 13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Luglio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marL="28575" marR="0" lvl="0" indent="0" algn="r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fld id="{9336B747-E4F2-EF49-8A25-598A89516AC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28575" marR="0" lvl="0" indent="0" algn="r" defTabSz="4572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2075" algn="l"/>
                </a:tabLst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7" descr="logoinfn-piccolo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Tier2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n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Char char="n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9" name="Freeform 9"/>
          <p:cNvSpPr>
            <a:spLocks/>
          </p:cNvSpPr>
          <p:nvPr/>
        </p:nvSpPr>
        <p:spPr bwMode="auto">
          <a:xfrm>
            <a:off x="2732088" y="0"/>
            <a:ext cx="3684587" cy="339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GB">
              <a:latin typeface="Courier New" pitchFamily="-111" charset="0"/>
            </a:endParaRPr>
          </a:p>
        </p:txBody>
      </p:sp>
      <p:pic>
        <p:nvPicPr>
          <p:cNvPr id="11" name="Picture 7" descr="logoinfn-piccolo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Roma, 13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Luglio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Tier2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marL="28575" marR="0" lvl="0" indent="0" algn="r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fld id="{9336B747-E4F2-EF49-8A25-598A89516AC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28575" marR="0" lvl="0" indent="0" algn="r" defTabSz="4572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2075" algn="l"/>
                </a:tabLst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hf hdr="0" ftr="0" dt="0"/>
  <p:txStyles>
    <p:titleStyle>
      <a:lvl1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  <a:ea typeface="ＭＳ Ｐゴシック" charset="-128"/>
          <a:cs typeface="ＭＳ Ｐゴシック" charset="-128"/>
        </a:defRPr>
      </a:lvl2pPr>
      <a:lvl3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  <a:ea typeface="ＭＳ Ｐゴシック" charset="-128"/>
          <a:cs typeface="ＭＳ Ｐゴシック" charset="-128"/>
        </a:defRPr>
      </a:lvl3pPr>
      <a:lvl4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  <a:ea typeface="ＭＳ Ｐゴシック" charset="-128"/>
          <a:cs typeface="ＭＳ Ｐゴシック" charset="-128"/>
        </a:defRPr>
      </a:lvl4pPr>
      <a:lvl5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511175" algn="ctr" rtl="0" fontAlgn="base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</a:defRPr>
      </a:lvl6pPr>
      <a:lvl7pPr marL="968375" algn="ctr" rtl="0" fontAlgn="base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</a:defRPr>
      </a:lvl7pPr>
      <a:lvl8pPr marL="1425575" algn="ctr" rtl="0" fontAlgn="base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</a:defRPr>
      </a:lvl8pPr>
      <a:lvl9pPr marL="1882775" algn="ctr" rtl="0" fontAlgn="base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</a:defRPr>
      </a:lvl9pPr>
    </p:titleStyle>
    <p:bodyStyle>
      <a:lvl1pPr marL="533400" indent="-44132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tx2"/>
        </a:buClr>
        <a:buSzPct val="100000"/>
        <a:buFont typeface="ZapfDingbats" pitchFamily="82" charset="2"/>
        <a:buChar char="l"/>
        <a:defRPr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969963" indent="-411163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Font typeface="ZapfDingbats" pitchFamily="82" charset="2"/>
        <a:buChar char="n"/>
        <a:defRPr>
          <a:solidFill>
            <a:schemeClr val="accent1"/>
          </a:solidFill>
          <a:latin typeface="+mn-lt"/>
          <a:ea typeface="ＭＳ Ｐゴシック" charset="-128"/>
        </a:defRPr>
      </a:lvl2pPr>
      <a:lvl3pPr marL="1408113" indent="-40163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003300"/>
        </a:buClr>
        <a:buFont typeface="Wingdings" charset="2"/>
        <a:buChar char="Ø"/>
        <a:defRPr sz="1600">
          <a:solidFill>
            <a:srgbClr val="003300"/>
          </a:solidFill>
          <a:latin typeface="+mn-lt"/>
          <a:ea typeface="ＭＳ Ｐゴシック" charset="-128"/>
        </a:defRPr>
      </a:lvl3pPr>
      <a:lvl4pPr marL="1866900" indent="-40322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663300"/>
        </a:buClr>
        <a:buFont typeface="ZapfDingbats" pitchFamily="82" charset="2"/>
        <a:buChar char="l"/>
        <a:defRPr sz="1600">
          <a:solidFill>
            <a:srgbClr val="663300"/>
          </a:solidFill>
          <a:latin typeface="+mn-lt"/>
          <a:ea typeface="ＭＳ Ｐゴシック" charset="-128"/>
        </a:defRPr>
      </a:lvl4pPr>
      <a:lvl5pPr marL="2320925" indent="-400050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000066"/>
        </a:buClr>
        <a:buFont typeface="ZapfDingbats" pitchFamily="82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5pPr>
      <a:lvl6pPr marL="2778125" indent="-400050" algn="l" rtl="0" fontAlgn="base">
        <a:lnSpc>
          <a:spcPct val="130000"/>
        </a:lnSpc>
        <a:spcBef>
          <a:spcPct val="30000"/>
        </a:spcBef>
        <a:spcAft>
          <a:spcPct val="0"/>
        </a:spcAft>
        <a:buClr>
          <a:srgbClr val="000066"/>
        </a:buClr>
        <a:buFont typeface="ZapfDingbats" pitchFamily="82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6pPr>
      <a:lvl7pPr marL="3235325" indent="-400050" algn="l" rtl="0" fontAlgn="base">
        <a:lnSpc>
          <a:spcPct val="130000"/>
        </a:lnSpc>
        <a:spcBef>
          <a:spcPct val="30000"/>
        </a:spcBef>
        <a:spcAft>
          <a:spcPct val="0"/>
        </a:spcAft>
        <a:buClr>
          <a:srgbClr val="000066"/>
        </a:buClr>
        <a:buFont typeface="ZapfDingbats" pitchFamily="82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7pPr>
      <a:lvl8pPr marL="3692525" indent="-400050" algn="l" rtl="0" fontAlgn="base">
        <a:lnSpc>
          <a:spcPct val="130000"/>
        </a:lnSpc>
        <a:spcBef>
          <a:spcPct val="30000"/>
        </a:spcBef>
        <a:spcAft>
          <a:spcPct val="0"/>
        </a:spcAft>
        <a:buClr>
          <a:srgbClr val="000066"/>
        </a:buClr>
        <a:buFont typeface="ZapfDingbats" pitchFamily="82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8pPr>
      <a:lvl9pPr marL="4149725" indent="-400050" algn="l" rtl="0" fontAlgn="base">
        <a:lnSpc>
          <a:spcPct val="130000"/>
        </a:lnSpc>
        <a:spcBef>
          <a:spcPct val="30000"/>
        </a:spcBef>
        <a:spcAft>
          <a:spcPct val="0"/>
        </a:spcAft>
        <a:buClr>
          <a:srgbClr val="000066"/>
        </a:buClr>
        <a:buFont typeface="ZapfDingbats" pitchFamily="82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36000" y="6509483"/>
            <a:ext cx="2880000" cy="30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>
            <a:prstTxWarp prst="textNoShape">
              <a:avLst/>
            </a:prstTxWarp>
          </a:bodyPr>
          <a:lstStyle/>
          <a:p>
            <a:pPr>
              <a:lnSpc>
                <a:spcPts val="1803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en-GB" sz="9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DejaVu Sans" charset="0"/>
                <a:cs typeface="DejaVu Sans" charset="0"/>
              </a:rPr>
              <a:t>Roma, 13 Luglio 2010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8533441" y="6525326"/>
            <a:ext cx="609120" cy="30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>
            <a:prstTxWarp prst="textNoShape">
              <a:avLst/>
            </a:prstTxWarp>
          </a:bodyPr>
          <a:lstStyle/>
          <a:p>
            <a:pPr algn="r">
              <a:lnSpc>
                <a:spcPts val="1803"/>
              </a:lnSpc>
              <a:defRPr/>
            </a:pPr>
            <a:fld id="{9632C16E-35EB-FB48-AAB2-8F14A4CF9417}" type="slidenum">
              <a:rPr lang="en-GB" sz="9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DejaVu Sans" charset="0"/>
                <a:cs typeface="DejaVu Sans" charset="0"/>
              </a:rPr>
              <a:pPr algn="r">
                <a:lnSpc>
                  <a:spcPts val="1803"/>
                </a:lnSpc>
                <a:defRPr/>
              </a:pPr>
              <a:t>‹#›</a:t>
            </a:fld>
            <a:endParaRPr lang="en-GB" sz="90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DejaVu Sans" charset="0"/>
              <a:cs typeface="DejaVu Sans" charset="0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4564"/>
            <a:ext cx="1209600" cy="9072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14"/>
          <a:srcRect b="28416"/>
          <a:stretch>
            <a:fillRect/>
          </a:stretch>
        </p:blipFill>
        <p:spPr bwMode="auto">
          <a:xfrm>
            <a:off x="8419680" y="1"/>
            <a:ext cx="724320" cy="9072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503521" y="6523885"/>
            <a:ext cx="2687040" cy="30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en-GB" sz="9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DejaVu Sans" charset="0"/>
                <a:cs typeface="DejaVu Sans" charset="0"/>
              </a:rPr>
              <a:t>G. Carlino </a:t>
            </a:r>
            <a:r>
              <a:rPr lang="it-IT" sz="9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DejaVu Sans" charset="0"/>
                <a:cs typeface="DejaVu Sans" charset="0"/>
              </a:rPr>
              <a:t>– Referaggio Tier2 ATLAS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356828"/>
            <a:ext cx="2132640" cy="457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it-IT"/>
              <a:t>12/07/10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28"/>
            <a:ext cx="2894400" cy="457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22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G. Carlino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8"/>
            <a:ext cx="2132640" cy="457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656650" algn="l"/>
                <a:tab pos="1313299" algn="l"/>
                <a:tab pos="1969949" algn="l"/>
              </a:tabLst>
              <a:defRPr sz="22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ED55891-2546-E447-9437-D69DE597EB9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332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2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/>
  <p:txStyles>
    <p:titleStyle>
      <a:lvl1pPr algn="ct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2280994" indent="-207363" algn="ctr" defTabSz="4147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2695720" indent="-207363" algn="ctr" defTabSz="4147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3110446" indent="-207363" algn="ctr" defTabSz="4147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3525172" indent="-207363" algn="ctr" defTabSz="4147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11045" indent="-311045" algn="l" defTabSz="414726" rtl="0" eaLnBrk="0" fontAlgn="base" hangingPunct="0"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14726" rtl="0" eaLnBrk="0" fontAlgn="base" hangingPunct="0"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14726" rtl="0" eaLnBrk="0" fontAlgn="base" hangingPunct="0"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14726" rtl="0" eaLnBrk="0" fontAlgn="base" hangingPunct="0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14726" rtl="0" eaLnBrk="0" fontAlgn="base" hangingPunct="0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14726" rtl="0" fontAlgn="base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14726" rtl="0" fontAlgn="base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14726" rtl="0" fontAlgn="base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14726" rtl="0" fontAlgn="base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07" name="Picture 7" descr="logoinfn-piccol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08" name="Picture 8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Roma, 13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Luglio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Tier2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 userDrawn="1"/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marL="28575" marR="0" lvl="0" indent="0" algn="r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fld id="{9336B747-E4F2-EF49-8A25-598A89516AC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28575" marR="0" lvl="0" indent="0" algn="r" defTabSz="4572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2075" algn="l"/>
                </a:tabLst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Roma, 13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Luglio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Tier2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marL="28575" marR="0" lvl="0" indent="0" algn="r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fld id="{9336B747-E4F2-EF49-8A25-598A89516AC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28575" marR="0" lvl="0" indent="0" algn="r" defTabSz="4572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2075" algn="l"/>
                </a:tabLst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DA01-F296-4249-B090-65B7F3221103}" type="datetimeFigureOut">
              <a:rPr lang="it-IT" smtClean="0"/>
              <a:pPr/>
              <a:t>7/12/10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67EBA-5CD3-B247-9109-836601CA7EFC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Roma, 13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Luglio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Tier2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 userDrawn="1"/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marL="28575" marR="0" lvl="0" indent="0" algn="r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fld id="{9336B747-E4F2-EF49-8A25-598A89516AC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28575" marR="0" lvl="0" indent="0" algn="r" defTabSz="4572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2075" algn="l"/>
                </a:tabLst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07" name="Picture 7" descr="logoinfn-piccol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08" name="Picture 8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611209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9336B747-E4F2-EF49-8A25-598A89516A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611210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Roma, 13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Luglio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Tier2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Roma, 13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Luglio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Tier2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marL="28575" marR="0" lvl="0" indent="0" algn="r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fld id="{9336B747-E4F2-EF49-8A25-598A89516AC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28575" marR="0" lvl="0" indent="0" algn="r" defTabSz="4572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2075" algn="l"/>
                </a:tabLst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defRPr>
            </a:lvl1pPr>
          </a:lstStyle>
          <a:p>
            <a:fld id="{0FAD0616-8A80-124B-B9D5-9B7DBAD4C68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74819" name="Freeform 3"/>
          <p:cNvSpPr>
            <a:spLocks/>
          </p:cNvSpPr>
          <p:nvPr/>
        </p:nvSpPr>
        <p:spPr bwMode="auto">
          <a:xfrm>
            <a:off x="2732088" y="0"/>
            <a:ext cx="3684587" cy="339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1028" name="Picture 4" descr="logoinfn-piccolo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Roma, 13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Luglio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 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Referaggio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Tier2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/>
  <p:hf hdr="0" ftr="0" dt="0"/>
  <p:txStyles>
    <p:titleStyle>
      <a:lvl1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  <a:ea typeface="ＭＳ Ｐゴシック" charset="-128"/>
          <a:cs typeface="ＭＳ Ｐゴシック" charset="-128"/>
        </a:defRPr>
      </a:lvl2pPr>
      <a:lvl3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  <a:ea typeface="ＭＳ Ｐゴシック" charset="-128"/>
          <a:cs typeface="ＭＳ Ｐゴシック" charset="-128"/>
        </a:defRPr>
      </a:lvl3pPr>
      <a:lvl4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  <a:ea typeface="ＭＳ Ｐゴシック" charset="-128"/>
          <a:cs typeface="ＭＳ Ｐゴシック" charset="-128"/>
        </a:defRPr>
      </a:lvl4pPr>
      <a:lvl5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511175" algn="ctr" rtl="0" fontAlgn="base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</a:defRPr>
      </a:lvl6pPr>
      <a:lvl7pPr marL="968375" algn="ctr" rtl="0" fontAlgn="base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</a:defRPr>
      </a:lvl7pPr>
      <a:lvl8pPr marL="1425575" algn="ctr" rtl="0" fontAlgn="base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</a:defRPr>
      </a:lvl8pPr>
      <a:lvl9pPr marL="1882775" algn="ctr" rtl="0" fontAlgn="base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</a:defRPr>
      </a:lvl9pPr>
    </p:titleStyle>
    <p:bodyStyle>
      <a:lvl1pPr marL="533400" indent="-441325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lr>
          <a:schemeClr val="tx2"/>
        </a:buClr>
        <a:buSzPct val="75000"/>
        <a:buFont typeface="ZapfDingbats" pitchFamily="82" charset="2"/>
        <a:buChar char="l"/>
        <a:defRPr sz="20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969963" indent="-411163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lr>
          <a:schemeClr val="accent1"/>
        </a:buClr>
        <a:buFont typeface="ZapfDingbats" pitchFamily="82" charset="2"/>
        <a:buChar char="n"/>
        <a:defRPr>
          <a:solidFill>
            <a:schemeClr val="accent1"/>
          </a:solidFill>
          <a:latin typeface="+mn-lt"/>
          <a:ea typeface="ＭＳ Ｐゴシック" charset="-128"/>
        </a:defRPr>
      </a:lvl2pPr>
      <a:lvl3pPr marL="1408113" indent="-401638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lr>
          <a:srgbClr val="003300"/>
        </a:buClr>
        <a:buFont typeface="Wingdings" charset="2"/>
        <a:buChar char="Ø"/>
        <a:defRPr sz="1600">
          <a:solidFill>
            <a:srgbClr val="003300"/>
          </a:solidFill>
          <a:latin typeface="+mn-lt"/>
          <a:ea typeface="ＭＳ Ｐゴシック" charset="-128"/>
        </a:defRPr>
      </a:lvl3pPr>
      <a:lvl4pPr marL="1866900" indent="-403225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lr>
          <a:srgbClr val="663300"/>
        </a:buClr>
        <a:buFont typeface="ZapfDingbats" pitchFamily="82" charset="2"/>
        <a:buChar char="l"/>
        <a:defRPr sz="1600">
          <a:solidFill>
            <a:srgbClr val="663300"/>
          </a:solidFill>
          <a:latin typeface="+mn-lt"/>
          <a:ea typeface="ＭＳ Ｐゴシック" charset="-128"/>
        </a:defRPr>
      </a:lvl4pPr>
      <a:lvl5pPr marL="2320925" indent="-400050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lr>
          <a:srgbClr val="000066"/>
        </a:buClr>
        <a:buFont typeface="ZapfDingbats" pitchFamily="82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5pPr>
      <a:lvl6pPr marL="2778125" indent="-400050" algn="l" rtl="0" fontAlgn="base">
        <a:lnSpc>
          <a:spcPct val="115000"/>
        </a:lnSpc>
        <a:spcBef>
          <a:spcPct val="15000"/>
        </a:spcBef>
        <a:spcAft>
          <a:spcPct val="0"/>
        </a:spcAft>
        <a:buClr>
          <a:srgbClr val="000066"/>
        </a:buClr>
        <a:buFont typeface="ZapfDingbats" pitchFamily="82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6pPr>
      <a:lvl7pPr marL="3235325" indent="-400050" algn="l" rtl="0" fontAlgn="base">
        <a:lnSpc>
          <a:spcPct val="115000"/>
        </a:lnSpc>
        <a:spcBef>
          <a:spcPct val="15000"/>
        </a:spcBef>
        <a:spcAft>
          <a:spcPct val="0"/>
        </a:spcAft>
        <a:buClr>
          <a:srgbClr val="000066"/>
        </a:buClr>
        <a:buFont typeface="ZapfDingbats" pitchFamily="82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7pPr>
      <a:lvl8pPr marL="3692525" indent="-400050" algn="l" rtl="0" fontAlgn="base">
        <a:lnSpc>
          <a:spcPct val="115000"/>
        </a:lnSpc>
        <a:spcBef>
          <a:spcPct val="15000"/>
        </a:spcBef>
        <a:spcAft>
          <a:spcPct val="0"/>
        </a:spcAft>
        <a:buClr>
          <a:srgbClr val="000066"/>
        </a:buClr>
        <a:buFont typeface="ZapfDingbats" pitchFamily="82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8pPr>
      <a:lvl9pPr marL="4149725" indent="-400050" algn="l" rtl="0" fontAlgn="base">
        <a:lnSpc>
          <a:spcPct val="115000"/>
        </a:lnSpc>
        <a:spcBef>
          <a:spcPct val="15000"/>
        </a:spcBef>
        <a:spcAft>
          <a:spcPct val="0"/>
        </a:spcAft>
        <a:buClr>
          <a:srgbClr val="000066"/>
        </a:buClr>
        <a:buFont typeface="ZapfDingbats" pitchFamily="82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Roma, 13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Luglio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marL="28575" marR="0" lvl="0" indent="0" algn="r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fld id="{9336B747-E4F2-EF49-8A25-598A89516AC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28575" marR="0" lvl="0" indent="0" algn="r" defTabSz="4572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2075" algn="l"/>
                </a:tabLst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Tier2 ATLAS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20.png"/><Relationship Id="rId3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5" Type="http://schemas.openxmlformats.org/officeDocument/2006/relationships/chart" Target="../charts/chart12.xml"/><Relationship Id="rId1" Type="http://schemas.openxmlformats.org/officeDocument/2006/relationships/slideLayout" Target="../slideLayouts/slideLayout89.xml"/><Relationship Id="rId2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4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Relationship Id="rId2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Relationship Id="rId2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eg"/><Relationship Id="rId1" Type="http://schemas.openxmlformats.org/officeDocument/2006/relationships/slideLayout" Target="../slideLayouts/slideLayout116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128.xml"/><Relationship Id="rId2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pdf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1" Type="http://schemas.openxmlformats.org/officeDocument/2006/relationships/slideLayout" Target="../slideLayouts/slideLayout146.xml"/><Relationship Id="rId2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146.xml"/><Relationship Id="rId2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151.xml"/><Relationship Id="rId2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1" Type="http://schemas.openxmlformats.org/officeDocument/2006/relationships/slideLayout" Target="../slideLayouts/slideLayout151.xml"/><Relationship Id="rId2" Type="http://schemas.openxmlformats.org/officeDocument/2006/relationships/image" Target="../media/image8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image" Target="../media/image9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image" Target="../media/image97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10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5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LHC-ATL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2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05025" y="671513"/>
            <a:ext cx="4968875" cy="1122359"/>
          </a:xfrm>
          <a:prstGeom prst="rect">
            <a:avLst/>
          </a:prstGeom>
          <a:solidFill>
            <a:srgbClr val="CCECFF">
              <a:alpha val="59000"/>
            </a:srgbClr>
          </a:solidFill>
          <a:ln w="222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ATLAS</a:t>
            </a:r>
          </a:p>
          <a:p>
            <a:pPr algn="ctr">
              <a:lnSpc>
                <a:spcPct val="105000"/>
              </a:lnSpc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Referaggio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46750" y="5290615"/>
            <a:ext cx="3259667" cy="584776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>
                  <a:alpha val="78000"/>
                </a:srgbClr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Attività di </a:t>
            </a:r>
            <a:r>
              <a:rPr lang="it-IT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Computing</a:t>
            </a:r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@7 </a:t>
            </a:r>
            <a:r>
              <a:rPr lang="it-IT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TeV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  <a:p>
            <a:pPr eaLnBrk="0" hangingPunct="0">
              <a:spcBef>
                <a:spcPct val="0"/>
              </a:spcBef>
              <a:buFontTx/>
              <a:buChar char="•"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Richieste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2011</a:t>
            </a:r>
            <a:endParaRPr lang="it-IT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8026" y="2420938"/>
            <a:ext cx="2014900" cy="954237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tint val="0"/>
                  <a:invGamma/>
                </a:srgbClr>
              </a:gs>
            </a:gsLst>
            <a:path path="rect">
              <a:fillToRect r="100000" b="100000"/>
            </a:path>
          </a:gra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Gianpaolo Carlino</a:t>
            </a:r>
          </a:p>
          <a:p>
            <a:pPr algn="ctr"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INFN </a:t>
            </a:r>
            <a:r>
              <a:rPr 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Napoli</a:t>
            </a:r>
            <a:endParaRPr lang="en-US" sz="1400" i="0" dirty="0" smtClean="0">
              <a:solidFill>
                <a:schemeClr val="tx1"/>
              </a:solidFill>
              <a:effectLst/>
              <a:latin typeface="Comic Sans MS"/>
              <a:ea typeface="ＭＳ Ｐゴシック" charset="-128"/>
              <a:cs typeface="Comic Sans MS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300" dirty="0" smtClean="0">
                <a:ea typeface="ＭＳ Ｐゴシック" charset="-128"/>
                <a:cs typeface="ＭＳ Ｐゴシック" charset="-128"/>
              </a:rPr>
              <a:t>Roma</a:t>
            </a:r>
            <a:r>
              <a:rPr lang="en-US" sz="1300" i="0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, 13 </a:t>
            </a:r>
            <a:r>
              <a:rPr lang="en-US" sz="1300" i="0" dirty="0" err="1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Luglio</a:t>
            </a:r>
            <a:r>
              <a:rPr lang="en-US" sz="1300" dirty="0" smtClean="0">
                <a:ea typeface="ＭＳ Ｐゴシック" charset="-128"/>
                <a:cs typeface="ＭＳ Ｐゴシック" charset="-128"/>
              </a:rPr>
              <a:t> 2010</a:t>
            </a:r>
            <a:endParaRPr lang="it-IT" sz="1300" i="0" dirty="0"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550" y="2571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2010 LHC – Data Distribution in IT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" y="4055040"/>
            <a:ext cx="4605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/>
              <a:buChar char="o"/>
            </a:pPr>
            <a:r>
              <a:rPr lang="it-IT" sz="1600" dirty="0" smtClean="0"/>
              <a:t> AOD e </a:t>
            </a:r>
            <a:r>
              <a:rPr lang="it-IT" sz="1600" dirty="0" err="1" smtClean="0"/>
              <a:t>dESD</a:t>
            </a:r>
            <a:r>
              <a:rPr lang="it-IT" sz="1600" dirty="0" smtClean="0"/>
              <a:t> = 100%</a:t>
            </a:r>
          </a:p>
          <a:p>
            <a:pPr>
              <a:buFont typeface="Courier New"/>
              <a:buChar char="o"/>
            </a:pPr>
            <a:r>
              <a:rPr lang="it-IT" sz="1600" dirty="0" smtClean="0"/>
              <a:t> RAW e ESD &lt;&lt; share previsto</a:t>
            </a:r>
          </a:p>
          <a:p>
            <a:pPr lvl="1">
              <a:buFont typeface="Arial"/>
              <a:buChar char="•"/>
            </a:pPr>
            <a:r>
              <a:rPr lang="it-IT" sz="1600" dirty="0" smtClean="0"/>
              <a:t> crisi del disco al CNAF. Fino all’</a:t>
            </a:r>
            <a:r>
              <a:rPr lang="it-IT" sz="1600" dirty="0" err="1" smtClean="0"/>
              <a:t>8</a:t>
            </a:r>
            <a:r>
              <a:rPr lang="it-IT" sz="1600" dirty="0" smtClean="0"/>
              <a:t> luglio erano installati solo 450 TB</a:t>
            </a:r>
          </a:p>
          <a:p>
            <a:pPr lvl="1">
              <a:buFont typeface="Arial"/>
              <a:buChar char="•"/>
            </a:pPr>
            <a:r>
              <a:rPr lang="it-IT" sz="1600" dirty="0" smtClean="0"/>
              <a:t> stop dei trasferimenti a maggio per il periodo necessario a cancellare (anche “illegalmente” dei dati)</a:t>
            </a:r>
          </a:p>
          <a:p>
            <a:pPr lvl="1">
              <a:buFont typeface="Arial"/>
              <a:buChar char="•"/>
            </a:pPr>
            <a:r>
              <a:rPr lang="it-IT" sz="1600" dirty="0" smtClean="0"/>
              <a:t> analisi penalizzata dalla piccola percentuale di ESD presenti in IT</a:t>
            </a:r>
          </a:p>
        </p:txBody>
      </p:sp>
      <p:graphicFrame>
        <p:nvGraphicFramePr>
          <p:cNvPr id="14" name="Chart 13"/>
          <p:cNvGraphicFramePr/>
          <p:nvPr/>
        </p:nvGraphicFramePr>
        <p:xfrm>
          <a:off x="4572000" y="39138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/>
          <a:srcRect r="22881" b="31987"/>
          <a:stretch>
            <a:fillRect/>
          </a:stretch>
        </p:blipFill>
        <p:spPr bwMode="auto">
          <a:xfrm>
            <a:off x="746125" y="756068"/>
            <a:ext cx="7884584" cy="285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t="81330"/>
          <a:stretch>
            <a:fillRect/>
          </a:stretch>
        </p:blipFill>
        <p:spPr>
          <a:xfrm>
            <a:off x="3985295" y="1039939"/>
            <a:ext cx="5158705" cy="71412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000743" y="3578229"/>
            <a:ext cx="7629966" cy="379186"/>
            <a:chOff x="581642" y="3692529"/>
            <a:chExt cx="8247893" cy="379186"/>
          </a:xfrm>
        </p:grpSpPr>
        <p:grpSp>
          <p:nvGrpSpPr>
            <p:cNvPr id="16" name="Group 33"/>
            <p:cNvGrpSpPr>
              <a:grpSpLocks/>
            </p:cNvGrpSpPr>
            <p:nvPr/>
          </p:nvGrpSpPr>
          <p:grpSpPr bwMode="auto">
            <a:xfrm>
              <a:off x="581642" y="3692529"/>
              <a:ext cx="8247893" cy="379186"/>
              <a:chOff x="249" y="2704"/>
              <a:chExt cx="5307" cy="389"/>
            </a:xfrm>
          </p:grpSpPr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431" y="2704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000"/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>
                <a:off x="2018" y="2704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000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3560" y="2704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000"/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5103" y="2704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000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 flipH="1">
                <a:off x="249" y="2795"/>
                <a:ext cx="5307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sz="1000"/>
              </a:p>
            </p:txBody>
          </p:sp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auto">
              <a:xfrm>
                <a:off x="613" y="2840"/>
                <a:ext cx="438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000" dirty="0">
                    <a:solidFill>
                      <a:srgbClr val="FF0000"/>
                    </a:solidFill>
                  </a:rPr>
                  <a:t>aprile</a:t>
                </a:r>
              </a:p>
            </p:txBody>
          </p:sp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>
                <a:off x="2212" y="2840"/>
                <a:ext cx="528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000" dirty="0">
                    <a:solidFill>
                      <a:srgbClr val="FF0000"/>
                    </a:solidFill>
                  </a:rPr>
                  <a:t>maggio</a:t>
                </a:r>
              </a:p>
            </p:txBody>
          </p:sp>
          <p:sp>
            <p:nvSpPr>
              <p:cNvPr id="24" name="Text Box 15"/>
              <p:cNvSpPr txBox="1">
                <a:spLocks noChangeArrowheads="1"/>
              </p:cNvSpPr>
              <p:nvPr/>
            </p:nvSpPr>
            <p:spPr bwMode="auto">
              <a:xfrm>
                <a:off x="3805" y="2840"/>
                <a:ext cx="456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000" dirty="0">
                    <a:solidFill>
                      <a:srgbClr val="FF0000"/>
                    </a:solidFill>
                  </a:rPr>
                  <a:t>giugno</a:t>
                </a:r>
              </a:p>
            </p:txBody>
          </p:sp>
        </p:grp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8125503" y="3817200"/>
              <a:ext cx="5983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sz="1000" dirty="0">
                  <a:solidFill>
                    <a:srgbClr val="FF0000"/>
                  </a:solidFill>
                </a:rPr>
                <a:t>luglio</a:t>
              </a:r>
            </a:p>
          </p:txBody>
        </p:sp>
      </p:grpSp>
      <p:sp>
        <p:nvSpPr>
          <p:cNvPr id="34" name="TextBox 9"/>
          <p:cNvSpPr txBox="1">
            <a:spLocks noChangeArrowheads="1"/>
          </p:cNvSpPr>
          <p:nvPr/>
        </p:nvSpPr>
        <p:spPr bwMode="auto">
          <a:xfrm>
            <a:off x="256111" y="1053605"/>
            <a:ext cx="990519" cy="52319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MB/</a:t>
            </a:r>
            <a:r>
              <a:rPr lang="en-US" sz="1400" dirty="0" err="1">
                <a:solidFill>
                  <a:srgbClr val="FFFF00"/>
                </a:solidFill>
              </a:rPr>
              <a:t>s</a:t>
            </a:r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per day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22947" y="884328"/>
            <a:ext cx="2099753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Throughput</a:t>
            </a:r>
            <a:r>
              <a:rPr lang="it-IT" sz="1600" dirty="0" smtClean="0">
                <a:solidFill>
                  <a:schemeClr val="bg1"/>
                </a:solidFill>
              </a:rPr>
              <a:t> totale in IT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21519" b="26186"/>
          <a:stretch>
            <a:fillRect/>
          </a:stretch>
        </p:blipFill>
        <p:spPr bwMode="auto">
          <a:xfrm>
            <a:off x="670227" y="1150415"/>
            <a:ext cx="7332697" cy="263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5" name="Group 44"/>
          <p:cNvGrpSpPr/>
          <p:nvPr/>
        </p:nvGrpSpPr>
        <p:grpSpPr>
          <a:xfrm>
            <a:off x="914396" y="3877726"/>
            <a:ext cx="6908817" cy="384962"/>
            <a:chOff x="395289" y="4292609"/>
            <a:chExt cx="7080778" cy="384962"/>
          </a:xfrm>
        </p:grpSpPr>
        <p:grpSp>
          <p:nvGrpSpPr>
            <p:cNvPr id="29" name="Group 5"/>
            <p:cNvGrpSpPr>
              <a:grpSpLocks/>
            </p:cNvGrpSpPr>
            <p:nvPr/>
          </p:nvGrpSpPr>
          <p:grpSpPr bwMode="auto">
            <a:xfrm>
              <a:off x="395289" y="4292609"/>
              <a:ext cx="7080778" cy="384962"/>
              <a:chOff x="249" y="2704"/>
              <a:chExt cx="5307" cy="484"/>
            </a:xfrm>
          </p:grpSpPr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>
                <a:off x="431" y="2704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2018" y="2704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3560" y="2704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" name="Line 9"/>
              <p:cNvSpPr>
                <a:spLocks noChangeShapeType="1"/>
              </p:cNvSpPr>
              <p:nvPr/>
            </p:nvSpPr>
            <p:spPr bwMode="auto">
              <a:xfrm>
                <a:off x="5103" y="2704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" name="Line 10"/>
              <p:cNvSpPr>
                <a:spLocks noChangeShapeType="1"/>
              </p:cNvSpPr>
              <p:nvPr/>
            </p:nvSpPr>
            <p:spPr bwMode="auto">
              <a:xfrm flipH="1">
                <a:off x="249" y="2795"/>
                <a:ext cx="5307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" name="Text Box 11"/>
              <p:cNvSpPr txBox="1">
                <a:spLocks noChangeArrowheads="1"/>
              </p:cNvSpPr>
              <p:nvPr/>
            </p:nvSpPr>
            <p:spPr bwMode="auto">
              <a:xfrm>
                <a:off x="748" y="2840"/>
                <a:ext cx="50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200" dirty="0">
                    <a:solidFill>
                      <a:srgbClr val="FF0000"/>
                    </a:solidFill>
                  </a:rPr>
                  <a:t>aprile</a:t>
                </a:r>
              </a:p>
            </p:txBody>
          </p:sp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>
                <a:off x="2381" y="2840"/>
                <a:ext cx="616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200" dirty="0">
                    <a:solidFill>
                      <a:srgbClr val="FF0000"/>
                    </a:solidFill>
                  </a:rPr>
                  <a:t>maggio</a:t>
                </a:r>
              </a:p>
            </p:txBody>
          </p:sp>
          <p:sp>
            <p:nvSpPr>
              <p:cNvPr id="37" name="Text Box 13"/>
              <p:cNvSpPr txBox="1">
                <a:spLocks noChangeArrowheads="1"/>
              </p:cNvSpPr>
              <p:nvPr/>
            </p:nvSpPr>
            <p:spPr bwMode="auto">
              <a:xfrm>
                <a:off x="3923" y="2840"/>
                <a:ext cx="57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200" dirty="0">
                    <a:solidFill>
                      <a:srgbClr val="FF0000"/>
                    </a:solidFill>
                  </a:rPr>
                  <a:t>giugno</a:t>
                </a:r>
              </a:p>
            </p:txBody>
          </p:sp>
        </p:grp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6871660" y="4366209"/>
              <a:ext cx="6044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sz="1200" dirty="0">
                  <a:solidFill>
                    <a:srgbClr val="FF0000"/>
                  </a:solidFill>
                </a:rPr>
                <a:t>luglio</a:t>
              </a:r>
            </a:p>
          </p:txBody>
        </p:sp>
      </p:grpSp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486873" y="981075"/>
            <a:ext cx="990519" cy="52319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MB/</a:t>
            </a:r>
            <a:r>
              <a:rPr lang="en-US" sz="1400" dirty="0" err="1">
                <a:solidFill>
                  <a:srgbClr val="FFFF00"/>
                </a:solidFill>
              </a:rPr>
              <a:t>s</a:t>
            </a:r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per day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30846" y="811798"/>
            <a:ext cx="3158287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Throughput</a:t>
            </a:r>
            <a:r>
              <a:rPr lang="it-IT" sz="1600" dirty="0" smtClean="0">
                <a:solidFill>
                  <a:schemeClr val="bg1"/>
                </a:solidFill>
              </a:rPr>
              <a:t> totale nei Tier2 italiani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5" y="4256349"/>
            <a:ext cx="4605878" cy="1040132"/>
          </a:xfrm>
          <a:prstGeom prst="rect">
            <a:avLst/>
          </a:prstGeom>
        </p:spPr>
      </p:pic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971550" y="2571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2010 LHC – Data Distribution in IT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18" name="Picture 17" descr="Schermata 2010-07-12 a 09.36.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36" y="5423477"/>
            <a:ext cx="7541687" cy="1141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4583" y="784457"/>
            <a:ext cx="85830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Il traffico in ingresso ai Tier2 proviene in massima parte dal Tier1. Il rimanente è dovuto agli output delle analisi degli utenti locali dai siti in cui vengono processati i job: altri Tier2 della </a:t>
            </a:r>
            <a:r>
              <a:rPr lang="it-IT" sz="1600" dirty="0" err="1" smtClean="0"/>
              <a:t>cloud</a:t>
            </a:r>
            <a:r>
              <a:rPr lang="it-IT" sz="1600" dirty="0" smtClean="0"/>
              <a:t> e BNL/</a:t>
            </a:r>
            <a:r>
              <a:rPr lang="it-IT" sz="1600" dirty="0" err="1" smtClean="0"/>
              <a:t>Cern</a:t>
            </a:r>
            <a:endParaRPr lang="it-IT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373714" y="1449917"/>
          <a:ext cx="6129867" cy="4328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53626" y="5913387"/>
            <a:ext cx="5748871" cy="58477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FF0000"/>
                </a:solidFill>
              </a:rPr>
              <a:t>Il Tier1 è il vero nucleo della </a:t>
            </a:r>
            <a:r>
              <a:rPr lang="it-IT" sz="1600" i="1" dirty="0" err="1" smtClean="0">
                <a:solidFill>
                  <a:srgbClr val="FF0000"/>
                </a:solidFill>
              </a:rPr>
              <a:t>cloud</a:t>
            </a:r>
            <a:r>
              <a:rPr lang="it-IT" sz="1600" i="1" dirty="0" smtClean="0">
                <a:solidFill>
                  <a:srgbClr val="FF0000"/>
                </a:solidFill>
              </a:rPr>
              <a:t>. Se è instabile o ha  funzionalità ridotta (crisi del disco di maggio) l’intera </a:t>
            </a:r>
            <a:r>
              <a:rPr lang="it-IT" sz="1600" i="1" dirty="0" err="1" smtClean="0">
                <a:solidFill>
                  <a:srgbClr val="FF0000"/>
                </a:solidFill>
              </a:rPr>
              <a:t>cloud</a:t>
            </a:r>
            <a:r>
              <a:rPr lang="it-IT" sz="1600" i="1" dirty="0" smtClean="0">
                <a:solidFill>
                  <a:srgbClr val="FF0000"/>
                </a:solidFill>
              </a:rPr>
              <a:t> rallenta</a:t>
            </a:r>
            <a:endParaRPr lang="it-IT" sz="1600" i="1" dirty="0">
              <a:solidFill>
                <a:srgbClr val="FF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71550" y="2571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2010 LHC – Data Distribution in IT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71550" y="25929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Reprocessing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Tier1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467" y="4825997"/>
            <a:ext cx="389080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/>
              <a:buChar char="o"/>
            </a:pPr>
            <a:r>
              <a:rPr lang="it-IT" dirty="0" smtClean="0"/>
              <a:t> </a:t>
            </a:r>
            <a:r>
              <a:rPr lang="it-IT" dirty="0" err="1" smtClean="0"/>
              <a:t>3</a:t>
            </a:r>
            <a:r>
              <a:rPr lang="it-IT" dirty="0" smtClean="0"/>
              <a:t> campagne di </a:t>
            </a:r>
            <a:r>
              <a:rPr lang="it-IT" dirty="0" err="1" smtClean="0"/>
              <a:t>reprocessing</a:t>
            </a:r>
            <a:r>
              <a:rPr lang="it-IT" dirty="0" smtClean="0"/>
              <a:t> nel 2010: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 Febbraio: dati 2009 e cosmici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 Aprile: dati 2009 e 2010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 Maggio: dati 2009 e 2010 e </a:t>
            </a:r>
            <a:r>
              <a:rPr lang="it-IT" dirty="0" err="1" smtClean="0"/>
              <a:t>MC</a:t>
            </a:r>
            <a:endParaRPr lang="it-IT" dirty="0" smtClean="0"/>
          </a:p>
          <a:p>
            <a:pPr>
              <a:buFont typeface="Courier New"/>
              <a:buChar char="o"/>
            </a:pPr>
            <a:r>
              <a:rPr lang="it-IT" dirty="0" smtClean="0"/>
              <a:t> Test di </a:t>
            </a:r>
            <a:r>
              <a:rPr lang="it-IT" dirty="0" err="1" smtClean="0"/>
              <a:t>reprocessing</a:t>
            </a:r>
            <a:r>
              <a:rPr lang="it-IT" dirty="0" smtClean="0"/>
              <a:t> da </a:t>
            </a:r>
            <a:r>
              <a:rPr lang="it-IT" dirty="0" err="1" smtClean="0"/>
              <a:t>tape</a:t>
            </a:r>
            <a:endParaRPr lang="it-IT" dirty="0" smtClean="0"/>
          </a:p>
          <a:p>
            <a:pPr lvl="1">
              <a:buFont typeface="Arial"/>
              <a:buChar char="•"/>
            </a:pPr>
            <a:r>
              <a:rPr lang="it-IT" dirty="0" smtClean="0"/>
              <a:t> in corso questa settimana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42415" y="4815410"/>
            <a:ext cx="357276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00FF"/>
                </a:solidFill>
              </a:rPr>
              <a:t>Reprocessamento</a:t>
            </a:r>
            <a:r>
              <a:rPr lang="it-IT" dirty="0" smtClean="0">
                <a:solidFill>
                  <a:srgbClr val="0000FF"/>
                </a:solidFill>
              </a:rPr>
              <a:t> del 100 % dei dati</a:t>
            </a:r>
          </a:p>
          <a:p>
            <a:endParaRPr lang="it-IT" dirty="0" smtClean="0">
              <a:solidFill>
                <a:srgbClr val="0000FF"/>
              </a:solidFill>
            </a:endParaRP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</a:rPr>
              <a:t> RAW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it-IT" dirty="0" smtClean="0">
                <a:solidFill>
                  <a:srgbClr val="0000FF"/>
                </a:solidFill>
              </a:rPr>
              <a:t>ESD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</a:rPr>
              <a:t> ESD </a:t>
            </a:r>
            <a:r>
              <a:rPr lang="it-IT" dirty="0" err="1" smtClean="0">
                <a:solidFill>
                  <a:srgbClr val="0000FF"/>
                </a:solidFill>
              </a:rPr>
              <a:t>merge</a:t>
            </a:r>
            <a:endParaRPr lang="it-IT" dirty="0" smtClean="0">
              <a:solidFill>
                <a:srgbClr val="0000FF"/>
              </a:solidFill>
            </a:endParaRP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</a:rPr>
              <a:t> ESD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it-IT" dirty="0" smtClean="0">
                <a:solidFill>
                  <a:srgbClr val="0000FF"/>
                </a:solidFill>
              </a:rPr>
              <a:t>AOD, </a:t>
            </a:r>
            <a:r>
              <a:rPr lang="it-IT" dirty="0" err="1" smtClean="0">
                <a:solidFill>
                  <a:srgbClr val="0000FF"/>
                </a:solidFill>
              </a:rPr>
              <a:t>dESD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</a:rPr>
              <a:t> Distribuzione nuovi dati nella </a:t>
            </a:r>
            <a:r>
              <a:rPr lang="it-IT" dirty="0" err="1" smtClean="0">
                <a:solidFill>
                  <a:srgbClr val="0000FF"/>
                </a:solidFill>
              </a:rPr>
              <a:t>Grid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857253"/>
            <a:ext cx="6487583" cy="3883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71550" y="25929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Reprocessing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Tier1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9" name="Picture 8" descr="Schermata 2010-05-15 a 19.54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660" y="2154307"/>
            <a:ext cx="6104995" cy="4407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101" y="869314"/>
            <a:ext cx="67762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Attività di routine nei Tier1</a:t>
            </a:r>
          </a:p>
          <a:p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RAW data su disco nel 2010. Non è necessario il </a:t>
            </a:r>
            <a:r>
              <a:rPr lang="it-IT" dirty="0" err="1" smtClean="0"/>
              <a:t>pre-stage</a:t>
            </a:r>
            <a:r>
              <a:rPr lang="it-IT" dirty="0" smtClean="0"/>
              <a:t> da </a:t>
            </a:r>
            <a:r>
              <a:rPr lang="it-IT" dirty="0" err="1" smtClean="0"/>
              <a:t>tape</a:t>
            </a:r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Efficienza richiesta 100%. Ok ma ancora con troppi interventi manuali</a:t>
            </a:r>
          </a:p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Prevalidazione</a:t>
            </a:r>
            <a:r>
              <a:rPr lang="it-IT" dirty="0" smtClean="0"/>
              <a:t> dei siti molto rigorosa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4" y="878415"/>
            <a:ext cx="7484533" cy="4174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5500" y="5207000"/>
            <a:ext cx="7895167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Courier New"/>
              <a:buChar char="o"/>
            </a:pP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Produzione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assente</a:t>
            </a:r>
            <a:r>
              <a:rPr lang="en-US" sz="1400" dirty="0" smtClean="0">
                <a:solidFill>
                  <a:schemeClr val="tx2"/>
                </a:solidFill>
              </a:rPr>
              <a:t> in </a:t>
            </a:r>
            <a:r>
              <a:rPr lang="en-US" sz="1400" dirty="0" err="1" smtClean="0">
                <a:solidFill>
                  <a:schemeClr val="tx2"/>
                </a:solidFill>
              </a:rPr>
              <a:t>Giugno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scarsa</a:t>
            </a:r>
            <a:r>
              <a:rPr lang="en-US" sz="1400" dirty="0" smtClean="0">
                <a:solidFill>
                  <a:schemeClr val="tx2"/>
                </a:solidFill>
              </a:rPr>
              <a:t> in </a:t>
            </a:r>
            <a:r>
              <a:rPr lang="en-US" sz="1400" dirty="0" err="1" smtClean="0">
                <a:solidFill>
                  <a:schemeClr val="tx2"/>
                </a:solidFill>
              </a:rPr>
              <a:t>Maggio</a:t>
            </a:r>
            <a:r>
              <a:rPr lang="en-US" sz="1400" dirty="0" smtClean="0">
                <a:solidFill>
                  <a:schemeClr val="tx2"/>
                </a:solidFill>
              </a:rPr>
              <a:t> (</a:t>
            </a:r>
            <a:r>
              <a:rPr lang="en-US" sz="1400" dirty="0" err="1" smtClean="0">
                <a:solidFill>
                  <a:schemeClr val="tx2"/>
                </a:solidFill>
              </a:rPr>
              <a:t>completata</a:t>
            </a:r>
            <a:r>
              <a:rPr lang="en-US" sz="1400" dirty="0" smtClean="0">
                <a:solidFill>
                  <a:schemeClr val="tx2"/>
                </a:solidFill>
              </a:rPr>
              <a:t> la </a:t>
            </a:r>
            <a:r>
              <a:rPr lang="en-US" sz="1400" dirty="0" err="1" smtClean="0">
                <a:solidFill>
                  <a:schemeClr val="tx2"/>
                </a:solidFill>
              </a:rPr>
              <a:t>simulazione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necessaria</a:t>
            </a:r>
            <a:r>
              <a:rPr lang="en-US" sz="1400" dirty="0" smtClean="0">
                <a:solidFill>
                  <a:schemeClr val="tx2"/>
                </a:solidFill>
              </a:rPr>
              <a:t> per ICHEP)</a:t>
            </a:r>
          </a:p>
          <a:p>
            <a:pPr>
              <a:buFont typeface="Courier New"/>
              <a:buChar char="o"/>
            </a:pP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Nuove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produzioni</a:t>
            </a:r>
            <a:r>
              <a:rPr lang="en-US" sz="1400" dirty="0" smtClean="0">
                <a:solidFill>
                  <a:srgbClr val="000000"/>
                </a:solidFill>
              </a:rPr>
              <a:t>: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 Summer re-simulation campaign: new G4 (500M </a:t>
            </a:r>
            <a:r>
              <a:rPr lang="en-US" sz="1400" dirty="0" err="1" smtClean="0">
                <a:solidFill>
                  <a:srgbClr val="008000"/>
                </a:solidFill>
              </a:rPr>
              <a:t>ev</a:t>
            </a:r>
            <a:r>
              <a:rPr lang="en-US" sz="1400" dirty="0" smtClean="0">
                <a:solidFill>
                  <a:srgbClr val="008000"/>
                </a:solidFill>
              </a:rPr>
              <a:t>) con </a:t>
            </a:r>
            <a:r>
              <a:rPr lang="en-US" sz="1400" dirty="0" err="1" smtClean="0">
                <a:solidFill>
                  <a:srgbClr val="008000"/>
                </a:solidFill>
              </a:rPr>
              <a:t>nuove</a:t>
            </a:r>
            <a:r>
              <a:rPr lang="en-US" sz="1400" dirty="0" smtClean="0">
                <a:solidFill>
                  <a:srgbClr val="008000"/>
                </a:solidFill>
              </a:rPr>
              <a:t> release </a:t>
            </a:r>
            <a:r>
              <a:rPr lang="en-US" sz="1400" dirty="0" err="1" smtClean="0">
                <a:solidFill>
                  <a:srgbClr val="008000"/>
                </a:solidFill>
              </a:rPr>
              <a:t>e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geometria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aggiornata</a:t>
            </a:r>
            <a:r>
              <a:rPr lang="en-US" sz="1400" dirty="0" smtClean="0">
                <a:solidFill>
                  <a:srgbClr val="008000"/>
                </a:solidFill>
              </a:rPr>
              <a:t>. </a:t>
            </a:r>
            <a:r>
              <a:rPr lang="en-US" sz="1400" dirty="0" err="1" smtClean="0">
                <a:solidFill>
                  <a:srgbClr val="008000"/>
                </a:solidFill>
              </a:rPr>
              <a:t>Inizio</a:t>
            </a:r>
            <a:r>
              <a:rPr lang="en-US" sz="1400" dirty="0" smtClean="0">
                <a:solidFill>
                  <a:srgbClr val="008000"/>
                </a:solidFill>
              </a:rPr>
              <a:t> in </a:t>
            </a:r>
            <a:r>
              <a:rPr lang="en-US" sz="1400" dirty="0" err="1" smtClean="0">
                <a:solidFill>
                  <a:srgbClr val="008000"/>
                </a:solidFill>
              </a:rPr>
              <a:t>agosto</a:t>
            </a:r>
            <a:r>
              <a:rPr lang="en-US" sz="1400" dirty="0" smtClean="0">
                <a:solidFill>
                  <a:srgbClr val="008000"/>
                </a:solidFill>
              </a:rPr>
              <a:t>, step </a:t>
            </a:r>
            <a:r>
              <a:rPr lang="en-US" sz="1400" dirty="0" err="1" smtClean="0">
                <a:solidFill>
                  <a:srgbClr val="008000"/>
                </a:solidFill>
              </a:rPr>
              <a:t>preliminare</a:t>
            </a:r>
            <a:r>
              <a:rPr lang="en-US" sz="1400" dirty="0" smtClean="0">
                <a:solidFill>
                  <a:srgbClr val="008000"/>
                </a:solidFill>
              </a:rPr>
              <a:t> new event generation per </a:t>
            </a:r>
            <a:r>
              <a:rPr lang="en-US" sz="1400" dirty="0" err="1" smtClean="0">
                <a:solidFill>
                  <a:srgbClr val="008000"/>
                </a:solidFill>
              </a:rPr>
              <a:t>tutti</a:t>
            </a:r>
            <a:r>
              <a:rPr lang="en-US" sz="1400" dirty="0" smtClean="0">
                <a:solidFill>
                  <a:srgbClr val="008000"/>
                </a:solidFill>
              </a:rPr>
              <a:t> I sample </a:t>
            </a:r>
            <a:r>
              <a:rPr lang="en-US" sz="1400" dirty="0" err="1" smtClean="0">
                <a:solidFill>
                  <a:srgbClr val="008000"/>
                </a:solidFill>
              </a:rPr>
              <a:t>di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Pythia</a:t>
            </a:r>
            <a:endParaRPr lang="en-US" sz="1400" dirty="0" smtClean="0">
              <a:solidFill>
                <a:srgbClr val="008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 pile-up samples (</a:t>
            </a:r>
            <a:r>
              <a:rPr lang="en-US" sz="1400" dirty="0" err="1" smtClean="0">
                <a:solidFill>
                  <a:srgbClr val="008000"/>
                </a:solidFill>
              </a:rPr>
              <a:t>senza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produzione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di</a:t>
            </a:r>
            <a:r>
              <a:rPr lang="en-US" sz="1400" dirty="0" smtClean="0">
                <a:solidFill>
                  <a:srgbClr val="008000"/>
                </a:solidFill>
              </a:rPr>
              <a:t> RDO per </a:t>
            </a:r>
            <a:r>
              <a:rPr lang="en-US" sz="1400" dirty="0" err="1" smtClean="0">
                <a:solidFill>
                  <a:srgbClr val="008000"/>
                </a:solidFill>
              </a:rPr>
              <a:t>risparmiare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spazio</a:t>
            </a:r>
            <a:r>
              <a:rPr lang="en-US" sz="1400" dirty="0" smtClean="0">
                <a:solidFill>
                  <a:srgbClr val="008000"/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 IBL TDR samples: MC simulation </a:t>
            </a:r>
            <a:r>
              <a:rPr lang="en-US" sz="1400" dirty="0" err="1" smtClean="0">
                <a:solidFill>
                  <a:srgbClr val="008000"/>
                </a:solidFill>
              </a:rPr>
              <a:t>e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configurazioni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di</a:t>
            </a:r>
            <a:r>
              <a:rPr lang="en-US" sz="1400" dirty="0" smtClean="0">
                <a:solidFill>
                  <a:srgbClr val="008000"/>
                </a:solidFill>
              </a:rPr>
              <a:t> pile-up per </a:t>
            </a:r>
            <a:r>
              <a:rPr lang="en-US" sz="1400" dirty="0" err="1" smtClean="0">
                <a:solidFill>
                  <a:srgbClr val="008000"/>
                </a:solidFill>
              </a:rPr>
              <a:t>luminosità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fino</a:t>
            </a:r>
            <a:r>
              <a:rPr lang="en-US" sz="1400" dirty="0" smtClean="0">
                <a:solidFill>
                  <a:srgbClr val="008000"/>
                </a:solidFill>
              </a:rPr>
              <a:t> a 3x10</a:t>
            </a:r>
            <a:r>
              <a:rPr lang="en-US" sz="1400" baseline="30000" dirty="0" smtClean="0">
                <a:solidFill>
                  <a:srgbClr val="008000"/>
                </a:solidFill>
              </a:rPr>
              <a:t>34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4871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Produzione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in ATLAS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71550" y="25929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in Italia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836329" y="768509"/>
            <a:ext cx="6212417" cy="3258996"/>
            <a:chOff x="1492250" y="948420"/>
            <a:chExt cx="6212417" cy="325899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rcRect l="11452" b="7097"/>
            <a:stretch>
              <a:fillRect/>
            </a:stretch>
          </p:blipFill>
          <p:spPr>
            <a:xfrm>
              <a:off x="1492250" y="948420"/>
              <a:ext cx="6212417" cy="3258996"/>
            </a:xfrm>
            <a:prstGeom prst="rect">
              <a:avLst/>
            </a:prstGeom>
          </p:spPr>
        </p:pic>
        <p:sp>
          <p:nvSpPr>
            <p:cNvPr id="26" name="Down Arrow 25"/>
            <p:cNvSpPr/>
            <p:nvPr/>
          </p:nvSpPr>
          <p:spPr>
            <a:xfrm rot="19127659">
              <a:off x="1638604" y="1418174"/>
              <a:ext cx="306000" cy="514800"/>
            </a:xfrm>
            <a:prstGeom prst="downArrow">
              <a:avLst>
                <a:gd name="adj1" fmla="val 28162"/>
                <a:gd name="adj2" fmla="val 60919"/>
              </a:avLst>
            </a:prstGeom>
            <a:solidFill>
              <a:schemeClr val="accent6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30" name="Chart 29"/>
          <p:cNvGraphicFramePr/>
          <p:nvPr/>
        </p:nvGraphicFramePr>
        <p:xfrm>
          <a:off x="347129" y="3429000"/>
          <a:ext cx="49784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52965" y="1537110"/>
            <a:ext cx="2224619" cy="15696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Uso delle CPU nella </a:t>
            </a:r>
            <a:r>
              <a:rPr lang="it-IT" sz="1600" dirty="0" err="1" smtClean="0">
                <a:latin typeface="Comic Sans MS"/>
                <a:cs typeface="Comic Sans MS"/>
              </a:rPr>
              <a:t>Grid</a:t>
            </a:r>
            <a:r>
              <a:rPr lang="it-IT" sz="1600" dirty="0" smtClean="0">
                <a:latin typeface="Comic Sans MS"/>
                <a:cs typeface="Comic Sans MS"/>
              </a:rPr>
              <a:t> per “</a:t>
            </a:r>
            <a:r>
              <a:rPr lang="it-IT" sz="1600" dirty="0" err="1" smtClean="0">
                <a:latin typeface="Comic Sans MS"/>
                <a:cs typeface="Comic Sans MS"/>
              </a:rPr>
              <a:t>Country</a:t>
            </a:r>
            <a:r>
              <a:rPr lang="it-IT" sz="1600" dirty="0" smtClean="0">
                <a:latin typeface="Comic Sans MS"/>
                <a:cs typeface="Comic Sans MS"/>
              </a:rPr>
              <a:t>” nei Tier1 e Tier2 per la VO ATLAS</a:t>
            </a:r>
          </a:p>
          <a:p>
            <a:endParaRPr lang="it-IT" sz="1600" dirty="0" smtClean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(EGEE </a:t>
            </a:r>
            <a:r>
              <a:rPr lang="it-IT" sz="1600" dirty="0" err="1" smtClean="0">
                <a:latin typeface="Comic Sans MS"/>
                <a:cs typeface="Comic Sans MS"/>
              </a:rPr>
              <a:t>portal</a:t>
            </a:r>
            <a:r>
              <a:rPr lang="it-IT" sz="1600" dirty="0" smtClean="0">
                <a:latin typeface="Comic Sans MS"/>
                <a:cs typeface="Comic Sans MS"/>
              </a:rPr>
              <a:t>)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0196" y="4621080"/>
            <a:ext cx="3522137" cy="15696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Numero di </a:t>
            </a:r>
            <a:r>
              <a:rPr lang="it-IT" sz="1600" dirty="0" err="1" smtClean="0">
                <a:latin typeface="Comic Sans MS"/>
                <a:cs typeface="Comic Sans MS"/>
              </a:rPr>
              <a:t>successful</a:t>
            </a:r>
            <a:r>
              <a:rPr lang="it-IT" sz="1600" dirty="0" smtClean="0">
                <a:latin typeface="Comic Sans MS"/>
                <a:cs typeface="Comic Sans MS"/>
              </a:rPr>
              <a:t> job di produzione nelle </a:t>
            </a:r>
            <a:r>
              <a:rPr lang="it-IT" sz="1600" dirty="0" err="1" smtClean="0">
                <a:latin typeface="Comic Sans MS"/>
                <a:cs typeface="Comic Sans MS"/>
              </a:rPr>
              <a:t>cloud</a:t>
            </a:r>
            <a:endParaRPr lang="it-IT" sz="1600" dirty="0" smtClean="0">
              <a:latin typeface="Comic Sans MS"/>
              <a:cs typeface="Comic Sans MS"/>
            </a:endParaRPr>
          </a:p>
          <a:p>
            <a:endParaRPr lang="it-IT" sz="1600" dirty="0" smtClean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Febbraio 2010 </a:t>
            </a:r>
            <a:r>
              <a:rPr lang="it-IT" sz="1600" dirty="0" err="1" smtClean="0">
                <a:latin typeface="Comic Sans MS"/>
                <a:cs typeface="Comic Sans MS"/>
              </a:rPr>
              <a:t>–</a:t>
            </a:r>
            <a:r>
              <a:rPr lang="it-IT" sz="1600" dirty="0" smtClean="0">
                <a:latin typeface="Comic Sans MS"/>
                <a:cs typeface="Comic Sans MS"/>
              </a:rPr>
              <a:t> Luglio 2010</a:t>
            </a:r>
          </a:p>
          <a:p>
            <a:endParaRPr lang="it-IT" sz="1600" dirty="0" smtClean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(ATLAS </a:t>
            </a:r>
            <a:r>
              <a:rPr lang="it-IT" sz="1600" dirty="0" err="1" smtClean="0">
                <a:latin typeface="Comic Sans MS"/>
                <a:cs typeface="Comic Sans MS"/>
              </a:rPr>
              <a:t>dashboard</a:t>
            </a:r>
            <a:r>
              <a:rPr lang="it-IT" sz="1600" dirty="0" smtClean="0">
                <a:latin typeface="Comic Sans MS"/>
                <a:cs typeface="Comic Sans MS"/>
              </a:rPr>
              <a:t>)</a:t>
            </a:r>
            <a:endParaRPr lang="it-IT"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71550" y="25929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al CNAF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11" name="Down Arrow 10"/>
          <p:cNvSpPr/>
          <p:nvPr/>
        </p:nvSpPr>
        <p:spPr>
          <a:xfrm rot="20365173">
            <a:off x="3634597" y="1347828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oup 21"/>
          <p:cNvGrpSpPr/>
          <p:nvPr/>
        </p:nvGrpSpPr>
        <p:grpSpPr>
          <a:xfrm>
            <a:off x="637927" y="951254"/>
            <a:ext cx="5640917" cy="3014425"/>
            <a:chOff x="3553879" y="951254"/>
            <a:chExt cx="5166788" cy="26012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rcRect l="10595" r="20476" b="15102"/>
            <a:stretch>
              <a:fillRect/>
            </a:stretch>
          </p:blipFill>
          <p:spPr>
            <a:xfrm>
              <a:off x="3553879" y="951254"/>
              <a:ext cx="4676430" cy="260127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rcRect l="79944" t="5554" r="1872" b="29869"/>
            <a:stretch>
              <a:fillRect/>
            </a:stretch>
          </p:blipFill>
          <p:spPr>
            <a:xfrm>
              <a:off x="7486982" y="1358316"/>
              <a:ext cx="1233685" cy="1978630"/>
            </a:xfrm>
            <a:prstGeom prst="rect">
              <a:avLst/>
            </a:prstGeom>
          </p:spPr>
        </p:pic>
      </p:grpSp>
      <p:grpSp>
        <p:nvGrpSpPr>
          <p:cNvPr id="3" name="Group 24"/>
          <p:cNvGrpSpPr/>
          <p:nvPr/>
        </p:nvGrpSpPr>
        <p:grpSpPr>
          <a:xfrm>
            <a:off x="4061863" y="3965679"/>
            <a:ext cx="4556282" cy="2547513"/>
            <a:chOff x="488950" y="1358316"/>
            <a:chExt cx="6242050" cy="38100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rcRect l="11667" r="18119" b="14286"/>
            <a:stretch>
              <a:fillRect/>
            </a:stretch>
          </p:blipFill>
          <p:spPr>
            <a:xfrm>
              <a:off x="488950" y="1358316"/>
              <a:ext cx="6242050" cy="381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rcRect l="85428" t="8571" r="1905" b="66191"/>
            <a:stretch>
              <a:fillRect/>
            </a:stretch>
          </p:blipFill>
          <p:spPr>
            <a:xfrm>
              <a:off x="5461000" y="1899984"/>
              <a:ext cx="1126067" cy="1121833"/>
            </a:xfrm>
            <a:prstGeom prst="rect">
              <a:avLst/>
            </a:prstGeom>
          </p:spPr>
        </p:pic>
      </p:grpSp>
      <p:sp>
        <p:nvSpPr>
          <p:cNvPr id="26" name="Down Arrow 25"/>
          <p:cNvSpPr/>
          <p:nvPr/>
        </p:nvSpPr>
        <p:spPr>
          <a:xfrm rot="17962377">
            <a:off x="484927" y="1937340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37927" y="4327859"/>
            <a:ext cx="2224619" cy="15696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Uso delle CPU nella </a:t>
            </a:r>
            <a:r>
              <a:rPr lang="it-IT" sz="1600" dirty="0" err="1" smtClean="0">
                <a:latin typeface="Comic Sans MS"/>
                <a:cs typeface="Comic Sans MS"/>
              </a:rPr>
              <a:t>Grid</a:t>
            </a:r>
            <a:r>
              <a:rPr lang="it-IT" sz="1600" dirty="0" smtClean="0">
                <a:latin typeface="Comic Sans MS"/>
                <a:cs typeface="Comic Sans MS"/>
              </a:rPr>
              <a:t> nei Tier1 per tutte le VO LHC</a:t>
            </a:r>
          </a:p>
          <a:p>
            <a:endParaRPr lang="it-IT" sz="1600" dirty="0" smtClean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Gennaio </a:t>
            </a:r>
            <a:r>
              <a:rPr lang="it-IT" sz="1600" dirty="0" err="1" smtClean="0">
                <a:latin typeface="Comic Sans MS"/>
                <a:cs typeface="Comic Sans MS"/>
              </a:rPr>
              <a:t>–</a:t>
            </a:r>
            <a:r>
              <a:rPr lang="it-IT" sz="1600" dirty="0" smtClean="0">
                <a:latin typeface="Comic Sans MS"/>
                <a:cs typeface="Comic Sans MS"/>
              </a:rPr>
              <a:t> Luglio 2010</a:t>
            </a:r>
          </a:p>
          <a:p>
            <a:r>
              <a:rPr lang="it-IT" sz="1600" dirty="0" smtClean="0">
                <a:latin typeface="Comic Sans MS"/>
                <a:cs typeface="Comic Sans MS"/>
              </a:rPr>
              <a:t>(EGEE </a:t>
            </a:r>
            <a:r>
              <a:rPr lang="it-IT" sz="1600" dirty="0" err="1" smtClean="0">
                <a:latin typeface="Comic Sans MS"/>
                <a:cs typeface="Comic Sans MS"/>
              </a:rPr>
              <a:t>portal</a:t>
            </a:r>
            <a:r>
              <a:rPr lang="it-IT" sz="1600" dirty="0" smtClean="0">
                <a:latin typeface="Comic Sans MS"/>
                <a:cs typeface="Comic Sans MS"/>
              </a:rPr>
              <a:t>)</a:t>
            </a:r>
            <a:endParaRPr lang="it-IT"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ue_VO_Pool_ atlas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0" y="843675"/>
            <a:ext cx="8032753" cy="3383239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71550" y="25929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al CNAF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635" y="3835503"/>
            <a:ext cx="163195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Monitor CNAF</a:t>
            </a:r>
          </a:p>
        </p:txBody>
      </p:sp>
      <p:sp>
        <p:nvSpPr>
          <p:cNvPr id="13" name="Down Arrow 12"/>
          <p:cNvSpPr/>
          <p:nvPr/>
        </p:nvSpPr>
        <p:spPr>
          <a:xfrm rot="13790184">
            <a:off x="5318896" y="3861043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79167" y="4510147"/>
            <a:ext cx="52493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Code vuote in Giugno!</a:t>
            </a:r>
          </a:p>
          <a:p>
            <a:r>
              <a:rPr lang="it-IT" sz="1600" dirty="0" smtClean="0">
                <a:solidFill>
                  <a:srgbClr val="FF0000"/>
                </a:solidFill>
              </a:rPr>
              <a:t>Assenza di produzione in ATLAS e analisi utenti e gruppo non attivata a causa dello spazio disco ridotto.</a:t>
            </a:r>
          </a:p>
          <a:p>
            <a:r>
              <a:rPr lang="it-IT" sz="1600" dirty="0" smtClean="0">
                <a:solidFill>
                  <a:srgbClr val="FF0000"/>
                </a:solidFill>
              </a:rPr>
              <a:t>Tutti gli AOD e </a:t>
            </a:r>
            <a:r>
              <a:rPr lang="it-IT" sz="1600" dirty="0" err="1" smtClean="0">
                <a:solidFill>
                  <a:srgbClr val="FF0000"/>
                </a:solidFill>
              </a:rPr>
              <a:t>dESD</a:t>
            </a:r>
            <a:r>
              <a:rPr lang="it-IT" sz="1600" dirty="0" smtClean="0">
                <a:solidFill>
                  <a:srgbClr val="FF0000"/>
                </a:solidFill>
              </a:rPr>
              <a:t> replicati ai Tier2 vengono cancellati</a:t>
            </a:r>
          </a:p>
          <a:p>
            <a:endParaRPr lang="it-IT" sz="1600" dirty="0" smtClean="0"/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rgbClr val="000090"/>
                </a:solidFill>
              </a:rPr>
              <a:t> Dall’</a:t>
            </a:r>
            <a:r>
              <a:rPr lang="it-IT" sz="1600" dirty="0" err="1" smtClean="0">
                <a:solidFill>
                  <a:srgbClr val="000090"/>
                </a:solidFill>
              </a:rPr>
              <a:t>8</a:t>
            </a:r>
            <a:r>
              <a:rPr lang="it-IT" sz="1600" dirty="0" smtClean="0">
                <a:solidFill>
                  <a:srgbClr val="000090"/>
                </a:solidFill>
              </a:rPr>
              <a:t> luglio abbiamo ~ 1.3 PB (</a:t>
            </a:r>
            <a:r>
              <a:rPr lang="it-IT" sz="1600" dirty="0" err="1" smtClean="0">
                <a:solidFill>
                  <a:srgbClr val="000090"/>
                </a:solidFill>
              </a:rPr>
              <a:t>pledge</a:t>
            </a:r>
            <a:r>
              <a:rPr lang="it-IT" sz="1600" dirty="0" smtClean="0">
                <a:solidFill>
                  <a:srgbClr val="000090"/>
                </a:solidFill>
              </a:rPr>
              <a:t> 2010 1.8 PB) per cui attiveremo presto anche l’analisi 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rgbClr val="000090"/>
                </a:solidFill>
              </a:rPr>
              <a:t> </a:t>
            </a:r>
            <a:r>
              <a:rPr lang="it-IT" sz="1600" dirty="0" err="1" smtClean="0">
                <a:solidFill>
                  <a:srgbClr val="000090"/>
                </a:solidFill>
              </a:rPr>
              <a:t>Bunch</a:t>
            </a:r>
            <a:r>
              <a:rPr lang="it-IT" sz="1600" dirty="0" smtClean="0">
                <a:solidFill>
                  <a:srgbClr val="000090"/>
                </a:solidFill>
              </a:rPr>
              <a:t> di produzione dall’</a:t>
            </a:r>
            <a:r>
              <a:rPr lang="it-IT" sz="1600" dirty="0" err="1" smtClean="0">
                <a:solidFill>
                  <a:srgbClr val="000090"/>
                </a:solidFill>
              </a:rPr>
              <a:t>8</a:t>
            </a:r>
            <a:r>
              <a:rPr lang="it-IT" sz="1600" dirty="0" smtClean="0">
                <a:solidFill>
                  <a:srgbClr val="000090"/>
                </a:solidFill>
              </a:rPr>
              <a:t> luglio (&gt;&gt; 8700 HS) </a:t>
            </a:r>
            <a:endParaRPr lang="it-IT" sz="1600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5133" y="854258"/>
            <a:ext cx="266185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Risorse ATLAS al CNAF:</a:t>
            </a:r>
          </a:p>
          <a:p>
            <a:r>
              <a:rPr lang="it-IT" dirty="0" smtClean="0"/>
              <a:t>da marzo: 8700 HS06</a:t>
            </a:r>
          </a:p>
          <a:p>
            <a:r>
              <a:rPr lang="it-IT" dirty="0" err="1" smtClean="0"/>
              <a:t>Pledge</a:t>
            </a:r>
            <a:r>
              <a:rPr lang="it-IT" dirty="0" smtClean="0"/>
              <a:t> 2010: 16000 HS06</a:t>
            </a:r>
          </a:p>
        </p:txBody>
      </p:sp>
      <p:sp>
        <p:nvSpPr>
          <p:cNvPr id="22" name="Down Arrow 21"/>
          <p:cNvSpPr/>
          <p:nvPr/>
        </p:nvSpPr>
        <p:spPr>
          <a:xfrm rot="16200000">
            <a:off x="4933436" y="6055586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15" descr="Queue_VO_Pool_ atlas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500" y="4349502"/>
            <a:ext cx="3334123" cy="2222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4871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 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5012" y="2341472"/>
            <a:ext cx="7527438" cy="4134082"/>
            <a:chOff x="504771" y="1613751"/>
            <a:chExt cx="7527438" cy="41340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rcRect l="9408" r="2603" b="13333"/>
            <a:stretch>
              <a:fillRect/>
            </a:stretch>
          </p:blipFill>
          <p:spPr>
            <a:xfrm>
              <a:off x="814917" y="1613751"/>
              <a:ext cx="7217292" cy="3554414"/>
            </a:xfrm>
            <a:prstGeom prst="rect">
              <a:avLst/>
            </a:prstGeom>
          </p:spPr>
        </p:pic>
        <p:sp>
          <p:nvSpPr>
            <p:cNvPr id="18" name="Down Arrow 17"/>
            <p:cNvSpPr/>
            <p:nvPr/>
          </p:nvSpPr>
          <p:spPr>
            <a:xfrm rot="2661369">
              <a:off x="4542682" y="1993638"/>
              <a:ext cx="407871" cy="607359"/>
            </a:xfrm>
            <a:prstGeom prst="downArrow">
              <a:avLst>
                <a:gd name="adj1" fmla="val 28162"/>
                <a:gd name="adj2" fmla="val 60919"/>
              </a:avLst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Down Arrow 14"/>
            <p:cNvSpPr/>
            <p:nvPr/>
          </p:nvSpPr>
          <p:spPr>
            <a:xfrm rot="19191512">
              <a:off x="1301398" y="2011564"/>
              <a:ext cx="407871" cy="607359"/>
            </a:xfrm>
            <a:prstGeom prst="downArrow">
              <a:avLst>
                <a:gd name="adj1" fmla="val 28162"/>
                <a:gd name="adj2" fmla="val 60919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Down Arrow 16"/>
            <p:cNvSpPr/>
            <p:nvPr/>
          </p:nvSpPr>
          <p:spPr>
            <a:xfrm rot="17032280">
              <a:off x="604515" y="3093569"/>
              <a:ext cx="407871" cy="607359"/>
            </a:xfrm>
            <a:prstGeom prst="downArrow">
              <a:avLst>
                <a:gd name="adj1" fmla="val 28162"/>
                <a:gd name="adj2" fmla="val 60919"/>
              </a:avLst>
            </a:prstGeom>
            <a:solidFill>
              <a:srgbClr val="32899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Down Arrow 15"/>
            <p:cNvSpPr/>
            <p:nvPr/>
          </p:nvSpPr>
          <p:spPr>
            <a:xfrm rot="11364837">
              <a:off x="3218666" y="5140474"/>
              <a:ext cx="407871" cy="607359"/>
            </a:xfrm>
            <a:prstGeom prst="downArrow">
              <a:avLst>
                <a:gd name="adj1" fmla="val 28162"/>
                <a:gd name="adj2" fmla="val 60919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44095" y="771812"/>
            <a:ext cx="6313488" cy="13234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Uso delle CPU nella </a:t>
            </a:r>
            <a:r>
              <a:rPr lang="it-IT" sz="1600" dirty="0" err="1" smtClean="0">
                <a:latin typeface="Comic Sans MS"/>
                <a:cs typeface="Comic Sans MS"/>
              </a:rPr>
              <a:t>Grid</a:t>
            </a:r>
            <a:r>
              <a:rPr lang="it-IT" sz="1600" dirty="0" smtClean="0">
                <a:latin typeface="Comic Sans MS"/>
                <a:cs typeface="Comic Sans MS"/>
              </a:rPr>
              <a:t> per i Tier2 Italiani per tutte le VO LHC</a:t>
            </a:r>
          </a:p>
          <a:p>
            <a:endParaRPr lang="it-IT" sz="1600" dirty="0" smtClean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Gennaio </a:t>
            </a:r>
            <a:r>
              <a:rPr lang="it-IT" sz="1600" dirty="0" err="1" smtClean="0">
                <a:latin typeface="Comic Sans MS"/>
                <a:cs typeface="Comic Sans MS"/>
              </a:rPr>
              <a:t>–</a:t>
            </a:r>
            <a:r>
              <a:rPr lang="it-IT" sz="1600" dirty="0" smtClean="0">
                <a:latin typeface="Comic Sans MS"/>
                <a:cs typeface="Comic Sans MS"/>
              </a:rPr>
              <a:t> Luglio 2010</a:t>
            </a:r>
          </a:p>
          <a:p>
            <a:endParaRPr lang="it-IT" sz="1600" dirty="0" smtClean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(EGEE </a:t>
            </a:r>
            <a:r>
              <a:rPr lang="it-IT" sz="1600" dirty="0" err="1" smtClean="0">
                <a:latin typeface="Comic Sans MS"/>
                <a:cs typeface="Comic Sans MS"/>
              </a:rPr>
              <a:t>portal</a:t>
            </a:r>
            <a:r>
              <a:rPr lang="it-IT" sz="1600" dirty="0" smtClean="0">
                <a:latin typeface="Comic Sans MS"/>
                <a:cs typeface="Comic Sans MS"/>
              </a:rPr>
              <a:t>)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1750" y="5427604"/>
            <a:ext cx="3852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L’accounting di Milano risente della limitata disponibilità di CPU nei primi mesi dell’anno per la dismissione delle vecchie macchine del CNAF non subito rimpiazzate.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5B9CC-C657-184F-A952-72C00FD57854}" type="slidenum">
              <a:rPr lang="en-GB"/>
              <a:pPr/>
              <a:t>2</a:t>
            </a:fld>
            <a:endParaRPr lang="en-GB"/>
          </a:p>
        </p:txBody>
      </p:sp>
      <p:sp>
        <p:nvSpPr>
          <p:cNvPr id="3804162" name="Text Box 2"/>
          <p:cNvSpPr txBox="1">
            <a:spLocks noChangeArrowheads="1"/>
          </p:cNvSpPr>
          <p:nvPr/>
        </p:nvSpPr>
        <p:spPr bwMode="auto">
          <a:xfrm>
            <a:off x="1979613" y="2659584"/>
            <a:ext cx="5616575" cy="523220"/>
          </a:xfrm>
          <a:prstGeom prst="rect">
            <a:avLst/>
          </a:prstGeom>
          <a:gradFill rotWithShape="1">
            <a:gsLst>
              <a:gs pos="0">
                <a:srgbClr val="CCFFFF">
                  <a:alpha val="95000"/>
                </a:srgbClr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Attivit</a:t>
            </a:r>
            <a:r>
              <a:rPr lang="it-IT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à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di </a:t>
            </a:r>
            <a:r>
              <a:rPr lang="it-IT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computing</a:t>
            </a:r>
            <a:r>
              <a:rPr lang="it-IT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550" y="24871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6063" t="6039" r="9016" b="11357"/>
          <a:stretch>
            <a:fillRect/>
          </a:stretch>
        </p:blipFill>
        <p:spPr>
          <a:xfrm>
            <a:off x="2042583" y="837372"/>
            <a:ext cx="4672306" cy="3091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582" y="3801958"/>
            <a:ext cx="83925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Dati</a:t>
            </a:r>
          </a:p>
          <a:p>
            <a:pPr>
              <a:buFont typeface="Arial"/>
              <a:buChar char="•"/>
            </a:pPr>
            <a:r>
              <a:rPr lang="it-IT" sz="1600" dirty="0" smtClean="0"/>
              <a:t> distribuzione organizza centralmente con DDM/DQ2 in base al </a:t>
            </a:r>
            <a:r>
              <a:rPr lang="it-IT" sz="1600" dirty="0" err="1" smtClean="0"/>
              <a:t>Computing</a:t>
            </a:r>
            <a:r>
              <a:rPr lang="it-IT" sz="1600" dirty="0" smtClean="0"/>
              <a:t> </a:t>
            </a:r>
            <a:r>
              <a:rPr lang="it-IT" sz="1600" dirty="0" err="1" smtClean="0"/>
              <a:t>Model</a:t>
            </a:r>
            <a:endParaRPr lang="it-IT" sz="1600" dirty="0" smtClean="0"/>
          </a:p>
          <a:p>
            <a:pPr>
              <a:buFont typeface="Arial"/>
              <a:buChar char="•"/>
            </a:pPr>
            <a:r>
              <a:rPr lang="it-IT" sz="1600" dirty="0" smtClean="0"/>
              <a:t> il formato dati utilizzato utilizzato per l’analisi dipende dalle necessità dei gruppi (fisica o locali)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User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jobs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it-IT" sz="1600" dirty="0" smtClean="0"/>
              <a:t> Modello: </a:t>
            </a:r>
            <a:r>
              <a:rPr lang="it-IT" sz="1600" i="1" dirty="0" smtClean="0"/>
              <a:t>“i job vanno dove sono i dati”</a:t>
            </a:r>
            <a:r>
              <a:rPr lang="it-IT" sz="1600" dirty="0" smtClean="0"/>
              <a:t>. I siti devono garantire stabilità e affidabilità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rgbClr val="0000FF"/>
                </a:solidFill>
              </a:rPr>
              <a:t> La banda passante disponibile potrà permettere di modificare il modello spostando i dati dove sono disponibili le CPU riducendo il numero di repliche sulla griglia</a:t>
            </a:r>
            <a:endParaRPr lang="it-IT" sz="1600" i="1" dirty="0" smtClean="0">
              <a:solidFill>
                <a:srgbClr val="0000FF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 Scelta del </a:t>
            </a:r>
            <a:r>
              <a:rPr lang="it-IT" dirty="0" err="1" smtClean="0">
                <a:solidFill>
                  <a:srgbClr val="FF0000"/>
                </a:solidFill>
              </a:rPr>
              <a:t>Frontend</a:t>
            </a:r>
            <a:r>
              <a:rPr lang="it-IT" dirty="0" smtClean="0">
                <a:solidFill>
                  <a:srgbClr val="FF0000"/>
                </a:solidFill>
              </a:rPr>
              <a:t> e del </a:t>
            </a:r>
            <a:r>
              <a:rPr lang="it-IT" dirty="0" err="1" smtClean="0">
                <a:solidFill>
                  <a:srgbClr val="FF0000"/>
                </a:solidFill>
              </a:rPr>
              <a:t>Backend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it-IT" sz="1600" dirty="0" smtClean="0"/>
              <a:t> con la reale attività di analisi gli utenti utilizzano gli strumenti che garantiscono la migliore efficienza, velocità, semplicità d’uso e stabilità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4871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833" y="752708"/>
            <a:ext cx="784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Uso significativo della </a:t>
            </a:r>
            <a:r>
              <a:rPr lang="it-IT" dirty="0" err="1" smtClean="0">
                <a:solidFill>
                  <a:srgbClr val="FF0000"/>
                </a:solidFill>
              </a:rPr>
              <a:t>Grid</a:t>
            </a:r>
            <a:r>
              <a:rPr lang="it-IT" dirty="0" smtClean="0">
                <a:solidFill>
                  <a:srgbClr val="FF0000"/>
                </a:solidFill>
              </a:rPr>
              <a:t> per l’analisi.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L’uso “reale” è molto superiore degli stress test effettuati durante il </a:t>
            </a:r>
            <a:r>
              <a:rPr lang="it-IT" dirty="0" err="1" smtClean="0">
                <a:solidFill>
                  <a:srgbClr val="FF0000"/>
                </a:solidFill>
              </a:rPr>
              <a:t>commissioning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34432" y="1406791"/>
            <a:ext cx="8382000" cy="5018088"/>
            <a:chOff x="457200" y="1219200"/>
            <a:chExt cx="8382000" cy="5018088"/>
          </a:xfrm>
        </p:grpSpPr>
        <p:pic>
          <p:nvPicPr>
            <p:cNvPr id="11" name="Content Placeholder 4" descr="analys_sum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219200"/>
              <a:ext cx="8382000" cy="501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6934200" y="1566863"/>
              <a:ext cx="15240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7TeV data</a:t>
              </a:r>
            </a:p>
          </p:txBody>
        </p:sp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1447800" y="3657600"/>
              <a:ext cx="10668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STEP09</a:t>
              </a:r>
            </a:p>
          </p:txBody>
        </p:sp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3581400" y="3276600"/>
              <a:ext cx="914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UAT09</a:t>
              </a:r>
            </a:p>
          </p:txBody>
        </p:sp>
        <p:sp>
          <p:nvSpPr>
            <p:cNvPr id="21" name="TextBox 6"/>
            <p:cNvSpPr txBox="1">
              <a:spLocks noChangeArrowheads="1"/>
            </p:cNvSpPr>
            <p:nvPr/>
          </p:nvSpPr>
          <p:spPr bwMode="auto">
            <a:xfrm>
              <a:off x="1447800" y="1244600"/>
              <a:ext cx="4986338" cy="584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Average number of analysis jobs </a:t>
              </a:r>
              <a:r>
                <a:rPr lang="en-US" dirty="0" err="1"/>
                <a:t>vs</a:t>
              </a:r>
              <a:r>
                <a:rPr lang="en-US" dirty="0"/>
                <a:t> time</a:t>
              </a:r>
            </a:p>
            <a:p>
              <a:r>
                <a:rPr lang="en-US" dirty="0"/>
                <a:t>    July 2009 – June 2010</a:t>
              </a:r>
            </a:p>
            <a:p>
              <a:endParaRPr lang="en-US" dirty="0"/>
            </a:p>
          </p:txBody>
        </p:sp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1464752" y="1875370"/>
              <a:ext cx="4246016" cy="14773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Distributed Analysis Highlights :</a:t>
              </a:r>
            </a:p>
            <a:p>
              <a:pPr>
                <a:buFont typeface="Wingdings" charset="2"/>
                <a:buChar char="q"/>
              </a:pPr>
              <a:r>
                <a:rPr lang="en-US" sz="1200" dirty="0"/>
                <a:t> Data are distributed to 70+ sites</a:t>
              </a:r>
            </a:p>
            <a:p>
              <a:pPr>
                <a:buFont typeface="Wingdings" charset="2"/>
                <a:buChar char="q"/>
              </a:pPr>
              <a:r>
                <a:rPr lang="en-US" sz="1200" dirty="0"/>
                <a:t> about 1000 users</a:t>
              </a:r>
            </a:p>
            <a:p>
              <a:pPr lvl="1">
                <a:buFont typeface="Wingdings" charset="2"/>
                <a:buChar char="q"/>
              </a:pPr>
              <a:r>
                <a:rPr lang="en-US" sz="1200" dirty="0"/>
                <a:t> 100 users per day accessing data</a:t>
              </a:r>
            </a:p>
            <a:p>
              <a:pPr>
                <a:buFont typeface="Wingdings" charset="2"/>
                <a:buChar char="q"/>
              </a:pPr>
              <a:r>
                <a:rPr lang="en-US" sz="1200" dirty="0" smtClean="0"/>
                <a:t>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April-May:  </a:t>
              </a:r>
            </a:p>
            <a:p>
              <a:pPr lvl="1">
                <a:buFont typeface="Wingdings" charset="2"/>
                <a:buChar char="q"/>
              </a:pPr>
              <a:r>
                <a:rPr lang="en-US" sz="1200" b="1" dirty="0" smtClean="0">
                  <a:solidFill>
                    <a:srgbClr val="000000"/>
                  </a:solidFill>
                </a:rPr>
                <a:t> ~ 6 M </a:t>
              </a:r>
              <a:r>
                <a:rPr lang="en-US" sz="1200" b="1" dirty="0">
                  <a:solidFill>
                    <a:srgbClr val="000000"/>
                  </a:solidFill>
                </a:rPr>
                <a:t>successful analysis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jobs. </a:t>
              </a:r>
            </a:p>
            <a:p>
              <a:pPr lvl="1">
                <a:buFont typeface="Wingdings" charset="2"/>
                <a:buChar char="q"/>
              </a:pPr>
              <a:r>
                <a:rPr lang="en-US" sz="1200" b="1" dirty="0" smtClean="0">
                  <a:solidFill>
                    <a:srgbClr val="000000"/>
                  </a:solidFill>
                </a:rPr>
                <a:t> &gt; 45 billion events </a:t>
              </a:r>
              <a:r>
                <a:rPr lang="en-US" sz="1200" b="1" dirty="0" err="1" smtClean="0">
                  <a:solidFill>
                    <a:srgbClr val="000000"/>
                  </a:solidFill>
                </a:rPr>
                <a:t>analysed</a:t>
              </a:r>
              <a:endParaRPr lang="en-US" sz="1200" b="1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4871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083" y="3651250"/>
            <a:ext cx="86889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Perché la percentuale dell’ Italia è cosi bassa? </a:t>
            </a:r>
            <a:endParaRPr lang="it-IT" sz="1600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>
                <a:solidFill>
                  <a:schemeClr val="tx2"/>
                </a:solidFill>
              </a:rPr>
              <a:t> In Italia c’è ancora un utilizzo significativo del WMS (non presente in queste percentuali)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>
                <a:solidFill>
                  <a:schemeClr val="tx2"/>
                </a:solidFill>
              </a:rPr>
              <a:t>Non usiamo il Tier1 per l’analisi, ma solo i Tier2. Tutte le altre </a:t>
            </a:r>
            <a:r>
              <a:rPr lang="it-IT" sz="1600" dirty="0" err="1" smtClean="0">
                <a:solidFill>
                  <a:schemeClr val="tx2"/>
                </a:solidFill>
              </a:rPr>
              <a:t>cloud</a:t>
            </a:r>
            <a:r>
              <a:rPr lang="it-IT" sz="1600" dirty="0" smtClean="0">
                <a:solidFill>
                  <a:schemeClr val="tx2"/>
                </a:solidFill>
              </a:rPr>
              <a:t> (tranne UK) lo fanno</a:t>
            </a:r>
          </a:p>
          <a:p>
            <a:pPr marL="800100" lvl="1" indent="-342900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non possiamo contare su circa la metà delle nostre risorse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>
                <a:solidFill>
                  <a:schemeClr val="tx2"/>
                </a:solidFill>
              </a:rPr>
              <a:t>Al momento il formato più popolare è l’ESD, più completo e adatto per lo studio delle performance, &lt; 5% è in Italia </a:t>
            </a:r>
          </a:p>
          <a:p>
            <a:pPr marL="800100" lvl="1" indent="-342900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gli utenti italiani mandano i loro job nelle altre </a:t>
            </a:r>
            <a:r>
              <a:rPr lang="it-IT" sz="1600" dirty="0" err="1" smtClean="0">
                <a:solidFill>
                  <a:srgbClr val="FF0000"/>
                </a:solidFill>
              </a:rPr>
              <a:t>cloud</a:t>
            </a:r>
            <a:r>
              <a:rPr lang="it-IT" sz="1600" dirty="0" smtClean="0">
                <a:solidFill>
                  <a:srgbClr val="FF0000"/>
                </a:solidFill>
              </a:rPr>
              <a:t> dove sono i dati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>
                <a:solidFill>
                  <a:srgbClr val="1F497D"/>
                </a:solidFill>
              </a:rPr>
              <a:t>Fase iniziale per </a:t>
            </a:r>
            <a:r>
              <a:rPr lang="it-IT" sz="1600" dirty="0" err="1" smtClean="0">
                <a:solidFill>
                  <a:srgbClr val="1F497D"/>
                </a:solidFill>
              </a:rPr>
              <a:t>tunare</a:t>
            </a:r>
            <a:r>
              <a:rPr lang="it-IT" sz="1600" dirty="0" smtClean="0">
                <a:solidFill>
                  <a:srgbClr val="1F497D"/>
                </a:solidFill>
              </a:rPr>
              <a:t> la composizione dei </a:t>
            </a:r>
            <a:r>
              <a:rPr lang="it-IT" sz="1600" dirty="0" err="1" smtClean="0">
                <a:solidFill>
                  <a:srgbClr val="1F497D"/>
                </a:solidFill>
              </a:rPr>
              <a:t>dESD</a:t>
            </a:r>
            <a:r>
              <a:rPr lang="it-IT" sz="1600" dirty="0" smtClean="0">
                <a:solidFill>
                  <a:srgbClr val="1F497D"/>
                </a:solidFill>
              </a:rPr>
              <a:t> (ESD </a:t>
            </a:r>
            <a:r>
              <a:rPr lang="it-IT" sz="1600" dirty="0" err="1" smtClean="0">
                <a:solidFill>
                  <a:srgbClr val="1F497D"/>
                </a:solidFill>
              </a:rPr>
              <a:t>skimmati</a:t>
            </a:r>
            <a:r>
              <a:rPr lang="it-IT" sz="1600" dirty="0" smtClean="0">
                <a:solidFill>
                  <a:srgbClr val="1F497D"/>
                </a:solidFill>
              </a:rPr>
              <a:t> e </a:t>
            </a:r>
            <a:r>
              <a:rPr lang="it-IT" sz="1600" dirty="0" err="1" smtClean="0">
                <a:solidFill>
                  <a:srgbClr val="1F497D"/>
                </a:solidFill>
              </a:rPr>
              <a:t>slimmati</a:t>
            </a:r>
            <a:r>
              <a:rPr lang="it-IT" sz="1600" dirty="0" smtClean="0">
                <a:solidFill>
                  <a:srgbClr val="1F497D"/>
                </a:solidFill>
              </a:rPr>
              <a:t>) replicati completamente in ogni </a:t>
            </a:r>
            <a:r>
              <a:rPr lang="it-IT" sz="1600" dirty="0" err="1" smtClean="0">
                <a:solidFill>
                  <a:srgbClr val="1F497D"/>
                </a:solidFill>
              </a:rPr>
              <a:t>cloud</a:t>
            </a:r>
            <a:endParaRPr lang="it-IT" sz="1600" dirty="0" smtClean="0">
              <a:solidFill>
                <a:srgbClr val="1F497D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è necessario aumentare l’utilizzo di </a:t>
            </a:r>
            <a:r>
              <a:rPr lang="it-IT" sz="1600" dirty="0" err="1" smtClean="0">
                <a:solidFill>
                  <a:srgbClr val="FF0000"/>
                </a:solidFill>
              </a:rPr>
              <a:t>dESD</a:t>
            </a:r>
            <a:r>
              <a:rPr lang="it-IT" sz="1600" dirty="0" smtClean="0">
                <a:solidFill>
                  <a:srgbClr val="FF0000"/>
                </a:solidFill>
              </a:rPr>
              <a:t> e AOD. Le CPU disponibili altrove sono limitate</a:t>
            </a:r>
            <a:endParaRPr lang="it-IT" dirty="0" smtClean="0">
              <a:solidFill>
                <a:srgbClr val="FF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contemporaneamente ripensare al formato dei dati da replicare e al sistema di replica in generale  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915584" y="849873"/>
          <a:ext cx="5027082" cy="322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1403" y="710376"/>
            <a:ext cx="587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/>
              <a:t>User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  <a:r>
              <a:rPr lang="it-IT" dirty="0" err="1" smtClean="0"/>
              <a:t>Successful</a:t>
            </a:r>
            <a:r>
              <a:rPr lang="it-IT" dirty="0" smtClean="0"/>
              <a:t> Job </a:t>
            </a:r>
            <a:r>
              <a:rPr lang="it-IT" dirty="0" err="1" smtClean="0"/>
              <a:t>PanDA</a:t>
            </a:r>
            <a:r>
              <a:rPr lang="it-IT" dirty="0" smtClean="0"/>
              <a:t> </a:t>
            </a:r>
            <a:r>
              <a:rPr lang="it-IT" dirty="0" err="1" smtClean="0"/>
              <a:t>Backend</a:t>
            </a:r>
            <a:r>
              <a:rPr lang="it-IT" dirty="0" smtClean="0"/>
              <a:t> (Aprile </a:t>
            </a:r>
            <a:r>
              <a:rPr lang="it-IT" dirty="0" err="1" smtClean="0"/>
              <a:t>–</a:t>
            </a:r>
            <a:r>
              <a:rPr lang="it-IT" dirty="0" smtClean="0"/>
              <a:t> Luglio) </a:t>
            </a:r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4871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3255" y="952507"/>
            <a:ext cx="3145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Job di Analisi con Panda in Italia</a:t>
            </a:r>
          </a:p>
          <a:p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non viene riportato l’uso del WMS comunque significativo in Italia</a:t>
            </a:r>
          </a:p>
          <a:p>
            <a:pPr>
              <a:buFont typeface="Arial"/>
              <a:buChar char="•"/>
            </a:pPr>
            <a:r>
              <a:rPr lang="it-IT" dirty="0" smtClean="0"/>
              <a:t> Frascati è da poco rientrato tra i siti cui vengono replicati i dati (10%)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105830" y="4030130"/>
            <a:ext cx="3820587" cy="2462213"/>
          </a:xfrm>
          <a:prstGeom prst="rect">
            <a:avLst/>
          </a:prstGeom>
          <a:solidFill>
            <a:srgbClr val="ADADAD">
              <a:alpha val="65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Esempio di job </a:t>
            </a:r>
            <a:r>
              <a:rPr lang="it-IT" dirty="0" err="1" smtClean="0"/>
              <a:t>running</a:t>
            </a:r>
            <a:r>
              <a:rPr lang="it-IT" dirty="0" smtClean="0"/>
              <a:t> su un Tier2 nell’ultimo mese </a:t>
            </a:r>
          </a:p>
          <a:p>
            <a:r>
              <a:rPr lang="it-IT" dirty="0" smtClean="0"/>
              <a:t>codice colori:</a:t>
            </a:r>
            <a:endParaRPr lang="it-IT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Produzione</a:t>
            </a:r>
            <a:endParaRPr lang="it-IT" dirty="0" smtClean="0">
              <a:solidFill>
                <a:srgbClr val="39C92E"/>
              </a:solidFill>
            </a:endParaRP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Analisi WMS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39C92E"/>
                </a:solidFill>
              </a:rPr>
              <a:t> Analisi Panda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 Analisi Panda ruolo italiano</a:t>
            </a:r>
          </a:p>
          <a:p>
            <a:r>
              <a:rPr lang="it-IT" sz="1400" dirty="0" smtClean="0"/>
              <a:t>(in test week 23/24 riattivato week 27. Gli italiani vengono mappati  sia su panda che su panda/</a:t>
            </a:r>
            <a:r>
              <a:rPr lang="it-IT" sz="1400" dirty="0" err="1" smtClean="0"/>
              <a:t>it</a:t>
            </a:r>
            <a:r>
              <a:rPr lang="it-IT" sz="1400" dirty="0" smtClean="0"/>
              <a:t>)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687" y="3741455"/>
            <a:ext cx="4715934" cy="2820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6" y="1020587"/>
            <a:ext cx="5413884" cy="25777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6" y="2124584"/>
            <a:ext cx="4114036" cy="3414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294" y="710376"/>
            <a:ext cx="3445932" cy="2967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987" y="3806502"/>
            <a:ext cx="3420239" cy="283872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4871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80460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Accesso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3453" y="841917"/>
            <a:ext cx="6471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Analisi dell’accesso ai dati per sito, area di </a:t>
            </a:r>
            <a:r>
              <a:rPr lang="it-IT" sz="1600" dirty="0" err="1" smtClean="0">
                <a:solidFill>
                  <a:srgbClr val="FF0000"/>
                </a:solidFill>
              </a:rPr>
              <a:t>storage</a:t>
            </a:r>
            <a:r>
              <a:rPr lang="it-IT" sz="1600" dirty="0" smtClean="0">
                <a:solidFill>
                  <a:srgbClr val="FF0000"/>
                </a:solidFill>
              </a:rPr>
              <a:t> e formato dati</a:t>
            </a:r>
          </a:p>
          <a:p>
            <a:pPr marL="342900" indent="-342900">
              <a:buFont typeface="Arial"/>
              <a:buChar char="•"/>
            </a:pPr>
            <a:r>
              <a:rPr lang="it-IT" sz="1600" dirty="0" smtClean="0">
                <a:solidFill>
                  <a:srgbClr val="0000FF"/>
                </a:solidFill>
              </a:rPr>
              <a:t>Alla base del sistema di cancellazione delle repliche</a:t>
            </a:r>
          </a:p>
          <a:p>
            <a:pPr marL="342900" indent="-342900">
              <a:buFont typeface="Arial"/>
              <a:buChar char="•"/>
            </a:pPr>
            <a:r>
              <a:rPr lang="it-IT" sz="1600" dirty="0" smtClean="0">
                <a:solidFill>
                  <a:srgbClr val="0000FF"/>
                </a:solidFill>
              </a:rPr>
              <a:t>Fornisce una statistica dei formati più utilizzati (</a:t>
            </a:r>
            <a:r>
              <a:rPr lang="it-IT" sz="1600" i="1" dirty="0" smtClean="0">
                <a:solidFill>
                  <a:srgbClr val="0000FF"/>
                </a:solidFill>
              </a:rPr>
              <a:t>popolari</a:t>
            </a:r>
            <a:r>
              <a:rPr lang="it-IT" sz="1600" dirty="0" smtClean="0">
                <a:solidFill>
                  <a:srgbClr val="0000FF"/>
                </a:solidFill>
              </a:rPr>
              <a:t>) per l’analisi</a:t>
            </a:r>
          </a:p>
          <a:p>
            <a:pPr marL="342900" indent="-342900">
              <a:buFont typeface="Arial"/>
              <a:buChar char="•"/>
            </a:pPr>
            <a:r>
              <a:rPr lang="it-IT" sz="1600" dirty="0" smtClean="0">
                <a:solidFill>
                  <a:srgbClr val="0000FF"/>
                </a:solidFill>
              </a:rPr>
              <a:t>Fornisce una statistica dell’uso dei siti </a:t>
            </a:r>
            <a:endParaRPr lang="it-IT" sz="1600" dirty="0">
              <a:solidFill>
                <a:srgbClr val="00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54" y="1906356"/>
            <a:ext cx="2432157" cy="26426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1" y="1912426"/>
            <a:ext cx="4169834" cy="248415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64034" y="4464318"/>
            <a:ext cx="699899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ESD formato decisamente più popolare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</a:rPr>
              <a:t> necessario per molti tipi di analisi di performance e detector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</a:rPr>
              <a:t> in alcuni casi è un approccio “conservativo” degli utenti che, in dubbio, preferiscono utilizzare formati più completi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</a:rPr>
              <a:t> non può scalare con la luminosità e il numero di utenti 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anche per i </a:t>
            </a:r>
            <a:r>
              <a:rPr lang="it-IT" sz="1600" dirty="0" err="1" smtClean="0">
                <a:solidFill>
                  <a:srgbClr val="FF0000"/>
                </a:solidFill>
              </a:rPr>
              <a:t>dataset</a:t>
            </a:r>
            <a:r>
              <a:rPr lang="it-IT" sz="1600" dirty="0" smtClean="0">
                <a:solidFill>
                  <a:srgbClr val="FF0000"/>
                </a:solidFill>
              </a:rPr>
              <a:t> più popolari basso numero di accessi per file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</a:rPr>
              <a:t> produzione di D3PD (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</a:rPr>
              <a:t>ntuple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</a:rPr>
              <a:t>) analizzate localmente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</a:rPr>
              <a:t>off-grid</a:t>
            </a:r>
            <a:endParaRPr lang="it-IT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</a:rPr>
              <a:t> la bassa statistica permette di creare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</a:rPr>
              <a:t>ntuple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</a:rPr>
              <a:t> sufficientemente grandi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5078" t="31233" r="4949" b="4838"/>
          <a:stretch>
            <a:fillRect/>
          </a:stretch>
        </p:blipFill>
        <p:spPr>
          <a:xfrm>
            <a:off x="1566341" y="1528274"/>
            <a:ext cx="5725583" cy="3227916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80460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Accesso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6" name="Down Arrow 5"/>
          <p:cNvSpPr/>
          <p:nvPr/>
        </p:nvSpPr>
        <p:spPr>
          <a:xfrm rot="13255145">
            <a:off x="2754872" y="4713182"/>
            <a:ext cx="182861" cy="374376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Down Arrow 8"/>
          <p:cNvSpPr/>
          <p:nvPr/>
        </p:nvSpPr>
        <p:spPr>
          <a:xfrm rot="13075014">
            <a:off x="4045156" y="4519811"/>
            <a:ext cx="187968" cy="478967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Down Arrow 9"/>
          <p:cNvSpPr/>
          <p:nvPr/>
        </p:nvSpPr>
        <p:spPr>
          <a:xfrm rot="13182483">
            <a:off x="5139487" y="4589896"/>
            <a:ext cx="182912" cy="443479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353596" y="5218116"/>
            <a:ext cx="8678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LOCALGROUPDISK - Area di </a:t>
            </a:r>
            <a:r>
              <a:rPr lang="it-IT" dirty="0" err="1" smtClean="0">
                <a:solidFill>
                  <a:srgbClr val="FF0000"/>
                </a:solidFill>
              </a:rPr>
              <a:t>Storage</a:t>
            </a:r>
            <a:r>
              <a:rPr lang="it-IT" dirty="0" smtClean="0">
                <a:solidFill>
                  <a:srgbClr val="FF0000"/>
                </a:solidFill>
              </a:rPr>
              <a:t> locale dedicata agli output dei job prodotti in </a:t>
            </a:r>
            <a:r>
              <a:rPr lang="it-IT" dirty="0" err="1" smtClean="0">
                <a:solidFill>
                  <a:srgbClr val="FF0000"/>
                </a:solidFill>
              </a:rPr>
              <a:t>Grid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</a:rPr>
              <a:t> Indipendentemente dalla </a:t>
            </a:r>
            <a:r>
              <a:rPr lang="it-IT" dirty="0" err="1" smtClean="0">
                <a:solidFill>
                  <a:srgbClr val="0000FF"/>
                </a:solidFill>
              </a:rPr>
              <a:t>cloud</a:t>
            </a:r>
            <a:r>
              <a:rPr lang="it-IT" dirty="0" smtClean="0">
                <a:solidFill>
                  <a:srgbClr val="0000FF"/>
                </a:solidFill>
              </a:rPr>
              <a:t> dove girano i job, l’output viene trasportato nel proprio Tier2 e opportunamente catalogato per l’uso successivo nella Griglia (non Tier3)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</a:rPr>
              <a:t> Spazio disco non </a:t>
            </a:r>
            <a:r>
              <a:rPr lang="it-IT" dirty="0" err="1" smtClean="0">
                <a:solidFill>
                  <a:srgbClr val="0000FF"/>
                </a:solidFill>
              </a:rPr>
              <a:t>pledged</a:t>
            </a:r>
            <a:r>
              <a:rPr lang="it-IT" dirty="0" smtClean="0">
                <a:solidFill>
                  <a:srgbClr val="0000FF"/>
                </a:solidFill>
              </a:rPr>
              <a:t>. E’ necessario garantire agli utenti italiani uno spazio sufficiente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13075014">
            <a:off x="4366884" y="4534632"/>
            <a:ext cx="187968" cy="478967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Down Arrow 13"/>
          <p:cNvSpPr/>
          <p:nvPr/>
        </p:nvSpPr>
        <p:spPr>
          <a:xfrm rot="13255145">
            <a:off x="1743142" y="4770335"/>
            <a:ext cx="182861" cy="374376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50425" y="1035032"/>
            <a:ext cx="2933700" cy="338554"/>
          </a:xfrm>
          <a:prstGeom prst="rect">
            <a:avLst/>
          </a:prstGeom>
          <a:solidFill>
            <a:srgbClr val="EAFF13"/>
          </a:solidFill>
          <a:ln>
            <a:solidFill>
              <a:srgbClr val="FF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FF0000"/>
                </a:solidFill>
              </a:rPr>
              <a:t>Popular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Sites</a:t>
            </a:r>
            <a:r>
              <a:rPr lang="it-IT" sz="1600" dirty="0" smtClean="0">
                <a:solidFill>
                  <a:srgbClr val="FF0000"/>
                </a:solidFill>
              </a:rPr>
              <a:t> (LOCALGROUPDISK)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596" y="2353733"/>
            <a:ext cx="1289281" cy="338554"/>
          </a:xfrm>
          <a:prstGeom prst="rect">
            <a:avLst/>
          </a:prstGeom>
          <a:solidFill>
            <a:srgbClr val="EAFF13"/>
          </a:solidFill>
          <a:ln>
            <a:solidFill>
              <a:srgbClr val="FF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Maggio 2010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64150" y="3492500"/>
            <a:ext cx="7008299" cy="3061612"/>
            <a:chOff x="1354667" y="2413000"/>
            <a:chExt cx="6874933" cy="377290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rcRect t="24433"/>
            <a:stretch>
              <a:fillRect/>
            </a:stretch>
          </p:blipFill>
          <p:spPr>
            <a:xfrm>
              <a:off x="1354667" y="2413000"/>
              <a:ext cx="6874933" cy="3606799"/>
            </a:xfrm>
            <a:prstGeom prst="rect">
              <a:avLst/>
            </a:prstGeom>
          </p:spPr>
        </p:pic>
        <p:sp>
          <p:nvSpPr>
            <p:cNvPr id="12" name="Down Arrow 11"/>
            <p:cNvSpPr/>
            <p:nvPr/>
          </p:nvSpPr>
          <p:spPr>
            <a:xfrm rot="13383387">
              <a:off x="2611253" y="5671106"/>
              <a:ext cx="306000" cy="514799"/>
            </a:xfrm>
            <a:prstGeom prst="downArrow">
              <a:avLst>
                <a:gd name="adj1" fmla="val 28162"/>
                <a:gd name="adj2" fmla="val 60919"/>
              </a:avLst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Down Arrow 12"/>
            <p:cNvSpPr/>
            <p:nvPr/>
          </p:nvSpPr>
          <p:spPr>
            <a:xfrm rot="13491258">
              <a:off x="3755578" y="5552875"/>
              <a:ext cx="306000" cy="514800"/>
            </a:xfrm>
            <a:prstGeom prst="downArrow">
              <a:avLst>
                <a:gd name="adj1" fmla="val 28162"/>
                <a:gd name="adj2" fmla="val 60919"/>
              </a:avLst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11228" y="2889250"/>
              <a:ext cx="2241463" cy="493066"/>
            </a:xfrm>
            <a:prstGeom prst="rect">
              <a:avLst/>
            </a:prstGeom>
            <a:solidFill>
              <a:srgbClr val="EAFF13"/>
            </a:solidFill>
            <a:ln>
              <a:solidFill>
                <a:srgbClr val="FF0000">
                  <a:alpha val="99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 err="1" smtClean="0">
                  <a:solidFill>
                    <a:srgbClr val="FF0000"/>
                  </a:solidFill>
                </a:rPr>
                <a:t>Popular</a:t>
              </a:r>
              <a:r>
                <a:rPr lang="it-IT" sz="2000" dirty="0" smtClean="0">
                  <a:solidFill>
                    <a:srgbClr val="FF0000"/>
                  </a:solidFill>
                </a:rPr>
                <a:t> </a:t>
              </a:r>
              <a:r>
                <a:rPr lang="it-IT" sz="2000" dirty="0" err="1" smtClean="0">
                  <a:solidFill>
                    <a:srgbClr val="FF0000"/>
                  </a:solidFill>
                </a:rPr>
                <a:t>Sites</a:t>
              </a:r>
              <a:r>
                <a:rPr lang="it-IT" sz="2000" dirty="0" smtClean="0">
                  <a:solidFill>
                    <a:srgbClr val="FF0000"/>
                  </a:solidFill>
                </a:rPr>
                <a:t> (</a:t>
              </a:r>
              <a:r>
                <a:rPr lang="it-IT" sz="2000" dirty="0" err="1" smtClean="0">
                  <a:solidFill>
                    <a:srgbClr val="FF0000"/>
                  </a:solidFill>
                </a:rPr>
                <a:t>dESD</a:t>
              </a:r>
              <a:r>
                <a:rPr lang="it-IT" sz="2000" dirty="0" smtClean="0">
                  <a:solidFill>
                    <a:srgbClr val="FF0000"/>
                  </a:solidFill>
                </a:rPr>
                <a:t>)</a:t>
              </a:r>
              <a:endParaRPr lang="it-IT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550" y="280460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Accesso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3709" y="763292"/>
            <a:ext cx="7619235" cy="3037420"/>
            <a:chOff x="1097021" y="2389038"/>
            <a:chExt cx="7642765" cy="33049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rcRect t="26236" b="5378"/>
            <a:stretch>
              <a:fillRect/>
            </a:stretch>
          </p:blipFill>
          <p:spPr>
            <a:xfrm>
              <a:off x="1097021" y="2389038"/>
              <a:ext cx="7642765" cy="31220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162158" y="2618657"/>
              <a:ext cx="2145589" cy="435353"/>
            </a:xfrm>
            <a:prstGeom prst="rect">
              <a:avLst/>
            </a:prstGeom>
            <a:solidFill>
              <a:srgbClr val="EAFF13"/>
            </a:solidFill>
            <a:ln>
              <a:solidFill>
                <a:srgbClr val="FF0000">
                  <a:alpha val="99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 err="1" smtClean="0">
                  <a:solidFill>
                    <a:srgbClr val="FF0000"/>
                  </a:solidFill>
                </a:rPr>
                <a:t>Popular</a:t>
              </a:r>
              <a:r>
                <a:rPr lang="it-IT" sz="2000" dirty="0" smtClean="0">
                  <a:solidFill>
                    <a:srgbClr val="FF0000"/>
                  </a:solidFill>
                </a:rPr>
                <a:t> </a:t>
              </a:r>
              <a:r>
                <a:rPr lang="it-IT" sz="2000" dirty="0" err="1" smtClean="0">
                  <a:solidFill>
                    <a:srgbClr val="FF0000"/>
                  </a:solidFill>
                </a:rPr>
                <a:t>Sites</a:t>
              </a:r>
              <a:r>
                <a:rPr lang="it-IT" sz="2000" dirty="0" smtClean="0">
                  <a:solidFill>
                    <a:srgbClr val="FF0000"/>
                  </a:solidFill>
                </a:rPr>
                <a:t> (ESD)</a:t>
              </a:r>
              <a:endParaRPr lang="it-IT" sz="2000" dirty="0">
                <a:solidFill>
                  <a:srgbClr val="FF0000"/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 rot="12497893">
              <a:off x="6835974" y="5050386"/>
              <a:ext cx="306000" cy="514800"/>
            </a:xfrm>
            <a:prstGeom prst="downArrow">
              <a:avLst>
                <a:gd name="adj1" fmla="val 28162"/>
                <a:gd name="adj2" fmla="val 60919"/>
              </a:avLst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Down Arrow 4"/>
            <p:cNvSpPr/>
            <p:nvPr/>
          </p:nvSpPr>
          <p:spPr>
            <a:xfrm rot="13005335">
              <a:off x="5995496" y="5179207"/>
              <a:ext cx="306000" cy="514800"/>
            </a:xfrm>
            <a:prstGeom prst="downArrow">
              <a:avLst>
                <a:gd name="adj1" fmla="val 28162"/>
                <a:gd name="adj2" fmla="val 60919"/>
              </a:avLst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9068" y="3675680"/>
            <a:ext cx="1289281" cy="338554"/>
          </a:xfrm>
          <a:prstGeom prst="rect">
            <a:avLst/>
          </a:prstGeom>
          <a:solidFill>
            <a:srgbClr val="EAFF13"/>
          </a:solidFill>
          <a:ln>
            <a:solidFill>
              <a:srgbClr val="FF0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Maggio 2010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550" y="280460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Analisi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Distribuita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Accesso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3" y="934733"/>
            <a:ext cx="8373533" cy="537716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550" y="280460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Distribuzione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dei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7" y="916956"/>
            <a:ext cx="7020983" cy="4281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1467" y="5524502"/>
            <a:ext cx="68659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sz="1600" dirty="0" smtClean="0"/>
              <a:t>Numero di repliche per ogni formato molto superiore a quanto previsto dal </a:t>
            </a:r>
            <a:r>
              <a:rPr lang="it-IT" sz="1600" dirty="0" err="1" smtClean="0"/>
              <a:t>CM</a:t>
            </a:r>
            <a:endParaRPr lang="it-IT" sz="1600" dirty="0" smtClean="0"/>
          </a:p>
          <a:p>
            <a:pPr>
              <a:buFont typeface="Arial"/>
              <a:buChar char="•"/>
            </a:pPr>
            <a:r>
              <a:rPr lang="it-IT" sz="1600" dirty="0" smtClean="0"/>
              <a:t> Maggioranza di </a:t>
            </a:r>
            <a:r>
              <a:rPr lang="it-IT" sz="1600" dirty="0" err="1" smtClean="0"/>
              <a:t>dataset</a:t>
            </a:r>
            <a:r>
              <a:rPr lang="it-IT" sz="1600" dirty="0" smtClean="0"/>
              <a:t> poco utilizzati e che occupano spazio</a:t>
            </a:r>
          </a:p>
          <a:p>
            <a:pPr>
              <a:buFont typeface="Arial"/>
              <a:buChar char="•"/>
            </a:pPr>
            <a:r>
              <a:rPr lang="it-IT" sz="1600" dirty="0" smtClean="0"/>
              <a:t> E’ necessario un sistema di repliche che ottimizzi gli spazi a disposizione</a:t>
            </a:r>
            <a:endParaRPr lang="it-IT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5B9CC-C657-184F-A952-72C00FD57854}" type="slidenum">
              <a:rPr lang="en-GB"/>
              <a:pPr/>
              <a:t>3</a:t>
            </a:fld>
            <a:endParaRPr lang="en-GB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571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LHC data taking @ 7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TeV</a:t>
            </a:r>
            <a:endParaRPr lang="en-US" sz="2400" b="1" i="1" baseline="300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834" y="4844266"/>
            <a:ext cx="3915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All’</a:t>
            </a:r>
            <a:r>
              <a:rPr lang="it-IT" dirty="0" err="1" smtClean="0"/>
              <a:t>8</a:t>
            </a:r>
            <a:r>
              <a:rPr lang="it-IT" dirty="0" smtClean="0"/>
              <a:t> Luglio si sono raccolti ~ 90 nb</a:t>
            </a:r>
            <a:r>
              <a:rPr lang="it-IT" baseline="30000" dirty="0" smtClean="0"/>
              <a:t>-1</a:t>
            </a:r>
            <a:endParaRPr lang="it-IT" dirty="0" smtClean="0"/>
          </a:p>
          <a:p>
            <a:r>
              <a:rPr lang="it-IT" dirty="0" err="1" smtClean="0"/>
              <a:t>Luminosita’</a:t>
            </a:r>
            <a:r>
              <a:rPr lang="it-IT" dirty="0" smtClean="0"/>
              <a:t> di picco = </a:t>
            </a:r>
            <a:r>
              <a:rPr lang="en-US" dirty="0" smtClean="0"/>
              <a:t>1.13x10</a:t>
            </a:r>
            <a:r>
              <a:rPr lang="en-US" baseline="30000" dirty="0" smtClean="0"/>
              <a:t>30 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  </a:t>
            </a:r>
            <a:r>
              <a:rPr lang="it-IT" dirty="0" smtClean="0"/>
              <a:t>(</a:t>
            </a:r>
            <a:r>
              <a:rPr lang="it-IT" dirty="0" err="1" smtClean="0"/>
              <a:t>2</a:t>
            </a:r>
            <a:r>
              <a:rPr lang="it-IT" dirty="0" smtClean="0"/>
              <a:t> Luglio)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3332" r="9302"/>
          <a:stretch>
            <a:fillRect/>
          </a:stretch>
        </p:blipFill>
        <p:spPr>
          <a:xfrm>
            <a:off x="148492" y="889767"/>
            <a:ext cx="4641913" cy="3555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t="3390" r="9388" b="567"/>
          <a:stretch>
            <a:fillRect/>
          </a:stretch>
        </p:blipFill>
        <p:spPr>
          <a:xfrm>
            <a:off x="5132917" y="949362"/>
            <a:ext cx="3948968" cy="3007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 t="2797" r="9066"/>
          <a:stretch>
            <a:fillRect/>
          </a:stretch>
        </p:blipFill>
        <p:spPr>
          <a:xfrm>
            <a:off x="5351855" y="3943394"/>
            <a:ext cx="3581864" cy="2751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550" y="280460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Data deletion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1" y="883921"/>
            <a:ext cx="87071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sz="1600" dirty="0" smtClean="0"/>
              <a:t>~ 30% dei siti è </a:t>
            </a:r>
            <a:r>
              <a:rPr lang="it-IT" sz="1600" i="1" dirty="0" err="1" smtClean="0"/>
              <a:t>overfull</a:t>
            </a:r>
            <a:r>
              <a:rPr lang="it-IT" sz="1600" i="1" dirty="0" smtClean="0"/>
              <a:t>, </a:t>
            </a:r>
            <a:r>
              <a:rPr lang="it-IT" sz="1600" dirty="0" smtClean="0"/>
              <a:t>con ridotto spazio disco a disposizione</a:t>
            </a:r>
          </a:p>
          <a:p>
            <a:pPr>
              <a:buFont typeface="Arial"/>
              <a:buChar char="•"/>
            </a:pPr>
            <a:r>
              <a:rPr lang="it-IT" sz="1600" dirty="0" smtClean="0"/>
              <a:t> I </a:t>
            </a:r>
            <a:r>
              <a:rPr lang="it-IT" sz="1600" dirty="0" err="1" smtClean="0"/>
              <a:t>dataset</a:t>
            </a:r>
            <a:r>
              <a:rPr lang="it-IT" sz="1600" dirty="0" smtClean="0"/>
              <a:t> meno popolari possono essere cancellati dopo essere stati replicati nei siti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008000"/>
                </a:solidFill>
              </a:rPr>
              <a:t> bisogna assicurare la </a:t>
            </a:r>
            <a:r>
              <a:rPr lang="it-IT" sz="1600" i="1" dirty="0" err="1" smtClean="0">
                <a:solidFill>
                  <a:srgbClr val="008000"/>
                </a:solidFill>
              </a:rPr>
              <a:t>custodialità</a:t>
            </a:r>
            <a:r>
              <a:rPr lang="it-IT" sz="1600" i="1" dirty="0" smtClean="0">
                <a:solidFill>
                  <a:srgbClr val="008000"/>
                </a:solidFill>
              </a:rPr>
              <a:t> </a:t>
            </a:r>
            <a:r>
              <a:rPr lang="it-IT" sz="1600" dirty="0" smtClean="0">
                <a:solidFill>
                  <a:srgbClr val="008000"/>
                </a:solidFill>
              </a:rPr>
              <a:t>prevista dal </a:t>
            </a:r>
            <a:r>
              <a:rPr lang="it-IT" sz="1600" dirty="0" err="1" smtClean="0">
                <a:solidFill>
                  <a:srgbClr val="008000"/>
                </a:solidFill>
              </a:rPr>
              <a:t>Computing</a:t>
            </a:r>
            <a:r>
              <a:rPr lang="it-IT" sz="1600" dirty="0" smtClean="0">
                <a:solidFill>
                  <a:srgbClr val="008000"/>
                </a:solidFill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</a:rPr>
              <a:t>Model</a:t>
            </a:r>
            <a:endParaRPr lang="it-IT" sz="1600" dirty="0" smtClean="0">
              <a:solidFill>
                <a:srgbClr val="008000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008000"/>
                </a:solidFill>
              </a:rPr>
              <a:t> permette di replicare sempre tutti i dati nuovi per l’analisi senza penalizzare le </a:t>
            </a:r>
            <a:r>
              <a:rPr lang="it-IT" sz="1600" dirty="0" err="1" smtClean="0">
                <a:solidFill>
                  <a:srgbClr val="008000"/>
                </a:solidFill>
              </a:rPr>
              <a:t>cloud</a:t>
            </a:r>
            <a:r>
              <a:rPr lang="it-IT" sz="1600" dirty="0" smtClean="0">
                <a:solidFill>
                  <a:srgbClr val="008000"/>
                </a:solidFill>
              </a:rPr>
              <a:t> più piccole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008000"/>
                </a:solidFill>
              </a:rPr>
              <a:t> risparmio significativo di spazio disco</a:t>
            </a:r>
          </a:p>
          <a:p>
            <a:pPr lvl="1">
              <a:buFont typeface="Arial"/>
              <a:buChar char="•"/>
            </a:pPr>
            <a:endParaRPr lang="it-IT" sz="1600" dirty="0" smtClean="0"/>
          </a:p>
          <a:p>
            <a:r>
              <a:rPr lang="it-IT" sz="1600" dirty="0" smtClean="0">
                <a:solidFill>
                  <a:srgbClr val="FF0000"/>
                </a:solidFill>
              </a:rPr>
              <a:t>ATLAS sta sviluppando un sistema automatico di cancellazione basato sulla classificazione dei </a:t>
            </a:r>
            <a:r>
              <a:rPr lang="it-IT" sz="1600" dirty="0" err="1" smtClean="0">
                <a:solidFill>
                  <a:srgbClr val="FF0000"/>
                </a:solidFill>
              </a:rPr>
              <a:t>dataset</a:t>
            </a:r>
            <a:r>
              <a:rPr lang="it-IT" sz="1600" dirty="0" smtClean="0">
                <a:solidFill>
                  <a:srgbClr val="FF0000"/>
                </a:solidFill>
              </a:rPr>
              <a:t> e la misura del numero di accessi </a:t>
            </a:r>
          </a:p>
          <a:p>
            <a:pPr lvl="1">
              <a:buFont typeface="Arial"/>
              <a:buChar char="•"/>
            </a:pPr>
            <a:r>
              <a:rPr lang="it-IT" sz="1600" i="1" dirty="0" smtClean="0">
                <a:solidFill>
                  <a:schemeClr val="tx2"/>
                </a:solidFill>
              </a:rPr>
              <a:t> </a:t>
            </a:r>
            <a:r>
              <a:rPr lang="it-IT" sz="1600" i="1" dirty="0" err="1" smtClean="0">
                <a:solidFill>
                  <a:schemeClr val="tx2"/>
                </a:solidFill>
              </a:rPr>
              <a:t>custodial</a:t>
            </a:r>
            <a:r>
              <a:rPr lang="it-IT" sz="1600" i="1" dirty="0" smtClean="0">
                <a:solidFill>
                  <a:schemeClr val="tx2"/>
                </a:solidFill>
              </a:rPr>
              <a:t> data: </a:t>
            </a:r>
            <a:r>
              <a:rPr lang="it-IT" sz="1600" dirty="0" smtClean="0">
                <a:solidFill>
                  <a:schemeClr val="tx2"/>
                </a:solidFill>
              </a:rPr>
              <a:t> cancellabili solo se obsoleti (RAW, ESD o AOD prodotti nella </a:t>
            </a:r>
            <a:r>
              <a:rPr lang="it-IT" sz="1600" dirty="0" err="1" smtClean="0">
                <a:solidFill>
                  <a:schemeClr val="tx2"/>
                </a:solidFill>
              </a:rPr>
              <a:t>cloud</a:t>
            </a:r>
            <a:r>
              <a:rPr lang="it-IT" sz="1600" dirty="0" smtClean="0">
                <a:solidFill>
                  <a:schemeClr val="tx2"/>
                </a:solidFill>
              </a:rPr>
              <a:t>)</a:t>
            </a:r>
            <a:endParaRPr lang="it-IT" sz="1600" i="1" dirty="0" smtClean="0">
              <a:solidFill>
                <a:schemeClr val="tx2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i="1" dirty="0" smtClean="0">
                <a:solidFill>
                  <a:schemeClr val="tx2"/>
                </a:solidFill>
              </a:rPr>
              <a:t> </a:t>
            </a:r>
            <a:r>
              <a:rPr lang="it-IT" sz="1600" i="1" dirty="0" err="1" smtClean="0">
                <a:solidFill>
                  <a:schemeClr val="tx2"/>
                </a:solidFill>
              </a:rPr>
              <a:t>primary</a:t>
            </a:r>
            <a:r>
              <a:rPr lang="it-IT" sz="1600" i="1" dirty="0" smtClean="0">
                <a:solidFill>
                  <a:schemeClr val="tx2"/>
                </a:solidFill>
              </a:rPr>
              <a:t> data: </a:t>
            </a:r>
            <a:r>
              <a:rPr lang="it-IT" sz="1600" dirty="0" smtClean="0">
                <a:solidFill>
                  <a:schemeClr val="tx2"/>
                </a:solidFill>
              </a:rPr>
              <a:t>cancellabili solo se diventano </a:t>
            </a:r>
            <a:r>
              <a:rPr lang="it-IT" sz="1600" dirty="0" err="1" smtClean="0">
                <a:solidFill>
                  <a:schemeClr val="tx2"/>
                </a:solidFill>
              </a:rPr>
              <a:t>secondary</a:t>
            </a:r>
            <a:r>
              <a:rPr lang="it-IT" sz="1600" i="1" dirty="0" smtClean="0">
                <a:solidFill>
                  <a:schemeClr val="tx2"/>
                </a:solidFill>
              </a:rPr>
              <a:t> </a:t>
            </a:r>
            <a:r>
              <a:rPr lang="it-IT" sz="1600" dirty="0" smtClean="0">
                <a:solidFill>
                  <a:schemeClr val="tx2"/>
                </a:solidFill>
              </a:rPr>
              <a:t>(dati previsti dal </a:t>
            </a:r>
            <a:r>
              <a:rPr lang="it-IT" sz="1600" dirty="0" err="1" smtClean="0">
                <a:solidFill>
                  <a:schemeClr val="tx2"/>
                </a:solidFill>
              </a:rPr>
              <a:t>CM</a:t>
            </a:r>
            <a:r>
              <a:rPr lang="it-IT" sz="1600" dirty="0" smtClean="0">
                <a:solidFill>
                  <a:schemeClr val="tx2"/>
                </a:solidFill>
              </a:rPr>
              <a:t>)</a:t>
            </a:r>
            <a:endParaRPr lang="it-IT" sz="1600" i="1" dirty="0" smtClean="0">
              <a:solidFill>
                <a:schemeClr val="tx2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i="1" dirty="0" smtClean="0">
                <a:solidFill>
                  <a:schemeClr val="tx2"/>
                </a:solidFill>
              </a:rPr>
              <a:t> </a:t>
            </a:r>
            <a:r>
              <a:rPr lang="it-IT" sz="1600" i="1" dirty="0" err="1" smtClean="0">
                <a:solidFill>
                  <a:schemeClr val="tx2"/>
                </a:solidFill>
              </a:rPr>
              <a:t>secondary</a:t>
            </a:r>
            <a:r>
              <a:rPr lang="it-IT" sz="1600" i="1" dirty="0" smtClean="0">
                <a:solidFill>
                  <a:schemeClr val="tx2"/>
                </a:solidFill>
              </a:rPr>
              <a:t> data: </a:t>
            </a:r>
            <a:r>
              <a:rPr lang="it-IT" sz="1600" dirty="0" smtClean="0">
                <a:solidFill>
                  <a:schemeClr val="tx2"/>
                </a:solidFill>
              </a:rPr>
              <a:t>solo questi possono essere cancellati se non popolari in base alla loro anzianità</a:t>
            </a:r>
            <a:endParaRPr lang="it-IT" sz="1600" i="1" dirty="0" smtClean="0">
              <a:solidFill>
                <a:schemeClr val="tx2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" y="3889016"/>
            <a:ext cx="7955530" cy="250162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550" y="280460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Data deletion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2018" t="4936" r="5375" b="3967"/>
          <a:stretch>
            <a:fillRect/>
          </a:stretch>
        </p:blipFill>
        <p:spPr>
          <a:xfrm>
            <a:off x="711200" y="1026160"/>
            <a:ext cx="7461250" cy="524256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043609" y="4663440"/>
            <a:ext cx="1565869" cy="789055"/>
          </a:xfrm>
          <a:prstGeom prst="wedgeEllipseCallout">
            <a:avLst>
              <a:gd name="adj1" fmla="val 51646"/>
              <a:gd name="adj2" fmla="val -87573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DATADISK</a:t>
            </a:r>
          </a:p>
          <a:p>
            <a:pPr algn="ctr"/>
            <a:r>
              <a:rPr lang="en-US" sz="1400" dirty="0" smtClean="0"/>
              <a:t>7.1 PB</a:t>
            </a:r>
            <a:endParaRPr lang="en-US" sz="1400" dirty="0"/>
          </a:p>
        </p:txBody>
      </p:sp>
      <p:sp>
        <p:nvSpPr>
          <p:cNvPr id="11" name="Oval Callout 10"/>
          <p:cNvSpPr/>
          <p:nvPr/>
        </p:nvSpPr>
        <p:spPr>
          <a:xfrm>
            <a:off x="6348409" y="2738120"/>
            <a:ext cx="1443949" cy="599440"/>
          </a:xfrm>
          <a:prstGeom prst="wedgeEllipseCallout">
            <a:avLst>
              <a:gd name="adj1" fmla="val 43263"/>
              <a:gd name="adj2" fmla="val 87341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MCDISK</a:t>
            </a:r>
          </a:p>
          <a:p>
            <a:pPr algn="ctr"/>
            <a:r>
              <a:rPr lang="en-US" sz="1400" dirty="0" smtClean="0"/>
              <a:t>7.2 PB</a:t>
            </a:r>
            <a:endParaRPr lang="en-US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550" y="280460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Evoluzione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del Computing Model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1" y="883921"/>
            <a:ext cx="87071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</a:t>
            </a:r>
            <a:r>
              <a:rPr lang="it-IT" sz="1600" dirty="0" smtClean="0"/>
              <a:t>erché replicare i dati se poi vengono cancellati?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Attualmente si replicano milioni di file (spesso molto piccoli)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replica in tutti i siti (70+) e solo in 30-40 vengono acceduti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stesso numero di repliche per ogni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physics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stream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anche se il pattern d’accesso è diverso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cancellazione dei dati meno popolari e sottoscrizione a mano di quelli più popolari</a:t>
            </a:r>
          </a:p>
          <a:p>
            <a:pPr lvl="1"/>
            <a:endParaRPr lang="it-IT" sz="1600" dirty="0" smtClean="0"/>
          </a:p>
          <a:p>
            <a:r>
              <a:rPr lang="it-IT" sz="1600" dirty="0" smtClean="0"/>
              <a:t>Non esiste un metodo più intelligente?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ATLAS sta studiando l’evoluzione del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Computing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Model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verso un modello meno rigido che sfrutti tutte le risorse 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disponibili: riduzione del disco necessario e 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utilizzo di tutte le CPU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idle</a:t>
            </a:r>
            <a:endParaRPr lang="it-IT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l’attuale modello non può scalare 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il paradigma rimane che i job vanno dove sono i dati ma, sfruttando l’efficienza del sistema di data management e le performance della rete,  la replica dei dati è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triggerata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dai job stessi</a:t>
            </a:r>
            <a:endParaRPr lang="it-IT" sz="1600" dirty="0" smtClean="0"/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Panda </a:t>
            </a:r>
            <a:r>
              <a:rPr lang="it-IT" sz="1600" dirty="0" err="1" smtClean="0">
                <a:solidFill>
                  <a:srgbClr val="FF0000"/>
                </a:solidFill>
              </a:rPr>
              <a:t>Dynamic</a:t>
            </a:r>
            <a:r>
              <a:rPr lang="it-IT" sz="1600" dirty="0" smtClean="0">
                <a:solidFill>
                  <a:srgbClr val="FF0000"/>
                </a:solidFill>
              </a:rPr>
              <a:t> Data </a:t>
            </a:r>
            <a:r>
              <a:rPr lang="it-IT" sz="1600" dirty="0" err="1" smtClean="0">
                <a:solidFill>
                  <a:srgbClr val="FF0000"/>
                </a:solidFill>
              </a:rPr>
              <a:t>Placement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Model</a:t>
            </a:r>
            <a:r>
              <a:rPr lang="it-IT" sz="1600" dirty="0" smtClean="0">
                <a:solidFill>
                  <a:srgbClr val="FF0000"/>
                </a:solidFill>
              </a:rPr>
              <a:t> (PD2PM) 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4445675"/>
            <a:ext cx="83540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Feedback dagli utenti italiani</a:t>
            </a:r>
            <a:endParaRPr lang="it-IT" sz="1600" dirty="0" smtClean="0"/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3366FF"/>
                </a:solidFill>
              </a:rPr>
              <a:t> soddisfazione </a:t>
            </a:r>
            <a:r>
              <a:rPr lang="it-IT" sz="1600" dirty="0" smtClean="0">
                <a:solidFill>
                  <a:srgbClr val="3366FF"/>
                </a:solidFill>
              </a:rPr>
              <a:t>e </a:t>
            </a:r>
            <a:r>
              <a:rPr lang="it-IT" sz="1600" dirty="0" err="1" smtClean="0">
                <a:solidFill>
                  <a:srgbClr val="3366FF"/>
                </a:solidFill>
              </a:rPr>
              <a:t>sopresa</a:t>
            </a:r>
            <a:r>
              <a:rPr lang="it-IT" sz="1600" dirty="0" smtClean="0">
                <a:solidFill>
                  <a:srgbClr val="3366FF"/>
                </a:solidFill>
              </a:rPr>
              <a:t> per il funzionamento della </a:t>
            </a:r>
            <a:r>
              <a:rPr lang="it-IT" sz="1600" dirty="0" smtClean="0">
                <a:solidFill>
                  <a:srgbClr val="3366FF"/>
                </a:solidFill>
              </a:rPr>
              <a:t>griglia, anche se alcune parti sono da migliorare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3366FF"/>
                </a:solidFill>
              </a:rPr>
              <a:t> </a:t>
            </a:r>
            <a:r>
              <a:rPr lang="it-IT" sz="1600" dirty="0" smtClean="0">
                <a:solidFill>
                  <a:srgbClr val="3366FF"/>
                </a:solidFill>
              </a:rPr>
              <a:t>major</a:t>
            </a:r>
            <a:r>
              <a:rPr lang="it-IT" sz="1600" dirty="0" smtClean="0">
                <a:solidFill>
                  <a:srgbClr val="3366FF"/>
                </a:solidFill>
              </a:rPr>
              <a:t> </a:t>
            </a:r>
            <a:r>
              <a:rPr lang="it-IT" sz="1600" dirty="0" err="1" smtClean="0">
                <a:solidFill>
                  <a:srgbClr val="3366FF"/>
                </a:solidFill>
              </a:rPr>
              <a:t>concern</a:t>
            </a:r>
            <a:r>
              <a:rPr lang="it-IT" sz="1600" dirty="0" smtClean="0">
                <a:solidFill>
                  <a:srgbClr val="3366FF"/>
                </a:solidFill>
              </a:rPr>
              <a:t> la necessità di </a:t>
            </a:r>
            <a:r>
              <a:rPr lang="it-IT" sz="1600" dirty="0" err="1" smtClean="0">
                <a:solidFill>
                  <a:srgbClr val="3366FF"/>
                </a:solidFill>
              </a:rPr>
              <a:t>runnare</a:t>
            </a:r>
            <a:r>
              <a:rPr lang="it-IT" sz="1600" dirty="0" smtClean="0">
                <a:solidFill>
                  <a:srgbClr val="3366FF"/>
                </a:solidFill>
              </a:rPr>
              <a:t> spesso</a:t>
            </a:r>
            <a:r>
              <a:rPr lang="it-IT" sz="1600" dirty="0" smtClean="0">
                <a:solidFill>
                  <a:srgbClr val="3366FF"/>
                </a:solidFill>
              </a:rPr>
              <a:t> in siti all’estero </a:t>
            </a:r>
            <a:r>
              <a:rPr lang="it-IT" sz="1600" dirty="0" smtClean="0">
                <a:solidFill>
                  <a:srgbClr val="3366FF"/>
                </a:solidFill>
              </a:rPr>
              <a:t>(nei siti attrattori)</a:t>
            </a:r>
            <a:r>
              <a:rPr lang="it-IT" sz="1600" dirty="0" smtClean="0">
                <a:solidFill>
                  <a:srgbClr val="3366FF"/>
                </a:solidFill>
              </a:rPr>
              <a:t> le cui slot d</a:t>
            </a:r>
            <a:r>
              <a:rPr lang="it-IT" sz="1600" dirty="0" smtClean="0">
                <a:solidFill>
                  <a:srgbClr val="3366FF"/>
                </a:solidFill>
              </a:rPr>
              <a:t>i analisi</a:t>
            </a:r>
            <a:r>
              <a:rPr lang="it-IT" sz="1600" dirty="0" smtClean="0">
                <a:solidFill>
                  <a:srgbClr val="3366FF"/>
                </a:solidFill>
              </a:rPr>
              <a:t> disponibili sono sempre più limitate e i tempi si allungano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3366FF"/>
                </a:solidFill>
              </a:rPr>
              <a:t> al momento</a:t>
            </a:r>
            <a:r>
              <a:rPr lang="it-IT" sz="1600" dirty="0" smtClean="0">
                <a:solidFill>
                  <a:srgbClr val="3366FF"/>
                </a:solidFill>
              </a:rPr>
              <a:t> però l’analisi </a:t>
            </a:r>
            <a:r>
              <a:rPr lang="it-IT" sz="1600" dirty="0" smtClean="0">
                <a:solidFill>
                  <a:srgbClr val="3366FF"/>
                </a:solidFill>
              </a:rPr>
              <a:t>non è ancora </a:t>
            </a:r>
            <a:r>
              <a:rPr lang="it-IT" sz="1600" i="1" dirty="0" smtClean="0">
                <a:solidFill>
                  <a:srgbClr val="3366FF"/>
                </a:solidFill>
              </a:rPr>
              <a:t>canonica</a:t>
            </a:r>
            <a:r>
              <a:rPr lang="it-IT" sz="1600" dirty="0" smtClean="0">
                <a:solidFill>
                  <a:srgbClr val="3366FF"/>
                </a:solidFill>
              </a:rPr>
              <a:t>, la bassa statistica permette di produrre piccole </a:t>
            </a:r>
            <a:r>
              <a:rPr lang="it-IT" sz="1600" dirty="0" err="1" smtClean="0">
                <a:solidFill>
                  <a:srgbClr val="3366FF"/>
                </a:solidFill>
              </a:rPr>
              <a:t>ntuple</a:t>
            </a:r>
            <a:r>
              <a:rPr lang="it-IT" sz="1600" dirty="0" smtClean="0">
                <a:solidFill>
                  <a:srgbClr val="3366FF"/>
                </a:solidFill>
              </a:rPr>
              <a:t> da analizzare </a:t>
            </a:r>
            <a:r>
              <a:rPr lang="it-IT" sz="1600" dirty="0" smtClean="0">
                <a:solidFill>
                  <a:srgbClr val="3366FF"/>
                </a:solidFill>
              </a:rPr>
              <a:t>localmente e </a:t>
            </a:r>
            <a:r>
              <a:rPr lang="it-IT" sz="1600" dirty="0" smtClean="0">
                <a:solidFill>
                  <a:srgbClr val="3366FF"/>
                </a:solidFill>
              </a:rPr>
              <a:t>l’attività nella griglia è limitata</a:t>
            </a:r>
            <a:endParaRPr lang="it-IT" sz="1600" dirty="0" smtClean="0">
              <a:solidFill>
                <a:srgbClr val="3366FF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3366FF"/>
                </a:solidFill>
              </a:rPr>
              <a:t> anche questo non scalerà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1447800"/>
            <a:ext cx="1676400" cy="400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647950"/>
            <a:ext cx="1676400" cy="400050"/>
          </a:xfrm>
          <a:prstGeom prst="rect">
            <a:avLst/>
          </a:prstGeom>
          <a:solidFill>
            <a:srgbClr val="FF6600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2667000"/>
            <a:ext cx="1676400" cy="400050"/>
          </a:xfrm>
          <a:prstGeom prst="rect">
            <a:avLst/>
          </a:prstGeom>
          <a:solidFill>
            <a:srgbClr val="FF6600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2667000"/>
            <a:ext cx="1676400" cy="400050"/>
          </a:xfrm>
          <a:prstGeom prst="rect">
            <a:avLst/>
          </a:prstGeom>
          <a:solidFill>
            <a:srgbClr val="FF6600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667000"/>
            <a:ext cx="1676400" cy="400050"/>
          </a:xfrm>
          <a:prstGeom prst="rect">
            <a:avLst/>
          </a:prstGeom>
          <a:solidFill>
            <a:srgbClr val="FF6600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2571750"/>
            <a:ext cx="16764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………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4019550"/>
            <a:ext cx="990600" cy="400050"/>
          </a:xfrm>
          <a:prstGeom prst="rect">
            <a:avLst/>
          </a:prstGeom>
          <a:solidFill>
            <a:srgbClr val="66FF99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4019550"/>
            <a:ext cx="990600" cy="400050"/>
          </a:xfrm>
          <a:prstGeom prst="rect">
            <a:avLst/>
          </a:prstGeom>
          <a:solidFill>
            <a:srgbClr val="66FF99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4019550"/>
            <a:ext cx="990600" cy="400050"/>
          </a:xfrm>
          <a:prstGeom prst="rect">
            <a:avLst/>
          </a:prstGeom>
          <a:solidFill>
            <a:srgbClr val="66FF99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4019550"/>
            <a:ext cx="990600" cy="400050"/>
          </a:xfrm>
          <a:prstGeom prst="rect">
            <a:avLst/>
          </a:prstGeom>
          <a:solidFill>
            <a:srgbClr val="66FF99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3886200"/>
            <a:ext cx="16764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………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5314950"/>
            <a:ext cx="990600" cy="400050"/>
          </a:xfrm>
          <a:prstGeom prst="rect">
            <a:avLst/>
          </a:prstGeom>
          <a:solidFill>
            <a:srgbClr val="FF99CC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5314950"/>
            <a:ext cx="990600" cy="400050"/>
          </a:xfrm>
          <a:prstGeom prst="rect">
            <a:avLst/>
          </a:prstGeom>
          <a:solidFill>
            <a:srgbClr val="FF99CC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5314950"/>
            <a:ext cx="990600" cy="400050"/>
          </a:xfrm>
          <a:prstGeom prst="rect">
            <a:avLst/>
          </a:prstGeom>
          <a:solidFill>
            <a:srgbClr val="FF99CC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7400" y="5314950"/>
            <a:ext cx="990600" cy="400050"/>
          </a:xfrm>
          <a:prstGeom prst="rect">
            <a:avLst/>
          </a:prstGeom>
          <a:solidFill>
            <a:srgbClr val="FF99CC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1400" y="5238750"/>
            <a:ext cx="16764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………</a:t>
            </a:r>
          </a:p>
        </p:txBody>
      </p:sp>
      <p:cxnSp>
        <p:nvCxnSpPr>
          <p:cNvPr id="17428" name="Straight Arrow Connector 21"/>
          <p:cNvCxnSpPr>
            <a:cxnSpLocks noChangeShapeType="1"/>
            <a:stCxn id="5" idx="2"/>
            <a:endCxn id="6" idx="0"/>
          </p:cNvCxnSpPr>
          <p:nvPr/>
        </p:nvCxnSpPr>
        <p:spPr bwMode="auto">
          <a:xfrm rot="5400000">
            <a:off x="2647950" y="647700"/>
            <a:ext cx="800100" cy="32004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429" name="Straight Arrow Connector 22"/>
          <p:cNvCxnSpPr>
            <a:cxnSpLocks noChangeShapeType="1"/>
            <a:stCxn id="5" idx="2"/>
            <a:endCxn id="9" idx="0"/>
          </p:cNvCxnSpPr>
          <p:nvPr/>
        </p:nvCxnSpPr>
        <p:spPr bwMode="auto">
          <a:xfrm rot="5400000">
            <a:off x="3590925" y="1609725"/>
            <a:ext cx="819150" cy="12954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430" name="Straight Arrow Connector 23"/>
          <p:cNvCxnSpPr>
            <a:cxnSpLocks noChangeShapeType="1"/>
            <a:stCxn id="5" idx="2"/>
            <a:endCxn id="8" idx="0"/>
          </p:cNvCxnSpPr>
          <p:nvPr/>
        </p:nvCxnSpPr>
        <p:spPr bwMode="auto">
          <a:xfrm rot="16200000" flipH="1">
            <a:off x="4543425" y="1952625"/>
            <a:ext cx="819150" cy="6096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431" name="Straight Arrow Connector 24"/>
          <p:cNvCxnSpPr>
            <a:cxnSpLocks noChangeShapeType="1"/>
            <a:stCxn id="5" idx="2"/>
            <a:endCxn id="7" idx="0"/>
          </p:cNvCxnSpPr>
          <p:nvPr/>
        </p:nvCxnSpPr>
        <p:spPr bwMode="auto">
          <a:xfrm rot="16200000" flipH="1">
            <a:off x="5838825" y="657225"/>
            <a:ext cx="819150" cy="32004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432" name="Straight Arrow Connector 31"/>
          <p:cNvCxnSpPr>
            <a:cxnSpLocks noChangeShapeType="1"/>
            <a:endCxn id="11" idx="0"/>
          </p:cNvCxnSpPr>
          <p:nvPr/>
        </p:nvCxnSpPr>
        <p:spPr bwMode="auto">
          <a:xfrm rot="10800000" flipV="1">
            <a:off x="1790700" y="3067050"/>
            <a:ext cx="1562100" cy="9525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433" name="Straight Arrow Connector 32"/>
          <p:cNvCxnSpPr>
            <a:cxnSpLocks noChangeShapeType="1"/>
            <a:endCxn id="12" idx="0"/>
          </p:cNvCxnSpPr>
          <p:nvPr/>
        </p:nvCxnSpPr>
        <p:spPr bwMode="auto">
          <a:xfrm rot="5400000">
            <a:off x="2667000" y="3333750"/>
            <a:ext cx="952500" cy="4191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434" name="Straight Arrow Connector 33"/>
          <p:cNvCxnSpPr>
            <a:cxnSpLocks noChangeShapeType="1"/>
            <a:endCxn id="13" idx="0"/>
          </p:cNvCxnSpPr>
          <p:nvPr/>
        </p:nvCxnSpPr>
        <p:spPr bwMode="auto">
          <a:xfrm rot="16200000" flipH="1">
            <a:off x="3238500" y="3181350"/>
            <a:ext cx="952500" cy="7239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435" name="Straight Arrow Connector 34"/>
          <p:cNvCxnSpPr>
            <a:cxnSpLocks noChangeShapeType="1"/>
            <a:endCxn id="14" idx="0"/>
          </p:cNvCxnSpPr>
          <p:nvPr/>
        </p:nvCxnSpPr>
        <p:spPr bwMode="auto">
          <a:xfrm>
            <a:off x="3352800" y="3067050"/>
            <a:ext cx="2476500" cy="9525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436" name="Straight Arrow Connector 39"/>
          <p:cNvCxnSpPr>
            <a:cxnSpLocks noChangeShapeType="1"/>
            <a:endCxn id="16" idx="0"/>
          </p:cNvCxnSpPr>
          <p:nvPr/>
        </p:nvCxnSpPr>
        <p:spPr bwMode="auto">
          <a:xfrm rot="10800000" flipV="1">
            <a:off x="1485900" y="4419600"/>
            <a:ext cx="1447800" cy="89535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437" name="Straight Arrow Connector 40"/>
          <p:cNvCxnSpPr>
            <a:cxnSpLocks noChangeShapeType="1"/>
            <a:endCxn id="19" idx="0"/>
          </p:cNvCxnSpPr>
          <p:nvPr/>
        </p:nvCxnSpPr>
        <p:spPr bwMode="auto">
          <a:xfrm rot="5400000">
            <a:off x="2295525" y="4676775"/>
            <a:ext cx="895350" cy="3810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438" name="Straight Arrow Connector 41"/>
          <p:cNvCxnSpPr>
            <a:cxnSpLocks noChangeShapeType="1"/>
            <a:endCxn id="18" idx="0"/>
          </p:cNvCxnSpPr>
          <p:nvPr/>
        </p:nvCxnSpPr>
        <p:spPr bwMode="auto">
          <a:xfrm rot="16200000" flipH="1">
            <a:off x="2828925" y="4524375"/>
            <a:ext cx="895350" cy="685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439" name="Straight Arrow Connector 42"/>
          <p:cNvCxnSpPr>
            <a:cxnSpLocks noChangeShapeType="1"/>
            <a:endCxn id="17" idx="0"/>
          </p:cNvCxnSpPr>
          <p:nvPr/>
        </p:nvCxnSpPr>
        <p:spPr bwMode="auto">
          <a:xfrm>
            <a:off x="2933700" y="4419600"/>
            <a:ext cx="2286000" cy="89535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48" name="TextBox 47"/>
          <p:cNvSpPr txBox="1"/>
          <p:nvPr/>
        </p:nvSpPr>
        <p:spPr>
          <a:xfrm>
            <a:off x="3606804" y="1996018"/>
            <a:ext cx="209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</a:rPr>
              <a:t>RAW, ESD, AOD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14600" y="3319463"/>
            <a:ext cx="1676400" cy="338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</a:rPr>
              <a:t>AOD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33600" y="4691063"/>
            <a:ext cx="1676400" cy="338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</a:rPr>
              <a:t>N-tuples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00800" y="3733800"/>
            <a:ext cx="2667000" cy="3038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600" dirty="0">
                <a:latin typeface="+mn-lt"/>
              </a:rPr>
              <a:t>Nel modello MONARC (anni '90) ogni sito era connesso ad un solo sito del livello superiore e i dati venivano distribuiti gerarchicamente</a:t>
            </a:r>
          </a:p>
          <a:p>
            <a:pPr>
              <a:lnSpc>
                <a:spcPct val="120000"/>
              </a:lnSpc>
              <a:defRPr/>
            </a:pPr>
            <a:r>
              <a:rPr lang="it-IT" sz="1600" dirty="0">
                <a:latin typeface="+mn-lt"/>
              </a:rPr>
              <a:t>Ogni utente aveva accesso solo alle risorse e ai dati disponibili nella sua gerarchia 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971550" y="280460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CM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gerarchico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originale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(data push)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1447800"/>
            <a:ext cx="1676400" cy="400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647950"/>
            <a:ext cx="1676400" cy="400050"/>
          </a:xfrm>
          <a:prstGeom prst="rect">
            <a:avLst/>
          </a:prstGeom>
          <a:solidFill>
            <a:srgbClr val="FF6600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2667000"/>
            <a:ext cx="1676400" cy="400050"/>
          </a:xfrm>
          <a:prstGeom prst="rect">
            <a:avLst/>
          </a:prstGeom>
          <a:solidFill>
            <a:srgbClr val="FF6600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2667000"/>
            <a:ext cx="1676400" cy="400050"/>
          </a:xfrm>
          <a:prstGeom prst="rect">
            <a:avLst/>
          </a:prstGeom>
          <a:solidFill>
            <a:srgbClr val="FF6600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667000"/>
            <a:ext cx="1676400" cy="400050"/>
          </a:xfrm>
          <a:prstGeom prst="rect">
            <a:avLst/>
          </a:prstGeom>
          <a:solidFill>
            <a:srgbClr val="FF6600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2571750"/>
            <a:ext cx="16764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………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4019550"/>
            <a:ext cx="990600" cy="400050"/>
          </a:xfrm>
          <a:prstGeom prst="rect">
            <a:avLst/>
          </a:prstGeom>
          <a:solidFill>
            <a:srgbClr val="66FF99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4019550"/>
            <a:ext cx="990600" cy="400050"/>
          </a:xfrm>
          <a:prstGeom prst="rect">
            <a:avLst/>
          </a:prstGeom>
          <a:solidFill>
            <a:srgbClr val="66FF99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4019550"/>
            <a:ext cx="990600" cy="400050"/>
          </a:xfrm>
          <a:prstGeom prst="rect">
            <a:avLst/>
          </a:prstGeom>
          <a:solidFill>
            <a:srgbClr val="66FF99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4019550"/>
            <a:ext cx="990600" cy="400050"/>
          </a:xfrm>
          <a:prstGeom prst="rect">
            <a:avLst/>
          </a:prstGeom>
          <a:solidFill>
            <a:srgbClr val="66FF99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3886200"/>
            <a:ext cx="16764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………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5314950"/>
            <a:ext cx="990600" cy="400050"/>
          </a:xfrm>
          <a:prstGeom prst="rect">
            <a:avLst/>
          </a:prstGeom>
          <a:solidFill>
            <a:srgbClr val="FF99CC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5314950"/>
            <a:ext cx="990600" cy="400050"/>
          </a:xfrm>
          <a:prstGeom prst="rect">
            <a:avLst/>
          </a:prstGeom>
          <a:solidFill>
            <a:srgbClr val="FF99CC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5314950"/>
            <a:ext cx="990600" cy="400050"/>
          </a:xfrm>
          <a:prstGeom prst="rect">
            <a:avLst/>
          </a:prstGeom>
          <a:solidFill>
            <a:srgbClr val="FF99CC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7400" y="5314950"/>
            <a:ext cx="990600" cy="400050"/>
          </a:xfrm>
          <a:prstGeom prst="rect">
            <a:avLst/>
          </a:prstGeom>
          <a:solidFill>
            <a:srgbClr val="FF99CC">
              <a:alpha val="6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Tier-3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1400" y="5238750"/>
            <a:ext cx="16764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</a:rPr>
              <a:t>………</a:t>
            </a:r>
          </a:p>
        </p:txBody>
      </p:sp>
      <p:cxnSp>
        <p:nvCxnSpPr>
          <p:cNvPr id="19476" name="Straight Arrow Connector 21"/>
          <p:cNvCxnSpPr>
            <a:cxnSpLocks noChangeShapeType="1"/>
            <a:stCxn id="5" idx="2"/>
            <a:endCxn id="6" idx="0"/>
          </p:cNvCxnSpPr>
          <p:nvPr/>
        </p:nvCxnSpPr>
        <p:spPr bwMode="auto">
          <a:xfrm rot="5400000">
            <a:off x="2647950" y="647700"/>
            <a:ext cx="800100" cy="32004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477" name="Straight Arrow Connector 22"/>
          <p:cNvCxnSpPr>
            <a:cxnSpLocks noChangeShapeType="1"/>
            <a:stCxn id="5" idx="2"/>
            <a:endCxn id="9" idx="0"/>
          </p:cNvCxnSpPr>
          <p:nvPr/>
        </p:nvCxnSpPr>
        <p:spPr bwMode="auto">
          <a:xfrm rot="5400000">
            <a:off x="3590925" y="1609725"/>
            <a:ext cx="819150" cy="12954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478" name="Straight Arrow Connector 23"/>
          <p:cNvCxnSpPr>
            <a:cxnSpLocks noChangeShapeType="1"/>
            <a:stCxn id="5" idx="2"/>
            <a:endCxn id="8" idx="0"/>
          </p:cNvCxnSpPr>
          <p:nvPr/>
        </p:nvCxnSpPr>
        <p:spPr bwMode="auto">
          <a:xfrm rot="16200000" flipH="1">
            <a:off x="4543425" y="1952625"/>
            <a:ext cx="819150" cy="6096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479" name="Straight Arrow Connector 24"/>
          <p:cNvCxnSpPr>
            <a:cxnSpLocks noChangeShapeType="1"/>
            <a:stCxn id="5" idx="2"/>
            <a:endCxn id="7" idx="0"/>
          </p:cNvCxnSpPr>
          <p:nvPr/>
        </p:nvCxnSpPr>
        <p:spPr bwMode="auto">
          <a:xfrm rot="16200000" flipH="1">
            <a:off x="5838825" y="657225"/>
            <a:ext cx="819150" cy="32004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9480" name="Straight Arrow Connector 31"/>
          <p:cNvCxnSpPr>
            <a:cxnSpLocks noChangeShapeType="1"/>
            <a:endCxn id="11" idx="0"/>
          </p:cNvCxnSpPr>
          <p:nvPr/>
        </p:nvCxnSpPr>
        <p:spPr bwMode="auto">
          <a:xfrm rot="10800000" flipV="1">
            <a:off x="1790700" y="3067050"/>
            <a:ext cx="1562100" cy="9525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9481" name="Straight Arrow Connector 32"/>
          <p:cNvCxnSpPr>
            <a:cxnSpLocks noChangeShapeType="1"/>
            <a:endCxn id="12" idx="0"/>
          </p:cNvCxnSpPr>
          <p:nvPr/>
        </p:nvCxnSpPr>
        <p:spPr bwMode="auto">
          <a:xfrm rot="5400000">
            <a:off x="2667000" y="3333750"/>
            <a:ext cx="952500" cy="4191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9482" name="Straight Arrow Connector 33"/>
          <p:cNvCxnSpPr>
            <a:cxnSpLocks noChangeShapeType="1"/>
            <a:endCxn id="13" idx="0"/>
          </p:cNvCxnSpPr>
          <p:nvPr/>
        </p:nvCxnSpPr>
        <p:spPr bwMode="auto">
          <a:xfrm rot="16200000" flipH="1">
            <a:off x="3238500" y="3181350"/>
            <a:ext cx="952500" cy="7239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9483" name="Straight Arrow Connector 34"/>
          <p:cNvCxnSpPr>
            <a:cxnSpLocks noChangeShapeType="1"/>
            <a:endCxn id="14" idx="0"/>
          </p:cNvCxnSpPr>
          <p:nvPr/>
        </p:nvCxnSpPr>
        <p:spPr bwMode="auto">
          <a:xfrm>
            <a:off x="3352800" y="3067050"/>
            <a:ext cx="2476500" cy="9525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9484" name="Straight Arrow Connector 39"/>
          <p:cNvCxnSpPr>
            <a:cxnSpLocks noChangeShapeType="1"/>
            <a:endCxn id="16" idx="0"/>
          </p:cNvCxnSpPr>
          <p:nvPr/>
        </p:nvCxnSpPr>
        <p:spPr bwMode="auto">
          <a:xfrm rot="10800000" flipV="1">
            <a:off x="1485900" y="4419600"/>
            <a:ext cx="1447800" cy="89535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485" name="Straight Arrow Connector 40"/>
          <p:cNvCxnSpPr>
            <a:cxnSpLocks noChangeShapeType="1"/>
            <a:endCxn id="19" idx="0"/>
          </p:cNvCxnSpPr>
          <p:nvPr/>
        </p:nvCxnSpPr>
        <p:spPr bwMode="auto">
          <a:xfrm rot="5400000">
            <a:off x="2295525" y="4676775"/>
            <a:ext cx="895350" cy="3810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486" name="Straight Arrow Connector 41"/>
          <p:cNvCxnSpPr>
            <a:cxnSpLocks noChangeShapeType="1"/>
            <a:endCxn id="18" idx="0"/>
          </p:cNvCxnSpPr>
          <p:nvPr/>
        </p:nvCxnSpPr>
        <p:spPr bwMode="auto">
          <a:xfrm rot="16200000" flipH="1">
            <a:off x="2828925" y="4524375"/>
            <a:ext cx="895350" cy="685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487" name="Straight Arrow Connector 42"/>
          <p:cNvCxnSpPr>
            <a:cxnSpLocks noChangeShapeType="1"/>
            <a:endCxn id="17" idx="0"/>
          </p:cNvCxnSpPr>
          <p:nvPr/>
        </p:nvCxnSpPr>
        <p:spPr bwMode="auto">
          <a:xfrm>
            <a:off x="2933700" y="4419600"/>
            <a:ext cx="2286000" cy="89535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489" name="Straight Arrow Connector 36"/>
          <p:cNvCxnSpPr>
            <a:cxnSpLocks noChangeShapeType="1"/>
            <a:endCxn id="11" idx="0"/>
          </p:cNvCxnSpPr>
          <p:nvPr/>
        </p:nvCxnSpPr>
        <p:spPr bwMode="auto">
          <a:xfrm rot="16200000" flipH="1">
            <a:off x="1152525" y="3381375"/>
            <a:ext cx="971550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490" name="Straight Arrow Connector 37"/>
          <p:cNvCxnSpPr>
            <a:cxnSpLocks noChangeShapeType="1"/>
            <a:endCxn id="12" idx="0"/>
          </p:cNvCxnSpPr>
          <p:nvPr/>
        </p:nvCxnSpPr>
        <p:spPr bwMode="auto">
          <a:xfrm>
            <a:off x="1485900" y="3048000"/>
            <a:ext cx="1447800" cy="97155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491" name="Straight Arrow Connector 38"/>
          <p:cNvCxnSpPr>
            <a:cxnSpLocks noChangeShapeType="1"/>
            <a:endCxn id="13" idx="0"/>
          </p:cNvCxnSpPr>
          <p:nvPr/>
        </p:nvCxnSpPr>
        <p:spPr bwMode="auto">
          <a:xfrm>
            <a:off x="1485900" y="3048000"/>
            <a:ext cx="2590800" cy="97155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492" name="Straight Arrow Connector 43"/>
          <p:cNvCxnSpPr>
            <a:cxnSpLocks noChangeShapeType="1"/>
            <a:endCxn id="14" idx="0"/>
          </p:cNvCxnSpPr>
          <p:nvPr/>
        </p:nvCxnSpPr>
        <p:spPr bwMode="auto">
          <a:xfrm>
            <a:off x="1485900" y="3048000"/>
            <a:ext cx="4343400" cy="97155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493" name="Straight Arrow Connector 52"/>
          <p:cNvCxnSpPr>
            <a:cxnSpLocks noChangeShapeType="1"/>
            <a:stCxn id="8" idx="2"/>
            <a:endCxn id="11" idx="0"/>
          </p:cNvCxnSpPr>
          <p:nvPr/>
        </p:nvCxnSpPr>
        <p:spPr bwMode="auto">
          <a:xfrm rot="5400000">
            <a:off x="3048000" y="1809750"/>
            <a:ext cx="952500" cy="34671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494" name="Straight Arrow Connector 55"/>
          <p:cNvCxnSpPr>
            <a:cxnSpLocks noChangeShapeType="1"/>
            <a:stCxn id="8" idx="2"/>
            <a:endCxn id="12" idx="0"/>
          </p:cNvCxnSpPr>
          <p:nvPr/>
        </p:nvCxnSpPr>
        <p:spPr bwMode="auto">
          <a:xfrm rot="5400000">
            <a:off x="3619500" y="2381250"/>
            <a:ext cx="952500" cy="23241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495" name="Straight Arrow Connector 56"/>
          <p:cNvCxnSpPr>
            <a:cxnSpLocks noChangeShapeType="1"/>
            <a:stCxn id="8" idx="2"/>
            <a:endCxn id="13" idx="0"/>
          </p:cNvCxnSpPr>
          <p:nvPr/>
        </p:nvCxnSpPr>
        <p:spPr bwMode="auto">
          <a:xfrm rot="5400000">
            <a:off x="4191000" y="2952750"/>
            <a:ext cx="952500" cy="11811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496" name="Straight Arrow Connector 57"/>
          <p:cNvCxnSpPr>
            <a:cxnSpLocks noChangeShapeType="1"/>
            <a:stCxn id="8" idx="2"/>
            <a:endCxn id="14" idx="0"/>
          </p:cNvCxnSpPr>
          <p:nvPr/>
        </p:nvCxnSpPr>
        <p:spPr bwMode="auto">
          <a:xfrm rot="16200000" flipH="1">
            <a:off x="5067300" y="3257550"/>
            <a:ext cx="952500" cy="5715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49" name="TextBox 48"/>
          <p:cNvSpPr txBox="1"/>
          <p:nvPr/>
        </p:nvSpPr>
        <p:spPr>
          <a:xfrm>
            <a:off x="2514600" y="3319463"/>
            <a:ext cx="1676400" cy="338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</a:rPr>
              <a:t>AOD, (ESD)</a:t>
            </a:r>
          </a:p>
        </p:txBody>
      </p:sp>
      <p:cxnSp>
        <p:nvCxnSpPr>
          <p:cNvPr id="19498" name="Straight Arrow Connector 64"/>
          <p:cNvCxnSpPr>
            <a:cxnSpLocks noChangeShapeType="1"/>
            <a:stCxn id="14" idx="2"/>
            <a:endCxn id="17" idx="0"/>
          </p:cNvCxnSpPr>
          <p:nvPr/>
        </p:nvCxnSpPr>
        <p:spPr bwMode="auto">
          <a:xfrm rot="5400000">
            <a:off x="5076825" y="4562475"/>
            <a:ext cx="895350" cy="6096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499" name="Straight Arrow Connector 67"/>
          <p:cNvCxnSpPr>
            <a:cxnSpLocks noChangeShapeType="1"/>
            <a:stCxn id="14" idx="2"/>
            <a:endCxn id="16" idx="0"/>
          </p:cNvCxnSpPr>
          <p:nvPr/>
        </p:nvCxnSpPr>
        <p:spPr bwMode="auto">
          <a:xfrm rot="5400000">
            <a:off x="3209925" y="2695575"/>
            <a:ext cx="895350" cy="43434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500" name="Straight Arrow Connector 68"/>
          <p:cNvCxnSpPr>
            <a:cxnSpLocks noChangeShapeType="1"/>
            <a:stCxn id="14" idx="2"/>
            <a:endCxn id="19" idx="0"/>
          </p:cNvCxnSpPr>
          <p:nvPr/>
        </p:nvCxnSpPr>
        <p:spPr bwMode="auto">
          <a:xfrm rot="5400000">
            <a:off x="3743325" y="3228975"/>
            <a:ext cx="895350" cy="32766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501" name="Straight Arrow Connector 69"/>
          <p:cNvCxnSpPr>
            <a:cxnSpLocks noChangeShapeType="1"/>
            <a:stCxn id="14" idx="2"/>
            <a:endCxn id="18" idx="0"/>
          </p:cNvCxnSpPr>
          <p:nvPr/>
        </p:nvCxnSpPr>
        <p:spPr bwMode="auto">
          <a:xfrm rot="5400000">
            <a:off x="4276725" y="3762375"/>
            <a:ext cx="895350" cy="2209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502" name="Straight Arrow Connector 77"/>
          <p:cNvCxnSpPr>
            <a:cxnSpLocks noChangeShapeType="1"/>
            <a:stCxn id="13" idx="2"/>
            <a:endCxn id="17" idx="0"/>
          </p:cNvCxnSpPr>
          <p:nvPr/>
        </p:nvCxnSpPr>
        <p:spPr bwMode="auto">
          <a:xfrm rot="16200000" flipH="1">
            <a:off x="4200525" y="4295775"/>
            <a:ext cx="895350" cy="11430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503" name="Straight Arrow Connector 80"/>
          <p:cNvCxnSpPr>
            <a:cxnSpLocks noChangeShapeType="1"/>
            <a:stCxn id="13" idx="2"/>
            <a:endCxn id="19" idx="0"/>
          </p:cNvCxnSpPr>
          <p:nvPr/>
        </p:nvCxnSpPr>
        <p:spPr bwMode="auto">
          <a:xfrm rot="5400000">
            <a:off x="2867025" y="4105275"/>
            <a:ext cx="895350" cy="15240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504" name="Straight Arrow Connector 81"/>
          <p:cNvCxnSpPr>
            <a:cxnSpLocks noChangeShapeType="1"/>
            <a:stCxn id="13" idx="2"/>
            <a:endCxn id="18" idx="0"/>
          </p:cNvCxnSpPr>
          <p:nvPr/>
        </p:nvCxnSpPr>
        <p:spPr bwMode="auto">
          <a:xfrm rot="5400000">
            <a:off x="3400425" y="4638675"/>
            <a:ext cx="895350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505" name="Straight Arrow Connector 82"/>
          <p:cNvCxnSpPr>
            <a:cxnSpLocks noChangeShapeType="1"/>
            <a:stCxn id="13" idx="2"/>
            <a:endCxn id="16" idx="0"/>
          </p:cNvCxnSpPr>
          <p:nvPr/>
        </p:nvCxnSpPr>
        <p:spPr bwMode="auto">
          <a:xfrm rot="5400000">
            <a:off x="2333625" y="3571875"/>
            <a:ext cx="895350" cy="2590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506" name="Straight Arrow Connector 89"/>
          <p:cNvCxnSpPr>
            <a:cxnSpLocks noChangeShapeType="1"/>
            <a:stCxn id="11" idx="2"/>
            <a:endCxn id="16" idx="0"/>
          </p:cNvCxnSpPr>
          <p:nvPr/>
        </p:nvCxnSpPr>
        <p:spPr bwMode="auto">
          <a:xfrm rot="5400000">
            <a:off x="1190625" y="4714875"/>
            <a:ext cx="895350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507" name="Straight Arrow Connector 92"/>
          <p:cNvCxnSpPr>
            <a:cxnSpLocks noChangeShapeType="1"/>
            <a:stCxn id="11" idx="2"/>
            <a:endCxn id="19" idx="0"/>
          </p:cNvCxnSpPr>
          <p:nvPr/>
        </p:nvCxnSpPr>
        <p:spPr bwMode="auto">
          <a:xfrm rot="16200000" flipH="1">
            <a:off x="1724025" y="4486275"/>
            <a:ext cx="895350" cy="7620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508" name="Straight Arrow Connector 93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2266950" y="3943350"/>
            <a:ext cx="838200" cy="17907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9509" name="Straight Arrow Connector 94"/>
          <p:cNvCxnSpPr>
            <a:cxnSpLocks noChangeShapeType="1"/>
            <a:stCxn id="11" idx="2"/>
            <a:endCxn id="17" idx="0"/>
          </p:cNvCxnSpPr>
          <p:nvPr/>
        </p:nvCxnSpPr>
        <p:spPr bwMode="auto">
          <a:xfrm rot="16200000" flipH="1">
            <a:off x="3057525" y="3152775"/>
            <a:ext cx="895350" cy="342900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50" name="TextBox 49"/>
          <p:cNvSpPr txBox="1"/>
          <p:nvPr/>
        </p:nvSpPr>
        <p:spPr>
          <a:xfrm>
            <a:off x="1905000" y="4691063"/>
            <a:ext cx="3352800" cy="338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</a:rPr>
              <a:t>N-tuples, (AOD)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400800" y="3733800"/>
            <a:ext cx="2667000" cy="3038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600" dirty="0">
                <a:latin typeface="+mn-lt"/>
              </a:rPr>
              <a:t>Nel modello </a:t>
            </a:r>
            <a:r>
              <a:rPr lang="it-IT" sz="1600" dirty="0" err="1">
                <a:latin typeface="+mn-lt"/>
              </a:rPr>
              <a:t>Grid</a:t>
            </a:r>
            <a:r>
              <a:rPr lang="it-IT" sz="1600" dirty="0">
                <a:latin typeface="+mn-lt"/>
              </a:rPr>
              <a:t> dinamico (anni 2010) ogni sito è connesso a tutti i siti del livello superiore e i dati sono in parte distribuiti e in parte richiesti</a:t>
            </a:r>
          </a:p>
          <a:p>
            <a:pPr>
              <a:lnSpc>
                <a:spcPct val="120000"/>
              </a:lnSpc>
              <a:defRPr/>
            </a:pPr>
            <a:r>
              <a:rPr lang="it-IT" sz="1600" dirty="0">
                <a:latin typeface="+mn-lt"/>
              </a:rPr>
              <a:t>Ogni utente ha accesso a tutte le risorse e ai dati disponibili ovunque (con livelli di priorità diversi)</a:t>
            </a: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971550" y="280460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CM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dinamico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(data pull)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06804" y="1996018"/>
            <a:ext cx="209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</a:rPr>
              <a:t>RAW, ESD, AOD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58850" y="280460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Panda Dynamic Data Placement Model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500" y="800100"/>
            <a:ext cx="83540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Modello di distribuzione dei dati basato sull’idea di considerare gli </a:t>
            </a:r>
            <a:r>
              <a:rPr lang="it-IT" sz="1600" dirty="0" err="1" smtClean="0"/>
              <a:t>storage</a:t>
            </a:r>
            <a:r>
              <a:rPr lang="it-IT" sz="1600" dirty="0" smtClean="0"/>
              <a:t> dei Tier2 come cache  </a:t>
            </a:r>
          </a:p>
          <a:p>
            <a:pPr>
              <a:buFont typeface="Arial"/>
              <a:buChar char="•"/>
            </a:pPr>
            <a:endParaRPr lang="it-IT" sz="1600" dirty="0" smtClean="0"/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chemeClr val="tx2"/>
                </a:solidFill>
              </a:rPr>
              <a:t> Oggi job vanno verso i dati </a:t>
            </a:r>
            <a:r>
              <a:rPr lang="it-IT" sz="1600" b="1" dirty="0" err="1" smtClean="0">
                <a:solidFill>
                  <a:schemeClr val="tx2"/>
                </a:solidFill>
              </a:rPr>
              <a:t>pre-placed</a:t>
            </a:r>
            <a:endParaRPr lang="it-IT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chemeClr val="tx2"/>
                </a:solidFill>
              </a:rPr>
              <a:t> nuovo modello più </a:t>
            </a:r>
            <a:r>
              <a:rPr lang="it-IT" sz="1600" dirty="0" smtClean="0">
                <a:solidFill>
                  <a:schemeClr val="tx2"/>
                </a:solidFill>
              </a:rPr>
              <a:t>reattivo, PD2PM: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nessun dato </a:t>
            </a:r>
            <a:r>
              <a:rPr lang="it-IT" sz="1600" b="1" dirty="0" err="1" smtClean="0">
                <a:solidFill>
                  <a:schemeClr val="accent3">
                    <a:lumMod val="50000"/>
                  </a:schemeClr>
                </a:solidFill>
              </a:rPr>
              <a:t>pre-placed</a:t>
            </a:r>
            <a:r>
              <a:rPr lang="it-IT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nei Tier2, stop alla replica automatica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immutata la distribuzione dei dati nei Tier1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Panda esegue la replica on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demand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verso i Tier2 (se i dati non sono presenti in altri Tier2)</a:t>
            </a:r>
          </a:p>
          <a:p>
            <a:pPr lvl="2">
              <a:buFont typeface="Arial"/>
              <a:buChar char="•"/>
            </a:pPr>
            <a:r>
              <a:rPr lang="it-IT" sz="1600" dirty="0" smtClean="0">
                <a:solidFill>
                  <a:srgbClr val="660066"/>
                </a:solidFill>
              </a:rPr>
              <a:t>il job gira comunque solo dove sono i dati, per cui la prima volta al Tier1 (non c’è inefficienza) e successivamente al Tier2 dove è stata eseguita e completata la replica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clean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up dei Tier2 quando lo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storage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è pieno basato sul sistema di popolarità</a:t>
            </a: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chemeClr val="tx2"/>
                </a:solidFill>
              </a:rPr>
              <a:t> il modello, nella sua fase finale, funzionerà collegando i Tier2 con i Tier1 di ogni </a:t>
            </a:r>
            <a:r>
              <a:rPr lang="it-IT" sz="1600" dirty="0" err="1" smtClean="0">
                <a:solidFill>
                  <a:schemeClr val="tx2"/>
                </a:solidFill>
              </a:rPr>
              <a:t>cloud</a:t>
            </a:r>
            <a:endParaRPr lang="it-IT" sz="1600" dirty="0" smtClean="0">
              <a:solidFill>
                <a:schemeClr val="tx2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anche solo l’applicazione all’interno della singola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cloud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permetterebbe comunque di ottimizzare l’uso dello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storage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e delle CPU</a:t>
            </a:r>
            <a:endParaRPr lang="it-IT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4152900"/>
            <a:ext cx="6216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Questo modello è in fase di test, bisogna valutare attentamente le performance prima di renderlo operativo e basare su di esso il nuovo </a:t>
            </a:r>
            <a:r>
              <a:rPr lang="it-IT" sz="1600" dirty="0" err="1" smtClean="0">
                <a:solidFill>
                  <a:srgbClr val="FF0000"/>
                </a:solidFill>
              </a:rPr>
              <a:t>CM</a:t>
            </a:r>
            <a:endParaRPr lang="it-IT" sz="1600" dirty="0" smtClean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660066"/>
                </a:solidFill>
              </a:rPr>
              <a:t> test in USA dove la replica automatica degli ESD e </a:t>
            </a:r>
            <a:r>
              <a:rPr lang="it-IT" sz="1600" dirty="0" err="1" smtClean="0">
                <a:solidFill>
                  <a:srgbClr val="660066"/>
                </a:solidFill>
              </a:rPr>
              <a:t>dESD</a:t>
            </a:r>
            <a:r>
              <a:rPr lang="it-IT" sz="1600" dirty="0" smtClean="0">
                <a:solidFill>
                  <a:srgbClr val="660066"/>
                </a:solidFill>
              </a:rPr>
              <a:t> è stata bloccata, rimane per gli AOD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660066"/>
                </a:solidFill>
              </a:rPr>
              <a:t> &gt; 800 </a:t>
            </a:r>
            <a:r>
              <a:rPr lang="it-IT" sz="1600" dirty="0" err="1" smtClean="0">
                <a:solidFill>
                  <a:srgbClr val="660066"/>
                </a:solidFill>
              </a:rPr>
              <a:t>dataset</a:t>
            </a:r>
            <a:r>
              <a:rPr lang="it-IT" sz="1600" dirty="0" smtClean="0">
                <a:solidFill>
                  <a:srgbClr val="660066"/>
                </a:solidFill>
              </a:rPr>
              <a:t> sottoscritti verso i siti meno occupati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660066"/>
                </a:solidFill>
              </a:rPr>
              <a:t> l’uso delle </a:t>
            </a:r>
            <a:r>
              <a:rPr lang="it-IT" sz="1600" i="1" dirty="0" err="1" smtClean="0">
                <a:solidFill>
                  <a:srgbClr val="660066"/>
                </a:solidFill>
              </a:rPr>
              <a:t>cached</a:t>
            </a:r>
            <a:r>
              <a:rPr lang="it-IT" sz="1600" i="1" dirty="0" smtClean="0">
                <a:solidFill>
                  <a:srgbClr val="660066"/>
                </a:solidFill>
              </a:rPr>
              <a:t> </a:t>
            </a:r>
            <a:r>
              <a:rPr lang="it-IT" sz="1600" i="1" dirty="0" err="1" smtClean="0">
                <a:solidFill>
                  <a:srgbClr val="660066"/>
                </a:solidFill>
              </a:rPr>
              <a:t>copies</a:t>
            </a:r>
            <a:r>
              <a:rPr lang="it-IT" sz="1600" i="1" dirty="0" smtClean="0">
                <a:solidFill>
                  <a:srgbClr val="660066"/>
                </a:solidFill>
              </a:rPr>
              <a:t> </a:t>
            </a:r>
            <a:r>
              <a:rPr lang="it-IT" sz="1600" dirty="0" smtClean="0">
                <a:solidFill>
                  <a:srgbClr val="660066"/>
                </a:solidFill>
              </a:rPr>
              <a:t>è però ancora molto sbilanciato 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660066"/>
                </a:solidFill>
              </a:rPr>
              <a:t> </a:t>
            </a:r>
            <a:r>
              <a:rPr lang="it-IT" sz="1600" dirty="0" err="1" smtClean="0">
                <a:solidFill>
                  <a:srgbClr val="660066"/>
                </a:solidFill>
              </a:rPr>
              <a:t>brokering</a:t>
            </a:r>
            <a:r>
              <a:rPr lang="it-IT" sz="1600" dirty="0" smtClean="0">
                <a:solidFill>
                  <a:srgbClr val="660066"/>
                </a:solidFill>
              </a:rPr>
              <a:t> automatico verso le nuove repliche da migliorare</a:t>
            </a:r>
          </a:p>
          <a:p>
            <a:pPr lvl="1"/>
            <a:endParaRPr lang="it-IT" sz="1600" dirty="0" smtClean="0">
              <a:solidFill>
                <a:srgbClr val="660066"/>
              </a:solidFill>
            </a:endParaRPr>
          </a:p>
          <a:p>
            <a:r>
              <a:rPr lang="it-IT" sz="1600" dirty="0" smtClean="0">
                <a:solidFill>
                  <a:srgbClr val="FF0000"/>
                </a:solidFill>
              </a:rPr>
              <a:t>promettente, ma richiede ancora molto studio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r="9091" b="5294"/>
          <a:stretch>
            <a:fillRect/>
          </a:stretch>
        </p:blipFill>
        <p:spPr>
          <a:xfrm>
            <a:off x="6407150" y="3951387"/>
            <a:ext cx="2305050" cy="2530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550" y="280460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Group Analysis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833" y="846684"/>
            <a:ext cx="8233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Attività di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skimming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e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slimming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dei gruppi di Fisica e Performance di ATLAS</a:t>
            </a:r>
          </a:p>
          <a:p>
            <a:pPr lvl="1"/>
            <a:endParaRPr lang="it-IT" sz="1600" dirty="0" smtClean="0">
              <a:solidFill>
                <a:schemeClr val="tx2"/>
              </a:solidFill>
              <a:latin typeface="Comic Sans MS"/>
              <a:cs typeface="Comic Sans MS"/>
            </a:endParaRPr>
          </a:p>
          <a:p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Selezione dei siti (faticosa) in base alle performance determinate dai test periodici di analisi (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Hammer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Cloud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), all’affidabilità e alla disponibilità di spazio disco.</a:t>
            </a:r>
            <a:endParaRPr lang="it-IT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376" y="1988895"/>
            <a:ext cx="6373281" cy="37931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4908" y="5662109"/>
            <a:ext cx="749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Milano, Napoli e Roma hanno superato senza problemi la selezione. Frascati supera le metriche di performance e affidabilità ma non ha lo spazio disco necessario. Faremo richiesta dopo l’installazione delle risorse 2010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4162" name="Text Box 2"/>
          <p:cNvSpPr txBox="1">
            <a:spLocks noChangeArrowheads="1"/>
          </p:cNvSpPr>
          <p:nvPr/>
        </p:nvSpPr>
        <p:spPr bwMode="auto">
          <a:xfrm>
            <a:off x="1979613" y="2659584"/>
            <a:ext cx="5767387" cy="892552"/>
          </a:xfrm>
          <a:prstGeom prst="rect">
            <a:avLst/>
          </a:prstGeom>
          <a:gradFill rotWithShape="1">
            <a:gsLst>
              <a:gs pos="0">
                <a:srgbClr val="CCFFFF">
                  <a:alpha val="95000"/>
                </a:srgbClr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I Tier2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Italiani</a:t>
            </a:r>
            <a:endParaRPr 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(</a:t>
            </a:r>
            <a:r>
              <a:rPr lang="en-US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anche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se molto </a:t>
            </a:r>
            <a:r>
              <a:rPr lang="en-US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è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stato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già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detto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nella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parte </a:t>
            </a:r>
            <a:r>
              <a:rPr lang="en-US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generale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)</a:t>
            </a:r>
            <a:endParaRPr lang="it-IT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575">
              <a:tabLst>
                <a:tab pos="92075" algn="l"/>
              </a:tabLst>
              <a:defRPr/>
            </a:pPr>
            <a:fld id="{1C70E244-185E-0C48-88FA-87B040AF3D2F}" type="slidenum">
              <a:rPr lang="en-GB" smtClean="0"/>
              <a:pPr marL="28575">
                <a:tabLst>
                  <a:tab pos="92075" algn="l"/>
                </a:tabLst>
                <a:defRPr/>
              </a:pPr>
              <a:t>38</a:t>
            </a:fld>
            <a:endParaRPr lang="en-GB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65639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Reliability &amp; Availability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4945" y="1037166"/>
          <a:ext cx="2424644" cy="19202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06161"/>
                <a:gridCol w="606161"/>
                <a:gridCol w="606161"/>
                <a:gridCol w="606161"/>
              </a:tblGrid>
              <a:tr h="229306">
                <a:tc gridSpan="4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Valori</a:t>
                      </a:r>
                      <a:r>
                        <a:rPr lang="it-IT" sz="1200" baseline="0" dirty="0" smtClean="0"/>
                        <a:t> medi jan08 </a:t>
                      </a:r>
                      <a:r>
                        <a:rPr lang="it-IT" sz="1200" baseline="0" dirty="0" err="1" smtClean="0"/>
                        <a:t>–</a:t>
                      </a:r>
                      <a:r>
                        <a:rPr lang="it-IT" sz="1200" baseline="0" dirty="0" smtClean="0"/>
                        <a:t> jan10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930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Frascati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Milano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2930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rel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ava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rel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ava</a:t>
                      </a:r>
                      <a:endParaRPr lang="it-IT" sz="1200" dirty="0"/>
                    </a:p>
                  </a:txBody>
                  <a:tcPr/>
                </a:tc>
              </a:tr>
              <a:tr h="22930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91%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87%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90%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86%</a:t>
                      </a:r>
                      <a:endParaRPr lang="it-IT" sz="1200" dirty="0"/>
                    </a:p>
                  </a:txBody>
                  <a:tcPr/>
                </a:tc>
              </a:tr>
              <a:tr h="22930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Napoli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Roma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2930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rel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ava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rel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ava</a:t>
                      </a:r>
                      <a:endParaRPr lang="it-IT" sz="1200" dirty="0"/>
                    </a:p>
                  </a:txBody>
                  <a:tcPr/>
                </a:tc>
              </a:tr>
              <a:tr h="22930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91%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87%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92%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91%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2465" y="4624924"/>
            <a:ext cx="34614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err="1" smtClean="0"/>
              <a:t>Availability</a:t>
            </a:r>
            <a:r>
              <a:rPr lang="it-IT" sz="1600" dirty="0" smtClean="0"/>
              <a:t> =</a:t>
            </a:r>
          </a:p>
          <a:p>
            <a:r>
              <a:rPr lang="it-IT" sz="1600" dirty="0" smtClean="0"/>
              <a:t>time_site_is_available/</a:t>
            </a:r>
            <a:r>
              <a:rPr lang="it-IT" sz="1600" dirty="0" err="1" smtClean="0"/>
              <a:t>total_time</a:t>
            </a:r>
            <a:endParaRPr lang="it-IT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-67121" y="5327640"/>
            <a:ext cx="3934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err="1" smtClean="0"/>
              <a:t>Reliability</a:t>
            </a:r>
            <a:r>
              <a:rPr lang="it-IT" sz="1600" dirty="0" smtClean="0"/>
              <a:t> =</a:t>
            </a:r>
          </a:p>
          <a:p>
            <a:r>
              <a:rPr lang="it-IT" sz="1600" dirty="0" smtClean="0"/>
              <a:t>time_site_is_available/</a:t>
            </a:r>
          </a:p>
          <a:p>
            <a:r>
              <a:rPr lang="it-IT" sz="1600" dirty="0" smtClean="0"/>
              <a:t>(total_time-time_site_is_sched_down)</a:t>
            </a:r>
            <a:endParaRPr lang="it-IT" sz="1600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1" y="677334"/>
          <a:ext cx="5926666" cy="337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3867770" y="3628893"/>
          <a:ext cx="5276230" cy="316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575">
              <a:tabLst>
                <a:tab pos="92075" algn="l"/>
              </a:tabLst>
              <a:defRPr/>
            </a:pPr>
            <a:fld id="{1C70E244-185E-0C48-88FA-87B040AF3D2F}" type="slidenum">
              <a:rPr lang="en-GB" smtClean="0"/>
              <a:pPr marL="28575">
                <a:tabLst>
                  <a:tab pos="92075" algn="l"/>
                </a:tabLst>
                <a:defRPr/>
              </a:pPr>
              <a:t>39</a:t>
            </a:fld>
            <a:endParaRPr lang="en-GB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65639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Reliability &amp; Availability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68791" y="3632200"/>
          <a:ext cx="45190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2331" y="88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508496" y="7273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508496" y="3632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CF2FF-DA52-F942-9DC3-B875AA51128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10" y="963085"/>
            <a:ext cx="7556210" cy="4963582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Data workflow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575">
              <a:tabLst>
                <a:tab pos="92075" algn="l"/>
              </a:tabLst>
              <a:defRPr/>
            </a:pPr>
            <a:fld id="{A330B499-B3DA-284E-BD61-D0E97FE5A0F3}" type="slidenum">
              <a:rPr lang="en-GB" smtClean="0"/>
              <a:pPr marL="28575">
                <a:tabLst>
                  <a:tab pos="92075" algn="l"/>
                </a:tabLst>
                <a:defRPr/>
              </a:pPr>
              <a:t>40</a:t>
            </a:fld>
            <a:endParaRPr lang="en-GB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1800"/>
              <a:t>Funzionamento stabile, ma dopo marzo potenza di calcolo parzialmente inutilizzata perché produzione centrale ATLAS molto ridotta (ripresa intorno a 5-7)</a:t>
            </a:r>
          </a:p>
          <a:p>
            <a:pPr lvl="1" eaLnBrk="1" hangingPunct="1"/>
            <a:r>
              <a:rPr lang="it-IT" sz="1600"/>
              <a:t>Approfittato della scarsa pressione per sperimentare PROOF con 3 box ( 24 cores, 240 HepSpec) e un’installazione tipo T3 ( 3 box, 24 cores 240 HepSpec)riservata ad utenti locali (vedi slide)</a:t>
            </a:r>
          </a:p>
          <a:p>
            <a:pPr eaLnBrk="1" hangingPunct="1"/>
            <a:r>
              <a:rPr lang="it-IT" sz="1800"/>
              <a:t>Abbiamo registrato in aprile alcuni picchi di carico di rete: abbiamo fatto partire un monitoring ( F.Prelz) dei flussi dati</a:t>
            </a:r>
          </a:p>
          <a:p>
            <a:pPr lvl="1" eaLnBrk="1" hangingPunct="1"/>
            <a:r>
              <a:rPr lang="it-IT" sz="1600"/>
              <a:t>I risultati sono interessanti per il modello calcolo (vedi slides) e risulta con non ci sono in generale ingorghi</a:t>
            </a:r>
          </a:p>
          <a:p>
            <a:pPr eaLnBrk="1" hangingPunct="1"/>
            <a:r>
              <a:rPr lang="it-IT" sz="1800"/>
              <a:t>Abbiamo continuato i lavori di sistemazione infrastruttura di condizionamento (vedi slides), sostituito i 2 compressori e abbiamo raggiunto finalmente una situazione di buon funzionamento a basso rischio</a:t>
            </a:r>
          </a:p>
          <a:p>
            <a:pPr lvl="1" eaLnBrk="1" hangingPunct="1"/>
            <a:endParaRPr lang="it-IT" sz="160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Milano 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666" y="1219200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5000"/>
              </a:lnSpc>
              <a:buNone/>
            </a:pPr>
            <a:r>
              <a:rPr lang="it-IT" sz="1800" dirty="0" smtClean="0">
                <a:solidFill>
                  <a:srgbClr val="FF0000"/>
                </a:solidFill>
              </a:rPr>
              <a:t>PROOF</a:t>
            </a:r>
          </a:p>
          <a:p>
            <a:pPr algn="ctr" eaLnBrk="1" hangingPunct="1">
              <a:lnSpc>
                <a:spcPct val="105000"/>
              </a:lnSpc>
              <a:buNone/>
            </a:pPr>
            <a:endParaRPr lang="it-IT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05000"/>
              </a:lnSpc>
            </a:pPr>
            <a:r>
              <a:rPr lang="it-IT" sz="1800" dirty="0" smtClean="0"/>
              <a:t>Attività </a:t>
            </a:r>
            <a:r>
              <a:rPr lang="it-IT" sz="1800" dirty="0"/>
              <a:t>nel gruppo “Tier3” </a:t>
            </a:r>
            <a:r>
              <a:rPr lang="it-IT" sz="1800" dirty="0" err="1"/>
              <a:t>ATLAS-Italia</a:t>
            </a:r>
            <a:r>
              <a:rPr lang="it-IT" sz="1800" dirty="0"/>
              <a:t>, maggiori dettagli in </a:t>
            </a:r>
            <a:r>
              <a:rPr lang="it-IT" sz="1800" dirty="0" err="1"/>
              <a:t>slides</a:t>
            </a:r>
            <a:r>
              <a:rPr lang="it-IT" sz="1800" dirty="0"/>
              <a:t> Dario</a:t>
            </a:r>
          </a:p>
          <a:p>
            <a:pPr eaLnBrk="1" hangingPunct="1">
              <a:lnSpc>
                <a:spcPct val="105000"/>
              </a:lnSpc>
            </a:pPr>
            <a:r>
              <a:rPr lang="it-IT" sz="1800" dirty="0"/>
              <a:t>PROOF, installato in collaborazione con Pisa, sta ora funzionando bene con soddisfazione utenti, ancora </a:t>
            </a:r>
            <a:r>
              <a:rPr lang="it-IT" sz="1800" dirty="0" err="1"/>
              <a:t>pochi…</a:t>
            </a:r>
            <a:endParaRPr lang="it-IT" sz="1800" dirty="0"/>
          </a:p>
          <a:p>
            <a:pPr lvl="1" eaLnBrk="1" hangingPunct="1">
              <a:lnSpc>
                <a:spcPct val="105000"/>
              </a:lnSpc>
            </a:pPr>
            <a:r>
              <a:rPr lang="it-IT" sz="1600" dirty="0"/>
              <a:t>Per una tipica applicazione ROOT con molto I/O si ha un buon </a:t>
            </a:r>
            <a:r>
              <a:rPr lang="it-IT" sz="1600" dirty="0" err="1"/>
              <a:t>scaling</a:t>
            </a:r>
            <a:r>
              <a:rPr lang="it-IT" sz="1600" dirty="0"/>
              <a:t> col numero di </a:t>
            </a:r>
            <a:r>
              <a:rPr lang="it-IT" sz="1600" dirty="0" err="1"/>
              <a:t>cores</a:t>
            </a:r>
            <a:r>
              <a:rPr lang="it-IT" sz="1600" dirty="0"/>
              <a:t>  che permette di eseguire un’analisi quasi 20 volte </a:t>
            </a:r>
            <a:r>
              <a:rPr lang="it-IT" sz="1600" dirty="0" err="1"/>
              <a:t>piu’</a:t>
            </a:r>
            <a:r>
              <a:rPr lang="it-IT" sz="1600" dirty="0"/>
              <a:t> rapidamente che su </a:t>
            </a:r>
            <a:r>
              <a:rPr lang="it-IT" sz="1600" dirty="0" err="1"/>
              <a:t>1</a:t>
            </a:r>
            <a:r>
              <a:rPr lang="it-IT" sz="1600" dirty="0"/>
              <a:t> </a:t>
            </a:r>
            <a:r>
              <a:rPr lang="it-IT" sz="1600" dirty="0" err="1"/>
              <a:t>core</a:t>
            </a:r>
            <a:endParaRPr lang="it-IT" sz="1600" dirty="0"/>
          </a:p>
          <a:p>
            <a:pPr eaLnBrk="1" hangingPunct="1">
              <a:lnSpc>
                <a:spcPct val="105000"/>
              </a:lnSpc>
            </a:pPr>
            <a:r>
              <a:rPr lang="it-IT" sz="1800" dirty="0"/>
              <a:t>Il “T3” riserva agli utenti locali alcune risorse “</a:t>
            </a:r>
            <a:r>
              <a:rPr lang="it-IT" sz="1800" dirty="0" err="1"/>
              <a:t>unpledged</a:t>
            </a:r>
            <a:r>
              <a:rPr lang="it-IT" sz="1800" dirty="0"/>
              <a:t>” su cui si può usare sia GRID, che </a:t>
            </a:r>
            <a:r>
              <a:rPr lang="it-IT" sz="1800" dirty="0" err="1"/>
              <a:t>batch-submit</a:t>
            </a:r>
            <a:r>
              <a:rPr lang="it-IT" sz="1800" dirty="0"/>
              <a:t> (o al limite interattivo) con accesso POSIX  (grazie a STORM-GPFS) agli </a:t>
            </a:r>
            <a:r>
              <a:rPr lang="it-IT" sz="1800" dirty="0" err="1"/>
              <a:t>space-tokens</a:t>
            </a:r>
            <a:r>
              <a:rPr lang="it-IT" sz="1800" dirty="0"/>
              <a:t> di ATLAS. </a:t>
            </a:r>
          </a:p>
          <a:p>
            <a:pPr lvl="1" eaLnBrk="1" hangingPunct="1">
              <a:lnSpc>
                <a:spcPct val="105000"/>
              </a:lnSpc>
            </a:pPr>
            <a:r>
              <a:rPr lang="it-IT" sz="1600" dirty="0"/>
              <a:t>Funziona con soddisfazione utenti, ancora poco carico</a:t>
            </a:r>
          </a:p>
          <a:p>
            <a:pPr eaLnBrk="1" hangingPunct="1">
              <a:lnSpc>
                <a:spcPct val="105000"/>
              </a:lnSpc>
            </a:pPr>
            <a:r>
              <a:rPr lang="it-IT" sz="1800" dirty="0"/>
              <a:t>Per il futuro studiare come mettere a disposizione utenti installazioni tipo “PROOF” e “T3” senza bloccare a priori alto numero di </a:t>
            </a:r>
            <a:r>
              <a:rPr lang="it-IT" sz="1800" dirty="0" smtClean="0"/>
              <a:t>nodi </a:t>
            </a:r>
            <a:r>
              <a:rPr lang="it-IT" sz="1800" dirty="0"/>
              <a:t>(“on </a:t>
            </a:r>
            <a:r>
              <a:rPr lang="it-IT" sz="1800" dirty="0" err="1"/>
              <a:t>demand</a:t>
            </a:r>
            <a:r>
              <a:rPr lang="it-IT" sz="1800" dirty="0"/>
              <a:t>”)</a:t>
            </a:r>
          </a:p>
          <a:p>
            <a:pPr eaLnBrk="1" hangingPunct="1">
              <a:lnSpc>
                <a:spcPct val="105000"/>
              </a:lnSpc>
              <a:buFont typeface="ZapfDingbats" charset="2"/>
              <a:buNone/>
            </a:pPr>
            <a:endParaRPr lang="it-IT" sz="18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Tier3@Tier2 Milano 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575">
              <a:tabLst>
                <a:tab pos="92075" algn="l"/>
              </a:tabLst>
              <a:defRPr/>
            </a:pPr>
            <a:fld id="{2CFDEACB-CFA7-544E-A459-98045ED11B40}" type="slidenum">
              <a:rPr lang="en-GB" smtClean="0"/>
              <a:pPr marL="28575">
                <a:tabLst>
                  <a:tab pos="92075" algn="l"/>
                </a:tabLst>
                <a:defRPr/>
              </a:pPr>
              <a:t>42</a:t>
            </a:fld>
            <a:endParaRPr lang="en-GB"/>
          </a:p>
        </p:txBody>
      </p:sp>
      <p:pic>
        <p:nvPicPr>
          <p:cNvPr id="28676" name="Picture 5" descr="Milan Tier2 Inbound Traffic&#10;(May 10 - July 5, 2010 - Total: 40,6 T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620713"/>
            <a:ext cx="61912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Milano -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Rete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575">
              <a:tabLst>
                <a:tab pos="92075" algn="l"/>
              </a:tabLst>
              <a:defRPr/>
            </a:pPr>
            <a:fld id="{4B55DCDC-DCB8-0247-AD0B-AFA6947B5638}" type="slidenum">
              <a:rPr lang="en-GB" smtClean="0"/>
              <a:pPr marL="28575">
                <a:tabLst>
                  <a:tab pos="92075" algn="l"/>
                </a:tabLst>
                <a:defRPr/>
              </a:pPr>
              <a:t>43</a:t>
            </a:fld>
            <a:endParaRPr lang="en-GB"/>
          </a:p>
        </p:txBody>
      </p:sp>
      <p:pic>
        <p:nvPicPr>
          <p:cNvPr id="29699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250" y="449263"/>
            <a:ext cx="6408738" cy="6408737"/>
          </a:xfrm>
          <a:noFill/>
          <a:ln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Milano -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Rete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91512" cy="514508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</a:pPr>
            <a:r>
              <a:rPr lang="it-IT" sz="1600" dirty="0"/>
              <a:t>Sono stati  ripristinati tutti e </a:t>
            </a:r>
            <a:r>
              <a:rPr lang="it-IT" sz="1600" dirty="0" err="1"/>
              <a:t>4</a:t>
            </a:r>
            <a:r>
              <a:rPr lang="it-IT" sz="1600" dirty="0"/>
              <a:t> i circuiti refrigeranti,</a:t>
            </a:r>
            <a:br>
              <a:rPr lang="it-IT" sz="1600" dirty="0"/>
            </a:br>
            <a:r>
              <a:rPr lang="it-IT" sz="1600" dirty="0"/>
              <a:t> </a:t>
            </a:r>
            <a:r>
              <a:rPr lang="it-IT" sz="1600" dirty="0" err="1"/>
              <a:t>    identificando</a:t>
            </a:r>
            <a:r>
              <a:rPr lang="it-IT" sz="1600" dirty="0"/>
              <a:t> e riparando varie perdite nei circuiti refrigeranti,</a:t>
            </a:r>
            <a:br>
              <a:rPr lang="it-IT" sz="1600" dirty="0"/>
            </a:br>
            <a:r>
              <a:rPr lang="it-IT" sz="1600" dirty="0"/>
              <a:t> </a:t>
            </a:r>
            <a:r>
              <a:rPr lang="it-IT" sz="1600" dirty="0" err="1"/>
              <a:t>    installando</a:t>
            </a:r>
            <a:r>
              <a:rPr lang="it-IT" sz="1600" dirty="0"/>
              <a:t> valvole pressostatiche di protezione assenti nel circuito</a:t>
            </a:r>
            <a:br>
              <a:rPr lang="it-IT" sz="1600" dirty="0"/>
            </a:br>
            <a:r>
              <a:rPr lang="it-IT" sz="1600" dirty="0"/>
              <a:t> </a:t>
            </a:r>
            <a:r>
              <a:rPr lang="it-IT" sz="1600" dirty="0" err="1"/>
              <a:t>    originale</a:t>
            </a:r>
            <a:r>
              <a:rPr lang="it-IT" sz="1600" dirty="0"/>
              <a:t> e manometri visibili dall'esterno per l'ispezione.</a:t>
            </a:r>
          </a:p>
          <a:p>
            <a:pPr eaLnBrk="1" hangingPunct="1">
              <a:lnSpc>
                <a:spcPct val="95000"/>
              </a:lnSpc>
            </a:pPr>
            <a:r>
              <a:rPr lang="it-IT" sz="1600" dirty="0"/>
              <a:t>La valvola di inversione a </a:t>
            </a:r>
            <a:r>
              <a:rPr lang="it-IT" sz="1600" dirty="0" err="1"/>
              <a:t>4</a:t>
            </a:r>
            <a:r>
              <a:rPr lang="it-IT" sz="1600" dirty="0"/>
              <a:t> vie (inutile nell'installazione come</a:t>
            </a:r>
            <a:br>
              <a:rPr lang="it-IT" sz="1600" dirty="0"/>
            </a:br>
            <a:r>
              <a:rPr lang="it-IT" sz="1600" dirty="0"/>
              <a:t> </a:t>
            </a:r>
            <a:r>
              <a:rPr lang="it-IT" sz="1600" dirty="0" err="1"/>
              <a:t>    </a:t>
            </a:r>
            <a:r>
              <a:rPr lang="it-IT" sz="1600" dirty="0"/>
              <a:t> condizionatore) e' stata rimossa da uno dei circuiti </a:t>
            </a:r>
            <a:r>
              <a:rPr lang="it-IT" sz="1600" dirty="0" err="1"/>
              <a:t>perchè</a:t>
            </a:r>
            <a:r>
              <a:rPr lang="it-IT" sz="1600" dirty="0"/>
              <a:t> guasta</a:t>
            </a:r>
            <a:br>
              <a:rPr lang="it-IT" sz="1600" dirty="0"/>
            </a:br>
            <a:r>
              <a:rPr lang="it-IT" sz="1600" dirty="0"/>
              <a:t> </a:t>
            </a:r>
            <a:r>
              <a:rPr lang="it-IT" sz="1600" dirty="0" err="1"/>
              <a:t>    </a:t>
            </a:r>
            <a:r>
              <a:rPr lang="it-IT" sz="1600" dirty="0"/>
              <a:t> e bloccata. </a:t>
            </a:r>
          </a:p>
          <a:p>
            <a:pPr eaLnBrk="1" hangingPunct="1">
              <a:lnSpc>
                <a:spcPct val="95000"/>
              </a:lnSpc>
            </a:pPr>
            <a:r>
              <a:rPr lang="it-IT" sz="1600" dirty="0"/>
              <a:t>Contiamo nella stagione fredda di procedere alla rimozione anche delle altre tre. </a:t>
            </a:r>
          </a:p>
          <a:p>
            <a:pPr eaLnBrk="1" hangingPunct="1">
              <a:lnSpc>
                <a:spcPct val="95000"/>
              </a:lnSpc>
            </a:pPr>
            <a:r>
              <a:rPr lang="it-IT" sz="1600" dirty="0"/>
              <a:t>  Stiamo procedendo all'installazione di un by-pass nei canali di</a:t>
            </a:r>
            <a:br>
              <a:rPr lang="it-IT" sz="1600" dirty="0"/>
            </a:br>
            <a:r>
              <a:rPr lang="it-IT" sz="1600" dirty="0"/>
              <a:t> </a:t>
            </a:r>
            <a:r>
              <a:rPr lang="it-IT" sz="1600" dirty="0" err="1"/>
              <a:t>    </a:t>
            </a:r>
            <a:r>
              <a:rPr lang="it-IT" sz="1600" dirty="0"/>
              <a:t> ventilazione, in modo da poter servire i locali del Tier-2 anche</a:t>
            </a:r>
            <a:br>
              <a:rPr lang="it-IT" sz="1600" dirty="0"/>
            </a:br>
            <a:r>
              <a:rPr lang="it-IT" sz="1600" dirty="0"/>
              <a:t> </a:t>
            </a:r>
            <a:r>
              <a:rPr lang="it-IT" sz="1600" dirty="0" err="1"/>
              <a:t>    </a:t>
            </a:r>
            <a:r>
              <a:rPr lang="it-IT" sz="1600" dirty="0"/>
              <a:t> nell'ipotesi di fermo totale di una delle due macchine (vedi figure)</a:t>
            </a:r>
          </a:p>
          <a:p>
            <a:pPr eaLnBrk="1" hangingPunct="1">
              <a:lnSpc>
                <a:spcPct val="95000"/>
              </a:lnSpc>
            </a:pPr>
            <a:r>
              <a:rPr lang="it-IT" sz="1600" b="1" i="1" dirty="0"/>
              <a:t>Tutto ciò è stato possibile da quando ci siamo liberati dalla perniciosa  DAIKIN e ci siamo affidati ad una ditta locale ( nota ed apprezzata dal Dipartimento)</a:t>
            </a:r>
          </a:p>
          <a:p>
            <a:pPr eaLnBrk="1" hangingPunct="1">
              <a:lnSpc>
                <a:spcPct val="95000"/>
              </a:lnSpc>
            </a:pPr>
            <a:r>
              <a:rPr lang="it-IT" sz="1600" dirty="0">
                <a:solidFill>
                  <a:schemeClr val="tx1"/>
                </a:solidFill>
              </a:rPr>
              <a:t>L’ultima che ci aveva fatto Daikin era installazione clamorosamente sbagliata del nuovo compressore che si è guastato dopo solo </a:t>
            </a:r>
            <a:r>
              <a:rPr lang="it-IT" sz="1600" dirty="0" err="1">
                <a:solidFill>
                  <a:schemeClr val="tx1"/>
                </a:solidFill>
              </a:rPr>
              <a:t>1</a:t>
            </a:r>
            <a:r>
              <a:rPr lang="it-IT" sz="1600" dirty="0">
                <a:solidFill>
                  <a:schemeClr val="tx1"/>
                </a:solidFill>
              </a:rPr>
              <a:t> mese</a:t>
            </a:r>
          </a:p>
          <a:p>
            <a:pPr eaLnBrk="1" hangingPunct="1">
              <a:lnSpc>
                <a:spcPct val="95000"/>
              </a:lnSpc>
            </a:pPr>
            <a:r>
              <a:rPr lang="it-IT" sz="1600" dirty="0"/>
              <a:t>- il guasto e' stato segnalato alla Daikin per raccomandata nei termini</a:t>
            </a:r>
            <a:br>
              <a:rPr lang="it-IT" sz="1600" dirty="0"/>
            </a:br>
            <a:r>
              <a:rPr lang="it-IT" sz="1600" dirty="0"/>
              <a:t> </a:t>
            </a:r>
            <a:r>
              <a:rPr lang="it-IT" sz="1600" dirty="0" err="1"/>
              <a:t>    </a:t>
            </a:r>
            <a:r>
              <a:rPr lang="it-IT" sz="1600" dirty="0"/>
              <a:t> di legge senza avere alcuna risposta . Sarebbe bello avere un ufficio legale che possa fargli “qualcosa”</a:t>
            </a:r>
            <a:r>
              <a:rPr lang="it-IT" sz="1600" dirty="0" err="1"/>
              <a:t>…</a:t>
            </a:r>
            <a:endParaRPr lang="it-IT" sz="16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Milano -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Condizionamento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575">
              <a:tabLst>
                <a:tab pos="92075" algn="l"/>
              </a:tabLst>
              <a:defRPr/>
            </a:pPr>
            <a:fld id="{4E595C15-3855-4247-B2D4-CB99CDC13D01}" type="slidenum">
              <a:rPr lang="en-GB" smtClean="0"/>
              <a:pPr marL="28575">
                <a:tabLst>
                  <a:tab pos="92075" algn="l"/>
                </a:tabLst>
                <a:defRPr/>
              </a:pPr>
              <a:t>45</a:t>
            </a:fld>
            <a:endParaRPr lang="en-GB"/>
          </a:p>
        </p:txBody>
      </p:sp>
      <p:pic>
        <p:nvPicPr>
          <p:cNvPr id="31747" name="Picture 5" descr="giunzione_canali_guast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16488"/>
            <a:ext cx="6697662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Milano -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Condizionamento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giunzione_canali_guasto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94" y="691105"/>
            <a:ext cx="6710286" cy="60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Milano -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Condizionamento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Milano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disponibili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8" name="Picture 7" descr="Schermata 2010-07-09 a 18.08.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1" y="3821747"/>
            <a:ext cx="7200900" cy="2820352"/>
          </a:xfrm>
          <a:prstGeom prst="rect">
            <a:avLst/>
          </a:prstGeom>
        </p:spPr>
      </p:pic>
      <p:pic>
        <p:nvPicPr>
          <p:cNvPr id="9" name="Picture 8" descr="Schermata 2010-07-09 a 18.42.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17" y="795048"/>
            <a:ext cx="8011583" cy="299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Milano – accounting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600004"/>
            <a:ext cx="3862917" cy="29125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83" y="3810000"/>
            <a:ext cx="333375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555" y="872044"/>
            <a:ext cx="3672445" cy="2937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872044"/>
            <a:ext cx="3473450" cy="277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1989-FFBB-A740-9E2B-3E496790ED50}" type="slidenum">
              <a:rPr lang="en-GB"/>
              <a:pPr/>
              <a:t>49</a:t>
            </a:fld>
            <a:endParaRPr lang="en-GB"/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4476750" y="5707063"/>
            <a:ext cx="2501900" cy="7810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1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  <a:defRPr/>
            </a:pPr>
            <a:endParaRPr lang="it-IT" sz="1400" b="0" i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1407057" y="5663147"/>
            <a:ext cx="2503487" cy="7810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1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  <a:defRPr/>
            </a:pPr>
            <a:endParaRPr lang="it-IT" sz="1400" b="0" i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6456363" y="3016250"/>
            <a:ext cx="2503487" cy="7810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1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  <a:defRPr/>
            </a:pPr>
            <a:endParaRPr lang="it-IT" sz="1400" b="0" i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6532563" y="4446588"/>
            <a:ext cx="2503487" cy="7810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1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  <a:defRPr/>
            </a:pPr>
            <a:endParaRPr lang="it-IT" sz="1400" b="0" i="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817478" name="Picture 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8350" y="4867275"/>
            <a:ext cx="5492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7479" name="Picture 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0038" y="5648325"/>
            <a:ext cx="549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17480" name="Connettore 1 26"/>
          <p:cNvCxnSpPr>
            <a:cxnSpLocks noChangeShapeType="1"/>
          </p:cNvCxnSpPr>
          <p:nvPr/>
        </p:nvCxnSpPr>
        <p:spPr bwMode="auto">
          <a:xfrm>
            <a:off x="4614863" y="4146550"/>
            <a:ext cx="835025" cy="7207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pic>
        <p:nvPicPr>
          <p:cNvPr id="3817481" name="Picture 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0150" y="3006725"/>
            <a:ext cx="549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7482" name="Picture 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009" y="5629279"/>
            <a:ext cx="5492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7483" name="Text Box 11"/>
          <p:cNvSpPr txBox="1">
            <a:spLocks noChangeArrowheads="1"/>
          </p:cNvSpPr>
          <p:nvPr/>
        </p:nvSpPr>
        <p:spPr bwMode="auto">
          <a:xfrm>
            <a:off x="6878645" y="5252506"/>
            <a:ext cx="148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 i="0" dirty="0">
                <a:solidFill>
                  <a:schemeClr val="tx1"/>
                </a:solidFill>
                <a:effectLst/>
                <a:latin typeface="Arial" charset="0"/>
              </a:rPr>
              <a:t>INFN NAPOLI</a:t>
            </a:r>
          </a:p>
        </p:txBody>
      </p:sp>
      <p:sp>
        <p:nvSpPr>
          <p:cNvPr id="3817484" name="Text Box 12"/>
          <p:cNvSpPr txBox="1">
            <a:spLocks noChangeArrowheads="1"/>
          </p:cNvSpPr>
          <p:nvPr/>
        </p:nvSpPr>
        <p:spPr bwMode="auto">
          <a:xfrm>
            <a:off x="2132542" y="5993875"/>
            <a:ext cx="82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 i="0" dirty="0">
                <a:solidFill>
                  <a:schemeClr val="tx1"/>
                </a:solidFill>
                <a:effectLst/>
                <a:latin typeface="Arial" charset="0"/>
              </a:rPr>
              <a:t>UNINA</a:t>
            </a:r>
          </a:p>
        </p:txBody>
      </p:sp>
      <p:sp>
        <p:nvSpPr>
          <p:cNvPr id="3817485" name="Text Box 13"/>
          <p:cNvSpPr txBox="1">
            <a:spLocks noChangeArrowheads="1"/>
          </p:cNvSpPr>
          <p:nvPr/>
        </p:nvSpPr>
        <p:spPr bwMode="auto">
          <a:xfrm>
            <a:off x="4849813" y="6056313"/>
            <a:ext cx="893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 i="0">
                <a:solidFill>
                  <a:schemeClr val="tx1"/>
                </a:solidFill>
                <a:effectLst/>
                <a:latin typeface="Arial" charset="0"/>
              </a:rPr>
              <a:t>SCOPE</a:t>
            </a:r>
          </a:p>
        </p:txBody>
      </p:sp>
      <p:cxnSp>
        <p:nvCxnSpPr>
          <p:cNvPr id="3817486" name="AutoShape 14"/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 flipV="1">
            <a:off x="5929313" y="5076825"/>
            <a:ext cx="1189037" cy="781050"/>
          </a:xfrm>
          <a:prstGeom prst="bentConnector3">
            <a:avLst>
              <a:gd name="adj1" fmla="val 5006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17487" name="AutoShape 15"/>
          <p:cNvCxnSpPr>
            <a:cxnSpLocks noChangeShapeType="1"/>
            <a:stCxn id="0" idx="0"/>
            <a:endCxn id="0" idx="2"/>
          </p:cNvCxnSpPr>
          <p:nvPr/>
        </p:nvCxnSpPr>
        <p:spPr bwMode="auto">
          <a:xfrm rot="16200000">
            <a:off x="6888163" y="3930650"/>
            <a:ext cx="1441450" cy="4318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17488" name="AutoShape 16"/>
          <p:cNvCxnSpPr>
            <a:cxnSpLocks noChangeShapeType="1"/>
            <a:stCxn id="0" idx="0"/>
            <a:endCxn id="0" idx="1"/>
          </p:cNvCxnSpPr>
          <p:nvPr/>
        </p:nvCxnSpPr>
        <p:spPr bwMode="auto">
          <a:xfrm rot="16200000">
            <a:off x="5386388" y="3484562"/>
            <a:ext cx="2432050" cy="189547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817489" name="AutoShape 17"/>
          <p:cNvCxnSpPr>
            <a:cxnSpLocks noChangeShapeType="1"/>
          </p:cNvCxnSpPr>
          <p:nvPr/>
        </p:nvCxnSpPr>
        <p:spPr bwMode="auto">
          <a:xfrm>
            <a:off x="2843213" y="5845175"/>
            <a:ext cx="2579687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17490" name="AutoShape 18"/>
          <p:cNvCxnSpPr>
            <a:cxnSpLocks noChangeShapeType="1"/>
            <a:stCxn id="0" idx="0"/>
          </p:cNvCxnSpPr>
          <p:nvPr/>
        </p:nvCxnSpPr>
        <p:spPr bwMode="auto">
          <a:xfrm rot="5400000" flipV="1">
            <a:off x="2525713" y="5527675"/>
            <a:ext cx="1588" cy="1587"/>
          </a:xfrm>
          <a:prstGeom prst="bentConnector3">
            <a:avLst>
              <a:gd name="adj1" fmla="val -1440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cxnSp>
      <p:sp>
        <p:nvSpPr>
          <p:cNvPr id="3817491" name="Text Box 19"/>
          <p:cNvSpPr txBox="1">
            <a:spLocks noChangeArrowheads="1"/>
          </p:cNvSpPr>
          <p:nvPr/>
        </p:nvSpPr>
        <p:spPr bwMode="auto">
          <a:xfrm rot="-5400000">
            <a:off x="5944199" y="5198675"/>
            <a:ext cx="843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200" i="0" dirty="0">
                <a:solidFill>
                  <a:schemeClr val="tx1"/>
                </a:solidFill>
                <a:effectLst/>
                <a:latin typeface="Arial" charset="0"/>
              </a:rPr>
              <a:t>2x1 </a:t>
            </a:r>
            <a:r>
              <a:rPr lang="it-IT" sz="1200" i="0" dirty="0" err="1" smtClean="0">
                <a:solidFill>
                  <a:schemeClr val="tx1"/>
                </a:solidFill>
                <a:effectLst/>
                <a:latin typeface="Arial" charset="0"/>
              </a:rPr>
              <a:t>Gbps</a:t>
            </a:r>
            <a:endParaRPr lang="it-IT" sz="1200" i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17492" name="Text Box 20"/>
          <p:cNvSpPr txBox="1">
            <a:spLocks noChangeArrowheads="1"/>
          </p:cNvSpPr>
          <p:nvPr/>
        </p:nvSpPr>
        <p:spPr bwMode="auto">
          <a:xfrm>
            <a:off x="7126288" y="3860800"/>
            <a:ext cx="6848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200" i="0" dirty="0" err="1">
                <a:solidFill>
                  <a:schemeClr val="tx1"/>
                </a:solidFill>
                <a:effectLst/>
                <a:latin typeface="Arial" charset="0"/>
              </a:rPr>
              <a:t>1</a:t>
            </a:r>
            <a:r>
              <a:rPr lang="it-IT" sz="1200" i="0" dirty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it-IT" sz="1200" i="0" dirty="0" err="1" smtClean="0">
                <a:solidFill>
                  <a:schemeClr val="tx1"/>
                </a:solidFill>
                <a:effectLst/>
                <a:latin typeface="Arial" charset="0"/>
              </a:rPr>
              <a:t>Gbps</a:t>
            </a:r>
            <a:endParaRPr lang="it-IT" sz="1200" i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17493" name="Text Box 21"/>
          <p:cNvSpPr txBox="1">
            <a:spLocks noChangeArrowheads="1"/>
          </p:cNvSpPr>
          <p:nvPr/>
        </p:nvSpPr>
        <p:spPr bwMode="auto">
          <a:xfrm rot="-4124970">
            <a:off x="5800725" y="4281100"/>
            <a:ext cx="882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200" i="0" dirty="0">
                <a:solidFill>
                  <a:schemeClr val="tx1"/>
                </a:solidFill>
                <a:effectLst/>
                <a:latin typeface="Arial" charset="0"/>
              </a:rPr>
              <a:t>2x1 </a:t>
            </a:r>
            <a:r>
              <a:rPr lang="it-IT" sz="1200" i="0" dirty="0" err="1" smtClean="0">
                <a:solidFill>
                  <a:schemeClr val="tx1"/>
                </a:solidFill>
                <a:effectLst/>
                <a:latin typeface="Arial" charset="0"/>
              </a:rPr>
              <a:t>Gbps</a:t>
            </a:r>
            <a:endParaRPr lang="it-IT" sz="1200" i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817494" name="Picture 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363" y="6007100"/>
            <a:ext cx="5492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7495" name="Text Box 23"/>
          <p:cNvSpPr txBox="1">
            <a:spLocks noChangeArrowheads="1"/>
          </p:cNvSpPr>
          <p:nvPr/>
        </p:nvSpPr>
        <p:spPr bwMode="auto">
          <a:xfrm>
            <a:off x="6683375" y="6180138"/>
            <a:ext cx="893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800" b="1" i="1" dirty="0">
                <a:solidFill>
                  <a:srgbClr val="FF0000"/>
                </a:solidFill>
                <a:effectLst/>
                <a:latin typeface="Arial" charset="0"/>
              </a:rPr>
              <a:t>TIER2</a:t>
            </a:r>
          </a:p>
        </p:txBody>
      </p:sp>
      <p:cxnSp>
        <p:nvCxnSpPr>
          <p:cNvPr id="3817496" name="AutoShape 24"/>
          <p:cNvCxnSpPr>
            <a:cxnSpLocks noChangeShapeType="1"/>
            <a:endCxn id="0" idx="2"/>
          </p:cNvCxnSpPr>
          <p:nvPr/>
        </p:nvCxnSpPr>
        <p:spPr bwMode="auto">
          <a:xfrm flipV="1">
            <a:off x="6602413" y="5106988"/>
            <a:ext cx="2020887" cy="1062037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cxnSp>
      <p:sp>
        <p:nvSpPr>
          <p:cNvPr id="3817497" name="Text Box 25"/>
          <p:cNvSpPr txBox="1">
            <a:spLocks noChangeArrowheads="1"/>
          </p:cNvSpPr>
          <p:nvPr/>
        </p:nvSpPr>
        <p:spPr bwMode="auto">
          <a:xfrm>
            <a:off x="7459663" y="5861050"/>
            <a:ext cx="766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200" i="0" dirty="0">
                <a:solidFill>
                  <a:srgbClr val="FF0000"/>
                </a:solidFill>
                <a:effectLst/>
                <a:latin typeface="Arial" charset="0"/>
              </a:rPr>
              <a:t>10 </a:t>
            </a:r>
            <a:r>
              <a:rPr lang="it-IT" sz="1200" i="0" dirty="0" err="1" smtClean="0">
                <a:solidFill>
                  <a:srgbClr val="FF0000"/>
                </a:solidFill>
                <a:effectLst/>
                <a:latin typeface="Arial" charset="0"/>
              </a:rPr>
              <a:t>Gbps</a:t>
            </a:r>
            <a:endParaRPr lang="it-IT" sz="1200" i="0" dirty="0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817498" name="Text Box 26"/>
          <p:cNvSpPr txBox="1">
            <a:spLocks noChangeArrowheads="1"/>
          </p:cNvSpPr>
          <p:nvPr/>
        </p:nvSpPr>
        <p:spPr bwMode="auto">
          <a:xfrm>
            <a:off x="3864497" y="5546200"/>
            <a:ext cx="9289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200" i="0" dirty="0">
                <a:solidFill>
                  <a:schemeClr val="tx1"/>
                </a:solidFill>
                <a:effectLst/>
                <a:latin typeface="Arial" charset="0"/>
              </a:rPr>
              <a:t>2x10 </a:t>
            </a:r>
            <a:r>
              <a:rPr lang="it-IT" sz="1200" i="0" dirty="0" err="1" smtClean="0">
                <a:solidFill>
                  <a:schemeClr val="tx1"/>
                </a:solidFill>
                <a:effectLst/>
                <a:latin typeface="Arial" charset="0"/>
              </a:rPr>
              <a:t>Gbps</a:t>
            </a:r>
            <a:endParaRPr lang="it-IT" sz="1200" i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17499" name="Text Box 27"/>
          <p:cNvSpPr txBox="1">
            <a:spLocks noChangeArrowheads="1"/>
          </p:cNvSpPr>
          <p:nvPr/>
        </p:nvSpPr>
        <p:spPr bwMode="auto">
          <a:xfrm>
            <a:off x="7442200" y="2492375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 i="0">
                <a:solidFill>
                  <a:schemeClr val="tx1"/>
                </a:solidFill>
                <a:effectLst/>
                <a:latin typeface="Arial" charset="0"/>
              </a:rPr>
              <a:t>POP GARR </a:t>
            </a: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 i="0">
                <a:solidFill>
                  <a:schemeClr val="tx1"/>
                </a:solidFill>
                <a:effectLst/>
                <a:latin typeface="Arial" charset="0"/>
              </a:rPr>
              <a:t>M.S. Angelo</a:t>
            </a:r>
          </a:p>
        </p:txBody>
      </p:sp>
      <p:pic>
        <p:nvPicPr>
          <p:cNvPr id="3817500" name="Picture 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8663" y="4687888"/>
            <a:ext cx="5476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7501" name="Text Box 29"/>
          <p:cNvSpPr txBox="1">
            <a:spLocks noChangeArrowheads="1"/>
          </p:cNvSpPr>
          <p:nvPr/>
        </p:nvSpPr>
        <p:spPr bwMode="auto">
          <a:xfrm>
            <a:off x="8172450" y="4343402"/>
            <a:ext cx="893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800" b="1" i="1" dirty="0">
                <a:solidFill>
                  <a:srgbClr val="FF0000"/>
                </a:solidFill>
                <a:effectLst/>
                <a:latin typeface="Arial" charset="0"/>
              </a:rPr>
              <a:t>TIER2</a:t>
            </a:r>
          </a:p>
        </p:txBody>
      </p:sp>
      <p:cxnSp>
        <p:nvCxnSpPr>
          <p:cNvPr id="3817502" name="AutoShape 30"/>
          <p:cNvCxnSpPr>
            <a:cxnSpLocks noChangeShapeType="1"/>
          </p:cNvCxnSpPr>
          <p:nvPr/>
        </p:nvCxnSpPr>
        <p:spPr bwMode="auto">
          <a:xfrm rot="10800000" flipV="1">
            <a:off x="7667625" y="4897437"/>
            <a:ext cx="681038" cy="179387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3817503" name="Text Box 31"/>
          <p:cNvSpPr txBox="1">
            <a:spLocks noChangeArrowheads="1"/>
          </p:cNvSpPr>
          <p:nvPr/>
        </p:nvSpPr>
        <p:spPr bwMode="auto">
          <a:xfrm rot="20674484">
            <a:off x="7613122" y="4686831"/>
            <a:ext cx="5952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200" i="0" dirty="0" err="1">
                <a:solidFill>
                  <a:schemeClr val="tx1"/>
                </a:solidFill>
                <a:effectLst/>
                <a:latin typeface="Arial" charset="0"/>
              </a:rPr>
              <a:t>1</a:t>
            </a:r>
            <a:r>
              <a:rPr lang="it-IT" sz="1200" i="0" dirty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it-IT" sz="1200" i="0" dirty="0" err="1">
                <a:solidFill>
                  <a:schemeClr val="tx1"/>
                </a:solidFill>
                <a:effectLst/>
                <a:latin typeface="Arial" charset="0"/>
              </a:rPr>
              <a:t>Gbit</a:t>
            </a:r>
            <a:endParaRPr lang="it-IT" sz="1200" i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17565" name="Text Box 93"/>
          <p:cNvSpPr txBox="1">
            <a:spLocks noChangeArrowheads="1"/>
          </p:cNvSpPr>
          <p:nvPr/>
        </p:nvSpPr>
        <p:spPr bwMode="auto">
          <a:xfrm>
            <a:off x="4265080" y="1003297"/>
            <a:ext cx="2078708" cy="2062103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441325"/>
            <a:r>
              <a:rPr lang="it-IT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Network connection tra </a:t>
            </a:r>
            <a:r>
              <a:rPr lang="it-IT" sz="1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SCoPE</a:t>
            </a:r>
            <a:r>
              <a:rPr lang="it-IT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, INFN e il POP </a:t>
            </a:r>
            <a:r>
              <a:rPr lang="it-IT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GARR:</a:t>
            </a:r>
          </a:p>
          <a:p>
            <a:pPr indent="-441325"/>
            <a:endParaRPr lang="it-IT" sz="1600" dirty="0" smtClean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  <a:p>
            <a:pPr indent="-441325"/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10 </a:t>
            </a:r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fibre a </a:t>
            </a: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10 </a:t>
            </a:r>
            <a:r>
              <a:rPr lang="it-IT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Gbps</a:t>
            </a: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the</a:t>
            </a:r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i 10 </a:t>
            </a:r>
            <a:r>
              <a:rPr lang="it-IT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rack</a:t>
            </a:r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SCoPE</a:t>
            </a:r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ATLAS e la sala INFN</a:t>
            </a:r>
          </a:p>
        </p:txBody>
      </p:sp>
      <p:pic>
        <p:nvPicPr>
          <p:cNvPr id="3817568" name="Picture 96" descr="localimacchine-081203_jpg"/>
          <p:cNvPicPr>
            <a:picLocks noChangeAspect="1" noChangeArrowheads="1"/>
          </p:cNvPicPr>
          <p:nvPr/>
        </p:nvPicPr>
        <p:blipFill>
          <a:blip r:embed="rId4"/>
          <a:srcRect l="5336"/>
          <a:stretch>
            <a:fillRect/>
          </a:stretch>
        </p:blipFill>
        <p:spPr bwMode="auto">
          <a:xfrm>
            <a:off x="157689" y="2117602"/>
            <a:ext cx="3938062" cy="194163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817571" name="Picture 99" descr="27-11-08_1156"/>
          <p:cNvPicPr>
            <a:picLocks noChangeAspect="1" noChangeArrowheads="1"/>
          </p:cNvPicPr>
          <p:nvPr/>
        </p:nvPicPr>
        <p:blipFill>
          <a:blip r:embed="rId5">
            <a:lum bright="12000" contrast="12000"/>
          </a:blip>
          <a:srcRect l="12126" t="9700" r="7062" b="7417"/>
          <a:stretch>
            <a:fillRect/>
          </a:stretch>
        </p:blipFill>
        <p:spPr bwMode="auto">
          <a:xfrm>
            <a:off x="125412" y="908050"/>
            <a:ext cx="1692275" cy="13017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0" name="Picture 4" descr="CIMG16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6363" y="713183"/>
            <a:ext cx="2483394" cy="1862546"/>
          </a:xfrm>
          <a:prstGeom prst="rect">
            <a:avLst/>
          </a:prstGeom>
          <a:noFill/>
        </p:spPr>
      </p:pic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971550" y="180969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Napoli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80530" y="921839"/>
            <a:ext cx="1877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Tier2 doppio sito: </a:t>
            </a:r>
          </a:p>
          <a:p>
            <a:r>
              <a:rPr lang="it-IT" sz="1600" dirty="0" smtClean="0">
                <a:latin typeface="Comic Sans MS"/>
                <a:cs typeface="Comic Sans MS"/>
              </a:rPr>
              <a:t>INFN (</a:t>
            </a:r>
            <a:r>
              <a:rPr lang="it-IT" sz="1600" dirty="0" err="1" smtClean="0">
                <a:latin typeface="Comic Sans MS"/>
                <a:cs typeface="Comic Sans MS"/>
              </a:rPr>
              <a:t>4</a:t>
            </a:r>
            <a:r>
              <a:rPr lang="it-IT" sz="1600" dirty="0" smtClean="0"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latin typeface="Comic Sans MS"/>
                <a:cs typeface="Comic Sans MS"/>
              </a:rPr>
              <a:t>rack</a:t>
            </a:r>
            <a:r>
              <a:rPr lang="it-IT" sz="1600" dirty="0" smtClean="0">
                <a:latin typeface="Comic Sans MS"/>
                <a:cs typeface="Comic Sans MS"/>
              </a:rPr>
              <a:t>) e </a:t>
            </a:r>
          </a:p>
          <a:p>
            <a:r>
              <a:rPr lang="it-IT" sz="1600" dirty="0" err="1" smtClean="0">
                <a:latin typeface="Comic Sans MS"/>
                <a:cs typeface="Comic Sans MS"/>
              </a:rPr>
              <a:t>SCoPE</a:t>
            </a:r>
            <a:r>
              <a:rPr lang="it-IT" sz="1600" dirty="0" smtClean="0">
                <a:latin typeface="Comic Sans MS"/>
                <a:cs typeface="Comic Sans MS"/>
              </a:rPr>
              <a:t> (10 </a:t>
            </a:r>
            <a:r>
              <a:rPr lang="it-IT" sz="1600" dirty="0" err="1" smtClean="0">
                <a:latin typeface="Comic Sans MS"/>
                <a:cs typeface="Comic Sans MS"/>
              </a:rPr>
              <a:t>rack</a:t>
            </a:r>
            <a:r>
              <a:rPr lang="it-IT" sz="1600" dirty="0" smtClean="0">
                <a:latin typeface="Comic Sans MS"/>
                <a:cs typeface="Comic Sans MS"/>
              </a:rPr>
              <a:t>)</a:t>
            </a:r>
            <a:endParaRPr lang="it-IT" sz="1600" dirty="0">
              <a:latin typeface="Comic Sans MS"/>
              <a:cs typeface="Comic Sans MS"/>
            </a:endParaRPr>
          </a:p>
        </p:txBody>
      </p:sp>
      <p:cxnSp>
        <p:nvCxnSpPr>
          <p:cNvPr id="44" name="AutoShape 15"/>
          <p:cNvCxnSpPr>
            <a:cxnSpLocks noChangeShapeType="1"/>
            <a:endCxn id="3817481" idx="3"/>
          </p:cNvCxnSpPr>
          <p:nvPr/>
        </p:nvCxnSpPr>
        <p:spPr bwMode="auto">
          <a:xfrm rot="16200000" flipV="1">
            <a:off x="7632615" y="3683086"/>
            <a:ext cx="1457497" cy="523876"/>
          </a:xfrm>
          <a:prstGeom prst="bentConnector2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sp>
        <p:nvSpPr>
          <p:cNvPr id="55" name="Text Box 20"/>
          <p:cNvSpPr txBox="1">
            <a:spLocks noChangeArrowheads="1"/>
          </p:cNvSpPr>
          <p:nvPr/>
        </p:nvSpPr>
        <p:spPr bwMode="auto">
          <a:xfrm rot="16200000">
            <a:off x="8004778" y="3847567"/>
            <a:ext cx="76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200" i="0" dirty="0" err="1">
                <a:solidFill>
                  <a:schemeClr val="tx1"/>
                </a:solidFill>
                <a:effectLst/>
                <a:latin typeface="Arial" charset="0"/>
              </a:rPr>
              <a:t>1</a:t>
            </a:r>
            <a:r>
              <a:rPr lang="it-IT" sz="1200" i="0" dirty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it-IT" sz="1200" i="0" dirty="0" err="1" smtClean="0">
                <a:solidFill>
                  <a:schemeClr val="tx1"/>
                </a:solidFill>
                <a:effectLst/>
                <a:latin typeface="Arial" charset="0"/>
              </a:rPr>
              <a:t>Gbps</a:t>
            </a:r>
            <a:endParaRPr lang="it-IT" sz="1200" i="0" dirty="0" smtClean="0">
              <a:solidFill>
                <a:schemeClr val="tx1"/>
              </a:solidFill>
              <a:effectLst/>
              <a:latin typeface="Arial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200" dirty="0" smtClean="0">
                <a:solidFill>
                  <a:srgbClr val="FF0000"/>
                </a:solidFill>
                <a:latin typeface="Arial" charset="0"/>
              </a:rPr>
              <a:t>10 </a:t>
            </a:r>
            <a:r>
              <a:rPr lang="it-IT" sz="1200" dirty="0" err="1" smtClean="0">
                <a:solidFill>
                  <a:srgbClr val="FF0000"/>
                </a:solidFill>
                <a:latin typeface="Arial" charset="0"/>
              </a:rPr>
              <a:t>Gbps</a:t>
            </a:r>
            <a:endParaRPr lang="it-IT" sz="1200" i="0" dirty="0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5411" y="4329688"/>
            <a:ext cx="53459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Possibilità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utilizzo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un set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nodi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SCoPE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 per la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produzione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(in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condivisione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con le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altre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VO del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progetto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),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serviti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da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un CE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secondario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pubblicato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dal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sito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INFN-NAPOLI-ATLAS  (Tier2) </a:t>
            </a:r>
            <a:endParaRPr lang="it-IT" sz="1600" dirty="0" smtClean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CF2FF-DA52-F942-9DC3-B875AA511282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2" y="1735667"/>
            <a:ext cx="7889643" cy="4142316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Data workflow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4B6D-5D9B-5946-A26C-BC2C44E9E8E1}" type="slidenum">
              <a:rPr lang="en-GB" smtClean="0"/>
              <a:pPr/>
              <a:t>50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9677" t="11448" r="10581" b="18762"/>
          <a:stretch>
            <a:fillRect/>
          </a:stretch>
        </p:blipFill>
        <p:spPr>
          <a:xfrm>
            <a:off x="1631213" y="1148247"/>
            <a:ext cx="6186373" cy="3623733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1550" y="189436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Napoli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216" y="736580"/>
            <a:ext cx="8271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Collegamento diretto al </a:t>
            </a:r>
            <a:r>
              <a:rPr lang="it-IT" dirty="0" err="1" smtClean="0"/>
              <a:t>Garr</a:t>
            </a:r>
            <a:r>
              <a:rPr lang="it-IT" dirty="0" smtClean="0"/>
              <a:t> (</a:t>
            </a:r>
            <a:r>
              <a:rPr lang="it-IT" dirty="0" err="1" smtClean="0"/>
              <a:t>traffic</a:t>
            </a:r>
            <a:r>
              <a:rPr lang="it-IT" dirty="0" smtClean="0"/>
              <a:t> </a:t>
            </a:r>
            <a:r>
              <a:rPr lang="it-IT" dirty="0" err="1" smtClean="0"/>
              <a:t>shaping</a:t>
            </a:r>
            <a:r>
              <a:rPr lang="it-IT" dirty="0" smtClean="0"/>
              <a:t> a 0,95 </a:t>
            </a:r>
            <a:r>
              <a:rPr lang="it-IT" dirty="0" err="1" smtClean="0"/>
              <a:t>Gbps</a:t>
            </a:r>
            <a:r>
              <a:rPr lang="it-IT" dirty="0" smtClean="0"/>
              <a:t>).  Back-up link verso la sezione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158"/>
            <a:ext cx="6985000" cy="134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5840265"/>
            <a:ext cx="4419600" cy="852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Napoli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disponibili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16" name="Picture 15" descr="Schermata 2010-07-09 a 18.06.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86466"/>
            <a:ext cx="8543396" cy="2696509"/>
          </a:xfrm>
          <a:prstGeom prst="rect">
            <a:avLst/>
          </a:prstGeom>
        </p:spPr>
      </p:pic>
      <p:pic>
        <p:nvPicPr>
          <p:cNvPr id="17" name="Picture 16" descr="Schermata 2010-07-09 a 18.07.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3565172"/>
            <a:ext cx="7958667" cy="314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Napoli – accounting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917" y="3985269"/>
            <a:ext cx="2918883" cy="2335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49" y="3667762"/>
            <a:ext cx="4497917" cy="2893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53423"/>
            <a:ext cx="3810000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49" y="853423"/>
            <a:ext cx="3545418" cy="2836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16000"/>
            <a:ext cx="6858000" cy="584200"/>
          </a:xfrm>
        </p:spPr>
        <p:txBody>
          <a:bodyPr/>
          <a:lstStyle/>
          <a:p>
            <a:pPr eaLnBrk="1" hangingPunct="1"/>
            <a:r>
              <a:rPr lang="en-US" sz="3200" b="1" smtClean="0">
                <a:ea typeface="ＭＳ Ｐゴシック" charset="-128"/>
                <a:cs typeface="ＭＳ Ｐゴシック" charset="-128"/>
              </a:rPr>
              <a:t>INFN Roma Tier2 center</a:t>
            </a:r>
          </a:p>
        </p:txBody>
      </p:sp>
      <p:pic>
        <p:nvPicPr>
          <p:cNvPr id="15363" name="Picture 11" descr="21072008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2667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2667000" y="1752600"/>
            <a:ext cx="6400800" cy="4495800"/>
          </a:xfrm>
        </p:spPr>
        <p:txBody>
          <a:bodyPr/>
          <a:lstStyle/>
          <a:p>
            <a:pPr eaLnBrk="1" hangingPunct="1">
              <a:buFont typeface="Wingdings" charset="2"/>
              <a:buChar char="§"/>
            </a:pPr>
            <a:r>
              <a:rPr lang="en-US" sz="1600" b="1" smtClean="0">
                <a:ea typeface="ＭＳ Ｐゴシック" charset="-128"/>
                <a:cs typeface="ＭＳ Ｐゴシック" charset="-128"/>
              </a:rPr>
              <a:t>7 cooling racks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sz="1200" b="1" smtClean="0"/>
              <a:t>Virgo si è spostato nei locali del SICR</a:t>
            </a:r>
          </a:p>
          <a:p>
            <a:pPr lvl="2" eaLnBrk="1" hangingPunct="1">
              <a:buFont typeface="Wingdings" charset="2"/>
              <a:buChar char="§"/>
            </a:pPr>
            <a:r>
              <a:rPr lang="en-US" sz="700" b="1" smtClean="0">
                <a:solidFill>
                  <a:srgbClr val="6F6F6F"/>
                </a:solidFill>
                <a:ea typeface="ＭＳ Ｐゴシック" charset="-128"/>
              </a:rPr>
              <a:t>1 rack addizionale disponibile da subito per ATLAS e CMS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sz="1100" b="1" smtClean="0"/>
              <a:t>1 rack nuovo in fase di acquisto</a:t>
            </a:r>
          </a:p>
          <a:p>
            <a:pPr lvl="2" eaLnBrk="1" hangingPunct="1">
              <a:buFont typeface="Wingdings" charset="2"/>
              <a:buChar char="§"/>
            </a:pPr>
            <a:r>
              <a:rPr lang="en-US" sz="700" b="1" smtClean="0">
                <a:solidFill>
                  <a:srgbClr val="6F6F6F"/>
                </a:solidFill>
                <a:ea typeface="ＭＳ Ｐゴシック" charset="-128"/>
              </a:rPr>
              <a:t>Gli impianti sono già predisposti (acqua, elettricità, …)</a:t>
            </a:r>
          </a:p>
          <a:p>
            <a:pPr lvl="2" eaLnBrk="1" hangingPunct="1">
              <a:buFont typeface="Wingdings" charset="2"/>
              <a:buChar char="§"/>
            </a:pPr>
            <a:r>
              <a:rPr lang="en-US" sz="700" b="1" smtClean="0">
                <a:solidFill>
                  <a:srgbClr val="6F6F6F"/>
                </a:solidFill>
                <a:ea typeface="ＭＳ Ｐゴシック" charset="-128"/>
              </a:rPr>
              <a:t>Il nuovo rack va semplicemente posizionato e connesso ai servizi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sz="1100" b="1" smtClean="0"/>
              <a:t>Il sistema potrebbe ospitare 14 rack</a:t>
            </a:r>
            <a:br>
              <a:rPr lang="en-US" sz="1100" b="1" smtClean="0"/>
            </a:br>
            <a:r>
              <a:rPr lang="en-US" sz="1100" b="1" smtClean="0"/>
              <a:t>già nell’attuale configurazione</a:t>
            </a:r>
            <a:endParaRPr lang="en-US" sz="1100" b="1" smtClean="0">
              <a:solidFill>
                <a:srgbClr val="6F6F6F"/>
              </a:solidFill>
            </a:endParaRPr>
          </a:p>
          <a:p>
            <a:pPr lvl="2" eaLnBrk="1" hangingPunct="1">
              <a:buFontTx/>
              <a:buNone/>
            </a:pPr>
            <a:endParaRPr lang="en-US" sz="1100" b="1" smtClean="0">
              <a:solidFill>
                <a:srgbClr val="6F6F6F"/>
              </a:solidFill>
              <a:ea typeface="ＭＳ Ｐゴシック" charset="-128"/>
            </a:endParaRPr>
          </a:p>
          <a:p>
            <a:pPr eaLnBrk="1" hangingPunct="1">
              <a:buFont typeface="Wingdings" charset="2"/>
              <a:buChar char="§"/>
            </a:pPr>
            <a:r>
              <a:rPr lang="en-US" sz="1600" b="1" smtClean="0">
                <a:ea typeface="ＭＳ Ｐゴシック" charset="-128"/>
                <a:cs typeface="ＭＳ Ｐゴシック" charset="-128"/>
              </a:rPr>
              <a:t>Esperimenti</a:t>
            </a:r>
          </a:p>
          <a:p>
            <a:pPr eaLnBrk="1" hangingPunct="1">
              <a:buFont typeface="Wingdings" charset="2"/>
              <a:buChar char="§"/>
            </a:pPr>
            <a:r>
              <a:rPr lang="en-US" sz="1200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ATLAS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sz="1000" b="1" smtClean="0">
                <a:solidFill>
                  <a:srgbClr val="FF0000"/>
                </a:solidFill>
              </a:rPr>
              <a:t>~500 CPU (virtual) cores</a:t>
            </a:r>
          </a:p>
          <a:p>
            <a:pPr lvl="2" eaLnBrk="1" hangingPunct="1">
              <a:buFont typeface="Wingdings" charset="2"/>
              <a:buChar char="§"/>
            </a:pPr>
            <a:r>
              <a:rPr lang="en-US" sz="800" b="1" smtClean="0">
                <a:solidFill>
                  <a:srgbClr val="FF0000"/>
                </a:solidFill>
                <a:ea typeface="ＭＳ Ｐゴシック" charset="-128"/>
              </a:rPr>
              <a:t>LSF batch system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sz="1000" b="1" smtClean="0">
                <a:solidFill>
                  <a:srgbClr val="FF0000"/>
                </a:solidFill>
              </a:rPr>
              <a:t>~300 TB storage space</a:t>
            </a:r>
          </a:p>
          <a:p>
            <a:pPr lvl="2" eaLnBrk="1" hangingPunct="1">
              <a:buFont typeface="Wingdings" charset="2"/>
              <a:buChar char="§"/>
            </a:pPr>
            <a:r>
              <a:rPr lang="en-US" sz="800" b="1" smtClean="0">
                <a:solidFill>
                  <a:srgbClr val="FF0000"/>
                </a:solidFill>
                <a:ea typeface="ＭＳ Ｐゴシック" charset="-128"/>
              </a:rPr>
              <a:t>DPM Storage</a:t>
            </a:r>
          </a:p>
          <a:p>
            <a:pPr eaLnBrk="1" hangingPunct="1">
              <a:buFont typeface="Wingdings" charset="2"/>
              <a:buChar char="§"/>
            </a:pPr>
            <a:r>
              <a:rPr lang="en-US" sz="1200" b="1" smtClean="0">
                <a:solidFill>
                  <a:srgbClr val="00264D"/>
                </a:solidFill>
                <a:ea typeface="ＭＳ Ｐゴシック" charset="-128"/>
                <a:cs typeface="ＭＳ Ｐゴシック" charset="-128"/>
              </a:rPr>
              <a:t>CMS (WLCG Tier2)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sz="1000" b="1" smtClean="0">
                <a:solidFill>
                  <a:srgbClr val="00264D"/>
                </a:solidFill>
              </a:rPr>
              <a:t>~400 CPU cores</a:t>
            </a:r>
          </a:p>
          <a:p>
            <a:pPr lvl="2" eaLnBrk="1" hangingPunct="1">
              <a:buFont typeface="Wingdings" charset="2"/>
              <a:buChar char="§"/>
            </a:pPr>
            <a:r>
              <a:rPr lang="en-US" sz="800" b="1" smtClean="0">
                <a:solidFill>
                  <a:srgbClr val="00264D"/>
                </a:solidFill>
                <a:ea typeface="ＭＳ Ｐゴシック" charset="-128"/>
              </a:rPr>
              <a:t>LSF batch system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sz="1000" b="1" smtClean="0">
                <a:solidFill>
                  <a:srgbClr val="00264D"/>
                </a:solidFill>
              </a:rPr>
              <a:t>~110 TB storage space</a:t>
            </a:r>
          </a:p>
          <a:p>
            <a:pPr lvl="2" eaLnBrk="1" hangingPunct="1">
              <a:buFont typeface="Wingdings" charset="2"/>
              <a:buChar char="§"/>
            </a:pPr>
            <a:r>
              <a:rPr lang="en-US" sz="800" b="1" smtClean="0">
                <a:solidFill>
                  <a:srgbClr val="00264D"/>
                </a:solidFill>
                <a:ea typeface="ＭＳ Ｐゴシック" charset="-128"/>
              </a:rPr>
              <a:t>dCache Storage</a:t>
            </a:r>
          </a:p>
          <a:p>
            <a:pPr lvl="2" eaLnBrk="1" hangingPunct="1">
              <a:buFont typeface="Wingdings" charset="2"/>
              <a:buChar char="§"/>
            </a:pPr>
            <a:endParaRPr lang="en-US" sz="800" b="1" smtClean="0">
              <a:solidFill>
                <a:srgbClr val="00264D"/>
              </a:solidFill>
              <a:ea typeface="ＭＳ Ｐゴシック" charset="-128"/>
            </a:endParaRPr>
          </a:p>
          <a:p>
            <a:pPr eaLnBrk="1" hangingPunct="1">
              <a:buFont typeface="Wingdings" charset="2"/>
              <a:buChar char="§"/>
            </a:pPr>
            <a:r>
              <a:rPr lang="en-US" sz="1200" b="1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Il metodo più efficace per utilizzare i nodi </a:t>
            </a:r>
            <a:br>
              <a:rPr lang="en-US" sz="1200" b="1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1200" b="1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di calcolo di ATLAS e CMS per entrambi gli</a:t>
            </a:r>
            <a:br>
              <a:rPr lang="en-US" sz="1200" b="1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1200" b="1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esperimenti (resource sharing) è in fase</a:t>
            </a:r>
            <a:br>
              <a:rPr lang="en-US" sz="1200" b="1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1200" b="1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di valutazione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 l="8989" t="5992" r="23595" b="9419"/>
          <a:stretch>
            <a:fillRect/>
          </a:stretch>
        </p:blipFill>
        <p:spPr bwMode="auto">
          <a:xfrm>
            <a:off x="7391400" y="2667000"/>
            <a:ext cx="17414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9663" y="3495675"/>
            <a:ext cx="269875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7" name="TextBox 16"/>
          <p:cNvSpPr txBox="1">
            <a:spLocks noChangeArrowheads="1"/>
          </p:cNvSpPr>
          <p:nvPr/>
        </p:nvSpPr>
        <p:spPr bwMode="auto">
          <a:xfrm>
            <a:off x="6100763" y="4105275"/>
            <a:ext cx="4476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600"/>
              <a:t>ATLAS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2513" y="4572000"/>
            <a:ext cx="384175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Roma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 bwMode="auto">
          <a:xfrm>
            <a:off x="561975" y="3810000"/>
            <a:ext cx="2743200" cy="2362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>
            <a:prstTxWarp prst="textNoShape">
              <a:avLst/>
            </a:prstTxWarp>
          </a:bodyPr>
          <a:lstStyle/>
          <a:p>
            <a:pPr marL="1047750" indent="-285750" algn="ctr">
              <a:defRPr/>
            </a:pPr>
            <a:r>
              <a:rPr lang="it-IT" sz="1400">
                <a:solidFill>
                  <a:srgbClr val="FF0000"/>
                </a:solidFill>
              </a:rPr>
              <a:t>INFN Roma Tier2 Center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00125"/>
            <a:ext cx="6653213" cy="585788"/>
          </a:xfrm>
        </p:spPr>
        <p:txBody>
          <a:bodyPr/>
          <a:lstStyle/>
          <a:p>
            <a:r>
              <a:rPr lang="en-US" sz="3200" b="1" smtClean="0">
                <a:ea typeface="ＭＳ Ｐゴシック" charset="-128"/>
                <a:cs typeface="ＭＳ Ｐゴシック" charset="-128"/>
              </a:rPr>
              <a:t>Connettività di rete</a:t>
            </a:r>
          </a:p>
        </p:txBody>
      </p:sp>
      <p:pic>
        <p:nvPicPr>
          <p:cNvPr id="1741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6350" y="1524000"/>
            <a:ext cx="27876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06525" y="1905000"/>
            <a:ext cx="1098550" cy="261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  <a:defRPr/>
            </a:pPr>
            <a:r>
              <a:rPr lang="it-IT" sz="1100" b="1">
                <a:solidFill>
                  <a:srgbClr val="008000"/>
                </a:solidFill>
              </a:rPr>
              <a:t>GARR RM-1</a:t>
            </a:r>
          </a:p>
        </p:txBody>
      </p:sp>
      <p:pic>
        <p:nvPicPr>
          <p:cNvPr id="17414" name="Content Placeholder 6" descr="DSCN241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44550" y="4114800"/>
            <a:ext cx="2251075" cy="1828800"/>
          </a:xfrm>
        </p:spPr>
      </p:pic>
      <p:sp>
        <p:nvSpPr>
          <p:cNvPr id="74" name="Rounded Rectangle 73"/>
          <p:cNvSpPr/>
          <p:nvPr/>
        </p:nvSpPr>
        <p:spPr bwMode="auto">
          <a:xfrm>
            <a:off x="3587750" y="3810000"/>
            <a:ext cx="189865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1047750" indent="-285750" algn="ctr">
              <a:defRPr/>
            </a:pPr>
            <a:r>
              <a:rPr lang="it-IT" sz="1600">
                <a:solidFill>
                  <a:srgbClr val="3399FF"/>
                </a:solidFill>
              </a:rPr>
              <a:t>INFN Roma</a:t>
            </a:r>
            <a:br>
              <a:rPr lang="it-IT" sz="1600">
                <a:solidFill>
                  <a:srgbClr val="3399FF"/>
                </a:solidFill>
              </a:rPr>
            </a:br>
            <a:r>
              <a:rPr lang="it-IT" sz="1600">
                <a:solidFill>
                  <a:srgbClr val="3399FF"/>
                </a:solidFill>
              </a:rPr>
              <a:t>Network</a:t>
            </a:r>
          </a:p>
        </p:txBody>
      </p:sp>
      <p:pic>
        <p:nvPicPr>
          <p:cNvPr id="17416" name="Picture 7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4010025" y="4949825"/>
            <a:ext cx="11176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Up-Down Arrow 75"/>
          <p:cNvSpPr/>
          <p:nvPr/>
        </p:nvSpPr>
        <p:spPr bwMode="auto">
          <a:xfrm>
            <a:off x="4502150" y="4495800"/>
            <a:ext cx="112713" cy="457200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1047750" indent="-285750">
              <a:buFont typeface="Wingdings" charset="2"/>
              <a:buNone/>
              <a:defRPr/>
            </a:pPr>
            <a:endParaRPr lang="it-IT">
              <a:solidFill>
                <a:srgbClr val="3399FF"/>
              </a:solidFill>
            </a:endParaRPr>
          </a:p>
        </p:txBody>
      </p:sp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6"/>
          <a:srcRect t="39999" b="38667"/>
          <a:stretch>
            <a:fillRect/>
          </a:stretch>
        </p:blipFill>
        <p:spPr bwMode="auto">
          <a:xfrm>
            <a:off x="1125538" y="2667000"/>
            <a:ext cx="16176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6"/>
          <a:srcRect t="39999" b="38667"/>
          <a:stretch>
            <a:fillRect/>
          </a:stretch>
        </p:blipFill>
        <p:spPr bwMode="auto">
          <a:xfrm>
            <a:off x="3727450" y="2667000"/>
            <a:ext cx="16176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20" name="Straight Arrow Connector 84"/>
          <p:cNvCxnSpPr>
            <a:cxnSpLocks noChangeShapeType="1"/>
          </p:cNvCxnSpPr>
          <p:nvPr/>
        </p:nvCxnSpPr>
        <p:spPr bwMode="auto">
          <a:xfrm>
            <a:off x="2743200" y="2854325"/>
            <a:ext cx="984250" cy="1588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</p:cxnSp>
      <p:sp>
        <p:nvSpPr>
          <p:cNvPr id="91" name="TextBox 90"/>
          <p:cNvSpPr txBox="1"/>
          <p:nvPr/>
        </p:nvSpPr>
        <p:spPr>
          <a:xfrm>
            <a:off x="3962400" y="1905000"/>
            <a:ext cx="1171575" cy="27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  <a:defRPr/>
            </a:pPr>
            <a:r>
              <a:rPr lang="it-IT" sz="1200" b="1">
                <a:solidFill>
                  <a:srgbClr val="008000"/>
                </a:solidFill>
              </a:rPr>
              <a:t>GARR RM-2</a:t>
            </a:r>
          </a:p>
        </p:txBody>
      </p:sp>
      <p:sp>
        <p:nvSpPr>
          <p:cNvPr id="103" name="Up-Down Arrow 102"/>
          <p:cNvSpPr/>
          <p:nvPr/>
        </p:nvSpPr>
        <p:spPr bwMode="auto">
          <a:xfrm>
            <a:off x="1828800" y="2209800"/>
            <a:ext cx="211138" cy="457200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1047750" indent="-285750">
              <a:buFont typeface="Wingdings" charset="2"/>
              <a:buNone/>
              <a:defRPr/>
            </a:pPr>
            <a:endParaRPr lang="it-IT">
              <a:solidFill>
                <a:srgbClr val="3399FF"/>
              </a:solidFill>
            </a:endParaRPr>
          </a:p>
        </p:txBody>
      </p:sp>
      <p:sp>
        <p:nvSpPr>
          <p:cNvPr id="104" name="Up-Down Arrow 103"/>
          <p:cNvSpPr/>
          <p:nvPr/>
        </p:nvSpPr>
        <p:spPr bwMode="auto">
          <a:xfrm>
            <a:off x="4430713" y="2209800"/>
            <a:ext cx="211137" cy="457200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1047750" indent="-285750">
              <a:buFont typeface="Wingdings" charset="2"/>
              <a:buNone/>
              <a:defRPr/>
            </a:pPr>
            <a:endParaRPr lang="it-IT">
              <a:solidFill>
                <a:srgbClr val="3399FF"/>
              </a:solidFill>
            </a:endParaRPr>
          </a:p>
        </p:txBody>
      </p:sp>
      <p:cxnSp>
        <p:nvCxnSpPr>
          <p:cNvPr id="106" name="Curved Connector 105"/>
          <p:cNvCxnSpPr>
            <a:stCxn id="72" idx="0"/>
            <a:endCxn id="74" idx="0"/>
          </p:cNvCxnSpPr>
          <p:nvPr/>
        </p:nvCxnSpPr>
        <p:spPr bwMode="auto">
          <a:xfrm rot="5400000" flipH="1" flipV="1">
            <a:off x="3235325" y="2508251"/>
            <a:ext cx="3175" cy="2603500"/>
          </a:xfrm>
          <a:prstGeom prst="curvedConnector3">
            <a:avLst>
              <a:gd name="adj1" fmla="val 23650299"/>
            </a:avLst>
          </a:prstGeom>
          <a:ln>
            <a:solidFill>
              <a:srgbClr val="0066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425" name="Straight Arrow Connector 80"/>
          <p:cNvCxnSpPr>
            <a:cxnSpLocks noChangeShapeType="1"/>
            <a:stCxn id="74" idx="0"/>
          </p:cNvCxnSpPr>
          <p:nvPr/>
        </p:nvCxnSpPr>
        <p:spPr bwMode="auto">
          <a:xfrm rot="5400000" flipH="1" flipV="1">
            <a:off x="4152107" y="3425031"/>
            <a:ext cx="769938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7426" name="Straight Arrow Connector 79"/>
          <p:cNvCxnSpPr>
            <a:cxnSpLocks noChangeShapeType="1"/>
            <a:stCxn id="72" idx="0"/>
          </p:cNvCxnSpPr>
          <p:nvPr/>
        </p:nvCxnSpPr>
        <p:spPr bwMode="auto">
          <a:xfrm rot="5400000" flipH="1" flipV="1">
            <a:off x="1549400" y="3425825"/>
            <a:ext cx="769938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17427" name="TextBox 107"/>
          <p:cNvSpPr txBox="1">
            <a:spLocks noChangeArrowheads="1"/>
          </p:cNvSpPr>
          <p:nvPr/>
        </p:nvSpPr>
        <p:spPr bwMode="auto">
          <a:xfrm>
            <a:off x="609600" y="2209800"/>
            <a:ext cx="1271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/>
              <a:t>1+1 Gbps</a:t>
            </a:r>
          </a:p>
          <a:p>
            <a:pPr algn="ctr"/>
            <a:r>
              <a:rPr lang="it-IT" sz="1200" b="1">
                <a:solidFill>
                  <a:srgbClr val="FF0000"/>
                </a:solidFill>
              </a:rPr>
              <a:t>(</a:t>
            </a:r>
            <a:r>
              <a:rPr lang="it-IT" sz="1200" b="1">
                <a:solidFill>
                  <a:srgbClr val="FF0000"/>
                </a:solidFill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it-IT" sz="1200" b="1">
                <a:solidFill>
                  <a:srgbClr val="FF0000"/>
                </a:solidFill>
              </a:rPr>
              <a:t> 10 Gbps)</a:t>
            </a:r>
          </a:p>
        </p:txBody>
      </p:sp>
      <p:sp>
        <p:nvSpPr>
          <p:cNvPr id="17428" name="TextBox 114"/>
          <p:cNvSpPr txBox="1">
            <a:spLocks noChangeArrowheads="1"/>
          </p:cNvSpPr>
          <p:nvPr/>
        </p:nvSpPr>
        <p:spPr bwMode="auto">
          <a:xfrm>
            <a:off x="746125" y="5943600"/>
            <a:ext cx="2595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000">
                <a:solidFill>
                  <a:srgbClr val="005700"/>
                </a:solidFill>
              </a:rPr>
              <a:t>Internal Network (ATLAS) @ 10 Gbps</a:t>
            </a:r>
          </a:p>
        </p:txBody>
      </p:sp>
      <p:sp>
        <p:nvSpPr>
          <p:cNvPr id="17429" name="TextBox 107"/>
          <p:cNvSpPr txBox="1">
            <a:spLocks noChangeArrowheads="1"/>
          </p:cNvSpPr>
          <p:nvPr/>
        </p:nvSpPr>
        <p:spPr bwMode="auto">
          <a:xfrm>
            <a:off x="4694238" y="2286000"/>
            <a:ext cx="777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200" b="1"/>
              <a:t>1 Gbps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Roma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00125"/>
            <a:ext cx="6653213" cy="585788"/>
          </a:xfrm>
        </p:spPr>
        <p:txBody>
          <a:bodyPr/>
          <a:lstStyle/>
          <a:p>
            <a:r>
              <a:rPr lang="en-US" sz="3200" b="1" smtClean="0">
                <a:ea typeface="ＭＳ Ｐゴシック" charset="-128"/>
                <a:cs typeface="ＭＳ Ｐゴシック" charset="-128"/>
              </a:rPr>
              <a:t>Connettività di rete [2]</a:t>
            </a:r>
          </a:p>
        </p:txBody>
      </p:sp>
      <p:sp>
        <p:nvSpPr>
          <p:cNvPr id="18435" name="Content Placeholder 25"/>
          <p:cNvSpPr>
            <a:spLocks noGrp="1"/>
          </p:cNvSpPr>
          <p:nvPr>
            <p:ph idx="1"/>
          </p:nvPr>
        </p:nvSpPr>
        <p:spPr>
          <a:xfrm>
            <a:off x="228600" y="2590800"/>
            <a:ext cx="8110538" cy="3962400"/>
          </a:xfrm>
        </p:spPr>
        <p:txBody>
          <a:bodyPr/>
          <a:lstStyle/>
          <a:p>
            <a:r>
              <a:rPr lang="it-IT" sz="1400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Trasferimenti</a:t>
            </a:r>
            <a:br>
              <a:rPr lang="it-IT" sz="1400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</a:br>
            <a:r>
              <a:rPr lang="it-IT" sz="1400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 CPU ATLAS</a:t>
            </a:r>
            <a:br>
              <a:rPr lang="it-IT" sz="1400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</a:br>
            <a:r>
              <a:rPr lang="it-IT" sz="1400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(rete locale)</a:t>
            </a:r>
          </a:p>
          <a:p>
            <a:endParaRPr lang="it-IT" sz="1400" b="1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endParaRPr lang="it-IT" sz="1400" b="1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None/>
            </a:pPr>
            <a:endParaRPr lang="it-IT" sz="1400" b="1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endParaRPr lang="it-IT" sz="1400" b="1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it-IT" sz="1400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Trasferimenti ATLAS</a:t>
            </a:r>
            <a:br>
              <a:rPr lang="it-IT" sz="1400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</a:br>
            <a:r>
              <a:rPr lang="it-IT" sz="1400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nell’ultimo mese (WAN)</a:t>
            </a:r>
          </a:p>
          <a:p>
            <a:endParaRPr lang="it-IT" sz="1400" b="1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None/>
            </a:pPr>
            <a:endParaRPr lang="it-IT" sz="1400" b="1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None/>
            </a:pPr>
            <a:endParaRPr lang="it-IT" sz="1400" b="1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it-IT" sz="1400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Trasferimenti (ATLAS + CMS)</a:t>
            </a:r>
            <a:br>
              <a:rPr lang="it-IT" sz="1400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</a:br>
            <a:r>
              <a:rPr lang="it-IT" sz="1400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nell’ultimo mese</a:t>
            </a:r>
            <a:br>
              <a:rPr lang="it-IT" sz="1400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</a:br>
            <a:r>
              <a:rPr lang="it-IT" sz="1400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(WAN, link GARR)</a:t>
            </a:r>
          </a:p>
          <a:p>
            <a:endParaRPr lang="it-IT" sz="1400" b="1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436" name="Picture 27" descr="MRTG_monthly_ATLAS_sw_201007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325" y="4038600"/>
            <a:ext cx="54006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8" descr="MRTG_monthly_T2_GARR_201007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325" y="5334000"/>
            <a:ext cx="54006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9" descr="Ganglia_network_nodes_2010070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6350" y="2057400"/>
            <a:ext cx="3397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0" descr="Ganglia_LSF_jobs_2010070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4563" y="2057400"/>
            <a:ext cx="31194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Oval 32"/>
          <p:cNvSpPr>
            <a:spLocks noChangeArrowheads="1"/>
          </p:cNvSpPr>
          <p:nvPr/>
        </p:nvSpPr>
        <p:spPr bwMode="auto">
          <a:xfrm>
            <a:off x="4800600" y="25908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441" name="Oval 33"/>
          <p:cNvSpPr>
            <a:spLocks noChangeArrowheads="1"/>
          </p:cNvSpPr>
          <p:nvPr/>
        </p:nvSpPr>
        <p:spPr bwMode="auto">
          <a:xfrm>
            <a:off x="8001000" y="23622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442" name="TextBox 34"/>
          <p:cNvSpPr txBox="1">
            <a:spLocks noChangeArrowheads="1"/>
          </p:cNvSpPr>
          <p:nvPr/>
        </p:nvSpPr>
        <p:spPr bwMode="auto">
          <a:xfrm>
            <a:off x="5638800" y="1676400"/>
            <a:ext cx="260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200" b="1">
                <a:solidFill>
                  <a:srgbClr val="FF0000"/>
                </a:solidFill>
              </a:rPr>
              <a:t>HammerCould Analysis Test</a:t>
            </a:r>
          </a:p>
        </p:txBody>
      </p:sp>
      <p:cxnSp>
        <p:nvCxnSpPr>
          <p:cNvPr id="18443" name="Straight Arrow Connector 36"/>
          <p:cNvCxnSpPr>
            <a:cxnSpLocks noChangeShapeType="1"/>
            <a:stCxn id="18442" idx="2"/>
            <a:endCxn id="18441" idx="1"/>
          </p:cNvCxnSpPr>
          <p:nvPr/>
        </p:nvCxnSpPr>
        <p:spPr bwMode="auto">
          <a:xfrm rot="16200000" flipH="1">
            <a:off x="7304087" y="1587501"/>
            <a:ext cx="487363" cy="1217612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arrow" w="med" len="med"/>
          </a:ln>
        </p:spPr>
      </p:cxnSp>
      <p:cxnSp>
        <p:nvCxnSpPr>
          <p:cNvPr id="18444" name="Straight Arrow Connector 37"/>
          <p:cNvCxnSpPr>
            <a:cxnSpLocks noChangeShapeType="1"/>
            <a:stCxn id="18442" idx="2"/>
            <a:endCxn id="18440" idx="0"/>
          </p:cNvCxnSpPr>
          <p:nvPr/>
        </p:nvCxnSpPr>
        <p:spPr bwMode="auto">
          <a:xfrm rot="5400000">
            <a:off x="5817394" y="1469231"/>
            <a:ext cx="638175" cy="1604963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arrow" w="med" len="med"/>
          </a:ln>
        </p:spPr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Roma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lat2.gif"/>
          <p:cNvPicPr>
            <a:picLocks noChangeAspect="1"/>
          </p:cNvPicPr>
          <p:nvPr/>
        </p:nvPicPr>
        <p:blipFill>
          <a:blip r:embed="rId2"/>
          <a:srcRect l="2675"/>
          <a:stretch>
            <a:fillRect/>
          </a:stretch>
        </p:blipFill>
        <p:spPr bwMode="auto">
          <a:xfrm>
            <a:off x="14288" y="4141788"/>
            <a:ext cx="3440112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latnt.gif"/>
          <p:cNvPicPr>
            <a:picLocks noChangeAspect="1"/>
          </p:cNvPicPr>
          <p:nvPr/>
        </p:nvPicPr>
        <p:blipFill>
          <a:blip r:embed="rId3"/>
          <a:srcRect r="8542"/>
          <a:stretch>
            <a:fillRect/>
          </a:stretch>
        </p:blipFill>
        <p:spPr bwMode="auto">
          <a:xfrm>
            <a:off x="3130550" y="4156075"/>
            <a:ext cx="323373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27063" y="1868488"/>
            <a:ext cx="7678737" cy="203041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Calibri" charset="0"/>
              </a:rPr>
              <a:t>	(1) Procedura sempre attiva: da febbraio 2 turnisti al giorno da LNF, PV, RM1, RM3</a:t>
            </a:r>
          </a:p>
          <a:p>
            <a:r>
              <a:rPr lang="it-IT" sz="1400">
                <a:latin typeface="Calibri" charset="0"/>
              </a:rPr>
              <a:t>	(2) All’arrivo di un DATASET ( 200kevts / nb</a:t>
            </a:r>
            <a:r>
              <a:rPr lang="it-IT" sz="1400" baseline="30000">
                <a:latin typeface="Calibri" charset="0"/>
              </a:rPr>
              <a:t>-1</a:t>
            </a:r>
            <a:r>
              <a:rPr lang="it-IT" sz="1400">
                <a:latin typeface="Calibri" charset="0"/>
              </a:rPr>
              <a:t>)</a:t>
            </a:r>
          </a:p>
          <a:p>
            <a:r>
              <a:rPr lang="it-IT" sz="1400">
                <a:latin typeface="Calibri" charset="0"/>
              </a:rPr>
              <a:t>		</a:t>
            </a:r>
            <a:r>
              <a:rPr lang="en-US" sz="1400">
                <a:latin typeface="Calibri" charset="0"/>
                <a:sym typeface="Wingdings" charset="2"/>
              </a:rPr>
              <a:t> Start DQA  flag  Report al Muon DQA daily meeting</a:t>
            </a:r>
          </a:p>
          <a:p>
            <a:r>
              <a:rPr lang="en-US" sz="1400">
                <a:latin typeface="Calibri" charset="0"/>
                <a:sym typeface="Wingdings" charset="2"/>
              </a:rPr>
              <a:t>		 Start FIT (se Nevts&gt;100 ÷200 kevts)  set of t0s per ml and RTs per camera</a:t>
            </a:r>
          </a:p>
          <a:p>
            <a:r>
              <a:rPr lang="en-US" sz="1400">
                <a:latin typeface="Calibri" charset="0"/>
                <a:sym typeface="Wingdings" charset="2"/>
              </a:rPr>
              <a:t>	(3) Tutto automatico tranne la decisione di procedere con il DQA e/o il FIT (ancora</a:t>
            </a:r>
          </a:p>
          <a:p>
            <a:r>
              <a:rPr lang="en-US" sz="1400">
                <a:latin typeface="Calibri" charset="0"/>
                <a:sym typeface="Wingdings" charset="2"/>
              </a:rPr>
              <a:t>		dello shifter).</a:t>
            </a:r>
          </a:p>
          <a:p>
            <a:r>
              <a:rPr lang="en-US" sz="1400">
                <a:latin typeface="Calibri" charset="0"/>
                <a:sym typeface="Wingdings" charset="2"/>
              </a:rPr>
              <a:t>	(4) Overall latency: (processing-creation) + (ntuple creation) + (FIT) ≈ 4 ÷ 5 h </a:t>
            </a:r>
          </a:p>
          <a:p>
            <a:r>
              <a:rPr lang="en-US" sz="1400">
                <a:latin typeface="Calibri" charset="0"/>
                <a:sym typeface="Wingdings" charset="2"/>
              </a:rPr>
              <a:t>	(5) A breve si intende entrare nel calibration loop</a:t>
            </a:r>
          </a:p>
          <a:p>
            <a:r>
              <a:rPr lang="en-US" sz="1400">
                <a:latin typeface="Calibri" charset="0"/>
                <a:sym typeface="Wingdings" charset="2"/>
              </a:rPr>
              <a:t>		</a:t>
            </a:r>
            <a:endParaRPr lang="it-IT" sz="1400">
              <a:latin typeface="Calibri" charset="0"/>
            </a:endParaRPr>
          </a:p>
        </p:txBody>
      </p:sp>
      <p:pic>
        <p:nvPicPr>
          <p:cNvPr id="19461" name="Picture 5" descr="latfit.gif"/>
          <p:cNvPicPr>
            <a:picLocks noChangeAspect="1"/>
          </p:cNvPicPr>
          <p:nvPr/>
        </p:nvPicPr>
        <p:blipFill>
          <a:blip r:embed="rId4"/>
          <a:srcRect r="9019"/>
          <a:stretch>
            <a:fillRect/>
          </a:stretch>
        </p:blipFill>
        <p:spPr bwMode="auto">
          <a:xfrm>
            <a:off x="5927725" y="4141788"/>
            <a:ext cx="321627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2"/>
          <p:cNvSpPr txBox="1">
            <a:spLocks noChangeArrowheads="1"/>
          </p:cNvSpPr>
          <p:nvPr/>
        </p:nvSpPr>
        <p:spPr bwMode="auto">
          <a:xfrm>
            <a:off x="1219200" y="1000125"/>
            <a:ext cx="66532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Calibrazione degli MDT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7440613" y="1447800"/>
            <a:ext cx="15509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100" b="1">
                <a:solidFill>
                  <a:srgbClr val="FF0000"/>
                </a:solidFill>
              </a:rPr>
              <a:t>Slide from C. Bini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Roma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Roma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485775"/>
            <a:ext cx="7113588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2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Test della calibrazione su campioni di </a:t>
            </a:r>
            <a:r>
              <a:rPr lang="it-IT" sz="120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it-IT" sz="12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da collisioni di ≈ 10 nb</a:t>
            </a:r>
            <a:r>
              <a:rPr lang="it-IT" sz="1200" baseline="30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-1</a:t>
            </a:r>
            <a:r>
              <a:rPr lang="it-IT" sz="12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(≈2 Mevts in cal.stream)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95250" y="711200"/>
            <a:ext cx="3978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it-IT" sz="1600">
                <a:latin typeface="Calibri" charset="0"/>
              </a:rPr>
              <a:t>T0/multilayer validati per il </a:t>
            </a:r>
            <a:r>
              <a:rPr lang="it-IT" sz="1600" b="1">
                <a:solidFill>
                  <a:srgbClr val="FF0000"/>
                </a:solidFill>
                <a:latin typeface="Calibri" charset="0"/>
              </a:rPr>
              <a:t>95%</a:t>
            </a:r>
            <a:r>
              <a:rPr lang="it-IT" sz="1600">
                <a:latin typeface="Calibri" charset="0"/>
              </a:rPr>
              <a:t> del rivelatore</a:t>
            </a:r>
          </a:p>
          <a:p>
            <a:pPr marL="342900" indent="-342900"/>
            <a:r>
              <a:rPr lang="it-IT" sz="1600">
                <a:latin typeface="Calibri" charset="0"/>
              </a:rPr>
              <a:t>RT/camera validate per il </a:t>
            </a:r>
            <a:r>
              <a:rPr lang="it-IT" sz="1600" b="1">
                <a:solidFill>
                  <a:srgbClr val="FF0000"/>
                </a:solidFill>
                <a:latin typeface="Calibri" charset="0"/>
              </a:rPr>
              <a:t>70%</a:t>
            </a:r>
            <a:r>
              <a:rPr lang="it-IT" sz="1600">
                <a:latin typeface="Calibri" charset="0"/>
              </a:rPr>
              <a:t> del rivelatore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22238" y="1208088"/>
            <a:ext cx="4602162" cy="10779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Calibri" charset="0"/>
              </a:rPr>
              <a:t>Test riproducibilità di t0s e RT: </a:t>
            </a:r>
          </a:p>
          <a:p>
            <a:r>
              <a:rPr lang="it-IT" sz="1600">
                <a:latin typeface="Calibri" charset="0"/>
              </a:rPr>
              <a:t>Differenze tra 2 run (a distanza di 3 giorni):</a:t>
            </a:r>
          </a:p>
          <a:p>
            <a:r>
              <a:rPr lang="it-IT" sz="1600">
                <a:latin typeface="Calibri" charset="0"/>
              </a:rPr>
              <a:t>	</a:t>
            </a:r>
            <a:r>
              <a:rPr lang="it-IT" sz="1600" b="1">
                <a:solidFill>
                  <a:srgbClr val="008000"/>
                </a:solidFill>
                <a:latin typeface="Calibri" charset="0"/>
              </a:rPr>
              <a:t>run 158548 (10.6 nb</a:t>
            </a:r>
            <a:r>
              <a:rPr lang="it-IT" sz="1600" b="1" baseline="30000">
                <a:solidFill>
                  <a:srgbClr val="008000"/>
                </a:solidFill>
                <a:latin typeface="Calibri" charset="0"/>
              </a:rPr>
              <a:t>-1</a:t>
            </a:r>
            <a:r>
              <a:rPr lang="it-IT" sz="1600" b="1">
                <a:solidFill>
                  <a:srgbClr val="008000"/>
                </a:solidFill>
                <a:latin typeface="Calibri" charset="0"/>
              </a:rPr>
              <a:t>, 2.2 Mevts)</a:t>
            </a:r>
          </a:p>
          <a:p>
            <a:r>
              <a:rPr lang="it-IT" sz="1600" b="1">
                <a:solidFill>
                  <a:srgbClr val="008000"/>
                </a:solidFill>
                <a:latin typeface="Calibri" charset="0"/>
              </a:rPr>
              <a:t>	run 158392 (  7.5 nb</a:t>
            </a:r>
            <a:r>
              <a:rPr lang="it-IT" sz="1600" b="1" baseline="30000">
                <a:solidFill>
                  <a:srgbClr val="008000"/>
                </a:solidFill>
                <a:latin typeface="Calibri" charset="0"/>
              </a:rPr>
              <a:t>-1</a:t>
            </a:r>
            <a:r>
              <a:rPr lang="it-IT" sz="1600" b="1">
                <a:solidFill>
                  <a:srgbClr val="008000"/>
                </a:solidFill>
                <a:latin typeface="Calibri" charset="0"/>
              </a:rPr>
              <a:t>, 1.7 Mevts)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96863" y="6215063"/>
            <a:ext cx="8469312" cy="3683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alibri" charset="0"/>
              </a:rPr>
              <a:t>Sistematiche da studiare, ma pronti a partire per usare la calibrazione con </a:t>
            </a:r>
            <a:r>
              <a:rPr lang="it-IT" sz="1800">
                <a:latin typeface="Symbol" charset="2"/>
                <a:ea typeface="Symbol" charset="2"/>
                <a:cs typeface="Symbol" charset="2"/>
              </a:rPr>
              <a:t>m </a:t>
            </a:r>
            <a:r>
              <a:rPr lang="it-IT" sz="1800">
                <a:latin typeface="Calibri" charset="0"/>
              </a:rPr>
              <a:t>da collisioni.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5029200" y="685800"/>
            <a:ext cx="3798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Calibri" charset="0"/>
              </a:rPr>
              <a:t>Confronto con calibrazione attuale:</a:t>
            </a:r>
          </a:p>
          <a:p>
            <a:r>
              <a:rPr lang="it-IT" sz="1400">
                <a:latin typeface="Calibri" charset="0"/>
              </a:rPr>
              <a:t>	</a:t>
            </a:r>
            <a:r>
              <a:rPr lang="it-IT" sz="1400" b="1" i="1">
                <a:latin typeface="Calibri" charset="0"/>
              </a:rPr>
              <a:t>t0s da beam-splashes</a:t>
            </a:r>
          </a:p>
          <a:p>
            <a:r>
              <a:rPr lang="it-IT" sz="1400">
                <a:latin typeface="Calibri" charset="0"/>
              </a:rPr>
              <a:t>	</a:t>
            </a:r>
            <a:r>
              <a:rPr lang="it-IT" sz="1400" b="1" i="1">
                <a:latin typeface="Calibri" charset="0"/>
              </a:rPr>
              <a:t>RT da monitor chamber + correzioni</a:t>
            </a:r>
          </a:p>
        </p:txBody>
      </p:sp>
      <p:pic>
        <p:nvPicPr>
          <p:cNvPr id="20487" name="Picture 6" descr="reprod_t0_barre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7588"/>
            <a:ext cx="26511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 descr="reprod_R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4106863"/>
            <a:ext cx="309245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8" descr="reprod_t0_endca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1125" y="2287588"/>
            <a:ext cx="265271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3579813" y="4391025"/>
            <a:ext cx="1592262" cy="157003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b="1" i="1">
                <a:latin typeface="Calibri" charset="0"/>
                <a:ea typeface="Symbol" charset="2"/>
                <a:cs typeface="Symbol" charset="2"/>
              </a:rPr>
              <a:t>Riproducibilità:</a:t>
            </a:r>
          </a:p>
          <a:p>
            <a:r>
              <a:rPr lang="it-IT" sz="1600">
                <a:latin typeface="Symbol" charset="2"/>
                <a:ea typeface="Symbol" charset="2"/>
                <a:cs typeface="Symbol" charset="2"/>
              </a:rPr>
              <a:t>   </a:t>
            </a:r>
            <a:r>
              <a:rPr lang="it-IT" sz="1600">
                <a:solidFill>
                  <a:srgbClr val="3366FF"/>
                </a:solidFill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it-IT" sz="1600">
                <a:solidFill>
                  <a:srgbClr val="3366FF"/>
                </a:solidFill>
                <a:latin typeface="Calibri" charset="0"/>
              </a:rPr>
              <a:t>(t0) ≈1÷2 ns</a:t>
            </a:r>
          </a:p>
          <a:p>
            <a:pPr>
              <a:buFont typeface="Symbol" charset="2"/>
              <a:buChar char=" "/>
            </a:pPr>
            <a:r>
              <a:rPr lang="it-IT" sz="1600">
                <a:solidFill>
                  <a:srgbClr val="3366FF"/>
                </a:solidFill>
                <a:latin typeface="Symbol" charset="2"/>
                <a:ea typeface="Symbol" charset="2"/>
                <a:cs typeface="Symbol" charset="2"/>
              </a:rPr>
              <a:t>  d</a:t>
            </a:r>
            <a:r>
              <a:rPr lang="it-IT" sz="1600">
                <a:solidFill>
                  <a:srgbClr val="3366FF"/>
                </a:solidFill>
                <a:latin typeface="Calibri" charset="0"/>
              </a:rPr>
              <a:t>RT &lt; 20 </a:t>
            </a:r>
            <a:r>
              <a:rPr lang="it-IT" sz="1600">
                <a:solidFill>
                  <a:srgbClr val="3366FF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it-IT" sz="1600">
                <a:solidFill>
                  <a:srgbClr val="3366FF"/>
                </a:solidFill>
                <a:latin typeface="Calibri" charset="0"/>
              </a:rPr>
              <a:t>m</a:t>
            </a:r>
          </a:p>
          <a:p>
            <a:pPr>
              <a:buFont typeface="Symbol" charset="2"/>
              <a:buChar char=" "/>
            </a:pPr>
            <a:r>
              <a:rPr lang="it-IT" sz="1600" b="1" i="1">
                <a:latin typeface="Calibri" charset="0"/>
              </a:rPr>
              <a:t>Sistematica:</a:t>
            </a:r>
          </a:p>
          <a:p>
            <a:pPr>
              <a:buFont typeface="Symbol" charset="2"/>
              <a:buChar char=" "/>
            </a:pPr>
            <a:r>
              <a:rPr lang="it-IT" sz="1600">
                <a:solidFill>
                  <a:srgbClr val="3366FF"/>
                </a:solidFill>
                <a:latin typeface="Calibri" charset="0"/>
              </a:rPr>
              <a:t>  t0 shift ≈ 4 ns</a:t>
            </a:r>
          </a:p>
          <a:p>
            <a:pPr>
              <a:buFont typeface="Symbol" charset="2"/>
              <a:buChar char=" "/>
            </a:pPr>
            <a:r>
              <a:rPr lang="it-IT" sz="1600">
                <a:solidFill>
                  <a:srgbClr val="3366FF"/>
                </a:solidFill>
                <a:latin typeface="Calibri" charset="0"/>
              </a:rPr>
              <a:t>  su RT &lt; 100 </a:t>
            </a:r>
            <a:r>
              <a:rPr lang="it-IT" sz="1600">
                <a:solidFill>
                  <a:srgbClr val="3366FF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it-IT" sz="1600">
                <a:solidFill>
                  <a:srgbClr val="3366FF"/>
                </a:solidFill>
                <a:latin typeface="Calibri" charset="0"/>
              </a:rPr>
              <a:t>m</a:t>
            </a:r>
          </a:p>
        </p:txBody>
      </p:sp>
      <p:pic>
        <p:nvPicPr>
          <p:cNvPr id="20491" name="Picture 10" descr="rome_minus_segment_t0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5475" y="1360488"/>
            <a:ext cx="2881313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1" descr="rtrefdr_all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7700" y="4124325"/>
            <a:ext cx="309403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Rectangle 2"/>
          <p:cNvSpPr txBox="1">
            <a:spLocks noChangeArrowheads="1"/>
          </p:cNvSpPr>
          <p:nvPr/>
        </p:nvSpPr>
        <p:spPr bwMode="auto">
          <a:xfrm>
            <a:off x="1219200" y="-76200"/>
            <a:ext cx="6653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Calibrazione</a:t>
            </a:r>
            <a:r>
              <a:rPr lang="en-US" sz="3200" b="1" dirty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degli</a:t>
            </a:r>
            <a:r>
              <a:rPr lang="en-US" sz="3200" b="1" dirty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 MDT [2]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Roma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disponibili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11" name="Picture 10" descr="Schermata 2010-07-09 a 18.04.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17" y="3363799"/>
            <a:ext cx="7471833" cy="3032838"/>
          </a:xfrm>
          <a:prstGeom prst="rect">
            <a:avLst/>
          </a:prstGeom>
        </p:spPr>
      </p:pic>
      <p:pic>
        <p:nvPicPr>
          <p:cNvPr id="17" name="Picture 16" descr="Schermata 2010-07-09 a 18.05.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6" y="872067"/>
            <a:ext cx="8698410" cy="2491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Roma – accounting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784" y="4095750"/>
            <a:ext cx="3051715" cy="2441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14" y="3672824"/>
            <a:ext cx="4341302" cy="2804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499" y="767047"/>
            <a:ext cx="3810000" cy="30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11" y="767047"/>
            <a:ext cx="3632221" cy="2905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550" y="2571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2010 LHC – Data taking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8534" y="819148"/>
            <a:ext cx="200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Logical</a:t>
            </a:r>
            <a:r>
              <a:rPr lang="it-IT" dirty="0" smtClean="0"/>
              <a:t> Volume </a:t>
            </a:r>
            <a:r>
              <a:rPr lang="it-IT" dirty="0" err="1" smtClean="0"/>
              <a:t>Size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1445097" y="3621116"/>
            <a:ext cx="210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Physical</a:t>
            </a:r>
            <a:r>
              <a:rPr lang="it-IT" dirty="0" smtClean="0"/>
              <a:t> Volume </a:t>
            </a:r>
            <a:r>
              <a:rPr lang="it-IT" dirty="0" err="1" smtClean="0"/>
              <a:t>Size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5031309" y="1583261"/>
            <a:ext cx="3699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Logical</a:t>
            </a:r>
            <a:r>
              <a:rPr lang="it-IT" dirty="0" smtClean="0">
                <a:solidFill>
                  <a:srgbClr val="FF0000"/>
                </a:solidFill>
              </a:rPr>
              <a:t> Data  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1F497D"/>
                </a:solidFill>
              </a:rPr>
              <a:t>Total Volume </a:t>
            </a:r>
            <a:r>
              <a:rPr lang="it-IT" dirty="0" err="1" smtClean="0">
                <a:solidFill>
                  <a:srgbClr val="1F497D"/>
                </a:solidFill>
              </a:rPr>
              <a:t>Size</a:t>
            </a:r>
            <a:r>
              <a:rPr lang="it-IT" dirty="0" smtClean="0">
                <a:solidFill>
                  <a:srgbClr val="1F497D"/>
                </a:solidFill>
              </a:rPr>
              <a:t> = 2.5 PB </a:t>
            </a:r>
          </a:p>
          <a:p>
            <a:pPr>
              <a:buFont typeface="Arial"/>
              <a:buChar char="•"/>
            </a:pPr>
            <a:endParaRPr lang="it-IT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507999" y="1178983"/>
          <a:ext cx="4243917" cy="248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173129" y="3746505"/>
            <a:ext cx="36999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Physical</a:t>
            </a:r>
            <a:r>
              <a:rPr lang="it-IT" dirty="0" smtClean="0">
                <a:solidFill>
                  <a:srgbClr val="FF0000"/>
                </a:solidFill>
              </a:rPr>
              <a:t> Data </a:t>
            </a:r>
          </a:p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Comprende tutte le repliche distribuite in GRID 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1F497D"/>
                </a:solidFill>
              </a:rPr>
              <a:t> Total Volume </a:t>
            </a:r>
            <a:r>
              <a:rPr lang="it-IT" dirty="0" err="1" smtClean="0">
                <a:solidFill>
                  <a:srgbClr val="1F497D"/>
                </a:solidFill>
              </a:rPr>
              <a:t>Size</a:t>
            </a:r>
            <a:r>
              <a:rPr lang="it-IT" dirty="0" smtClean="0">
                <a:solidFill>
                  <a:srgbClr val="1F497D"/>
                </a:solidFill>
              </a:rPr>
              <a:t> = </a:t>
            </a:r>
            <a:r>
              <a:rPr lang="it-IT" dirty="0" err="1" smtClean="0">
                <a:solidFill>
                  <a:srgbClr val="1F497D"/>
                </a:solidFill>
              </a:rPr>
              <a:t>7</a:t>
            </a:r>
            <a:r>
              <a:rPr lang="it-IT" dirty="0" smtClean="0">
                <a:solidFill>
                  <a:srgbClr val="1F497D"/>
                </a:solidFill>
              </a:rPr>
              <a:t> PB 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1F497D"/>
                </a:solidFill>
              </a:rPr>
              <a:t> RAW = 0.6 PB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1F497D"/>
                </a:solidFill>
              </a:rPr>
              <a:t> ESD = 3.6 PB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1F497D"/>
                </a:solidFill>
              </a:rPr>
              <a:t> AOD = 0.9 PB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1F497D"/>
                </a:solidFill>
              </a:rPr>
              <a:t> DESD = 2.1 PB </a:t>
            </a:r>
          </a:p>
        </p:txBody>
      </p:sp>
      <p:graphicFrame>
        <p:nvGraphicFramePr>
          <p:cNvPr id="16" name="Chart 15"/>
          <p:cNvGraphicFramePr/>
          <p:nvPr/>
        </p:nvGraphicFramePr>
        <p:xfrm>
          <a:off x="571499" y="4074583"/>
          <a:ext cx="4529668" cy="2614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092216"/>
            <a:ext cx="8229600" cy="5109620"/>
          </a:xfrm>
        </p:spPr>
        <p:txBody>
          <a:bodyPr/>
          <a:lstStyle/>
          <a:p>
            <a:pPr>
              <a:lnSpc>
                <a:spcPct val="80000"/>
              </a:lnSpc>
              <a:buFont typeface="Courier New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Alberto </a:t>
            </a:r>
            <a:r>
              <a:rPr lang="en-US" sz="1800" dirty="0" err="1" smtClean="0">
                <a:solidFill>
                  <a:schemeClr val="tx2"/>
                </a:solidFill>
              </a:rPr>
              <a:t>Annovi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è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il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nuovo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responsabile</a:t>
            </a:r>
            <a:r>
              <a:rPr lang="en-US" sz="1800" dirty="0" smtClean="0">
                <a:solidFill>
                  <a:schemeClr val="tx2"/>
                </a:solidFill>
              </a:rPr>
              <a:t> del proto-Tier2 </a:t>
            </a:r>
            <a:r>
              <a:rPr lang="en-US" sz="1800" dirty="0" err="1" smtClean="0">
                <a:solidFill>
                  <a:schemeClr val="tx2"/>
                </a:solidFill>
              </a:rPr>
              <a:t>di</a:t>
            </a:r>
            <a:r>
              <a:rPr lang="en-US" sz="1800" dirty="0" smtClean="0">
                <a:solidFill>
                  <a:schemeClr val="tx2"/>
                </a:solidFill>
              </a:rPr>
              <a:t> ATLAS a </a:t>
            </a:r>
            <a:r>
              <a:rPr lang="en-US" sz="1800" dirty="0" err="1" smtClean="0">
                <a:solidFill>
                  <a:schemeClr val="tx2"/>
                </a:solidFill>
              </a:rPr>
              <a:t>Frascati</a:t>
            </a:r>
            <a:endParaRPr lang="en-US" sz="1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it-IT" sz="1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Courier New"/>
              <a:buChar char="o"/>
            </a:pPr>
            <a:r>
              <a:rPr lang="it-IT" sz="1800" dirty="0" smtClean="0">
                <a:solidFill>
                  <a:schemeClr val="tx2"/>
                </a:solidFill>
              </a:rPr>
              <a:t>È partito l’ordine per l’ampliamento fisico della sala macchine</a:t>
            </a:r>
          </a:p>
          <a:p>
            <a:pPr>
              <a:lnSpc>
                <a:spcPct val="80000"/>
              </a:lnSpc>
              <a:buNone/>
            </a:pPr>
            <a:endParaRPr lang="it-IT" sz="1800" dirty="0" smtClean="0">
              <a:solidFill>
                <a:schemeClr val="tx2"/>
              </a:solidFill>
            </a:endParaRPr>
          </a:p>
          <a:p>
            <a:pPr marL="742950" lvl="2" indent="-342900">
              <a:lnSpc>
                <a:spcPct val="80000"/>
              </a:lnSpc>
              <a:buFont typeface="Wingdings" charset="2"/>
              <a:buChar char="ü"/>
            </a:pPr>
            <a:r>
              <a:rPr lang="it-IT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I lavori inizieranno a breve. La fine è prevista entro fine estate.</a:t>
            </a:r>
          </a:p>
          <a:p>
            <a:pPr>
              <a:lnSpc>
                <a:spcPct val="80000"/>
              </a:lnSpc>
              <a:buFont typeface="Courier New"/>
              <a:buChar char="o"/>
            </a:pPr>
            <a:endParaRPr lang="it-IT" sz="1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Courier New"/>
              <a:buChar char="o"/>
            </a:pPr>
            <a:r>
              <a:rPr lang="it-IT" sz="1800" dirty="0" smtClean="0">
                <a:solidFill>
                  <a:schemeClr val="tx2"/>
                </a:solidFill>
              </a:rPr>
              <a:t>Partiti gli </a:t>
            </a:r>
            <a:r>
              <a:rPr lang="en-US" sz="1800" dirty="0" err="1" smtClean="0">
                <a:solidFill>
                  <a:schemeClr val="tx2"/>
                </a:solidFill>
              </a:rPr>
              <a:t>incarichi</a:t>
            </a:r>
            <a:r>
              <a:rPr lang="en-US" sz="1800" dirty="0" smtClean="0">
                <a:solidFill>
                  <a:schemeClr val="tx2"/>
                </a:solidFill>
              </a:rPr>
              <a:t> per la </a:t>
            </a:r>
            <a:r>
              <a:rPr lang="en-US" sz="1800" dirty="0" err="1" smtClean="0">
                <a:solidFill>
                  <a:schemeClr val="tx2"/>
                </a:solidFill>
              </a:rPr>
              <a:t>preparazione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dei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progetti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di</a:t>
            </a:r>
            <a:r>
              <a:rPr lang="en-US" sz="1800" dirty="0" smtClean="0">
                <a:solidFill>
                  <a:schemeClr val="tx2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None/>
            </a:pPr>
            <a:endParaRPr lang="it-IT" sz="1800" dirty="0" smtClean="0"/>
          </a:p>
          <a:p>
            <a:pPr lvl="1" eaLnBrk="1" hangingPunct="1">
              <a:lnSpc>
                <a:spcPct val="80000"/>
              </a:lnSpc>
              <a:buFont typeface="Wingdings" charset="2"/>
              <a:buChar char="ü"/>
            </a:pP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adeguamento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della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potenza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elettrica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erogabile</a:t>
            </a:r>
            <a:endParaRPr lang="en-US" sz="18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Char char="ü"/>
            </a:pP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adeguamento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dell’impianto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di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condizionamento</a:t>
            </a:r>
            <a:endParaRPr lang="en-US" sz="1800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Char char="ü"/>
            </a:pP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Ricevute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le prime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bozze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. La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stesura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definivita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è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prevista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entro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l’estate</a:t>
            </a:r>
            <a:endParaRPr lang="en-US" sz="1800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  <a:buFont typeface="Courier New"/>
              <a:buChar char="o"/>
            </a:pPr>
            <a:r>
              <a:rPr lang="en-US" sz="1800" dirty="0" err="1" smtClean="0">
                <a:solidFill>
                  <a:schemeClr val="tx2"/>
                </a:solidFill>
              </a:rPr>
              <a:t>Richieste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complessive</a:t>
            </a:r>
            <a:r>
              <a:rPr lang="en-US" sz="1800" dirty="0" smtClean="0">
                <a:solidFill>
                  <a:schemeClr val="tx2"/>
                </a:solidFill>
              </a:rPr>
              <a:t>: 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Energia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Elettrica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220 kW</a:t>
            </a:r>
          </a:p>
          <a:p>
            <a:pPr lvl="2">
              <a:lnSpc>
                <a:spcPct val="80000"/>
              </a:lnSpc>
            </a:pP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Servita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tramite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UPS (~15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minuti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di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autonomia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Gruppo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Elettrogeno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a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monte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dell’UPS</a:t>
            </a:r>
            <a:endParaRPr lang="en-US" sz="1400" dirty="0" smtClean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Condizionamento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termico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(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ridondato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) per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estrarre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circa 220 KW</a:t>
            </a:r>
          </a:p>
          <a:p>
            <a:pPr lvl="2">
              <a:lnSpc>
                <a:spcPct val="80000"/>
              </a:lnSpc>
            </a:pP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Gruppo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Elettrogeno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a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monte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del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sistema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di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condizionamento</a:t>
            </a:r>
            <a:endParaRPr lang="en-US" sz="1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3177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Proto-Tier2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Frascati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3177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Proto-Tier2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Frascati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092200"/>
            <a:ext cx="8229600" cy="5110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Novità: da aprile dati distribuiti anche a Frascati su 50TB di spazio DATADISK</a:t>
            </a: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Novità: attività di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FastTrack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 Frascati e nella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cloud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Italiana</a:t>
            </a: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Dall’inizio dell’anno adattata la simulazione di FTK per tutti i siti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grid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Prima limitati al MWT2 di Chicago in accesso diretto al disco</a:t>
            </a: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Numerosi job di generazione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patterns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e simulazione eseguiti a Frascati e nella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cloud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Italiana</a:t>
            </a: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Definizione di un’area specifica per i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dataset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FTK</a:t>
            </a: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Necessaria per le simulazioni su grandi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dataset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Spazio richiesto</a:t>
            </a: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1TB campioni WH (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lv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+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uu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&amp;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bb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),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Hqq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1TB muoni singoli per il training dei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patterns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Campioni MC in formato specifico per FTK</a:t>
            </a: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2TB per l’output delle simulazioni</a:t>
            </a: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Totale 4TB</a:t>
            </a: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Questi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dataset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it-IT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sono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replicati sul disco LOCALGROUP a Frascati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970560" y="231866"/>
            <a:ext cx="7200000" cy="424287"/>
          </a:xfrm>
          <a:prstGeom prst="rect">
            <a:avLst/>
          </a:pr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36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lIns="81631" tIns="42448" rIns="81631" bIns="42448">
            <a:prstTxWarp prst="textNoShape">
              <a:avLst/>
            </a:prstTxWarp>
            <a:spAutoFit/>
          </a:bodyPr>
          <a:lstStyle/>
          <a:p>
            <a:pPr algn="ctr">
              <a:spcBef>
                <a:spcPts val="1361"/>
              </a:spcBef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</a:tabLst>
              <a:defRPr/>
            </a:pPr>
            <a:r>
              <a:rPr lang="en-US" sz="22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Proto-Tier2 </a:t>
            </a:r>
            <a:r>
              <a:rPr lang="en-US" sz="22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Frascati</a:t>
            </a:r>
            <a:endParaRPr lang="en-US" sz="22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457922" y="1093077"/>
            <a:ext cx="8229600" cy="5111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1" tIns="42448" rIns="81631" bIns="42448">
            <a:prstTxWarp prst="textNoShape">
              <a:avLst/>
            </a:prstTxWarp>
          </a:bodyPr>
          <a:lstStyle/>
          <a:p>
            <a:pPr marL="309573" indent="-309573">
              <a:lnSpc>
                <a:spcPct val="80000"/>
              </a:lnSpc>
              <a:spcBef>
                <a:spcPts val="408"/>
              </a:spcBef>
              <a:buClr>
                <a:srgbClr val="1F497D"/>
              </a:buClr>
              <a:buFont typeface="Courier New" charset="0"/>
              <a:buChar char="o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it-IT" dirty="0">
                <a:solidFill>
                  <a:srgbClr val="1F497D"/>
                </a:solidFill>
              </a:rPr>
              <a:t>Nel plot del PBS sottostante si evidenzia in particolare l'attività di </a:t>
            </a:r>
            <a:r>
              <a:rPr lang="it-IT" dirty="0" err="1">
                <a:solidFill>
                  <a:srgbClr val="1F497D"/>
                </a:solidFill>
              </a:rPr>
              <a:t>FastTrack</a:t>
            </a:r>
            <a:r>
              <a:rPr lang="it-IT" dirty="0">
                <a:solidFill>
                  <a:srgbClr val="1F497D"/>
                </a:solidFill>
              </a:rPr>
              <a:t> nel sito di Frascati. I job di analisi via Panda sono eseguiti sia dal ruolo </a:t>
            </a:r>
            <a:r>
              <a:rPr lang="it-IT" i="1" dirty="0" err="1">
                <a:solidFill>
                  <a:srgbClr val="1F497D"/>
                </a:solidFill>
              </a:rPr>
              <a:t>pilot</a:t>
            </a:r>
            <a:r>
              <a:rPr lang="it-IT" i="1" dirty="0">
                <a:solidFill>
                  <a:srgbClr val="1F497D"/>
                </a:solidFill>
              </a:rPr>
              <a:t> ATLAS </a:t>
            </a:r>
            <a:r>
              <a:rPr lang="it-IT" dirty="0">
                <a:solidFill>
                  <a:srgbClr val="1F497D"/>
                </a:solidFill>
              </a:rPr>
              <a:t>(giallo) che dal ruolo </a:t>
            </a:r>
            <a:r>
              <a:rPr lang="it-IT" i="1" dirty="0" err="1">
                <a:solidFill>
                  <a:srgbClr val="1F497D"/>
                </a:solidFill>
              </a:rPr>
              <a:t>pilot</a:t>
            </a:r>
            <a:r>
              <a:rPr lang="it-IT" i="1" dirty="0">
                <a:solidFill>
                  <a:srgbClr val="1F497D"/>
                </a:solidFill>
              </a:rPr>
              <a:t> ATLAS italiano</a:t>
            </a:r>
            <a:r>
              <a:rPr lang="it-IT" dirty="0">
                <a:solidFill>
                  <a:srgbClr val="1F497D"/>
                </a:solidFill>
              </a:rPr>
              <a:t> (viola); in rosso job di analisi sottomessi tramite il WMS e in verde job di produzione.</a:t>
            </a:r>
          </a:p>
          <a:p>
            <a:pPr marL="309573" indent="-309573">
              <a:lnSpc>
                <a:spcPct val="80000"/>
              </a:lnSpc>
              <a:spcBef>
                <a:spcPts val="408"/>
              </a:spcBef>
              <a:buClr>
                <a:srgbClr val="1F497D"/>
              </a:buCl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it-IT" dirty="0">
              <a:solidFill>
                <a:srgbClr val="1F497D"/>
              </a:solidFill>
            </a:endParaRPr>
          </a:p>
          <a:p>
            <a:pPr marL="309573" indent="-309573" algn="ctr">
              <a:lnSpc>
                <a:spcPct val="80000"/>
              </a:lnSpc>
              <a:spcBef>
                <a:spcPts val="408"/>
              </a:spcBef>
              <a:buClr>
                <a:srgbClr val="1F497D"/>
              </a:buCl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it-IT" dirty="0">
              <a:solidFill>
                <a:srgbClr val="1F497D"/>
              </a:solidFill>
            </a:endParaRP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880" y="2903345"/>
            <a:ext cx="5806080" cy="3024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2" name="Rectangle 88"/>
          <p:cNvSpPr>
            <a:spLocks noGrp="1" noChangeArrowheads="1"/>
          </p:cNvSpPr>
          <p:nvPr>
            <p:ph type="title"/>
          </p:nvPr>
        </p:nvSpPr>
        <p:spPr>
          <a:xfrm>
            <a:off x="2703504" y="1015449"/>
            <a:ext cx="3613150" cy="487384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Edificio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Calcolo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attualmente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6387" name="Picture 98" descr="edificio calcol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1905000"/>
            <a:ext cx="907097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Line 2"/>
          <p:cNvSpPr>
            <a:spLocks noChangeShapeType="1"/>
          </p:cNvSpPr>
          <p:nvPr/>
        </p:nvSpPr>
        <p:spPr bwMode="auto">
          <a:xfrm>
            <a:off x="595313" y="3246438"/>
            <a:ext cx="58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V="1">
            <a:off x="419100" y="2011363"/>
            <a:ext cx="8288338" cy="39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0" name="Line 4"/>
          <p:cNvSpPr>
            <a:spLocks noChangeShapeType="1"/>
          </p:cNvSpPr>
          <p:nvPr/>
        </p:nvSpPr>
        <p:spPr bwMode="auto">
          <a:xfrm>
            <a:off x="1493838" y="3244850"/>
            <a:ext cx="284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444500" y="2054225"/>
            <a:ext cx="174625" cy="1201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Line 6"/>
          <p:cNvSpPr>
            <a:spLocks noChangeShapeType="1"/>
          </p:cNvSpPr>
          <p:nvPr/>
        </p:nvSpPr>
        <p:spPr bwMode="auto">
          <a:xfrm flipV="1">
            <a:off x="1789113" y="2060575"/>
            <a:ext cx="6350" cy="411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3" name="Line 7"/>
          <p:cNvSpPr>
            <a:spLocks noChangeShapeType="1"/>
          </p:cNvSpPr>
          <p:nvPr/>
        </p:nvSpPr>
        <p:spPr bwMode="auto">
          <a:xfrm flipH="1" flipV="1">
            <a:off x="1797050" y="2760663"/>
            <a:ext cx="1588" cy="668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4" name="Line 8"/>
          <p:cNvSpPr>
            <a:spLocks noChangeShapeType="1"/>
          </p:cNvSpPr>
          <p:nvPr/>
        </p:nvSpPr>
        <p:spPr bwMode="auto">
          <a:xfrm flipV="1">
            <a:off x="8455025" y="3001963"/>
            <a:ext cx="100013" cy="7223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5" name="Line 9"/>
          <p:cNvSpPr>
            <a:spLocks noChangeShapeType="1"/>
          </p:cNvSpPr>
          <p:nvPr/>
        </p:nvSpPr>
        <p:spPr bwMode="auto">
          <a:xfrm flipV="1">
            <a:off x="7373938" y="3168650"/>
            <a:ext cx="1160462" cy="17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6" name="Line 10"/>
          <p:cNvSpPr>
            <a:spLocks noChangeShapeType="1"/>
          </p:cNvSpPr>
          <p:nvPr/>
        </p:nvSpPr>
        <p:spPr bwMode="auto">
          <a:xfrm flipV="1">
            <a:off x="800100" y="4640263"/>
            <a:ext cx="1001713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7" name="Line 11"/>
          <p:cNvSpPr>
            <a:spLocks noChangeShapeType="1"/>
          </p:cNvSpPr>
          <p:nvPr/>
        </p:nvSpPr>
        <p:spPr bwMode="auto">
          <a:xfrm flipV="1">
            <a:off x="8329613" y="4124325"/>
            <a:ext cx="63500" cy="468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8" name="Line 12"/>
          <p:cNvSpPr>
            <a:spLocks noChangeShapeType="1"/>
          </p:cNvSpPr>
          <p:nvPr/>
        </p:nvSpPr>
        <p:spPr bwMode="auto">
          <a:xfrm flipV="1">
            <a:off x="1784350" y="3694113"/>
            <a:ext cx="6350" cy="944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9" name="Line 13"/>
          <p:cNvSpPr>
            <a:spLocks noChangeShapeType="1"/>
          </p:cNvSpPr>
          <p:nvPr/>
        </p:nvSpPr>
        <p:spPr bwMode="auto">
          <a:xfrm>
            <a:off x="676275" y="3725863"/>
            <a:ext cx="127000" cy="931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0" name="Line 14"/>
          <p:cNvSpPr>
            <a:spLocks noChangeShapeType="1"/>
          </p:cNvSpPr>
          <p:nvPr/>
        </p:nvSpPr>
        <p:spPr bwMode="auto">
          <a:xfrm flipV="1">
            <a:off x="652463" y="3725863"/>
            <a:ext cx="52228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1" name="Line 15"/>
          <p:cNvSpPr>
            <a:spLocks noChangeShapeType="1"/>
          </p:cNvSpPr>
          <p:nvPr/>
        </p:nvSpPr>
        <p:spPr bwMode="auto">
          <a:xfrm flipH="1" flipV="1">
            <a:off x="7396163" y="3175000"/>
            <a:ext cx="1587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2" name="Line 16"/>
          <p:cNvSpPr>
            <a:spLocks noChangeShapeType="1"/>
          </p:cNvSpPr>
          <p:nvPr/>
        </p:nvSpPr>
        <p:spPr bwMode="auto">
          <a:xfrm flipH="1" flipV="1">
            <a:off x="7556500" y="3686175"/>
            <a:ext cx="1588" cy="890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3" name="Line 17"/>
          <p:cNvSpPr>
            <a:spLocks noChangeShapeType="1"/>
          </p:cNvSpPr>
          <p:nvPr/>
        </p:nvSpPr>
        <p:spPr bwMode="auto">
          <a:xfrm>
            <a:off x="7377113" y="3703638"/>
            <a:ext cx="173037" cy="7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4" name="Line 18"/>
          <p:cNvSpPr>
            <a:spLocks noChangeShapeType="1"/>
          </p:cNvSpPr>
          <p:nvPr/>
        </p:nvSpPr>
        <p:spPr bwMode="auto">
          <a:xfrm flipV="1">
            <a:off x="2178050" y="4641850"/>
            <a:ext cx="5715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5" name="Line 19"/>
          <p:cNvSpPr>
            <a:spLocks noChangeShapeType="1"/>
          </p:cNvSpPr>
          <p:nvPr/>
        </p:nvSpPr>
        <p:spPr bwMode="auto">
          <a:xfrm flipV="1">
            <a:off x="3641725" y="4627563"/>
            <a:ext cx="57150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6" name="Line 20"/>
          <p:cNvSpPr>
            <a:spLocks noChangeShapeType="1"/>
          </p:cNvSpPr>
          <p:nvPr/>
        </p:nvSpPr>
        <p:spPr bwMode="auto">
          <a:xfrm flipV="1">
            <a:off x="5097463" y="4613275"/>
            <a:ext cx="547687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7" name="Line 21"/>
          <p:cNvSpPr>
            <a:spLocks noChangeShapeType="1"/>
          </p:cNvSpPr>
          <p:nvPr/>
        </p:nvSpPr>
        <p:spPr bwMode="auto">
          <a:xfrm flipV="1">
            <a:off x="6546850" y="4598988"/>
            <a:ext cx="547688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8" name="Line 22"/>
          <p:cNvSpPr>
            <a:spLocks noChangeShapeType="1"/>
          </p:cNvSpPr>
          <p:nvPr/>
        </p:nvSpPr>
        <p:spPr bwMode="auto">
          <a:xfrm>
            <a:off x="7931150" y="4570413"/>
            <a:ext cx="420688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9" name="Rectangle 23"/>
          <p:cNvSpPr>
            <a:spLocks noChangeArrowheads="1"/>
          </p:cNvSpPr>
          <p:nvPr/>
        </p:nvSpPr>
        <p:spPr bwMode="auto">
          <a:xfrm>
            <a:off x="3138488" y="4586288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0" name="Rectangle 24"/>
          <p:cNvSpPr>
            <a:spLocks noChangeArrowheads="1"/>
          </p:cNvSpPr>
          <p:nvPr/>
        </p:nvSpPr>
        <p:spPr bwMode="auto">
          <a:xfrm>
            <a:off x="4603750" y="4573588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1" name="Rectangle 25"/>
          <p:cNvSpPr>
            <a:spLocks noChangeArrowheads="1"/>
          </p:cNvSpPr>
          <p:nvPr/>
        </p:nvSpPr>
        <p:spPr bwMode="auto">
          <a:xfrm>
            <a:off x="6037263" y="4567238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2" name="Rectangle 26"/>
          <p:cNvSpPr>
            <a:spLocks noChangeArrowheads="1"/>
          </p:cNvSpPr>
          <p:nvPr/>
        </p:nvSpPr>
        <p:spPr bwMode="auto">
          <a:xfrm>
            <a:off x="7493000" y="4543425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3" name="Rectangle 27"/>
          <p:cNvSpPr>
            <a:spLocks noChangeArrowheads="1"/>
          </p:cNvSpPr>
          <p:nvPr/>
        </p:nvSpPr>
        <p:spPr bwMode="auto">
          <a:xfrm>
            <a:off x="1690688" y="4584700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4" name="Rectangle 28"/>
          <p:cNvSpPr>
            <a:spLocks noChangeArrowheads="1"/>
          </p:cNvSpPr>
          <p:nvPr/>
        </p:nvSpPr>
        <p:spPr bwMode="auto">
          <a:xfrm>
            <a:off x="777875" y="4594225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5" name="Oval 29"/>
          <p:cNvSpPr>
            <a:spLocks noChangeArrowheads="1"/>
          </p:cNvSpPr>
          <p:nvPr/>
        </p:nvSpPr>
        <p:spPr bwMode="auto">
          <a:xfrm>
            <a:off x="8253413" y="3221038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6" name="Oval 30"/>
          <p:cNvSpPr>
            <a:spLocks noChangeArrowheads="1"/>
          </p:cNvSpPr>
          <p:nvPr/>
        </p:nvSpPr>
        <p:spPr bwMode="auto">
          <a:xfrm>
            <a:off x="7491413" y="3228975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7" name="Oval 31"/>
          <p:cNvSpPr>
            <a:spLocks noChangeArrowheads="1"/>
          </p:cNvSpPr>
          <p:nvPr/>
        </p:nvSpPr>
        <p:spPr bwMode="auto">
          <a:xfrm>
            <a:off x="1624013" y="3276600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8" name="Oval 32"/>
          <p:cNvSpPr>
            <a:spLocks noChangeArrowheads="1"/>
          </p:cNvSpPr>
          <p:nvPr/>
        </p:nvSpPr>
        <p:spPr bwMode="auto">
          <a:xfrm>
            <a:off x="611188" y="3279775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9" name="Line 33"/>
          <p:cNvSpPr>
            <a:spLocks noChangeShapeType="1"/>
          </p:cNvSpPr>
          <p:nvPr/>
        </p:nvSpPr>
        <p:spPr bwMode="auto">
          <a:xfrm flipV="1">
            <a:off x="2713038" y="3362325"/>
            <a:ext cx="3181350" cy="2698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0" name="Line 34"/>
          <p:cNvSpPr>
            <a:spLocks noChangeShapeType="1"/>
          </p:cNvSpPr>
          <p:nvPr/>
        </p:nvSpPr>
        <p:spPr bwMode="auto">
          <a:xfrm flipV="1">
            <a:off x="7080250" y="3706813"/>
            <a:ext cx="296863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1" name="Line 35"/>
          <p:cNvSpPr>
            <a:spLocks noChangeShapeType="1"/>
          </p:cNvSpPr>
          <p:nvPr/>
        </p:nvSpPr>
        <p:spPr bwMode="auto">
          <a:xfrm>
            <a:off x="6834188" y="3721100"/>
            <a:ext cx="0" cy="8572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2" name="Line 36"/>
          <p:cNvSpPr>
            <a:spLocks noChangeShapeType="1"/>
          </p:cNvSpPr>
          <p:nvPr/>
        </p:nvSpPr>
        <p:spPr bwMode="auto">
          <a:xfrm>
            <a:off x="6108700" y="3708400"/>
            <a:ext cx="0" cy="8572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3" name="Line 37"/>
          <p:cNvSpPr>
            <a:spLocks noChangeShapeType="1"/>
          </p:cNvSpPr>
          <p:nvPr/>
        </p:nvSpPr>
        <p:spPr bwMode="auto">
          <a:xfrm>
            <a:off x="5899150" y="3036888"/>
            <a:ext cx="0" cy="341312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4" name="Oval 38"/>
          <p:cNvSpPr>
            <a:spLocks noChangeArrowheads="1"/>
          </p:cNvSpPr>
          <p:nvPr/>
        </p:nvSpPr>
        <p:spPr bwMode="auto">
          <a:xfrm>
            <a:off x="3233738" y="3265488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5" name="Oval 39"/>
          <p:cNvSpPr>
            <a:spLocks noChangeArrowheads="1"/>
          </p:cNvSpPr>
          <p:nvPr/>
        </p:nvSpPr>
        <p:spPr bwMode="auto">
          <a:xfrm>
            <a:off x="6030913" y="3246438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6" name="Oval 40"/>
          <p:cNvSpPr>
            <a:spLocks noChangeArrowheads="1"/>
          </p:cNvSpPr>
          <p:nvPr/>
        </p:nvSpPr>
        <p:spPr bwMode="auto">
          <a:xfrm>
            <a:off x="4600575" y="3255963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7" name="Line 41"/>
          <p:cNvSpPr>
            <a:spLocks noChangeShapeType="1"/>
          </p:cNvSpPr>
          <p:nvPr/>
        </p:nvSpPr>
        <p:spPr bwMode="auto">
          <a:xfrm flipH="1" flipV="1">
            <a:off x="785813" y="3265488"/>
            <a:ext cx="3175" cy="192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 flipV="1">
            <a:off x="5618163" y="3714750"/>
            <a:ext cx="493712" cy="158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9" name="Line 43"/>
          <p:cNvSpPr>
            <a:spLocks noChangeShapeType="1"/>
          </p:cNvSpPr>
          <p:nvPr/>
        </p:nvSpPr>
        <p:spPr bwMode="auto">
          <a:xfrm flipV="1">
            <a:off x="6799263" y="3348038"/>
            <a:ext cx="566737" cy="317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0" name="Line 44"/>
          <p:cNvSpPr>
            <a:spLocks noChangeShapeType="1"/>
          </p:cNvSpPr>
          <p:nvPr/>
        </p:nvSpPr>
        <p:spPr bwMode="auto">
          <a:xfrm>
            <a:off x="6784975" y="3706813"/>
            <a:ext cx="82550" cy="4762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1" name="Line 45"/>
          <p:cNvSpPr>
            <a:spLocks noChangeShapeType="1"/>
          </p:cNvSpPr>
          <p:nvPr/>
        </p:nvSpPr>
        <p:spPr bwMode="auto">
          <a:xfrm>
            <a:off x="5899150" y="2060575"/>
            <a:ext cx="0" cy="29368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2" name="Line 46"/>
          <p:cNvSpPr>
            <a:spLocks noChangeShapeType="1"/>
          </p:cNvSpPr>
          <p:nvPr/>
        </p:nvSpPr>
        <p:spPr bwMode="auto">
          <a:xfrm>
            <a:off x="5895975" y="2347913"/>
            <a:ext cx="4763" cy="681037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3" name="Line 47"/>
          <p:cNvSpPr>
            <a:spLocks noChangeShapeType="1"/>
          </p:cNvSpPr>
          <p:nvPr/>
        </p:nvSpPr>
        <p:spPr bwMode="auto">
          <a:xfrm>
            <a:off x="6510338" y="3362325"/>
            <a:ext cx="2857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4" name="Line 48"/>
          <p:cNvSpPr>
            <a:spLocks noChangeShapeType="1"/>
          </p:cNvSpPr>
          <p:nvPr/>
        </p:nvSpPr>
        <p:spPr bwMode="auto">
          <a:xfrm>
            <a:off x="6567488" y="3705225"/>
            <a:ext cx="223837" cy="4763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5" name="Line 49"/>
          <p:cNvSpPr>
            <a:spLocks noChangeShapeType="1"/>
          </p:cNvSpPr>
          <p:nvPr/>
        </p:nvSpPr>
        <p:spPr bwMode="auto">
          <a:xfrm>
            <a:off x="6872288" y="3709988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6" name="Line 50"/>
          <p:cNvSpPr>
            <a:spLocks noChangeShapeType="1"/>
          </p:cNvSpPr>
          <p:nvPr/>
        </p:nvSpPr>
        <p:spPr bwMode="auto">
          <a:xfrm>
            <a:off x="1800225" y="3429000"/>
            <a:ext cx="0" cy="276225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7" name="Line 51"/>
          <p:cNvSpPr>
            <a:spLocks noChangeShapeType="1"/>
          </p:cNvSpPr>
          <p:nvPr/>
        </p:nvSpPr>
        <p:spPr bwMode="auto">
          <a:xfrm flipH="1">
            <a:off x="790575" y="3467100"/>
            <a:ext cx="0" cy="238125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8" name="Line 52"/>
          <p:cNvSpPr>
            <a:spLocks noChangeShapeType="1"/>
          </p:cNvSpPr>
          <p:nvPr/>
        </p:nvSpPr>
        <p:spPr bwMode="auto">
          <a:xfrm>
            <a:off x="1792288" y="2474913"/>
            <a:ext cx="0" cy="276225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9" name="Line 53"/>
          <p:cNvSpPr>
            <a:spLocks noChangeShapeType="1"/>
          </p:cNvSpPr>
          <p:nvPr/>
        </p:nvSpPr>
        <p:spPr bwMode="auto">
          <a:xfrm flipV="1">
            <a:off x="1471613" y="3725863"/>
            <a:ext cx="327025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0" name="Line 54"/>
          <p:cNvSpPr>
            <a:spLocks noChangeShapeType="1"/>
          </p:cNvSpPr>
          <p:nvPr/>
        </p:nvSpPr>
        <p:spPr bwMode="auto">
          <a:xfrm flipV="1">
            <a:off x="1190625" y="3252788"/>
            <a:ext cx="300038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1" name="Line 55"/>
          <p:cNvSpPr>
            <a:spLocks noChangeShapeType="1"/>
          </p:cNvSpPr>
          <p:nvPr/>
        </p:nvSpPr>
        <p:spPr bwMode="auto">
          <a:xfrm flipV="1">
            <a:off x="1176338" y="3719513"/>
            <a:ext cx="290512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2" name="Line 56"/>
          <p:cNvSpPr>
            <a:spLocks noChangeShapeType="1"/>
          </p:cNvSpPr>
          <p:nvPr/>
        </p:nvSpPr>
        <p:spPr bwMode="auto">
          <a:xfrm flipH="1">
            <a:off x="8401050" y="3733800"/>
            <a:ext cx="57150" cy="385763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3" name="Line 57"/>
          <p:cNvSpPr>
            <a:spLocks noChangeShapeType="1"/>
          </p:cNvSpPr>
          <p:nvPr/>
        </p:nvSpPr>
        <p:spPr bwMode="auto">
          <a:xfrm flipV="1">
            <a:off x="8664575" y="1987550"/>
            <a:ext cx="33338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4" name="Line 58"/>
          <p:cNvSpPr>
            <a:spLocks noChangeShapeType="1"/>
          </p:cNvSpPr>
          <p:nvPr/>
        </p:nvSpPr>
        <p:spPr bwMode="auto">
          <a:xfrm flipH="1">
            <a:off x="8558213" y="2219325"/>
            <a:ext cx="109537" cy="78105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5" name="Line 59"/>
          <p:cNvSpPr>
            <a:spLocks noChangeShapeType="1"/>
          </p:cNvSpPr>
          <p:nvPr/>
        </p:nvSpPr>
        <p:spPr bwMode="auto">
          <a:xfrm flipH="1">
            <a:off x="752475" y="4152900"/>
            <a:ext cx="290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6" name="Line 60"/>
          <p:cNvSpPr>
            <a:spLocks noChangeShapeType="1"/>
          </p:cNvSpPr>
          <p:nvPr/>
        </p:nvSpPr>
        <p:spPr bwMode="auto">
          <a:xfrm flipH="1">
            <a:off x="1557338" y="4152900"/>
            <a:ext cx="204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7" name="Line 61"/>
          <p:cNvSpPr>
            <a:spLocks noChangeShapeType="1"/>
          </p:cNvSpPr>
          <p:nvPr/>
        </p:nvSpPr>
        <p:spPr bwMode="auto">
          <a:xfrm flipH="1">
            <a:off x="1266825" y="41529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8" name="Line 62"/>
          <p:cNvSpPr>
            <a:spLocks noChangeShapeType="1"/>
          </p:cNvSpPr>
          <p:nvPr/>
        </p:nvSpPr>
        <p:spPr bwMode="auto">
          <a:xfrm flipH="1" flipV="1">
            <a:off x="1300163" y="4167188"/>
            <a:ext cx="0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9" name="Line 63"/>
          <p:cNvSpPr>
            <a:spLocks noChangeShapeType="1"/>
          </p:cNvSpPr>
          <p:nvPr/>
        </p:nvSpPr>
        <p:spPr bwMode="auto">
          <a:xfrm>
            <a:off x="1052513" y="4157663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50" name="Line 64"/>
          <p:cNvSpPr>
            <a:spLocks noChangeShapeType="1"/>
          </p:cNvSpPr>
          <p:nvPr/>
        </p:nvSpPr>
        <p:spPr bwMode="auto">
          <a:xfrm>
            <a:off x="1347788" y="4152900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51" name="Line 65"/>
          <p:cNvSpPr>
            <a:spLocks noChangeShapeType="1"/>
          </p:cNvSpPr>
          <p:nvPr/>
        </p:nvSpPr>
        <p:spPr bwMode="auto">
          <a:xfrm flipH="1">
            <a:off x="7396163" y="3409950"/>
            <a:ext cx="4762" cy="261938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52" name="Line 66"/>
          <p:cNvSpPr>
            <a:spLocks noChangeShapeType="1"/>
          </p:cNvSpPr>
          <p:nvPr/>
        </p:nvSpPr>
        <p:spPr bwMode="auto">
          <a:xfrm flipV="1">
            <a:off x="1827213" y="3395663"/>
            <a:ext cx="604837" cy="317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53" name="Line 67"/>
          <p:cNvSpPr>
            <a:spLocks noChangeShapeType="1"/>
          </p:cNvSpPr>
          <p:nvPr/>
        </p:nvSpPr>
        <p:spPr bwMode="auto">
          <a:xfrm>
            <a:off x="2438400" y="3390900"/>
            <a:ext cx="2857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32" name="Line 68"/>
          <p:cNvSpPr>
            <a:spLocks noChangeShapeType="1"/>
          </p:cNvSpPr>
          <p:nvPr/>
        </p:nvSpPr>
        <p:spPr bwMode="auto">
          <a:xfrm flipV="1">
            <a:off x="4203700" y="3711575"/>
            <a:ext cx="920750" cy="952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33" name="Line 69"/>
          <p:cNvSpPr>
            <a:spLocks noChangeShapeType="1"/>
          </p:cNvSpPr>
          <p:nvPr/>
        </p:nvSpPr>
        <p:spPr bwMode="auto">
          <a:xfrm flipV="1">
            <a:off x="2727325" y="3730625"/>
            <a:ext cx="954088" cy="4763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34" name="Line 70"/>
          <p:cNvSpPr>
            <a:spLocks noChangeShapeType="1"/>
          </p:cNvSpPr>
          <p:nvPr/>
        </p:nvSpPr>
        <p:spPr bwMode="auto">
          <a:xfrm>
            <a:off x="1822450" y="3740150"/>
            <a:ext cx="392113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35" name="Line 71"/>
          <p:cNvSpPr>
            <a:spLocks noChangeShapeType="1"/>
          </p:cNvSpPr>
          <p:nvPr/>
        </p:nvSpPr>
        <p:spPr bwMode="auto">
          <a:xfrm>
            <a:off x="5322888" y="3716338"/>
            <a:ext cx="8255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36" name="Line 72"/>
          <p:cNvSpPr>
            <a:spLocks noChangeShapeType="1"/>
          </p:cNvSpPr>
          <p:nvPr/>
        </p:nvSpPr>
        <p:spPr bwMode="auto">
          <a:xfrm>
            <a:off x="3894138" y="3730625"/>
            <a:ext cx="8255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>
            <a:off x="5110163" y="3714750"/>
            <a:ext cx="223837" cy="4763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38" name="Line 74"/>
          <p:cNvSpPr>
            <a:spLocks noChangeShapeType="1"/>
          </p:cNvSpPr>
          <p:nvPr/>
        </p:nvSpPr>
        <p:spPr bwMode="auto">
          <a:xfrm>
            <a:off x="5414963" y="3719513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>
            <a:off x="3690938" y="3729038"/>
            <a:ext cx="223837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0" name="Line 76"/>
          <p:cNvSpPr>
            <a:spLocks noChangeShapeType="1"/>
          </p:cNvSpPr>
          <p:nvPr/>
        </p:nvSpPr>
        <p:spPr bwMode="auto">
          <a:xfrm>
            <a:off x="3990975" y="3729038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1" name="Line 77"/>
          <p:cNvSpPr>
            <a:spLocks noChangeShapeType="1"/>
          </p:cNvSpPr>
          <p:nvPr/>
        </p:nvSpPr>
        <p:spPr bwMode="auto">
          <a:xfrm>
            <a:off x="2417763" y="3740150"/>
            <a:ext cx="8255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2" name="Line 78"/>
          <p:cNvSpPr>
            <a:spLocks noChangeShapeType="1"/>
          </p:cNvSpPr>
          <p:nvPr/>
        </p:nvSpPr>
        <p:spPr bwMode="auto">
          <a:xfrm>
            <a:off x="2214563" y="3738563"/>
            <a:ext cx="223837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3" name="Line 79"/>
          <p:cNvSpPr>
            <a:spLocks noChangeShapeType="1"/>
          </p:cNvSpPr>
          <p:nvPr/>
        </p:nvSpPr>
        <p:spPr bwMode="auto">
          <a:xfrm>
            <a:off x="2514600" y="3738563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4" name="Line 80"/>
          <p:cNvSpPr>
            <a:spLocks noChangeShapeType="1"/>
          </p:cNvSpPr>
          <p:nvPr/>
        </p:nvSpPr>
        <p:spPr bwMode="auto">
          <a:xfrm>
            <a:off x="2460625" y="3756025"/>
            <a:ext cx="0" cy="8572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5" name="Line 81"/>
          <p:cNvSpPr>
            <a:spLocks noChangeShapeType="1"/>
          </p:cNvSpPr>
          <p:nvPr/>
        </p:nvSpPr>
        <p:spPr bwMode="auto">
          <a:xfrm>
            <a:off x="3198813" y="3736975"/>
            <a:ext cx="0" cy="84772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6" name="Line 82"/>
          <p:cNvSpPr>
            <a:spLocks noChangeShapeType="1"/>
          </p:cNvSpPr>
          <p:nvPr/>
        </p:nvSpPr>
        <p:spPr bwMode="auto">
          <a:xfrm>
            <a:off x="3932238" y="3741738"/>
            <a:ext cx="0" cy="8572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7" name="Line 83"/>
          <p:cNvSpPr>
            <a:spLocks noChangeShapeType="1"/>
          </p:cNvSpPr>
          <p:nvPr/>
        </p:nvSpPr>
        <p:spPr bwMode="auto">
          <a:xfrm>
            <a:off x="5370513" y="3727450"/>
            <a:ext cx="0" cy="8572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8" name="Line 84"/>
          <p:cNvSpPr>
            <a:spLocks noChangeShapeType="1"/>
          </p:cNvSpPr>
          <p:nvPr/>
        </p:nvSpPr>
        <p:spPr bwMode="auto">
          <a:xfrm>
            <a:off x="4651375" y="3717925"/>
            <a:ext cx="0" cy="84772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71" name="Line 85"/>
          <p:cNvSpPr>
            <a:spLocks noChangeShapeType="1"/>
          </p:cNvSpPr>
          <p:nvPr/>
        </p:nvSpPr>
        <p:spPr bwMode="auto">
          <a:xfrm flipV="1">
            <a:off x="6092825" y="3711575"/>
            <a:ext cx="460375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50" name="Line 86"/>
          <p:cNvSpPr>
            <a:spLocks noChangeShapeType="1"/>
          </p:cNvSpPr>
          <p:nvPr/>
        </p:nvSpPr>
        <p:spPr bwMode="auto">
          <a:xfrm>
            <a:off x="6105525" y="3381375"/>
            <a:ext cx="0" cy="31273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73" name="Line 87"/>
          <p:cNvSpPr>
            <a:spLocks noChangeShapeType="1"/>
          </p:cNvSpPr>
          <p:nvPr/>
        </p:nvSpPr>
        <p:spPr bwMode="auto">
          <a:xfrm flipV="1">
            <a:off x="5910263" y="3357563"/>
            <a:ext cx="584200" cy="63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74" name="Text Box 89"/>
          <p:cNvSpPr txBox="1">
            <a:spLocks noChangeArrowheads="1"/>
          </p:cNvSpPr>
          <p:nvPr/>
        </p:nvSpPr>
        <p:spPr bwMode="auto">
          <a:xfrm>
            <a:off x="3143250" y="2500313"/>
            <a:ext cx="101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Calcolo</a:t>
            </a:r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643438" y="2500313"/>
            <a:ext cx="96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Tier 2</a:t>
            </a:r>
          </a:p>
        </p:txBody>
      </p:sp>
      <p:sp>
        <p:nvSpPr>
          <p:cNvPr id="16476" name="Text Box 91"/>
          <p:cNvSpPr txBox="1">
            <a:spLocks noChangeArrowheads="1"/>
          </p:cNvSpPr>
          <p:nvPr/>
        </p:nvSpPr>
        <p:spPr bwMode="auto">
          <a:xfrm>
            <a:off x="6446838" y="2427288"/>
            <a:ext cx="68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Kloe</a:t>
            </a:r>
          </a:p>
        </p:txBody>
      </p:sp>
      <p:sp>
        <p:nvSpPr>
          <p:cNvPr id="16477" name="Text Box 92"/>
          <p:cNvSpPr txBox="1">
            <a:spLocks noChangeArrowheads="1"/>
          </p:cNvSpPr>
          <p:nvPr/>
        </p:nvSpPr>
        <p:spPr bwMode="auto">
          <a:xfrm>
            <a:off x="6859588" y="3960813"/>
            <a:ext cx="631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Garr</a:t>
            </a:r>
          </a:p>
        </p:txBody>
      </p:sp>
      <p:sp>
        <p:nvSpPr>
          <p:cNvPr id="11358" name="Text Box 94"/>
          <p:cNvSpPr txBox="1">
            <a:spLocks noChangeArrowheads="1"/>
          </p:cNvSpPr>
          <p:nvPr/>
        </p:nvSpPr>
        <p:spPr bwMode="auto">
          <a:xfrm>
            <a:off x="1757363" y="3933825"/>
            <a:ext cx="733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Nastri</a:t>
            </a:r>
          </a:p>
          <a:p>
            <a:pPr algn="ctr"/>
            <a:r>
              <a:rPr lang="en-US"/>
              <a:t>utenti</a:t>
            </a:r>
          </a:p>
        </p:txBody>
      </p:sp>
      <p:sp>
        <p:nvSpPr>
          <p:cNvPr id="16479" name="Text Box 95"/>
          <p:cNvSpPr txBox="1">
            <a:spLocks noChangeArrowheads="1"/>
          </p:cNvSpPr>
          <p:nvPr/>
        </p:nvSpPr>
        <p:spPr bwMode="auto">
          <a:xfrm>
            <a:off x="725488" y="2370138"/>
            <a:ext cx="954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Altri</a:t>
            </a:r>
          </a:p>
          <a:p>
            <a:pPr algn="ctr"/>
            <a:r>
              <a:rPr lang="en-US" sz="1600"/>
              <a:t>experim</a:t>
            </a:r>
          </a:p>
        </p:txBody>
      </p:sp>
      <p:sp>
        <p:nvSpPr>
          <p:cNvPr id="16480" name="Text Box 89"/>
          <p:cNvSpPr txBox="1">
            <a:spLocks noChangeArrowheads="1"/>
          </p:cNvSpPr>
          <p:nvPr/>
        </p:nvSpPr>
        <p:spPr bwMode="auto">
          <a:xfrm>
            <a:off x="3643313" y="3929063"/>
            <a:ext cx="909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Uffici</a:t>
            </a: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971550" y="23177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Proto-Tier2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Frascati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6891E-6 L 0.47622 -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1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6" grpId="0" animBg="1"/>
      <p:bldP spid="11332" grpId="0" animBg="1"/>
      <p:bldP spid="11333" grpId="0" animBg="1"/>
      <p:bldP spid="11334" grpId="0" animBg="1"/>
      <p:bldP spid="11335" grpId="0" animBg="1"/>
      <p:bldP spid="11336" grpId="0" animBg="1"/>
      <p:bldP spid="11337" grpId="0" animBg="1"/>
      <p:bldP spid="11338" grpId="0" animBg="1"/>
      <p:bldP spid="11339" grpId="0" animBg="1"/>
      <p:bldP spid="11340" grpId="0" animBg="1"/>
      <p:bldP spid="11341" grpId="0" animBg="1"/>
      <p:bldP spid="11342" grpId="0" animBg="1"/>
      <p:bldP spid="11343" grpId="0" animBg="1"/>
      <p:bldP spid="11344" grpId="0" animBg="1"/>
      <p:bldP spid="11345" grpId="0" animBg="1"/>
      <p:bldP spid="11346" grpId="0" animBg="1"/>
      <p:bldP spid="11347" grpId="0" animBg="1"/>
      <p:bldP spid="11348" grpId="0" animBg="1"/>
      <p:bldP spid="11350" grpId="0" animBg="1"/>
      <p:bldP spid="11354" grpId="0"/>
      <p:bldP spid="1135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37" descr="edificio calcol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1905000"/>
            <a:ext cx="907097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Line 2"/>
          <p:cNvSpPr>
            <a:spLocks noChangeShapeType="1"/>
          </p:cNvSpPr>
          <p:nvPr/>
        </p:nvSpPr>
        <p:spPr bwMode="auto">
          <a:xfrm>
            <a:off x="595313" y="3246438"/>
            <a:ext cx="58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3" name="Line 3"/>
          <p:cNvSpPr>
            <a:spLocks noChangeShapeType="1"/>
          </p:cNvSpPr>
          <p:nvPr/>
        </p:nvSpPr>
        <p:spPr bwMode="auto">
          <a:xfrm flipV="1">
            <a:off x="419100" y="2011363"/>
            <a:ext cx="8288338" cy="39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4" name="Line 4"/>
          <p:cNvSpPr>
            <a:spLocks noChangeShapeType="1"/>
          </p:cNvSpPr>
          <p:nvPr/>
        </p:nvSpPr>
        <p:spPr bwMode="auto">
          <a:xfrm>
            <a:off x="1493838" y="3244850"/>
            <a:ext cx="284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5" name="Line 5"/>
          <p:cNvSpPr>
            <a:spLocks noChangeShapeType="1"/>
          </p:cNvSpPr>
          <p:nvPr/>
        </p:nvSpPr>
        <p:spPr bwMode="auto">
          <a:xfrm>
            <a:off x="444500" y="2054225"/>
            <a:ext cx="174625" cy="1201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6" name="Line 6"/>
          <p:cNvSpPr>
            <a:spLocks noChangeShapeType="1"/>
          </p:cNvSpPr>
          <p:nvPr/>
        </p:nvSpPr>
        <p:spPr bwMode="auto">
          <a:xfrm flipV="1">
            <a:off x="1789113" y="2060575"/>
            <a:ext cx="6350" cy="411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7" name="Line 7"/>
          <p:cNvSpPr>
            <a:spLocks noChangeShapeType="1"/>
          </p:cNvSpPr>
          <p:nvPr/>
        </p:nvSpPr>
        <p:spPr bwMode="auto">
          <a:xfrm flipH="1" flipV="1">
            <a:off x="1797050" y="2760663"/>
            <a:ext cx="1588" cy="668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8" name="Line 8"/>
          <p:cNvSpPr>
            <a:spLocks noChangeShapeType="1"/>
          </p:cNvSpPr>
          <p:nvPr/>
        </p:nvSpPr>
        <p:spPr bwMode="auto">
          <a:xfrm flipV="1">
            <a:off x="8455025" y="3001963"/>
            <a:ext cx="100013" cy="7223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9" name="Line 9"/>
          <p:cNvSpPr>
            <a:spLocks noChangeShapeType="1"/>
          </p:cNvSpPr>
          <p:nvPr/>
        </p:nvSpPr>
        <p:spPr bwMode="auto">
          <a:xfrm flipV="1">
            <a:off x="7373938" y="3168650"/>
            <a:ext cx="1160462" cy="17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0" name="Line 10"/>
          <p:cNvSpPr>
            <a:spLocks noChangeShapeType="1"/>
          </p:cNvSpPr>
          <p:nvPr/>
        </p:nvSpPr>
        <p:spPr bwMode="auto">
          <a:xfrm flipV="1">
            <a:off x="800100" y="4640263"/>
            <a:ext cx="1001713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1" name="Line 11"/>
          <p:cNvSpPr>
            <a:spLocks noChangeShapeType="1"/>
          </p:cNvSpPr>
          <p:nvPr/>
        </p:nvSpPr>
        <p:spPr bwMode="auto">
          <a:xfrm flipV="1">
            <a:off x="8329613" y="4124325"/>
            <a:ext cx="63500" cy="468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2" name="Line 12"/>
          <p:cNvSpPr>
            <a:spLocks noChangeShapeType="1"/>
          </p:cNvSpPr>
          <p:nvPr/>
        </p:nvSpPr>
        <p:spPr bwMode="auto">
          <a:xfrm flipV="1">
            <a:off x="1784350" y="3694113"/>
            <a:ext cx="6350" cy="944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3" name="Line 13"/>
          <p:cNvSpPr>
            <a:spLocks noChangeShapeType="1"/>
          </p:cNvSpPr>
          <p:nvPr/>
        </p:nvSpPr>
        <p:spPr bwMode="auto">
          <a:xfrm>
            <a:off x="676275" y="3725863"/>
            <a:ext cx="127000" cy="931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4" name="Line 14"/>
          <p:cNvSpPr>
            <a:spLocks noChangeShapeType="1"/>
          </p:cNvSpPr>
          <p:nvPr/>
        </p:nvSpPr>
        <p:spPr bwMode="auto">
          <a:xfrm flipV="1">
            <a:off x="652463" y="3725863"/>
            <a:ext cx="52228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5" name="Line 15"/>
          <p:cNvSpPr>
            <a:spLocks noChangeShapeType="1"/>
          </p:cNvSpPr>
          <p:nvPr/>
        </p:nvSpPr>
        <p:spPr bwMode="auto">
          <a:xfrm flipH="1" flipV="1">
            <a:off x="7396163" y="3175000"/>
            <a:ext cx="1587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6" name="Line 16"/>
          <p:cNvSpPr>
            <a:spLocks noChangeShapeType="1"/>
          </p:cNvSpPr>
          <p:nvPr/>
        </p:nvSpPr>
        <p:spPr bwMode="auto">
          <a:xfrm flipH="1" flipV="1">
            <a:off x="7556500" y="3686175"/>
            <a:ext cx="1588" cy="890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7" name="Line 17"/>
          <p:cNvSpPr>
            <a:spLocks noChangeShapeType="1"/>
          </p:cNvSpPr>
          <p:nvPr/>
        </p:nvSpPr>
        <p:spPr bwMode="auto">
          <a:xfrm>
            <a:off x="7377113" y="3703638"/>
            <a:ext cx="173037" cy="7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8" name="Line 18"/>
          <p:cNvSpPr>
            <a:spLocks noChangeShapeType="1"/>
          </p:cNvSpPr>
          <p:nvPr/>
        </p:nvSpPr>
        <p:spPr bwMode="auto">
          <a:xfrm flipV="1">
            <a:off x="2178050" y="4641850"/>
            <a:ext cx="5715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9" name="Line 19"/>
          <p:cNvSpPr>
            <a:spLocks noChangeShapeType="1"/>
          </p:cNvSpPr>
          <p:nvPr/>
        </p:nvSpPr>
        <p:spPr bwMode="auto">
          <a:xfrm flipV="1">
            <a:off x="3641725" y="4627563"/>
            <a:ext cx="57150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0" name="Line 20"/>
          <p:cNvSpPr>
            <a:spLocks noChangeShapeType="1"/>
          </p:cNvSpPr>
          <p:nvPr/>
        </p:nvSpPr>
        <p:spPr bwMode="auto">
          <a:xfrm flipV="1">
            <a:off x="5097463" y="4613275"/>
            <a:ext cx="547687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1" name="Line 21"/>
          <p:cNvSpPr>
            <a:spLocks noChangeShapeType="1"/>
          </p:cNvSpPr>
          <p:nvPr/>
        </p:nvSpPr>
        <p:spPr bwMode="auto">
          <a:xfrm flipV="1">
            <a:off x="6546850" y="4598988"/>
            <a:ext cx="547688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2" name="Line 22"/>
          <p:cNvSpPr>
            <a:spLocks noChangeShapeType="1"/>
          </p:cNvSpPr>
          <p:nvPr/>
        </p:nvSpPr>
        <p:spPr bwMode="auto">
          <a:xfrm>
            <a:off x="7931150" y="4570413"/>
            <a:ext cx="420688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3" name="Rectangle 23"/>
          <p:cNvSpPr>
            <a:spLocks noChangeArrowheads="1"/>
          </p:cNvSpPr>
          <p:nvPr/>
        </p:nvSpPr>
        <p:spPr bwMode="auto">
          <a:xfrm>
            <a:off x="3138488" y="4586288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4" name="Rectangle 24"/>
          <p:cNvSpPr>
            <a:spLocks noChangeArrowheads="1"/>
          </p:cNvSpPr>
          <p:nvPr/>
        </p:nvSpPr>
        <p:spPr bwMode="auto">
          <a:xfrm>
            <a:off x="4603750" y="4573588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5" name="Rectangle 25"/>
          <p:cNvSpPr>
            <a:spLocks noChangeArrowheads="1"/>
          </p:cNvSpPr>
          <p:nvPr/>
        </p:nvSpPr>
        <p:spPr bwMode="auto">
          <a:xfrm>
            <a:off x="6037263" y="4567238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6" name="Rectangle 26"/>
          <p:cNvSpPr>
            <a:spLocks noChangeArrowheads="1"/>
          </p:cNvSpPr>
          <p:nvPr/>
        </p:nvSpPr>
        <p:spPr bwMode="auto">
          <a:xfrm>
            <a:off x="7493000" y="4543425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7" name="Rectangle 27"/>
          <p:cNvSpPr>
            <a:spLocks noChangeArrowheads="1"/>
          </p:cNvSpPr>
          <p:nvPr/>
        </p:nvSpPr>
        <p:spPr bwMode="auto">
          <a:xfrm>
            <a:off x="1690688" y="4584700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8" name="Rectangle 28"/>
          <p:cNvSpPr>
            <a:spLocks noChangeArrowheads="1"/>
          </p:cNvSpPr>
          <p:nvPr/>
        </p:nvSpPr>
        <p:spPr bwMode="auto">
          <a:xfrm>
            <a:off x="777875" y="4594225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9" name="Oval 29"/>
          <p:cNvSpPr>
            <a:spLocks noChangeArrowheads="1"/>
          </p:cNvSpPr>
          <p:nvPr/>
        </p:nvSpPr>
        <p:spPr bwMode="auto">
          <a:xfrm>
            <a:off x="8253413" y="3221038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0" name="Oval 30"/>
          <p:cNvSpPr>
            <a:spLocks noChangeArrowheads="1"/>
          </p:cNvSpPr>
          <p:nvPr/>
        </p:nvSpPr>
        <p:spPr bwMode="auto">
          <a:xfrm>
            <a:off x="7491413" y="3228975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1" name="Oval 31"/>
          <p:cNvSpPr>
            <a:spLocks noChangeArrowheads="1"/>
          </p:cNvSpPr>
          <p:nvPr/>
        </p:nvSpPr>
        <p:spPr bwMode="auto">
          <a:xfrm>
            <a:off x="1624013" y="3276600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2" name="Oval 32"/>
          <p:cNvSpPr>
            <a:spLocks noChangeArrowheads="1"/>
          </p:cNvSpPr>
          <p:nvPr/>
        </p:nvSpPr>
        <p:spPr bwMode="auto">
          <a:xfrm>
            <a:off x="611188" y="3279775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3" name="Line 33"/>
          <p:cNvSpPr>
            <a:spLocks noChangeShapeType="1"/>
          </p:cNvSpPr>
          <p:nvPr/>
        </p:nvSpPr>
        <p:spPr bwMode="auto">
          <a:xfrm flipV="1">
            <a:off x="2713038" y="3362325"/>
            <a:ext cx="3181350" cy="2698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4" name="Line 34"/>
          <p:cNvSpPr>
            <a:spLocks noChangeShapeType="1"/>
          </p:cNvSpPr>
          <p:nvPr/>
        </p:nvSpPr>
        <p:spPr bwMode="auto">
          <a:xfrm flipV="1">
            <a:off x="7080250" y="3706813"/>
            <a:ext cx="296863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5" name="Line 35"/>
          <p:cNvSpPr>
            <a:spLocks noChangeShapeType="1"/>
          </p:cNvSpPr>
          <p:nvPr/>
        </p:nvSpPr>
        <p:spPr bwMode="auto">
          <a:xfrm>
            <a:off x="6834188" y="3721100"/>
            <a:ext cx="0" cy="8572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6" name="Line 36"/>
          <p:cNvSpPr>
            <a:spLocks noChangeShapeType="1"/>
          </p:cNvSpPr>
          <p:nvPr/>
        </p:nvSpPr>
        <p:spPr bwMode="auto">
          <a:xfrm>
            <a:off x="6108700" y="3708400"/>
            <a:ext cx="0" cy="8572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7" name="Line 37"/>
          <p:cNvSpPr>
            <a:spLocks noChangeShapeType="1"/>
          </p:cNvSpPr>
          <p:nvPr/>
        </p:nvSpPr>
        <p:spPr bwMode="auto">
          <a:xfrm>
            <a:off x="5899150" y="3036888"/>
            <a:ext cx="0" cy="341312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8" name="Oval 38"/>
          <p:cNvSpPr>
            <a:spLocks noChangeArrowheads="1"/>
          </p:cNvSpPr>
          <p:nvPr/>
        </p:nvSpPr>
        <p:spPr bwMode="auto">
          <a:xfrm>
            <a:off x="3233738" y="3265488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9" name="Oval 39"/>
          <p:cNvSpPr>
            <a:spLocks noChangeArrowheads="1"/>
          </p:cNvSpPr>
          <p:nvPr/>
        </p:nvSpPr>
        <p:spPr bwMode="auto">
          <a:xfrm>
            <a:off x="6030913" y="3246438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0" name="Oval 40"/>
          <p:cNvSpPr>
            <a:spLocks noChangeArrowheads="1"/>
          </p:cNvSpPr>
          <p:nvPr/>
        </p:nvSpPr>
        <p:spPr bwMode="auto">
          <a:xfrm>
            <a:off x="4600575" y="3255963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1" name="Line 41"/>
          <p:cNvSpPr>
            <a:spLocks noChangeShapeType="1"/>
          </p:cNvSpPr>
          <p:nvPr/>
        </p:nvSpPr>
        <p:spPr bwMode="auto">
          <a:xfrm flipH="1" flipV="1">
            <a:off x="785813" y="3265488"/>
            <a:ext cx="3175" cy="192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2" name="Line 43"/>
          <p:cNvSpPr>
            <a:spLocks noChangeShapeType="1"/>
          </p:cNvSpPr>
          <p:nvPr/>
        </p:nvSpPr>
        <p:spPr bwMode="auto">
          <a:xfrm flipV="1">
            <a:off x="6799263" y="3348038"/>
            <a:ext cx="566737" cy="317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3" name="Line 44"/>
          <p:cNvSpPr>
            <a:spLocks noChangeShapeType="1"/>
          </p:cNvSpPr>
          <p:nvPr/>
        </p:nvSpPr>
        <p:spPr bwMode="auto">
          <a:xfrm>
            <a:off x="6784975" y="3706813"/>
            <a:ext cx="82550" cy="4762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4" name="Line 45"/>
          <p:cNvSpPr>
            <a:spLocks noChangeShapeType="1"/>
          </p:cNvSpPr>
          <p:nvPr/>
        </p:nvSpPr>
        <p:spPr bwMode="auto">
          <a:xfrm>
            <a:off x="5899150" y="2060575"/>
            <a:ext cx="0" cy="29368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5" name="Line 46"/>
          <p:cNvSpPr>
            <a:spLocks noChangeShapeType="1"/>
          </p:cNvSpPr>
          <p:nvPr/>
        </p:nvSpPr>
        <p:spPr bwMode="auto">
          <a:xfrm>
            <a:off x="5895975" y="2347913"/>
            <a:ext cx="4763" cy="681037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6" name="Line 47"/>
          <p:cNvSpPr>
            <a:spLocks noChangeShapeType="1"/>
          </p:cNvSpPr>
          <p:nvPr/>
        </p:nvSpPr>
        <p:spPr bwMode="auto">
          <a:xfrm>
            <a:off x="6510338" y="3362325"/>
            <a:ext cx="2857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7" name="Line 48"/>
          <p:cNvSpPr>
            <a:spLocks noChangeShapeType="1"/>
          </p:cNvSpPr>
          <p:nvPr/>
        </p:nvSpPr>
        <p:spPr bwMode="auto">
          <a:xfrm>
            <a:off x="6567488" y="3705225"/>
            <a:ext cx="223837" cy="4763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8" name="Line 49"/>
          <p:cNvSpPr>
            <a:spLocks noChangeShapeType="1"/>
          </p:cNvSpPr>
          <p:nvPr/>
        </p:nvSpPr>
        <p:spPr bwMode="auto">
          <a:xfrm>
            <a:off x="6872288" y="3709988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9" name="Line 50"/>
          <p:cNvSpPr>
            <a:spLocks noChangeShapeType="1"/>
          </p:cNvSpPr>
          <p:nvPr/>
        </p:nvSpPr>
        <p:spPr bwMode="auto">
          <a:xfrm>
            <a:off x="1800225" y="3429000"/>
            <a:ext cx="0" cy="276225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0" name="Line 51"/>
          <p:cNvSpPr>
            <a:spLocks noChangeShapeType="1"/>
          </p:cNvSpPr>
          <p:nvPr/>
        </p:nvSpPr>
        <p:spPr bwMode="auto">
          <a:xfrm flipH="1">
            <a:off x="790575" y="3467100"/>
            <a:ext cx="0" cy="238125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1" name="Line 52"/>
          <p:cNvSpPr>
            <a:spLocks noChangeShapeType="1"/>
          </p:cNvSpPr>
          <p:nvPr/>
        </p:nvSpPr>
        <p:spPr bwMode="auto">
          <a:xfrm>
            <a:off x="1792288" y="2474913"/>
            <a:ext cx="0" cy="276225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2" name="Line 53"/>
          <p:cNvSpPr>
            <a:spLocks noChangeShapeType="1"/>
          </p:cNvSpPr>
          <p:nvPr/>
        </p:nvSpPr>
        <p:spPr bwMode="auto">
          <a:xfrm flipV="1">
            <a:off x="1471613" y="3725863"/>
            <a:ext cx="327025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3" name="Line 54"/>
          <p:cNvSpPr>
            <a:spLocks noChangeShapeType="1"/>
          </p:cNvSpPr>
          <p:nvPr/>
        </p:nvSpPr>
        <p:spPr bwMode="auto">
          <a:xfrm flipV="1">
            <a:off x="1190625" y="3252788"/>
            <a:ext cx="300038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4" name="Line 55"/>
          <p:cNvSpPr>
            <a:spLocks noChangeShapeType="1"/>
          </p:cNvSpPr>
          <p:nvPr/>
        </p:nvSpPr>
        <p:spPr bwMode="auto">
          <a:xfrm flipV="1">
            <a:off x="1176338" y="3719513"/>
            <a:ext cx="290512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5" name="Line 56"/>
          <p:cNvSpPr>
            <a:spLocks noChangeShapeType="1"/>
          </p:cNvSpPr>
          <p:nvPr/>
        </p:nvSpPr>
        <p:spPr bwMode="auto">
          <a:xfrm flipH="1">
            <a:off x="8401050" y="3733800"/>
            <a:ext cx="57150" cy="385763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6" name="Line 57"/>
          <p:cNvSpPr>
            <a:spLocks noChangeShapeType="1"/>
          </p:cNvSpPr>
          <p:nvPr/>
        </p:nvSpPr>
        <p:spPr bwMode="auto">
          <a:xfrm flipV="1">
            <a:off x="8664575" y="1987550"/>
            <a:ext cx="33338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7" name="Line 58"/>
          <p:cNvSpPr>
            <a:spLocks noChangeShapeType="1"/>
          </p:cNvSpPr>
          <p:nvPr/>
        </p:nvSpPr>
        <p:spPr bwMode="auto">
          <a:xfrm flipH="1">
            <a:off x="8558213" y="2219325"/>
            <a:ext cx="109537" cy="78105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8" name="Line 59"/>
          <p:cNvSpPr>
            <a:spLocks noChangeShapeType="1"/>
          </p:cNvSpPr>
          <p:nvPr/>
        </p:nvSpPr>
        <p:spPr bwMode="auto">
          <a:xfrm flipH="1">
            <a:off x="752475" y="4152900"/>
            <a:ext cx="290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9" name="Line 60"/>
          <p:cNvSpPr>
            <a:spLocks noChangeShapeType="1"/>
          </p:cNvSpPr>
          <p:nvPr/>
        </p:nvSpPr>
        <p:spPr bwMode="auto">
          <a:xfrm flipH="1">
            <a:off x="1557338" y="4152900"/>
            <a:ext cx="204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0" name="Line 61"/>
          <p:cNvSpPr>
            <a:spLocks noChangeShapeType="1"/>
          </p:cNvSpPr>
          <p:nvPr/>
        </p:nvSpPr>
        <p:spPr bwMode="auto">
          <a:xfrm flipH="1">
            <a:off x="1266825" y="41529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1" name="Line 62"/>
          <p:cNvSpPr>
            <a:spLocks noChangeShapeType="1"/>
          </p:cNvSpPr>
          <p:nvPr/>
        </p:nvSpPr>
        <p:spPr bwMode="auto">
          <a:xfrm flipH="1" flipV="1">
            <a:off x="1300163" y="4167188"/>
            <a:ext cx="0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2" name="Line 63"/>
          <p:cNvSpPr>
            <a:spLocks noChangeShapeType="1"/>
          </p:cNvSpPr>
          <p:nvPr/>
        </p:nvSpPr>
        <p:spPr bwMode="auto">
          <a:xfrm>
            <a:off x="1052513" y="4157663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3" name="Line 64"/>
          <p:cNvSpPr>
            <a:spLocks noChangeShapeType="1"/>
          </p:cNvSpPr>
          <p:nvPr/>
        </p:nvSpPr>
        <p:spPr bwMode="auto">
          <a:xfrm>
            <a:off x="1347788" y="4152900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4" name="Line 65"/>
          <p:cNvSpPr>
            <a:spLocks noChangeShapeType="1"/>
          </p:cNvSpPr>
          <p:nvPr/>
        </p:nvSpPr>
        <p:spPr bwMode="auto">
          <a:xfrm flipH="1">
            <a:off x="7396163" y="3409950"/>
            <a:ext cx="4762" cy="261938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5" name="Line 66"/>
          <p:cNvSpPr>
            <a:spLocks noChangeShapeType="1"/>
          </p:cNvSpPr>
          <p:nvPr/>
        </p:nvSpPr>
        <p:spPr bwMode="auto">
          <a:xfrm flipV="1">
            <a:off x="1827213" y="3395663"/>
            <a:ext cx="604837" cy="317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6" name="Line 67"/>
          <p:cNvSpPr>
            <a:spLocks noChangeShapeType="1"/>
          </p:cNvSpPr>
          <p:nvPr/>
        </p:nvSpPr>
        <p:spPr bwMode="auto">
          <a:xfrm>
            <a:off x="2438400" y="3390900"/>
            <a:ext cx="2857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7" name="Line 85"/>
          <p:cNvSpPr>
            <a:spLocks noChangeShapeType="1"/>
          </p:cNvSpPr>
          <p:nvPr/>
        </p:nvSpPr>
        <p:spPr bwMode="auto">
          <a:xfrm flipV="1">
            <a:off x="6092825" y="3711575"/>
            <a:ext cx="460375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8" name="Line 86"/>
          <p:cNvSpPr>
            <a:spLocks noChangeShapeType="1"/>
          </p:cNvSpPr>
          <p:nvPr/>
        </p:nvSpPr>
        <p:spPr bwMode="auto">
          <a:xfrm>
            <a:off x="6105525" y="3381375"/>
            <a:ext cx="0" cy="31273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9" name="Line 87"/>
          <p:cNvSpPr>
            <a:spLocks noChangeShapeType="1"/>
          </p:cNvSpPr>
          <p:nvPr/>
        </p:nvSpPr>
        <p:spPr bwMode="auto">
          <a:xfrm flipV="1">
            <a:off x="5910263" y="3357563"/>
            <a:ext cx="584200" cy="63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80" name="Text Box 89"/>
          <p:cNvSpPr txBox="1">
            <a:spLocks noChangeArrowheads="1"/>
          </p:cNvSpPr>
          <p:nvPr/>
        </p:nvSpPr>
        <p:spPr bwMode="auto">
          <a:xfrm>
            <a:off x="3375025" y="2471738"/>
            <a:ext cx="101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Calcolo</a:t>
            </a:r>
          </a:p>
        </p:txBody>
      </p:sp>
      <p:sp>
        <p:nvSpPr>
          <p:cNvPr id="17481" name="Text Box 90"/>
          <p:cNvSpPr txBox="1">
            <a:spLocks noChangeArrowheads="1"/>
          </p:cNvSpPr>
          <p:nvPr/>
        </p:nvSpPr>
        <p:spPr bwMode="auto">
          <a:xfrm>
            <a:off x="1852613" y="5254625"/>
            <a:ext cx="96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Tier 2</a:t>
            </a:r>
          </a:p>
        </p:txBody>
      </p:sp>
      <p:sp>
        <p:nvSpPr>
          <p:cNvPr id="17482" name="Text Box 91"/>
          <p:cNvSpPr txBox="1">
            <a:spLocks noChangeArrowheads="1"/>
          </p:cNvSpPr>
          <p:nvPr/>
        </p:nvSpPr>
        <p:spPr bwMode="auto">
          <a:xfrm>
            <a:off x="6446838" y="2427288"/>
            <a:ext cx="68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Kloe</a:t>
            </a:r>
          </a:p>
        </p:txBody>
      </p:sp>
      <p:sp>
        <p:nvSpPr>
          <p:cNvPr id="17483" name="Text Box 92"/>
          <p:cNvSpPr txBox="1">
            <a:spLocks noChangeArrowheads="1"/>
          </p:cNvSpPr>
          <p:nvPr/>
        </p:nvSpPr>
        <p:spPr bwMode="auto">
          <a:xfrm>
            <a:off x="6859588" y="3960813"/>
            <a:ext cx="631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Garr</a:t>
            </a:r>
          </a:p>
        </p:txBody>
      </p:sp>
      <p:sp>
        <p:nvSpPr>
          <p:cNvPr id="17484" name="Text Box 93"/>
          <p:cNvSpPr txBox="1">
            <a:spLocks noChangeArrowheads="1"/>
          </p:cNvSpPr>
          <p:nvPr/>
        </p:nvSpPr>
        <p:spPr bwMode="auto">
          <a:xfrm>
            <a:off x="6097588" y="3910013"/>
            <a:ext cx="733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Nastri</a:t>
            </a:r>
          </a:p>
          <a:p>
            <a:pPr algn="ctr"/>
            <a:r>
              <a:rPr lang="en-US"/>
              <a:t>utenti</a:t>
            </a:r>
          </a:p>
        </p:txBody>
      </p:sp>
      <p:sp>
        <p:nvSpPr>
          <p:cNvPr id="17485" name="Text Box 94"/>
          <p:cNvSpPr txBox="1">
            <a:spLocks noChangeArrowheads="1"/>
          </p:cNvSpPr>
          <p:nvPr/>
        </p:nvSpPr>
        <p:spPr bwMode="auto">
          <a:xfrm>
            <a:off x="725488" y="2370138"/>
            <a:ext cx="954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Altri</a:t>
            </a:r>
          </a:p>
          <a:p>
            <a:pPr algn="ctr"/>
            <a:r>
              <a:rPr lang="en-US" sz="1600"/>
              <a:t>experim</a:t>
            </a:r>
          </a:p>
        </p:txBody>
      </p:sp>
      <p:sp>
        <p:nvSpPr>
          <p:cNvPr id="17486" name="Rectangle 96"/>
          <p:cNvSpPr>
            <a:spLocks noChangeArrowheads="1"/>
          </p:cNvSpPr>
          <p:nvPr/>
        </p:nvSpPr>
        <p:spPr bwMode="auto">
          <a:xfrm>
            <a:off x="2282825" y="4468813"/>
            <a:ext cx="358775" cy="142875"/>
          </a:xfrm>
          <a:prstGeom prst="rect">
            <a:avLst/>
          </a:prstGeom>
          <a:solidFill>
            <a:srgbClr val="A0F3FE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87" name="Rectangle 97"/>
          <p:cNvSpPr>
            <a:spLocks noChangeArrowheads="1"/>
          </p:cNvSpPr>
          <p:nvPr/>
        </p:nvSpPr>
        <p:spPr bwMode="auto">
          <a:xfrm>
            <a:off x="3746500" y="4462463"/>
            <a:ext cx="358775" cy="142875"/>
          </a:xfrm>
          <a:prstGeom prst="rect">
            <a:avLst/>
          </a:prstGeom>
          <a:solidFill>
            <a:srgbClr val="A0F3FE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88" name="Rectangle 98"/>
          <p:cNvSpPr>
            <a:spLocks noChangeArrowheads="1"/>
          </p:cNvSpPr>
          <p:nvPr/>
        </p:nvSpPr>
        <p:spPr bwMode="auto">
          <a:xfrm>
            <a:off x="5187950" y="4448175"/>
            <a:ext cx="358775" cy="142875"/>
          </a:xfrm>
          <a:prstGeom prst="rect">
            <a:avLst/>
          </a:prstGeom>
          <a:solidFill>
            <a:srgbClr val="A0F3FE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89" name="Rectangle 99"/>
          <p:cNvSpPr>
            <a:spLocks noChangeArrowheads="1"/>
          </p:cNvSpPr>
          <p:nvPr/>
        </p:nvSpPr>
        <p:spPr bwMode="auto">
          <a:xfrm>
            <a:off x="2411413" y="2068513"/>
            <a:ext cx="358775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90" name="Rectangle 100"/>
          <p:cNvSpPr>
            <a:spLocks noChangeArrowheads="1"/>
          </p:cNvSpPr>
          <p:nvPr/>
        </p:nvSpPr>
        <p:spPr bwMode="auto">
          <a:xfrm>
            <a:off x="3771900" y="2062163"/>
            <a:ext cx="358775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91" name="Rectangle 101"/>
          <p:cNvSpPr>
            <a:spLocks noChangeArrowheads="1"/>
          </p:cNvSpPr>
          <p:nvPr/>
        </p:nvSpPr>
        <p:spPr bwMode="auto">
          <a:xfrm>
            <a:off x="5102225" y="2055813"/>
            <a:ext cx="358775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92" name="Rectangle 102"/>
          <p:cNvSpPr>
            <a:spLocks noChangeArrowheads="1"/>
          </p:cNvSpPr>
          <p:nvPr/>
        </p:nvSpPr>
        <p:spPr bwMode="auto">
          <a:xfrm>
            <a:off x="6454775" y="2055813"/>
            <a:ext cx="358775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93" name="Rectangle 103"/>
          <p:cNvSpPr>
            <a:spLocks noChangeArrowheads="1"/>
          </p:cNvSpPr>
          <p:nvPr/>
        </p:nvSpPr>
        <p:spPr bwMode="auto">
          <a:xfrm>
            <a:off x="7680325" y="2049463"/>
            <a:ext cx="358775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40" name="Rectangle 104"/>
          <p:cNvSpPr>
            <a:spLocks noChangeArrowheads="1"/>
          </p:cNvSpPr>
          <p:nvPr/>
        </p:nvSpPr>
        <p:spPr bwMode="auto">
          <a:xfrm>
            <a:off x="2324100" y="4113213"/>
            <a:ext cx="144463" cy="174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48" name="Rectangle 112"/>
          <p:cNvSpPr>
            <a:spLocks noChangeArrowheads="1"/>
          </p:cNvSpPr>
          <p:nvPr/>
        </p:nvSpPr>
        <p:spPr bwMode="auto">
          <a:xfrm>
            <a:off x="2468563" y="4114800"/>
            <a:ext cx="144462" cy="174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49" name="Rectangle 113"/>
          <p:cNvSpPr>
            <a:spLocks noChangeArrowheads="1"/>
          </p:cNvSpPr>
          <p:nvPr/>
        </p:nvSpPr>
        <p:spPr bwMode="auto">
          <a:xfrm>
            <a:off x="2898775" y="4114800"/>
            <a:ext cx="144463" cy="174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0" name="Rectangle 114"/>
          <p:cNvSpPr>
            <a:spLocks noChangeArrowheads="1"/>
          </p:cNvSpPr>
          <p:nvPr/>
        </p:nvSpPr>
        <p:spPr bwMode="auto">
          <a:xfrm>
            <a:off x="3043238" y="4116388"/>
            <a:ext cx="144462" cy="174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1" name="Rectangle 115"/>
          <p:cNvSpPr>
            <a:spLocks noChangeArrowheads="1"/>
          </p:cNvSpPr>
          <p:nvPr/>
        </p:nvSpPr>
        <p:spPr bwMode="auto">
          <a:xfrm>
            <a:off x="3479800" y="4108450"/>
            <a:ext cx="144463" cy="174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2" name="Rectangle 116"/>
          <p:cNvSpPr>
            <a:spLocks noChangeArrowheads="1"/>
          </p:cNvSpPr>
          <p:nvPr/>
        </p:nvSpPr>
        <p:spPr bwMode="auto">
          <a:xfrm>
            <a:off x="3624263" y="4110038"/>
            <a:ext cx="144462" cy="174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3" name="Rectangle 117"/>
          <p:cNvSpPr>
            <a:spLocks noChangeArrowheads="1"/>
          </p:cNvSpPr>
          <p:nvPr/>
        </p:nvSpPr>
        <p:spPr bwMode="auto">
          <a:xfrm>
            <a:off x="4052888" y="4102100"/>
            <a:ext cx="144462" cy="1746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4" name="Rectangle 118"/>
          <p:cNvSpPr>
            <a:spLocks noChangeArrowheads="1"/>
          </p:cNvSpPr>
          <p:nvPr/>
        </p:nvSpPr>
        <p:spPr bwMode="auto">
          <a:xfrm>
            <a:off x="4197350" y="4103688"/>
            <a:ext cx="144463" cy="173037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5" name="Rectangle 119"/>
          <p:cNvSpPr>
            <a:spLocks noChangeArrowheads="1"/>
          </p:cNvSpPr>
          <p:nvPr/>
        </p:nvSpPr>
        <p:spPr bwMode="auto">
          <a:xfrm>
            <a:off x="4619625" y="4087813"/>
            <a:ext cx="144463" cy="1746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6" name="Rectangle 120"/>
          <p:cNvSpPr>
            <a:spLocks noChangeArrowheads="1"/>
          </p:cNvSpPr>
          <p:nvPr/>
        </p:nvSpPr>
        <p:spPr bwMode="auto">
          <a:xfrm>
            <a:off x="4764088" y="4087813"/>
            <a:ext cx="144462" cy="1746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7" name="Rectangle 121"/>
          <p:cNvSpPr>
            <a:spLocks noChangeArrowheads="1"/>
          </p:cNvSpPr>
          <p:nvPr/>
        </p:nvSpPr>
        <p:spPr bwMode="auto">
          <a:xfrm>
            <a:off x="5184775" y="4089400"/>
            <a:ext cx="144463" cy="1746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8" name="Rectangle 122"/>
          <p:cNvSpPr>
            <a:spLocks noChangeArrowheads="1"/>
          </p:cNvSpPr>
          <p:nvPr/>
        </p:nvSpPr>
        <p:spPr bwMode="auto">
          <a:xfrm>
            <a:off x="5329238" y="4087813"/>
            <a:ext cx="144462" cy="1762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9" name="Rectangle 123" descr="Wide downward diagonal"/>
          <p:cNvSpPr>
            <a:spLocks noChangeArrowheads="1"/>
          </p:cNvSpPr>
          <p:nvPr/>
        </p:nvSpPr>
        <p:spPr bwMode="auto">
          <a:xfrm>
            <a:off x="2324100" y="3629025"/>
            <a:ext cx="144463" cy="174625"/>
          </a:xfrm>
          <a:prstGeom prst="rect">
            <a:avLst/>
          </a:prstGeom>
          <a:pattFill prst="wdDnDiag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0" name="Rectangle 124" descr="Wide downward diagonal"/>
          <p:cNvSpPr>
            <a:spLocks noChangeArrowheads="1"/>
          </p:cNvSpPr>
          <p:nvPr/>
        </p:nvSpPr>
        <p:spPr bwMode="auto">
          <a:xfrm>
            <a:off x="2468563" y="3629025"/>
            <a:ext cx="144462" cy="176213"/>
          </a:xfrm>
          <a:prstGeom prst="rect">
            <a:avLst/>
          </a:prstGeom>
          <a:pattFill prst="wdDnDiag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1" name="Rectangle 125" descr="Wide downward diagonal"/>
          <p:cNvSpPr>
            <a:spLocks noChangeArrowheads="1"/>
          </p:cNvSpPr>
          <p:nvPr/>
        </p:nvSpPr>
        <p:spPr bwMode="auto">
          <a:xfrm>
            <a:off x="2898775" y="3630613"/>
            <a:ext cx="144463" cy="174625"/>
          </a:xfrm>
          <a:prstGeom prst="rect">
            <a:avLst/>
          </a:prstGeom>
          <a:pattFill prst="wdDnDiag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2" name="Rectangle 126" descr="Wide downward diagonal"/>
          <p:cNvSpPr>
            <a:spLocks noChangeArrowheads="1"/>
          </p:cNvSpPr>
          <p:nvPr/>
        </p:nvSpPr>
        <p:spPr bwMode="auto">
          <a:xfrm>
            <a:off x="3043238" y="3632200"/>
            <a:ext cx="144462" cy="174625"/>
          </a:xfrm>
          <a:prstGeom prst="rect">
            <a:avLst/>
          </a:prstGeom>
          <a:pattFill prst="wdDnDiag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3" name="Rectangle 127" descr="Wide downward diagonal"/>
          <p:cNvSpPr>
            <a:spLocks noChangeArrowheads="1"/>
          </p:cNvSpPr>
          <p:nvPr/>
        </p:nvSpPr>
        <p:spPr bwMode="auto">
          <a:xfrm>
            <a:off x="3479800" y="3624263"/>
            <a:ext cx="144463" cy="174625"/>
          </a:xfrm>
          <a:prstGeom prst="rect">
            <a:avLst/>
          </a:prstGeom>
          <a:pattFill prst="wdDnDiag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4" name="Rectangle 128" descr="Wide downward diagonal"/>
          <p:cNvSpPr>
            <a:spLocks noChangeArrowheads="1"/>
          </p:cNvSpPr>
          <p:nvPr/>
        </p:nvSpPr>
        <p:spPr bwMode="auto">
          <a:xfrm>
            <a:off x="3624263" y="3624263"/>
            <a:ext cx="144462" cy="176212"/>
          </a:xfrm>
          <a:prstGeom prst="rect">
            <a:avLst/>
          </a:prstGeom>
          <a:pattFill prst="wdDnDiag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5" name="Rectangle 129" descr="Wide downward diagonal"/>
          <p:cNvSpPr>
            <a:spLocks noChangeArrowheads="1"/>
          </p:cNvSpPr>
          <p:nvPr/>
        </p:nvSpPr>
        <p:spPr bwMode="auto">
          <a:xfrm>
            <a:off x="4052888" y="3609975"/>
            <a:ext cx="144462" cy="182563"/>
          </a:xfrm>
          <a:prstGeom prst="rect">
            <a:avLst/>
          </a:prstGeom>
          <a:pattFill prst="wdDnDiag">
            <a:fgClr>
              <a:srgbClr val="FF9933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6" name="Rectangle 130" descr="Wide downward diagonal"/>
          <p:cNvSpPr>
            <a:spLocks noChangeArrowheads="1"/>
          </p:cNvSpPr>
          <p:nvPr/>
        </p:nvSpPr>
        <p:spPr bwMode="auto">
          <a:xfrm>
            <a:off x="4197350" y="3609975"/>
            <a:ext cx="144463" cy="182563"/>
          </a:xfrm>
          <a:prstGeom prst="rect">
            <a:avLst/>
          </a:prstGeom>
          <a:pattFill prst="wdDnDiag">
            <a:fgClr>
              <a:srgbClr val="FF9933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7" name="Rectangle 131" descr="Wide downward diagonal"/>
          <p:cNvSpPr>
            <a:spLocks noChangeArrowheads="1"/>
          </p:cNvSpPr>
          <p:nvPr/>
        </p:nvSpPr>
        <p:spPr bwMode="auto">
          <a:xfrm>
            <a:off x="4619625" y="3603625"/>
            <a:ext cx="144463" cy="174625"/>
          </a:xfrm>
          <a:prstGeom prst="rect">
            <a:avLst/>
          </a:prstGeom>
          <a:pattFill prst="wdDnDiag">
            <a:fgClr>
              <a:srgbClr val="FF9933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8" name="Rectangle 132" descr="Wide downward diagonal"/>
          <p:cNvSpPr>
            <a:spLocks noChangeArrowheads="1"/>
          </p:cNvSpPr>
          <p:nvPr/>
        </p:nvSpPr>
        <p:spPr bwMode="auto">
          <a:xfrm>
            <a:off x="4764088" y="3605213"/>
            <a:ext cx="144462" cy="174625"/>
          </a:xfrm>
          <a:prstGeom prst="rect">
            <a:avLst/>
          </a:prstGeom>
          <a:pattFill prst="wdDnDiag">
            <a:fgClr>
              <a:srgbClr val="FF9933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9" name="Rectangle 133" descr="Wide downward diagonal"/>
          <p:cNvSpPr>
            <a:spLocks noChangeArrowheads="1"/>
          </p:cNvSpPr>
          <p:nvPr/>
        </p:nvSpPr>
        <p:spPr bwMode="auto">
          <a:xfrm>
            <a:off x="5184775" y="3605213"/>
            <a:ext cx="144463" cy="174625"/>
          </a:xfrm>
          <a:prstGeom prst="rect">
            <a:avLst/>
          </a:prstGeom>
          <a:pattFill prst="wdDnDiag">
            <a:fgClr>
              <a:srgbClr val="FF9933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70" name="Rectangle 134" descr="Wide downward diagonal"/>
          <p:cNvSpPr>
            <a:spLocks noChangeArrowheads="1"/>
          </p:cNvSpPr>
          <p:nvPr/>
        </p:nvSpPr>
        <p:spPr bwMode="auto">
          <a:xfrm>
            <a:off x="5329238" y="3606800"/>
            <a:ext cx="144462" cy="174625"/>
          </a:xfrm>
          <a:prstGeom prst="rect">
            <a:avLst/>
          </a:prstGeom>
          <a:pattFill prst="wdDnDiag">
            <a:fgClr>
              <a:srgbClr val="FF9933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518" name="Line 135"/>
          <p:cNvSpPr>
            <a:spLocks noChangeShapeType="1"/>
          </p:cNvSpPr>
          <p:nvPr/>
        </p:nvSpPr>
        <p:spPr bwMode="auto">
          <a:xfrm flipV="1">
            <a:off x="2032000" y="4483100"/>
            <a:ext cx="0" cy="768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519" name="Rectangle 138"/>
          <p:cNvSpPr>
            <a:spLocks noChangeArrowheads="1"/>
          </p:cNvSpPr>
          <p:nvPr/>
        </p:nvSpPr>
        <p:spPr bwMode="auto">
          <a:xfrm rot="5400000">
            <a:off x="1711325" y="3841750"/>
            <a:ext cx="358775" cy="142875"/>
          </a:xfrm>
          <a:prstGeom prst="rect">
            <a:avLst/>
          </a:prstGeom>
          <a:solidFill>
            <a:srgbClr val="A0F3FE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520" name="Rectangle 139"/>
          <p:cNvSpPr>
            <a:spLocks noChangeArrowheads="1"/>
          </p:cNvSpPr>
          <p:nvPr/>
        </p:nvSpPr>
        <p:spPr bwMode="auto">
          <a:xfrm rot="5400000">
            <a:off x="5832475" y="3841750"/>
            <a:ext cx="358775" cy="142875"/>
          </a:xfrm>
          <a:prstGeom prst="rect">
            <a:avLst/>
          </a:prstGeom>
          <a:solidFill>
            <a:srgbClr val="A0F3FE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76" name="Line 140"/>
          <p:cNvSpPr>
            <a:spLocks noChangeShapeType="1"/>
          </p:cNvSpPr>
          <p:nvPr/>
        </p:nvSpPr>
        <p:spPr bwMode="auto">
          <a:xfrm flipV="1">
            <a:off x="2170113" y="4213225"/>
            <a:ext cx="3681412" cy="2381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77" name="Line 141"/>
          <p:cNvSpPr>
            <a:spLocks noChangeShapeType="1"/>
          </p:cNvSpPr>
          <p:nvPr/>
        </p:nvSpPr>
        <p:spPr bwMode="auto">
          <a:xfrm flipV="1">
            <a:off x="2171700" y="3689350"/>
            <a:ext cx="3665538" cy="2381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78" name="Line 142"/>
          <p:cNvSpPr>
            <a:spLocks noChangeShapeType="1"/>
          </p:cNvSpPr>
          <p:nvPr/>
        </p:nvSpPr>
        <p:spPr bwMode="auto">
          <a:xfrm flipV="1">
            <a:off x="876300" y="2887663"/>
            <a:ext cx="7362825" cy="4762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79" name="Line 143"/>
          <p:cNvSpPr>
            <a:spLocks noChangeShapeType="1"/>
          </p:cNvSpPr>
          <p:nvPr/>
        </p:nvSpPr>
        <p:spPr bwMode="auto">
          <a:xfrm flipV="1">
            <a:off x="869950" y="2389188"/>
            <a:ext cx="7370763" cy="3968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525" name="Rectangle 144"/>
          <p:cNvSpPr>
            <a:spLocks noChangeArrowheads="1"/>
          </p:cNvSpPr>
          <p:nvPr/>
        </p:nvSpPr>
        <p:spPr bwMode="auto">
          <a:xfrm>
            <a:off x="7515225" y="2990850"/>
            <a:ext cx="581025" cy="1587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QE</a:t>
            </a:r>
          </a:p>
        </p:txBody>
      </p:sp>
      <p:sp>
        <p:nvSpPr>
          <p:cNvPr id="17526" name="Line 146"/>
          <p:cNvSpPr>
            <a:spLocks noChangeShapeType="1"/>
          </p:cNvSpPr>
          <p:nvPr/>
        </p:nvSpPr>
        <p:spPr bwMode="auto">
          <a:xfrm>
            <a:off x="6394450" y="5213350"/>
            <a:ext cx="585788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527" name="Rectangle 148"/>
          <p:cNvSpPr>
            <a:spLocks noChangeArrowheads="1"/>
          </p:cNvSpPr>
          <p:nvPr/>
        </p:nvSpPr>
        <p:spPr bwMode="auto">
          <a:xfrm>
            <a:off x="6613525" y="5507038"/>
            <a:ext cx="358775" cy="142875"/>
          </a:xfrm>
          <a:prstGeom prst="rect">
            <a:avLst/>
          </a:prstGeom>
          <a:solidFill>
            <a:srgbClr val="A0F3FE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528" name="Rectangle 149"/>
          <p:cNvSpPr>
            <a:spLocks noChangeArrowheads="1"/>
          </p:cNvSpPr>
          <p:nvPr/>
        </p:nvSpPr>
        <p:spPr bwMode="auto">
          <a:xfrm>
            <a:off x="6396038" y="5878513"/>
            <a:ext cx="581025" cy="1587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QE</a:t>
            </a:r>
          </a:p>
        </p:txBody>
      </p:sp>
      <p:sp>
        <p:nvSpPr>
          <p:cNvPr id="17529" name="Text Box 150"/>
          <p:cNvSpPr txBox="1">
            <a:spLocks noChangeArrowheads="1"/>
          </p:cNvSpPr>
          <p:nvPr/>
        </p:nvSpPr>
        <p:spPr bwMode="auto">
          <a:xfrm>
            <a:off x="7108825" y="5070475"/>
            <a:ext cx="12827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Blindosbarre</a:t>
            </a:r>
          </a:p>
          <a:p>
            <a:endParaRPr lang="en-US" sz="1200"/>
          </a:p>
          <a:p>
            <a:r>
              <a:rPr lang="en-US" sz="1200"/>
              <a:t>Fancoils</a:t>
            </a:r>
          </a:p>
          <a:p>
            <a:endParaRPr lang="en-US" sz="1200"/>
          </a:p>
          <a:p>
            <a:r>
              <a:rPr lang="en-US" sz="1200"/>
              <a:t>Quadro Elettrico</a:t>
            </a:r>
          </a:p>
        </p:txBody>
      </p:sp>
      <p:sp>
        <p:nvSpPr>
          <p:cNvPr id="17530" name="Rectangle 151"/>
          <p:cNvSpPr>
            <a:spLocks noChangeArrowheads="1"/>
          </p:cNvSpPr>
          <p:nvPr/>
        </p:nvSpPr>
        <p:spPr bwMode="auto">
          <a:xfrm>
            <a:off x="6200775" y="5507038"/>
            <a:ext cx="358775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4" name="Rectangle 88"/>
          <p:cNvSpPr txBox="1">
            <a:spLocks noChangeArrowheads="1"/>
          </p:cNvSpPr>
          <p:nvPr/>
        </p:nvSpPr>
        <p:spPr>
          <a:xfrm>
            <a:off x="2703504" y="1015449"/>
            <a:ext cx="3613150" cy="487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Edificio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Calcolo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a </a:t>
            </a:r>
            <a:r>
              <a:rPr lang="en-US" sz="20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lavori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ultimati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971550" y="23177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Proto-Tier2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Frascati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4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4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" grpId="0" animBg="1"/>
      <p:bldP spid="14448" grpId="0" animBg="1"/>
      <p:bldP spid="14449" grpId="0" animBg="1"/>
      <p:bldP spid="14450" grpId="0" animBg="1"/>
      <p:bldP spid="14451" grpId="0" animBg="1"/>
      <p:bldP spid="14452" grpId="0" animBg="1"/>
      <p:bldP spid="14453" grpId="0" animBg="1"/>
      <p:bldP spid="14454" grpId="0" animBg="1"/>
      <p:bldP spid="14455" grpId="0" animBg="1"/>
      <p:bldP spid="14456" grpId="0" animBg="1"/>
      <p:bldP spid="14457" grpId="0" animBg="1"/>
      <p:bldP spid="14458" grpId="0" animBg="1"/>
      <p:bldP spid="14459" grpId="0" animBg="1"/>
      <p:bldP spid="14460" grpId="0" animBg="1"/>
      <p:bldP spid="14461" grpId="0" animBg="1"/>
      <p:bldP spid="14462" grpId="0" animBg="1"/>
      <p:bldP spid="14463" grpId="0" animBg="1"/>
      <p:bldP spid="14464" grpId="0" animBg="1"/>
      <p:bldP spid="14465" grpId="0" animBg="1"/>
      <p:bldP spid="14466" grpId="0" animBg="1"/>
      <p:bldP spid="14467" grpId="0" animBg="1"/>
      <p:bldP spid="14468" grpId="0" animBg="1"/>
      <p:bldP spid="14469" grpId="0" animBg="1"/>
      <p:bldP spid="14470" grpId="0" animBg="1"/>
      <p:bldP spid="14476" grpId="0" animBg="1"/>
      <p:bldP spid="14477" grpId="0" animBg="1"/>
      <p:bldP spid="14478" grpId="0" animBg="1"/>
      <p:bldP spid="1447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Proto-Tier2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Frascati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disponibili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18" name="Picture 17" descr="Schermata 2010-07-09 a 18.00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1003362"/>
            <a:ext cx="8780463" cy="2429871"/>
          </a:xfrm>
          <a:prstGeom prst="rect">
            <a:avLst/>
          </a:prstGeom>
        </p:spPr>
      </p:pic>
      <p:pic>
        <p:nvPicPr>
          <p:cNvPr id="6" name="Picture 5" descr="Schermata 2010-07-10 a 16.05.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3" y="3554915"/>
            <a:ext cx="8780463" cy="2939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Proto-Tier2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Frascati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accounting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932" y="4106334"/>
            <a:ext cx="2963333" cy="2370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71" y="3710136"/>
            <a:ext cx="4296781" cy="2766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081" y="867834"/>
            <a:ext cx="38100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867834"/>
            <a:ext cx="3346450" cy="267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4162" name="Text Box 2"/>
          <p:cNvSpPr txBox="1">
            <a:spLocks noChangeArrowheads="1"/>
          </p:cNvSpPr>
          <p:nvPr/>
        </p:nvSpPr>
        <p:spPr bwMode="auto">
          <a:xfrm>
            <a:off x="1979613" y="2985143"/>
            <a:ext cx="5616575" cy="2369880"/>
          </a:xfrm>
          <a:prstGeom prst="rect">
            <a:avLst/>
          </a:prstGeom>
          <a:gradFill rotWithShape="1">
            <a:gsLst>
              <a:gs pos="0">
                <a:srgbClr val="CCFFFF">
                  <a:alpha val="95000"/>
                </a:srgbClr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Richieste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2011</a:t>
            </a:r>
          </a:p>
          <a:p>
            <a:pPr marL="514350" indent="-514350">
              <a:lnSpc>
                <a:spcPct val="100000"/>
              </a:lnSpc>
              <a:spcBef>
                <a:spcPct val="50000"/>
              </a:spcBef>
              <a:buClrTx/>
              <a:buSzTx/>
              <a:buFont typeface="Wingdings" charset="2"/>
              <a:buChar char="²"/>
            </a:pP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Attività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2011</a:t>
            </a:r>
          </a:p>
          <a:p>
            <a:pPr marL="514350" indent="-514350">
              <a:lnSpc>
                <a:spcPct val="100000"/>
              </a:lnSpc>
              <a:spcBef>
                <a:spcPct val="50000"/>
              </a:spcBef>
              <a:buClrTx/>
              <a:buSzTx/>
              <a:buFont typeface="Wingdings" charset="2"/>
              <a:buChar char="²"/>
            </a:pP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 2010</a:t>
            </a:r>
          </a:p>
          <a:p>
            <a:pPr marL="514350" indent="-514350">
              <a:lnSpc>
                <a:spcPct val="100000"/>
              </a:lnSpc>
              <a:spcBef>
                <a:spcPct val="50000"/>
              </a:spcBef>
              <a:buClrTx/>
              <a:buSzTx/>
              <a:buFont typeface="Wingdings" charset="2"/>
              <a:buChar char="²"/>
            </a:pP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Richieste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</a:t>
            </a:r>
          </a:p>
          <a:p>
            <a:pPr marL="514350" indent="-514350">
              <a:lnSpc>
                <a:spcPct val="100000"/>
              </a:lnSpc>
              <a:spcBef>
                <a:spcPct val="50000"/>
              </a:spcBef>
              <a:buClrTx/>
              <a:buSzTx/>
              <a:buFont typeface="Wingdings" charset="2"/>
              <a:buChar char="²"/>
            </a:pP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Richieste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Tier3</a:t>
            </a:r>
            <a:endParaRPr lang="it-IT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9300" y="1047750"/>
            <a:ext cx="7611534" cy="5355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Courier New"/>
              <a:buChar char="o"/>
            </a:pPr>
            <a:r>
              <a:rPr lang="it-IT" dirty="0" smtClean="0">
                <a:solidFill>
                  <a:schemeClr val="tx2"/>
                </a:solidFill>
              </a:rPr>
              <a:t> ATLAS sta modificando il proprio </a:t>
            </a:r>
            <a:r>
              <a:rPr lang="it-IT" dirty="0" err="1" smtClean="0">
                <a:solidFill>
                  <a:schemeClr val="tx2"/>
                </a:solidFill>
              </a:rPr>
              <a:t>Computing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Model</a:t>
            </a:r>
            <a:r>
              <a:rPr lang="it-IT" dirty="0" smtClean="0">
                <a:solidFill>
                  <a:schemeClr val="tx2"/>
                </a:solidFill>
              </a:rPr>
              <a:t>, in particolare il sistema di distribuzione dei dati, con lo scopo di ottimizzare l’uso dello </a:t>
            </a:r>
            <a:r>
              <a:rPr lang="it-IT" dirty="0" err="1" smtClean="0">
                <a:solidFill>
                  <a:schemeClr val="tx2"/>
                </a:solidFill>
              </a:rPr>
              <a:t>storage</a:t>
            </a:r>
            <a:endParaRPr lang="it-IT" dirty="0" smtClean="0">
              <a:solidFill>
                <a:schemeClr val="tx2"/>
              </a:solidFill>
            </a:endParaRPr>
          </a:p>
          <a:p>
            <a:pPr>
              <a:buFont typeface="Courier New"/>
              <a:buChar char="o"/>
            </a:pPr>
            <a:r>
              <a:rPr lang="it-IT" dirty="0" smtClean="0">
                <a:solidFill>
                  <a:schemeClr val="tx2"/>
                </a:solidFill>
              </a:rPr>
              <a:t> è un processo adiabatico e al momento non possiamo essere sicuri che porterà subito all’auspicato risparmio delle risorse necessarie</a:t>
            </a:r>
          </a:p>
          <a:p>
            <a:pPr>
              <a:buFont typeface="Arial"/>
              <a:buChar char="•"/>
            </a:pPr>
            <a:endParaRPr lang="it-IT" dirty="0" smtClean="0"/>
          </a:p>
          <a:p>
            <a:pPr lvl="1">
              <a:buFont typeface="Lucida Grande"/>
              <a:buChar char="⇒"/>
            </a:pPr>
            <a:r>
              <a:rPr lang="it-IT" dirty="0" smtClean="0">
                <a:solidFill>
                  <a:srgbClr val="FF0000"/>
                </a:solidFill>
              </a:rPr>
              <a:t> le richieste sono formulate basandoci sul </a:t>
            </a:r>
            <a:r>
              <a:rPr lang="it-IT" dirty="0" err="1" smtClean="0">
                <a:solidFill>
                  <a:srgbClr val="FF0000"/>
                </a:solidFill>
              </a:rPr>
              <a:t>Computing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Model</a:t>
            </a:r>
            <a:r>
              <a:rPr lang="it-IT" dirty="0" smtClean="0">
                <a:solidFill>
                  <a:srgbClr val="FF0000"/>
                </a:solidFill>
              </a:rPr>
              <a:t> attuale </a:t>
            </a:r>
          </a:p>
          <a:p>
            <a:r>
              <a:rPr lang="it-IT" dirty="0" smtClean="0"/>
              <a:t> </a:t>
            </a:r>
          </a:p>
          <a:p>
            <a:pPr>
              <a:buFont typeface="Courier New"/>
              <a:buChar char="o"/>
            </a:pPr>
            <a:r>
              <a:rPr lang="it-IT" dirty="0" smtClean="0">
                <a:solidFill>
                  <a:schemeClr val="tx2"/>
                </a:solidFill>
              </a:rPr>
              <a:t> Il </a:t>
            </a:r>
            <a:r>
              <a:rPr lang="it-IT" dirty="0" err="1" smtClean="0">
                <a:solidFill>
                  <a:schemeClr val="tx2"/>
                </a:solidFill>
              </a:rPr>
              <a:t>Computing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Model</a:t>
            </a:r>
            <a:r>
              <a:rPr lang="it-IT" dirty="0" smtClean="0">
                <a:solidFill>
                  <a:schemeClr val="tx2"/>
                </a:solidFill>
              </a:rPr>
              <a:t> è stato discusso e </a:t>
            </a:r>
            <a:r>
              <a:rPr lang="it-IT" dirty="0" err="1" smtClean="0">
                <a:solidFill>
                  <a:schemeClr val="tx2"/>
                </a:solidFill>
              </a:rPr>
              <a:t>referato</a:t>
            </a:r>
            <a:r>
              <a:rPr lang="it-IT" dirty="0" smtClean="0">
                <a:solidFill>
                  <a:schemeClr val="tx2"/>
                </a:solidFill>
              </a:rPr>
              <a:t> a lungo nel 2009 e 2010</a:t>
            </a:r>
          </a:p>
          <a:p>
            <a:endParaRPr lang="it-IT" dirty="0" smtClean="0"/>
          </a:p>
          <a:p>
            <a:pPr lvl="1">
              <a:buFont typeface="Lucida Grande"/>
              <a:buChar char="⇒"/>
            </a:pPr>
            <a:r>
              <a:rPr lang="it-IT" dirty="0" smtClean="0">
                <a:solidFill>
                  <a:srgbClr val="FF0000"/>
                </a:solidFill>
              </a:rPr>
              <a:t> assumo i valori presentati all’ultimo RRB per le stime delle risorse necessarie per ogni attività di ATLAS</a:t>
            </a:r>
          </a:p>
          <a:p>
            <a:pPr lvl="1">
              <a:buFont typeface="Lucida Grande"/>
              <a:buChar char="⇒"/>
            </a:pPr>
            <a:endParaRPr lang="it-IT" dirty="0" smtClean="0"/>
          </a:p>
          <a:p>
            <a:pPr>
              <a:buFont typeface="Courier New"/>
              <a:buChar char="o"/>
            </a:pPr>
            <a:r>
              <a:rPr lang="it-IT" dirty="0" smtClean="0">
                <a:solidFill>
                  <a:schemeClr val="tx2"/>
                </a:solidFill>
              </a:rPr>
              <a:t>Per la stima delle risorse necessarie nei Tier2 italiani considero le attività effettivamente presenti e le necessità della comunità italiana</a:t>
            </a:r>
            <a:endParaRPr lang="it-IT" dirty="0" smtClean="0"/>
          </a:p>
          <a:p>
            <a:pPr lvl="1">
              <a:buFont typeface="Arial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 ricordo che ATLAS non considera alcuno spazio disco per le attività di analisi dei singoli utenti </a:t>
            </a:r>
          </a:p>
          <a:p>
            <a:pPr lvl="1">
              <a:buFont typeface="Arial"/>
              <a:buChar char="•"/>
            </a:pPr>
            <a:endParaRPr lang="it-IT" dirty="0" smtClean="0"/>
          </a:p>
          <a:p>
            <a:pPr lvl="1">
              <a:buFont typeface="Arial"/>
              <a:buChar char="•"/>
            </a:pPr>
            <a:endParaRPr lang="it-IT" dirty="0" smtClean="0"/>
          </a:p>
          <a:p>
            <a:pPr lvl="1">
              <a:buFont typeface="Arial"/>
              <a:buChar char="•"/>
            </a:pPr>
            <a:endParaRPr lang="it-IT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Richieste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2011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85664" y="4823869"/>
            <a:ext cx="440377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Run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 =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/ total </a:t>
            </a:r>
            <a:r>
              <a:rPr lang="it-IT" dirty="0" err="1" smtClean="0"/>
              <a:t>time</a:t>
            </a:r>
            <a:endParaRPr lang="it-IT" dirty="0" smtClean="0"/>
          </a:p>
          <a:p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LHC </a:t>
            </a:r>
            <a:r>
              <a:rPr lang="it-IT" dirty="0" err="1" smtClean="0"/>
              <a:t>Efficiency</a:t>
            </a:r>
            <a:r>
              <a:rPr lang="it-IT" dirty="0" smtClean="0"/>
              <a:t> =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colliding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/</a:t>
            </a:r>
          </a:p>
          <a:p>
            <a:r>
              <a:rPr lang="it-IT" dirty="0" smtClean="0"/>
              <a:t>                               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                              </a:t>
            </a:r>
            <a:endParaRPr lang="it-IT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LHC schedule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71996" y="4660641"/>
          <a:ext cx="313266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25"/>
                <a:gridCol w="1227742"/>
              </a:tblGrid>
              <a:tr h="262467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Assunzioni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it-IT" dirty="0" smtClean="0"/>
                        <a:t>Rate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200 Hz</a:t>
                      </a:r>
                      <a:endParaRPr lang="it-IT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Run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efficiency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70%</a:t>
                      </a:r>
                      <a:endParaRPr lang="it-IT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it-IT" dirty="0" smtClean="0"/>
                        <a:t>LHC </a:t>
                      </a:r>
                      <a:r>
                        <a:rPr lang="it-IT" dirty="0" err="1" smtClean="0"/>
                        <a:t>efficiency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40%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4333" y="1549395"/>
          <a:ext cx="7073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129"/>
                <a:gridCol w="1193955"/>
                <a:gridCol w="1259416"/>
                <a:gridCol w="751417"/>
                <a:gridCol w="1587335"/>
                <a:gridCol w="162364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RRB </a:t>
                      </a:r>
                      <a:r>
                        <a:rPr lang="it-IT" dirty="0" err="1" smtClean="0"/>
                        <a:t>year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Start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RRB </a:t>
                      </a:r>
                      <a:r>
                        <a:rPr lang="it-IT" dirty="0" err="1" smtClean="0"/>
                        <a:t>year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End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Mesi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Live </a:t>
                      </a:r>
                      <a:r>
                        <a:rPr lang="it-IT" dirty="0" err="1" smtClean="0"/>
                        <a:t>time</a:t>
                      </a:r>
                      <a:r>
                        <a:rPr lang="it-IT" dirty="0" smtClean="0"/>
                        <a:t> (</a:t>
                      </a:r>
                      <a:r>
                        <a:rPr lang="it-IT" dirty="0" err="1" smtClean="0"/>
                        <a:t>pp</a:t>
                      </a:r>
                      <a:r>
                        <a:rPr lang="it-IT" dirty="0" smtClean="0"/>
                        <a:t>)</a:t>
                      </a:r>
                    </a:p>
                    <a:p>
                      <a:pPr algn="ctr"/>
                      <a:r>
                        <a:rPr lang="it-IT" dirty="0" smtClean="0"/>
                        <a:t>*10^6 sec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Events</a:t>
                      </a:r>
                      <a:r>
                        <a:rPr lang="it-IT" dirty="0" smtClean="0"/>
                        <a:t> (</a:t>
                      </a:r>
                      <a:r>
                        <a:rPr lang="it-IT" dirty="0" err="1" smtClean="0"/>
                        <a:t>pp</a:t>
                      </a:r>
                      <a:r>
                        <a:rPr lang="it-IT" dirty="0" smtClean="0"/>
                        <a:t>) </a:t>
                      </a:r>
                    </a:p>
                    <a:p>
                      <a:pPr algn="ctr"/>
                      <a:r>
                        <a:rPr lang="it-IT" dirty="0" smtClean="0"/>
                        <a:t>*10^6 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May</a:t>
                      </a:r>
                      <a:r>
                        <a:rPr lang="it-IT" baseline="0" dirty="0" smtClean="0"/>
                        <a:t> ’10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2.2 (2.2)</a:t>
                      </a:r>
                      <a:endParaRPr lang="it-I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1460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Jun</a:t>
                      </a:r>
                      <a:r>
                        <a:rPr lang="it-IT" baseline="0" dirty="0" smtClean="0"/>
                        <a:t> ’10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Mar ‘11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8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5.8 (5.1)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Apr</a:t>
                      </a:r>
                      <a:r>
                        <a:rPr lang="it-IT" baseline="0" dirty="0" smtClean="0"/>
                        <a:t> ’11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Mar ’12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5.8 (5.1)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1020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Apr</a:t>
                      </a:r>
                      <a:r>
                        <a:rPr lang="it-IT" baseline="0" dirty="0" smtClean="0"/>
                        <a:t> ’12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Mar ‘13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786" y="921830"/>
            <a:ext cx="5231871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schedule</a:t>
            </a:r>
            <a:r>
              <a:rPr lang="it-IT" dirty="0" smtClean="0"/>
              <a:t> dopo il meeting di Chamonix, </a:t>
            </a:r>
            <a:r>
              <a:rPr lang="it-IT" dirty="0" err="1" smtClean="0"/>
              <a:t>feb</a:t>
            </a:r>
            <a:r>
              <a:rPr lang="it-IT" dirty="0" smtClean="0"/>
              <a:t> 2010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2623305" y="3885168"/>
            <a:ext cx="459122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Energia = </a:t>
            </a:r>
            <a:r>
              <a:rPr lang="it-IT" dirty="0" err="1" smtClean="0">
                <a:solidFill>
                  <a:schemeClr val="bg1"/>
                </a:solidFill>
              </a:rPr>
              <a:t>7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TeV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–</a:t>
            </a:r>
            <a:r>
              <a:rPr lang="it-IT" dirty="0" smtClean="0">
                <a:solidFill>
                  <a:schemeClr val="bg1"/>
                </a:solidFill>
              </a:rPr>
              <a:t> Luminosità integrata = </a:t>
            </a:r>
            <a:r>
              <a:rPr lang="it-IT" dirty="0" err="1" smtClean="0">
                <a:solidFill>
                  <a:schemeClr val="bg1"/>
                </a:solidFill>
              </a:rPr>
              <a:t>1</a:t>
            </a:r>
            <a:r>
              <a:rPr lang="it-IT" dirty="0" smtClean="0">
                <a:solidFill>
                  <a:schemeClr val="bg1"/>
                </a:solidFill>
              </a:rPr>
              <a:t> fb</a:t>
            </a:r>
            <a:r>
              <a:rPr lang="it-IT" baseline="30000" dirty="0" smtClean="0">
                <a:solidFill>
                  <a:schemeClr val="bg1"/>
                </a:solidFill>
              </a:rPr>
              <a:t>-1</a:t>
            </a:r>
            <a:endParaRPr lang="it-IT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Computing Model – Data workflow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239" y="4603750"/>
            <a:ext cx="77893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1600" dirty="0" smtClean="0"/>
              <a:t> Trasferimenti tra le </a:t>
            </a:r>
            <a:r>
              <a:rPr lang="it-IT" sz="1600" dirty="0" err="1" smtClean="0"/>
              <a:t>cloud</a:t>
            </a:r>
            <a:r>
              <a:rPr lang="it-IT" sz="1600" dirty="0" smtClean="0"/>
              <a:t> </a:t>
            </a:r>
            <a:endParaRPr lang="en-US" sz="1600" dirty="0" smtClean="0">
              <a:solidFill>
                <a:srgbClr val="FF0000"/>
              </a:solidFill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1600" dirty="0" smtClean="0">
                <a:sym typeface="Wingdings"/>
              </a:rPr>
              <a:t> Tier1 </a:t>
            </a:r>
            <a:r>
              <a:rPr lang="en-US" sz="1600" dirty="0" err="1" smtClean="0">
                <a:sym typeface="Wingdings"/>
              </a:rPr>
              <a:t></a:t>
            </a:r>
            <a:r>
              <a:rPr lang="en-US" sz="1600" dirty="0" smtClean="0">
                <a:sym typeface="Wingdings"/>
              </a:rPr>
              <a:t> Tier1: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Dati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riprocessati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(ESD, AOD,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dESD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per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l’analisi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ym typeface="Wingdings"/>
              </a:rPr>
              <a:t> Tier 1/2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Tier2/3: 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Output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analisi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utente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su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storage area locale (LOCALGROUP in T2)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Trasferimenti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nella</a:t>
            </a:r>
            <a:r>
              <a:rPr lang="en-US" sz="1600" dirty="0" smtClean="0">
                <a:sym typeface="Wingdings"/>
              </a:rPr>
              <a:t> cloud 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ym typeface="Wingdings"/>
              </a:rPr>
              <a:t> Tier1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Tier2: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distribuzione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nei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Tier2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dei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dati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per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l’analisi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cancellazione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dal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Tier1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ym typeface="Wingdings"/>
              </a:rPr>
              <a:t> Tier1 </a:t>
            </a:r>
            <a:r>
              <a:rPr lang="en-US" sz="1600" dirty="0" err="1" smtClean="0">
                <a:sym typeface="Wingdings"/>
              </a:rPr>
              <a:t></a:t>
            </a:r>
            <a:r>
              <a:rPr lang="en-US" sz="1600" dirty="0" smtClean="0">
                <a:sym typeface="Wingdings"/>
              </a:rPr>
              <a:t> Tier2: 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Monte Carlo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ym typeface="Wingdings"/>
              </a:rPr>
              <a:t> Tier1/2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Tier2/3: 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Output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analisi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utente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sym typeface="Wingdings"/>
              </a:rPr>
              <a:t>su</a:t>
            </a:r>
            <a:r>
              <a:rPr lang="en-US" sz="1600" dirty="0" smtClean="0">
                <a:solidFill>
                  <a:schemeClr val="tx2"/>
                </a:solidFill>
                <a:sym typeface="Wingdings"/>
              </a:rPr>
              <a:t> storage area locale (LOCALGROUP in T2)</a:t>
            </a:r>
            <a:endParaRPr lang="it-IT" sz="1600" dirty="0" smtClean="0">
              <a:solidFill>
                <a:schemeClr val="tx2"/>
              </a:solidFill>
              <a:sym typeface="Wingding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25883" y="870457"/>
            <a:ext cx="7478316" cy="3598445"/>
            <a:chOff x="609600" y="1447800"/>
            <a:chExt cx="8077200" cy="4350930"/>
          </a:xfrm>
        </p:grpSpPr>
        <p:sp>
          <p:nvSpPr>
            <p:cNvPr id="7" name="TextBox 6"/>
            <p:cNvSpPr txBox="1"/>
            <p:nvPr/>
          </p:nvSpPr>
          <p:spPr>
            <a:xfrm>
              <a:off x="3810000" y="1447800"/>
              <a:ext cx="1676400" cy="48377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647950"/>
              <a:ext cx="1676400" cy="483779"/>
            </a:xfrm>
            <a:prstGeom prst="rect">
              <a:avLst/>
            </a:prstGeom>
            <a:solidFill>
              <a:srgbClr val="FF6600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2667000"/>
              <a:ext cx="1676400" cy="483779"/>
            </a:xfrm>
            <a:prstGeom prst="rect">
              <a:avLst/>
            </a:prstGeom>
            <a:solidFill>
              <a:srgbClr val="FF6600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19600" y="2667000"/>
              <a:ext cx="1676400" cy="483779"/>
            </a:xfrm>
            <a:prstGeom prst="rect">
              <a:avLst/>
            </a:prstGeom>
            <a:solidFill>
              <a:srgbClr val="FF6600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14600" y="2667000"/>
              <a:ext cx="1676400" cy="483779"/>
            </a:xfrm>
            <a:prstGeom prst="rect">
              <a:avLst/>
            </a:prstGeom>
            <a:solidFill>
              <a:srgbClr val="FF6600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5000" y="2571750"/>
              <a:ext cx="1676400" cy="4837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………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95400" y="4019551"/>
              <a:ext cx="990600" cy="483779"/>
            </a:xfrm>
            <a:prstGeom prst="rect">
              <a:avLst/>
            </a:prstGeom>
            <a:solidFill>
              <a:srgbClr val="66FF99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4019551"/>
              <a:ext cx="990600" cy="483779"/>
            </a:xfrm>
            <a:prstGeom prst="rect">
              <a:avLst/>
            </a:prstGeom>
            <a:solidFill>
              <a:srgbClr val="66FF99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1400" y="4019551"/>
              <a:ext cx="990600" cy="483779"/>
            </a:xfrm>
            <a:prstGeom prst="rect">
              <a:avLst/>
            </a:prstGeom>
            <a:solidFill>
              <a:srgbClr val="66FF99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4000" y="4019551"/>
              <a:ext cx="990600" cy="483779"/>
            </a:xfrm>
            <a:prstGeom prst="rect">
              <a:avLst/>
            </a:prstGeom>
            <a:solidFill>
              <a:srgbClr val="66FF99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4800" y="3886200"/>
              <a:ext cx="1676400" cy="4837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………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0600" y="5314951"/>
              <a:ext cx="990600" cy="483779"/>
            </a:xfrm>
            <a:prstGeom prst="rect">
              <a:avLst/>
            </a:prstGeom>
            <a:solidFill>
              <a:srgbClr val="FF99CC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24400" y="5314950"/>
              <a:ext cx="990600" cy="483779"/>
            </a:xfrm>
            <a:prstGeom prst="rect">
              <a:avLst/>
            </a:prstGeom>
            <a:solidFill>
              <a:srgbClr val="FF99CC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24200" y="5314950"/>
              <a:ext cx="990600" cy="483779"/>
            </a:xfrm>
            <a:prstGeom prst="rect">
              <a:avLst/>
            </a:prstGeom>
            <a:solidFill>
              <a:srgbClr val="FF99CC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57400" y="5314950"/>
              <a:ext cx="990600" cy="483779"/>
            </a:xfrm>
            <a:prstGeom prst="rect">
              <a:avLst/>
            </a:prstGeom>
            <a:solidFill>
              <a:srgbClr val="FF99CC">
                <a:alpha val="69000"/>
              </a:srgb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Tier-3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81400" y="5238749"/>
              <a:ext cx="1676400" cy="4837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latin typeface="+mn-lt"/>
                </a:rPr>
                <a:t>………</a:t>
              </a:r>
            </a:p>
          </p:txBody>
        </p:sp>
        <p:cxnSp>
          <p:nvCxnSpPr>
            <p:cNvPr id="25" name="Straight Arrow Connector 21"/>
            <p:cNvCxnSpPr>
              <a:cxnSpLocks noChangeShapeType="1"/>
              <a:stCxn id="7" idx="2"/>
              <a:endCxn id="8" idx="0"/>
            </p:cNvCxnSpPr>
            <p:nvPr/>
          </p:nvCxnSpPr>
          <p:spPr bwMode="auto">
            <a:xfrm rot="5400000">
              <a:off x="2689815" y="689564"/>
              <a:ext cx="716371" cy="3200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" name="Straight Arrow Connector 22"/>
            <p:cNvCxnSpPr>
              <a:cxnSpLocks noChangeShapeType="1"/>
              <a:stCxn id="7" idx="2"/>
              <a:endCxn id="13" idx="0"/>
            </p:cNvCxnSpPr>
            <p:nvPr/>
          </p:nvCxnSpPr>
          <p:spPr bwMode="auto">
            <a:xfrm rot="5400000">
              <a:off x="3632789" y="1651590"/>
              <a:ext cx="735422" cy="12953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7" name="Straight Arrow Connector 23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 rot="16200000" flipH="1">
              <a:off x="4585289" y="1994489"/>
              <a:ext cx="735422" cy="60960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8" name="Straight Arrow Connector 24"/>
            <p:cNvCxnSpPr>
              <a:cxnSpLocks noChangeShapeType="1"/>
              <a:stCxn id="7" idx="2"/>
              <a:endCxn id="10" idx="0"/>
            </p:cNvCxnSpPr>
            <p:nvPr/>
          </p:nvCxnSpPr>
          <p:spPr bwMode="auto">
            <a:xfrm rot="16200000" flipH="1">
              <a:off x="5880689" y="699089"/>
              <a:ext cx="735422" cy="320040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9" name="Straight Arrow Connector 31"/>
            <p:cNvCxnSpPr>
              <a:cxnSpLocks noChangeShapeType="1"/>
              <a:endCxn id="15" idx="0"/>
            </p:cNvCxnSpPr>
            <p:nvPr/>
          </p:nvCxnSpPr>
          <p:spPr bwMode="auto">
            <a:xfrm rot="10800000" flipV="1">
              <a:off x="1790700" y="3067049"/>
              <a:ext cx="1562100" cy="9525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0" name="Straight Arrow Connector 32"/>
            <p:cNvCxnSpPr>
              <a:cxnSpLocks noChangeShapeType="1"/>
              <a:endCxn id="16" idx="0"/>
            </p:cNvCxnSpPr>
            <p:nvPr/>
          </p:nvCxnSpPr>
          <p:spPr bwMode="auto">
            <a:xfrm rot="5400000">
              <a:off x="2667002" y="3333751"/>
              <a:ext cx="952499" cy="41910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1" name="Straight Arrow Connector 33"/>
            <p:cNvCxnSpPr>
              <a:cxnSpLocks noChangeShapeType="1"/>
              <a:endCxn id="17" idx="0"/>
            </p:cNvCxnSpPr>
            <p:nvPr/>
          </p:nvCxnSpPr>
          <p:spPr bwMode="auto">
            <a:xfrm rot="16200000" flipH="1">
              <a:off x="3238499" y="3181349"/>
              <a:ext cx="952501" cy="72390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2" name="Straight Arrow Connector 34"/>
            <p:cNvCxnSpPr>
              <a:cxnSpLocks noChangeShapeType="1"/>
              <a:endCxn id="18" idx="0"/>
            </p:cNvCxnSpPr>
            <p:nvPr/>
          </p:nvCxnSpPr>
          <p:spPr bwMode="auto">
            <a:xfrm>
              <a:off x="3352800" y="3067050"/>
              <a:ext cx="2476500" cy="9525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3" name="Straight Arrow Connector 39"/>
            <p:cNvCxnSpPr>
              <a:cxnSpLocks noChangeShapeType="1"/>
              <a:endCxn id="20" idx="0"/>
            </p:cNvCxnSpPr>
            <p:nvPr/>
          </p:nvCxnSpPr>
          <p:spPr bwMode="auto">
            <a:xfrm rot="10800000" flipV="1">
              <a:off x="1485900" y="4419599"/>
              <a:ext cx="1447803" cy="8953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4" name="Straight Arrow Connector 40"/>
            <p:cNvCxnSpPr>
              <a:cxnSpLocks noChangeShapeType="1"/>
              <a:endCxn id="23" idx="0"/>
            </p:cNvCxnSpPr>
            <p:nvPr/>
          </p:nvCxnSpPr>
          <p:spPr bwMode="auto">
            <a:xfrm rot="5400000">
              <a:off x="2295526" y="4676774"/>
              <a:ext cx="895351" cy="38100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5" name="Straight Arrow Connector 41"/>
            <p:cNvCxnSpPr>
              <a:cxnSpLocks noChangeShapeType="1"/>
              <a:endCxn id="22" idx="0"/>
            </p:cNvCxnSpPr>
            <p:nvPr/>
          </p:nvCxnSpPr>
          <p:spPr bwMode="auto">
            <a:xfrm rot="16200000" flipH="1">
              <a:off x="2828925" y="4524374"/>
              <a:ext cx="895350" cy="685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6" name="Straight Arrow Connector 42"/>
            <p:cNvCxnSpPr>
              <a:cxnSpLocks noChangeShapeType="1"/>
              <a:endCxn id="21" idx="0"/>
            </p:cNvCxnSpPr>
            <p:nvPr/>
          </p:nvCxnSpPr>
          <p:spPr bwMode="auto">
            <a:xfrm>
              <a:off x="2933700" y="4419600"/>
              <a:ext cx="2285999" cy="8953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37" name="TextBox 36"/>
            <p:cNvSpPr txBox="1"/>
            <p:nvPr/>
          </p:nvSpPr>
          <p:spPr>
            <a:xfrm>
              <a:off x="3606804" y="1996018"/>
              <a:ext cx="2095500" cy="446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RAW, ESD, AOD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14600" y="3319462"/>
              <a:ext cx="1676400" cy="446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AOD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33600" y="4691063"/>
              <a:ext cx="1676400" cy="446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N-tuples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Computing Model – Input parameters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4" name="Picture 3" descr="Schermata 2010-05-16 a 12.31.40.png"/>
          <p:cNvPicPr>
            <a:picLocks noChangeAspect="1"/>
          </p:cNvPicPr>
          <p:nvPr/>
        </p:nvPicPr>
        <p:blipFill>
          <a:blip r:embed="rId2"/>
          <a:srcRect t="3200"/>
          <a:stretch>
            <a:fillRect/>
          </a:stretch>
        </p:blipFill>
        <p:spPr>
          <a:xfrm>
            <a:off x="823383" y="1227671"/>
            <a:ext cx="7200900" cy="424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creenshot_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5369" b="-1853"/>
          <a:stretch>
            <a:fillRect/>
          </a:stretch>
        </p:blipFill>
        <p:spPr>
          <a:xfrm>
            <a:off x="563033" y="1176042"/>
            <a:ext cx="7763933" cy="4770767"/>
          </a:xfr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Computing Model – Input parameters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36083" y="4254500"/>
            <a:ext cx="7346950" cy="153458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ZapfDingbats" pitchFamily="82" charset="2"/>
              <a:buNone/>
              <a:tabLst/>
            </a:pPr>
            <a:endParaRPr kumimoji="0" lang="it-IT" sz="2400" b="1" i="1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attività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5" y="720959"/>
            <a:ext cx="5842000" cy="2137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4345" y="963085"/>
            <a:ext cx="3119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Attività principali: </a:t>
            </a:r>
          </a:p>
          <a:p>
            <a:r>
              <a:rPr lang="it-IT" sz="1600" dirty="0" smtClean="0">
                <a:solidFill>
                  <a:srgbClr val="FF0000"/>
                </a:solidFill>
              </a:rPr>
              <a:t>Simulazione e analisi di gruppo e di utente.</a:t>
            </a:r>
          </a:p>
          <a:p>
            <a:endParaRPr lang="it-IT" sz="1600" dirty="0" smtClean="0"/>
          </a:p>
          <a:p>
            <a:r>
              <a:rPr lang="it-IT" sz="1600" dirty="0" smtClean="0"/>
              <a:t>Simulazione e analisi di gruppo condivise con i Tier1. </a:t>
            </a:r>
            <a:endParaRPr lang="it-IT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0524" y="2921951"/>
            <a:ext cx="8813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8000"/>
                </a:solidFill>
              </a:rPr>
              <a:t> 2010: riduzione (CPU) o moderato aumento (Disco) delle risorse nonostante la schedula LHC più lunga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diminuzione tempo simulazione e cancellazione vecchie simulazioni obsolete o a energie ≠ 7 TeV </a:t>
            </a:r>
            <a:endParaRPr lang="it-IT" sz="1600" dirty="0" smtClean="0"/>
          </a:p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8000"/>
                </a:solidFill>
              </a:rPr>
              <a:t> 2011: aumento significativo risorse (~20% CPU e ~60% Disco) a causa del raddoppio dei dati raccolti   </a:t>
            </a:r>
            <a:endParaRPr lang="it-IT" sz="16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176" y="4017523"/>
            <a:ext cx="7992509" cy="2308324"/>
          </a:xfrm>
          <a:prstGeom prst="rect">
            <a:avLst/>
          </a:prstGeom>
          <a:noFill/>
          <a:ln w="15875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00FF"/>
                </a:solidFill>
              </a:rPr>
              <a:t> Simulazione: </a:t>
            </a:r>
            <a:r>
              <a:rPr lang="it-IT" sz="1600" dirty="0" smtClean="0">
                <a:solidFill>
                  <a:srgbClr val="823634"/>
                </a:solidFill>
              </a:rPr>
              <a:t>10% di ATLAS 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6500 HS</a:t>
            </a:r>
            <a:endParaRPr lang="it-IT" sz="1600" dirty="0" smtClean="0"/>
          </a:p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00FF"/>
                </a:solidFill>
              </a:rPr>
              <a:t> Attività gruppi: </a:t>
            </a:r>
            <a:r>
              <a:rPr lang="it-IT" sz="1600" dirty="0" err="1" smtClean="0">
                <a:solidFill>
                  <a:srgbClr val="823634"/>
                </a:solidFill>
              </a:rPr>
              <a:t>7</a:t>
            </a:r>
            <a:r>
              <a:rPr lang="it-IT" sz="1600" dirty="0" smtClean="0">
                <a:solidFill>
                  <a:srgbClr val="823634"/>
                </a:solidFill>
              </a:rPr>
              <a:t> gruppi (</a:t>
            </a:r>
            <a:r>
              <a:rPr lang="it-IT" sz="1600" dirty="0" err="1" smtClean="0">
                <a:solidFill>
                  <a:srgbClr val="823634"/>
                </a:solidFill>
              </a:rPr>
              <a:t>2</a:t>
            </a:r>
            <a:r>
              <a:rPr lang="it-IT" sz="1600" dirty="0" smtClean="0">
                <a:solidFill>
                  <a:srgbClr val="823634"/>
                </a:solidFill>
              </a:rPr>
              <a:t> gruppi a Milano, Napoli e Roma e </a:t>
            </a:r>
            <a:r>
              <a:rPr lang="it-IT" sz="1600" dirty="0" err="1" smtClean="0">
                <a:solidFill>
                  <a:srgbClr val="823634"/>
                </a:solidFill>
              </a:rPr>
              <a:t>1</a:t>
            </a:r>
            <a:r>
              <a:rPr lang="it-IT" sz="1600" dirty="0" smtClean="0">
                <a:solidFill>
                  <a:srgbClr val="823634"/>
                </a:solidFill>
              </a:rPr>
              <a:t> gruppo a Frascati) su ~ 100 gruppi ATLAS 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3430 HS</a:t>
            </a:r>
          </a:p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00FF"/>
                </a:solidFill>
              </a:rPr>
              <a:t> Analisi ATLAS: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823634"/>
                </a:solidFill>
              </a:rPr>
              <a:t>5% di ATLAS (quota “</a:t>
            </a:r>
            <a:r>
              <a:rPr lang="it-IT" sz="1600" dirty="0" err="1" smtClean="0">
                <a:solidFill>
                  <a:srgbClr val="823634"/>
                </a:solidFill>
              </a:rPr>
              <a:t>pledged” escludendo l’attività italiana)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8200 HS</a:t>
            </a:r>
          </a:p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00FF"/>
                </a:solidFill>
              </a:rPr>
              <a:t> Analisi Italiana:</a:t>
            </a:r>
            <a:r>
              <a:rPr lang="it-IT" sz="1600" dirty="0" smtClean="0">
                <a:solidFill>
                  <a:srgbClr val="823634"/>
                </a:solidFill>
              </a:rPr>
              <a:t> </a:t>
            </a:r>
            <a:r>
              <a:rPr lang="it-IT" sz="1600" dirty="0" err="1" smtClean="0">
                <a:solidFill>
                  <a:srgbClr val="823634"/>
                </a:solidFill>
              </a:rPr>
              <a:t>1</a:t>
            </a:r>
            <a:r>
              <a:rPr lang="it-IT" sz="1600" dirty="0" smtClean="0">
                <a:solidFill>
                  <a:srgbClr val="823634"/>
                </a:solidFill>
              </a:rPr>
              <a:t>/</a:t>
            </a:r>
            <a:r>
              <a:rPr lang="it-IT" sz="1600" dirty="0" err="1" smtClean="0">
                <a:solidFill>
                  <a:srgbClr val="823634"/>
                </a:solidFill>
              </a:rPr>
              <a:t>3</a:t>
            </a:r>
            <a:r>
              <a:rPr lang="it-IT" sz="1600" dirty="0" smtClean="0">
                <a:solidFill>
                  <a:srgbClr val="823634"/>
                </a:solidFill>
              </a:rPr>
              <a:t> del totale dedicato all’analisi utenti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4100 HS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attività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2712"/>
          <a:stretch>
            <a:fillRect/>
          </a:stretch>
        </p:blipFill>
        <p:spPr>
          <a:xfrm>
            <a:off x="1761303" y="772586"/>
            <a:ext cx="5580200" cy="33551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2673" y="4170072"/>
            <a:ext cx="7992509" cy="2308324"/>
          </a:xfrm>
          <a:prstGeom prst="rect">
            <a:avLst/>
          </a:prstGeom>
          <a:noFill/>
          <a:ln w="15875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00FF"/>
                </a:solidFill>
              </a:rPr>
              <a:t> Simulazione: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823634"/>
                </a:solidFill>
              </a:rPr>
              <a:t>50% di una replica completa di AOD e </a:t>
            </a:r>
            <a:r>
              <a:rPr lang="it-IT" sz="1600" dirty="0" err="1" smtClean="0">
                <a:solidFill>
                  <a:srgbClr val="823634"/>
                </a:solidFill>
              </a:rPr>
              <a:t>dESD</a:t>
            </a:r>
            <a:endParaRPr lang="it-IT" sz="1600" dirty="0" smtClean="0">
              <a:solidFill>
                <a:srgbClr val="823634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605 TB + 50 TB </a:t>
            </a:r>
            <a:r>
              <a:rPr lang="it-IT" sz="1600" dirty="0" smtClean="0">
                <a:solidFill>
                  <a:srgbClr val="823634"/>
                </a:solidFill>
              </a:rPr>
              <a:t>(buffer produzione)</a:t>
            </a:r>
          </a:p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00FF"/>
                </a:solidFill>
              </a:rPr>
              <a:t> LHC: 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823634"/>
                </a:solidFill>
              </a:rPr>
              <a:t>50% di una replica completa di AOD e </a:t>
            </a:r>
            <a:r>
              <a:rPr lang="it-IT" sz="1600" dirty="0" err="1" smtClean="0">
                <a:solidFill>
                  <a:srgbClr val="823634"/>
                </a:solidFill>
              </a:rPr>
              <a:t>dESD</a:t>
            </a:r>
            <a:r>
              <a:rPr lang="it-IT" sz="1600" dirty="0" smtClean="0">
                <a:solidFill>
                  <a:srgbClr val="823634"/>
                </a:solidFill>
              </a:rPr>
              <a:t> per l’analisi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985 TB + 50 TB </a:t>
            </a:r>
            <a:r>
              <a:rPr lang="it-IT" sz="1600" dirty="0" smtClean="0">
                <a:solidFill>
                  <a:srgbClr val="823634"/>
                </a:solidFill>
              </a:rPr>
              <a:t>(calibrazione muoni a Roma) </a:t>
            </a:r>
          </a:p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00FF"/>
                </a:solidFill>
              </a:rPr>
              <a:t> Attività gruppi: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823634"/>
                </a:solidFill>
              </a:rPr>
              <a:t>7</a:t>
            </a:r>
            <a:r>
              <a:rPr lang="it-IT" sz="1600" dirty="0" smtClean="0">
                <a:solidFill>
                  <a:srgbClr val="823634"/>
                </a:solidFill>
              </a:rPr>
              <a:t> gruppi (</a:t>
            </a:r>
            <a:r>
              <a:rPr lang="it-IT" sz="1600" dirty="0" err="1" smtClean="0">
                <a:solidFill>
                  <a:srgbClr val="823634"/>
                </a:solidFill>
              </a:rPr>
              <a:t>2</a:t>
            </a:r>
            <a:r>
              <a:rPr lang="it-IT" sz="1600" dirty="0" smtClean="0">
                <a:solidFill>
                  <a:srgbClr val="823634"/>
                </a:solidFill>
              </a:rPr>
              <a:t> gruppi a Milano, Napoli e Roma e </a:t>
            </a:r>
            <a:r>
              <a:rPr lang="it-IT" sz="1600" dirty="0" err="1" smtClean="0">
                <a:solidFill>
                  <a:srgbClr val="823634"/>
                </a:solidFill>
              </a:rPr>
              <a:t>1</a:t>
            </a:r>
            <a:r>
              <a:rPr lang="it-IT" sz="1600" dirty="0" smtClean="0">
                <a:solidFill>
                  <a:srgbClr val="823634"/>
                </a:solidFill>
              </a:rPr>
              <a:t> gruppo a Frascati)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350 TB</a:t>
            </a:r>
            <a:r>
              <a:rPr lang="it-IT" sz="1600" dirty="0" smtClean="0">
                <a:solidFill>
                  <a:srgbClr val="823634"/>
                </a:solidFill>
              </a:rPr>
              <a:t> (50 TB per gruppo)</a:t>
            </a:r>
          </a:p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00FF"/>
                </a:solidFill>
              </a:rPr>
              <a:t> Analisi Italiana: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823634"/>
                </a:solidFill>
              </a:rPr>
              <a:t>20 attività italiane. Spazio non “</a:t>
            </a:r>
            <a:r>
              <a:rPr lang="it-IT" sz="1600" dirty="0" err="1" smtClean="0">
                <a:solidFill>
                  <a:srgbClr val="823634"/>
                </a:solidFill>
              </a:rPr>
              <a:t>pledged</a:t>
            </a:r>
            <a:r>
              <a:rPr lang="it-IT" sz="1600" dirty="0" smtClean="0">
                <a:solidFill>
                  <a:srgbClr val="823634"/>
                </a:solidFill>
              </a:rPr>
              <a:t>” (LOCALGROUPDISK). ATLAS non include queste necessità nei suoi conti 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600 TB </a:t>
            </a:r>
            <a:r>
              <a:rPr lang="it-IT" sz="1600" dirty="0" smtClean="0">
                <a:solidFill>
                  <a:srgbClr val="823634"/>
                </a:solidFill>
              </a:rPr>
              <a:t>(~30 TB per gruppo)</a:t>
            </a:r>
            <a:r>
              <a:rPr lang="it-IT" sz="1600" dirty="0" smtClean="0">
                <a:solidFill>
                  <a:srgbClr val="FF0000"/>
                </a:solidFill>
              </a:rPr>
              <a:t> + 50 TB </a:t>
            </a:r>
            <a:r>
              <a:rPr lang="it-IT" sz="1600" dirty="0" smtClean="0">
                <a:solidFill>
                  <a:srgbClr val="823634"/>
                </a:solidFill>
              </a:rPr>
              <a:t>(area scratch per utenti internazionali)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attività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Tier2 -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riepilogo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aphicFrame>
        <p:nvGraphicFramePr>
          <p:cNvPr id="10" name="Group 38"/>
          <p:cNvGraphicFramePr>
            <a:graphicFrameLocks noGrp="1"/>
          </p:cNvGraphicFramePr>
          <p:nvPr/>
        </p:nvGraphicFramePr>
        <p:xfrm>
          <a:off x="1908175" y="2054225"/>
          <a:ext cx="5701242" cy="2963817"/>
        </p:xfrm>
        <a:graphic>
          <a:graphicData uri="http://schemas.openxmlformats.org/drawingml/2006/table">
            <a:tbl>
              <a:tblPr/>
              <a:tblGrid>
                <a:gridCol w="2789463"/>
                <a:gridCol w="1455890"/>
                <a:gridCol w="1455889"/>
              </a:tblGrid>
              <a:tr h="491725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Attivit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à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CPU (HS06)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Disco 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TBn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)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38550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LHC data taking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985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03466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Simulazione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6500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605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03466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Gruppi ATLAS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3430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350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08870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Analisi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12300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650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08870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Calibrazione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muoni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08870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Totale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22230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2615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9"/>
          <p:cNvGraphicFramePr>
            <a:graphicFrameLocks noGrp="1"/>
          </p:cNvGraphicFramePr>
          <p:nvPr/>
        </p:nvGraphicFramePr>
        <p:xfrm>
          <a:off x="522810" y="3439593"/>
          <a:ext cx="7880351" cy="1246293"/>
        </p:xfrm>
        <a:graphic>
          <a:graphicData uri="http://schemas.openxmlformats.org/drawingml/2006/table">
            <a:tbl>
              <a:tblPr/>
              <a:tblGrid>
                <a:gridCol w="1773773"/>
                <a:gridCol w="973667"/>
                <a:gridCol w="1280583"/>
                <a:gridCol w="1534584"/>
                <a:gridCol w="1259416"/>
                <a:gridCol w="1058328"/>
              </a:tblGrid>
              <a:tr h="0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T2 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Italia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T2 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ATLAS 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T2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It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/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ATLAS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Pledges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Uso IT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08093"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CPU (kHS06)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14.8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226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6.5%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12 (5%)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19%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Disco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 (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P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Bn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1.70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24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7,1%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1.0 (4%)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41%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2010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810" y="4974167"/>
            <a:ext cx="8339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rgbClr val="008000"/>
                </a:solidFill>
              </a:rPr>
              <a:t>Le risorse 2010 includono le previsioni di acquisti nelle gare che finiranno a fine 2010</a:t>
            </a: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rgbClr val="008000"/>
                </a:solidFill>
              </a:rPr>
              <a:t> Rispetto alle vecchie stime (e presentazioni) le risorse 2010 sono inferiori a causa del cambio con il dollaro (14.8 invece di 16 </a:t>
            </a:r>
            <a:r>
              <a:rPr lang="it-IT" sz="1600" dirty="0" err="1" smtClean="0">
                <a:solidFill>
                  <a:srgbClr val="008000"/>
                </a:solidFill>
              </a:rPr>
              <a:t>kHS</a:t>
            </a:r>
            <a:r>
              <a:rPr lang="it-IT" sz="1600" dirty="0" smtClean="0">
                <a:solidFill>
                  <a:srgbClr val="008000"/>
                </a:solidFill>
              </a:rPr>
              <a:t> e 1.70 invece di 1.76 PB)</a:t>
            </a: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rgbClr val="008000"/>
                </a:solidFill>
              </a:rPr>
              <a:t> </a:t>
            </a:r>
            <a:r>
              <a:rPr lang="it-IT" sz="1600" i="1" dirty="0" smtClean="0">
                <a:solidFill>
                  <a:srgbClr val="008000"/>
                </a:solidFill>
              </a:rPr>
              <a:t>Uso IT </a:t>
            </a:r>
            <a:r>
              <a:rPr lang="it-IT" sz="1600" dirty="0" smtClean="0">
                <a:solidFill>
                  <a:srgbClr val="008000"/>
                </a:solidFill>
              </a:rPr>
              <a:t>sono le risorse non “</a:t>
            </a:r>
            <a:r>
              <a:rPr lang="it-IT" sz="1600" i="1" dirty="0" err="1" smtClean="0">
                <a:solidFill>
                  <a:srgbClr val="008000"/>
                </a:solidFill>
              </a:rPr>
              <a:t>pledged</a:t>
            </a:r>
            <a:r>
              <a:rPr lang="it-IT" sz="1600" dirty="0" smtClean="0">
                <a:solidFill>
                  <a:srgbClr val="008000"/>
                </a:solidFill>
              </a:rPr>
              <a:t>” da dedicare agli utenti italiani (LOCALGROUP o </a:t>
            </a:r>
            <a:r>
              <a:rPr lang="it-IT" sz="1600" dirty="0" err="1" smtClean="0">
                <a:solidFill>
                  <a:srgbClr val="008000"/>
                </a:solidFill>
              </a:rPr>
              <a:t>atlas</a:t>
            </a:r>
            <a:r>
              <a:rPr lang="it-IT" sz="1600" dirty="0" smtClean="0">
                <a:solidFill>
                  <a:srgbClr val="008000"/>
                </a:solidFill>
              </a:rPr>
              <a:t>/</a:t>
            </a:r>
            <a:r>
              <a:rPr lang="it-IT" sz="1600" dirty="0" err="1" smtClean="0">
                <a:solidFill>
                  <a:srgbClr val="008000"/>
                </a:solidFill>
              </a:rPr>
              <a:t>it</a:t>
            </a:r>
            <a:r>
              <a:rPr lang="it-IT" sz="1600" dirty="0" smtClean="0">
                <a:solidFill>
                  <a:srgbClr val="008000"/>
                </a:solidFill>
              </a:rPr>
              <a:t>). Nel caso del disco i </a:t>
            </a:r>
            <a:r>
              <a:rPr lang="it-IT" sz="1600" i="1" dirty="0" err="1" smtClean="0">
                <a:solidFill>
                  <a:srgbClr val="008000"/>
                </a:solidFill>
              </a:rPr>
              <a:t>pledges</a:t>
            </a:r>
            <a:r>
              <a:rPr lang="it-IT" sz="1600" i="1" dirty="0" smtClean="0">
                <a:solidFill>
                  <a:srgbClr val="008000"/>
                </a:solidFill>
              </a:rPr>
              <a:t> </a:t>
            </a:r>
            <a:r>
              <a:rPr lang="it-IT" sz="1600" dirty="0" smtClean="0">
                <a:solidFill>
                  <a:srgbClr val="008000"/>
                </a:solidFill>
              </a:rPr>
              <a:t>sono sottostimati</a:t>
            </a:r>
          </a:p>
        </p:txBody>
      </p:sp>
      <p:graphicFrame>
        <p:nvGraphicFramePr>
          <p:cNvPr id="8" name="Group 93"/>
          <p:cNvGraphicFramePr>
            <a:graphicFrameLocks noGrp="1"/>
          </p:cNvGraphicFramePr>
          <p:nvPr/>
        </p:nvGraphicFramePr>
        <p:xfrm>
          <a:off x="2627313" y="909638"/>
          <a:ext cx="3960812" cy="2286529"/>
        </p:xfrm>
        <a:graphic>
          <a:graphicData uri="http://schemas.openxmlformats.org/drawingml/2006/table">
            <a:tbl>
              <a:tblPr/>
              <a:tblGrid>
                <a:gridCol w="1143000"/>
                <a:gridCol w="1306512"/>
                <a:gridCol w="1511300"/>
              </a:tblGrid>
              <a:tr h="413279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+mn-ea"/>
                          <a:cs typeface="+mn-cs"/>
                        </a:rPr>
                        <a:t>CPU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 (HS06)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Disco 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TBn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)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Frascati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1619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156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59833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Milano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4370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522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Napoli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4496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529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Roma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4309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492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70417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Tot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14794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1699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Richieste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 2011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086" y="5092782"/>
            <a:ext cx="2973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/>
                </a:solidFill>
              </a:rPr>
              <a:t>Per la stima dei costi necessari per server e rete ci si è attenuti all’algoritmo Bozzi </a:t>
            </a:r>
          </a:p>
        </p:txBody>
      </p:sp>
      <p:graphicFrame>
        <p:nvGraphicFramePr>
          <p:cNvPr id="8" name="Group 83"/>
          <p:cNvGraphicFramePr>
            <a:graphicFrameLocks noGrp="1"/>
          </p:cNvGraphicFramePr>
          <p:nvPr/>
        </p:nvGraphicFramePr>
        <p:xfrm>
          <a:off x="571501" y="1145112"/>
          <a:ext cx="7842250" cy="1941195"/>
        </p:xfrm>
        <a:graphic>
          <a:graphicData uri="http://schemas.openxmlformats.org/drawingml/2006/table">
            <a:tbl>
              <a:tblPr/>
              <a:tblGrid>
                <a:gridCol w="2764000"/>
                <a:gridCol w="855142"/>
                <a:gridCol w="601574"/>
                <a:gridCol w="934753"/>
                <a:gridCol w="697113"/>
                <a:gridCol w="931763"/>
                <a:gridCol w="1057905"/>
              </a:tblGrid>
              <a:tr h="180975">
                <a:tc rowSpan="2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CPU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Disco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Server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Rete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HS06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K€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TBn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K€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K€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K€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Necessità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attività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2011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22230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2615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Risorse disponibili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 2010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14794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1699 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Richieste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2011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7436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138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916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595,5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78,1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44,6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1" name="Text Box 63"/>
          <p:cNvSpPr txBox="1">
            <a:spLocks noChangeArrowheads="1"/>
          </p:cNvSpPr>
          <p:nvPr/>
        </p:nvSpPr>
        <p:spPr bwMode="auto">
          <a:xfrm>
            <a:off x="5055649" y="3757083"/>
            <a:ext cx="2663825" cy="8509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Wingdings" charset="2"/>
              <a:buNone/>
            </a:pPr>
            <a:r>
              <a:rPr lang="en-US" sz="1600" i="0" dirty="0" err="1">
                <a:solidFill>
                  <a:schemeClr val="hlink"/>
                </a:solidFill>
                <a:effectLst/>
                <a:ea typeface="ＭＳ Ｐゴシック" charset="-128"/>
                <a:cs typeface="ＭＳ Ｐゴシック" charset="-128"/>
              </a:rPr>
              <a:t>Costi</a:t>
            </a:r>
            <a:endParaRPr lang="en-US" sz="1600" i="0" dirty="0">
              <a:solidFill>
                <a:schemeClr val="hlink"/>
              </a:solidFill>
              <a:effectLst/>
              <a:ea typeface="ＭＳ Ｐゴシック" charset="-128"/>
              <a:cs typeface="ＭＳ Ｐゴシック" charset="-128"/>
            </a:endParaRPr>
          </a:p>
          <a:p>
            <a:pPr marL="342900" indent="-342900"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Wingdings" charset="2"/>
              <a:buChar char="Ø"/>
            </a:pPr>
            <a:r>
              <a:rPr lang="it-IT" sz="1600" i="0" dirty="0">
                <a:solidFill>
                  <a:schemeClr val="hlink"/>
                </a:solidFill>
                <a:effectLst/>
                <a:ea typeface="ＭＳ Ｐゴシック" charset="-128"/>
                <a:cs typeface="ＭＳ Ｐゴシック" charset="-128"/>
              </a:rPr>
              <a:t>CPU:</a:t>
            </a:r>
            <a:r>
              <a:rPr lang="it-IT" sz="1600" i="0" dirty="0" smtClean="0">
                <a:solidFill>
                  <a:schemeClr val="hlink"/>
                </a:solidFill>
                <a:effectLst/>
                <a:ea typeface="ＭＳ Ｐゴシック" charset="-128"/>
                <a:cs typeface="ＭＳ Ｐゴシック" charset="-128"/>
              </a:rPr>
              <a:t> 25 </a:t>
            </a:r>
            <a:r>
              <a:rPr lang="it-IT" sz="1600" i="0" dirty="0" err="1" smtClean="0">
                <a:solidFill>
                  <a:schemeClr val="hlink"/>
                </a:solidFill>
                <a:effectLst/>
                <a:ea typeface="ＭＳ Ｐゴシック" charset="-128"/>
                <a:cs typeface="ＭＳ Ｐゴシック" charset="-128"/>
              </a:rPr>
              <a:t>€</a:t>
            </a:r>
            <a:r>
              <a:rPr lang="it-IT" sz="1600" i="0" dirty="0">
                <a:solidFill>
                  <a:schemeClr val="hlink"/>
                </a:solidFill>
                <a:effectLst/>
                <a:ea typeface="ＭＳ Ｐゴシック" charset="-128"/>
                <a:cs typeface="ＭＳ Ｐゴシック" charset="-128"/>
              </a:rPr>
              <a:t>/HS06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Wingdings" charset="2"/>
              <a:buChar char="Ø"/>
            </a:pPr>
            <a:r>
              <a:rPr lang="it-IT" sz="1600" i="0" dirty="0">
                <a:solidFill>
                  <a:schemeClr val="hlink"/>
                </a:solidFill>
                <a:effectLst/>
                <a:ea typeface="ＭＳ Ｐゴシック" charset="-128"/>
                <a:cs typeface="ＭＳ Ｐゴシック" charset="-128"/>
              </a:rPr>
              <a:t>Disco:</a:t>
            </a:r>
            <a:r>
              <a:rPr lang="it-IT" sz="1600" i="0" dirty="0" smtClean="0">
                <a:solidFill>
                  <a:schemeClr val="hlink"/>
                </a:solidFill>
                <a:effectLst/>
                <a:ea typeface="ＭＳ Ｐゴシック" charset="-128"/>
                <a:cs typeface="ＭＳ Ｐゴシック" charset="-128"/>
              </a:rPr>
              <a:t> 650 </a:t>
            </a:r>
            <a:r>
              <a:rPr lang="it-IT" sz="1600" i="0" dirty="0" err="1" smtClean="0">
                <a:solidFill>
                  <a:schemeClr val="hlink"/>
                </a:solidFill>
                <a:effectLst/>
                <a:ea typeface="ＭＳ Ｐゴシック" charset="-128"/>
                <a:cs typeface="ＭＳ Ｐゴシック" charset="-128"/>
              </a:rPr>
              <a:t>€</a:t>
            </a:r>
            <a:r>
              <a:rPr lang="it-IT" sz="1600" i="0" dirty="0">
                <a:solidFill>
                  <a:schemeClr val="hlink"/>
                </a:solidFill>
                <a:effectLst/>
                <a:ea typeface="ＭＳ Ｐゴシック" charset="-128"/>
                <a:cs typeface="ＭＳ Ｐゴシック" charset="-128"/>
              </a:rPr>
              <a:t>/</a:t>
            </a:r>
            <a:r>
              <a:rPr lang="it-IT" sz="1600" i="0" dirty="0" err="1">
                <a:solidFill>
                  <a:schemeClr val="hlink"/>
                </a:solidFill>
                <a:effectLst/>
                <a:ea typeface="ＭＳ Ｐゴシック" charset="-128"/>
                <a:cs typeface="ＭＳ Ｐゴシック" charset="-128"/>
              </a:rPr>
              <a:t>TBn</a:t>
            </a:r>
            <a:endParaRPr lang="it-IT" sz="1600" i="0" dirty="0">
              <a:solidFill>
                <a:schemeClr val="hlink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074575" y="4931560"/>
            <a:ext cx="4847172" cy="1176855"/>
            <a:chOff x="3958167" y="5094522"/>
            <a:chExt cx="4847172" cy="117685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9333" y="5391716"/>
              <a:ext cx="4826006" cy="85783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310417" y="5094522"/>
              <a:ext cx="1815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(Bozzi </a:t>
              </a:r>
              <a:r>
                <a:rPr lang="it-IT" sz="1400" dirty="0" err="1" smtClean="0"/>
                <a:t>–</a:t>
              </a:r>
              <a:r>
                <a:rPr lang="it-IT" sz="1400" dirty="0" smtClean="0"/>
                <a:t> CSN1 09/09)</a:t>
              </a:r>
              <a:endParaRPr lang="it-IT" sz="1400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958167" y="5139331"/>
              <a:ext cx="4762418" cy="1132046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1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ZapfDingbats" pitchFamily="82" charset="2"/>
                <a:buNone/>
                <a:tabLst/>
              </a:pPr>
              <a:endParaRPr kumimoji="0" lang="it-IT" sz="2400" b="1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1501" y="3757083"/>
            <a:ext cx="4148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/>
                </a:solidFill>
              </a:rPr>
              <a:t>Per la stima dei costi di CPU e Disco si è considerata l’esperienza delle ultime gare e le analisi di mercato che continuiamo a svolgere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Richieste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 2011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254" y="1037167"/>
            <a:ext cx="6763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00FF"/>
                </a:solidFill>
              </a:rPr>
              <a:t>Dettaglio per Tier2</a:t>
            </a: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rgbClr val="0000FF"/>
                </a:solidFill>
              </a:rPr>
              <a:t> 30% Tier2 approvati e 10 % proto Tier2 di Frascati per tutte le attività comuni</a:t>
            </a: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rgbClr val="0000FF"/>
                </a:solidFill>
              </a:rPr>
              <a:t> spazio disco per la calibrazione di muoni solo a Roma</a:t>
            </a:r>
          </a:p>
        </p:txBody>
      </p:sp>
      <p:graphicFrame>
        <p:nvGraphicFramePr>
          <p:cNvPr id="14" name="Group 231"/>
          <p:cNvGraphicFramePr>
            <a:graphicFrameLocks noGrp="1"/>
          </p:cNvGraphicFramePr>
          <p:nvPr/>
        </p:nvGraphicFramePr>
        <p:xfrm>
          <a:off x="300284" y="2349500"/>
          <a:ext cx="8670389" cy="2661706"/>
        </p:xfrm>
        <a:graphic>
          <a:graphicData uri="http://schemas.openxmlformats.org/drawingml/2006/table">
            <a:tbl>
              <a:tblPr/>
              <a:tblGrid>
                <a:gridCol w="1001466"/>
                <a:gridCol w="751417"/>
                <a:gridCol w="635000"/>
                <a:gridCol w="751416"/>
                <a:gridCol w="740834"/>
                <a:gridCol w="656166"/>
                <a:gridCol w="762000"/>
                <a:gridCol w="814917"/>
                <a:gridCol w="920750"/>
                <a:gridCol w="878417"/>
                <a:gridCol w="758006"/>
              </a:tblGrid>
              <a:tr h="391584">
                <a:tc rowSpan="2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CPU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Disco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Rete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Server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Totale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Cons.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288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HS06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K€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TBn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K€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K€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K€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K€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K€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11141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Frascati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743,6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charset="0"/>
                        </a:rPr>
                        <a:t>0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18,6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94,3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omic Sans MS" charset="0"/>
                        </a:rPr>
                        <a:t>9,9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823634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67,7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4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,5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7,8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98,6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2,5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90057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Milano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2230,8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charset="0"/>
                        </a:rPr>
                        <a:t>124,5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58,9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265,6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omic Sans MS" charset="0"/>
                        </a:rPr>
                        <a:t>15,6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823634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182,8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13,4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23,4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278,5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5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09634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Napoli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2230,8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charset="0"/>
                        </a:rPr>
                        <a:t>211,1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61,0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265,6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omic Sans MS" charset="0"/>
                        </a:rPr>
                        <a:t>24,7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823634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188,7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13,4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23,4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286,6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5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1322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Roma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2230,8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charset="0"/>
                        </a:rPr>
                        <a:t>0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55,8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290,6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omic Sans MS" charset="0"/>
                        </a:rPr>
                        <a:t>18,1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823634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200,7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13,4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23,4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293,3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5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99093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Tot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4580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omic Sans MS" charset="0"/>
                        </a:rPr>
                        <a:t>obs</a:t>
                      </a:r>
                      <a:endParaRPr kumimoji="0" lang="it-IT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823634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194,3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916,2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23634"/>
                          </a:solidFill>
                          <a:effectLst/>
                          <a:latin typeface="Comic Sans MS" charset="0"/>
                        </a:rPr>
                        <a:t>obs</a:t>
                      </a:r>
                      <a:endParaRPr kumimoji="0" lang="it-IT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823634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639,9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cs typeface="Comic Sans MS"/>
                        </a:rPr>
                        <a:t>44,6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cs typeface="Comic Sans MS"/>
                        </a:rPr>
                        <a:t>78,1 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 957,0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9254" y="5397500"/>
            <a:ext cx="78817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823634"/>
                </a:solidFill>
              </a:rPr>
              <a:t>Le risorse acquistate fino al 2006 vanno considerate obsolete nel 2011 e sostituite da nuove: </a:t>
            </a:r>
          </a:p>
          <a:p>
            <a:r>
              <a:rPr lang="it-IT" sz="1600" dirty="0" smtClean="0">
                <a:solidFill>
                  <a:srgbClr val="823634"/>
                </a:solidFill>
              </a:rPr>
              <a:t>(</a:t>
            </a:r>
            <a:r>
              <a:rPr lang="it-IT" sz="1600" i="1" dirty="0" err="1" smtClean="0">
                <a:solidFill>
                  <a:srgbClr val="823634"/>
                </a:solidFill>
              </a:rPr>
              <a:t>obs</a:t>
            </a:r>
            <a:r>
              <a:rPr lang="it-IT" sz="1600" dirty="0" smtClean="0">
                <a:solidFill>
                  <a:srgbClr val="823634"/>
                </a:solidFill>
              </a:rPr>
              <a:t>) nelle colonne HS06 e </a:t>
            </a:r>
            <a:r>
              <a:rPr lang="it-IT" sz="1600" dirty="0" err="1" smtClean="0">
                <a:solidFill>
                  <a:srgbClr val="823634"/>
                </a:solidFill>
              </a:rPr>
              <a:t>TBn</a:t>
            </a:r>
            <a:r>
              <a:rPr lang="it-IT" sz="1600" dirty="0" smtClean="0">
                <a:solidFill>
                  <a:srgbClr val="823634"/>
                </a:solidFill>
              </a:rPr>
              <a:t>. Il dettaglio è presente nelle tabelle riportate per ogni Tier2</a:t>
            </a:r>
            <a:endParaRPr lang="it-IT" sz="16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Richieste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Tier3 2011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673" y="1608652"/>
            <a:ext cx="7992509" cy="4031873"/>
          </a:xfrm>
          <a:prstGeom prst="rect">
            <a:avLst/>
          </a:prstGeom>
          <a:noFill/>
          <a:ln w="15875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00FF"/>
                </a:solidFill>
              </a:rPr>
              <a:t> Genova:</a:t>
            </a:r>
            <a:endParaRPr lang="it-IT" sz="1600" dirty="0" smtClean="0">
              <a:solidFill>
                <a:srgbClr val="823634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Disco - 18 TB = 9k€ </a:t>
            </a:r>
            <a:endParaRPr lang="it-IT" sz="1600" dirty="0" smtClean="0">
              <a:solidFill>
                <a:srgbClr val="823634"/>
              </a:solidFill>
            </a:endParaRPr>
          </a:p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00FF"/>
                </a:solidFill>
              </a:rPr>
              <a:t>Lecce:</a:t>
            </a:r>
            <a:endParaRPr lang="it-IT" sz="1600" dirty="0" smtClean="0">
              <a:solidFill>
                <a:srgbClr val="823634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CPU - </a:t>
            </a:r>
            <a:r>
              <a:rPr lang="it-IT" sz="1600" dirty="0" err="1" smtClean="0">
                <a:solidFill>
                  <a:srgbClr val="FF0000"/>
                </a:solidFill>
              </a:rPr>
              <a:t>1</a:t>
            </a:r>
            <a:r>
              <a:rPr lang="it-IT" sz="1600" dirty="0" smtClean="0">
                <a:solidFill>
                  <a:srgbClr val="FF0000"/>
                </a:solidFill>
              </a:rPr>
              <a:t> twin = 6k€ </a:t>
            </a:r>
            <a:endParaRPr lang="it-IT" sz="1600" dirty="0" smtClean="0">
              <a:solidFill>
                <a:srgbClr val="823634"/>
              </a:solidFill>
            </a:endParaRPr>
          </a:p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00FF"/>
                </a:solidFill>
              </a:rPr>
              <a:t> Pavia:</a:t>
            </a:r>
            <a:endParaRPr lang="it-IT" sz="1600" dirty="0" smtClean="0">
              <a:solidFill>
                <a:srgbClr val="823634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CPU - </a:t>
            </a:r>
            <a:r>
              <a:rPr lang="it-IT" sz="1600" dirty="0" err="1" smtClean="0">
                <a:solidFill>
                  <a:srgbClr val="FF0000"/>
                </a:solidFill>
              </a:rPr>
              <a:t>1</a:t>
            </a:r>
            <a:r>
              <a:rPr lang="it-IT" sz="1600" dirty="0" smtClean="0">
                <a:solidFill>
                  <a:srgbClr val="FF0000"/>
                </a:solidFill>
              </a:rPr>
              <a:t> twin = 6k€ </a:t>
            </a:r>
          </a:p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00FF"/>
                </a:solidFill>
              </a:rPr>
              <a:t>Pisa:</a:t>
            </a:r>
            <a:endParaRPr lang="it-IT" sz="1600" dirty="0" smtClean="0">
              <a:solidFill>
                <a:srgbClr val="823634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CPU - </a:t>
            </a:r>
            <a:r>
              <a:rPr lang="it-IT" sz="1600" dirty="0" err="1" smtClean="0">
                <a:solidFill>
                  <a:srgbClr val="FF0000"/>
                </a:solidFill>
              </a:rPr>
              <a:t>1</a:t>
            </a:r>
            <a:r>
              <a:rPr lang="it-IT" sz="1600" dirty="0" smtClean="0">
                <a:solidFill>
                  <a:srgbClr val="FF0000"/>
                </a:solidFill>
              </a:rPr>
              <a:t> twin = 6k€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Disco - NAS QNAP = 1.5 </a:t>
            </a:r>
            <a:r>
              <a:rPr lang="it-IT" sz="1600" dirty="0" err="1" smtClean="0">
                <a:solidFill>
                  <a:srgbClr val="FF0000"/>
                </a:solidFill>
              </a:rPr>
              <a:t>k€</a:t>
            </a:r>
            <a:r>
              <a:rPr lang="it-IT" sz="1600" dirty="0" smtClean="0">
                <a:solidFill>
                  <a:srgbClr val="FF0000"/>
                </a:solidFill>
              </a:rPr>
              <a:t> + </a:t>
            </a:r>
            <a:r>
              <a:rPr lang="it-IT" sz="1600" dirty="0" err="1" smtClean="0">
                <a:solidFill>
                  <a:srgbClr val="FF0000"/>
                </a:solidFill>
              </a:rPr>
              <a:t>6</a:t>
            </a:r>
            <a:r>
              <a:rPr lang="it-IT" sz="1600" dirty="0" smtClean="0">
                <a:solidFill>
                  <a:srgbClr val="FF0000"/>
                </a:solidFill>
              </a:rPr>
              <a:t> dischi </a:t>
            </a:r>
            <a:r>
              <a:rPr lang="it-IT" sz="1600" dirty="0" err="1" smtClean="0">
                <a:solidFill>
                  <a:srgbClr val="FF0000"/>
                </a:solidFill>
              </a:rPr>
              <a:t>2</a:t>
            </a:r>
            <a:r>
              <a:rPr lang="it-IT" sz="1600" dirty="0" smtClean="0">
                <a:solidFill>
                  <a:srgbClr val="FF0000"/>
                </a:solidFill>
              </a:rPr>
              <a:t> TB (~ 140 </a:t>
            </a:r>
            <a:r>
              <a:rPr lang="it-IT" sz="1600" dirty="0" err="1" smtClean="0">
                <a:solidFill>
                  <a:srgbClr val="FF0000"/>
                </a:solidFill>
              </a:rPr>
              <a:t>€</a:t>
            </a:r>
            <a:r>
              <a:rPr lang="it-IT" sz="1600" dirty="0" smtClean="0">
                <a:solidFill>
                  <a:srgbClr val="FF0000"/>
                </a:solidFill>
              </a:rPr>
              <a:t> + IVA) = </a:t>
            </a:r>
            <a:r>
              <a:rPr lang="it-IT" sz="1600" dirty="0" err="1" smtClean="0">
                <a:solidFill>
                  <a:srgbClr val="FF0000"/>
                </a:solidFill>
              </a:rPr>
              <a:t>1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k€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endParaRPr lang="it-IT" sz="1600" dirty="0" smtClean="0">
              <a:solidFill>
                <a:srgbClr val="823634"/>
              </a:solidFill>
            </a:endParaRPr>
          </a:p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00FF"/>
                </a:solidFill>
              </a:rPr>
              <a:t> Roma2:</a:t>
            </a:r>
            <a:endParaRPr lang="it-IT" sz="1600" dirty="0" smtClean="0">
              <a:solidFill>
                <a:srgbClr val="823634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Disco - Disk Server (per sostituire quello usato in prestito) + 10 TB = ~ </a:t>
            </a:r>
            <a:r>
              <a:rPr lang="it-IT" sz="1600" dirty="0" err="1" smtClean="0">
                <a:solidFill>
                  <a:srgbClr val="FF0000"/>
                </a:solidFill>
              </a:rPr>
              <a:t>5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k€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endParaRPr lang="it-IT" sz="1600" dirty="0" smtClean="0">
              <a:solidFill>
                <a:srgbClr val="823634"/>
              </a:solidFill>
            </a:endParaRPr>
          </a:p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00FF"/>
                </a:solidFill>
              </a:rPr>
              <a:t> Roma3:</a:t>
            </a:r>
            <a:endParaRPr lang="it-IT" sz="1600" dirty="0" smtClean="0">
              <a:solidFill>
                <a:srgbClr val="823634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8</a:t>
            </a:r>
            <a:r>
              <a:rPr lang="it-IT" sz="1600" dirty="0" smtClean="0">
                <a:solidFill>
                  <a:srgbClr val="FF0000"/>
                </a:solidFill>
              </a:rPr>
              <a:t> dischi </a:t>
            </a:r>
            <a:r>
              <a:rPr lang="it-IT" sz="1600" dirty="0" err="1" smtClean="0">
                <a:solidFill>
                  <a:srgbClr val="FF0000"/>
                </a:solidFill>
              </a:rPr>
              <a:t>2</a:t>
            </a:r>
            <a:r>
              <a:rPr lang="it-IT" sz="1600" dirty="0" smtClean="0">
                <a:solidFill>
                  <a:srgbClr val="FF0000"/>
                </a:solidFill>
              </a:rPr>
              <a:t> TB per completamento JBOD E4 (~ 350 </a:t>
            </a:r>
            <a:r>
              <a:rPr lang="it-IT" sz="1600" dirty="0" err="1" smtClean="0">
                <a:solidFill>
                  <a:srgbClr val="FF0000"/>
                </a:solidFill>
              </a:rPr>
              <a:t>€</a:t>
            </a:r>
            <a:r>
              <a:rPr lang="it-IT" sz="1600" dirty="0" smtClean="0">
                <a:solidFill>
                  <a:srgbClr val="FF0000"/>
                </a:solidFill>
              </a:rPr>
              <a:t> + IVA) = 3.5 </a:t>
            </a:r>
            <a:r>
              <a:rPr lang="it-IT" sz="1600" dirty="0" err="1" smtClean="0">
                <a:solidFill>
                  <a:srgbClr val="FF0000"/>
                </a:solidFill>
              </a:rPr>
              <a:t>k€</a:t>
            </a:r>
            <a:endParaRPr lang="it-IT" sz="1600" dirty="0" smtClean="0">
              <a:solidFill>
                <a:srgbClr val="823634"/>
              </a:solidFill>
            </a:endParaRPr>
          </a:p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0000FF"/>
                </a:solidFill>
              </a:rPr>
              <a:t> Trieste/Udine:</a:t>
            </a:r>
            <a:endParaRPr lang="it-IT" sz="1600" dirty="0" smtClean="0">
              <a:solidFill>
                <a:srgbClr val="823634"/>
              </a:solidFill>
            </a:endParaRP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 </a:t>
            </a:r>
            <a:endParaRPr lang="it-IT" sz="1600" dirty="0" smtClean="0">
              <a:solidFill>
                <a:srgbClr val="823634"/>
              </a:solidFill>
            </a:endParaRPr>
          </a:p>
          <a:p>
            <a:pPr lvl="1">
              <a:buFont typeface="Arial"/>
              <a:buChar char="•"/>
            </a:pPr>
            <a:endParaRPr lang="it-IT" sz="1600" dirty="0" smtClean="0">
              <a:solidFill>
                <a:srgbClr val="82363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250" y="5619358"/>
            <a:ext cx="7683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Nota. In USA esistono ~30 Tier3 di ATLAS, delle varie tipologie, finanziati con il  </a:t>
            </a:r>
            <a:r>
              <a:rPr lang="it-IT" sz="1600" i="1" dirty="0" smtClean="0"/>
              <a:t>“Fondo </a:t>
            </a:r>
            <a:r>
              <a:rPr lang="it-IT" sz="1600" i="1" dirty="0" err="1" smtClean="0"/>
              <a:t>Obama</a:t>
            </a:r>
            <a:r>
              <a:rPr lang="it-IT" sz="1600" i="1" dirty="0" smtClean="0"/>
              <a:t>”</a:t>
            </a:r>
            <a:r>
              <a:rPr lang="it-IT" sz="1600" dirty="0" smtClean="0"/>
              <a:t>: 30k$</a:t>
            </a:r>
            <a:r>
              <a:rPr lang="it-IT" sz="1600" dirty="0" smtClean="0">
                <a:solidFill>
                  <a:srgbClr val="FF0000"/>
                </a:solidFill>
              </a:rPr>
              <a:t>  </a:t>
            </a:r>
            <a:r>
              <a:rPr lang="en-US" sz="1600" dirty="0" err="1" smtClean="0"/>
              <a:t>dal</a:t>
            </a:r>
            <a:r>
              <a:rPr lang="en-US" sz="1600" dirty="0" smtClean="0"/>
              <a:t> </a:t>
            </a:r>
            <a:r>
              <a:rPr lang="en-US" sz="1600" dirty="0" err="1" smtClean="0"/>
              <a:t>fondo</a:t>
            </a:r>
            <a:r>
              <a:rPr lang="en-US" sz="1600" dirty="0" smtClean="0"/>
              <a:t> per lo </a:t>
            </a:r>
            <a:r>
              <a:rPr lang="en-US" sz="1600" dirty="0" err="1" smtClean="0"/>
              <a:t>stimolo</a:t>
            </a:r>
            <a:r>
              <a:rPr lang="en-US" sz="1600" dirty="0" smtClean="0"/>
              <a:t> del 2009,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tantum</a:t>
            </a:r>
            <a:r>
              <a:rPr lang="en-US" sz="1600" dirty="0" smtClean="0"/>
              <a:t>, per </a:t>
            </a:r>
            <a:r>
              <a:rPr lang="en-US" sz="1600" dirty="0" err="1" smtClean="0"/>
              <a:t>l'hardware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</a:t>
            </a:r>
            <a:r>
              <a:rPr lang="en-US" sz="1600" dirty="0" err="1" smtClean="0"/>
              <a:t>siti</a:t>
            </a:r>
            <a:r>
              <a:rPr lang="en-US" sz="1600" dirty="0" smtClean="0"/>
              <a:t>.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La </a:t>
            </a:r>
            <a:r>
              <a:rPr lang="en-US" sz="1600" dirty="0" err="1" smtClean="0">
                <a:solidFill>
                  <a:srgbClr val="FF0000"/>
                </a:solidFill>
              </a:rPr>
              <a:t>competizione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è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difficile</a:t>
            </a:r>
            <a:r>
              <a:rPr lang="en-US" sz="1600" dirty="0" smtClean="0">
                <a:solidFill>
                  <a:srgbClr val="FF0000"/>
                </a:solidFill>
              </a:rPr>
              <a:t>!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673" y="756488"/>
            <a:ext cx="8072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L’utilizzo delle farm locali sta diventando sempre più importante in ATLAS per le fasi finali delle analisi. Molti gruppi hanno già delle farm a disposizione, ma sono inadeguate, o obsolete oppure utilizzate in prestito. Piccoli finanziamenti sono necessari per garantire queste attività. 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Computing Model 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5665" y="2922325"/>
            <a:ext cx="246380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Il “Tier1 </a:t>
            </a:r>
            <a:r>
              <a:rPr lang="it-IT" sz="1200" dirty="0" err="1" smtClean="0">
                <a:solidFill>
                  <a:srgbClr val="FF0000"/>
                </a:solidFill>
              </a:rPr>
              <a:t>ratio</a:t>
            </a:r>
            <a:r>
              <a:rPr lang="it-IT" sz="1200" dirty="0" smtClean="0">
                <a:solidFill>
                  <a:srgbClr val="FF0000"/>
                </a:solidFill>
              </a:rPr>
              <a:t>“ è quello reale, non quello nelle tabelle WLCG: CNAF 5%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061" y="1206497"/>
            <a:ext cx="78549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Replica dei dati secondo il </a:t>
            </a:r>
            <a:r>
              <a:rPr lang="it-IT" dirty="0" err="1" smtClean="0"/>
              <a:t>Computing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rgbClr val="0000FF"/>
                </a:solidFill>
              </a:rPr>
              <a:t> RAW: </a:t>
            </a:r>
            <a:r>
              <a:rPr lang="it-IT" sz="1600" dirty="0" err="1" smtClean="0">
                <a:solidFill>
                  <a:srgbClr val="0000FF"/>
                </a:solidFill>
              </a:rPr>
              <a:t>1</a:t>
            </a:r>
            <a:r>
              <a:rPr lang="it-IT" sz="1600" dirty="0" smtClean="0">
                <a:solidFill>
                  <a:srgbClr val="0000FF"/>
                </a:solidFill>
              </a:rPr>
              <a:t> copia distribuita sull’insieme dei Tier1 (su disco nel 2010)</a:t>
            </a: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rgbClr val="0000FF"/>
                </a:solidFill>
              </a:rPr>
              <a:t> ESD: </a:t>
            </a:r>
            <a:r>
              <a:rPr lang="it-IT" sz="1600" dirty="0" err="1" smtClean="0">
                <a:solidFill>
                  <a:srgbClr val="0000FF"/>
                </a:solidFill>
              </a:rPr>
              <a:t>2</a:t>
            </a:r>
            <a:r>
              <a:rPr lang="it-IT" sz="1600" dirty="0" smtClean="0">
                <a:solidFill>
                  <a:srgbClr val="0000FF"/>
                </a:solidFill>
              </a:rPr>
              <a:t> copie sull’insieme dei Tier1. Replica nei Tier2 on </a:t>
            </a:r>
            <a:r>
              <a:rPr lang="it-IT" sz="1600" dirty="0" err="1" smtClean="0">
                <a:solidFill>
                  <a:srgbClr val="0000FF"/>
                </a:solidFill>
              </a:rPr>
              <a:t>demand</a:t>
            </a:r>
            <a:endParaRPr lang="it-IT" sz="1600" dirty="0" smtClean="0">
              <a:solidFill>
                <a:srgbClr val="0000FF"/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rgbClr val="0000FF"/>
                </a:solidFill>
              </a:rPr>
              <a:t> AOD: </a:t>
            </a:r>
            <a:r>
              <a:rPr lang="it-IT" sz="1600" dirty="0" err="1" smtClean="0">
                <a:solidFill>
                  <a:srgbClr val="0000FF"/>
                </a:solidFill>
              </a:rPr>
              <a:t>2</a:t>
            </a:r>
            <a:r>
              <a:rPr lang="it-IT" sz="1600" dirty="0" smtClean="0">
                <a:solidFill>
                  <a:srgbClr val="0000FF"/>
                </a:solidFill>
              </a:rPr>
              <a:t> copie sull’insieme dei Tier1. 10 copie sull’insieme dei Tier2 (~ </a:t>
            </a:r>
            <a:r>
              <a:rPr lang="it-IT" sz="1600" dirty="0" err="1" smtClean="0">
                <a:solidFill>
                  <a:srgbClr val="0000FF"/>
                </a:solidFill>
              </a:rPr>
              <a:t>1</a:t>
            </a:r>
            <a:r>
              <a:rPr lang="it-IT" sz="1600" dirty="0" smtClean="0">
                <a:solidFill>
                  <a:srgbClr val="0000FF"/>
                </a:solidFill>
              </a:rPr>
              <a:t> per </a:t>
            </a:r>
            <a:r>
              <a:rPr lang="it-IT" sz="1600" dirty="0" err="1" smtClean="0">
                <a:solidFill>
                  <a:srgbClr val="0000FF"/>
                </a:solidFill>
              </a:rPr>
              <a:t>cloud</a:t>
            </a:r>
            <a:r>
              <a:rPr lang="it-IT" sz="1600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rgbClr val="0000FF"/>
                </a:solidFill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</a:rPr>
              <a:t>dESD</a:t>
            </a:r>
            <a:r>
              <a:rPr lang="it-IT" sz="1600" dirty="0" smtClean="0">
                <a:solidFill>
                  <a:srgbClr val="0000FF"/>
                </a:solidFill>
              </a:rPr>
              <a:t>: non replicati ai Tier1. 10 copie sull’insieme dei Tier2 (~ </a:t>
            </a:r>
            <a:r>
              <a:rPr lang="it-IT" sz="1600" dirty="0" err="1" smtClean="0">
                <a:solidFill>
                  <a:srgbClr val="0000FF"/>
                </a:solidFill>
              </a:rPr>
              <a:t>1</a:t>
            </a:r>
            <a:r>
              <a:rPr lang="it-IT" sz="1600" dirty="0" smtClean="0">
                <a:solidFill>
                  <a:srgbClr val="0000FF"/>
                </a:solidFill>
              </a:rPr>
              <a:t> per </a:t>
            </a:r>
            <a:r>
              <a:rPr lang="it-IT" sz="1600" dirty="0" err="1" smtClean="0">
                <a:solidFill>
                  <a:srgbClr val="0000FF"/>
                </a:solidFill>
              </a:rPr>
              <a:t>cloud</a:t>
            </a:r>
            <a:r>
              <a:rPr lang="it-IT" sz="1600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rgbClr val="0000FF"/>
                </a:solidFill>
              </a:rPr>
              <a:t> Distribuzione nei Tier1 in base al “Tier1 </a:t>
            </a:r>
            <a:r>
              <a:rPr lang="it-IT" sz="1600" dirty="0" err="1" smtClean="0">
                <a:solidFill>
                  <a:srgbClr val="0000FF"/>
                </a:solidFill>
              </a:rPr>
              <a:t>ratio</a:t>
            </a:r>
            <a:r>
              <a:rPr lang="it-IT" sz="1600" dirty="0" smtClean="0">
                <a:solidFill>
                  <a:srgbClr val="0000FF"/>
                </a:solidFill>
              </a:rPr>
              <a:t>”</a:t>
            </a:r>
            <a:endParaRPr lang="it-IT" sz="1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061" y="3460767"/>
            <a:ext cx="7854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Replica dei dati attuale </a:t>
            </a:r>
          </a:p>
          <a:p>
            <a:endParaRPr lang="it-IT" dirty="0" smtClean="0"/>
          </a:p>
          <a:p>
            <a:r>
              <a:rPr lang="it-IT" sz="1600" dirty="0" smtClean="0">
                <a:solidFill>
                  <a:srgbClr val="FF0000"/>
                </a:solidFill>
              </a:rPr>
              <a:t>I siti o le </a:t>
            </a:r>
            <a:r>
              <a:rPr lang="it-IT" sz="1600" dirty="0" err="1" smtClean="0">
                <a:solidFill>
                  <a:srgbClr val="FF0000"/>
                </a:solidFill>
              </a:rPr>
              <a:t>cloud</a:t>
            </a:r>
            <a:r>
              <a:rPr lang="it-IT" sz="1600" dirty="0" smtClean="0">
                <a:solidFill>
                  <a:srgbClr val="FF0000"/>
                </a:solidFill>
              </a:rPr>
              <a:t> grandi copiano più dati dei formati più popolari, rispetto a quanto previsto dal </a:t>
            </a:r>
            <a:r>
              <a:rPr lang="it-IT" sz="1600" dirty="0" err="1" smtClean="0">
                <a:solidFill>
                  <a:srgbClr val="FF0000"/>
                </a:solidFill>
              </a:rPr>
              <a:t>Computing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Model</a:t>
            </a:r>
            <a:r>
              <a:rPr lang="it-IT" sz="1600" dirty="0" smtClean="0">
                <a:solidFill>
                  <a:srgbClr val="FF0000"/>
                </a:solidFill>
              </a:rPr>
              <a:t>, per massimizzare l’analisi </a:t>
            </a:r>
          </a:p>
          <a:p>
            <a:endParaRPr lang="it-IT" sz="1600" dirty="0" smtClean="0"/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rgbClr val="0000FF"/>
                </a:solidFill>
              </a:rPr>
              <a:t> ESD: </a:t>
            </a:r>
            <a:r>
              <a:rPr lang="it-IT" sz="1600" dirty="0" err="1" smtClean="0">
                <a:solidFill>
                  <a:srgbClr val="0000FF"/>
                </a:solidFill>
              </a:rPr>
              <a:t>7</a:t>
            </a:r>
            <a:r>
              <a:rPr lang="it-IT" sz="1600" dirty="0" smtClean="0">
                <a:solidFill>
                  <a:srgbClr val="0000FF"/>
                </a:solidFill>
              </a:rPr>
              <a:t> copie 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0000FF"/>
                </a:solidFill>
              </a:rPr>
              <a:t> 3.5 copie in US. Una copia completa a BNL e 2.5 copie nell’insieme dei Tier2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rgbClr val="0000FF"/>
                </a:solidFill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</a:rPr>
              <a:t>1</a:t>
            </a:r>
            <a:r>
              <a:rPr lang="it-IT" sz="1600" dirty="0" smtClean="0">
                <a:solidFill>
                  <a:srgbClr val="0000FF"/>
                </a:solidFill>
              </a:rPr>
              <a:t> copia completa in FR</a:t>
            </a:r>
          </a:p>
          <a:p>
            <a:pPr lvl="1"/>
            <a:endParaRPr lang="it-IT" sz="1600" dirty="0" smtClean="0"/>
          </a:p>
          <a:p>
            <a:r>
              <a:rPr lang="it-IT" sz="1600" dirty="0" err="1" smtClean="0">
                <a:solidFill>
                  <a:srgbClr val="FF0000"/>
                </a:solidFill>
              </a:rPr>
              <a:t>cloud</a:t>
            </a:r>
            <a:r>
              <a:rPr lang="it-IT" sz="1600" dirty="0" smtClean="0">
                <a:solidFill>
                  <a:srgbClr val="FF0000"/>
                </a:solidFill>
              </a:rPr>
              <a:t> con piccole percentuali di dati fanno poca analisi e </a:t>
            </a:r>
            <a:r>
              <a:rPr lang="it-IT" sz="1600" dirty="0" err="1" smtClean="0">
                <a:solidFill>
                  <a:srgbClr val="FF0000"/>
                </a:solidFill>
              </a:rPr>
              <a:t>cloud</a:t>
            </a:r>
            <a:r>
              <a:rPr lang="it-IT" sz="1600" dirty="0" smtClean="0">
                <a:solidFill>
                  <a:srgbClr val="FF0000"/>
                </a:solidFill>
              </a:rPr>
              <a:t> grandi diventano attrattori per i job anche degli stranieri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571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2010 LHC – </a:t>
            </a:r>
            <a:r>
              <a:rPr lang="en-US" sz="2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Data Distribution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56111" y="765696"/>
            <a:ext cx="8324850" cy="5605462"/>
            <a:chOff x="76200" y="490538"/>
            <a:chExt cx="8324850" cy="5605462"/>
          </a:xfrm>
        </p:grpSpPr>
        <p:grpSp>
          <p:nvGrpSpPr>
            <p:cNvPr id="81" name="Group 32"/>
            <p:cNvGrpSpPr>
              <a:grpSpLocks/>
            </p:cNvGrpSpPr>
            <p:nvPr/>
          </p:nvGrpSpPr>
          <p:grpSpPr bwMode="auto">
            <a:xfrm>
              <a:off x="76200" y="490538"/>
              <a:ext cx="8324850" cy="5605462"/>
              <a:chOff x="0" y="636657"/>
              <a:chExt cx="8324400" cy="5605743"/>
            </a:xfrm>
          </p:grpSpPr>
          <p:sp>
            <p:nvSpPr>
              <p:cNvPr id="87" name="Rectangle 31"/>
              <p:cNvSpPr>
                <a:spLocks noChangeArrowheads="1"/>
              </p:cNvSpPr>
              <p:nvPr/>
            </p:nvSpPr>
            <p:spPr bwMode="auto">
              <a:xfrm>
                <a:off x="152400" y="914400"/>
                <a:ext cx="8172000" cy="5328000"/>
              </a:xfrm>
              <a:prstGeom prst="rect">
                <a:avLst/>
              </a:prstGeom>
              <a:solidFill>
                <a:srgbClr val="99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88" name="Picture 22" descr="simone.tiff"/>
              <p:cNvPicPr preferRelativeResize="0"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1000" y="1205230"/>
                <a:ext cx="7772400" cy="481457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pic>
          <p:sp>
            <p:nvSpPr>
              <p:cNvPr id="89" name="TextBox 9"/>
              <p:cNvSpPr txBox="1">
                <a:spLocks noChangeArrowheads="1"/>
              </p:cNvSpPr>
              <p:nvPr/>
            </p:nvSpPr>
            <p:spPr bwMode="auto">
              <a:xfrm>
                <a:off x="0" y="924580"/>
                <a:ext cx="990465" cy="52322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</a:rPr>
                  <a:t>MB/</a:t>
                </a:r>
                <a:r>
                  <a:rPr lang="en-US" sz="1400" dirty="0" err="1">
                    <a:solidFill>
                      <a:srgbClr val="000000"/>
                    </a:solidFill>
                  </a:rPr>
                  <a:t>s</a:t>
                </a:r>
                <a:endParaRPr lang="en-US" sz="1400" dirty="0">
                  <a:solidFill>
                    <a:srgbClr val="000000"/>
                  </a:solidFill>
                </a:endParaRPr>
              </a:p>
              <a:p>
                <a:r>
                  <a:rPr lang="en-US" sz="1400" dirty="0">
                    <a:solidFill>
                      <a:srgbClr val="000000"/>
                    </a:solidFill>
                  </a:rPr>
                  <a:t>per day</a:t>
                </a:r>
              </a:p>
            </p:txBody>
          </p:sp>
          <p:sp>
            <p:nvSpPr>
              <p:cNvPr id="90" name="Text Box 7"/>
              <p:cNvSpPr txBox="1">
                <a:spLocks noChangeArrowheads="1"/>
              </p:cNvSpPr>
              <p:nvPr/>
            </p:nvSpPr>
            <p:spPr bwMode="auto">
              <a:xfrm>
                <a:off x="1017765" y="636657"/>
                <a:ext cx="6249780" cy="353961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kumimoji="1" lang="en-US" sz="1700" dirty="0">
                    <a:ea typeface="Arial" charset="0"/>
                    <a:cs typeface="Arial" charset="0"/>
                  </a:rPr>
                  <a:t>Total data throughput through the Grid: 1</a:t>
                </a:r>
                <a:r>
                  <a:rPr kumimoji="1" lang="en-US" sz="1700" baseline="30000" dirty="0">
                    <a:ea typeface="Arial" charset="0"/>
                    <a:cs typeface="Arial" charset="0"/>
                  </a:rPr>
                  <a:t>st</a:t>
                </a:r>
                <a:r>
                  <a:rPr kumimoji="1" lang="en-US" sz="1700" dirty="0">
                    <a:ea typeface="Arial" charset="0"/>
                    <a:cs typeface="Arial" charset="0"/>
                  </a:rPr>
                  <a:t> January to 25</a:t>
                </a:r>
                <a:r>
                  <a:rPr kumimoji="1" lang="en-US" sz="1700" baseline="30000" dirty="0">
                    <a:ea typeface="Arial" charset="0"/>
                    <a:cs typeface="Arial" charset="0"/>
                  </a:rPr>
                  <a:t>th</a:t>
                </a:r>
                <a:r>
                  <a:rPr kumimoji="1" lang="en-US" sz="1700" dirty="0">
                    <a:ea typeface="Arial" charset="0"/>
                    <a:cs typeface="Arial" charset="0"/>
                  </a:rPr>
                  <a:t> May 2010  </a:t>
                </a:r>
                <a:r>
                  <a:rPr kumimoji="1" lang="en-US" sz="1700" dirty="0">
                    <a:ea typeface="Arial" charset="0"/>
                    <a:cs typeface="Arial" charset="0"/>
                    <a:sym typeface="Wingdings" charset="2"/>
                  </a:rPr>
                  <a:t> </a:t>
                </a:r>
              </a:p>
            </p:txBody>
          </p:sp>
          <p:cxnSp>
            <p:nvCxnSpPr>
              <p:cNvPr id="91" name="Straight Arrow Connector 21"/>
              <p:cNvCxnSpPr>
                <a:cxnSpLocks noChangeShapeType="1"/>
              </p:cNvCxnSpPr>
              <p:nvPr/>
            </p:nvCxnSpPr>
            <p:spPr bwMode="auto">
              <a:xfrm rot="5400000">
                <a:off x="6623690" y="3581137"/>
                <a:ext cx="914319" cy="158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" name="Straight Connector 24"/>
              <p:cNvCxnSpPr>
                <a:cxnSpLocks noChangeShapeType="1"/>
              </p:cNvCxnSpPr>
              <p:nvPr/>
            </p:nvCxnSpPr>
            <p:spPr bwMode="auto">
              <a:xfrm rot="16200000" flipH="1">
                <a:off x="343071" y="3314872"/>
                <a:ext cx="38858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93" name="Straight Connector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1848173" y="3295973"/>
                <a:ext cx="39236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94" name="TextBox 13"/>
              <p:cNvSpPr txBox="1">
                <a:spLocks noChangeArrowheads="1"/>
              </p:cNvSpPr>
              <p:nvPr/>
            </p:nvSpPr>
            <p:spPr bwMode="auto">
              <a:xfrm>
                <a:off x="1143000" y="3502250"/>
                <a:ext cx="1472209" cy="292388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MC reprocessing</a:t>
                </a:r>
              </a:p>
            </p:txBody>
          </p:sp>
          <p:sp>
            <p:nvSpPr>
              <p:cNvPr id="95" name="TextBox 13"/>
              <p:cNvSpPr txBox="1">
                <a:spLocks noChangeArrowheads="1"/>
              </p:cNvSpPr>
              <p:nvPr/>
            </p:nvSpPr>
            <p:spPr bwMode="auto">
              <a:xfrm>
                <a:off x="2743200" y="3235357"/>
                <a:ext cx="1174764" cy="492443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2009 data</a:t>
                </a:r>
              </a:p>
              <a:p>
                <a:r>
                  <a:rPr lang="en-US" sz="1300">
                    <a:solidFill>
                      <a:srgbClr val="000000"/>
                    </a:solidFill>
                  </a:rPr>
                  <a:t>reprocessing</a:t>
                </a:r>
              </a:p>
            </p:txBody>
          </p:sp>
          <p:sp>
            <p:nvSpPr>
              <p:cNvPr id="96" name="TextBox 27"/>
              <p:cNvSpPr txBox="1">
                <a:spLocks noChangeArrowheads="1"/>
              </p:cNvSpPr>
              <p:nvPr/>
            </p:nvSpPr>
            <p:spPr bwMode="auto">
              <a:xfrm>
                <a:off x="1295400" y="1371533"/>
                <a:ext cx="422213" cy="307792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Jan</a:t>
                </a:r>
              </a:p>
            </p:txBody>
          </p:sp>
          <p:sp>
            <p:nvSpPr>
              <p:cNvPr id="97" name="TextBox 28"/>
              <p:cNvSpPr txBox="1">
                <a:spLocks noChangeArrowheads="1"/>
              </p:cNvSpPr>
              <p:nvPr/>
            </p:nvSpPr>
            <p:spPr bwMode="auto">
              <a:xfrm>
                <a:off x="2819400" y="1371533"/>
                <a:ext cx="448161" cy="307792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Feb</a:t>
                </a:r>
              </a:p>
            </p:txBody>
          </p:sp>
          <p:sp>
            <p:nvSpPr>
              <p:cNvPr id="98" name="TextBox 29"/>
              <p:cNvSpPr txBox="1">
                <a:spLocks noChangeArrowheads="1"/>
              </p:cNvSpPr>
              <p:nvPr/>
            </p:nvSpPr>
            <p:spPr bwMode="auto">
              <a:xfrm>
                <a:off x="4114800" y="1368650"/>
                <a:ext cx="654336" cy="307792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FFFFFF"/>
                    </a:solidFill>
                  </a:rPr>
                  <a:t>March</a:t>
                </a:r>
              </a:p>
            </p:txBody>
          </p:sp>
          <p:sp>
            <p:nvSpPr>
              <p:cNvPr id="99" name="TextBox 30"/>
              <p:cNvSpPr txBox="1">
                <a:spLocks noChangeArrowheads="1"/>
              </p:cNvSpPr>
              <p:nvPr/>
            </p:nvSpPr>
            <p:spPr bwMode="auto">
              <a:xfrm>
                <a:off x="5715000" y="1371600"/>
                <a:ext cx="527842" cy="307792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FFFFFF"/>
                    </a:solidFill>
                  </a:rPr>
                  <a:t>April</a:t>
                </a:r>
              </a:p>
            </p:txBody>
          </p:sp>
          <p:cxnSp>
            <p:nvCxnSpPr>
              <p:cNvPr id="100" name="Straight Connector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3295974" y="3295973"/>
                <a:ext cx="39236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101" name="Straight Connector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4896173" y="3333427"/>
                <a:ext cx="39236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102" name="TextBox 30"/>
              <p:cNvSpPr txBox="1">
                <a:spLocks noChangeArrowheads="1"/>
              </p:cNvSpPr>
              <p:nvPr/>
            </p:nvSpPr>
            <p:spPr bwMode="auto">
              <a:xfrm>
                <a:off x="7098482" y="1368650"/>
                <a:ext cx="502071" cy="307792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FFFFFF"/>
                    </a:solidFill>
                  </a:rPr>
                  <a:t>May</a:t>
                </a:r>
              </a:p>
            </p:txBody>
          </p:sp>
          <p:cxnSp>
            <p:nvCxnSpPr>
              <p:cNvPr id="103" name="Straight Connector 27"/>
              <p:cNvCxnSpPr>
                <a:cxnSpLocks noChangeShapeType="1"/>
              </p:cNvCxnSpPr>
              <p:nvPr/>
            </p:nvCxnSpPr>
            <p:spPr bwMode="auto">
              <a:xfrm>
                <a:off x="685800" y="2438400"/>
                <a:ext cx="7524000" cy="1588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4" name="Straight Arrow Connector 29"/>
              <p:cNvCxnSpPr>
                <a:cxnSpLocks noChangeShapeType="1"/>
              </p:cNvCxnSpPr>
              <p:nvPr/>
            </p:nvCxnSpPr>
            <p:spPr bwMode="auto">
              <a:xfrm rot="16200000" flipH="1">
                <a:off x="4465853" y="3856253"/>
                <a:ext cx="1166401" cy="417493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05" name="TextBox 13"/>
              <p:cNvSpPr txBox="1">
                <a:spLocks noChangeArrowheads="1"/>
              </p:cNvSpPr>
              <p:nvPr/>
            </p:nvSpPr>
            <p:spPr bwMode="auto">
              <a:xfrm>
                <a:off x="4267200" y="3065401"/>
                <a:ext cx="1146213" cy="738599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</a:rPr>
                  <a:t>Start of 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</a:rPr>
                  <a:t>7 </a:t>
                </a:r>
                <a:r>
                  <a:rPr lang="en-US" sz="1400" dirty="0" err="1">
                    <a:solidFill>
                      <a:srgbClr val="000000"/>
                    </a:solidFill>
                  </a:rPr>
                  <a:t>TeV</a:t>
                </a:r>
                <a:endParaRPr lang="en-US" sz="1400" dirty="0">
                  <a:solidFill>
                    <a:srgbClr val="000000"/>
                  </a:solidFill>
                </a:endParaRPr>
              </a:p>
              <a:p>
                <a:r>
                  <a:rPr lang="en-US" sz="1400" dirty="0">
                    <a:solidFill>
                      <a:srgbClr val="000000"/>
                    </a:solidFill>
                  </a:rPr>
                  <a:t>data-taking</a:t>
                </a:r>
              </a:p>
            </p:txBody>
          </p:sp>
          <p:sp>
            <p:nvSpPr>
              <p:cNvPr id="106" name="TextBox 30"/>
              <p:cNvSpPr txBox="1">
                <a:spLocks noChangeArrowheads="1"/>
              </p:cNvSpPr>
              <p:nvPr/>
            </p:nvSpPr>
            <p:spPr bwMode="auto">
              <a:xfrm>
                <a:off x="76200" y="2267635"/>
                <a:ext cx="762373" cy="307777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6 GB/s</a:t>
                </a:r>
              </a:p>
            </p:txBody>
          </p:sp>
        </p:grpSp>
        <p:cxnSp>
          <p:nvCxnSpPr>
            <p:cNvPr id="82" name="Straight Arrow Connector 42"/>
            <p:cNvCxnSpPr>
              <a:cxnSpLocks noChangeAspect="1"/>
            </p:cNvCxnSpPr>
            <p:nvPr/>
          </p:nvCxnSpPr>
          <p:spPr bwMode="auto">
            <a:xfrm rot="16200000" flipH="1">
              <a:off x="6465927" y="2609889"/>
              <a:ext cx="542604" cy="1812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3" name="Straight Arrow Connector 50"/>
            <p:cNvCxnSpPr>
              <a:cxnSpLocks noChangeShapeType="1"/>
            </p:cNvCxnSpPr>
            <p:nvPr/>
          </p:nvCxnSpPr>
          <p:spPr bwMode="auto">
            <a:xfrm>
              <a:off x="7162800" y="2362200"/>
              <a:ext cx="609600" cy="2286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84" name="TextBox 83"/>
            <p:cNvSpPr txBox="1"/>
            <p:nvPr/>
          </p:nvSpPr>
          <p:spPr>
            <a:xfrm>
              <a:off x="5867400" y="1905000"/>
              <a:ext cx="112845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Data and MC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reprocessing</a:t>
              </a:r>
            </a:p>
          </p:txBody>
        </p:sp>
        <p:cxnSp>
          <p:nvCxnSpPr>
            <p:cNvPr id="85" name="Straight Connector 32"/>
            <p:cNvCxnSpPr>
              <a:cxnSpLocks noChangeShapeType="1"/>
            </p:cNvCxnSpPr>
            <p:nvPr/>
          </p:nvCxnSpPr>
          <p:spPr bwMode="auto">
            <a:xfrm>
              <a:off x="838200" y="4189413"/>
              <a:ext cx="7380288" cy="158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sp>
          <p:nvSpPr>
            <p:cNvPr id="86" name="TextBox 30"/>
            <p:cNvSpPr txBox="1">
              <a:spLocks noChangeArrowheads="1"/>
            </p:cNvSpPr>
            <p:nvPr/>
          </p:nvSpPr>
          <p:spPr bwMode="auto">
            <a:xfrm>
              <a:off x="76200" y="3962400"/>
              <a:ext cx="869950" cy="52387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~2 GB/</a:t>
              </a:r>
              <a:r>
                <a:rPr lang="en-US" sz="1400" dirty="0" err="1">
                  <a:solidFill>
                    <a:srgbClr val="000000"/>
                  </a:solidFill>
                </a:rPr>
                <a:t>s</a:t>
              </a:r>
              <a:endParaRPr lang="en-US" sz="1400" dirty="0">
                <a:solidFill>
                  <a:srgbClr val="000000"/>
                </a:solidFill>
              </a:endParaRPr>
            </a:p>
            <a:p>
              <a:r>
                <a:rPr lang="en-US" sz="1400" dirty="0">
                  <a:solidFill>
                    <a:srgbClr val="000000"/>
                  </a:solidFill>
                </a:rPr>
                <a:t>(design)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Dario">
  <a:themeElements>
    <a:clrScheme name="">
      <a:dk1>
        <a:srgbClr val="000000"/>
      </a:dk1>
      <a:lt1>
        <a:srgbClr val="FFFFFF"/>
      </a:lt1>
      <a:dk2>
        <a:srgbClr val="3333FF"/>
      </a:dk2>
      <a:lt2>
        <a:srgbClr val="000000"/>
      </a:lt2>
      <a:accent1>
        <a:srgbClr val="D6009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8AAC8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ari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533400" marR="0" indent="-441325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charset="2"/>
          <a:buChar char="l"/>
          <a:tabLst/>
          <a:defRPr kumimoji="0" lang="it-IT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533400" marR="0" indent="-441325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charset="2"/>
          <a:buChar char="l"/>
          <a:tabLst/>
          <a:defRPr kumimoji="0" lang="it-IT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2_Dari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MDT digitization">
  <a:themeElements>
    <a:clrScheme name="MDT digitizatio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MDT digitiz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6" charset="0"/>
          </a:defRPr>
        </a:defPPr>
      </a:lstStyle>
    </a:lnDef>
  </a:objectDefaults>
  <a:extraClrSchemeLst>
    <a:extraClrScheme>
      <a:clrScheme name="MDT digitizatio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T digitizatio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T digitizatio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T digitizatio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ario">
  <a:themeElements>
    <a:clrScheme name="">
      <a:dk1>
        <a:srgbClr val="000000"/>
      </a:dk1>
      <a:lt1>
        <a:srgbClr val="FFFFFF"/>
      </a:lt1>
      <a:dk2>
        <a:srgbClr val="3333FF"/>
      </a:dk2>
      <a:lt2>
        <a:srgbClr val="000000"/>
      </a:lt2>
      <a:accent1>
        <a:srgbClr val="D6009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8AAC8"/>
      </a:accent5>
      <a:accent6>
        <a:srgbClr val="2D2D8A"/>
      </a:accent6>
      <a:hlink>
        <a:srgbClr val="009999"/>
      </a:hlink>
      <a:folHlink>
        <a:srgbClr val="99CC00"/>
      </a:folHlink>
    </a:clrScheme>
    <a:fontScheme name="Dari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6009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6009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Dari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Dario">
  <a:themeElements>
    <a:clrScheme name="">
      <a:dk1>
        <a:srgbClr val="000000"/>
      </a:dk1>
      <a:lt1>
        <a:srgbClr val="FFFFFF"/>
      </a:lt1>
      <a:dk2>
        <a:srgbClr val="3333FF"/>
      </a:dk2>
      <a:lt2>
        <a:srgbClr val="000000"/>
      </a:lt2>
      <a:accent1>
        <a:srgbClr val="D6009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8AAC8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ari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533400" marR="0" indent="-441325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Char char="l"/>
          <a:tabLst/>
          <a:defRPr kumimoji="0" lang="it-IT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533400" marR="0" indent="-441325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Char char="l"/>
          <a:tabLst/>
          <a:defRPr kumimoji="0" lang="it-IT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2_Dari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5981</TotalTime>
  <Words>5837</Words>
  <Application>Microsoft Macintosh PowerPoint</Application>
  <PresentationFormat>On-screen Show (4:3)</PresentationFormat>
  <Paragraphs>924</Paragraphs>
  <Slides>78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15</vt:i4>
      </vt:variant>
      <vt:variant>
        <vt:lpstr>Slide Titles</vt:lpstr>
      </vt:variant>
      <vt:variant>
        <vt:i4>78</vt:i4>
      </vt:variant>
    </vt:vector>
  </HeadingPairs>
  <TitlesOfParts>
    <vt:vector size="93" baseType="lpstr">
      <vt:lpstr>3_Office Theme</vt:lpstr>
      <vt:lpstr>4_Office Theme</vt:lpstr>
      <vt:lpstr>Office Theme</vt:lpstr>
      <vt:lpstr>Office Theme</vt:lpstr>
      <vt:lpstr>1_Office Theme</vt:lpstr>
      <vt:lpstr>5_Office Theme</vt:lpstr>
      <vt:lpstr>2_Office Theme</vt:lpstr>
      <vt:lpstr>2_Dario</vt:lpstr>
      <vt:lpstr>6_Office Theme</vt:lpstr>
      <vt:lpstr>7_Office Theme</vt:lpstr>
      <vt:lpstr>8_Office Theme</vt:lpstr>
      <vt:lpstr>3_Dario</vt:lpstr>
      <vt:lpstr>MDT digitization</vt:lpstr>
      <vt:lpstr>Dario</vt:lpstr>
      <vt:lpstr>9_Office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INFN Roma Tier2 center</vt:lpstr>
      <vt:lpstr>Connettività di rete</vt:lpstr>
      <vt:lpstr>Connettività di rete [2]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Edificio Calcolo attualmente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</vt:vector>
  </TitlesOfParts>
  <Company>INFN Napoli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Gianpaolo Carlino</dc:creator>
  <cp:lastModifiedBy>Gianpaolo Carlino</cp:lastModifiedBy>
  <cp:revision>209</cp:revision>
  <dcterms:created xsi:type="dcterms:W3CDTF">2010-07-12T17:32:17Z</dcterms:created>
  <dcterms:modified xsi:type="dcterms:W3CDTF">2010-07-12T17:43:26Z</dcterms:modified>
</cp:coreProperties>
</file>