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01.jpg" ContentType="image/jpeg"/>
  <Override PartName="/ppt/media/image102.jpg" ContentType="image/jpeg"/>
  <Override PartName="/ppt/media/image103.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12.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695" r:id="rId3"/>
    <p:sldMasterId id="2147483710" r:id="rId4"/>
    <p:sldMasterId id="2147483740" r:id="rId5"/>
    <p:sldMasterId id="2147483911" r:id="rId6"/>
    <p:sldMasterId id="2147483925" r:id="rId7"/>
  </p:sldMasterIdLst>
  <p:notesMasterIdLst>
    <p:notesMasterId r:id="rId82"/>
  </p:notesMasterIdLst>
  <p:handoutMasterIdLst>
    <p:handoutMasterId r:id="rId83"/>
  </p:handoutMasterIdLst>
  <p:sldIdLst>
    <p:sldId id="256" r:id="rId8"/>
    <p:sldId id="299" r:id="rId9"/>
    <p:sldId id="303" r:id="rId10"/>
    <p:sldId id="304" r:id="rId11"/>
    <p:sldId id="302" r:id="rId12"/>
    <p:sldId id="311" r:id="rId13"/>
    <p:sldId id="317" r:id="rId14"/>
    <p:sldId id="258" r:id="rId15"/>
    <p:sldId id="312" r:id="rId16"/>
    <p:sldId id="313" r:id="rId17"/>
    <p:sldId id="315" r:id="rId18"/>
    <p:sldId id="314" r:id="rId19"/>
    <p:sldId id="316" r:id="rId20"/>
    <p:sldId id="267" r:id="rId21"/>
    <p:sldId id="260" r:id="rId22"/>
    <p:sldId id="1797" r:id="rId23"/>
    <p:sldId id="261" r:id="rId24"/>
    <p:sldId id="259" r:id="rId25"/>
    <p:sldId id="295" r:id="rId26"/>
    <p:sldId id="294" r:id="rId27"/>
    <p:sldId id="296" r:id="rId28"/>
    <p:sldId id="289" r:id="rId29"/>
    <p:sldId id="297" r:id="rId30"/>
    <p:sldId id="266" r:id="rId31"/>
    <p:sldId id="1097" r:id="rId32"/>
    <p:sldId id="286" r:id="rId33"/>
    <p:sldId id="269" r:id="rId34"/>
    <p:sldId id="1113" r:id="rId35"/>
    <p:sldId id="1106" r:id="rId36"/>
    <p:sldId id="1098" r:id="rId37"/>
    <p:sldId id="1807" r:id="rId38"/>
    <p:sldId id="1808" r:id="rId39"/>
    <p:sldId id="1809" r:id="rId40"/>
    <p:sldId id="1810" r:id="rId41"/>
    <p:sldId id="1811" r:id="rId42"/>
    <p:sldId id="262" r:id="rId43"/>
    <p:sldId id="1815" r:id="rId44"/>
    <p:sldId id="1816" r:id="rId45"/>
    <p:sldId id="1817" r:id="rId46"/>
    <p:sldId id="274" r:id="rId47"/>
    <p:sldId id="1819" r:id="rId48"/>
    <p:sldId id="434" r:id="rId49"/>
    <p:sldId id="1115" r:id="rId50"/>
    <p:sldId id="1095" r:id="rId51"/>
    <p:sldId id="1135" r:id="rId52"/>
    <p:sldId id="1136" r:id="rId53"/>
    <p:sldId id="1134" r:id="rId54"/>
    <p:sldId id="1820" r:id="rId55"/>
    <p:sldId id="375" r:id="rId56"/>
    <p:sldId id="376" r:id="rId57"/>
    <p:sldId id="430" r:id="rId58"/>
    <p:sldId id="1821" r:id="rId59"/>
    <p:sldId id="464" r:id="rId60"/>
    <p:sldId id="1116" r:id="rId61"/>
    <p:sldId id="1117" r:id="rId62"/>
    <p:sldId id="1118" r:id="rId63"/>
    <p:sldId id="1133" r:id="rId64"/>
    <p:sldId id="1120" r:id="rId65"/>
    <p:sldId id="1132" r:id="rId66"/>
    <p:sldId id="1131" r:id="rId67"/>
    <p:sldId id="473" r:id="rId68"/>
    <p:sldId id="1805" r:id="rId69"/>
    <p:sldId id="1124" r:id="rId70"/>
    <p:sldId id="1125" r:id="rId71"/>
    <p:sldId id="1126" r:id="rId72"/>
    <p:sldId id="1127" r:id="rId73"/>
    <p:sldId id="1111" r:id="rId74"/>
    <p:sldId id="1096" r:id="rId75"/>
    <p:sldId id="1103" r:id="rId76"/>
    <p:sldId id="1104" r:id="rId77"/>
    <p:sldId id="283" r:id="rId78"/>
    <p:sldId id="287" r:id="rId79"/>
    <p:sldId id="365" r:id="rId80"/>
    <p:sldId id="366" r:id="rId81"/>
  </p:sldIdLst>
  <p:sldSz cx="9144000" cy="6858000" type="screen4x3"/>
  <p:notesSz cx="9144000" cy="6858000"/>
  <p:defaultTextStyle>
    <a:defPPr>
      <a:defRPr lang="en-US"/>
    </a:defPPr>
    <a:lvl1pPr marL="0" algn="l" defTabSz="456797" rtl="0" eaLnBrk="1" latinLnBrk="0" hangingPunct="1">
      <a:defRPr sz="1800" kern="1200">
        <a:solidFill>
          <a:schemeClr val="tx1"/>
        </a:solidFill>
        <a:latin typeface="+mn-lt"/>
        <a:ea typeface="+mn-ea"/>
        <a:cs typeface="+mn-cs"/>
      </a:defRPr>
    </a:lvl1pPr>
    <a:lvl2pPr marL="456797" algn="l" defTabSz="456797" rtl="0" eaLnBrk="1" latinLnBrk="0" hangingPunct="1">
      <a:defRPr sz="1800" kern="1200">
        <a:solidFill>
          <a:schemeClr val="tx1"/>
        </a:solidFill>
        <a:latin typeface="+mn-lt"/>
        <a:ea typeface="+mn-ea"/>
        <a:cs typeface="+mn-cs"/>
      </a:defRPr>
    </a:lvl2pPr>
    <a:lvl3pPr marL="913588" algn="l" defTabSz="456797" rtl="0" eaLnBrk="1" latinLnBrk="0" hangingPunct="1">
      <a:defRPr sz="1800" kern="1200">
        <a:solidFill>
          <a:schemeClr val="tx1"/>
        </a:solidFill>
        <a:latin typeface="+mn-lt"/>
        <a:ea typeface="+mn-ea"/>
        <a:cs typeface="+mn-cs"/>
      </a:defRPr>
    </a:lvl3pPr>
    <a:lvl4pPr marL="1370382" algn="l" defTabSz="456797" rtl="0" eaLnBrk="1" latinLnBrk="0" hangingPunct="1">
      <a:defRPr sz="1800" kern="1200">
        <a:solidFill>
          <a:schemeClr val="tx1"/>
        </a:solidFill>
        <a:latin typeface="+mn-lt"/>
        <a:ea typeface="+mn-ea"/>
        <a:cs typeface="+mn-cs"/>
      </a:defRPr>
    </a:lvl4pPr>
    <a:lvl5pPr marL="1827177" algn="l" defTabSz="456797" rtl="0" eaLnBrk="1" latinLnBrk="0" hangingPunct="1">
      <a:defRPr sz="1800" kern="1200">
        <a:solidFill>
          <a:schemeClr val="tx1"/>
        </a:solidFill>
        <a:latin typeface="+mn-lt"/>
        <a:ea typeface="+mn-ea"/>
        <a:cs typeface="+mn-cs"/>
      </a:defRPr>
    </a:lvl5pPr>
    <a:lvl6pPr marL="2283971" algn="l" defTabSz="456797" rtl="0" eaLnBrk="1" latinLnBrk="0" hangingPunct="1">
      <a:defRPr sz="1800" kern="1200">
        <a:solidFill>
          <a:schemeClr val="tx1"/>
        </a:solidFill>
        <a:latin typeface="+mn-lt"/>
        <a:ea typeface="+mn-ea"/>
        <a:cs typeface="+mn-cs"/>
      </a:defRPr>
    </a:lvl6pPr>
    <a:lvl7pPr marL="2740763" algn="l" defTabSz="456797" rtl="0" eaLnBrk="1" latinLnBrk="0" hangingPunct="1">
      <a:defRPr sz="1800" kern="1200">
        <a:solidFill>
          <a:schemeClr val="tx1"/>
        </a:solidFill>
        <a:latin typeface="+mn-lt"/>
        <a:ea typeface="+mn-ea"/>
        <a:cs typeface="+mn-cs"/>
      </a:defRPr>
    </a:lvl7pPr>
    <a:lvl8pPr marL="3197557" algn="l" defTabSz="456797" rtl="0" eaLnBrk="1" latinLnBrk="0" hangingPunct="1">
      <a:defRPr sz="1800" kern="1200">
        <a:solidFill>
          <a:schemeClr val="tx1"/>
        </a:solidFill>
        <a:latin typeface="+mn-lt"/>
        <a:ea typeface="+mn-ea"/>
        <a:cs typeface="+mn-cs"/>
      </a:defRPr>
    </a:lvl8pPr>
    <a:lvl9pPr marL="3654350" algn="l" defTabSz="45679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B698A8-3052-D74E-A34E-239AFE8AE0CF}">
          <p14:sldIdLst>
            <p14:sldId id="256"/>
            <p14:sldId id="299"/>
            <p14:sldId id="303"/>
            <p14:sldId id="304"/>
            <p14:sldId id="302"/>
            <p14:sldId id="311"/>
            <p14:sldId id="317"/>
            <p14:sldId id="258"/>
            <p14:sldId id="312"/>
            <p14:sldId id="313"/>
            <p14:sldId id="315"/>
            <p14:sldId id="314"/>
            <p14:sldId id="316"/>
            <p14:sldId id="267"/>
            <p14:sldId id="260"/>
            <p14:sldId id="1797"/>
            <p14:sldId id="261"/>
            <p14:sldId id="259"/>
            <p14:sldId id="295"/>
            <p14:sldId id="294"/>
            <p14:sldId id="296"/>
            <p14:sldId id="289"/>
            <p14:sldId id="297"/>
            <p14:sldId id="266"/>
            <p14:sldId id="1097"/>
            <p14:sldId id="286"/>
            <p14:sldId id="269"/>
          </p14:sldIdLst>
        </p14:section>
        <p14:section name="Default Section" id="{A0D2F309-791F-B54E-B896-54E427EB1C4D}">
          <p14:sldIdLst>
            <p14:sldId id="1113"/>
            <p14:sldId id="1106"/>
            <p14:sldId id="1098"/>
            <p14:sldId id="1807"/>
            <p14:sldId id="1808"/>
            <p14:sldId id="1809"/>
            <p14:sldId id="1810"/>
            <p14:sldId id="1811"/>
            <p14:sldId id="262"/>
            <p14:sldId id="1815"/>
            <p14:sldId id="1816"/>
            <p14:sldId id="1817"/>
            <p14:sldId id="274"/>
            <p14:sldId id="1819"/>
            <p14:sldId id="434"/>
            <p14:sldId id="1115"/>
            <p14:sldId id="1095"/>
            <p14:sldId id="1135"/>
            <p14:sldId id="1136"/>
            <p14:sldId id="1134"/>
            <p14:sldId id="1820"/>
            <p14:sldId id="375"/>
            <p14:sldId id="376"/>
            <p14:sldId id="430"/>
            <p14:sldId id="1821"/>
            <p14:sldId id="464"/>
            <p14:sldId id="1116"/>
            <p14:sldId id="1117"/>
            <p14:sldId id="1118"/>
            <p14:sldId id="1133"/>
            <p14:sldId id="1120"/>
            <p14:sldId id="1132"/>
            <p14:sldId id="1131"/>
            <p14:sldId id="473"/>
            <p14:sldId id="1805"/>
            <p14:sldId id="1124"/>
            <p14:sldId id="1125"/>
            <p14:sldId id="1126"/>
            <p14:sldId id="1127"/>
            <p14:sldId id="1111"/>
            <p14:sldId id="1096"/>
            <p14:sldId id="1103"/>
            <p14:sldId id="1104"/>
            <p14:sldId id="283"/>
            <p14:sldId id="287"/>
            <p14:sldId id="365"/>
            <p14:sldId id="366"/>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44B"/>
    <a:srgbClr val="002145"/>
    <a:srgbClr val="13095D"/>
    <a:srgbClr val="021933"/>
    <a:srgbClr val="001E3E"/>
    <a:srgbClr val="18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648"/>
  </p:normalViewPr>
  <p:slideViewPr>
    <p:cSldViewPr>
      <p:cViewPr varScale="1">
        <p:scale>
          <a:sx n="112" d="100"/>
          <a:sy n="112" d="100"/>
        </p:scale>
        <p:origin x="1312" y="192"/>
      </p:cViewPr>
      <p:guideLst>
        <p:guide orient="horz" pos="2880"/>
        <p:guide pos="2160"/>
      </p:guideLst>
    </p:cSldViewPr>
  </p:slideViewPr>
  <p:notesTextViewPr>
    <p:cViewPr>
      <p:scale>
        <a:sx n="100" d="100"/>
        <a:sy n="100" d="100"/>
      </p:scale>
      <p:origin x="0" y="0"/>
    </p:cViewPr>
  </p:notesTextViewPr>
  <p:sorterViewPr>
    <p:cViewPr>
      <p:scale>
        <a:sx n="66" d="100"/>
        <a:sy n="66" d="100"/>
      </p:scale>
      <p:origin x="0" y="46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D8C870AD-33A8-FE4D-BC8D-ED62BC850B54}" type="datetimeFigureOut">
              <a:rPr lang="en-US" smtClean="0"/>
              <a:t>7/21/21</a:t>
            </a:fld>
            <a:endParaRPr lang="en-GB"/>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CA507345-6270-6B4C-918C-F0DB8A4F884A}" type="slidenum">
              <a:rPr lang="en-GB" smtClean="0"/>
              <a:t>‹#›</a:t>
            </a:fld>
            <a:endParaRPr lang="en-GB"/>
          </a:p>
        </p:txBody>
      </p:sp>
    </p:spTree>
    <p:extLst>
      <p:ext uri="{BB962C8B-B14F-4D97-AF65-F5344CB8AC3E}">
        <p14:creationId xmlns:p14="http://schemas.microsoft.com/office/powerpoint/2010/main" val="24225619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E0E92D3-EF0E-3A41-932A-9E66C3D3E499}" type="datetimeFigureOut">
              <a:rPr lang="en-US" smtClean="0"/>
              <a:t>7/21/21</a:t>
            </a:fld>
            <a:endParaRPr lang="en-GB"/>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671B075D-4E9D-624F-9C75-B0606AF6669D}" type="slidenum">
              <a:rPr lang="en-GB" smtClean="0"/>
              <a:t>‹#›</a:t>
            </a:fld>
            <a:endParaRPr lang="en-GB"/>
          </a:p>
        </p:txBody>
      </p:sp>
    </p:spTree>
    <p:extLst>
      <p:ext uri="{BB962C8B-B14F-4D97-AF65-F5344CB8AC3E}">
        <p14:creationId xmlns:p14="http://schemas.microsoft.com/office/powerpoint/2010/main" val="4093547769"/>
      </p:ext>
    </p:extLst>
  </p:cSld>
  <p:clrMap bg1="lt1" tx1="dk1" bg2="lt2" tx2="dk2" accent1="accent1" accent2="accent2" accent3="accent3" accent4="accent4" accent5="accent5" accent6="accent6" hlink="hlink" folHlink="folHlink"/>
  <p:hf hdr="0" ftr="0" dt="0"/>
  <p:notesStyle>
    <a:lvl1pPr marL="0" algn="l" defTabSz="456797" rtl="0" eaLnBrk="1" latinLnBrk="0" hangingPunct="1">
      <a:defRPr sz="1200" kern="1200">
        <a:solidFill>
          <a:schemeClr val="tx1"/>
        </a:solidFill>
        <a:latin typeface="+mn-lt"/>
        <a:ea typeface="+mn-ea"/>
        <a:cs typeface="+mn-cs"/>
      </a:defRPr>
    </a:lvl1pPr>
    <a:lvl2pPr marL="456797" algn="l" defTabSz="456797" rtl="0" eaLnBrk="1" latinLnBrk="0" hangingPunct="1">
      <a:defRPr sz="1200" kern="1200">
        <a:solidFill>
          <a:schemeClr val="tx1"/>
        </a:solidFill>
        <a:latin typeface="+mn-lt"/>
        <a:ea typeface="+mn-ea"/>
        <a:cs typeface="+mn-cs"/>
      </a:defRPr>
    </a:lvl2pPr>
    <a:lvl3pPr marL="913588" algn="l" defTabSz="456797" rtl="0" eaLnBrk="1" latinLnBrk="0" hangingPunct="1">
      <a:defRPr sz="1200" kern="1200">
        <a:solidFill>
          <a:schemeClr val="tx1"/>
        </a:solidFill>
        <a:latin typeface="+mn-lt"/>
        <a:ea typeface="+mn-ea"/>
        <a:cs typeface="+mn-cs"/>
      </a:defRPr>
    </a:lvl3pPr>
    <a:lvl4pPr marL="1370382" algn="l" defTabSz="456797" rtl="0" eaLnBrk="1" latinLnBrk="0" hangingPunct="1">
      <a:defRPr sz="1200" kern="1200">
        <a:solidFill>
          <a:schemeClr val="tx1"/>
        </a:solidFill>
        <a:latin typeface="+mn-lt"/>
        <a:ea typeface="+mn-ea"/>
        <a:cs typeface="+mn-cs"/>
      </a:defRPr>
    </a:lvl4pPr>
    <a:lvl5pPr marL="1827177" algn="l" defTabSz="456797" rtl="0" eaLnBrk="1" latinLnBrk="0" hangingPunct="1">
      <a:defRPr sz="1200" kern="1200">
        <a:solidFill>
          <a:schemeClr val="tx1"/>
        </a:solidFill>
        <a:latin typeface="+mn-lt"/>
        <a:ea typeface="+mn-ea"/>
        <a:cs typeface="+mn-cs"/>
      </a:defRPr>
    </a:lvl5pPr>
    <a:lvl6pPr marL="2283971" algn="l" defTabSz="456797" rtl="0" eaLnBrk="1" latinLnBrk="0" hangingPunct="1">
      <a:defRPr sz="1200" kern="1200">
        <a:solidFill>
          <a:schemeClr val="tx1"/>
        </a:solidFill>
        <a:latin typeface="+mn-lt"/>
        <a:ea typeface="+mn-ea"/>
        <a:cs typeface="+mn-cs"/>
      </a:defRPr>
    </a:lvl6pPr>
    <a:lvl7pPr marL="2740763" algn="l" defTabSz="456797" rtl="0" eaLnBrk="1" latinLnBrk="0" hangingPunct="1">
      <a:defRPr sz="1200" kern="1200">
        <a:solidFill>
          <a:schemeClr val="tx1"/>
        </a:solidFill>
        <a:latin typeface="+mn-lt"/>
        <a:ea typeface="+mn-ea"/>
        <a:cs typeface="+mn-cs"/>
      </a:defRPr>
    </a:lvl7pPr>
    <a:lvl8pPr marL="3197557" algn="l" defTabSz="456797" rtl="0" eaLnBrk="1" latinLnBrk="0" hangingPunct="1">
      <a:defRPr sz="1200" kern="1200">
        <a:solidFill>
          <a:schemeClr val="tx1"/>
        </a:solidFill>
        <a:latin typeface="+mn-lt"/>
        <a:ea typeface="+mn-ea"/>
        <a:cs typeface="+mn-cs"/>
      </a:defRPr>
    </a:lvl8pPr>
    <a:lvl9pPr marL="3654350" algn="l" defTabSz="4567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B075D-4E9D-624F-9C75-B0606AF6669D}" type="slidenum">
              <a:rPr lang="en-GB" smtClean="0"/>
              <a:t>17</a:t>
            </a:fld>
            <a:endParaRPr lang="en-GB"/>
          </a:p>
        </p:txBody>
      </p:sp>
    </p:spTree>
    <p:extLst>
      <p:ext uri="{BB962C8B-B14F-4D97-AF65-F5344CB8AC3E}">
        <p14:creationId xmlns:p14="http://schemas.microsoft.com/office/powerpoint/2010/main" val="155876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381000" y="685800"/>
            <a:ext cx="6096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899159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381000" y="685800"/>
            <a:ext cx="6096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868536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C6B4F6-CB9B-044C-A347-7D96D7ADA63F}" type="slidenum">
              <a:rPr lang="en-GB">
                <a:solidFill>
                  <a:prstClr val="black"/>
                </a:solidFill>
                <a:latin typeface="Calibri"/>
              </a:rPr>
              <a:pPr>
                <a:defRPr/>
              </a:pPr>
              <a:t>49</a:t>
            </a:fld>
            <a:endParaRPr lang="en-GB">
              <a:solidFill>
                <a:prstClr val="black"/>
              </a:solidFill>
              <a:latin typeface="Calibri"/>
            </a:endParaRPr>
          </a:p>
        </p:txBody>
      </p:sp>
      <p:sp>
        <p:nvSpPr>
          <p:cNvPr id="151554" name="Rectangle 2"/>
          <p:cNvSpPr>
            <a:spLocks noGrp="1" noRot="1" noChangeAspect="1" noChangeArrowheads="1" noTextEdit="1"/>
          </p:cNvSpPr>
          <p:nvPr>
            <p:ph type="sldImg"/>
          </p:nvPr>
        </p:nvSpPr>
        <p:spPr>
          <a:xfrm>
            <a:off x="2857500" y="514350"/>
            <a:ext cx="3429000" cy="2571750"/>
          </a:xfrm>
          <a:prstGeom prst="rect">
            <a:avLst/>
          </a:prstGeom>
          <a:ln/>
          <a:extLst>
            <a:ext uri="{FAA26D3D-D897-4be2-8F04-BA451C77F1D7}">
              <ma14:placeholderFlag xmlns="" xmlns:ma14="http://schemas.microsoft.com/office/mac/drawingml/2011/main" val="1"/>
            </a:ext>
          </a:extLst>
        </p:spPr>
      </p:sp>
      <p:sp>
        <p:nvSpPr>
          <p:cNvPr id="15155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092355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5B8DFB-7560-7748-9E76-FC0A299217DA}" type="slidenum">
              <a:rPr lang="en-GB">
                <a:solidFill>
                  <a:prstClr val="black"/>
                </a:solidFill>
                <a:latin typeface="Calibri"/>
              </a:rPr>
              <a:pPr>
                <a:defRPr/>
              </a:pPr>
              <a:t>50</a:t>
            </a:fld>
            <a:endParaRPr lang="en-GB">
              <a:solidFill>
                <a:prstClr val="black"/>
              </a:solidFill>
              <a:latin typeface="Calibri"/>
            </a:endParaRPr>
          </a:p>
        </p:txBody>
      </p:sp>
      <p:sp>
        <p:nvSpPr>
          <p:cNvPr id="150530" name="Rectangle 2"/>
          <p:cNvSpPr>
            <a:spLocks noGrp="1" noRot="1" noChangeAspect="1" noChangeArrowheads="1" noTextEdit="1"/>
          </p:cNvSpPr>
          <p:nvPr>
            <p:ph type="sldImg"/>
          </p:nvPr>
        </p:nvSpPr>
        <p:spPr>
          <a:xfrm>
            <a:off x="2857500" y="514350"/>
            <a:ext cx="3429000" cy="2571750"/>
          </a:xfrm>
          <a:prstGeom prst="rect">
            <a:avLst/>
          </a:prstGeom>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54608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C6B4F6-CB9B-044C-A347-7D96D7ADA63F}" type="slidenum">
              <a:rPr lang="en-GB"/>
              <a:pPr>
                <a:defRPr/>
              </a:pPr>
              <a:t>51</a:t>
            </a:fld>
            <a:endParaRPr lang="en-GB"/>
          </a:p>
        </p:txBody>
      </p:sp>
      <p:sp>
        <p:nvSpPr>
          <p:cNvPr id="15155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 xmlns:ma14="http://schemas.microsoft.com/office/mac/drawingml/2011/main" val="1"/>
            </a:ext>
          </a:extLst>
        </p:spPr>
      </p:sp>
      <p:sp>
        <p:nvSpPr>
          <p:cNvPr id="15155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263425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5B8DFB-7560-7748-9E76-FC0A299217DA}" type="slidenum">
              <a:rPr lang="en-GB">
                <a:solidFill>
                  <a:prstClr val="black"/>
                </a:solidFill>
                <a:latin typeface="Calibri"/>
              </a:rPr>
              <a:pPr>
                <a:defRPr/>
              </a:pPr>
              <a:t>52</a:t>
            </a:fld>
            <a:endParaRPr lang="en-GB">
              <a:solidFill>
                <a:prstClr val="black"/>
              </a:solidFill>
              <a:latin typeface="Calibri"/>
            </a:endParaRPr>
          </a:p>
        </p:txBody>
      </p:sp>
      <p:sp>
        <p:nvSpPr>
          <p:cNvPr id="150530" name="Rectangle 2"/>
          <p:cNvSpPr>
            <a:spLocks noGrp="1" noRot="1" noChangeAspect="1" noChangeArrowheads="1" noTextEdit="1"/>
          </p:cNvSpPr>
          <p:nvPr>
            <p:ph type="sldImg"/>
          </p:nvPr>
        </p:nvSpPr>
        <p:spPr>
          <a:xfrm>
            <a:off x="2857500" y="514350"/>
            <a:ext cx="3429000" cy="2571750"/>
          </a:xfrm>
          <a:prstGeom prst="rect">
            <a:avLst/>
          </a:prstGeom>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05986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E5D64248-16C9-6B4B-8017-DB5CC75C4380}" type="slidenum">
              <a:rPr kumimoji="0" lang="it-IT" sz="1800" b="0" i="0" u="none" strike="noStrike" kern="1200" cap="none" spc="0" normalizeH="0" baseline="0" noProof="0">
                <a:ln>
                  <a:noFill/>
                </a:ln>
                <a:solidFill>
                  <a:srgbClr val="C0504D"/>
                </a:solidFill>
                <a:effectLst/>
                <a:uLnTx/>
                <a:uFillTx/>
                <a:latin typeface="Arial"/>
              </a:rPr>
              <a:pPr marL="0" marR="0" lvl="0" indent="0" algn="l" defTabSz="457169" rtl="0" eaLnBrk="1" fontAlgn="auto" latinLnBrk="0" hangingPunct="1">
                <a:lnSpc>
                  <a:spcPct val="100000"/>
                </a:lnSpc>
                <a:spcBef>
                  <a:spcPts val="0"/>
                </a:spcBef>
                <a:spcAft>
                  <a:spcPts val="0"/>
                </a:spcAft>
                <a:buClrTx/>
                <a:buSzTx/>
                <a:buFontTx/>
                <a:buNone/>
                <a:tabLst/>
                <a:defRPr/>
              </a:pPr>
              <a:t>53</a:t>
            </a:fld>
            <a:endParaRPr kumimoji="0" lang="it-IT" sz="1800" b="0" i="0" u="none" strike="noStrike" kern="1200" cap="none" spc="0" normalizeH="0" baseline="0" noProof="0">
              <a:ln>
                <a:noFill/>
              </a:ln>
              <a:solidFill>
                <a:srgbClr val="C0504D"/>
              </a:solidFill>
              <a:effectLst/>
              <a:uLnTx/>
              <a:uFillTx/>
              <a:latin typeface="Arial"/>
            </a:endParaRPr>
          </a:p>
        </p:txBody>
      </p:sp>
      <p:sp>
        <p:nvSpPr>
          <p:cNvPr id="2856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8569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436688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652474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072725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77334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B075D-4E9D-624F-9C75-B0606AF6669D}" type="slidenum">
              <a:rPr lang="en-GB" smtClean="0"/>
              <a:t>18</a:t>
            </a:fld>
            <a:endParaRPr lang="en-GB"/>
          </a:p>
        </p:txBody>
      </p:sp>
    </p:spTree>
    <p:extLst>
      <p:ext uri="{BB962C8B-B14F-4D97-AF65-F5344CB8AC3E}">
        <p14:creationId xmlns:p14="http://schemas.microsoft.com/office/powerpoint/2010/main" val="2854548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239523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364866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001936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05225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061330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68930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565045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381000" y="685800"/>
            <a:ext cx="6096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734875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381000" y="685800"/>
            <a:ext cx="6096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02989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381000" y="685800"/>
            <a:ext cx="6096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93230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960874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44869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703091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268199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381000" y="685800"/>
            <a:ext cx="6096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99699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8E8E14-DBF6-C343-8801-DE277369F333}" type="slidenum">
              <a:rPr lang="en-US">
                <a:solidFill>
                  <a:srgbClr val="C0504D"/>
                </a:solidFill>
                <a:latin typeface="Calibri"/>
              </a:rPr>
              <a:pPr>
                <a:defRPr/>
              </a:pPr>
              <a:t>42</a:t>
            </a:fld>
            <a:endParaRPr lang="en-US">
              <a:solidFill>
                <a:srgbClr val="C0504D"/>
              </a:solidFill>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046586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961690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l" defTabSz="457169" rtl="0" eaLnBrk="1" fontAlgn="auto" latinLnBrk="0" hangingPunct="1">
              <a:lnSpc>
                <a:spcPct val="100000"/>
              </a:lnSpc>
              <a:spcBef>
                <a:spcPts val="0"/>
              </a:spcBef>
              <a:spcAft>
                <a:spcPts val="0"/>
              </a:spcAft>
              <a:buClrTx/>
              <a:buSzTx/>
              <a:buFontTx/>
              <a:buNone/>
              <a:tabLst/>
              <a:defRPr/>
            </a:pPr>
            <a:fld id="{AD8E8E14-DBF6-C343-8801-DE277369F333}" type="slidenum">
              <a:rPr kumimoji="0" lang="en-US" sz="1800" b="0" i="0" u="none" strike="noStrike" kern="1200" cap="none" spc="0" normalizeH="0" baseline="0" noProof="0">
                <a:ln>
                  <a:noFill/>
                </a:ln>
                <a:solidFill>
                  <a:srgbClr val="C0504D"/>
                </a:solidFill>
                <a:effectLst/>
                <a:uLnTx/>
                <a:uFillTx/>
                <a:latin typeface="Calibri"/>
              </a:rPr>
              <a:pPr marL="0" marR="0" lvl="0" indent="0" algn="l" defTabSz="457169"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srgbClr val="C0504D"/>
              </a:solidFill>
              <a:effectLst/>
              <a:uLnTx/>
              <a:uFillTx/>
              <a:latin typeface="Calibri"/>
            </a:endParaRPr>
          </a:p>
        </p:txBody>
      </p:sp>
      <p:sp>
        <p:nvSpPr>
          <p:cNvPr id="84994" name="Rectangle 2"/>
          <p:cNvSpPr>
            <a:spLocks noGrp="1" noRot="1" noChangeAspect="1" noChangeArrowheads="1" noTextEdit="1"/>
          </p:cNvSpPr>
          <p:nvPr>
            <p:ph type="sldImg"/>
          </p:nvPr>
        </p:nvSpPr>
        <p:spPr>
          <a:xfrm>
            <a:off x="381000" y="685800"/>
            <a:ext cx="6096000" cy="3429000"/>
          </a:xfrm>
          <a:prstGeom prst="rect">
            <a:avLst/>
          </a:prstGeom>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45169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44498" y="372364"/>
            <a:ext cx="8255002" cy="33855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7"/>
            <a:ext cx="6400800" cy="20005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866779" y="6535925"/>
            <a:ext cx="878205" cy="172542"/>
          </a:xfrm>
          <a:prstGeom prst="rect">
            <a:avLst/>
          </a:prstGeom>
        </p:spPr>
        <p:txBody>
          <a:bodyPr lIns="0" tIns="0" rIns="0" bIns="0"/>
          <a:lstStyle>
            <a:lvl1pPr>
              <a:defRPr sz="1200" b="0" i="0">
                <a:solidFill>
                  <a:srgbClr val="BC5F2B"/>
                </a:solidFill>
                <a:latin typeface="Helvetica"/>
                <a:cs typeface="Helvetica"/>
              </a:defRPr>
            </a:lvl1pPr>
          </a:lstStyle>
          <a:p>
            <a:pPr marL="12689">
              <a:lnSpc>
                <a:spcPts val="1264"/>
              </a:lnSpc>
            </a:pPr>
            <a:r>
              <a:rPr lang="is-IS" spc="-5"/>
              <a:t>19 Mar</a:t>
            </a:r>
            <a:r>
              <a:rPr lang="is-IS" spc="-75"/>
              <a:t> </a:t>
            </a:r>
            <a:r>
              <a:rPr lang="is-IS" spc="-5"/>
              <a:t>2019</a:t>
            </a:r>
            <a:endParaRPr lang="is-IS" spc="-5" dirty="0"/>
          </a:p>
        </p:txBody>
      </p:sp>
      <p:sp>
        <p:nvSpPr>
          <p:cNvPr id="5" name="Holder 5"/>
          <p:cNvSpPr>
            <a:spLocks noGrp="1"/>
          </p:cNvSpPr>
          <p:nvPr>
            <p:ph type="dt" sz="half" idx="6"/>
          </p:nvPr>
        </p:nvSpPr>
        <p:spPr>
          <a:xfrm>
            <a:off x="3899527" y="6535925"/>
            <a:ext cx="1116964" cy="172542"/>
          </a:xfrm>
          <a:prstGeom prst="rect">
            <a:avLst/>
          </a:prstGeom>
        </p:spPr>
        <p:txBody>
          <a:bodyPr lIns="0" tIns="0" rIns="0" bIns="0"/>
          <a:lstStyle>
            <a:lvl1pPr>
              <a:defRPr sz="1200" b="0" i="0">
                <a:solidFill>
                  <a:srgbClr val="BC5F2B"/>
                </a:solidFill>
                <a:latin typeface="Helvetica"/>
                <a:cs typeface="Helvetica"/>
              </a:defRPr>
            </a:lvl1pPr>
          </a:lstStyle>
          <a:p>
            <a:pPr marL="12689">
              <a:lnSpc>
                <a:spcPts val="1264"/>
              </a:lnSpc>
            </a:pPr>
            <a:r>
              <a:rPr lang="en-US" spc="-5"/>
              <a:t>R.J.Wilson/CSU</a:t>
            </a:r>
            <a:endParaRPr lang="en-US" spc="-5" dirty="0"/>
          </a:p>
        </p:txBody>
      </p:sp>
      <p:sp>
        <p:nvSpPr>
          <p:cNvPr id="6" name="Holder 6"/>
          <p:cNvSpPr>
            <a:spLocks noGrp="1"/>
          </p:cNvSpPr>
          <p:nvPr>
            <p:ph type="sldNum" sz="quarter" idx="7"/>
          </p:nvPr>
        </p:nvSpPr>
        <p:spPr>
          <a:xfrm>
            <a:off x="428629" y="6535925"/>
            <a:ext cx="219075" cy="172542"/>
          </a:xfrm>
          <a:prstGeom prst="rect">
            <a:avLst/>
          </a:prstGeom>
        </p:spPr>
        <p:txBody>
          <a:bodyPr lIns="0" tIns="0" rIns="0" bIns="0"/>
          <a:lstStyle>
            <a:lvl1pPr>
              <a:defRPr sz="1200" b="1" i="0">
                <a:solidFill>
                  <a:srgbClr val="BC5F2B"/>
                </a:solidFill>
                <a:latin typeface="Helvetica"/>
                <a:cs typeface="Helvetica"/>
              </a:defRPr>
            </a:lvl1pPr>
          </a:lstStyle>
          <a:p>
            <a:pPr marL="25377">
              <a:lnSpc>
                <a:spcPts val="1264"/>
              </a:lnSpc>
            </a:pPr>
            <a:fld id="{81D60167-4931-47E6-BA6A-407CBD079E47}" type="slidenum">
              <a:rPr lang="uk-UA" smtClean="0"/>
              <a:pPr marL="25377">
                <a:lnSpc>
                  <a:spcPts val="1264"/>
                </a:lnSpc>
              </a:pPr>
              <a:t>‹#›</a:t>
            </a:fld>
            <a:endParaRPr lang="uk-U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5351" y="1295400"/>
            <a:ext cx="381158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6" name="Slide Number Placeholder 5"/>
          <p:cNvSpPr>
            <a:spLocks noGrp="1"/>
          </p:cNvSpPr>
          <p:nvPr>
            <p:ph type="sldNum" sz="quarter" idx="11"/>
          </p:nvPr>
        </p:nvSpPr>
        <p:spPr/>
        <p:txBody>
          <a:bodyPr/>
          <a:lstStyle>
            <a:lvl1pPr>
              <a:defRPr/>
            </a:lvl1pPr>
          </a:lstStyle>
          <a:p>
            <a:pPr>
              <a:defRPr/>
            </a:pPr>
            <a:fld id="{95DA8BF3-2006-B447-B84C-FB41F064B756}" type="slidenum">
              <a:rPr lang="en-US"/>
              <a:pPr>
                <a:defRPr/>
              </a:pPr>
              <a:t>‹#›</a:t>
            </a:fld>
            <a:endParaRPr lang="en-US"/>
          </a:p>
        </p:txBody>
      </p:sp>
    </p:spTree>
    <p:extLst>
      <p:ext uri="{BB962C8B-B14F-4D97-AF65-F5344CB8AC3E}">
        <p14:creationId xmlns:p14="http://schemas.microsoft.com/office/powerpoint/2010/main" val="3003011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07" indent="0">
              <a:buNone/>
              <a:defRPr sz="2000" b="1"/>
            </a:lvl2pPr>
            <a:lvl3pPr marL="913413" indent="0">
              <a:buNone/>
              <a:defRPr sz="1800" b="1"/>
            </a:lvl3pPr>
            <a:lvl4pPr marL="1370119" indent="0">
              <a:buNone/>
              <a:defRPr sz="1600" b="1"/>
            </a:lvl4pPr>
            <a:lvl5pPr marL="1826825" indent="0">
              <a:buNone/>
              <a:defRPr sz="1600" b="1"/>
            </a:lvl5pPr>
            <a:lvl6pPr marL="2283534" indent="0">
              <a:buNone/>
              <a:defRPr sz="1600" b="1"/>
            </a:lvl6pPr>
            <a:lvl7pPr marL="2740237" indent="0">
              <a:buNone/>
              <a:defRPr sz="1600" b="1"/>
            </a:lvl7pPr>
            <a:lvl8pPr marL="3196945" indent="0">
              <a:buNone/>
              <a:defRPr sz="1600" b="1"/>
            </a:lvl8pPr>
            <a:lvl9pPr marL="36536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4"/>
            <a:ext cx="4041775" cy="639762"/>
          </a:xfrm>
        </p:spPr>
        <p:txBody>
          <a:bodyPr anchor="b"/>
          <a:lstStyle>
            <a:lvl1pPr marL="0" indent="0">
              <a:buNone/>
              <a:defRPr sz="2400" b="1"/>
            </a:lvl1pPr>
            <a:lvl2pPr marL="456707" indent="0">
              <a:buNone/>
              <a:defRPr sz="2000" b="1"/>
            </a:lvl2pPr>
            <a:lvl3pPr marL="913413" indent="0">
              <a:buNone/>
              <a:defRPr sz="1800" b="1"/>
            </a:lvl3pPr>
            <a:lvl4pPr marL="1370119" indent="0">
              <a:buNone/>
              <a:defRPr sz="1600" b="1"/>
            </a:lvl4pPr>
            <a:lvl5pPr marL="1826825" indent="0">
              <a:buNone/>
              <a:defRPr sz="1600" b="1"/>
            </a:lvl5pPr>
            <a:lvl6pPr marL="2283534" indent="0">
              <a:buNone/>
              <a:defRPr sz="1600" b="1"/>
            </a:lvl6pPr>
            <a:lvl7pPr marL="2740237" indent="0">
              <a:buNone/>
              <a:defRPr sz="1600" b="1"/>
            </a:lvl7pPr>
            <a:lvl8pPr marL="3196945" indent="0">
              <a:buNone/>
              <a:defRPr sz="1600" b="1"/>
            </a:lvl8pPr>
            <a:lvl9pPr marL="36536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8" name="Slide Number Placeholder 7"/>
          <p:cNvSpPr>
            <a:spLocks noGrp="1"/>
          </p:cNvSpPr>
          <p:nvPr>
            <p:ph type="sldNum" sz="quarter" idx="11"/>
          </p:nvPr>
        </p:nvSpPr>
        <p:spPr/>
        <p:txBody>
          <a:bodyPr/>
          <a:lstStyle>
            <a:lvl1pPr>
              <a:defRPr/>
            </a:lvl1pPr>
          </a:lstStyle>
          <a:p>
            <a:pPr>
              <a:defRPr/>
            </a:pPr>
            <a:fld id="{AC882F07-C932-5B44-9214-6D4814EDC3FD}" type="slidenum">
              <a:rPr lang="en-US"/>
              <a:pPr>
                <a:defRPr/>
              </a:pPr>
              <a:t>‹#›</a:t>
            </a:fld>
            <a:endParaRPr lang="en-US"/>
          </a:p>
        </p:txBody>
      </p:sp>
    </p:spTree>
    <p:extLst>
      <p:ext uri="{BB962C8B-B14F-4D97-AF65-F5344CB8AC3E}">
        <p14:creationId xmlns:p14="http://schemas.microsoft.com/office/powerpoint/2010/main" val="1240271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4" name="Slide Number Placeholder 3"/>
          <p:cNvSpPr>
            <a:spLocks noGrp="1"/>
          </p:cNvSpPr>
          <p:nvPr>
            <p:ph type="sldNum" sz="quarter" idx="11"/>
          </p:nvPr>
        </p:nvSpPr>
        <p:spPr/>
        <p:txBody>
          <a:bodyPr/>
          <a:lstStyle>
            <a:lvl1pPr>
              <a:defRPr/>
            </a:lvl1pPr>
          </a:lstStyle>
          <a:p>
            <a:pPr>
              <a:defRPr/>
            </a:pPr>
            <a:fld id="{8B28AFE2-D97D-D04E-8057-8F8EE927F355}" type="slidenum">
              <a:rPr lang="en-US"/>
              <a:pPr>
                <a:defRPr/>
              </a:pPr>
              <a:t>‹#›</a:t>
            </a:fld>
            <a:endParaRPr lang="en-US"/>
          </a:p>
        </p:txBody>
      </p:sp>
    </p:spTree>
    <p:extLst>
      <p:ext uri="{BB962C8B-B14F-4D97-AF65-F5344CB8AC3E}">
        <p14:creationId xmlns:p14="http://schemas.microsoft.com/office/powerpoint/2010/main" val="1811442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3" name="Slide Number Placeholder 2"/>
          <p:cNvSpPr>
            <a:spLocks noGrp="1"/>
          </p:cNvSpPr>
          <p:nvPr>
            <p:ph type="sldNum" sz="quarter" idx="11"/>
          </p:nvPr>
        </p:nvSpPr>
        <p:spPr/>
        <p:txBody>
          <a:bodyPr/>
          <a:lstStyle>
            <a:lvl1pPr>
              <a:defRPr/>
            </a:lvl1pPr>
          </a:lstStyle>
          <a:p>
            <a:pPr>
              <a:defRPr/>
            </a:pPr>
            <a:fld id="{9AA30E47-4227-9B4E-90F0-089BBC97504F}" type="slidenum">
              <a:rPr lang="en-US"/>
              <a:pPr>
                <a:defRPr/>
              </a:pPr>
              <a:t>‹#›</a:t>
            </a:fld>
            <a:endParaRPr lang="en-US"/>
          </a:p>
        </p:txBody>
      </p:sp>
    </p:spTree>
    <p:extLst>
      <p:ext uri="{BB962C8B-B14F-4D97-AF65-F5344CB8AC3E}">
        <p14:creationId xmlns:p14="http://schemas.microsoft.com/office/powerpoint/2010/main" val="2739649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4"/>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31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7"/>
            <a:ext cx="3008313" cy="4691063"/>
          </a:xfrm>
        </p:spPr>
        <p:txBody>
          <a:bodyPr/>
          <a:lstStyle>
            <a:lvl1pPr marL="0" indent="0">
              <a:buNone/>
              <a:defRPr sz="1400"/>
            </a:lvl1pPr>
            <a:lvl2pPr marL="456707" indent="0">
              <a:buNone/>
              <a:defRPr sz="1200"/>
            </a:lvl2pPr>
            <a:lvl3pPr marL="913413" indent="0">
              <a:buNone/>
              <a:defRPr sz="1000"/>
            </a:lvl3pPr>
            <a:lvl4pPr marL="1370119" indent="0">
              <a:buNone/>
              <a:defRPr sz="900"/>
            </a:lvl4pPr>
            <a:lvl5pPr marL="1826825" indent="0">
              <a:buNone/>
              <a:defRPr sz="900"/>
            </a:lvl5pPr>
            <a:lvl6pPr marL="2283534" indent="0">
              <a:buNone/>
              <a:defRPr sz="900"/>
            </a:lvl6pPr>
            <a:lvl7pPr marL="2740237" indent="0">
              <a:buNone/>
              <a:defRPr sz="900"/>
            </a:lvl7pPr>
            <a:lvl8pPr marL="3196945" indent="0">
              <a:buNone/>
              <a:defRPr sz="900"/>
            </a:lvl8pPr>
            <a:lvl9pPr marL="3653651"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6" name="Slide Number Placeholder 5"/>
          <p:cNvSpPr>
            <a:spLocks noGrp="1"/>
          </p:cNvSpPr>
          <p:nvPr>
            <p:ph type="sldNum" sz="quarter" idx="11"/>
          </p:nvPr>
        </p:nvSpPr>
        <p:spPr/>
        <p:txBody>
          <a:bodyPr/>
          <a:lstStyle>
            <a:lvl1pPr>
              <a:defRPr/>
            </a:lvl1pPr>
          </a:lstStyle>
          <a:p>
            <a:pPr>
              <a:defRPr/>
            </a:pPr>
            <a:fld id="{FF46C153-A2BE-8D4A-BB83-D10B7BF5223A}" type="slidenum">
              <a:rPr lang="en-US"/>
              <a:pPr>
                <a:defRPr/>
              </a:pPr>
              <a:t>‹#›</a:t>
            </a:fld>
            <a:endParaRPr lang="en-US"/>
          </a:p>
        </p:txBody>
      </p:sp>
    </p:spTree>
    <p:extLst>
      <p:ext uri="{BB962C8B-B14F-4D97-AF65-F5344CB8AC3E}">
        <p14:creationId xmlns:p14="http://schemas.microsoft.com/office/powerpoint/2010/main" val="584826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6707" indent="0">
              <a:buNone/>
              <a:defRPr sz="2800"/>
            </a:lvl2pPr>
            <a:lvl3pPr marL="913413" indent="0">
              <a:buNone/>
              <a:defRPr sz="2400"/>
            </a:lvl3pPr>
            <a:lvl4pPr marL="1370119" indent="0">
              <a:buNone/>
              <a:defRPr sz="2000"/>
            </a:lvl4pPr>
            <a:lvl5pPr marL="1826825" indent="0">
              <a:buNone/>
              <a:defRPr sz="2000"/>
            </a:lvl5pPr>
            <a:lvl6pPr marL="2283534" indent="0">
              <a:buNone/>
              <a:defRPr sz="2000"/>
            </a:lvl6pPr>
            <a:lvl7pPr marL="2740237" indent="0">
              <a:buNone/>
              <a:defRPr sz="2000"/>
            </a:lvl7pPr>
            <a:lvl8pPr marL="3196945" indent="0">
              <a:buNone/>
              <a:defRPr sz="2000"/>
            </a:lvl8pPr>
            <a:lvl9pPr marL="3653651"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6707" indent="0">
              <a:buNone/>
              <a:defRPr sz="1200"/>
            </a:lvl2pPr>
            <a:lvl3pPr marL="913413" indent="0">
              <a:buNone/>
              <a:defRPr sz="1000"/>
            </a:lvl3pPr>
            <a:lvl4pPr marL="1370119" indent="0">
              <a:buNone/>
              <a:defRPr sz="900"/>
            </a:lvl4pPr>
            <a:lvl5pPr marL="1826825" indent="0">
              <a:buNone/>
              <a:defRPr sz="900"/>
            </a:lvl5pPr>
            <a:lvl6pPr marL="2283534" indent="0">
              <a:buNone/>
              <a:defRPr sz="900"/>
            </a:lvl6pPr>
            <a:lvl7pPr marL="2740237" indent="0">
              <a:buNone/>
              <a:defRPr sz="900"/>
            </a:lvl7pPr>
            <a:lvl8pPr marL="3196945" indent="0">
              <a:buNone/>
              <a:defRPr sz="900"/>
            </a:lvl8pPr>
            <a:lvl9pPr marL="3653651"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6" name="Slide Number Placeholder 5"/>
          <p:cNvSpPr>
            <a:spLocks noGrp="1"/>
          </p:cNvSpPr>
          <p:nvPr>
            <p:ph type="sldNum" sz="quarter" idx="11"/>
          </p:nvPr>
        </p:nvSpPr>
        <p:spPr/>
        <p:txBody>
          <a:bodyPr/>
          <a:lstStyle>
            <a:lvl1pPr>
              <a:defRPr/>
            </a:lvl1pPr>
          </a:lstStyle>
          <a:p>
            <a:pPr>
              <a:defRPr/>
            </a:pPr>
            <a:fld id="{9E7E6283-E80F-B54A-B0A5-7A209153CF53}" type="slidenum">
              <a:rPr lang="en-US"/>
              <a:pPr>
                <a:defRPr/>
              </a:pPr>
              <a:t>‹#›</a:t>
            </a:fld>
            <a:endParaRPr lang="en-US"/>
          </a:p>
        </p:txBody>
      </p:sp>
    </p:spTree>
    <p:extLst>
      <p:ext uri="{BB962C8B-B14F-4D97-AF65-F5344CB8AC3E}">
        <p14:creationId xmlns:p14="http://schemas.microsoft.com/office/powerpoint/2010/main" val="3914068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5" name="Slide Number Placeholder 4"/>
          <p:cNvSpPr>
            <a:spLocks noGrp="1"/>
          </p:cNvSpPr>
          <p:nvPr>
            <p:ph type="sldNum" sz="quarter" idx="11"/>
          </p:nvPr>
        </p:nvSpPr>
        <p:spPr/>
        <p:txBody>
          <a:bodyPr/>
          <a:lstStyle>
            <a:lvl1pPr>
              <a:defRPr/>
            </a:lvl1pPr>
          </a:lstStyle>
          <a:p>
            <a:pPr>
              <a:defRPr/>
            </a:pPr>
            <a:fld id="{B1FF0044-D28A-0D45-B344-EDDFEEC416B2}" type="slidenum">
              <a:rPr lang="en-US"/>
              <a:pPr>
                <a:defRPr/>
              </a:pPr>
              <a:t>‹#›</a:t>
            </a:fld>
            <a:endParaRPr lang="en-US"/>
          </a:p>
        </p:txBody>
      </p:sp>
    </p:spTree>
    <p:extLst>
      <p:ext uri="{BB962C8B-B14F-4D97-AF65-F5344CB8AC3E}">
        <p14:creationId xmlns:p14="http://schemas.microsoft.com/office/powerpoint/2010/main" val="2096075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82" y="57150"/>
            <a:ext cx="1952625" cy="6038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52" y="57150"/>
            <a:ext cx="5710237" cy="6038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5" name="Slide Number Placeholder 4"/>
          <p:cNvSpPr>
            <a:spLocks noGrp="1"/>
          </p:cNvSpPr>
          <p:nvPr>
            <p:ph type="sldNum" sz="quarter" idx="11"/>
          </p:nvPr>
        </p:nvSpPr>
        <p:spPr/>
        <p:txBody>
          <a:bodyPr/>
          <a:lstStyle>
            <a:lvl1pPr>
              <a:defRPr/>
            </a:lvl1pPr>
          </a:lstStyle>
          <a:p>
            <a:pPr>
              <a:defRPr/>
            </a:pPr>
            <a:fld id="{F1128084-C0F5-F94F-8B9A-7752522A29BB}" type="slidenum">
              <a:rPr lang="en-US"/>
              <a:pPr>
                <a:defRPr/>
              </a:pPr>
              <a:t>‹#›</a:t>
            </a:fld>
            <a:endParaRPr lang="en-US"/>
          </a:p>
        </p:txBody>
      </p:sp>
    </p:spTree>
    <p:extLst>
      <p:ext uri="{BB962C8B-B14F-4D97-AF65-F5344CB8AC3E}">
        <p14:creationId xmlns:p14="http://schemas.microsoft.com/office/powerpoint/2010/main" val="777498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99185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2"/>
          </p:nvPr>
        </p:nvSpPr>
        <p:spPr>
          <a:xfrm>
            <a:off x="2969335" y="6362396"/>
            <a:ext cx="2133600" cy="365125"/>
          </a:xfrm>
          <a:prstGeom prst="rect">
            <a:avLst/>
          </a:prstGeom>
        </p:spPr>
        <p:txBody>
          <a:bodyPr vert="horz" lIns="91340" tIns="45668" rIns="91340" bIns="45668" rtlCol="0" anchor="ctr"/>
          <a:lstStyle>
            <a:lvl1pPr algn="l">
              <a:defRPr sz="900">
                <a:solidFill>
                  <a:schemeClr val="tx1">
                    <a:tint val="75000"/>
                  </a:schemeClr>
                </a:solidFill>
              </a:defRPr>
            </a:lvl1pPr>
          </a:lstStyle>
          <a:p>
            <a:pPr defTabSz="913499"/>
            <a:r>
              <a:rPr lang="en-US">
                <a:solidFill>
                  <a:srgbClr val="0C377B">
                    <a:tint val="75000"/>
                  </a:srgbClr>
                </a:solidFill>
                <a:latin typeface="Arial"/>
              </a:rPr>
              <a:t>October 29, 2013</a:t>
            </a:r>
            <a:endParaRPr lang="en-US" dirty="0">
              <a:solidFill>
                <a:srgbClr val="0C377B">
                  <a:tint val="75000"/>
                </a:srgbClr>
              </a:solidFill>
              <a:latin typeface="Arial"/>
            </a:endParaRPr>
          </a:p>
        </p:txBody>
      </p:sp>
      <p:sp>
        <p:nvSpPr>
          <p:cNvPr id="9" name="Footer Placeholder 2"/>
          <p:cNvSpPr>
            <a:spLocks noGrp="1"/>
          </p:cNvSpPr>
          <p:nvPr>
            <p:ph type="ftr" sz="quarter" idx="3"/>
          </p:nvPr>
        </p:nvSpPr>
        <p:spPr>
          <a:xfrm>
            <a:off x="5182756" y="6356369"/>
            <a:ext cx="2895600" cy="365125"/>
          </a:xfrm>
          <a:prstGeom prst="rect">
            <a:avLst/>
          </a:prstGeom>
        </p:spPr>
        <p:txBody>
          <a:bodyPr vert="horz" lIns="91340" tIns="45668" rIns="91340" bIns="45668" rtlCol="0" anchor="ctr"/>
          <a:lstStyle>
            <a:lvl1pPr algn="ctr">
              <a:defRPr sz="900">
                <a:solidFill>
                  <a:schemeClr val="tx1">
                    <a:tint val="75000"/>
                  </a:schemeClr>
                </a:solidFill>
              </a:defRPr>
            </a:lvl1pPr>
          </a:lstStyle>
          <a:p>
            <a:r>
              <a:rPr lang="en-US">
                <a:solidFill>
                  <a:srgbClr val="0C377B">
                    <a:tint val="75000"/>
                  </a:srgbClr>
                </a:solidFill>
                <a:latin typeface="Arial"/>
              </a:rPr>
              <a:t>Ian.Bird@cern.ch</a:t>
            </a:r>
            <a:endParaRPr lang="en-US" dirty="0">
              <a:solidFill>
                <a:srgbClr val="0C377B">
                  <a:tint val="75000"/>
                </a:srgbClr>
              </a:solidFill>
              <a:latin typeface="Arial"/>
            </a:endParaRPr>
          </a:p>
        </p:txBody>
      </p:sp>
      <p:sp>
        <p:nvSpPr>
          <p:cNvPr id="10" name="Slide Number Placeholder 3"/>
          <p:cNvSpPr>
            <a:spLocks noGrp="1"/>
          </p:cNvSpPr>
          <p:nvPr>
            <p:ph type="sldNum" sz="quarter" idx="4"/>
          </p:nvPr>
        </p:nvSpPr>
        <p:spPr>
          <a:xfrm>
            <a:off x="8185378" y="6356369"/>
            <a:ext cx="501424" cy="365125"/>
          </a:xfrm>
          <a:prstGeom prst="rect">
            <a:avLst/>
          </a:prstGeom>
        </p:spPr>
        <p:txBody>
          <a:bodyPr vert="horz" lIns="91340" tIns="45668" rIns="91340" bIns="45668" rtlCol="0" anchor="ctr"/>
          <a:lstStyle>
            <a:lvl1pPr algn="r">
              <a:defRPr sz="900">
                <a:solidFill>
                  <a:schemeClr val="tx1">
                    <a:tint val="75000"/>
                  </a:schemeClr>
                </a:solidFill>
              </a:defRPr>
            </a:lvl1pPr>
          </a:lstStyle>
          <a:p>
            <a:fld id="{17918391-D411-FE40-AAD7-861AE5233E0E}" type="slidenum">
              <a:rPr lang="en-US" smtClean="0">
                <a:solidFill>
                  <a:srgbClr val="0C377B">
                    <a:tint val="75000"/>
                  </a:srgbClr>
                </a:solidFill>
                <a:latin typeface="Arial"/>
              </a:rPr>
              <a:pPr/>
              <a:t>‹#›</a:t>
            </a:fld>
            <a:endParaRPr lang="en-US" dirty="0">
              <a:solidFill>
                <a:srgbClr val="0C377B">
                  <a:tint val="75000"/>
                </a:srgbClr>
              </a:solidFill>
              <a:latin typeface="Arial"/>
            </a:endParaRPr>
          </a:p>
        </p:txBody>
      </p:sp>
    </p:spTree>
    <p:extLst>
      <p:ext uri="{BB962C8B-B14F-4D97-AF65-F5344CB8AC3E}">
        <p14:creationId xmlns:p14="http://schemas.microsoft.com/office/powerpoint/2010/main" val="132535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94122" y="372370"/>
            <a:ext cx="7155754" cy="338554"/>
          </a:xfrm>
        </p:spPr>
        <p:txBody>
          <a:bodyPr lIns="0" tIns="0" rIns="0" bIns="0"/>
          <a:lstStyle>
            <a:lvl1pPr>
              <a:defRPr sz="2200" b="1" i="0">
                <a:solidFill>
                  <a:srgbClr val="BC5F2B"/>
                </a:solidFill>
                <a:latin typeface="Helvetica"/>
                <a:cs typeface="Helvetica"/>
              </a:defRPr>
            </a:lvl1pPr>
          </a:lstStyle>
          <a:p>
            <a:endParaRPr/>
          </a:p>
        </p:txBody>
      </p:sp>
      <p:sp>
        <p:nvSpPr>
          <p:cNvPr id="3" name="Holder 3"/>
          <p:cNvSpPr>
            <a:spLocks noGrp="1"/>
          </p:cNvSpPr>
          <p:nvPr>
            <p:ph type="body" idx="1"/>
          </p:nvPr>
        </p:nvSpPr>
        <p:spPr>
          <a:xfrm>
            <a:off x="168592" y="3170140"/>
            <a:ext cx="8531225" cy="200055"/>
          </a:xfrm>
        </p:spPr>
        <p:txBody>
          <a:bodyPr lIns="0" tIns="0" rIns="0" bIns="0"/>
          <a:lstStyle>
            <a:lvl1pPr>
              <a:defRPr sz="13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866779" y="6535925"/>
            <a:ext cx="878205" cy="172542"/>
          </a:xfrm>
          <a:prstGeom prst="rect">
            <a:avLst/>
          </a:prstGeom>
        </p:spPr>
        <p:txBody>
          <a:bodyPr lIns="0" tIns="0" rIns="0" bIns="0"/>
          <a:lstStyle>
            <a:lvl1pPr>
              <a:defRPr sz="1200" b="0" i="0">
                <a:solidFill>
                  <a:srgbClr val="BC5F2B"/>
                </a:solidFill>
                <a:latin typeface="Helvetica"/>
                <a:cs typeface="Helvetica"/>
              </a:defRPr>
            </a:lvl1pPr>
          </a:lstStyle>
          <a:p>
            <a:pPr marL="12689">
              <a:lnSpc>
                <a:spcPts val="1264"/>
              </a:lnSpc>
            </a:pPr>
            <a:r>
              <a:rPr lang="is-IS" spc="-5"/>
              <a:t>19 Mar</a:t>
            </a:r>
            <a:r>
              <a:rPr lang="is-IS" spc="-75"/>
              <a:t> </a:t>
            </a:r>
            <a:r>
              <a:rPr lang="is-IS" spc="-5"/>
              <a:t>2019</a:t>
            </a:r>
            <a:endParaRPr lang="is-IS" spc="-5" dirty="0"/>
          </a:p>
        </p:txBody>
      </p:sp>
      <p:sp>
        <p:nvSpPr>
          <p:cNvPr id="5" name="Holder 5"/>
          <p:cNvSpPr>
            <a:spLocks noGrp="1"/>
          </p:cNvSpPr>
          <p:nvPr>
            <p:ph type="dt" sz="half" idx="6"/>
          </p:nvPr>
        </p:nvSpPr>
        <p:spPr>
          <a:xfrm>
            <a:off x="3899527" y="6535925"/>
            <a:ext cx="1116964" cy="172542"/>
          </a:xfrm>
          <a:prstGeom prst="rect">
            <a:avLst/>
          </a:prstGeom>
        </p:spPr>
        <p:txBody>
          <a:bodyPr lIns="0" tIns="0" rIns="0" bIns="0"/>
          <a:lstStyle>
            <a:lvl1pPr>
              <a:defRPr sz="1200" b="0" i="0">
                <a:solidFill>
                  <a:srgbClr val="BC5F2B"/>
                </a:solidFill>
                <a:latin typeface="Helvetica"/>
                <a:cs typeface="Helvetica"/>
              </a:defRPr>
            </a:lvl1pPr>
          </a:lstStyle>
          <a:p>
            <a:pPr marL="12689">
              <a:lnSpc>
                <a:spcPts val="1264"/>
              </a:lnSpc>
            </a:pPr>
            <a:r>
              <a:rPr lang="en-US" spc="-5"/>
              <a:t>R.J.Wilson/CSU</a:t>
            </a:r>
            <a:endParaRPr lang="en-US" spc="-5" dirty="0"/>
          </a:p>
        </p:txBody>
      </p:sp>
      <p:sp>
        <p:nvSpPr>
          <p:cNvPr id="6" name="Holder 6"/>
          <p:cNvSpPr>
            <a:spLocks noGrp="1"/>
          </p:cNvSpPr>
          <p:nvPr>
            <p:ph type="sldNum" sz="quarter" idx="7"/>
          </p:nvPr>
        </p:nvSpPr>
        <p:spPr>
          <a:xfrm>
            <a:off x="428629" y="6535925"/>
            <a:ext cx="219075" cy="172542"/>
          </a:xfrm>
          <a:prstGeom prst="rect">
            <a:avLst/>
          </a:prstGeom>
        </p:spPr>
        <p:txBody>
          <a:bodyPr lIns="0" tIns="0" rIns="0" bIns="0"/>
          <a:lstStyle>
            <a:lvl1pPr>
              <a:defRPr sz="1200" b="1" i="0">
                <a:solidFill>
                  <a:srgbClr val="BC5F2B"/>
                </a:solidFill>
                <a:latin typeface="Helvetica"/>
                <a:cs typeface="Helvetica"/>
              </a:defRPr>
            </a:lvl1pPr>
          </a:lstStyle>
          <a:p>
            <a:pPr marL="25377">
              <a:lnSpc>
                <a:spcPts val="1264"/>
              </a:lnSpc>
            </a:pPr>
            <a:fld id="{81D60167-4931-47E6-BA6A-407CBD079E47}" type="slidenum">
              <a:rPr lang="uk-UA" smtClean="0"/>
              <a:pPr marL="25377">
                <a:lnSpc>
                  <a:spcPts val="1264"/>
                </a:lnSpc>
              </a:pPr>
              <a:t>‹#›</a:t>
            </a:fld>
            <a:endParaRPr lang="uk-UA"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3" name="Date Placeholder 1"/>
          <p:cNvSpPr>
            <a:spLocks noGrp="1"/>
          </p:cNvSpPr>
          <p:nvPr>
            <p:ph type="dt" sz="half" idx="2"/>
          </p:nvPr>
        </p:nvSpPr>
        <p:spPr>
          <a:xfrm>
            <a:off x="2969335" y="6362396"/>
            <a:ext cx="2133600" cy="365125"/>
          </a:xfrm>
          <a:prstGeom prst="rect">
            <a:avLst/>
          </a:prstGeom>
        </p:spPr>
        <p:txBody>
          <a:bodyPr vert="horz" lIns="91340" tIns="45668" rIns="91340" bIns="45668" rtlCol="0" anchor="ctr"/>
          <a:lstStyle>
            <a:lvl1pPr algn="l">
              <a:defRPr sz="900">
                <a:solidFill>
                  <a:schemeClr val="tx1">
                    <a:tint val="75000"/>
                  </a:schemeClr>
                </a:solidFill>
              </a:defRPr>
            </a:lvl1pPr>
          </a:lstStyle>
          <a:p>
            <a:pPr defTabSz="913499"/>
            <a:r>
              <a:rPr lang="en-US">
                <a:solidFill>
                  <a:srgbClr val="0C377B">
                    <a:tint val="75000"/>
                  </a:srgbClr>
                </a:solidFill>
                <a:latin typeface="Arial"/>
              </a:rPr>
              <a:t>October 29, 2013</a:t>
            </a:r>
            <a:endParaRPr lang="en-US" dirty="0">
              <a:solidFill>
                <a:srgbClr val="0C377B">
                  <a:tint val="75000"/>
                </a:srgbClr>
              </a:solidFill>
              <a:latin typeface="Arial"/>
            </a:endParaRPr>
          </a:p>
        </p:txBody>
      </p:sp>
      <p:sp>
        <p:nvSpPr>
          <p:cNvPr id="4" name="Footer Placeholder 2"/>
          <p:cNvSpPr>
            <a:spLocks noGrp="1"/>
          </p:cNvSpPr>
          <p:nvPr>
            <p:ph type="ftr" sz="quarter" idx="3"/>
          </p:nvPr>
        </p:nvSpPr>
        <p:spPr>
          <a:xfrm>
            <a:off x="5182756" y="6356369"/>
            <a:ext cx="2895600" cy="365125"/>
          </a:xfrm>
          <a:prstGeom prst="rect">
            <a:avLst/>
          </a:prstGeom>
        </p:spPr>
        <p:txBody>
          <a:bodyPr vert="horz" lIns="91340" tIns="45668" rIns="91340" bIns="45668" rtlCol="0" anchor="ctr"/>
          <a:lstStyle>
            <a:lvl1pPr algn="ctr">
              <a:defRPr sz="900">
                <a:solidFill>
                  <a:schemeClr val="tx1">
                    <a:tint val="75000"/>
                  </a:schemeClr>
                </a:solidFill>
              </a:defRPr>
            </a:lvl1pPr>
          </a:lstStyle>
          <a:p>
            <a:r>
              <a:rPr lang="en-US">
                <a:solidFill>
                  <a:srgbClr val="0C377B">
                    <a:tint val="75000"/>
                  </a:srgbClr>
                </a:solidFill>
                <a:latin typeface="Arial"/>
              </a:rPr>
              <a:t>Ian.Bird@cern.ch</a:t>
            </a:r>
            <a:endParaRPr lang="en-US" dirty="0">
              <a:solidFill>
                <a:srgbClr val="0C377B">
                  <a:tint val="75000"/>
                </a:srgbClr>
              </a:solidFill>
              <a:latin typeface="Arial"/>
            </a:endParaRPr>
          </a:p>
        </p:txBody>
      </p:sp>
      <p:sp>
        <p:nvSpPr>
          <p:cNvPr id="5" name="Slide Number Placeholder 3"/>
          <p:cNvSpPr>
            <a:spLocks noGrp="1"/>
          </p:cNvSpPr>
          <p:nvPr>
            <p:ph type="sldNum" sz="quarter" idx="4"/>
          </p:nvPr>
        </p:nvSpPr>
        <p:spPr>
          <a:xfrm>
            <a:off x="8185378" y="6356369"/>
            <a:ext cx="501424" cy="365125"/>
          </a:xfrm>
          <a:prstGeom prst="rect">
            <a:avLst/>
          </a:prstGeom>
        </p:spPr>
        <p:txBody>
          <a:bodyPr vert="horz" lIns="91340" tIns="45668" rIns="91340" bIns="45668" rtlCol="0" anchor="ctr"/>
          <a:lstStyle>
            <a:lvl1pPr algn="r">
              <a:defRPr sz="900">
                <a:solidFill>
                  <a:schemeClr val="tx1">
                    <a:tint val="75000"/>
                  </a:schemeClr>
                </a:solidFill>
              </a:defRPr>
            </a:lvl1pPr>
          </a:lstStyle>
          <a:p>
            <a:fld id="{17918391-D411-FE40-AAD7-861AE5233E0E}" type="slidenum">
              <a:rPr lang="en-US" smtClean="0">
                <a:solidFill>
                  <a:srgbClr val="0C377B">
                    <a:tint val="75000"/>
                  </a:srgbClr>
                </a:solidFill>
                <a:latin typeface="Arial"/>
              </a:rPr>
              <a:pPr/>
              <a:t>‹#›</a:t>
            </a:fld>
            <a:endParaRPr lang="en-US" dirty="0">
              <a:solidFill>
                <a:srgbClr val="0C377B">
                  <a:tint val="75000"/>
                </a:srgbClr>
              </a:solidFill>
              <a:latin typeface="Arial"/>
            </a:endParaRPr>
          </a:p>
        </p:txBody>
      </p:sp>
    </p:spTree>
    <p:extLst>
      <p:ext uri="{BB962C8B-B14F-4D97-AF65-F5344CB8AC3E}">
        <p14:creationId xmlns:p14="http://schemas.microsoft.com/office/powerpoint/2010/main" val="1006286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a:srcRect/>
          <a:stretch>
            <a:fillRect/>
          </a:stretch>
        </p:blipFill>
        <p:spPr bwMode="auto">
          <a:xfrm>
            <a:off x="0" y="0"/>
            <a:ext cx="9144000" cy="903288"/>
          </a:xfrm>
          <a:prstGeom prst="rect">
            <a:avLst/>
          </a:prstGeom>
          <a:noFill/>
          <a:ln w="9525">
            <a:noFill/>
            <a:miter lim="800000"/>
            <a:headEnd/>
            <a:tailEnd/>
          </a:ln>
        </p:spPr>
      </p:pic>
      <p:sp>
        <p:nvSpPr>
          <p:cNvPr id="5" name="Rectangle 66"/>
          <p:cNvSpPr>
            <a:spLocks noChangeArrowheads="1"/>
          </p:cNvSpPr>
          <p:nvPr/>
        </p:nvSpPr>
        <p:spPr bwMode="auto">
          <a:xfrm>
            <a:off x="3505209" y="2590802"/>
            <a:ext cx="4892675" cy="76200"/>
          </a:xfrm>
          <a:prstGeom prst="rect">
            <a:avLst/>
          </a:prstGeom>
          <a:solidFill>
            <a:schemeClr val="hlink">
              <a:alpha val="50000"/>
            </a:schemeClr>
          </a:solidFill>
          <a:ln w="9525">
            <a:noFill/>
            <a:miter lim="800000"/>
            <a:headEnd/>
            <a:tailEnd/>
          </a:ln>
          <a:effectLst/>
        </p:spPr>
        <p:txBody>
          <a:bodyPr wrap="none" lIns="91386" tIns="45693" rIns="91386" bIns="45693" anchor="ctr">
            <a:prstTxWarp prst="textNoShape">
              <a:avLst/>
            </a:prstTxWarp>
          </a:bodyPr>
          <a:lstStyle/>
          <a:p>
            <a:pPr algn="ctr" defTabSz="913943" fontAlgn="base">
              <a:spcBef>
                <a:spcPct val="0"/>
              </a:spcBef>
              <a:spcAft>
                <a:spcPct val="0"/>
              </a:spcAft>
              <a:defRPr/>
            </a:pPr>
            <a:endParaRPr kumimoji="1" lang="en-US" sz="2400">
              <a:solidFill>
                <a:srgbClr val="000000"/>
              </a:solidFill>
              <a:latin typeface="Helvetica" pitchFamily="-107" charset="0"/>
              <a:ea typeface="ＭＳ Ｐゴシック" pitchFamily="-107" charset="-128"/>
              <a:cs typeface="ＭＳ Ｐゴシック" pitchFamily="-107" charset="-128"/>
            </a:endParaRPr>
          </a:p>
        </p:txBody>
      </p:sp>
      <p:pic>
        <p:nvPicPr>
          <p:cNvPr id="6" name="Picture 9"/>
          <p:cNvPicPr>
            <a:picLocks noChangeAspect="1"/>
          </p:cNvPicPr>
          <p:nvPr userDrawn="1"/>
        </p:nvPicPr>
        <p:blipFill>
          <a:blip r:embed="rId3"/>
          <a:srcRect/>
          <a:stretch>
            <a:fillRect/>
          </a:stretch>
        </p:blipFill>
        <p:spPr bwMode="auto">
          <a:xfrm>
            <a:off x="3" y="0"/>
            <a:ext cx="895350" cy="895350"/>
          </a:xfrm>
          <a:prstGeom prst="rect">
            <a:avLst/>
          </a:prstGeom>
          <a:noFill/>
          <a:ln w="9525">
            <a:noFill/>
            <a:miter lim="800000"/>
            <a:headEnd/>
            <a:tailEnd/>
          </a:ln>
        </p:spPr>
      </p:pic>
      <p:sp>
        <p:nvSpPr>
          <p:cNvPr id="7" name="Rectangle 74"/>
          <p:cNvSpPr>
            <a:spLocks noChangeArrowheads="1"/>
          </p:cNvSpPr>
          <p:nvPr userDrawn="1"/>
        </p:nvSpPr>
        <p:spPr bwMode="auto">
          <a:xfrm>
            <a:off x="866776" y="12"/>
            <a:ext cx="3219450" cy="911225"/>
          </a:xfrm>
          <a:prstGeom prst="rect">
            <a:avLst/>
          </a:prstGeom>
          <a:gradFill rotWithShape="0">
            <a:gsLst>
              <a:gs pos="0">
                <a:schemeClr val="bg1"/>
              </a:gs>
              <a:gs pos="100000">
                <a:srgbClr val="AAC3DE">
                  <a:alpha val="21001"/>
                </a:srgbClr>
              </a:gs>
            </a:gsLst>
            <a:lin ang="0" scaled="1"/>
          </a:gradFill>
          <a:ln w="9525">
            <a:noFill/>
            <a:miter lim="800000"/>
            <a:headEnd/>
            <a:tailEnd/>
          </a:ln>
        </p:spPr>
        <p:txBody>
          <a:bodyPr wrap="none" lIns="91386" tIns="45693" rIns="91386" bIns="45693" anchor="ctr">
            <a:prstTxWarp prst="textNoShape">
              <a:avLst/>
            </a:prstTxWarp>
          </a:bodyPr>
          <a:lstStyle/>
          <a:p>
            <a:pPr defTabSz="913943" eaLnBrk="0" fontAlgn="base" hangingPunct="0">
              <a:spcBef>
                <a:spcPct val="0"/>
              </a:spcBef>
              <a:spcAft>
                <a:spcPct val="0"/>
              </a:spcAft>
              <a:defRPr/>
            </a:pPr>
            <a:endParaRPr lang="en-US" sz="2400">
              <a:solidFill>
                <a:srgbClr val="000000"/>
              </a:solidFill>
              <a:latin typeface="Arial" pitchFamily="-107" charset="0"/>
              <a:ea typeface="ＭＳ Ｐゴシック" pitchFamily="-107" charset="-128"/>
              <a:cs typeface="ＭＳ Ｐゴシック" pitchFamily="-107" charset="-128"/>
            </a:endParaRPr>
          </a:p>
        </p:txBody>
      </p:sp>
      <p:sp>
        <p:nvSpPr>
          <p:cNvPr id="4163" name="Rectangle 67"/>
          <p:cNvSpPr>
            <a:spLocks noGrp="1" noChangeArrowheads="1"/>
          </p:cNvSpPr>
          <p:nvPr>
            <p:ph type="ctrTitle" sz="quarter"/>
          </p:nvPr>
        </p:nvSpPr>
        <p:spPr>
          <a:xfrm>
            <a:off x="779470" y="1447801"/>
            <a:ext cx="7678737" cy="1081088"/>
          </a:xfrm>
        </p:spPr>
        <p:txBody>
          <a:bodyPr/>
          <a:lstStyle>
            <a:lvl1pPr algn="r">
              <a:defRPr sz="4400"/>
            </a:lvl1pPr>
          </a:lstStyle>
          <a:p>
            <a:r>
              <a:rPr lang="en-US"/>
              <a:t>Click to edit Master title style</a:t>
            </a:r>
          </a:p>
        </p:txBody>
      </p:sp>
      <p:sp>
        <p:nvSpPr>
          <p:cNvPr id="4164" name="Rectangle 68"/>
          <p:cNvSpPr>
            <a:spLocks noGrp="1" noChangeArrowheads="1"/>
          </p:cNvSpPr>
          <p:nvPr>
            <p:ph type="subTitle" sz="quarter" idx="1"/>
          </p:nvPr>
        </p:nvSpPr>
        <p:spPr>
          <a:xfrm>
            <a:off x="4021140" y="2860933"/>
            <a:ext cx="4437062" cy="3114675"/>
          </a:xfrm>
        </p:spPr>
        <p:txBody>
          <a:bodyPr/>
          <a:lstStyle>
            <a:lvl1pPr marL="0" indent="0" algn="r">
              <a:buFont typeface="Wingdings" charset="2"/>
              <a:buNone/>
              <a:defRPr sz="2400"/>
            </a:lvl1pPr>
          </a:lstStyle>
          <a:p>
            <a:r>
              <a:rPr lang="en-US"/>
              <a:t>Click to edit Master subtitle style</a:t>
            </a:r>
          </a:p>
        </p:txBody>
      </p:sp>
      <p:sp>
        <p:nvSpPr>
          <p:cNvPr id="8" name="Rectangle 69"/>
          <p:cNvSpPr>
            <a:spLocks noGrp="1" noChangeArrowheads="1"/>
          </p:cNvSpPr>
          <p:nvPr>
            <p:ph type="dt" sz="quarter" idx="10"/>
          </p:nvPr>
        </p:nvSpPr>
        <p:spPr bwMode="auto">
          <a:xfrm>
            <a:off x="685800" y="6248401"/>
            <a:ext cx="1905000" cy="457200"/>
          </a:xfrm>
          <a:prstGeom prst="rect">
            <a:avLst/>
          </a:prstGeom>
          <a:ln>
            <a:miter lim="800000"/>
            <a:headEnd/>
            <a:tailEnd/>
          </a:ln>
        </p:spPr>
        <p:txBody>
          <a:bodyPr vert="horz" wrap="square" lIns="91386" tIns="45693" rIns="91386" bIns="45693" numCol="1" anchor="b" anchorCtr="0" compatLnSpc="1">
            <a:prstTxWarp prst="textNoShape">
              <a:avLst/>
            </a:prstTxWarp>
          </a:bodyPr>
          <a:lstStyle>
            <a:lvl1pPr eaLnBrk="1" hangingPunct="1">
              <a:defRPr sz="1400">
                <a:latin typeface="Helvetica" pitchFamily="-107" charset="0"/>
                <a:ea typeface="ＭＳ Ｐゴシック" pitchFamily="-107" charset="-128"/>
                <a:cs typeface="ＭＳ Ｐゴシック" pitchFamily="-107" charset="-128"/>
              </a:defRPr>
            </a:lvl1pPr>
          </a:lstStyle>
          <a:p>
            <a:pPr defTabSz="913943" fontAlgn="base">
              <a:spcBef>
                <a:spcPct val="0"/>
              </a:spcBef>
              <a:spcAft>
                <a:spcPct val="0"/>
              </a:spcAft>
              <a:defRPr/>
            </a:pPr>
            <a:endParaRPr lang="en-US">
              <a:solidFill>
                <a:srgbClr val="000000"/>
              </a:solidFill>
            </a:endParaRPr>
          </a:p>
        </p:txBody>
      </p:sp>
      <p:sp>
        <p:nvSpPr>
          <p:cNvPr id="9" name="Rectangle 70"/>
          <p:cNvSpPr>
            <a:spLocks noGrp="1" noChangeArrowheads="1"/>
          </p:cNvSpPr>
          <p:nvPr>
            <p:ph type="ftr" sz="quarter" idx="11"/>
          </p:nvPr>
        </p:nvSpPr>
        <p:spPr>
          <a:xfrm>
            <a:off x="3124205" y="6248401"/>
            <a:ext cx="2895600" cy="457200"/>
          </a:xfrm>
        </p:spPr>
        <p:txBody>
          <a:bodyPr/>
          <a:lstStyle>
            <a:lvl1pPr>
              <a:defRPr sz="1400">
                <a:solidFill>
                  <a:schemeClr val="tx1"/>
                </a:solidFill>
              </a:defRPr>
            </a:lvl1pPr>
          </a:lstStyle>
          <a:p>
            <a:pPr>
              <a:defRPr/>
            </a:pPr>
            <a:r>
              <a:rPr lang="en-US">
                <a:solidFill>
                  <a:srgbClr val="000000"/>
                </a:solidFill>
              </a:rPr>
              <a:t>S. Myers Heraeus</a:t>
            </a:r>
          </a:p>
        </p:txBody>
      </p:sp>
      <p:sp>
        <p:nvSpPr>
          <p:cNvPr id="10" name="Rectangle 71"/>
          <p:cNvSpPr>
            <a:spLocks noGrp="1" noChangeArrowheads="1"/>
          </p:cNvSpPr>
          <p:nvPr>
            <p:ph type="sldNum" sz="quarter" idx="12"/>
          </p:nvPr>
        </p:nvSpPr>
        <p:spPr>
          <a:xfrm>
            <a:off x="6553200" y="6248401"/>
            <a:ext cx="1905000" cy="457200"/>
          </a:xfrm>
        </p:spPr>
        <p:txBody>
          <a:bodyPr/>
          <a:lstStyle>
            <a:lvl1pPr>
              <a:defRPr sz="1400">
                <a:solidFill>
                  <a:schemeClr val="tx1"/>
                </a:solidFill>
              </a:defRPr>
            </a:lvl1pPr>
          </a:lstStyle>
          <a:p>
            <a:pPr>
              <a:defRPr/>
            </a:pPr>
            <a:fld id="{3A2C7C67-545C-D046-8329-A3F76FDA6B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61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5" name="Slide Number Placeholder 4"/>
          <p:cNvSpPr>
            <a:spLocks noGrp="1"/>
          </p:cNvSpPr>
          <p:nvPr>
            <p:ph type="sldNum" sz="quarter" idx="11"/>
          </p:nvPr>
        </p:nvSpPr>
        <p:spPr/>
        <p:txBody>
          <a:bodyPr/>
          <a:lstStyle>
            <a:lvl1pPr>
              <a:defRPr/>
            </a:lvl1pPr>
          </a:lstStyle>
          <a:p>
            <a:pPr>
              <a:defRPr/>
            </a:pPr>
            <a:fld id="{97E687E1-9D77-E345-8CB7-D277B6F0C4F5}" type="slidenum">
              <a:rPr lang="en-US"/>
              <a:pPr>
                <a:defRPr/>
              </a:pPr>
              <a:t>‹#›</a:t>
            </a:fld>
            <a:endParaRPr lang="en-US"/>
          </a:p>
        </p:txBody>
      </p:sp>
    </p:spTree>
    <p:extLst>
      <p:ext uri="{BB962C8B-B14F-4D97-AF65-F5344CB8AC3E}">
        <p14:creationId xmlns:p14="http://schemas.microsoft.com/office/powerpoint/2010/main" val="3504495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6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30" indent="0">
              <a:buNone/>
              <a:defRPr sz="1800"/>
            </a:lvl2pPr>
            <a:lvl3pPr marL="913857" indent="0">
              <a:buNone/>
              <a:defRPr sz="1600"/>
            </a:lvl3pPr>
            <a:lvl4pPr marL="1370787" indent="0">
              <a:buNone/>
              <a:defRPr sz="1400"/>
            </a:lvl4pPr>
            <a:lvl5pPr marL="1827715" indent="0">
              <a:buNone/>
              <a:defRPr sz="1400"/>
            </a:lvl5pPr>
            <a:lvl6pPr marL="2284644" indent="0">
              <a:buNone/>
              <a:defRPr sz="1400"/>
            </a:lvl6pPr>
            <a:lvl7pPr marL="2741572" indent="0">
              <a:buNone/>
              <a:defRPr sz="1400"/>
            </a:lvl7pPr>
            <a:lvl8pPr marL="3198501" indent="0">
              <a:buNone/>
              <a:defRPr sz="1400"/>
            </a:lvl8pPr>
            <a:lvl9pPr marL="365543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5" name="Slide Number Placeholder 4"/>
          <p:cNvSpPr>
            <a:spLocks noGrp="1"/>
          </p:cNvSpPr>
          <p:nvPr>
            <p:ph type="sldNum" sz="quarter" idx="11"/>
          </p:nvPr>
        </p:nvSpPr>
        <p:spPr/>
        <p:txBody>
          <a:bodyPr/>
          <a:lstStyle>
            <a:lvl1pPr>
              <a:defRPr/>
            </a:lvl1pPr>
          </a:lstStyle>
          <a:p>
            <a:pPr>
              <a:defRPr/>
            </a:pPr>
            <a:fld id="{5D6675C4-5284-9B47-8E8A-DD7EC3BE9CA2}" type="slidenum">
              <a:rPr lang="en-US"/>
              <a:pPr>
                <a:defRPr/>
              </a:pPr>
              <a:t>‹#›</a:t>
            </a:fld>
            <a:endParaRPr lang="en-US"/>
          </a:p>
        </p:txBody>
      </p:sp>
    </p:spTree>
    <p:extLst>
      <p:ext uri="{BB962C8B-B14F-4D97-AF65-F5344CB8AC3E}">
        <p14:creationId xmlns:p14="http://schemas.microsoft.com/office/powerpoint/2010/main" val="492550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5346" y="1295400"/>
            <a:ext cx="381158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6" name="Slide Number Placeholder 5"/>
          <p:cNvSpPr>
            <a:spLocks noGrp="1"/>
          </p:cNvSpPr>
          <p:nvPr>
            <p:ph type="sldNum" sz="quarter" idx="11"/>
          </p:nvPr>
        </p:nvSpPr>
        <p:spPr/>
        <p:txBody>
          <a:bodyPr/>
          <a:lstStyle>
            <a:lvl1pPr>
              <a:defRPr/>
            </a:lvl1pPr>
          </a:lstStyle>
          <a:p>
            <a:pPr>
              <a:defRPr/>
            </a:pPr>
            <a:fld id="{95DA8BF3-2006-B447-B84C-FB41F064B756}" type="slidenum">
              <a:rPr lang="en-US"/>
              <a:pPr>
                <a:defRPr/>
              </a:pPr>
              <a:t>‹#›</a:t>
            </a:fld>
            <a:endParaRPr lang="en-US"/>
          </a:p>
        </p:txBody>
      </p:sp>
    </p:spTree>
    <p:extLst>
      <p:ext uri="{BB962C8B-B14F-4D97-AF65-F5344CB8AC3E}">
        <p14:creationId xmlns:p14="http://schemas.microsoft.com/office/powerpoint/2010/main" val="3564818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30" indent="0">
              <a:buNone/>
              <a:defRPr sz="2000" b="1"/>
            </a:lvl2pPr>
            <a:lvl3pPr marL="913857" indent="0">
              <a:buNone/>
              <a:defRPr sz="1800" b="1"/>
            </a:lvl3pPr>
            <a:lvl4pPr marL="1370787" indent="0">
              <a:buNone/>
              <a:defRPr sz="1600" b="1"/>
            </a:lvl4pPr>
            <a:lvl5pPr marL="1827715" indent="0">
              <a:buNone/>
              <a:defRPr sz="1600" b="1"/>
            </a:lvl5pPr>
            <a:lvl6pPr marL="2284644" indent="0">
              <a:buNone/>
              <a:defRPr sz="1600" b="1"/>
            </a:lvl6pPr>
            <a:lvl7pPr marL="2741572" indent="0">
              <a:buNone/>
              <a:defRPr sz="1600" b="1"/>
            </a:lvl7pPr>
            <a:lvl8pPr marL="3198501" indent="0">
              <a:buNone/>
              <a:defRPr sz="1600" b="1"/>
            </a:lvl8pPr>
            <a:lvl9pPr marL="365543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4"/>
            <a:ext cx="4041775" cy="639762"/>
          </a:xfrm>
        </p:spPr>
        <p:txBody>
          <a:bodyPr anchor="b"/>
          <a:lstStyle>
            <a:lvl1pPr marL="0" indent="0">
              <a:buNone/>
              <a:defRPr sz="2400" b="1"/>
            </a:lvl1pPr>
            <a:lvl2pPr marL="456930" indent="0">
              <a:buNone/>
              <a:defRPr sz="2000" b="1"/>
            </a:lvl2pPr>
            <a:lvl3pPr marL="913857" indent="0">
              <a:buNone/>
              <a:defRPr sz="1800" b="1"/>
            </a:lvl3pPr>
            <a:lvl4pPr marL="1370787" indent="0">
              <a:buNone/>
              <a:defRPr sz="1600" b="1"/>
            </a:lvl4pPr>
            <a:lvl5pPr marL="1827715" indent="0">
              <a:buNone/>
              <a:defRPr sz="1600" b="1"/>
            </a:lvl5pPr>
            <a:lvl6pPr marL="2284644" indent="0">
              <a:buNone/>
              <a:defRPr sz="1600" b="1"/>
            </a:lvl6pPr>
            <a:lvl7pPr marL="2741572" indent="0">
              <a:buNone/>
              <a:defRPr sz="1600" b="1"/>
            </a:lvl7pPr>
            <a:lvl8pPr marL="3198501" indent="0">
              <a:buNone/>
              <a:defRPr sz="1600" b="1"/>
            </a:lvl8pPr>
            <a:lvl9pPr marL="36554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8" name="Slide Number Placeholder 7"/>
          <p:cNvSpPr>
            <a:spLocks noGrp="1"/>
          </p:cNvSpPr>
          <p:nvPr>
            <p:ph type="sldNum" sz="quarter" idx="11"/>
          </p:nvPr>
        </p:nvSpPr>
        <p:spPr/>
        <p:txBody>
          <a:bodyPr/>
          <a:lstStyle>
            <a:lvl1pPr>
              <a:defRPr/>
            </a:lvl1pPr>
          </a:lstStyle>
          <a:p>
            <a:pPr>
              <a:defRPr/>
            </a:pPr>
            <a:fld id="{AC882F07-C932-5B44-9214-6D4814EDC3FD}" type="slidenum">
              <a:rPr lang="en-US"/>
              <a:pPr>
                <a:defRPr/>
              </a:pPr>
              <a:t>‹#›</a:t>
            </a:fld>
            <a:endParaRPr lang="en-US"/>
          </a:p>
        </p:txBody>
      </p:sp>
    </p:spTree>
    <p:extLst>
      <p:ext uri="{BB962C8B-B14F-4D97-AF65-F5344CB8AC3E}">
        <p14:creationId xmlns:p14="http://schemas.microsoft.com/office/powerpoint/2010/main" val="1390063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4" name="Slide Number Placeholder 3"/>
          <p:cNvSpPr>
            <a:spLocks noGrp="1"/>
          </p:cNvSpPr>
          <p:nvPr>
            <p:ph type="sldNum" sz="quarter" idx="11"/>
          </p:nvPr>
        </p:nvSpPr>
        <p:spPr/>
        <p:txBody>
          <a:bodyPr/>
          <a:lstStyle>
            <a:lvl1pPr>
              <a:defRPr/>
            </a:lvl1pPr>
          </a:lstStyle>
          <a:p>
            <a:pPr>
              <a:defRPr/>
            </a:pPr>
            <a:fld id="{8B28AFE2-D97D-D04E-8057-8F8EE927F355}" type="slidenum">
              <a:rPr lang="en-US"/>
              <a:pPr>
                <a:defRPr/>
              </a:pPr>
              <a:t>‹#›</a:t>
            </a:fld>
            <a:endParaRPr lang="en-US"/>
          </a:p>
        </p:txBody>
      </p:sp>
    </p:spTree>
    <p:extLst>
      <p:ext uri="{BB962C8B-B14F-4D97-AF65-F5344CB8AC3E}">
        <p14:creationId xmlns:p14="http://schemas.microsoft.com/office/powerpoint/2010/main" val="2082359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3" name="Slide Number Placeholder 2"/>
          <p:cNvSpPr>
            <a:spLocks noGrp="1"/>
          </p:cNvSpPr>
          <p:nvPr>
            <p:ph type="sldNum" sz="quarter" idx="11"/>
          </p:nvPr>
        </p:nvSpPr>
        <p:spPr/>
        <p:txBody>
          <a:bodyPr/>
          <a:lstStyle>
            <a:lvl1pPr>
              <a:defRPr/>
            </a:lvl1pPr>
          </a:lstStyle>
          <a:p>
            <a:pPr>
              <a:defRPr/>
            </a:pPr>
            <a:fld id="{9AA30E47-4227-9B4E-90F0-089BBC97504F}" type="slidenum">
              <a:rPr lang="en-US"/>
              <a:pPr>
                <a:defRPr/>
              </a:pPr>
              <a:t>‹#›</a:t>
            </a:fld>
            <a:endParaRPr lang="en-US"/>
          </a:p>
        </p:txBody>
      </p:sp>
    </p:spTree>
    <p:extLst>
      <p:ext uri="{BB962C8B-B14F-4D97-AF65-F5344CB8AC3E}">
        <p14:creationId xmlns:p14="http://schemas.microsoft.com/office/powerpoint/2010/main" val="170362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4"/>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3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7"/>
            <a:ext cx="3008313" cy="4691063"/>
          </a:xfrm>
        </p:spPr>
        <p:txBody>
          <a:bodyPr/>
          <a:lstStyle>
            <a:lvl1pPr marL="0" indent="0">
              <a:buNone/>
              <a:defRPr sz="1400"/>
            </a:lvl1pPr>
            <a:lvl2pPr marL="456930" indent="0">
              <a:buNone/>
              <a:defRPr sz="1200"/>
            </a:lvl2pPr>
            <a:lvl3pPr marL="913857" indent="0">
              <a:buNone/>
              <a:defRPr sz="1000"/>
            </a:lvl3pPr>
            <a:lvl4pPr marL="1370787" indent="0">
              <a:buNone/>
              <a:defRPr sz="900"/>
            </a:lvl4pPr>
            <a:lvl5pPr marL="1827715" indent="0">
              <a:buNone/>
              <a:defRPr sz="900"/>
            </a:lvl5pPr>
            <a:lvl6pPr marL="2284644" indent="0">
              <a:buNone/>
              <a:defRPr sz="900"/>
            </a:lvl6pPr>
            <a:lvl7pPr marL="2741572" indent="0">
              <a:buNone/>
              <a:defRPr sz="900"/>
            </a:lvl7pPr>
            <a:lvl8pPr marL="3198501" indent="0">
              <a:buNone/>
              <a:defRPr sz="900"/>
            </a:lvl8pPr>
            <a:lvl9pPr marL="365543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6" name="Slide Number Placeholder 5"/>
          <p:cNvSpPr>
            <a:spLocks noGrp="1"/>
          </p:cNvSpPr>
          <p:nvPr>
            <p:ph type="sldNum" sz="quarter" idx="11"/>
          </p:nvPr>
        </p:nvSpPr>
        <p:spPr/>
        <p:txBody>
          <a:bodyPr/>
          <a:lstStyle>
            <a:lvl1pPr>
              <a:defRPr/>
            </a:lvl1pPr>
          </a:lstStyle>
          <a:p>
            <a:pPr>
              <a:defRPr/>
            </a:pPr>
            <a:fld id="{FF46C153-A2BE-8D4A-BB83-D10B7BF5223A}" type="slidenum">
              <a:rPr lang="en-US"/>
              <a:pPr>
                <a:defRPr/>
              </a:pPr>
              <a:t>‹#›</a:t>
            </a:fld>
            <a:endParaRPr lang="en-US"/>
          </a:p>
        </p:txBody>
      </p:sp>
    </p:spTree>
    <p:extLst>
      <p:ext uri="{BB962C8B-B14F-4D97-AF65-F5344CB8AC3E}">
        <p14:creationId xmlns:p14="http://schemas.microsoft.com/office/powerpoint/2010/main" val="3441944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6930" indent="0">
              <a:buNone/>
              <a:defRPr sz="2800"/>
            </a:lvl2pPr>
            <a:lvl3pPr marL="913857" indent="0">
              <a:buNone/>
              <a:defRPr sz="2400"/>
            </a:lvl3pPr>
            <a:lvl4pPr marL="1370787" indent="0">
              <a:buNone/>
              <a:defRPr sz="2000"/>
            </a:lvl4pPr>
            <a:lvl5pPr marL="1827715" indent="0">
              <a:buNone/>
              <a:defRPr sz="2000"/>
            </a:lvl5pPr>
            <a:lvl6pPr marL="2284644" indent="0">
              <a:buNone/>
              <a:defRPr sz="2000"/>
            </a:lvl6pPr>
            <a:lvl7pPr marL="2741572" indent="0">
              <a:buNone/>
              <a:defRPr sz="2000"/>
            </a:lvl7pPr>
            <a:lvl8pPr marL="3198501" indent="0">
              <a:buNone/>
              <a:defRPr sz="2000"/>
            </a:lvl8pPr>
            <a:lvl9pPr marL="3655430"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6930" indent="0">
              <a:buNone/>
              <a:defRPr sz="1200"/>
            </a:lvl2pPr>
            <a:lvl3pPr marL="913857" indent="0">
              <a:buNone/>
              <a:defRPr sz="1000"/>
            </a:lvl3pPr>
            <a:lvl4pPr marL="1370787" indent="0">
              <a:buNone/>
              <a:defRPr sz="900"/>
            </a:lvl4pPr>
            <a:lvl5pPr marL="1827715" indent="0">
              <a:buNone/>
              <a:defRPr sz="900"/>
            </a:lvl5pPr>
            <a:lvl6pPr marL="2284644" indent="0">
              <a:buNone/>
              <a:defRPr sz="900"/>
            </a:lvl6pPr>
            <a:lvl7pPr marL="2741572" indent="0">
              <a:buNone/>
              <a:defRPr sz="900"/>
            </a:lvl7pPr>
            <a:lvl8pPr marL="3198501" indent="0">
              <a:buNone/>
              <a:defRPr sz="900"/>
            </a:lvl8pPr>
            <a:lvl9pPr marL="365543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6" name="Slide Number Placeholder 5"/>
          <p:cNvSpPr>
            <a:spLocks noGrp="1"/>
          </p:cNvSpPr>
          <p:nvPr>
            <p:ph type="sldNum" sz="quarter" idx="11"/>
          </p:nvPr>
        </p:nvSpPr>
        <p:spPr/>
        <p:txBody>
          <a:bodyPr/>
          <a:lstStyle>
            <a:lvl1pPr>
              <a:defRPr/>
            </a:lvl1pPr>
          </a:lstStyle>
          <a:p>
            <a:pPr>
              <a:defRPr/>
            </a:pPr>
            <a:fld id="{9E7E6283-E80F-B54A-B0A5-7A209153CF53}" type="slidenum">
              <a:rPr lang="en-US"/>
              <a:pPr>
                <a:defRPr/>
              </a:pPr>
              <a:t>‹#›</a:t>
            </a:fld>
            <a:endParaRPr lang="en-US"/>
          </a:p>
        </p:txBody>
      </p:sp>
    </p:spTree>
    <p:extLst>
      <p:ext uri="{BB962C8B-B14F-4D97-AF65-F5344CB8AC3E}">
        <p14:creationId xmlns:p14="http://schemas.microsoft.com/office/powerpoint/2010/main" val="38323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6357937"/>
            <a:ext cx="8229600" cy="0"/>
          </a:xfrm>
          <a:custGeom>
            <a:avLst/>
            <a:gdLst/>
            <a:ahLst/>
            <a:cxnLst/>
            <a:rect l="l" t="t" r="r" b="b"/>
            <a:pathLst>
              <a:path w="8229600">
                <a:moveTo>
                  <a:pt x="0" y="0"/>
                </a:moveTo>
                <a:lnTo>
                  <a:pt x="8229600" y="1"/>
                </a:lnTo>
              </a:path>
            </a:pathLst>
          </a:custGeom>
          <a:ln w="25400">
            <a:solidFill>
              <a:srgbClr val="BC5F2B"/>
            </a:solidFill>
          </a:ln>
        </p:spPr>
        <p:txBody>
          <a:bodyPr wrap="square" lIns="0" tIns="0" rIns="0" bIns="0" rtlCol="0"/>
          <a:lstStyle/>
          <a:p>
            <a:endParaRPr/>
          </a:p>
        </p:txBody>
      </p:sp>
      <p:sp>
        <p:nvSpPr>
          <p:cNvPr id="17" name="bk object 17"/>
          <p:cNvSpPr/>
          <p:nvPr/>
        </p:nvSpPr>
        <p:spPr>
          <a:xfrm>
            <a:off x="8156450" y="6498335"/>
            <a:ext cx="542544" cy="222504"/>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145107" y="833808"/>
            <a:ext cx="8850630" cy="1270"/>
          </a:xfrm>
          <a:custGeom>
            <a:avLst/>
            <a:gdLst/>
            <a:ahLst/>
            <a:cxnLst/>
            <a:rect l="l" t="t" r="r" b="b"/>
            <a:pathLst>
              <a:path w="8850630" h="1269">
                <a:moveTo>
                  <a:pt x="0" y="0"/>
                </a:moveTo>
                <a:lnTo>
                  <a:pt x="8850437" y="1118"/>
                </a:lnTo>
              </a:path>
            </a:pathLst>
          </a:custGeom>
          <a:ln w="12700">
            <a:solidFill>
              <a:srgbClr val="3C5B77"/>
            </a:solidFill>
          </a:ln>
        </p:spPr>
        <p:txBody>
          <a:bodyPr wrap="square" lIns="0" tIns="0" rIns="0" bIns="0" rtlCol="0"/>
          <a:lstStyle/>
          <a:p>
            <a:endParaRPr/>
          </a:p>
        </p:txBody>
      </p:sp>
      <p:sp>
        <p:nvSpPr>
          <p:cNvPr id="2" name="Holder 2"/>
          <p:cNvSpPr>
            <a:spLocks noGrp="1"/>
          </p:cNvSpPr>
          <p:nvPr>
            <p:ph type="title"/>
          </p:nvPr>
        </p:nvSpPr>
        <p:spPr>
          <a:xfrm>
            <a:off x="994122" y="372370"/>
            <a:ext cx="7155754" cy="338554"/>
          </a:xfrm>
        </p:spPr>
        <p:txBody>
          <a:bodyPr lIns="0" tIns="0" rIns="0" bIns="0"/>
          <a:lstStyle>
            <a:lvl1pPr>
              <a:defRPr sz="2200" b="1" i="0">
                <a:solidFill>
                  <a:srgbClr val="BC5F2B"/>
                </a:solidFill>
                <a:latin typeface="Helvetica"/>
                <a:cs typeface="Helvetica"/>
              </a:defRPr>
            </a:lvl1pPr>
          </a:lstStyle>
          <a:p>
            <a:endParaRPr/>
          </a:p>
        </p:txBody>
      </p:sp>
      <p:sp>
        <p:nvSpPr>
          <p:cNvPr id="3" name="Holder 3"/>
          <p:cNvSpPr>
            <a:spLocks noGrp="1"/>
          </p:cNvSpPr>
          <p:nvPr>
            <p:ph sz="half" idx="2"/>
          </p:nvPr>
        </p:nvSpPr>
        <p:spPr>
          <a:xfrm>
            <a:off x="382544" y="1650495"/>
            <a:ext cx="3685540" cy="307777"/>
          </a:xfrm>
          <a:prstGeom prst="rect">
            <a:avLst/>
          </a:prstGeom>
        </p:spPr>
        <p:txBody>
          <a:bodyPr wrap="square" lIns="0" tIns="0" rIns="0" bIns="0">
            <a:spAutoFit/>
          </a:bodyPr>
          <a:lstStyle>
            <a:lvl1pPr>
              <a:defRPr sz="2000" b="0" i="0">
                <a:solidFill>
                  <a:srgbClr val="3C5A77"/>
                </a:solidFill>
                <a:latin typeface="Helvetica"/>
                <a:cs typeface="Helvetica"/>
              </a:defRPr>
            </a:lvl1pPr>
          </a:lstStyle>
          <a:p>
            <a:endParaRPr/>
          </a:p>
        </p:txBody>
      </p:sp>
      <p:sp>
        <p:nvSpPr>
          <p:cNvPr id="4" name="Holder 4"/>
          <p:cNvSpPr>
            <a:spLocks noGrp="1"/>
          </p:cNvSpPr>
          <p:nvPr>
            <p:ph sz="half" idx="3"/>
          </p:nvPr>
        </p:nvSpPr>
        <p:spPr>
          <a:xfrm>
            <a:off x="4709160" y="1577347"/>
            <a:ext cx="3977640" cy="20005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866779" y="6535925"/>
            <a:ext cx="878205" cy="172542"/>
          </a:xfrm>
          <a:prstGeom prst="rect">
            <a:avLst/>
          </a:prstGeom>
        </p:spPr>
        <p:txBody>
          <a:bodyPr lIns="0" tIns="0" rIns="0" bIns="0"/>
          <a:lstStyle>
            <a:lvl1pPr>
              <a:defRPr sz="1200" b="0" i="0">
                <a:solidFill>
                  <a:srgbClr val="BC5F2B"/>
                </a:solidFill>
                <a:latin typeface="Helvetica"/>
                <a:cs typeface="Helvetica"/>
              </a:defRPr>
            </a:lvl1pPr>
          </a:lstStyle>
          <a:p>
            <a:pPr marL="12689">
              <a:lnSpc>
                <a:spcPts val="1264"/>
              </a:lnSpc>
            </a:pPr>
            <a:r>
              <a:rPr lang="is-IS" spc="-5"/>
              <a:t>19 Mar</a:t>
            </a:r>
            <a:r>
              <a:rPr lang="is-IS" spc="-75"/>
              <a:t> </a:t>
            </a:r>
            <a:r>
              <a:rPr lang="is-IS" spc="-5"/>
              <a:t>2019</a:t>
            </a:r>
            <a:endParaRPr lang="is-IS" spc="-5" dirty="0"/>
          </a:p>
        </p:txBody>
      </p:sp>
      <p:sp>
        <p:nvSpPr>
          <p:cNvPr id="6" name="Holder 6"/>
          <p:cNvSpPr>
            <a:spLocks noGrp="1"/>
          </p:cNvSpPr>
          <p:nvPr>
            <p:ph type="dt" sz="half" idx="6"/>
          </p:nvPr>
        </p:nvSpPr>
        <p:spPr>
          <a:xfrm>
            <a:off x="3899527" y="6535925"/>
            <a:ext cx="1116964" cy="172542"/>
          </a:xfrm>
          <a:prstGeom prst="rect">
            <a:avLst/>
          </a:prstGeom>
        </p:spPr>
        <p:txBody>
          <a:bodyPr lIns="0" tIns="0" rIns="0" bIns="0"/>
          <a:lstStyle>
            <a:lvl1pPr>
              <a:defRPr sz="1200" b="0" i="0">
                <a:solidFill>
                  <a:srgbClr val="BC5F2B"/>
                </a:solidFill>
                <a:latin typeface="Helvetica"/>
                <a:cs typeface="Helvetica"/>
              </a:defRPr>
            </a:lvl1pPr>
          </a:lstStyle>
          <a:p>
            <a:pPr marL="12689">
              <a:lnSpc>
                <a:spcPts val="1264"/>
              </a:lnSpc>
            </a:pPr>
            <a:r>
              <a:rPr lang="en-US" spc="-5"/>
              <a:t>R.J.Wilson/CSU</a:t>
            </a:r>
            <a:endParaRPr lang="en-US" spc="-5" dirty="0"/>
          </a:p>
        </p:txBody>
      </p:sp>
      <p:sp>
        <p:nvSpPr>
          <p:cNvPr id="7" name="Holder 7"/>
          <p:cNvSpPr>
            <a:spLocks noGrp="1"/>
          </p:cNvSpPr>
          <p:nvPr>
            <p:ph type="sldNum" sz="quarter" idx="7"/>
          </p:nvPr>
        </p:nvSpPr>
        <p:spPr>
          <a:xfrm>
            <a:off x="428629" y="6535925"/>
            <a:ext cx="219075" cy="172542"/>
          </a:xfrm>
          <a:prstGeom prst="rect">
            <a:avLst/>
          </a:prstGeom>
        </p:spPr>
        <p:txBody>
          <a:bodyPr lIns="0" tIns="0" rIns="0" bIns="0"/>
          <a:lstStyle>
            <a:lvl1pPr>
              <a:defRPr sz="1200" b="1" i="0">
                <a:solidFill>
                  <a:srgbClr val="BC5F2B"/>
                </a:solidFill>
                <a:latin typeface="Helvetica"/>
                <a:cs typeface="Helvetica"/>
              </a:defRPr>
            </a:lvl1pPr>
          </a:lstStyle>
          <a:p>
            <a:pPr marL="25377">
              <a:lnSpc>
                <a:spcPts val="1264"/>
              </a:lnSpc>
            </a:pPr>
            <a:fld id="{81D60167-4931-47E6-BA6A-407CBD079E47}" type="slidenum">
              <a:rPr lang="uk-UA" smtClean="0"/>
              <a:pPr marL="25377">
                <a:lnSpc>
                  <a:spcPts val="1264"/>
                </a:lnSpc>
              </a:pPr>
              <a:t>‹#›</a:t>
            </a:fld>
            <a:endParaRPr lang="uk-UA"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5" name="Slide Number Placeholder 4"/>
          <p:cNvSpPr>
            <a:spLocks noGrp="1"/>
          </p:cNvSpPr>
          <p:nvPr>
            <p:ph type="sldNum" sz="quarter" idx="11"/>
          </p:nvPr>
        </p:nvSpPr>
        <p:spPr/>
        <p:txBody>
          <a:bodyPr/>
          <a:lstStyle>
            <a:lvl1pPr>
              <a:defRPr/>
            </a:lvl1pPr>
          </a:lstStyle>
          <a:p>
            <a:pPr>
              <a:defRPr/>
            </a:pPr>
            <a:fld id="{B1FF0044-D28A-0D45-B344-EDDFEEC416B2}" type="slidenum">
              <a:rPr lang="en-US"/>
              <a:pPr>
                <a:defRPr/>
              </a:pPr>
              <a:t>‹#›</a:t>
            </a:fld>
            <a:endParaRPr lang="en-US"/>
          </a:p>
        </p:txBody>
      </p:sp>
    </p:spTree>
    <p:extLst>
      <p:ext uri="{BB962C8B-B14F-4D97-AF65-F5344CB8AC3E}">
        <p14:creationId xmlns:p14="http://schemas.microsoft.com/office/powerpoint/2010/main" val="3190683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82" y="57150"/>
            <a:ext cx="1952625" cy="6038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45" y="57150"/>
            <a:ext cx="5710237" cy="6038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5" name="Slide Number Placeholder 4"/>
          <p:cNvSpPr>
            <a:spLocks noGrp="1"/>
          </p:cNvSpPr>
          <p:nvPr>
            <p:ph type="sldNum" sz="quarter" idx="11"/>
          </p:nvPr>
        </p:nvSpPr>
        <p:spPr/>
        <p:txBody>
          <a:bodyPr/>
          <a:lstStyle>
            <a:lvl1pPr>
              <a:defRPr/>
            </a:lvl1pPr>
          </a:lstStyle>
          <a:p>
            <a:pPr>
              <a:defRPr/>
            </a:pPr>
            <a:fld id="{F1128084-C0F5-F94F-8B9A-7752522A29BB}" type="slidenum">
              <a:rPr lang="en-US"/>
              <a:pPr>
                <a:defRPr/>
              </a:pPr>
              <a:t>‹#›</a:t>
            </a:fld>
            <a:endParaRPr lang="en-US"/>
          </a:p>
        </p:txBody>
      </p:sp>
    </p:spTree>
    <p:extLst>
      <p:ext uri="{BB962C8B-B14F-4D97-AF65-F5344CB8AC3E}">
        <p14:creationId xmlns:p14="http://schemas.microsoft.com/office/powerpoint/2010/main" val="3439787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77781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2"/>
          </p:nvPr>
        </p:nvSpPr>
        <p:spPr>
          <a:xfrm>
            <a:off x="2969335" y="6362396"/>
            <a:ext cx="2133600" cy="365125"/>
          </a:xfrm>
          <a:prstGeom prst="rect">
            <a:avLst/>
          </a:prstGeom>
        </p:spPr>
        <p:txBody>
          <a:bodyPr vert="horz" lIns="91386" tIns="45692" rIns="91386" bIns="45692" rtlCol="0" anchor="ctr"/>
          <a:lstStyle>
            <a:lvl1pPr algn="l">
              <a:defRPr sz="900">
                <a:solidFill>
                  <a:schemeClr val="tx1">
                    <a:tint val="75000"/>
                  </a:schemeClr>
                </a:solidFill>
              </a:defRPr>
            </a:lvl1pPr>
          </a:lstStyle>
          <a:p>
            <a:pPr defTabSz="913943"/>
            <a:r>
              <a:rPr lang="en-US">
                <a:solidFill>
                  <a:srgbClr val="0C377B">
                    <a:tint val="75000"/>
                  </a:srgbClr>
                </a:solidFill>
                <a:latin typeface="Arial"/>
              </a:rPr>
              <a:t>October 29, 2013</a:t>
            </a:r>
            <a:endParaRPr lang="en-US" dirty="0">
              <a:solidFill>
                <a:srgbClr val="0C377B">
                  <a:tint val="75000"/>
                </a:srgbClr>
              </a:solidFill>
              <a:latin typeface="Arial"/>
            </a:endParaRPr>
          </a:p>
        </p:txBody>
      </p:sp>
      <p:sp>
        <p:nvSpPr>
          <p:cNvPr id="9" name="Footer Placeholder 2"/>
          <p:cNvSpPr>
            <a:spLocks noGrp="1"/>
          </p:cNvSpPr>
          <p:nvPr>
            <p:ph type="ftr" sz="quarter" idx="3"/>
          </p:nvPr>
        </p:nvSpPr>
        <p:spPr>
          <a:xfrm>
            <a:off x="5182756" y="6356369"/>
            <a:ext cx="2895600" cy="365125"/>
          </a:xfrm>
          <a:prstGeom prst="rect">
            <a:avLst/>
          </a:prstGeom>
        </p:spPr>
        <p:txBody>
          <a:bodyPr vert="horz" lIns="91386" tIns="45692" rIns="91386" bIns="45692" rtlCol="0" anchor="ctr"/>
          <a:lstStyle>
            <a:lvl1pPr algn="ctr">
              <a:defRPr sz="900">
                <a:solidFill>
                  <a:schemeClr val="tx1">
                    <a:tint val="75000"/>
                  </a:schemeClr>
                </a:solidFill>
              </a:defRPr>
            </a:lvl1pPr>
          </a:lstStyle>
          <a:p>
            <a:r>
              <a:rPr lang="en-US">
                <a:solidFill>
                  <a:srgbClr val="0C377B">
                    <a:tint val="75000"/>
                  </a:srgbClr>
                </a:solidFill>
                <a:latin typeface="Arial"/>
              </a:rPr>
              <a:t>Ian.Bird@cern.ch</a:t>
            </a:r>
            <a:endParaRPr lang="en-US" dirty="0">
              <a:solidFill>
                <a:srgbClr val="0C377B">
                  <a:tint val="75000"/>
                </a:srgbClr>
              </a:solidFill>
              <a:latin typeface="Arial"/>
            </a:endParaRPr>
          </a:p>
        </p:txBody>
      </p:sp>
      <p:sp>
        <p:nvSpPr>
          <p:cNvPr id="10" name="Slide Number Placeholder 3"/>
          <p:cNvSpPr>
            <a:spLocks noGrp="1"/>
          </p:cNvSpPr>
          <p:nvPr>
            <p:ph type="sldNum" sz="quarter" idx="4"/>
          </p:nvPr>
        </p:nvSpPr>
        <p:spPr>
          <a:xfrm>
            <a:off x="8185378" y="6356369"/>
            <a:ext cx="501424" cy="365125"/>
          </a:xfrm>
          <a:prstGeom prst="rect">
            <a:avLst/>
          </a:prstGeom>
        </p:spPr>
        <p:txBody>
          <a:bodyPr vert="horz" lIns="91386" tIns="45692" rIns="91386" bIns="45692" rtlCol="0" anchor="ctr"/>
          <a:lstStyle>
            <a:lvl1pPr algn="r">
              <a:defRPr sz="900">
                <a:solidFill>
                  <a:schemeClr val="tx1">
                    <a:tint val="75000"/>
                  </a:schemeClr>
                </a:solidFill>
              </a:defRPr>
            </a:lvl1pPr>
          </a:lstStyle>
          <a:p>
            <a:fld id="{17918391-D411-FE40-AAD7-861AE5233E0E}" type="slidenum">
              <a:rPr lang="en-US" smtClean="0">
                <a:solidFill>
                  <a:srgbClr val="0C377B">
                    <a:tint val="75000"/>
                  </a:srgbClr>
                </a:solidFill>
                <a:latin typeface="Arial"/>
              </a:rPr>
              <a:pPr/>
              <a:t>‹#›</a:t>
            </a:fld>
            <a:endParaRPr lang="en-US" dirty="0">
              <a:solidFill>
                <a:srgbClr val="0C377B">
                  <a:tint val="75000"/>
                </a:srgbClr>
              </a:solidFill>
              <a:latin typeface="Arial"/>
            </a:endParaRPr>
          </a:p>
        </p:txBody>
      </p:sp>
    </p:spTree>
    <p:extLst>
      <p:ext uri="{BB962C8B-B14F-4D97-AF65-F5344CB8AC3E}">
        <p14:creationId xmlns:p14="http://schemas.microsoft.com/office/powerpoint/2010/main" val="1569321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3" name="Date Placeholder 1"/>
          <p:cNvSpPr>
            <a:spLocks noGrp="1"/>
          </p:cNvSpPr>
          <p:nvPr>
            <p:ph type="dt" sz="half" idx="2"/>
          </p:nvPr>
        </p:nvSpPr>
        <p:spPr>
          <a:xfrm>
            <a:off x="2969335" y="6362396"/>
            <a:ext cx="2133600" cy="365125"/>
          </a:xfrm>
          <a:prstGeom prst="rect">
            <a:avLst/>
          </a:prstGeom>
        </p:spPr>
        <p:txBody>
          <a:bodyPr vert="horz" lIns="91386" tIns="45692" rIns="91386" bIns="45692" rtlCol="0" anchor="ctr"/>
          <a:lstStyle>
            <a:lvl1pPr algn="l">
              <a:defRPr sz="900">
                <a:solidFill>
                  <a:schemeClr val="tx1">
                    <a:tint val="75000"/>
                  </a:schemeClr>
                </a:solidFill>
              </a:defRPr>
            </a:lvl1pPr>
          </a:lstStyle>
          <a:p>
            <a:pPr defTabSz="913943"/>
            <a:r>
              <a:rPr lang="en-US">
                <a:solidFill>
                  <a:srgbClr val="0C377B">
                    <a:tint val="75000"/>
                  </a:srgbClr>
                </a:solidFill>
                <a:latin typeface="Arial"/>
              </a:rPr>
              <a:t>October 29, 2013</a:t>
            </a:r>
            <a:endParaRPr lang="en-US" dirty="0">
              <a:solidFill>
                <a:srgbClr val="0C377B">
                  <a:tint val="75000"/>
                </a:srgbClr>
              </a:solidFill>
              <a:latin typeface="Arial"/>
            </a:endParaRPr>
          </a:p>
        </p:txBody>
      </p:sp>
      <p:sp>
        <p:nvSpPr>
          <p:cNvPr id="4" name="Footer Placeholder 2"/>
          <p:cNvSpPr>
            <a:spLocks noGrp="1"/>
          </p:cNvSpPr>
          <p:nvPr>
            <p:ph type="ftr" sz="quarter" idx="3"/>
          </p:nvPr>
        </p:nvSpPr>
        <p:spPr>
          <a:xfrm>
            <a:off x="5182756" y="6356369"/>
            <a:ext cx="2895600" cy="365125"/>
          </a:xfrm>
          <a:prstGeom prst="rect">
            <a:avLst/>
          </a:prstGeom>
        </p:spPr>
        <p:txBody>
          <a:bodyPr vert="horz" lIns="91386" tIns="45692" rIns="91386" bIns="45692" rtlCol="0" anchor="ctr"/>
          <a:lstStyle>
            <a:lvl1pPr algn="ctr">
              <a:defRPr sz="900">
                <a:solidFill>
                  <a:schemeClr val="tx1">
                    <a:tint val="75000"/>
                  </a:schemeClr>
                </a:solidFill>
              </a:defRPr>
            </a:lvl1pPr>
          </a:lstStyle>
          <a:p>
            <a:r>
              <a:rPr lang="en-US">
                <a:solidFill>
                  <a:srgbClr val="0C377B">
                    <a:tint val="75000"/>
                  </a:srgbClr>
                </a:solidFill>
                <a:latin typeface="Arial"/>
              </a:rPr>
              <a:t>Ian.Bird@cern.ch</a:t>
            </a:r>
            <a:endParaRPr lang="en-US" dirty="0">
              <a:solidFill>
                <a:srgbClr val="0C377B">
                  <a:tint val="75000"/>
                </a:srgbClr>
              </a:solidFill>
              <a:latin typeface="Arial"/>
            </a:endParaRPr>
          </a:p>
        </p:txBody>
      </p:sp>
      <p:sp>
        <p:nvSpPr>
          <p:cNvPr id="5" name="Slide Number Placeholder 3"/>
          <p:cNvSpPr>
            <a:spLocks noGrp="1"/>
          </p:cNvSpPr>
          <p:nvPr>
            <p:ph type="sldNum" sz="quarter" idx="4"/>
          </p:nvPr>
        </p:nvSpPr>
        <p:spPr>
          <a:xfrm>
            <a:off x="8185378" y="6356369"/>
            <a:ext cx="501424" cy="365125"/>
          </a:xfrm>
          <a:prstGeom prst="rect">
            <a:avLst/>
          </a:prstGeom>
        </p:spPr>
        <p:txBody>
          <a:bodyPr vert="horz" lIns="91386" tIns="45692" rIns="91386" bIns="45692" rtlCol="0" anchor="ctr"/>
          <a:lstStyle>
            <a:lvl1pPr algn="r">
              <a:defRPr sz="900">
                <a:solidFill>
                  <a:schemeClr val="tx1">
                    <a:tint val="75000"/>
                  </a:schemeClr>
                </a:solidFill>
              </a:defRPr>
            </a:lvl1pPr>
          </a:lstStyle>
          <a:p>
            <a:fld id="{17918391-D411-FE40-AAD7-861AE5233E0E}" type="slidenum">
              <a:rPr lang="en-US" smtClean="0">
                <a:solidFill>
                  <a:srgbClr val="0C377B">
                    <a:tint val="75000"/>
                  </a:srgbClr>
                </a:solidFill>
                <a:latin typeface="Arial"/>
              </a:rPr>
              <a:pPr/>
              <a:t>‹#›</a:t>
            </a:fld>
            <a:endParaRPr lang="en-US" dirty="0">
              <a:solidFill>
                <a:srgbClr val="0C377B">
                  <a:tint val="75000"/>
                </a:srgbClr>
              </a:solidFill>
              <a:latin typeface="Arial"/>
            </a:endParaRPr>
          </a:p>
        </p:txBody>
      </p:sp>
    </p:spTree>
    <p:extLst>
      <p:ext uri="{BB962C8B-B14F-4D97-AF65-F5344CB8AC3E}">
        <p14:creationId xmlns:p14="http://schemas.microsoft.com/office/powerpoint/2010/main" val="1627801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a:srcRect/>
          <a:stretch>
            <a:fillRect/>
          </a:stretch>
        </p:blipFill>
        <p:spPr bwMode="auto">
          <a:xfrm>
            <a:off x="0" y="0"/>
            <a:ext cx="9144000" cy="903288"/>
          </a:xfrm>
          <a:prstGeom prst="rect">
            <a:avLst/>
          </a:prstGeom>
          <a:noFill/>
          <a:ln w="9525">
            <a:noFill/>
            <a:miter lim="800000"/>
            <a:headEnd/>
            <a:tailEnd/>
          </a:ln>
        </p:spPr>
      </p:pic>
      <p:sp>
        <p:nvSpPr>
          <p:cNvPr id="5" name="Rectangle 66"/>
          <p:cNvSpPr>
            <a:spLocks noChangeArrowheads="1"/>
          </p:cNvSpPr>
          <p:nvPr/>
        </p:nvSpPr>
        <p:spPr bwMode="auto">
          <a:xfrm>
            <a:off x="3505209" y="2590802"/>
            <a:ext cx="4892675" cy="76200"/>
          </a:xfrm>
          <a:prstGeom prst="rect">
            <a:avLst/>
          </a:prstGeom>
          <a:solidFill>
            <a:schemeClr val="hlink">
              <a:alpha val="50000"/>
            </a:schemeClr>
          </a:solidFill>
          <a:ln w="9525">
            <a:noFill/>
            <a:miter lim="800000"/>
            <a:headEnd/>
            <a:tailEnd/>
          </a:ln>
          <a:effectLst/>
        </p:spPr>
        <p:txBody>
          <a:bodyPr wrap="none" lIns="91402" tIns="45702" rIns="91402" bIns="45702" anchor="ctr">
            <a:prstTxWarp prst="textNoShape">
              <a:avLst/>
            </a:prstTxWarp>
          </a:bodyPr>
          <a:lstStyle/>
          <a:p>
            <a:pPr algn="ctr" defTabSz="914121" fontAlgn="base">
              <a:spcBef>
                <a:spcPct val="0"/>
              </a:spcBef>
              <a:spcAft>
                <a:spcPct val="0"/>
              </a:spcAft>
              <a:defRPr/>
            </a:pPr>
            <a:endParaRPr kumimoji="1" lang="en-US" sz="2400">
              <a:solidFill>
                <a:srgbClr val="000000"/>
              </a:solidFill>
              <a:latin typeface="Helvetica" pitchFamily="-107" charset="0"/>
              <a:ea typeface="ＭＳ Ｐゴシック" pitchFamily="-107" charset="-128"/>
              <a:cs typeface="ＭＳ Ｐゴシック" pitchFamily="-107" charset="-128"/>
            </a:endParaRPr>
          </a:p>
        </p:txBody>
      </p:sp>
      <p:pic>
        <p:nvPicPr>
          <p:cNvPr id="6" name="Picture 9"/>
          <p:cNvPicPr>
            <a:picLocks noChangeAspect="1"/>
          </p:cNvPicPr>
          <p:nvPr userDrawn="1"/>
        </p:nvPicPr>
        <p:blipFill>
          <a:blip r:embed="rId3"/>
          <a:srcRect/>
          <a:stretch>
            <a:fillRect/>
          </a:stretch>
        </p:blipFill>
        <p:spPr bwMode="auto">
          <a:xfrm>
            <a:off x="3" y="0"/>
            <a:ext cx="895350" cy="895350"/>
          </a:xfrm>
          <a:prstGeom prst="rect">
            <a:avLst/>
          </a:prstGeom>
          <a:noFill/>
          <a:ln w="9525">
            <a:noFill/>
            <a:miter lim="800000"/>
            <a:headEnd/>
            <a:tailEnd/>
          </a:ln>
        </p:spPr>
      </p:pic>
      <p:sp>
        <p:nvSpPr>
          <p:cNvPr id="7" name="Rectangle 74"/>
          <p:cNvSpPr>
            <a:spLocks noChangeArrowheads="1"/>
          </p:cNvSpPr>
          <p:nvPr userDrawn="1"/>
        </p:nvSpPr>
        <p:spPr bwMode="auto">
          <a:xfrm>
            <a:off x="866776" y="10"/>
            <a:ext cx="3219450" cy="911225"/>
          </a:xfrm>
          <a:prstGeom prst="rect">
            <a:avLst/>
          </a:prstGeom>
          <a:gradFill rotWithShape="0">
            <a:gsLst>
              <a:gs pos="0">
                <a:schemeClr val="bg1"/>
              </a:gs>
              <a:gs pos="100000">
                <a:srgbClr val="AAC3DE">
                  <a:alpha val="21001"/>
                </a:srgbClr>
              </a:gs>
            </a:gsLst>
            <a:lin ang="0" scaled="1"/>
          </a:gradFill>
          <a:ln w="9525">
            <a:noFill/>
            <a:miter lim="800000"/>
            <a:headEnd/>
            <a:tailEnd/>
          </a:ln>
        </p:spPr>
        <p:txBody>
          <a:bodyPr wrap="none" lIns="91402" tIns="45702" rIns="91402" bIns="45702" anchor="ctr">
            <a:prstTxWarp prst="textNoShape">
              <a:avLst/>
            </a:prstTxWarp>
          </a:bodyPr>
          <a:lstStyle/>
          <a:p>
            <a:pPr defTabSz="914121" eaLnBrk="0" fontAlgn="base" hangingPunct="0">
              <a:spcBef>
                <a:spcPct val="0"/>
              </a:spcBef>
              <a:spcAft>
                <a:spcPct val="0"/>
              </a:spcAft>
              <a:defRPr/>
            </a:pPr>
            <a:endParaRPr lang="en-US" sz="2400">
              <a:solidFill>
                <a:srgbClr val="000000"/>
              </a:solidFill>
              <a:latin typeface="Arial" pitchFamily="-107" charset="0"/>
              <a:ea typeface="ＭＳ Ｐゴシック" pitchFamily="-107" charset="-128"/>
              <a:cs typeface="ＭＳ Ｐゴシック" pitchFamily="-107" charset="-128"/>
            </a:endParaRPr>
          </a:p>
        </p:txBody>
      </p:sp>
      <p:sp>
        <p:nvSpPr>
          <p:cNvPr id="4163" name="Rectangle 67"/>
          <p:cNvSpPr>
            <a:spLocks noGrp="1" noChangeArrowheads="1"/>
          </p:cNvSpPr>
          <p:nvPr>
            <p:ph type="ctrTitle" sz="quarter"/>
          </p:nvPr>
        </p:nvSpPr>
        <p:spPr>
          <a:xfrm>
            <a:off x="779470" y="1447801"/>
            <a:ext cx="7678737" cy="1081088"/>
          </a:xfrm>
        </p:spPr>
        <p:txBody>
          <a:bodyPr/>
          <a:lstStyle>
            <a:lvl1pPr algn="r">
              <a:defRPr sz="4400"/>
            </a:lvl1pPr>
          </a:lstStyle>
          <a:p>
            <a:r>
              <a:rPr lang="en-US"/>
              <a:t>Click to edit Master title style</a:t>
            </a:r>
          </a:p>
        </p:txBody>
      </p:sp>
      <p:sp>
        <p:nvSpPr>
          <p:cNvPr id="4164" name="Rectangle 68"/>
          <p:cNvSpPr>
            <a:spLocks noGrp="1" noChangeArrowheads="1"/>
          </p:cNvSpPr>
          <p:nvPr>
            <p:ph type="subTitle" sz="quarter" idx="1"/>
          </p:nvPr>
        </p:nvSpPr>
        <p:spPr>
          <a:xfrm>
            <a:off x="4021140" y="2860835"/>
            <a:ext cx="4437062" cy="3114675"/>
          </a:xfrm>
        </p:spPr>
        <p:txBody>
          <a:bodyPr/>
          <a:lstStyle>
            <a:lvl1pPr marL="0" indent="0" algn="r">
              <a:buFont typeface="Wingdings" charset="2"/>
              <a:buNone/>
              <a:defRPr sz="2400"/>
            </a:lvl1pPr>
          </a:lstStyle>
          <a:p>
            <a:r>
              <a:rPr lang="en-US"/>
              <a:t>Click to edit Master subtitle style</a:t>
            </a:r>
          </a:p>
        </p:txBody>
      </p:sp>
      <p:sp>
        <p:nvSpPr>
          <p:cNvPr id="8" name="Rectangle 69"/>
          <p:cNvSpPr>
            <a:spLocks noGrp="1" noChangeArrowheads="1"/>
          </p:cNvSpPr>
          <p:nvPr>
            <p:ph type="dt" sz="quarter" idx="10"/>
          </p:nvPr>
        </p:nvSpPr>
        <p:spPr bwMode="auto">
          <a:xfrm>
            <a:off x="685800" y="6248401"/>
            <a:ext cx="19050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eaLnBrk="1" hangingPunct="1">
              <a:defRPr sz="1400">
                <a:latin typeface="Helvetica" pitchFamily="-107" charset="0"/>
                <a:ea typeface="ＭＳ Ｐゴシック" pitchFamily="-107" charset="-128"/>
                <a:cs typeface="ＭＳ Ｐゴシック" pitchFamily="-107" charset="-128"/>
              </a:defRPr>
            </a:lvl1pPr>
          </a:lstStyle>
          <a:p>
            <a:pPr defTabSz="914121" fontAlgn="base">
              <a:spcBef>
                <a:spcPct val="0"/>
              </a:spcBef>
              <a:spcAft>
                <a:spcPct val="0"/>
              </a:spcAft>
              <a:defRPr/>
            </a:pPr>
            <a:r>
              <a:rPr lang="en-US">
                <a:solidFill>
                  <a:srgbClr val="000000"/>
                </a:solidFill>
              </a:rPr>
              <a:t>March 6, 2013</a:t>
            </a:r>
          </a:p>
        </p:txBody>
      </p:sp>
      <p:sp>
        <p:nvSpPr>
          <p:cNvPr id="9" name="Rectangle 70"/>
          <p:cNvSpPr>
            <a:spLocks noGrp="1" noChangeArrowheads="1"/>
          </p:cNvSpPr>
          <p:nvPr>
            <p:ph type="ftr" sz="quarter" idx="11"/>
          </p:nvPr>
        </p:nvSpPr>
        <p:spPr>
          <a:xfrm>
            <a:off x="3124203" y="6248401"/>
            <a:ext cx="2895600" cy="457200"/>
          </a:xfrm>
          <a:prstGeom prst="rect">
            <a:avLst/>
          </a:prstGeom>
        </p:spPr>
        <p:txBody>
          <a:bodyPr lIns="91411" tIns="45706" rIns="91411" bIns="45706"/>
          <a:lstStyle>
            <a:lvl1pPr>
              <a:defRPr sz="1400">
                <a:solidFill>
                  <a:schemeClr val="tx1"/>
                </a:solidFill>
              </a:defRPr>
            </a:lvl1pPr>
          </a:lstStyle>
          <a:p>
            <a:pPr defTabSz="914121">
              <a:defRPr/>
            </a:pPr>
            <a:r>
              <a:rPr lang="en-US">
                <a:solidFill>
                  <a:srgbClr val="000000"/>
                </a:solidFill>
                <a:latin typeface="Helvetica"/>
              </a:rPr>
              <a:t>Ian.Bird@cern.ch</a:t>
            </a:r>
          </a:p>
        </p:txBody>
      </p:sp>
      <p:sp>
        <p:nvSpPr>
          <p:cNvPr id="10" name="Rectangle 71"/>
          <p:cNvSpPr>
            <a:spLocks noGrp="1" noChangeArrowheads="1"/>
          </p:cNvSpPr>
          <p:nvPr>
            <p:ph type="sldNum" sz="quarter" idx="12"/>
          </p:nvPr>
        </p:nvSpPr>
        <p:spPr>
          <a:xfrm>
            <a:off x="6553200" y="6248401"/>
            <a:ext cx="1905000" cy="457200"/>
          </a:xfrm>
        </p:spPr>
        <p:txBody>
          <a:bodyPr/>
          <a:lstStyle>
            <a:lvl1pPr>
              <a:defRPr sz="1400">
                <a:solidFill>
                  <a:schemeClr val="tx1"/>
                </a:solidFill>
              </a:defRPr>
            </a:lvl1pPr>
          </a:lstStyle>
          <a:p>
            <a:pPr>
              <a:defRPr/>
            </a:pPr>
            <a:fld id="{3A2C7C67-545C-D046-8329-A3F76FDA6B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4826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2000250" y="6400800"/>
            <a:ext cx="5105400" cy="304800"/>
          </a:xfrm>
          <a:prstGeom prst="rect">
            <a:avLst/>
          </a:prstGeom>
        </p:spPr>
        <p:txBody>
          <a:bodyPr lIns="91411" tIns="45706" rIns="91411" bIns="45706"/>
          <a:lstStyle>
            <a:lvl1pPr>
              <a:defRPr>
                <a:solidFill>
                  <a:schemeClr val="tx1"/>
                </a:solidFill>
              </a:defRPr>
            </a:lvl1pPr>
          </a:lstStyle>
          <a:p>
            <a:pPr defTabSz="914121">
              <a:defRPr/>
            </a:pPr>
            <a:r>
              <a:rPr lang="de-DE">
                <a:solidFill>
                  <a:srgbClr val="000000"/>
                </a:solidFill>
                <a:latin typeface="Helvetica"/>
              </a:rPr>
              <a:t>Ian.Bird@cern.ch</a:t>
            </a:r>
          </a:p>
        </p:txBody>
      </p:sp>
      <p:sp>
        <p:nvSpPr>
          <p:cNvPr id="5" name="Slide Number Placeholder 4"/>
          <p:cNvSpPr>
            <a:spLocks noGrp="1"/>
          </p:cNvSpPr>
          <p:nvPr>
            <p:ph type="sldNum" sz="quarter" idx="11"/>
          </p:nvPr>
        </p:nvSpPr>
        <p:spPr/>
        <p:txBody>
          <a:bodyPr/>
          <a:lstStyle>
            <a:lvl1pPr>
              <a:defRPr/>
            </a:lvl1pPr>
          </a:lstStyle>
          <a:p>
            <a:pPr>
              <a:defRPr/>
            </a:pPr>
            <a:fld id="{97E687E1-9D77-E345-8CB7-D277B6F0C4F5}" type="slidenum">
              <a:rPr lang="en-US"/>
              <a:pPr>
                <a:defRPr/>
              </a:pPr>
              <a:t>‹#›</a:t>
            </a:fld>
            <a:endParaRPr lang="en-US"/>
          </a:p>
        </p:txBody>
      </p:sp>
    </p:spTree>
    <p:extLst>
      <p:ext uri="{BB962C8B-B14F-4D97-AF65-F5344CB8AC3E}">
        <p14:creationId xmlns:p14="http://schemas.microsoft.com/office/powerpoint/2010/main" val="1405612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019" indent="0">
              <a:buNone/>
              <a:defRPr sz="1800"/>
            </a:lvl2pPr>
            <a:lvl3pPr marL="914035" indent="0">
              <a:buNone/>
              <a:defRPr sz="1600"/>
            </a:lvl3pPr>
            <a:lvl4pPr marL="1371054" indent="0">
              <a:buNone/>
              <a:defRPr sz="1400"/>
            </a:lvl4pPr>
            <a:lvl5pPr marL="1828070" indent="0">
              <a:buNone/>
              <a:defRPr sz="1400"/>
            </a:lvl5pPr>
            <a:lvl6pPr marL="2285088" indent="0">
              <a:buNone/>
              <a:defRPr sz="1400"/>
            </a:lvl6pPr>
            <a:lvl7pPr marL="2742105" indent="0">
              <a:buNone/>
              <a:defRPr sz="1400"/>
            </a:lvl7pPr>
            <a:lvl8pPr marL="3199123" indent="0">
              <a:buNone/>
              <a:defRPr sz="1400"/>
            </a:lvl8pPr>
            <a:lvl9pPr marL="3656142" indent="0">
              <a:buNone/>
              <a:defRPr sz="1400"/>
            </a:lvl9pPr>
          </a:lstStyle>
          <a:p>
            <a:pPr lvl="0"/>
            <a:r>
              <a:rPr lang="en-US"/>
              <a:t>Click to edit Master text styles</a:t>
            </a:r>
          </a:p>
        </p:txBody>
      </p:sp>
      <p:sp>
        <p:nvSpPr>
          <p:cNvPr id="4" name="Footer Placeholder 3"/>
          <p:cNvSpPr>
            <a:spLocks noGrp="1"/>
          </p:cNvSpPr>
          <p:nvPr>
            <p:ph type="ftr" sz="quarter" idx="10"/>
          </p:nvPr>
        </p:nvSpPr>
        <p:spPr>
          <a:xfrm>
            <a:off x="2000250" y="6400800"/>
            <a:ext cx="5105400" cy="304800"/>
          </a:xfrm>
          <a:prstGeom prst="rect">
            <a:avLst/>
          </a:prstGeom>
        </p:spPr>
        <p:txBody>
          <a:bodyPr lIns="91411" tIns="45706" rIns="91411" bIns="45706"/>
          <a:lstStyle>
            <a:lvl1pPr>
              <a:defRPr>
                <a:solidFill>
                  <a:schemeClr val="tx1"/>
                </a:solidFill>
              </a:defRPr>
            </a:lvl1pPr>
          </a:lstStyle>
          <a:p>
            <a:pPr defTabSz="914121">
              <a:defRPr/>
            </a:pPr>
            <a:r>
              <a:rPr lang="de-DE">
                <a:solidFill>
                  <a:srgbClr val="000000"/>
                </a:solidFill>
                <a:latin typeface="Helvetica"/>
              </a:rPr>
              <a:t>Ian.Bird@cern.ch</a:t>
            </a:r>
          </a:p>
        </p:txBody>
      </p:sp>
      <p:sp>
        <p:nvSpPr>
          <p:cNvPr id="5" name="Slide Number Placeholder 4"/>
          <p:cNvSpPr>
            <a:spLocks noGrp="1"/>
          </p:cNvSpPr>
          <p:nvPr>
            <p:ph type="sldNum" sz="quarter" idx="11"/>
          </p:nvPr>
        </p:nvSpPr>
        <p:spPr/>
        <p:txBody>
          <a:bodyPr/>
          <a:lstStyle>
            <a:lvl1pPr>
              <a:defRPr/>
            </a:lvl1pPr>
          </a:lstStyle>
          <a:p>
            <a:pPr>
              <a:defRPr/>
            </a:pPr>
            <a:fld id="{5D6675C4-5284-9B47-8E8A-DD7EC3BE9CA2}" type="slidenum">
              <a:rPr lang="en-US"/>
              <a:pPr>
                <a:defRPr/>
              </a:pPr>
              <a:t>‹#›</a:t>
            </a:fld>
            <a:endParaRPr lang="en-US"/>
          </a:p>
        </p:txBody>
      </p:sp>
    </p:spTree>
    <p:extLst>
      <p:ext uri="{BB962C8B-B14F-4D97-AF65-F5344CB8AC3E}">
        <p14:creationId xmlns:p14="http://schemas.microsoft.com/office/powerpoint/2010/main" val="2777843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5296" y="1295400"/>
            <a:ext cx="381158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2000250" y="6400800"/>
            <a:ext cx="5105400" cy="304800"/>
          </a:xfrm>
          <a:prstGeom prst="rect">
            <a:avLst/>
          </a:prstGeom>
        </p:spPr>
        <p:txBody>
          <a:bodyPr lIns="91411" tIns="45706" rIns="91411" bIns="45706"/>
          <a:lstStyle>
            <a:lvl1pPr>
              <a:defRPr>
                <a:solidFill>
                  <a:schemeClr val="tx1"/>
                </a:solidFill>
              </a:defRPr>
            </a:lvl1pPr>
          </a:lstStyle>
          <a:p>
            <a:pPr defTabSz="914121">
              <a:defRPr/>
            </a:pPr>
            <a:r>
              <a:rPr lang="de-DE">
                <a:solidFill>
                  <a:srgbClr val="000000"/>
                </a:solidFill>
                <a:latin typeface="Helvetica"/>
              </a:rPr>
              <a:t>Ian.Bird@cern.ch</a:t>
            </a:r>
          </a:p>
        </p:txBody>
      </p:sp>
      <p:sp>
        <p:nvSpPr>
          <p:cNvPr id="6" name="Slide Number Placeholder 5"/>
          <p:cNvSpPr>
            <a:spLocks noGrp="1"/>
          </p:cNvSpPr>
          <p:nvPr>
            <p:ph type="sldNum" sz="quarter" idx="11"/>
          </p:nvPr>
        </p:nvSpPr>
        <p:spPr/>
        <p:txBody>
          <a:bodyPr/>
          <a:lstStyle>
            <a:lvl1pPr>
              <a:defRPr/>
            </a:lvl1pPr>
          </a:lstStyle>
          <a:p>
            <a:pPr>
              <a:defRPr/>
            </a:pPr>
            <a:fld id="{95DA8BF3-2006-B447-B84C-FB41F064B756}" type="slidenum">
              <a:rPr lang="en-US"/>
              <a:pPr>
                <a:defRPr/>
              </a:pPr>
              <a:t>‹#›</a:t>
            </a:fld>
            <a:endParaRPr lang="en-US"/>
          </a:p>
        </p:txBody>
      </p:sp>
    </p:spTree>
    <p:extLst>
      <p:ext uri="{BB962C8B-B14F-4D97-AF65-F5344CB8AC3E}">
        <p14:creationId xmlns:p14="http://schemas.microsoft.com/office/powerpoint/2010/main" val="4290465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9" indent="0">
              <a:buNone/>
              <a:defRPr sz="2000" b="1"/>
            </a:lvl2pPr>
            <a:lvl3pPr marL="914035" indent="0">
              <a:buNone/>
              <a:defRPr sz="1800" b="1"/>
            </a:lvl3pPr>
            <a:lvl4pPr marL="1371054" indent="0">
              <a:buNone/>
              <a:defRPr sz="1600" b="1"/>
            </a:lvl4pPr>
            <a:lvl5pPr marL="1828070" indent="0">
              <a:buNone/>
              <a:defRPr sz="1600" b="1"/>
            </a:lvl5pPr>
            <a:lvl6pPr marL="2285088" indent="0">
              <a:buNone/>
              <a:defRPr sz="1600" b="1"/>
            </a:lvl6pPr>
            <a:lvl7pPr marL="2742105" indent="0">
              <a:buNone/>
              <a:defRPr sz="1600" b="1"/>
            </a:lvl7pPr>
            <a:lvl8pPr marL="3199123" indent="0">
              <a:buNone/>
              <a:defRPr sz="1600" b="1"/>
            </a:lvl8pPr>
            <a:lvl9pPr marL="365614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7019" indent="0">
              <a:buNone/>
              <a:defRPr sz="2000" b="1"/>
            </a:lvl2pPr>
            <a:lvl3pPr marL="914035" indent="0">
              <a:buNone/>
              <a:defRPr sz="1800" b="1"/>
            </a:lvl3pPr>
            <a:lvl4pPr marL="1371054" indent="0">
              <a:buNone/>
              <a:defRPr sz="1600" b="1"/>
            </a:lvl4pPr>
            <a:lvl5pPr marL="1828070" indent="0">
              <a:buNone/>
              <a:defRPr sz="1600" b="1"/>
            </a:lvl5pPr>
            <a:lvl6pPr marL="2285088" indent="0">
              <a:buNone/>
              <a:defRPr sz="1600" b="1"/>
            </a:lvl6pPr>
            <a:lvl7pPr marL="2742105" indent="0">
              <a:buNone/>
              <a:defRPr sz="1600" b="1"/>
            </a:lvl7pPr>
            <a:lvl8pPr marL="3199123" indent="0">
              <a:buNone/>
              <a:defRPr sz="1600" b="1"/>
            </a:lvl8pPr>
            <a:lvl9pPr marL="365614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2000250" y="6400800"/>
            <a:ext cx="5105400" cy="304800"/>
          </a:xfrm>
          <a:prstGeom prst="rect">
            <a:avLst/>
          </a:prstGeom>
        </p:spPr>
        <p:txBody>
          <a:bodyPr lIns="91411" tIns="45706" rIns="91411" bIns="45706"/>
          <a:lstStyle>
            <a:lvl1pPr>
              <a:defRPr>
                <a:solidFill>
                  <a:schemeClr val="tx1"/>
                </a:solidFill>
              </a:defRPr>
            </a:lvl1pPr>
          </a:lstStyle>
          <a:p>
            <a:pPr defTabSz="914121">
              <a:defRPr/>
            </a:pPr>
            <a:r>
              <a:rPr lang="de-DE">
                <a:solidFill>
                  <a:srgbClr val="000000"/>
                </a:solidFill>
                <a:latin typeface="Helvetica"/>
              </a:rPr>
              <a:t>Ian.Bird@cern.ch</a:t>
            </a:r>
          </a:p>
        </p:txBody>
      </p:sp>
      <p:sp>
        <p:nvSpPr>
          <p:cNvPr id="8" name="Slide Number Placeholder 7"/>
          <p:cNvSpPr>
            <a:spLocks noGrp="1"/>
          </p:cNvSpPr>
          <p:nvPr>
            <p:ph type="sldNum" sz="quarter" idx="11"/>
          </p:nvPr>
        </p:nvSpPr>
        <p:spPr/>
        <p:txBody>
          <a:bodyPr/>
          <a:lstStyle>
            <a:lvl1pPr>
              <a:defRPr/>
            </a:lvl1pPr>
          </a:lstStyle>
          <a:p>
            <a:pPr>
              <a:defRPr/>
            </a:pPr>
            <a:fld id="{AC882F07-C932-5B44-9214-6D4814EDC3FD}" type="slidenum">
              <a:rPr lang="en-US"/>
              <a:pPr>
                <a:defRPr/>
              </a:pPr>
              <a:t>‹#›</a:t>
            </a:fld>
            <a:endParaRPr lang="en-US"/>
          </a:p>
        </p:txBody>
      </p:sp>
    </p:spTree>
    <p:extLst>
      <p:ext uri="{BB962C8B-B14F-4D97-AF65-F5344CB8AC3E}">
        <p14:creationId xmlns:p14="http://schemas.microsoft.com/office/powerpoint/2010/main" val="355301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94122" y="372370"/>
            <a:ext cx="7155754" cy="338554"/>
          </a:xfrm>
        </p:spPr>
        <p:txBody>
          <a:bodyPr lIns="0" tIns="0" rIns="0" bIns="0"/>
          <a:lstStyle>
            <a:lvl1pPr>
              <a:defRPr sz="2200" b="1" i="0">
                <a:solidFill>
                  <a:srgbClr val="BC5F2B"/>
                </a:solidFill>
                <a:latin typeface="Helvetica"/>
                <a:cs typeface="Helvetica"/>
              </a:defRPr>
            </a:lvl1pPr>
          </a:lstStyle>
          <a:p>
            <a:endParaRPr/>
          </a:p>
        </p:txBody>
      </p:sp>
      <p:sp>
        <p:nvSpPr>
          <p:cNvPr id="3" name="Holder 3"/>
          <p:cNvSpPr>
            <a:spLocks noGrp="1"/>
          </p:cNvSpPr>
          <p:nvPr>
            <p:ph type="ftr" sz="quarter" idx="5"/>
          </p:nvPr>
        </p:nvSpPr>
        <p:spPr>
          <a:xfrm>
            <a:off x="866779" y="6535925"/>
            <a:ext cx="878205" cy="172542"/>
          </a:xfrm>
          <a:prstGeom prst="rect">
            <a:avLst/>
          </a:prstGeom>
        </p:spPr>
        <p:txBody>
          <a:bodyPr lIns="0" tIns="0" rIns="0" bIns="0"/>
          <a:lstStyle>
            <a:lvl1pPr>
              <a:defRPr sz="1200" b="0" i="0">
                <a:solidFill>
                  <a:srgbClr val="BC5F2B"/>
                </a:solidFill>
                <a:latin typeface="Helvetica"/>
                <a:cs typeface="Helvetica"/>
              </a:defRPr>
            </a:lvl1pPr>
          </a:lstStyle>
          <a:p>
            <a:pPr marL="12689">
              <a:lnSpc>
                <a:spcPts val="1264"/>
              </a:lnSpc>
            </a:pPr>
            <a:r>
              <a:rPr lang="is-IS" spc="-5"/>
              <a:t>19 Mar</a:t>
            </a:r>
            <a:r>
              <a:rPr lang="is-IS" spc="-75"/>
              <a:t> </a:t>
            </a:r>
            <a:r>
              <a:rPr lang="is-IS" spc="-5"/>
              <a:t>2019</a:t>
            </a:r>
            <a:endParaRPr lang="is-IS" spc="-5" dirty="0"/>
          </a:p>
        </p:txBody>
      </p:sp>
      <p:sp>
        <p:nvSpPr>
          <p:cNvPr id="4" name="Holder 4"/>
          <p:cNvSpPr>
            <a:spLocks noGrp="1"/>
          </p:cNvSpPr>
          <p:nvPr>
            <p:ph type="dt" sz="half" idx="6"/>
          </p:nvPr>
        </p:nvSpPr>
        <p:spPr>
          <a:xfrm>
            <a:off x="3899527" y="6535925"/>
            <a:ext cx="1116964" cy="172542"/>
          </a:xfrm>
          <a:prstGeom prst="rect">
            <a:avLst/>
          </a:prstGeom>
        </p:spPr>
        <p:txBody>
          <a:bodyPr lIns="0" tIns="0" rIns="0" bIns="0"/>
          <a:lstStyle>
            <a:lvl1pPr>
              <a:defRPr sz="1200" b="0" i="0">
                <a:solidFill>
                  <a:srgbClr val="BC5F2B"/>
                </a:solidFill>
                <a:latin typeface="Helvetica"/>
                <a:cs typeface="Helvetica"/>
              </a:defRPr>
            </a:lvl1pPr>
          </a:lstStyle>
          <a:p>
            <a:pPr marL="12689">
              <a:lnSpc>
                <a:spcPts val="1264"/>
              </a:lnSpc>
            </a:pPr>
            <a:r>
              <a:rPr lang="en-US" spc="-5"/>
              <a:t>R.J.Wilson/CSU</a:t>
            </a:r>
            <a:endParaRPr lang="en-US" spc="-5" dirty="0"/>
          </a:p>
        </p:txBody>
      </p:sp>
      <p:sp>
        <p:nvSpPr>
          <p:cNvPr id="5" name="Holder 5"/>
          <p:cNvSpPr>
            <a:spLocks noGrp="1"/>
          </p:cNvSpPr>
          <p:nvPr>
            <p:ph type="sldNum" sz="quarter" idx="7"/>
          </p:nvPr>
        </p:nvSpPr>
        <p:spPr>
          <a:xfrm>
            <a:off x="428629" y="6535925"/>
            <a:ext cx="219075" cy="172542"/>
          </a:xfrm>
          <a:prstGeom prst="rect">
            <a:avLst/>
          </a:prstGeom>
        </p:spPr>
        <p:txBody>
          <a:bodyPr lIns="0" tIns="0" rIns="0" bIns="0"/>
          <a:lstStyle>
            <a:lvl1pPr>
              <a:defRPr sz="1200" b="1" i="0">
                <a:solidFill>
                  <a:srgbClr val="BC5F2B"/>
                </a:solidFill>
                <a:latin typeface="Helvetica"/>
                <a:cs typeface="Helvetica"/>
              </a:defRPr>
            </a:lvl1pPr>
          </a:lstStyle>
          <a:p>
            <a:pPr marL="25377">
              <a:lnSpc>
                <a:spcPts val="1264"/>
              </a:lnSpc>
            </a:pPr>
            <a:fld id="{81D60167-4931-47E6-BA6A-407CBD079E47}" type="slidenum">
              <a:rPr lang="uk-UA" smtClean="0"/>
              <a:pPr marL="25377">
                <a:lnSpc>
                  <a:spcPts val="1264"/>
                </a:lnSpc>
              </a:pPr>
              <a:t>‹#›</a:t>
            </a:fld>
            <a:endParaRPr lang="uk-UA"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000250" y="6400800"/>
            <a:ext cx="5105400" cy="304800"/>
          </a:xfrm>
          <a:prstGeom prst="rect">
            <a:avLst/>
          </a:prstGeom>
        </p:spPr>
        <p:txBody>
          <a:bodyPr lIns="91411" tIns="45706" rIns="91411" bIns="45706"/>
          <a:lstStyle>
            <a:lvl1pPr>
              <a:defRPr>
                <a:solidFill>
                  <a:schemeClr val="tx1"/>
                </a:solidFill>
              </a:defRPr>
            </a:lvl1pPr>
          </a:lstStyle>
          <a:p>
            <a:pPr defTabSz="914121">
              <a:defRPr/>
            </a:pPr>
            <a:r>
              <a:rPr lang="de-DE">
                <a:solidFill>
                  <a:srgbClr val="000000"/>
                </a:solidFill>
                <a:latin typeface="Helvetica"/>
              </a:rPr>
              <a:t>Ian.Bird@cern.ch</a:t>
            </a:r>
          </a:p>
        </p:txBody>
      </p:sp>
      <p:sp>
        <p:nvSpPr>
          <p:cNvPr id="4" name="Slide Number Placeholder 3"/>
          <p:cNvSpPr>
            <a:spLocks noGrp="1"/>
          </p:cNvSpPr>
          <p:nvPr>
            <p:ph type="sldNum" sz="quarter" idx="11"/>
          </p:nvPr>
        </p:nvSpPr>
        <p:spPr/>
        <p:txBody>
          <a:bodyPr/>
          <a:lstStyle>
            <a:lvl1pPr>
              <a:defRPr/>
            </a:lvl1pPr>
          </a:lstStyle>
          <a:p>
            <a:pPr>
              <a:defRPr/>
            </a:pPr>
            <a:fld id="{8B28AFE2-D97D-D04E-8057-8F8EE927F355}" type="slidenum">
              <a:rPr lang="en-US"/>
              <a:pPr>
                <a:defRPr/>
              </a:pPr>
              <a:t>‹#›</a:t>
            </a:fld>
            <a:endParaRPr lang="en-US"/>
          </a:p>
        </p:txBody>
      </p:sp>
    </p:spTree>
    <p:extLst>
      <p:ext uri="{BB962C8B-B14F-4D97-AF65-F5344CB8AC3E}">
        <p14:creationId xmlns:p14="http://schemas.microsoft.com/office/powerpoint/2010/main" val="3682572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000250" y="6400800"/>
            <a:ext cx="5105400" cy="304800"/>
          </a:xfrm>
          <a:prstGeom prst="rect">
            <a:avLst/>
          </a:prstGeom>
        </p:spPr>
        <p:txBody>
          <a:bodyPr lIns="91411" tIns="45706" rIns="91411" bIns="45706"/>
          <a:lstStyle>
            <a:lvl1pPr>
              <a:defRPr>
                <a:solidFill>
                  <a:schemeClr val="tx1"/>
                </a:solidFill>
              </a:defRPr>
            </a:lvl1pPr>
          </a:lstStyle>
          <a:p>
            <a:pPr defTabSz="914121">
              <a:defRPr/>
            </a:pPr>
            <a:r>
              <a:rPr lang="de-DE">
                <a:solidFill>
                  <a:srgbClr val="000000"/>
                </a:solidFill>
                <a:latin typeface="Helvetica"/>
              </a:rPr>
              <a:t>Ian.Bird@cern.ch</a:t>
            </a:r>
          </a:p>
        </p:txBody>
      </p:sp>
      <p:sp>
        <p:nvSpPr>
          <p:cNvPr id="3" name="Slide Number Placeholder 2"/>
          <p:cNvSpPr>
            <a:spLocks noGrp="1"/>
          </p:cNvSpPr>
          <p:nvPr>
            <p:ph type="sldNum" sz="quarter" idx="11"/>
          </p:nvPr>
        </p:nvSpPr>
        <p:spPr/>
        <p:txBody>
          <a:bodyPr/>
          <a:lstStyle>
            <a:lvl1pPr>
              <a:defRPr/>
            </a:lvl1pPr>
          </a:lstStyle>
          <a:p>
            <a:pPr>
              <a:defRPr/>
            </a:pPr>
            <a:fld id="{9AA30E47-4227-9B4E-90F0-089BBC97504F}" type="slidenum">
              <a:rPr lang="en-US"/>
              <a:pPr>
                <a:defRPr/>
              </a:pPr>
              <a:t>‹#›</a:t>
            </a:fld>
            <a:endParaRPr lang="en-US"/>
          </a:p>
        </p:txBody>
      </p:sp>
    </p:spTree>
    <p:extLst>
      <p:ext uri="{BB962C8B-B14F-4D97-AF65-F5344CB8AC3E}">
        <p14:creationId xmlns:p14="http://schemas.microsoft.com/office/powerpoint/2010/main" val="3199907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3"/>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2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7"/>
            <a:ext cx="3008313" cy="4691063"/>
          </a:xfrm>
        </p:spPr>
        <p:txBody>
          <a:bodyPr/>
          <a:lstStyle>
            <a:lvl1pPr marL="0" indent="0">
              <a:buNone/>
              <a:defRPr sz="1400"/>
            </a:lvl1pPr>
            <a:lvl2pPr marL="457019" indent="0">
              <a:buNone/>
              <a:defRPr sz="1200"/>
            </a:lvl2pPr>
            <a:lvl3pPr marL="914035" indent="0">
              <a:buNone/>
              <a:defRPr sz="1000"/>
            </a:lvl3pPr>
            <a:lvl4pPr marL="1371054" indent="0">
              <a:buNone/>
              <a:defRPr sz="900"/>
            </a:lvl4pPr>
            <a:lvl5pPr marL="1828070" indent="0">
              <a:buNone/>
              <a:defRPr sz="900"/>
            </a:lvl5pPr>
            <a:lvl6pPr marL="2285088" indent="0">
              <a:buNone/>
              <a:defRPr sz="900"/>
            </a:lvl6pPr>
            <a:lvl7pPr marL="2742105" indent="0">
              <a:buNone/>
              <a:defRPr sz="900"/>
            </a:lvl7pPr>
            <a:lvl8pPr marL="3199123" indent="0">
              <a:buNone/>
              <a:defRPr sz="900"/>
            </a:lvl8pPr>
            <a:lvl9pPr marL="3656142"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2000250" y="6400800"/>
            <a:ext cx="5105400" cy="304800"/>
          </a:xfrm>
          <a:prstGeom prst="rect">
            <a:avLst/>
          </a:prstGeom>
        </p:spPr>
        <p:txBody>
          <a:bodyPr lIns="91411" tIns="45706" rIns="91411" bIns="45706"/>
          <a:lstStyle>
            <a:lvl1pPr>
              <a:defRPr>
                <a:solidFill>
                  <a:schemeClr val="tx1"/>
                </a:solidFill>
              </a:defRPr>
            </a:lvl1pPr>
          </a:lstStyle>
          <a:p>
            <a:pPr defTabSz="914121">
              <a:defRPr/>
            </a:pPr>
            <a:r>
              <a:rPr lang="de-DE">
                <a:solidFill>
                  <a:srgbClr val="000000"/>
                </a:solidFill>
                <a:latin typeface="Helvetica"/>
              </a:rPr>
              <a:t>Ian.Bird@cern.ch</a:t>
            </a:r>
          </a:p>
        </p:txBody>
      </p:sp>
      <p:sp>
        <p:nvSpPr>
          <p:cNvPr id="6" name="Slide Number Placeholder 5"/>
          <p:cNvSpPr>
            <a:spLocks noGrp="1"/>
          </p:cNvSpPr>
          <p:nvPr>
            <p:ph type="sldNum" sz="quarter" idx="11"/>
          </p:nvPr>
        </p:nvSpPr>
        <p:spPr/>
        <p:txBody>
          <a:bodyPr/>
          <a:lstStyle>
            <a:lvl1pPr>
              <a:defRPr/>
            </a:lvl1pPr>
          </a:lstStyle>
          <a:p>
            <a:pPr>
              <a:defRPr/>
            </a:pPr>
            <a:fld id="{FF46C153-A2BE-8D4A-BB83-D10B7BF5223A}" type="slidenum">
              <a:rPr lang="en-US"/>
              <a:pPr>
                <a:defRPr/>
              </a:pPr>
              <a:t>‹#›</a:t>
            </a:fld>
            <a:endParaRPr lang="en-US"/>
          </a:p>
        </p:txBody>
      </p:sp>
    </p:spTree>
    <p:extLst>
      <p:ext uri="{BB962C8B-B14F-4D97-AF65-F5344CB8AC3E}">
        <p14:creationId xmlns:p14="http://schemas.microsoft.com/office/powerpoint/2010/main" val="2473010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019" indent="0">
              <a:buNone/>
              <a:defRPr sz="2800"/>
            </a:lvl2pPr>
            <a:lvl3pPr marL="914035" indent="0">
              <a:buNone/>
              <a:defRPr sz="2400"/>
            </a:lvl3pPr>
            <a:lvl4pPr marL="1371054" indent="0">
              <a:buNone/>
              <a:defRPr sz="2000"/>
            </a:lvl4pPr>
            <a:lvl5pPr marL="1828070" indent="0">
              <a:buNone/>
              <a:defRPr sz="2000"/>
            </a:lvl5pPr>
            <a:lvl6pPr marL="2285088" indent="0">
              <a:buNone/>
              <a:defRPr sz="2000"/>
            </a:lvl6pPr>
            <a:lvl7pPr marL="2742105" indent="0">
              <a:buNone/>
              <a:defRPr sz="2000"/>
            </a:lvl7pPr>
            <a:lvl8pPr marL="3199123" indent="0">
              <a:buNone/>
              <a:defRPr sz="2000"/>
            </a:lvl8pPr>
            <a:lvl9pPr marL="3656142"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019" indent="0">
              <a:buNone/>
              <a:defRPr sz="1200"/>
            </a:lvl2pPr>
            <a:lvl3pPr marL="914035" indent="0">
              <a:buNone/>
              <a:defRPr sz="1000"/>
            </a:lvl3pPr>
            <a:lvl4pPr marL="1371054" indent="0">
              <a:buNone/>
              <a:defRPr sz="900"/>
            </a:lvl4pPr>
            <a:lvl5pPr marL="1828070" indent="0">
              <a:buNone/>
              <a:defRPr sz="900"/>
            </a:lvl5pPr>
            <a:lvl6pPr marL="2285088" indent="0">
              <a:buNone/>
              <a:defRPr sz="900"/>
            </a:lvl6pPr>
            <a:lvl7pPr marL="2742105" indent="0">
              <a:buNone/>
              <a:defRPr sz="900"/>
            </a:lvl7pPr>
            <a:lvl8pPr marL="3199123" indent="0">
              <a:buNone/>
              <a:defRPr sz="900"/>
            </a:lvl8pPr>
            <a:lvl9pPr marL="3656142"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2000250" y="6400800"/>
            <a:ext cx="5105400" cy="304800"/>
          </a:xfrm>
          <a:prstGeom prst="rect">
            <a:avLst/>
          </a:prstGeom>
        </p:spPr>
        <p:txBody>
          <a:bodyPr lIns="91411" tIns="45706" rIns="91411" bIns="45706"/>
          <a:lstStyle>
            <a:lvl1pPr>
              <a:defRPr>
                <a:solidFill>
                  <a:schemeClr val="tx1"/>
                </a:solidFill>
              </a:defRPr>
            </a:lvl1pPr>
          </a:lstStyle>
          <a:p>
            <a:pPr defTabSz="914121">
              <a:defRPr/>
            </a:pPr>
            <a:r>
              <a:rPr lang="de-DE">
                <a:solidFill>
                  <a:srgbClr val="000000"/>
                </a:solidFill>
                <a:latin typeface="Helvetica"/>
              </a:rPr>
              <a:t>Ian.Bird@cern.ch</a:t>
            </a:r>
          </a:p>
        </p:txBody>
      </p:sp>
      <p:sp>
        <p:nvSpPr>
          <p:cNvPr id="6" name="Slide Number Placeholder 5"/>
          <p:cNvSpPr>
            <a:spLocks noGrp="1"/>
          </p:cNvSpPr>
          <p:nvPr>
            <p:ph type="sldNum" sz="quarter" idx="11"/>
          </p:nvPr>
        </p:nvSpPr>
        <p:spPr/>
        <p:txBody>
          <a:bodyPr/>
          <a:lstStyle>
            <a:lvl1pPr>
              <a:defRPr/>
            </a:lvl1pPr>
          </a:lstStyle>
          <a:p>
            <a:pPr>
              <a:defRPr/>
            </a:pPr>
            <a:fld id="{9E7E6283-E80F-B54A-B0A5-7A209153CF53}" type="slidenum">
              <a:rPr lang="en-US"/>
              <a:pPr>
                <a:defRPr/>
              </a:pPr>
              <a:t>‹#›</a:t>
            </a:fld>
            <a:endParaRPr lang="en-US"/>
          </a:p>
        </p:txBody>
      </p:sp>
    </p:spTree>
    <p:extLst>
      <p:ext uri="{BB962C8B-B14F-4D97-AF65-F5344CB8AC3E}">
        <p14:creationId xmlns:p14="http://schemas.microsoft.com/office/powerpoint/2010/main" val="4076822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2000250" y="6400800"/>
            <a:ext cx="5105400" cy="304800"/>
          </a:xfrm>
          <a:prstGeom prst="rect">
            <a:avLst/>
          </a:prstGeom>
        </p:spPr>
        <p:txBody>
          <a:bodyPr lIns="91411" tIns="45706" rIns="91411" bIns="45706"/>
          <a:lstStyle>
            <a:lvl1pPr>
              <a:defRPr>
                <a:solidFill>
                  <a:schemeClr val="tx1"/>
                </a:solidFill>
              </a:defRPr>
            </a:lvl1pPr>
          </a:lstStyle>
          <a:p>
            <a:pPr defTabSz="914121">
              <a:defRPr/>
            </a:pPr>
            <a:r>
              <a:rPr lang="de-DE">
                <a:solidFill>
                  <a:srgbClr val="000000"/>
                </a:solidFill>
                <a:latin typeface="Helvetica"/>
              </a:rPr>
              <a:t>Ian.Bird@cern.ch</a:t>
            </a:r>
          </a:p>
        </p:txBody>
      </p:sp>
      <p:sp>
        <p:nvSpPr>
          <p:cNvPr id="5" name="Slide Number Placeholder 4"/>
          <p:cNvSpPr>
            <a:spLocks noGrp="1"/>
          </p:cNvSpPr>
          <p:nvPr>
            <p:ph type="sldNum" sz="quarter" idx="11"/>
          </p:nvPr>
        </p:nvSpPr>
        <p:spPr/>
        <p:txBody>
          <a:bodyPr/>
          <a:lstStyle>
            <a:lvl1pPr>
              <a:defRPr/>
            </a:lvl1pPr>
          </a:lstStyle>
          <a:p>
            <a:pPr>
              <a:defRPr/>
            </a:pPr>
            <a:fld id="{B1FF0044-D28A-0D45-B344-EDDFEEC416B2}" type="slidenum">
              <a:rPr lang="en-US"/>
              <a:pPr>
                <a:defRPr/>
              </a:pPr>
              <a:t>‹#›</a:t>
            </a:fld>
            <a:endParaRPr lang="en-US"/>
          </a:p>
        </p:txBody>
      </p:sp>
    </p:spTree>
    <p:extLst>
      <p:ext uri="{BB962C8B-B14F-4D97-AF65-F5344CB8AC3E}">
        <p14:creationId xmlns:p14="http://schemas.microsoft.com/office/powerpoint/2010/main" val="3956086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82" y="57150"/>
            <a:ext cx="1952625" cy="6038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43" y="57150"/>
            <a:ext cx="5710237" cy="6038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2000250" y="6400800"/>
            <a:ext cx="5105400" cy="304800"/>
          </a:xfrm>
          <a:prstGeom prst="rect">
            <a:avLst/>
          </a:prstGeom>
        </p:spPr>
        <p:txBody>
          <a:bodyPr lIns="91411" tIns="45706" rIns="91411" bIns="45706"/>
          <a:lstStyle>
            <a:lvl1pPr>
              <a:defRPr>
                <a:solidFill>
                  <a:schemeClr val="tx1"/>
                </a:solidFill>
              </a:defRPr>
            </a:lvl1pPr>
          </a:lstStyle>
          <a:p>
            <a:pPr defTabSz="914121">
              <a:defRPr/>
            </a:pPr>
            <a:r>
              <a:rPr lang="de-DE">
                <a:solidFill>
                  <a:srgbClr val="000000"/>
                </a:solidFill>
                <a:latin typeface="Helvetica"/>
              </a:rPr>
              <a:t>Ian.Bird@cern.ch</a:t>
            </a:r>
          </a:p>
        </p:txBody>
      </p:sp>
      <p:sp>
        <p:nvSpPr>
          <p:cNvPr id="5" name="Slide Number Placeholder 4"/>
          <p:cNvSpPr>
            <a:spLocks noGrp="1"/>
          </p:cNvSpPr>
          <p:nvPr>
            <p:ph type="sldNum" sz="quarter" idx="11"/>
          </p:nvPr>
        </p:nvSpPr>
        <p:spPr/>
        <p:txBody>
          <a:bodyPr/>
          <a:lstStyle>
            <a:lvl1pPr>
              <a:defRPr/>
            </a:lvl1pPr>
          </a:lstStyle>
          <a:p>
            <a:pPr>
              <a:defRPr/>
            </a:pPr>
            <a:fld id="{F1128084-C0F5-F94F-8B9A-7752522A29BB}" type="slidenum">
              <a:rPr lang="en-US"/>
              <a:pPr>
                <a:defRPr/>
              </a:pPr>
              <a:t>‹#›</a:t>
            </a:fld>
            <a:endParaRPr lang="en-US"/>
          </a:p>
        </p:txBody>
      </p:sp>
    </p:spTree>
    <p:extLst>
      <p:ext uri="{BB962C8B-B14F-4D97-AF65-F5344CB8AC3E}">
        <p14:creationId xmlns:p14="http://schemas.microsoft.com/office/powerpoint/2010/main" val="2243514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3 Mar 2020</a:t>
            </a:r>
            <a:endParaRPr lang="en-US" dirty="0"/>
          </a:p>
        </p:txBody>
      </p:sp>
      <p:sp>
        <p:nvSpPr>
          <p:cNvPr id="5" name="Footer Placeholder 4"/>
          <p:cNvSpPr>
            <a:spLocks noGrp="1"/>
          </p:cNvSpPr>
          <p:nvPr>
            <p:ph type="ftr" sz="quarter" idx="11"/>
          </p:nvPr>
        </p:nvSpPr>
        <p:spPr/>
        <p:txBody>
          <a:bodyPr/>
          <a:lstStyle/>
          <a:p>
            <a:pPr>
              <a:defRPr/>
            </a:pPr>
            <a:r>
              <a:rPr lang="en-US"/>
              <a:t>LBNF Overview and Status</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3887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121522960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948428631"/>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313691354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866779" y="6535925"/>
            <a:ext cx="878205" cy="172542"/>
          </a:xfrm>
          <a:prstGeom prst="rect">
            <a:avLst/>
          </a:prstGeom>
        </p:spPr>
        <p:txBody>
          <a:bodyPr lIns="0" tIns="0" rIns="0" bIns="0"/>
          <a:lstStyle>
            <a:lvl1pPr>
              <a:defRPr sz="1200" b="0" i="0">
                <a:solidFill>
                  <a:srgbClr val="BC5F2B"/>
                </a:solidFill>
                <a:latin typeface="Helvetica"/>
                <a:cs typeface="Helvetica"/>
              </a:defRPr>
            </a:lvl1pPr>
          </a:lstStyle>
          <a:p>
            <a:pPr marL="12689">
              <a:lnSpc>
                <a:spcPts val="1264"/>
              </a:lnSpc>
            </a:pPr>
            <a:r>
              <a:rPr lang="is-IS" spc="-5"/>
              <a:t>19 Mar</a:t>
            </a:r>
            <a:r>
              <a:rPr lang="is-IS" spc="-75"/>
              <a:t> </a:t>
            </a:r>
            <a:r>
              <a:rPr lang="is-IS" spc="-5"/>
              <a:t>2019</a:t>
            </a:r>
            <a:endParaRPr lang="is-IS" spc="-5" dirty="0"/>
          </a:p>
        </p:txBody>
      </p:sp>
      <p:sp>
        <p:nvSpPr>
          <p:cNvPr id="3" name="Holder 3"/>
          <p:cNvSpPr>
            <a:spLocks noGrp="1"/>
          </p:cNvSpPr>
          <p:nvPr>
            <p:ph type="dt" sz="half" idx="6"/>
          </p:nvPr>
        </p:nvSpPr>
        <p:spPr>
          <a:xfrm>
            <a:off x="3899527" y="6535925"/>
            <a:ext cx="1116964" cy="172542"/>
          </a:xfrm>
          <a:prstGeom prst="rect">
            <a:avLst/>
          </a:prstGeom>
        </p:spPr>
        <p:txBody>
          <a:bodyPr lIns="0" tIns="0" rIns="0" bIns="0"/>
          <a:lstStyle>
            <a:lvl1pPr>
              <a:defRPr sz="1200" b="0" i="0">
                <a:solidFill>
                  <a:srgbClr val="BC5F2B"/>
                </a:solidFill>
                <a:latin typeface="Helvetica"/>
                <a:cs typeface="Helvetica"/>
              </a:defRPr>
            </a:lvl1pPr>
          </a:lstStyle>
          <a:p>
            <a:pPr marL="12689">
              <a:lnSpc>
                <a:spcPts val="1264"/>
              </a:lnSpc>
            </a:pPr>
            <a:r>
              <a:rPr lang="en-US" spc="-5"/>
              <a:t>R.J.Wilson/CSU</a:t>
            </a:r>
            <a:endParaRPr lang="en-US" spc="-5" dirty="0"/>
          </a:p>
        </p:txBody>
      </p:sp>
      <p:sp>
        <p:nvSpPr>
          <p:cNvPr id="4" name="Holder 4"/>
          <p:cNvSpPr>
            <a:spLocks noGrp="1"/>
          </p:cNvSpPr>
          <p:nvPr>
            <p:ph type="sldNum" sz="quarter" idx="7"/>
          </p:nvPr>
        </p:nvSpPr>
        <p:spPr>
          <a:xfrm>
            <a:off x="428629" y="6535925"/>
            <a:ext cx="219075" cy="172542"/>
          </a:xfrm>
          <a:prstGeom prst="rect">
            <a:avLst/>
          </a:prstGeom>
        </p:spPr>
        <p:txBody>
          <a:bodyPr lIns="0" tIns="0" rIns="0" bIns="0"/>
          <a:lstStyle>
            <a:lvl1pPr>
              <a:defRPr sz="1200" b="1" i="0">
                <a:solidFill>
                  <a:srgbClr val="BC5F2B"/>
                </a:solidFill>
                <a:latin typeface="Helvetica"/>
                <a:cs typeface="Helvetica"/>
              </a:defRPr>
            </a:lvl1pPr>
          </a:lstStyle>
          <a:p>
            <a:pPr marL="25377">
              <a:lnSpc>
                <a:spcPts val="1264"/>
              </a:lnSpc>
            </a:pPr>
            <a:fld id="{81D60167-4931-47E6-BA6A-407CBD079E47}" type="slidenum">
              <a:rPr lang="uk-UA" smtClean="0"/>
              <a:pPr marL="25377">
                <a:lnSpc>
                  <a:spcPts val="1264"/>
                </a:lnSpc>
              </a:pPr>
              <a:t>‹#›</a:t>
            </a:fld>
            <a:endParaRPr lang="uk-UA"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1332056850"/>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5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1566817747"/>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5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3928950558"/>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5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401441910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2902918584"/>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1639265489"/>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909842624"/>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2066293095"/>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sp>
        <p:nvSpPr>
          <p:cNvPr id="15" name="Title 1"/>
          <p:cNvSpPr>
            <a:spLocks noGrp="1"/>
          </p:cNvSpPr>
          <p:nvPr>
            <p:ph type="title"/>
          </p:nvPr>
        </p:nvSpPr>
        <p:spPr>
          <a:xfrm>
            <a:off x="457200" y="365760"/>
            <a:ext cx="8229600" cy="647102"/>
          </a:xfrm>
          <a:prstGeom prst="rect">
            <a:avLst/>
          </a:prstGeom>
        </p:spPr>
        <p:txBody>
          <a:bodyPr vert="horz" lIns="0" tIns="0" rIns="0" bIns="0"/>
          <a:lstStyle>
            <a:lvl1pPr algn="l">
              <a:defRPr sz="165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879220" y="6549550"/>
            <a:ext cx="998567" cy="158697"/>
          </a:xfrm>
          <a:prstGeom prst="rect">
            <a:avLst/>
          </a:prstGeom>
        </p:spPr>
        <p:txBody>
          <a:bodyPr lIns="0" tIns="0" rIns="0" bIns="0" anchor="b" anchorCtr="0"/>
          <a:lstStyle>
            <a:lvl1pPr fontAlgn="auto">
              <a:spcBef>
                <a:spcPts val="0"/>
              </a:spcBef>
              <a:spcAft>
                <a:spcPts val="0"/>
              </a:spcAft>
              <a:defRPr sz="900" b="0" i="0" baseline="0" smtClean="0">
                <a:solidFill>
                  <a:srgbClr val="E95125"/>
                </a:solidFill>
                <a:latin typeface="+mn-lt"/>
                <a:ea typeface="+mn-ea"/>
                <a:cs typeface="+mn-cs"/>
              </a:defRPr>
            </a:lvl1pPr>
          </a:lstStyle>
          <a:p>
            <a:pPr>
              <a:defRPr/>
            </a:pPr>
            <a:fld id="{64595806-47FD-EC49-B0A3-54CE87218E58}" type="datetime1">
              <a:rPr lang="en-GB" smtClean="0">
                <a:latin typeface="Helvetica"/>
              </a:rPr>
              <a:t>21/07/2021</a:t>
            </a:fld>
            <a:endParaRPr lang="en-US" dirty="0">
              <a:latin typeface="Helvetica"/>
              <a:cs typeface="Helvetica"/>
            </a:endParaRPr>
          </a:p>
        </p:txBody>
      </p:sp>
      <p:sp>
        <p:nvSpPr>
          <p:cNvPr id="8" name="Footer Placeholder 4"/>
          <p:cNvSpPr>
            <a:spLocks noGrp="1"/>
          </p:cNvSpPr>
          <p:nvPr>
            <p:ph type="ftr" sz="quarter" idx="3"/>
          </p:nvPr>
        </p:nvSpPr>
        <p:spPr>
          <a:xfrm>
            <a:off x="1877786" y="6549550"/>
            <a:ext cx="4349311" cy="158697"/>
          </a:xfrm>
          <a:prstGeom prst="rect">
            <a:avLst/>
          </a:prstGeom>
        </p:spPr>
        <p:txBody>
          <a:bodyPr lIns="0" tIns="0" rIns="0" bIns="0" anchor="b" anchorCtr="0"/>
          <a:lstStyle>
            <a:lvl1pPr fontAlgn="auto">
              <a:spcBef>
                <a:spcPts val="0"/>
              </a:spcBef>
              <a:spcAft>
                <a:spcPts val="0"/>
              </a:spcAft>
              <a:defRPr sz="9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454026" y="6549550"/>
            <a:ext cx="425194" cy="158697"/>
          </a:xfrm>
          <a:prstGeom prst="rect">
            <a:avLst/>
          </a:prstGeom>
        </p:spPr>
        <p:txBody>
          <a:bodyPr lIns="0" tIns="0" rIns="0" bIns="0" anchor="b" anchorCtr="0"/>
          <a:lstStyle>
            <a:lvl1pPr fontAlgn="auto">
              <a:spcBef>
                <a:spcPts val="0"/>
              </a:spcBef>
              <a:spcAft>
                <a:spcPts val="0"/>
              </a:spcAft>
              <a:defRPr sz="9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3475957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1" y="914401"/>
            <a:ext cx="8672513" cy="5106266"/>
          </a:xfrm>
          <a:prstGeom prst="rect">
            <a:avLst/>
          </a:prstGeom>
        </p:spPr>
        <p:txBody>
          <a:bodyPr lIns="0" tIns="0" rIns="0" bIns="0"/>
          <a:lstStyle>
            <a:lvl1pPr marL="257175" indent="-171450">
              <a:buFont typeface="Arial" panose="020B0604020202020204" pitchFamily="34" charset="0"/>
              <a:buChar char="•"/>
              <a:defRPr sz="1650">
                <a:solidFill>
                  <a:srgbClr val="404040"/>
                </a:solidFill>
                <a:latin typeface="Calibri" panose="020F0502020204030204" pitchFamily="34" charset="0"/>
                <a:cs typeface="Calibri" panose="020F0502020204030204" pitchFamily="34" charset="0"/>
              </a:defRPr>
            </a:lvl1pPr>
            <a:lvl2pPr marL="428625" indent="-171450">
              <a:buFont typeface="Arial" panose="020B0604020202020204" pitchFamily="34" charset="0"/>
              <a:buChar char="–"/>
              <a:defRPr sz="1500">
                <a:solidFill>
                  <a:srgbClr val="404040"/>
                </a:solidFill>
                <a:latin typeface="Calibri" panose="020F0502020204030204" pitchFamily="34" charset="0"/>
                <a:cs typeface="Calibri" panose="020F0502020204030204" pitchFamily="34" charset="0"/>
              </a:defRPr>
            </a:lvl2pPr>
            <a:lvl3pPr marL="600075" indent="-171450">
              <a:buFont typeface="Arial" panose="020B0604020202020204" pitchFamily="34" charset="0"/>
              <a:buChar char="•"/>
              <a:defRPr sz="1350">
                <a:solidFill>
                  <a:srgbClr val="404040"/>
                </a:solidFill>
                <a:latin typeface="Calibri" panose="020F0502020204030204" pitchFamily="34" charset="0"/>
                <a:cs typeface="Calibri" panose="020F0502020204030204" pitchFamily="34" charset="0"/>
              </a:defRPr>
            </a:lvl3pPr>
            <a:lvl4pPr marL="771525" indent="-171450">
              <a:buFont typeface="Arial" panose="020B0604020202020204" pitchFamily="34" charset="0"/>
              <a:buChar char="–"/>
              <a:defRPr sz="1200">
                <a:solidFill>
                  <a:srgbClr val="404040"/>
                </a:solidFill>
                <a:latin typeface="Calibri" panose="020F0502020204030204" pitchFamily="34" charset="0"/>
                <a:cs typeface="Calibri" panose="020F0502020204030204" pitchFamily="34" charset="0"/>
              </a:defRPr>
            </a:lvl4pPr>
            <a:lvl5pPr marL="942975" indent="-171450">
              <a:buFont typeface="Arial" panose="020B0604020202020204" pitchFamily="34" charset="0"/>
              <a:buChar char="•"/>
              <a:defRPr sz="1200">
                <a:solidFill>
                  <a:srgbClr val="404040"/>
                </a:solidFill>
                <a:latin typeface="Calibri" panose="020F0502020204030204" pitchFamily="34" charset="0"/>
                <a:cs typeface="Calibri" panose="020F0502020204030204" pitchFamily="34" charset="0"/>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636589" y="6485235"/>
            <a:ext cx="812833" cy="247532"/>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Calibri" panose="020F0502020204030204" pitchFamily="34" charset="0"/>
                <a:cs typeface="Calibri" panose="020F0502020204030204" pitchFamily="34" charset="0"/>
              </a:defRPr>
            </a:lvl1pPr>
          </a:lstStyle>
          <a:p>
            <a:pPr>
              <a:defRPr/>
            </a:pPr>
            <a:r>
              <a:rPr lang="it-IT"/>
              <a:t>10/28/2020</a:t>
            </a:r>
            <a:endParaRPr lang="en-US" dirty="0"/>
          </a:p>
        </p:txBody>
      </p:sp>
      <p:sp>
        <p:nvSpPr>
          <p:cNvPr id="11" name="Footer Placeholder 4"/>
          <p:cNvSpPr>
            <a:spLocks noGrp="1"/>
          </p:cNvSpPr>
          <p:nvPr>
            <p:ph type="ftr" sz="quarter" idx="3"/>
          </p:nvPr>
        </p:nvSpPr>
        <p:spPr>
          <a:xfrm>
            <a:off x="1530602" y="6495484"/>
            <a:ext cx="6163977" cy="237285"/>
          </a:xfrm>
          <a:prstGeom prst="rect">
            <a:avLst/>
          </a:prstGeom>
        </p:spPr>
        <p:txBody>
          <a:bodyPr lIns="0" tIns="0" rIns="0" bIns="0" anchor="t" anchorCtr="0"/>
          <a:lstStyle>
            <a:lvl1pPr marL="0" algn="l">
              <a:defRPr sz="900">
                <a:solidFill>
                  <a:srgbClr val="004C97"/>
                </a:solidFill>
                <a:latin typeface="Calibri" panose="020F0502020204030204" pitchFamily="34" charset="0"/>
                <a:ea typeface="ＭＳ Ｐゴシック" charset="0"/>
                <a:cs typeface="Calibri" panose="020F0502020204030204" pitchFamily="34" charset="0"/>
              </a:defRPr>
            </a:lvl1pPr>
          </a:lstStyle>
          <a:p>
            <a:pPr>
              <a:defRPr/>
            </a:pPr>
            <a:r>
              <a:rPr lang="en-US"/>
              <a:t>C. Montanari | DUNE ND General Meeting - Oct 28, 2020</a:t>
            </a:r>
            <a:endParaRPr lang="en-US" b="1" dirty="0"/>
          </a:p>
        </p:txBody>
      </p:sp>
      <p:sp>
        <p:nvSpPr>
          <p:cNvPr id="4" name="Title 3">
            <a:extLst>
              <a:ext uri="{FF2B5EF4-FFF2-40B4-BE49-F238E27FC236}">
                <a16:creationId xmlns:a16="http://schemas.microsoft.com/office/drawing/2014/main" id="{B4D7BEFE-4E12-4C7B-9CFD-1B5B7EE463A3}"/>
              </a:ext>
            </a:extLst>
          </p:cNvPr>
          <p:cNvSpPr>
            <a:spLocks noGrp="1"/>
          </p:cNvSpPr>
          <p:nvPr>
            <p:ph type="title" hasCustomPrompt="1"/>
          </p:nvPr>
        </p:nvSpPr>
        <p:spPr>
          <a:xfrm>
            <a:off x="222250" y="365126"/>
            <a:ext cx="8293100" cy="434974"/>
          </a:xfrm>
          <a:prstGeom prst="rect">
            <a:avLst/>
          </a:prstGeom>
        </p:spPr>
        <p:txBody>
          <a:bodyPr/>
          <a:lstStyle>
            <a:lvl1pPr>
              <a:defRPr sz="1800">
                <a:latin typeface="+mj-lt"/>
              </a:defRPr>
            </a:lvl1pPr>
          </a:lstStyle>
          <a:p>
            <a:r>
              <a:rPr lang="en-US" dirty="0"/>
              <a:t>Click to edit Title </a:t>
            </a:r>
          </a:p>
        </p:txBody>
      </p:sp>
      <p:sp>
        <p:nvSpPr>
          <p:cNvPr id="7" name="Rounded Rectangle 6">
            <a:extLst>
              <a:ext uri="{FF2B5EF4-FFF2-40B4-BE49-F238E27FC236}">
                <a16:creationId xmlns:a16="http://schemas.microsoft.com/office/drawing/2014/main" id="{E51E6A15-BE22-8C44-95C3-04244ECA44DD}"/>
              </a:ext>
            </a:extLst>
          </p:cNvPr>
          <p:cNvSpPr/>
          <p:nvPr userDrawn="1"/>
        </p:nvSpPr>
        <p:spPr>
          <a:xfrm>
            <a:off x="162427" y="155583"/>
            <a:ext cx="3375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128F269A-B0A3-FB4B-8011-174547BEBD07}"/>
              </a:ext>
            </a:extLst>
          </p:cNvPr>
          <p:cNvCxnSpPr/>
          <p:nvPr userDrawn="1"/>
        </p:nvCxnSpPr>
        <p:spPr>
          <a:xfrm>
            <a:off x="331177" y="859756"/>
            <a:ext cx="840374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4B33AC-7C04-1C4F-8DDE-C90373AF4761}"/>
              </a:ext>
            </a:extLst>
          </p:cNvPr>
          <p:cNvCxnSpPr/>
          <p:nvPr userDrawn="1"/>
        </p:nvCxnSpPr>
        <p:spPr>
          <a:xfrm>
            <a:off x="331177" y="6366960"/>
            <a:ext cx="840374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397C6EE-8AD9-ED43-92F6-3A947A89FD5C}"/>
              </a:ext>
            </a:extLst>
          </p:cNvPr>
          <p:cNvSpPr txBox="1">
            <a:spLocks/>
          </p:cNvSpPr>
          <p:nvPr userDrawn="1"/>
        </p:nvSpPr>
        <p:spPr>
          <a:xfrm>
            <a:off x="8308181" y="6485237"/>
            <a:ext cx="414338" cy="247531"/>
          </a:xfrm>
          <a:prstGeom prst="rect">
            <a:avLst/>
          </a:prstGeom>
        </p:spPr>
        <p:txBody>
          <a:bodyPr vert="horz" wrap="square" lIns="0" tIns="0" rIns="0" bIns="0" numCol="1" rtlCol="0" anchor="t" anchorCtr="0" compatLnSpc="1">
            <a:prstTxWarp prst="textNoShape">
              <a:avLst/>
            </a:prstTxWarp>
          </a:bodyPr>
          <a:lstStyle>
            <a:defPPr>
              <a:defRPr lang="en-US"/>
            </a:defPPr>
            <a:lvl1pPr marL="0" algn="r" defTabSz="914400" rtl="0" eaLnBrk="1" latinLnBrk="0" hangingPunct="1">
              <a:defRPr sz="1200" kern="1200" baseline="0" smtClean="0">
                <a:solidFill>
                  <a:srgbClr val="004C97"/>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8C009B-CB69-E04A-B9B3-34B26D69E9CF}" type="slidenum">
              <a:rPr lang="en-US" sz="900" smtClean="0"/>
              <a:pPr>
                <a:defRPr/>
              </a:pPr>
              <a:t>‹#›</a:t>
            </a:fld>
            <a:endParaRPr lang="en-US" sz="900" dirty="0"/>
          </a:p>
        </p:txBody>
      </p:sp>
    </p:spTree>
    <p:extLst>
      <p:ext uri="{BB962C8B-B14F-4D97-AF65-F5344CB8AC3E}">
        <p14:creationId xmlns:p14="http://schemas.microsoft.com/office/powerpoint/2010/main" val="504773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28651" y="1825625"/>
            <a:ext cx="3886200" cy="435133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29150" y="1825625"/>
            <a:ext cx="3886200" cy="435133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A10A1932-01E7-2A44-B701-1131A41E8453}" type="datetime1">
              <a:rPr lang="en-GB" smtClean="0">
                <a:solidFill>
                  <a:prstClr val="black">
                    <a:tint val="75000"/>
                  </a:prstClr>
                </a:solidFill>
                <a:latin typeface="Calibri"/>
              </a:rPr>
              <a:t>21/07/2021</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F8624BE2-6C7C-4A07-AFEC-68FFB2629A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6951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Comparison">
    <p:bg>
      <p:bgPr>
        <a:solidFill>
          <a:srgbClr val="FFFFFF"/>
        </a:solidFill>
        <a:effectLst/>
      </p:bgPr>
    </p:bg>
    <p:spTree>
      <p:nvGrpSpPr>
        <p:cNvPr id="1" name=""/>
        <p:cNvGrpSpPr/>
        <p:nvPr/>
      </p:nvGrpSpPr>
      <p:grpSpPr>
        <a:xfrm>
          <a:off x="0" y="0"/>
          <a:ext cx="0" cy="0"/>
          <a:chOff x="0" y="0"/>
          <a:chExt cx="0" cy="0"/>
        </a:xfrm>
      </p:grpSpPr>
      <p:sp>
        <p:nvSpPr>
          <p:cNvPr id="742" name="Straight Connector 6"/>
          <p:cNvSpPr/>
          <p:nvPr/>
        </p:nvSpPr>
        <p:spPr>
          <a:xfrm>
            <a:off x="457201" y="6463859"/>
            <a:ext cx="8229601" cy="1"/>
          </a:xfrm>
          <a:prstGeom prst="line">
            <a:avLst/>
          </a:prstGeom>
          <a:ln w="25400">
            <a:solidFill>
              <a:srgbClr val="E95125"/>
            </a:solidFill>
          </a:ln>
        </p:spPr>
        <p:txBody>
          <a:bodyPr lIns="34289" tIns="34289" rIns="34289" bIns="34289"/>
          <a:lstStyle/>
          <a:p>
            <a:pPr marL="0" marR="0" lvl="0" indent="0" algn="l" defTabSz="342888" rtl="0" eaLnBrk="1" fontAlgn="auto" latinLnBrk="0" hangingPunct="1">
              <a:lnSpc>
                <a:spcPct val="100000"/>
              </a:lnSpc>
              <a:spcBef>
                <a:spcPts val="0"/>
              </a:spcBef>
              <a:spcAft>
                <a:spcPts val="0"/>
              </a:spcAft>
              <a:buClrTx/>
              <a:buSzTx/>
              <a:buFontTx/>
              <a:buNone/>
              <a:tabLst/>
              <a:defRPr sz="2400">
                <a:solidFill>
                  <a:srgbClr val="BC5F2B"/>
                </a:solidFill>
                <a:latin typeface="Arial"/>
                <a:ea typeface="Arial"/>
                <a:cs typeface="Arial"/>
                <a:sym typeface="Arial"/>
              </a:defRPr>
            </a:pPr>
            <a:endParaRPr kumimoji="0" sz="1265" b="0" i="0" u="none" strike="noStrike" kern="1200" cap="none" spc="0" normalizeH="0" baseline="0" noProof="0">
              <a:ln>
                <a:noFill/>
              </a:ln>
              <a:solidFill>
                <a:srgbClr val="BC5F2B"/>
              </a:solidFill>
              <a:effectLst/>
              <a:uLnTx/>
              <a:uFillTx/>
              <a:latin typeface="Arial"/>
              <a:cs typeface="Arial"/>
              <a:sym typeface="Arial"/>
            </a:endParaRPr>
          </a:p>
        </p:txBody>
      </p:sp>
      <p:pic>
        <p:nvPicPr>
          <p:cNvPr id="743" name="Picture 7" descr="Picture 7"/>
          <p:cNvPicPr>
            <a:picLocks noChangeAspect="1"/>
          </p:cNvPicPr>
          <p:nvPr/>
        </p:nvPicPr>
        <p:blipFill>
          <a:blip r:embed="rId2"/>
          <a:stretch>
            <a:fillRect/>
          </a:stretch>
        </p:blipFill>
        <p:spPr>
          <a:xfrm>
            <a:off x="8131175" y="6552030"/>
            <a:ext cx="561975" cy="237099"/>
          </a:xfrm>
          <a:prstGeom prst="rect">
            <a:avLst/>
          </a:prstGeom>
          <a:ln w="12700">
            <a:miter lim="400000"/>
          </a:ln>
        </p:spPr>
      </p:pic>
      <p:sp>
        <p:nvSpPr>
          <p:cNvPr id="744" name="Slide Number"/>
          <p:cNvSpPr txBox="1">
            <a:spLocks noGrp="1"/>
          </p:cNvSpPr>
          <p:nvPr>
            <p:ph type="sldNum" sz="quarter" idx="2"/>
          </p:nvPr>
        </p:nvSpPr>
        <p:spPr>
          <a:xfrm>
            <a:off x="454027" y="6627881"/>
            <a:ext cx="167851" cy="169665"/>
          </a:xfrm>
          <a:prstGeom prst="rect">
            <a:avLst/>
          </a:prstGeom>
        </p:spPr>
        <p:txBody>
          <a:bodyPr lIns="0" tIns="0" rIns="0" bIns="0" anchor="b"/>
          <a:lstStyle>
            <a:lvl1pPr algn="l" defTabSz="342888">
              <a:defRPr sz="844" b="1">
                <a:solidFill>
                  <a:srgbClr val="E95125"/>
                </a:solidFill>
                <a:latin typeface="Helvetica"/>
                <a:ea typeface="Helvetica"/>
                <a:cs typeface="Helvetica"/>
                <a:sym typeface="Helvetica"/>
              </a:defRPr>
            </a:lvl1pPr>
          </a:lstStyle>
          <a:p>
            <a:fld id="{86CB4B4D-7CA3-9044-876B-883B54F8677D}" type="slidenum">
              <a:rPr lang="en-GB" smtClean="0"/>
              <a:pPr/>
              <a:t>‹#›</a:t>
            </a:fld>
            <a:endParaRPr lang="en-GB"/>
          </a:p>
        </p:txBody>
      </p:sp>
      <p:pic>
        <p:nvPicPr>
          <p:cNvPr id="745" name="FNAL-Logo.png" descr="FNAL-Logo.png"/>
          <p:cNvPicPr>
            <a:picLocks noChangeAspect="1"/>
          </p:cNvPicPr>
          <p:nvPr/>
        </p:nvPicPr>
        <p:blipFill>
          <a:blip r:embed="rId3"/>
          <a:stretch>
            <a:fillRect/>
          </a:stretch>
        </p:blipFill>
        <p:spPr>
          <a:xfrm>
            <a:off x="6857917" y="6531901"/>
            <a:ext cx="1081219" cy="277357"/>
          </a:xfrm>
          <a:prstGeom prst="rect">
            <a:avLst/>
          </a:prstGeom>
          <a:ln w="12700">
            <a:miter lim="400000"/>
          </a:ln>
        </p:spPr>
      </p:pic>
      <p:sp>
        <p:nvSpPr>
          <p:cNvPr id="746" name="Flavio Cavanna |"/>
          <p:cNvSpPr txBox="1"/>
          <p:nvPr/>
        </p:nvSpPr>
        <p:spPr>
          <a:xfrm>
            <a:off x="2014449" y="6520178"/>
            <a:ext cx="1007392" cy="244554"/>
          </a:xfrm>
          <a:prstGeom prst="rect">
            <a:avLst/>
          </a:prstGeom>
          <a:ln w="12700">
            <a:miter lim="400000"/>
          </a:ln>
          <a:extLst>
            <a:ext uri="{C572A759-6A51-4108-AA02-DFA0A04FC94B}">
              <ma14:wrappingTextBoxFlag xmlns="" xmlns:ma14="http://schemas.microsoft.com/office/mac/drawingml/2011/main" val="1"/>
            </a:ext>
          </a:extLst>
        </p:spPr>
        <p:txBody>
          <a:bodyPr wrap="none" lIns="48768" tIns="48768" rIns="48768" bIns="48768">
            <a:spAutoFit/>
          </a:bodyPr>
          <a:lstStyle>
            <a:lvl1pPr algn="l" defTabSz="924785">
              <a:defRPr sz="1800">
                <a:solidFill>
                  <a:srgbClr val="283387"/>
                </a:solidFill>
                <a:latin typeface="Arial"/>
                <a:ea typeface="Arial"/>
                <a:cs typeface="Arial"/>
                <a:sym typeface="Arial"/>
              </a:defRPr>
            </a:lvl1pPr>
          </a:lstStyle>
          <a:p>
            <a:pPr marL="0" marR="0" lvl="0" indent="0" algn="l" defTabSz="693589" rtl="0" eaLnBrk="1" fontAlgn="auto" latinLnBrk="0" hangingPunct="1">
              <a:lnSpc>
                <a:spcPct val="100000"/>
              </a:lnSpc>
              <a:spcBef>
                <a:spcPts val="0"/>
              </a:spcBef>
              <a:spcAft>
                <a:spcPts val="0"/>
              </a:spcAft>
              <a:buClrTx/>
              <a:buSzTx/>
              <a:buFontTx/>
              <a:buNone/>
              <a:tabLst/>
              <a:defRPr/>
            </a:pPr>
            <a:r>
              <a:rPr kumimoji="0" sz="949" b="0" i="0" u="none" strike="noStrike" kern="1200" cap="none" spc="0" normalizeH="0" baseline="0" noProof="0">
                <a:ln>
                  <a:noFill/>
                </a:ln>
                <a:solidFill>
                  <a:srgbClr val="283387"/>
                </a:solidFill>
                <a:effectLst/>
                <a:uLnTx/>
                <a:uFillTx/>
                <a:latin typeface="Arial"/>
                <a:cs typeface="Arial"/>
                <a:sym typeface="Arial"/>
              </a:rPr>
              <a:t>Flavio Cavanna |</a:t>
            </a:r>
          </a:p>
        </p:txBody>
      </p:sp>
      <p:sp>
        <p:nvSpPr>
          <p:cNvPr id="747" name="Date Placeholder 2"/>
          <p:cNvSpPr txBox="1"/>
          <p:nvPr/>
        </p:nvSpPr>
        <p:spPr>
          <a:xfrm>
            <a:off x="873927" y="6631919"/>
            <a:ext cx="998567" cy="1299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l" defTabSz="650240">
              <a:defRPr sz="1600">
                <a:solidFill>
                  <a:srgbClr val="E95125"/>
                </a:solidFill>
                <a:latin typeface="Helvetica"/>
                <a:ea typeface="Helvetica"/>
                <a:cs typeface="Helvetica"/>
                <a:sym typeface="Helvetica"/>
              </a:defRPr>
            </a:lvl1pPr>
          </a:lstStyle>
          <a:p>
            <a:pPr marL="0" marR="0" lvl="0" indent="0" algn="l" defTabSz="487680" rtl="0" eaLnBrk="1" fontAlgn="auto" latinLnBrk="0" hangingPunct="1">
              <a:lnSpc>
                <a:spcPct val="100000"/>
              </a:lnSpc>
              <a:spcBef>
                <a:spcPts val="0"/>
              </a:spcBef>
              <a:spcAft>
                <a:spcPts val="0"/>
              </a:spcAft>
              <a:buClrTx/>
              <a:buSzTx/>
              <a:buFontTx/>
              <a:buNone/>
              <a:tabLst/>
              <a:defRPr/>
            </a:pPr>
            <a:r>
              <a:rPr kumimoji="0" sz="844" b="0" i="0" u="none" strike="noStrike" kern="1200" cap="none" spc="0" normalizeH="0" baseline="0" noProof="0">
                <a:ln>
                  <a:noFill/>
                </a:ln>
                <a:solidFill>
                  <a:srgbClr val="E95125"/>
                </a:solidFill>
                <a:effectLst/>
                <a:uLnTx/>
                <a:uFillTx/>
                <a:latin typeface="Helvetica"/>
                <a:sym typeface="Helvetica"/>
              </a:rPr>
              <a:t>Jan 30, 2020</a:t>
            </a:r>
          </a:p>
        </p:txBody>
      </p:sp>
      <p:sp>
        <p:nvSpPr>
          <p:cNvPr id="748" name="CERN Colloquium:…"/>
          <p:cNvSpPr txBox="1"/>
          <p:nvPr/>
        </p:nvSpPr>
        <p:spPr>
          <a:xfrm>
            <a:off x="3498616" y="6502477"/>
            <a:ext cx="2963076" cy="239744"/>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marL="0" marR="0" lvl="0" indent="0" algn="l" defTabSz="342888" rtl="0" eaLnBrk="1" fontAlgn="auto" latinLnBrk="0" hangingPunct="1">
              <a:lnSpc>
                <a:spcPct val="100000"/>
              </a:lnSpc>
              <a:spcBef>
                <a:spcPts val="0"/>
              </a:spcBef>
              <a:spcAft>
                <a:spcPts val="0"/>
              </a:spcAft>
              <a:buClrTx/>
              <a:buSzTx/>
              <a:buFontTx/>
              <a:buNone/>
              <a:tabLst/>
              <a:defRPr sz="1200">
                <a:solidFill>
                  <a:srgbClr val="C5331C"/>
                </a:solidFill>
                <a:latin typeface="Verdana"/>
                <a:ea typeface="Verdana"/>
                <a:cs typeface="Verdana"/>
                <a:sym typeface="Verdana"/>
              </a:defRPr>
            </a:pPr>
            <a:r>
              <a:rPr kumimoji="0" sz="633" b="0" i="0" u="none" strike="noStrike" kern="1200" cap="none" spc="0" normalizeH="0" baseline="0" noProof="0">
                <a:ln>
                  <a:noFill/>
                </a:ln>
                <a:solidFill>
                  <a:srgbClr val="C5331C"/>
                </a:solidFill>
                <a:effectLst/>
                <a:uLnTx/>
                <a:uFillTx/>
                <a:latin typeface="Verdana"/>
                <a:ea typeface="Verdana"/>
                <a:cs typeface="Verdana"/>
                <a:sym typeface="Verdana"/>
              </a:rPr>
              <a:t>CERN Colloquium: </a:t>
            </a:r>
          </a:p>
          <a:p>
            <a:pPr marL="0" marR="0" lvl="0" indent="0" algn="l" defTabSz="342888" rtl="0" eaLnBrk="1" fontAlgn="auto" latinLnBrk="0" hangingPunct="1">
              <a:lnSpc>
                <a:spcPct val="100000"/>
              </a:lnSpc>
              <a:spcBef>
                <a:spcPts val="0"/>
              </a:spcBef>
              <a:spcAft>
                <a:spcPts val="0"/>
              </a:spcAft>
              <a:buClrTx/>
              <a:buSzTx/>
              <a:buFontTx/>
              <a:buNone/>
              <a:tabLst/>
              <a:defRPr sz="900" i="1">
                <a:solidFill>
                  <a:srgbClr val="2A4E87"/>
                </a:solidFill>
                <a:latin typeface="Verdana"/>
                <a:ea typeface="Verdana"/>
                <a:cs typeface="Verdana"/>
                <a:sym typeface="Verdana"/>
              </a:defRPr>
            </a:pPr>
            <a:r>
              <a:rPr kumimoji="0" sz="475" b="0" i="1" u="none" strike="noStrike" kern="1200" cap="none" spc="0" normalizeH="0" baseline="0" noProof="0">
                <a:ln>
                  <a:noFill/>
                </a:ln>
                <a:solidFill>
                  <a:srgbClr val="2A4E87"/>
                </a:solidFill>
                <a:effectLst/>
                <a:uLnTx/>
                <a:uFillTx/>
                <a:latin typeface="Verdana"/>
                <a:ea typeface="Verdana"/>
                <a:cs typeface="Verdana"/>
                <a:sym typeface="Verdana"/>
              </a:rPr>
              <a:t>New technologies for new discoveries</a:t>
            </a:r>
          </a:p>
        </p:txBody>
      </p:sp>
    </p:spTree>
    <p:extLst>
      <p:ext uri="{BB962C8B-B14F-4D97-AF65-F5344CB8AC3E}">
        <p14:creationId xmlns:p14="http://schemas.microsoft.com/office/powerpoint/2010/main" val="324986811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7885273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29997" y="185165"/>
            <a:ext cx="8084007" cy="415498"/>
          </a:xfrm>
        </p:spPr>
        <p:txBody>
          <a:bodyPr lIns="0" tIns="0" rIns="0" bIns="0"/>
          <a:lstStyle>
            <a:lvl1pPr>
              <a:defRPr sz="2700" b="0" i="0">
                <a:solidFill>
                  <a:srgbClr val="FF0000"/>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171456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29997" y="185165"/>
            <a:ext cx="8084007" cy="415498"/>
          </a:xfrm>
        </p:spPr>
        <p:txBody>
          <a:bodyPr lIns="0" tIns="0" rIns="0" bIns="0"/>
          <a:lstStyle>
            <a:lvl1pPr>
              <a:defRPr sz="2700" b="0" i="0">
                <a:solidFill>
                  <a:srgbClr val="FF0000"/>
                </a:solidFill>
                <a:latin typeface="Helvetica"/>
                <a:cs typeface="Helvetica"/>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849821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29997" y="185165"/>
            <a:ext cx="8084007" cy="415498"/>
          </a:xfrm>
        </p:spPr>
        <p:txBody>
          <a:bodyPr lIns="0" tIns="0" rIns="0" bIns="0"/>
          <a:lstStyle>
            <a:lvl1pPr>
              <a:defRPr sz="2700" b="0" i="0">
                <a:solidFill>
                  <a:srgbClr val="FF0000"/>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755741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962" y="6358890"/>
            <a:ext cx="8229600" cy="0"/>
          </a:xfrm>
          <a:custGeom>
            <a:avLst/>
            <a:gdLst/>
            <a:ahLst/>
            <a:cxnLst/>
            <a:rect l="l" t="t" r="r" b="b"/>
            <a:pathLst>
              <a:path w="8229600">
                <a:moveTo>
                  <a:pt x="0" y="0"/>
                </a:moveTo>
                <a:lnTo>
                  <a:pt x="8229600" y="0"/>
                </a:lnTo>
              </a:path>
            </a:pathLst>
          </a:custGeom>
          <a:ln w="25400">
            <a:solidFill>
              <a:srgbClr val="E95124"/>
            </a:solidFill>
          </a:ln>
        </p:spPr>
        <p:txBody>
          <a:bodyPr wrap="square" lIns="0" tIns="0" rIns="0" bIns="0" rtlCol="0"/>
          <a:lstStyle/>
          <a:p>
            <a:endParaRPr sz="1350"/>
          </a:p>
        </p:txBody>
      </p:sp>
      <p:pic>
        <p:nvPicPr>
          <p:cNvPr id="17" name="bg object 17"/>
          <p:cNvPicPr/>
          <p:nvPr/>
        </p:nvPicPr>
        <p:blipFill>
          <a:blip r:embed="rId2" cstate="print"/>
          <a:stretch>
            <a:fillRect/>
          </a:stretch>
        </p:blipFill>
        <p:spPr>
          <a:xfrm>
            <a:off x="8130541" y="6489191"/>
            <a:ext cx="562355" cy="237744"/>
          </a:xfrm>
          <a:prstGeom prst="rect">
            <a:avLst/>
          </a:prstGeom>
        </p:spPr>
      </p:pic>
      <p:pic>
        <p:nvPicPr>
          <p:cNvPr id="18" name="bg object 18"/>
          <p:cNvPicPr/>
          <p:nvPr/>
        </p:nvPicPr>
        <p:blipFill>
          <a:blip r:embed="rId3" cstate="print"/>
          <a:stretch>
            <a:fillRect/>
          </a:stretch>
        </p:blipFill>
        <p:spPr>
          <a:xfrm>
            <a:off x="210311" y="117388"/>
            <a:ext cx="4224528" cy="2921379"/>
          </a:xfrm>
          <a:prstGeom prst="rect">
            <a:avLst/>
          </a:prstGeom>
        </p:spPr>
      </p:pic>
      <p:pic>
        <p:nvPicPr>
          <p:cNvPr id="19" name="bg object 19"/>
          <p:cNvPicPr/>
          <p:nvPr/>
        </p:nvPicPr>
        <p:blipFill>
          <a:blip r:embed="rId4" cstate="print"/>
          <a:stretch>
            <a:fillRect/>
          </a:stretch>
        </p:blipFill>
        <p:spPr>
          <a:xfrm>
            <a:off x="3409188" y="2831633"/>
            <a:ext cx="5619264" cy="3422862"/>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8411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a:srcRect/>
          <a:stretch>
            <a:fillRect/>
          </a:stretch>
        </p:blipFill>
        <p:spPr bwMode="auto">
          <a:xfrm>
            <a:off x="0" y="0"/>
            <a:ext cx="9144000" cy="903288"/>
          </a:xfrm>
          <a:prstGeom prst="rect">
            <a:avLst/>
          </a:prstGeom>
          <a:noFill/>
          <a:ln w="9525">
            <a:noFill/>
            <a:miter lim="800000"/>
            <a:headEnd/>
            <a:tailEnd/>
          </a:ln>
        </p:spPr>
      </p:pic>
      <p:sp>
        <p:nvSpPr>
          <p:cNvPr id="5" name="Rectangle 66"/>
          <p:cNvSpPr>
            <a:spLocks noChangeArrowheads="1"/>
          </p:cNvSpPr>
          <p:nvPr/>
        </p:nvSpPr>
        <p:spPr bwMode="auto">
          <a:xfrm>
            <a:off x="3505209" y="2590802"/>
            <a:ext cx="4892675" cy="76200"/>
          </a:xfrm>
          <a:prstGeom prst="rect">
            <a:avLst/>
          </a:prstGeom>
          <a:solidFill>
            <a:schemeClr val="hlink">
              <a:alpha val="50000"/>
            </a:schemeClr>
          </a:solidFill>
          <a:ln w="9525">
            <a:noFill/>
            <a:miter lim="800000"/>
            <a:headEnd/>
            <a:tailEnd/>
          </a:ln>
          <a:effectLst/>
        </p:spPr>
        <p:txBody>
          <a:bodyPr wrap="none" lIns="91340" tIns="45671" rIns="91340" bIns="45671" anchor="ctr">
            <a:prstTxWarp prst="textNoShape">
              <a:avLst/>
            </a:prstTxWarp>
          </a:bodyPr>
          <a:lstStyle/>
          <a:p>
            <a:pPr algn="ctr" defTabSz="913499" fontAlgn="base">
              <a:spcBef>
                <a:spcPct val="0"/>
              </a:spcBef>
              <a:spcAft>
                <a:spcPct val="0"/>
              </a:spcAft>
              <a:defRPr/>
            </a:pPr>
            <a:endParaRPr kumimoji="1" lang="en-US" sz="2400">
              <a:solidFill>
                <a:srgbClr val="000000"/>
              </a:solidFill>
              <a:latin typeface="Helvetica" pitchFamily="-107" charset="0"/>
              <a:ea typeface="ＭＳ Ｐゴシック" pitchFamily="-107" charset="-128"/>
              <a:cs typeface="ＭＳ Ｐゴシック" pitchFamily="-107" charset="-128"/>
            </a:endParaRPr>
          </a:p>
        </p:txBody>
      </p:sp>
      <p:pic>
        <p:nvPicPr>
          <p:cNvPr id="6" name="Picture 9"/>
          <p:cNvPicPr>
            <a:picLocks noChangeAspect="1"/>
          </p:cNvPicPr>
          <p:nvPr userDrawn="1"/>
        </p:nvPicPr>
        <p:blipFill>
          <a:blip r:embed="rId3"/>
          <a:srcRect/>
          <a:stretch>
            <a:fillRect/>
          </a:stretch>
        </p:blipFill>
        <p:spPr bwMode="auto">
          <a:xfrm>
            <a:off x="3" y="0"/>
            <a:ext cx="895350" cy="895350"/>
          </a:xfrm>
          <a:prstGeom prst="rect">
            <a:avLst/>
          </a:prstGeom>
          <a:noFill/>
          <a:ln w="9525">
            <a:noFill/>
            <a:miter lim="800000"/>
            <a:headEnd/>
            <a:tailEnd/>
          </a:ln>
        </p:spPr>
      </p:pic>
      <p:sp>
        <p:nvSpPr>
          <p:cNvPr id="7" name="Rectangle 74"/>
          <p:cNvSpPr>
            <a:spLocks noChangeArrowheads="1"/>
          </p:cNvSpPr>
          <p:nvPr userDrawn="1"/>
        </p:nvSpPr>
        <p:spPr bwMode="auto">
          <a:xfrm>
            <a:off x="866776" y="17"/>
            <a:ext cx="3219450" cy="911225"/>
          </a:xfrm>
          <a:prstGeom prst="rect">
            <a:avLst/>
          </a:prstGeom>
          <a:gradFill rotWithShape="0">
            <a:gsLst>
              <a:gs pos="0">
                <a:schemeClr val="bg1"/>
              </a:gs>
              <a:gs pos="100000">
                <a:srgbClr val="AAC3DE">
                  <a:alpha val="21001"/>
                </a:srgbClr>
              </a:gs>
            </a:gsLst>
            <a:lin ang="0" scaled="1"/>
          </a:gradFill>
          <a:ln w="9525">
            <a:noFill/>
            <a:miter lim="800000"/>
            <a:headEnd/>
            <a:tailEnd/>
          </a:ln>
        </p:spPr>
        <p:txBody>
          <a:bodyPr wrap="none" lIns="91340" tIns="45671" rIns="91340" bIns="45671" anchor="ctr">
            <a:prstTxWarp prst="textNoShape">
              <a:avLst/>
            </a:prstTxWarp>
          </a:bodyPr>
          <a:lstStyle/>
          <a:p>
            <a:pPr defTabSz="913499" eaLnBrk="0" fontAlgn="base" hangingPunct="0">
              <a:spcBef>
                <a:spcPct val="0"/>
              </a:spcBef>
              <a:spcAft>
                <a:spcPct val="0"/>
              </a:spcAft>
              <a:defRPr/>
            </a:pPr>
            <a:endParaRPr lang="en-US" sz="2400">
              <a:solidFill>
                <a:srgbClr val="000000"/>
              </a:solidFill>
              <a:latin typeface="Arial" pitchFamily="-107" charset="0"/>
              <a:ea typeface="ＭＳ Ｐゴシック" pitchFamily="-107" charset="-128"/>
              <a:cs typeface="ＭＳ Ｐゴシック" pitchFamily="-107" charset="-128"/>
            </a:endParaRPr>
          </a:p>
        </p:txBody>
      </p:sp>
      <p:sp>
        <p:nvSpPr>
          <p:cNvPr id="4163" name="Rectangle 67"/>
          <p:cNvSpPr>
            <a:spLocks noGrp="1" noChangeArrowheads="1"/>
          </p:cNvSpPr>
          <p:nvPr>
            <p:ph type="ctrTitle" sz="quarter"/>
          </p:nvPr>
        </p:nvSpPr>
        <p:spPr>
          <a:xfrm>
            <a:off x="779470" y="1447801"/>
            <a:ext cx="7678737" cy="1081088"/>
          </a:xfrm>
        </p:spPr>
        <p:txBody>
          <a:bodyPr/>
          <a:lstStyle>
            <a:lvl1pPr algn="r">
              <a:defRPr sz="4400"/>
            </a:lvl1pPr>
          </a:lstStyle>
          <a:p>
            <a:r>
              <a:rPr lang="en-US"/>
              <a:t>Click to edit Master title style</a:t>
            </a:r>
          </a:p>
        </p:txBody>
      </p:sp>
      <p:sp>
        <p:nvSpPr>
          <p:cNvPr id="4164" name="Rectangle 68"/>
          <p:cNvSpPr>
            <a:spLocks noGrp="1" noChangeArrowheads="1"/>
          </p:cNvSpPr>
          <p:nvPr>
            <p:ph type="subTitle" sz="quarter" idx="1"/>
          </p:nvPr>
        </p:nvSpPr>
        <p:spPr>
          <a:xfrm>
            <a:off x="4021140" y="2860933"/>
            <a:ext cx="4437062" cy="3114675"/>
          </a:xfrm>
        </p:spPr>
        <p:txBody>
          <a:bodyPr/>
          <a:lstStyle>
            <a:lvl1pPr marL="0" indent="0" algn="r">
              <a:buFont typeface="Wingdings" charset="2"/>
              <a:buNone/>
              <a:defRPr sz="2400"/>
            </a:lvl1pPr>
          </a:lstStyle>
          <a:p>
            <a:r>
              <a:rPr lang="en-US"/>
              <a:t>Click to edit Master subtitle style</a:t>
            </a:r>
          </a:p>
        </p:txBody>
      </p:sp>
      <p:sp>
        <p:nvSpPr>
          <p:cNvPr id="8" name="Rectangle 69"/>
          <p:cNvSpPr>
            <a:spLocks noGrp="1" noChangeArrowheads="1"/>
          </p:cNvSpPr>
          <p:nvPr>
            <p:ph type="dt" sz="quarter" idx="10"/>
          </p:nvPr>
        </p:nvSpPr>
        <p:spPr bwMode="auto">
          <a:xfrm>
            <a:off x="685800" y="6248401"/>
            <a:ext cx="1905000" cy="457200"/>
          </a:xfrm>
          <a:prstGeom prst="rect">
            <a:avLst/>
          </a:prstGeom>
          <a:ln>
            <a:miter lim="800000"/>
            <a:headEnd/>
            <a:tailEnd/>
          </a:ln>
        </p:spPr>
        <p:txBody>
          <a:bodyPr vert="horz" wrap="square" lIns="91340" tIns="45671" rIns="91340" bIns="45671" numCol="1" anchor="b" anchorCtr="0" compatLnSpc="1">
            <a:prstTxWarp prst="textNoShape">
              <a:avLst/>
            </a:prstTxWarp>
          </a:bodyPr>
          <a:lstStyle>
            <a:lvl1pPr eaLnBrk="1" hangingPunct="1">
              <a:defRPr sz="1400">
                <a:latin typeface="Helvetica" pitchFamily="-107" charset="0"/>
                <a:ea typeface="ＭＳ Ｐゴシック" pitchFamily="-107" charset="-128"/>
                <a:cs typeface="ＭＳ Ｐゴシック" pitchFamily="-107" charset="-128"/>
              </a:defRPr>
            </a:lvl1pPr>
          </a:lstStyle>
          <a:p>
            <a:pPr defTabSz="913499" fontAlgn="base">
              <a:spcBef>
                <a:spcPct val="0"/>
              </a:spcBef>
              <a:spcAft>
                <a:spcPct val="0"/>
              </a:spcAft>
              <a:defRPr/>
            </a:pPr>
            <a:endParaRPr lang="en-US">
              <a:solidFill>
                <a:srgbClr val="000000"/>
              </a:solidFill>
            </a:endParaRPr>
          </a:p>
        </p:txBody>
      </p:sp>
      <p:sp>
        <p:nvSpPr>
          <p:cNvPr id="9" name="Rectangle 70"/>
          <p:cNvSpPr>
            <a:spLocks noGrp="1" noChangeArrowheads="1"/>
          </p:cNvSpPr>
          <p:nvPr>
            <p:ph type="ftr" sz="quarter" idx="11"/>
          </p:nvPr>
        </p:nvSpPr>
        <p:spPr>
          <a:xfrm>
            <a:off x="3124205" y="6248401"/>
            <a:ext cx="2895600" cy="457200"/>
          </a:xfrm>
        </p:spPr>
        <p:txBody>
          <a:bodyPr/>
          <a:lstStyle>
            <a:lvl1pPr>
              <a:defRPr sz="1400">
                <a:solidFill>
                  <a:schemeClr val="tx1"/>
                </a:solidFill>
              </a:defRPr>
            </a:lvl1pPr>
          </a:lstStyle>
          <a:p>
            <a:pPr>
              <a:defRPr/>
            </a:pPr>
            <a:r>
              <a:rPr lang="en-US">
                <a:solidFill>
                  <a:srgbClr val="000000"/>
                </a:solidFill>
              </a:rPr>
              <a:t>S. Myers Heraeus</a:t>
            </a:r>
          </a:p>
        </p:txBody>
      </p:sp>
      <p:sp>
        <p:nvSpPr>
          <p:cNvPr id="10" name="Rectangle 71"/>
          <p:cNvSpPr>
            <a:spLocks noGrp="1" noChangeArrowheads="1"/>
          </p:cNvSpPr>
          <p:nvPr>
            <p:ph type="sldNum" sz="quarter" idx="12"/>
          </p:nvPr>
        </p:nvSpPr>
        <p:spPr>
          <a:xfrm>
            <a:off x="6553200" y="6248401"/>
            <a:ext cx="1905000" cy="457200"/>
          </a:xfrm>
        </p:spPr>
        <p:txBody>
          <a:bodyPr/>
          <a:lstStyle>
            <a:lvl1pPr>
              <a:defRPr sz="1400">
                <a:solidFill>
                  <a:schemeClr val="tx1"/>
                </a:solidFill>
              </a:defRPr>
            </a:lvl1pPr>
          </a:lstStyle>
          <a:p>
            <a:pPr>
              <a:defRPr/>
            </a:pPr>
            <a:fld id="{3A2C7C67-545C-D046-8329-A3F76FDA6B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8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5" name="Slide Number Placeholder 4"/>
          <p:cNvSpPr>
            <a:spLocks noGrp="1"/>
          </p:cNvSpPr>
          <p:nvPr>
            <p:ph type="sldNum" sz="quarter" idx="11"/>
          </p:nvPr>
        </p:nvSpPr>
        <p:spPr/>
        <p:txBody>
          <a:bodyPr/>
          <a:lstStyle>
            <a:lvl1pPr>
              <a:defRPr/>
            </a:lvl1pPr>
          </a:lstStyle>
          <a:p>
            <a:pPr>
              <a:defRPr/>
            </a:pPr>
            <a:fld id="{97E687E1-9D77-E345-8CB7-D277B6F0C4F5}" type="slidenum">
              <a:rPr lang="en-US"/>
              <a:pPr>
                <a:defRPr/>
              </a:pPr>
              <a:t>‹#›</a:t>
            </a:fld>
            <a:endParaRPr lang="en-US"/>
          </a:p>
        </p:txBody>
      </p:sp>
    </p:spTree>
    <p:extLst>
      <p:ext uri="{BB962C8B-B14F-4D97-AF65-F5344CB8AC3E}">
        <p14:creationId xmlns:p14="http://schemas.microsoft.com/office/powerpoint/2010/main" val="841553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6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707" indent="0">
              <a:buNone/>
              <a:defRPr sz="1800"/>
            </a:lvl2pPr>
            <a:lvl3pPr marL="913413" indent="0">
              <a:buNone/>
              <a:defRPr sz="1600"/>
            </a:lvl3pPr>
            <a:lvl4pPr marL="1370119" indent="0">
              <a:buNone/>
              <a:defRPr sz="1400"/>
            </a:lvl4pPr>
            <a:lvl5pPr marL="1826825" indent="0">
              <a:buNone/>
              <a:defRPr sz="1400"/>
            </a:lvl5pPr>
            <a:lvl6pPr marL="2283534" indent="0">
              <a:buNone/>
              <a:defRPr sz="1400"/>
            </a:lvl6pPr>
            <a:lvl7pPr marL="2740237" indent="0">
              <a:buNone/>
              <a:defRPr sz="1400"/>
            </a:lvl7pPr>
            <a:lvl8pPr marL="3196945" indent="0">
              <a:buNone/>
              <a:defRPr sz="1400"/>
            </a:lvl8pPr>
            <a:lvl9pPr marL="3653651"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solidFill>
                  <a:schemeClr val="tx1"/>
                </a:solidFill>
              </a:defRPr>
            </a:lvl1pPr>
          </a:lstStyle>
          <a:p>
            <a:pPr>
              <a:defRPr/>
            </a:pPr>
            <a:r>
              <a:rPr lang="de-DE">
                <a:solidFill>
                  <a:srgbClr val="000000"/>
                </a:solidFill>
              </a:rPr>
              <a:t>S. Myers Heraeus</a:t>
            </a:r>
          </a:p>
        </p:txBody>
      </p:sp>
      <p:sp>
        <p:nvSpPr>
          <p:cNvPr id="5" name="Slide Number Placeholder 4"/>
          <p:cNvSpPr>
            <a:spLocks noGrp="1"/>
          </p:cNvSpPr>
          <p:nvPr>
            <p:ph type="sldNum" sz="quarter" idx="11"/>
          </p:nvPr>
        </p:nvSpPr>
        <p:spPr/>
        <p:txBody>
          <a:bodyPr/>
          <a:lstStyle>
            <a:lvl1pPr>
              <a:defRPr/>
            </a:lvl1pPr>
          </a:lstStyle>
          <a:p>
            <a:pPr>
              <a:defRPr/>
            </a:pPr>
            <a:fld id="{5D6675C4-5284-9B47-8E8A-DD7EC3BE9CA2}" type="slidenum">
              <a:rPr lang="en-US"/>
              <a:pPr>
                <a:defRPr/>
              </a:pPr>
              <a:t>‹#›</a:t>
            </a:fld>
            <a:endParaRPr lang="en-US"/>
          </a:p>
        </p:txBody>
      </p:sp>
    </p:spTree>
    <p:extLst>
      <p:ext uri="{BB962C8B-B14F-4D97-AF65-F5344CB8AC3E}">
        <p14:creationId xmlns:p14="http://schemas.microsoft.com/office/powerpoint/2010/main" val="38549267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6.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6.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6357937"/>
            <a:ext cx="8229600" cy="0"/>
          </a:xfrm>
          <a:custGeom>
            <a:avLst/>
            <a:gdLst/>
            <a:ahLst/>
            <a:cxnLst/>
            <a:rect l="l" t="t" r="r" b="b"/>
            <a:pathLst>
              <a:path w="8229600">
                <a:moveTo>
                  <a:pt x="0" y="0"/>
                </a:moveTo>
                <a:lnTo>
                  <a:pt x="8229600" y="1"/>
                </a:lnTo>
              </a:path>
            </a:pathLst>
          </a:custGeom>
          <a:ln w="25400">
            <a:solidFill>
              <a:srgbClr val="BC5F2B"/>
            </a:solidFill>
          </a:ln>
        </p:spPr>
        <p:txBody>
          <a:bodyPr wrap="square" lIns="0" tIns="0" rIns="0" bIns="0" rtlCol="0"/>
          <a:lstStyle/>
          <a:p>
            <a:endParaRPr/>
          </a:p>
        </p:txBody>
      </p:sp>
      <p:sp>
        <p:nvSpPr>
          <p:cNvPr id="2" name="Holder 2"/>
          <p:cNvSpPr>
            <a:spLocks noGrp="1"/>
          </p:cNvSpPr>
          <p:nvPr>
            <p:ph type="title"/>
          </p:nvPr>
        </p:nvSpPr>
        <p:spPr>
          <a:xfrm>
            <a:off x="994122" y="372364"/>
            <a:ext cx="7155754" cy="338554"/>
          </a:xfrm>
          <a:prstGeom prst="rect">
            <a:avLst/>
          </a:prstGeom>
        </p:spPr>
        <p:txBody>
          <a:bodyPr wrap="square" lIns="0" tIns="0" rIns="0" bIns="0">
            <a:spAutoFit/>
          </a:bodyPr>
          <a:lstStyle>
            <a:lvl1pPr>
              <a:defRPr sz="2200" b="1" i="0">
                <a:solidFill>
                  <a:srgbClr val="BC5F2B"/>
                </a:solidFill>
                <a:latin typeface="Helvetica"/>
                <a:cs typeface="Helvetica"/>
              </a:defRPr>
            </a:lvl1pPr>
          </a:lstStyle>
          <a:p>
            <a:endParaRPr/>
          </a:p>
        </p:txBody>
      </p:sp>
      <p:sp>
        <p:nvSpPr>
          <p:cNvPr id="3" name="Holder 3"/>
          <p:cNvSpPr>
            <a:spLocks noGrp="1"/>
          </p:cNvSpPr>
          <p:nvPr>
            <p:ph type="body" idx="1"/>
          </p:nvPr>
        </p:nvSpPr>
        <p:spPr>
          <a:xfrm>
            <a:off x="168592" y="3170141"/>
            <a:ext cx="8531225" cy="200055"/>
          </a:xfrm>
          <a:prstGeom prst="rect">
            <a:avLst/>
          </a:prstGeom>
        </p:spPr>
        <p:txBody>
          <a:bodyPr wrap="square" lIns="0" tIns="0" rIns="0" bIns="0">
            <a:spAutoFit/>
          </a:bodyPr>
          <a:lstStyle>
            <a:lvl1pPr>
              <a:defRPr sz="1300" b="1" i="0">
                <a:solidFill>
                  <a:schemeClr val="tx1"/>
                </a:solidFill>
                <a:latin typeface="Arial"/>
                <a:cs typeface="Arial"/>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909" r:id="rId6"/>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6797">
        <a:defRPr>
          <a:latin typeface="+mn-lt"/>
          <a:ea typeface="+mn-ea"/>
          <a:cs typeface="+mn-cs"/>
        </a:defRPr>
      </a:lvl2pPr>
      <a:lvl3pPr marL="913588">
        <a:defRPr>
          <a:latin typeface="+mn-lt"/>
          <a:ea typeface="+mn-ea"/>
          <a:cs typeface="+mn-cs"/>
        </a:defRPr>
      </a:lvl3pPr>
      <a:lvl4pPr marL="1370382">
        <a:defRPr>
          <a:latin typeface="+mn-lt"/>
          <a:ea typeface="+mn-ea"/>
          <a:cs typeface="+mn-cs"/>
        </a:defRPr>
      </a:lvl4pPr>
      <a:lvl5pPr marL="1827177">
        <a:defRPr>
          <a:latin typeface="+mn-lt"/>
          <a:ea typeface="+mn-ea"/>
          <a:cs typeface="+mn-cs"/>
        </a:defRPr>
      </a:lvl5pPr>
      <a:lvl6pPr marL="2283971">
        <a:defRPr>
          <a:latin typeface="+mn-lt"/>
          <a:ea typeface="+mn-ea"/>
          <a:cs typeface="+mn-cs"/>
        </a:defRPr>
      </a:lvl6pPr>
      <a:lvl7pPr marL="2740763">
        <a:defRPr>
          <a:latin typeface="+mn-lt"/>
          <a:ea typeface="+mn-ea"/>
          <a:cs typeface="+mn-cs"/>
        </a:defRPr>
      </a:lvl7pPr>
      <a:lvl8pPr marL="3197557">
        <a:defRPr>
          <a:latin typeface="+mn-lt"/>
          <a:ea typeface="+mn-ea"/>
          <a:cs typeface="+mn-cs"/>
        </a:defRPr>
      </a:lvl8pPr>
      <a:lvl9pPr marL="3654350">
        <a:defRPr>
          <a:latin typeface="+mn-lt"/>
          <a:ea typeface="+mn-ea"/>
          <a:cs typeface="+mn-cs"/>
        </a:defRPr>
      </a:lvl9pPr>
    </p:bodyStyle>
    <p:otherStyle>
      <a:lvl1pPr marL="0">
        <a:defRPr>
          <a:latin typeface="+mn-lt"/>
          <a:ea typeface="+mn-ea"/>
          <a:cs typeface="+mn-cs"/>
        </a:defRPr>
      </a:lvl1pPr>
      <a:lvl2pPr marL="456797">
        <a:defRPr>
          <a:latin typeface="+mn-lt"/>
          <a:ea typeface="+mn-ea"/>
          <a:cs typeface="+mn-cs"/>
        </a:defRPr>
      </a:lvl2pPr>
      <a:lvl3pPr marL="913588">
        <a:defRPr>
          <a:latin typeface="+mn-lt"/>
          <a:ea typeface="+mn-ea"/>
          <a:cs typeface="+mn-cs"/>
        </a:defRPr>
      </a:lvl3pPr>
      <a:lvl4pPr marL="1370382">
        <a:defRPr>
          <a:latin typeface="+mn-lt"/>
          <a:ea typeface="+mn-ea"/>
          <a:cs typeface="+mn-cs"/>
        </a:defRPr>
      </a:lvl4pPr>
      <a:lvl5pPr marL="1827177">
        <a:defRPr>
          <a:latin typeface="+mn-lt"/>
          <a:ea typeface="+mn-ea"/>
          <a:cs typeface="+mn-cs"/>
        </a:defRPr>
      </a:lvl5pPr>
      <a:lvl6pPr marL="2283971">
        <a:defRPr>
          <a:latin typeface="+mn-lt"/>
          <a:ea typeface="+mn-ea"/>
          <a:cs typeface="+mn-cs"/>
        </a:defRPr>
      </a:lvl6pPr>
      <a:lvl7pPr marL="2740763">
        <a:defRPr>
          <a:latin typeface="+mn-lt"/>
          <a:ea typeface="+mn-ea"/>
          <a:cs typeface="+mn-cs"/>
        </a:defRPr>
      </a:lvl7pPr>
      <a:lvl8pPr marL="3197557">
        <a:defRPr>
          <a:latin typeface="+mn-lt"/>
          <a:ea typeface="+mn-ea"/>
          <a:cs typeface="+mn-cs"/>
        </a:defRPr>
      </a:lvl8pPr>
      <a:lvl9pPr marL="365435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71539" y="57151"/>
            <a:ext cx="7815262" cy="762000"/>
          </a:xfrm>
          <a:prstGeom prst="rect">
            <a:avLst/>
          </a:prstGeom>
          <a:noFill/>
          <a:ln w="9525">
            <a:noFill/>
            <a:miter lim="800000"/>
            <a:headEnd/>
            <a:tailEnd/>
          </a:ln>
        </p:spPr>
        <p:txBody>
          <a:bodyPr vert="horz" wrap="square" lIns="91340" tIns="45671" rIns="91340" bIns="45671"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912943" y="1295400"/>
            <a:ext cx="7773987" cy="4800600"/>
          </a:xfrm>
          <a:prstGeom prst="rect">
            <a:avLst/>
          </a:prstGeom>
          <a:noFill/>
          <a:ln w="9525">
            <a:noFill/>
            <a:miter lim="800000"/>
            <a:headEnd/>
            <a:tailEnd/>
          </a:ln>
        </p:spPr>
        <p:txBody>
          <a:bodyPr vert="horz" wrap="square" lIns="91340" tIns="45671" rIns="91340"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2000250" y="6400800"/>
            <a:ext cx="5105400" cy="304800"/>
          </a:xfrm>
          <a:prstGeom prst="rect">
            <a:avLst/>
          </a:prstGeom>
          <a:noFill/>
          <a:ln w="9525">
            <a:noFill/>
            <a:miter lim="800000"/>
            <a:headEnd/>
            <a:tailEnd/>
          </a:ln>
          <a:effectLst/>
        </p:spPr>
        <p:txBody>
          <a:bodyPr vert="horz" wrap="square" lIns="91340" tIns="45671" rIns="91340" bIns="45671" numCol="1" anchor="b" anchorCtr="0" compatLnSpc="1">
            <a:prstTxWarp prst="textNoShape">
              <a:avLst/>
            </a:prstTxWarp>
          </a:bodyPr>
          <a:lstStyle>
            <a:lvl1pPr algn="ctr" eaLnBrk="1" hangingPunct="1">
              <a:defRPr sz="1200">
                <a:solidFill>
                  <a:srgbClr val="0967A4"/>
                </a:solidFill>
                <a:latin typeface="Helvetica" pitchFamily="-107" charset="0"/>
                <a:ea typeface="ＭＳ Ｐゴシック" pitchFamily="-107" charset="-128"/>
                <a:cs typeface="ＭＳ Ｐゴシック" pitchFamily="-107" charset="-128"/>
              </a:defRPr>
            </a:lvl1pPr>
          </a:lstStyle>
          <a:p>
            <a:pPr defTabSz="913499" fontAlgn="base">
              <a:spcBef>
                <a:spcPct val="0"/>
              </a:spcBef>
              <a:spcAft>
                <a:spcPct val="0"/>
              </a:spcAft>
              <a:defRPr/>
            </a:pPr>
            <a:r>
              <a:rPr lang="de-DE"/>
              <a:t>S. Myers Heraeus</a:t>
            </a:r>
          </a:p>
        </p:txBody>
      </p:sp>
      <p:sp>
        <p:nvSpPr>
          <p:cNvPr id="3141" name="Rectangle 69"/>
          <p:cNvSpPr>
            <a:spLocks noGrp="1" noChangeArrowheads="1"/>
          </p:cNvSpPr>
          <p:nvPr>
            <p:ph type="sldNum" sz="quarter" idx="4"/>
          </p:nvPr>
        </p:nvSpPr>
        <p:spPr bwMode="auto">
          <a:xfrm>
            <a:off x="7019925" y="6286505"/>
            <a:ext cx="1905000" cy="457200"/>
          </a:xfrm>
          <a:prstGeom prst="rect">
            <a:avLst/>
          </a:prstGeom>
          <a:noFill/>
          <a:ln w="9525">
            <a:noFill/>
            <a:miter lim="800000"/>
            <a:headEnd/>
            <a:tailEnd/>
          </a:ln>
          <a:effectLst/>
        </p:spPr>
        <p:txBody>
          <a:bodyPr vert="horz" wrap="square" lIns="91340" tIns="45671" rIns="91340" bIns="45671" numCol="1" anchor="b" anchorCtr="0" compatLnSpc="1">
            <a:prstTxWarp prst="textNoShape">
              <a:avLst/>
            </a:prstTxWarp>
          </a:bodyPr>
          <a:lstStyle>
            <a:lvl1pPr algn="r" eaLnBrk="1" hangingPunct="1">
              <a:defRPr sz="1200">
                <a:solidFill>
                  <a:srgbClr val="0967A4"/>
                </a:solidFill>
                <a:latin typeface="Helvetica" pitchFamily="-107" charset="0"/>
                <a:ea typeface="ＭＳ Ｐゴシック" pitchFamily="-107" charset="-128"/>
                <a:cs typeface="ＭＳ Ｐゴシック" pitchFamily="-107" charset="-128"/>
              </a:defRPr>
            </a:lvl1pPr>
          </a:lstStyle>
          <a:p>
            <a:pPr defTabSz="913499" fontAlgn="base">
              <a:spcBef>
                <a:spcPct val="0"/>
              </a:spcBef>
              <a:spcAft>
                <a:spcPct val="0"/>
              </a:spcAft>
              <a:defRPr/>
            </a:pPr>
            <a:fld id="{DDB7FDE5-C9B2-7F44-8073-0CD4A632C136}" type="slidenum">
              <a:rPr lang="en-US" smtClean="0"/>
              <a:pPr defTabSz="913499" fontAlgn="base">
                <a:spcBef>
                  <a:spcPct val="0"/>
                </a:spcBef>
                <a:spcAft>
                  <a:spcPct val="0"/>
                </a:spcAft>
                <a:defRPr/>
              </a:pPr>
              <a:t>‹#›</a:t>
            </a:fld>
            <a:endParaRPr lang="en-US" dirty="0"/>
          </a:p>
        </p:txBody>
      </p:sp>
      <p:sp>
        <p:nvSpPr>
          <p:cNvPr id="3143" name="Line 71"/>
          <p:cNvSpPr>
            <a:spLocks noChangeShapeType="1"/>
          </p:cNvSpPr>
          <p:nvPr userDrawn="1"/>
        </p:nvSpPr>
        <p:spPr bwMode="auto">
          <a:xfrm>
            <a:off x="1066801" y="6324600"/>
            <a:ext cx="7239000" cy="0"/>
          </a:xfrm>
          <a:prstGeom prst="line">
            <a:avLst/>
          </a:prstGeom>
          <a:noFill/>
          <a:ln w="12700">
            <a:solidFill>
              <a:srgbClr val="0967A4">
                <a:alpha val="74001"/>
              </a:srgbClr>
            </a:solidFill>
            <a:round/>
            <a:headEnd/>
            <a:tailEnd/>
          </a:ln>
          <a:effectLst/>
        </p:spPr>
        <p:txBody>
          <a:bodyPr wrap="none" lIns="91340" tIns="45671" rIns="91340" bIns="45671" anchor="ctr">
            <a:prstTxWarp prst="textNoShape">
              <a:avLst/>
            </a:prstTxWarp>
          </a:bodyPr>
          <a:lstStyle/>
          <a:p>
            <a:pPr defTabSz="913499" eaLnBrk="0" fontAlgn="base" hangingPunct="0">
              <a:spcBef>
                <a:spcPct val="0"/>
              </a:spcBef>
              <a:spcAft>
                <a:spcPct val="0"/>
              </a:spcAft>
              <a:defRPr/>
            </a:pPr>
            <a:endParaRPr lang="en-US" sz="2400" dirty="0">
              <a:solidFill>
                <a:srgbClr val="000000"/>
              </a:solidFill>
              <a:latin typeface="Arial" charset="0"/>
              <a:ea typeface="ＭＳ Ｐゴシック" charset="-128"/>
              <a:cs typeface="ＭＳ Ｐゴシック" charset="-128"/>
            </a:endParaRPr>
          </a:p>
        </p:txBody>
      </p:sp>
      <p:sp>
        <p:nvSpPr>
          <p:cNvPr id="3146" name="Rectangle 74"/>
          <p:cNvSpPr>
            <a:spLocks noChangeArrowheads="1"/>
          </p:cNvSpPr>
          <p:nvPr userDrawn="1"/>
        </p:nvSpPr>
        <p:spPr bwMode="auto">
          <a:xfrm>
            <a:off x="1" y="819150"/>
            <a:ext cx="7018338" cy="76200"/>
          </a:xfrm>
          <a:prstGeom prst="rect">
            <a:avLst/>
          </a:prstGeom>
          <a:solidFill>
            <a:schemeClr val="hlink">
              <a:alpha val="50000"/>
            </a:schemeClr>
          </a:solidFill>
          <a:ln w="9525">
            <a:noFill/>
            <a:miter lim="800000"/>
            <a:headEnd/>
            <a:tailEnd/>
          </a:ln>
          <a:effectLst/>
        </p:spPr>
        <p:txBody>
          <a:bodyPr wrap="none" lIns="91340" tIns="45671" rIns="91340" bIns="45671" anchor="ctr">
            <a:prstTxWarp prst="textNoShape">
              <a:avLst/>
            </a:prstTxWarp>
          </a:bodyPr>
          <a:lstStyle/>
          <a:p>
            <a:pPr algn="ctr" defTabSz="913499" fontAlgn="base">
              <a:spcBef>
                <a:spcPct val="0"/>
              </a:spcBef>
              <a:spcAft>
                <a:spcPct val="0"/>
              </a:spcAft>
              <a:defRPr/>
            </a:pPr>
            <a:endParaRPr kumimoji="1" lang="en-US" sz="2400" dirty="0">
              <a:solidFill>
                <a:srgbClr val="000000"/>
              </a:solidFill>
              <a:latin typeface="Helvetica"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29203967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sldNum="0" hdr="0" ft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5pPr>
      <a:lvl6pPr marL="456707" algn="l" rtl="0" fontAlgn="base">
        <a:spcBef>
          <a:spcPct val="0"/>
        </a:spcBef>
        <a:spcAft>
          <a:spcPct val="0"/>
        </a:spcAft>
        <a:defRPr sz="4000">
          <a:solidFill>
            <a:schemeClr val="hlink"/>
          </a:solidFill>
          <a:latin typeface="Helvetica" charset="0"/>
        </a:defRPr>
      </a:lvl6pPr>
      <a:lvl7pPr marL="913413" algn="l" rtl="0" fontAlgn="base">
        <a:spcBef>
          <a:spcPct val="0"/>
        </a:spcBef>
        <a:spcAft>
          <a:spcPct val="0"/>
        </a:spcAft>
        <a:defRPr sz="4000">
          <a:solidFill>
            <a:schemeClr val="hlink"/>
          </a:solidFill>
          <a:latin typeface="Helvetica" charset="0"/>
        </a:defRPr>
      </a:lvl7pPr>
      <a:lvl8pPr marL="1370119" algn="l" rtl="0" fontAlgn="base">
        <a:spcBef>
          <a:spcPct val="0"/>
        </a:spcBef>
        <a:spcAft>
          <a:spcPct val="0"/>
        </a:spcAft>
        <a:defRPr sz="4000">
          <a:solidFill>
            <a:schemeClr val="hlink"/>
          </a:solidFill>
          <a:latin typeface="Helvetica" charset="0"/>
        </a:defRPr>
      </a:lvl8pPr>
      <a:lvl9pPr marL="1826825" algn="l" rtl="0" fontAlgn="base">
        <a:spcBef>
          <a:spcPct val="0"/>
        </a:spcBef>
        <a:spcAft>
          <a:spcPct val="0"/>
        </a:spcAft>
        <a:defRPr sz="4000">
          <a:solidFill>
            <a:schemeClr val="hlink"/>
          </a:solidFill>
          <a:latin typeface="Helvetica" charset="0"/>
        </a:defRPr>
      </a:lvl9pPr>
    </p:titleStyle>
    <p:bodyStyle>
      <a:lvl1pPr marL="342529" indent="-342529"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148" indent="-285442"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charset="-128"/>
        </a:defRPr>
      </a:lvl2pPr>
      <a:lvl3pPr marL="1141768" indent="-228355" algn="l" rtl="0" eaLnBrk="0" fontAlgn="base" hangingPunct="0">
        <a:spcBef>
          <a:spcPct val="20000"/>
        </a:spcBef>
        <a:spcAft>
          <a:spcPct val="0"/>
        </a:spcAft>
        <a:buClr>
          <a:schemeClr val="tx2"/>
        </a:buClr>
        <a:buChar char="•"/>
        <a:defRPr sz="2000">
          <a:solidFill>
            <a:schemeClr val="tx2"/>
          </a:solidFill>
          <a:latin typeface="+mn-lt"/>
          <a:ea typeface="ＭＳ Ｐゴシック" charset="-128"/>
        </a:defRPr>
      </a:lvl3pPr>
      <a:lvl4pPr marL="1598470" indent="-228355" algn="l" rtl="0" eaLnBrk="0" fontAlgn="base" hangingPunct="0">
        <a:spcBef>
          <a:spcPct val="20000"/>
        </a:spcBef>
        <a:spcAft>
          <a:spcPct val="0"/>
        </a:spcAft>
        <a:buClr>
          <a:schemeClr val="hlink"/>
        </a:buClr>
        <a:buChar char="•"/>
        <a:defRPr>
          <a:solidFill>
            <a:schemeClr val="tx2"/>
          </a:solidFill>
          <a:latin typeface="+mn-lt"/>
          <a:ea typeface="ＭＳ Ｐゴシック" charset="-128"/>
        </a:defRPr>
      </a:lvl4pPr>
      <a:lvl5pPr marL="2055179" indent="-228355" algn="l" rtl="0" eaLnBrk="0" fontAlgn="base" hangingPunct="0">
        <a:spcBef>
          <a:spcPct val="20000"/>
        </a:spcBef>
        <a:spcAft>
          <a:spcPct val="0"/>
        </a:spcAft>
        <a:buClr>
          <a:schemeClr val="tx1"/>
        </a:buClr>
        <a:buSzPct val="85000"/>
        <a:buChar char="•"/>
        <a:defRPr>
          <a:solidFill>
            <a:schemeClr val="tx2"/>
          </a:solidFill>
          <a:latin typeface="+mn-lt"/>
          <a:ea typeface="ＭＳ Ｐゴシック" charset="-128"/>
        </a:defRPr>
      </a:lvl5pPr>
      <a:lvl6pPr marL="2511887" indent="-228355" algn="l" rtl="0" fontAlgn="base">
        <a:spcBef>
          <a:spcPct val="20000"/>
        </a:spcBef>
        <a:spcAft>
          <a:spcPct val="0"/>
        </a:spcAft>
        <a:buClr>
          <a:schemeClr val="tx1"/>
        </a:buClr>
        <a:buSzPct val="85000"/>
        <a:buChar char="•"/>
        <a:defRPr>
          <a:solidFill>
            <a:schemeClr val="tx2"/>
          </a:solidFill>
          <a:latin typeface="+mn-lt"/>
          <a:ea typeface="ＭＳ Ｐゴシック" charset="-128"/>
        </a:defRPr>
      </a:lvl6pPr>
      <a:lvl7pPr marL="2968592" indent="-228355" algn="l" rtl="0" fontAlgn="base">
        <a:spcBef>
          <a:spcPct val="20000"/>
        </a:spcBef>
        <a:spcAft>
          <a:spcPct val="0"/>
        </a:spcAft>
        <a:buClr>
          <a:schemeClr val="tx1"/>
        </a:buClr>
        <a:buSzPct val="85000"/>
        <a:buChar char="•"/>
        <a:defRPr>
          <a:solidFill>
            <a:schemeClr val="tx2"/>
          </a:solidFill>
          <a:latin typeface="+mn-lt"/>
          <a:ea typeface="ＭＳ Ｐゴシック" charset="-128"/>
        </a:defRPr>
      </a:lvl7pPr>
      <a:lvl8pPr marL="3425298" indent="-228355" algn="l" rtl="0" fontAlgn="base">
        <a:spcBef>
          <a:spcPct val="20000"/>
        </a:spcBef>
        <a:spcAft>
          <a:spcPct val="0"/>
        </a:spcAft>
        <a:buClr>
          <a:schemeClr val="tx1"/>
        </a:buClr>
        <a:buSzPct val="85000"/>
        <a:buChar char="•"/>
        <a:defRPr>
          <a:solidFill>
            <a:schemeClr val="tx2"/>
          </a:solidFill>
          <a:latin typeface="+mn-lt"/>
          <a:ea typeface="ＭＳ Ｐゴシック" charset="-128"/>
        </a:defRPr>
      </a:lvl8pPr>
      <a:lvl9pPr marL="3882006" indent="-228355" algn="l" rtl="0" fontAlgn="base">
        <a:spcBef>
          <a:spcPct val="20000"/>
        </a:spcBef>
        <a:spcAft>
          <a:spcPct val="0"/>
        </a:spcAft>
        <a:buClr>
          <a:schemeClr val="tx1"/>
        </a:buClr>
        <a:buSzPct val="85000"/>
        <a:buChar char="•"/>
        <a:defRPr>
          <a:solidFill>
            <a:schemeClr val="tx2"/>
          </a:solidFill>
          <a:latin typeface="+mn-lt"/>
          <a:ea typeface="ＭＳ Ｐゴシック" charset="-128"/>
        </a:defRPr>
      </a:lvl9pPr>
    </p:bodyStyle>
    <p:otherStyle>
      <a:defPPr>
        <a:defRPr lang="en-US"/>
      </a:defPPr>
      <a:lvl1pPr marL="0" algn="l" defTabSz="456707" rtl="0" eaLnBrk="1" latinLnBrk="0" hangingPunct="1">
        <a:defRPr sz="1800" kern="1200">
          <a:solidFill>
            <a:schemeClr val="tx1"/>
          </a:solidFill>
          <a:latin typeface="+mn-lt"/>
          <a:ea typeface="+mn-ea"/>
          <a:cs typeface="+mn-cs"/>
        </a:defRPr>
      </a:lvl1pPr>
      <a:lvl2pPr marL="456707" algn="l" defTabSz="456707" rtl="0" eaLnBrk="1" latinLnBrk="0" hangingPunct="1">
        <a:defRPr sz="1800" kern="1200">
          <a:solidFill>
            <a:schemeClr val="tx1"/>
          </a:solidFill>
          <a:latin typeface="+mn-lt"/>
          <a:ea typeface="+mn-ea"/>
          <a:cs typeface="+mn-cs"/>
        </a:defRPr>
      </a:lvl2pPr>
      <a:lvl3pPr marL="913413" algn="l" defTabSz="456707" rtl="0" eaLnBrk="1" latinLnBrk="0" hangingPunct="1">
        <a:defRPr sz="1800" kern="1200">
          <a:solidFill>
            <a:schemeClr val="tx1"/>
          </a:solidFill>
          <a:latin typeface="+mn-lt"/>
          <a:ea typeface="+mn-ea"/>
          <a:cs typeface="+mn-cs"/>
        </a:defRPr>
      </a:lvl3pPr>
      <a:lvl4pPr marL="1370119" algn="l" defTabSz="456707" rtl="0" eaLnBrk="1" latinLnBrk="0" hangingPunct="1">
        <a:defRPr sz="1800" kern="1200">
          <a:solidFill>
            <a:schemeClr val="tx1"/>
          </a:solidFill>
          <a:latin typeface="+mn-lt"/>
          <a:ea typeface="+mn-ea"/>
          <a:cs typeface="+mn-cs"/>
        </a:defRPr>
      </a:lvl4pPr>
      <a:lvl5pPr marL="1826825" algn="l" defTabSz="456707" rtl="0" eaLnBrk="1" latinLnBrk="0" hangingPunct="1">
        <a:defRPr sz="1800" kern="1200">
          <a:solidFill>
            <a:schemeClr val="tx1"/>
          </a:solidFill>
          <a:latin typeface="+mn-lt"/>
          <a:ea typeface="+mn-ea"/>
          <a:cs typeface="+mn-cs"/>
        </a:defRPr>
      </a:lvl5pPr>
      <a:lvl6pPr marL="2283534" algn="l" defTabSz="456707" rtl="0" eaLnBrk="1" latinLnBrk="0" hangingPunct="1">
        <a:defRPr sz="1800" kern="1200">
          <a:solidFill>
            <a:schemeClr val="tx1"/>
          </a:solidFill>
          <a:latin typeface="+mn-lt"/>
          <a:ea typeface="+mn-ea"/>
          <a:cs typeface="+mn-cs"/>
        </a:defRPr>
      </a:lvl6pPr>
      <a:lvl7pPr marL="2740237" algn="l" defTabSz="456707" rtl="0" eaLnBrk="1" latinLnBrk="0" hangingPunct="1">
        <a:defRPr sz="1800" kern="1200">
          <a:solidFill>
            <a:schemeClr val="tx1"/>
          </a:solidFill>
          <a:latin typeface="+mn-lt"/>
          <a:ea typeface="+mn-ea"/>
          <a:cs typeface="+mn-cs"/>
        </a:defRPr>
      </a:lvl7pPr>
      <a:lvl8pPr marL="3196945" algn="l" defTabSz="456707" rtl="0" eaLnBrk="1" latinLnBrk="0" hangingPunct="1">
        <a:defRPr sz="1800" kern="1200">
          <a:solidFill>
            <a:schemeClr val="tx1"/>
          </a:solidFill>
          <a:latin typeface="+mn-lt"/>
          <a:ea typeface="+mn-ea"/>
          <a:cs typeface="+mn-cs"/>
        </a:defRPr>
      </a:lvl8pPr>
      <a:lvl9pPr marL="3653651" algn="l" defTabSz="4567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71539" y="57151"/>
            <a:ext cx="7815262" cy="762000"/>
          </a:xfrm>
          <a:prstGeom prst="rect">
            <a:avLst/>
          </a:prstGeom>
          <a:noFill/>
          <a:ln w="9525">
            <a:noFill/>
            <a:miter lim="800000"/>
            <a:headEnd/>
            <a:tailEnd/>
          </a:ln>
        </p:spPr>
        <p:txBody>
          <a:bodyPr vert="horz" wrap="square" lIns="91386" tIns="45693" rIns="91386" bIns="45693"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912943" y="1295400"/>
            <a:ext cx="7773987" cy="4800600"/>
          </a:xfrm>
          <a:prstGeom prst="rect">
            <a:avLst/>
          </a:prstGeom>
          <a:noFill/>
          <a:ln w="9525">
            <a:noFill/>
            <a:miter lim="800000"/>
            <a:headEnd/>
            <a:tailEnd/>
          </a:ln>
        </p:spPr>
        <p:txBody>
          <a:bodyPr vert="horz" wrap="square" lIns="91386" tIns="45693" rIns="91386"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2000250" y="6400800"/>
            <a:ext cx="5105400" cy="304800"/>
          </a:xfrm>
          <a:prstGeom prst="rect">
            <a:avLst/>
          </a:prstGeom>
          <a:noFill/>
          <a:ln w="9525">
            <a:noFill/>
            <a:miter lim="800000"/>
            <a:headEnd/>
            <a:tailEnd/>
          </a:ln>
          <a:effectLst/>
        </p:spPr>
        <p:txBody>
          <a:bodyPr vert="horz" wrap="square" lIns="91386" tIns="45693" rIns="91386" bIns="45693" numCol="1" anchor="b" anchorCtr="0" compatLnSpc="1">
            <a:prstTxWarp prst="textNoShape">
              <a:avLst/>
            </a:prstTxWarp>
          </a:bodyPr>
          <a:lstStyle>
            <a:lvl1pPr algn="ctr" eaLnBrk="1" hangingPunct="1">
              <a:defRPr sz="1200">
                <a:solidFill>
                  <a:srgbClr val="0967A4"/>
                </a:solidFill>
                <a:latin typeface="Helvetica" pitchFamily="-107" charset="0"/>
                <a:ea typeface="ＭＳ Ｐゴシック" pitchFamily="-107" charset="-128"/>
                <a:cs typeface="ＭＳ Ｐゴシック" pitchFamily="-107" charset="-128"/>
              </a:defRPr>
            </a:lvl1pPr>
          </a:lstStyle>
          <a:p>
            <a:pPr defTabSz="913943" fontAlgn="base">
              <a:spcBef>
                <a:spcPct val="0"/>
              </a:spcBef>
              <a:spcAft>
                <a:spcPct val="0"/>
              </a:spcAft>
              <a:defRPr/>
            </a:pPr>
            <a:r>
              <a:rPr lang="de-DE"/>
              <a:t>S. Myers Heraeus</a:t>
            </a:r>
          </a:p>
        </p:txBody>
      </p:sp>
      <p:sp>
        <p:nvSpPr>
          <p:cNvPr id="3141" name="Rectangle 69"/>
          <p:cNvSpPr>
            <a:spLocks noGrp="1" noChangeArrowheads="1"/>
          </p:cNvSpPr>
          <p:nvPr>
            <p:ph type="sldNum" sz="quarter" idx="4"/>
          </p:nvPr>
        </p:nvSpPr>
        <p:spPr bwMode="auto">
          <a:xfrm>
            <a:off x="7019925" y="6286505"/>
            <a:ext cx="1905000" cy="457200"/>
          </a:xfrm>
          <a:prstGeom prst="rect">
            <a:avLst/>
          </a:prstGeom>
          <a:noFill/>
          <a:ln w="9525">
            <a:noFill/>
            <a:miter lim="800000"/>
            <a:headEnd/>
            <a:tailEnd/>
          </a:ln>
          <a:effectLst/>
        </p:spPr>
        <p:txBody>
          <a:bodyPr vert="horz" wrap="square" lIns="91386" tIns="45693" rIns="91386" bIns="45693" numCol="1" anchor="b" anchorCtr="0" compatLnSpc="1">
            <a:prstTxWarp prst="textNoShape">
              <a:avLst/>
            </a:prstTxWarp>
          </a:bodyPr>
          <a:lstStyle>
            <a:lvl1pPr algn="r" eaLnBrk="1" hangingPunct="1">
              <a:defRPr sz="1200">
                <a:solidFill>
                  <a:srgbClr val="0967A4"/>
                </a:solidFill>
                <a:latin typeface="Helvetica" pitchFamily="-107" charset="0"/>
                <a:ea typeface="ＭＳ Ｐゴシック" pitchFamily="-107" charset="-128"/>
                <a:cs typeface="ＭＳ Ｐゴシック" pitchFamily="-107" charset="-128"/>
              </a:defRPr>
            </a:lvl1pPr>
          </a:lstStyle>
          <a:p>
            <a:pPr defTabSz="913943" fontAlgn="base">
              <a:spcBef>
                <a:spcPct val="0"/>
              </a:spcBef>
              <a:spcAft>
                <a:spcPct val="0"/>
              </a:spcAft>
              <a:defRPr/>
            </a:pPr>
            <a:fld id="{DDB7FDE5-C9B2-7F44-8073-0CD4A632C136}" type="slidenum">
              <a:rPr lang="en-US" smtClean="0"/>
              <a:pPr defTabSz="913943" fontAlgn="base">
                <a:spcBef>
                  <a:spcPct val="0"/>
                </a:spcBef>
                <a:spcAft>
                  <a:spcPct val="0"/>
                </a:spcAft>
                <a:defRPr/>
              </a:pPr>
              <a:t>‹#›</a:t>
            </a:fld>
            <a:endParaRPr lang="en-US" dirty="0"/>
          </a:p>
        </p:txBody>
      </p:sp>
      <p:sp>
        <p:nvSpPr>
          <p:cNvPr id="3143" name="Line 71"/>
          <p:cNvSpPr>
            <a:spLocks noChangeShapeType="1"/>
          </p:cNvSpPr>
          <p:nvPr userDrawn="1"/>
        </p:nvSpPr>
        <p:spPr bwMode="auto">
          <a:xfrm>
            <a:off x="1066801" y="6324600"/>
            <a:ext cx="7239000" cy="0"/>
          </a:xfrm>
          <a:prstGeom prst="line">
            <a:avLst/>
          </a:prstGeom>
          <a:noFill/>
          <a:ln w="12700">
            <a:solidFill>
              <a:srgbClr val="0967A4">
                <a:alpha val="74001"/>
              </a:srgbClr>
            </a:solidFill>
            <a:round/>
            <a:headEnd/>
            <a:tailEnd/>
          </a:ln>
          <a:effectLst/>
        </p:spPr>
        <p:txBody>
          <a:bodyPr wrap="none" lIns="91386" tIns="45693" rIns="91386" bIns="45693" anchor="ctr">
            <a:prstTxWarp prst="textNoShape">
              <a:avLst/>
            </a:prstTxWarp>
          </a:bodyPr>
          <a:lstStyle/>
          <a:p>
            <a:pPr defTabSz="913943" eaLnBrk="0" fontAlgn="base" hangingPunct="0">
              <a:spcBef>
                <a:spcPct val="0"/>
              </a:spcBef>
              <a:spcAft>
                <a:spcPct val="0"/>
              </a:spcAft>
              <a:defRPr/>
            </a:pPr>
            <a:endParaRPr lang="en-US" sz="2400" dirty="0">
              <a:solidFill>
                <a:srgbClr val="000000"/>
              </a:solidFill>
              <a:latin typeface="Arial" charset="0"/>
              <a:ea typeface="ＭＳ Ｐゴシック" charset="-128"/>
              <a:cs typeface="ＭＳ Ｐゴシック" charset="-128"/>
            </a:endParaRPr>
          </a:p>
        </p:txBody>
      </p:sp>
      <p:sp>
        <p:nvSpPr>
          <p:cNvPr id="3146" name="Rectangle 74"/>
          <p:cNvSpPr>
            <a:spLocks noChangeArrowheads="1"/>
          </p:cNvSpPr>
          <p:nvPr userDrawn="1"/>
        </p:nvSpPr>
        <p:spPr bwMode="auto">
          <a:xfrm>
            <a:off x="1" y="819150"/>
            <a:ext cx="7018338" cy="76200"/>
          </a:xfrm>
          <a:prstGeom prst="rect">
            <a:avLst/>
          </a:prstGeom>
          <a:solidFill>
            <a:schemeClr val="hlink">
              <a:alpha val="50000"/>
            </a:schemeClr>
          </a:solidFill>
          <a:ln w="9525">
            <a:noFill/>
            <a:miter lim="800000"/>
            <a:headEnd/>
            <a:tailEnd/>
          </a:ln>
          <a:effectLst/>
        </p:spPr>
        <p:txBody>
          <a:bodyPr wrap="none" lIns="91386" tIns="45693" rIns="91386" bIns="45693" anchor="ctr">
            <a:prstTxWarp prst="textNoShape">
              <a:avLst/>
            </a:prstTxWarp>
          </a:bodyPr>
          <a:lstStyle/>
          <a:p>
            <a:pPr algn="ctr" defTabSz="913943" fontAlgn="base">
              <a:spcBef>
                <a:spcPct val="0"/>
              </a:spcBef>
              <a:spcAft>
                <a:spcPct val="0"/>
              </a:spcAft>
              <a:defRPr/>
            </a:pPr>
            <a:endParaRPr kumimoji="1" lang="en-US" sz="2400" dirty="0">
              <a:solidFill>
                <a:srgbClr val="000000"/>
              </a:solidFill>
              <a:latin typeface="Helvetica"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3506681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hf sldNum="0" hdr="0" ft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5pPr>
      <a:lvl6pPr marL="456930" algn="l" rtl="0" fontAlgn="base">
        <a:spcBef>
          <a:spcPct val="0"/>
        </a:spcBef>
        <a:spcAft>
          <a:spcPct val="0"/>
        </a:spcAft>
        <a:defRPr sz="4000">
          <a:solidFill>
            <a:schemeClr val="hlink"/>
          </a:solidFill>
          <a:latin typeface="Helvetica" charset="0"/>
        </a:defRPr>
      </a:lvl6pPr>
      <a:lvl7pPr marL="913857" algn="l" rtl="0" fontAlgn="base">
        <a:spcBef>
          <a:spcPct val="0"/>
        </a:spcBef>
        <a:spcAft>
          <a:spcPct val="0"/>
        </a:spcAft>
        <a:defRPr sz="4000">
          <a:solidFill>
            <a:schemeClr val="hlink"/>
          </a:solidFill>
          <a:latin typeface="Helvetica" charset="0"/>
        </a:defRPr>
      </a:lvl7pPr>
      <a:lvl8pPr marL="1370787" algn="l" rtl="0" fontAlgn="base">
        <a:spcBef>
          <a:spcPct val="0"/>
        </a:spcBef>
        <a:spcAft>
          <a:spcPct val="0"/>
        </a:spcAft>
        <a:defRPr sz="4000">
          <a:solidFill>
            <a:schemeClr val="hlink"/>
          </a:solidFill>
          <a:latin typeface="Helvetica" charset="0"/>
        </a:defRPr>
      </a:lvl8pPr>
      <a:lvl9pPr marL="1827715" algn="l" rtl="0" fontAlgn="base">
        <a:spcBef>
          <a:spcPct val="0"/>
        </a:spcBef>
        <a:spcAft>
          <a:spcPct val="0"/>
        </a:spcAft>
        <a:defRPr sz="4000">
          <a:solidFill>
            <a:schemeClr val="hlink"/>
          </a:solidFill>
          <a:latin typeface="Helvetica" charset="0"/>
        </a:defRPr>
      </a:lvl9pPr>
    </p:titleStyle>
    <p:bodyStyle>
      <a:lvl1pPr marL="342695" indent="-342695"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509" indent="-285580"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charset="-128"/>
        </a:defRPr>
      </a:lvl2pPr>
      <a:lvl3pPr marL="1142324" indent="-228465" algn="l" rtl="0" eaLnBrk="0" fontAlgn="base" hangingPunct="0">
        <a:spcBef>
          <a:spcPct val="20000"/>
        </a:spcBef>
        <a:spcAft>
          <a:spcPct val="0"/>
        </a:spcAft>
        <a:buClr>
          <a:schemeClr val="tx2"/>
        </a:buClr>
        <a:buChar char="•"/>
        <a:defRPr sz="2000">
          <a:solidFill>
            <a:schemeClr val="tx2"/>
          </a:solidFill>
          <a:latin typeface="+mn-lt"/>
          <a:ea typeface="ＭＳ Ｐゴシック" charset="-128"/>
        </a:defRPr>
      </a:lvl3pPr>
      <a:lvl4pPr marL="1599249" indent="-228465" algn="l" rtl="0" eaLnBrk="0" fontAlgn="base" hangingPunct="0">
        <a:spcBef>
          <a:spcPct val="20000"/>
        </a:spcBef>
        <a:spcAft>
          <a:spcPct val="0"/>
        </a:spcAft>
        <a:buClr>
          <a:schemeClr val="hlink"/>
        </a:buClr>
        <a:buChar char="•"/>
        <a:defRPr>
          <a:solidFill>
            <a:schemeClr val="tx2"/>
          </a:solidFill>
          <a:latin typeface="+mn-lt"/>
          <a:ea typeface="ＭＳ Ｐゴシック" charset="-128"/>
        </a:defRPr>
      </a:lvl4pPr>
      <a:lvl5pPr marL="2056180" indent="-228465" algn="l" rtl="0" eaLnBrk="0" fontAlgn="base" hangingPunct="0">
        <a:spcBef>
          <a:spcPct val="20000"/>
        </a:spcBef>
        <a:spcAft>
          <a:spcPct val="0"/>
        </a:spcAft>
        <a:buClr>
          <a:schemeClr val="tx1"/>
        </a:buClr>
        <a:buSzPct val="85000"/>
        <a:buChar char="•"/>
        <a:defRPr>
          <a:solidFill>
            <a:schemeClr val="tx2"/>
          </a:solidFill>
          <a:latin typeface="+mn-lt"/>
          <a:ea typeface="ＭＳ Ｐゴシック" charset="-128"/>
        </a:defRPr>
      </a:lvl5pPr>
      <a:lvl6pPr marL="2513109" indent="-228465" algn="l" rtl="0" fontAlgn="base">
        <a:spcBef>
          <a:spcPct val="20000"/>
        </a:spcBef>
        <a:spcAft>
          <a:spcPct val="0"/>
        </a:spcAft>
        <a:buClr>
          <a:schemeClr val="tx1"/>
        </a:buClr>
        <a:buSzPct val="85000"/>
        <a:buChar char="•"/>
        <a:defRPr>
          <a:solidFill>
            <a:schemeClr val="tx2"/>
          </a:solidFill>
          <a:latin typeface="+mn-lt"/>
          <a:ea typeface="ＭＳ Ｐゴシック" charset="-128"/>
        </a:defRPr>
      </a:lvl6pPr>
      <a:lvl7pPr marL="2970037" indent="-228465" algn="l" rtl="0" fontAlgn="base">
        <a:spcBef>
          <a:spcPct val="20000"/>
        </a:spcBef>
        <a:spcAft>
          <a:spcPct val="0"/>
        </a:spcAft>
        <a:buClr>
          <a:schemeClr val="tx1"/>
        </a:buClr>
        <a:buSzPct val="85000"/>
        <a:buChar char="•"/>
        <a:defRPr>
          <a:solidFill>
            <a:schemeClr val="tx2"/>
          </a:solidFill>
          <a:latin typeface="+mn-lt"/>
          <a:ea typeface="ＭＳ Ｐゴシック" charset="-128"/>
        </a:defRPr>
      </a:lvl7pPr>
      <a:lvl8pPr marL="3426965" indent="-228465" algn="l" rtl="0" fontAlgn="base">
        <a:spcBef>
          <a:spcPct val="20000"/>
        </a:spcBef>
        <a:spcAft>
          <a:spcPct val="0"/>
        </a:spcAft>
        <a:buClr>
          <a:schemeClr val="tx1"/>
        </a:buClr>
        <a:buSzPct val="85000"/>
        <a:buChar char="•"/>
        <a:defRPr>
          <a:solidFill>
            <a:schemeClr val="tx2"/>
          </a:solidFill>
          <a:latin typeface="+mn-lt"/>
          <a:ea typeface="ＭＳ Ｐゴシック" charset="-128"/>
        </a:defRPr>
      </a:lvl8pPr>
      <a:lvl9pPr marL="3883895" indent="-228465" algn="l" rtl="0" fontAlgn="base">
        <a:spcBef>
          <a:spcPct val="20000"/>
        </a:spcBef>
        <a:spcAft>
          <a:spcPct val="0"/>
        </a:spcAft>
        <a:buClr>
          <a:schemeClr val="tx1"/>
        </a:buClr>
        <a:buSzPct val="85000"/>
        <a:buChar char="•"/>
        <a:defRPr>
          <a:solidFill>
            <a:schemeClr val="tx2"/>
          </a:solidFill>
          <a:latin typeface="+mn-lt"/>
          <a:ea typeface="ＭＳ Ｐゴシック" charset="-128"/>
        </a:defRPr>
      </a:lvl9pPr>
    </p:bodyStyle>
    <p:otherStyle>
      <a:defPPr>
        <a:defRPr lang="en-US"/>
      </a:defPPr>
      <a:lvl1pPr marL="0" algn="l" defTabSz="456930" rtl="0" eaLnBrk="1" latinLnBrk="0" hangingPunct="1">
        <a:defRPr sz="1800" kern="1200">
          <a:solidFill>
            <a:schemeClr val="tx1"/>
          </a:solidFill>
          <a:latin typeface="+mn-lt"/>
          <a:ea typeface="+mn-ea"/>
          <a:cs typeface="+mn-cs"/>
        </a:defRPr>
      </a:lvl1pPr>
      <a:lvl2pPr marL="456930" algn="l" defTabSz="456930" rtl="0" eaLnBrk="1" latinLnBrk="0" hangingPunct="1">
        <a:defRPr sz="1800" kern="1200">
          <a:solidFill>
            <a:schemeClr val="tx1"/>
          </a:solidFill>
          <a:latin typeface="+mn-lt"/>
          <a:ea typeface="+mn-ea"/>
          <a:cs typeface="+mn-cs"/>
        </a:defRPr>
      </a:lvl2pPr>
      <a:lvl3pPr marL="913857" algn="l" defTabSz="456930" rtl="0" eaLnBrk="1" latinLnBrk="0" hangingPunct="1">
        <a:defRPr sz="1800" kern="1200">
          <a:solidFill>
            <a:schemeClr val="tx1"/>
          </a:solidFill>
          <a:latin typeface="+mn-lt"/>
          <a:ea typeface="+mn-ea"/>
          <a:cs typeface="+mn-cs"/>
        </a:defRPr>
      </a:lvl3pPr>
      <a:lvl4pPr marL="1370787" algn="l" defTabSz="456930" rtl="0" eaLnBrk="1" latinLnBrk="0" hangingPunct="1">
        <a:defRPr sz="1800" kern="1200">
          <a:solidFill>
            <a:schemeClr val="tx1"/>
          </a:solidFill>
          <a:latin typeface="+mn-lt"/>
          <a:ea typeface="+mn-ea"/>
          <a:cs typeface="+mn-cs"/>
        </a:defRPr>
      </a:lvl4pPr>
      <a:lvl5pPr marL="1827715" algn="l" defTabSz="456930" rtl="0" eaLnBrk="1" latinLnBrk="0" hangingPunct="1">
        <a:defRPr sz="1800" kern="1200">
          <a:solidFill>
            <a:schemeClr val="tx1"/>
          </a:solidFill>
          <a:latin typeface="+mn-lt"/>
          <a:ea typeface="+mn-ea"/>
          <a:cs typeface="+mn-cs"/>
        </a:defRPr>
      </a:lvl5pPr>
      <a:lvl6pPr marL="2284644" algn="l" defTabSz="456930" rtl="0" eaLnBrk="1" latinLnBrk="0" hangingPunct="1">
        <a:defRPr sz="1800" kern="1200">
          <a:solidFill>
            <a:schemeClr val="tx1"/>
          </a:solidFill>
          <a:latin typeface="+mn-lt"/>
          <a:ea typeface="+mn-ea"/>
          <a:cs typeface="+mn-cs"/>
        </a:defRPr>
      </a:lvl6pPr>
      <a:lvl7pPr marL="2741572" algn="l" defTabSz="456930" rtl="0" eaLnBrk="1" latinLnBrk="0" hangingPunct="1">
        <a:defRPr sz="1800" kern="1200">
          <a:solidFill>
            <a:schemeClr val="tx1"/>
          </a:solidFill>
          <a:latin typeface="+mn-lt"/>
          <a:ea typeface="+mn-ea"/>
          <a:cs typeface="+mn-cs"/>
        </a:defRPr>
      </a:lvl7pPr>
      <a:lvl8pPr marL="3198501" algn="l" defTabSz="456930" rtl="0" eaLnBrk="1" latinLnBrk="0" hangingPunct="1">
        <a:defRPr sz="1800" kern="1200">
          <a:solidFill>
            <a:schemeClr val="tx1"/>
          </a:solidFill>
          <a:latin typeface="+mn-lt"/>
          <a:ea typeface="+mn-ea"/>
          <a:cs typeface="+mn-cs"/>
        </a:defRPr>
      </a:lvl8pPr>
      <a:lvl9pPr marL="3655430" algn="l" defTabSz="4569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71539" y="57151"/>
            <a:ext cx="7815262" cy="762000"/>
          </a:xfrm>
          <a:prstGeom prst="rect">
            <a:avLst/>
          </a:prstGeom>
          <a:noFill/>
          <a:ln w="9525">
            <a:noFill/>
            <a:miter lim="800000"/>
            <a:headEnd/>
            <a:tailEnd/>
          </a:ln>
        </p:spPr>
        <p:txBody>
          <a:bodyPr vert="horz" wrap="square" lIns="91402" tIns="45702" rIns="91402" bIns="45702"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912895" y="1295400"/>
            <a:ext cx="7773987" cy="48006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1" name="Rectangle 69"/>
          <p:cNvSpPr>
            <a:spLocks noGrp="1" noChangeArrowheads="1"/>
          </p:cNvSpPr>
          <p:nvPr>
            <p:ph type="sldNum" sz="quarter" idx="4"/>
          </p:nvPr>
        </p:nvSpPr>
        <p:spPr bwMode="auto">
          <a:xfrm>
            <a:off x="7019925" y="6286503"/>
            <a:ext cx="19050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eaLnBrk="1" hangingPunct="1">
              <a:defRPr sz="1200">
                <a:solidFill>
                  <a:srgbClr val="0967A4"/>
                </a:solidFill>
                <a:latin typeface="Helvetica" pitchFamily="-107" charset="0"/>
                <a:ea typeface="ＭＳ Ｐゴシック" pitchFamily="-107" charset="-128"/>
                <a:cs typeface="ＭＳ Ｐゴシック" pitchFamily="-107" charset="-128"/>
              </a:defRPr>
            </a:lvl1pPr>
          </a:lstStyle>
          <a:p>
            <a:pPr defTabSz="914121" fontAlgn="base">
              <a:spcBef>
                <a:spcPct val="0"/>
              </a:spcBef>
              <a:spcAft>
                <a:spcPct val="0"/>
              </a:spcAft>
              <a:defRPr/>
            </a:pPr>
            <a:fld id="{DDB7FDE5-C9B2-7F44-8073-0CD4A632C136}" type="slidenum">
              <a:rPr lang="en-US" smtClean="0"/>
              <a:pPr defTabSz="914121" fontAlgn="base">
                <a:spcBef>
                  <a:spcPct val="0"/>
                </a:spcBef>
                <a:spcAft>
                  <a:spcPct val="0"/>
                </a:spcAft>
                <a:defRPr/>
              </a:pPr>
              <a:t>‹#›</a:t>
            </a:fld>
            <a:endParaRPr lang="en-US" dirty="0"/>
          </a:p>
        </p:txBody>
      </p:sp>
      <p:sp>
        <p:nvSpPr>
          <p:cNvPr id="3143" name="Line 71"/>
          <p:cNvSpPr>
            <a:spLocks noChangeShapeType="1"/>
          </p:cNvSpPr>
          <p:nvPr userDrawn="1"/>
        </p:nvSpPr>
        <p:spPr bwMode="auto">
          <a:xfrm>
            <a:off x="1066801" y="6324600"/>
            <a:ext cx="7239000" cy="0"/>
          </a:xfrm>
          <a:prstGeom prst="line">
            <a:avLst/>
          </a:prstGeom>
          <a:noFill/>
          <a:ln w="12700">
            <a:solidFill>
              <a:srgbClr val="0967A4">
                <a:alpha val="74001"/>
              </a:srgbClr>
            </a:solidFill>
            <a:round/>
            <a:headEnd/>
            <a:tailEnd/>
          </a:ln>
          <a:effectLst/>
        </p:spPr>
        <p:txBody>
          <a:bodyPr wrap="none" lIns="91402" tIns="45702" rIns="91402" bIns="45702" anchor="ctr">
            <a:prstTxWarp prst="textNoShape">
              <a:avLst/>
            </a:prstTxWarp>
          </a:bodyPr>
          <a:lstStyle/>
          <a:p>
            <a:pPr defTabSz="914121" eaLnBrk="0" fontAlgn="base" hangingPunct="0">
              <a:spcBef>
                <a:spcPct val="0"/>
              </a:spcBef>
              <a:spcAft>
                <a:spcPct val="0"/>
              </a:spcAft>
              <a:defRPr/>
            </a:pPr>
            <a:endParaRPr lang="en-US" sz="2400" dirty="0">
              <a:solidFill>
                <a:srgbClr val="000000"/>
              </a:solidFill>
              <a:latin typeface="Arial" charset="0"/>
              <a:ea typeface="ＭＳ Ｐゴシック" charset="-128"/>
              <a:cs typeface="ＭＳ Ｐゴシック" charset="-128"/>
            </a:endParaRPr>
          </a:p>
        </p:txBody>
      </p:sp>
      <p:sp>
        <p:nvSpPr>
          <p:cNvPr id="3146" name="Rectangle 74"/>
          <p:cNvSpPr>
            <a:spLocks noChangeArrowheads="1"/>
          </p:cNvSpPr>
          <p:nvPr userDrawn="1"/>
        </p:nvSpPr>
        <p:spPr bwMode="auto">
          <a:xfrm>
            <a:off x="1" y="819150"/>
            <a:ext cx="7018338" cy="76200"/>
          </a:xfrm>
          <a:prstGeom prst="rect">
            <a:avLst/>
          </a:prstGeom>
          <a:solidFill>
            <a:schemeClr val="hlink">
              <a:alpha val="50000"/>
            </a:schemeClr>
          </a:solidFill>
          <a:ln w="9525">
            <a:noFill/>
            <a:miter lim="800000"/>
            <a:headEnd/>
            <a:tailEnd/>
          </a:ln>
          <a:effectLst/>
        </p:spPr>
        <p:txBody>
          <a:bodyPr wrap="none" lIns="91402" tIns="45702" rIns="91402" bIns="45702" anchor="ctr">
            <a:prstTxWarp prst="textNoShape">
              <a:avLst/>
            </a:prstTxWarp>
          </a:bodyPr>
          <a:lstStyle/>
          <a:p>
            <a:pPr algn="ctr" defTabSz="914121" fontAlgn="base">
              <a:spcBef>
                <a:spcPct val="0"/>
              </a:spcBef>
              <a:spcAft>
                <a:spcPct val="0"/>
              </a:spcAft>
              <a:defRPr/>
            </a:pPr>
            <a:endParaRPr kumimoji="1" lang="en-US" sz="2400" dirty="0">
              <a:solidFill>
                <a:srgbClr val="000000"/>
              </a:solidFill>
              <a:latin typeface="Helvetica"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363178120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5pPr>
      <a:lvl6pPr marL="457019" algn="l" rtl="0" fontAlgn="base">
        <a:spcBef>
          <a:spcPct val="0"/>
        </a:spcBef>
        <a:spcAft>
          <a:spcPct val="0"/>
        </a:spcAft>
        <a:defRPr sz="4000">
          <a:solidFill>
            <a:schemeClr val="hlink"/>
          </a:solidFill>
          <a:latin typeface="Helvetica" charset="0"/>
        </a:defRPr>
      </a:lvl6pPr>
      <a:lvl7pPr marL="914035" algn="l" rtl="0" fontAlgn="base">
        <a:spcBef>
          <a:spcPct val="0"/>
        </a:spcBef>
        <a:spcAft>
          <a:spcPct val="0"/>
        </a:spcAft>
        <a:defRPr sz="4000">
          <a:solidFill>
            <a:schemeClr val="hlink"/>
          </a:solidFill>
          <a:latin typeface="Helvetica" charset="0"/>
        </a:defRPr>
      </a:lvl7pPr>
      <a:lvl8pPr marL="1371054" algn="l" rtl="0" fontAlgn="base">
        <a:spcBef>
          <a:spcPct val="0"/>
        </a:spcBef>
        <a:spcAft>
          <a:spcPct val="0"/>
        </a:spcAft>
        <a:defRPr sz="4000">
          <a:solidFill>
            <a:schemeClr val="hlink"/>
          </a:solidFill>
          <a:latin typeface="Helvetica" charset="0"/>
        </a:defRPr>
      </a:lvl8pPr>
      <a:lvl9pPr marL="1828070" algn="l" rtl="0" fontAlgn="base">
        <a:spcBef>
          <a:spcPct val="0"/>
        </a:spcBef>
        <a:spcAft>
          <a:spcPct val="0"/>
        </a:spcAft>
        <a:defRPr sz="4000">
          <a:solidFill>
            <a:schemeClr val="hlink"/>
          </a:solidFill>
          <a:latin typeface="Helvetica" charset="0"/>
        </a:defRPr>
      </a:lvl9pPr>
    </p:titleStyle>
    <p:bodyStyle>
      <a:lvl1pPr marL="342763" indent="-342763"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653" indent="-285638"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charset="-128"/>
        </a:defRPr>
      </a:lvl2pPr>
      <a:lvl3pPr marL="1142546" indent="-228508" algn="l" rtl="0" eaLnBrk="0" fontAlgn="base" hangingPunct="0">
        <a:spcBef>
          <a:spcPct val="20000"/>
        </a:spcBef>
        <a:spcAft>
          <a:spcPct val="0"/>
        </a:spcAft>
        <a:buClr>
          <a:schemeClr val="tx2"/>
        </a:buClr>
        <a:buChar char="•"/>
        <a:defRPr sz="2000">
          <a:solidFill>
            <a:schemeClr val="tx2"/>
          </a:solidFill>
          <a:latin typeface="+mn-lt"/>
          <a:ea typeface="ＭＳ Ｐゴシック" charset="-128"/>
        </a:defRPr>
      </a:lvl3pPr>
      <a:lvl4pPr marL="1599561" indent="-228508" algn="l" rtl="0" eaLnBrk="0" fontAlgn="base" hangingPunct="0">
        <a:spcBef>
          <a:spcPct val="20000"/>
        </a:spcBef>
        <a:spcAft>
          <a:spcPct val="0"/>
        </a:spcAft>
        <a:buClr>
          <a:schemeClr val="hlink"/>
        </a:buClr>
        <a:buChar char="•"/>
        <a:defRPr>
          <a:solidFill>
            <a:schemeClr val="tx2"/>
          </a:solidFill>
          <a:latin typeface="+mn-lt"/>
          <a:ea typeface="ＭＳ Ｐゴシック" charset="-128"/>
        </a:defRPr>
      </a:lvl4pPr>
      <a:lvl5pPr marL="2056580" indent="-228508" algn="l" rtl="0" eaLnBrk="0" fontAlgn="base" hangingPunct="0">
        <a:spcBef>
          <a:spcPct val="20000"/>
        </a:spcBef>
        <a:spcAft>
          <a:spcPct val="0"/>
        </a:spcAft>
        <a:buClr>
          <a:schemeClr val="tx1"/>
        </a:buClr>
        <a:buSzPct val="85000"/>
        <a:buChar char="•"/>
        <a:defRPr>
          <a:solidFill>
            <a:schemeClr val="tx2"/>
          </a:solidFill>
          <a:latin typeface="+mn-lt"/>
          <a:ea typeface="ＭＳ Ｐゴシック" charset="-128"/>
        </a:defRPr>
      </a:lvl5pPr>
      <a:lvl6pPr marL="2513598" indent="-228508" algn="l" rtl="0" fontAlgn="base">
        <a:spcBef>
          <a:spcPct val="20000"/>
        </a:spcBef>
        <a:spcAft>
          <a:spcPct val="0"/>
        </a:spcAft>
        <a:buClr>
          <a:schemeClr val="tx1"/>
        </a:buClr>
        <a:buSzPct val="85000"/>
        <a:buChar char="•"/>
        <a:defRPr>
          <a:solidFill>
            <a:schemeClr val="tx2"/>
          </a:solidFill>
          <a:latin typeface="+mn-lt"/>
          <a:ea typeface="ＭＳ Ｐゴシック" charset="-128"/>
        </a:defRPr>
      </a:lvl6pPr>
      <a:lvl7pPr marL="2970615" indent="-228508" algn="l" rtl="0" fontAlgn="base">
        <a:spcBef>
          <a:spcPct val="20000"/>
        </a:spcBef>
        <a:spcAft>
          <a:spcPct val="0"/>
        </a:spcAft>
        <a:buClr>
          <a:schemeClr val="tx1"/>
        </a:buClr>
        <a:buSzPct val="85000"/>
        <a:buChar char="•"/>
        <a:defRPr>
          <a:solidFill>
            <a:schemeClr val="tx2"/>
          </a:solidFill>
          <a:latin typeface="+mn-lt"/>
          <a:ea typeface="ＭＳ Ｐゴシック" charset="-128"/>
        </a:defRPr>
      </a:lvl7pPr>
      <a:lvl8pPr marL="3427632" indent="-228508" algn="l" rtl="0" fontAlgn="base">
        <a:spcBef>
          <a:spcPct val="20000"/>
        </a:spcBef>
        <a:spcAft>
          <a:spcPct val="0"/>
        </a:spcAft>
        <a:buClr>
          <a:schemeClr val="tx1"/>
        </a:buClr>
        <a:buSzPct val="85000"/>
        <a:buChar char="•"/>
        <a:defRPr>
          <a:solidFill>
            <a:schemeClr val="tx2"/>
          </a:solidFill>
          <a:latin typeface="+mn-lt"/>
          <a:ea typeface="ＭＳ Ｐゴシック" charset="-128"/>
        </a:defRPr>
      </a:lvl8pPr>
      <a:lvl9pPr marL="3884650" indent="-228508" algn="l" rtl="0" fontAlgn="base">
        <a:spcBef>
          <a:spcPct val="20000"/>
        </a:spcBef>
        <a:spcAft>
          <a:spcPct val="0"/>
        </a:spcAft>
        <a:buClr>
          <a:schemeClr val="tx1"/>
        </a:buClr>
        <a:buSzPct val="85000"/>
        <a:buChar char="•"/>
        <a:defRPr>
          <a:solidFill>
            <a:schemeClr val="tx2"/>
          </a:solidFill>
          <a:latin typeface="+mn-lt"/>
          <a:ea typeface="ＭＳ Ｐゴシック" charset="-128"/>
        </a:defRPr>
      </a:lvl9pPr>
    </p:bodyStyle>
    <p:otherStyle>
      <a:defPPr>
        <a:defRPr lang="en-US"/>
      </a:defPPr>
      <a:lvl1pPr marL="0" algn="l" defTabSz="457019" rtl="0" eaLnBrk="1" latinLnBrk="0" hangingPunct="1">
        <a:defRPr sz="1800" kern="1200">
          <a:solidFill>
            <a:schemeClr val="tx1"/>
          </a:solidFill>
          <a:latin typeface="+mn-lt"/>
          <a:ea typeface="+mn-ea"/>
          <a:cs typeface="+mn-cs"/>
        </a:defRPr>
      </a:lvl1pPr>
      <a:lvl2pPr marL="457019" algn="l" defTabSz="457019" rtl="0" eaLnBrk="1" latinLnBrk="0" hangingPunct="1">
        <a:defRPr sz="1800" kern="1200">
          <a:solidFill>
            <a:schemeClr val="tx1"/>
          </a:solidFill>
          <a:latin typeface="+mn-lt"/>
          <a:ea typeface="+mn-ea"/>
          <a:cs typeface="+mn-cs"/>
        </a:defRPr>
      </a:lvl2pPr>
      <a:lvl3pPr marL="914035" algn="l" defTabSz="457019" rtl="0" eaLnBrk="1" latinLnBrk="0" hangingPunct="1">
        <a:defRPr sz="1800" kern="1200">
          <a:solidFill>
            <a:schemeClr val="tx1"/>
          </a:solidFill>
          <a:latin typeface="+mn-lt"/>
          <a:ea typeface="+mn-ea"/>
          <a:cs typeface="+mn-cs"/>
        </a:defRPr>
      </a:lvl3pPr>
      <a:lvl4pPr marL="1371054" algn="l" defTabSz="457019" rtl="0" eaLnBrk="1" latinLnBrk="0" hangingPunct="1">
        <a:defRPr sz="1800" kern="1200">
          <a:solidFill>
            <a:schemeClr val="tx1"/>
          </a:solidFill>
          <a:latin typeface="+mn-lt"/>
          <a:ea typeface="+mn-ea"/>
          <a:cs typeface="+mn-cs"/>
        </a:defRPr>
      </a:lvl4pPr>
      <a:lvl5pPr marL="1828070" algn="l" defTabSz="457019" rtl="0" eaLnBrk="1" latinLnBrk="0" hangingPunct="1">
        <a:defRPr sz="1800" kern="1200">
          <a:solidFill>
            <a:schemeClr val="tx1"/>
          </a:solidFill>
          <a:latin typeface="+mn-lt"/>
          <a:ea typeface="+mn-ea"/>
          <a:cs typeface="+mn-cs"/>
        </a:defRPr>
      </a:lvl5pPr>
      <a:lvl6pPr marL="2285088" algn="l" defTabSz="457019" rtl="0" eaLnBrk="1" latinLnBrk="0" hangingPunct="1">
        <a:defRPr sz="1800" kern="1200">
          <a:solidFill>
            <a:schemeClr val="tx1"/>
          </a:solidFill>
          <a:latin typeface="+mn-lt"/>
          <a:ea typeface="+mn-ea"/>
          <a:cs typeface="+mn-cs"/>
        </a:defRPr>
      </a:lvl6pPr>
      <a:lvl7pPr marL="2742105" algn="l" defTabSz="457019" rtl="0" eaLnBrk="1" latinLnBrk="0" hangingPunct="1">
        <a:defRPr sz="1800" kern="1200">
          <a:solidFill>
            <a:schemeClr val="tx1"/>
          </a:solidFill>
          <a:latin typeface="+mn-lt"/>
          <a:ea typeface="+mn-ea"/>
          <a:cs typeface="+mn-cs"/>
        </a:defRPr>
      </a:lvl7pPr>
      <a:lvl8pPr marL="3199123" algn="l" defTabSz="457019" rtl="0" eaLnBrk="1" latinLnBrk="0" hangingPunct="1">
        <a:defRPr sz="1800" kern="1200">
          <a:solidFill>
            <a:schemeClr val="tx1"/>
          </a:solidFill>
          <a:latin typeface="+mn-lt"/>
          <a:ea typeface="+mn-ea"/>
          <a:cs typeface="+mn-cs"/>
        </a:defRPr>
      </a:lvl8pPr>
      <a:lvl9pPr marL="3656142" algn="l" defTabSz="45701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3 Mar 2020</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a:t>LBNF Overview and Status</a:t>
            </a:r>
            <a:endParaRPr lang="en-US" dirty="0"/>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1333487356"/>
      </p:ext>
    </p:extLst>
  </p:cSld>
  <p:clrMap bg1="lt1" tx1="dk1" bg2="lt2" tx2="dk2" accent1="accent1" accent2="accent2" accent3="accent3" accent4="accent4" accent5="accent5" accent6="accent6" hlink="hlink" folHlink="folHlink"/>
  <p:sldLayoutIdLst>
    <p:sldLayoutId id="2147483741" r:id="rId1"/>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53"/>
            <a:fld id="{09A8EC2E-27D0-9F46-969A-B842CA51557B}" type="datetime1">
              <a:rPr lang="en-GB" smtClean="0">
                <a:solidFill>
                  <a:prstClr val="black">
                    <a:tint val="75000"/>
                  </a:prstClr>
                </a:solidFill>
              </a:rPr>
              <a:pPr defTabSz="685753"/>
              <a:t>21/07/2021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5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53"/>
            <a:fld id="{F8624BE2-6C7C-4A07-AFEC-68FFB2629A83}" type="slidenum">
              <a:rPr lang="en-US" smtClean="0">
                <a:solidFill>
                  <a:prstClr val="black">
                    <a:tint val="75000"/>
                  </a:prstClr>
                </a:solidFill>
              </a:rPr>
              <a:pPr defTabSz="685753"/>
              <a:t>‹#›</a:t>
            </a:fld>
            <a:endParaRPr lang="en-US">
              <a:solidFill>
                <a:prstClr val="black">
                  <a:tint val="75000"/>
                </a:prstClr>
              </a:solidFill>
            </a:endParaRPr>
          </a:p>
        </p:txBody>
      </p:sp>
    </p:spTree>
    <p:extLst>
      <p:ext uri="{BB962C8B-B14F-4D97-AF65-F5344CB8AC3E}">
        <p14:creationId xmlns:p14="http://schemas.microsoft.com/office/powerpoint/2010/main" val="175432889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31"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962" y="6358890"/>
            <a:ext cx="8229600" cy="0"/>
          </a:xfrm>
          <a:custGeom>
            <a:avLst/>
            <a:gdLst/>
            <a:ahLst/>
            <a:cxnLst/>
            <a:rect l="l" t="t" r="r" b="b"/>
            <a:pathLst>
              <a:path w="8229600">
                <a:moveTo>
                  <a:pt x="0" y="0"/>
                </a:moveTo>
                <a:lnTo>
                  <a:pt x="8229600" y="0"/>
                </a:lnTo>
              </a:path>
            </a:pathLst>
          </a:custGeom>
          <a:ln w="25400">
            <a:solidFill>
              <a:srgbClr val="E95124"/>
            </a:solidFill>
          </a:ln>
        </p:spPr>
        <p:txBody>
          <a:bodyPr wrap="square" lIns="0" tIns="0" rIns="0" bIns="0" rtlCol="0"/>
          <a:lstStyle/>
          <a:p>
            <a:endParaRPr sz="1350"/>
          </a:p>
        </p:txBody>
      </p:sp>
      <p:pic>
        <p:nvPicPr>
          <p:cNvPr id="17" name="bg object 17"/>
          <p:cNvPicPr/>
          <p:nvPr/>
        </p:nvPicPr>
        <p:blipFill>
          <a:blip r:embed="rId7" cstate="print"/>
          <a:stretch>
            <a:fillRect/>
          </a:stretch>
        </p:blipFill>
        <p:spPr>
          <a:xfrm>
            <a:off x="8130541" y="6489191"/>
            <a:ext cx="562355" cy="237744"/>
          </a:xfrm>
          <a:prstGeom prst="rect">
            <a:avLst/>
          </a:prstGeom>
        </p:spPr>
      </p:pic>
      <p:sp>
        <p:nvSpPr>
          <p:cNvPr id="2" name="Holder 2"/>
          <p:cNvSpPr>
            <a:spLocks noGrp="1"/>
          </p:cNvSpPr>
          <p:nvPr>
            <p:ph type="title"/>
          </p:nvPr>
        </p:nvSpPr>
        <p:spPr>
          <a:xfrm>
            <a:off x="529997" y="185165"/>
            <a:ext cx="8084007" cy="574040"/>
          </a:xfrm>
          <a:prstGeom prst="rect">
            <a:avLst/>
          </a:prstGeom>
        </p:spPr>
        <p:txBody>
          <a:bodyPr wrap="square" lIns="0" tIns="0" rIns="0" bIns="0">
            <a:spAutoFit/>
          </a:bodyPr>
          <a:lstStyle>
            <a:lvl1pPr>
              <a:defRPr sz="3600" b="0" i="0">
                <a:solidFill>
                  <a:srgbClr val="FF0000"/>
                </a:solidFill>
                <a:latin typeface="Helvetica"/>
                <a:cs typeface="Helvetica"/>
              </a:defRPr>
            </a:lvl1pPr>
          </a:lstStyle>
          <a:p>
            <a:endParaRPr/>
          </a:p>
        </p:txBody>
      </p:sp>
      <p:sp>
        <p:nvSpPr>
          <p:cNvPr id="3" name="Holder 3"/>
          <p:cNvSpPr>
            <a:spLocks noGrp="1"/>
          </p:cNvSpPr>
          <p:nvPr>
            <p:ph type="body" idx="1"/>
          </p:nvPr>
        </p:nvSpPr>
        <p:spPr>
          <a:xfrm>
            <a:off x="550698" y="2709419"/>
            <a:ext cx="79756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7/21/21</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02437859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8" Type="http://schemas.openxmlformats.org/officeDocument/2006/relationships/hyperlink" Target="https://arxiv.org/abs/2002.03005" TargetMode="External"/><Relationship Id="rId3" Type="http://schemas.openxmlformats.org/officeDocument/2006/relationships/image" Target="../media/image32.tiff"/><Relationship Id="rId7" Type="http://schemas.openxmlformats.org/officeDocument/2006/relationships/hyperlink" Target="https://arxiv.org/abs/2002.0296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tiff"/><Relationship Id="rId10" Type="http://schemas.openxmlformats.org/officeDocument/2006/relationships/hyperlink" Target="https://arxiv.org/abs/2002.03010" TargetMode="External"/><Relationship Id="rId4" Type="http://schemas.openxmlformats.org/officeDocument/2006/relationships/image" Target="../media/image33.tiff"/><Relationship Id="rId9" Type="http://schemas.openxmlformats.org/officeDocument/2006/relationships/hyperlink" Target="https://arxiv.org/abs/2002.0300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43.tiff"/></Relationships>
</file>

<file path=ppt/slides/_rels/slide2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hyperlink" Target="https://istnazfisnucl.sharepoint.com/:f:/s/DUNEBologna-ProjectOffice/EqxBycly4XpOoAVmOFBBMFcBVg5UyqEtccGsMyk6CKiowg?e=CBF7ie" TargetMode="External"/><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hyperlink" Target="https://istnazfisnucl.sharepoint.com/:f:/s/DUNEBologna-ProjectOffice/EvW7i7y-wwlJkH3p_LaxeYABZkYllyDO8uzSW9JBkSor_Q?e=TwCuG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g"/><Relationship Id="rId1" Type="http://schemas.openxmlformats.org/officeDocument/2006/relationships/slideLayout" Target="../slideLayouts/slideLayout62.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tiff"/><Relationship Id="rId2" Type="http://schemas.openxmlformats.org/officeDocument/2006/relationships/image" Target="../media/image65.jpg"/><Relationship Id="rId1" Type="http://schemas.openxmlformats.org/officeDocument/2006/relationships/slideLayout" Target="../slideLayouts/slideLayout6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jpg"/><Relationship Id="rId4" Type="http://schemas.openxmlformats.org/officeDocument/2006/relationships/image" Target="../media/image67.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62.xml"/><Relationship Id="rId4" Type="http://schemas.openxmlformats.org/officeDocument/2006/relationships/image" Target="../media/image78.jp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2.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6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jpg"/></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notesSlide" Target="../notesSlides/notesSlide16.xml"/><Relationship Id="rId1" Type="http://schemas.openxmlformats.org/officeDocument/2006/relationships/slideLayout" Target="../slideLayouts/slideLayout48.xml"/><Relationship Id="rId5" Type="http://schemas.openxmlformats.org/officeDocument/2006/relationships/image" Target="../media/image107.tiff"/><Relationship Id="rId4" Type="http://schemas.openxmlformats.org/officeDocument/2006/relationships/image" Target="../media/image106.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111.tiff"/><Relationship Id="rId5" Type="http://schemas.openxmlformats.org/officeDocument/2006/relationships/image" Target="../media/image110.tiff"/><Relationship Id="rId4" Type="http://schemas.openxmlformats.org/officeDocument/2006/relationships/image" Target="../media/image109.tiff"/></Relationships>
</file>

<file path=ppt/slides/_rels/slide56.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jp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22.xml"/><Relationship Id="rId1" Type="http://schemas.openxmlformats.org/officeDocument/2006/relationships/slideLayout" Target="../slideLayouts/slideLayout53.xml"/><Relationship Id="rId4" Type="http://schemas.openxmlformats.org/officeDocument/2006/relationships/image" Target="../media/image116.tiff"/></Relationships>
</file>

<file path=ppt/slides/_rels/slide61.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3" Type="http://schemas.openxmlformats.org/officeDocument/2006/relationships/hyperlink" Target="https://docs.dunescience.org/cgi-bin/sso/RetrieveFile?docid=13262&amp;filename=A_Near_Detector_for_DUNE.pdf&amp;version=7" TargetMode="External"/><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flipV="1">
            <a:off x="457200" y="259081"/>
            <a:ext cx="8229600" cy="45719"/>
          </a:xfrm>
          <a:custGeom>
            <a:avLst/>
            <a:gdLst/>
            <a:ahLst/>
            <a:cxnLst/>
            <a:rect l="l" t="t" r="r" b="b"/>
            <a:pathLst>
              <a:path w="8229600">
                <a:moveTo>
                  <a:pt x="0" y="0"/>
                </a:moveTo>
                <a:lnTo>
                  <a:pt x="8229600" y="1"/>
                </a:lnTo>
              </a:path>
            </a:pathLst>
          </a:custGeom>
          <a:ln w="25400">
            <a:solidFill>
              <a:srgbClr val="3366FF"/>
            </a:solidFill>
          </a:ln>
        </p:spPr>
        <p:txBody>
          <a:bodyPr wrap="square" lIns="0" tIns="0" rIns="0" bIns="0" rtlCol="0"/>
          <a:lstStyle/>
          <a:p>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000" y="2501895"/>
            <a:ext cx="6027726" cy="1993904"/>
          </a:xfrm>
          <a:prstGeom prst="rect">
            <a:avLst/>
          </a:prstGeom>
        </p:spPr>
      </p:pic>
      <p:sp>
        <p:nvSpPr>
          <p:cNvPr id="8" name="object 8"/>
          <p:cNvSpPr txBox="1">
            <a:spLocks noGrp="1"/>
          </p:cNvSpPr>
          <p:nvPr>
            <p:ph type="title"/>
          </p:nvPr>
        </p:nvSpPr>
        <p:spPr>
          <a:xfrm>
            <a:off x="152400" y="957162"/>
            <a:ext cx="8763000" cy="751477"/>
          </a:xfrm>
          <a:prstGeom prst="rect">
            <a:avLst/>
          </a:prstGeom>
          <a:noFill/>
          <a:ln>
            <a:solidFill>
              <a:schemeClr val="bg1"/>
            </a:solidFill>
          </a:ln>
        </p:spPr>
        <p:txBody>
          <a:bodyPr vert="horz" wrap="square" lIns="0" tIns="12689" rIns="0" bIns="0" rtlCol="0">
            <a:spAutoFit/>
          </a:bodyPr>
          <a:lstStyle/>
          <a:p>
            <a:pPr algn="ctr"/>
            <a:r>
              <a:rPr lang="en-GB" sz="2400" dirty="0">
                <a:solidFill>
                  <a:srgbClr val="13095D"/>
                </a:solidFill>
              </a:rPr>
              <a:t>Next Generation neutrino Experiments at Accelerators: </a:t>
            </a:r>
            <a:br>
              <a:rPr lang="en-GB" sz="2400" dirty="0">
                <a:solidFill>
                  <a:srgbClr val="13095D"/>
                </a:solidFill>
              </a:rPr>
            </a:br>
            <a:r>
              <a:rPr lang="en-GB" sz="2400" dirty="0">
                <a:solidFill>
                  <a:srgbClr val="13095D"/>
                </a:solidFill>
              </a:rPr>
              <a:t>the DUNE Experiment at FNAL</a:t>
            </a:r>
          </a:p>
        </p:txBody>
      </p:sp>
      <p:sp>
        <p:nvSpPr>
          <p:cNvPr id="14" name="TextBox 13"/>
          <p:cNvSpPr txBox="1"/>
          <p:nvPr/>
        </p:nvSpPr>
        <p:spPr>
          <a:xfrm>
            <a:off x="3581400" y="5148161"/>
            <a:ext cx="5105400" cy="1384995"/>
          </a:xfrm>
          <a:prstGeom prst="rect">
            <a:avLst/>
          </a:prstGeom>
          <a:noFill/>
        </p:spPr>
        <p:txBody>
          <a:bodyPr wrap="square" rtlCol="0">
            <a:spAutoFit/>
          </a:bodyPr>
          <a:lstStyle/>
          <a:p>
            <a:pPr algn="r"/>
            <a:r>
              <a:rPr lang="en-GB" sz="2400" dirty="0">
                <a:solidFill>
                  <a:srgbClr val="13095D"/>
                </a:solidFill>
              </a:rPr>
              <a:t>Serg</a:t>
            </a:r>
            <a:r>
              <a:rPr lang="en-GB" sz="2400" dirty="0">
                <a:solidFill>
                  <a:schemeClr val="tx2"/>
                </a:solidFill>
              </a:rPr>
              <a:t>io Bertolucci</a:t>
            </a:r>
            <a:endParaRPr lang="en-GB" sz="2400" dirty="0">
              <a:solidFill>
                <a:schemeClr val="tx2">
                  <a:lumMod val="75000"/>
                </a:schemeClr>
              </a:solidFill>
            </a:endParaRPr>
          </a:p>
          <a:p>
            <a:pPr algn="r"/>
            <a:r>
              <a:rPr lang="en-GB" sz="2000" dirty="0">
                <a:solidFill>
                  <a:schemeClr val="tx2">
                    <a:lumMod val="75000"/>
                  </a:schemeClr>
                </a:solidFill>
              </a:rPr>
              <a:t>University of Bologna and INFN</a:t>
            </a:r>
          </a:p>
          <a:p>
            <a:pPr algn="r"/>
            <a:r>
              <a:rPr lang="en-GB" sz="2000" dirty="0">
                <a:solidFill>
                  <a:srgbClr val="13095D"/>
                </a:solidFill>
              </a:rPr>
              <a:t>Pisa 21/07/2021</a:t>
            </a:r>
          </a:p>
          <a:p>
            <a:pPr algn="r"/>
            <a:endParaRPr lang="en-GB" sz="2000" dirty="0">
              <a:solidFill>
                <a:schemeClr val="tx2">
                  <a:lumMod val="75000"/>
                </a:schemeClr>
              </a:solidFill>
            </a:endParaRPr>
          </a:p>
        </p:txBody>
      </p:sp>
      <p:sp>
        <p:nvSpPr>
          <p:cNvPr id="2" name="object 2"/>
          <p:cNvSpPr/>
          <p:nvPr/>
        </p:nvSpPr>
        <p:spPr>
          <a:xfrm>
            <a:off x="457200" y="6324600"/>
            <a:ext cx="8229600" cy="0"/>
          </a:xfrm>
          <a:custGeom>
            <a:avLst/>
            <a:gdLst/>
            <a:ahLst/>
            <a:cxnLst/>
            <a:rect l="l" t="t" r="r" b="b"/>
            <a:pathLst>
              <a:path w="8229600">
                <a:moveTo>
                  <a:pt x="0" y="0"/>
                </a:moveTo>
                <a:lnTo>
                  <a:pt x="8229600" y="1"/>
                </a:lnTo>
              </a:path>
            </a:pathLst>
          </a:custGeom>
          <a:ln w="25400">
            <a:solidFill>
              <a:srgbClr val="3366FF"/>
            </a:solidFill>
          </a:ln>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2"/>
            <a:ext cx="9144000" cy="6093159"/>
          </a:xfrm>
          <a:prstGeom prst="rect">
            <a:avLst/>
          </a:prstGeom>
        </p:spPr>
      </p:pic>
    </p:spTree>
    <p:extLst>
      <p:ext uri="{BB962C8B-B14F-4D97-AF65-F5344CB8AC3E}">
        <p14:creationId xmlns:p14="http://schemas.microsoft.com/office/powerpoint/2010/main" val="1724863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4000" cy="5919669"/>
          </a:xfrm>
          <a:prstGeom prst="rect">
            <a:avLst/>
          </a:prstGeom>
        </p:spPr>
      </p:pic>
    </p:spTree>
    <p:extLst>
      <p:ext uri="{BB962C8B-B14F-4D97-AF65-F5344CB8AC3E}">
        <p14:creationId xmlns:p14="http://schemas.microsoft.com/office/powerpoint/2010/main" val="619098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8600"/>
            <a:ext cx="9144000" cy="6081744"/>
          </a:xfrm>
          <a:prstGeom prst="rect">
            <a:avLst/>
          </a:prstGeom>
        </p:spPr>
      </p:pic>
    </p:spTree>
    <p:extLst>
      <p:ext uri="{BB962C8B-B14F-4D97-AF65-F5344CB8AC3E}">
        <p14:creationId xmlns:p14="http://schemas.microsoft.com/office/powerpoint/2010/main" val="4013051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7151"/>
            <a:ext cx="8272462" cy="762000"/>
          </a:xfrm>
        </p:spPr>
        <p:txBody>
          <a:bodyPr>
            <a:normAutofit/>
          </a:bodyPr>
          <a:lstStyle/>
          <a:p>
            <a:r>
              <a:rPr lang="en-GB" dirty="0"/>
              <a:t>It’s not only statistics</a:t>
            </a:r>
            <a:r>
              <a:rPr lang="en-US" dirty="0"/>
              <a:t>....</a:t>
            </a:r>
            <a:endParaRPr lang="en-GB" dirty="0"/>
          </a:p>
        </p:txBody>
      </p:sp>
      <p:pic>
        <p:nvPicPr>
          <p:cNvPr id="5" name="Picture 4"/>
          <p:cNvPicPr>
            <a:picLocks noChangeAspect="1"/>
          </p:cNvPicPr>
          <p:nvPr/>
        </p:nvPicPr>
        <p:blipFill>
          <a:blip r:embed="rId2"/>
          <a:stretch>
            <a:fillRect/>
          </a:stretch>
        </p:blipFill>
        <p:spPr>
          <a:xfrm>
            <a:off x="152402" y="1803423"/>
            <a:ext cx="8725269" cy="1473179"/>
          </a:xfrm>
          <a:prstGeom prst="rect">
            <a:avLst/>
          </a:prstGeom>
        </p:spPr>
      </p:pic>
      <p:sp>
        <p:nvSpPr>
          <p:cNvPr id="6" name="TextBox 5"/>
          <p:cNvSpPr txBox="1"/>
          <p:nvPr/>
        </p:nvSpPr>
        <p:spPr>
          <a:xfrm>
            <a:off x="598530" y="1143002"/>
            <a:ext cx="5214138" cy="523220"/>
          </a:xfrm>
          <a:prstGeom prst="rect">
            <a:avLst/>
          </a:prstGeom>
          <a:noFill/>
        </p:spPr>
        <p:txBody>
          <a:bodyPr wrap="none" lIns="91420" tIns="45711" rIns="91420" bIns="45711" rtlCol="0">
            <a:spAutoFit/>
          </a:bodyPr>
          <a:lstStyle/>
          <a:p>
            <a:r>
              <a:rPr lang="en-GB" sz="2800" dirty="0">
                <a:solidFill>
                  <a:srgbClr val="13095D"/>
                </a:solidFill>
              </a:rPr>
              <a:t>In the experiment  we measure:</a:t>
            </a:r>
          </a:p>
        </p:txBody>
      </p:sp>
      <p:sp>
        <p:nvSpPr>
          <p:cNvPr id="7" name="TextBox 6"/>
          <p:cNvSpPr txBox="1"/>
          <p:nvPr/>
        </p:nvSpPr>
        <p:spPr>
          <a:xfrm>
            <a:off x="598530" y="3276600"/>
            <a:ext cx="8012070" cy="1661993"/>
          </a:xfrm>
          <a:prstGeom prst="rect">
            <a:avLst/>
          </a:prstGeom>
          <a:noFill/>
        </p:spPr>
        <p:txBody>
          <a:bodyPr wrap="square" lIns="91420" tIns="45711" rIns="91420" bIns="45711" rtlCol="0">
            <a:spAutoFit/>
          </a:bodyPr>
          <a:lstStyle/>
          <a:p>
            <a:r>
              <a:rPr lang="en-GB" sz="2800" dirty="0">
                <a:solidFill>
                  <a:srgbClr val="13095D"/>
                </a:solidFill>
              </a:rPr>
              <a:t>In order to get the physical quantities, we have to control flux, energy distribution/geometry of the beam, efficiencies, acceptances, etc.</a:t>
            </a:r>
            <a:r>
              <a:rPr lang="en-GB" dirty="0">
                <a:solidFill>
                  <a:srgbClr val="13095D"/>
                </a:solidFill>
              </a:rPr>
              <a:t>.  </a:t>
            </a:r>
          </a:p>
          <a:p>
            <a:endParaRPr lang="en-GB" dirty="0">
              <a:solidFill>
                <a:srgbClr val="13095D"/>
              </a:solidFill>
            </a:endParaRPr>
          </a:p>
        </p:txBody>
      </p:sp>
      <p:sp>
        <p:nvSpPr>
          <p:cNvPr id="8" name="Right Arrow 7"/>
          <p:cNvSpPr/>
          <p:nvPr/>
        </p:nvSpPr>
        <p:spPr bwMode="auto">
          <a:xfrm rot="5400000">
            <a:off x="4419600" y="4724400"/>
            <a:ext cx="533400" cy="381000"/>
          </a:xfrm>
          <a:prstGeom prst="rightArrow">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20" tIns="45711" rIns="91420" bIns="45711" numCol="1" spcCol="0" rtlCol="0" anchor="t" anchorCtr="0" compatLnSpc="1">
            <a:prstTxWarp prst="textNoShape">
              <a:avLst/>
            </a:prstTxWarp>
          </a:bodyPr>
          <a:lstStyle/>
          <a:p>
            <a:pPr defTabSz="914210" eaLnBrk="0" fontAlgn="base" hangingPunct="0">
              <a:spcBef>
                <a:spcPct val="0"/>
              </a:spcBef>
              <a:spcAft>
                <a:spcPct val="0"/>
              </a:spcAft>
            </a:pPr>
            <a:endParaRPr lang="en-GB" sz="2400">
              <a:latin typeface="Arial" charset="0"/>
              <a:ea typeface="ＭＳ Ｐゴシック" charset="-128"/>
              <a:cs typeface="ＭＳ Ｐゴシック" charset="-128"/>
            </a:endParaRPr>
          </a:p>
        </p:txBody>
      </p:sp>
      <p:sp>
        <p:nvSpPr>
          <p:cNvPr id="9" name="TextBox 8"/>
          <p:cNvSpPr txBox="1"/>
          <p:nvPr/>
        </p:nvSpPr>
        <p:spPr>
          <a:xfrm>
            <a:off x="304800" y="5257802"/>
            <a:ext cx="8347433" cy="954107"/>
          </a:xfrm>
          <a:prstGeom prst="rect">
            <a:avLst/>
          </a:prstGeom>
          <a:noFill/>
        </p:spPr>
        <p:txBody>
          <a:bodyPr wrap="none" lIns="91420" tIns="45711" rIns="91420" bIns="45711" rtlCol="0">
            <a:spAutoFit/>
          </a:bodyPr>
          <a:lstStyle/>
          <a:p>
            <a:r>
              <a:rPr lang="en-GB" sz="2800" dirty="0">
                <a:solidFill>
                  <a:srgbClr val="13095D"/>
                </a:solidFill>
              </a:rPr>
              <a:t>Need one (or more) sophisticated Near Detector  to </a:t>
            </a:r>
          </a:p>
          <a:p>
            <a:r>
              <a:rPr lang="en-GB" sz="2800" dirty="0">
                <a:solidFill>
                  <a:srgbClr val="13095D"/>
                </a:solidFill>
              </a:rPr>
              <a:t>control beam and systematics </a:t>
            </a:r>
          </a:p>
        </p:txBody>
      </p:sp>
    </p:spTree>
    <p:extLst>
      <p:ext uri="{BB962C8B-B14F-4D97-AF65-F5344CB8AC3E}">
        <p14:creationId xmlns:p14="http://schemas.microsoft.com/office/powerpoint/2010/main" val="2656762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07" y="833808"/>
            <a:ext cx="8850630" cy="1270"/>
          </a:xfrm>
          <a:custGeom>
            <a:avLst/>
            <a:gdLst/>
            <a:ahLst/>
            <a:cxnLst/>
            <a:rect l="l" t="t" r="r" b="b"/>
            <a:pathLst>
              <a:path w="8850630" h="1269">
                <a:moveTo>
                  <a:pt x="0" y="0"/>
                </a:moveTo>
                <a:lnTo>
                  <a:pt x="8850437" y="1118"/>
                </a:lnTo>
              </a:path>
            </a:pathLst>
          </a:custGeom>
          <a:ln w="12700">
            <a:solidFill>
              <a:srgbClr val="3C5B77"/>
            </a:solidFill>
          </a:ln>
        </p:spPr>
        <p:txBody>
          <a:bodyPr wrap="square" lIns="0" tIns="0" rIns="0" bIns="0" rtlCol="0"/>
          <a:lstStyle/>
          <a:p>
            <a:endParaRPr/>
          </a:p>
        </p:txBody>
      </p:sp>
      <p:sp>
        <p:nvSpPr>
          <p:cNvPr id="3" name="object 3"/>
          <p:cNvSpPr txBox="1">
            <a:spLocks noGrp="1"/>
          </p:cNvSpPr>
          <p:nvPr>
            <p:ph type="title"/>
          </p:nvPr>
        </p:nvSpPr>
        <p:spPr>
          <a:xfrm>
            <a:off x="444509" y="424179"/>
            <a:ext cx="1638935" cy="360680"/>
          </a:xfrm>
          <a:prstGeom prst="rect">
            <a:avLst/>
          </a:prstGeom>
        </p:spPr>
        <p:txBody>
          <a:bodyPr vert="horz" wrap="square" lIns="0" tIns="12689" rIns="0" bIns="0" rtlCol="0">
            <a:spAutoFit/>
          </a:bodyPr>
          <a:lstStyle/>
          <a:p>
            <a:pPr marL="12689">
              <a:spcBef>
                <a:spcPts val="100"/>
              </a:spcBef>
            </a:pPr>
            <a:r>
              <a:rPr spc="-5" dirty="0"/>
              <a:t>DUN</a:t>
            </a:r>
            <a:r>
              <a:rPr spc="-10" dirty="0"/>
              <a:t>E</a:t>
            </a:r>
            <a:r>
              <a:rPr dirty="0"/>
              <a:t>/</a:t>
            </a:r>
            <a:r>
              <a:rPr spc="5" dirty="0"/>
              <a:t>L</a:t>
            </a:r>
            <a:r>
              <a:rPr spc="-5" dirty="0"/>
              <a:t>BNF</a:t>
            </a:r>
          </a:p>
        </p:txBody>
      </p:sp>
      <p:sp>
        <p:nvSpPr>
          <p:cNvPr id="4" name="object 4"/>
          <p:cNvSpPr/>
          <p:nvPr/>
        </p:nvSpPr>
        <p:spPr>
          <a:xfrm>
            <a:off x="837452" y="2269648"/>
            <a:ext cx="7469097" cy="248248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183493" y="4937257"/>
            <a:ext cx="2006600" cy="289815"/>
          </a:xfrm>
          <a:prstGeom prst="rect">
            <a:avLst/>
          </a:prstGeom>
        </p:spPr>
        <p:txBody>
          <a:bodyPr vert="horz" wrap="square" lIns="0" tIns="12689" rIns="0" bIns="0" rtlCol="0">
            <a:spAutoFit/>
          </a:bodyPr>
          <a:lstStyle/>
          <a:p>
            <a:pPr marL="12689">
              <a:spcBef>
                <a:spcPts val="100"/>
              </a:spcBef>
            </a:pPr>
            <a:r>
              <a:rPr dirty="0">
                <a:solidFill>
                  <a:srgbClr val="3C5A77"/>
                </a:solidFill>
                <a:latin typeface="Helvetica"/>
                <a:cs typeface="Helvetica"/>
              </a:rPr>
              <a:t>DUNE </a:t>
            </a:r>
            <a:r>
              <a:rPr spc="-5" dirty="0">
                <a:solidFill>
                  <a:srgbClr val="3C5A77"/>
                </a:solidFill>
                <a:latin typeface="Helvetica"/>
                <a:cs typeface="Helvetica"/>
              </a:rPr>
              <a:t>Far</a:t>
            </a:r>
            <a:r>
              <a:rPr spc="-75" dirty="0">
                <a:solidFill>
                  <a:srgbClr val="3C5A77"/>
                </a:solidFill>
                <a:latin typeface="Helvetica"/>
                <a:cs typeface="Helvetica"/>
              </a:rPr>
              <a:t> </a:t>
            </a:r>
            <a:r>
              <a:rPr spc="-5" dirty="0">
                <a:solidFill>
                  <a:srgbClr val="3C5A77"/>
                </a:solidFill>
                <a:latin typeface="Helvetica"/>
                <a:cs typeface="Helvetica"/>
              </a:rPr>
              <a:t>Detector</a:t>
            </a:r>
            <a:endParaRPr>
              <a:latin typeface="Helvetica"/>
              <a:cs typeface="Helvetica"/>
            </a:endParaRPr>
          </a:p>
        </p:txBody>
      </p:sp>
      <p:sp>
        <p:nvSpPr>
          <p:cNvPr id="6" name="object 6"/>
          <p:cNvSpPr txBox="1"/>
          <p:nvPr/>
        </p:nvSpPr>
        <p:spPr>
          <a:xfrm>
            <a:off x="5192957" y="4982971"/>
            <a:ext cx="2337435" cy="587217"/>
          </a:xfrm>
          <a:prstGeom prst="rect">
            <a:avLst/>
          </a:prstGeom>
        </p:spPr>
        <p:txBody>
          <a:bodyPr vert="horz" wrap="square" lIns="0" tIns="28550" rIns="0" bIns="0" rtlCol="0">
            <a:spAutoFit/>
          </a:bodyPr>
          <a:lstStyle/>
          <a:p>
            <a:pPr marL="12689" marR="5076">
              <a:lnSpc>
                <a:spcPts val="2089"/>
              </a:lnSpc>
              <a:spcBef>
                <a:spcPts val="225"/>
              </a:spcBef>
            </a:pPr>
            <a:r>
              <a:rPr dirty="0">
                <a:solidFill>
                  <a:srgbClr val="3C5A77"/>
                </a:solidFill>
                <a:latin typeface="Helvetica"/>
                <a:cs typeface="Helvetica"/>
              </a:rPr>
              <a:t>DUNE </a:t>
            </a:r>
            <a:r>
              <a:rPr spc="-5" dirty="0">
                <a:solidFill>
                  <a:srgbClr val="3C5A77"/>
                </a:solidFill>
                <a:latin typeface="Helvetica"/>
                <a:cs typeface="Helvetica"/>
              </a:rPr>
              <a:t>Near Detector  Neutrino Beam</a:t>
            </a:r>
            <a:r>
              <a:rPr spc="-60" dirty="0">
                <a:solidFill>
                  <a:srgbClr val="3C5A77"/>
                </a:solidFill>
                <a:latin typeface="Helvetica"/>
                <a:cs typeface="Helvetica"/>
              </a:rPr>
              <a:t> </a:t>
            </a:r>
            <a:r>
              <a:rPr spc="-5" dirty="0">
                <a:solidFill>
                  <a:srgbClr val="3C5A77"/>
                </a:solidFill>
                <a:latin typeface="Helvetica"/>
                <a:cs typeface="Helvetica"/>
              </a:rPr>
              <a:t>Source</a:t>
            </a:r>
            <a:endParaRPr>
              <a:latin typeface="Helvetica"/>
              <a:cs typeface="Helvetica"/>
            </a:endParaRPr>
          </a:p>
        </p:txBody>
      </p:sp>
      <p:sp>
        <p:nvSpPr>
          <p:cNvPr id="7" name="object 7"/>
          <p:cNvSpPr txBox="1"/>
          <p:nvPr/>
        </p:nvSpPr>
        <p:spPr>
          <a:xfrm>
            <a:off x="2035820" y="1027690"/>
            <a:ext cx="5029835" cy="841872"/>
          </a:xfrm>
          <a:prstGeom prst="rect">
            <a:avLst/>
          </a:prstGeom>
        </p:spPr>
        <p:txBody>
          <a:bodyPr vert="horz" wrap="square" lIns="0" tIns="118005" rIns="0" bIns="0" rtlCol="0">
            <a:spAutoFit/>
          </a:bodyPr>
          <a:lstStyle/>
          <a:p>
            <a:pPr marR="43142" algn="ctr">
              <a:spcBef>
                <a:spcPts val="930"/>
              </a:spcBef>
            </a:pPr>
            <a:r>
              <a:rPr sz="2400" b="1" spc="-5" dirty="0">
                <a:solidFill>
                  <a:srgbClr val="3C5A77"/>
                </a:solidFill>
                <a:latin typeface="Helvetica"/>
                <a:cs typeface="Helvetica"/>
              </a:rPr>
              <a:t>Long-Baseline Neutrino</a:t>
            </a:r>
            <a:r>
              <a:rPr sz="2400" b="1" spc="-25" dirty="0">
                <a:solidFill>
                  <a:srgbClr val="3C5A77"/>
                </a:solidFill>
                <a:latin typeface="Helvetica"/>
                <a:cs typeface="Helvetica"/>
              </a:rPr>
              <a:t> </a:t>
            </a:r>
            <a:r>
              <a:rPr sz="2400" b="1" spc="-5" dirty="0">
                <a:solidFill>
                  <a:srgbClr val="3C5A77"/>
                </a:solidFill>
                <a:latin typeface="Helvetica"/>
                <a:cs typeface="Helvetica"/>
              </a:rPr>
              <a:t>Facility</a:t>
            </a:r>
            <a:endParaRPr sz="2400">
              <a:latin typeface="Helvetica"/>
              <a:cs typeface="Helvetica"/>
            </a:endParaRPr>
          </a:p>
          <a:p>
            <a:pPr algn="ctr">
              <a:spcBef>
                <a:spcPts val="625"/>
              </a:spcBef>
            </a:pPr>
            <a:r>
              <a:rPr spc="-5" dirty="0">
                <a:latin typeface="Helvetica"/>
                <a:cs typeface="Helvetica"/>
              </a:rPr>
              <a:t>The biggest international project hosted </a:t>
            </a:r>
            <a:r>
              <a:rPr dirty="0">
                <a:latin typeface="Helvetica"/>
                <a:cs typeface="Helvetica"/>
              </a:rPr>
              <a:t>in </a:t>
            </a:r>
            <a:r>
              <a:rPr spc="-5" dirty="0">
                <a:latin typeface="Helvetica"/>
                <a:cs typeface="Helvetica"/>
              </a:rPr>
              <a:t>the</a:t>
            </a:r>
            <a:r>
              <a:rPr spc="-25" dirty="0">
                <a:latin typeface="Helvetica"/>
                <a:cs typeface="Helvetica"/>
              </a:rPr>
              <a:t> </a:t>
            </a:r>
            <a:r>
              <a:rPr dirty="0">
                <a:latin typeface="Helvetica"/>
                <a:cs typeface="Helvetica"/>
              </a:rPr>
              <a:t>US</a:t>
            </a:r>
            <a:endParaRPr>
              <a:latin typeface="Helvetica"/>
              <a:cs typeface="Helvetic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6057" y="423164"/>
            <a:ext cx="8888730" cy="382146"/>
          </a:xfrm>
          <a:prstGeom prst="rect">
            <a:avLst/>
          </a:prstGeom>
        </p:spPr>
        <p:txBody>
          <a:bodyPr vert="horz" wrap="square" lIns="0" tIns="12689" rIns="0" bIns="0" rtlCol="0">
            <a:spAutoFit/>
          </a:bodyPr>
          <a:lstStyle/>
          <a:p>
            <a:pPr marL="12689">
              <a:spcBef>
                <a:spcPts val="100"/>
              </a:spcBef>
              <a:tabLst>
                <a:tab pos="330543" algn="l"/>
                <a:tab pos="8867515" algn="l"/>
              </a:tabLst>
            </a:pPr>
            <a:r>
              <a:rPr sz="2400" u="heavy" dirty="0">
                <a:uFill>
                  <a:solidFill>
                    <a:srgbClr val="3C5B77"/>
                  </a:solidFill>
                </a:uFill>
              </a:rPr>
              <a:t> 	DUNE</a:t>
            </a:r>
            <a:r>
              <a:rPr sz="2400" u="heavy" spc="-75" dirty="0">
                <a:uFill>
                  <a:solidFill>
                    <a:srgbClr val="3C5B77"/>
                  </a:solidFill>
                </a:uFill>
              </a:rPr>
              <a:t> </a:t>
            </a:r>
            <a:r>
              <a:rPr sz="2400" u="heavy" spc="-5" dirty="0">
                <a:uFill>
                  <a:solidFill>
                    <a:srgbClr val="3C5B77"/>
                  </a:solidFill>
                </a:uFill>
              </a:rPr>
              <a:t>Collaboration	</a:t>
            </a:r>
            <a:endParaRPr sz="2400" dirty="0"/>
          </a:p>
        </p:txBody>
      </p:sp>
      <p:sp>
        <p:nvSpPr>
          <p:cNvPr id="3" name="object 3"/>
          <p:cNvSpPr/>
          <p:nvPr/>
        </p:nvSpPr>
        <p:spPr>
          <a:xfrm>
            <a:off x="1" y="1009322"/>
            <a:ext cx="9144000" cy="4629477"/>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0" y="2057400"/>
            <a:ext cx="9144000" cy="38130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4029" y="1627103"/>
            <a:ext cx="5099685" cy="323215"/>
          </a:xfrm>
          <a:custGeom>
            <a:avLst/>
            <a:gdLst/>
            <a:ahLst/>
            <a:cxnLst/>
            <a:rect l="l" t="t" r="r" b="b"/>
            <a:pathLst>
              <a:path w="5099685" h="323214">
                <a:moveTo>
                  <a:pt x="0" y="0"/>
                </a:moveTo>
                <a:lnTo>
                  <a:pt x="5099610" y="0"/>
                </a:lnTo>
                <a:lnTo>
                  <a:pt x="5099610" y="322729"/>
                </a:lnTo>
                <a:lnTo>
                  <a:pt x="0" y="322729"/>
                </a:lnTo>
                <a:lnTo>
                  <a:pt x="0" y="0"/>
                </a:lnTo>
                <a:close/>
              </a:path>
            </a:pathLst>
          </a:custGeom>
          <a:solidFill>
            <a:srgbClr val="FFFFFF"/>
          </a:solidFill>
        </p:spPr>
        <p:txBody>
          <a:bodyPr wrap="square" lIns="0" tIns="0" rIns="0" bIns="0" rtlCol="0"/>
          <a:lstStyle/>
          <a:p>
            <a:endParaRPr/>
          </a:p>
        </p:txBody>
      </p:sp>
      <p:sp>
        <p:nvSpPr>
          <p:cNvPr id="6" name="TextBox 5">
            <a:extLst>
              <a:ext uri="{FF2B5EF4-FFF2-40B4-BE49-F238E27FC236}">
                <a16:creationId xmlns:a16="http://schemas.microsoft.com/office/drawing/2014/main" id="{B51CC8D4-999E-2D45-A2DC-5F9FFF2A47EB}"/>
              </a:ext>
            </a:extLst>
          </p:cNvPr>
          <p:cNvSpPr txBox="1"/>
          <p:nvPr/>
        </p:nvSpPr>
        <p:spPr>
          <a:xfrm>
            <a:off x="3581400" y="971490"/>
            <a:ext cx="3962400" cy="400110"/>
          </a:xfrm>
          <a:prstGeom prst="rect">
            <a:avLst/>
          </a:prstGeom>
          <a:solidFill>
            <a:schemeClr val="bg1"/>
          </a:solidFill>
        </p:spPr>
        <p:txBody>
          <a:bodyPr wrap="square" rtlCol="0">
            <a:spAutoFit/>
          </a:bodyPr>
          <a:lstStyle/>
          <a:p>
            <a:r>
              <a:rPr lang="en-US" sz="2000" dirty="0">
                <a:solidFill>
                  <a:schemeClr val="tx2"/>
                </a:solidFill>
              </a:rPr>
              <a:t>198 Institutions in 33 Countries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2C5769-7363-4733-8F7C-24A9614D335D}"/>
              </a:ext>
            </a:extLst>
          </p:cNvPr>
          <p:cNvSpPr>
            <a:spLocks noGrp="1"/>
          </p:cNvSpPr>
          <p:nvPr>
            <p:ph type="title"/>
          </p:nvPr>
        </p:nvSpPr>
        <p:spPr/>
        <p:txBody>
          <a:bodyPr/>
          <a:lstStyle/>
          <a:p>
            <a:r>
              <a:rPr lang="en-US" dirty="0"/>
              <a:t>LBNF/DUNE Project Management</a:t>
            </a:r>
          </a:p>
        </p:txBody>
      </p:sp>
      <p:pic>
        <p:nvPicPr>
          <p:cNvPr id="9" name="Picture 8">
            <a:extLst>
              <a:ext uri="{FF2B5EF4-FFF2-40B4-BE49-F238E27FC236}">
                <a16:creationId xmlns:a16="http://schemas.microsoft.com/office/drawing/2014/main" id="{94415ECF-4C48-4661-B0D9-D60FEDFD33A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1063388"/>
            <a:ext cx="9099433" cy="4731224"/>
          </a:xfrm>
          <a:prstGeom prst="rect">
            <a:avLst/>
          </a:prstGeom>
        </p:spPr>
      </p:pic>
      <p:sp>
        <p:nvSpPr>
          <p:cNvPr id="8" name="Rectangle 7">
            <a:extLst>
              <a:ext uri="{FF2B5EF4-FFF2-40B4-BE49-F238E27FC236}">
                <a16:creationId xmlns:a16="http://schemas.microsoft.com/office/drawing/2014/main" id="{810F70A3-58B0-4D18-B1A5-59A8ED041D4A}"/>
              </a:ext>
            </a:extLst>
          </p:cNvPr>
          <p:cNvSpPr/>
          <p:nvPr/>
        </p:nvSpPr>
        <p:spPr>
          <a:xfrm>
            <a:off x="3090432" y="1810916"/>
            <a:ext cx="1371600" cy="637972"/>
          </a:xfrm>
          <a:prstGeom prst="rect">
            <a:avLst/>
          </a:prstGeom>
          <a:solidFill>
            <a:srgbClr val="0070C0">
              <a:alpha val="21000"/>
            </a:srgbClr>
          </a:solidFill>
          <a:ln w="412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33198B9-3B0D-4C92-8563-4FDF0F90F14A}"/>
              </a:ext>
            </a:extLst>
          </p:cNvPr>
          <p:cNvSpPr/>
          <p:nvPr/>
        </p:nvSpPr>
        <p:spPr>
          <a:xfrm>
            <a:off x="44567" y="1714345"/>
            <a:ext cx="5319913" cy="3512763"/>
          </a:xfrm>
          <a:prstGeom prst="rect">
            <a:avLst/>
          </a:prstGeom>
          <a:noFill/>
          <a:ln w="412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9AA3BEF-1BB2-4407-AE86-2887FD9BC19D}"/>
              </a:ext>
            </a:extLst>
          </p:cNvPr>
          <p:cNvSpPr txBox="1"/>
          <p:nvPr/>
        </p:nvSpPr>
        <p:spPr>
          <a:xfrm>
            <a:off x="142020" y="1744824"/>
            <a:ext cx="132799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charset="0"/>
                <a:ea typeface="Geneva" charset="0"/>
              </a:rPr>
              <a:t>DOE Project</a:t>
            </a:r>
          </a:p>
        </p:txBody>
      </p:sp>
      <p:sp>
        <p:nvSpPr>
          <p:cNvPr id="12" name="Rectangle 11">
            <a:extLst>
              <a:ext uri="{FF2B5EF4-FFF2-40B4-BE49-F238E27FC236}">
                <a16:creationId xmlns:a16="http://schemas.microsoft.com/office/drawing/2014/main" id="{8D5D5CE5-0F1D-4751-8413-E377130ED8D6}"/>
              </a:ext>
            </a:extLst>
          </p:cNvPr>
          <p:cNvSpPr/>
          <p:nvPr/>
        </p:nvSpPr>
        <p:spPr>
          <a:xfrm>
            <a:off x="338598" y="2694311"/>
            <a:ext cx="1327642" cy="466344"/>
          </a:xfrm>
          <a:prstGeom prst="rect">
            <a:avLst/>
          </a:prstGeom>
          <a:solidFill>
            <a:srgbClr val="0070C0">
              <a:alpha val="21000"/>
            </a:srgbClr>
          </a:solidFill>
          <a:ln w="412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0C277A8A-A7B8-4D83-810C-38280335055D}"/>
              </a:ext>
            </a:extLst>
          </p:cNvPr>
          <p:cNvSpPr/>
          <p:nvPr/>
        </p:nvSpPr>
        <p:spPr>
          <a:xfrm>
            <a:off x="3107086" y="2693567"/>
            <a:ext cx="1307592" cy="477247"/>
          </a:xfrm>
          <a:prstGeom prst="rect">
            <a:avLst/>
          </a:prstGeom>
          <a:solidFill>
            <a:srgbClr val="0070C0">
              <a:alpha val="21000"/>
            </a:srgbClr>
          </a:solidFill>
          <a:ln w="412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1021207-F6A5-4267-B0D3-C9B830906C10}"/>
              </a:ext>
            </a:extLst>
          </p:cNvPr>
          <p:cNvSpPr/>
          <p:nvPr/>
        </p:nvSpPr>
        <p:spPr>
          <a:xfrm>
            <a:off x="3888994" y="4059000"/>
            <a:ext cx="1371600" cy="477247"/>
          </a:xfrm>
          <a:prstGeom prst="rect">
            <a:avLst/>
          </a:prstGeom>
          <a:solidFill>
            <a:srgbClr val="0070C0">
              <a:alpha val="21000"/>
            </a:srgbClr>
          </a:solidFill>
          <a:ln w="412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1F7EF330-6647-41D3-96F6-2542F0A7C3A0}"/>
              </a:ext>
            </a:extLst>
          </p:cNvPr>
          <p:cNvSpPr/>
          <p:nvPr/>
        </p:nvSpPr>
        <p:spPr>
          <a:xfrm>
            <a:off x="264453" y="5541531"/>
            <a:ext cx="1386106" cy="537024"/>
          </a:xfrm>
          <a:prstGeom prst="rect">
            <a:avLst/>
          </a:prstGeom>
          <a:solidFill>
            <a:srgbClr val="0070C0">
              <a:alpha val="21000"/>
            </a:srgbClr>
          </a:solidFill>
          <a:ln w="412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Manages LBNF </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DUNE-US DOE Project resources</a:t>
            </a:r>
          </a:p>
        </p:txBody>
      </p:sp>
      <p:sp>
        <p:nvSpPr>
          <p:cNvPr id="7" name="TextBox 6">
            <a:extLst>
              <a:ext uri="{FF2B5EF4-FFF2-40B4-BE49-F238E27FC236}">
                <a16:creationId xmlns:a16="http://schemas.microsoft.com/office/drawing/2014/main" id="{0D1D3265-4D7F-344B-83B9-04D7C55462D8}"/>
              </a:ext>
            </a:extLst>
          </p:cNvPr>
          <p:cNvSpPr txBox="1"/>
          <p:nvPr/>
        </p:nvSpPr>
        <p:spPr>
          <a:xfrm>
            <a:off x="8218714" y="6444343"/>
            <a:ext cx="531586" cy="369332"/>
          </a:xfrm>
          <a:prstGeom prst="rect">
            <a:avLst/>
          </a:prstGeom>
          <a:solidFill>
            <a:schemeClr val="bg1"/>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2DA3F481-A5F9-7B40-9216-68CE8307BCE1}"/>
              </a:ext>
            </a:extLst>
          </p:cNvPr>
          <p:cNvSpPr txBox="1"/>
          <p:nvPr/>
        </p:nvSpPr>
        <p:spPr>
          <a:xfrm>
            <a:off x="5409047" y="1663234"/>
            <a:ext cx="3637499" cy="4247317"/>
          </a:xfrm>
          <a:prstGeom prst="rect">
            <a:avLst/>
          </a:prstGeom>
          <a:noFill/>
          <a:ln w="50800">
            <a:solidFill>
              <a:srgbClr val="C0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0" name="TextBox 19">
            <a:extLst>
              <a:ext uri="{FF2B5EF4-FFF2-40B4-BE49-F238E27FC236}">
                <a16:creationId xmlns:a16="http://schemas.microsoft.com/office/drawing/2014/main" id="{B0AC0762-75DE-8B47-955E-4A442E295A65}"/>
              </a:ext>
            </a:extLst>
          </p:cNvPr>
          <p:cNvSpPr txBox="1"/>
          <p:nvPr/>
        </p:nvSpPr>
        <p:spPr>
          <a:xfrm>
            <a:off x="6185965" y="5943600"/>
            <a:ext cx="1662635" cy="400110"/>
          </a:xfrm>
          <a:prstGeom prst="rect">
            <a:avLst/>
          </a:prstGeom>
          <a:solidFill>
            <a:schemeClr val="accent2">
              <a:alpha val="26000"/>
            </a:schemeClr>
          </a:solidFill>
        </p:spPr>
        <p:txBody>
          <a:bodyPr wrap="none" rtlCol="0">
            <a:spAutoFit/>
          </a:bodyPr>
          <a:lstStyle/>
          <a:p>
            <a:pPr algn="ctr"/>
            <a:r>
              <a:rPr lang="en-US" sz="1000" b="1" dirty="0">
                <a:solidFill>
                  <a:schemeClr val="tx2"/>
                </a:solidFill>
              </a:rPr>
              <a:t>Manages DUNE</a:t>
            </a:r>
          </a:p>
          <a:p>
            <a:pPr algn="ctr"/>
            <a:r>
              <a:rPr lang="en-US" sz="1000" b="1" dirty="0">
                <a:solidFill>
                  <a:schemeClr val="tx2"/>
                </a:solidFill>
              </a:rPr>
              <a:t> International Collaboration</a:t>
            </a:r>
          </a:p>
        </p:txBody>
      </p:sp>
    </p:spTree>
    <p:extLst>
      <p:ext uri="{BB962C8B-B14F-4D97-AF65-F5344CB8AC3E}">
        <p14:creationId xmlns:p14="http://schemas.microsoft.com/office/powerpoint/2010/main" val="2412736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6057" y="684654"/>
            <a:ext cx="8888730" cy="382146"/>
          </a:xfrm>
          <a:prstGeom prst="rect">
            <a:avLst/>
          </a:prstGeom>
        </p:spPr>
        <p:txBody>
          <a:bodyPr vert="horz" wrap="square" lIns="0" tIns="12689" rIns="0" bIns="0" rtlCol="0">
            <a:spAutoFit/>
          </a:bodyPr>
          <a:lstStyle/>
          <a:p>
            <a:pPr marL="12689">
              <a:spcBef>
                <a:spcPts val="100"/>
              </a:spcBef>
              <a:tabLst>
                <a:tab pos="330543" algn="l"/>
                <a:tab pos="8867515" algn="l"/>
              </a:tabLst>
            </a:pPr>
            <a:r>
              <a:rPr sz="2400" u="heavy" dirty="0">
                <a:uFill>
                  <a:solidFill>
                    <a:srgbClr val="3C5B77"/>
                  </a:solidFill>
                </a:uFill>
              </a:rPr>
              <a:t> 	</a:t>
            </a:r>
            <a:r>
              <a:rPr lang="en-US" sz="2400" u="heavy" dirty="0">
                <a:uFill>
                  <a:solidFill>
                    <a:srgbClr val="3C5B77"/>
                  </a:solidFill>
                </a:uFill>
              </a:rPr>
              <a:t>Far Detector </a:t>
            </a:r>
            <a:r>
              <a:rPr lang="en-US" sz="2400" u="heavy" spc="-5" dirty="0">
                <a:uFill>
                  <a:solidFill>
                    <a:srgbClr val="3C5B77"/>
                  </a:solidFill>
                </a:uFill>
              </a:rPr>
              <a:t>Technical Design Report (Feb. 2020)</a:t>
            </a:r>
            <a:r>
              <a:rPr sz="2400" u="heavy" dirty="0">
                <a:uFill>
                  <a:solidFill>
                    <a:srgbClr val="3C5B77"/>
                  </a:solidFill>
                </a:uFill>
              </a:rPr>
              <a:t>	</a:t>
            </a:r>
            <a:endParaRPr sz="2400" dirty="0"/>
          </a:p>
        </p:txBody>
      </p:sp>
      <p:pic>
        <p:nvPicPr>
          <p:cNvPr id="17" name="Picture 16">
            <a:extLst>
              <a:ext uri="{FF2B5EF4-FFF2-40B4-BE49-F238E27FC236}">
                <a16:creationId xmlns:a16="http://schemas.microsoft.com/office/drawing/2014/main" id="{D10B5001-61A3-8242-BBBB-D62AD61702BA}"/>
              </a:ext>
            </a:extLst>
          </p:cNvPr>
          <p:cNvPicPr>
            <a:picLocks noChangeAspect="1"/>
          </p:cNvPicPr>
          <p:nvPr/>
        </p:nvPicPr>
        <p:blipFill>
          <a:blip r:embed="rId3"/>
          <a:stretch>
            <a:fillRect/>
          </a:stretch>
        </p:blipFill>
        <p:spPr>
          <a:xfrm>
            <a:off x="152400" y="1143000"/>
            <a:ext cx="2844800" cy="3632200"/>
          </a:xfrm>
          <a:prstGeom prst="rect">
            <a:avLst/>
          </a:prstGeom>
        </p:spPr>
      </p:pic>
      <p:pic>
        <p:nvPicPr>
          <p:cNvPr id="18" name="Picture 17">
            <a:extLst>
              <a:ext uri="{FF2B5EF4-FFF2-40B4-BE49-F238E27FC236}">
                <a16:creationId xmlns:a16="http://schemas.microsoft.com/office/drawing/2014/main" id="{4EF62DC1-F766-5C45-9A63-855653FEB585}"/>
              </a:ext>
            </a:extLst>
          </p:cNvPr>
          <p:cNvPicPr>
            <a:picLocks noChangeAspect="1"/>
          </p:cNvPicPr>
          <p:nvPr/>
        </p:nvPicPr>
        <p:blipFill>
          <a:blip r:embed="rId4"/>
          <a:stretch>
            <a:fillRect/>
          </a:stretch>
        </p:blipFill>
        <p:spPr>
          <a:xfrm rot="1223272">
            <a:off x="1965803" y="1290939"/>
            <a:ext cx="2819400" cy="3657600"/>
          </a:xfrm>
          <a:prstGeom prst="rect">
            <a:avLst/>
          </a:prstGeom>
        </p:spPr>
      </p:pic>
      <p:pic>
        <p:nvPicPr>
          <p:cNvPr id="21" name="Picture 20">
            <a:extLst>
              <a:ext uri="{FF2B5EF4-FFF2-40B4-BE49-F238E27FC236}">
                <a16:creationId xmlns:a16="http://schemas.microsoft.com/office/drawing/2014/main" id="{586ACC51-4054-D647-9058-6AA8B8A442A9}"/>
              </a:ext>
            </a:extLst>
          </p:cNvPr>
          <p:cNvPicPr>
            <a:picLocks noChangeAspect="1"/>
          </p:cNvPicPr>
          <p:nvPr/>
        </p:nvPicPr>
        <p:blipFill>
          <a:blip r:embed="rId5"/>
          <a:stretch>
            <a:fillRect/>
          </a:stretch>
        </p:blipFill>
        <p:spPr>
          <a:xfrm rot="2255289">
            <a:off x="3566501" y="1852023"/>
            <a:ext cx="2794000" cy="3581400"/>
          </a:xfrm>
          <a:prstGeom prst="rect">
            <a:avLst/>
          </a:prstGeom>
        </p:spPr>
      </p:pic>
      <p:pic>
        <p:nvPicPr>
          <p:cNvPr id="22" name="Picture 21">
            <a:extLst>
              <a:ext uri="{FF2B5EF4-FFF2-40B4-BE49-F238E27FC236}">
                <a16:creationId xmlns:a16="http://schemas.microsoft.com/office/drawing/2014/main" id="{B369A1A9-DE95-E046-8EB5-20E89238D26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3065961">
            <a:off x="4966608" y="2967787"/>
            <a:ext cx="2781300" cy="3640974"/>
          </a:xfrm>
          <a:prstGeom prst="rect">
            <a:avLst/>
          </a:prstGeom>
        </p:spPr>
      </p:pic>
      <p:sp>
        <p:nvSpPr>
          <p:cNvPr id="23" name="TextBox 22">
            <a:extLst>
              <a:ext uri="{FF2B5EF4-FFF2-40B4-BE49-F238E27FC236}">
                <a16:creationId xmlns:a16="http://schemas.microsoft.com/office/drawing/2014/main" id="{17B3E9DE-83E1-EF46-A024-18B3663C78E5}"/>
              </a:ext>
            </a:extLst>
          </p:cNvPr>
          <p:cNvSpPr txBox="1"/>
          <p:nvPr/>
        </p:nvSpPr>
        <p:spPr>
          <a:xfrm>
            <a:off x="152400" y="5105400"/>
            <a:ext cx="3312702" cy="1477328"/>
          </a:xfrm>
          <a:prstGeom prst="rect">
            <a:avLst/>
          </a:prstGeom>
          <a:noFill/>
        </p:spPr>
        <p:txBody>
          <a:bodyPr wrap="none" rtlCol="0">
            <a:spAutoFit/>
          </a:bodyPr>
          <a:lstStyle/>
          <a:p>
            <a:r>
              <a:rPr lang="en-US" dirty="0">
                <a:solidFill>
                  <a:schemeClr val="tx2"/>
                </a:solidFill>
                <a:hlinkClick r:id="rId7">
                  <a:extLst>
                    <a:ext uri="{A12FA001-AC4F-418D-AE19-62706E023703}">
                      <ahyp:hlinkClr xmlns:ahyp="http://schemas.microsoft.com/office/drawing/2018/hyperlinkcolor" val="tx"/>
                    </a:ext>
                  </a:extLst>
                </a:hlinkClick>
              </a:rPr>
              <a:t>https://arxiv.org/abs/2002.02967</a:t>
            </a:r>
            <a:endParaRPr lang="en-US" dirty="0">
              <a:solidFill>
                <a:schemeClr val="tx2"/>
              </a:solidFill>
            </a:endParaRPr>
          </a:p>
          <a:p>
            <a:r>
              <a:rPr lang="en-US" dirty="0">
                <a:solidFill>
                  <a:schemeClr val="tx2"/>
                </a:solidFill>
                <a:hlinkClick r:id="rId8">
                  <a:extLst>
                    <a:ext uri="{A12FA001-AC4F-418D-AE19-62706E023703}">
                      <ahyp:hlinkClr xmlns:ahyp="http://schemas.microsoft.com/office/drawing/2018/hyperlinkcolor" val="tx"/>
                    </a:ext>
                  </a:extLst>
                </a:hlinkClick>
              </a:rPr>
              <a:t>https://arxiv.org/abs/2002.03005</a:t>
            </a:r>
            <a:endParaRPr lang="en-US" dirty="0">
              <a:solidFill>
                <a:schemeClr val="tx2"/>
              </a:solidFill>
            </a:endParaRPr>
          </a:p>
          <a:p>
            <a:r>
              <a:rPr lang="en-US" dirty="0">
                <a:solidFill>
                  <a:schemeClr val="tx2"/>
                </a:solidFill>
                <a:hlinkClick r:id="rId9">
                  <a:extLst>
                    <a:ext uri="{A12FA001-AC4F-418D-AE19-62706E023703}">
                      <ahyp:hlinkClr xmlns:ahyp="http://schemas.microsoft.com/office/drawing/2018/hyperlinkcolor" val="tx"/>
                    </a:ext>
                  </a:extLst>
                </a:hlinkClick>
              </a:rPr>
              <a:t>https://arxiv.org/abs/2002.03008</a:t>
            </a:r>
            <a:endParaRPr lang="en-US" dirty="0">
              <a:solidFill>
                <a:schemeClr val="tx2"/>
              </a:solidFill>
            </a:endParaRPr>
          </a:p>
          <a:p>
            <a:r>
              <a:rPr lang="en-US" dirty="0">
                <a:solidFill>
                  <a:schemeClr val="tx2"/>
                </a:solidFill>
                <a:hlinkClick r:id="rId10">
                  <a:extLst>
                    <a:ext uri="{A12FA001-AC4F-418D-AE19-62706E023703}">
                      <ahyp:hlinkClr xmlns:ahyp="http://schemas.microsoft.com/office/drawing/2018/hyperlinkcolor" val="tx"/>
                    </a:ext>
                  </a:extLst>
                </a:hlinkClick>
              </a:rPr>
              <a:t>https://arxiv.org/abs/2002.03010</a:t>
            </a:r>
            <a:endParaRPr lang="en-US" dirty="0">
              <a:solidFill>
                <a:schemeClr val="tx2"/>
              </a:solidFill>
            </a:endParaRP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6057" y="423164"/>
            <a:ext cx="8888730" cy="382146"/>
          </a:xfrm>
          <a:prstGeom prst="rect">
            <a:avLst/>
          </a:prstGeom>
        </p:spPr>
        <p:txBody>
          <a:bodyPr vert="horz" wrap="square" lIns="0" tIns="12689" rIns="0" bIns="0" rtlCol="0">
            <a:spAutoFit/>
          </a:bodyPr>
          <a:lstStyle/>
          <a:p>
            <a:pPr marL="12689">
              <a:spcBef>
                <a:spcPts val="100"/>
              </a:spcBef>
              <a:tabLst>
                <a:tab pos="330543" algn="l"/>
                <a:tab pos="8867515" algn="l"/>
              </a:tabLst>
            </a:pPr>
            <a:r>
              <a:rPr sz="2400" u="heavy" dirty="0">
                <a:uFill>
                  <a:solidFill>
                    <a:srgbClr val="3C5B77"/>
                  </a:solidFill>
                </a:uFill>
              </a:rPr>
              <a:t> 	DUNE </a:t>
            </a:r>
            <a:r>
              <a:rPr sz="2400" u="heavy" spc="-5" dirty="0">
                <a:uFill>
                  <a:solidFill>
                    <a:srgbClr val="3C5B77"/>
                  </a:solidFill>
                </a:uFill>
              </a:rPr>
              <a:t>Primary Science</a:t>
            </a:r>
            <a:r>
              <a:rPr sz="2400" u="heavy" spc="-45" dirty="0">
                <a:uFill>
                  <a:solidFill>
                    <a:srgbClr val="3C5B77"/>
                  </a:solidFill>
                </a:uFill>
              </a:rPr>
              <a:t> </a:t>
            </a:r>
            <a:r>
              <a:rPr sz="2400" u="heavy" spc="-5" dirty="0">
                <a:uFill>
                  <a:solidFill>
                    <a:srgbClr val="3C5B77"/>
                  </a:solidFill>
                </a:uFill>
              </a:rPr>
              <a:t>Goals	</a:t>
            </a:r>
            <a:endParaRPr sz="2400"/>
          </a:p>
        </p:txBody>
      </p:sp>
      <p:sp>
        <p:nvSpPr>
          <p:cNvPr id="3" name="object 3"/>
          <p:cNvSpPr txBox="1"/>
          <p:nvPr/>
        </p:nvSpPr>
        <p:spPr>
          <a:xfrm>
            <a:off x="441325" y="1410107"/>
            <a:ext cx="6733540" cy="4380078"/>
          </a:xfrm>
          <a:prstGeom prst="rect">
            <a:avLst/>
          </a:prstGeom>
        </p:spPr>
        <p:txBody>
          <a:bodyPr vert="horz" wrap="square" lIns="0" tIns="168126" rIns="0" bIns="0" rtlCol="0">
            <a:spAutoFit/>
          </a:bodyPr>
          <a:lstStyle/>
          <a:p>
            <a:pPr marL="298185" indent="-285495">
              <a:spcBef>
                <a:spcPts val="1325"/>
              </a:spcBef>
              <a:buFont typeface="Arial"/>
              <a:buChar char="•"/>
              <a:tabLst>
                <a:tab pos="297551" algn="l"/>
                <a:tab pos="298185" algn="l"/>
              </a:tabLst>
            </a:pPr>
            <a:r>
              <a:rPr sz="2400" spc="-40" dirty="0">
                <a:solidFill>
                  <a:srgbClr val="3C5A77"/>
                </a:solidFill>
                <a:latin typeface="Helvetica"/>
                <a:cs typeface="Helvetica"/>
              </a:rPr>
              <a:t>Testing </a:t>
            </a:r>
            <a:r>
              <a:rPr sz="2400" spc="-5" dirty="0">
                <a:solidFill>
                  <a:srgbClr val="3C5A77"/>
                </a:solidFill>
                <a:latin typeface="Helvetica"/>
                <a:cs typeface="Helvetica"/>
              </a:rPr>
              <a:t>the Neutrino Three-Flavor</a:t>
            </a:r>
            <a:r>
              <a:rPr sz="2400" dirty="0">
                <a:solidFill>
                  <a:srgbClr val="3C5A77"/>
                </a:solidFill>
                <a:latin typeface="Helvetica"/>
                <a:cs typeface="Helvetica"/>
              </a:rPr>
              <a:t> </a:t>
            </a:r>
            <a:r>
              <a:rPr sz="2400" spc="-5" dirty="0">
                <a:solidFill>
                  <a:srgbClr val="3C5A77"/>
                </a:solidFill>
                <a:latin typeface="Helvetica"/>
                <a:cs typeface="Helvetica"/>
              </a:rPr>
              <a:t>Paradigm</a:t>
            </a:r>
            <a:endParaRPr sz="2400">
              <a:latin typeface="Helvetica"/>
              <a:cs typeface="Helvetica"/>
            </a:endParaRPr>
          </a:p>
          <a:p>
            <a:pPr marL="298185" indent="-285495">
              <a:spcBef>
                <a:spcPts val="1025"/>
              </a:spcBef>
              <a:buSzPct val="90000"/>
              <a:buFont typeface="Arial"/>
              <a:buChar char="•"/>
              <a:tabLst>
                <a:tab pos="297551" algn="l"/>
                <a:tab pos="298185" algn="l"/>
              </a:tabLst>
            </a:pPr>
            <a:r>
              <a:rPr sz="2000" dirty="0">
                <a:solidFill>
                  <a:srgbClr val="5680AB"/>
                </a:solidFill>
                <a:latin typeface="Helvetica"/>
                <a:cs typeface="Helvetica"/>
              </a:rPr>
              <a:t>CP </a:t>
            </a:r>
            <a:r>
              <a:rPr sz="2000" spc="-5" dirty="0">
                <a:solidFill>
                  <a:srgbClr val="5680AB"/>
                </a:solidFill>
                <a:latin typeface="Helvetica"/>
                <a:cs typeface="Helvetica"/>
              </a:rPr>
              <a:t>Phase/CP</a:t>
            </a:r>
            <a:r>
              <a:rPr sz="2000" spc="-85" dirty="0">
                <a:solidFill>
                  <a:srgbClr val="5680AB"/>
                </a:solidFill>
                <a:latin typeface="Helvetica"/>
                <a:cs typeface="Helvetica"/>
              </a:rPr>
              <a:t> </a:t>
            </a:r>
            <a:r>
              <a:rPr sz="2000" spc="-5" dirty="0">
                <a:solidFill>
                  <a:srgbClr val="5680AB"/>
                </a:solidFill>
                <a:latin typeface="Helvetica"/>
                <a:cs typeface="Helvetica"/>
              </a:rPr>
              <a:t>Violation</a:t>
            </a:r>
            <a:endParaRPr sz="2000">
              <a:latin typeface="Helvetica"/>
              <a:cs typeface="Helvetica"/>
            </a:endParaRPr>
          </a:p>
          <a:p>
            <a:pPr marL="298185" indent="-285495">
              <a:spcBef>
                <a:spcPts val="985"/>
              </a:spcBef>
              <a:buSzPct val="90000"/>
              <a:buFont typeface="Arial"/>
              <a:buChar char="•"/>
              <a:tabLst>
                <a:tab pos="297551" algn="l"/>
                <a:tab pos="298185" algn="l"/>
              </a:tabLst>
            </a:pPr>
            <a:r>
              <a:rPr sz="2000" spc="-5" dirty="0">
                <a:solidFill>
                  <a:srgbClr val="5680AB"/>
                </a:solidFill>
                <a:latin typeface="Helvetica"/>
                <a:cs typeface="Helvetica"/>
              </a:rPr>
              <a:t>Mass</a:t>
            </a:r>
            <a:r>
              <a:rPr sz="2000" spc="-15" dirty="0">
                <a:solidFill>
                  <a:srgbClr val="5680AB"/>
                </a:solidFill>
                <a:latin typeface="Helvetica"/>
                <a:cs typeface="Helvetica"/>
              </a:rPr>
              <a:t> </a:t>
            </a:r>
            <a:r>
              <a:rPr sz="2000" spc="-5" dirty="0">
                <a:solidFill>
                  <a:srgbClr val="5680AB"/>
                </a:solidFill>
                <a:latin typeface="Helvetica"/>
                <a:cs typeface="Helvetica"/>
              </a:rPr>
              <a:t>Ordering</a:t>
            </a:r>
            <a:endParaRPr sz="2000">
              <a:latin typeface="Helvetica"/>
              <a:cs typeface="Helvetica"/>
            </a:endParaRPr>
          </a:p>
          <a:p>
            <a:pPr>
              <a:spcBef>
                <a:spcPts val="35"/>
              </a:spcBef>
              <a:buChar char="•"/>
            </a:pPr>
            <a:endParaRPr sz="2500">
              <a:latin typeface="Times New Roman"/>
              <a:cs typeface="Times New Roman"/>
            </a:endParaRPr>
          </a:p>
          <a:p>
            <a:pPr marL="298185" indent="-285495">
              <a:spcBef>
                <a:spcPts val="5"/>
              </a:spcBef>
              <a:buFont typeface="Arial"/>
              <a:buChar char="•"/>
              <a:tabLst>
                <a:tab pos="297551" algn="l"/>
                <a:tab pos="298185" algn="l"/>
              </a:tabLst>
            </a:pPr>
            <a:r>
              <a:rPr sz="2400" spc="-5" dirty="0">
                <a:solidFill>
                  <a:srgbClr val="3C5A77"/>
                </a:solidFill>
                <a:latin typeface="Helvetica"/>
                <a:cs typeface="Helvetica"/>
              </a:rPr>
              <a:t>Baryon </a:t>
            </a:r>
            <a:r>
              <a:rPr sz="2400" dirty="0">
                <a:solidFill>
                  <a:srgbClr val="3C5A77"/>
                </a:solidFill>
                <a:latin typeface="Helvetica"/>
                <a:cs typeface="Helvetica"/>
              </a:rPr>
              <a:t>Number </a:t>
            </a:r>
            <a:r>
              <a:rPr sz="2400" spc="-10" dirty="0">
                <a:solidFill>
                  <a:srgbClr val="3C5A77"/>
                </a:solidFill>
                <a:latin typeface="Helvetica"/>
                <a:cs typeface="Helvetica"/>
              </a:rPr>
              <a:t>Violation </a:t>
            </a:r>
            <a:r>
              <a:rPr sz="2400" dirty="0">
                <a:solidFill>
                  <a:srgbClr val="3C5A77"/>
                </a:solidFill>
                <a:latin typeface="Helvetica"/>
                <a:cs typeface="Helvetica"/>
              </a:rPr>
              <a:t>and </a:t>
            </a:r>
            <a:r>
              <a:rPr sz="2400" spc="-5" dirty="0">
                <a:solidFill>
                  <a:srgbClr val="3C5A77"/>
                </a:solidFill>
                <a:latin typeface="Helvetica"/>
                <a:cs typeface="Helvetica"/>
              </a:rPr>
              <a:t>Grand</a:t>
            </a:r>
            <a:r>
              <a:rPr sz="2400" spc="15" dirty="0">
                <a:solidFill>
                  <a:srgbClr val="3C5A77"/>
                </a:solidFill>
                <a:latin typeface="Helvetica"/>
                <a:cs typeface="Helvetica"/>
              </a:rPr>
              <a:t> </a:t>
            </a:r>
            <a:r>
              <a:rPr sz="2400" spc="-5" dirty="0">
                <a:solidFill>
                  <a:srgbClr val="3C5A77"/>
                </a:solidFill>
                <a:latin typeface="Helvetica"/>
                <a:cs typeface="Helvetica"/>
              </a:rPr>
              <a:t>Unification</a:t>
            </a:r>
            <a:endParaRPr sz="2400">
              <a:latin typeface="Helvetica"/>
              <a:cs typeface="Helvetica"/>
            </a:endParaRPr>
          </a:p>
          <a:p>
            <a:pPr marL="298185" indent="-285495">
              <a:spcBef>
                <a:spcPts val="1019"/>
              </a:spcBef>
              <a:buSzPct val="90000"/>
              <a:buFont typeface="Arial"/>
              <a:buChar char="•"/>
              <a:tabLst>
                <a:tab pos="297551" algn="l"/>
                <a:tab pos="298185" algn="l"/>
              </a:tabLst>
            </a:pPr>
            <a:r>
              <a:rPr sz="2000" dirty="0">
                <a:solidFill>
                  <a:srgbClr val="5680AB"/>
                </a:solidFill>
                <a:latin typeface="Helvetica"/>
                <a:cs typeface="Helvetica"/>
              </a:rPr>
              <a:t>Nucleon</a:t>
            </a:r>
            <a:r>
              <a:rPr sz="2000" spc="-15" dirty="0">
                <a:solidFill>
                  <a:srgbClr val="5680AB"/>
                </a:solidFill>
                <a:latin typeface="Helvetica"/>
                <a:cs typeface="Helvetica"/>
              </a:rPr>
              <a:t> </a:t>
            </a:r>
            <a:r>
              <a:rPr sz="2000" dirty="0">
                <a:solidFill>
                  <a:srgbClr val="5680AB"/>
                </a:solidFill>
                <a:latin typeface="Helvetica"/>
                <a:cs typeface="Helvetica"/>
              </a:rPr>
              <a:t>Decay</a:t>
            </a:r>
            <a:endParaRPr sz="2000">
              <a:latin typeface="Helvetica"/>
              <a:cs typeface="Helvetica"/>
            </a:endParaRPr>
          </a:p>
          <a:p>
            <a:pPr marL="298185" indent="-285495">
              <a:spcBef>
                <a:spcPts val="985"/>
              </a:spcBef>
              <a:buSzPct val="90000"/>
              <a:buFont typeface="Arial"/>
              <a:buChar char="•"/>
              <a:tabLst>
                <a:tab pos="297551" algn="l"/>
                <a:tab pos="298185" algn="l"/>
              </a:tabLst>
            </a:pPr>
            <a:r>
              <a:rPr sz="2000" spc="-5" dirty="0">
                <a:solidFill>
                  <a:srgbClr val="5680AB"/>
                </a:solidFill>
                <a:latin typeface="Helvetica"/>
                <a:cs typeface="Helvetica"/>
              </a:rPr>
              <a:t>Neutron/Anti-Neutron</a:t>
            </a:r>
            <a:r>
              <a:rPr sz="2000" spc="-15" dirty="0">
                <a:solidFill>
                  <a:srgbClr val="5680AB"/>
                </a:solidFill>
                <a:latin typeface="Helvetica"/>
                <a:cs typeface="Helvetica"/>
              </a:rPr>
              <a:t> </a:t>
            </a:r>
            <a:r>
              <a:rPr sz="2000" dirty="0">
                <a:solidFill>
                  <a:srgbClr val="5680AB"/>
                </a:solidFill>
                <a:latin typeface="Helvetica"/>
                <a:cs typeface="Helvetica"/>
              </a:rPr>
              <a:t>Oscillation</a:t>
            </a:r>
            <a:endParaRPr sz="2000">
              <a:latin typeface="Helvetica"/>
              <a:cs typeface="Helvetica"/>
            </a:endParaRPr>
          </a:p>
          <a:p>
            <a:pPr>
              <a:lnSpc>
                <a:spcPct val="100000"/>
              </a:lnSpc>
              <a:buChar char="•"/>
            </a:pPr>
            <a:endParaRPr sz="2500">
              <a:latin typeface="Times New Roman"/>
              <a:cs typeface="Times New Roman"/>
            </a:endParaRPr>
          </a:p>
          <a:p>
            <a:pPr marL="298185" indent="-285495">
              <a:buFont typeface="Arial"/>
              <a:buChar char="•"/>
              <a:tabLst>
                <a:tab pos="297551" algn="l"/>
                <a:tab pos="298185" algn="l"/>
              </a:tabLst>
            </a:pPr>
            <a:r>
              <a:rPr sz="2400" spc="-5" dirty="0">
                <a:solidFill>
                  <a:srgbClr val="3C5A77"/>
                </a:solidFill>
                <a:latin typeface="Helvetica"/>
                <a:cs typeface="Helvetica"/>
              </a:rPr>
              <a:t>Neutrino</a:t>
            </a:r>
            <a:r>
              <a:rPr sz="2400" spc="-140" dirty="0">
                <a:solidFill>
                  <a:srgbClr val="3C5A77"/>
                </a:solidFill>
                <a:latin typeface="Helvetica"/>
                <a:cs typeface="Helvetica"/>
              </a:rPr>
              <a:t> </a:t>
            </a:r>
            <a:r>
              <a:rPr sz="2400" spc="-5" dirty="0">
                <a:solidFill>
                  <a:srgbClr val="3C5A77"/>
                </a:solidFill>
                <a:latin typeface="Helvetica"/>
                <a:cs typeface="Helvetica"/>
              </a:rPr>
              <a:t>Astrophysics</a:t>
            </a:r>
            <a:endParaRPr sz="2400">
              <a:latin typeface="Helvetica"/>
              <a:cs typeface="Helvetica"/>
            </a:endParaRPr>
          </a:p>
          <a:p>
            <a:pPr marL="298185" indent="-285495">
              <a:spcBef>
                <a:spcPts val="1000"/>
              </a:spcBef>
              <a:buSzPct val="90000"/>
              <a:buFont typeface="Arial"/>
              <a:buChar char="•"/>
              <a:tabLst>
                <a:tab pos="297551" algn="l"/>
                <a:tab pos="298185" algn="l"/>
              </a:tabLst>
            </a:pPr>
            <a:r>
              <a:rPr sz="2000" spc="-5" dirty="0">
                <a:solidFill>
                  <a:srgbClr val="5680AB"/>
                </a:solidFill>
                <a:latin typeface="Helvetica"/>
                <a:cs typeface="Helvetica"/>
              </a:rPr>
              <a:t>Supernova Burst</a:t>
            </a:r>
            <a:r>
              <a:rPr sz="2000" spc="-20" dirty="0">
                <a:solidFill>
                  <a:srgbClr val="5680AB"/>
                </a:solidFill>
                <a:latin typeface="Helvetica"/>
                <a:cs typeface="Helvetica"/>
              </a:rPr>
              <a:t> </a:t>
            </a:r>
            <a:r>
              <a:rPr sz="2000" spc="-5" dirty="0">
                <a:solidFill>
                  <a:srgbClr val="5680AB"/>
                </a:solidFill>
                <a:latin typeface="Helvetica"/>
                <a:cs typeface="Helvetica"/>
              </a:rPr>
              <a:t>Neutrinos</a:t>
            </a:r>
            <a:endParaRPr sz="2000">
              <a:latin typeface="Helvetica"/>
              <a:cs typeface="Helvetica"/>
            </a:endParaRPr>
          </a:p>
        </p:txBody>
      </p:sp>
      <p:sp>
        <p:nvSpPr>
          <p:cNvPr id="4" name="object 4"/>
          <p:cNvSpPr/>
          <p:nvPr/>
        </p:nvSpPr>
        <p:spPr>
          <a:xfrm>
            <a:off x="6829165" y="1570808"/>
            <a:ext cx="1842269" cy="111458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9002" y="3282696"/>
            <a:ext cx="1350263" cy="126492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952490" y="4959096"/>
            <a:ext cx="1734311" cy="114909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21771"/>
            <a:ext cx="9171372" cy="6298681"/>
          </a:xfrm>
          <a:prstGeom prst="rect">
            <a:avLst/>
          </a:prstGeom>
        </p:spPr>
      </p:pic>
      <p:pic>
        <p:nvPicPr>
          <p:cNvPr id="2" name="Picture 1">
            <a:extLst>
              <a:ext uri="{FF2B5EF4-FFF2-40B4-BE49-F238E27FC236}">
                <a16:creationId xmlns:a16="http://schemas.microsoft.com/office/drawing/2014/main" id="{A51684F7-B0B3-C845-8E09-4D6FCF182019}"/>
              </a:ext>
            </a:extLst>
          </p:cNvPr>
          <p:cNvPicPr>
            <a:picLocks noChangeAspect="1"/>
          </p:cNvPicPr>
          <p:nvPr/>
        </p:nvPicPr>
        <p:blipFill>
          <a:blip r:embed="rId3"/>
          <a:stretch>
            <a:fillRect/>
          </a:stretch>
        </p:blipFill>
        <p:spPr>
          <a:xfrm>
            <a:off x="838200" y="914400"/>
            <a:ext cx="6797789" cy="3505200"/>
          </a:xfrm>
          <a:prstGeom prst="rect">
            <a:avLst/>
          </a:prstGeom>
        </p:spPr>
      </p:pic>
    </p:spTree>
    <p:extLst>
      <p:ext uri="{BB962C8B-B14F-4D97-AF65-F5344CB8AC3E}">
        <p14:creationId xmlns:p14="http://schemas.microsoft.com/office/powerpoint/2010/main" val="1245463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for “unknown unknowns” </a:t>
            </a:r>
          </a:p>
        </p:txBody>
      </p:sp>
      <p:sp>
        <p:nvSpPr>
          <p:cNvPr id="3" name="Content Placeholder 2"/>
          <p:cNvSpPr>
            <a:spLocks noGrp="1"/>
          </p:cNvSpPr>
          <p:nvPr>
            <p:ph idx="1"/>
          </p:nvPr>
        </p:nvSpPr>
        <p:spPr>
          <a:xfrm>
            <a:off x="762015" y="990600"/>
            <a:ext cx="7924915" cy="5334000"/>
          </a:xfrm>
        </p:spPr>
        <p:txBody>
          <a:bodyPr>
            <a:normAutofit fontScale="92500" lnSpcReduction="20000"/>
          </a:bodyPr>
          <a:lstStyle/>
          <a:p>
            <a:pPr marL="0" indent="0">
              <a:buNone/>
            </a:pPr>
            <a:r>
              <a:rPr lang="en-US" sz="3000" dirty="0">
                <a:solidFill>
                  <a:schemeClr val="tx2">
                    <a:lumMod val="75000"/>
                  </a:schemeClr>
                </a:solidFill>
              </a:rPr>
              <a:t>Needs a synergic use of:</a:t>
            </a:r>
          </a:p>
          <a:p>
            <a:pPr marL="0" indent="0">
              <a:buNone/>
            </a:pPr>
            <a:endParaRPr lang="en-US" sz="3000" dirty="0">
              <a:solidFill>
                <a:schemeClr val="tx2">
                  <a:lumMod val="75000"/>
                </a:schemeClr>
              </a:solidFill>
            </a:endParaRPr>
          </a:p>
          <a:p>
            <a:r>
              <a:rPr lang="en-US" dirty="0">
                <a:solidFill>
                  <a:schemeClr val="tx2">
                    <a:lumMod val="75000"/>
                  </a:schemeClr>
                </a:solidFill>
              </a:rPr>
              <a:t>High-Energy colliders </a:t>
            </a:r>
          </a:p>
          <a:p>
            <a:r>
              <a:rPr lang="en-US" dirty="0">
                <a:solidFill>
                  <a:schemeClr val="tx2">
                    <a:lumMod val="75000"/>
                  </a:schemeClr>
                </a:solidFill>
              </a:rPr>
              <a:t>neutrino experiments (solar, atmospheric, </a:t>
            </a:r>
            <a:r>
              <a:rPr lang="en-US" dirty="0" err="1">
                <a:solidFill>
                  <a:schemeClr val="tx2">
                    <a:lumMod val="75000"/>
                  </a:schemeClr>
                </a:solidFill>
              </a:rPr>
              <a:t>cosmogenic</a:t>
            </a:r>
            <a:r>
              <a:rPr lang="en-US" dirty="0">
                <a:solidFill>
                  <a:schemeClr val="tx2">
                    <a:lumMod val="75000"/>
                  </a:schemeClr>
                </a:solidFill>
              </a:rPr>
              <a:t>, short/long baseline, reactors, 0</a:t>
            </a:r>
            <a:r>
              <a:rPr lang="en-US" dirty="0">
                <a:solidFill>
                  <a:schemeClr val="tx2">
                    <a:lumMod val="75000"/>
                  </a:schemeClr>
                </a:solidFill>
                <a:latin typeface="Symbol" charset="2"/>
                <a:cs typeface="Symbol" charset="2"/>
              </a:rPr>
              <a:t>ν</a:t>
            </a:r>
            <a:r>
              <a:rPr lang="en-US" dirty="0">
                <a:solidFill>
                  <a:schemeClr val="tx2">
                    <a:lumMod val="75000"/>
                  </a:schemeClr>
                </a:solidFill>
              </a:rPr>
              <a:t>ββ decays, masses) </a:t>
            </a:r>
          </a:p>
          <a:p>
            <a:r>
              <a:rPr lang="en-US" dirty="0">
                <a:solidFill>
                  <a:schemeClr val="tx2">
                    <a:lumMod val="75000"/>
                  </a:schemeClr>
                </a:solidFill>
              </a:rPr>
              <a:t>cosmic surveys (CMB, Supernovae, BAO, Dark E)</a:t>
            </a:r>
          </a:p>
          <a:p>
            <a:r>
              <a:rPr lang="en-US" dirty="0">
                <a:solidFill>
                  <a:schemeClr val="tx2">
                    <a:lumMod val="75000"/>
                  </a:schemeClr>
                </a:solidFill>
              </a:rPr>
              <a:t>gravitational waves</a:t>
            </a:r>
          </a:p>
          <a:p>
            <a:r>
              <a:rPr lang="en-US" dirty="0">
                <a:solidFill>
                  <a:schemeClr val="tx2">
                    <a:lumMod val="75000"/>
                  </a:schemeClr>
                </a:solidFill>
              </a:rPr>
              <a:t>dark matter direct and indirect detection</a:t>
            </a:r>
          </a:p>
          <a:p>
            <a:r>
              <a:rPr lang="en-US" dirty="0">
                <a:solidFill>
                  <a:schemeClr val="tx2">
                    <a:lumMod val="75000"/>
                  </a:schemeClr>
                </a:solidFill>
              </a:rPr>
              <a:t>precision measurements of rare decays and phenomena</a:t>
            </a:r>
          </a:p>
          <a:p>
            <a:r>
              <a:rPr lang="en-US" dirty="0">
                <a:solidFill>
                  <a:schemeClr val="tx2">
                    <a:lumMod val="75000"/>
                  </a:schemeClr>
                </a:solidFill>
              </a:rPr>
              <a:t>dedicated searches (WIMPS, </a:t>
            </a:r>
            <a:r>
              <a:rPr lang="en-US" dirty="0" err="1">
                <a:solidFill>
                  <a:schemeClr val="tx2">
                    <a:lumMod val="75000"/>
                  </a:schemeClr>
                </a:solidFill>
              </a:rPr>
              <a:t>axions</a:t>
            </a:r>
            <a:r>
              <a:rPr lang="en-US" dirty="0">
                <a:solidFill>
                  <a:schemeClr val="tx2">
                    <a:lumMod val="75000"/>
                  </a:schemeClr>
                </a:solidFill>
              </a:rPr>
              <a:t>, dark-sector particles)</a:t>
            </a:r>
          </a:p>
          <a:p>
            <a:r>
              <a:rPr lang="en-US" dirty="0">
                <a:solidFill>
                  <a:schemeClr val="tx2">
                    <a:lumMod val="75000"/>
                  </a:schemeClr>
                </a:solidFill>
              </a:rPr>
              <a:t>…..</a:t>
            </a:r>
          </a:p>
        </p:txBody>
      </p:sp>
      <p:pic>
        <p:nvPicPr>
          <p:cNvPr id="4" name="Picture 3" descr="LEAVE-NO-STONE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1200" y="5486400"/>
            <a:ext cx="2082800" cy="1562100"/>
          </a:xfrm>
          <a:prstGeom prst="rect">
            <a:avLst/>
          </a:prstGeom>
        </p:spPr>
      </p:pic>
    </p:spTree>
    <p:extLst>
      <p:ext uri="{BB962C8B-B14F-4D97-AF65-F5344CB8AC3E}">
        <p14:creationId xmlns:p14="http://schemas.microsoft.com/office/powerpoint/2010/main" val="569956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55600"/>
            <a:ext cx="9144000" cy="6139668"/>
          </a:xfrm>
          <a:prstGeom prst="rect">
            <a:avLst/>
          </a:prstGeom>
        </p:spPr>
      </p:pic>
      <p:pic>
        <p:nvPicPr>
          <p:cNvPr id="2" name="Picture 1">
            <a:extLst>
              <a:ext uri="{FF2B5EF4-FFF2-40B4-BE49-F238E27FC236}">
                <a16:creationId xmlns:a16="http://schemas.microsoft.com/office/drawing/2014/main" id="{CFFAECF0-4738-3149-B69B-5946C0BA2AF3}"/>
              </a:ext>
            </a:extLst>
          </p:cNvPr>
          <p:cNvPicPr>
            <a:picLocks noChangeAspect="1"/>
          </p:cNvPicPr>
          <p:nvPr/>
        </p:nvPicPr>
        <p:blipFill>
          <a:blip r:embed="rId3"/>
          <a:stretch>
            <a:fillRect/>
          </a:stretch>
        </p:blipFill>
        <p:spPr>
          <a:xfrm>
            <a:off x="6477000" y="838200"/>
            <a:ext cx="2393078" cy="2362200"/>
          </a:xfrm>
          <a:prstGeom prst="rect">
            <a:avLst/>
          </a:prstGeom>
        </p:spPr>
      </p:pic>
      <p:pic>
        <p:nvPicPr>
          <p:cNvPr id="3" name="Picture 2">
            <a:extLst>
              <a:ext uri="{FF2B5EF4-FFF2-40B4-BE49-F238E27FC236}">
                <a16:creationId xmlns:a16="http://schemas.microsoft.com/office/drawing/2014/main" id="{8554C7AD-8D86-8D46-85E2-342B2F300BAE}"/>
              </a:ext>
            </a:extLst>
          </p:cNvPr>
          <p:cNvPicPr>
            <a:picLocks noChangeAspect="1"/>
          </p:cNvPicPr>
          <p:nvPr/>
        </p:nvPicPr>
        <p:blipFill>
          <a:blip r:embed="rId4"/>
          <a:stretch>
            <a:fillRect/>
          </a:stretch>
        </p:blipFill>
        <p:spPr>
          <a:xfrm>
            <a:off x="6477000" y="3200400"/>
            <a:ext cx="2393078" cy="2327355"/>
          </a:xfrm>
          <a:prstGeom prst="rect">
            <a:avLst/>
          </a:prstGeom>
        </p:spPr>
      </p:pic>
      <p:pic>
        <p:nvPicPr>
          <p:cNvPr id="5" name="Picture 4">
            <a:extLst>
              <a:ext uri="{FF2B5EF4-FFF2-40B4-BE49-F238E27FC236}">
                <a16:creationId xmlns:a16="http://schemas.microsoft.com/office/drawing/2014/main" id="{C435192D-7551-DE40-82AA-1107E62EF76C}"/>
              </a:ext>
            </a:extLst>
          </p:cNvPr>
          <p:cNvPicPr>
            <a:picLocks noChangeAspect="1"/>
          </p:cNvPicPr>
          <p:nvPr/>
        </p:nvPicPr>
        <p:blipFill>
          <a:blip r:embed="rId5"/>
          <a:stretch>
            <a:fillRect/>
          </a:stretch>
        </p:blipFill>
        <p:spPr>
          <a:xfrm>
            <a:off x="0" y="1371600"/>
            <a:ext cx="4719778" cy="2514600"/>
          </a:xfrm>
          <a:prstGeom prst="rect">
            <a:avLst/>
          </a:prstGeom>
        </p:spPr>
      </p:pic>
    </p:spTree>
    <p:extLst>
      <p:ext uri="{BB962C8B-B14F-4D97-AF65-F5344CB8AC3E}">
        <p14:creationId xmlns:p14="http://schemas.microsoft.com/office/powerpoint/2010/main" val="2620009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DF9B0-F93D-984C-94AF-CAA521D4DCE1}"/>
              </a:ext>
            </a:extLst>
          </p:cNvPr>
          <p:cNvPicPr>
            <a:picLocks noChangeAspect="1"/>
          </p:cNvPicPr>
          <p:nvPr/>
        </p:nvPicPr>
        <p:blipFill>
          <a:blip r:embed="rId2"/>
          <a:stretch>
            <a:fillRect/>
          </a:stretch>
        </p:blipFill>
        <p:spPr>
          <a:xfrm>
            <a:off x="0" y="152400"/>
            <a:ext cx="9144000" cy="6557270"/>
          </a:xfrm>
          <a:prstGeom prst="rect">
            <a:avLst/>
          </a:prstGeom>
        </p:spPr>
      </p:pic>
      <p:pic>
        <p:nvPicPr>
          <p:cNvPr id="5" name="Picture 4">
            <a:extLst>
              <a:ext uri="{FF2B5EF4-FFF2-40B4-BE49-F238E27FC236}">
                <a16:creationId xmlns:a16="http://schemas.microsoft.com/office/drawing/2014/main" id="{C509B85A-6FC1-9F42-9760-BD735D11C8E4}"/>
              </a:ext>
            </a:extLst>
          </p:cNvPr>
          <p:cNvPicPr>
            <a:picLocks noChangeAspect="1"/>
          </p:cNvPicPr>
          <p:nvPr/>
        </p:nvPicPr>
        <p:blipFill>
          <a:blip r:embed="rId3"/>
          <a:stretch>
            <a:fillRect/>
          </a:stretch>
        </p:blipFill>
        <p:spPr>
          <a:xfrm>
            <a:off x="5029200" y="1836310"/>
            <a:ext cx="3126352" cy="3040490"/>
          </a:xfrm>
          <a:prstGeom prst="rect">
            <a:avLst/>
          </a:prstGeom>
        </p:spPr>
      </p:pic>
    </p:spTree>
    <p:extLst>
      <p:ext uri="{BB962C8B-B14F-4D97-AF65-F5344CB8AC3E}">
        <p14:creationId xmlns:p14="http://schemas.microsoft.com/office/powerpoint/2010/main" val="83743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07" y="833808"/>
            <a:ext cx="8850630" cy="1270"/>
          </a:xfrm>
          <a:custGeom>
            <a:avLst/>
            <a:gdLst/>
            <a:ahLst/>
            <a:cxnLst/>
            <a:rect l="l" t="t" r="r" b="b"/>
            <a:pathLst>
              <a:path w="8850630" h="1269">
                <a:moveTo>
                  <a:pt x="0" y="0"/>
                </a:moveTo>
                <a:lnTo>
                  <a:pt x="8850437" y="1118"/>
                </a:lnTo>
              </a:path>
            </a:pathLst>
          </a:custGeom>
          <a:ln w="12700">
            <a:solidFill>
              <a:srgbClr val="3C5B77"/>
            </a:solidFill>
          </a:ln>
        </p:spPr>
        <p:txBody>
          <a:bodyPr wrap="square" lIns="0" tIns="0" rIns="0" bIns="0" rtlCol="0"/>
          <a:lstStyle/>
          <a:p>
            <a:endParaRPr/>
          </a:p>
        </p:txBody>
      </p:sp>
      <p:sp>
        <p:nvSpPr>
          <p:cNvPr id="3" name="object 3"/>
          <p:cNvSpPr txBox="1">
            <a:spLocks noGrp="1"/>
          </p:cNvSpPr>
          <p:nvPr>
            <p:ph type="title"/>
          </p:nvPr>
        </p:nvSpPr>
        <p:spPr>
          <a:xfrm>
            <a:off x="444502" y="424179"/>
            <a:ext cx="5118100" cy="360680"/>
          </a:xfrm>
          <a:prstGeom prst="rect">
            <a:avLst/>
          </a:prstGeom>
        </p:spPr>
        <p:txBody>
          <a:bodyPr vert="horz" wrap="square" lIns="0" tIns="12689" rIns="0" bIns="0" rtlCol="0">
            <a:spAutoFit/>
          </a:bodyPr>
          <a:lstStyle/>
          <a:p>
            <a:pPr marL="12689">
              <a:spcBef>
                <a:spcPts val="100"/>
              </a:spcBef>
            </a:pPr>
            <a:r>
              <a:rPr spc="-5" dirty="0"/>
              <a:t>CP Violation </a:t>
            </a:r>
            <a:r>
              <a:rPr dirty="0"/>
              <a:t>and MH Sensitivity</a:t>
            </a:r>
          </a:p>
        </p:txBody>
      </p:sp>
      <p:pic>
        <p:nvPicPr>
          <p:cNvPr id="6" name="Picture 5">
            <a:extLst>
              <a:ext uri="{FF2B5EF4-FFF2-40B4-BE49-F238E27FC236}">
                <a16:creationId xmlns:a16="http://schemas.microsoft.com/office/drawing/2014/main" id="{91CA8108-A2E0-0749-8D13-4C08B376266A}"/>
              </a:ext>
            </a:extLst>
          </p:cNvPr>
          <p:cNvPicPr>
            <a:picLocks noChangeAspect="1"/>
          </p:cNvPicPr>
          <p:nvPr/>
        </p:nvPicPr>
        <p:blipFill>
          <a:blip r:embed="rId2"/>
          <a:stretch>
            <a:fillRect/>
          </a:stretch>
        </p:blipFill>
        <p:spPr>
          <a:xfrm>
            <a:off x="4408714" y="1371600"/>
            <a:ext cx="4174605" cy="4231018"/>
          </a:xfrm>
          <a:prstGeom prst="rect">
            <a:avLst/>
          </a:prstGeom>
        </p:spPr>
      </p:pic>
      <p:pic>
        <p:nvPicPr>
          <p:cNvPr id="7" name="Picture 6">
            <a:extLst>
              <a:ext uri="{FF2B5EF4-FFF2-40B4-BE49-F238E27FC236}">
                <a16:creationId xmlns:a16="http://schemas.microsoft.com/office/drawing/2014/main" id="{F3D188B0-99B2-404E-A090-BC861AA8AFAD}"/>
              </a:ext>
            </a:extLst>
          </p:cNvPr>
          <p:cNvPicPr>
            <a:picLocks noChangeAspect="1"/>
          </p:cNvPicPr>
          <p:nvPr/>
        </p:nvPicPr>
        <p:blipFill>
          <a:blip r:embed="rId3"/>
          <a:stretch>
            <a:fillRect/>
          </a:stretch>
        </p:blipFill>
        <p:spPr>
          <a:xfrm>
            <a:off x="203517" y="1386011"/>
            <a:ext cx="4139883" cy="425278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1746"/>
            <a:ext cx="9144000" cy="6116654"/>
          </a:xfrm>
          <a:prstGeom prst="rect">
            <a:avLst/>
          </a:prstGeom>
        </p:spPr>
      </p:pic>
      <p:sp>
        <p:nvSpPr>
          <p:cNvPr id="2" name="TextBox 1">
            <a:extLst>
              <a:ext uri="{FF2B5EF4-FFF2-40B4-BE49-F238E27FC236}">
                <a16:creationId xmlns:a16="http://schemas.microsoft.com/office/drawing/2014/main" id="{3A8D6275-E67B-244C-9D26-22AE108C47F0}"/>
              </a:ext>
            </a:extLst>
          </p:cNvPr>
          <p:cNvSpPr txBox="1"/>
          <p:nvPr/>
        </p:nvSpPr>
        <p:spPr>
          <a:xfrm>
            <a:off x="381000" y="5879068"/>
            <a:ext cx="82296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93747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07" y="833808"/>
            <a:ext cx="8850630" cy="1270"/>
          </a:xfrm>
          <a:custGeom>
            <a:avLst/>
            <a:gdLst/>
            <a:ahLst/>
            <a:cxnLst/>
            <a:rect l="l" t="t" r="r" b="b"/>
            <a:pathLst>
              <a:path w="8850630" h="1269">
                <a:moveTo>
                  <a:pt x="0" y="0"/>
                </a:moveTo>
                <a:lnTo>
                  <a:pt x="8850437" y="1118"/>
                </a:lnTo>
              </a:path>
            </a:pathLst>
          </a:custGeom>
          <a:ln w="12700">
            <a:solidFill>
              <a:srgbClr val="3C5B77"/>
            </a:solidFill>
          </a:ln>
        </p:spPr>
        <p:txBody>
          <a:bodyPr wrap="square" lIns="0" tIns="0" rIns="0" bIns="0" rtlCol="0"/>
          <a:lstStyle/>
          <a:p>
            <a:endParaRPr/>
          </a:p>
        </p:txBody>
      </p:sp>
      <p:sp>
        <p:nvSpPr>
          <p:cNvPr id="3" name="object 3"/>
          <p:cNvSpPr txBox="1">
            <a:spLocks noGrp="1"/>
          </p:cNvSpPr>
          <p:nvPr>
            <p:ph type="title"/>
          </p:nvPr>
        </p:nvSpPr>
        <p:spPr>
          <a:xfrm>
            <a:off x="444502" y="424179"/>
            <a:ext cx="5328920" cy="360680"/>
          </a:xfrm>
          <a:prstGeom prst="rect">
            <a:avLst/>
          </a:prstGeom>
        </p:spPr>
        <p:txBody>
          <a:bodyPr vert="horz" wrap="square" lIns="0" tIns="12689" rIns="0" bIns="0" rtlCol="0">
            <a:spAutoFit/>
          </a:bodyPr>
          <a:lstStyle/>
          <a:p>
            <a:pPr marL="12689">
              <a:spcBef>
                <a:spcPts val="100"/>
              </a:spcBef>
            </a:pPr>
            <a:r>
              <a:rPr dirty="0"/>
              <a:t>Supernova Burst/Low </a:t>
            </a:r>
            <a:r>
              <a:rPr spc="-5" dirty="0"/>
              <a:t>Energy</a:t>
            </a:r>
            <a:r>
              <a:rPr spc="-65" dirty="0"/>
              <a:t> </a:t>
            </a:r>
            <a:r>
              <a:rPr dirty="0"/>
              <a:t>Neutrinos</a:t>
            </a:r>
          </a:p>
        </p:txBody>
      </p:sp>
      <p:sp>
        <p:nvSpPr>
          <p:cNvPr id="4" name="object 4"/>
          <p:cNvSpPr/>
          <p:nvPr/>
        </p:nvSpPr>
        <p:spPr>
          <a:xfrm>
            <a:off x="664464" y="1493521"/>
            <a:ext cx="3249168" cy="258775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664466" y="4169156"/>
            <a:ext cx="7513320" cy="1971916"/>
          </a:xfrm>
          <a:prstGeom prst="rect">
            <a:avLst/>
          </a:prstGeom>
        </p:spPr>
        <p:txBody>
          <a:bodyPr vert="horz" wrap="square" lIns="0" tIns="79305" rIns="0" bIns="0" rtlCol="0">
            <a:spAutoFit/>
          </a:bodyPr>
          <a:lstStyle/>
          <a:p>
            <a:pPr marL="298185" indent="-285495">
              <a:spcBef>
                <a:spcPts val="625"/>
              </a:spcBef>
              <a:buFont typeface="Arial"/>
              <a:buChar char="•"/>
              <a:tabLst>
                <a:tab pos="297551" algn="l"/>
                <a:tab pos="298185" algn="l"/>
              </a:tabLst>
            </a:pPr>
            <a:r>
              <a:rPr spc="-5" dirty="0">
                <a:solidFill>
                  <a:srgbClr val="7030A0"/>
                </a:solidFill>
                <a:latin typeface="Helvetica"/>
                <a:cs typeface="Helvetica"/>
              </a:rPr>
              <a:t>Sensitive to </a:t>
            </a:r>
            <a:r>
              <a:rPr spc="-85" dirty="0">
                <a:solidFill>
                  <a:srgbClr val="7030A0"/>
                </a:solidFill>
                <a:latin typeface="Symbol"/>
                <a:cs typeface="Symbol"/>
              </a:rPr>
              <a:t>n</a:t>
            </a:r>
            <a:r>
              <a:rPr spc="-127" baseline="-13888" dirty="0">
                <a:solidFill>
                  <a:srgbClr val="7030A0"/>
                </a:solidFill>
                <a:latin typeface="Helvetica"/>
                <a:cs typeface="Helvetica"/>
              </a:rPr>
              <a:t>e</a:t>
            </a:r>
            <a:r>
              <a:rPr spc="-85" dirty="0">
                <a:solidFill>
                  <a:srgbClr val="7030A0"/>
                </a:solidFill>
                <a:latin typeface="Helvetica"/>
                <a:cs typeface="Helvetica"/>
              </a:rPr>
              <a:t>; </a:t>
            </a:r>
            <a:r>
              <a:rPr spc="-5" dirty="0">
                <a:solidFill>
                  <a:srgbClr val="7030A0"/>
                </a:solidFill>
                <a:latin typeface="Helvetica"/>
                <a:cs typeface="Helvetica"/>
              </a:rPr>
              <a:t>complementary to water C</a:t>
            </a:r>
            <a:r>
              <a:rPr lang="en-US" spc="-5" dirty="0">
                <a:solidFill>
                  <a:srgbClr val="7030A0"/>
                </a:solidFill>
                <a:latin typeface="Helvetica"/>
                <a:cs typeface="Helvetica"/>
              </a:rPr>
              <a:t>h</a:t>
            </a:r>
            <a:r>
              <a:rPr spc="-5" dirty="0">
                <a:solidFill>
                  <a:srgbClr val="7030A0"/>
                </a:solidFill>
                <a:latin typeface="Helvetica"/>
                <a:cs typeface="Helvetica"/>
              </a:rPr>
              <a:t>erenkov</a:t>
            </a:r>
            <a:r>
              <a:rPr spc="85" dirty="0">
                <a:solidFill>
                  <a:srgbClr val="7030A0"/>
                </a:solidFill>
                <a:latin typeface="Helvetica"/>
                <a:cs typeface="Helvetica"/>
              </a:rPr>
              <a:t> </a:t>
            </a:r>
            <a:r>
              <a:rPr spc="-5" dirty="0">
                <a:solidFill>
                  <a:srgbClr val="7030A0"/>
                </a:solidFill>
                <a:latin typeface="Helvetica"/>
                <a:cs typeface="Helvetica"/>
              </a:rPr>
              <a:t>detectors</a:t>
            </a:r>
            <a:endParaRPr dirty="0">
              <a:latin typeface="Helvetica"/>
              <a:cs typeface="Helvetica"/>
            </a:endParaRPr>
          </a:p>
          <a:p>
            <a:pPr marL="298185" marR="978299" indent="-285495">
              <a:lnSpc>
                <a:spcPct val="102200"/>
              </a:lnSpc>
              <a:spcBef>
                <a:spcPts val="480"/>
              </a:spcBef>
              <a:buFont typeface="Arial"/>
              <a:buChar char="•"/>
              <a:tabLst>
                <a:tab pos="297551" algn="l"/>
                <a:tab pos="298185" algn="l"/>
              </a:tabLst>
            </a:pPr>
            <a:r>
              <a:rPr spc="-15" dirty="0">
                <a:solidFill>
                  <a:srgbClr val="3C5A77"/>
                </a:solidFill>
                <a:latin typeface="Helvetica"/>
                <a:cs typeface="Helvetica"/>
              </a:rPr>
              <a:t>Tracks </a:t>
            </a:r>
            <a:r>
              <a:rPr spc="-5" dirty="0">
                <a:solidFill>
                  <a:srgbClr val="3C5A77"/>
                </a:solidFill>
                <a:latin typeface="Helvetica"/>
                <a:cs typeface="Helvetica"/>
              </a:rPr>
              <a:t>only </a:t>
            </a:r>
            <a:r>
              <a:rPr dirty="0">
                <a:solidFill>
                  <a:srgbClr val="3C5A77"/>
                </a:solidFill>
                <a:latin typeface="Helvetica"/>
                <a:cs typeface="Helvetica"/>
              </a:rPr>
              <a:t>a </a:t>
            </a:r>
            <a:r>
              <a:rPr spc="-5" dirty="0">
                <a:solidFill>
                  <a:srgbClr val="3C5A77"/>
                </a:solidFill>
                <a:latin typeface="Helvetica"/>
                <a:cs typeface="Helvetica"/>
              </a:rPr>
              <a:t>few centimeters long but event-by-event energy  reconstruction </a:t>
            </a:r>
            <a:r>
              <a:rPr dirty="0">
                <a:solidFill>
                  <a:srgbClr val="3C5A77"/>
                </a:solidFill>
                <a:latin typeface="Helvetica"/>
                <a:cs typeface="Helvetica"/>
              </a:rPr>
              <a:t>is </a:t>
            </a:r>
            <a:r>
              <a:rPr spc="-5" dirty="0">
                <a:solidFill>
                  <a:srgbClr val="3C5A77"/>
                </a:solidFill>
                <a:latin typeface="Helvetica"/>
                <a:cs typeface="Helvetica"/>
              </a:rPr>
              <a:t>possible </a:t>
            </a:r>
            <a:r>
              <a:rPr dirty="0">
                <a:solidFill>
                  <a:srgbClr val="3C5A77"/>
                </a:solidFill>
                <a:latin typeface="Helvetica"/>
                <a:cs typeface="Helvetica"/>
              </a:rPr>
              <a:t>in</a:t>
            </a:r>
            <a:r>
              <a:rPr spc="-15" dirty="0">
                <a:solidFill>
                  <a:srgbClr val="3C5A77"/>
                </a:solidFill>
                <a:latin typeface="Helvetica"/>
                <a:cs typeface="Helvetica"/>
              </a:rPr>
              <a:t> </a:t>
            </a:r>
            <a:r>
              <a:rPr spc="-5" dirty="0">
                <a:solidFill>
                  <a:srgbClr val="3C5A77"/>
                </a:solidFill>
                <a:latin typeface="Helvetica"/>
                <a:cs typeface="Helvetica"/>
              </a:rPr>
              <a:t>LAr</a:t>
            </a:r>
            <a:endParaRPr dirty="0">
              <a:latin typeface="Helvetica"/>
              <a:cs typeface="Helvetica"/>
            </a:endParaRPr>
          </a:p>
          <a:p>
            <a:pPr marL="298185" indent="-285495">
              <a:spcBef>
                <a:spcPts val="530"/>
              </a:spcBef>
              <a:buFont typeface="Arial"/>
              <a:buChar char="•"/>
              <a:tabLst>
                <a:tab pos="297551" algn="l"/>
                <a:tab pos="298185" algn="l"/>
              </a:tabLst>
            </a:pPr>
            <a:r>
              <a:rPr spc="-5" dirty="0">
                <a:solidFill>
                  <a:srgbClr val="3C5A77"/>
                </a:solidFill>
                <a:latin typeface="Helvetica"/>
                <a:cs typeface="Helvetica"/>
              </a:rPr>
              <a:t>Pointing may be possible using elastic scattering (ES) from</a:t>
            </a:r>
            <a:r>
              <a:rPr spc="40" dirty="0">
                <a:solidFill>
                  <a:srgbClr val="3C5A77"/>
                </a:solidFill>
                <a:latin typeface="Helvetica"/>
                <a:cs typeface="Helvetica"/>
              </a:rPr>
              <a:t> </a:t>
            </a:r>
            <a:r>
              <a:rPr spc="-5" dirty="0">
                <a:solidFill>
                  <a:srgbClr val="3C5A77"/>
                </a:solidFill>
                <a:latin typeface="Helvetica"/>
                <a:cs typeface="Helvetica"/>
              </a:rPr>
              <a:t>electrons</a:t>
            </a:r>
            <a:endParaRPr dirty="0">
              <a:latin typeface="Helvetica"/>
              <a:cs typeface="Helvetica"/>
            </a:endParaRPr>
          </a:p>
          <a:p>
            <a:pPr marL="298185" marR="5076" indent="-285495">
              <a:lnSpc>
                <a:spcPct val="102200"/>
              </a:lnSpc>
              <a:spcBef>
                <a:spcPts val="600"/>
              </a:spcBef>
              <a:buFont typeface="Arial"/>
              <a:buChar char="•"/>
              <a:tabLst>
                <a:tab pos="297551" algn="l"/>
                <a:tab pos="298185" algn="l"/>
              </a:tabLst>
            </a:pPr>
            <a:r>
              <a:rPr spc="-10" dirty="0">
                <a:solidFill>
                  <a:srgbClr val="3C5A77"/>
                </a:solidFill>
                <a:latin typeface="Helvetica"/>
                <a:cs typeface="Helvetica"/>
              </a:rPr>
              <a:t>Triggering </a:t>
            </a:r>
            <a:r>
              <a:rPr spc="-5" dirty="0">
                <a:solidFill>
                  <a:srgbClr val="3C5A77"/>
                </a:solidFill>
                <a:latin typeface="Helvetica"/>
                <a:cs typeface="Helvetica"/>
              </a:rPr>
              <a:t>understood for SNB (100 sec readout </a:t>
            </a:r>
            <a:r>
              <a:rPr spc="-10" dirty="0">
                <a:solidFill>
                  <a:srgbClr val="3C5A77"/>
                </a:solidFill>
                <a:latin typeface="Helvetica"/>
                <a:cs typeface="Helvetica"/>
              </a:rPr>
              <a:t>buffer) </a:t>
            </a:r>
            <a:r>
              <a:rPr spc="-5" dirty="0">
                <a:solidFill>
                  <a:srgbClr val="3C5A77"/>
                </a:solidFill>
                <a:latin typeface="Helvetica"/>
                <a:cs typeface="Helvetica"/>
              </a:rPr>
              <a:t>but </a:t>
            </a:r>
            <a:r>
              <a:rPr dirty="0">
                <a:solidFill>
                  <a:srgbClr val="3C5A77"/>
                </a:solidFill>
                <a:latin typeface="Helvetica"/>
                <a:cs typeface="Helvetica"/>
              </a:rPr>
              <a:t>a </a:t>
            </a:r>
            <a:r>
              <a:rPr spc="-5" dirty="0">
                <a:solidFill>
                  <a:srgbClr val="3C5A77"/>
                </a:solidFill>
                <a:latin typeface="Helvetica"/>
                <a:cs typeface="Helvetica"/>
              </a:rPr>
              <a:t>challenge  for solar</a:t>
            </a:r>
            <a:r>
              <a:rPr dirty="0">
                <a:solidFill>
                  <a:srgbClr val="3C5A77"/>
                </a:solidFill>
                <a:latin typeface="Helvetica"/>
                <a:cs typeface="Helvetica"/>
              </a:rPr>
              <a:t> </a:t>
            </a:r>
            <a:r>
              <a:rPr spc="-5" dirty="0">
                <a:solidFill>
                  <a:srgbClr val="3C5A77"/>
                </a:solidFill>
                <a:latin typeface="Helvetica"/>
                <a:cs typeface="Helvetica"/>
              </a:rPr>
              <a:t>neutrinos</a:t>
            </a:r>
            <a:endParaRPr dirty="0">
              <a:latin typeface="Helvetica"/>
              <a:cs typeface="Helvetica"/>
            </a:endParaRPr>
          </a:p>
        </p:txBody>
      </p:sp>
      <p:sp>
        <p:nvSpPr>
          <p:cNvPr id="6" name="object 6"/>
          <p:cNvSpPr/>
          <p:nvPr/>
        </p:nvSpPr>
        <p:spPr>
          <a:xfrm>
            <a:off x="1075944" y="3429000"/>
            <a:ext cx="1694688" cy="28956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967826" y="1065278"/>
            <a:ext cx="2578735" cy="446027"/>
          </a:xfrm>
          <a:prstGeom prst="rect">
            <a:avLst/>
          </a:prstGeom>
        </p:spPr>
        <p:txBody>
          <a:bodyPr vert="horz" wrap="square" lIns="0" tIns="9516" rIns="0" bIns="0" rtlCol="0">
            <a:spAutoFit/>
          </a:bodyPr>
          <a:lstStyle/>
          <a:p>
            <a:pPr marL="12689" marR="5076">
              <a:lnSpc>
                <a:spcPct val="101400"/>
              </a:lnSpc>
              <a:spcBef>
                <a:spcPts val="75"/>
              </a:spcBef>
            </a:pPr>
            <a:r>
              <a:rPr sz="1400" spc="-5" dirty="0">
                <a:solidFill>
                  <a:srgbClr val="3C5A77"/>
                </a:solidFill>
                <a:latin typeface="Helvetica"/>
                <a:cs typeface="Helvetica"/>
              </a:rPr>
              <a:t>Electron-capture </a:t>
            </a:r>
            <a:r>
              <a:rPr sz="1400" dirty="0">
                <a:solidFill>
                  <a:srgbClr val="3C5A77"/>
                </a:solidFill>
                <a:latin typeface="Helvetica"/>
                <a:cs typeface="Helvetica"/>
              </a:rPr>
              <a:t>SN </a:t>
            </a:r>
            <a:r>
              <a:rPr sz="1400" spc="-5" dirty="0">
                <a:solidFill>
                  <a:srgbClr val="3C5A77"/>
                </a:solidFill>
                <a:latin typeface="Helvetica"/>
                <a:cs typeface="Helvetica"/>
              </a:rPr>
              <a:t>at 10 kpc</a:t>
            </a:r>
            <a:r>
              <a:rPr sz="1400" spc="-60" dirty="0">
                <a:solidFill>
                  <a:srgbClr val="3C5A77"/>
                </a:solidFill>
                <a:latin typeface="Helvetica"/>
                <a:cs typeface="Helvetica"/>
              </a:rPr>
              <a:t> </a:t>
            </a:r>
            <a:r>
              <a:rPr sz="1400" dirty="0">
                <a:solidFill>
                  <a:srgbClr val="3C5A77"/>
                </a:solidFill>
                <a:latin typeface="Helvetica"/>
                <a:cs typeface="Helvetica"/>
              </a:rPr>
              <a:t>in  </a:t>
            </a:r>
            <a:r>
              <a:rPr sz="1400" spc="-5" dirty="0">
                <a:solidFill>
                  <a:srgbClr val="3C5A77"/>
                </a:solidFill>
                <a:latin typeface="Helvetica"/>
                <a:cs typeface="Helvetica"/>
              </a:rPr>
              <a:t>40-kt LArTPC [Huedepohl</a:t>
            </a:r>
            <a:r>
              <a:rPr sz="1400" spc="-55" dirty="0">
                <a:solidFill>
                  <a:srgbClr val="3C5A77"/>
                </a:solidFill>
                <a:latin typeface="Helvetica"/>
                <a:cs typeface="Helvetica"/>
              </a:rPr>
              <a:t> </a:t>
            </a:r>
            <a:r>
              <a:rPr sz="1400" spc="-5" dirty="0">
                <a:solidFill>
                  <a:srgbClr val="3C5A77"/>
                </a:solidFill>
                <a:latin typeface="Helvetica"/>
                <a:cs typeface="Helvetica"/>
              </a:rPr>
              <a:t>2009]</a:t>
            </a:r>
            <a:endParaRPr sz="1400">
              <a:latin typeface="Helvetica"/>
              <a:cs typeface="Helvetica"/>
            </a:endParaRPr>
          </a:p>
        </p:txBody>
      </p:sp>
      <p:sp>
        <p:nvSpPr>
          <p:cNvPr id="8" name="object 8"/>
          <p:cNvSpPr txBox="1"/>
          <p:nvPr/>
        </p:nvSpPr>
        <p:spPr>
          <a:xfrm>
            <a:off x="5038143" y="2674629"/>
            <a:ext cx="1119505" cy="228258"/>
          </a:xfrm>
          <a:prstGeom prst="rect">
            <a:avLst/>
          </a:prstGeom>
        </p:spPr>
        <p:txBody>
          <a:bodyPr vert="horz" wrap="square" lIns="0" tIns="12689" rIns="0" bIns="0" rtlCol="0">
            <a:spAutoFit/>
          </a:bodyPr>
          <a:lstStyle/>
          <a:p>
            <a:pPr marL="12689">
              <a:spcBef>
                <a:spcPts val="100"/>
              </a:spcBef>
            </a:pPr>
            <a:r>
              <a:rPr sz="1100" dirty="0">
                <a:solidFill>
                  <a:srgbClr val="92D050"/>
                </a:solidFill>
                <a:latin typeface="Helvetica"/>
                <a:cs typeface="Helvetica"/>
              </a:rPr>
              <a:t>K* </a:t>
            </a:r>
            <a:r>
              <a:rPr sz="1100" spc="-5" dirty="0">
                <a:solidFill>
                  <a:srgbClr val="92D050"/>
                </a:solidFill>
                <a:latin typeface="Helvetica"/>
                <a:cs typeface="Helvetica"/>
              </a:rPr>
              <a:t>de-excitation</a:t>
            </a:r>
            <a:r>
              <a:rPr sz="1100" spc="-20" dirty="0">
                <a:solidFill>
                  <a:srgbClr val="92D050"/>
                </a:solidFill>
                <a:latin typeface="Helvetica"/>
                <a:cs typeface="Helvetica"/>
              </a:rPr>
              <a:t> </a:t>
            </a:r>
            <a:r>
              <a:rPr sz="1400" spc="-760" dirty="0">
                <a:solidFill>
                  <a:srgbClr val="92D050"/>
                </a:solidFill>
                <a:latin typeface="Symbol"/>
                <a:cs typeface="Symbol"/>
              </a:rPr>
              <a:t>g</a:t>
            </a:r>
            <a:endParaRPr sz="1400">
              <a:latin typeface="Symbol"/>
              <a:cs typeface="Symbol"/>
            </a:endParaRPr>
          </a:p>
        </p:txBody>
      </p:sp>
      <p:sp>
        <p:nvSpPr>
          <p:cNvPr id="9" name="object 9"/>
          <p:cNvSpPr/>
          <p:nvPr/>
        </p:nvSpPr>
        <p:spPr>
          <a:xfrm>
            <a:off x="4532378" y="1435608"/>
            <a:ext cx="3959352" cy="2581656"/>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4894502" y="3547367"/>
            <a:ext cx="1681480" cy="399278"/>
          </a:xfrm>
          <a:prstGeom prst="rect">
            <a:avLst/>
          </a:prstGeom>
        </p:spPr>
        <p:txBody>
          <a:bodyPr vert="horz" wrap="square" lIns="0" tIns="20302" rIns="0" bIns="0" rtlCol="0">
            <a:spAutoFit/>
          </a:bodyPr>
          <a:lstStyle/>
          <a:p>
            <a:pPr marL="12689" marR="5076">
              <a:lnSpc>
                <a:spcPts val="1420"/>
              </a:lnSpc>
              <a:spcBef>
                <a:spcPts val="160"/>
              </a:spcBef>
            </a:pPr>
            <a:r>
              <a:rPr sz="1200" spc="-5" dirty="0">
                <a:solidFill>
                  <a:srgbClr val="7F7F7F"/>
                </a:solidFill>
                <a:latin typeface="Helvetica"/>
                <a:cs typeface="Helvetica"/>
              </a:rPr>
              <a:t>boxes-reconstructed</a:t>
            </a:r>
            <a:r>
              <a:rPr sz="1200" spc="-45" dirty="0">
                <a:solidFill>
                  <a:srgbClr val="7F7F7F"/>
                </a:solidFill>
                <a:latin typeface="Helvetica"/>
                <a:cs typeface="Helvetica"/>
              </a:rPr>
              <a:t> </a:t>
            </a:r>
            <a:r>
              <a:rPr sz="1200" spc="-5" dirty="0">
                <a:solidFill>
                  <a:srgbClr val="7F7F7F"/>
                </a:solidFill>
                <a:latin typeface="Helvetica"/>
                <a:cs typeface="Helvetica"/>
              </a:rPr>
              <a:t>hits  color-charge</a:t>
            </a:r>
            <a:endParaRPr sz="1200">
              <a:latin typeface="Helvetica"/>
              <a:cs typeface="Helvetica"/>
            </a:endParaRPr>
          </a:p>
        </p:txBody>
      </p:sp>
      <p:sp>
        <p:nvSpPr>
          <p:cNvPr id="11" name="object 11"/>
          <p:cNvSpPr/>
          <p:nvPr/>
        </p:nvSpPr>
        <p:spPr>
          <a:xfrm>
            <a:off x="8519162" y="1383800"/>
            <a:ext cx="179831" cy="2758439"/>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7144380" y="1587506"/>
            <a:ext cx="1070610" cy="197482"/>
          </a:xfrm>
          <a:prstGeom prst="rect">
            <a:avLst/>
          </a:prstGeom>
        </p:spPr>
        <p:txBody>
          <a:bodyPr vert="horz" wrap="square" lIns="0" tIns="12689" rIns="0" bIns="0" rtlCol="0">
            <a:spAutoFit/>
          </a:bodyPr>
          <a:lstStyle/>
          <a:p>
            <a:pPr marL="12689">
              <a:spcBef>
                <a:spcPts val="100"/>
              </a:spcBef>
            </a:pPr>
            <a:r>
              <a:rPr sz="1200" spc="-5" dirty="0">
                <a:solidFill>
                  <a:srgbClr val="3C5A77"/>
                </a:solidFill>
                <a:latin typeface="Helvetica"/>
                <a:cs typeface="Helvetica"/>
              </a:rPr>
              <a:t>collection</a:t>
            </a:r>
            <a:r>
              <a:rPr sz="1200" spc="-65" dirty="0">
                <a:solidFill>
                  <a:srgbClr val="3C5A77"/>
                </a:solidFill>
                <a:latin typeface="Helvetica"/>
                <a:cs typeface="Helvetica"/>
              </a:rPr>
              <a:t> </a:t>
            </a:r>
            <a:r>
              <a:rPr sz="1200" spc="-5" dirty="0">
                <a:solidFill>
                  <a:srgbClr val="3C5A77"/>
                </a:solidFill>
                <a:latin typeface="Helvetica"/>
                <a:cs typeface="Helvetica"/>
              </a:rPr>
              <a:t>plane</a:t>
            </a:r>
            <a:endParaRPr sz="1200">
              <a:latin typeface="Helvetica"/>
              <a:cs typeface="Helvetica"/>
            </a:endParaRPr>
          </a:p>
        </p:txBody>
      </p:sp>
      <p:sp>
        <p:nvSpPr>
          <p:cNvPr id="13" name="object 13"/>
          <p:cNvSpPr txBox="1"/>
          <p:nvPr/>
        </p:nvSpPr>
        <p:spPr>
          <a:xfrm>
            <a:off x="7198973" y="2846326"/>
            <a:ext cx="1045210" cy="197482"/>
          </a:xfrm>
          <a:prstGeom prst="rect">
            <a:avLst/>
          </a:prstGeom>
        </p:spPr>
        <p:txBody>
          <a:bodyPr vert="horz" wrap="square" lIns="0" tIns="12689" rIns="0" bIns="0" rtlCol="0">
            <a:spAutoFit/>
          </a:bodyPr>
          <a:lstStyle/>
          <a:p>
            <a:pPr marL="12689">
              <a:spcBef>
                <a:spcPts val="100"/>
              </a:spcBef>
            </a:pPr>
            <a:r>
              <a:rPr sz="1200" spc="-5" dirty="0">
                <a:solidFill>
                  <a:srgbClr val="3C5A77"/>
                </a:solidFill>
                <a:latin typeface="Helvetica"/>
                <a:cs typeface="Helvetica"/>
              </a:rPr>
              <a:t>induction</a:t>
            </a:r>
            <a:r>
              <a:rPr sz="1200" spc="-65" dirty="0">
                <a:solidFill>
                  <a:srgbClr val="3C5A77"/>
                </a:solidFill>
                <a:latin typeface="Helvetica"/>
                <a:cs typeface="Helvetica"/>
              </a:rPr>
              <a:t> </a:t>
            </a:r>
            <a:r>
              <a:rPr sz="1200" spc="-5" dirty="0">
                <a:solidFill>
                  <a:srgbClr val="3C5A77"/>
                </a:solidFill>
                <a:latin typeface="Helvetica"/>
                <a:cs typeface="Helvetica"/>
              </a:rPr>
              <a:t>plane</a:t>
            </a:r>
            <a:endParaRPr sz="1200">
              <a:latin typeface="Helvetica"/>
              <a:cs typeface="Helvetica"/>
            </a:endParaRPr>
          </a:p>
        </p:txBody>
      </p:sp>
      <p:sp>
        <p:nvSpPr>
          <p:cNvPr id="14" name="object 14"/>
          <p:cNvSpPr txBox="1"/>
          <p:nvPr/>
        </p:nvSpPr>
        <p:spPr>
          <a:xfrm>
            <a:off x="5651868" y="1082547"/>
            <a:ext cx="1788160" cy="269240"/>
          </a:xfrm>
          <a:prstGeom prst="rect">
            <a:avLst/>
          </a:prstGeom>
        </p:spPr>
        <p:txBody>
          <a:bodyPr vert="horz" wrap="square" lIns="0" tIns="12689" rIns="0" bIns="0" rtlCol="0">
            <a:spAutoFit/>
          </a:bodyPr>
          <a:lstStyle/>
          <a:p>
            <a:pPr marL="12689">
              <a:spcBef>
                <a:spcPts val="100"/>
              </a:spcBef>
            </a:pPr>
            <a:r>
              <a:rPr sz="1600" spc="-5" dirty="0">
                <a:solidFill>
                  <a:srgbClr val="3C5A77"/>
                </a:solidFill>
                <a:latin typeface="Helvetica"/>
                <a:cs typeface="Helvetica"/>
              </a:rPr>
              <a:t>10.25 MeV</a:t>
            </a:r>
            <a:r>
              <a:rPr sz="1600" spc="-45" dirty="0">
                <a:solidFill>
                  <a:srgbClr val="3C5A77"/>
                </a:solidFill>
                <a:latin typeface="Helvetica"/>
                <a:cs typeface="Helvetica"/>
              </a:rPr>
              <a:t> </a:t>
            </a:r>
            <a:r>
              <a:rPr sz="1600" spc="-5" dirty="0">
                <a:solidFill>
                  <a:srgbClr val="3C5A77"/>
                </a:solidFill>
                <a:latin typeface="Helvetica"/>
                <a:cs typeface="Helvetica"/>
              </a:rPr>
              <a:t>electron</a:t>
            </a:r>
            <a:endParaRPr sz="1600">
              <a:latin typeface="Helvetica"/>
              <a:cs typeface="Helvetic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flipV="1">
            <a:off x="833151" y="5583487"/>
            <a:ext cx="7742103" cy="74163"/>
          </a:xfrm>
          <a:prstGeom prst="roundRect">
            <a:avLst>
              <a:gd name="adj" fmla="val 16667"/>
            </a:avLst>
          </a:prstGeom>
          <a:solidFill>
            <a:srgbClr val="0000CC"/>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nchor="ctr"/>
          <a:lstStyle/>
          <a:p>
            <a:pPr defTabSz="685753" eaLnBrk="0" hangingPunct="0">
              <a:spcBef>
                <a:spcPct val="50000"/>
              </a:spcBef>
              <a:defRPr/>
            </a:pPr>
            <a:endParaRPr lang="en-US" sz="1350">
              <a:solidFill>
                <a:srgbClr val="0000FF"/>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650169" y="457200"/>
            <a:ext cx="8108066" cy="609320"/>
          </a:xfrm>
          <a:solidFill>
            <a:srgbClr val="0000CC"/>
          </a:solidFill>
        </p:spPr>
        <p:txBody>
          <a:bodyPr>
            <a:normAutofit/>
          </a:bodyPr>
          <a:lstStyle/>
          <a:p>
            <a:pPr algn="ctr" eaLnBrk="1" hangingPunct="1">
              <a:defRPr/>
            </a:pPr>
            <a:r>
              <a:rPr lang="en-US" sz="3075" b="1" i="1">
                <a:solidFill>
                  <a:srgbClr val="FFFF00"/>
                </a:solidFill>
              </a:rPr>
              <a:t>INFN and DUNE</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p:cNvSpPr txBox="1"/>
          <p:nvPr/>
        </p:nvSpPr>
        <p:spPr>
          <a:xfrm>
            <a:off x="1485901" y="1809671"/>
            <a:ext cx="6253832" cy="738664"/>
          </a:xfrm>
          <a:prstGeom prst="rect">
            <a:avLst/>
          </a:prstGeom>
          <a:noFill/>
        </p:spPr>
        <p:txBody>
          <a:bodyPr wrap="square" rtlCol="0">
            <a:spAutoFit/>
          </a:bodyPr>
          <a:lstStyle/>
          <a:p>
            <a:pPr defTabSz="342877"/>
            <a:endParaRPr lang="en-US" sz="2100">
              <a:solidFill>
                <a:srgbClr val="2F5597"/>
              </a:solidFill>
              <a:latin typeface="Calibri" panose="020F0502020204030204"/>
            </a:endParaRPr>
          </a:p>
          <a:p>
            <a:pPr marL="342900" indent="-342900" defTabSz="342877">
              <a:buFont typeface="Arial"/>
              <a:buChar char="•"/>
            </a:pPr>
            <a:endParaRPr lang="en-US" sz="2100">
              <a:solidFill>
                <a:srgbClr val="2F5597"/>
              </a:solidFill>
              <a:latin typeface="Calibri" panose="020F0502020204030204"/>
            </a:endParaRPr>
          </a:p>
        </p:txBody>
      </p:sp>
      <p:sp>
        <p:nvSpPr>
          <p:cNvPr id="6" name="TextBox 5">
            <a:extLst>
              <a:ext uri="{FF2B5EF4-FFF2-40B4-BE49-F238E27FC236}">
                <a16:creationId xmlns:a16="http://schemas.microsoft.com/office/drawing/2014/main" id="{D484C072-DAFB-204A-BB70-22715155DCBC}"/>
              </a:ext>
            </a:extLst>
          </p:cNvPr>
          <p:cNvSpPr txBox="1"/>
          <p:nvPr/>
        </p:nvSpPr>
        <p:spPr>
          <a:xfrm>
            <a:off x="572947" y="1447800"/>
            <a:ext cx="8177515" cy="3693319"/>
          </a:xfrm>
          <a:prstGeom prst="rect">
            <a:avLst/>
          </a:prstGeom>
          <a:noFill/>
        </p:spPr>
        <p:txBody>
          <a:bodyPr wrap="square" rtlCol="0">
            <a:spAutoFit/>
          </a:bodyPr>
          <a:lstStyle/>
          <a:p>
            <a:pPr algn="just" defTabSz="342877"/>
            <a:r>
              <a:rPr lang="en-GB" dirty="0">
                <a:solidFill>
                  <a:srgbClr val="002060"/>
                </a:solidFill>
                <a:latin typeface="Calibri" panose="020F0502020204030204"/>
              </a:rPr>
              <a:t>INFN intends to contribute </a:t>
            </a:r>
            <a:r>
              <a:rPr lang="en-GB" b="1" dirty="0">
                <a:solidFill>
                  <a:srgbClr val="002060"/>
                </a:solidFill>
                <a:latin typeface="Calibri" panose="020F0502020204030204"/>
              </a:rPr>
              <a:t>to both Near and Far Detectors</a:t>
            </a:r>
            <a:r>
              <a:rPr lang="en-GB" dirty="0">
                <a:solidFill>
                  <a:srgbClr val="002060"/>
                </a:solidFill>
                <a:latin typeface="Calibri" panose="020F0502020204030204"/>
              </a:rPr>
              <a:t>, to maximize the opportunities both on the core DUNE program as well as on the other physics measurements, which are enabled by the combination of a capable Near Detector with the unprecedented statistics.</a:t>
            </a:r>
          </a:p>
          <a:p>
            <a:pPr algn="just" defTabSz="342877"/>
            <a:endParaRPr lang="en-GB" dirty="0">
              <a:solidFill>
                <a:srgbClr val="002060"/>
              </a:solidFill>
              <a:latin typeface="Calibri" panose="020F0502020204030204"/>
            </a:endParaRPr>
          </a:p>
          <a:p>
            <a:pPr algn="just" defTabSz="342877"/>
            <a:r>
              <a:rPr lang="en-GB" dirty="0">
                <a:solidFill>
                  <a:srgbClr val="002060"/>
                </a:solidFill>
                <a:latin typeface="Calibri" panose="020F0502020204030204"/>
              </a:rPr>
              <a:t>The </a:t>
            </a:r>
            <a:r>
              <a:rPr lang="en-GB" dirty="0" err="1">
                <a:solidFill>
                  <a:srgbClr val="002060"/>
                </a:solidFill>
                <a:latin typeface="Calibri" panose="020F0502020204030204"/>
              </a:rPr>
              <a:t>Nu_at_FNAL</a:t>
            </a:r>
            <a:r>
              <a:rPr lang="en-GB" dirty="0">
                <a:solidFill>
                  <a:srgbClr val="002060"/>
                </a:solidFill>
                <a:latin typeface="Calibri" panose="020F0502020204030204"/>
              </a:rPr>
              <a:t> project is summarized in two documents following the new schemes of INFN Project Management:</a:t>
            </a:r>
          </a:p>
          <a:p>
            <a:pPr marL="257175" indent="-257175" algn="just" defTabSz="342877">
              <a:buFont typeface="Arial" panose="020B0604020202020204" pitchFamily="34" charset="0"/>
              <a:buChar char="•"/>
            </a:pPr>
            <a:r>
              <a:rPr lang="en-GB" dirty="0">
                <a:solidFill>
                  <a:srgbClr val="002060"/>
                </a:solidFill>
                <a:latin typeface="Calibri" panose="020F0502020204030204"/>
              </a:rPr>
              <a:t>a Conceptual Design Report for the Near Detector (</a:t>
            </a:r>
            <a:r>
              <a:rPr lang="en-GB" dirty="0">
                <a:solidFill>
                  <a:srgbClr val="002060"/>
                </a:solidFill>
                <a:latin typeface="Calibri" panose="020F0502020204030204"/>
                <a:hlinkClick r:id="rId3"/>
              </a:rPr>
              <a:t>SAND</a:t>
            </a:r>
            <a:r>
              <a:rPr lang="en-GB" dirty="0">
                <a:solidFill>
                  <a:srgbClr val="002060"/>
                </a:solidFill>
                <a:latin typeface="Calibri" panose="020F0502020204030204"/>
              </a:rPr>
              <a:t>)</a:t>
            </a:r>
          </a:p>
          <a:p>
            <a:pPr marL="257175" indent="-257175" algn="just" defTabSz="342877">
              <a:buFont typeface="Arial" panose="020B0604020202020204" pitchFamily="34" charset="0"/>
              <a:buChar char="•"/>
            </a:pPr>
            <a:r>
              <a:rPr lang="en-GB" dirty="0">
                <a:solidFill>
                  <a:srgbClr val="002060"/>
                </a:solidFill>
                <a:latin typeface="Calibri" panose="020F0502020204030204"/>
              </a:rPr>
              <a:t>a Technical Design Report for the Photon Detection System of the Far Detector (</a:t>
            </a:r>
            <a:r>
              <a:rPr lang="en-GB" dirty="0">
                <a:solidFill>
                  <a:srgbClr val="002060"/>
                </a:solidFill>
                <a:latin typeface="Calibri" panose="020F0502020204030204"/>
                <a:hlinkClick r:id="rId4"/>
              </a:rPr>
              <a:t>PDS</a:t>
            </a:r>
            <a:r>
              <a:rPr lang="en-GB" dirty="0">
                <a:solidFill>
                  <a:srgbClr val="002060"/>
                </a:solidFill>
                <a:latin typeface="Calibri" panose="020F0502020204030204"/>
              </a:rPr>
              <a:t>)</a:t>
            </a:r>
          </a:p>
          <a:p>
            <a:pPr algn="just" defTabSz="342877"/>
            <a:r>
              <a:rPr lang="en-GB" dirty="0">
                <a:solidFill>
                  <a:srgbClr val="002060"/>
                </a:solidFill>
                <a:latin typeface="Calibri" panose="020F0502020204030204"/>
              </a:rPr>
              <a:t>Ancillary documents are also included in the same repositories.</a:t>
            </a:r>
          </a:p>
          <a:p>
            <a:pPr algn="just" defTabSz="342877"/>
            <a:endParaRPr lang="en-GB" dirty="0">
              <a:solidFill>
                <a:srgbClr val="002060"/>
              </a:solidFill>
              <a:latin typeface="Calibri" panose="020F0502020204030204"/>
            </a:endParaRPr>
          </a:p>
          <a:p>
            <a:pPr algn="just" defTabSz="342877"/>
            <a:r>
              <a:rPr lang="en-GB" dirty="0">
                <a:solidFill>
                  <a:srgbClr val="002060"/>
                </a:solidFill>
                <a:latin typeface="Calibri" panose="020F0502020204030204"/>
              </a:rPr>
              <a:t>INFN is also contributing to the upgrade of the neutrino beam.</a:t>
            </a:r>
          </a:p>
        </p:txBody>
      </p:sp>
    </p:spTree>
    <p:extLst>
      <p:ext uri="{BB962C8B-B14F-4D97-AF65-F5344CB8AC3E}">
        <p14:creationId xmlns:p14="http://schemas.microsoft.com/office/powerpoint/2010/main" val="2966110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07" y="833808"/>
            <a:ext cx="8850630" cy="1270"/>
          </a:xfrm>
          <a:custGeom>
            <a:avLst/>
            <a:gdLst/>
            <a:ahLst/>
            <a:cxnLst/>
            <a:rect l="l" t="t" r="r" b="b"/>
            <a:pathLst>
              <a:path w="8850630" h="1269">
                <a:moveTo>
                  <a:pt x="0" y="0"/>
                </a:moveTo>
                <a:lnTo>
                  <a:pt x="8850437" y="1118"/>
                </a:lnTo>
              </a:path>
            </a:pathLst>
          </a:custGeom>
          <a:ln w="12700">
            <a:solidFill>
              <a:srgbClr val="3C5B77"/>
            </a:solidFill>
          </a:ln>
        </p:spPr>
        <p:txBody>
          <a:bodyPr wrap="square" lIns="0" tIns="0" rIns="0" bIns="0" rtlCol="0"/>
          <a:lstStyle/>
          <a:p>
            <a:endParaRPr/>
          </a:p>
        </p:txBody>
      </p:sp>
      <p:sp>
        <p:nvSpPr>
          <p:cNvPr id="3" name="object 3"/>
          <p:cNvSpPr txBox="1">
            <a:spLocks noGrp="1"/>
          </p:cNvSpPr>
          <p:nvPr>
            <p:ph type="title"/>
          </p:nvPr>
        </p:nvSpPr>
        <p:spPr>
          <a:xfrm>
            <a:off x="444503" y="424179"/>
            <a:ext cx="4055745" cy="360680"/>
          </a:xfrm>
          <a:prstGeom prst="rect">
            <a:avLst/>
          </a:prstGeom>
        </p:spPr>
        <p:txBody>
          <a:bodyPr vert="horz" wrap="square" lIns="0" tIns="12689" rIns="0" bIns="0" rtlCol="0">
            <a:spAutoFit/>
          </a:bodyPr>
          <a:lstStyle/>
          <a:p>
            <a:pPr marL="12689">
              <a:spcBef>
                <a:spcPts val="100"/>
              </a:spcBef>
            </a:pPr>
            <a:r>
              <a:rPr spc="-5" dirty="0"/>
              <a:t>Fermilab Accelerator</a:t>
            </a:r>
            <a:r>
              <a:rPr spc="-100" dirty="0"/>
              <a:t> </a:t>
            </a:r>
            <a:r>
              <a:rPr dirty="0"/>
              <a:t>Complex</a:t>
            </a:r>
          </a:p>
        </p:txBody>
      </p:sp>
      <p:sp>
        <p:nvSpPr>
          <p:cNvPr id="4" name="object 4"/>
          <p:cNvSpPr/>
          <p:nvPr/>
        </p:nvSpPr>
        <p:spPr>
          <a:xfrm>
            <a:off x="145107" y="833808"/>
            <a:ext cx="8850630" cy="1270"/>
          </a:xfrm>
          <a:custGeom>
            <a:avLst/>
            <a:gdLst/>
            <a:ahLst/>
            <a:cxnLst/>
            <a:rect l="l" t="t" r="r" b="b"/>
            <a:pathLst>
              <a:path w="8850630" h="1269">
                <a:moveTo>
                  <a:pt x="0" y="0"/>
                </a:moveTo>
                <a:lnTo>
                  <a:pt x="8850437" y="1118"/>
                </a:lnTo>
              </a:path>
            </a:pathLst>
          </a:custGeom>
          <a:ln w="12700">
            <a:solidFill>
              <a:srgbClr val="3C5B77"/>
            </a:solidFill>
          </a:ln>
        </p:spPr>
        <p:txBody>
          <a:bodyPr wrap="square" lIns="0" tIns="0" rIns="0" bIns="0" rtlCol="0"/>
          <a:lstStyle/>
          <a:p>
            <a:endParaRPr/>
          </a:p>
        </p:txBody>
      </p:sp>
      <p:sp>
        <p:nvSpPr>
          <p:cNvPr id="5" name="object 5"/>
          <p:cNvSpPr/>
          <p:nvPr/>
        </p:nvSpPr>
        <p:spPr>
          <a:xfrm>
            <a:off x="1438657" y="1130808"/>
            <a:ext cx="6263640" cy="4233672"/>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835001" y="5299969"/>
            <a:ext cx="6604634" cy="840385"/>
          </a:xfrm>
          <a:prstGeom prst="rect">
            <a:avLst/>
          </a:prstGeom>
        </p:spPr>
        <p:txBody>
          <a:bodyPr vert="horz" wrap="square" lIns="0" tIns="13958" rIns="0" bIns="0" rtlCol="0">
            <a:spAutoFit/>
          </a:bodyPr>
          <a:lstStyle/>
          <a:p>
            <a:pPr marL="355283" marR="5076" indent="-342596">
              <a:lnSpc>
                <a:spcPct val="99400"/>
              </a:lnSpc>
              <a:spcBef>
                <a:spcPts val="110"/>
              </a:spcBef>
              <a:buFont typeface="Arial"/>
              <a:buChar char="•"/>
              <a:tabLst>
                <a:tab pos="354648" algn="l"/>
                <a:tab pos="355283" algn="l"/>
              </a:tabLst>
            </a:pPr>
            <a:r>
              <a:rPr spc="-5" dirty="0">
                <a:solidFill>
                  <a:srgbClr val="32547A"/>
                </a:solidFill>
                <a:latin typeface="Helvetica"/>
                <a:cs typeface="Helvetica"/>
              </a:rPr>
              <a:t>Reference design similar to existing NuMI (used for the NOvA  experiment), optimized to improve sensitivity to oscillation  measurements</a:t>
            </a:r>
            <a:endParaRPr>
              <a:latin typeface="Helvetica"/>
              <a:cs typeface="Helvetica"/>
            </a:endParaRPr>
          </a:p>
        </p:txBody>
      </p:sp>
      <p:sp>
        <p:nvSpPr>
          <p:cNvPr id="7" name="object 7"/>
          <p:cNvSpPr txBox="1"/>
          <p:nvPr/>
        </p:nvSpPr>
        <p:spPr>
          <a:xfrm>
            <a:off x="6367468" y="1496064"/>
            <a:ext cx="2406650" cy="840350"/>
          </a:xfrm>
          <a:prstGeom prst="rect">
            <a:avLst/>
          </a:prstGeom>
        </p:spPr>
        <p:txBody>
          <a:bodyPr vert="horz" wrap="square" lIns="0" tIns="12689" rIns="0" bIns="0" rtlCol="0">
            <a:spAutoFit/>
          </a:bodyPr>
          <a:lstStyle/>
          <a:p>
            <a:pPr algn="ctr">
              <a:lnSpc>
                <a:spcPts val="2124"/>
              </a:lnSpc>
              <a:spcBef>
                <a:spcPts val="100"/>
              </a:spcBef>
            </a:pPr>
            <a:r>
              <a:rPr b="1" spc="-5" dirty="0">
                <a:solidFill>
                  <a:srgbClr val="32547A"/>
                </a:solidFill>
                <a:latin typeface="Calibri"/>
                <a:cs typeface="Calibri"/>
              </a:rPr>
              <a:t>60-120 GeV </a:t>
            </a:r>
            <a:r>
              <a:rPr b="1" spc="-10" dirty="0">
                <a:solidFill>
                  <a:srgbClr val="32547A"/>
                </a:solidFill>
                <a:latin typeface="Calibri"/>
                <a:cs typeface="Calibri"/>
              </a:rPr>
              <a:t>proton</a:t>
            </a:r>
            <a:r>
              <a:rPr b="1" spc="-50" dirty="0">
                <a:solidFill>
                  <a:srgbClr val="32547A"/>
                </a:solidFill>
                <a:latin typeface="Calibri"/>
                <a:cs typeface="Calibri"/>
              </a:rPr>
              <a:t> </a:t>
            </a:r>
            <a:r>
              <a:rPr b="1" spc="-5" dirty="0">
                <a:solidFill>
                  <a:srgbClr val="32547A"/>
                </a:solidFill>
                <a:latin typeface="Calibri"/>
                <a:cs typeface="Calibri"/>
              </a:rPr>
              <a:t>beam</a:t>
            </a:r>
            <a:endParaRPr>
              <a:latin typeface="Calibri"/>
              <a:cs typeface="Calibri"/>
            </a:endParaRPr>
          </a:p>
          <a:p>
            <a:pPr marL="826035">
              <a:lnSpc>
                <a:spcPts val="2124"/>
              </a:lnSpc>
            </a:pPr>
            <a:r>
              <a:rPr b="1" spc="-5" dirty="0">
                <a:solidFill>
                  <a:srgbClr val="32547A"/>
                </a:solidFill>
                <a:latin typeface="Calibri"/>
                <a:cs typeface="Calibri"/>
              </a:rPr>
              <a:t>1.2 </a:t>
            </a:r>
            <a:r>
              <a:rPr b="1" dirty="0">
                <a:solidFill>
                  <a:srgbClr val="32547A"/>
                </a:solidFill>
                <a:latin typeface="Calibri"/>
                <a:cs typeface="Calibri"/>
              </a:rPr>
              <a:t>MW</a:t>
            </a:r>
            <a:endParaRPr>
              <a:latin typeface="Calibri"/>
              <a:cs typeface="Calibri"/>
            </a:endParaRPr>
          </a:p>
          <a:p>
            <a:pPr algn="ctr">
              <a:spcBef>
                <a:spcPts val="45"/>
              </a:spcBef>
            </a:pPr>
            <a:r>
              <a:rPr b="1" spc="-10" dirty="0">
                <a:solidFill>
                  <a:srgbClr val="32547A"/>
                </a:solidFill>
                <a:latin typeface="Calibri"/>
                <a:cs typeface="Calibri"/>
              </a:rPr>
              <a:t>upgradeable to </a:t>
            </a:r>
            <a:r>
              <a:rPr b="1" spc="-5" dirty="0">
                <a:solidFill>
                  <a:srgbClr val="32547A"/>
                </a:solidFill>
                <a:latin typeface="Calibri"/>
                <a:cs typeface="Calibri"/>
              </a:rPr>
              <a:t>2.4</a:t>
            </a:r>
            <a:r>
              <a:rPr b="1" spc="-40" dirty="0">
                <a:solidFill>
                  <a:srgbClr val="32547A"/>
                </a:solidFill>
                <a:latin typeface="Calibri"/>
                <a:cs typeface="Calibri"/>
              </a:rPr>
              <a:t> </a:t>
            </a:r>
            <a:r>
              <a:rPr b="1" dirty="0">
                <a:solidFill>
                  <a:srgbClr val="32547A"/>
                </a:solidFill>
                <a:latin typeface="Calibri"/>
                <a:cs typeface="Calibri"/>
              </a:rPr>
              <a:t>MW</a:t>
            </a:r>
            <a:endParaRPr>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07" y="833808"/>
            <a:ext cx="8850630" cy="1270"/>
          </a:xfrm>
          <a:custGeom>
            <a:avLst/>
            <a:gdLst/>
            <a:ahLst/>
            <a:cxnLst/>
            <a:rect l="l" t="t" r="r" b="b"/>
            <a:pathLst>
              <a:path w="8850630" h="1269">
                <a:moveTo>
                  <a:pt x="0" y="0"/>
                </a:moveTo>
                <a:lnTo>
                  <a:pt x="8850437" y="1118"/>
                </a:lnTo>
              </a:path>
            </a:pathLst>
          </a:custGeom>
          <a:ln w="12700">
            <a:solidFill>
              <a:srgbClr val="3C5B77"/>
            </a:solidFill>
          </a:ln>
        </p:spPr>
        <p:txBody>
          <a:bodyPr wrap="square" lIns="0" tIns="0" rIns="0" bIns="0" rtlCol="0"/>
          <a:lstStyle/>
          <a:p>
            <a:endParaRPr/>
          </a:p>
        </p:txBody>
      </p:sp>
      <p:sp>
        <p:nvSpPr>
          <p:cNvPr id="3" name="object 3"/>
          <p:cNvSpPr txBox="1">
            <a:spLocks noGrp="1"/>
          </p:cNvSpPr>
          <p:nvPr>
            <p:ph type="title"/>
          </p:nvPr>
        </p:nvSpPr>
        <p:spPr>
          <a:xfrm>
            <a:off x="444502" y="424179"/>
            <a:ext cx="3429000" cy="360680"/>
          </a:xfrm>
          <a:prstGeom prst="rect">
            <a:avLst/>
          </a:prstGeom>
        </p:spPr>
        <p:txBody>
          <a:bodyPr vert="horz" wrap="square" lIns="0" tIns="12689" rIns="0" bIns="0" rtlCol="0">
            <a:spAutoFit/>
          </a:bodyPr>
          <a:lstStyle/>
          <a:p>
            <a:pPr marL="12689">
              <a:spcBef>
                <a:spcPts val="100"/>
              </a:spcBef>
            </a:pPr>
            <a:r>
              <a:rPr dirty="0"/>
              <a:t>Proton </a:t>
            </a:r>
            <a:r>
              <a:rPr spc="-5" dirty="0"/>
              <a:t>Improvement</a:t>
            </a:r>
            <a:r>
              <a:rPr spc="-35" dirty="0"/>
              <a:t> </a:t>
            </a:r>
            <a:r>
              <a:rPr spc="-5" dirty="0"/>
              <a:t>Plan</a:t>
            </a:r>
          </a:p>
        </p:txBody>
      </p:sp>
      <p:sp>
        <p:nvSpPr>
          <p:cNvPr id="4" name="object 4"/>
          <p:cNvSpPr/>
          <p:nvPr/>
        </p:nvSpPr>
        <p:spPr>
          <a:xfrm>
            <a:off x="4511043" y="1722120"/>
            <a:ext cx="4407408" cy="2718816"/>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41334" y="4969767"/>
            <a:ext cx="6901815" cy="936146"/>
          </a:xfrm>
          <a:prstGeom prst="rect">
            <a:avLst/>
          </a:prstGeom>
        </p:spPr>
        <p:txBody>
          <a:bodyPr vert="horz" wrap="square" lIns="0" tIns="12689" rIns="0" bIns="0" rtlCol="0">
            <a:spAutoFit/>
          </a:bodyPr>
          <a:lstStyle/>
          <a:p>
            <a:pPr marL="355283" indent="-342596">
              <a:spcBef>
                <a:spcPts val="100"/>
              </a:spcBef>
              <a:buFont typeface="Arial"/>
              <a:buChar char="•"/>
              <a:tabLst>
                <a:tab pos="354648" algn="l"/>
                <a:tab pos="355283" algn="l"/>
              </a:tabLst>
            </a:pPr>
            <a:r>
              <a:rPr sz="2000" spc="-5" dirty="0">
                <a:solidFill>
                  <a:srgbClr val="3C5A77"/>
                </a:solidFill>
                <a:latin typeface="Helvetica"/>
                <a:cs typeface="Helvetica"/>
              </a:rPr>
              <a:t>Megawatt proton</a:t>
            </a:r>
            <a:r>
              <a:rPr sz="2000" spc="-25" dirty="0">
                <a:solidFill>
                  <a:srgbClr val="3C5A77"/>
                </a:solidFill>
                <a:latin typeface="Helvetica"/>
                <a:cs typeface="Helvetica"/>
              </a:rPr>
              <a:t> </a:t>
            </a:r>
            <a:r>
              <a:rPr sz="2000" spc="-5" dirty="0">
                <a:solidFill>
                  <a:srgbClr val="3C5A77"/>
                </a:solidFill>
                <a:latin typeface="Helvetica"/>
                <a:cs typeface="Helvetica"/>
              </a:rPr>
              <a:t>beams</a:t>
            </a:r>
            <a:endParaRPr sz="2000" dirty="0">
              <a:latin typeface="Helvetica"/>
              <a:cs typeface="Helvetica"/>
            </a:endParaRPr>
          </a:p>
          <a:p>
            <a:pPr marL="355283" indent="-342596">
              <a:buFont typeface="Arial"/>
              <a:buChar char="•"/>
              <a:tabLst>
                <a:tab pos="354648" algn="l"/>
                <a:tab pos="355283" algn="l"/>
              </a:tabLst>
            </a:pPr>
            <a:r>
              <a:rPr sz="2000" spc="-5" dirty="0">
                <a:solidFill>
                  <a:srgbClr val="3C5A77"/>
                </a:solidFill>
                <a:latin typeface="Helvetica"/>
                <a:cs typeface="Helvetica"/>
              </a:rPr>
              <a:t>700-foot-long </a:t>
            </a:r>
            <a:r>
              <a:rPr sz="2000" dirty="0">
                <a:solidFill>
                  <a:srgbClr val="3C5A77"/>
                </a:solidFill>
                <a:latin typeface="Helvetica"/>
                <a:cs typeface="Helvetica"/>
              </a:rPr>
              <a:t>800 </a:t>
            </a:r>
            <a:r>
              <a:rPr sz="2000" spc="-5" dirty="0">
                <a:solidFill>
                  <a:srgbClr val="3C5A77"/>
                </a:solidFill>
                <a:latin typeface="Helvetica"/>
                <a:cs typeface="Helvetica"/>
              </a:rPr>
              <a:t>MeV superconducting </a:t>
            </a:r>
            <a:r>
              <a:rPr sz="2000" dirty="0">
                <a:solidFill>
                  <a:srgbClr val="3C5A77"/>
                </a:solidFill>
                <a:latin typeface="Helvetica"/>
                <a:cs typeface="Helvetica"/>
              </a:rPr>
              <a:t>linear</a:t>
            </a:r>
            <a:r>
              <a:rPr sz="2000" spc="30" dirty="0">
                <a:solidFill>
                  <a:srgbClr val="3C5A77"/>
                </a:solidFill>
                <a:latin typeface="Helvetica"/>
                <a:cs typeface="Helvetica"/>
              </a:rPr>
              <a:t> </a:t>
            </a:r>
            <a:r>
              <a:rPr sz="2000" spc="-5" dirty="0">
                <a:solidFill>
                  <a:srgbClr val="3C5A77"/>
                </a:solidFill>
                <a:latin typeface="Helvetica"/>
                <a:cs typeface="Helvetica"/>
              </a:rPr>
              <a:t>accelerator</a:t>
            </a:r>
            <a:endParaRPr sz="2000" dirty="0">
              <a:latin typeface="Helvetica"/>
              <a:cs typeface="Helvetica"/>
            </a:endParaRPr>
          </a:p>
          <a:p>
            <a:pPr marL="355283" indent="-342596">
              <a:buFont typeface="Arial"/>
              <a:buChar char="•"/>
              <a:tabLst>
                <a:tab pos="354648" algn="l"/>
                <a:tab pos="355283" algn="l"/>
              </a:tabLst>
            </a:pPr>
            <a:r>
              <a:rPr sz="2000" spc="-5" dirty="0">
                <a:solidFill>
                  <a:srgbClr val="3C5A77"/>
                </a:solidFill>
                <a:latin typeface="Helvetica"/>
                <a:cs typeface="Helvetica"/>
              </a:rPr>
              <a:t>PIP-II Groundbreaking </a:t>
            </a:r>
            <a:r>
              <a:rPr lang="en-US" sz="2000" spc="-5" dirty="0">
                <a:solidFill>
                  <a:srgbClr val="3C5A77"/>
                </a:solidFill>
                <a:latin typeface="Helvetica"/>
                <a:cs typeface="Helvetica"/>
              </a:rPr>
              <a:t>November 2019!</a:t>
            </a:r>
            <a:endParaRPr sz="2000" dirty="0">
              <a:latin typeface="Helvetica"/>
              <a:cs typeface="Helvetica"/>
            </a:endParaRPr>
          </a:p>
        </p:txBody>
      </p:sp>
      <p:sp>
        <p:nvSpPr>
          <p:cNvPr id="6" name="object 6"/>
          <p:cNvSpPr/>
          <p:nvPr/>
        </p:nvSpPr>
        <p:spPr>
          <a:xfrm>
            <a:off x="213361" y="1755648"/>
            <a:ext cx="3736848" cy="256032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232214" y="3898673"/>
            <a:ext cx="1963420" cy="523240"/>
          </a:xfrm>
          <a:custGeom>
            <a:avLst/>
            <a:gdLst/>
            <a:ahLst/>
            <a:cxnLst/>
            <a:rect l="l" t="t" r="r" b="b"/>
            <a:pathLst>
              <a:path w="1963420" h="523239">
                <a:moveTo>
                  <a:pt x="0" y="0"/>
                </a:moveTo>
                <a:lnTo>
                  <a:pt x="1963270" y="0"/>
                </a:lnTo>
                <a:lnTo>
                  <a:pt x="1963270" y="523219"/>
                </a:lnTo>
                <a:lnTo>
                  <a:pt x="0" y="523219"/>
                </a:lnTo>
                <a:lnTo>
                  <a:pt x="0" y="0"/>
                </a:lnTo>
                <a:close/>
              </a:path>
            </a:pathLst>
          </a:custGeom>
          <a:solidFill>
            <a:srgbClr val="FFFFFF"/>
          </a:solidFill>
        </p:spPr>
        <p:txBody>
          <a:bodyPr wrap="square" lIns="0" tIns="0" rIns="0" bIns="0" rtlCol="0"/>
          <a:lstStyle/>
          <a:p>
            <a:endParaRPr/>
          </a:p>
        </p:txBody>
      </p:sp>
      <p:sp>
        <p:nvSpPr>
          <p:cNvPr id="8" name="object 8"/>
          <p:cNvSpPr txBox="1"/>
          <p:nvPr/>
        </p:nvSpPr>
        <p:spPr>
          <a:xfrm>
            <a:off x="2310955" y="3918206"/>
            <a:ext cx="1638300" cy="446027"/>
          </a:xfrm>
          <a:prstGeom prst="rect">
            <a:avLst/>
          </a:prstGeom>
        </p:spPr>
        <p:txBody>
          <a:bodyPr vert="horz" wrap="square" lIns="0" tIns="9516" rIns="0" bIns="0" rtlCol="0">
            <a:spAutoFit/>
          </a:bodyPr>
          <a:lstStyle/>
          <a:p>
            <a:pPr marL="12689" marR="5076">
              <a:lnSpc>
                <a:spcPct val="101400"/>
              </a:lnSpc>
              <a:spcBef>
                <a:spcPts val="75"/>
              </a:spcBef>
            </a:pPr>
            <a:r>
              <a:rPr sz="1400" spc="-10" dirty="0">
                <a:solidFill>
                  <a:srgbClr val="3C5A77"/>
                </a:solidFill>
                <a:latin typeface="Calibri"/>
                <a:cs typeface="Calibri"/>
              </a:rPr>
              <a:t>PIP-II</a:t>
            </a:r>
            <a:r>
              <a:rPr sz="1400" spc="-75" dirty="0">
                <a:solidFill>
                  <a:srgbClr val="3C5A77"/>
                </a:solidFill>
                <a:latin typeface="Calibri"/>
                <a:cs typeface="Calibri"/>
              </a:rPr>
              <a:t> </a:t>
            </a:r>
            <a:r>
              <a:rPr sz="1400" spc="-5" dirty="0">
                <a:solidFill>
                  <a:srgbClr val="3C5A77"/>
                </a:solidFill>
                <a:latin typeface="Calibri"/>
                <a:cs typeface="Calibri"/>
              </a:rPr>
              <a:t>superconducting  cryomodule</a:t>
            </a:r>
            <a:endParaRPr sz="140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1244396"/>
            <a:ext cx="8081890" cy="434387"/>
          </a:xfrm>
          <a:solidFill>
            <a:srgbClr val="0000CC"/>
          </a:solidFill>
        </p:spPr>
        <p:txBody>
          <a:bodyPr anchor="ctr">
            <a:normAutofit fontScale="90000"/>
          </a:bodyPr>
          <a:lstStyle/>
          <a:p>
            <a:pPr algn="l" eaLnBrk="1" hangingPunct="1">
              <a:defRPr/>
            </a:pPr>
            <a:r>
              <a:rPr lang="en-US" sz="2400" i="1">
                <a:solidFill>
                  <a:srgbClr val="FFFF00"/>
                </a:solidFill>
              </a:rPr>
              <a:t> </a:t>
            </a:r>
            <a:r>
              <a:rPr lang="en-US" sz="3450" i="1">
                <a:solidFill>
                  <a:srgbClr val="FFFF00"/>
                </a:solidFill>
              </a:rPr>
              <a:t>INFN and DUNE</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a:extLst>
              <a:ext uri="{FF2B5EF4-FFF2-40B4-BE49-F238E27FC236}">
                <a16:creationId xmlns:a16="http://schemas.microsoft.com/office/drawing/2014/main" id="{4D78A1A6-9891-6644-9403-C6658A6715EA}"/>
              </a:ext>
            </a:extLst>
          </p:cNvPr>
          <p:cNvSpPr txBox="1"/>
          <p:nvPr/>
        </p:nvSpPr>
        <p:spPr>
          <a:xfrm>
            <a:off x="420330" y="1830646"/>
            <a:ext cx="8484010" cy="3693319"/>
          </a:xfrm>
          <a:prstGeom prst="rect">
            <a:avLst/>
          </a:prstGeom>
          <a:noFill/>
        </p:spPr>
        <p:txBody>
          <a:bodyPr wrap="square" rtlCol="0">
            <a:spAutoFit/>
          </a:bodyPr>
          <a:lstStyle/>
          <a:p>
            <a:pPr defTabSz="342877"/>
            <a:r>
              <a:rPr lang="en-GB">
                <a:solidFill>
                  <a:srgbClr val="001F60"/>
                </a:solidFill>
                <a:latin typeface="Calibri" panose="020F0502020204030204"/>
              </a:rPr>
              <a:t>The contributions to the Far and Near Detectors, </a:t>
            </a:r>
            <a:r>
              <a:rPr lang="en-GB" b="1">
                <a:solidFill>
                  <a:srgbClr val="001F60"/>
                </a:solidFill>
                <a:latin typeface="Calibri" panose="020F0502020204030204"/>
              </a:rPr>
              <a:t>both substantial in terms of financial and human resources</a:t>
            </a:r>
            <a:r>
              <a:rPr lang="en-GB">
                <a:solidFill>
                  <a:srgbClr val="001F60"/>
                </a:solidFill>
                <a:latin typeface="Calibri" panose="020F0502020204030204"/>
              </a:rPr>
              <a:t>, differ in nature: in the former case INFN will contribute to the Photon Detection System (</a:t>
            </a:r>
            <a:r>
              <a:rPr lang="en-GB" b="1">
                <a:solidFill>
                  <a:srgbClr val="001F60"/>
                </a:solidFill>
                <a:latin typeface="Calibri" panose="020F0502020204030204"/>
              </a:rPr>
              <a:t>PDS</a:t>
            </a:r>
            <a:r>
              <a:rPr lang="en-GB">
                <a:solidFill>
                  <a:srgbClr val="001F60"/>
                </a:solidFill>
                <a:latin typeface="Calibri" panose="020F0502020204030204"/>
              </a:rPr>
              <a:t>) of the first </a:t>
            </a:r>
            <a:r>
              <a:rPr lang="en-GB" err="1">
                <a:solidFill>
                  <a:srgbClr val="001F60"/>
                </a:solidFill>
                <a:latin typeface="Calibri" panose="020F0502020204030204"/>
              </a:rPr>
              <a:t>LAr</a:t>
            </a:r>
            <a:r>
              <a:rPr lang="en-GB">
                <a:solidFill>
                  <a:srgbClr val="001F60"/>
                </a:solidFill>
                <a:latin typeface="Calibri" panose="020F0502020204030204"/>
              </a:rPr>
              <a:t> module (Horizontal Drift), with the provision to contribute to the PDS of the second module (Vertical Drift), while for the latter INFN is contributing </a:t>
            </a:r>
            <a:r>
              <a:rPr lang="en-GB" b="1">
                <a:solidFill>
                  <a:srgbClr val="001F60"/>
                </a:solidFill>
                <a:latin typeface="Calibri" panose="020F0502020204030204"/>
              </a:rPr>
              <a:t>the major part of a complete detector </a:t>
            </a:r>
            <a:r>
              <a:rPr lang="en-GB">
                <a:solidFill>
                  <a:srgbClr val="001F60"/>
                </a:solidFill>
                <a:latin typeface="Calibri" panose="020F0502020204030204"/>
              </a:rPr>
              <a:t>previously used in the KLOE experiment at Frascati, consisting of a magnet yoke, a 0.6 T large bore superconducting solenoid and a 4</a:t>
            </a:r>
            <a:r>
              <a:rPr lang="en-GB">
                <a:solidFill>
                  <a:srgbClr val="001F60"/>
                </a:solidFill>
                <a:latin typeface="Symbol" pitchFamily="2" charset="2"/>
              </a:rPr>
              <a:t>p</a:t>
            </a:r>
            <a:r>
              <a:rPr lang="en-GB">
                <a:solidFill>
                  <a:srgbClr val="001F60"/>
                </a:solidFill>
                <a:latin typeface="Calibri" panose="020F0502020204030204"/>
              </a:rPr>
              <a:t> fine grained electromagnetic calorimeter. </a:t>
            </a:r>
          </a:p>
          <a:p>
            <a:pPr defTabSz="342877"/>
            <a:r>
              <a:rPr lang="en-GB">
                <a:solidFill>
                  <a:srgbClr val="001F60"/>
                </a:solidFill>
                <a:latin typeface="Calibri" panose="020F0502020204030204"/>
              </a:rPr>
              <a:t>The refurbished detector (</a:t>
            </a:r>
            <a:r>
              <a:rPr lang="en-GB" b="1">
                <a:solidFill>
                  <a:srgbClr val="001F60"/>
                </a:solidFill>
                <a:latin typeface="Calibri" panose="020F0502020204030204"/>
              </a:rPr>
              <a:t>SAND</a:t>
            </a:r>
            <a:r>
              <a:rPr lang="en-GB">
                <a:solidFill>
                  <a:srgbClr val="001F60"/>
                </a:solidFill>
                <a:latin typeface="Calibri" panose="020F0502020204030204"/>
              </a:rPr>
              <a:t>), complemented by a suitable </a:t>
            </a:r>
            <a:r>
              <a:rPr lang="en-GB" b="1">
                <a:solidFill>
                  <a:srgbClr val="001F60"/>
                </a:solidFill>
                <a:latin typeface="Calibri" panose="020F0502020204030204"/>
              </a:rPr>
              <a:t>tracker</a:t>
            </a:r>
            <a:r>
              <a:rPr lang="en-GB">
                <a:solidFill>
                  <a:srgbClr val="001F60"/>
                </a:solidFill>
                <a:latin typeface="Calibri" panose="020F0502020204030204"/>
              </a:rPr>
              <a:t> and a (small) </a:t>
            </a:r>
            <a:r>
              <a:rPr lang="en-GB" b="1" err="1">
                <a:solidFill>
                  <a:srgbClr val="001F60"/>
                </a:solidFill>
                <a:latin typeface="Calibri" panose="020F0502020204030204"/>
              </a:rPr>
              <a:t>LAr</a:t>
            </a:r>
            <a:r>
              <a:rPr lang="en-GB" b="1">
                <a:solidFill>
                  <a:srgbClr val="001F60"/>
                </a:solidFill>
                <a:latin typeface="Calibri" panose="020F0502020204030204"/>
              </a:rPr>
              <a:t> active target</a:t>
            </a:r>
            <a:r>
              <a:rPr lang="en-GB">
                <a:solidFill>
                  <a:srgbClr val="001F60"/>
                </a:solidFill>
                <a:latin typeface="Calibri" panose="020F0502020204030204"/>
              </a:rPr>
              <a:t>, will </a:t>
            </a:r>
            <a:r>
              <a:rPr lang="en-GB" b="1">
                <a:solidFill>
                  <a:srgbClr val="001F60"/>
                </a:solidFill>
                <a:latin typeface="Calibri" panose="020F0502020204030204"/>
              </a:rPr>
              <a:t>permanently stay on the beam axis</a:t>
            </a:r>
            <a:r>
              <a:rPr lang="en-GB">
                <a:solidFill>
                  <a:srgbClr val="001F60"/>
                </a:solidFill>
                <a:latin typeface="Calibri" panose="020F0502020204030204"/>
              </a:rPr>
              <a:t>, while the other two detectors of the ND complex, a largish </a:t>
            </a:r>
            <a:r>
              <a:rPr lang="en-GB" err="1">
                <a:solidFill>
                  <a:srgbClr val="001F60"/>
                </a:solidFill>
                <a:latin typeface="Calibri" panose="020F0502020204030204"/>
              </a:rPr>
              <a:t>LAr</a:t>
            </a:r>
            <a:r>
              <a:rPr lang="en-GB">
                <a:solidFill>
                  <a:srgbClr val="001F60"/>
                </a:solidFill>
                <a:latin typeface="Calibri" panose="020F0502020204030204"/>
              </a:rPr>
              <a:t> detector (</a:t>
            </a:r>
            <a:r>
              <a:rPr lang="en-GB" err="1">
                <a:solidFill>
                  <a:srgbClr val="001F60"/>
                </a:solidFill>
                <a:latin typeface="Calibri" panose="020F0502020204030204"/>
              </a:rPr>
              <a:t>ArgonCube</a:t>
            </a:r>
            <a:r>
              <a:rPr lang="en-GB">
                <a:solidFill>
                  <a:srgbClr val="001F60"/>
                </a:solidFill>
                <a:latin typeface="Calibri" panose="020F0502020204030204"/>
              </a:rPr>
              <a:t>) and a magnetized detector (ND-</a:t>
            </a:r>
            <a:r>
              <a:rPr lang="en-GB" err="1">
                <a:solidFill>
                  <a:srgbClr val="001F60"/>
                </a:solidFill>
                <a:latin typeface="Calibri" panose="020F0502020204030204"/>
              </a:rPr>
              <a:t>GAr</a:t>
            </a:r>
            <a:r>
              <a:rPr lang="en-GB">
                <a:solidFill>
                  <a:srgbClr val="001F60"/>
                </a:solidFill>
                <a:latin typeface="Calibri" panose="020F0502020204030204"/>
              </a:rPr>
              <a:t>) will move 50% of beam time off-axis. </a:t>
            </a:r>
          </a:p>
          <a:p>
            <a:pPr defTabSz="342877"/>
            <a:br>
              <a:rPr lang="en-GB">
                <a:solidFill>
                  <a:srgbClr val="001F60"/>
                </a:solidFill>
                <a:latin typeface="Calibri" panose="020F0502020204030204"/>
              </a:rPr>
            </a:br>
            <a:endParaRPr lang="en-GB">
              <a:solidFill>
                <a:srgbClr val="001F60"/>
              </a:solidFill>
              <a:latin typeface="Calibri" panose="020F0502020204030204"/>
            </a:endParaRPr>
          </a:p>
        </p:txBody>
      </p:sp>
      <p:sp>
        <p:nvSpPr>
          <p:cNvPr id="3" name="Slide Number Placeholder 2">
            <a:extLst>
              <a:ext uri="{FF2B5EF4-FFF2-40B4-BE49-F238E27FC236}">
                <a16:creationId xmlns:a16="http://schemas.microsoft.com/office/drawing/2014/main" id="{2F6EE44F-D5A4-F141-AE8B-B9C06FAFF52C}"/>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28</a:t>
            </a:fld>
            <a:endParaRPr lang="en-US">
              <a:solidFill>
                <a:prstClr val="black">
                  <a:tint val="75000"/>
                </a:prstClr>
              </a:solidFill>
              <a:latin typeface="Calibri"/>
            </a:endParaRPr>
          </a:p>
        </p:txBody>
      </p:sp>
    </p:spTree>
    <p:extLst>
      <p:ext uri="{BB962C8B-B14F-4D97-AF65-F5344CB8AC3E}">
        <p14:creationId xmlns:p14="http://schemas.microsoft.com/office/powerpoint/2010/main" val="4180198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flipV="1">
            <a:off x="833151" y="5583487"/>
            <a:ext cx="7742103" cy="74163"/>
          </a:xfrm>
          <a:prstGeom prst="roundRect">
            <a:avLst>
              <a:gd name="adj" fmla="val 16667"/>
            </a:avLst>
          </a:prstGeom>
          <a:solidFill>
            <a:srgbClr val="0000CC"/>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nchor="ctr"/>
          <a:lstStyle/>
          <a:p>
            <a:pPr defTabSz="685753" eaLnBrk="0" hangingPunct="0">
              <a:spcBef>
                <a:spcPct val="50000"/>
              </a:spcBef>
              <a:defRPr/>
            </a:pPr>
            <a:endParaRPr lang="en-US" sz="1350">
              <a:solidFill>
                <a:srgbClr val="0000FF"/>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763929" y="457200"/>
            <a:ext cx="7811326" cy="609320"/>
          </a:xfrm>
          <a:solidFill>
            <a:srgbClr val="0000CC"/>
          </a:solidFill>
        </p:spPr>
        <p:txBody>
          <a:bodyPr>
            <a:normAutofit/>
          </a:bodyPr>
          <a:lstStyle/>
          <a:p>
            <a:r>
              <a:rPr lang="en-GB" sz="3000" b="1" i="1" dirty="0">
                <a:solidFill>
                  <a:srgbClr val="FFFF00"/>
                </a:solidFill>
              </a:rPr>
              <a:t>Composition of INFN groups in DUNE </a:t>
            </a:r>
            <a:endParaRPr lang="en-GB" sz="3000" i="1" dirty="0">
              <a:solidFill>
                <a:srgbClr val="FFFF00"/>
              </a:solidFill>
            </a:endParaRP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p:cNvSpPr txBox="1"/>
          <p:nvPr/>
        </p:nvSpPr>
        <p:spPr>
          <a:xfrm>
            <a:off x="1485901" y="1809671"/>
            <a:ext cx="6253832" cy="738664"/>
          </a:xfrm>
          <a:prstGeom prst="rect">
            <a:avLst/>
          </a:prstGeom>
          <a:noFill/>
        </p:spPr>
        <p:txBody>
          <a:bodyPr wrap="square" rtlCol="0">
            <a:spAutoFit/>
          </a:bodyPr>
          <a:lstStyle/>
          <a:p>
            <a:pPr defTabSz="342877"/>
            <a:endParaRPr lang="en-US" sz="2100">
              <a:solidFill>
                <a:srgbClr val="2F5597"/>
              </a:solidFill>
              <a:latin typeface="Calibri" panose="020F0502020204030204"/>
            </a:endParaRPr>
          </a:p>
          <a:p>
            <a:pPr marL="342900" indent="-342900" defTabSz="342877">
              <a:buFont typeface="Arial"/>
              <a:buChar char="•"/>
            </a:pPr>
            <a:endParaRPr lang="en-US" sz="2100">
              <a:solidFill>
                <a:srgbClr val="2F5597"/>
              </a:solidFill>
              <a:latin typeface="Calibri" panose="020F0502020204030204"/>
            </a:endParaRPr>
          </a:p>
        </p:txBody>
      </p:sp>
      <p:pic>
        <p:nvPicPr>
          <p:cNvPr id="10" name="Picture 9">
            <a:extLst>
              <a:ext uri="{FF2B5EF4-FFF2-40B4-BE49-F238E27FC236}">
                <a16:creationId xmlns:a16="http://schemas.microsoft.com/office/drawing/2014/main" id="{DC3D5644-E749-6B40-94FB-95339726BF9C}"/>
              </a:ext>
            </a:extLst>
          </p:cNvPr>
          <p:cNvPicPr>
            <a:picLocks noChangeAspect="1"/>
          </p:cNvPicPr>
          <p:nvPr/>
        </p:nvPicPr>
        <p:blipFill>
          <a:blip r:embed="rId3"/>
          <a:stretch>
            <a:fillRect/>
          </a:stretch>
        </p:blipFill>
        <p:spPr>
          <a:xfrm>
            <a:off x="4186623" y="1874654"/>
            <a:ext cx="4274711" cy="3421849"/>
          </a:xfrm>
          <a:prstGeom prst="rect">
            <a:avLst/>
          </a:prstGeom>
        </p:spPr>
      </p:pic>
      <p:sp>
        <p:nvSpPr>
          <p:cNvPr id="11" name="TextBox 10">
            <a:extLst>
              <a:ext uri="{FF2B5EF4-FFF2-40B4-BE49-F238E27FC236}">
                <a16:creationId xmlns:a16="http://schemas.microsoft.com/office/drawing/2014/main" id="{1A3711B6-9CE2-BE45-A318-00C2572083F9}"/>
              </a:ext>
            </a:extLst>
          </p:cNvPr>
          <p:cNvSpPr txBox="1"/>
          <p:nvPr/>
        </p:nvSpPr>
        <p:spPr>
          <a:xfrm>
            <a:off x="682667" y="3172459"/>
            <a:ext cx="3423453" cy="1107996"/>
          </a:xfrm>
          <a:prstGeom prst="rect">
            <a:avLst/>
          </a:prstGeom>
          <a:noFill/>
        </p:spPr>
        <p:txBody>
          <a:bodyPr wrap="square" rtlCol="0">
            <a:spAutoFit/>
          </a:bodyPr>
          <a:lstStyle/>
          <a:p>
            <a:pPr defTabSz="342877"/>
            <a:r>
              <a:rPr lang="en-GB" sz="1650">
                <a:solidFill>
                  <a:srgbClr val="4472C4">
                    <a:lumMod val="50000"/>
                  </a:srgbClr>
                </a:solidFill>
                <a:latin typeface="Calibri" panose="020F0502020204030204"/>
              </a:rPr>
              <a:t>The table does not include technicians  and the sections support services (electronics, mechanics, design, etc)</a:t>
            </a:r>
          </a:p>
        </p:txBody>
      </p:sp>
    </p:spTree>
    <p:extLst>
      <p:ext uri="{BB962C8B-B14F-4D97-AF65-F5344CB8AC3E}">
        <p14:creationId xmlns:p14="http://schemas.microsoft.com/office/powerpoint/2010/main" val="628590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From the P5 Report (USA)</a:t>
            </a:r>
          </a:p>
        </p:txBody>
      </p:sp>
      <p:sp>
        <p:nvSpPr>
          <p:cNvPr id="4" name="Rectangle 3"/>
          <p:cNvSpPr/>
          <p:nvPr/>
        </p:nvSpPr>
        <p:spPr>
          <a:xfrm>
            <a:off x="323530" y="1052739"/>
            <a:ext cx="8496944" cy="4997745"/>
          </a:xfrm>
          <a:prstGeom prst="rect">
            <a:avLst/>
          </a:prstGeom>
        </p:spPr>
        <p:txBody>
          <a:bodyPr wrap="square" lIns="91411" tIns="45706" rIns="91411" bIns="45706">
            <a:spAutoFit/>
          </a:bodyPr>
          <a:lstStyle/>
          <a:p>
            <a:pPr algn="just" defTabSz="914121"/>
            <a:r>
              <a:rPr lang="en-GB" sz="2400" b="1" dirty="0">
                <a:solidFill>
                  <a:srgbClr val="122A65"/>
                </a:solidFill>
                <a:latin typeface="Helvetica"/>
              </a:rPr>
              <a:t>Recommendation 12 : In collaboration with international partners, develop a coherent short- and long-baseline neutrino program hosted at </a:t>
            </a:r>
            <a:r>
              <a:rPr lang="en-GB" sz="2400" b="1" dirty="0" err="1">
                <a:solidFill>
                  <a:srgbClr val="122A65"/>
                </a:solidFill>
                <a:latin typeface="Helvetica"/>
              </a:rPr>
              <a:t>Fermilab</a:t>
            </a:r>
            <a:r>
              <a:rPr lang="en-GB" sz="2400" b="1" dirty="0">
                <a:solidFill>
                  <a:srgbClr val="122A65"/>
                </a:solidFill>
                <a:latin typeface="Helvetica"/>
              </a:rPr>
              <a:t>.</a:t>
            </a:r>
          </a:p>
          <a:p>
            <a:pPr algn="just" defTabSz="914121"/>
            <a:r>
              <a:rPr lang="en-GB" sz="2400" dirty="0">
                <a:solidFill>
                  <a:srgbClr val="122A65"/>
                </a:solidFill>
                <a:latin typeface="Helvetica"/>
              </a:rPr>
              <a:t>The minimum requirements to proceed are the identified capability to reach an exposure of at least </a:t>
            </a:r>
            <a:r>
              <a:rPr lang="en-GB" sz="2400" b="1" dirty="0">
                <a:solidFill>
                  <a:srgbClr val="122A65"/>
                </a:solidFill>
                <a:latin typeface="Helvetica"/>
              </a:rPr>
              <a:t>120 </a:t>
            </a:r>
            <a:r>
              <a:rPr lang="en-GB" sz="2400" b="1" dirty="0" err="1">
                <a:solidFill>
                  <a:srgbClr val="122A65"/>
                </a:solidFill>
                <a:latin typeface="Helvetica"/>
              </a:rPr>
              <a:t>kt</a:t>
            </a:r>
            <a:r>
              <a:rPr lang="en-GB" sz="2400" b="1" dirty="0">
                <a:solidFill>
                  <a:srgbClr val="122A65"/>
                </a:solidFill>
                <a:latin typeface="Helvetica"/>
              </a:rPr>
              <a:t>*MW*</a:t>
            </a:r>
            <a:r>
              <a:rPr lang="en-GB" sz="2400" b="1" dirty="0" err="1">
                <a:solidFill>
                  <a:srgbClr val="122A65"/>
                </a:solidFill>
                <a:latin typeface="Helvetica"/>
              </a:rPr>
              <a:t>yr</a:t>
            </a:r>
            <a:r>
              <a:rPr lang="en-GB" sz="2400" b="1" dirty="0">
                <a:solidFill>
                  <a:srgbClr val="122A65"/>
                </a:solidFill>
                <a:latin typeface="Helvetica"/>
              </a:rPr>
              <a:t> by the 2035 timeframe</a:t>
            </a:r>
            <a:r>
              <a:rPr lang="en-GB" sz="2400" dirty="0">
                <a:solidFill>
                  <a:srgbClr val="122A65"/>
                </a:solidFill>
                <a:latin typeface="Helvetica"/>
              </a:rPr>
              <a:t>, the far detector situated </a:t>
            </a:r>
            <a:r>
              <a:rPr lang="en-GB" sz="2400" b="1" dirty="0">
                <a:solidFill>
                  <a:srgbClr val="122A65"/>
                </a:solidFill>
                <a:latin typeface="Helvetica"/>
              </a:rPr>
              <a:t>underground</a:t>
            </a:r>
            <a:r>
              <a:rPr lang="en-GB" sz="2400" dirty="0">
                <a:solidFill>
                  <a:srgbClr val="122A65"/>
                </a:solidFill>
                <a:latin typeface="Helvetica"/>
              </a:rPr>
              <a:t> with cavern space for expansion </a:t>
            </a:r>
            <a:r>
              <a:rPr lang="en-GB" sz="2400" b="1" dirty="0">
                <a:solidFill>
                  <a:srgbClr val="122A65"/>
                </a:solidFill>
                <a:latin typeface="Helvetica"/>
              </a:rPr>
              <a:t>to at least 40 </a:t>
            </a:r>
            <a:r>
              <a:rPr lang="en-GB" sz="2400" b="1" dirty="0" err="1">
                <a:solidFill>
                  <a:srgbClr val="122A65"/>
                </a:solidFill>
                <a:latin typeface="Helvetica"/>
              </a:rPr>
              <a:t>kt</a:t>
            </a:r>
            <a:r>
              <a:rPr lang="en-GB" sz="2400" b="1" dirty="0">
                <a:solidFill>
                  <a:srgbClr val="122A65"/>
                </a:solidFill>
                <a:latin typeface="Helvetica"/>
              </a:rPr>
              <a:t> </a:t>
            </a:r>
            <a:r>
              <a:rPr lang="en-GB" sz="2400" b="1" dirty="0" err="1">
                <a:solidFill>
                  <a:srgbClr val="122A65"/>
                </a:solidFill>
                <a:latin typeface="Helvetica"/>
              </a:rPr>
              <a:t>LAr</a:t>
            </a:r>
            <a:r>
              <a:rPr lang="en-GB" sz="2400" b="1" dirty="0">
                <a:solidFill>
                  <a:srgbClr val="122A65"/>
                </a:solidFill>
                <a:latin typeface="Helvetica"/>
              </a:rPr>
              <a:t> </a:t>
            </a:r>
            <a:r>
              <a:rPr lang="en-GB" sz="2400" b="1" dirty="0" err="1">
                <a:solidFill>
                  <a:srgbClr val="122A65"/>
                </a:solidFill>
                <a:latin typeface="Helvetica"/>
              </a:rPr>
              <a:t>fiducial</a:t>
            </a:r>
            <a:r>
              <a:rPr lang="en-GB" sz="2400" b="1" dirty="0">
                <a:solidFill>
                  <a:srgbClr val="122A65"/>
                </a:solidFill>
                <a:latin typeface="Helvetica"/>
              </a:rPr>
              <a:t> </a:t>
            </a:r>
            <a:r>
              <a:rPr lang="en-GB" sz="2400" dirty="0">
                <a:solidFill>
                  <a:srgbClr val="122A65"/>
                </a:solidFill>
                <a:latin typeface="Helvetica"/>
              </a:rPr>
              <a:t>volume, and </a:t>
            </a:r>
            <a:r>
              <a:rPr lang="en-GB" sz="2400" b="1" dirty="0">
                <a:solidFill>
                  <a:srgbClr val="122A65"/>
                </a:solidFill>
                <a:latin typeface="Helvetica"/>
              </a:rPr>
              <a:t>1.2 MW beam power upgradable to multi megawatt</a:t>
            </a:r>
            <a:r>
              <a:rPr lang="en-GB" sz="2400" dirty="0">
                <a:solidFill>
                  <a:srgbClr val="122A65"/>
                </a:solidFill>
                <a:latin typeface="Helvetica"/>
              </a:rPr>
              <a:t> power. The experiment should have the demonstrated capability to search for </a:t>
            </a:r>
            <a:r>
              <a:rPr lang="en-GB" sz="2400" b="1" dirty="0">
                <a:solidFill>
                  <a:srgbClr val="122A65"/>
                </a:solidFill>
                <a:latin typeface="Helvetica"/>
              </a:rPr>
              <a:t>supernova (SN) bursts </a:t>
            </a:r>
            <a:r>
              <a:rPr lang="en-GB" sz="2400" dirty="0">
                <a:solidFill>
                  <a:srgbClr val="122A65"/>
                </a:solidFill>
                <a:latin typeface="Helvetica"/>
              </a:rPr>
              <a:t>and for </a:t>
            </a:r>
            <a:r>
              <a:rPr lang="en-GB" sz="2400" b="1" dirty="0">
                <a:solidFill>
                  <a:srgbClr val="122A65"/>
                </a:solidFill>
                <a:latin typeface="Helvetica"/>
              </a:rPr>
              <a:t>proton decay</a:t>
            </a:r>
            <a:r>
              <a:rPr lang="en-GB" sz="2400" dirty="0">
                <a:solidFill>
                  <a:srgbClr val="122A65"/>
                </a:solidFill>
                <a:latin typeface="Helvetica"/>
              </a:rPr>
              <a:t>, providing a significant improvement in discovery sensitivity over current searches for the proton lifetime.</a:t>
            </a:r>
            <a:endParaRPr lang="en-GB" sz="2400" b="1" dirty="0">
              <a:solidFill>
                <a:srgbClr val="122A65"/>
              </a:solidFill>
              <a:latin typeface="Helvetica"/>
            </a:endParaRPr>
          </a:p>
        </p:txBody>
      </p:sp>
    </p:spTree>
    <p:extLst>
      <p:ext uri="{BB962C8B-B14F-4D97-AF65-F5344CB8AC3E}">
        <p14:creationId xmlns:p14="http://schemas.microsoft.com/office/powerpoint/2010/main" val="3587825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flipV="1">
            <a:off x="833151" y="5583487"/>
            <a:ext cx="7742103" cy="74163"/>
          </a:xfrm>
          <a:prstGeom prst="roundRect">
            <a:avLst>
              <a:gd name="adj" fmla="val 16667"/>
            </a:avLst>
          </a:prstGeom>
          <a:solidFill>
            <a:srgbClr val="0000CC"/>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nchor="ctr"/>
          <a:lstStyle/>
          <a:p>
            <a:pPr defTabSz="685753" eaLnBrk="0" hangingPunct="0">
              <a:spcBef>
                <a:spcPct val="50000"/>
              </a:spcBef>
              <a:defRPr/>
            </a:pPr>
            <a:endParaRPr lang="en-US" sz="1350">
              <a:solidFill>
                <a:srgbClr val="0000FF"/>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833152" y="1035412"/>
            <a:ext cx="7742103" cy="609320"/>
          </a:xfrm>
          <a:solidFill>
            <a:srgbClr val="0000CC"/>
          </a:solidFill>
        </p:spPr>
        <p:txBody>
          <a:bodyPr>
            <a:normAutofit/>
          </a:bodyPr>
          <a:lstStyle/>
          <a:p>
            <a:pPr algn="ctr" eaLnBrk="1" hangingPunct="1">
              <a:defRPr/>
            </a:pPr>
            <a:r>
              <a:rPr lang="en-US" sz="3075" b="1" i="1">
                <a:solidFill>
                  <a:srgbClr val="FFFF00"/>
                </a:solidFill>
              </a:rPr>
              <a:t>INFN and DoE</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p:cNvSpPr txBox="1"/>
          <p:nvPr/>
        </p:nvSpPr>
        <p:spPr>
          <a:xfrm>
            <a:off x="1485901" y="1809671"/>
            <a:ext cx="6253832" cy="738664"/>
          </a:xfrm>
          <a:prstGeom prst="rect">
            <a:avLst/>
          </a:prstGeom>
          <a:noFill/>
        </p:spPr>
        <p:txBody>
          <a:bodyPr wrap="square" rtlCol="0">
            <a:spAutoFit/>
          </a:bodyPr>
          <a:lstStyle/>
          <a:p>
            <a:pPr defTabSz="342877"/>
            <a:endParaRPr lang="en-US" sz="2100">
              <a:solidFill>
                <a:srgbClr val="2F5597"/>
              </a:solidFill>
              <a:latin typeface="Calibri" panose="020F0502020204030204"/>
            </a:endParaRPr>
          </a:p>
          <a:p>
            <a:pPr marL="342900" indent="-342900" defTabSz="342877">
              <a:buFont typeface="Arial"/>
              <a:buChar char="•"/>
            </a:pPr>
            <a:endParaRPr lang="en-US" sz="2100">
              <a:solidFill>
                <a:srgbClr val="2F5597"/>
              </a:solidFill>
              <a:latin typeface="Calibri" panose="020F0502020204030204"/>
            </a:endParaRPr>
          </a:p>
        </p:txBody>
      </p:sp>
      <p:sp>
        <p:nvSpPr>
          <p:cNvPr id="4" name="TextBox 3">
            <a:extLst>
              <a:ext uri="{FF2B5EF4-FFF2-40B4-BE49-F238E27FC236}">
                <a16:creationId xmlns:a16="http://schemas.microsoft.com/office/drawing/2014/main" id="{2E054B5D-C74E-9049-9F56-DD75C8DB0759}"/>
              </a:ext>
            </a:extLst>
          </p:cNvPr>
          <p:cNvSpPr txBox="1"/>
          <p:nvPr/>
        </p:nvSpPr>
        <p:spPr>
          <a:xfrm>
            <a:off x="1076446" y="2202807"/>
            <a:ext cx="7498808" cy="300082"/>
          </a:xfrm>
          <a:prstGeom prst="rect">
            <a:avLst/>
          </a:prstGeom>
          <a:noFill/>
        </p:spPr>
        <p:txBody>
          <a:bodyPr wrap="square" rtlCol="0">
            <a:spAutoFit/>
          </a:bodyPr>
          <a:lstStyle/>
          <a:p>
            <a:pPr defTabSz="342877"/>
            <a:endParaRPr lang="it-IT" sz="1350">
              <a:solidFill>
                <a:prstClr val="black"/>
              </a:solidFill>
              <a:latin typeface="Calibri" panose="020F0502020204030204"/>
            </a:endParaRPr>
          </a:p>
        </p:txBody>
      </p:sp>
      <p:graphicFrame>
        <p:nvGraphicFramePr>
          <p:cNvPr id="5" name="Table 4">
            <a:extLst>
              <a:ext uri="{FF2B5EF4-FFF2-40B4-BE49-F238E27FC236}">
                <a16:creationId xmlns:a16="http://schemas.microsoft.com/office/drawing/2014/main" id="{3636AF9C-5F5B-A34A-ABBB-A0C2379DFECF}"/>
              </a:ext>
            </a:extLst>
          </p:cNvPr>
          <p:cNvGraphicFramePr>
            <a:graphicFrameLocks noGrp="1"/>
          </p:cNvGraphicFramePr>
          <p:nvPr/>
        </p:nvGraphicFramePr>
        <p:xfrm>
          <a:off x="442732" y="1559123"/>
          <a:ext cx="8377177" cy="4846320"/>
        </p:xfrm>
        <a:graphic>
          <a:graphicData uri="http://schemas.openxmlformats.org/drawingml/2006/table">
            <a:tbl>
              <a:tblPr/>
              <a:tblGrid>
                <a:gridCol w="8377177">
                  <a:extLst>
                    <a:ext uri="{9D8B030D-6E8A-4147-A177-3AD203B41FA5}">
                      <a16:colId xmlns:a16="http://schemas.microsoft.com/office/drawing/2014/main" val="1329357113"/>
                    </a:ext>
                  </a:extLst>
                </a:gridCol>
              </a:tblGrid>
              <a:tr h="4846320">
                <a:tc>
                  <a:txBody>
                    <a:bodyPr/>
                    <a:lstStyle/>
                    <a:p>
                      <a:br>
                        <a:rPr lang="en-GB" sz="1500">
                          <a:solidFill>
                            <a:srgbClr val="002060"/>
                          </a:solidFill>
                          <a:effectLst/>
                          <a:latin typeface="+mn-lt"/>
                        </a:rPr>
                      </a:br>
                      <a:r>
                        <a:rPr lang="en-GB" sz="1500">
                          <a:solidFill>
                            <a:srgbClr val="002060"/>
                          </a:solidFill>
                          <a:effectLst/>
                          <a:latin typeface="+mn-lt"/>
                        </a:rPr>
                        <a:t>         </a:t>
                      </a:r>
                      <a:r>
                        <a:rPr lang="en-GB" sz="1800" b="1">
                          <a:solidFill>
                            <a:srgbClr val="002060"/>
                          </a:solidFill>
                          <a:effectLst/>
                          <a:latin typeface="+mn-lt"/>
                        </a:rPr>
                        <a:t>INFN in-kind contributions: </a:t>
                      </a:r>
                    </a:p>
                    <a:p>
                      <a:endParaRPr lang="en-GB" sz="1500">
                        <a:solidFill>
                          <a:srgbClr val="002060"/>
                        </a:solidFill>
                        <a:effectLst/>
                        <a:latin typeface="+mn-lt"/>
                      </a:endParaRPr>
                    </a:p>
                    <a:p>
                      <a:pPr marL="400050" indent="-400050">
                        <a:buAutoNum type="romanLcPeriod"/>
                      </a:pPr>
                      <a:r>
                        <a:rPr lang="en-GB" sz="1500">
                          <a:solidFill>
                            <a:srgbClr val="002060"/>
                          </a:solidFill>
                          <a:effectLst/>
                          <a:latin typeface="+mn-lt"/>
                        </a:rPr>
                        <a:t>The </a:t>
                      </a:r>
                      <a:r>
                        <a:rPr lang="en-GB" sz="1500" b="1">
                          <a:solidFill>
                            <a:srgbClr val="002060"/>
                          </a:solidFill>
                          <a:effectLst/>
                          <a:latin typeface="+mn-lt"/>
                        </a:rPr>
                        <a:t>magnet and calorimeter system </a:t>
                      </a:r>
                      <a:r>
                        <a:rPr lang="en-GB" sz="1500">
                          <a:solidFill>
                            <a:srgbClr val="002060"/>
                          </a:solidFill>
                          <a:effectLst/>
                          <a:latin typeface="+mn-lt"/>
                        </a:rPr>
                        <a:t>that were deployed in the KLOE experiment’s detector at the DA</a:t>
                      </a:r>
                      <a:r>
                        <a:rPr lang="en-GB" sz="1500">
                          <a:solidFill>
                            <a:srgbClr val="002060"/>
                          </a:solidFill>
                          <a:effectLst/>
                          <a:latin typeface="Symbol" pitchFamily="2" charset="2"/>
                        </a:rPr>
                        <a:t>F</a:t>
                      </a:r>
                      <a:r>
                        <a:rPr lang="en-GB" sz="1500">
                          <a:solidFill>
                            <a:srgbClr val="002060"/>
                          </a:solidFill>
                          <a:effectLst/>
                          <a:latin typeface="+mn-lt"/>
                        </a:rPr>
                        <a:t>NE collider at INFN’s Frascati National Laboratory (hereinafter “KLOE Components”), it being understood that INFN’s activities for the KLOE Components shall include their necessary refurbishment, maintenance, and subsequent delivery to Fermilab in accordance with the schedule to be developed by the DUNE Collaboration in consultation with the Participants. Once delivered, the refurbished KLOE Components shall form detector subsystems of the </a:t>
                      </a:r>
                      <a:r>
                        <a:rPr lang="en-GB" sz="1500" b="1">
                          <a:solidFill>
                            <a:srgbClr val="002060"/>
                          </a:solidFill>
                          <a:effectLst/>
                          <a:latin typeface="+mn-lt"/>
                        </a:rPr>
                        <a:t>SAND</a:t>
                      </a:r>
                      <a:r>
                        <a:rPr lang="en-GB" sz="1500">
                          <a:solidFill>
                            <a:srgbClr val="002060"/>
                          </a:solidFill>
                          <a:effectLst/>
                          <a:latin typeface="+mn-lt"/>
                        </a:rPr>
                        <a:t> detector;</a:t>
                      </a:r>
                    </a:p>
                    <a:p>
                      <a:pPr marL="400050" indent="-400050">
                        <a:buAutoNum type="romanLcPeriod"/>
                      </a:pPr>
                      <a:r>
                        <a:rPr lang="en-GB" sz="1500">
                          <a:solidFill>
                            <a:srgbClr val="002060"/>
                          </a:solidFill>
                          <a:effectLst/>
                          <a:latin typeface="+mn-lt"/>
                        </a:rPr>
                        <a:t> </a:t>
                      </a:r>
                      <a:r>
                        <a:rPr lang="en-GB" sz="1500" b="1">
                          <a:solidFill>
                            <a:srgbClr val="002060"/>
                          </a:solidFill>
                          <a:effectLst/>
                          <a:latin typeface="+mn-lt"/>
                        </a:rPr>
                        <a:t>Electronics, power supplies, and trigger systems </a:t>
                      </a:r>
                      <a:r>
                        <a:rPr lang="en-GB" sz="1500">
                          <a:solidFill>
                            <a:srgbClr val="002060"/>
                          </a:solidFill>
                          <a:effectLst/>
                          <a:latin typeface="+mn-lt"/>
                        </a:rPr>
                        <a:t>for the </a:t>
                      </a:r>
                      <a:r>
                        <a:rPr lang="en-GB" sz="1500" b="1">
                          <a:solidFill>
                            <a:srgbClr val="002060"/>
                          </a:solidFill>
                          <a:effectLst/>
                          <a:latin typeface="+mn-lt"/>
                        </a:rPr>
                        <a:t>SAND</a:t>
                      </a:r>
                      <a:r>
                        <a:rPr lang="en-GB" sz="1500">
                          <a:solidFill>
                            <a:srgbClr val="002060"/>
                          </a:solidFill>
                          <a:effectLst/>
                          <a:latin typeface="+mn-lt"/>
                        </a:rPr>
                        <a:t> calorimeter and magnet; </a:t>
                      </a:r>
                    </a:p>
                    <a:p>
                      <a:pPr marL="400050" indent="-400050">
                        <a:buAutoNum type="romanLcPeriod"/>
                      </a:pPr>
                      <a:r>
                        <a:rPr lang="en-GB" sz="1500">
                          <a:solidFill>
                            <a:srgbClr val="002060"/>
                          </a:solidFill>
                          <a:effectLst/>
                          <a:latin typeface="+mn-lt"/>
                        </a:rPr>
                        <a:t> </a:t>
                      </a:r>
                      <a:r>
                        <a:rPr lang="en-GB" sz="1500" b="1">
                          <a:solidFill>
                            <a:srgbClr val="002060"/>
                          </a:solidFill>
                          <a:effectLst/>
                          <a:latin typeface="+mn-lt"/>
                        </a:rPr>
                        <a:t>Design and construction activities of the superconducting magnet for the ND-</a:t>
                      </a:r>
                      <a:r>
                        <a:rPr lang="en-GB" sz="1500" b="1" err="1">
                          <a:solidFill>
                            <a:srgbClr val="002060"/>
                          </a:solidFill>
                          <a:effectLst/>
                          <a:latin typeface="+mn-lt"/>
                        </a:rPr>
                        <a:t>GAr</a:t>
                      </a:r>
                      <a:r>
                        <a:rPr lang="en-GB" sz="1500" b="1">
                          <a:solidFill>
                            <a:srgbClr val="002060"/>
                          </a:solidFill>
                          <a:effectLst/>
                          <a:latin typeface="+mn-lt"/>
                        </a:rPr>
                        <a:t> detector</a:t>
                      </a:r>
                      <a:r>
                        <a:rPr lang="en-GB" sz="1500">
                          <a:solidFill>
                            <a:srgbClr val="002060"/>
                          </a:solidFill>
                          <a:effectLst/>
                          <a:latin typeface="+mn-lt"/>
                        </a:rPr>
                        <a:t> in the DUNE ND experimental hall; and </a:t>
                      </a:r>
                    </a:p>
                    <a:p>
                      <a:pPr marL="400050" indent="-400050">
                        <a:buAutoNum type="romanLcPeriod"/>
                      </a:pPr>
                      <a:r>
                        <a:rPr lang="en-GB" sz="1500" b="0">
                          <a:solidFill>
                            <a:srgbClr val="002060"/>
                          </a:solidFill>
                          <a:effectLst/>
                          <a:latin typeface="+mn-lt"/>
                        </a:rPr>
                        <a:t>The</a:t>
                      </a:r>
                      <a:r>
                        <a:rPr lang="en-GB" sz="1500" b="1">
                          <a:solidFill>
                            <a:srgbClr val="002060"/>
                          </a:solidFill>
                          <a:effectLst/>
                          <a:latin typeface="+mn-lt"/>
                        </a:rPr>
                        <a:t> </a:t>
                      </a:r>
                      <a:r>
                        <a:rPr lang="en-GB" sz="1500" b="0">
                          <a:solidFill>
                            <a:srgbClr val="002060"/>
                          </a:solidFill>
                          <a:effectLst/>
                          <a:latin typeface="+mn-lt"/>
                        </a:rPr>
                        <a:t>DUNE</a:t>
                      </a:r>
                      <a:r>
                        <a:rPr lang="en-GB" sz="1500" b="1">
                          <a:solidFill>
                            <a:srgbClr val="002060"/>
                          </a:solidFill>
                          <a:effectLst/>
                          <a:latin typeface="+mn-lt"/>
                        </a:rPr>
                        <a:t> FD light collection system</a:t>
                      </a:r>
                      <a:r>
                        <a:rPr lang="en-GB" sz="1500">
                          <a:solidFill>
                            <a:srgbClr val="002060"/>
                          </a:solidFill>
                          <a:effectLst/>
                          <a:latin typeface="+mn-lt"/>
                        </a:rPr>
                        <a:t>, by providing </a:t>
                      </a:r>
                      <a:r>
                        <a:rPr lang="en-GB" sz="1500" b="1">
                          <a:solidFill>
                            <a:srgbClr val="002060"/>
                          </a:solidFill>
                          <a:effectLst/>
                          <a:latin typeface="+mn-lt"/>
                        </a:rPr>
                        <a:t>a share of the associated silicon photomultipliers and related electronics</a:t>
                      </a:r>
                      <a:r>
                        <a:rPr lang="en-GB" sz="1500">
                          <a:solidFill>
                            <a:srgbClr val="002060"/>
                          </a:solidFill>
                          <a:effectLst/>
                          <a:latin typeface="+mn-lt"/>
                        </a:rPr>
                        <a:t>. </a:t>
                      </a:r>
                      <a:r>
                        <a:rPr lang="en-GB" sz="1500" b="1">
                          <a:solidFill>
                            <a:srgbClr val="002060"/>
                          </a:solidFill>
                          <a:effectLst/>
                          <a:latin typeface="+mn-lt"/>
                        </a:rPr>
                        <a:t>The contribution may include the first Single Phase Module and possibly the second “Vertical Drift” Module</a:t>
                      </a:r>
                      <a:r>
                        <a:rPr lang="en-GB" sz="1500">
                          <a:solidFill>
                            <a:srgbClr val="002060"/>
                          </a:solidFill>
                          <a:effectLst/>
                          <a:latin typeface="+mn-lt"/>
                        </a:rPr>
                        <a:t>. </a:t>
                      </a:r>
                    </a:p>
                    <a:p>
                      <a:pPr marL="400050" marR="0" lvl="0" indent="-400050" algn="l" defTabSz="914400" rtl="0" eaLnBrk="1" fontAlgn="auto" latinLnBrk="0" hangingPunct="1">
                        <a:lnSpc>
                          <a:spcPct val="100000"/>
                        </a:lnSpc>
                        <a:spcBef>
                          <a:spcPts val="0"/>
                        </a:spcBef>
                        <a:spcAft>
                          <a:spcPts val="0"/>
                        </a:spcAft>
                        <a:buClrTx/>
                        <a:buSzTx/>
                        <a:buFontTx/>
                        <a:buAutoNum type="romanLcPeriod"/>
                        <a:tabLst/>
                        <a:defRPr/>
                      </a:pPr>
                      <a:r>
                        <a:rPr lang="en-US" sz="1500" kern="1200">
                          <a:solidFill>
                            <a:srgbClr val="002060"/>
                          </a:solidFill>
                          <a:effectLst/>
                          <a:latin typeface="+mn-lt"/>
                          <a:ea typeface="+mn-ea"/>
                          <a:cs typeface="+mn-cs"/>
                        </a:rPr>
                        <a:t>Contribution to the </a:t>
                      </a:r>
                      <a:r>
                        <a:rPr lang="en-US" sz="1500" b="1" kern="1200">
                          <a:solidFill>
                            <a:srgbClr val="002060"/>
                          </a:solidFill>
                          <a:effectLst/>
                          <a:latin typeface="+mn-lt"/>
                          <a:ea typeface="+mn-ea"/>
                          <a:cs typeface="+mn-cs"/>
                        </a:rPr>
                        <a:t>development of the inner tracking system of SAND </a:t>
                      </a:r>
                      <a:r>
                        <a:rPr lang="en-US" sz="1500" kern="1200">
                          <a:solidFill>
                            <a:srgbClr val="002060"/>
                          </a:solidFill>
                          <a:effectLst/>
                          <a:latin typeface="+mn-lt"/>
                          <a:ea typeface="+mn-ea"/>
                          <a:cs typeface="+mn-cs"/>
                        </a:rPr>
                        <a:t>and of an </a:t>
                      </a:r>
                      <a:r>
                        <a:rPr lang="en-US" sz="1500" b="1" kern="1200">
                          <a:solidFill>
                            <a:srgbClr val="002060"/>
                          </a:solidFill>
                          <a:effectLst/>
                          <a:latin typeface="+mn-lt"/>
                          <a:ea typeface="+mn-ea"/>
                          <a:cs typeface="+mn-cs"/>
                        </a:rPr>
                        <a:t>active compact Liquid Argon target </a:t>
                      </a:r>
                      <a:r>
                        <a:rPr lang="en-US" sz="1500" kern="1200">
                          <a:solidFill>
                            <a:srgbClr val="002060"/>
                          </a:solidFill>
                          <a:effectLst/>
                          <a:latin typeface="+mn-lt"/>
                          <a:ea typeface="+mn-ea"/>
                          <a:cs typeface="+mn-cs"/>
                        </a:rPr>
                        <a:t>to be installed within the KLOE volume.</a:t>
                      </a:r>
                      <a:br>
                        <a:rPr lang="en-GB" sz="1500">
                          <a:solidFill>
                            <a:srgbClr val="002060"/>
                          </a:solidFill>
                          <a:effectLst/>
                          <a:latin typeface="+mn-lt"/>
                        </a:rPr>
                      </a:br>
                      <a:br>
                        <a:rPr lang="en-GB" sz="1500">
                          <a:solidFill>
                            <a:srgbClr val="002060"/>
                          </a:solidFill>
                          <a:effectLst/>
                          <a:latin typeface="+mn-lt"/>
                        </a:rPr>
                      </a:br>
                      <a:endParaRPr lang="en-GB" sz="1500">
                        <a:solidFill>
                          <a:srgbClr val="002060"/>
                        </a:solidFill>
                        <a:effectLst/>
                        <a:latin typeface="+mn-lt"/>
                      </a:endParaRPr>
                    </a:p>
                    <a:p>
                      <a:br>
                        <a:rPr lang="en-GB" sz="1500">
                          <a:solidFill>
                            <a:srgbClr val="002060"/>
                          </a:solidFill>
                          <a:effectLst/>
                          <a:latin typeface="+mn-lt"/>
                        </a:rPr>
                      </a:br>
                      <a:endParaRPr lang="en-GB" sz="1500">
                        <a:solidFill>
                          <a:srgbClr val="002060"/>
                        </a:solidFill>
                        <a:effectLst/>
                        <a:latin typeface="+mn-lt"/>
                      </a:endParaRPr>
                    </a:p>
                  </a:txBody>
                  <a:tcPr marL="25754" marR="25754" marT="0" marB="0">
                    <a:lnL>
                      <a:noFill/>
                    </a:lnL>
                    <a:lnR>
                      <a:noFill/>
                    </a:lnR>
                    <a:lnT>
                      <a:noFill/>
                    </a:lnT>
                    <a:lnB>
                      <a:noFill/>
                    </a:lnB>
                  </a:tcPr>
                </a:tc>
                <a:extLst>
                  <a:ext uri="{0D108BD9-81ED-4DB2-BD59-A6C34878D82A}">
                    <a16:rowId xmlns:a16="http://schemas.microsoft.com/office/drawing/2014/main" val="1677727757"/>
                  </a:ext>
                </a:extLst>
              </a:tr>
            </a:tbl>
          </a:graphicData>
        </a:graphic>
      </p:graphicFrame>
    </p:spTree>
    <p:extLst>
      <p:ext uri="{BB962C8B-B14F-4D97-AF65-F5344CB8AC3E}">
        <p14:creationId xmlns:p14="http://schemas.microsoft.com/office/powerpoint/2010/main" val="2298625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6635115" y="5321808"/>
            <a:ext cx="1018423" cy="434340"/>
          </a:xfrm>
          <a:prstGeom prst="rect">
            <a:avLst/>
          </a:prstGeom>
        </p:spPr>
      </p:pic>
      <p:sp>
        <p:nvSpPr>
          <p:cNvPr id="10" name="object 10"/>
          <p:cNvSpPr txBox="1">
            <a:spLocks noGrp="1"/>
          </p:cNvSpPr>
          <p:nvPr>
            <p:ph type="title"/>
          </p:nvPr>
        </p:nvSpPr>
        <p:spPr>
          <a:xfrm>
            <a:off x="661307" y="996648"/>
            <a:ext cx="7585655" cy="425116"/>
          </a:xfrm>
          <a:prstGeom prst="rect">
            <a:avLst/>
          </a:prstGeom>
          <a:solidFill>
            <a:srgbClr val="0F0DB4"/>
          </a:solidFill>
        </p:spPr>
        <p:txBody>
          <a:bodyPr vert="horz" wrap="square" lIns="0" tIns="9525" rIns="0" bIns="0" rtlCol="0">
            <a:spAutoFit/>
          </a:bodyPr>
          <a:lstStyle/>
          <a:p>
            <a:pPr marL="9525" algn="ctr">
              <a:spcBef>
                <a:spcPts val="75"/>
              </a:spcBef>
            </a:pPr>
            <a:r>
              <a:rPr lang="en-US">
                <a:solidFill>
                  <a:srgbClr val="E95124"/>
                </a:solidFill>
              </a:rPr>
              <a:t> </a:t>
            </a:r>
            <a:r>
              <a:rPr lang="en-US">
                <a:solidFill>
                  <a:srgbClr val="FFFF00"/>
                </a:solidFill>
              </a:rPr>
              <a:t>The PDS System</a:t>
            </a:r>
            <a:endParaRPr>
              <a:solidFill>
                <a:srgbClr val="FFFF00"/>
              </a:solidFill>
              <a:latin typeface="Wingdings"/>
              <a:cs typeface="Wingdings"/>
            </a:endParaRPr>
          </a:p>
        </p:txBody>
      </p:sp>
      <p:sp>
        <p:nvSpPr>
          <p:cNvPr id="11" name="object 11"/>
          <p:cNvSpPr txBox="1"/>
          <p:nvPr/>
        </p:nvSpPr>
        <p:spPr>
          <a:xfrm>
            <a:off x="661307" y="1777937"/>
            <a:ext cx="7776482" cy="3333124"/>
          </a:xfrm>
          <a:prstGeom prst="rect">
            <a:avLst/>
          </a:prstGeom>
        </p:spPr>
        <p:txBody>
          <a:bodyPr vert="horz" wrap="square" lIns="0" tIns="9049" rIns="0" bIns="0" rtlCol="0">
            <a:spAutoFit/>
          </a:bodyPr>
          <a:lstStyle/>
          <a:p>
            <a:pPr marL="266700" marR="5239" indent="-257175" algn="just" defTabSz="685800">
              <a:spcBef>
                <a:spcPts val="71"/>
              </a:spcBef>
              <a:buFont typeface="Arial"/>
              <a:buChar char="•"/>
              <a:tabLst>
                <a:tab pos="266700" algn="l"/>
              </a:tabLst>
            </a:pPr>
            <a:r>
              <a:rPr spc="-4" dirty="0">
                <a:solidFill>
                  <a:srgbClr val="3B5A77"/>
                </a:solidFill>
                <a:latin typeface="Helvetica"/>
                <a:cs typeface="Helvetica"/>
              </a:rPr>
              <a:t>The</a:t>
            </a:r>
            <a:r>
              <a:rPr spc="323" dirty="0">
                <a:solidFill>
                  <a:srgbClr val="3B5A77"/>
                </a:solidFill>
                <a:latin typeface="Helvetica"/>
                <a:cs typeface="Helvetica"/>
              </a:rPr>
              <a:t> </a:t>
            </a:r>
            <a:r>
              <a:rPr spc="-8" dirty="0">
                <a:solidFill>
                  <a:srgbClr val="3B5A77"/>
                </a:solidFill>
                <a:latin typeface="Helvetica"/>
                <a:cs typeface="Helvetica"/>
              </a:rPr>
              <a:t>PDS</a:t>
            </a:r>
            <a:r>
              <a:rPr spc="330" dirty="0">
                <a:solidFill>
                  <a:srgbClr val="3B5A77"/>
                </a:solidFill>
                <a:latin typeface="Helvetica"/>
                <a:cs typeface="Helvetica"/>
              </a:rPr>
              <a:t> </a:t>
            </a:r>
            <a:r>
              <a:rPr spc="-4" dirty="0">
                <a:solidFill>
                  <a:srgbClr val="3B5A77"/>
                </a:solidFill>
                <a:latin typeface="Helvetica"/>
                <a:cs typeface="Helvetica"/>
              </a:rPr>
              <a:t>of</a:t>
            </a:r>
            <a:r>
              <a:rPr spc="330" dirty="0">
                <a:solidFill>
                  <a:srgbClr val="3B5A77"/>
                </a:solidFill>
                <a:latin typeface="Helvetica"/>
                <a:cs typeface="Helvetica"/>
              </a:rPr>
              <a:t> </a:t>
            </a:r>
            <a:r>
              <a:rPr spc="-4" dirty="0">
                <a:solidFill>
                  <a:srgbClr val="3B5A77"/>
                </a:solidFill>
                <a:latin typeface="Helvetica"/>
                <a:cs typeface="Helvetica"/>
              </a:rPr>
              <a:t>the</a:t>
            </a:r>
            <a:r>
              <a:rPr spc="330" dirty="0">
                <a:solidFill>
                  <a:srgbClr val="3B5A77"/>
                </a:solidFill>
                <a:latin typeface="Helvetica"/>
                <a:cs typeface="Helvetica"/>
              </a:rPr>
              <a:t> </a:t>
            </a:r>
            <a:r>
              <a:rPr b="1" spc="-4" dirty="0">
                <a:solidFill>
                  <a:srgbClr val="3B5A77"/>
                </a:solidFill>
                <a:latin typeface="Helvetica"/>
                <a:cs typeface="Helvetica"/>
              </a:rPr>
              <a:t>first</a:t>
            </a:r>
            <a:r>
              <a:rPr b="1" spc="344" dirty="0">
                <a:solidFill>
                  <a:srgbClr val="3B5A77"/>
                </a:solidFill>
                <a:latin typeface="Helvetica"/>
                <a:cs typeface="Helvetica"/>
              </a:rPr>
              <a:t> </a:t>
            </a:r>
            <a:r>
              <a:rPr b="1" spc="-4" dirty="0">
                <a:solidFill>
                  <a:srgbClr val="3B5A77"/>
                </a:solidFill>
                <a:latin typeface="Helvetica"/>
                <a:cs typeface="Helvetica"/>
              </a:rPr>
              <a:t>module</a:t>
            </a:r>
            <a:r>
              <a:rPr b="1" spc="338" dirty="0">
                <a:solidFill>
                  <a:srgbClr val="3B5A77"/>
                </a:solidFill>
                <a:latin typeface="Helvetica"/>
                <a:cs typeface="Helvetica"/>
              </a:rPr>
              <a:t> </a:t>
            </a:r>
            <a:r>
              <a:rPr spc="-4" dirty="0">
                <a:solidFill>
                  <a:srgbClr val="3B5A77"/>
                </a:solidFill>
                <a:latin typeface="Helvetica"/>
                <a:cs typeface="Helvetica"/>
              </a:rPr>
              <a:t>of</a:t>
            </a:r>
            <a:r>
              <a:rPr spc="330" dirty="0">
                <a:solidFill>
                  <a:srgbClr val="3B5A77"/>
                </a:solidFill>
                <a:latin typeface="Helvetica"/>
                <a:cs typeface="Helvetica"/>
              </a:rPr>
              <a:t> </a:t>
            </a:r>
            <a:r>
              <a:rPr spc="-8" dirty="0">
                <a:solidFill>
                  <a:srgbClr val="3B5A77"/>
                </a:solidFill>
                <a:latin typeface="Helvetica"/>
                <a:cs typeface="Helvetica"/>
              </a:rPr>
              <a:t>DUNE</a:t>
            </a:r>
            <a:r>
              <a:rPr spc="330" dirty="0">
                <a:solidFill>
                  <a:srgbClr val="3B5A77"/>
                </a:solidFill>
                <a:latin typeface="Helvetica"/>
                <a:cs typeface="Helvetica"/>
              </a:rPr>
              <a:t> </a:t>
            </a:r>
            <a:r>
              <a:rPr lang="en-US" spc="-4" dirty="0">
                <a:solidFill>
                  <a:srgbClr val="3B5A77"/>
                </a:solidFill>
                <a:latin typeface="Helvetica"/>
                <a:cs typeface="Helvetica"/>
              </a:rPr>
              <a:t>is </a:t>
            </a:r>
            <a:r>
              <a:rPr spc="-4" dirty="0">
                <a:solidFill>
                  <a:srgbClr val="3B5A77"/>
                </a:solidFill>
                <a:latin typeface="Helvetica"/>
                <a:cs typeface="Helvetica"/>
              </a:rPr>
              <a:t>technically</a:t>
            </a:r>
            <a:r>
              <a:rPr lang="en-US" spc="-4" dirty="0">
                <a:solidFill>
                  <a:srgbClr val="3B5A77"/>
                </a:solidFill>
                <a:latin typeface="Helvetica"/>
                <a:cs typeface="Helvetica"/>
              </a:rPr>
              <a:t> </a:t>
            </a:r>
            <a:r>
              <a:rPr spc="-4" dirty="0">
                <a:solidFill>
                  <a:srgbClr val="3B5A77"/>
                </a:solidFill>
                <a:latin typeface="Helvetica"/>
                <a:cs typeface="Helvetica"/>
              </a:rPr>
              <a:t>and</a:t>
            </a:r>
            <a:r>
              <a:rPr dirty="0">
                <a:solidFill>
                  <a:srgbClr val="3B5A77"/>
                </a:solidFill>
                <a:latin typeface="Helvetica"/>
                <a:cs typeface="Helvetica"/>
              </a:rPr>
              <a:t> financially</a:t>
            </a:r>
            <a:r>
              <a:rPr spc="4" dirty="0">
                <a:solidFill>
                  <a:srgbClr val="3B5A77"/>
                </a:solidFill>
                <a:latin typeface="Helvetica"/>
                <a:cs typeface="Helvetica"/>
              </a:rPr>
              <a:t> </a:t>
            </a:r>
            <a:r>
              <a:rPr spc="-4" dirty="0">
                <a:solidFill>
                  <a:srgbClr val="3B5A77"/>
                </a:solidFill>
                <a:latin typeface="Helvetica"/>
                <a:cs typeface="Helvetica"/>
              </a:rPr>
              <a:t>set.</a:t>
            </a:r>
            <a:r>
              <a:rPr dirty="0">
                <a:solidFill>
                  <a:srgbClr val="3B5A77"/>
                </a:solidFill>
                <a:latin typeface="Helvetica"/>
                <a:cs typeface="Helvetica"/>
              </a:rPr>
              <a:t> </a:t>
            </a:r>
            <a:r>
              <a:rPr spc="-4" dirty="0">
                <a:solidFill>
                  <a:srgbClr val="3B5A77"/>
                </a:solidFill>
                <a:latin typeface="Helvetica"/>
                <a:cs typeface="Helvetica"/>
              </a:rPr>
              <a:t>No</a:t>
            </a:r>
            <a:r>
              <a:rPr dirty="0">
                <a:solidFill>
                  <a:srgbClr val="3B5A77"/>
                </a:solidFill>
                <a:latin typeface="Helvetica"/>
                <a:cs typeface="Helvetica"/>
              </a:rPr>
              <a:t> special </a:t>
            </a:r>
            <a:r>
              <a:rPr spc="-450" dirty="0">
                <a:solidFill>
                  <a:srgbClr val="3B5A77"/>
                </a:solidFill>
                <a:latin typeface="Helvetica"/>
                <a:cs typeface="Helvetica"/>
              </a:rPr>
              <a:t> </a:t>
            </a:r>
            <a:r>
              <a:rPr dirty="0">
                <a:solidFill>
                  <a:srgbClr val="3B5A77"/>
                </a:solidFill>
                <a:latin typeface="Helvetica"/>
                <a:cs typeface="Helvetica"/>
              </a:rPr>
              <a:t>surprises:</a:t>
            </a:r>
            <a:endParaRPr dirty="0">
              <a:solidFill>
                <a:prstClr val="black"/>
              </a:solidFill>
              <a:latin typeface="Helvetica"/>
              <a:cs typeface="Helvetica"/>
            </a:endParaRPr>
          </a:p>
          <a:p>
            <a:pPr marL="609600" lvl="1" indent="-257175" defTabSz="685800">
              <a:buFont typeface="Arial"/>
              <a:buChar char="•"/>
              <a:tabLst>
                <a:tab pos="609124" algn="l"/>
                <a:tab pos="609600" algn="l"/>
              </a:tabLst>
            </a:pPr>
            <a:r>
              <a:rPr spc="-8" dirty="0">
                <a:solidFill>
                  <a:srgbClr val="3B5A77"/>
                </a:solidFill>
                <a:latin typeface="Helvetica"/>
                <a:cs typeface="Helvetica"/>
              </a:rPr>
              <a:t>Well</a:t>
            </a:r>
            <a:r>
              <a:rPr spc="-11" dirty="0">
                <a:solidFill>
                  <a:srgbClr val="3B5A77"/>
                </a:solidFill>
                <a:latin typeface="Helvetica"/>
                <a:cs typeface="Helvetica"/>
              </a:rPr>
              <a:t> </a:t>
            </a:r>
            <a:r>
              <a:rPr spc="-4" dirty="0">
                <a:solidFill>
                  <a:srgbClr val="3B5A77"/>
                </a:solidFill>
                <a:latin typeface="Helvetica"/>
                <a:cs typeface="Helvetica"/>
              </a:rPr>
              <a:t>in</a:t>
            </a:r>
            <a:r>
              <a:rPr dirty="0">
                <a:solidFill>
                  <a:srgbClr val="3B5A77"/>
                </a:solidFill>
                <a:latin typeface="Helvetica"/>
                <a:cs typeface="Helvetica"/>
              </a:rPr>
              <a:t> </a:t>
            </a:r>
            <a:r>
              <a:rPr spc="-4" dirty="0">
                <a:solidFill>
                  <a:srgbClr val="3B5A77"/>
                </a:solidFill>
                <a:latin typeface="Helvetica"/>
                <a:cs typeface="Helvetica"/>
              </a:rPr>
              <a:t>schedule</a:t>
            </a:r>
            <a:r>
              <a:rPr dirty="0">
                <a:solidFill>
                  <a:srgbClr val="3B5A77"/>
                </a:solidFill>
                <a:latin typeface="Helvetica"/>
                <a:cs typeface="Helvetica"/>
              </a:rPr>
              <a:t> </a:t>
            </a:r>
            <a:r>
              <a:rPr lang="en-US" spc="-4" dirty="0">
                <a:solidFill>
                  <a:srgbClr val="3B5A77"/>
                </a:solidFill>
                <a:latin typeface="Helvetica"/>
                <a:cs typeface="Helvetica"/>
              </a:rPr>
              <a:t>de</a:t>
            </a:r>
            <a:r>
              <a:rPr spc="-4" dirty="0">
                <a:solidFill>
                  <a:srgbClr val="3B5A77"/>
                </a:solidFill>
                <a:latin typeface="Helvetica"/>
                <a:cs typeface="Helvetica"/>
              </a:rPr>
              <a:t>spite</a:t>
            </a:r>
            <a:r>
              <a:rPr dirty="0">
                <a:solidFill>
                  <a:srgbClr val="3B5A77"/>
                </a:solidFill>
                <a:latin typeface="Helvetica"/>
                <a:cs typeface="Helvetica"/>
              </a:rPr>
              <a:t> </a:t>
            </a:r>
            <a:r>
              <a:rPr spc="-4" dirty="0">
                <a:solidFill>
                  <a:srgbClr val="3B5A77"/>
                </a:solidFill>
                <a:latin typeface="Helvetica"/>
                <a:cs typeface="Helvetica"/>
              </a:rPr>
              <a:t>the</a:t>
            </a:r>
            <a:r>
              <a:rPr spc="11" dirty="0">
                <a:solidFill>
                  <a:srgbClr val="3B5A77"/>
                </a:solidFill>
                <a:latin typeface="Helvetica"/>
                <a:cs typeface="Helvetica"/>
              </a:rPr>
              <a:t> </a:t>
            </a:r>
            <a:r>
              <a:rPr spc="-4" dirty="0">
                <a:solidFill>
                  <a:srgbClr val="3B5A77"/>
                </a:solidFill>
                <a:latin typeface="Helvetica"/>
                <a:cs typeface="Helvetica"/>
              </a:rPr>
              <a:t>COVID</a:t>
            </a:r>
            <a:r>
              <a:rPr spc="8" dirty="0">
                <a:solidFill>
                  <a:srgbClr val="3B5A77"/>
                </a:solidFill>
                <a:latin typeface="Helvetica"/>
                <a:cs typeface="Helvetica"/>
              </a:rPr>
              <a:t> </a:t>
            </a:r>
            <a:r>
              <a:rPr spc="-4" dirty="0">
                <a:solidFill>
                  <a:srgbClr val="3B5A77"/>
                </a:solidFill>
                <a:latin typeface="Helvetica"/>
                <a:cs typeface="Helvetica"/>
              </a:rPr>
              <a:t>pandemic</a:t>
            </a:r>
            <a:endParaRPr dirty="0">
              <a:solidFill>
                <a:prstClr val="black"/>
              </a:solidFill>
              <a:latin typeface="Helvetica"/>
              <a:cs typeface="Helvetica"/>
            </a:endParaRPr>
          </a:p>
          <a:p>
            <a:pPr marL="609600" lvl="1" indent="-257175" defTabSz="685800">
              <a:buFont typeface="Arial"/>
              <a:buChar char="•"/>
              <a:tabLst>
                <a:tab pos="609124" algn="l"/>
                <a:tab pos="609600" algn="l"/>
              </a:tabLst>
            </a:pPr>
            <a:r>
              <a:rPr dirty="0">
                <a:solidFill>
                  <a:srgbClr val="3B5A77"/>
                </a:solidFill>
                <a:latin typeface="Helvetica"/>
                <a:cs typeface="Helvetica"/>
              </a:rPr>
              <a:t>Latest</a:t>
            </a:r>
            <a:r>
              <a:rPr spc="-4" dirty="0">
                <a:solidFill>
                  <a:srgbClr val="3B5A77"/>
                </a:solidFill>
                <a:latin typeface="Helvetica"/>
                <a:cs typeface="Helvetica"/>
              </a:rPr>
              <a:t> achievements</a:t>
            </a:r>
            <a:r>
              <a:rPr spc="19" dirty="0">
                <a:solidFill>
                  <a:srgbClr val="3B5A77"/>
                </a:solidFill>
                <a:latin typeface="Helvetica"/>
                <a:cs typeface="Helvetica"/>
              </a:rPr>
              <a:t> </a:t>
            </a:r>
            <a:r>
              <a:rPr spc="-4" dirty="0">
                <a:solidFill>
                  <a:srgbClr val="3B5A77"/>
                </a:solidFill>
                <a:latin typeface="Helvetica"/>
                <a:cs typeface="Helvetica"/>
              </a:rPr>
              <a:t>quite</a:t>
            </a:r>
            <a:r>
              <a:rPr spc="4" dirty="0">
                <a:solidFill>
                  <a:srgbClr val="3B5A77"/>
                </a:solidFill>
                <a:latin typeface="Helvetica"/>
                <a:cs typeface="Helvetica"/>
              </a:rPr>
              <a:t> </a:t>
            </a:r>
            <a:r>
              <a:rPr spc="-4" dirty="0">
                <a:solidFill>
                  <a:srgbClr val="3B5A77"/>
                </a:solidFill>
                <a:latin typeface="Helvetica"/>
                <a:cs typeface="Helvetica"/>
              </a:rPr>
              <a:t>impressive</a:t>
            </a:r>
            <a:endParaRPr dirty="0">
              <a:solidFill>
                <a:prstClr val="black"/>
              </a:solidFill>
              <a:latin typeface="Helvetica"/>
              <a:cs typeface="Helvetica"/>
            </a:endParaRPr>
          </a:p>
          <a:p>
            <a:pPr marL="609600" lvl="1" indent="-257175" defTabSz="685800">
              <a:buFont typeface="Arial"/>
              <a:buChar char="•"/>
              <a:tabLst>
                <a:tab pos="609124" algn="l"/>
                <a:tab pos="609600" algn="l"/>
              </a:tabLst>
            </a:pPr>
            <a:r>
              <a:rPr spc="-4" dirty="0">
                <a:solidFill>
                  <a:srgbClr val="3B5A77"/>
                </a:solidFill>
                <a:latin typeface="Helvetica"/>
                <a:cs typeface="Helvetica"/>
              </a:rPr>
              <a:t>Medium</a:t>
            </a:r>
            <a:r>
              <a:rPr spc="19" dirty="0">
                <a:solidFill>
                  <a:srgbClr val="3B5A77"/>
                </a:solidFill>
                <a:latin typeface="Helvetica"/>
                <a:cs typeface="Helvetica"/>
              </a:rPr>
              <a:t> </a:t>
            </a:r>
            <a:r>
              <a:rPr spc="-4" dirty="0">
                <a:solidFill>
                  <a:srgbClr val="3B5A77"/>
                </a:solidFill>
                <a:latin typeface="Helvetica"/>
                <a:cs typeface="Helvetica"/>
              </a:rPr>
              <a:t>and</a:t>
            </a:r>
            <a:r>
              <a:rPr spc="11" dirty="0">
                <a:solidFill>
                  <a:srgbClr val="3B5A77"/>
                </a:solidFill>
                <a:latin typeface="Helvetica"/>
                <a:cs typeface="Helvetica"/>
              </a:rPr>
              <a:t> </a:t>
            </a:r>
            <a:r>
              <a:rPr spc="-4" dirty="0">
                <a:solidFill>
                  <a:srgbClr val="3B5A77"/>
                </a:solidFill>
                <a:latin typeface="Helvetica"/>
                <a:cs typeface="Helvetica"/>
              </a:rPr>
              <a:t>long-term</a:t>
            </a:r>
            <a:r>
              <a:rPr spc="34" dirty="0">
                <a:solidFill>
                  <a:srgbClr val="3B5A77"/>
                </a:solidFill>
                <a:latin typeface="Helvetica"/>
                <a:cs typeface="Helvetica"/>
              </a:rPr>
              <a:t> </a:t>
            </a:r>
            <a:r>
              <a:rPr spc="-4" dirty="0">
                <a:solidFill>
                  <a:srgbClr val="3B5A77"/>
                </a:solidFill>
                <a:latin typeface="Helvetica"/>
                <a:cs typeface="Helvetica"/>
              </a:rPr>
              <a:t>resource-loaded</a:t>
            </a:r>
            <a:r>
              <a:rPr spc="26" dirty="0">
                <a:solidFill>
                  <a:srgbClr val="3B5A77"/>
                </a:solidFill>
                <a:latin typeface="Helvetica"/>
                <a:cs typeface="Helvetica"/>
              </a:rPr>
              <a:t> </a:t>
            </a:r>
            <a:r>
              <a:rPr spc="-4" dirty="0">
                <a:solidFill>
                  <a:srgbClr val="3B5A77"/>
                </a:solidFill>
                <a:latin typeface="Helvetica"/>
                <a:cs typeface="Helvetica"/>
              </a:rPr>
              <a:t>schedule</a:t>
            </a:r>
            <a:r>
              <a:rPr spc="15" dirty="0">
                <a:solidFill>
                  <a:srgbClr val="3B5A77"/>
                </a:solidFill>
                <a:latin typeface="Helvetica"/>
                <a:cs typeface="Helvetica"/>
              </a:rPr>
              <a:t> </a:t>
            </a:r>
            <a:r>
              <a:rPr spc="-4" dirty="0">
                <a:solidFill>
                  <a:srgbClr val="3B5A77"/>
                </a:solidFill>
                <a:latin typeface="Helvetica"/>
                <a:cs typeface="Helvetica"/>
              </a:rPr>
              <a:t>is</a:t>
            </a:r>
            <a:r>
              <a:rPr spc="4" dirty="0">
                <a:solidFill>
                  <a:srgbClr val="3B5A77"/>
                </a:solidFill>
                <a:latin typeface="Helvetica"/>
                <a:cs typeface="Helvetica"/>
              </a:rPr>
              <a:t> </a:t>
            </a:r>
            <a:r>
              <a:rPr spc="-4" dirty="0">
                <a:solidFill>
                  <a:srgbClr val="3B5A77"/>
                </a:solidFill>
                <a:latin typeface="Helvetica"/>
                <a:cs typeface="Helvetica"/>
              </a:rPr>
              <a:t>complete</a:t>
            </a:r>
            <a:endParaRPr dirty="0">
              <a:solidFill>
                <a:prstClr val="black"/>
              </a:solidFill>
              <a:latin typeface="Helvetica"/>
              <a:cs typeface="Helvetica"/>
            </a:endParaRPr>
          </a:p>
          <a:p>
            <a:pPr marL="266700" marR="3810" indent="-257175" defTabSz="685800">
              <a:spcBef>
                <a:spcPts val="4"/>
              </a:spcBef>
              <a:buFont typeface="Arial"/>
              <a:buChar char="•"/>
              <a:tabLst>
                <a:tab pos="266224" algn="l"/>
                <a:tab pos="266700" algn="l"/>
              </a:tabLst>
            </a:pPr>
            <a:r>
              <a:rPr spc="-4" dirty="0">
                <a:solidFill>
                  <a:srgbClr val="3B5A77"/>
                </a:solidFill>
                <a:latin typeface="Helvetica"/>
                <a:cs typeface="Helvetica"/>
              </a:rPr>
              <a:t>The</a:t>
            </a:r>
            <a:r>
              <a:rPr spc="11" dirty="0">
                <a:solidFill>
                  <a:srgbClr val="3B5A77"/>
                </a:solidFill>
                <a:latin typeface="Helvetica"/>
                <a:cs typeface="Helvetica"/>
              </a:rPr>
              <a:t> </a:t>
            </a:r>
            <a:r>
              <a:rPr spc="-8" dirty="0">
                <a:solidFill>
                  <a:srgbClr val="3B5A77"/>
                </a:solidFill>
                <a:latin typeface="Helvetica"/>
                <a:cs typeface="Helvetica"/>
              </a:rPr>
              <a:t>PDS</a:t>
            </a:r>
            <a:r>
              <a:rPr spc="11" dirty="0">
                <a:solidFill>
                  <a:srgbClr val="3B5A77"/>
                </a:solidFill>
                <a:latin typeface="Helvetica"/>
                <a:cs typeface="Helvetica"/>
              </a:rPr>
              <a:t> </a:t>
            </a:r>
            <a:r>
              <a:rPr spc="-4" dirty="0">
                <a:solidFill>
                  <a:srgbClr val="3B5A77"/>
                </a:solidFill>
                <a:latin typeface="Helvetica"/>
                <a:cs typeface="Helvetica"/>
              </a:rPr>
              <a:t>of</a:t>
            </a:r>
            <a:r>
              <a:rPr spc="11" dirty="0">
                <a:solidFill>
                  <a:srgbClr val="3B5A77"/>
                </a:solidFill>
                <a:latin typeface="Helvetica"/>
                <a:cs typeface="Helvetica"/>
              </a:rPr>
              <a:t> </a:t>
            </a:r>
            <a:r>
              <a:rPr spc="-4" dirty="0">
                <a:solidFill>
                  <a:srgbClr val="3B5A77"/>
                </a:solidFill>
                <a:latin typeface="Helvetica"/>
                <a:cs typeface="Helvetica"/>
              </a:rPr>
              <a:t>the</a:t>
            </a:r>
            <a:r>
              <a:rPr spc="15" dirty="0">
                <a:solidFill>
                  <a:srgbClr val="3B5A77"/>
                </a:solidFill>
                <a:latin typeface="Helvetica"/>
                <a:cs typeface="Helvetica"/>
              </a:rPr>
              <a:t> </a:t>
            </a:r>
            <a:r>
              <a:rPr b="1" dirty="0">
                <a:solidFill>
                  <a:srgbClr val="3B5A77"/>
                </a:solidFill>
                <a:latin typeface="Helvetica"/>
                <a:cs typeface="Helvetica"/>
              </a:rPr>
              <a:t>second</a:t>
            </a:r>
            <a:r>
              <a:rPr b="1" spc="19" dirty="0">
                <a:solidFill>
                  <a:srgbClr val="3B5A77"/>
                </a:solidFill>
                <a:latin typeface="Helvetica"/>
                <a:cs typeface="Helvetica"/>
              </a:rPr>
              <a:t> </a:t>
            </a:r>
            <a:r>
              <a:rPr b="1" spc="-4" dirty="0">
                <a:solidFill>
                  <a:srgbClr val="3B5A77"/>
                </a:solidFill>
                <a:latin typeface="Helvetica"/>
                <a:cs typeface="Helvetica"/>
              </a:rPr>
              <a:t>module</a:t>
            </a:r>
            <a:r>
              <a:rPr b="1" spc="19" dirty="0">
                <a:solidFill>
                  <a:srgbClr val="3B5A77"/>
                </a:solidFill>
                <a:latin typeface="Helvetica"/>
                <a:cs typeface="Helvetica"/>
              </a:rPr>
              <a:t> </a:t>
            </a:r>
            <a:r>
              <a:rPr spc="-4" dirty="0">
                <a:solidFill>
                  <a:srgbClr val="3B5A77"/>
                </a:solidFill>
                <a:latin typeface="Helvetica"/>
                <a:cs typeface="Helvetica"/>
              </a:rPr>
              <a:t>of</a:t>
            </a:r>
            <a:r>
              <a:rPr spc="19" dirty="0">
                <a:solidFill>
                  <a:srgbClr val="3B5A77"/>
                </a:solidFill>
                <a:latin typeface="Helvetica"/>
                <a:cs typeface="Helvetica"/>
              </a:rPr>
              <a:t> </a:t>
            </a:r>
            <a:r>
              <a:rPr spc="-8" dirty="0">
                <a:solidFill>
                  <a:srgbClr val="3B5A77"/>
                </a:solidFill>
                <a:latin typeface="Helvetica"/>
                <a:cs typeface="Helvetica"/>
              </a:rPr>
              <a:t>DUNE</a:t>
            </a:r>
            <a:r>
              <a:rPr spc="11" dirty="0">
                <a:solidFill>
                  <a:srgbClr val="3B5A77"/>
                </a:solidFill>
                <a:latin typeface="Helvetica"/>
                <a:cs typeface="Helvetica"/>
              </a:rPr>
              <a:t> </a:t>
            </a:r>
            <a:r>
              <a:rPr spc="-4" dirty="0">
                <a:solidFill>
                  <a:srgbClr val="3B5A77"/>
                </a:solidFill>
                <a:latin typeface="Helvetica"/>
                <a:cs typeface="Helvetica"/>
              </a:rPr>
              <a:t>was</a:t>
            </a:r>
            <a:r>
              <a:rPr spc="19" dirty="0">
                <a:solidFill>
                  <a:srgbClr val="3B5A77"/>
                </a:solidFill>
                <a:latin typeface="Helvetica"/>
                <a:cs typeface="Helvetica"/>
              </a:rPr>
              <a:t> </a:t>
            </a:r>
            <a:r>
              <a:rPr spc="-4" dirty="0">
                <a:solidFill>
                  <a:srgbClr val="3B5A77"/>
                </a:solidFill>
                <a:latin typeface="Helvetica"/>
                <a:cs typeface="Helvetica"/>
              </a:rPr>
              <a:t>in</a:t>
            </a:r>
            <a:r>
              <a:rPr spc="11" dirty="0">
                <a:solidFill>
                  <a:srgbClr val="3B5A77"/>
                </a:solidFill>
                <a:latin typeface="Helvetica"/>
                <a:cs typeface="Helvetica"/>
              </a:rPr>
              <a:t> </a:t>
            </a:r>
            <a:r>
              <a:rPr spc="-4" dirty="0">
                <a:solidFill>
                  <a:srgbClr val="3B5A77"/>
                </a:solidFill>
                <a:latin typeface="Helvetica"/>
                <a:cs typeface="Helvetica"/>
              </a:rPr>
              <a:t>design</a:t>
            </a:r>
            <a:r>
              <a:rPr spc="19" dirty="0">
                <a:solidFill>
                  <a:srgbClr val="3B5A77"/>
                </a:solidFill>
                <a:latin typeface="Helvetica"/>
                <a:cs typeface="Helvetica"/>
              </a:rPr>
              <a:t> </a:t>
            </a:r>
            <a:r>
              <a:rPr spc="-4" dirty="0">
                <a:solidFill>
                  <a:srgbClr val="3B5A77"/>
                </a:solidFill>
                <a:latin typeface="Helvetica"/>
                <a:cs typeface="Helvetica"/>
              </a:rPr>
              <a:t>phase</a:t>
            </a:r>
            <a:r>
              <a:rPr spc="15" dirty="0">
                <a:solidFill>
                  <a:srgbClr val="3B5A77"/>
                </a:solidFill>
                <a:latin typeface="Helvetica"/>
                <a:cs typeface="Helvetica"/>
              </a:rPr>
              <a:t> </a:t>
            </a:r>
            <a:r>
              <a:rPr spc="-4" dirty="0">
                <a:solidFill>
                  <a:srgbClr val="3B5A77"/>
                </a:solidFill>
                <a:latin typeface="Helvetica"/>
                <a:cs typeface="Helvetica"/>
              </a:rPr>
              <a:t>six </a:t>
            </a:r>
            <a:r>
              <a:rPr spc="-446" dirty="0">
                <a:solidFill>
                  <a:srgbClr val="3B5A77"/>
                </a:solidFill>
                <a:latin typeface="Helvetica"/>
                <a:cs typeface="Helvetica"/>
              </a:rPr>
              <a:t> </a:t>
            </a:r>
            <a:r>
              <a:rPr spc="-4" dirty="0">
                <a:solidFill>
                  <a:srgbClr val="3B5A77"/>
                </a:solidFill>
                <a:latin typeface="Helvetica"/>
                <a:cs typeface="Helvetica"/>
              </a:rPr>
              <a:t>months</a:t>
            </a:r>
            <a:r>
              <a:rPr spc="15" dirty="0">
                <a:solidFill>
                  <a:srgbClr val="3B5A77"/>
                </a:solidFill>
                <a:latin typeface="Helvetica"/>
                <a:cs typeface="Helvetica"/>
              </a:rPr>
              <a:t> </a:t>
            </a:r>
            <a:r>
              <a:rPr spc="-4" dirty="0">
                <a:solidFill>
                  <a:srgbClr val="3B5A77"/>
                </a:solidFill>
                <a:latin typeface="Helvetica"/>
                <a:cs typeface="Helvetica"/>
              </a:rPr>
              <a:t>ago:</a:t>
            </a:r>
            <a:endParaRPr dirty="0">
              <a:solidFill>
                <a:prstClr val="black"/>
              </a:solidFill>
              <a:latin typeface="Helvetica"/>
              <a:cs typeface="Helvetica"/>
            </a:endParaRPr>
          </a:p>
          <a:p>
            <a:pPr marL="609600" lvl="1" indent="-257175" defTabSz="685800">
              <a:buFont typeface="Arial"/>
              <a:buChar char="•"/>
              <a:tabLst>
                <a:tab pos="609124" algn="l"/>
                <a:tab pos="609600" algn="l"/>
              </a:tabLst>
            </a:pPr>
            <a:r>
              <a:rPr spc="-4" dirty="0">
                <a:solidFill>
                  <a:srgbClr val="3B5A77"/>
                </a:solidFill>
                <a:latin typeface="Helvetica"/>
                <a:cs typeface="Helvetica"/>
              </a:rPr>
              <a:t>The</a:t>
            </a:r>
            <a:r>
              <a:rPr spc="139" dirty="0">
                <a:solidFill>
                  <a:srgbClr val="3B5A77"/>
                </a:solidFill>
                <a:latin typeface="Helvetica"/>
                <a:cs typeface="Helvetica"/>
              </a:rPr>
              <a:t> </a:t>
            </a:r>
            <a:r>
              <a:rPr spc="-4" dirty="0">
                <a:solidFill>
                  <a:srgbClr val="3B5A77"/>
                </a:solidFill>
                <a:latin typeface="Helvetica"/>
                <a:cs typeface="Helvetica"/>
              </a:rPr>
              <a:t>design</a:t>
            </a:r>
            <a:r>
              <a:rPr spc="146" dirty="0">
                <a:solidFill>
                  <a:srgbClr val="3B5A77"/>
                </a:solidFill>
                <a:latin typeface="Helvetica"/>
                <a:cs typeface="Helvetica"/>
              </a:rPr>
              <a:t> </a:t>
            </a:r>
            <a:r>
              <a:rPr spc="-4" dirty="0">
                <a:solidFill>
                  <a:srgbClr val="3B5A77"/>
                </a:solidFill>
                <a:latin typeface="Helvetica"/>
                <a:cs typeface="Helvetica"/>
              </a:rPr>
              <a:t>phase</a:t>
            </a:r>
            <a:r>
              <a:rPr spc="150" dirty="0">
                <a:solidFill>
                  <a:srgbClr val="3B5A77"/>
                </a:solidFill>
                <a:latin typeface="Helvetica"/>
                <a:cs typeface="Helvetica"/>
              </a:rPr>
              <a:t> </a:t>
            </a:r>
            <a:r>
              <a:rPr spc="-4" dirty="0">
                <a:solidFill>
                  <a:srgbClr val="3B5A77"/>
                </a:solidFill>
                <a:latin typeface="Helvetica"/>
                <a:cs typeface="Helvetica"/>
              </a:rPr>
              <a:t>is</a:t>
            </a:r>
            <a:r>
              <a:rPr spc="143" dirty="0">
                <a:solidFill>
                  <a:srgbClr val="3B5A77"/>
                </a:solidFill>
                <a:latin typeface="Helvetica"/>
                <a:cs typeface="Helvetica"/>
              </a:rPr>
              <a:t> </a:t>
            </a:r>
            <a:r>
              <a:rPr spc="-4" dirty="0">
                <a:solidFill>
                  <a:srgbClr val="3B5A77"/>
                </a:solidFill>
                <a:latin typeface="Helvetica"/>
                <a:cs typeface="Helvetica"/>
              </a:rPr>
              <a:t>over</a:t>
            </a:r>
            <a:r>
              <a:rPr spc="139" dirty="0">
                <a:solidFill>
                  <a:srgbClr val="3B5A77"/>
                </a:solidFill>
                <a:latin typeface="Helvetica"/>
                <a:cs typeface="Helvetica"/>
              </a:rPr>
              <a:t> </a:t>
            </a:r>
            <a:r>
              <a:rPr spc="-4" dirty="0">
                <a:solidFill>
                  <a:srgbClr val="3B5A77"/>
                </a:solidFill>
                <a:latin typeface="Helvetica"/>
                <a:cs typeface="Helvetica"/>
              </a:rPr>
              <a:t>and</a:t>
            </a:r>
            <a:r>
              <a:rPr spc="143" dirty="0">
                <a:solidFill>
                  <a:srgbClr val="3B5A77"/>
                </a:solidFill>
                <a:latin typeface="Helvetica"/>
                <a:cs typeface="Helvetica"/>
              </a:rPr>
              <a:t> </a:t>
            </a:r>
            <a:r>
              <a:rPr spc="-4" dirty="0">
                <a:solidFill>
                  <a:srgbClr val="3B5A77"/>
                </a:solidFill>
                <a:latin typeface="Helvetica"/>
                <a:cs typeface="Helvetica"/>
              </a:rPr>
              <a:t>the</a:t>
            </a:r>
            <a:r>
              <a:rPr spc="153" dirty="0">
                <a:solidFill>
                  <a:srgbClr val="3B5A77"/>
                </a:solidFill>
                <a:latin typeface="Helvetica"/>
                <a:cs typeface="Helvetica"/>
              </a:rPr>
              <a:t> </a:t>
            </a:r>
            <a:r>
              <a:rPr spc="-8" dirty="0">
                <a:solidFill>
                  <a:srgbClr val="3B5A77"/>
                </a:solidFill>
                <a:latin typeface="Helvetica"/>
                <a:cs typeface="Helvetica"/>
              </a:rPr>
              <a:t>CDR</a:t>
            </a:r>
            <a:r>
              <a:rPr spc="135" dirty="0">
                <a:solidFill>
                  <a:srgbClr val="3B5A77"/>
                </a:solidFill>
                <a:latin typeface="Helvetica"/>
                <a:cs typeface="Helvetica"/>
              </a:rPr>
              <a:t> </a:t>
            </a:r>
            <a:r>
              <a:rPr spc="-4" dirty="0">
                <a:solidFill>
                  <a:srgbClr val="3B5A77"/>
                </a:solidFill>
                <a:latin typeface="Helvetica"/>
                <a:cs typeface="Helvetica"/>
              </a:rPr>
              <a:t>will</a:t>
            </a:r>
            <a:r>
              <a:rPr spc="143" dirty="0">
                <a:solidFill>
                  <a:srgbClr val="3B5A77"/>
                </a:solidFill>
                <a:latin typeface="Helvetica"/>
                <a:cs typeface="Helvetica"/>
              </a:rPr>
              <a:t> </a:t>
            </a:r>
            <a:r>
              <a:rPr spc="-4" dirty="0">
                <a:solidFill>
                  <a:srgbClr val="3B5A77"/>
                </a:solidFill>
                <a:latin typeface="Helvetica"/>
                <a:cs typeface="Helvetica"/>
              </a:rPr>
              <a:t>be</a:t>
            </a:r>
            <a:r>
              <a:rPr spc="143" dirty="0">
                <a:solidFill>
                  <a:srgbClr val="3B5A77"/>
                </a:solidFill>
                <a:latin typeface="Helvetica"/>
                <a:cs typeface="Helvetica"/>
              </a:rPr>
              <a:t> </a:t>
            </a:r>
            <a:r>
              <a:rPr spc="-4" dirty="0">
                <a:solidFill>
                  <a:srgbClr val="3B5A77"/>
                </a:solidFill>
                <a:latin typeface="Helvetica"/>
                <a:cs typeface="Helvetica"/>
              </a:rPr>
              <a:t>published</a:t>
            </a:r>
            <a:r>
              <a:rPr spc="146" dirty="0">
                <a:solidFill>
                  <a:srgbClr val="3B5A77"/>
                </a:solidFill>
                <a:latin typeface="Helvetica"/>
                <a:cs typeface="Helvetica"/>
              </a:rPr>
              <a:t> </a:t>
            </a:r>
            <a:r>
              <a:rPr dirty="0">
                <a:solidFill>
                  <a:srgbClr val="3B5A77"/>
                </a:solidFill>
                <a:latin typeface="Helvetica"/>
                <a:cs typeface="Helvetica"/>
              </a:rPr>
              <a:t>very</a:t>
            </a:r>
            <a:endParaRPr dirty="0">
              <a:solidFill>
                <a:prstClr val="black"/>
              </a:solidFill>
              <a:latin typeface="Helvetica"/>
              <a:cs typeface="Helvetica"/>
            </a:endParaRPr>
          </a:p>
          <a:p>
            <a:pPr marL="609600" defTabSz="685800"/>
            <a:r>
              <a:rPr dirty="0">
                <a:solidFill>
                  <a:srgbClr val="3B5A77"/>
                </a:solidFill>
                <a:latin typeface="Helvetica"/>
                <a:cs typeface="Helvetica"/>
              </a:rPr>
              <a:t>soon.</a:t>
            </a:r>
            <a:endParaRPr dirty="0">
              <a:solidFill>
                <a:prstClr val="black"/>
              </a:solidFill>
              <a:latin typeface="Helvetica"/>
              <a:cs typeface="Helvetica"/>
            </a:endParaRPr>
          </a:p>
          <a:p>
            <a:pPr marL="609600" lvl="1" indent="-257175" defTabSz="685800">
              <a:buFont typeface="Arial"/>
              <a:buChar char="•"/>
              <a:tabLst>
                <a:tab pos="609124" algn="l"/>
                <a:tab pos="609600" algn="l"/>
              </a:tabLst>
            </a:pPr>
            <a:r>
              <a:rPr spc="-38" dirty="0">
                <a:solidFill>
                  <a:srgbClr val="3B5A77"/>
                </a:solidFill>
                <a:latin typeface="Helvetica"/>
                <a:cs typeface="Helvetica"/>
              </a:rPr>
              <a:t>Tests</a:t>
            </a:r>
            <a:r>
              <a:rPr spc="4" dirty="0">
                <a:solidFill>
                  <a:srgbClr val="3B5A77"/>
                </a:solidFill>
                <a:latin typeface="Helvetica"/>
                <a:cs typeface="Helvetica"/>
              </a:rPr>
              <a:t> </a:t>
            </a:r>
            <a:r>
              <a:rPr spc="-4" dirty="0">
                <a:solidFill>
                  <a:srgbClr val="3B5A77"/>
                </a:solidFill>
                <a:latin typeface="Helvetica"/>
                <a:cs typeface="Helvetica"/>
              </a:rPr>
              <a:t>of</a:t>
            </a:r>
            <a:r>
              <a:rPr spc="4" dirty="0">
                <a:solidFill>
                  <a:srgbClr val="3B5A77"/>
                </a:solidFill>
                <a:latin typeface="Helvetica"/>
                <a:cs typeface="Helvetica"/>
              </a:rPr>
              <a:t> </a:t>
            </a:r>
            <a:r>
              <a:rPr spc="-4" dirty="0">
                <a:solidFill>
                  <a:srgbClr val="3B5A77"/>
                </a:solidFill>
                <a:latin typeface="Helvetica"/>
                <a:cs typeface="Helvetica"/>
              </a:rPr>
              <a:t>the</a:t>
            </a:r>
            <a:r>
              <a:rPr spc="8" dirty="0">
                <a:solidFill>
                  <a:srgbClr val="3B5A77"/>
                </a:solidFill>
                <a:latin typeface="Helvetica"/>
                <a:cs typeface="Helvetica"/>
              </a:rPr>
              <a:t> </a:t>
            </a:r>
            <a:r>
              <a:rPr spc="-4" dirty="0">
                <a:solidFill>
                  <a:srgbClr val="3B5A77"/>
                </a:solidFill>
                <a:latin typeface="Helvetica"/>
                <a:cs typeface="Helvetica"/>
              </a:rPr>
              <a:t>most</a:t>
            </a:r>
            <a:r>
              <a:rPr spc="19" dirty="0">
                <a:solidFill>
                  <a:srgbClr val="3B5A77"/>
                </a:solidFill>
                <a:latin typeface="Helvetica"/>
                <a:cs typeface="Helvetica"/>
              </a:rPr>
              <a:t> </a:t>
            </a:r>
            <a:r>
              <a:rPr spc="-4" dirty="0">
                <a:solidFill>
                  <a:srgbClr val="3B5A77"/>
                </a:solidFill>
                <a:latin typeface="Helvetica"/>
                <a:cs typeface="Helvetica"/>
              </a:rPr>
              <a:t>critical</a:t>
            </a:r>
            <a:r>
              <a:rPr dirty="0">
                <a:solidFill>
                  <a:srgbClr val="3B5A77"/>
                </a:solidFill>
                <a:latin typeface="Helvetica"/>
                <a:cs typeface="Helvetica"/>
              </a:rPr>
              <a:t> </a:t>
            </a:r>
            <a:r>
              <a:rPr spc="-4" dirty="0">
                <a:solidFill>
                  <a:srgbClr val="3B5A77"/>
                </a:solidFill>
                <a:latin typeface="Helvetica"/>
                <a:cs typeface="Helvetica"/>
              </a:rPr>
              <a:t>items</a:t>
            </a:r>
            <a:r>
              <a:rPr spc="4" dirty="0">
                <a:solidFill>
                  <a:srgbClr val="3B5A77"/>
                </a:solidFill>
                <a:latin typeface="Helvetica"/>
                <a:cs typeface="Helvetica"/>
              </a:rPr>
              <a:t> </a:t>
            </a:r>
            <a:r>
              <a:rPr spc="-4" dirty="0">
                <a:solidFill>
                  <a:srgbClr val="3B5A77"/>
                </a:solidFill>
                <a:latin typeface="Helvetica"/>
                <a:cs typeface="Helvetica"/>
              </a:rPr>
              <a:t>are</a:t>
            </a:r>
            <a:r>
              <a:rPr spc="15" dirty="0">
                <a:solidFill>
                  <a:srgbClr val="3B5A77"/>
                </a:solidFill>
                <a:latin typeface="Helvetica"/>
                <a:cs typeface="Helvetica"/>
              </a:rPr>
              <a:t> </a:t>
            </a:r>
            <a:r>
              <a:rPr spc="-4" dirty="0">
                <a:solidFill>
                  <a:srgbClr val="3B5A77"/>
                </a:solidFill>
                <a:latin typeface="Helvetica"/>
                <a:cs typeface="Helvetica"/>
              </a:rPr>
              <a:t>ongoing</a:t>
            </a:r>
            <a:endParaRPr dirty="0">
              <a:solidFill>
                <a:prstClr val="black"/>
              </a:solidFill>
              <a:latin typeface="Helvetica"/>
              <a:cs typeface="Helvetica"/>
            </a:endParaRPr>
          </a:p>
          <a:p>
            <a:pPr marL="609600" marR="8096" lvl="1" indent="-257175" defTabSz="685800">
              <a:buFont typeface="Arial"/>
              <a:buChar char="•"/>
              <a:tabLst>
                <a:tab pos="609124" algn="l"/>
                <a:tab pos="609600" algn="l"/>
                <a:tab pos="1027748" algn="l"/>
                <a:tab pos="2068354" algn="l"/>
                <a:tab pos="2466975" algn="l"/>
                <a:tab pos="3063716" algn="l"/>
                <a:tab pos="3859530" algn="l"/>
                <a:tab pos="4316730" algn="l"/>
                <a:tab pos="5217794" algn="l"/>
              </a:tabLst>
            </a:pPr>
            <a:r>
              <a:rPr spc="-30" dirty="0">
                <a:solidFill>
                  <a:srgbClr val="3B5A77"/>
                </a:solidFill>
                <a:latin typeface="Helvetica"/>
                <a:cs typeface="Helvetica"/>
              </a:rPr>
              <a:t>W</a:t>
            </a:r>
            <a:r>
              <a:rPr spc="-4" dirty="0">
                <a:solidFill>
                  <a:srgbClr val="3B5A77"/>
                </a:solidFill>
                <a:latin typeface="Helvetica"/>
                <a:cs typeface="Helvetica"/>
              </a:rPr>
              <a:t>e</a:t>
            </a:r>
            <a:r>
              <a:rPr dirty="0">
                <a:solidFill>
                  <a:srgbClr val="3B5A77"/>
                </a:solidFill>
                <a:latin typeface="Helvetica"/>
                <a:cs typeface="Helvetica"/>
              </a:rPr>
              <a:t>	</a:t>
            </a:r>
            <a:r>
              <a:rPr spc="-4" dirty="0">
                <a:solidFill>
                  <a:srgbClr val="3B5A77"/>
                </a:solidFill>
                <a:latin typeface="Helvetica"/>
                <a:cs typeface="Helvetica"/>
              </a:rPr>
              <a:t>pres</a:t>
            </a:r>
            <a:r>
              <a:rPr dirty="0">
                <a:solidFill>
                  <a:srgbClr val="3B5A77"/>
                </a:solidFill>
                <a:latin typeface="Helvetica"/>
                <a:cs typeface="Helvetica"/>
              </a:rPr>
              <a:t>e</a:t>
            </a:r>
            <a:r>
              <a:rPr spc="-4" dirty="0">
                <a:solidFill>
                  <a:srgbClr val="3B5A77"/>
                </a:solidFill>
                <a:latin typeface="Helvetica"/>
                <a:cs typeface="Helvetica"/>
              </a:rPr>
              <a:t>nted</a:t>
            </a:r>
            <a:r>
              <a:rPr dirty="0">
                <a:solidFill>
                  <a:srgbClr val="3B5A77"/>
                </a:solidFill>
                <a:latin typeface="Helvetica"/>
                <a:cs typeface="Helvetica"/>
              </a:rPr>
              <a:t>	</a:t>
            </a:r>
            <a:r>
              <a:rPr spc="-4" dirty="0">
                <a:solidFill>
                  <a:srgbClr val="3B5A77"/>
                </a:solidFill>
                <a:latin typeface="Helvetica"/>
                <a:cs typeface="Helvetica"/>
              </a:rPr>
              <a:t>the</a:t>
            </a:r>
            <a:r>
              <a:rPr dirty="0">
                <a:solidFill>
                  <a:srgbClr val="3B5A77"/>
                </a:solidFill>
                <a:latin typeface="Helvetica"/>
                <a:cs typeface="Helvetica"/>
              </a:rPr>
              <a:t>	</a:t>
            </a:r>
            <a:r>
              <a:rPr spc="-4" dirty="0">
                <a:solidFill>
                  <a:srgbClr val="3B5A77"/>
                </a:solidFill>
                <a:latin typeface="Helvetica"/>
                <a:cs typeface="Helvetica"/>
              </a:rPr>
              <a:t>IN</a:t>
            </a:r>
            <a:r>
              <a:rPr spc="4" dirty="0">
                <a:solidFill>
                  <a:srgbClr val="3B5A77"/>
                </a:solidFill>
                <a:latin typeface="Helvetica"/>
                <a:cs typeface="Helvetica"/>
              </a:rPr>
              <a:t>F</a:t>
            </a:r>
            <a:r>
              <a:rPr spc="-4" dirty="0">
                <a:solidFill>
                  <a:srgbClr val="3B5A77"/>
                </a:solidFill>
                <a:latin typeface="Helvetica"/>
                <a:cs typeface="Helvetica"/>
              </a:rPr>
              <a:t>N</a:t>
            </a:r>
            <a:r>
              <a:rPr dirty="0">
                <a:solidFill>
                  <a:srgbClr val="3B5A77"/>
                </a:solidFill>
                <a:latin typeface="Helvetica"/>
                <a:cs typeface="Helvetica"/>
              </a:rPr>
              <a:t>	</a:t>
            </a:r>
            <a:r>
              <a:rPr spc="-4" dirty="0">
                <a:solidFill>
                  <a:srgbClr val="3B5A77"/>
                </a:solidFill>
                <a:latin typeface="Helvetica"/>
                <a:cs typeface="Helvetica"/>
              </a:rPr>
              <a:t>inter</a:t>
            </a:r>
            <a:r>
              <a:rPr dirty="0">
                <a:solidFill>
                  <a:srgbClr val="3B5A77"/>
                </a:solidFill>
                <a:latin typeface="Helvetica"/>
                <a:cs typeface="Helvetica"/>
              </a:rPr>
              <a:t>e</a:t>
            </a:r>
            <a:r>
              <a:rPr spc="-4" dirty="0">
                <a:solidFill>
                  <a:srgbClr val="3B5A77"/>
                </a:solidFill>
                <a:latin typeface="Helvetica"/>
                <a:cs typeface="Helvetica"/>
              </a:rPr>
              <a:t>st</a:t>
            </a:r>
            <a:r>
              <a:rPr dirty="0">
                <a:solidFill>
                  <a:srgbClr val="3B5A77"/>
                </a:solidFill>
                <a:latin typeface="Helvetica"/>
                <a:cs typeface="Helvetica"/>
              </a:rPr>
              <a:t>	</a:t>
            </a:r>
            <a:r>
              <a:rPr spc="-4" dirty="0">
                <a:solidFill>
                  <a:srgbClr val="3B5A77"/>
                </a:solidFill>
                <a:latin typeface="Helvetica"/>
                <a:cs typeface="Helvetica"/>
              </a:rPr>
              <a:t>and</a:t>
            </a:r>
            <a:r>
              <a:rPr dirty="0">
                <a:solidFill>
                  <a:srgbClr val="3B5A77"/>
                </a:solidFill>
                <a:latin typeface="Helvetica"/>
                <a:cs typeface="Helvetica"/>
              </a:rPr>
              <a:t>	</a:t>
            </a:r>
            <a:r>
              <a:rPr spc="-4" dirty="0">
                <a:solidFill>
                  <a:srgbClr val="3B5A77"/>
                </a:solidFill>
                <a:latin typeface="Helvetica"/>
                <a:cs typeface="Helvetica"/>
              </a:rPr>
              <a:t>potential</a:t>
            </a:r>
            <a:r>
              <a:rPr dirty="0">
                <a:solidFill>
                  <a:srgbClr val="3B5A77"/>
                </a:solidFill>
                <a:latin typeface="Helvetica"/>
                <a:cs typeface="Helvetica"/>
              </a:rPr>
              <a:t>	</a:t>
            </a:r>
            <a:r>
              <a:rPr spc="-4" dirty="0">
                <a:solidFill>
                  <a:srgbClr val="3B5A77"/>
                </a:solidFill>
                <a:latin typeface="Helvetica"/>
                <a:cs typeface="Helvetica"/>
              </a:rPr>
              <a:t>c</a:t>
            </a:r>
            <a:r>
              <a:rPr dirty="0">
                <a:solidFill>
                  <a:srgbClr val="3B5A77"/>
                </a:solidFill>
                <a:latin typeface="Helvetica"/>
                <a:cs typeface="Helvetica"/>
              </a:rPr>
              <a:t>o</a:t>
            </a:r>
            <a:r>
              <a:rPr spc="-4" dirty="0">
                <a:solidFill>
                  <a:srgbClr val="3B5A77"/>
                </a:solidFill>
                <a:latin typeface="Helvetica"/>
                <a:cs typeface="Helvetica"/>
              </a:rPr>
              <a:t>mmitments </a:t>
            </a:r>
            <a:r>
              <a:rPr dirty="0">
                <a:solidFill>
                  <a:srgbClr val="3B5A77"/>
                </a:solidFill>
                <a:latin typeface="Helvetica"/>
                <a:cs typeface="Helvetica"/>
              </a:rPr>
              <a:t>and </a:t>
            </a:r>
            <a:r>
              <a:rPr spc="-4" dirty="0">
                <a:solidFill>
                  <a:srgbClr val="3B5A77"/>
                </a:solidFill>
                <a:latin typeface="Helvetica"/>
                <a:cs typeface="Helvetica"/>
              </a:rPr>
              <a:t>the</a:t>
            </a:r>
            <a:r>
              <a:rPr spc="15" dirty="0">
                <a:solidFill>
                  <a:srgbClr val="3B5A77"/>
                </a:solidFill>
                <a:latin typeface="Helvetica"/>
                <a:cs typeface="Helvetica"/>
              </a:rPr>
              <a:t> </a:t>
            </a:r>
            <a:r>
              <a:rPr spc="-4" dirty="0">
                <a:solidFill>
                  <a:srgbClr val="3B5A77"/>
                </a:solidFill>
                <a:latin typeface="Helvetica"/>
                <a:cs typeface="Helvetica"/>
              </a:rPr>
              <a:t>cost sharing</a:t>
            </a:r>
            <a:r>
              <a:rPr spc="8" dirty="0">
                <a:solidFill>
                  <a:srgbClr val="3B5A77"/>
                </a:solidFill>
                <a:latin typeface="Helvetica"/>
                <a:cs typeface="Helvetica"/>
              </a:rPr>
              <a:t> </a:t>
            </a:r>
            <a:r>
              <a:rPr spc="-4" dirty="0">
                <a:solidFill>
                  <a:srgbClr val="3B5A77"/>
                </a:solidFill>
                <a:latin typeface="Helvetica"/>
                <a:cs typeface="Helvetica"/>
              </a:rPr>
              <a:t>is</a:t>
            </a:r>
            <a:r>
              <a:rPr spc="4" dirty="0">
                <a:solidFill>
                  <a:srgbClr val="3B5A77"/>
                </a:solidFill>
                <a:latin typeface="Helvetica"/>
                <a:cs typeface="Helvetica"/>
              </a:rPr>
              <a:t> </a:t>
            </a:r>
            <a:r>
              <a:rPr spc="-4" dirty="0">
                <a:solidFill>
                  <a:srgbClr val="3B5A77"/>
                </a:solidFill>
                <a:latin typeface="Helvetica"/>
                <a:cs typeface="Helvetica"/>
              </a:rPr>
              <a:t>close to</a:t>
            </a:r>
            <a:r>
              <a:rPr spc="8" dirty="0">
                <a:solidFill>
                  <a:srgbClr val="3B5A77"/>
                </a:solidFill>
                <a:latin typeface="Helvetica"/>
                <a:cs typeface="Helvetica"/>
              </a:rPr>
              <a:t> </a:t>
            </a:r>
            <a:r>
              <a:rPr spc="-4" dirty="0">
                <a:solidFill>
                  <a:srgbClr val="3B5A77"/>
                </a:solidFill>
                <a:latin typeface="Helvetica"/>
                <a:cs typeface="Helvetica"/>
              </a:rPr>
              <a:t>completion</a:t>
            </a:r>
            <a:endParaRPr dirty="0">
              <a:solidFill>
                <a:prstClr val="black"/>
              </a:solidFill>
              <a:latin typeface="Helvetica"/>
              <a:cs typeface="Helvetic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1722" y="860107"/>
            <a:ext cx="6190040" cy="425116"/>
          </a:xfrm>
          <a:prstGeom prst="rect">
            <a:avLst/>
          </a:prstGeom>
          <a:solidFill>
            <a:srgbClr val="0F0DB4"/>
          </a:solidFill>
        </p:spPr>
        <p:txBody>
          <a:bodyPr vert="horz" wrap="square" lIns="0" tIns="9525" rIns="0" bIns="0" rtlCol="0">
            <a:spAutoFit/>
          </a:bodyPr>
          <a:lstStyle/>
          <a:p>
            <a:pPr marL="9525" algn="ctr">
              <a:spcBef>
                <a:spcPts val="75"/>
              </a:spcBef>
            </a:pPr>
            <a:r>
              <a:rPr dirty="0">
                <a:solidFill>
                  <a:srgbClr val="FFFF00"/>
                </a:solidFill>
              </a:rPr>
              <a:t>Collecting</a:t>
            </a:r>
            <a:r>
              <a:rPr spc="-30" dirty="0">
                <a:solidFill>
                  <a:srgbClr val="FFFF00"/>
                </a:solidFill>
              </a:rPr>
              <a:t> </a:t>
            </a:r>
            <a:r>
              <a:rPr spc="-4" dirty="0">
                <a:solidFill>
                  <a:srgbClr val="FFFF00"/>
                </a:solidFill>
              </a:rPr>
              <a:t>charge</a:t>
            </a:r>
            <a:r>
              <a:rPr spc="-19" dirty="0">
                <a:solidFill>
                  <a:srgbClr val="FFFF00"/>
                </a:solidFill>
              </a:rPr>
              <a:t> </a:t>
            </a:r>
            <a:r>
              <a:rPr spc="-4" dirty="0">
                <a:solidFill>
                  <a:srgbClr val="FFFF00"/>
                </a:solidFill>
              </a:rPr>
              <a:t>and</a:t>
            </a:r>
            <a:r>
              <a:rPr spc="-8" dirty="0">
                <a:solidFill>
                  <a:srgbClr val="FFFF00"/>
                </a:solidFill>
              </a:rPr>
              <a:t> </a:t>
            </a:r>
            <a:r>
              <a:rPr spc="-4" dirty="0">
                <a:solidFill>
                  <a:srgbClr val="FFFF00"/>
                </a:solidFill>
              </a:rPr>
              <a:t>light</a:t>
            </a:r>
          </a:p>
        </p:txBody>
      </p:sp>
      <p:sp>
        <p:nvSpPr>
          <p:cNvPr id="4" name="object 4"/>
          <p:cNvSpPr txBox="1"/>
          <p:nvPr/>
        </p:nvSpPr>
        <p:spPr>
          <a:xfrm>
            <a:off x="1404823" y="1373505"/>
            <a:ext cx="6474143" cy="770884"/>
          </a:xfrm>
          <a:prstGeom prst="rect">
            <a:avLst/>
          </a:prstGeom>
        </p:spPr>
        <p:txBody>
          <a:bodyPr vert="horz" wrap="square" lIns="0" tIns="9049" rIns="0" bIns="0" rtlCol="0">
            <a:spAutoFit/>
          </a:bodyPr>
          <a:lstStyle/>
          <a:p>
            <a:pPr marL="9525" marR="3810" defTabSz="685800">
              <a:spcBef>
                <a:spcPts val="71"/>
              </a:spcBef>
              <a:tabLst>
                <a:tab pos="481489" algn="l"/>
                <a:tab pos="930593" algn="l"/>
                <a:tab pos="1635919" algn="l"/>
                <a:tab pos="2435066" algn="l"/>
                <a:tab pos="2697956" algn="l"/>
                <a:tab pos="3380423" algn="l"/>
                <a:tab pos="3724751" algn="l"/>
                <a:tab pos="3951923" algn="l"/>
                <a:tab pos="4973003" algn="l"/>
                <a:tab pos="5492115" algn="l"/>
                <a:tab pos="6173153" algn="l"/>
              </a:tabLst>
            </a:pPr>
            <a:r>
              <a:rPr sz="1650" spc="-4" dirty="0">
                <a:solidFill>
                  <a:srgbClr val="3B5A77"/>
                </a:solidFill>
                <a:latin typeface="Helvetica"/>
                <a:cs typeface="Helvetica"/>
              </a:rPr>
              <a:t>The	first	</a:t>
            </a:r>
            <a:r>
              <a:rPr sz="1650" dirty="0">
                <a:solidFill>
                  <a:srgbClr val="3B5A77"/>
                </a:solidFill>
                <a:latin typeface="Helvetica"/>
                <a:cs typeface="Helvetica"/>
              </a:rPr>
              <a:t>D</a:t>
            </a:r>
            <a:r>
              <a:rPr sz="1650" spc="-4" dirty="0">
                <a:solidFill>
                  <a:srgbClr val="3B5A77"/>
                </a:solidFill>
                <a:latin typeface="Helvetica"/>
                <a:cs typeface="Helvetica"/>
              </a:rPr>
              <a:t>UNE</a:t>
            </a:r>
            <a:r>
              <a:rPr sz="1650" dirty="0">
                <a:solidFill>
                  <a:srgbClr val="3B5A77"/>
                </a:solidFill>
                <a:latin typeface="Helvetica"/>
                <a:cs typeface="Helvetica"/>
              </a:rPr>
              <a:t>	</a:t>
            </a:r>
            <a:r>
              <a:rPr sz="1650" spc="-4" dirty="0">
                <a:solidFill>
                  <a:srgbClr val="3B5A77"/>
                </a:solidFill>
                <a:latin typeface="Helvetica"/>
                <a:cs typeface="Helvetica"/>
              </a:rPr>
              <a:t>modu</a:t>
            </a:r>
            <a:r>
              <a:rPr sz="1650" spc="8" dirty="0">
                <a:solidFill>
                  <a:srgbClr val="3B5A77"/>
                </a:solidFill>
                <a:latin typeface="Helvetica"/>
                <a:cs typeface="Helvetica"/>
              </a:rPr>
              <a:t>l</a:t>
            </a:r>
            <a:r>
              <a:rPr sz="1650" spc="-4" dirty="0">
                <a:solidFill>
                  <a:srgbClr val="3B5A77"/>
                </a:solidFill>
                <a:latin typeface="Helvetica"/>
                <a:cs typeface="Helvetica"/>
              </a:rPr>
              <a:t>e</a:t>
            </a:r>
            <a:r>
              <a:rPr sz="1650" dirty="0">
                <a:solidFill>
                  <a:srgbClr val="3B5A77"/>
                </a:solidFill>
                <a:latin typeface="Helvetica"/>
                <a:cs typeface="Helvetica"/>
              </a:rPr>
              <a:t>	</a:t>
            </a:r>
            <a:r>
              <a:rPr sz="1650" spc="-4" dirty="0">
                <a:solidFill>
                  <a:srgbClr val="3B5A77"/>
                </a:solidFill>
                <a:latin typeface="Helvetica"/>
                <a:cs typeface="Helvetica"/>
              </a:rPr>
              <a:t>is</a:t>
            </a:r>
            <a:r>
              <a:rPr sz="1650" dirty="0">
                <a:solidFill>
                  <a:srgbClr val="3B5A77"/>
                </a:solidFill>
                <a:latin typeface="Helvetica"/>
                <a:cs typeface="Helvetica"/>
              </a:rPr>
              <a:t>	</a:t>
            </a:r>
            <a:r>
              <a:rPr sz="1650" spc="-4" dirty="0">
                <a:solidFill>
                  <a:srgbClr val="3B5A77"/>
                </a:solidFill>
                <a:latin typeface="Helvetica"/>
                <a:cs typeface="Helvetica"/>
              </a:rPr>
              <a:t>ba</a:t>
            </a:r>
            <a:r>
              <a:rPr sz="1650" dirty="0">
                <a:solidFill>
                  <a:srgbClr val="3B5A77"/>
                </a:solidFill>
                <a:latin typeface="Helvetica"/>
                <a:cs typeface="Helvetica"/>
              </a:rPr>
              <a:t>s</a:t>
            </a:r>
            <a:r>
              <a:rPr sz="1650" spc="-4" dirty="0">
                <a:solidFill>
                  <a:srgbClr val="3B5A77"/>
                </a:solidFill>
                <a:latin typeface="Helvetica"/>
                <a:cs typeface="Helvetica"/>
              </a:rPr>
              <a:t>ed</a:t>
            </a:r>
            <a:r>
              <a:rPr sz="1650" dirty="0">
                <a:solidFill>
                  <a:srgbClr val="3B5A77"/>
                </a:solidFill>
                <a:latin typeface="Helvetica"/>
                <a:cs typeface="Helvetica"/>
              </a:rPr>
              <a:t>	o</a:t>
            </a:r>
            <a:r>
              <a:rPr sz="1650" spc="-4" dirty="0">
                <a:solidFill>
                  <a:srgbClr val="3B5A77"/>
                </a:solidFill>
                <a:latin typeface="Helvetica"/>
                <a:cs typeface="Helvetica"/>
              </a:rPr>
              <a:t>n</a:t>
            </a:r>
            <a:r>
              <a:rPr sz="1650" dirty="0">
                <a:solidFill>
                  <a:srgbClr val="3B5A77"/>
                </a:solidFill>
                <a:latin typeface="Helvetica"/>
                <a:cs typeface="Helvetica"/>
              </a:rPr>
              <a:t>	</a:t>
            </a:r>
            <a:r>
              <a:rPr sz="1650" spc="-4" dirty="0">
                <a:solidFill>
                  <a:srgbClr val="3B5A77"/>
                </a:solidFill>
                <a:latin typeface="Helvetica"/>
                <a:cs typeface="Helvetica"/>
              </a:rPr>
              <a:t>a</a:t>
            </a:r>
            <a:r>
              <a:rPr sz="1650" dirty="0">
                <a:solidFill>
                  <a:srgbClr val="3B5A77"/>
                </a:solidFill>
                <a:latin typeface="Helvetica"/>
                <a:cs typeface="Helvetica"/>
              </a:rPr>
              <a:t>	</a:t>
            </a:r>
            <a:r>
              <a:rPr sz="1650" spc="-4" dirty="0">
                <a:solidFill>
                  <a:srgbClr val="3B5A77"/>
                </a:solidFill>
                <a:latin typeface="Helvetica"/>
                <a:cs typeface="Helvetica"/>
              </a:rPr>
              <a:t>hori</a:t>
            </a:r>
            <a:r>
              <a:rPr sz="1650" dirty="0">
                <a:solidFill>
                  <a:srgbClr val="3B5A77"/>
                </a:solidFill>
                <a:latin typeface="Helvetica"/>
                <a:cs typeface="Helvetica"/>
              </a:rPr>
              <a:t>z</a:t>
            </a:r>
            <a:r>
              <a:rPr sz="1650" spc="-4" dirty="0">
                <a:solidFill>
                  <a:srgbClr val="3B5A77"/>
                </a:solidFill>
                <a:latin typeface="Helvetica"/>
                <a:cs typeface="Helvetica"/>
              </a:rPr>
              <a:t>ontal</a:t>
            </a:r>
            <a:r>
              <a:rPr sz="1650" dirty="0">
                <a:solidFill>
                  <a:srgbClr val="3B5A77"/>
                </a:solidFill>
                <a:latin typeface="Helvetica"/>
                <a:cs typeface="Helvetica"/>
              </a:rPr>
              <a:t>	</a:t>
            </a:r>
            <a:r>
              <a:rPr sz="1650" spc="-4" dirty="0">
                <a:solidFill>
                  <a:srgbClr val="3B5A77"/>
                </a:solidFill>
                <a:latin typeface="Helvetica"/>
                <a:cs typeface="Helvetica"/>
              </a:rPr>
              <a:t>dr</a:t>
            </a:r>
            <a:r>
              <a:rPr sz="1650" dirty="0">
                <a:solidFill>
                  <a:srgbClr val="3B5A77"/>
                </a:solidFill>
                <a:latin typeface="Helvetica"/>
                <a:cs typeface="Helvetica"/>
              </a:rPr>
              <a:t>i</a:t>
            </a:r>
            <a:r>
              <a:rPr sz="1650" spc="-4" dirty="0">
                <a:solidFill>
                  <a:srgbClr val="3B5A77"/>
                </a:solidFill>
                <a:latin typeface="Helvetica"/>
                <a:cs typeface="Helvetica"/>
              </a:rPr>
              <a:t>ft,</a:t>
            </a:r>
            <a:r>
              <a:rPr sz="1650" dirty="0">
                <a:solidFill>
                  <a:srgbClr val="3B5A77"/>
                </a:solidFill>
                <a:latin typeface="Helvetica"/>
                <a:cs typeface="Helvetica"/>
              </a:rPr>
              <a:t>	</a:t>
            </a:r>
            <a:r>
              <a:rPr sz="1650" spc="-4" dirty="0">
                <a:solidFill>
                  <a:srgbClr val="3B5A77"/>
                </a:solidFill>
                <a:latin typeface="Helvetica"/>
                <a:cs typeface="Helvetica"/>
              </a:rPr>
              <a:t>where</a:t>
            </a:r>
            <a:r>
              <a:rPr sz="1650" dirty="0">
                <a:solidFill>
                  <a:srgbClr val="3B5A77"/>
                </a:solidFill>
                <a:latin typeface="Helvetica"/>
                <a:cs typeface="Helvetica"/>
              </a:rPr>
              <a:t>	</a:t>
            </a:r>
            <a:r>
              <a:rPr sz="1650" spc="-4" dirty="0">
                <a:solidFill>
                  <a:srgbClr val="3B5A77"/>
                </a:solidFill>
                <a:latin typeface="Helvetica"/>
                <a:cs typeface="Helvetica"/>
              </a:rPr>
              <a:t>the  cathode</a:t>
            </a:r>
            <a:r>
              <a:rPr sz="1650" spc="8" dirty="0">
                <a:solidFill>
                  <a:srgbClr val="3B5A77"/>
                </a:solidFill>
                <a:latin typeface="Helvetica"/>
                <a:cs typeface="Helvetica"/>
              </a:rPr>
              <a:t> </a:t>
            </a:r>
            <a:r>
              <a:rPr sz="1650" spc="-4" dirty="0">
                <a:solidFill>
                  <a:srgbClr val="3B5A77"/>
                </a:solidFill>
                <a:latin typeface="Helvetica"/>
                <a:cs typeface="Helvetica"/>
              </a:rPr>
              <a:t>is interspersed</a:t>
            </a:r>
            <a:r>
              <a:rPr sz="1650" spc="19" dirty="0">
                <a:solidFill>
                  <a:srgbClr val="3B5A77"/>
                </a:solidFill>
                <a:latin typeface="Helvetica"/>
                <a:cs typeface="Helvetica"/>
              </a:rPr>
              <a:t> </a:t>
            </a:r>
            <a:r>
              <a:rPr sz="1650" spc="-4" dirty="0">
                <a:solidFill>
                  <a:srgbClr val="3B5A77"/>
                </a:solidFill>
                <a:latin typeface="Helvetica"/>
                <a:cs typeface="Helvetica"/>
              </a:rPr>
              <a:t>between</a:t>
            </a:r>
            <a:r>
              <a:rPr sz="1650" spc="19" dirty="0">
                <a:solidFill>
                  <a:srgbClr val="3B5A77"/>
                </a:solidFill>
                <a:latin typeface="Helvetica"/>
                <a:cs typeface="Helvetica"/>
              </a:rPr>
              <a:t> </a:t>
            </a:r>
            <a:r>
              <a:rPr sz="1650" spc="-4" dirty="0">
                <a:solidFill>
                  <a:srgbClr val="3B5A77"/>
                </a:solidFill>
                <a:latin typeface="Helvetica"/>
                <a:cs typeface="Helvetica"/>
              </a:rPr>
              <a:t>two</a:t>
            </a:r>
            <a:r>
              <a:rPr sz="1650" spc="4" dirty="0">
                <a:solidFill>
                  <a:srgbClr val="3B5A77"/>
                </a:solidFill>
                <a:latin typeface="Helvetica"/>
                <a:cs typeface="Helvetica"/>
              </a:rPr>
              <a:t> </a:t>
            </a:r>
            <a:r>
              <a:rPr sz="1650" spc="-4" dirty="0">
                <a:solidFill>
                  <a:srgbClr val="3B5A77"/>
                </a:solidFill>
                <a:latin typeface="Helvetica"/>
                <a:cs typeface="Helvetica"/>
              </a:rPr>
              <a:t>“anodic</a:t>
            </a:r>
            <a:r>
              <a:rPr sz="1650" spc="11" dirty="0">
                <a:solidFill>
                  <a:srgbClr val="3B5A77"/>
                </a:solidFill>
                <a:latin typeface="Helvetica"/>
                <a:cs typeface="Helvetica"/>
              </a:rPr>
              <a:t> </a:t>
            </a:r>
            <a:r>
              <a:rPr sz="1650" spc="-4" dirty="0">
                <a:solidFill>
                  <a:srgbClr val="3B5A77"/>
                </a:solidFill>
                <a:latin typeface="Helvetica"/>
                <a:cs typeface="Helvetica"/>
              </a:rPr>
              <a:t>planes”</a:t>
            </a:r>
            <a:r>
              <a:rPr sz="1650" spc="11" dirty="0">
                <a:solidFill>
                  <a:srgbClr val="3B5A77"/>
                </a:solidFill>
                <a:latin typeface="Helvetica"/>
                <a:cs typeface="Helvetica"/>
              </a:rPr>
              <a:t> </a:t>
            </a:r>
            <a:r>
              <a:rPr sz="1650" spc="-26" dirty="0">
                <a:solidFill>
                  <a:srgbClr val="3B5A77"/>
                </a:solidFill>
                <a:latin typeface="Helvetica"/>
                <a:cs typeface="Helvetica"/>
              </a:rPr>
              <a:t>(APA).</a:t>
            </a:r>
            <a:endParaRPr sz="1650" dirty="0">
              <a:solidFill>
                <a:prstClr val="black"/>
              </a:solidFill>
              <a:latin typeface="Helvetica"/>
              <a:cs typeface="Helvetica"/>
            </a:endParaRPr>
          </a:p>
          <a:p>
            <a:pPr marL="9525" defTabSz="685800">
              <a:tabLst>
                <a:tab pos="4233386" algn="l"/>
              </a:tabLst>
            </a:pPr>
            <a:r>
              <a:rPr sz="1650" spc="-4" dirty="0">
                <a:solidFill>
                  <a:srgbClr val="3B5A77"/>
                </a:solidFill>
                <a:latin typeface="Helvetica"/>
                <a:cs typeface="Helvetica"/>
              </a:rPr>
              <a:t>The</a:t>
            </a:r>
            <a:r>
              <a:rPr sz="1650" spc="19" dirty="0">
                <a:solidFill>
                  <a:srgbClr val="3B5A77"/>
                </a:solidFill>
                <a:latin typeface="Helvetica"/>
                <a:cs typeface="Helvetica"/>
              </a:rPr>
              <a:t> </a:t>
            </a:r>
            <a:r>
              <a:rPr sz="1650" spc="-4" dirty="0">
                <a:solidFill>
                  <a:srgbClr val="3B5A77"/>
                </a:solidFill>
                <a:latin typeface="Helvetica"/>
                <a:cs typeface="Helvetica"/>
              </a:rPr>
              <a:t>natural</a:t>
            </a:r>
            <a:r>
              <a:rPr sz="1650" spc="19" dirty="0">
                <a:solidFill>
                  <a:srgbClr val="3B5A77"/>
                </a:solidFill>
                <a:latin typeface="Helvetica"/>
                <a:cs typeface="Helvetica"/>
              </a:rPr>
              <a:t> </a:t>
            </a:r>
            <a:r>
              <a:rPr sz="1650" spc="-4" dirty="0">
                <a:solidFill>
                  <a:srgbClr val="3B5A77"/>
                </a:solidFill>
                <a:latin typeface="Helvetica"/>
                <a:cs typeface="Helvetica"/>
              </a:rPr>
              <a:t>place</a:t>
            </a:r>
            <a:r>
              <a:rPr sz="1650" spc="15" dirty="0">
                <a:solidFill>
                  <a:srgbClr val="3B5A77"/>
                </a:solidFill>
                <a:latin typeface="Helvetica"/>
                <a:cs typeface="Helvetica"/>
              </a:rPr>
              <a:t> </a:t>
            </a:r>
            <a:r>
              <a:rPr sz="1650" spc="-4" dirty="0">
                <a:solidFill>
                  <a:srgbClr val="3B5A77"/>
                </a:solidFill>
                <a:latin typeface="Helvetica"/>
                <a:cs typeface="Helvetica"/>
              </a:rPr>
              <a:t>for</a:t>
            </a:r>
            <a:r>
              <a:rPr sz="1650" spc="15" dirty="0">
                <a:solidFill>
                  <a:srgbClr val="3B5A77"/>
                </a:solidFill>
                <a:latin typeface="Helvetica"/>
                <a:cs typeface="Helvetica"/>
              </a:rPr>
              <a:t> </a:t>
            </a:r>
            <a:r>
              <a:rPr sz="1650" spc="-4" dirty="0">
                <a:solidFill>
                  <a:srgbClr val="3B5A77"/>
                </a:solidFill>
                <a:latin typeface="Helvetica"/>
                <a:cs typeface="Helvetica"/>
              </a:rPr>
              <a:t>the</a:t>
            </a:r>
            <a:r>
              <a:rPr sz="1650" spc="23" dirty="0">
                <a:solidFill>
                  <a:srgbClr val="3B5A77"/>
                </a:solidFill>
                <a:latin typeface="Helvetica"/>
                <a:cs typeface="Helvetica"/>
              </a:rPr>
              <a:t> </a:t>
            </a:r>
            <a:r>
              <a:rPr sz="1650" spc="-4" dirty="0">
                <a:solidFill>
                  <a:srgbClr val="3B5A77"/>
                </a:solidFill>
                <a:latin typeface="Helvetica"/>
                <a:cs typeface="Helvetica"/>
              </a:rPr>
              <a:t>photon</a:t>
            </a:r>
            <a:r>
              <a:rPr sz="1650" spc="19" dirty="0">
                <a:solidFill>
                  <a:srgbClr val="3B5A77"/>
                </a:solidFill>
                <a:latin typeface="Helvetica"/>
                <a:cs typeface="Helvetica"/>
              </a:rPr>
              <a:t> </a:t>
            </a:r>
            <a:r>
              <a:rPr sz="1650" spc="-4" dirty="0">
                <a:solidFill>
                  <a:srgbClr val="3B5A77"/>
                </a:solidFill>
                <a:latin typeface="Helvetica"/>
                <a:cs typeface="Helvetica"/>
              </a:rPr>
              <a:t>detectors</a:t>
            </a:r>
            <a:r>
              <a:rPr sz="1650" spc="23" dirty="0">
                <a:solidFill>
                  <a:srgbClr val="3B5A77"/>
                </a:solidFill>
                <a:latin typeface="Helvetica"/>
                <a:cs typeface="Helvetica"/>
              </a:rPr>
              <a:t> </a:t>
            </a:r>
            <a:r>
              <a:rPr sz="1650" spc="-4" dirty="0">
                <a:solidFill>
                  <a:srgbClr val="3B5A77"/>
                </a:solidFill>
                <a:latin typeface="Helvetica"/>
                <a:cs typeface="Helvetica"/>
              </a:rPr>
              <a:t>is	</a:t>
            </a:r>
            <a:r>
              <a:rPr sz="1650" b="1" spc="-4" dirty="0">
                <a:solidFill>
                  <a:srgbClr val="3B5A77"/>
                </a:solidFill>
                <a:latin typeface="Helvetica"/>
                <a:cs typeface="Helvetica"/>
              </a:rPr>
              <a:t>inside</a:t>
            </a:r>
            <a:r>
              <a:rPr sz="1650" b="1" dirty="0">
                <a:solidFill>
                  <a:srgbClr val="3B5A77"/>
                </a:solidFill>
                <a:latin typeface="Helvetica"/>
                <a:cs typeface="Helvetica"/>
              </a:rPr>
              <a:t> </a:t>
            </a:r>
            <a:r>
              <a:rPr sz="1650" b="1" spc="-4" dirty="0">
                <a:solidFill>
                  <a:srgbClr val="3B5A77"/>
                </a:solidFill>
                <a:latin typeface="Helvetica"/>
                <a:cs typeface="Helvetica"/>
              </a:rPr>
              <a:t>the</a:t>
            </a:r>
            <a:r>
              <a:rPr sz="1650" b="1" spc="-60" dirty="0">
                <a:solidFill>
                  <a:srgbClr val="3B5A77"/>
                </a:solidFill>
                <a:latin typeface="Helvetica"/>
                <a:cs typeface="Helvetica"/>
              </a:rPr>
              <a:t> </a:t>
            </a:r>
            <a:r>
              <a:rPr sz="1650" b="1" spc="-49" dirty="0">
                <a:solidFill>
                  <a:srgbClr val="3B5A77"/>
                </a:solidFill>
                <a:latin typeface="Helvetica"/>
                <a:cs typeface="Helvetica"/>
              </a:rPr>
              <a:t>APA</a:t>
            </a:r>
            <a:endParaRPr sz="1650" dirty="0">
              <a:solidFill>
                <a:prstClr val="black"/>
              </a:solidFill>
              <a:latin typeface="Helvetica"/>
              <a:cs typeface="Helvetica"/>
            </a:endParaRPr>
          </a:p>
        </p:txBody>
      </p:sp>
      <p:grpSp>
        <p:nvGrpSpPr>
          <p:cNvPr id="5" name="object 5"/>
          <p:cNvGrpSpPr/>
          <p:nvPr/>
        </p:nvGrpSpPr>
        <p:grpSpPr>
          <a:xfrm>
            <a:off x="1290973" y="2775513"/>
            <a:ext cx="3296126" cy="2426970"/>
            <a:chOff x="197295" y="2557684"/>
            <a:chExt cx="4394835" cy="3235960"/>
          </a:xfrm>
        </p:grpSpPr>
        <p:pic>
          <p:nvPicPr>
            <p:cNvPr id="6" name="object 6"/>
            <p:cNvPicPr/>
            <p:nvPr/>
          </p:nvPicPr>
          <p:blipFill>
            <a:blip r:embed="rId2" cstate="print"/>
            <a:stretch>
              <a:fillRect/>
            </a:stretch>
          </p:blipFill>
          <p:spPr>
            <a:xfrm>
              <a:off x="197295" y="2557684"/>
              <a:ext cx="3918319" cy="3235596"/>
            </a:xfrm>
            <a:prstGeom prst="rect">
              <a:avLst/>
            </a:prstGeom>
          </p:spPr>
        </p:pic>
        <p:pic>
          <p:nvPicPr>
            <p:cNvPr id="7" name="object 7"/>
            <p:cNvPicPr/>
            <p:nvPr/>
          </p:nvPicPr>
          <p:blipFill>
            <a:blip r:embed="rId3" cstate="print"/>
            <a:stretch>
              <a:fillRect/>
            </a:stretch>
          </p:blipFill>
          <p:spPr>
            <a:xfrm>
              <a:off x="3851148" y="2967228"/>
              <a:ext cx="740689" cy="699516"/>
            </a:xfrm>
            <a:prstGeom prst="rect">
              <a:avLst/>
            </a:prstGeom>
          </p:spPr>
        </p:pic>
        <p:pic>
          <p:nvPicPr>
            <p:cNvPr id="8" name="object 8"/>
            <p:cNvPicPr/>
            <p:nvPr/>
          </p:nvPicPr>
          <p:blipFill>
            <a:blip r:embed="rId4" cstate="print"/>
            <a:stretch>
              <a:fillRect/>
            </a:stretch>
          </p:blipFill>
          <p:spPr>
            <a:xfrm>
              <a:off x="3898392" y="2997708"/>
              <a:ext cx="649224" cy="595883"/>
            </a:xfrm>
            <a:prstGeom prst="rect">
              <a:avLst/>
            </a:prstGeom>
          </p:spPr>
        </p:pic>
        <p:sp>
          <p:nvSpPr>
            <p:cNvPr id="9" name="object 9"/>
            <p:cNvSpPr/>
            <p:nvPr/>
          </p:nvSpPr>
          <p:spPr>
            <a:xfrm>
              <a:off x="3898392" y="2997708"/>
              <a:ext cx="649605" cy="596265"/>
            </a:xfrm>
            <a:custGeom>
              <a:avLst/>
              <a:gdLst/>
              <a:ahLst/>
              <a:cxnLst/>
              <a:rect l="l" t="t" r="r" b="b"/>
              <a:pathLst>
                <a:path w="649604" h="596264">
                  <a:moveTo>
                    <a:pt x="0" y="148970"/>
                  </a:moveTo>
                  <a:lnTo>
                    <a:pt x="351282" y="148970"/>
                  </a:lnTo>
                  <a:lnTo>
                    <a:pt x="351282" y="0"/>
                  </a:lnTo>
                  <a:lnTo>
                    <a:pt x="649224" y="297941"/>
                  </a:lnTo>
                  <a:lnTo>
                    <a:pt x="351282" y="595883"/>
                  </a:lnTo>
                  <a:lnTo>
                    <a:pt x="351282" y="446913"/>
                  </a:lnTo>
                  <a:lnTo>
                    <a:pt x="0" y="446913"/>
                  </a:lnTo>
                  <a:lnTo>
                    <a:pt x="0" y="148970"/>
                  </a:lnTo>
                  <a:close/>
                </a:path>
              </a:pathLst>
            </a:custGeom>
            <a:ln w="9525">
              <a:solidFill>
                <a:srgbClr val="497DBA"/>
              </a:solidFill>
            </a:ln>
          </p:spPr>
          <p:txBody>
            <a:bodyPr wrap="square" lIns="0" tIns="0" rIns="0" bIns="0" rtlCol="0"/>
            <a:lstStyle/>
            <a:p>
              <a:pPr defTabSz="685800"/>
              <a:endParaRPr sz="1350" dirty="0">
                <a:solidFill>
                  <a:prstClr val="black"/>
                </a:solidFill>
                <a:latin typeface="Calibri"/>
              </a:endParaRPr>
            </a:p>
          </p:txBody>
        </p:sp>
      </p:grpSp>
      <p:grpSp>
        <p:nvGrpSpPr>
          <p:cNvPr id="10" name="object 10"/>
          <p:cNvGrpSpPr/>
          <p:nvPr/>
        </p:nvGrpSpPr>
        <p:grpSpPr>
          <a:xfrm>
            <a:off x="4711404" y="1860775"/>
            <a:ext cx="2976086" cy="3703320"/>
            <a:chOff x="4757870" y="1338033"/>
            <a:chExt cx="3968115" cy="4937760"/>
          </a:xfrm>
        </p:grpSpPr>
        <p:pic>
          <p:nvPicPr>
            <p:cNvPr id="11" name="object 11"/>
            <p:cNvPicPr/>
            <p:nvPr/>
          </p:nvPicPr>
          <p:blipFill>
            <a:blip r:embed="rId5" cstate="print"/>
            <a:stretch>
              <a:fillRect/>
            </a:stretch>
          </p:blipFill>
          <p:spPr>
            <a:xfrm>
              <a:off x="5811012" y="1338033"/>
              <a:ext cx="2307336" cy="493814"/>
            </a:xfrm>
            <a:prstGeom prst="rect">
              <a:avLst/>
            </a:prstGeom>
          </p:spPr>
        </p:pic>
        <p:sp>
          <p:nvSpPr>
            <p:cNvPr id="12" name="object 12"/>
            <p:cNvSpPr/>
            <p:nvPr/>
          </p:nvSpPr>
          <p:spPr>
            <a:xfrm>
              <a:off x="5868162" y="1372362"/>
              <a:ext cx="2197735" cy="384175"/>
            </a:xfrm>
            <a:custGeom>
              <a:avLst/>
              <a:gdLst/>
              <a:ahLst/>
              <a:cxnLst/>
              <a:rect l="l" t="t" r="r" b="b"/>
              <a:pathLst>
                <a:path w="2197734" h="384175">
                  <a:moveTo>
                    <a:pt x="0" y="64008"/>
                  </a:moveTo>
                  <a:lnTo>
                    <a:pt x="5036" y="39112"/>
                  </a:lnTo>
                  <a:lnTo>
                    <a:pt x="18764" y="18764"/>
                  </a:lnTo>
                  <a:lnTo>
                    <a:pt x="39112" y="5036"/>
                  </a:lnTo>
                  <a:lnTo>
                    <a:pt x="64008" y="0"/>
                  </a:lnTo>
                  <a:lnTo>
                    <a:pt x="2133599" y="0"/>
                  </a:lnTo>
                  <a:lnTo>
                    <a:pt x="2158495" y="5036"/>
                  </a:lnTo>
                  <a:lnTo>
                    <a:pt x="2178843" y="18764"/>
                  </a:lnTo>
                  <a:lnTo>
                    <a:pt x="2192571" y="39112"/>
                  </a:lnTo>
                  <a:lnTo>
                    <a:pt x="2197608" y="64008"/>
                  </a:lnTo>
                  <a:lnTo>
                    <a:pt x="2197608" y="320039"/>
                  </a:lnTo>
                  <a:lnTo>
                    <a:pt x="2192571" y="344935"/>
                  </a:lnTo>
                  <a:lnTo>
                    <a:pt x="2178843" y="365283"/>
                  </a:lnTo>
                  <a:lnTo>
                    <a:pt x="2158495" y="379011"/>
                  </a:lnTo>
                  <a:lnTo>
                    <a:pt x="2133599" y="384048"/>
                  </a:lnTo>
                  <a:lnTo>
                    <a:pt x="64008" y="384048"/>
                  </a:lnTo>
                  <a:lnTo>
                    <a:pt x="39112" y="379011"/>
                  </a:lnTo>
                  <a:lnTo>
                    <a:pt x="18764" y="365283"/>
                  </a:lnTo>
                  <a:lnTo>
                    <a:pt x="5036" y="344935"/>
                  </a:lnTo>
                  <a:lnTo>
                    <a:pt x="0" y="320039"/>
                  </a:lnTo>
                  <a:lnTo>
                    <a:pt x="0" y="64008"/>
                  </a:lnTo>
                  <a:close/>
                </a:path>
              </a:pathLst>
            </a:custGeom>
            <a:ln w="28575">
              <a:solidFill>
                <a:srgbClr val="497DBA"/>
              </a:solidFill>
            </a:ln>
          </p:spPr>
          <p:txBody>
            <a:bodyPr wrap="square" lIns="0" tIns="0" rIns="0" bIns="0" rtlCol="0"/>
            <a:lstStyle/>
            <a:p>
              <a:pPr defTabSz="685800"/>
              <a:endParaRPr sz="1350" dirty="0">
                <a:solidFill>
                  <a:prstClr val="black"/>
                </a:solidFill>
                <a:latin typeface="Calibri"/>
              </a:endParaRPr>
            </a:p>
          </p:txBody>
        </p:sp>
        <p:pic>
          <p:nvPicPr>
            <p:cNvPr id="13" name="object 13"/>
            <p:cNvPicPr/>
            <p:nvPr/>
          </p:nvPicPr>
          <p:blipFill>
            <a:blip r:embed="rId6" cstate="print"/>
            <a:stretch>
              <a:fillRect/>
            </a:stretch>
          </p:blipFill>
          <p:spPr>
            <a:xfrm>
              <a:off x="6576060" y="2052834"/>
              <a:ext cx="2149532" cy="3977488"/>
            </a:xfrm>
            <a:prstGeom prst="rect">
              <a:avLst/>
            </a:prstGeom>
          </p:spPr>
        </p:pic>
        <p:pic>
          <p:nvPicPr>
            <p:cNvPr id="14" name="object 14"/>
            <p:cNvPicPr/>
            <p:nvPr/>
          </p:nvPicPr>
          <p:blipFill>
            <a:blip r:embed="rId7" cstate="print"/>
            <a:stretch>
              <a:fillRect/>
            </a:stretch>
          </p:blipFill>
          <p:spPr>
            <a:xfrm>
              <a:off x="6941820" y="1746504"/>
              <a:ext cx="518147" cy="2441448"/>
            </a:xfrm>
            <a:prstGeom prst="rect">
              <a:avLst/>
            </a:prstGeom>
          </p:spPr>
        </p:pic>
        <p:pic>
          <p:nvPicPr>
            <p:cNvPr id="15" name="object 15"/>
            <p:cNvPicPr/>
            <p:nvPr/>
          </p:nvPicPr>
          <p:blipFill>
            <a:blip r:embed="rId8" cstate="print"/>
            <a:stretch>
              <a:fillRect/>
            </a:stretch>
          </p:blipFill>
          <p:spPr>
            <a:xfrm>
              <a:off x="4757870" y="1948364"/>
              <a:ext cx="1740830" cy="4327390"/>
            </a:xfrm>
            <a:prstGeom prst="rect">
              <a:avLst/>
            </a:prstGeom>
          </p:spPr>
        </p:pic>
        <p:sp>
          <p:nvSpPr>
            <p:cNvPr id="16" name="object 16"/>
            <p:cNvSpPr/>
            <p:nvPr/>
          </p:nvSpPr>
          <p:spPr>
            <a:xfrm>
              <a:off x="6984873" y="1769618"/>
              <a:ext cx="381000" cy="2273300"/>
            </a:xfrm>
            <a:custGeom>
              <a:avLst/>
              <a:gdLst/>
              <a:ahLst/>
              <a:cxnLst/>
              <a:rect l="l" t="t" r="r" b="b"/>
              <a:pathLst>
                <a:path w="381000" h="2273300">
                  <a:moveTo>
                    <a:pt x="323920" y="2190625"/>
                  </a:moveTo>
                  <a:lnTo>
                    <a:pt x="295655" y="2194814"/>
                  </a:lnTo>
                  <a:lnTo>
                    <a:pt x="350647" y="2273300"/>
                  </a:lnTo>
                  <a:lnTo>
                    <a:pt x="373124" y="2204720"/>
                  </a:lnTo>
                  <a:lnTo>
                    <a:pt x="326008" y="2204720"/>
                  </a:lnTo>
                  <a:lnTo>
                    <a:pt x="323920" y="2190625"/>
                  </a:lnTo>
                  <a:close/>
                </a:path>
                <a:path w="381000" h="2273300">
                  <a:moveTo>
                    <a:pt x="352240" y="2186428"/>
                  </a:moveTo>
                  <a:lnTo>
                    <a:pt x="323920" y="2190625"/>
                  </a:lnTo>
                  <a:lnTo>
                    <a:pt x="326008" y="2204720"/>
                  </a:lnTo>
                  <a:lnTo>
                    <a:pt x="354329" y="2200529"/>
                  </a:lnTo>
                  <a:lnTo>
                    <a:pt x="352240" y="2186428"/>
                  </a:lnTo>
                  <a:close/>
                </a:path>
                <a:path w="381000" h="2273300">
                  <a:moveTo>
                    <a:pt x="380492" y="2182241"/>
                  </a:moveTo>
                  <a:lnTo>
                    <a:pt x="352240" y="2186428"/>
                  </a:lnTo>
                  <a:lnTo>
                    <a:pt x="354329" y="2200529"/>
                  </a:lnTo>
                  <a:lnTo>
                    <a:pt x="326008" y="2204720"/>
                  </a:lnTo>
                  <a:lnTo>
                    <a:pt x="373124" y="2204720"/>
                  </a:lnTo>
                  <a:lnTo>
                    <a:pt x="380492" y="2182241"/>
                  </a:lnTo>
                  <a:close/>
                </a:path>
                <a:path w="381000" h="2273300">
                  <a:moveTo>
                    <a:pt x="28194" y="0"/>
                  </a:moveTo>
                  <a:lnTo>
                    <a:pt x="0" y="4064"/>
                  </a:lnTo>
                  <a:lnTo>
                    <a:pt x="323920" y="2190625"/>
                  </a:lnTo>
                  <a:lnTo>
                    <a:pt x="352240" y="2186428"/>
                  </a:lnTo>
                  <a:lnTo>
                    <a:pt x="28194" y="0"/>
                  </a:lnTo>
                  <a:close/>
                </a:path>
              </a:pathLst>
            </a:custGeom>
            <a:solidFill>
              <a:srgbClr val="4F81BC"/>
            </a:solidFill>
          </p:spPr>
          <p:txBody>
            <a:bodyPr wrap="square" lIns="0" tIns="0" rIns="0" bIns="0" rtlCol="0"/>
            <a:lstStyle/>
            <a:p>
              <a:pPr defTabSz="685800"/>
              <a:endParaRPr sz="1350" dirty="0">
                <a:solidFill>
                  <a:prstClr val="black"/>
                </a:solidFill>
                <a:latin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1839" y="860107"/>
            <a:ext cx="5644991" cy="425116"/>
          </a:xfrm>
          <a:prstGeom prst="rect">
            <a:avLst/>
          </a:prstGeom>
        </p:spPr>
        <p:txBody>
          <a:bodyPr vert="horz" wrap="square" lIns="0" tIns="9525" rIns="0" bIns="0" rtlCol="0">
            <a:spAutoFit/>
          </a:bodyPr>
          <a:lstStyle/>
          <a:p>
            <a:pPr marL="9525">
              <a:spcBef>
                <a:spcPts val="75"/>
              </a:spcBef>
            </a:pPr>
            <a:r>
              <a:rPr spc="-4" dirty="0">
                <a:solidFill>
                  <a:srgbClr val="E95124"/>
                </a:solidFill>
              </a:rPr>
              <a:t>The</a:t>
            </a:r>
            <a:r>
              <a:rPr spc="-11" dirty="0">
                <a:solidFill>
                  <a:srgbClr val="E95124"/>
                </a:solidFill>
              </a:rPr>
              <a:t> </a:t>
            </a:r>
            <a:r>
              <a:rPr dirty="0">
                <a:solidFill>
                  <a:srgbClr val="E95124"/>
                </a:solidFill>
              </a:rPr>
              <a:t>DUNE</a:t>
            </a:r>
            <a:r>
              <a:rPr spc="-15" dirty="0">
                <a:solidFill>
                  <a:srgbClr val="E95124"/>
                </a:solidFill>
              </a:rPr>
              <a:t> </a:t>
            </a:r>
            <a:r>
              <a:rPr dirty="0">
                <a:solidFill>
                  <a:srgbClr val="E95124"/>
                </a:solidFill>
              </a:rPr>
              <a:t>Photon</a:t>
            </a:r>
            <a:r>
              <a:rPr spc="-8" dirty="0">
                <a:solidFill>
                  <a:srgbClr val="E95124"/>
                </a:solidFill>
              </a:rPr>
              <a:t> </a:t>
            </a:r>
            <a:r>
              <a:rPr dirty="0">
                <a:solidFill>
                  <a:srgbClr val="E95124"/>
                </a:solidFill>
              </a:rPr>
              <a:t>Detection</a:t>
            </a:r>
            <a:r>
              <a:rPr spc="-8" dirty="0">
                <a:solidFill>
                  <a:srgbClr val="E95124"/>
                </a:solidFill>
              </a:rPr>
              <a:t> </a:t>
            </a:r>
            <a:r>
              <a:rPr dirty="0">
                <a:solidFill>
                  <a:srgbClr val="E95124"/>
                </a:solidFill>
              </a:rPr>
              <a:t>System</a:t>
            </a:r>
          </a:p>
        </p:txBody>
      </p:sp>
      <p:sp>
        <p:nvSpPr>
          <p:cNvPr id="3" name="object 3"/>
          <p:cNvSpPr txBox="1"/>
          <p:nvPr/>
        </p:nvSpPr>
        <p:spPr>
          <a:xfrm>
            <a:off x="1474089" y="5739537"/>
            <a:ext cx="82867" cy="148117"/>
          </a:xfrm>
          <a:prstGeom prst="rect">
            <a:avLst/>
          </a:prstGeom>
        </p:spPr>
        <p:txBody>
          <a:bodyPr vert="horz" wrap="square" lIns="0" tIns="9525" rIns="0" bIns="0" rtlCol="0">
            <a:spAutoFit/>
          </a:bodyPr>
          <a:lstStyle/>
          <a:p>
            <a:pPr marL="9525" defTabSz="685800">
              <a:spcBef>
                <a:spcPts val="75"/>
              </a:spcBef>
            </a:pPr>
            <a:r>
              <a:rPr sz="900" b="1" spc="-4" dirty="0">
                <a:solidFill>
                  <a:srgbClr val="E95124"/>
                </a:solidFill>
                <a:latin typeface="Helvetica"/>
                <a:cs typeface="Helvetica"/>
              </a:rPr>
              <a:t>4</a:t>
            </a:r>
            <a:endParaRPr sz="900" dirty="0">
              <a:solidFill>
                <a:prstClr val="black"/>
              </a:solidFill>
              <a:latin typeface="Helvetica"/>
              <a:cs typeface="Helvetica"/>
            </a:endParaRPr>
          </a:p>
        </p:txBody>
      </p:sp>
      <p:pic>
        <p:nvPicPr>
          <p:cNvPr id="8" name="Picture 7">
            <a:extLst>
              <a:ext uri="{FF2B5EF4-FFF2-40B4-BE49-F238E27FC236}">
                <a16:creationId xmlns:a16="http://schemas.microsoft.com/office/drawing/2014/main" id="{DD58D2F5-E032-5740-8A20-D71E31A94FC5}"/>
              </a:ext>
            </a:extLst>
          </p:cNvPr>
          <p:cNvPicPr>
            <a:picLocks noChangeAspect="1"/>
          </p:cNvPicPr>
          <p:nvPr/>
        </p:nvPicPr>
        <p:blipFill>
          <a:blip r:embed="rId2"/>
          <a:stretch>
            <a:fillRect/>
          </a:stretch>
        </p:blipFill>
        <p:spPr>
          <a:xfrm>
            <a:off x="1143000" y="883799"/>
            <a:ext cx="6858000" cy="509040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01903" y="1900846"/>
            <a:ext cx="6160769" cy="4001929"/>
            <a:chOff x="478536" y="1391460"/>
            <a:chExt cx="8214359" cy="5335905"/>
          </a:xfrm>
        </p:grpSpPr>
        <p:pic>
          <p:nvPicPr>
            <p:cNvPr id="3" name="object 3"/>
            <p:cNvPicPr/>
            <p:nvPr/>
          </p:nvPicPr>
          <p:blipFill>
            <a:blip r:embed="rId2" cstate="print"/>
            <a:stretch>
              <a:fillRect/>
            </a:stretch>
          </p:blipFill>
          <p:spPr>
            <a:xfrm>
              <a:off x="478536" y="1391460"/>
              <a:ext cx="8202417" cy="5333786"/>
            </a:xfrm>
            <a:prstGeom prst="rect">
              <a:avLst/>
            </a:prstGeom>
          </p:spPr>
        </p:pic>
        <p:pic>
          <p:nvPicPr>
            <p:cNvPr id="4" name="object 4"/>
            <p:cNvPicPr/>
            <p:nvPr/>
          </p:nvPicPr>
          <p:blipFill>
            <a:blip r:embed="rId3" cstate="print"/>
            <a:stretch>
              <a:fillRect/>
            </a:stretch>
          </p:blipFill>
          <p:spPr>
            <a:xfrm>
              <a:off x="726947" y="1924812"/>
              <a:ext cx="2185416" cy="1780032"/>
            </a:xfrm>
            <a:prstGeom prst="rect">
              <a:avLst/>
            </a:prstGeom>
          </p:spPr>
        </p:pic>
        <p:sp>
          <p:nvSpPr>
            <p:cNvPr id="5" name="object 5"/>
            <p:cNvSpPr/>
            <p:nvPr/>
          </p:nvSpPr>
          <p:spPr>
            <a:xfrm>
              <a:off x="789874" y="1964962"/>
              <a:ext cx="2065020" cy="1659255"/>
            </a:xfrm>
            <a:custGeom>
              <a:avLst/>
              <a:gdLst/>
              <a:ahLst/>
              <a:cxnLst/>
              <a:rect l="l" t="t" r="r" b="b"/>
              <a:pathLst>
                <a:path w="2065020" h="1659254">
                  <a:moveTo>
                    <a:pt x="318137" y="101581"/>
                  </a:moveTo>
                  <a:lnTo>
                    <a:pt x="343956" y="61489"/>
                  </a:lnTo>
                  <a:lnTo>
                    <a:pt x="378215" y="30654"/>
                  </a:lnTo>
                  <a:lnTo>
                    <a:pt x="418659" y="9887"/>
                  </a:lnTo>
                  <a:lnTo>
                    <a:pt x="463033" y="0"/>
                  </a:lnTo>
                  <a:lnTo>
                    <a:pt x="509080" y="1803"/>
                  </a:lnTo>
                  <a:lnTo>
                    <a:pt x="554547" y="16110"/>
                  </a:lnTo>
                  <a:lnTo>
                    <a:pt x="1963104" y="676891"/>
                  </a:lnTo>
                  <a:lnTo>
                    <a:pt x="2003196" y="702698"/>
                  </a:lnTo>
                  <a:lnTo>
                    <a:pt x="2034032" y="736957"/>
                  </a:lnTo>
                  <a:lnTo>
                    <a:pt x="2054798" y="777411"/>
                  </a:lnTo>
                  <a:lnTo>
                    <a:pt x="2064686" y="821802"/>
                  </a:lnTo>
                  <a:lnTo>
                    <a:pt x="2062882" y="867873"/>
                  </a:lnTo>
                  <a:lnTo>
                    <a:pt x="2048575" y="913365"/>
                  </a:lnTo>
                  <a:lnTo>
                    <a:pt x="1746569" y="1557128"/>
                  </a:lnTo>
                  <a:lnTo>
                    <a:pt x="1720718" y="1597175"/>
                  </a:lnTo>
                  <a:lnTo>
                    <a:pt x="1686447" y="1627994"/>
                  </a:lnTo>
                  <a:lnTo>
                    <a:pt x="1646001" y="1648758"/>
                  </a:lnTo>
                  <a:lnTo>
                    <a:pt x="1601629" y="1658643"/>
                  </a:lnTo>
                  <a:lnTo>
                    <a:pt x="1555578" y="1656823"/>
                  </a:lnTo>
                  <a:lnTo>
                    <a:pt x="1510095" y="1642472"/>
                  </a:lnTo>
                  <a:lnTo>
                    <a:pt x="101564" y="981691"/>
                  </a:lnTo>
                  <a:lnTo>
                    <a:pt x="61481" y="955884"/>
                  </a:lnTo>
                  <a:lnTo>
                    <a:pt x="30649" y="921624"/>
                  </a:lnTo>
                  <a:lnTo>
                    <a:pt x="9884" y="881170"/>
                  </a:lnTo>
                  <a:lnTo>
                    <a:pt x="0" y="836779"/>
                  </a:lnTo>
                  <a:lnTo>
                    <a:pt x="1810" y="790709"/>
                  </a:lnTo>
                  <a:lnTo>
                    <a:pt x="16131" y="745217"/>
                  </a:lnTo>
                  <a:lnTo>
                    <a:pt x="318137" y="101581"/>
                  </a:lnTo>
                  <a:close/>
                </a:path>
              </a:pathLst>
            </a:custGeom>
            <a:ln w="38100">
              <a:solidFill>
                <a:srgbClr val="497DBA"/>
              </a:solidFill>
            </a:ln>
          </p:spPr>
          <p:txBody>
            <a:bodyPr wrap="square" lIns="0" tIns="0" rIns="0" bIns="0" rtlCol="0"/>
            <a:lstStyle/>
            <a:p>
              <a:pPr defTabSz="685800"/>
              <a:endParaRPr sz="1350" dirty="0">
                <a:solidFill>
                  <a:prstClr val="black"/>
                </a:solidFill>
                <a:latin typeface="Calibri"/>
              </a:endParaRPr>
            </a:p>
          </p:txBody>
        </p:sp>
        <p:pic>
          <p:nvPicPr>
            <p:cNvPr id="6" name="object 6"/>
            <p:cNvPicPr/>
            <p:nvPr/>
          </p:nvPicPr>
          <p:blipFill>
            <a:blip r:embed="rId4" cstate="print"/>
            <a:stretch>
              <a:fillRect/>
            </a:stretch>
          </p:blipFill>
          <p:spPr>
            <a:xfrm>
              <a:off x="5000244" y="2529827"/>
              <a:ext cx="766559" cy="816876"/>
            </a:xfrm>
            <a:prstGeom prst="rect">
              <a:avLst/>
            </a:prstGeom>
          </p:spPr>
        </p:pic>
        <p:pic>
          <p:nvPicPr>
            <p:cNvPr id="7" name="object 7"/>
            <p:cNvPicPr/>
            <p:nvPr/>
          </p:nvPicPr>
          <p:blipFill>
            <a:blip r:embed="rId5" cstate="print"/>
            <a:stretch>
              <a:fillRect/>
            </a:stretch>
          </p:blipFill>
          <p:spPr>
            <a:xfrm>
              <a:off x="5049139" y="2555748"/>
              <a:ext cx="672846" cy="722502"/>
            </a:xfrm>
            <a:prstGeom prst="rect">
              <a:avLst/>
            </a:prstGeom>
          </p:spPr>
        </p:pic>
        <p:sp>
          <p:nvSpPr>
            <p:cNvPr id="8" name="object 8"/>
            <p:cNvSpPr/>
            <p:nvPr/>
          </p:nvSpPr>
          <p:spPr>
            <a:xfrm>
              <a:off x="5049139" y="2555748"/>
              <a:ext cx="673100" cy="722630"/>
            </a:xfrm>
            <a:custGeom>
              <a:avLst/>
              <a:gdLst/>
              <a:ahLst/>
              <a:cxnLst/>
              <a:rect l="l" t="t" r="r" b="b"/>
              <a:pathLst>
                <a:path w="673100" h="722629">
                  <a:moveTo>
                    <a:pt x="672846" y="505078"/>
                  </a:moveTo>
                  <a:lnTo>
                    <a:pt x="525780" y="399541"/>
                  </a:lnTo>
                  <a:lnTo>
                    <a:pt x="294132" y="722502"/>
                  </a:lnTo>
                  <a:lnTo>
                    <a:pt x="0" y="511555"/>
                  </a:lnTo>
                  <a:lnTo>
                    <a:pt x="231648" y="188594"/>
                  </a:lnTo>
                  <a:lnTo>
                    <a:pt x="84582" y="83185"/>
                  </a:lnTo>
                  <a:lnTo>
                    <a:pt x="589661" y="0"/>
                  </a:lnTo>
                  <a:lnTo>
                    <a:pt x="672846" y="505078"/>
                  </a:lnTo>
                  <a:close/>
                </a:path>
              </a:pathLst>
            </a:custGeom>
            <a:ln w="9524">
              <a:solidFill>
                <a:srgbClr val="497DBA"/>
              </a:solidFill>
            </a:ln>
          </p:spPr>
          <p:txBody>
            <a:bodyPr wrap="square" lIns="0" tIns="0" rIns="0" bIns="0" rtlCol="0"/>
            <a:lstStyle/>
            <a:p>
              <a:pPr defTabSz="685800"/>
              <a:endParaRPr sz="1350" dirty="0">
                <a:solidFill>
                  <a:prstClr val="black"/>
                </a:solidFill>
                <a:latin typeface="Calibri"/>
              </a:endParaRPr>
            </a:p>
          </p:txBody>
        </p:sp>
      </p:grpSp>
      <p:sp>
        <p:nvSpPr>
          <p:cNvPr id="9" name="object 9"/>
          <p:cNvSpPr txBox="1"/>
          <p:nvPr/>
        </p:nvSpPr>
        <p:spPr>
          <a:xfrm>
            <a:off x="1480718" y="4071176"/>
            <a:ext cx="2588895" cy="469231"/>
          </a:xfrm>
          <a:prstGeom prst="rect">
            <a:avLst/>
          </a:prstGeom>
        </p:spPr>
        <p:txBody>
          <a:bodyPr vert="horz" wrap="square" lIns="0" tIns="7620" rIns="0" bIns="0" rtlCol="0">
            <a:spAutoFit/>
          </a:bodyPr>
          <a:lstStyle/>
          <a:p>
            <a:pPr marL="9525" marR="3810" indent="69533" defTabSz="685800">
              <a:lnSpc>
                <a:spcPct val="100600"/>
              </a:lnSpc>
              <a:spcBef>
                <a:spcPts val="60"/>
              </a:spcBef>
            </a:pPr>
            <a:r>
              <a:rPr sz="1650" spc="-4" dirty="0">
                <a:solidFill>
                  <a:srgbClr val="3B5A77"/>
                </a:solidFill>
                <a:latin typeface="Helvetica"/>
                <a:cs typeface="Helvetica"/>
              </a:rPr>
              <a:t>One electronic </a:t>
            </a:r>
            <a:r>
              <a:rPr sz="1650" dirty="0">
                <a:solidFill>
                  <a:srgbClr val="3B5A77"/>
                </a:solidFill>
                <a:latin typeface="Helvetica"/>
                <a:cs typeface="Helvetica"/>
              </a:rPr>
              <a:t>channel</a:t>
            </a:r>
            <a:r>
              <a:rPr sz="1350" dirty="0">
                <a:solidFill>
                  <a:srgbClr val="3B5A77"/>
                </a:solidFill>
                <a:latin typeface="Helvetica"/>
                <a:cs typeface="Helvetica"/>
              </a:rPr>
              <a:t>: </a:t>
            </a:r>
            <a:r>
              <a:rPr sz="1350" spc="-8" dirty="0">
                <a:solidFill>
                  <a:srgbClr val="3B5A77"/>
                </a:solidFill>
                <a:latin typeface="Helvetica"/>
                <a:cs typeface="Helvetica"/>
              </a:rPr>
              <a:t>48 </a:t>
            </a:r>
            <a:r>
              <a:rPr sz="1350" spc="-4" dirty="0">
                <a:solidFill>
                  <a:srgbClr val="3B5A77"/>
                </a:solidFill>
                <a:latin typeface="Helvetica"/>
                <a:cs typeface="Helvetica"/>
              </a:rPr>
              <a:t> </a:t>
            </a:r>
            <a:r>
              <a:rPr sz="1350" dirty="0" err="1">
                <a:solidFill>
                  <a:srgbClr val="3B5A77"/>
                </a:solidFill>
                <a:latin typeface="Helvetica"/>
                <a:cs typeface="Helvetica"/>
              </a:rPr>
              <a:t>SiPMs</a:t>
            </a:r>
            <a:r>
              <a:rPr sz="1350" spc="-15" dirty="0">
                <a:solidFill>
                  <a:srgbClr val="3B5A77"/>
                </a:solidFill>
                <a:latin typeface="Helvetica"/>
                <a:cs typeface="Helvetica"/>
              </a:rPr>
              <a:t> </a:t>
            </a:r>
            <a:r>
              <a:rPr sz="1350" spc="-4" dirty="0">
                <a:solidFill>
                  <a:srgbClr val="3B5A77"/>
                </a:solidFill>
                <a:latin typeface="Helvetica"/>
                <a:cs typeface="Helvetica"/>
              </a:rPr>
              <a:t>readout in</a:t>
            </a:r>
            <a:r>
              <a:rPr sz="1350" spc="-19" dirty="0">
                <a:solidFill>
                  <a:srgbClr val="3B5A77"/>
                </a:solidFill>
                <a:latin typeface="Helvetica"/>
                <a:cs typeface="Helvetica"/>
              </a:rPr>
              <a:t> </a:t>
            </a:r>
            <a:r>
              <a:rPr sz="1350" dirty="0">
                <a:solidFill>
                  <a:srgbClr val="3B5A77"/>
                </a:solidFill>
                <a:latin typeface="Helvetica"/>
                <a:cs typeface="Helvetica"/>
              </a:rPr>
              <a:t>“active</a:t>
            </a:r>
            <a:r>
              <a:rPr sz="1350" spc="-8" dirty="0">
                <a:solidFill>
                  <a:srgbClr val="3B5A77"/>
                </a:solidFill>
                <a:latin typeface="Helvetica"/>
                <a:cs typeface="Helvetica"/>
              </a:rPr>
              <a:t> ganging”</a:t>
            </a:r>
            <a:endParaRPr sz="1350" dirty="0">
              <a:solidFill>
                <a:prstClr val="black"/>
              </a:solidFill>
              <a:latin typeface="Helvetica"/>
              <a:cs typeface="Helvetica"/>
            </a:endParaRPr>
          </a:p>
        </p:txBody>
      </p:sp>
      <p:grpSp>
        <p:nvGrpSpPr>
          <p:cNvPr id="10" name="object 10"/>
          <p:cNvGrpSpPr/>
          <p:nvPr/>
        </p:nvGrpSpPr>
        <p:grpSpPr>
          <a:xfrm>
            <a:off x="1501902" y="2011661"/>
            <a:ext cx="3329940" cy="2204085"/>
            <a:chOff x="478536" y="1539214"/>
            <a:chExt cx="4439920" cy="2938780"/>
          </a:xfrm>
        </p:grpSpPr>
        <p:pic>
          <p:nvPicPr>
            <p:cNvPr id="11" name="object 11"/>
            <p:cNvPicPr/>
            <p:nvPr/>
          </p:nvPicPr>
          <p:blipFill>
            <a:blip r:embed="rId6" cstate="print"/>
            <a:stretch>
              <a:fillRect/>
            </a:stretch>
          </p:blipFill>
          <p:spPr>
            <a:xfrm>
              <a:off x="1263395" y="3741407"/>
              <a:ext cx="835164" cy="606564"/>
            </a:xfrm>
            <a:prstGeom prst="rect">
              <a:avLst/>
            </a:prstGeom>
          </p:spPr>
        </p:pic>
        <p:pic>
          <p:nvPicPr>
            <p:cNvPr id="12" name="object 12"/>
            <p:cNvPicPr/>
            <p:nvPr/>
          </p:nvPicPr>
          <p:blipFill>
            <a:blip r:embed="rId7" cstate="print"/>
            <a:stretch>
              <a:fillRect/>
            </a:stretch>
          </p:blipFill>
          <p:spPr>
            <a:xfrm>
              <a:off x="1321308" y="3765804"/>
              <a:ext cx="723899" cy="515112"/>
            </a:xfrm>
            <a:prstGeom prst="rect">
              <a:avLst/>
            </a:prstGeom>
          </p:spPr>
        </p:pic>
        <p:sp>
          <p:nvSpPr>
            <p:cNvPr id="13" name="object 13"/>
            <p:cNvSpPr/>
            <p:nvPr/>
          </p:nvSpPr>
          <p:spPr>
            <a:xfrm>
              <a:off x="1321308" y="3765804"/>
              <a:ext cx="723900" cy="515620"/>
            </a:xfrm>
            <a:custGeom>
              <a:avLst/>
              <a:gdLst/>
              <a:ahLst/>
              <a:cxnLst/>
              <a:rect l="l" t="t" r="r" b="b"/>
              <a:pathLst>
                <a:path w="723900" h="515620">
                  <a:moveTo>
                    <a:pt x="0" y="257556"/>
                  </a:moveTo>
                  <a:lnTo>
                    <a:pt x="180975" y="257556"/>
                  </a:lnTo>
                  <a:lnTo>
                    <a:pt x="180975" y="0"/>
                  </a:lnTo>
                  <a:lnTo>
                    <a:pt x="542924" y="0"/>
                  </a:lnTo>
                  <a:lnTo>
                    <a:pt x="542924" y="257556"/>
                  </a:lnTo>
                  <a:lnTo>
                    <a:pt x="723899" y="257556"/>
                  </a:lnTo>
                  <a:lnTo>
                    <a:pt x="361949" y="515112"/>
                  </a:lnTo>
                  <a:lnTo>
                    <a:pt x="0" y="257556"/>
                  </a:lnTo>
                  <a:close/>
                </a:path>
              </a:pathLst>
            </a:custGeom>
            <a:ln w="9524">
              <a:solidFill>
                <a:srgbClr val="497DBA"/>
              </a:solidFill>
            </a:ln>
          </p:spPr>
          <p:txBody>
            <a:bodyPr wrap="square" lIns="0" tIns="0" rIns="0" bIns="0" rtlCol="0"/>
            <a:lstStyle/>
            <a:p>
              <a:pPr defTabSz="685800"/>
              <a:endParaRPr sz="1350">
                <a:solidFill>
                  <a:prstClr val="black"/>
                </a:solidFill>
                <a:latin typeface="Calibri"/>
              </a:endParaRPr>
            </a:p>
          </p:txBody>
        </p:sp>
        <p:pic>
          <p:nvPicPr>
            <p:cNvPr id="14" name="object 14"/>
            <p:cNvPicPr/>
            <p:nvPr/>
          </p:nvPicPr>
          <p:blipFill>
            <a:blip r:embed="rId8" cstate="print"/>
            <a:stretch>
              <a:fillRect/>
            </a:stretch>
          </p:blipFill>
          <p:spPr>
            <a:xfrm>
              <a:off x="4026407" y="3570719"/>
              <a:ext cx="891539" cy="906792"/>
            </a:xfrm>
            <a:prstGeom prst="rect">
              <a:avLst/>
            </a:prstGeom>
          </p:spPr>
        </p:pic>
        <p:sp>
          <p:nvSpPr>
            <p:cNvPr id="15" name="object 15"/>
            <p:cNvSpPr/>
            <p:nvPr/>
          </p:nvSpPr>
          <p:spPr>
            <a:xfrm>
              <a:off x="4083557" y="3605022"/>
              <a:ext cx="782320" cy="797560"/>
            </a:xfrm>
            <a:custGeom>
              <a:avLst/>
              <a:gdLst/>
              <a:ahLst/>
              <a:cxnLst/>
              <a:rect l="l" t="t" r="r" b="b"/>
              <a:pathLst>
                <a:path w="782320" h="797560">
                  <a:moveTo>
                    <a:pt x="0" y="398525"/>
                  </a:moveTo>
                  <a:lnTo>
                    <a:pt x="2629" y="352051"/>
                  </a:lnTo>
                  <a:lnTo>
                    <a:pt x="10323" y="307150"/>
                  </a:lnTo>
                  <a:lnTo>
                    <a:pt x="22788" y="264123"/>
                  </a:lnTo>
                  <a:lnTo>
                    <a:pt x="39730" y="223268"/>
                  </a:lnTo>
                  <a:lnTo>
                    <a:pt x="60857" y="184884"/>
                  </a:lnTo>
                  <a:lnTo>
                    <a:pt x="85874" y="149272"/>
                  </a:lnTo>
                  <a:lnTo>
                    <a:pt x="114490" y="116728"/>
                  </a:lnTo>
                  <a:lnTo>
                    <a:pt x="146410" y="87554"/>
                  </a:lnTo>
                  <a:lnTo>
                    <a:pt x="181342" y="62047"/>
                  </a:lnTo>
                  <a:lnTo>
                    <a:pt x="218991" y="40508"/>
                  </a:lnTo>
                  <a:lnTo>
                    <a:pt x="259066" y="23234"/>
                  </a:lnTo>
                  <a:lnTo>
                    <a:pt x="301272" y="10525"/>
                  </a:lnTo>
                  <a:lnTo>
                    <a:pt x="345316" y="2681"/>
                  </a:lnTo>
                  <a:lnTo>
                    <a:pt x="390905" y="0"/>
                  </a:lnTo>
                  <a:lnTo>
                    <a:pt x="436495" y="2681"/>
                  </a:lnTo>
                  <a:lnTo>
                    <a:pt x="480539" y="10525"/>
                  </a:lnTo>
                  <a:lnTo>
                    <a:pt x="522745" y="23234"/>
                  </a:lnTo>
                  <a:lnTo>
                    <a:pt x="562820" y="40508"/>
                  </a:lnTo>
                  <a:lnTo>
                    <a:pt x="600469" y="62047"/>
                  </a:lnTo>
                  <a:lnTo>
                    <a:pt x="635401" y="87554"/>
                  </a:lnTo>
                  <a:lnTo>
                    <a:pt x="667321" y="116728"/>
                  </a:lnTo>
                  <a:lnTo>
                    <a:pt x="695937" y="149272"/>
                  </a:lnTo>
                  <a:lnTo>
                    <a:pt x="720954" y="184884"/>
                  </a:lnTo>
                  <a:lnTo>
                    <a:pt x="742081" y="223268"/>
                  </a:lnTo>
                  <a:lnTo>
                    <a:pt x="759023" y="264123"/>
                  </a:lnTo>
                  <a:lnTo>
                    <a:pt x="771488" y="307150"/>
                  </a:lnTo>
                  <a:lnTo>
                    <a:pt x="779182" y="352051"/>
                  </a:lnTo>
                  <a:lnTo>
                    <a:pt x="781812" y="398525"/>
                  </a:lnTo>
                  <a:lnTo>
                    <a:pt x="779182" y="445000"/>
                  </a:lnTo>
                  <a:lnTo>
                    <a:pt x="771488" y="489901"/>
                  </a:lnTo>
                  <a:lnTo>
                    <a:pt x="759023" y="532928"/>
                  </a:lnTo>
                  <a:lnTo>
                    <a:pt x="742081" y="573783"/>
                  </a:lnTo>
                  <a:lnTo>
                    <a:pt x="720954" y="612167"/>
                  </a:lnTo>
                  <a:lnTo>
                    <a:pt x="695937" y="647779"/>
                  </a:lnTo>
                  <a:lnTo>
                    <a:pt x="667321" y="680323"/>
                  </a:lnTo>
                  <a:lnTo>
                    <a:pt x="635401" y="709497"/>
                  </a:lnTo>
                  <a:lnTo>
                    <a:pt x="600469" y="735004"/>
                  </a:lnTo>
                  <a:lnTo>
                    <a:pt x="562820" y="756543"/>
                  </a:lnTo>
                  <a:lnTo>
                    <a:pt x="522745" y="773817"/>
                  </a:lnTo>
                  <a:lnTo>
                    <a:pt x="480539" y="786526"/>
                  </a:lnTo>
                  <a:lnTo>
                    <a:pt x="436495" y="794370"/>
                  </a:lnTo>
                  <a:lnTo>
                    <a:pt x="390905" y="797051"/>
                  </a:lnTo>
                  <a:lnTo>
                    <a:pt x="345316" y="794370"/>
                  </a:lnTo>
                  <a:lnTo>
                    <a:pt x="301272" y="786526"/>
                  </a:lnTo>
                  <a:lnTo>
                    <a:pt x="259066" y="773817"/>
                  </a:lnTo>
                  <a:lnTo>
                    <a:pt x="218991" y="756543"/>
                  </a:lnTo>
                  <a:lnTo>
                    <a:pt x="181342" y="735004"/>
                  </a:lnTo>
                  <a:lnTo>
                    <a:pt x="146410" y="709497"/>
                  </a:lnTo>
                  <a:lnTo>
                    <a:pt x="114490" y="680323"/>
                  </a:lnTo>
                  <a:lnTo>
                    <a:pt x="85874" y="647779"/>
                  </a:lnTo>
                  <a:lnTo>
                    <a:pt x="60857" y="612167"/>
                  </a:lnTo>
                  <a:lnTo>
                    <a:pt x="39730" y="573783"/>
                  </a:lnTo>
                  <a:lnTo>
                    <a:pt x="22788" y="532928"/>
                  </a:lnTo>
                  <a:lnTo>
                    <a:pt x="10323" y="489901"/>
                  </a:lnTo>
                  <a:lnTo>
                    <a:pt x="2629" y="445000"/>
                  </a:lnTo>
                  <a:lnTo>
                    <a:pt x="0" y="398525"/>
                  </a:lnTo>
                  <a:close/>
                </a:path>
              </a:pathLst>
            </a:custGeom>
            <a:ln w="28575">
              <a:solidFill>
                <a:srgbClr val="497DBA"/>
              </a:solidFill>
            </a:ln>
          </p:spPr>
          <p:txBody>
            <a:bodyPr wrap="square" lIns="0" tIns="0" rIns="0" bIns="0" rtlCol="0"/>
            <a:lstStyle/>
            <a:p>
              <a:pPr defTabSz="685800"/>
              <a:endParaRPr sz="1350">
                <a:solidFill>
                  <a:prstClr val="black"/>
                </a:solidFill>
                <a:latin typeface="Calibri"/>
              </a:endParaRPr>
            </a:p>
          </p:txBody>
        </p:sp>
        <p:pic>
          <p:nvPicPr>
            <p:cNvPr id="16" name="object 16"/>
            <p:cNvPicPr/>
            <p:nvPr/>
          </p:nvPicPr>
          <p:blipFill>
            <a:blip r:embed="rId9" cstate="print"/>
            <a:stretch>
              <a:fillRect/>
            </a:stretch>
          </p:blipFill>
          <p:spPr>
            <a:xfrm>
              <a:off x="478536" y="1539214"/>
              <a:ext cx="487692" cy="969289"/>
            </a:xfrm>
            <a:prstGeom prst="rect">
              <a:avLst/>
            </a:prstGeom>
          </p:spPr>
        </p:pic>
        <p:sp>
          <p:nvSpPr>
            <p:cNvPr id="17" name="object 17"/>
            <p:cNvSpPr/>
            <p:nvPr/>
          </p:nvSpPr>
          <p:spPr>
            <a:xfrm>
              <a:off x="590638" y="1639061"/>
              <a:ext cx="337185" cy="811530"/>
            </a:xfrm>
            <a:custGeom>
              <a:avLst/>
              <a:gdLst/>
              <a:ahLst/>
              <a:cxnLst/>
              <a:rect l="l" t="t" r="r" b="b"/>
              <a:pathLst>
                <a:path w="337184" h="811530">
                  <a:moveTo>
                    <a:pt x="299631" y="707263"/>
                  </a:moveTo>
                  <a:lnTo>
                    <a:pt x="275996" y="716534"/>
                  </a:lnTo>
                  <a:lnTo>
                    <a:pt x="313220" y="811149"/>
                  </a:lnTo>
                  <a:lnTo>
                    <a:pt x="336842" y="801751"/>
                  </a:lnTo>
                  <a:lnTo>
                    <a:pt x="299631" y="707263"/>
                  </a:lnTo>
                  <a:close/>
                </a:path>
                <a:path w="337184" h="811530">
                  <a:moveTo>
                    <a:pt x="234492" y="541782"/>
                  </a:moveTo>
                  <a:lnTo>
                    <a:pt x="210858" y="551179"/>
                  </a:lnTo>
                  <a:lnTo>
                    <a:pt x="248081" y="645667"/>
                  </a:lnTo>
                  <a:lnTo>
                    <a:pt x="271716" y="636397"/>
                  </a:lnTo>
                  <a:lnTo>
                    <a:pt x="234492" y="541782"/>
                  </a:lnTo>
                  <a:close/>
                </a:path>
                <a:path w="337184" h="811530">
                  <a:moveTo>
                    <a:pt x="169367" y="376427"/>
                  </a:moveTo>
                  <a:lnTo>
                    <a:pt x="145732" y="385699"/>
                  </a:lnTo>
                  <a:lnTo>
                    <a:pt x="182943" y="480187"/>
                  </a:lnTo>
                  <a:lnTo>
                    <a:pt x="206578" y="470915"/>
                  </a:lnTo>
                  <a:lnTo>
                    <a:pt x="169367" y="376427"/>
                  </a:lnTo>
                  <a:close/>
                </a:path>
                <a:path w="337184" h="811530">
                  <a:moveTo>
                    <a:pt x="104228" y="210947"/>
                  </a:moveTo>
                  <a:lnTo>
                    <a:pt x="80594" y="220217"/>
                  </a:lnTo>
                  <a:lnTo>
                    <a:pt x="117817" y="314833"/>
                  </a:lnTo>
                  <a:lnTo>
                    <a:pt x="141452" y="305435"/>
                  </a:lnTo>
                  <a:lnTo>
                    <a:pt x="104228" y="210947"/>
                  </a:lnTo>
                  <a:close/>
                </a:path>
                <a:path w="337184" h="811530">
                  <a:moveTo>
                    <a:pt x="47230" y="66221"/>
                  </a:moveTo>
                  <a:lnTo>
                    <a:pt x="23610" y="75530"/>
                  </a:lnTo>
                  <a:lnTo>
                    <a:pt x="52679" y="149351"/>
                  </a:lnTo>
                  <a:lnTo>
                    <a:pt x="76314" y="140080"/>
                  </a:lnTo>
                  <a:lnTo>
                    <a:pt x="47230" y="66221"/>
                  </a:lnTo>
                  <a:close/>
                </a:path>
                <a:path w="337184" h="811530">
                  <a:moveTo>
                    <a:pt x="7531" y="0"/>
                  </a:moveTo>
                  <a:lnTo>
                    <a:pt x="0" y="84836"/>
                  </a:lnTo>
                  <a:lnTo>
                    <a:pt x="23610" y="75530"/>
                  </a:lnTo>
                  <a:lnTo>
                    <a:pt x="18973" y="63753"/>
                  </a:lnTo>
                  <a:lnTo>
                    <a:pt x="42608" y="54483"/>
                  </a:lnTo>
                  <a:lnTo>
                    <a:pt x="68204" y="54483"/>
                  </a:lnTo>
                  <a:lnTo>
                    <a:pt x="7531" y="0"/>
                  </a:lnTo>
                  <a:close/>
                </a:path>
                <a:path w="337184" h="811530">
                  <a:moveTo>
                    <a:pt x="42608" y="54483"/>
                  </a:moveTo>
                  <a:lnTo>
                    <a:pt x="18973" y="63753"/>
                  </a:lnTo>
                  <a:lnTo>
                    <a:pt x="23610" y="75530"/>
                  </a:lnTo>
                  <a:lnTo>
                    <a:pt x="47230" y="66221"/>
                  </a:lnTo>
                  <a:lnTo>
                    <a:pt x="42608" y="54483"/>
                  </a:lnTo>
                  <a:close/>
                </a:path>
                <a:path w="337184" h="811530">
                  <a:moveTo>
                    <a:pt x="68204" y="54483"/>
                  </a:moveTo>
                  <a:lnTo>
                    <a:pt x="42608" y="54483"/>
                  </a:lnTo>
                  <a:lnTo>
                    <a:pt x="47230" y="66221"/>
                  </a:lnTo>
                  <a:lnTo>
                    <a:pt x="70891" y="56896"/>
                  </a:lnTo>
                  <a:lnTo>
                    <a:pt x="68204" y="54483"/>
                  </a:lnTo>
                  <a:close/>
                </a:path>
              </a:pathLst>
            </a:custGeom>
            <a:solidFill>
              <a:srgbClr val="4F81BC"/>
            </a:solidFill>
          </p:spPr>
          <p:txBody>
            <a:bodyPr wrap="square" lIns="0" tIns="0" rIns="0" bIns="0" rtlCol="0"/>
            <a:lstStyle/>
            <a:p>
              <a:pPr defTabSz="685800"/>
              <a:endParaRPr sz="1350">
                <a:solidFill>
                  <a:prstClr val="black"/>
                </a:solidFill>
                <a:latin typeface="Calibri"/>
              </a:endParaRPr>
            </a:p>
          </p:txBody>
        </p:sp>
      </p:grpSp>
      <p:sp>
        <p:nvSpPr>
          <p:cNvPr id="18" name="object 18"/>
          <p:cNvSpPr txBox="1">
            <a:spLocks noGrp="1"/>
          </p:cNvSpPr>
          <p:nvPr>
            <p:ph type="title"/>
          </p:nvPr>
        </p:nvSpPr>
        <p:spPr>
          <a:xfrm>
            <a:off x="1127228" y="859155"/>
            <a:ext cx="2008346" cy="885820"/>
          </a:xfrm>
          <a:prstGeom prst="rect">
            <a:avLst/>
          </a:prstGeom>
        </p:spPr>
        <p:txBody>
          <a:bodyPr vert="horz" wrap="square" lIns="0" tIns="8573" rIns="0" bIns="0" rtlCol="0">
            <a:spAutoFit/>
          </a:bodyPr>
          <a:lstStyle/>
          <a:p>
            <a:pPr marL="28099" marR="22860" algn="ctr">
              <a:lnSpc>
                <a:spcPct val="100200"/>
              </a:lnSpc>
              <a:spcBef>
                <a:spcPts val="68"/>
              </a:spcBef>
            </a:pPr>
            <a:r>
              <a:rPr sz="1650" spc="-94">
                <a:solidFill>
                  <a:srgbClr val="3B5A77"/>
                </a:solidFill>
              </a:rPr>
              <a:t>To</a:t>
            </a:r>
            <a:r>
              <a:rPr sz="1650" spc="-19">
                <a:solidFill>
                  <a:srgbClr val="3B5A77"/>
                </a:solidFill>
              </a:rPr>
              <a:t> Warm</a:t>
            </a:r>
            <a:r>
              <a:rPr sz="1650" spc="8">
                <a:solidFill>
                  <a:srgbClr val="3B5A77"/>
                </a:solidFill>
              </a:rPr>
              <a:t> </a:t>
            </a:r>
            <a:r>
              <a:rPr sz="1650" spc="-4">
                <a:solidFill>
                  <a:srgbClr val="3B5A77"/>
                </a:solidFill>
              </a:rPr>
              <a:t>electronics: </a:t>
            </a:r>
            <a:r>
              <a:rPr sz="1650" spc="-446">
                <a:solidFill>
                  <a:srgbClr val="3B5A77"/>
                </a:solidFill>
              </a:rPr>
              <a:t> </a:t>
            </a:r>
            <a:r>
              <a:rPr sz="1350" spc="-4">
                <a:solidFill>
                  <a:srgbClr val="3B5A77"/>
                </a:solidFill>
              </a:rPr>
              <a:t>2</a:t>
            </a:r>
            <a:r>
              <a:rPr sz="1350" spc="-5" baseline="25462">
                <a:solidFill>
                  <a:srgbClr val="3B5A77"/>
                </a:solidFill>
              </a:rPr>
              <a:t>nd</a:t>
            </a:r>
            <a:r>
              <a:rPr sz="1350" baseline="25462">
                <a:solidFill>
                  <a:srgbClr val="3B5A77"/>
                </a:solidFill>
              </a:rPr>
              <a:t> </a:t>
            </a:r>
            <a:r>
              <a:rPr sz="1350" spc="-4">
                <a:solidFill>
                  <a:srgbClr val="3B5A77"/>
                </a:solidFill>
              </a:rPr>
              <a:t>stage </a:t>
            </a:r>
            <a:r>
              <a:rPr sz="1350" spc="-11">
                <a:solidFill>
                  <a:srgbClr val="3B5A77"/>
                </a:solidFill>
              </a:rPr>
              <a:t>amplifier, </a:t>
            </a:r>
            <a:r>
              <a:rPr sz="1350" spc="-8">
                <a:solidFill>
                  <a:srgbClr val="3B5A77"/>
                </a:solidFill>
              </a:rPr>
              <a:t> </a:t>
            </a:r>
            <a:r>
              <a:rPr sz="1350" spc="-11">
                <a:solidFill>
                  <a:srgbClr val="3B5A77"/>
                </a:solidFill>
              </a:rPr>
              <a:t>digitizer,</a:t>
            </a:r>
            <a:r>
              <a:rPr sz="1350" spc="4">
                <a:solidFill>
                  <a:srgbClr val="3B5A77"/>
                </a:solidFill>
              </a:rPr>
              <a:t> </a:t>
            </a:r>
            <a:r>
              <a:rPr sz="1350" spc="-4">
                <a:solidFill>
                  <a:srgbClr val="3B5A77"/>
                </a:solidFill>
              </a:rPr>
              <a:t>data transfer </a:t>
            </a:r>
            <a:r>
              <a:rPr sz="1350">
                <a:solidFill>
                  <a:srgbClr val="3B5A77"/>
                </a:solidFill>
              </a:rPr>
              <a:t>to </a:t>
            </a:r>
            <a:r>
              <a:rPr sz="1350" spc="4">
                <a:solidFill>
                  <a:srgbClr val="3B5A77"/>
                </a:solidFill>
              </a:rPr>
              <a:t> </a:t>
            </a:r>
            <a:r>
              <a:rPr sz="1350">
                <a:solidFill>
                  <a:srgbClr val="3B5A77"/>
                </a:solidFill>
              </a:rPr>
              <a:t>DAQ</a:t>
            </a:r>
            <a:r>
              <a:rPr sz="1350" spc="-8">
                <a:solidFill>
                  <a:srgbClr val="3B5A77"/>
                </a:solidFill>
              </a:rPr>
              <a:t> </a:t>
            </a:r>
            <a:r>
              <a:rPr sz="1350" spc="-4">
                <a:solidFill>
                  <a:srgbClr val="3B5A77"/>
                </a:solidFill>
              </a:rPr>
              <a:t>[DAPHNE</a:t>
            </a:r>
            <a:r>
              <a:rPr sz="1350" spc="-8">
                <a:solidFill>
                  <a:srgbClr val="3B5A77"/>
                </a:solidFill>
              </a:rPr>
              <a:t> </a:t>
            </a:r>
            <a:r>
              <a:rPr sz="1350" spc="-4">
                <a:solidFill>
                  <a:srgbClr val="3B5A77"/>
                </a:solidFill>
              </a:rPr>
              <a:t>board]</a:t>
            </a:r>
            <a:endParaRPr sz="1350"/>
          </a:p>
        </p:txBody>
      </p:sp>
      <p:sp>
        <p:nvSpPr>
          <p:cNvPr id="19" name="object 19"/>
          <p:cNvSpPr txBox="1"/>
          <p:nvPr/>
        </p:nvSpPr>
        <p:spPr>
          <a:xfrm>
            <a:off x="3703416" y="857250"/>
            <a:ext cx="3315176" cy="1699985"/>
          </a:xfrm>
          <a:prstGeom prst="rect">
            <a:avLst/>
          </a:prstGeom>
        </p:spPr>
        <p:txBody>
          <a:bodyPr vert="horz" wrap="square" lIns="0" tIns="250984" rIns="0" bIns="0" rtlCol="0">
            <a:spAutoFit/>
          </a:bodyPr>
          <a:lstStyle/>
          <a:p>
            <a:pPr marL="684371" algn="ctr" defTabSz="685800">
              <a:spcBef>
                <a:spcPts val="1976"/>
              </a:spcBef>
            </a:pPr>
            <a:r>
              <a:rPr sz="2700" spc="-4">
                <a:solidFill>
                  <a:srgbClr val="E95124"/>
                </a:solidFill>
                <a:latin typeface="Helvetica"/>
                <a:cs typeface="Helvetica"/>
              </a:rPr>
              <a:t>The</a:t>
            </a:r>
            <a:r>
              <a:rPr sz="2700" spc="-15">
                <a:solidFill>
                  <a:srgbClr val="E95124"/>
                </a:solidFill>
                <a:latin typeface="Helvetica"/>
                <a:cs typeface="Helvetica"/>
              </a:rPr>
              <a:t> </a:t>
            </a:r>
            <a:r>
              <a:rPr sz="2700" spc="-4">
                <a:solidFill>
                  <a:srgbClr val="E95124"/>
                </a:solidFill>
                <a:latin typeface="Helvetica"/>
                <a:cs typeface="Helvetica"/>
              </a:rPr>
              <a:t>PDS</a:t>
            </a:r>
            <a:r>
              <a:rPr sz="2700" spc="-15">
                <a:solidFill>
                  <a:srgbClr val="E95124"/>
                </a:solidFill>
                <a:latin typeface="Helvetica"/>
                <a:cs typeface="Helvetica"/>
              </a:rPr>
              <a:t> </a:t>
            </a:r>
            <a:r>
              <a:rPr sz="2700" spc="-4">
                <a:solidFill>
                  <a:srgbClr val="E95124"/>
                </a:solidFill>
                <a:latin typeface="Helvetica"/>
                <a:cs typeface="Helvetica"/>
              </a:rPr>
              <a:t>module</a:t>
            </a:r>
            <a:endParaRPr sz="2700">
              <a:solidFill>
                <a:prstClr val="black"/>
              </a:solidFill>
              <a:latin typeface="Helvetica"/>
              <a:cs typeface="Helvetica"/>
            </a:endParaRPr>
          </a:p>
          <a:p>
            <a:pPr marL="9525" marR="1566863" indent="90011" defTabSz="685800">
              <a:lnSpc>
                <a:spcPct val="100299"/>
              </a:lnSpc>
              <a:spcBef>
                <a:spcPts val="1151"/>
              </a:spcBef>
            </a:pPr>
            <a:r>
              <a:rPr sz="1650" spc="-4">
                <a:solidFill>
                  <a:srgbClr val="3B5A77"/>
                </a:solidFill>
                <a:latin typeface="Helvetica"/>
                <a:cs typeface="Helvetica"/>
              </a:rPr>
              <a:t>Cold</a:t>
            </a:r>
            <a:r>
              <a:rPr sz="1650" spc="56">
                <a:solidFill>
                  <a:srgbClr val="3B5A77"/>
                </a:solidFill>
                <a:latin typeface="Helvetica"/>
                <a:cs typeface="Helvetica"/>
              </a:rPr>
              <a:t> </a:t>
            </a:r>
            <a:r>
              <a:rPr sz="1650" spc="-4">
                <a:solidFill>
                  <a:srgbClr val="3B5A77"/>
                </a:solidFill>
                <a:latin typeface="Helvetica"/>
                <a:cs typeface="Helvetica"/>
              </a:rPr>
              <a:t>electronics: </a:t>
            </a:r>
            <a:r>
              <a:rPr sz="1650">
                <a:solidFill>
                  <a:srgbClr val="3B5A77"/>
                </a:solidFill>
                <a:latin typeface="Helvetica"/>
                <a:cs typeface="Helvetica"/>
              </a:rPr>
              <a:t> </a:t>
            </a:r>
            <a:r>
              <a:rPr sz="1350" spc="-4">
                <a:solidFill>
                  <a:srgbClr val="3B5A77"/>
                </a:solidFill>
                <a:latin typeface="Helvetica"/>
                <a:cs typeface="Helvetica"/>
              </a:rPr>
              <a:t>1</a:t>
            </a:r>
            <a:r>
              <a:rPr sz="1350" spc="-19">
                <a:solidFill>
                  <a:srgbClr val="3B5A77"/>
                </a:solidFill>
                <a:latin typeface="Helvetica"/>
                <a:cs typeface="Helvetica"/>
              </a:rPr>
              <a:t> </a:t>
            </a:r>
            <a:r>
              <a:rPr sz="1350" spc="-4">
                <a:solidFill>
                  <a:srgbClr val="3B5A77"/>
                </a:solidFill>
                <a:latin typeface="Helvetica"/>
                <a:cs typeface="Helvetica"/>
              </a:rPr>
              <a:t>amplifier</a:t>
            </a:r>
            <a:r>
              <a:rPr sz="1350" spc="-8">
                <a:solidFill>
                  <a:srgbClr val="3B5A77"/>
                </a:solidFill>
                <a:latin typeface="Helvetica"/>
                <a:cs typeface="Helvetica"/>
              </a:rPr>
              <a:t> </a:t>
            </a:r>
            <a:r>
              <a:rPr sz="1350" spc="-4">
                <a:solidFill>
                  <a:srgbClr val="3B5A77"/>
                </a:solidFill>
                <a:latin typeface="Helvetica"/>
                <a:cs typeface="Helvetica"/>
              </a:rPr>
              <a:t>per</a:t>
            </a:r>
            <a:r>
              <a:rPr sz="1350" spc="-8">
                <a:solidFill>
                  <a:srgbClr val="3B5A77"/>
                </a:solidFill>
                <a:latin typeface="Helvetica"/>
                <a:cs typeface="Helvetica"/>
              </a:rPr>
              <a:t> </a:t>
            </a:r>
            <a:r>
              <a:rPr sz="1350" spc="-4">
                <a:solidFill>
                  <a:srgbClr val="3B5A77"/>
                </a:solidFill>
                <a:latin typeface="Helvetica"/>
                <a:cs typeface="Helvetica"/>
              </a:rPr>
              <a:t>channel </a:t>
            </a:r>
            <a:r>
              <a:rPr sz="1350" spc="-363">
                <a:solidFill>
                  <a:srgbClr val="3B5A77"/>
                </a:solidFill>
                <a:latin typeface="Helvetica"/>
                <a:cs typeface="Helvetica"/>
              </a:rPr>
              <a:t> </a:t>
            </a:r>
            <a:r>
              <a:rPr sz="1350" spc="-4">
                <a:solidFill>
                  <a:srgbClr val="3B5A77"/>
                </a:solidFill>
                <a:latin typeface="Helvetica"/>
                <a:cs typeface="Helvetica"/>
              </a:rPr>
              <a:t>(4</a:t>
            </a:r>
            <a:r>
              <a:rPr sz="1350" spc="-11">
                <a:solidFill>
                  <a:srgbClr val="3B5A77"/>
                </a:solidFill>
                <a:latin typeface="Helvetica"/>
                <a:cs typeface="Helvetica"/>
              </a:rPr>
              <a:t> </a:t>
            </a:r>
            <a:r>
              <a:rPr sz="1350" spc="-4">
                <a:solidFill>
                  <a:srgbClr val="3B5A77"/>
                </a:solidFill>
                <a:latin typeface="Helvetica"/>
                <a:cs typeface="Helvetica"/>
              </a:rPr>
              <a:t>amplifiers per</a:t>
            </a:r>
            <a:r>
              <a:rPr sz="1350">
                <a:solidFill>
                  <a:srgbClr val="3B5A77"/>
                </a:solidFill>
                <a:latin typeface="Helvetica"/>
                <a:cs typeface="Helvetica"/>
              </a:rPr>
              <a:t> PDS</a:t>
            </a:r>
            <a:endParaRPr sz="1350">
              <a:solidFill>
                <a:prstClr val="black"/>
              </a:solidFill>
              <a:latin typeface="Helvetica"/>
              <a:cs typeface="Helvetica"/>
            </a:endParaRPr>
          </a:p>
          <a:p>
            <a:pPr marL="567214" defTabSz="685800"/>
            <a:r>
              <a:rPr sz="1350" spc="-8">
                <a:solidFill>
                  <a:srgbClr val="3B5A77"/>
                </a:solidFill>
                <a:latin typeface="Helvetica"/>
                <a:cs typeface="Helvetica"/>
              </a:rPr>
              <a:t>module)</a:t>
            </a:r>
            <a:endParaRPr sz="1350">
              <a:solidFill>
                <a:prstClr val="black"/>
              </a:solidFill>
              <a:latin typeface="Helvetica"/>
              <a:cs typeface="Helvetica"/>
            </a:endParaRPr>
          </a:p>
        </p:txBody>
      </p:sp>
      <p:grpSp>
        <p:nvGrpSpPr>
          <p:cNvPr id="20" name="object 20"/>
          <p:cNvGrpSpPr/>
          <p:nvPr/>
        </p:nvGrpSpPr>
        <p:grpSpPr>
          <a:xfrm>
            <a:off x="1658492" y="1300735"/>
            <a:ext cx="6196488" cy="4647724"/>
            <a:chOff x="687323" y="591312"/>
            <a:chExt cx="8261984" cy="6196965"/>
          </a:xfrm>
        </p:grpSpPr>
        <p:pic>
          <p:nvPicPr>
            <p:cNvPr id="21" name="object 21"/>
            <p:cNvPicPr/>
            <p:nvPr/>
          </p:nvPicPr>
          <p:blipFill>
            <a:blip r:embed="rId10" cstate="print"/>
            <a:stretch>
              <a:fillRect/>
            </a:stretch>
          </p:blipFill>
          <p:spPr>
            <a:xfrm>
              <a:off x="5862827" y="591312"/>
              <a:ext cx="3086163" cy="2349808"/>
            </a:xfrm>
            <a:prstGeom prst="rect">
              <a:avLst/>
            </a:prstGeom>
          </p:spPr>
        </p:pic>
        <p:pic>
          <p:nvPicPr>
            <p:cNvPr id="22" name="object 22"/>
            <p:cNvPicPr/>
            <p:nvPr/>
          </p:nvPicPr>
          <p:blipFill>
            <a:blip r:embed="rId11" cstate="print"/>
            <a:stretch>
              <a:fillRect/>
            </a:stretch>
          </p:blipFill>
          <p:spPr>
            <a:xfrm>
              <a:off x="687323" y="5001766"/>
              <a:ext cx="4541520" cy="1786126"/>
            </a:xfrm>
            <a:prstGeom prst="rect">
              <a:avLst/>
            </a:prstGeom>
          </p:spPr>
        </p:pic>
      </p:grpSp>
      <p:pic>
        <p:nvPicPr>
          <p:cNvPr id="23" name="Picture 22">
            <a:extLst>
              <a:ext uri="{FF2B5EF4-FFF2-40B4-BE49-F238E27FC236}">
                <a16:creationId xmlns:a16="http://schemas.microsoft.com/office/drawing/2014/main" id="{BA0D10DD-EC0B-6642-9814-33219F25B811}"/>
              </a:ext>
            </a:extLst>
          </p:cNvPr>
          <p:cNvPicPr>
            <a:picLocks noChangeAspect="1"/>
          </p:cNvPicPr>
          <p:nvPr/>
        </p:nvPicPr>
        <p:blipFill>
          <a:blip r:embed="rId12"/>
          <a:stretch>
            <a:fillRect/>
          </a:stretch>
        </p:blipFill>
        <p:spPr>
          <a:xfrm>
            <a:off x="514350" y="859820"/>
            <a:ext cx="8168368" cy="513836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3772" y="850598"/>
            <a:ext cx="7421336" cy="425116"/>
          </a:xfrm>
          <a:prstGeom prst="rect">
            <a:avLst/>
          </a:prstGeom>
          <a:solidFill>
            <a:srgbClr val="0F0DB4"/>
          </a:solidFill>
        </p:spPr>
        <p:txBody>
          <a:bodyPr vert="horz" wrap="square" lIns="0" tIns="9525" rIns="0" bIns="0" rtlCol="0">
            <a:spAutoFit/>
          </a:bodyPr>
          <a:lstStyle/>
          <a:p>
            <a:pPr marL="9525" algn="ctr">
              <a:spcBef>
                <a:spcPts val="75"/>
              </a:spcBef>
            </a:pPr>
            <a:r>
              <a:rPr lang="en-US">
                <a:solidFill>
                  <a:srgbClr val="FFFF00"/>
                </a:solidFill>
              </a:rPr>
              <a:t>PDS Status</a:t>
            </a:r>
            <a:endParaRPr>
              <a:solidFill>
                <a:srgbClr val="FFFF00"/>
              </a:solidFill>
            </a:endParaRPr>
          </a:p>
        </p:txBody>
      </p:sp>
      <p:pic>
        <p:nvPicPr>
          <p:cNvPr id="4" name="object 4"/>
          <p:cNvPicPr/>
          <p:nvPr/>
        </p:nvPicPr>
        <p:blipFill>
          <a:blip r:embed="rId2" cstate="print"/>
          <a:stretch>
            <a:fillRect/>
          </a:stretch>
        </p:blipFill>
        <p:spPr>
          <a:xfrm>
            <a:off x="1197226" y="3764409"/>
            <a:ext cx="2576708" cy="1753486"/>
          </a:xfrm>
          <a:prstGeom prst="rect">
            <a:avLst/>
          </a:prstGeom>
        </p:spPr>
      </p:pic>
      <p:sp>
        <p:nvSpPr>
          <p:cNvPr id="5" name="object 5"/>
          <p:cNvSpPr txBox="1"/>
          <p:nvPr/>
        </p:nvSpPr>
        <p:spPr>
          <a:xfrm>
            <a:off x="783772" y="1430655"/>
            <a:ext cx="7421336" cy="2123498"/>
          </a:xfrm>
          <a:prstGeom prst="rect">
            <a:avLst/>
          </a:prstGeom>
        </p:spPr>
        <p:txBody>
          <a:bodyPr vert="horz" wrap="square" lIns="0" tIns="10001" rIns="0" bIns="0" rtlCol="0">
            <a:spAutoFit/>
          </a:bodyPr>
          <a:lstStyle/>
          <a:p>
            <a:pPr marL="266700" marR="3810" indent="-257175" algn="just" defTabSz="685800">
              <a:spcBef>
                <a:spcPts val="79"/>
              </a:spcBef>
              <a:buFont typeface="Arial"/>
              <a:buChar char="•"/>
              <a:tabLst>
                <a:tab pos="266700" algn="l"/>
              </a:tabLst>
            </a:pPr>
            <a:r>
              <a:rPr sz="1500" dirty="0">
                <a:solidFill>
                  <a:srgbClr val="1F487C"/>
                </a:solidFill>
                <a:latin typeface="Helvetica"/>
                <a:cs typeface="Helvetica"/>
              </a:rPr>
              <a:t>Identify </a:t>
            </a:r>
            <a:r>
              <a:rPr sz="1500" spc="-4" dirty="0">
                <a:solidFill>
                  <a:srgbClr val="1F487C"/>
                </a:solidFill>
                <a:latin typeface="Helvetica"/>
                <a:cs typeface="Helvetica"/>
              </a:rPr>
              <a:t>the </a:t>
            </a:r>
            <a:r>
              <a:rPr sz="1500" dirty="0">
                <a:solidFill>
                  <a:srgbClr val="1F487C"/>
                </a:solidFill>
                <a:latin typeface="Helvetica"/>
                <a:cs typeface="Helvetica"/>
              </a:rPr>
              <a:t>best </a:t>
            </a:r>
            <a:r>
              <a:rPr sz="1500" spc="-4" dirty="0">
                <a:solidFill>
                  <a:srgbClr val="1F487C"/>
                </a:solidFill>
                <a:latin typeface="Helvetica"/>
                <a:cs typeface="Helvetica"/>
              </a:rPr>
              <a:t>custom </a:t>
            </a:r>
            <a:r>
              <a:rPr sz="1500" dirty="0">
                <a:solidFill>
                  <a:srgbClr val="1F487C"/>
                </a:solidFill>
                <a:latin typeface="Helvetica"/>
                <a:cs typeface="Helvetica"/>
              </a:rPr>
              <a:t>sensors </a:t>
            </a:r>
            <a:r>
              <a:rPr sz="1500" spc="-8" dirty="0">
                <a:solidFill>
                  <a:srgbClr val="1F487C"/>
                </a:solidFill>
                <a:latin typeface="Helvetica"/>
                <a:cs typeface="Helvetica"/>
              </a:rPr>
              <a:t>(cryo-reliability, </a:t>
            </a:r>
            <a:r>
              <a:rPr sz="1500" spc="4" dirty="0">
                <a:solidFill>
                  <a:srgbClr val="1F487C"/>
                </a:solidFill>
                <a:latin typeface="Helvetica"/>
                <a:cs typeface="Helvetica"/>
              </a:rPr>
              <a:t>DCR, </a:t>
            </a:r>
            <a:r>
              <a:rPr sz="1500" dirty="0">
                <a:solidFill>
                  <a:srgbClr val="1F487C"/>
                </a:solidFill>
                <a:latin typeface="Helvetica"/>
                <a:cs typeface="Helvetica"/>
              </a:rPr>
              <a:t>PDE, correlated </a:t>
            </a:r>
            <a:r>
              <a:rPr sz="1500" spc="4" dirty="0">
                <a:solidFill>
                  <a:srgbClr val="1F487C"/>
                </a:solidFill>
                <a:latin typeface="Helvetica"/>
                <a:cs typeface="Helvetica"/>
              </a:rPr>
              <a:t> </a:t>
            </a:r>
            <a:r>
              <a:rPr sz="1500" dirty="0">
                <a:solidFill>
                  <a:srgbClr val="1F487C"/>
                </a:solidFill>
                <a:latin typeface="Helvetica"/>
                <a:cs typeface="Helvetica"/>
              </a:rPr>
              <a:t>noise…)</a:t>
            </a:r>
            <a:r>
              <a:rPr sz="1500" spc="4" dirty="0">
                <a:solidFill>
                  <a:srgbClr val="1F487C"/>
                </a:solidFill>
                <a:latin typeface="Helvetica"/>
                <a:cs typeface="Helvetica"/>
              </a:rPr>
              <a:t> </a:t>
            </a:r>
            <a:r>
              <a:rPr sz="1500" spc="-4" dirty="0">
                <a:solidFill>
                  <a:srgbClr val="1F487C"/>
                </a:solidFill>
                <a:latin typeface="Helvetica"/>
                <a:cs typeface="Helvetica"/>
              </a:rPr>
              <a:t>in</a:t>
            </a:r>
            <a:r>
              <a:rPr sz="1500" dirty="0">
                <a:solidFill>
                  <a:srgbClr val="1F487C"/>
                </a:solidFill>
                <a:latin typeface="Helvetica"/>
                <a:cs typeface="Helvetica"/>
              </a:rPr>
              <a:t> spec</a:t>
            </a:r>
            <a:r>
              <a:rPr sz="1500" spc="4" dirty="0">
                <a:solidFill>
                  <a:srgbClr val="1F487C"/>
                </a:solidFill>
                <a:latin typeface="Helvetica"/>
                <a:cs typeface="Helvetica"/>
              </a:rPr>
              <a:t> </a:t>
            </a:r>
            <a:r>
              <a:rPr sz="1500" spc="-8" dirty="0">
                <a:solidFill>
                  <a:srgbClr val="1F487C"/>
                </a:solidFill>
                <a:latin typeface="Helvetica"/>
                <a:cs typeface="Helvetica"/>
              </a:rPr>
              <a:t>for</a:t>
            </a:r>
            <a:r>
              <a:rPr sz="1500" spc="-4" dirty="0">
                <a:solidFill>
                  <a:srgbClr val="1F487C"/>
                </a:solidFill>
                <a:latin typeface="Helvetica"/>
                <a:cs typeface="Helvetica"/>
              </a:rPr>
              <a:t> </a:t>
            </a:r>
            <a:r>
              <a:rPr sz="1500" dirty="0">
                <a:solidFill>
                  <a:srgbClr val="1F487C"/>
                </a:solidFill>
                <a:latin typeface="Helvetica"/>
                <a:cs typeface="Helvetica"/>
              </a:rPr>
              <a:t>DUNE</a:t>
            </a:r>
            <a:r>
              <a:rPr sz="1500" spc="4" dirty="0">
                <a:solidFill>
                  <a:srgbClr val="1F487C"/>
                </a:solidFill>
                <a:latin typeface="Helvetica"/>
                <a:cs typeface="Helvetica"/>
              </a:rPr>
              <a:t> </a:t>
            </a:r>
            <a:r>
              <a:rPr sz="1500" dirty="0">
                <a:solidFill>
                  <a:srgbClr val="1F487C"/>
                </a:solidFill>
                <a:latin typeface="Helvetica"/>
                <a:cs typeface="Helvetica"/>
              </a:rPr>
              <a:t>for</a:t>
            </a:r>
            <a:r>
              <a:rPr sz="1500" spc="4" dirty="0">
                <a:solidFill>
                  <a:srgbClr val="1F487C"/>
                </a:solidFill>
                <a:latin typeface="Helvetica"/>
                <a:cs typeface="Helvetica"/>
              </a:rPr>
              <a:t> </a:t>
            </a:r>
            <a:r>
              <a:rPr sz="1500" dirty="0">
                <a:solidFill>
                  <a:srgbClr val="1F487C"/>
                </a:solidFill>
                <a:latin typeface="Helvetica"/>
                <a:cs typeface="Helvetica"/>
              </a:rPr>
              <a:t>at</a:t>
            </a:r>
            <a:r>
              <a:rPr sz="1500" spc="4" dirty="0">
                <a:solidFill>
                  <a:srgbClr val="1F487C"/>
                </a:solidFill>
                <a:latin typeface="Helvetica"/>
                <a:cs typeface="Helvetica"/>
              </a:rPr>
              <a:t> </a:t>
            </a:r>
            <a:r>
              <a:rPr sz="1500" spc="-4" dirty="0">
                <a:solidFill>
                  <a:srgbClr val="1F487C"/>
                </a:solidFill>
                <a:latin typeface="Helvetica"/>
                <a:cs typeface="Helvetica"/>
              </a:rPr>
              <a:t>least</a:t>
            </a:r>
            <a:r>
              <a:rPr sz="1500" dirty="0">
                <a:solidFill>
                  <a:srgbClr val="1F487C"/>
                </a:solidFill>
                <a:latin typeface="Helvetica"/>
                <a:cs typeface="Helvetica"/>
              </a:rPr>
              <a:t> two</a:t>
            </a:r>
            <a:r>
              <a:rPr sz="1500" spc="4" dirty="0">
                <a:solidFill>
                  <a:srgbClr val="1F487C"/>
                </a:solidFill>
                <a:latin typeface="Helvetica"/>
                <a:cs typeface="Helvetica"/>
              </a:rPr>
              <a:t> </a:t>
            </a:r>
            <a:r>
              <a:rPr sz="1500" spc="-4" dirty="0">
                <a:solidFill>
                  <a:srgbClr val="1F487C"/>
                </a:solidFill>
                <a:latin typeface="Helvetica"/>
                <a:cs typeface="Helvetica"/>
              </a:rPr>
              <a:t>vendors</a:t>
            </a:r>
            <a:r>
              <a:rPr sz="1500" dirty="0">
                <a:solidFill>
                  <a:srgbClr val="1F487C"/>
                </a:solidFill>
                <a:latin typeface="Helvetica"/>
                <a:cs typeface="Helvetica"/>
              </a:rPr>
              <a:t> </a:t>
            </a:r>
            <a:r>
              <a:rPr sz="1500" spc="-4" dirty="0">
                <a:solidFill>
                  <a:srgbClr val="1F487C"/>
                </a:solidFill>
                <a:latin typeface="Helvetica"/>
                <a:cs typeface="Helvetica"/>
              </a:rPr>
              <a:t>(“two</a:t>
            </a:r>
            <a:r>
              <a:rPr sz="1500" dirty="0">
                <a:solidFill>
                  <a:srgbClr val="1F487C"/>
                </a:solidFill>
                <a:latin typeface="Helvetica"/>
                <a:cs typeface="Helvetica"/>
              </a:rPr>
              <a:t> </a:t>
            </a:r>
            <a:r>
              <a:rPr sz="1500" spc="-4" dirty="0">
                <a:solidFill>
                  <a:srgbClr val="1F487C"/>
                </a:solidFill>
                <a:latin typeface="Helvetica"/>
                <a:cs typeface="Helvetica"/>
              </a:rPr>
              <a:t>vendor </a:t>
            </a:r>
            <a:r>
              <a:rPr sz="1500" dirty="0">
                <a:solidFill>
                  <a:srgbClr val="1F487C"/>
                </a:solidFill>
                <a:latin typeface="Helvetica"/>
                <a:cs typeface="Helvetica"/>
              </a:rPr>
              <a:t> scheme”).</a:t>
            </a:r>
            <a:r>
              <a:rPr sz="1500" spc="-49" dirty="0">
                <a:solidFill>
                  <a:srgbClr val="1F487C"/>
                </a:solidFill>
                <a:latin typeface="Helvetica"/>
                <a:cs typeface="Helvetica"/>
              </a:rPr>
              <a:t> </a:t>
            </a:r>
            <a:r>
              <a:rPr sz="1500" b="1" spc="4" dirty="0">
                <a:solidFill>
                  <a:srgbClr val="00AF50"/>
                </a:solidFill>
                <a:latin typeface="Helvetica"/>
                <a:cs typeface="Helvetica"/>
              </a:rPr>
              <a:t>DONE</a:t>
            </a:r>
            <a:endParaRPr sz="1500" dirty="0">
              <a:solidFill>
                <a:prstClr val="black"/>
              </a:solidFill>
              <a:latin typeface="Helvetica"/>
              <a:cs typeface="Helvetica"/>
            </a:endParaRPr>
          </a:p>
          <a:p>
            <a:pPr marL="609600" lvl="1" indent="-257175" algn="just" defTabSz="685800">
              <a:buFont typeface="Arial"/>
              <a:buChar char="•"/>
              <a:tabLst>
                <a:tab pos="609600" algn="l"/>
              </a:tabLst>
            </a:pPr>
            <a:r>
              <a:rPr sz="1500" b="1" dirty="0">
                <a:solidFill>
                  <a:srgbClr val="3B5A77"/>
                </a:solidFill>
                <a:latin typeface="Helvetica"/>
                <a:cs typeface="Helvetica"/>
              </a:rPr>
              <a:t>Fondazione</a:t>
            </a:r>
            <a:r>
              <a:rPr sz="1500" b="1" spc="-11" dirty="0">
                <a:solidFill>
                  <a:srgbClr val="3B5A77"/>
                </a:solidFill>
                <a:latin typeface="Helvetica"/>
                <a:cs typeface="Helvetica"/>
              </a:rPr>
              <a:t> </a:t>
            </a:r>
            <a:r>
              <a:rPr sz="1500" b="1" dirty="0">
                <a:solidFill>
                  <a:srgbClr val="3B5A77"/>
                </a:solidFill>
                <a:latin typeface="Helvetica"/>
                <a:cs typeface="Helvetica"/>
              </a:rPr>
              <a:t>Bruno</a:t>
            </a:r>
            <a:r>
              <a:rPr sz="1500" b="1" spc="-8" dirty="0">
                <a:solidFill>
                  <a:srgbClr val="3B5A77"/>
                </a:solidFill>
                <a:latin typeface="Helvetica"/>
                <a:cs typeface="Helvetica"/>
              </a:rPr>
              <a:t> </a:t>
            </a:r>
            <a:r>
              <a:rPr sz="1500" b="1" dirty="0">
                <a:solidFill>
                  <a:srgbClr val="3B5A77"/>
                </a:solidFill>
                <a:latin typeface="Helvetica"/>
                <a:cs typeface="Helvetica"/>
              </a:rPr>
              <a:t>Kessler</a:t>
            </a:r>
            <a:r>
              <a:rPr sz="1500" b="1" spc="-15" dirty="0">
                <a:solidFill>
                  <a:srgbClr val="3B5A77"/>
                </a:solidFill>
                <a:latin typeface="Helvetica"/>
                <a:cs typeface="Helvetica"/>
              </a:rPr>
              <a:t> </a:t>
            </a:r>
            <a:r>
              <a:rPr sz="1500" b="1" dirty="0">
                <a:solidFill>
                  <a:srgbClr val="3B5A77"/>
                </a:solidFill>
                <a:latin typeface="Helvetica"/>
                <a:cs typeface="Helvetica"/>
              </a:rPr>
              <a:t>(FBK):</a:t>
            </a:r>
            <a:r>
              <a:rPr sz="1500" b="1" spc="-11" dirty="0">
                <a:solidFill>
                  <a:srgbClr val="3B5A77"/>
                </a:solidFill>
                <a:latin typeface="Helvetica"/>
                <a:cs typeface="Helvetica"/>
              </a:rPr>
              <a:t> NUV-HD-CRYO-TT</a:t>
            </a:r>
            <a:endParaRPr sz="1500" dirty="0">
              <a:solidFill>
                <a:prstClr val="black"/>
              </a:solidFill>
              <a:latin typeface="Helvetica"/>
              <a:cs typeface="Helvetica"/>
            </a:endParaRPr>
          </a:p>
          <a:p>
            <a:pPr marL="609600" lvl="1" indent="-257175" defTabSz="685800">
              <a:buFont typeface="Arial"/>
              <a:buChar char="•"/>
              <a:tabLst>
                <a:tab pos="609124" algn="l"/>
                <a:tab pos="609600" algn="l"/>
              </a:tabLst>
            </a:pPr>
            <a:r>
              <a:rPr sz="1500" b="1" dirty="0">
                <a:solidFill>
                  <a:srgbClr val="3B5A77"/>
                </a:solidFill>
                <a:latin typeface="Helvetica"/>
                <a:cs typeface="Helvetica"/>
              </a:rPr>
              <a:t>Hamamatsu</a:t>
            </a:r>
            <a:r>
              <a:rPr sz="1500" b="1" spc="-23" dirty="0">
                <a:solidFill>
                  <a:srgbClr val="3B5A77"/>
                </a:solidFill>
                <a:latin typeface="Helvetica"/>
                <a:cs typeface="Helvetica"/>
              </a:rPr>
              <a:t> </a:t>
            </a:r>
            <a:r>
              <a:rPr sz="1500" b="1" dirty="0">
                <a:solidFill>
                  <a:srgbClr val="3B5A77"/>
                </a:solidFill>
                <a:latin typeface="Helvetica"/>
                <a:cs typeface="Helvetica"/>
              </a:rPr>
              <a:t>Photonics</a:t>
            </a:r>
            <a:r>
              <a:rPr sz="1500" b="1" spc="-15" dirty="0">
                <a:solidFill>
                  <a:srgbClr val="3B5A77"/>
                </a:solidFill>
                <a:latin typeface="Helvetica"/>
                <a:cs typeface="Helvetica"/>
              </a:rPr>
              <a:t> </a:t>
            </a:r>
            <a:r>
              <a:rPr sz="1500" b="1" dirty="0">
                <a:solidFill>
                  <a:srgbClr val="3B5A77"/>
                </a:solidFill>
                <a:latin typeface="Helvetica"/>
                <a:cs typeface="Helvetica"/>
              </a:rPr>
              <a:t>(HPK):</a:t>
            </a:r>
            <a:r>
              <a:rPr sz="1500" b="1" spc="-30" dirty="0">
                <a:solidFill>
                  <a:srgbClr val="3B5A77"/>
                </a:solidFill>
                <a:latin typeface="Helvetica"/>
                <a:cs typeface="Helvetica"/>
              </a:rPr>
              <a:t> </a:t>
            </a:r>
            <a:r>
              <a:rPr sz="1500" b="1" dirty="0">
                <a:solidFill>
                  <a:srgbClr val="3B5A77"/>
                </a:solidFill>
                <a:latin typeface="Helvetica"/>
                <a:cs typeface="Helvetica"/>
              </a:rPr>
              <a:t>S13160-6075HS-HQR</a:t>
            </a:r>
            <a:endParaRPr sz="1500" dirty="0">
              <a:solidFill>
                <a:prstClr val="black"/>
              </a:solidFill>
              <a:latin typeface="Helvetica"/>
              <a:cs typeface="Helvetica"/>
            </a:endParaRPr>
          </a:p>
          <a:p>
            <a:pPr marL="266700" indent="-257175" defTabSz="685800">
              <a:buFont typeface="Arial"/>
              <a:buChar char="•"/>
              <a:tabLst>
                <a:tab pos="266224" algn="l"/>
                <a:tab pos="266700" algn="l"/>
              </a:tabLst>
            </a:pPr>
            <a:r>
              <a:rPr sz="1500" spc="-41" dirty="0">
                <a:solidFill>
                  <a:srgbClr val="3B5A77"/>
                </a:solidFill>
                <a:latin typeface="Helvetica"/>
                <a:cs typeface="Helvetica"/>
              </a:rPr>
              <a:t>Test</a:t>
            </a:r>
            <a:r>
              <a:rPr sz="1500" spc="-30" dirty="0">
                <a:solidFill>
                  <a:srgbClr val="3B5A77"/>
                </a:solidFill>
                <a:latin typeface="Helvetica"/>
                <a:cs typeface="Helvetica"/>
              </a:rPr>
              <a:t> </a:t>
            </a:r>
            <a:r>
              <a:rPr sz="1500" dirty="0">
                <a:solidFill>
                  <a:srgbClr val="3B5A77"/>
                </a:solidFill>
                <a:latin typeface="Helvetica"/>
                <a:cs typeface="Helvetica"/>
              </a:rPr>
              <a:t>the</a:t>
            </a:r>
            <a:r>
              <a:rPr sz="1500" spc="-19" dirty="0">
                <a:solidFill>
                  <a:srgbClr val="3B5A77"/>
                </a:solidFill>
                <a:latin typeface="Helvetica"/>
                <a:cs typeface="Helvetica"/>
              </a:rPr>
              <a:t> </a:t>
            </a:r>
            <a:r>
              <a:rPr sz="1500" dirty="0">
                <a:solidFill>
                  <a:srgbClr val="3B5A77"/>
                </a:solidFill>
                <a:latin typeface="Helvetica"/>
                <a:cs typeface="Helvetica"/>
              </a:rPr>
              <a:t>ganging</a:t>
            </a:r>
            <a:r>
              <a:rPr sz="1500" spc="-11" dirty="0">
                <a:solidFill>
                  <a:srgbClr val="3B5A77"/>
                </a:solidFill>
                <a:latin typeface="Helvetica"/>
                <a:cs typeface="Helvetica"/>
              </a:rPr>
              <a:t> </a:t>
            </a:r>
            <a:r>
              <a:rPr sz="1500" dirty="0">
                <a:solidFill>
                  <a:srgbClr val="3B5A77"/>
                </a:solidFill>
                <a:latin typeface="Helvetica"/>
                <a:cs typeface="Helvetica"/>
              </a:rPr>
              <a:t>and</a:t>
            </a:r>
            <a:r>
              <a:rPr sz="1500" spc="-15" dirty="0">
                <a:solidFill>
                  <a:srgbClr val="3B5A77"/>
                </a:solidFill>
                <a:latin typeface="Helvetica"/>
                <a:cs typeface="Helvetica"/>
              </a:rPr>
              <a:t> </a:t>
            </a:r>
            <a:r>
              <a:rPr sz="1500" dirty="0">
                <a:solidFill>
                  <a:srgbClr val="3B5A77"/>
                </a:solidFill>
                <a:latin typeface="Helvetica"/>
                <a:cs typeface="Helvetica"/>
              </a:rPr>
              <a:t>cold</a:t>
            </a:r>
            <a:r>
              <a:rPr sz="1500" spc="-19" dirty="0">
                <a:solidFill>
                  <a:srgbClr val="3B5A77"/>
                </a:solidFill>
                <a:latin typeface="Helvetica"/>
                <a:cs typeface="Helvetica"/>
              </a:rPr>
              <a:t> </a:t>
            </a:r>
            <a:r>
              <a:rPr sz="1500" spc="-8" dirty="0">
                <a:solidFill>
                  <a:srgbClr val="3B5A77"/>
                </a:solidFill>
                <a:latin typeface="Helvetica"/>
                <a:cs typeface="Helvetica"/>
              </a:rPr>
              <a:t>amplifier.</a:t>
            </a:r>
            <a:r>
              <a:rPr sz="1500" spc="-19" dirty="0">
                <a:solidFill>
                  <a:srgbClr val="3B5A77"/>
                </a:solidFill>
                <a:latin typeface="Helvetica"/>
                <a:cs typeface="Helvetica"/>
              </a:rPr>
              <a:t> </a:t>
            </a:r>
            <a:r>
              <a:rPr sz="1500" b="1" spc="4" dirty="0">
                <a:solidFill>
                  <a:srgbClr val="00AF50"/>
                </a:solidFill>
                <a:latin typeface="Helvetica"/>
                <a:cs typeface="Helvetica"/>
              </a:rPr>
              <a:t>DONE</a:t>
            </a:r>
            <a:endParaRPr sz="1500" dirty="0">
              <a:solidFill>
                <a:prstClr val="black"/>
              </a:solidFill>
              <a:latin typeface="Helvetica"/>
              <a:cs typeface="Helvetica"/>
            </a:endParaRPr>
          </a:p>
          <a:p>
            <a:pPr marL="266700" indent="-257175" defTabSz="685800">
              <a:buFont typeface="Arial"/>
              <a:buChar char="•"/>
              <a:tabLst>
                <a:tab pos="266224" algn="l"/>
                <a:tab pos="266700" algn="l"/>
              </a:tabLst>
            </a:pPr>
            <a:r>
              <a:rPr sz="1500" spc="-41" dirty="0">
                <a:solidFill>
                  <a:srgbClr val="3B5A77"/>
                </a:solidFill>
                <a:latin typeface="Helvetica"/>
                <a:cs typeface="Helvetica"/>
              </a:rPr>
              <a:t>Test</a:t>
            </a:r>
            <a:r>
              <a:rPr sz="1500" spc="-26" dirty="0">
                <a:solidFill>
                  <a:srgbClr val="3B5A77"/>
                </a:solidFill>
                <a:latin typeface="Helvetica"/>
                <a:cs typeface="Helvetica"/>
              </a:rPr>
              <a:t> </a:t>
            </a:r>
            <a:r>
              <a:rPr sz="1500" dirty="0">
                <a:solidFill>
                  <a:srgbClr val="3B5A77"/>
                </a:solidFill>
                <a:latin typeface="Helvetica"/>
                <a:cs typeface="Helvetica"/>
              </a:rPr>
              <a:t>the</a:t>
            </a:r>
            <a:r>
              <a:rPr sz="1500" spc="-15" dirty="0">
                <a:solidFill>
                  <a:srgbClr val="3B5A77"/>
                </a:solidFill>
                <a:latin typeface="Helvetica"/>
                <a:cs typeface="Helvetica"/>
              </a:rPr>
              <a:t> </a:t>
            </a:r>
            <a:r>
              <a:rPr sz="1500" dirty="0">
                <a:solidFill>
                  <a:srgbClr val="3B5A77"/>
                </a:solidFill>
                <a:latin typeface="Helvetica"/>
                <a:cs typeface="Helvetica"/>
              </a:rPr>
              <a:t>entire</a:t>
            </a:r>
            <a:r>
              <a:rPr sz="1500" spc="-8" dirty="0">
                <a:solidFill>
                  <a:srgbClr val="3B5A77"/>
                </a:solidFill>
                <a:latin typeface="Helvetica"/>
                <a:cs typeface="Helvetica"/>
              </a:rPr>
              <a:t> </a:t>
            </a:r>
            <a:r>
              <a:rPr sz="1500" dirty="0">
                <a:solidFill>
                  <a:srgbClr val="3B5A77"/>
                </a:solidFill>
                <a:latin typeface="Helvetica"/>
                <a:cs typeface="Helvetica"/>
              </a:rPr>
              <a:t>chain</a:t>
            </a:r>
            <a:r>
              <a:rPr sz="1500" spc="-11" dirty="0">
                <a:solidFill>
                  <a:srgbClr val="3B5A77"/>
                </a:solidFill>
                <a:latin typeface="Helvetica"/>
                <a:cs typeface="Helvetica"/>
              </a:rPr>
              <a:t> </a:t>
            </a:r>
            <a:r>
              <a:rPr sz="1500" dirty="0">
                <a:solidFill>
                  <a:srgbClr val="3B5A77"/>
                </a:solidFill>
                <a:latin typeface="Helvetica"/>
                <a:cs typeface="Helvetica"/>
              </a:rPr>
              <a:t>up</a:t>
            </a:r>
            <a:r>
              <a:rPr sz="1500" spc="-11" dirty="0">
                <a:solidFill>
                  <a:srgbClr val="3B5A77"/>
                </a:solidFill>
                <a:latin typeface="Helvetica"/>
                <a:cs typeface="Helvetica"/>
              </a:rPr>
              <a:t> </a:t>
            </a:r>
            <a:r>
              <a:rPr sz="1500" spc="-4" dirty="0">
                <a:solidFill>
                  <a:srgbClr val="3B5A77"/>
                </a:solidFill>
                <a:latin typeface="Helvetica"/>
                <a:cs typeface="Helvetica"/>
              </a:rPr>
              <a:t>to</a:t>
            </a:r>
            <a:r>
              <a:rPr sz="1500" spc="-11" dirty="0">
                <a:solidFill>
                  <a:srgbClr val="3B5A77"/>
                </a:solidFill>
                <a:latin typeface="Helvetica"/>
                <a:cs typeface="Helvetica"/>
              </a:rPr>
              <a:t> </a:t>
            </a:r>
            <a:r>
              <a:rPr sz="1500" dirty="0">
                <a:solidFill>
                  <a:srgbClr val="3B5A77"/>
                </a:solidFill>
                <a:latin typeface="Helvetica"/>
                <a:cs typeface="Helvetica"/>
              </a:rPr>
              <a:t>the</a:t>
            </a:r>
            <a:r>
              <a:rPr sz="1500" spc="-11" dirty="0">
                <a:solidFill>
                  <a:srgbClr val="3B5A77"/>
                </a:solidFill>
                <a:latin typeface="Helvetica"/>
                <a:cs typeface="Helvetica"/>
              </a:rPr>
              <a:t> </a:t>
            </a:r>
            <a:r>
              <a:rPr sz="1500" dirty="0">
                <a:solidFill>
                  <a:srgbClr val="3B5A77"/>
                </a:solidFill>
                <a:latin typeface="Helvetica"/>
                <a:cs typeface="Helvetica"/>
              </a:rPr>
              <a:t>warm</a:t>
            </a:r>
            <a:r>
              <a:rPr sz="1500" spc="-8" dirty="0">
                <a:solidFill>
                  <a:srgbClr val="3B5A77"/>
                </a:solidFill>
                <a:latin typeface="Helvetica"/>
                <a:cs typeface="Helvetica"/>
              </a:rPr>
              <a:t> </a:t>
            </a:r>
            <a:r>
              <a:rPr sz="1500" dirty="0">
                <a:solidFill>
                  <a:srgbClr val="3B5A77"/>
                </a:solidFill>
                <a:latin typeface="Helvetica"/>
                <a:cs typeface="Helvetica"/>
              </a:rPr>
              <a:t>amplifier</a:t>
            </a:r>
            <a:r>
              <a:rPr sz="1500" b="1" dirty="0">
                <a:solidFill>
                  <a:srgbClr val="FFC000"/>
                </a:solidFill>
                <a:latin typeface="Helvetica"/>
                <a:cs typeface="Helvetica"/>
              </a:rPr>
              <a:t>:</a:t>
            </a:r>
            <a:r>
              <a:rPr sz="1500" b="1" spc="-19" dirty="0">
                <a:solidFill>
                  <a:srgbClr val="FFC000"/>
                </a:solidFill>
                <a:latin typeface="Helvetica"/>
                <a:cs typeface="Helvetica"/>
              </a:rPr>
              <a:t> </a:t>
            </a:r>
            <a:r>
              <a:rPr sz="1500" b="1" spc="-4" dirty="0">
                <a:solidFill>
                  <a:srgbClr val="FFC000"/>
                </a:solidFill>
                <a:latin typeface="Helvetica"/>
                <a:cs typeface="Helvetica"/>
              </a:rPr>
              <a:t>in </a:t>
            </a:r>
            <a:r>
              <a:rPr sz="1500" b="1" dirty="0">
                <a:solidFill>
                  <a:srgbClr val="FFC000"/>
                </a:solidFill>
                <a:latin typeface="Helvetica"/>
                <a:cs typeface="Helvetica"/>
              </a:rPr>
              <a:t>progress</a:t>
            </a:r>
            <a:endParaRPr sz="1500" dirty="0">
              <a:solidFill>
                <a:prstClr val="black"/>
              </a:solidFill>
              <a:latin typeface="Helvetica"/>
              <a:cs typeface="Helvetica"/>
            </a:endParaRPr>
          </a:p>
          <a:p>
            <a:pPr marL="266700" indent="-257175" defTabSz="685800">
              <a:buFont typeface="Arial"/>
              <a:buChar char="•"/>
              <a:tabLst>
                <a:tab pos="266224" algn="l"/>
                <a:tab pos="266700" algn="l"/>
              </a:tabLst>
            </a:pPr>
            <a:r>
              <a:rPr sz="1500" spc="-4" dirty="0">
                <a:solidFill>
                  <a:srgbClr val="3B5A77"/>
                </a:solidFill>
                <a:latin typeface="Helvetica"/>
                <a:cs typeface="Helvetica"/>
              </a:rPr>
              <a:t>In</a:t>
            </a:r>
            <a:r>
              <a:rPr sz="1500" spc="195" dirty="0">
                <a:solidFill>
                  <a:srgbClr val="3B5A77"/>
                </a:solidFill>
                <a:latin typeface="Helvetica"/>
                <a:cs typeface="Helvetica"/>
              </a:rPr>
              <a:t> </a:t>
            </a:r>
            <a:r>
              <a:rPr sz="1500" spc="-4" dirty="0">
                <a:solidFill>
                  <a:srgbClr val="3B5A77"/>
                </a:solidFill>
                <a:latin typeface="Helvetica"/>
                <a:cs typeface="Helvetica"/>
              </a:rPr>
              <a:t>the</a:t>
            </a:r>
            <a:r>
              <a:rPr sz="1500" spc="184" dirty="0">
                <a:solidFill>
                  <a:srgbClr val="3B5A77"/>
                </a:solidFill>
                <a:latin typeface="Helvetica"/>
                <a:cs typeface="Helvetica"/>
              </a:rPr>
              <a:t> </a:t>
            </a:r>
            <a:r>
              <a:rPr sz="1500" dirty="0">
                <a:solidFill>
                  <a:srgbClr val="3B5A77"/>
                </a:solidFill>
                <a:latin typeface="Helvetica"/>
                <a:cs typeface="Helvetica"/>
              </a:rPr>
              <a:t>next</a:t>
            </a:r>
            <a:r>
              <a:rPr sz="1500" spc="188" dirty="0">
                <a:solidFill>
                  <a:srgbClr val="3B5A77"/>
                </a:solidFill>
                <a:latin typeface="Helvetica"/>
                <a:cs typeface="Helvetica"/>
              </a:rPr>
              <a:t> </a:t>
            </a:r>
            <a:r>
              <a:rPr sz="1500" dirty="0">
                <a:solidFill>
                  <a:srgbClr val="3B5A77"/>
                </a:solidFill>
                <a:latin typeface="Helvetica"/>
                <a:cs typeface="Helvetica"/>
              </a:rPr>
              <a:t>8</a:t>
            </a:r>
            <a:r>
              <a:rPr sz="1500" spc="188" dirty="0">
                <a:solidFill>
                  <a:srgbClr val="3B5A77"/>
                </a:solidFill>
                <a:latin typeface="Helvetica"/>
                <a:cs typeface="Helvetica"/>
              </a:rPr>
              <a:t> </a:t>
            </a:r>
            <a:r>
              <a:rPr sz="1500" spc="-4" dirty="0">
                <a:solidFill>
                  <a:srgbClr val="3B5A77"/>
                </a:solidFill>
                <a:latin typeface="Helvetica"/>
                <a:cs typeface="Helvetica"/>
              </a:rPr>
              <a:t>months:</a:t>
            </a:r>
            <a:r>
              <a:rPr sz="1500" spc="180" dirty="0">
                <a:solidFill>
                  <a:srgbClr val="3B5A77"/>
                </a:solidFill>
                <a:latin typeface="Helvetica"/>
                <a:cs typeface="Helvetica"/>
              </a:rPr>
              <a:t> </a:t>
            </a:r>
            <a:r>
              <a:rPr sz="1500" spc="-4" dirty="0">
                <a:solidFill>
                  <a:srgbClr val="3B5A77"/>
                </a:solidFill>
                <a:latin typeface="Helvetica"/>
                <a:cs typeface="Helvetica"/>
              </a:rPr>
              <a:t>produce,</a:t>
            </a:r>
            <a:r>
              <a:rPr sz="1500" spc="191" dirty="0">
                <a:solidFill>
                  <a:srgbClr val="3B5A77"/>
                </a:solidFill>
                <a:latin typeface="Helvetica"/>
                <a:cs typeface="Helvetica"/>
              </a:rPr>
              <a:t> </a:t>
            </a:r>
            <a:r>
              <a:rPr sz="1500" spc="-4" dirty="0">
                <a:solidFill>
                  <a:srgbClr val="3B5A77"/>
                </a:solidFill>
                <a:latin typeface="Helvetica"/>
                <a:cs typeface="Helvetica"/>
              </a:rPr>
              <a:t>assemble</a:t>
            </a:r>
            <a:r>
              <a:rPr sz="1500" spc="195" dirty="0">
                <a:solidFill>
                  <a:srgbClr val="3B5A77"/>
                </a:solidFill>
                <a:latin typeface="Helvetica"/>
                <a:cs typeface="Helvetica"/>
              </a:rPr>
              <a:t> </a:t>
            </a:r>
            <a:r>
              <a:rPr sz="1500" dirty="0">
                <a:solidFill>
                  <a:srgbClr val="3B5A77"/>
                </a:solidFill>
                <a:latin typeface="Helvetica"/>
                <a:cs typeface="Helvetica"/>
              </a:rPr>
              <a:t>and</a:t>
            </a:r>
            <a:r>
              <a:rPr sz="1500" spc="188" dirty="0">
                <a:solidFill>
                  <a:srgbClr val="3B5A77"/>
                </a:solidFill>
                <a:latin typeface="Helvetica"/>
                <a:cs typeface="Helvetica"/>
              </a:rPr>
              <a:t> </a:t>
            </a:r>
            <a:r>
              <a:rPr sz="1500" spc="-4" dirty="0">
                <a:solidFill>
                  <a:srgbClr val="3B5A77"/>
                </a:solidFill>
                <a:latin typeface="Helvetica"/>
                <a:cs typeface="Helvetica"/>
              </a:rPr>
              <a:t>test</a:t>
            </a:r>
            <a:r>
              <a:rPr sz="1500" spc="188" dirty="0">
                <a:solidFill>
                  <a:srgbClr val="3B5A77"/>
                </a:solidFill>
                <a:latin typeface="Helvetica"/>
                <a:cs typeface="Helvetica"/>
              </a:rPr>
              <a:t> </a:t>
            </a:r>
            <a:r>
              <a:rPr sz="1500" spc="-4" dirty="0">
                <a:solidFill>
                  <a:srgbClr val="3B5A77"/>
                </a:solidFill>
                <a:latin typeface="Helvetica"/>
                <a:cs typeface="Helvetica"/>
              </a:rPr>
              <a:t>the</a:t>
            </a:r>
            <a:r>
              <a:rPr sz="1500" spc="195" dirty="0">
                <a:solidFill>
                  <a:srgbClr val="3B5A77"/>
                </a:solidFill>
                <a:latin typeface="Helvetica"/>
                <a:cs typeface="Helvetica"/>
              </a:rPr>
              <a:t> </a:t>
            </a:r>
            <a:r>
              <a:rPr sz="1500" spc="-4" dirty="0">
                <a:solidFill>
                  <a:srgbClr val="3B5A77"/>
                </a:solidFill>
                <a:latin typeface="Helvetica"/>
                <a:cs typeface="Helvetica"/>
              </a:rPr>
              <a:t>40</a:t>
            </a:r>
            <a:r>
              <a:rPr sz="1500" spc="184" dirty="0">
                <a:solidFill>
                  <a:srgbClr val="3B5A77"/>
                </a:solidFill>
                <a:latin typeface="Helvetica"/>
                <a:cs typeface="Helvetica"/>
              </a:rPr>
              <a:t> </a:t>
            </a:r>
            <a:r>
              <a:rPr sz="1500" dirty="0">
                <a:solidFill>
                  <a:srgbClr val="3B5A77"/>
                </a:solidFill>
                <a:latin typeface="Helvetica"/>
                <a:cs typeface="Helvetica"/>
              </a:rPr>
              <a:t>modules</a:t>
            </a:r>
            <a:r>
              <a:rPr sz="1500" spc="191" dirty="0">
                <a:solidFill>
                  <a:srgbClr val="3B5A77"/>
                </a:solidFill>
                <a:latin typeface="Helvetica"/>
                <a:cs typeface="Helvetica"/>
              </a:rPr>
              <a:t> </a:t>
            </a:r>
            <a:r>
              <a:rPr sz="1500" spc="-4" dirty="0">
                <a:solidFill>
                  <a:srgbClr val="3B5A77"/>
                </a:solidFill>
                <a:latin typeface="Helvetica"/>
                <a:cs typeface="Helvetica"/>
              </a:rPr>
              <a:t>for</a:t>
            </a:r>
            <a:endParaRPr sz="1500" dirty="0">
              <a:solidFill>
                <a:prstClr val="black"/>
              </a:solidFill>
              <a:latin typeface="Helvetica"/>
              <a:cs typeface="Helvetica"/>
            </a:endParaRPr>
          </a:p>
          <a:p>
            <a:pPr marL="266700" defTabSz="685800">
              <a:spcBef>
                <a:spcPts val="4"/>
              </a:spcBef>
            </a:pPr>
            <a:r>
              <a:rPr sz="1500" dirty="0" err="1">
                <a:solidFill>
                  <a:srgbClr val="3B5A77"/>
                </a:solidFill>
                <a:latin typeface="Helvetica"/>
                <a:cs typeface="Helvetica"/>
              </a:rPr>
              <a:t>ProtoDUNE</a:t>
            </a:r>
            <a:r>
              <a:rPr sz="1500" dirty="0">
                <a:solidFill>
                  <a:srgbClr val="3B5A77"/>
                </a:solidFill>
                <a:latin typeface="Helvetica"/>
                <a:cs typeface="Helvetica"/>
              </a:rPr>
              <a:t>-SP</a:t>
            </a:r>
            <a:r>
              <a:rPr sz="1500" spc="-60" dirty="0">
                <a:solidFill>
                  <a:srgbClr val="3B5A77"/>
                </a:solidFill>
                <a:latin typeface="Helvetica"/>
                <a:cs typeface="Helvetica"/>
              </a:rPr>
              <a:t> </a:t>
            </a:r>
            <a:r>
              <a:rPr sz="1500" dirty="0">
                <a:solidFill>
                  <a:srgbClr val="3B5A77"/>
                </a:solidFill>
                <a:latin typeface="Helvetica"/>
                <a:cs typeface="Helvetica"/>
              </a:rPr>
              <a:t>Run</a:t>
            </a:r>
            <a:r>
              <a:rPr sz="1500" spc="-26" dirty="0">
                <a:solidFill>
                  <a:srgbClr val="3B5A77"/>
                </a:solidFill>
                <a:latin typeface="Helvetica"/>
                <a:cs typeface="Helvetica"/>
              </a:rPr>
              <a:t> </a:t>
            </a:r>
            <a:r>
              <a:rPr sz="1500" spc="-8" dirty="0">
                <a:solidFill>
                  <a:srgbClr val="3B5A77"/>
                </a:solidFill>
                <a:latin typeface="Helvetica"/>
                <a:cs typeface="Helvetica"/>
              </a:rPr>
              <a:t>II</a:t>
            </a:r>
            <a:endParaRPr sz="1500" dirty="0">
              <a:solidFill>
                <a:prstClr val="black"/>
              </a:solidFill>
              <a:latin typeface="Helvetica"/>
              <a:cs typeface="Helvetica"/>
            </a:endParaRPr>
          </a:p>
          <a:p>
            <a:pPr marL="264795" defTabSz="685800">
              <a:spcBef>
                <a:spcPts val="975"/>
              </a:spcBef>
            </a:pPr>
            <a:r>
              <a:rPr sz="900" spc="-4" dirty="0">
                <a:solidFill>
                  <a:prstClr val="black"/>
                </a:solidFill>
                <a:latin typeface="Calibri"/>
                <a:cs typeface="Calibri"/>
              </a:rPr>
              <a:t>Active ganging</a:t>
            </a:r>
            <a:r>
              <a:rPr sz="900" spc="-23" dirty="0">
                <a:solidFill>
                  <a:prstClr val="black"/>
                </a:solidFill>
                <a:latin typeface="Calibri"/>
                <a:cs typeface="Calibri"/>
              </a:rPr>
              <a:t> </a:t>
            </a:r>
            <a:r>
              <a:rPr sz="900" dirty="0">
                <a:solidFill>
                  <a:prstClr val="black"/>
                </a:solidFill>
                <a:latin typeface="Calibri"/>
                <a:cs typeface="Calibri"/>
              </a:rPr>
              <a:t>plot–</a:t>
            </a:r>
            <a:r>
              <a:rPr sz="900" spc="-23" dirty="0">
                <a:solidFill>
                  <a:prstClr val="black"/>
                </a:solidFill>
                <a:latin typeface="Calibri"/>
                <a:cs typeface="Calibri"/>
              </a:rPr>
              <a:t> </a:t>
            </a:r>
            <a:r>
              <a:rPr sz="900" dirty="0">
                <a:solidFill>
                  <a:prstClr val="black"/>
                </a:solidFill>
                <a:latin typeface="Calibri"/>
                <a:cs typeface="Calibri"/>
              </a:rPr>
              <a:t>48X</a:t>
            </a:r>
            <a:r>
              <a:rPr sz="900" spc="-8" dirty="0">
                <a:solidFill>
                  <a:prstClr val="black"/>
                </a:solidFill>
                <a:latin typeface="Calibri"/>
                <a:cs typeface="Calibri"/>
              </a:rPr>
              <a:t> </a:t>
            </a:r>
            <a:r>
              <a:rPr sz="900" spc="-4" dirty="0">
                <a:solidFill>
                  <a:prstClr val="black"/>
                </a:solidFill>
                <a:latin typeface="Calibri"/>
                <a:cs typeface="Calibri"/>
              </a:rPr>
              <a:t>FBK</a:t>
            </a:r>
            <a:endParaRPr sz="900" dirty="0">
              <a:solidFill>
                <a:prstClr val="black"/>
              </a:solidFill>
              <a:latin typeface="Calibri"/>
              <a:cs typeface="Calibri"/>
            </a:endParaRPr>
          </a:p>
        </p:txBody>
      </p:sp>
      <p:pic>
        <p:nvPicPr>
          <p:cNvPr id="6" name="object 6"/>
          <p:cNvPicPr/>
          <p:nvPr/>
        </p:nvPicPr>
        <p:blipFill>
          <a:blip r:embed="rId3" cstate="print"/>
          <a:stretch>
            <a:fillRect/>
          </a:stretch>
        </p:blipFill>
        <p:spPr>
          <a:xfrm>
            <a:off x="3825622" y="3757064"/>
            <a:ext cx="1944731" cy="1819808"/>
          </a:xfrm>
          <a:prstGeom prst="rect">
            <a:avLst/>
          </a:prstGeom>
        </p:spPr>
      </p:pic>
      <p:pic>
        <p:nvPicPr>
          <p:cNvPr id="7" name="object 7"/>
          <p:cNvPicPr/>
          <p:nvPr/>
        </p:nvPicPr>
        <p:blipFill>
          <a:blip r:embed="rId4" cstate="print"/>
          <a:stretch>
            <a:fillRect/>
          </a:stretch>
        </p:blipFill>
        <p:spPr>
          <a:xfrm>
            <a:off x="5889878" y="4033647"/>
            <a:ext cx="1968393" cy="107327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77934" y="960692"/>
            <a:ext cx="2583656" cy="470802"/>
          </a:xfrm>
          <a:prstGeom prst="rect">
            <a:avLst/>
          </a:prstGeom>
        </p:spPr>
        <p:txBody>
          <a:bodyPr vert="horz" wrap="square" lIns="0" tIns="9049" rIns="0" bIns="0" rtlCol="0">
            <a:spAutoFit/>
          </a:bodyPr>
          <a:lstStyle/>
          <a:p>
            <a:pPr marL="9525">
              <a:spcBef>
                <a:spcPts val="71"/>
              </a:spcBef>
            </a:pPr>
            <a:r>
              <a:rPr sz="3000" spc="-4">
                <a:solidFill>
                  <a:srgbClr val="E95124"/>
                </a:solidFill>
              </a:rPr>
              <a:t>Long-term</a:t>
            </a:r>
            <a:r>
              <a:rPr sz="3000" spc="-19">
                <a:solidFill>
                  <a:srgbClr val="E95124"/>
                </a:solidFill>
              </a:rPr>
              <a:t> </a:t>
            </a:r>
            <a:r>
              <a:rPr sz="3000" spc="-4">
                <a:solidFill>
                  <a:srgbClr val="E95124"/>
                </a:solidFill>
              </a:rPr>
              <a:t>plan</a:t>
            </a:r>
            <a:endParaRPr sz="3000"/>
          </a:p>
        </p:txBody>
      </p:sp>
      <p:sp>
        <p:nvSpPr>
          <p:cNvPr id="3" name="object 3"/>
          <p:cNvSpPr txBox="1"/>
          <p:nvPr/>
        </p:nvSpPr>
        <p:spPr>
          <a:xfrm>
            <a:off x="1510436" y="1699450"/>
            <a:ext cx="1276350" cy="770884"/>
          </a:xfrm>
          <a:prstGeom prst="rect">
            <a:avLst/>
          </a:prstGeom>
        </p:spPr>
        <p:txBody>
          <a:bodyPr vert="horz" wrap="square" lIns="0" tIns="9049" rIns="0" bIns="0" rtlCol="0">
            <a:spAutoFit/>
          </a:bodyPr>
          <a:lstStyle/>
          <a:p>
            <a:pPr marL="10478" defTabSz="685800">
              <a:spcBef>
                <a:spcPts val="71"/>
              </a:spcBef>
            </a:pPr>
            <a:r>
              <a:rPr sz="1650" b="1" spc="-8">
                <a:solidFill>
                  <a:srgbClr val="3B5A77"/>
                </a:solidFill>
                <a:latin typeface="Helvetica"/>
                <a:cs typeface="Helvetica"/>
              </a:rPr>
              <a:t>X-ARAPUCA</a:t>
            </a:r>
            <a:endParaRPr sz="1650">
              <a:solidFill>
                <a:prstClr val="black"/>
              </a:solidFill>
              <a:latin typeface="Helvetica"/>
              <a:cs typeface="Helvetica"/>
            </a:endParaRPr>
          </a:p>
          <a:p>
            <a:pPr marL="90488" marR="3810" indent="-81439" defTabSz="685800"/>
            <a:r>
              <a:rPr sz="1650" b="1" spc="-4">
                <a:solidFill>
                  <a:srgbClr val="3B5A77"/>
                </a:solidFill>
                <a:latin typeface="Helvetica"/>
                <a:cs typeface="Helvetica"/>
              </a:rPr>
              <a:t>Det.</a:t>
            </a:r>
            <a:r>
              <a:rPr sz="1650" b="1" spc="-41">
                <a:solidFill>
                  <a:srgbClr val="3B5A77"/>
                </a:solidFill>
                <a:latin typeface="Helvetica"/>
                <a:cs typeface="Helvetica"/>
              </a:rPr>
              <a:t> </a:t>
            </a:r>
            <a:r>
              <a:rPr sz="1650" b="1" spc="-4">
                <a:solidFill>
                  <a:srgbClr val="3B5A77"/>
                </a:solidFill>
                <a:latin typeface="Helvetica"/>
                <a:cs typeface="Helvetica"/>
              </a:rPr>
              <a:t>Support </a:t>
            </a:r>
            <a:r>
              <a:rPr sz="1650" b="1" spc="-446">
                <a:solidFill>
                  <a:srgbClr val="3B5A77"/>
                </a:solidFill>
                <a:latin typeface="Helvetica"/>
                <a:cs typeface="Helvetica"/>
              </a:rPr>
              <a:t> </a:t>
            </a:r>
            <a:r>
              <a:rPr sz="1650" b="1" spc="-4">
                <a:solidFill>
                  <a:srgbClr val="3B5A77"/>
                </a:solidFill>
                <a:latin typeface="Helvetica"/>
                <a:cs typeface="Helvetica"/>
              </a:rPr>
              <a:t>Calibration</a:t>
            </a:r>
            <a:endParaRPr sz="1650">
              <a:solidFill>
                <a:prstClr val="black"/>
              </a:solidFill>
              <a:latin typeface="Helvetica"/>
              <a:cs typeface="Helvetica"/>
            </a:endParaRPr>
          </a:p>
        </p:txBody>
      </p:sp>
      <p:sp>
        <p:nvSpPr>
          <p:cNvPr id="4" name="object 4"/>
          <p:cNvSpPr txBox="1"/>
          <p:nvPr/>
        </p:nvSpPr>
        <p:spPr>
          <a:xfrm>
            <a:off x="3551396" y="1708213"/>
            <a:ext cx="646748" cy="263053"/>
          </a:xfrm>
          <a:prstGeom prst="rect">
            <a:avLst/>
          </a:prstGeom>
        </p:spPr>
        <p:txBody>
          <a:bodyPr vert="horz" wrap="square" lIns="0" tIns="9049" rIns="0" bIns="0" rtlCol="0">
            <a:spAutoFit/>
          </a:bodyPr>
          <a:lstStyle/>
          <a:p>
            <a:pPr marL="9525" defTabSz="685800">
              <a:spcBef>
                <a:spcPts val="71"/>
              </a:spcBef>
            </a:pPr>
            <a:r>
              <a:rPr sz="1650" b="1" spc="-4">
                <a:solidFill>
                  <a:srgbClr val="3B5A77"/>
                </a:solidFill>
                <a:latin typeface="Helvetica"/>
                <a:cs typeface="Helvetica"/>
              </a:rPr>
              <a:t>SiPMs</a:t>
            </a:r>
            <a:endParaRPr sz="1650">
              <a:solidFill>
                <a:prstClr val="black"/>
              </a:solidFill>
              <a:latin typeface="Helvetica"/>
              <a:cs typeface="Helvetica"/>
            </a:endParaRPr>
          </a:p>
        </p:txBody>
      </p:sp>
      <p:sp>
        <p:nvSpPr>
          <p:cNvPr id="5" name="object 5"/>
          <p:cNvSpPr txBox="1"/>
          <p:nvPr/>
        </p:nvSpPr>
        <p:spPr>
          <a:xfrm>
            <a:off x="4988148" y="1669541"/>
            <a:ext cx="1009174" cy="516969"/>
          </a:xfrm>
          <a:prstGeom prst="rect">
            <a:avLst/>
          </a:prstGeom>
        </p:spPr>
        <p:txBody>
          <a:bodyPr vert="horz" wrap="square" lIns="0" tIns="9049" rIns="0" bIns="0" rtlCol="0">
            <a:spAutoFit/>
          </a:bodyPr>
          <a:lstStyle/>
          <a:p>
            <a:pPr marL="476" algn="ctr" defTabSz="685800">
              <a:spcBef>
                <a:spcPts val="71"/>
              </a:spcBef>
            </a:pPr>
            <a:r>
              <a:rPr sz="1650" b="1" spc="-4">
                <a:solidFill>
                  <a:srgbClr val="3B5A77"/>
                </a:solidFill>
                <a:latin typeface="Helvetica"/>
                <a:cs typeface="Helvetica"/>
              </a:rPr>
              <a:t>Cold</a:t>
            </a:r>
            <a:endParaRPr sz="1650">
              <a:solidFill>
                <a:prstClr val="black"/>
              </a:solidFill>
              <a:latin typeface="Helvetica"/>
              <a:cs typeface="Helvetica"/>
            </a:endParaRPr>
          </a:p>
          <a:p>
            <a:pPr algn="ctr" defTabSz="685800"/>
            <a:r>
              <a:rPr sz="1650" b="1" spc="-4">
                <a:solidFill>
                  <a:srgbClr val="3B5A77"/>
                </a:solidFill>
                <a:latin typeface="Helvetica"/>
                <a:cs typeface="Helvetica"/>
              </a:rPr>
              <a:t>amplifiers</a:t>
            </a:r>
            <a:endParaRPr sz="1650">
              <a:solidFill>
                <a:prstClr val="black"/>
              </a:solidFill>
              <a:latin typeface="Helvetica"/>
              <a:cs typeface="Helvetica"/>
            </a:endParaRPr>
          </a:p>
        </p:txBody>
      </p:sp>
      <p:sp>
        <p:nvSpPr>
          <p:cNvPr id="6" name="object 6"/>
          <p:cNvSpPr txBox="1"/>
          <p:nvPr/>
        </p:nvSpPr>
        <p:spPr>
          <a:xfrm>
            <a:off x="6399943" y="1669541"/>
            <a:ext cx="1125379" cy="516969"/>
          </a:xfrm>
          <a:prstGeom prst="rect">
            <a:avLst/>
          </a:prstGeom>
        </p:spPr>
        <p:txBody>
          <a:bodyPr vert="horz" wrap="square" lIns="0" tIns="9049" rIns="0" bIns="0" rtlCol="0">
            <a:spAutoFit/>
          </a:bodyPr>
          <a:lstStyle/>
          <a:p>
            <a:pPr algn="ctr" defTabSz="685800">
              <a:spcBef>
                <a:spcPts val="71"/>
              </a:spcBef>
            </a:pPr>
            <a:r>
              <a:rPr sz="1650" b="1" spc="-19">
                <a:solidFill>
                  <a:srgbClr val="3B5A77"/>
                </a:solidFill>
                <a:latin typeface="Helvetica"/>
                <a:cs typeface="Helvetica"/>
              </a:rPr>
              <a:t>Warm</a:t>
            </a:r>
            <a:endParaRPr sz="1650">
              <a:solidFill>
                <a:prstClr val="black"/>
              </a:solidFill>
              <a:latin typeface="Helvetica"/>
              <a:cs typeface="Helvetica"/>
            </a:endParaRPr>
          </a:p>
          <a:p>
            <a:pPr algn="ctr" defTabSz="685800"/>
            <a:r>
              <a:rPr sz="1650" b="1" spc="-4">
                <a:solidFill>
                  <a:srgbClr val="3B5A77"/>
                </a:solidFill>
                <a:latin typeface="Helvetica"/>
                <a:cs typeface="Helvetica"/>
              </a:rPr>
              <a:t>electronics</a:t>
            </a:r>
            <a:endParaRPr sz="1650">
              <a:solidFill>
                <a:prstClr val="black"/>
              </a:solidFill>
              <a:latin typeface="Helvetica"/>
              <a:cs typeface="Helvetica"/>
            </a:endParaRPr>
          </a:p>
        </p:txBody>
      </p:sp>
      <p:sp>
        <p:nvSpPr>
          <p:cNvPr id="7" name="object 7"/>
          <p:cNvSpPr txBox="1"/>
          <p:nvPr/>
        </p:nvSpPr>
        <p:spPr>
          <a:xfrm>
            <a:off x="1702918" y="2661667"/>
            <a:ext cx="940594" cy="840615"/>
          </a:xfrm>
          <a:prstGeom prst="rect">
            <a:avLst/>
          </a:prstGeom>
        </p:spPr>
        <p:txBody>
          <a:bodyPr vert="horz" wrap="square" lIns="0" tIns="9525" rIns="0" bIns="0" rtlCol="0">
            <a:spAutoFit/>
          </a:bodyPr>
          <a:lstStyle/>
          <a:p>
            <a:pPr marL="9049" marR="3810" indent="-1429" algn="ctr" defTabSz="685800">
              <a:spcBef>
                <a:spcPts val="75"/>
              </a:spcBef>
            </a:pPr>
            <a:r>
              <a:rPr sz="1350" spc="-4">
                <a:solidFill>
                  <a:srgbClr val="3B5A77"/>
                </a:solidFill>
                <a:latin typeface="Helvetica"/>
                <a:cs typeface="Helvetica"/>
              </a:rPr>
              <a:t>Mechanics, </a:t>
            </a:r>
            <a:r>
              <a:rPr sz="1350">
                <a:solidFill>
                  <a:srgbClr val="3B5A77"/>
                </a:solidFill>
                <a:latin typeface="Helvetica"/>
                <a:cs typeface="Helvetica"/>
              </a:rPr>
              <a:t> </a:t>
            </a:r>
            <a:r>
              <a:rPr sz="1350" spc="-4">
                <a:solidFill>
                  <a:srgbClr val="3B5A77"/>
                </a:solidFill>
                <a:latin typeface="Helvetica"/>
                <a:cs typeface="Helvetica"/>
              </a:rPr>
              <a:t>dichroic </a:t>
            </a:r>
            <a:r>
              <a:rPr sz="1350">
                <a:solidFill>
                  <a:srgbClr val="3B5A77"/>
                </a:solidFill>
                <a:latin typeface="Helvetica"/>
                <a:cs typeface="Helvetica"/>
              </a:rPr>
              <a:t> </a:t>
            </a:r>
            <a:r>
              <a:rPr sz="1350" spc="-11">
                <a:solidFill>
                  <a:srgbClr val="3B5A77"/>
                </a:solidFill>
                <a:latin typeface="Helvetica"/>
                <a:cs typeface="Helvetica"/>
              </a:rPr>
              <a:t>filter, </a:t>
            </a:r>
            <a:r>
              <a:rPr sz="1350">
                <a:solidFill>
                  <a:srgbClr val="3B5A77"/>
                </a:solidFill>
                <a:latin typeface="Helvetica"/>
                <a:cs typeface="Helvetica"/>
              </a:rPr>
              <a:t>WLS </a:t>
            </a:r>
            <a:r>
              <a:rPr sz="1350" spc="4">
                <a:solidFill>
                  <a:srgbClr val="3B5A77"/>
                </a:solidFill>
                <a:latin typeface="Helvetica"/>
                <a:cs typeface="Helvetica"/>
              </a:rPr>
              <a:t> </a:t>
            </a:r>
            <a:r>
              <a:rPr sz="1350" spc="-4">
                <a:solidFill>
                  <a:srgbClr val="3B5A77"/>
                </a:solidFill>
                <a:latin typeface="Helvetica"/>
                <a:cs typeface="Helvetica"/>
              </a:rPr>
              <a:t>LED</a:t>
            </a:r>
            <a:r>
              <a:rPr sz="1350" spc="-68">
                <a:solidFill>
                  <a:srgbClr val="3B5A77"/>
                </a:solidFill>
                <a:latin typeface="Helvetica"/>
                <a:cs typeface="Helvetica"/>
              </a:rPr>
              <a:t> </a:t>
            </a:r>
            <a:r>
              <a:rPr sz="1350" spc="-4">
                <a:solidFill>
                  <a:srgbClr val="3B5A77"/>
                </a:solidFill>
                <a:latin typeface="Helvetica"/>
                <a:cs typeface="Helvetica"/>
              </a:rPr>
              <a:t>system</a:t>
            </a:r>
            <a:endParaRPr sz="1350">
              <a:solidFill>
                <a:prstClr val="black"/>
              </a:solidFill>
              <a:latin typeface="Helvetica"/>
              <a:cs typeface="Helvetica"/>
            </a:endParaRPr>
          </a:p>
        </p:txBody>
      </p:sp>
      <p:sp>
        <p:nvSpPr>
          <p:cNvPr id="8" name="object 8"/>
          <p:cNvSpPr txBox="1"/>
          <p:nvPr/>
        </p:nvSpPr>
        <p:spPr>
          <a:xfrm>
            <a:off x="3451955" y="2499322"/>
            <a:ext cx="923925" cy="425116"/>
          </a:xfrm>
          <a:prstGeom prst="rect">
            <a:avLst/>
          </a:prstGeom>
        </p:spPr>
        <p:txBody>
          <a:bodyPr vert="horz" wrap="square" lIns="0" tIns="9525" rIns="0" bIns="0" rtlCol="0">
            <a:spAutoFit/>
          </a:bodyPr>
          <a:lstStyle/>
          <a:p>
            <a:pPr algn="ctr" defTabSz="685800">
              <a:spcBef>
                <a:spcPts val="75"/>
              </a:spcBef>
            </a:pPr>
            <a:r>
              <a:rPr sz="1350" spc="-4">
                <a:solidFill>
                  <a:srgbClr val="3B5A77"/>
                </a:solidFill>
                <a:latin typeface="Helvetica"/>
                <a:cs typeface="Helvetica"/>
              </a:rPr>
              <a:t>SiPMs,</a:t>
            </a:r>
            <a:r>
              <a:rPr sz="1350" spc="-38">
                <a:solidFill>
                  <a:srgbClr val="3B5A77"/>
                </a:solidFill>
                <a:latin typeface="Helvetica"/>
                <a:cs typeface="Helvetica"/>
              </a:rPr>
              <a:t> </a:t>
            </a:r>
            <a:r>
              <a:rPr sz="1350" spc="-4">
                <a:solidFill>
                  <a:srgbClr val="3B5A77"/>
                </a:solidFill>
                <a:latin typeface="Helvetica"/>
                <a:cs typeface="Helvetica"/>
              </a:rPr>
              <a:t>side</a:t>
            </a:r>
            <a:endParaRPr sz="1350">
              <a:solidFill>
                <a:prstClr val="black"/>
              </a:solidFill>
              <a:latin typeface="Helvetica"/>
              <a:cs typeface="Helvetica"/>
            </a:endParaRPr>
          </a:p>
          <a:p>
            <a:pPr algn="ctr" defTabSz="685800">
              <a:spcBef>
                <a:spcPts val="4"/>
              </a:spcBef>
            </a:pPr>
            <a:r>
              <a:rPr sz="1350" spc="-4">
                <a:solidFill>
                  <a:srgbClr val="3B5A77"/>
                </a:solidFill>
                <a:latin typeface="Helvetica"/>
                <a:cs typeface="Helvetica"/>
              </a:rPr>
              <a:t>boards</a:t>
            </a:r>
            <a:endParaRPr sz="1350">
              <a:solidFill>
                <a:prstClr val="black"/>
              </a:solidFill>
              <a:latin typeface="Helvetica"/>
              <a:cs typeface="Helvetica"/>
            </a:endParaRPr>
          </a:p>
        </p:txBody>
      </p:sp>
      <p:sp>
        <p:nvSpPr>
          <p:cNvPr id="9" name="object 9"/>
          <p:cNvSpPr txBox="1"/>
          <p:nvPr/>
        </p:nvSpPr>
        <p:spPr>
          <a:xfrm>
            <a:off x="4876801" y="2499322"/>
            <a:ext cx="1198721" cy="425116"/>
          </a:xfrm>
          <a:prstGeom prst="rect">
            <a:avLst/>
          </a:prstGeom>
        </p:spPr>
        <p:txBody>
          <a:bodyPr vert="horz" wrap="square" lIns="0" tIns="9525" rIns="0" bIns="0" rtlCol="0">
            <a:spAutoFit/>
          </a:bodyPr>
          <a:lstStyle/>
          <a:p>
            <a:pPr algn="ctr" defTabSz="685800">
              <a:spcBef>
                <a:spcPts val="75"/>
              </a:spcBef>
            </a:pPr>
            <a:r>
              <a:rPr sz="1350" spc="-4">
                <a:solidFill>
                  <a:srgbClr val="3B5A77"/>
                </a:solidFill>
                <a:latin typeface="Helvetica"/>
                <a:cs typeface="Helvetica"/>
              </a:rPr>
              <a:t>Cold</a:t>
            </a:r>
            <a:r>
              <a:rPr sz="1350" spc="-38">
                <a:solidFill>
                  <a:srgbClr val="3B5A77"/>
                </a:solidFill>
                <a:latin typeface="Helvetica"/>
                <a:cs typeface="Helvetica"/>
              </a:rPr>
              <a:t> </a:t>
            </a:r>
            <a:r>
              <a:rPr sz="1350" spc="-4">
                <a:solidFill>
                  <a:srgbClr val="3B5A77"/>
                </a:solidFill>
                <a:latin typeface="Helvetica"/>
                <a:cs typeface="Helvetica"/>
              </a:rPr>
              <a:t>amplifiers,</a:t>
            </a:r>
            <a:endParaRPr sz="1350">
              <a:solidFill>
                <a:prstClr val="black"/>
              </a:solidFill>
              <a:latin typeface="Helvetica"/>
              <a:cs typeface="Helvetica"/>
            </a:endParaRPr>
          </a:p>
          <a:p>
            <a:pPr algn="ctr" defTabSz="685800">
              <a:spcBef>
                <a:spcPts val="4"/>
              </a:spcBef>
            </a:pPr>
            <a:r>
              <a:rPr sz="1350" spc="-4">
                <a:solidFill>
                  <a:srgbClr val="3B5A77"/>
                </a:solidFill>
                <a:latin typeface="Helvetica"/>
                <a:cs typeface="Helvetica"/>
              </a:rPr>
              <a:t>ganging</a:t>
            </a:r>
            <a:endParaRPr sz="1350">
              <a:solidFill>
                <a:prstClr val="black"/>
              </a:solidFill>
              <a:latin typeface="Helvetica"/>
              <a:cs typeface="Helvetica"/>
            </a:endParaRPr>
          </a:p>
        </p:txBody>
      </p:sp>
      <p:sp>
        <p:nvSpPr>
          <p:cNvPr id="10" name="object 10"/>
          <p:cNvSpPr txBox="1"/>
          <p:nvPr/>
        </p:nvSpPr>
        <p:spPr>
          <a:xfrm>
            <a:off x="6415088" y="2523839"/>
            <a:ext cx="1202055" cy="632866"/>
          </a:xfrm>
          <a:prstGeom prst="rect">
            <a:avLst/>
          </a:prstGeom>
        </p:spPr>
        <p:txBody>
          <a:bodyPr vert="horz" wrap="square" lIns="0" tIns="9525" rIns="0" bIns="0" rtlCol="0">
            <a:spAutoFit/>
          </a:bodyPr>
          <a:lstStyle/>
          <a:p>
            <a:pPr marL="9525" marR="3810" algn="ctr" defTabSz="685800">
              <a:spcBef>
                <a:spcPts val="75"/>
              </a:spcBef>
            </a:pPr>
            <a:r>
              <a:rPr sz="1350" spc="-15">
                <a:solidFill>
                  <a:srgbClr val="3B5A77"/>
                </a:solidFill>
                <a:latin typeface="Helvetica"/>
                <a:cs typeface="Helvetica"/>
              </a:rPr>
              <a:t>Warm</a:t>
            </a:r>
            <a:r>
              <a:rPr sz="1350" spc="-49">
                <a:solidFill>
                  <a:srgbClr val="3B5A77"/>
                </a:solidFill>
                <a:latin typeface="Helvetica"/>
                <a:cs typeface="Helvetica"/>
              </a:rPr>
              <a:t> </a:t>
            </a:r>
            <a:r>
              <a:rPr sz="1350" spc="-11">
                <a:solidFill>
                  <a:srgbClr val="3B5A77"/>
                </a:solidFill>
                <a:latin typeface="Helvetica"/>
                <a:cs typeface="Helvetica"/>
              </a:rPr>
              <a:t>amplifier, </a:t>
            </a:r>
            <a:r>
              <a:rPr sz="1350" spc="-363">
                <a:solidFill>
                  <a:srgbClr val="3B5A77"/>
                </a:solidFill>
                <a:latin typeface="Helvetica"/>
                <a:cs typeface="Helvetica"/>
              </a:rPr>
              <a:t> </a:t>
            </a:r>
            <a:r>
              <a:rPr sz="1350" spc="-4">
                <a:solidFill>
                  <a:srgbClr val="3B5A77"/>
                </a:solidFill>
                <a:latin typeface="Helvetica"/>
                <a:cs typeface="Helvetica"/>
              </a:rPr>
              <a:t>digitizer </a:t>
            </a:r>
            <a:r>
              <a:rPr sz="1350">
                <a:solidFill>
                  <a:srgbClr val="3B5A77"/>
                </a:solidFill>
                <a:latin typeface="Helvetica"/>
                <a:cs typeface="Helvetica"/>
              </a:rPr>
              <a:t> </a:t>
            </a:r>
            <a:r>
              <a:rPr sz="1350" spc="-4">
                <a:solidFill>
                  <a:srgbClr val="3B5A77"/>
                </a:solidFill>
                <a:latin typeface="Helvetica"/>
                <a:cs typeface="Helvetica"/>
              </a:rPr>
              <a:t>(DAPHNE)</a:t>
            </a:r>
            <a:endParaRPr sz="1350">
              <a:solidFill>
                <a:prstClr val="black"/>
              </a:solidFill>
              <a:latin typeface="Helvetica"/>
              <a:cs typeface="Helvetica"/>
            </a:endParaRPr>
          </a:p>
        </p:txBody>
      </p:sp>
      <p:grpSp>
        <p:nvGrpSpPr>
          <p:cNvPr id="11" name="object 11"/>
          <p:cNvGrpSpPr/>
          <p:nvPr/>
        </p:nvGrpSpPr>
        <p:grpSpPr>
          <a:xfrm>
            <a:off x="1309878" y="1570482"/>
            <a:ext cx="1666875" cy="2796064"/>
            <a:chOff x="222504" y="950975"/>
            <a:chExt cx="2222500" cy="3728085"/>
          </a:xfrm>
        </p:grpSpPr>
        <p:pic>
          <p:nvPicPr>
            <p:cNvPr id="12" name="object 12"/>
            <p:cNvPicPr/>
            <p:nvPr/>
          </p:nvPicPr>
          <p:blipFill>
            <a:blip r:embed="rId2" cstate="print"/>
            <a:stretch>
              <a:fillRect/>
            </a:stretch>
          </p:blipFill>
          <p:spPr>
            <a:xfrm>
              <a:off x="222504" y="950975"/>
              <a:ext cx="2221992" cy="3727704"/>
            </a:xfrm>
            <a:prstGeom prst="rect">
              <a:avLst/>
            </a:prstGeom>
          </p:spPr>
        </p:pic>
        <p:sp>
          <p:nvSpPr>
            <p:cNvPr id="13" name="object 13"/>
            <p:cNvSpPr/>
            <p:nvPr/>
          </p:nvSpPr>
          <p:spPr>
            <a:xfrm>
              <a:off x="279654" y="985265"/>
              <a:ext cx="2112645" cy="3618229"/>
            </a:xfrm>
            <a:custGeom>
              <a:avLst/>
              <a:gdLst/>
              <a:ahLst/>
              <a:cxnLst/>
              <a:rect l="l" t="t" r="r" b="b"/>
              <a:pathLst>
                <a:path w="2112645" h="3618229">
                  <a:moveTo>
                    <a:pt x="0" y="352044"/>
                  </a:moveTo>
                  <a:lnTo>
                    <a:pt x="3213" y="304271"/>
                  </a:lnTo>
                  <a:lnTo>
                    <a:pt x="12575" y="258453"/>
                  </a:lnTo>
                  <a:lnTo>
                    <a:pt x="27666" y="215009"/>
                  </a:lnTo>
                  <a:lnTo>
                    <a:pt x="48065" y="174356"/>
                  </a:lnTo>
                  <a:lnTo>
                    <a:pt x="73354" y="136916"/>
                  </a:lnTo>
                  <a:lnTo>
                    <a:pt x="103114" y="103108"/>
                  </a:lnTo>
                  <a:lnTo>
                    <a:pt x="136924" y="73350"/>
                  </a:lnTo>
                  <a:lnTo>
                    <a:pt x="174366" y="48062"/>
                  </a:lnTo>
                  <a:lnTo>
                    <a:pt x="215019" y="27664"/>
                  </a:lnTo>
                  <a:lnTo>
                    <a:pt x="258465" y="12574"/>
                  </a:lnTo>
                  <a:lnTo>
                    <a:pt x="304284" y="3213"/>
                  </a:lnTo>
                  <a:lnTo>
                    <a:pt x="352056" y="0"/>
                  </a:lnTo>
                  <a:lnTo>
                    <a:pt x="1760220" y="0"/>
                  </a:lnTo>
                  <a:lnTo>
                    <a:pt x="1807992" y="3213"/>
                  </a:lnTo>
                  <a:lnTo>
                    <a:pt x="1853810" y="12574"/>
                  </a:lnTo>
                  <a:lnTo>
                    <a:pt x="1897254" y="27664"/>
                  </a:lnTo>
                  <a:lnTo>
                    <a:pt x="1937907" y="48062"/>
                  </a:lnTo>
                  <a:lnTo>
                    <a:pt x="1975347" y="73350"/>
                  </a:lnTo>
                  <a:lnTo>
                    <a:pt x="2009155" y="103108"/>
                  </a:lnTo>
                  <a:lnTo>
                    <a:pt x="2038913" y="136916"/>
                  </a:lnTo>
                  <a:lnTo>
                    <a:pt x="2064201" y="174356"/>
                  </a:lnTo>
                  <a:lnTo>
                    <a:pt x="2084599" y="215009"/>
                  </a:lnTo>
                  <a:lnTo>
                    <a:pt x="2099689" y="258453"/>
                  </a:lnTo>
                  <a:lnTo>
                    <a:pt x="2109050" y="304271"/>
                  </a:lnTo>
                  <a:lnTo>
                    <a:pt x="2112264" y="352044"/>
                  </a:lnTo>
                  <a:lnTo>
                    <a:pt x="2112264" y="3265932"/>
                  </a:lnTo>
                  <a:lnTo>
                    <a:pt x="2109050" y="3313704"/>
                  </a:lnTo>
                  <a:lnTo>
                    <a:pt x="2099689" y="3359522"/>
                  </a:lnTo>
                  <a:lnTo>
                    <a:pt x="2084599" y="3402966"/>
                  </a:lnTo>
                  <a:lnTo>
                    <a:pt x="2064201" y="3443619"/>
                  </a:lnTo>
                  <a:lnTo>
                    <a:pt x="2038913" y="3481059"/>
                  </a:lnTo>
                  <a:lnTo>
                    <a:pt x="2009155" y="3514867"/>
                  </a:lnTo>
                  <a:lnTo>
                    <a:pt x="1975347" y="3544625"/>
                  </a:lnTo>
                  <a:lnTo>
                    <a:pt x="1937907" y="3569913"/>
                  </a:lnTo>
                  <a:lnTo>
                    <a:pt x="1897254" y="3590311"/>
                  </a:lnTo>
                  <a:lnTo>
                    <a:pt x="1853810" y="3605401"/>
                  </a:lnTo>
                  <a:lnTo>
                    <a:pt x="1807992" y="3614762"/>
                  </a:lnTo>
                  <a:lnTo>
                    <a:pt x="1760220" y="3617976"/>
                  </a:lnTo>
                  <a:lnTo>
                    <a:pt x="352056" y="3617976"/>
                  </a:lnTo>
                  <a:lnTo>
                    <a:pt x="304284" y="3614762"/>
                  </a:lnTo>
                  <a:lnTo>
                    <a:pt x="258465" y="3605401"/>
                  </a:lnTo>
                  <a:lnTo>
                    <a:pt x="215019" y="3590311"/>
                  </a:lnTo>
                  <a:lnTo>
                    <a:pt x="174366" y="3569913"/>
                  </a:lnTo>
                  <a:lnTo>
                    <a:pt x="136924" y="3544625"/>
                  </a:lnTo>
                  <a:lnTo>
                    <a:pt x="103114" y="3514867"/>
                  </a:lnTo>
                  <a:lnTo>
                    <a:pt x="73354" y="3481059"/>
                  </a:lnTo>
                  <a:lnTo>
                    <a:pt x="48065" y="3443619"/>
                  </a:lnTo>
                  <a:lnTo>
                    <a:pt x="27666" y="3402966"/>
                  </a:lnTo>
                  <a:lnTo>
                    <a:pt x="12575" y="3359522"/>
                  </a:lnTo>
                  <a:lnTo>
                    <a:pt x="3213" y="3313704"/>
                  </a:lnTo>
                  <a:lnTo>
                    <a:pt x="0" y="3265932"/>
                  </a:lnTo>
                  <a:lnTo>
                    <a:pt x="0" y="352044"/>
                  </a:lnTo>
                  <a:close/>
                </a:path>
              </a:pathLst>
            </a:custGeom>
            <a:ln w="28575">
              <a:solidFill>
                <a:srgbClr val="00AF50"/>
              </a:solidFill>
            </a:ln>
          </p:spPr>
          <p:txBody>
            <a:bodyPr wrap="square" lIns="0" tIns="0" rIns="0" bIns="0" rtlCol="0"/>
            <a:lstStyle/>
            <a:p>
              <a:pPr defTabSz="685800"/>
              <a:endParaRPr sz="1350">
                <a:solidFill>
                  <a:prstClr val="black"/>
                </a:solidFill>
                <a:latin typeface="Calibri"/>
              </a:endParaRPr>
            </a:p>
          </p:txBody>
        </p:sp>
      </p:grpSp>
      <p:grpSp>
        <p:nvGrpSpPr>
          <p:cNvPr id="14" name="object 14"/>
          <p:cNvGrpSpPr/>
          <p:nvPr/>
        </p:nvGrpSpPr>
        <p:grpSpPr>
          <a:xfrm>
            <a:off x="3091815" y="1570482"/>
            <a:ext cx="1582103" cy="2796064"/>
            <a:chOff x="2598420" y="950975"/>
            <a:chExt cx="2109470" cy="3728085"/>
          </a:xfrm>
        </p:grpSpPr>
        <p:pic>
          <p:nvPicPr>
            <p:cNvPr id="15" name="object 15"/>
            <p:cNvPicPr/>
            <p:nvPr/>
          </p:nvPicPr>
          <p:blipFill>
            <a:blip r:embed="rId3" cstate="print"/>
            <a:stretch>
              <a:fillRect/>
            </a:stretch>
          </p:blipFill>
          <p:spPr>
            <a:xfrm>
              <a:off x="2598420" y="950975"/>
              <a:ext cx="2109216" cy="3727704"/>
            </a:xfrm>
            <a:prstGeom prst="rect">
              <a:avLst/>
            </a:prstGeom>
          </p:spPr>
        </p:pic>
        <p:sp>
          <p:nvSpPr>
            <p:cNvPr id="16" name="object 16"/>
            <p:cNvSpPr/>
            <p:nvPr/>
          </p:nvSpPr>
          <p:spPr>
            <a:xfrm>
              <a:off x="2655570" y="985265"/>
              <a:ext cx="1999614" cy="3618229"/>
            </a:xfrm>
            <a:custGeom>
              <a:avLst/>
              <a:gdLst/>
              <a:ahLst/>
              <a:cxnLst/>
              <a:rect l="l" t="t" r="r" b="b"/>
              <a:pathLst>
                <a:path w="1999614" h="3618229">
                  <a:moveTo>
                    <a:pt x="0" y="333248"/>
                  </a:moveTo>
                  <a:lnTo>
                    <a:pt x="3613" y="284008"/>
                  </a:lnTo>
                  <a:lnTo>
                    <a:pt x="14111" y="237010"/>
                  </a:lnTo>
                  <a:lnTo>
                    <a:pt x="30976" y="192769"/>
                  </a:lnTo>
                  <a:lnTo>
                    <a:pt x="53694" y="151801"/>
                  </a:lnTo>
                  <a:lnTo>
                    <a:pt x="81748" y="114622"/>
                  </a:lnTo>
                  <a:lnTo>
                    <a:pt x="114622" y="81748"/>
                  </a:lnTo>
                  <a:lnTo>
                    <a:pt x="151801" y="53694"/>
                  </a:lnTo>
                  <a:lnTo>
                    <a:pt x="192769" y="30976"/>
                  </a:lnTo>
                  <a:lnTo>
                    <a:pt x="237010" y="14111"/>
                  </a:lnTo>
                  <a:lnTo>
                    <a:pt x="284008" y="3613"/>
                  </a:lnTo>
                  <a:lnTo>
                    <a:pt x="333248" y="0"/>
                  </a:lnTo>
                  <a:lnTo>
                    <a:pt x="1666113" y="0"/>
                  </a:lnTo>
                  <a:lnTo>
                    <a:pt x="1715380" y="3613"/>
                  </a:lnTo>
                  <a:lnTo>
                    <a:pt x="1762396" y="14111"/>
                  </a:lnTo>
                  <a:lnTo>
                    <a:pt x="1806646" y="30976"/>
                  </a:lnTo>
                  <a:lnTo>
                    <a:pt x="1847615" y="53694"/>
                  </a:lnTo>
                  <a:lnTo>
                    <a:pt x="1884789" y="81748"/>
                  </a:lnTo>
                  <a:lnTo>
                    <a:pt x="1917655" y="114622"/>
                  </a:lnTo>
                  <a:lnTo>
                    <a:pt x="1945698" y="151801"/>
                  </a:lnTo>
                  <a:lnTo>
                    <a:pt x="1968404" y="192769"/>
                  </a:lnTo>
                  <a:lnTo>
                    <a:pt x="1985259" y="237010"/>
                  </a:lnTo>
                  <a:lnTo>
                    <a:pt x="1995750" y="284008"/>
                  </a:lnTo>
                  <a:lnTo>
                    <a:pt x="1999360" y="333248"/>
                  </a:lnTo>
                  <a:lnTo>
                    <a:pt x="1999360" y="3284728"/>
                  </a:lnTo>
                  <a:lnTo>
                    <a:pt x="1995750" y="3333967"/>
                  </a:lnTo>
                  <a:lnTo>
                    <a:pt x="1985259" y="3380965"/>
                  </a:lnTo>
                  <a:lnTo>
                    <a:pt x="1968404" y="3425206"/>
                  </a:lnTo>
                  <a:lnTo>
                    <a:pt x="1945698" y="3466174"/>
                  </a:lnTo>
                  <a:lnTo>
                    <a:pt x="1917655" y="3503353"/>
                  </a:lnTo>
                  <a:lnTo>
                    <a:pt x="1884789" y="3536227"/>
                  </a:lnTo>
                  <a:lnTo>
                    <a:pt x="1847615" y="3564281"/>
                  </a:lnTo>
                  <a:lnTo>
                    <a:pt x="1806646" y="3586999"/>
                  </a:lnTo>
                  <a:lnTo>
                    <a:pt x="1762396" y="3603864"/>
                  </a:lnTo>
                  <a:lnTo>
                    <a:pt x="1715380" y="3614362"/>
                  </a:lnTo>
                  <a:lnTo>
                    <a:pt x="1666113" y="3617976"/>
                  </a:lnTo>
                  <a:lnTo>
                    <a:pt x="333248" y="3617976"/>
                  </a:lnTo>
                  <a:lnTo>
                    <a:pt x="284008" y="3614362"/>
                  </a:lnTo>
                  <a:lnTo>
                    <a:pt x="237010" y="3603864"/>
                  </a:lnTo>
                  <a:lnTo>
                    <a:pt x="192769" y="3586999"/>
                  </a:lnTo>
                  <a:lnTo>
                    <a:pt x="151801" y="3564281"/>
                  </a:lnTo>
                  <a:lnTo>
                    <a:pt x="114622" y="3536227"/>
                  </a:lnTo>
                  <a:lnTo>
                    <a:pt x="81748" y="3503353"/>
                  </a:lnTo>
                  <a:lnTo>
                    <a:pt x="53694" y="3466174"/>
                  </a:lnTo>
                  <a:lnTo>
                    <a:pt x="30976" y="3425206"/>
                  </a:lnTo>
                  <a:lnTo>
                    <a:pt x="14111" y="3380965"/>
                  </a:lnTo>
                  <a:lnTo>
                    <a:pt x="3613" y="3333967"/>
                  </a:lnTo>
                  <a:lnTo>
                    <a:pt x="0" y="3284728"/>
                  </a:lnTo>
                  <a:lnTo>
                    <a:pt x="0" y="333248"/>
                  </a:lnTo>
                  <a:close/>
                </a:path>
              </a:pathLst>
            </a:custGeom>
            <a:ln w="28575">
              <a:solidFill>
                <a:srgbClr val="00AF50"/>
              </a:solidFill>
            </a:ln>
          </p:spPr>
          <p:txBody>
            <a:bodyPr wrap="square" lIns="0" tIns="0" rIns="0" bIns="0" rtlCol="0"/>
            <a:lstStyle/>
            <a:p>
              <a:pPr defTabSz="685800"/>
              <a:endParaRPr sz="1350">
                <a:solidFill>
                  <a:prstClr val="black"/>
                </a:solidFill>
                <a:latin typeface="Calibri"/>
              </a:endParaRPr>
            </a:p>
          </p:txBody>
        </p:sp>
      </p:grpSp>
      <p:grpSp>
        <p:nvGrpSpPr>
          <p:cNvPr id="17" name="object 17"/>
          <p:cNvGrpSpPr/>
          <p:nvPr/>
        </p:nvGrpSpPr>
        <p:grpSpPr>
          <a:xfrm>
            <a:off x="4740022" y="1554479"/>
            <a:ext cx="1473517" cy="2811780"/>
            <a:chOff x="4796028" y="929639"/>
            <a:chExt cx="1964689" cy="3749040"/>
          </a:xfrm>
        </p:grpSpPr>
        <p:pic>
          <p:nvPicPr>
            <p:cNvPr id="18" name="object 18"/>
            <p:cNvPicPr/>
            <p:nvPr/>
          </p:nvPicPr>
          <p:blipFill>
            <a:blip r:embed="rId4" cstate="print"/>
            <a:stretch>
              <a:fillRect/>
            </a:stretch>
          </p:blipFill>
          <p:spPr>
            <a:xfrm>
              <a:off x="4796028" y="929639"/>
              <a:ext cx="1964435" cy="3749039"/>
            </a:xfrm>
            <a:prstGeom prst="rect">
              <a:avLst/>
            </a:prstGeom>
          </p:spPr>
        </p:pic>
        <p:sp>
          <p:nvSpPr>
            <p:cNvPr id="19" name="object 19"/>
            <p:cNvSpPr/>
            <p:nvPr/>
          </p:nvSpPr>
          <p:spPr>
            <a:xfrm>
              <a:off x="4853178" y="963929"/>
              <a:ext cx="1854835" cy="3639820"/>
            </a:xfrm>
            <a:custGeom>
              <a:avLst/>
              <a:gdLst/>
              <a:ahLst/>
              <a:cxnLst/>
              <a:rect l="l" t="t" r="r" b="b"/>
              <a:pathLst>
                <a:path w="1854834" h="3639820">
                  <a:moveTo>
                    <a:pt x="0" y="309118"/>
                  </a:moveTo>
                  <a:lnTo>
                    <a:pt x="3352" y="263446"/>
                  </a:lnTo>
                  <a:lnTo>
                    <a:pt x="13090" y="219852"/>
                  </a:lnTo>
                  <a:lnTo>
                    <a:pt x="28735" y="178816"/>
                  </a:lnTo>
                  <a:lnTo>
                    <a:pt x="49809" y="140814"/>
                  </a:lnTo>
                  <a:lnTo>
                    <a:pt x="75832" y="106327"/>
                  </a:lnTo>
                  <a:lnTo>
                    <a:pt x="106327" y="75832"/>
                  </a:lnTo>
                  <a:lnTo>
                    <a:pt x="140814" y="49809"/>
                  </a:lnTo>
                  <a:lnTo>
                    <a:pt x="178816" y="28735"/>
                  </a:lnTo>
                  <a:lnTo>
                    <a:pt x="219852" y="13090"/>
                  </a:lnTo>
                  <a:lnTo>
                    <a:pt x="263446" y="3352"/>
                  </a:lnTo>
                  <a:lnTo>
                    <a:pt x="309118" y="0"/>
                  </a:lnTo>
                  <a:lnTo>
                    <a:pt x="1545717" y="0"/>
                  </a:lnTo>
                  <a:lnTo>
                    <a:pt x="1591388" y="3352"/>
                  </a:lnTo>
                  <a:lnTo>
                    <a:pt x="1634982" y="13090"/>
                  </a:lnTo>
                  <a:lnTo>
                    <a:pt x="1676019" y="28735"/>
                  </a:lnTo>
                  <a:lnTo>
                    <a:pt x="1714020" y="49809"/>
                  </a:lnTo>
                  <a:lnTo>
                    <a:pt x="1748507" y="75832"/>
                  </a:lnTo>
                  <a:lnTo>
                    <a:pt x="1779002" y="106327"/>
                  </a:lnTo>
                  <a:lnTo>
                    <a:pt x="1805025" y="140814"/>
                  </a:lnTo>
                  <a:lnTo>
                    <a:pt x="1826099" y="178816"/>
                  </a:lnTo>
                  <a:lnTo>
                    <a:pt x="1841744" y="219852"/>
                  </a:lnTo>
                  <a:lnTo>
                    <a:pt x="1851482" y="263446"/>
                  </a:lnTo>
                  <a:lnTo>
                    <a:pt x="1854835" y="309118"/>
                  </a:lnTo>
                  <a:lnTo>
                    <a:pt x="1854835" y="3330194"/>
                  </a:lnTo>
                  <a:lnTo>
                    <a:pt x="1851482" y="3375865"/>
                  </a:lnTo>
                  <a:lnTo>
                    <a:pt x="1841744" y="3419459"/>
                  </a:lnTo>
                  <a:lnTo>
                    <a:pt x="1826099" y="3460496"/>
                  </a:lnTo>
                  <a:lnTo>
                    <a:pt x="1805025" y="3498497"/>
                  </a:lnTo>
                  <a:lnTo>
                    <a:pt x="1779002" y="3532984"/>
                  </a:lnTo>
                  <a:lnTo>
                    <a:pt x="1748507" y="3563479"/>
                  </a:lnTo>
                  <a:lnTo>
                    <a:pt x="1714020" y="3589502"/>
                  </a:lnTo>
                  <a:lnTo>
                    <a:pt x="1676019" y="3610576"/>
                  </a:lnTo>
                  <a:lnTo>
                    <a:pt x="1634982" y="3626221"/>
                  </a:lnTo>
                  <a:lnTo>
                    <a:pt x="1591388" y="3635959"/>
                  </a:lnTo>
                  <a:lnTo>
                    <a:pt x="1545717" y="3639312"/>
                  </a:lnTo>
                  <a:lnTo>
                    <a:pt x="309118" y="3639312"/>
                  </a:lnTo>
                  <a:lnTo>
                    <a:pt x="263446" y="3635959"/>
                  </a:lnTo>
                  <a:lnTo>
                    <a:pt x="219852" y="3626221"/>
                  </a:lnTo>
                  <a:lnTo>
                    <a:pt x="178816" y="3610576"/>
                  </a:lnTo>
                  <a:lnTo>
                    <a:pt x="140814" y="3589502"/>
                  </a:lnTo>
                  <a:lnTo>
                    <a:pt x="106327" y="3563479"/>
                  </a:lnTo>
                  <a:lnTo>
                    <a:pt x="75832" y="3532984"/>
                  </a:lnTo>
                  <a:lnTo>
                    <a:pt x="49809" y="3498497"/>
                  </a:lnTo>
                  <a:lnTo>
                    <a:pt x="28735" y="3460496"/>
                  </a:lnTo>
                  <a:lnTo>
                    <a:pt x="13090" y="3419459"/>
                  </a:lnTo>
                  <a:lnTo>
                    <a:pt x="3352" y="3375865"/>
                  </a:lnTo>
                  <a:lnTo>
                    <a:pt x="0" y="3330194"/>
                  </a:lnTo>
                  <a:lnTo>
                    <a:pt x="0" y="309118"/>
                  </a:lnTo>
                  <a:close/>
                </a:path>
              </a:pathLst>
            </a:custGeom>
            <a:ln w="28575">
              <a:solidFill>
                <a:srgbClr val="00AF50"/>
              </a:solidFill>
            </a:ln>
          </p:spPr>
          <p:txBody>
            <a:bodyPr wrap="square" lIns="0" tIns="0" rIns="0" bIns="0" rtlCol="0"/>
            <a:lstStyle/>
            <a:p>
              <a:pPr defTabSz="685800"/>
              <a:endParaRPr sz="1350">
                <a:solidFill>
                  <a:prstClr val="black"/>
                </a:solidFill>
                <a:latin typeface="Calibri"/>
              </a:endParaRPr>
            </a:p>
          </p:txBody>
        </p:sp>
      </p:grpSp>
      <p:grpSp>
        <p:nvGrpSpPr>
          <p:cNvPr id="20" name="object 20"/>
          <p:cNvGrpSpPr/>
          <p:nvPr/>
        </p:nvGrpSpPr>
        <p:grpSpPr>
          <a:xfrm>
            <a:off x="6263639" y="1572768"/>
            <a:ext cx="1462088" cy="2793683"/>
            <a:chOff x="6827519" y="954024"/>
            <a:chExt cx="1949450" cy="3724910"/>
          </a:xfrm>
        </p:grpSpPr>
        <p:pic>
          <p:nvPicPr>
            <p:cNvPr id="21" name="object 21"/>
            <p:cNvPicPr/>
            <p:nvPr/>
          </p:nvPicPr>
          <p:blipFill>
            <a:blip r:embed="rId5" cstate="print"/>
            <a:stretch>
              <a:fillRect/>
            </a:stretch>
          </p:blipFill>
          <p:spPr>
            <a:xfrm>
              <a:off x="6827519" y="954024"/>
              <a:ext cx="1949196" cy="3724655"/>
            </a:xfrm>
            <a:prstGeom prst="rect">
              <a:avLst/>
            </a:prstGeom>
          </p:spPr>
        </p:pic>
        <p:sp>
          <p:nvSpPr>
            <p:cNvPr id="22" name="object 22"/>
            <p:cNvSpPr/>
            <p:nvPr/>
          </p:nvSpPr>
          <p:spPr>
            <a:xfrm>
              <a:off x="6884669" y="988314"/>
              <a:ext cx="1839595" cy="3615054"/>
            </a:xfrm>
            <a:custGeom>
              <a:avLst/>
              <a:gdLst/>
              <a:ahLst/>
              <a:cxnLst/>
              <a:rect l="l" t="t" r="r" b="b"/>
              <a:pathLst>
                <a:path w="1839595" h="3615054">
                  <a:moveTo>
                    <a:pt x="0" y="306577"/>
                  </a:moveTo>
                  <a:lnTo>
                    <a:pt x="4013" y="256856"/>
                  </a:lnTo>
                  <a:lnTo>
                    <a:pt x="15632" y="209686"/>
                  </a:lnTo>
                  <a:lnTo>
                    <a:pt x="34224" y="165699"/>
                  </a:lnTo>
                  <a:lnTo>
                    <a:pt x="59159" y="125528"/>
                  </a:lnTo>
                  <a:lnTo>
                    <a:pt x="89804" y="89804"/>
                  </a:lnTo>
                  <a:lnTo>
                    <a:pt x="125528" y="59159"/>
                  </a:lnTo>
                  <a:lnTo>
                    <a:pt x="165699" y="34224"/>
                  </a:lnTo>
                  <a:lnTo>
                    <a:pt x="209686" y="15632"/>
                  </a:lnTo>
                  <a:lnTo>
                    <a:pt x="256856" y="4013"/>
                  </a:lnTo>
                  <a:lnTo>
                    <a:pt x="306577" y="0"/>
                  </a:lnTo>
                  <a:lnTo>
                    <a:pt x="1532889" y="0"/>
                  </a:lnTo>
                  <a:lnTo>
                    <a:pt x="1582611" y="4013"/>
                  </a:lnTo>
                  <a:lnTo>
                    <a:pt x="1629781" y="15632"/>
                  </a:lnTo>
                  <a:lnTo>
                    <a:pt x="1673768" y="34224"/>
                  </a:lnTo>
                  <a:lnTo>
                    <a:pt x="1713939" y="59159"/>
                  </a:lnTo>
                  <a:lnTo>
                    <a:pt x="1749663" y="89804"/>
                  </a:lnTo>
                  <a:lnTo>
                    <a:pt x="1780308" y="125528"/>
                  </a:lnTo>
                  <a:lnTo>
                    <a:pt x="1805243" y="165699"/>
                  </a:lnTo>
                  <a:lnTo>
                    <a:pt x="1823835" y="209686"/>
                  </a:lnTo>
                  <a:lnTo>
                    <a:pt x="1835454" y="256856"/>
                  </a:lnTo>
                  <a:lnTo>
                    <a:pt x="1839468" y="306577"/>
                  </a:lnTo>
                  <a:lnTo>
                    <a:pt x="1839468" y="3308350"/>
                  </a:lnTo>
                  <a:lnTo>
                    <a:pt x="1835454" y="3358071"/>
                  </a:lnTo>
                  <a:lnTo>
                    <a:pt x="1823835" y="3405241"/>
                  </a:lnTo>
                  <a:lnTo>
                    <a:pt x="1805243" y="3449228"/>
                  </a:lnTo>
                  <a:lnTo>
                    <a:pt x="1780308" y="3489399"/>
                  </a:lnTo>
                  <a:lnTo>
                    <a:pt x="1749663" y="3525123"/>
                  </a:lnTo>
                  <a:lnTo>
                    <a:pt x="1713939" y="3555768"/>
                  </a:lnTo>
                  <a:lnTo>
                    <a:pt x="1673768" y="3580703"/>
                  </a:lnTo>
                  <a:lnTo>
                    <a:pt x="1629781" y="3599295"/>
                  </a:lnTo>
                  <a:lnTo>
                    <a:pt x="1582611" y="3610914"/>
                  </a:lnTo>
                  <a:lnTo>
                    <a:pt x="1532889" y="3614928"/>
                  </a:lnTo>
                  <a:lnTo>
                    <a:pt x="306577" y="3614928"/>
                  </a:lnTo>
                  <a:lnTo>
                    <a:pt x="256856" y="3610914"/>
                  </a:lnTo>
                  <a:lnTo>
                    <a:pt x="209686" y="3599295"/>
                  </a:lnTo>
                  <a:lnTo>
                    <a:pt x="165699" y="3580703"/>
                  </a:lnTo>
                  <a:lnTo>
                    <a:pt x="125528" y="3555768"/>
                  </a:lnTo>
                  <a:lnTo>
                    <a:pt x="89804" y="3525123"/>
                  </a:lnTo>
                  <a:lnTo>
                    <a:pt x="59159" y="3489399"/>
                  </a:lnTo>
                  <a:lnTo>
                    <a:pt x="34224" y="3449228"/>
                  </a:lnTo>
                  <a:lnTo>
                    <a:pt x="15632" y="3405241"/>
                  </a:lnTo>
                  <a:lnTo>
                    <a:pt x="4013" y="3358071"/>
                  </a:lnTo>
                  <a:lnTo>
                    <a:pt x="0" y="3308350"/>
                  </a:lnTo>
                  <a:lnTo>
                    <a:pt x="0" y="306577"/>
                  </a:lnTo>
                  <a:close/>
                </a:path>
              </a:pathLst>
            </a:custGeom>
            <a:ln w="28575">
              <a:solidFill>
                <a:srgbClr val="00AF50"/>
              </a:solidFill>
            </a:ln>
          </p:spPr>
          <p:txBody>
            <a:bodyPr wrap="square" lIns="0" tIns="0" rIns="0" bIns="0" rtlCol="0"/>
            <a:lstStyle/>
            <a:p>
              <a:pPr defTabSz="685800"/>
              <a:endParaRPr sz="1350">
                <a:solidFill>
                  <a:prstClr val="black"/>
                </a:solidFill>
                <a:latin typeface="Calibri"/>
              </a:endParaRPr>
            </a:p>
          </p:txBody>
        </p:sp>
      </p:grpSp>
      <p:sp>
        <p:nvSpPr>
          <p:cNvPr id="23" name="object 23"/>
          <p:cNvSpPr txBox="1"/>
          <p:nvPr/>
        </p:nvSpPr>
        <p:spPr>
          <a:xfrm>
            <a:off x="3433001" y="3139916"/>
            <a:ext cx="913924" cy="1048364"/>
          </a:xfrm>
          <a:prstGeom prst="rect">
            <a:avLst/>
          </a:prstGeom>
        </p:spPr>
        <p:txBody>
          <a:bodyPr vert="horz" wrap="square" lIns="0" tIns="9525" rIns="0" bIns="0" rtlCol="0">
            <a:spAutoFit/>
          </a:bodyPr>
          <a:lstStyle/>
          <a:p>
            <a:pPr marL="12859" marR="7620" indent="-1905" algn="ctr" defTabSz="685800">
              <a:spcBef>
                <a:spcPts val="75"/>
              </a:spcBef>
            </a:pPr>
            <a:r>
              <a:rPr sz="1350" b="1" spc="-4">
                <a:solidFill>
                  <a:srgbClr val="3B5A77"/>
                </a:solidFill>
                <a:latin typeface="Helvetica"/>
                <a:cs typeface="Helvetica"/>
              </a:rPr>
              <a:t>Leading </a:t>
            </a:r>
            <a:r>
              <a:rPr sz="1350" b="1">
                <a:solidFill>
                  <a:srgbClr val="3B5A77"/>
                </a:solidFill>
                <a:latin typeface="Helvetica"/>
                <a:cs typeface="Helvetica"/>
              </a:rPr>
              <a:t> in</a:t>
            </a:r>
            <a:r>
              <a:rPr sz="1350" b="1" spc="-8">
                <a:solidFill>
                  <a:srgbClr val="3B5A77"/>
                </a:solidFill>
                <a:latin typeface="Helvetica"/>
                <a:cs typeface="Helvetica"/>
              </a:rPr>
              <a:t>s</a:t>
            </a:r>
            <a:r>
              <a:rPr sz="1350" b="1">
                <a:solidFill>
                  <a:srgbClr val="3B5A77"/>
                </a:solidFill>
                <a:latin typeface="Helvetica"/>
                <a:cs typeface="Helvetica"/>
              </a:rPr>
              <a:t>titut</a:t>
            </a:r>
            <a:r>
              <a:rPr sz="1350" b="1" spc="4">
                <a:solidFill>
                  <a:srgbClr val="3B5A77"/>
                </a:solidFill>
                <a:latin typeface="Helvetica"/>
                <a:cs typeface="Helvetica"/>
              </a:rPr>
              <a:t>i</a:t>
            </a:r>
            <a:r>
              <a:rPr sz="1350" b="1">
                <a:solidFill>
                  <a:srgbClr val="3B5A77"/>
                </a:solidFill>
                <a:latin typeface="Helvetica"/>
                <a:cs typeface="Helvetica"/>
              </a:rPr>
              <a:t>on:  </a:t>
            </a:r>
            <a:r>
              <a:rPr sz="1350" b="1" spc="-4">
                <a:solidFill>
                  <a:srgbClr val="3B5A77"/>
                </a:solidFill>
                <a:latin typeface="Helvetica"/>
                <a:cs typeface="Helvetica"/>
              </a:rPr>
              <a:t>INFN</a:t>
            </a:r>
            <a:endParaRPr sz="1350">
              <a:solidFill>
                <a:prstClr val="black"/>
              </a:solidFill>
              <a:latin typeface="Helvetica"/>
              <a:cs typeface="Helvetica"/>
            </a:endParaRPr>
          </a:p>
          <a:p>
            <a:pPr marL="9525" marR="3810" indent="-953" algn="ctr" defTabSz="685800"/>
            <a:r>
              <a:rPr sz="1350" spc="-4">
                <a:solidFill>
                  <a:srgbClr val="3B5A77"/>
                </a:solidFill>
                <a:latin typeface="Helvetica"/>
                <a:cs typeface="Helvetica"/>
              </a:rPr>
              <a:t>Spain </a:t>
            </a:r>
            <a:r>
              <a:rPr sz="1350">
                <a:solidFill>
                  <a:srgbClr val="3B5A77"/>
                </a:solidFill>
                <a:latin typeface="Helvetica"/>
                <a:cs typeface="Helvetica"/>
              </a:rPr>
              <a:t> </a:t>
            </a:r>
            <a:r>
              <a:rPr sz="1350" spc="-4">
                <a:solidFill>
                  <a:srgbClr val="3B5A77"/>
                </a:solidFill>
                <a:latin typeface="Helvetica"/>
                <a:cs typeface="Helvetica"/>
              </a:rPr>
              <a:t>Czech</a:t>
            </a:r>
            <a:r>
              <a:rPr sz="1350" spc="-53">
                <a:solidFill>
                  <a:srgbClr val="3B5A77"/>
                </a:solidFill>
                <a:latin typeface="Helvetica"/>
                <a:cs typeface="Helvetica"/>
              </a:rPr>
              <a:t> </a:t>
            </a:r>
            <a:r>
              <a:rPr sz="1350" spc="-4">
                <a:solidFill>
                  <a:srgbClr val="3B5A77"/>
                </a:solidFill>
                <a:latin typeface="Helvetica"/>
                <a:cs typeface="Helvetica"/>
              </a:rPr>
              <a:t>Rep.</a:t>
            </a:r>
            <a:endParaRPr sz="1350">
              <a:solidFill>
                <a:prstClr val="black"/>
              </a:solidFill>
              <a:latin typeface="Helvetica"/>
              <a:cs typeface="Helvetica"/>
            </a:endParaRPr>
          </a:p>
        </p:txBody>
      </p:sp>
      <p:sp>
        <p:nvSpPr>
          <p:cNvPr id="24" name="object 24"/>
          <p:cNvSpPr txBox="1"/>
          <p:nvPr/>
        </p:nvSpPr>
        <p:spPr>
          <a:xfrm>
            <a:off x="5022437" y="3138774"/>
            <a:ext cx="906780" cy="840615"/>
          </a:xfrm>
          <a:prstGeom prst="rect">
            <a:avLst/>
          </a:prstGeom>
        </p:spPr>
        <p:txBody>
          <a:bodyPr vert="horz" wrap="square" lIns="0" tIns="9525" rIns="0" bIns="0" rtlCol="0">
            <a:spAutoFit/>
          </a:bodyPr>
          <a:lstStyle/>
          <a:p>
            <a:pPr marL="9049" marR="3810" indent="-1905" algn="ctr" defTabSz="685800">
              <a:spcBef>
                <a:spcPts val="75"/>
              </a:spcBef>
            </a:pPr>
            <a:r>
              <a:rPr sz="1350" b="1" spc="-4">
                <a:solidFill>
                  <a:srgbClr val="3B5A77"/>
                </a:solidFill>
                <a:latin typeface="Helvetica"/>
                <a:cs typeface="Helvetica"/>
              </a:rPr>
              <a:t>Leading </a:t>
            </a:r>
            <a:r>
              <a:rPr sz="1350" b="1">
                <a:solidFill>
                  <a:srgbClr val="3B5A77"/>
                </a:solidFill>
                <a:latin typeface="Helvetica"/>
                <a:cs typeface="Helvetica"/>
              </a:rPr>
              <a:t> i</a:t>
            </a:r>
            <a:r>
              <a:rPr sz="1350" b="1" spc="4">
                <a:solidFill>
                  <a:srgbClr val="3B5A77"/>
                </a:solidFill>
                <a:latin typeface="Helvetica"/>
                <a:cs typeface="Helvetica"/>
              </a:rPr>
              <a:t>n</a:t>
            </a:r>
            <a:r>
              <a:rPr sz="1350" b="1">
                <a:solidFill>
                  <a:srgbClr val="3B5A77"/>
                </a:solidFill>
                <a:latin typeface="Helvetica"/>
                <a:cs typeface="Helvetica"/>
              </a:rPr>
              <a:t>stitut</a:t>
            </a:r>
            <a:r>
              <a:rPr sz="1350" b="1" spc="4">
                <a:solidFill>
                  <a:srgbClr val="3B5A77"/>
                </a:solidFill>
                <a:latin typeface="Helvetica"/>
                <a:cs typeface="Helvetica"/>
              </a:rPr>
              <a:t>i</a:t>
            </a:r>
            <a:r>
              <a:rPr sz="1350" b="1">
                <a:solidFill>
                  <a:srgbClr val="3B5A77"/>
                </a:solidFill>
                <a:latin typeface="Helvetica"/>
                <a:cs typeface="Helvetica"/>
              </a:rPr>
              <a:t>o</a:t>
            </a:r>
            <a:r>
              <a:rPr sz="1350" b="1" spc="4">
                <a:solidFill>
                  <a:srgbClr val="3B5A77"/>
                </a:solidFill>
                <a:latin typeface="Helvetica"/>
                <a:cs typeface="Helvetica"/>
              </a:rPr>
              <a:t>n</a:t>
            </a:r>
            <a:r>
              <a:rPr sz="1350" b="1">
                <a:solidFill>
                  <a:srgbClr val="3B5A77"/>
                </a:solidFill>
                <a:latin typeface="Helvetica"/>
                <a:cs typeface="Helvetica"/>
              </a:rPr>
              <a:t>:  INFN</a:t>
            </a:r>
            <a:endParaRPr sz="1350">
              <a:solidFill>
                <a:prstClr val="black"/>
              </a:solidFill>
              <a:latin typeface="Helvetica"/>
              <a:cs typeface="Helvetica"/>
            </a:endParaRPr>
          </a:p>
          <a:p>
            <a:pPr algn="ctr" defTabSz="685800"/>
            <a:r>
              <a:rPr sz="1350" spc="-4">
                <a:solidFill>
                  <a:srgbClr val="3B5A77"/>
                </a:solidFill>
                <a:latin typeface="Helvetica"/>
                <a:cs typeface="Helvetica"/>
              </a:rPr>
              <a:t>Spain</a:t>
            </a:r>
            <a:endParaRPr sz="1350">
              <a:solidFill>
                <a:prstClr val="black"/>
              </a:solidFill>
              <a:latin typeface="Helvetica"/>
              <a:cs typeface="Helvetica"/>
            </a:endParaRPr>
          </a:p>
        </p:txBody>
      </p:sp>
      <p:sp>
        <p:nvSpPr>
          <p:cNvPr id="25" name="object 25"/>
          <p:cNvSpPr txBox="1"/>
          <p:nvPr/>
        </p:nvSpPr>
        <p:spPr>
          <a:xfrm>
            <a:off x="1317955" y="4537520"/>
            <a:ext cx="6531293" cy="632866"/>
          </a:xfrm>
          <a:prstGeom prst="rect">
            <a:avLst/>
          </a:prstGeom>
        </p:spPr>
        <p:txBody>
          <a:bodyPr vert="horz" wrap="square" lIns="0" tIns="9525" rIns="0" bIns="0" rtlCol="0">
            <a:spAutoFit/>
          </a:bodyPr>
          <a:lstStyle/>
          <a:p>
            <a:pPr marL="9525" marR="3810" algn="ctr" defTabSz="685800">
              <a:spcBef>
                <a:spcPts val="75"/>
              </a:spcBef>
            </a:pPr>
            <a:r>
              <a:rPr sz="1350" b="1" spc="-4">
                <a:solidFill>
                  <a:srgbClr val="3B5A77"/>
                </a:solidFill>
                <a:latin typeface="Helvetica"/>
                <a:cs typeface="Helvetica"/>
              </a:rPr>
              <a:t>INFN</a:t>
            </a:r>
            <a:r>
              <a:rPr sz="1350" b="1" spc="4">
                <a:solidFill>
                  <a:srgbClr val="3B5A77"/>
                </a:solidFill>
                <a:latin typeface="Helvetica"/>
                <a:cs typeface="Helvetica"/>
              </a:rPr>
              <a:t> </a:t>
            </a:r>
            <a:r>
              <a:rPr sz="1350" b="1">
                <a:solidFill>
                  <a:srgbClr val="3B5A77"/>
                </a:solidFill>
                <a:latin typeface="Helvetica"/>
                <a:cs typeface="Helvetica"/>
              </a:rPr>
              <a:t>roles </a:t>
            </a:r>
            <a:r>
              <a:rPr sz="1350" spc="-4">
                <a:solidFill>
                  <a:srgbClr val="3B5A77"/>
                </a:solidFill>
                <a:latin typeface="Helvetica"/>
                <a:cs typeface="Helvetica"/>
              </a:rPr>
              <a:t>in </a:t>
            </a:r>
            <a:r>
              <a:rPr sz="1350">
                <a:solidFill>
                  <a:srgbClr val="3B5A77"/>
                </a:solidFill>
                <a:latin typeface="Helvetica"/>
                <a:cs typeface="Helvetica"/>
              </a:rPr>
              <a:t>the</a:t>
            </a:r>
            <a:r>
              <a:rPr sz="1350" spc="-4">
                <a:solidFill>
                  <a:srgbClr val="3B5A77"/>
                </a:solidFill>
                <a:latin typeface="Helvetica"/>
                <a:cs typeface="Helvetica"/>
              </a:rPr>
              <a:t> </a:t>
            </a:r>
            <a:r>
              <a:rPr sz="1350">
                <a:solidFill>
                  <a:srgbClr val="3B5A77"/>
                </a:solidFill>
                <a:latin typeface="Helvetica"/>
                <a:cs typeface="Helvetica"/>
              </a:rPr>
              <a:t>PDS</a:t>
            </a:r>
            <a:r>
              <a:rPr sz="1350" spc="4">
                <a:solidFill>
                  <a:srgbClr val="3B5A77"/>
                </a:solidFill>
                <a:latin typeface="Helvetica"/>
                <a:cs typeface="Helvetica"/>
              </a:rPr>
              <a:t> </a:t>
            </a:r>
            <a:r>
              <a:rPr sz="1350" spc="-4">
                <a:solidFill>
                  <a:srgbClr val="3B5A77"/>
                </a:solidFill>
                <a:latin typeface="Helvetica"/>
                <a:cs typeface="Helvetica"/>
              </a:rPr>
              <a:t>Consortium:</a:t>
            </a:r>
            <a:r>
              <a:rPr sz="1350" spc="19">
                <a:solidFill>
                  <a:srgbClr val="3B5A77"/>
                </a:solidFill>
                <a:latin typeface="Helvetica"/>
                <a:cs typeface="Helvetica"/>
              </a:rPr>
              <a:t> </a:t>
            </a:r>
            <a:r>
              <a:rPr sz="1350" b="1" spc="-4">
                <a:solidFill>
                  <a:srgbClr val="3B5A77"/>
                </a:solidFill>
                <a:latin typeface="Helvetica"/>
                <a:cs typeface="Helvetica"/>
              </a:rPr>
              <a:t>Convenors</a:t>
            </a:r>
            <a:r>
              <a:rPr sz="1350" b="1" spc="30">
                <a:solidFill>
                  <a:srgbClr val="3B5A77"/>
                </a:solidFill>
                <a:latin typeface="Helvetica"/>
                <a:cs typeface="Helvetica"/>
              </a:rPr>
              <a:t> </a:t>
            </a:r>
            <a:r>
              <a:rPr sz="1350">
                <a:solidFill>
                  <a:srgbClr val="3B5A77"/>
                </a:solidFill>
                <a:latin typeface="Helvetica"/>
                <a:cs typeface="Helvetica"/>
              </a:rPr>
              <a:t>(A. </a:t>
            </a:r>
            <a:r>
              <a:rPr sz="1350" spc="-4">
                <a:solidFill>
                  <a:srgbClr val="3B5A77"/>
                </a:solidFill>
                <a:latin typeface="Helvetica"/>
                <a:cs typeface="Helvetica"/>
              </a:rPr>
              <a:t>Montanari,</a:t>
            </a:r>
            <a:r>
              <a:rPr sz="1350" spc="15">
                <a:solidFill>
                  <a:srgbClr val="3B5A77"/>
                </a:solidFill>
                <a:latin typeface="Helvetica"/>
                <a:cs typeface="Helvetica"/>
              </a:rPr>
              <a:t> </a:t>
            </a:r>
            <a:r>
              <a:rPr sz="1350" spc="-86">
                <a:solidFill>
                  <a:srgbClr val="3B5A77"/>
                </a:solidFill>
                <a:latin typeface="Helvetica"/>
                <a:cs typeface="Helvetica"/>
              </a:rPr>
              <a:t>P.</a:t>
            </a:r>
            <a:r>
              <a:rPr sz="1350" spc="4">
                <a:solidFill>
                  <a:srgbClr val="3B5A77"/>
                </a:solidFill>
                <a:latin typeface="Helvetica"/>
                <a:cs typeface="Helvetica"/>
              </a:rPr>
              <a:t> </a:t>
            </a:r>
            <a:r>
              <a:rPr sz="1350" spc="-4">
                <a:solidFill>
                  <a:srgbClr val="3B5A77"/>
                </a:solidFill>
                <a:latin typeface="Helvetica"/>
                <a:cs typeface="Helvetica"/>
              </a:rPr>
              <a:t>Sala,</a:t>
            </a:r>
            <a:r>
              <a:rPr sz="1350" spc="15">
                <a:solidFill>
                  <a:srgbClr val="3B5A77"/>
                </a:solidFill>
                <a:latin typeface="Helvetica"/>
                <a:cs typeface="Helvetica"/>
              </a:rPr>
              <a:t> </a:t>
            </a:r>
            <a:r>
              <a:rPr sz="1350" b="1" spc="-4">
                <a:solidFill>
                  <a:srgbClr val="B65A1F"/>
                </a:solidFill>
                <a:latin typeface="Helvetica"/>
                <a:cs typeface="Helvetica"/>
              </a:rPr>
              <a:t>C. Cattadori</a:t>
            </a:r>
            <a:r>
              <a:rPr sz="1350" spc="-4">
                <a:solidFill>
                  <a:srgbClr val="3B5A77"/>
                </a:solidFill>
                <a:latin typeface="Helvetica"/>
                <a:cs typeface="Helvetica"/>
              </a:rPr>
              <a:t>), </a:t>
            </a:r>
            <a:r>
              <a:rPr sz="1350" spc="-363">
                <a:solidFill>
                  <a:srgbClr val="3B5A77"/>
                </a:solidFill>
                <a:latin typeface="Helvetica"/>
                <a:cs typeface="Helvetica"/>
              </a:rPr>
              <a:t> </a:t>
            </a:r>
            <a:r>
              <a:rPr sz="1350" b="1" spc="-4">
                <a:solidFill>
                  <a:srgbClr val="3B5A77"/>
                </a:solidFill>
                <a:latin typeface="Helvetica"/>
                <a:cs typeface="Helvetica"/>
              </a:rPr>
              <a:t>Management</a:t>
            </a:r>
            <a:r>
              <a:rPr sz="1350" b="1" spc="4">
                <a:solidFill>
                  <a:srgbClr val="3B5A77"/>
                </a:solidFill>
                <a:latin typeface="Helvetica"/>
                <a:cs typeface="Helvetica"/>
              </a:rPr>
              <a:t> </a:t>
            </a:r>
            <a:r>
              <a:rPr sz="1350" b="1" spc="-4">
                <a:solidFill>
                  <a:srgbClr val="3B5A77"/>
                </a:solidFill>
                <a:latin typeface="Helvetica"/>
                <a:cs typeface="Helvetica"/>
              </a:rPr>
              <a:t>Board</a:t>
            </a:r>
            <a:r>
              <a:rPr sz="1350" spc="-4">
                <a:solidFill>
                  <a:srgbClr val="3B5A77"/>
                </a:solidFill>
                <a:latin typeface="Helvetica"/>
                <a:cs typeface="Helvetica"/>
              </a:rPr>
              <a:t>:</a:t>
            </a:r>
            <a:r>
              <a:rPr sz="1350" spc="4">
                <a:solidFill>
                  <a:srgbClr val="3B5A77"/>
                </a:solidFill>
                <a:latin typeface="Helvetica"/>
                <a:cs typeface="Helvetica"/>
              </a:rPr>
              <a:t> </a:t>
            </a:r>
            <a:r>
              <a:rPr sz="1350" spc="-75">
                <a:solidFill>
                  <a:srgbClr val="3B5A77"/>
                </a:solidFill>
                <a:latin typeface="Helvetica"/>
                <a:cs typeface="Helvetica"/>
              </a:rPr>
              <a:t>F.</a:t>
            </a:r>
            <a:r>
              <a:rPr sz="1350" spc="-23">
                <a:solidFill>
                  <a:srgbClr val="3B5A77"/>
                </a:solidFill>
                <a:latin typeface="Helvetica"/>
                <a:cs typeface="Helvetica"/>
              </a:rPr>
              <a:t> </a:t>
            </a:r>
            <a:r>
              <a:rPr sz="1350" spc="-19">
                <a:solidFill>
                  <a:srgbClr val="3B5A77"/>
                </a:solidFill>
                <a:latin typeface="Helvetica"/>
                <a:cs typeface="Helvetica"/>
              </a:rPr>
              <a:t>Terranova</a:t>
            </a:r>
            <a:r>
              <a:rPr sz="1350">
                <a:solidFill>
                  <a:srgbClr val="3B5A77"/>
                </a:solidFill>
                <a:latin typeface="Helvetica"/>
                <a:cs typeface="Helvetica"/>
              </a:rPr>
              <a:t> (INFN</a:t>
            </a:r>
            <a:r>
              <a:rPr sz="1350" spc="4">
                <a:solidFill>
                  <a:srgbClr val="3B5A77"/>
                </a:solidFill>
                <a:latin typeface="Helvetica"/>
                <a:cs typeface="Helvetica"/>
              </a:rPr>
              <a:t> </a:t>
            </a:r>
            <a:r>
              <a:rPr sz="1350" spc="-11">
                <a:solidFill>
                  <a:srgbClr val="3B5A77"/>
                </a:solidFill>
                <a:latin typeface="Helvetica"/>
                <a:cs typeface="Helvetica"/>
              </a:rPr>
              <a:t>repr.),</a:t>
            </a:r>
            <a:r>
              <a:rPr sz="1350" spc="304">
                <a:solidFill>
                  <a:srgbClr val="3B5A77"/>
                </a:solidFill>
                <a:latin typeface="Helvetica"/>
                <a:cs typeface="Helvetica"/>
              </a:rPr>
              <a:t> </a:t>
            </a:r>
            <a:r>
              <a:rPr sz="1350">
                <a:solidFill>
                  <a:srgbClr val="3B5A77"/>
                </a:solidFill>
                <a:latin typeface="Helvetica"/>
                <a:cs typeface="Helvetica"/>
              </a:rPr>
              <a:t>A.</a:t>
            </a:r>
            <a:r>
              <a:rPr sz="1350" spc="-4">
                <a:solidFill>
                  <a:srgbClr val="3B5A77"/>
                </a:solidFill>
                <a:latin typeface="Helvetica"/>
                <a:cs typeface="Helvetica"/>
              </a:rPr>
              <a:t> Montanari,</a:t>
            </a:r>
            <a:r>
              <a:rPr sz="1350" spc="11">
                <a:solidFill>
                  <a:srgbClr val="3B5A77"/>
                </a:solidFill>
                <a:latin typeface="Helvetica"/>
                <a:cs typeface="Helvetica"/>
              </a:rPr>
              <a:t> </a:t>
            </a:r>
            <a:r>
              <a:rPr sz="1350">
                <a:solidFill>
                  <a:srgbClr val="3B5A77"/>
                </a:solidFill>
                <a:latin typeface="Helvetica"/>
                <a:cs typeface="Helvetica"/>
              </a:rPr>
              <a:t>L.</a:t>
            </a:r>
            <a:r>
              <a:rPr sz="1350" spc="-4">
                <a:solidFill>
                  <a:srgbClr val="3B5A77"/>
                </a:solidFill>
                <a:latin typeface="Helvetica"/>
                <a:cs typeface="Helvetica"/>
              </a:rPr>
              <a:t> Patrizii</a:t>
            </a:r>
            <a:endParaRPr sz="1350">
              <a:solidFill>
                <a:prstClr val="black"/>
              </a:solidFill>
              <a:latin typeface="Helvetica"/>
              <a:cs typeface="Helvetica"/>
            </a:endParaRPr>
          </a:p>
          <a:p>
            <a:pPr marL="476" algn="ctr" defTabSz="685800"/>
            <a:r>
              <a:rPr sz="1350" b="1" spc="-15">
                <a:solidFill>
                  <a:srgbClr val="3B5A77"/>
                </a:solidFill>
                <a:latin typeface="Helvetica"/>
                <a:cs typeface="Helvetica"/>
              </a:rPr>
              <a:t>Technical</a:t>
            </a:r>
            <a:r>
              <a:rPr sz="1350" b="1" spc="4">
                <a:solidFill>
                  <a:srgbClr val="3B5A77"/>
                </a:solidFill>
                <a:latin typeface="Helvetica"/>
                <a:cs typeface="Helvetica"/>
              </a:rPr>
              <a:t> </a:t>
            </a:r>
            <a:r>
              <a:rPr sz="1350" b="1" spc="-4">
                <a:solidFill>
                  <a:srgbClr val="3B5A77"/>
                </a:solidFill>
                <a:latin typeface="Helvetica"/>
                <a:cs typeface="Helvetica"/>
              </a:rPr>
              <a:t>coordinators</a:t>
            </a:r>
            <a:r>
              <a:rPr sz="1350" spc="-4">
                <a:solidFill>
                  <a:srgbClr val="3B5A77"/>
                </a:solidFill>
                <a:latin typeface="Helvetica"/>
                <a:cs typeface="Helvetica"/>
              </a:rPr>
              <a:t>:</a:t>
            </a:r>
            <a:r>
              <a:rPr sz="1350" spc="4">
                <a:solidFill>
                  <a:srgbClr val="3B5A77"/>
                </a:solidFill>
                <a:latin typeface="Helvetica"/>
                <a:cs typeface="Helvetica"/>
              </a:rPr>
              <a:t> </a:t>
            </a:r>
            <a:r>
              <a:rPr sz="1350" spc="-4">
                <a:solidFill>
                  <a:srgbClr val="3B5A77"/>
                </a:solidFill>
                <a:latin typeface="Helvetica"/>
                <a:cs typeface="Helvetica"/>
              </a:rPr>
              <a:t>D.</a:t>
            </a:r>
            <a:r>
              <a:rPr sz="1350" spc="11">
                <a:solidFill>
                  <a:srgbClr val="3B5A77"/>
                </a:solidFill>
                <a:latin typeface="Helvetica"/>
                <a:cs typeface="Helvetica"/>
              </a:rPr>
              <a:t> </a:t>
            </a:r>
            <a:r>
              <a:rPr sz="1350" spc="-23">
                <a:solidFill>
                  <a:srgbClr val="3B5A77"/>
                </a:solidFill>
                <a:latin typeface="Helvetica"/>
                <a:cs typeface="Helvetica"/>
              </a:rPr>
              <a:t>Warner,</a:t>
            </a:r>
            <a:r>
              <a:rPr sz="1350" spc="11">
                <a:solidFill>
                  <a:srgbClr val="3B5A77"/>
                </a:solidFill>
                <a:latin typeface="Helvetica"/>
                <a:cs typeface="Helvetica"/>
              </a:rPr>
              <a:t> </a:t>
            </a:r>
            <a:r>
              <a:rPr sz="1350" b="1" spc="-75">
                <a:solidFill>
                  <a:srgbClr val="B65A1F"/>
                </a:solidFill>
                <a:latin typeface="Helvetica"/>
                <a:cs typeface="Helvetica"/>
              </a:rPr>
              <a:t>F.</a:t>
            </a:r>
            <a:r>
              <a:rPr sz="1350" b="1" spc="8">
                <a:solidFill>
                  <a:srgbClr val="B65A1F"/>
                </a:solidFill>
                <a:latin typeface="Helvetica"/>
                <a:cs typeface="Helvetica"/>
              </a:rPr>
              <a:t> </a:t>
            </a:r>
            <a:r>
              <a:rPr sz="1350" b="1" spc="-19">
                <a:solidFill>
                  <a:srgbClr val="B65A1F"/>
                </a:solidFill>
                <a:latin typeface="Helvetica"/>
                <a:cs typeface="Helvetica"/>
              </a:rPr>
              <a:t>Terranova</a:t>
            </a:r>
            <a:endParaRPr sz="1350">
              <a:solidFill>
                <a:prstClr val="black"/>
              </a:solidFill>
              <a:latin typeface="Helvetica"/>
              <a:cs typeface="Helvetica"/>
            </a:endParaRPr>
          </a:p>
        </p:txBody>
      </p:sp>
      <p:sp>
        <p:nvSpPr>
          <p:cNvPr id="26" name="object 26"/>
          <p:cNvSpPr txBox="1"/>
          <p:nvPr/>
        </p:nvSpPr>
        <p:spPr>
          <a:xfrm>
            <a:off x="1903400" y="3766528"/>
            <a:ext cx="447675" cy="425116"/>
          </a:xfrm>
          <a:prstGeom prst="rect">
            <a:avLst/>
          </a:prstGeom>
        </p:spPr>
        <p:txBody>
          <a:bodyPr vert="horz" wrap="square" lIns="0" tIns="9525" rIns="0" bIns="0" rtlCol="0">
            <a:spAutoFit/>
          </a:bodyPr>
          <a:lstStyle/>
          <a:p>
            <a:pPr marL="9525" defTabSz="685800">
              <a:spcBef>
                <a:spcPts val="75"/>
              </a:spcBef>
            </a:pPr>
            <a:r>
              <a:rPr sz="1350">
                <a:solidFill>
                  <a:srgbClr val="3B5A77"/>
                </a:solidFill>
                <a:latin typeface="Helvetica"/>
                <a:cs typeface="Helvetica"/>
              </a:rPr>
              <a:t>Br</a:t>
            </a:r>
            <a:r>
              <a:rPr sz="1350" spc="-8">
                <a:solidFill>
                  <a:srgbClr val="3B5A77"/>
                </a:solidFill>
                <a:latin typeface="Helvetica"/>
                <a:cs typeface="Helvetica"/>
              </a:rPr>
              <a:t>a</a:t>
            </a:r>
            <a:r>
              <a:rPr sz="1350">
                <a:solidFill>
                  <a:srgbClr val="3B5A77"/>
                </a:solidFill>
                <a:latin typeface="Helvetica"/>
                <a:cs typeface="Helvetica"/>
              </a:rPr>
              <a:t>sil</a:t>
            </a:r>
            <a:endParaRPr sz="1350">
              <a:solidFill>
                <a:prstClr val="black"/>
              </a:solidFill>
              <a:latin typeface="Helvetica"/>
              <a:cs typeface="Helvetica"/>
            </a:endParaRPr>
          </a:p>
          <a:p>
            <a:pPr marL="104299" defTabSz="685800">
              <a:spcBef>
                <a:spcPts val="4"/>
              </a:spcBef>
            </a:pPr>
            <a:r>
              <a:rPr sz="1350" spc="-8">
                <a:solidFill>
                  <a:srgbClr val="3B5A77"/>
                </a:solidFill>
                <a:latin typeface="Helvetica"/>
                <a:cs typeface="Helvetica"/>
              </a:rPr>
              <a:t>US</a:t>
            </a:r>
            <a:endParaRPr sz="1350">
              <a:solidFill>
                <a:prstClr val="black"/>
              </a:solidFill>
              <a:latin typeface="Helvetica"/>
              <a:cs typeface="Helvetica"/>
            </a:endParaRPr>
          </a:p>
        </p:txBody>
      </p:sp>
      <p:sp>
        <p:nvSpPr>
          <p:cNvPr id="27" name="object 27"/>
          <p:cNvSpPr txBox="1"/>
          <p:nvPr/>
        </p:nvSpPr>
        <p:spPr>
          <a:xfrm>
            <a:off x="6614350" y="3448774"/>
            <a:ext cx="741045" cy="632866"/>
          </a:xfrm>
          <a:prstGeom prst="rect">
            <a:avLst/>
          </a:prstGeom>
        </p:spPr>
        <p:txBody>
          <a:bodyPr vert="horz" wrap="square" lIns="0" tIns="9525" rIns="0" bIns="0" rtlCol="0">
            <a:spAutoFit/>
          </a:bodyPr>
          <a:lstStyle/>
          <a:p>
            <a:pPr algn="ctr" defTabSz="685800">
              <a:spcBef>
                <a:spcPts val="75"/>
              </a:spcBef>
            </a:pPr>
            <a:r>
              <a:rPr sz="1350" spc="-8">
                <a:solidFill>
                  <a:srgbClr val="3B5A77"/>
                </a:solidFill>
                <a:latin typeface="Helvetica"/>
                <a:cs typeface="Helvetica"/>
              </a:rPr>
              <a:t>US</a:t>
            </a:r>
            <a:endParaRPr sz="1350">
              <a:solidFill>
                <a:prstClr val="black"/>
              </a:solidFill>
              <a:latin typeface="Helvetica"/>
              <a:cs typeface="Helvetica"/>
            </a:endParaRPr>
          </a:p>
          <a:p>
            <a:pPr marL="9525" marR="3810" algn="ctr" defTabSz="685800">
              <a:spcBef>
                <a:spcPts val="4"/>
              </a:spcBef>
            </a:pPr>
            <a:r>
              <a:rPr sz="1350" spc="-4">
                <a:solidFill>
                  <a:srgbClr val="3B5A77"/>
                </a:solidFill>
                <a:latin typeface="Helvetica"/>
                <a:cs typeface="Helvetica"/>
              </a:rPr>
              <a:t>C</a:t>
            </a:r>
            <a:r>
              <a:rPr sz="1350" spc="-11">
                <a:solidFill>
                  <a:srgbClr val="3B5A77"/>
                </a:solidFill>
                <a:latin typeface="Helvetica"/>
                <a:cs typeface="Helvetica"/>
              </a:rPr>
              <a:t>o</a:t>
            </a:r>
            <a:r>
              <a:rPr sz="1350" spc="-4">
                <a:solidFill>
                  <a:srgbClr val="3B5A77"/>
                </a:solidFill>
                <a:latin typeface="Helvetica"/>
                <a:cs typeface="Helvetica"/>
              </a:rPr>
              <a:t>l</a:t>
            </a:r>
            <a:r>
              <a:rPr sz="1350" spc="-11">
                <a:solidFill>
                  <a:srgbClr val="3B5A77"/>
                </a:solidFill>
                <a:latin typeface="Helvetica"/>
                <a:cs typeface="Helvetica"/>
              </a:rPr>
              <a:t>o</a:t>
            </a:r>
            <a:r>
              <a:rPr sz="1350" spc="-4">
                <a:solidFill>
                  <a:srgbClr val="3B5A77"/>
                </a:solidFill>
                <a:latin typeface="Helvetica"/>
                <a:cs typeface="Helvetica"/>
              </a:rPr>
              <a:t>mb</a:t>
            </a:r>
            <a:r>
              <a:rPr sz="1350" spc="-11">
                <a:solidFill>
                  <a:srgbClr val="3B5A77"/>
                </a:solidFill>
                <a:latin typeface="Helvetica"/>
                <a:cs typeface="Helvetica"/>
              </a:rPr>
              <a:t>i</a:t>
            </a:r>
            <a:r>
              <a:rPr sz="1350" spc="-4">
                <a:solidFill>
                  <a:srgbClr val="3B5A77"/>
                </a:solidFill>
                <a:latin typeface="Helvetica"/>
                <a:cs typeface="Helvetica"/>
              </a:rPr>
              <a:t>a  Perù</a:t>
            </a:r>
            <a:endParaRPr sz="1350">
              <a:solidFill>
                <a:prstClr val="black"/>
              </a:solidFill>
              <a:latin typeface="Helvetica"/>
              <a:cs typeface="Helvetic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1027" y="961834"/>
            <a:ext cx="4896326" cy="425116"/>
          </a:xfrm>
          <a:prstGeom prst="rect">
            <a:avLst/>
          </a:prstGeom>
        </p:spPr>
        <p:txBody>
          <a:bodyPr vert="horz" wrap="square" lIns="0" tIns="9525" rIns="0" bIns="0" rtlCol="0">
            <a:spAutoFit/>
          </a:bodyPr>
          <a:lstStyle/>
          <a:p>
            <a:pPr marL="9525">
              <a:spcBef>
                <a:spcPts val="75"/>
              </a:spcBef>
            </a:pPr>
            <a:r>
              <a:rPr spc="-4">
                <a:solidFill>
                  <a:srgbClr val="E95124"/>
                </a:solidFill>
              </a:rPr>
              <a:t>The</a:t>
            </a:r>
            <a:r>
              <a:rPr spc="-11">
                <a:solidFill>
                  <a:srgbClr val="E95124"/>
                </a:solidFill>
              </a:rPr>
              <a:t> </a:t>
            </a:r>
            <a:r>
              <a:rPr>
                <a:solidFill>
                  <a:srgbClr val="E95124"/>
                </a:solidFill>
              </a:rPr>
              <a:t>DUNE</a:t>
            </a:r>
            <a:r>
              <a:rPr spc="-19">
                <a:solidFill>
                  <a:srgbClr val="E95124"/>
                </a:solidFill>
              </a:rPr>
              <a:t> </a:t>
            </a:r>
            <a:r>
              <a:rPr spc="-4">
                <a:solidFill>
                  <a:srgbClr val="E95124"/>
                </a:solidFill>
              </a:rPr>
              <a:t>second</a:t>
            </a:r>
            <a:r>
              <a:rPr spc="-15">
                <a:solidFill>
                  <a:srgbClr val="E95124"/>
                </a:solidFill>
              </a:rPr>
              <a:t> </a:t>
            </a:r>
            <a:r>
              <a:rPr>
                <a:solidFill>
                  <a:srgbClr val="E95124"/>
                </a:solidFill>
              </a:rPr>
              <a:t>module</a:t>
            </a:r>
            <a:r>
              <a:rPr spc="-15">
                <a:solidFill>
                  <a:srgbClr val="E95124"/>
                </a:solidFill>
              </a:rPr>
              <a:t> </a:t>
            </a:r>
            <a:r>
              <a:rPr>
                <a:solidFill>
                  <a:srgbClr val="E95124"/>
                </a:solidFill>
              </a:rPr>
              <a:t>(VD)</a:t>
            </a:r>
          </a:p>
        </p:txBody>
      </p:sp>
      <p:sp>
        <p:nvSpPr>
          <p:cNvPr id="3" name="object 3"/>
          <p:cNvSpPr txBox="1"/>
          <p:nvPr/>
        </p:nvSpPr>
        <p:spPr>
          <a:xfrm>
            <a:off x="1391335" y="1500379"/>
            <a:ext cx="6216968" cy="2294859"/>
          </a:xfrm>
          <a:prstGeom prst="rect">
            <a:avLst/>
          </a:prstGeom>
        </p:spPr>
        <p:txBody>
          <a:bodyPr vert="horz" wrap="square" lIns="0" tIns="9525" rIns="0" bIns="0" rtlCol="0">
            <a:spAutoFit/>
          </a:bodyPr>
          <a:lstStyle/>
          <a:p>
            <a:pPr marL="9525" defTabSz="685800">
              <a:spcBef>
                <a:spcPts val="75"/>
              </a:spcBef>
            </a:pPr>
            <a:r>
              <a:rPr sz="1350" spc="-4">
                <a:solidFill>
                  <a:srgbClr val="3B5A77"/>
                </a:solidFill>
                <a:latin typeface="Helvetica"/>
                <a:cs typeface="Helvetica"/>
              </a:rPr>
              <a:t>Several </a:t>
            </a:r>
            <a:r>
              <a:rPr sz="1350" spc="-11">
                <a:solidFill>
                  <a:srgbClr val="3B5A77"/>
                </a:solidFill>
                <a:latin typeface="Helvetica"/>
                <a:cs typeface="Helvetica"/>
              </a:rPr>
              <a:t>news</a:t>
            </a:r>
            <a:r>
              <a:rPr sz="1350" spc="30">
                <a:solidFill>
                  <a:srgbClr val="3B5A77"/>
                </a:solidFill>
                <a:latin typeface="Helvetica"/>
                <a:cs typeface="Helvetica"/>
              </a:rPr>
              <a:t> </a:t>
            </a:r>
            <a:r>
              <a:rPr sz="1350" spc="-4">
                <a:solidFill>
                  <a:srgbClr val="3B5A77"/>
                </a:solidFill>
                <a:latin typeface="Helvetica"/>
                <a:cs typeface="Helvetica"/>
              </a:rPr>
              <a:t>since</a:t>
            </a:r>
            <a:r>
              <a:rPr sz="1350" spc="-8">
                <a:solidFill>
                  <a:srgbClr val="3B5A77"/>
                </a:solidFill>
                <a:latin typeface="Helvetica"/>
                <a:cs typeface="Helvetica"/>
              </a:rPr>
              <a:t> </a:t>
            </a:r>
            <a:r>
              <a:rPr sz="1350" spc="-4">
                <a:solidFill>
                  <a:srgbClr val="3B5A77"/>
                </a:solidFill>
                <a:latin typeface="Helvetica"/>
                <a:cs typeface="Helvetica"/>
              </a:rPr>
              <a:t>Dec</a:t>
            </a:r>
            <a:r>
              <a:rPr sz="1350">
                <a:solidFill>
                  <a:srgbClr val="3B5A77"/>
                </a:solidFill>
                <a:latin typeface="Helvetica"/>
                <a:cs typeface="Helvetica"/>
              </a:rPr>
              <a:t> </a:t>
            </a:r>
            <a:r>
              <a:rPr sz="1350" spc="-4">
                <a:solidFill>
                  <a:srgbClr val="3B5A77"/>
                </a:solidFill>
                <a:latin typeface="Helvetica"/>
                <a:cs typeface="Helvetica"/>
              </a:rPr>
              <a:t>2020:</a:t>
            </a:r>
            <a:endParaRPr sz="1350">
              <a:solidFill>
                <a:prstClr val="black"/>
              </a:solidFill>
              <a:latin typeface="Helvetica"/>
              <a:cs typeface="Helvetica"/>
            </a:endParaRPr>
          </a:p>
          <a:p>
            <a:pPr marL="224314" indent="-215265" defTabSz="685800">
              <a:buFont typeface="Arial"/>
              <a:buChar char="•"/>
              <a:tabLst>
                <a:tab pos="224314" algn="l"/>
                <a:tab pos="224790" algn="l"/>
              </a:tabLst>
            </a:pPr>
            <a:r>
              <a:rPr sz="1350">
                <a:solidFill>
                  <a:srgbClr val="3B5A77"/>
                </a:solidFill>
                <a:latin typeface="Helvetica"/>
                <a:cs typeface="Helvetica"/>
              </a:rPr>
              <a:t>The</a:t>
            </a:r>
            <a:r>
              <a:rPr sz="1350" spc="360">
                <a:solidFill>
                  <a:srgbClr val="3B5A77"/>
                </a:solidFill>
                <a:latin typeface="Helvetica"/>
                <a:cs typeface="Helvetica"/>
              </a:rPr>
              <a:t> </a:t>
            </a:r>
            <a:r>
              <a:rPr sz="1350" spc="-4">
                <a:solidFill>
                  <a:srgbClr val="3B5A77"/>
                </a:solidFill>
                <a:latin typeface="Helvetica"/>
                <a:cs typeface="Helvetica"/>
              </a:rPr>
              <a:t>design</a:t>
            </a:r>
            <a:r>
              <a:rPr sz="1350" spc="8">
                <a:solidFill>
                  <a:srgbClr val="3B5A77"/>
                </a:solidFill>
                <a:latin typeface="Helvetica"/>
                <a:cs typeface="Helvetica"/>
              </a:rPr>
              <a:t> </a:t>
            </a:r>
            <a:r>
              <a:rPr sz="1350">
                <a:solidFill>
                  <a:srgbClr val="3B5A77"/>
                </a:solidFill>
                <a:latin typeface="Helvetica"/>
                <a:cs typeface="Helvetica"/>
              </a:rPr>
              <a:t>of </a:t>
            </a:r>
            <a:r>
              <a:rPr sz="1350" spc="-4">
                <a:solidFill>
                  <a:srgbClr val="3B5A77"/>
                </a:solidFill>
                <a:latin typeface="Helvetica"/>
                <a:cs typeface="Helvetica"/>
              </a:rPr>
              <a:t>the</a:t>
            </a:r>
            <a:r>
              <a:rPr sz="1350" spc="4">
                <a:solidFill>
                  <a:srgbClr val="3B5A77"/>
                </a:solidFill>
                <a:latin typeface="Helvetica"/>
                <a:cs typeface="Helvetica"/>
              </a:rPr>
              <a:t> </a:t>
            </a:r>
            <a:r>
              <a:rPr sz="1350" u="heavy" spc="-11">
                <a:solidFill>
                  <a:srgbClr val="3B5A77"/>
                </a:solidFill>
                <a:uFill>
                  <a:solidFill>
                    <a:srgbClr val="3B5A77"/>
                  </a:solidFill>
                </a:uFill>
                <a:latin typeface="Helvetica"/>
                <a:cs typeface="Helvetica"/>
              </a:rPr>
              <a:t>whole</a:t>
            </a:r>
            <a:r>
              <a:rPr sz="1350" spc="30">
                <a:solidFill>
                  <a:srgbClr val="3B5A77"/>
                </a:solidFill>
                <a:latin typeface="Helvetica"/>
                <a:cs typeface="Helvetica"/>
              </a:rPr>
              <a:t> </a:t>
            </a:r>
            <a:r>
              <a:rPr sz="1350" spc="-4">
                <a:solidFill>
                  <a:srgbClr val="3B5A77"/>
                </a:solidFill>
                <a:latin typeface="Helvetica"/>
                <a:cs typeface="Helvetica"/>
              </a:rPr>
              <a:t>second</a:t>
            </a:r>
            <a:r>
              <a:rPr sz="1350" spc="8">
                <a:solidFill>
                  <a:srgbClr val="3B5A77"/>
                </a:solidFill>
                <a:latin typeface="Helvetica"/>
                <a:cs typeface="Helvetica"/>
              </a:rPr>
              <a:t> </a:t>
            </a:r>
            <a:r>
              <a:rPr sz="1350" spc="-4">
                <a:solidFill>
                  <a:srgbClr val="3B5A77"/>
                </a:solidFill>
                <a:latin typeface="Helvetica"/>
                <a:cs typeface="Helvetica"/>
              </a:rPr>
              <a:t>DUNE</a:t>
            </a:r>
            <a:r>
              <a:rPr sz="1350" spc="4">
                <a:solidFill>
                  <a:srgbClr val="3B5A77"/>
                </a:solidFill>
                <a:latin typeface="Helvetica"/>
                <a:cs typeface="Helvetica"/>
              </a:rPr>
              <a:t> </a:t>
            </a:r>
            <a:r>
              <a:rPr sz="1350" spc="-4">
                <a:solidFill>
                  <a:srgbClr val="3B5A77"/>
                </a:solidFill>
                <a:latin typeface="Helvetica"/>
                <a:cs typeface="Helvetica"/>
              </a:rPr>
              <a:t>module</a:t>
            </a:r>
            <a:r>
              <a:rPr sz="1350" spc="8">
                <a:solidFill>
                  <a:srgbClr val="3B5A77"/>
                </a:solidFill>
                <a:latin typeface="Helvetica"/>
                <a:cs typeface="Helvetica"/>
              </a:rPr>
              <a:t> </a:t>
            </a:r>
            <a:r>
              <a:rPr sz="1350" spc="-4">
                <a:solidFill>
                  <a:srgbClr val="3B5A77"/>
                </a:solidFill>
                <a:latin typeface="Helvetica"/>
                <a:cs typeface="Helvetica"/>
              </a:rPr>
              <a:t>has</a:t>
            </a:r>
            <a:r>
              <a:rPr sz="1350">
                <a:solidFill>
                  <a:srgbClr val="3B5A77"/>
                </a:solidFill>
                <a:latin typeface="Helvetica"/>
                <a:cs typeface="Helvetica"/>
              </a:rPr>
              <a:t> </a:t>
            </a:r>
            <a:r>
              <a:rPr sz="1350" spc="-4">
                <a:solidFill>
                  <a:srgbClr val="3B5A77"/>
                </a:solidFill>
                <a:latin typeface="Helvetica"/>
                <a:cs typeface="Helvetica"/>
              </a:rPr>
              <a:t>been</a:t>
            </a:r>
            <a:r>
              <a:rPr sz="1350" spc="8">
                <a:solidFill>
                  <a:srgbClr val="3B5A77"/>
                </a:solidFill>
                <a:latin typeface="Helvetica"/>
                <a:cs typeface="Helvetica"/>
              </a:rPr>
              <a:t> </a:t>
            </a:r>
            <a:r>
              <a:rPr sz="1350" spc="-4">
                <a:solidFill>
                  <a:srgbClr val="3B5A77"/>
                </a:solidFill>
                <a:latin typeface="Helvetica"/>
                <a:cs typeface="Helvetica"/>
              </a:rPr>
              <a:t>finalized</a:t>
            </a:r>
            <a:endParaRPr sz="1350">
              <a:solidFill>
                <a:prstClr val="black"/>
              </a:solidFill>
              <a:latin typeface="Helvetica"/>
              <a:cs typeface="Helvetica"/>
            </a:endParaRPr>
          </a:p>
          <a:p>
            <a:pPr marL="224314" indent="-215265" defTabSz="685800">
              <a:buFont typeface="Arial"/>
              <a:buChar char="•"/>
              <a:tabLst>
                <a:tab pos="224314" algn="l"/>
                <a:tab pos="224790" algn="l"/>
              </a:tabLst>
            </a:pPr>
            <a:r>
              <a:rPr sz="1350">
                <a:solidFill>
                  <a:srgbClr val="3B5A77"/>
                </a:solidFill>
                <a:latin typeface="Helvetica"/>
                <a:cs typeface="Helvetica"/>
              </a:rPr>
              <a:t>The</a:t>
            </a:r>
            <a:r>
              <a:rPr sz="1350" spc="-15">
                <a:solidFill>
                  <a:srgbClr val="3B5A77"/>
                </a:solidFill>
                <a:latin typeface="Helvetica"/>
                <a:cs typeface="Helvetica"/>
              </a:rPr>
              <a:t> </a:t>
            </a:r>
            <a:r>
              <a:rPr sz="1350" spc="-4">
                <a:solidFill>
                  <a:srgbClr val="3B5A77"/>
                </a:solidFill>
                <a:latin typeface="Helvetica"/>
                <a:cs typeface="Helvetica"/>
              </a:rPr>
              <a:t>CDR</a:t>
            </a:r>
            <a:r>
              <a:rPr sz="1350" spc="4">
                <a:solidFill>
                  <a:srgbClr val="3B5A77"/>
                </a:solidFill>
                <a:latin typeface="Helvetica"/>
                <a:cs typeface="Helvetica"/>
              </a:rPr>
              <a:t> </a:t>
            </a:r>
            <a:r>
              <a:rPr sz="1350">
                <a:solidFill>
                  <a:srgbClr val="3B5A77"/>
                </a:solidFill>
                <a:latin typeface="Helvetica"/>
                <a:cs typeface="Helvetica"/>
              </a:rPr>
              <a:t>is </a:t>
            </a:r>
            <a:r>
              <a:rPr sz="1350" spc="-4">
                <a:solidFill>
                  <a:srgbClr val="3B5A77"/>
                </a:solidFill>
                <a:latin typeface="Helvetica"/>
                <a:cs typeface="Helvetica"/>
              </a:rPr>
              <a:t>ready</a:t>
            </a:r>
            <a:r>
              <a:rPr sz="1350">
                <a:solidFill>
                  <a:srgbClr val="3B5A77"/>
                </a:solidFill>
                <a:latin typeface="Helvetica"/>
                <a:cs typeface="Helvetica"/>
              </a:rPr>
              <a:t> </a:t>
            </a:r>
            <a:r>
              <a:rPr sz="1350" spc="-8">
                <a:solidFill>
                  <a:srgbClr val="3B5A77"/>
                </a:solidFill>
                <a:latin typeface="Helvetica"/>
                <a:cs typeface="Helvetica"/>
              </a:rPr>
              <a:t>but</a:t>
            </a:r>
            <a:r>
              <a:rPr sz="1350" spc="-4">
                <a:solidFill>
                  <a:srgbClr val="3B5A77"/>
                </a:solidFill>
                <a:latin typeface="Helvetica"/>
                <a:cs typeface="Helvetica"/>
              </a:rPr>
              <a:t> </a:t>
            </a:r>
            <a:r>
              <a:rPr sz="1350" spc="-8">
                <a:solidFill>
                  <a:srgbClr val="3B5A77"/>
                </a:solidFill>
                <a:latin typeface="Helvetica"/>
                <a:cs typeface="Helvetica"/>
              </a:rPr>
              <a:t>not</a:t>
            </a:r>
            <a:r>
              <a:rPr sz="1350">
                <a:solidFill>
                  <a:srgbClr val="3B5A77"/>
                </a:solidFill>
                <a:latin typeface="Helvetica"/>
                <a:cs typeface="Helvetica"/>
              </a:rPr>
              <a:t> </a:t>
            </a:r>
            <a:r>
              <a:rPr sz="1350" spc="-11">
                <a:solidFill>
                  <a:srgbClr val="3B5A77"/>
                </a:solidFill>
                <a:latin typeface="Helvetica"/>
                <a:cs typeface="Helvetica"/>
              </a:rPr>
              <a:t>yet</a:t>
            </a:r>
            <a:r>
              <a:rPr sz="1350" spc="19">
                <a:solidFill>
                  <a:srgbClr val="3B5A77"/>
                </a:solidFill>
                <a:latin typeface="Helvetica"/>
                <a:cs typeface="Helvetica"/>
              </a:rPr>
              <a:t> </a:t>
            </a:r>
            <a:r>
              <a:rPr sz="1350" spc="-4">
                <a:solidFill>
                  <a:srgbClr val="3B5A77"/>
                </a:solidFill>
                <a:latin typeface="Helvetica"/>
                <a:cs typeface="Helvetica"/>
              </a:rPr>
              <a:t>publicly</a:t>
            </a:r>
            <a:r>
              <a:rPr sz="1350" spc="11">
                <a:solidFill>
                  <a:srgbClr val="3B5A77"/>
                </a:solidFill>
                <a:latin typeface="Helvetica"/>
                <a:cs typeface="Helvetica"/>
              </a:rPr>
              <a:t> </a:t>
            </a:r>
            <a:r>
              <a:rPr sz="1350" spc="-4">
                <a:solidFill>
                  <a:srgbClr val="3B5A77"/>
                </a:solidFill>
                <a:latin typeface="Helvetica"/>
                <a:cs typeface="Helvetica"/>
              </a:rPr>
              <a:t>available</a:t>
            </a:r>
            <a:r>
              <a:rPr sz="1350" spc="11">
                <a:solidFill>
                  <a:srgbClr val="3B5A77"/>
                </a:solidFill>
                <a:latin typeface="Helvetica"/>
                <a:cs typeface="Helvetica"/>
              </a:rPr>
              <a:t> </a:t>
            </a:r>
            <a:r>
              <a:rPr sz="1350" spc="-4">
                <a:solidFill>
                  <a:srgbClr val="3B5A77"/>
                </a:solidFill>
                <a:latin typeface="Helvetica"/>
                <a:cs typeface="Helvetica"/>
              </a:rPr>
              <a:t>(expected:</a:t>
            </a:r>
            <a:r>
              <a:rPr sz="1350" spc="15">
                <a:solidFill>
                  <a:srgbClr val="3B5A77"/>
                </a:solidFill>
                <a:latin typeface="Helvetica"/>
                <a:cs typeface="Helvetica"/>
              </a:rPr>
              <a:t> </a:t>
            </a:r>
            <a:r>
              <a:rPr sz="1350" spc="-4">
                <a:solidFill>
                  <a:srgbClr val="3B5A77"/>
                </a:solidFill>
                <a:latin typeface="Helvetica"/>
                <a:cs typeface="Helvetica"/>
              </a:rPr>
              <a:t>summer</a:t>
            </a:r>
            <a:r>
              <a:rPr sz="1350">
                <a:solidFill>
                  <a:srgbClr val="3B5A77"/>
                </a:solidFill>
                <a:latin typeface="Helvetica"/>
                <a:cs typeface="Helvetica"/>
              </a:rPr>
              <a:t> </a:t>
            </a:r>
            <a:r>
              <a:rPr sz="1350" spc="-4">
                <a:solidFill>
                  <a:srgbClr val="3B5A77"/>
                </a:solidFill>
                <a:latin typeface="Helvetica"/>
                <a:cs typeface="Helvetica"/>
              </a:rPr>
              <a:t>2021).</a:t>
            </a:r>
            <a:r>
              <a:rPr sz="1350" spc="11">
                <a:solidFill>
                  <a:srgbClr val="3B5A77"/>
                </a:solidFill>
                <a:latin typeface="Helvetica"/>
                <a:cs typeface="Helvetica"/>
              </a:rPr>
              <a:t> </a:t>
            </a:r>
            <a:r>
              <a:rPr sz="1350">
                <a:solidFill>
                  <a:srgbClr val="3B5A77"/>
                </a:solidFill>
                <a:latin typeface="Helvetica"/>
                <a:cs typeface="Helvetica"/>
              </a:rPr>
              <a:t>I</a:t>
            </a:r>
            <a:r>
              <a:rPr sz="1350" spc="-4">
                <a:solidFill>
                  <a:srgbClr val="3B5A77"/>
                </a:solidFill>
                <a:latin typeface="Helvetica"/>
                <a:cs typeface="Helvetica"/>
              </a:rPr>
              <a:t> </a:t>
            </a:r>
            <a:r>
              <a:rPr sz="1350" spc="-11">
                <a:solidFill>
                  <a:srgbClr val="3B5A77"/>
                </a:solidFill>
                <a:latin typeface="Helvetica"/>
                <a:cs typeface="Helvetica"/>
              </a:rPr>
              <a:t>will</a:t>
            </a:r>
            <a:endParaRPr sz="1350">
              <a:solidFill>
                <a:prstClr val="black"/>
              </a:solidFill>
              <a:latin typeface="Helvetica"/>
              <a:cs typeface="Helvetica"/>
            </a:endParaRPr>
          </a:p>
          <a:p>
            <a:pPr marL="224314" defTabSz="685800"/>
            <a:r>
              <a:rPr sz="1350" spc="-4">
                <a:solidFill>
                  <a:srgbClr val="3B5A77"/>
                </a:solidFill>
                <a:latin typeface="Helvetica"/>
                <a:cs typeface="Helvetica"/>
              </a:rPr>
              <a:t>show</a:t>
            </a:r>
            <a:r>
              <a:rPr sz="1350" spc="8">
                <a:solidFill>
                  <a:srgbClr val="3B5A77"/>
                </a:solidFill>
                <a:latin typeface="Helvetica"/>
                <a:cs typeface="Helvetica"/>
              </a:rPr>
              <a:t> </a:t>
            </a:r>
            <a:r>
              <a:rPr sz="1350" spc="-4">
                <a:solidFill>
                  <a:srgbClr val="3B5A77"/>
                </a:solidFill>
                <a:latin typeface="Helvetica"/>
                <a:cs typeface="Helvetica"/>
              </a:rPr>
              <a:t>some parts</a:t>
            </a:r>
            <a:r>
              <a:rPr sz="1350" spc="4">
                <a:solidFill>
                  <a:srgbClr val="3B5A77"/>
                </a:solidFill>
                <a:latin typeface="Helvetica"/>
                <a:cs typeface="Helvetica"/>
              </a:rPr>
              <a:t> </a:t>
            </a:r>
            <a:r>
              <a:rPr sz="1350" spc="-4">
                <a:solidFill>
                  <a:srgbClr val="3B5A77"/>
                </a:solidFill>
                <a:latin typeface="Helvetica"/>
                <a:cs typeface="Helvetica"/>
              </a:rPr>
              <a:t>that</a:t>
            </a:r>
            <a:r>
              <a:rPr sz="1350" spc="8">
                <a:solidFill>
                  <a:srgbClr val="3B5A77"/>
                </a:solidFill>
                <a:latin typeface="Helvetica"/>
                <a:cs typeface="Helvetica"/>
              </a:rPr>
              <a:t> </a:t>
            </a:r>
            <a:r>
              <a:rPr sz="1350" spc="-4">
                <a:solidFill>
                  <a:srgbClr val="3B5A77"/>
                </a:solidFill>
                <a:latin typeface="Helvetica"/>
                <a:cs typeface="Helvetica"/>
              </a:rPr>
              <a:t>should</a:t>
            </a:r>
            <a:r>
              <a:rPr sz="1350" spc="8">
                <a:solidFill>
                  <a:srgbClr val="3B5A77"/>
                </a:solidFill>
                <a:latin typeface="Helvetica"/>
                <a:cs typeface="Helvetica"/>
              </a:rPr>
              <a:t> </a:t>
            </a:r>
            <a:r>
              <a:rPr sz="1350" spc="-4">
                <a:solidFill>
                  <a:srgbClr val="3B5A77"/>
                </a:solidFill>
                <a:latin typeface="Helvetica"/>
                <a:cs typeface="Helvetica"/>
              </a:rPr>
              <a:t>be</a:t>
            </a:r>
            <a:r>
              <a:rPr sz="1350" spc="-8">
                <a:solidFill>
                  <a:srgbClr val="3B5A77"/>
                </a:solidFill>
                <a:latin typeface="Helvetica"/>
                <a:cs typeface="Helvetica"/>
              </a:rPr>
              <a:t> </a:t>
            </a:r>
            <a:r>
              <a:rPr sz="1350" spc="-4">
                <a:solidFill>
                  <a:srgbClr val="3B5A77"/>
                </a:solidFill>
                <a:latin typeface="Helvetica"/>
                <a:cs typeface="Helvetica"/>
              </a:rPr>
              <a:t>considered</a:t>
            </a:r>
            <a:r>
              <a:rPr sz="1350" spc="19">
                <a:solidFill>
                  <a:srgbClr val="3B5A77"/>
                </a:solidFill>
                <a:latin typeface="Helvetica"/>
                <a:cs typeface="Helvetica"/>
              </a:rPr>
              <a:t> </a:t>
            </a:r>
            <a:r>
              <a:rPr sz="1350" spc="-4">
                <a:solidFill>
                  <a:srgbClr val="3B5A77"/>
                </a:solidFill>
                <a:latin typeface="Helvetica"/>
                <a:cs typeface="Helvetica"/>
              </a:rPr>
              <a:t>as</a:t>
            </a:r>
            <a:r>
              <a:rPr sz="1350">
                <a:solidFill>
                  <a:srgbClr val="3B5A77"/>
                </a:solidFill>
                <a:latin typeface="Helvetica"/>
                <a:cs typeface="Helvetica"/>
              </a:rPr>
              <a:t> </a:t>
            </a:r>
            <a:r>
              <a:rPr sz="1350" spc="-4">
                <a:solidFill>
                  <a:srgbClr val="3B5A77"/>
                </a:solidFill>
                <a:latin typeface="Helvetica"/>
                <a:cs typeface="Helvetica"/>
              </a:rPr>
              <a:t>confidential</a:t>
            </a:r>
            <a:endParaRPr sz="1350">
              <a:solidFill>
                <a:prstClr val="black"/>
              </a:solidFill>
              <a:latin typeface="Helvetica"/>
              <a:cs typeface="Helvetica"/>
            </a:endParaRPr>
          </a:p>
          <a:p>
            <a:pPr marL="224314" indent="-215265" defTabSz="685800">
              <a:buFont typeface="Arial"/>
              <a:buChar char="•"/>
              <a:tabLst>
                <a:tab pos="224314" algn="l"/>
                <a:tab pos="224790" algn="l"/>
              </a:tabLst>
            </a:pPr>
            <a:r>
              <a:rPr sz="1350">
                <a:solidFill>
                  <a:srgbClr val="3B5A77"/>
                </a:solidFill>
                <a:latin typeface="Helvetica"/>
                <a:cs typeface="Helvetica"/>
              </a:rPr>
              <a:t>The</a:t>
            </a:r>
            <a:r>
              <a:rPr sz="1350" spc="-23">
                <a:solidFill>
                  <a:srgbClr val="3B5A77"/>
                </a:solidFill>
                <a:latin typeface="Helvetica"/>
                <a:cs typeface="Helvetica"/>
              </a:rPr>
              <a:t> </a:t>
            </a:r>
            <a:r>
              <a:rPr sz="1350">
                <a:solidFill>
                  <a:srgbClr val="3B5A77"/>
                </a:solidFill>
                <a:latin typeface="Helvetica"/>
                <a:cs typeface="Helvetica"/>
              </a:rPr>
              <a:t>cost</a:t>
            </a:r>
            <a:r>
              <a:rPr sz="1350" spc="-4">
                <a:solidFill>
                  <a:srgbClr val="3B5A77"/>
                </a:solidFill>
                <a:latin typeface="Helvetica"/>
                <a:cs typeface="Helvetica"/>
              </a:rPr>
              <a:t> sharing</a:t>
            </a:r>
            <a:r>
              <a:rPr sz="1350">
                <a:solidFill>
                  <a:srgbClr val="3B5A77"/>
                </a:solidFill>
                <a:latin typeface="Helvetica"/>
                <a:cs typeface="Helvetica"/>
              </a:rPr>
              <a:t> </a:t>
            </a:r>
            <a:r>
              <a:rPr sz="1350" spc="-4">
                <a:solidFill>
                  <a:srgbClr val="3B5A77"/>
                </a:solidFill>
                <a:latin typeface="Helvetica"/>
                <a:cs typeface="Helvetica"/>
              </a:rPr>
              <a:t>is</a:t>
            </a:r>
            <a:r>
              <a:rPr sz="1350" spc="-8">
                <a:solidFill>
                  <a:srgbClr val="3B5A77"/>
                </a:solidFill>
                <a:latin typeface="Helvetica"/>
                <a:cs typeface="Helvetica"/>
              </a:rPr>
              <a:t> </a:t>
            </a:r>
            <a:r>
              <a:rPr sz="1350" spc="-11">
                <a:solidFill>
                  <a:srgbClr val="3B5A77"/>
                </a:solidFill>
                <a:latin typeface="Helvetica"/>
                <a:cs typeface="Helvetica"/>
              </a:rPr>
              <a:t>well</a:t>
            </a:r>
            <a:r>
              <a:rPr sz="1350" spc="30">
                <a:solidFill>
                  <a:srgbClr val="3B5A77"/>
                </a:solidFill>
                <a:latin typeface="Helvetica"/>
                <a:cs typeface="Helvetica"/>
              </a:rPr>
              <a:t> </a:t>
            </a:r>
            <a:r>
              <a:rPr sz="1350" spc="-4">
                <a:solidFill>
                  <a:srgbClr val="3B5A77"/>
                </a:solidFill>
                <a:latin typeface="Helvetica"/>
                <a:cs typeface="Helvetica"/>
              </a:rPr>
              <a:t>advanced</a:t>
            </a:r>
            <a:endParaRPr sz="1350">
              <a:solidFill>
                <a:prstClr val="black"/>
              </a:solidFill>
              <a:latin typeface="Helvetica"/>
              <a:cs typeface="Helvetica"/>
            </a:endParaRPr>
          </a:p>
          <a:p>
            <a:pPr marL="224314" marR="3810" indent="-215265" defTabSz="685800">
              <a:buFont typeface="Arial"/>
              <a:buChar char="•"/>
              <a:tabLst>
                <a:tab pos="224314" algn="l"/>
                <a:tab pos="224790" algn="l"/>
              </a:tabLst>
            </a:pPr>
            <a:r>
              <a:rPr sz="1350">
                <a:solidFill>
                  <a:srgbClr val="3B5A77"/>
                </a:solidFill>
                <a:latin typeface="Helvetica"/>
                <a:cs typeface="Helvetica"/>
              </a:rPr>
              <a:t>The</a:t>
            </a:r>
            <a:r>
              <a:rPr sz="1350" spc="-15">
                <a:solidFill>
                  <a:srgbClr val="3B5A77"/>
                </a:solidFill>
                <a:latin typeface="Helvetica"/>
                <a:cs typeface="Helvetica"/>
              </a:rPr>
              <a:t> </a:t>
            </a:r>
            <a:r>
              <a:rPr sz="1350" spc="-4">
                <a:solidFill>
                  <a:srgbClr val="3B5A77"/>
                </a:solidFill>
                <a:latin typeface="Helvetica"/>
                <a:cs typeface="Helvetica"/>
              </a:rPr>
              <a:t>Photon</a:t>
            </a:r>
            <a:r>
              <a:rPr sz="1350" spc="8">
                <a:solidFill>
                  <a:srgbClr val="3B5A77"/>
                </a:solidFill>
                <a:latin typeface="Helvetica"/>
                <a:cs typeface="Helvetica"/>
              </a:rPr>
              <a:t> </a:t>
            </a:r>
            <a:r>
              <a:rPr sz="1350" spc="-4">
                <a:solidFill>
                  <a:srgbClr val="3B5A77"/>
                </a:solidFill>
                <a:latin typeface="Helvetica"/>
                <a:cs typeface="Helvetica"/>
              </a:rPr>
              <a:t>Detection</a:t>
            </a:r>
            <a:r>
              <a:rPr sz="1350" spc="4">
                <a:solidFill>
                  <a:srgbClr val="3B5A77"/>
                </a:solidFill>
                <a:latin typeface="Helvetica"/>
                <a:cs typeface="Helvetica"/>
              </a:rPr>
              <a:t> </a:t>
            </a:r>
            <a:r>
              <a:rPr sz="1350" spc="-4">
                <a:solidFill>
                  <a:srgbClr val="3B5A77"/>
                </a:solidFill>
                <a:latin typeface="Helvetica"/>
                <a:cs typeface="Helvetica"/>
              </a:rPr>
              <a:t>System</a:t>
            </a:r>
            <a:r>
              <a:rPr sz="1350" spc="11">
                <a:solidFill>
                  <a:srgbClr val="3B5A77"/>
                </a:solidFill>
                <a:latin typeface="Helvetica"/>
                <a:cs typeface="Helvetica"/>
              </a:rPr>
              <a:t> </a:t>
            </a:r>
            <a:r>
              <a:rPr sz="1350">
                <a:solidFill>
                  <a:srgbClr val="3B5A77"/>
                </a:solidFill>
                <a:latin typeface="Helvetica"/>
                <a:cs typeface="Helvetica"/>
              </a:rPr>
              <a:t>of </a:t>
            </a:r>
            <a:r>
              <a:rPr sz="1350" spc="-4">
                <a:solidFill>
                  <a:srgbClr val="3B5A77"/>
                </a:solidFill>
                <a:latin typeface="Helvetica"/>
                <a:cs typeface="Helvetica"/>
              </a:rPr>
              <a:t>the second</a:t>
            </a:r>
            <a:r>
              <a:rPr sz="1350" spc="4">
                <a:solidFill>
                  <a:srgbClr val="3B5A77"/>
                </a:solidFill>
                <a:latin typeface="Helvetica"/>
                <a:cs typeface="Helvetica"/>
              </a:rPr>
              <a:t> </a:t>
            </a:r>
            <a:r>
              <a:rPr sz="1350" spc="-4">
                <a:solidFill>
                  <a:srgbClr val="3B5A77"/>
                </a:solidFill>
                <a:latin typeface="Helvetica"/>
                <a:cs typeface="Helvetica"/>
              </a:rPr>
              <a:t>module</a:t>
            </a:r>
            <a:r>
              <a:rPr sz="1350" spc="8">
                <a:solidFill>
                  <a:srgbClr val="3B5A77"/>
                </a:solidFill>
                <a:latin typeface="Helvetica"/>
                <a:cs typeface="Helvetica"/>
              </a:rPr>
              <a:t> </a:t>
            </a:r>
            <a:r>
              <a:rPr sz="1350">
                <a:solidFill>
                  <a:srgbClr val="3B5A77"/>
                </a:solidFill>
                <a:latin typeface="Helvetica"/>
                <a:cs typeface="Helvetica"/>
              </a:rPr>
              <a:t>(PDS-VD)</a:t>
            </a:r>
            <a:r>
              <a:rPr sz="1350" spc="8">
                <a:solidFill>
                  <a:srgbClr val="3B5A77"/>
                </a:solidFill>
                <a:latin typeface="Helvetica"/>
                <a:cs typeface="Helvetica"/>
              </a:rPr>
              <a:t> </a:t>
            </a:r>
            <a:r>
              <a:rPr sz="1350" spc="-4">
                <a:solidFill>
                  <a:srgbClr val="3B5A77"/>
                </a:solidFill>
                <a:latin typeface="Helvetica"/>
                <a:cs typeface="Helvetica"/>
              </a:rPr>
              <a:t>is</a:t>
            </a:r>
            <a:r>
              <a:rPr sz="1350" spc="4">
                <a:solidFill>
                  <a:srgbClr val="3B5A77"/>
                </a:solidFill>
                <a:latin typeface="Helvetica"/>
                <a:cs typeface="Helvetica"/>
              </a:rPr>
              <a:t> </a:t>
            </a:r>
            <a:r>
              <a:rPr sz="1350" spc="-4">
                <a:solidFill>
                  <a:srgbClr val="3B5A77"/>
                </a:solidFill>
                <a:latin typeface="Helvetica"/>
                <a:cs typeface="Helvetica"/>
              </a:rPr>
              <a:t>based</a:t>
            </a:r>
            <a:r>
              <a:rPr sz="1350" spc="4">
                <a:solidFill>
                  <a:srgbClr val="3B5A77"/>
                </a:solidFill>
                <a:latin typeface="Helvetica"/>
                <a:cs typeface="Helvetica"/>
              </a:rPr>
              <a:t> </a:t>
            </a:r>
            <a:r>
              <a:rPr sz="1350" spc="-4">
                <a:solidFill>
                  <a:srgbClr val="3B5A77"/>
                </a:solidFill>
                <a:latin typeface="Helvetica"/>
                <a:cs typeface="Helvetica"/>
              </a:rPr>
              <a:t>on </a:t>
            </a:r>
            <a:r>
              <a:rPr sz="1350">
                <a:solidFill>
                  <a:srgbClr val="3B5A77"/>
                </a:solidFill>
                <a:latin typeface="Helvetica"/>
                <a:cs typeface="Helvetica"/>
              </a:rPr>
              <a:t>the </a:t>
            </a:r>
            <a:r>
              <a:rPr sz="1350" spc="-363">
                <a:solidFill>
                  <a:srgbClr val="3B5A77"/>
                </a:solidFill>
                <a:latin typeface="Helvetica"/>
                <a:cs typeface="Helvetica"/>
              </a:rPr>
              <a:t> </a:t>
            </a:r>
            <a:r>
              <a:rPr sz="1350" spc="-4">
                <a:solidFill>
                  <a:srgbClr val="3B5A77"/>
                </a:solidFill>
                <a:latin typeface="Helvetica"/>
                <a:cs typeface="Helvetica"/>
              </a:rPr>
              <a:t>same concept</a:t>
            </a:r>
            <a:r>
              <a:rPr sz="1350" spc="15">
                <a:solidFill>
                  <a:srgbClr val="3B5A77"/>
                </a:solidFill>
                <a:latin typeface="Helvetica"/>
                <a:cs typeface="Helvetica"/>
              </a:rPr>
              <a:t> </a:t>
            </a:r>
            <a:r>
              <a:rPr sz="1350" spc="-4">
                <a:solidFill>
                  <a:srgbClr val="3B5A77"/>
                </a:solidFill>
                <a:latin typeface="Helvetica"/>
                <a:cs typeface="Helvetica"/>
              </a:rPr>
              <a:t>as</a:t>
            </a:r>
            <a:r>
              <a:rPr sz="1350" spc="8">
                <a:solidFill>
                  <a:srgbClr val="3B5A77"/>
                </a:solidFill>
                <a:latin typeface="Helvetica"/>
                <a:cs typeface="Helvetica"/>
              </a:rPr>
              <a:t> </a:t>
            </a:r>
            <a:r>
              <a:rPr sz="1350">
                <a:solidFill>
                  <a:srgbClr val="3B5A77"/>
                </a:solidFill>
                <a:latin typeface="Helvetica"/>
                <a:cs typeface="Helvetica"/>
              </a:rPr>
              <a:t>the</a:t>
            </a:r>
            <a:r>
              <a:rPr sz="1350" spc="-4">
                <a:solidFill>
                  <a:srgbClr val="3B5A77"/>
                </a:solidFill>
                <a:latin typeface="Helvetica"/>
                <a:cs typeface="Helvetica"/>
              </a:rPr>
              <a:t> </a:t>
            </a:r>
            <a:r>
              <a:rPr sz="1350">
                <a:solidFill>
                  <a:srgbClr val="3B5A77"/>
                </a:solidFill>
                <a:latin typeface="Helvetica"/>
                <a:cs typeface="Helvetica"/>
              </a:rPr>
              <a:t>first</a:t>
            </a:r>
            <a:r>
              <a:rPr sz="1350" spc="-4">
                <a:solidFill>
                  <a:srgbClr val="3B5A77"/>
                </a:solidFill>
                <a:latin typeface="Helvetica"/>
                <a:cs typeface="Helvetica"/>
              </a:rPr>
              <a:t> module</a:t>
            </a:r>
            <a:r>
              <a:rPr sz="1350" spc="23">
                <a:solidFill>
                  <a:srgbClr val="3B5A77"/>
                </a:solidFill>
                <a:latin typeface="Helvetica"/>
                <a:cs typeface="Helvetica"/>
              </a:rPr>
              <a:t> </a:t>
            </a:r>
            <a:r>
              <a:rPr sz="1350" spc="-4">
                <a:solidFill>
                  <a:srgbClr val="3B5A77"/>
                </a:solidFill>
                <a:latin typeface="Helvetica"/>
                <a:cs typeface="Helvetica"/>
              </a:rPr>
              <a:t>(X-ARAPUCA)</a:t>
            </a:r>
            <a:r>
              <a:rPr sz="1350" spc="11">
                <a:solidFill>
                  <a:srgbClr val="3B5A77"/>
                </a:solidFill>
                <a:latin typeface="Helvetica"/>
                <a:cs typeface="Helvetica"/>
              </a:rPr>
              <a:t> </a:t>
            </a:r>
            <a:r>
              <a:rPr sz="1350" spc="-11">
                <a:solidFill>
                  <a:srgbClr val="3B5A77"/>
                </a:solidFill>
                <a:latin typeface="Helvetica"/>
                <a:cs typeface="Helvetica"/>
              </a:rPr>
              <a:t>with</a:t>
            </a:r>
            <a:r>
              <a:rPr sz="1350" spc="41">
                <a:solidFill>
                  <a:srgbClr val="3B5A77"/>
                </a:solidFill>
                <a:latin typeface="Helvetica"/>
                <a:cs typeface="Helvetica"/>
              </a:rPr>
              <a:t> </a:t>
            </a:r>
            <a:r>
              <a:rPr sz="1350" spc="-4">
                <a:solidFill>
                  <a:srgbClr val="3B5A77"/>
                </a:solidFill>
                <a:latin typeface="Helvetica"/>
                <a:cs typeface="Helvetica"/>
              </a:rPr>
              <a:t>some </a:t>
            </a:r>
            <a:r>
              <a:rPr sz="1350" spc="-8">
                <a:solidFill>
                  <a:srgbClr val="3B5A77"/>
                </a:solidFill>
                <a:latin typeface="Helvetica"/>
                <a:cs typeface="Helvetica"/>
              </a:rPr>
              <a:t>differences</a:t>
            </a:r>
            <a:r>
              <a:rPr sz="1350" spc="15">
                <a:solidFill>
                  <a:srgbClr val="3B5A77"/>
                </a:solidFill>
                <a:latin typeface="Helvetica"/>
                <a:cs typeface="Helvetica"/>
              </a:rPr>
              <a:t> </a:t>
            </a:r>
            <a:r>
              <a:rPr sz="1350" spc="-4">
                <a:solidFill>
                  <a:srgbClr val="3B5A77"/>
                </a:solidFill>
                <a:latin typeface="Helvetica"/>
                <a:cs typeface="Helvetica"/>
              </a:rPr>
              <a:t>(see </a:t>
            </a:r>
            <a:r>
              <a:rPr sz="1350">
                <a:solidFill>
                  <a:srgbClr val="3B5A77"/>
                </a:solidFill>
                <a:latin typeface="Helvetica"/>
                <a:cs typeface="Helvetica"/>
              </a:rPr>
              <a:t> </a:t>
            </a:r>
            <a:r>
              <a:rPr sz="1350" spc="-11">
                <a:solidFill>
                  <a:srgbClr val="3B5A77"/>
                </a:solidFill>
                <a:latin typeface="Helvetica"/>
                <a:cs typeface="Helvetica"/>
              </a:rPr>
              <a:t>below)</a:t>
            </a:r>
            <a:endParaRPr sz="1350">
              <a:solidFill>
                <a:prstClr val="black"/>
              </a:solidFill>
              <a:latin typeface="Helvetica"/>
              <a:cs typeface="Helvetica"/>
            </a:endParaRPr>
          </a:p>
          <a:p>
            <a:pPr marL="224314" indent="-215265" defTabSz="685800">
              <a:spcBef>
                <a:spcPts val="4"/>
              </a:spcBef>
              <a:buFont typeface="Arial"/>
              <a:buChar char="•"/>
              <a:tabLst>
                <a:tab pos="224314" algn="l"/>
                <a:tab pos="224790" algn="l"/>
              </a:tabLst>
            </a:pPr>
            <a:r>
              <a:rPr sz="1350">
                <a:solidFill>
                  <a:srgbClr val="3B5A77"/>
                </a:solidFill>
                <a:latin typeface="Helvetica"/>
                <a:cs typeface="Helvetica"/>
              </a:rPr>
              <a:t>The</a:t>
            </a:r>
            <a:r>
              <a:rPr sz="1350" spc="-19">
                <a:solidFill>
                  <a:srgbClr val="3B5A77"/>
                </a:solidFill>
                <a:latin typeface="Helvetica"/>
                <a:cs typeface="Helvetica"/>
              </a:rPr>
              <a:t> </a:t>
            </a:r>
            <a:r>
              <a:rPr sz="1350">
                <a:solidFill>
                  <a:srgbClr val="3B5A77"/>
                </a:solidFill>
                <a:latin typeface="Helvetica"/>
                <a:cs typeface="Helvetica"/>
              </a:rPr>
              <a:t>cost</a:t>
            </a:r>
            <a:r>
              <a:rPr sz="1350" spc="-4">
                <a:solidFill>
                  <a:srgbClr val="3B5A77"/>
                </a:solidFill>
                <a:latin typeface="Helvetica"/>
                <a:cs typeface="Helvetica"/>
              </a:rPr>
              <a:t> sharing</a:t>
            </a:r>
            <a:r>
              <a:rPr sz="1350" spc="4">
                <a:solidFill>
                  <a:srgbClr val="3B5A77"/>
                </a:solidFill>
                <a:latin typeface="Helvetica"/>
                <a:cs typeface="Helvetica"/>
              </a:rPr>
              <a:t> </a:t>
            </a:r>
            <a:r>
              <a:rPr sz="1350">
                <a:solidFill>
                  <a:srgbClr val="3B5A77"/>
                </a:solidFill>
                <a:latin typeface="Helvetica"/>
                <a:cs typeface="Helvetica"/>
              </a:rPr>
              <a:t>for</a:t>
            </a:r>
            <a:r>
              <a:rPr sz="1350" spc="-4">
                <a:solidFill>
                  <a:srgbClr val="3B5A77"/>
                </a:solidFill>
                <a:latin typeface="Helvetica"/>
                <a:cs typeface="Helvetica"/>
              </a:rPr>
              <a:t> </a:t>
            </a:r>
            <a:r>
              <a:rPr sz="1350">
                <a:solidFill>
                  <a:srgbClr val="3B5A77"/>
                </a:solidFill>
                <a:latin typeface="Helvetica"/>
                <a:cs typeface="Helvetica"/>
              </a:rPr>
              <a:t>the</a:t>
            </a:r>
            <a:r>
              <a:rPr sz="1350" spc="-11">
                <a:solidFill>
                  <a:srgbClr val="3B5A77"/>
                </a:solidFill>
                <a:latin typeface="Helvetica"/>
                <a:cs typeface="Helvetica"/>
              </a:rPr>
              <a:t> </a:t>
            </a:r>
            <a:r>
              <a:rPr sz="1350">
                <a:solidFill>
                  <a:srgbClr val="3B5A77"/>
                </a:solidFill>
                <a:latin typeface="Helvetica"/>
                <a:cs typeface="Helvetica"/>
              </a:rPr>
              <a:t>PDS-VD </a:t>
            </a:r>
            <a:r>
              <a:rPr sz="1350" spc="-4">
                <a:solidFill>
                  <a:srgbClr val="3B5A77"/>
                </a:solidFill>
                <a:latin typeface="Helvetica"/>
                <a:cs typeface="Helvetica"/>
              </a:rPr>
              <a:t>is </a:t>
            </a:r>
            <a:r>
              <a:rPr sz="1350" spc="-11">
                <a:solidFill>
                  <a:srgbClr val="3B5A77"/>
                </a:solidFill>
                <a:latin typeface="Helvetica"/>
                <a:cs typeface="Helvetica"/>
              </a:rPr>
              <a:t>well</a:t>
            </a:r>
            <a:r>
              <a:rPr sz="1350" spc="30">
                <a:solidFill>
                  <a:srgbClr val="3B5A77"/>
                </a:solidFill>
                <a:latin typeface="Helvetica"/>
                <a:cs typeface="Helvetica"/>
              </a:rPr>
              <a:t> </a:t>
            </a:r>
            <a:r>
              <a:rPr sz="1350" spc="-4">
                <a:solidFill>
                  <a:srgbClr val="3B5A77"/>
                </a:solidFill>
                <a:latin typeface="Helvetica"/>
                <a:cs typeface="Helvetica"/>
              </a:rPr>
              <a:t>advanced</a:t>
            </a:r>
            <a:endParaRPr sz="1350">
              <a:solidFill>
                <a:prstClr val="black"/>
              </a:solidFill>
              <a:latin typeface="Helvetica"/>
              <a:cs typeface="Helvetica"/>
            </a:endParaRPr>
          </a:p>
          <a:p>
            <a:pPr marL="224314" marR="445770" indent="-215265" defTabSz="685800">
              <a:buFont typeface="Arial"/>
              <a:buChar char="•"/>
              <a:tabLst>
                <a:tab pos="224314" algn="l"/>
                <a:tab pos="224790" algn="l"/>
              </a:tabLst>
            </a:pPr>
            <a:r>
              <a:rPr sz="1350">
                <a:solidFill>
                  <a:srgbClr val="3B5A77"/>
                </a:solidFill>
                <a:latin typeface="Helvetica"/>
                <a:cs typeface="Helvetica"/>
              </a:rPr>
              <a:t>The</a:t>
            </a:r>
            <a:r>
              <a:rPr sz="1350" spc="-11">
                <a:solidFill>
                  <a:srgbClr val="3B5A77"/>
                </a:solidFill>
                <a:latin typeface="Helvetica"/>
                <a:cs typeface="Helvetica"/>
              </a:rPr>
              <a:t> </a:t>
            </a:r>
            <a:r>
              <a:rPr sz="1350" spc="-4">
                <a:solidFill>
                  <a:srgbClr val="3B5A77"/>
                </a:solidFill>
                <a:latin typeface="Helvetica"/>
                <a:cs typeface="Helvetica"/>
              </a:rPr>
              <a:t>role</a:t>
            </a:r>
            <a:r>
              <a:rPr sz="1350" spc="8">
                <a:solidFill>
                  <a:srgbClr val="3B5A77"/>
                </a:solidFill>
                <a:latin typeface="Helvetica"/>
                <a:cs typeface="Helvetica"/>
              </a:rPr>
              <a:t> </a:t>
            </a:r>
            <a:r>
              <a:rPr sz="1350">
                <a:solidFill>
                  <a:srgbClr val="3B5A77"/>
                </a:solidFill>
                <a:latin typeface="Helvetica"/>
                <a:cs typeface="Helvetica"/>
              </a:rPr>
              <a:t>of INFN</a:t>
            </a:r>
            <a:r>
              <a:rPr sz="1350" spc="4">
                <a:solidFill>
                  <a:srgbClr val="3B5A77"/>
                </a:solidFill>
                <a:latin typeface="Helvetica"/>
                <a:cs typeface="Helvetica"/>
              </a:rPr>
              <a:t> </a:t>
            </a:r>
            <a:r>
              <a:rPr sz="1350" spc="-4">
                <a:solidFill>
                  <a:srgbClr val="3B5A77"/>
                </a:solidFill>
                <a:latin typeface="Helvetica"/>
                <a:cs typeface="Helvetica"/>
              </a:rPr>
              <a:t>in</a:t>
            </a:r>
            <a:r>
              <a:rPr sz="1350" spc="4">
                <a:solidFill>
                  <a:srgbClr val="3B5A77"/>
                </a:solidFill>
                <a:latin typeface="Helvetica"/>
                <a:cs typeface="Helvetica"/>
              </a:rPr>
              <a:t> </a:t>
            </a:r>
            <a:r>
              <a:rPr sz="1350">
                <a:solidFill>
                  <a:srgbClr val="3B5A77"/>
                </a:solidFill>
                <a:latin typeface="Helvetica"/>
                <a:cs typeface="Helvetica"/>
              </a:rPr>
              <a:t>the </a:t>
            </a:r>
            <a:r>
              <a:rPr sz="1350" spc="-4">
                <a:solidFill>
                  <a:srgbClr val="3B5A77"/>
                </a:solidFill>
                <a:latin typeface="Helvetica"/>
                <a:cs typeface="Helvetica"/>
              </a:rPr>
              <a:t>PDS-VD</a:t>
            </a:r>
            <a:r>
              <a:rPr sz="1350" spc="15">
                <a:solidFill>
                  <a:srgbClr val="3B5A77"/>
                </a:solidFill>
                <a:latin typeface="Helvetica"/>
                <a:cs typeface="Helvetica"/>
              </a:rPr>
              <a:t> </a:t>
            </a:r>
            <a:r>
              <a:rPr sz="1350" spc="-4">
                <a:solidFill>
                  <a:srgbClr val="3B5A77"/>
                </a:solidFill>
                <a:latin typeface="Helvetica"/>
                <a:cs typeface="Helvetica"/>
              </a:rPr>
              <a:t>is</a:t>
            </a:r>
            <a:r>
              <a:rPr sz="1350" spc="4">
                <a:solidFill>
                  <a:srgbClr val="3B5A77"/>
                </a:solidFill>
                <a:latin typeface="Helvetica"/>
                <a:cs typeface="Helvetica"/>
              </a:rPr>
              <a:t> </a:t>
            </a:r>
            <a:r>
              <a:rPr sz="1350" spc="-11">
                <a:solidFill>
                  <a:srgbClr val="3B5A77"/>
                </a:solidFill>
                <a:latin typeface="Helvetica"/>
                <a:cs typeface="Helvetica"/>
              </a:rPr>
              <a:t>well</a:t>
            </a:r>
            <a:r>
              <a:rPr sz="1350" spc="41">
                <a:solidFill>
                  <a:srgbClr val="3B5A77"/>
                </a:solidFill>
                <a:latin typeface="Helvetica"/>
                <a:cs typeface="Helvetica"/>
              </a:rPr>
              <a:t> </a:t>
            </a:r>
            <a:r>
              <a:rPr sz="1350" spc="-4">
                <a:solidFill>
                  <a:srgbClr val="3B5A77"/>
                </a:solidFill>
                <a:latin typeface="Helvetica"/>
                <a:cs typeface="Helvetica"/>
              </a:rPr>
              <a:t>defined</a:t>
            </a:r>
            <a:r>
              <a:rPr sz="1350" spc="11">
                <a:solidFill>
                  <a:srgbClr val="3B5A77"/>
                </a:solidFill>
                <a:latin typeface="Helvetica"/>
                <a:cs typeface="Helvetica"/>
              </a:rPr>
              <a:t> </a:t>
            </a:r>
            <a:r>
              <a:rPr sz="1350" spc="-4">
                <a:solidFill>
                  <a:srgbClr val="3B5A77"/>
                </a:solidFill>
                <a:latin typeface="Helvetica"/>
                <a:cs typeface="Helvetica"/>
              </a:rPr>
              <a:t>and</a:t>
            </a:r>
            <a:r>
              <a:rPr sz="1350" spc="11">
                <a:solidFill>
                  <a:srgbClr val="3B5A77"/>
                </a:solidFill>
                <a:latin typeface="Helvetica"/>
                <a:cs typeface="Helvetica"/>
              </a:rPr>
              <a:t> </a:t>
            </a:r>
            <a:r>
              <a:rPr sz="1350" spc="-4">
                <a:solidFill>
                  <a:srgbClr val="3B5A77"/>
                </a:solidFill>
                <a:latin typeface="Helvetica"/>
                <a:cs typeface="Helvetica"/>
              </a:rPr>
              <a:t>resources</a:t>
            </a:r>
            <a:r>
              <a:rPr sz="1350" spc="19">
                <a:solidFill>
                  <a:srgbClr val="3B5A77"/>
                </a:solidFill>
                <a:latin typeface="Helvetica"/>
                <a:cs typeface="Helvetica"/>
              </a:rPr>
              <a:t> </a:t>
            </a:r>
            <a:r>
              <a:rPr sz="1350" spc="-4">
                <a:solidFill>
                  <a:srgbClr val="3B5A77"/>
                </a:solidFill>
                <a:latin typeface="Helvetica"/>
                <a:cs typeface="Helvetica"/>
              </a:rPr>
              <a:t>have</a:t>
            </a:r>
            <a:r>
              <a:rPr sz="1350" spc="8">
                <a:solidFill>
                  <a:srgbClr val="3B5A77"/>
                </a:solidFill>
                <a:latin typeface="Helvetica"/>
                <a:cs typeface="Helvetica"/>
              </a:rPr>
              <a:t> </a:t>
            </a:r>
            <a:r>
              <a:rPr sz="1350" spc="-4">
                <a:solidFill>
                  <a:srgbClr val="3B5A77"/>
                </a:solidFill>
                <a:latin typeface="Helvetica"/>
                <a:cs typeface="Helvetica"/>
              </a:rPr>
              <a:t>been </a:t>
            </a:r>
            <a:r>
              <a:rPr sz="1350" spc="-363">
                <a:solidFill>
                  <a:srgbClr val="3B5A77"/>
                </a:solidFill>
                <a:latin typeface="Helvetica"/>
                <a:cs typeface="Helvetica"/>
              </a:rPr>
              <a:t> </a:t>
            </a:r>
            <a:r>
              <a:rPr sz="1350" spc="-4">
                <a:solidFill>
                  <a:srgbClr val="3B5A77"/>
                </a:solidFill>
                <a:latin typeface="Helvetica"/>
                <a:cs typeface="Helvetica"/>
              </a:rPr>
              <a:t>requested</a:t>
            </a:r>
            <a:r>
              <a:rPr sz="1350">
                <a:solidFill>
                  <a:srgbClr val="3B5A77"/>
                </a:solidFill>
                <a:latin typeface="Helvetica"/>
                <a:cs typeface="Helvetica"/>
              </a:rPr>
              <a:t> </a:t>
            </a:r>
            <a:r>
              <a:rPr sz="1350" spc="-4">
                <a:solidFill>
                  <a:srgbClr val="3B5A77"/>
                </a:solidFill>
                <a:latin typeface="Helvetica"/>
                <a:cs typeface="Helvetica"/>
              </a:rPr>
              <a:t>accordingly</a:t>
            </a:r>
            <a:endParaRPr sz="1350">
              <a:solidFill>
                <a:prstClr val="black"/>
              </a:solidFill>
              <a:latin typeface="Helvetica"/>
              <a:cs typeface="Helvetica"/>
            </a:endParaRPr>
          </a:p>
        </p:txBody>
      </p:sp>
      <p:pic>
        <p:nvPicPr>
          <p:cNvPr id="4" name="object 4"/>
          <p:cNvPicPr/>
          <p:nvPr/>
        </p:nvPicPr>
        <p:blipFill>
          <a:blip r:embed="rId2" cstate="print"/>
          <a:stretch>
            <a:fillRect/>
          </a:stretch>
        </p:blipFill>
        <p:spPr>
          <a:xfrm>
            <a:off x="2780919" y="3821154"/>
            <a:ext cx="3850268" cy="178159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73987" y="1066705"/>
            <a:ext cx="3311843" cy="1671611"/>
          </a:xfrm>
          <a:prstGeom prst="rect">
            <a:avLst/>
          </a:prstGeom>
        </p:spPr>
        <p:txBody>
          <a:bodyPr vert="horz" wrap="square" lIns="0" tIns="9525" rIns="0" bIns="0" rtlCol="0">
            <a:spAutoFit/>
          </a:bodyPr>
          <a:lstStyle/>
          <a:p>
            <a:pPr marL="224314" marR="6191" indent="-215265" algn="just" defTabSz="685800">
              <a:spcBef>
                <a:spcPts val="75"/>
              </a:spcBef>
              <a:buFont typeface="Arial"/>
              <a:buChar char="•"/>
              <a:tabLst>
                <a:tab pos="224790" algn="l"/>
              </a:tabLst>
            </a:pPr>
            <a:r>
              <a:rPr sz="1350" spc="-4">
                <a:solidFill>
                  <a:srgbClr val="3B5A77"/>
                </a:solidFill>
                <a:latin typeface="Helvetica"/>
                <a:cs typeface="Helvetica"/>
              </a:rPr>
              <a:t>Drift</a:t>
            </a:r>
            <a:r>
              <a:rPr sz="1350">
                <a:solidFill>
                  <a:srgbClr val="3B5A77"/>
                </a:solidFill>
                <a:latin typeface="Helvetica"/>
                <a:cs typeface="Helvetica"/>
              </a:rPr>
              <a:t> </a:t>
            </a:r>
            <a:r>
              <a:rPr sz="1350" spc="-4">
                <a:solidFill>
                  <a:srgbClr val="3B5A77"/>
                </a:solidFill>
                <a:latin typeface="Helvetica"/>
                <a:cs typeface="Helvetica"/>
              </a:rPr>
              <a:t>is</a:t>
            </a:r>
            <a:r>
              <a:rPr sz="1350">
                <a:solidFill>
                  <a:srgbClr val="3B5A77"/>
                </a:solidFill>
                <a:latin typeface="Helvetica"/>
                <a:cs typeface="Helvetica"/>
              </a:rPr>
              <a:t> </a:t>
            </a:r>
            <a:r>
              <a:rPr sz="1350" u="heavy" spc="-4">
                <a:solidFill>
                  <a:srgbClr val="3B5A77"/>
                </a:solidFill>
                <a:uFill>
                  <a:solidFill>
                    <a:srgbClr val="3B5A77"/>
                  </a:solidFill>
                </a:uFill>
                <a:latin typeface="Helvetica"/>
                <a:cs typeface="Helvetica"/>
              </a:rPr>
              <a:t>vertical</a:t>
            </a:r>
            <a:r>
              <a:rPr sz="1350">
                <a:solidFill>
                  <a:srgbClr val="3B5A77"/>
                </a:solidFill>
                <a:latin typeface="Helvetica"/>
                <a:cs typeface="Helvetica"/>
              </a:rPr>
              <a:t> </a:t>
            </a:r>
            <a:r>
              <a:rPr sz="1350" spc="-4">
                <a:solidFill>
                  <a:srgbClr val="3B5A77"/>
                </a:solidFill>
                <a:latin typeface="Helvetica"/>
                <a:cs typeface="Helvetica"/>
              </a:rPr>
              <a:t>and</a:t>
            </a:r>
            <a:r>
              <a:rPr sz="1350">
                <a:solidFill>
                  <a:srgbClr val="3B5A77"/>
                </a:solidFill>
                <a:latin typeface="Helvetica"/>
                <a:cs typeface="Helvetica"/>
              </a:rPr>
              <a:t> the</a:t>
            </a:r>
            <a:r>
              <a:rPr sz="1350" spc="4">
                <a:solidFill>
                  <a:srgbClr val="3B5A77"/>
                </a:solidFill>
                <a:latin typeface="Helvetica"/>
                <a:cs typeface="Helvetica"/>
              </a:rPr>
              <a:t> </a:t>
            </a:r>
            <a:r>
              <a:rPr sz="1350" spc="-4">
                <a:solidFill>
                  <a:srgbClr val="3B5A77"/>
                </a:solidFill>
                <a:latin typeface="Helvetica"/>
                <a:cs typeface="Helvetica"/>
              </a:rPr>
              <a:t>drift</a:t>
            </a:r>
            <a:r>
              <a:rPr sz="1350">
                <a:solidFill>
                  <a:srgbClr val="3B5A77"/>
                </a:solidFill>
                <a:latin typeface="Helvetica"/>
                <a:cs typeface="Helvetica"/>
              </a:rPr>
              <a:t> </a:t>
            </a:r>
            <a:r>
              <a:rPr sz="1350" spc="-4">
                <a:solidFill>
                  <a:srgbClr val="3B5A77"/>
                </a:solidFill>
                <a:latin typeface="Helvetica"/>
                <a:cs typeface="Helvetica"/>
              </a:rPr>
              <a:t>length</a:t>
            </a:r>
            <a:r>
              <a:rPr sz="1350">
                <a:solidFill>
                  <a:srgbClr val="3B5A77"/>
                </a:solidFill>
                <a:latin typeface="Helvetica"/>
                <a:cs typeface="Helvetica"/>
              </a:rPr>
              <a:t> </a:t>
            </a:r>
            <a:r>
              <a:rPr sz="1350" spc="-8">
                <a:solidFill>
                  <a:srgbClr val="3B5A77"/>
                </a:solidFill>
                <a:latin typeface="Helvetica"/>
                <a:cs typeface="Helvetica"/>
              </a:rPr>
              <a:t>is </a:t>
            </a:r>
            <a:r>
              <a:rPr sz="1350" spc="-368">
                <a:solidFill>
                  <a:srgbClr val="3B5A77"/>
                </a:solidFill>
                <a:latin typeface="Helvetica"/>
                <a:cs typeface="Helvetica"/>
              </a:rPr>
              <a:t> </a:t>
            </a:r>
            <a:r>
              <a:rPr sz="1350" spc="-4">
                <a:solidFill>
                  <a:srgbClr val="3B5A77"/>
                </a:solidFill>
                <a:latin typeface="Helvetica"/>
                <a:cs typeface="Helvetica"/>
              </a:rPr>
              <a:t>twice</a:t>
            </a:r>
            <a:r>
              <a:rPr sz="1350">
                <a:solidFill>
                  <a:srgbClr val="3B5A77"/>
                </a:solidFill>
                <a:latin typeface="Helvetica"/>
                <a:cs typeface="Helvetica"/>
              </a:rPr>
              <a:t> the</a:t>
            </a:r>
            <a:r>
              <a:rPr sz="1350" spc="4">
                <a:solidFill>
                  <a:srgbClr val="3B5A77"/>
                </a:solidFill>
                <a:latin typeface="Helvetica"/>
                <a:cs typeface="Helvetica"/>
              </a:rPr>
              <a:t> </a:t>
            </a:r>
            <a:r>
              <a:rPr sz="1350">
                <a:solidFill>
                  <a:srgbClr val="3B5A77"/>
                </a:solidFill>
                <a:latin typeface="Helvetica"/>
                <a:cs typeface="Helvetica"/>
              </a:rPr>
              <a:t>first</a:t>
            </a:r>
            <a:r>
              <a:rPr sz="1350" spc="4">
                <a:solidFill>
                  <a:srgbClr val="3B5A77"/>
                </a:solidFill>
                <a:latin typeface="Helvetica"/>
                <a:cs typeface="Helvetica"/>
              </a:rPr>
              <a:t> </a:t>
            </a:r>
            <a:r>
              <a:rPr sz="1350" spc="-4">
                <a:solidFill>
                  <a:srgbClr val="3B5A77"/>
                </a:solidFill>
                <a:latin typeface="Helvetica"/>
                <a:cs typeface="Helvetica"/>
              </a:rPr>
              <a:t>module:</a:t>
            </a:r>
            <a:r>
              <a:rPr sz="1350">
                <a:solidFill>
                  <a:srgbClr val="3B5A77"/>
                </a:solidFill>
                <a:latin typeface="Helvetica"/>
                <a:cs typeface="Helvetica"/>
              </a:rPr>
              <a:t> </a:t>
            </a:r>
            <a:r>
              <a:rPr sz="1350" spc="-4">
                <a:solidFill>
                  <a:srgbClr val="3B5A77"/>
                </a:solidFill>
                <a:latin typeface="Helvetica"/>
                <a:cs typeface="Helvetica"/>
              </a:rPr>
              <a:t>less</a:t>
            </a:r>
            <a:r>
              <a:rPr sz="1350">
                <a:solidFill>
                  <a:srgbClr val="3B5A77"/>
                </a:solidFill>
                <a:latin typeface="Helvetica"/>
                <a:cs typeface="Helvetica"/>
              </a:rPr>
              <a:t> </a:t>
            </a:r>
            <a:r>
              <a:rPr sz="1350" spc="-4">
                <a:solidFill>
                  <a:srgbClr val="3B5A77"/>
                </a:solidFill>
                <a:latin typeface="Helvetica"/>
                <a:cs typeface="Helvetica"/>
              </a:rPr>
              <a:t>electronic </a:t>
            </a:r>
            <a:r>
              <a:rPr sz="1350">
                <a:solidFill>
                  <a:srgbClr val="3B5A77"/>
                </a:solidFill>
                <a:latin typeface="Helvetica"/>
                <a:cs typeface="Helvetica"/>
              </a:rPr>
              <a:t> </a:t>
            </a:r>
            <a:r>
              <a:rPr sz="1350" spc="-8">
                <a:solidFill>
                  <a:srgbClr val="3B5A77"/>
                </a:solidFill>
                <a:latin typeface="Helvetica"/>
                <a:cs typeface="Helvetica"/>
              </a:rPr>
              <a:t>channels</a:t>
            </a:r>
            <a:r>
              <a:rPr sz="1350" spc="15">
                <a:solidFill>
                  <a:srgbClr val="3B5A77"/>
                </a:solidFill>
                <a:latin typeface="Helvetica"/>
                <a:cs typeface="Helvetica"/>
              </a:rPr>
              <a:t> </a:t>
            </a:r>
            <a:r>
              <a:rPr sz="1350" spc="-8">
                <a:solidFill>
                  <a:srgbClr val="3B5A77"/>
                </a:solidFill>
                <a:latin typeface="Helvetica"/>
                <a:cs typeface="Helvetica"/>
              </a:rPr>
              <a:t>and,</a:t>
            </a:r>
            <a:r>
              <a:rPr sz="1350" spc="4">
                <a:solidFill>
                  <a:srgbClr val="3B5A77"/>
                </a:solidFill>
                <a:latin typeface="Helvetica"/>
                <a:cs typeface="Helvetica"/>
              </a:rPr>
              <a:t> </a:t>
            </a:r>
            <a:r>
              <a:rPr sz="1350" spc="-8">
                <a:solidFill>
                  <a:srgbClr val="3B5A77"/>
                </a:solidFill>
                <a:latin typeface="Helvetica"/>
                <a:cs typeface="Helvetica"/>
              </a:rPr>
              <a:t>hence,</a:t>
            </a:r>
            <a:r>
              <a:rPr sz="1350" spc="11">
                <a:solidFill>
                  <a:srgbClr val="3B5A77"/>
                </a:solidFill>
                <a:latin typeface="Helvetica"/>
                <a:cs typeface="Helvetica"/>
              </a:rPr>
              <a:t> </a:t>
            </a:r>
            <a:r>
              <a:rPr sz="1350" spc="-4">
                <a:solidFill>
                  <a:srgbClr val="3B5A77"/>
                </a:solidFill>
                <a:latin typeface="Helvetica"/>
                <a:cs typeface="Helvetica"/>
              </a:rPr>
              <a:t>less</a:t>
            </a:r>
            <a:r>
              <a:rPr sz="1350">
                <a:solidFill>
                  <a:srgbClr val="3B5A77"/>
                </a:solidFill>
                <a:latin typeface="Helvetica"/>
                <a:cs typeface="Helvetica"/>
              </a:rPr>
              <a:t> </a:t>
            </a:r>
            <a:r>
              <a:rPr sz="1350" spc="-4">
                <a:solidFill>
                  <a:srgbClr val="3B5A77"/>
                </a:solidFill>
                <a:latin typeface="Helvetica"/>
                <a:cs typeface="Helvetica"/>
              </a:rPr>
              <a:t>costs</a:t>
            </a:r>
            <a:endParaRPr sz="1350">
              <a:solidFill>
                <a:prstClr val="black"/>
              </a:solidFill>
              <a:latin typeface="Helvetica"/>
              <a:cs typeface="Helvetica"/>
            </a:endParaRPr>
          </a:p>
          <a:p>
            <a:pPr marL="224314" indent="-215265" algn="just" defTabSz="685800">
              <a:buFont typeface="Arial"/>
              <a:buChar char="•"/>
              <a:tabLst>
                <a:tab pos="224790" algn="l"/>
              </a:tabLst>
            </a:pPr>
            <a:r>
              <a:rPr sz="1350" spc="-4">
                <a:solidFill>
                  <a:srgbClr val="3B5A77"/>
                </a:solidFill>
                <a:latin typeface="Helvetica"/>
                <a:cs typeface="Helvetica"/>
              </a:rPr>
              <a:t>Cathode in</a:t>
            </a:r>
            <a:r>
              <a:rPr sz="1350">
                <a:solidFill>
                  <a:srgbClr val="3B5A77"/>
                </a:solidFill>
                <a:latin typeface="Helvetica"/>
                <a:cs typeface="Helvetica"/>
              </a:rPr>
              <a:t> the</a:t>
            </a:r>
            <a:r>
              <a:rPr sz="1350" spc="-8">
                <a:solidFill>
                  <a:srgbClr val="3B5A77"/>
                </a:solidFill>
                <a:latin typeface="Helvetica"/>
                <a:cs typeface="Helvetica"/>
              </a:rPr>
              <a:t> </a:t>
            </a:r>
            <a:r>
              <a:rPr sz="1350" spc="-4">
                <a:solidFill>
                  <a:srgbClr val="3B5A77"/>
                </a:solidFill>
                <a:latin typeface="Helvetica"/>
                <a:cs typeface="Helvetica"/>
              </a:rPr>
              <a:t>middle</a:t>
            </a:r>
            <a:r>
              <a:rPr sz="1350">
                <a:solidFill>
                  <a:srgbClr val="3B5A77"/>
                </a:solidFill>
                <a:latin typeface="Helvetica"/>
                <a:cs typeface="Helvetica"/>
              </a:rPr>
              <a:t> </a:t>
            </a:r>
            <a:r>
              <a:rPr sz="1350" spc="-4">
                <a:solidFill>
                  <a:srgbClr val="3B5A77"/>
                </a:solidFill>
                <a:latin typeface="Helvetica"/>
                <a:cs typeface="Helvetica"/>
              </a:rPr>
              <a:t>of </a:t>
            </a:r>
            <a:r>
              <a:rPr sz="1350">
                <a:solidFill>
                  <a:srgbClr val="3B5A77"/>
                </a:solidFill>
                <a:latin typeface="Helvetica"/>
                <a:cs typeface="Helvetica"/>
              </a:rPr>
              <a:t>the</a:t>
            </a:r>
            <a:r>
              <a:rPr sz="1350" spc="-34">
                <a:solidFill>
                  <a:srgbClr val="3B5A77"/>
                </a:solidFill>
                <a:latin typeface="Helvetica"/>
                <a:cs typeface="Helvetica"/>
              </a:rPr>
              <a:t> </a:t>
            </a:r>
            <a:r>
              <a:rPr sz="1350">
                <a:solidFill>
                  <a:srgbClr val="3B5A77"/>
                </a:solidFill>
                <a:latin typeface="Helvetica"/>
                <a:cs typeface="Helvetica"/>
              </a:rPr>
              <a:t>TPC</a:t>
            </a:r>
            <a:endParaRPr sz="1350">
              <a:solidFill>
                <a:prstClr val="black"/>
              </a:solidFill>
              <a:latin typeface="Helvetica"/>
              <a:cs typeface="Helvetica"/>
            </a:endParaRPr>
          </a:p>
          <a:p>
            <a:pPr marL="224314" marR="5239" indent="-215265" algn="just" defTabSz="685800">
              <a:buFont typeface="Arial"/>
              <a:buChar char="•"/>
              <a:tabLst>
                <a:tab pos="224790" algn="l"/>
              </a:tabLst>
            </a:pPr>
            <a:r>
              <a:rPr sz="1350" spc="-4">
                <a:solidFill>
                  <a:srgbClr val="3B5A77"/>
                </a:solidFill>
                <a:latin typeface="Helvetica"/>
                <a:cs typeface="Helvetica"/>
              </a:rPr>
              <a:t>Cold electronics in the top, accessible </a:t>
            </a:r>
            <a:r>
              <a:rPr sz="1350">
                <a:solidFill>
                  <a:srgbClr val="3B5A77"/>
                </a:solidFill>
                <a:latin typeface="Helvetica"/>
                <a:cs typeface="Helvetica"/>
              </a:rPr>
              <a:t> </a:t>
            </a:r>
            <a:r>
              <a:rPr sz="1350" spc="-4">
                <a:solidFill>
                  <a:srgbClr val="3B5A77"/>
                </a:solidFill>
                <a:latin typeface="Helvetica"/>
                <a:cs typeface="Helvetica"/>
              </a:rPr>
              <a:t>during</a:t>
            </a:r>
            <a:r>
              <a:rPr sz="1350" spc="4">
                <a:solidFill>
                  <a:srgbClr val="3B5A77"/>
                </a:solidFill>
                <a:latin typeface="Helvetica"/>
                <a:cs typeface="Helvetica"/>
              </a:rPr>
              <a:t> </a:t>
            </a:r>
            <a:r>
              <a:rPr sz="1350" spc="-4">
                <a:solidFill>
                  <a:srgbClr val="3B5A77"/>
                </a:solidFill>
                <a:latin typeface="Helvetica"/>
                <a:cs typeface="Helvetica"/>
              </a:rPr>
              <a:t>data</a:t>
            </a:r>
            <a:r>
              <a:rPr sz="1350" spc="8">
                <a:solidFill>
                  <a:srgbClr val="3B5A77"/>
                </a:solidFill>
                <a:latin typeface="Helvetica"/>
                <a:cs typeface="Helvetica"/>
              </a:rPr>
              <a:t> </a:t>
            </a:r>
            <a:r>
              <a:rPr sz="1350" spc="-4">
                <a:solidFill>
                  <a:srgbClr val="3B5A77"/>
                </a:solidFill>
                <a:latin typeface="Helvetica"/>
                <a:cs typeface="Helvetica"/>
              </a:rPr>
              <a:t>taking</a:t>
            </a:r>
            <a:endParaRPr sz="1350">
              <a:solidFill>
                <a:prstClr val="black"/>
              </a:solidFill>
              <a:latin typeface="Helvetica"/>
              <a:cs typeface="Helvetica"/>
            </a:endParaRPr>
          </a:p>
          <a:p>
            <a:pPr marL="224314" indent="-215265" algn="just" defTabSz="685800">
              <a:buFont typeface="Arial"/>
              <a:buChar char="•"/>
              <a:tabLst>
                <a:tab pos="224790" algn="l"/>
              </a:tabLst>
            </a:pPr>
            <a:r>
              <a:rPr sz="1350" spc="-4">
                <a:solidFill>
                  <a:srgbClr val="3B5A77"/>
                </a:solidFill>
                <a:latin typeface="Helvetica"/>
                <a:cs typeface="Helvetica"/>
              </a:rPr>
              <a:t>No</a:t>
            </a:r>
            <a:r>
              <a:rPr sz="1350" spc="217">
                <a:solidFill>
                  <a:srgbClr val="3B5A77"/>
                </a:solidFill>
                <a:latin typeface="Helvetica"/>
                <a:cs typeface="Helvetica"/>
              </a:rPr>
              <a:t> </a:t>
            </a:r>
            <a:r>
              <a:rPr sz="1350" spc="-4">
                <a:solidFill>
                  <a:srgbClr val="3B5A77"/>
                </a:solidFill>
                <a:latin typeface="Helvetica"/>
                <a:cs typeface="Helvetica"/>
              </a:rPr>
              <a:t>wires,</a:t>
            </a:r>
            <a:r>
              <a:rPr sz="1350" spc="210">
                <a:solidFill>
                  <a:srgbClr val="3B5A77"/>
                </a:solidFill>
                <a:latin typeface="Helvetica"/>
                <a:cs typeface="Helvetica"/>
              </a:rPr>
              <a:t> </a:t>
            </a:r>
            <a:r>
              <a:rPr sz="1350" spc="-4">
                <a:solidFill>
                  <a:srgbClr val="3B5A77"/>
                </a:solidFill>
                <a:latin typeface="Helvetica"/>
                <a:cs typeface="Helvetica"/>
              </a:rPr>
              <a:t>replaced</a:t>
            </a:r>
            <a:r>
              <a:rPr sz="1350" spc="210">
                <a:solidFill>
                  <a:srgbClr val="3B5A77"/>
                </a:solidFill>
                <a:latin typeface="Helvetica"/>
                <a:cs typeface="Helvetica"/>
              </a:rPr>
              <a:t> </a:t>
            </a:r>
            <a:r>
              <a:rPr sz="1350">
                <a:solidFill>
                  <a:srgbClr val="3B5A77"/>
                </a:solidFill>
                <a:latin typeface="Helvetica"/>
                <a:cs typeface="Helvetica"/>
              </a:rPr>
              <a:t>by</a:t>
            </a:r>
            <a:r>
              <a:rPr sz="1350" spc="191">
                <a:solidFill>
                  <a:srgbClr val="3B5A77"/>
                </a:solidFill>
                <a:latin typeface="Helvetica"/>
                <a:cs typeface="Helvetica"/>
              </a:rPr>
              <a:t> </a:t>
            </a:r>
            <a:r>
              <a:rPr sz="1350">
                <a:solidFill>
                  <a:srgbClr val="3B5A77"/>
                </a:solidFill>
                <a:latin typeface="Helvetica"/>
                <a:cs typeface="Helvetica"/>
              </a:rPr>
              <a:t>PCB</a:t>
            </a:r>
            <a:r>
              <a:rPr sz="1350" spc="217">
                <a:solidFill>
                  <a:srgbClr val="3B5A77"/>
                </a:solidFill>
                <a:latin typeface="Helvetica"/>
                <a:cs typeface="Helvetica"/>
              </a:rPr>
              <a:t> </a:t>
            </a:r>
            <a:r>
              <a:rPr sz="1350">
                <a:solidFill>
                  <a:srgbClr val="3B5A77"/>
                </a:solidFill>
                <a:latin typeface="Helvetica"/>
                <a:cs typeface="Helvetica"/>
              </a:rPr>
              <a:t>strips</a:t>
            </a:r>
            <a:r>
              <a:rPr sz="1350" spc="206">
                <a:solidFill>
                  <a:srgbClr val="3B5A77"/>
                </a:solidFill>
                <a:latin typeface="Helvetica"/>
                <a:cs typeface="Helvetica"/>
              </a:rPr>
              <a:t> </a:t>
            </a:r>
            <a:r>
              <a:rPr sz="1350" spc="-4">
                <a:solidFill>
                  <a:srgbClr val="3B5A77"/>
                </a:solidFill>
                <a:latin typeface="Helvetica"/>
                <a:cs typeface="Helvetica"/>
              </a:rPr>
              <a:t>(less</a:t>
            </a:r>
            <a:endParaRPr sz="1350">
              <a:solidFill>
                <a:prstClr val="black"/>
              </a:solidFill>
              <a:latin typeface="Helvetica"/>
              <a:cs typeface="Helvetica"/>
            </a:endParaRPr>
          </a:p>
          <a:p>
            <a:pPr marL="224314" defTabSz="685800"/>
            <a:r>
              <a:rPr sz="1350" spc="-4">
                <a:solidFill>
                  <a:srgbClr val="3B5A77"/>
                </a:solidFill>
                <a:latin typeface="Helvetica"/>
                <a:cs typeface="Helvetica"/>
              </a:rPr>
              <a:t>costs)</a:t>
            </a:r>
            <a:endParaRPr sz="1350">
              <a:solidFill>
                <a:prstClr val="black"/>
              </a:solidFill>
              <a:latin typeface="Helvetica"/>
              <a:cs typeface="Helvetica"/>
            </a:endParaRPr>
          </a:p>
        </p:txBody>
      </p:sp>
      <p:sp>
        <p:nvSpPr>
          <p:cNvPr id="3" name="object 3"/>
          <p:cNvSpPr txBox="1"/>
          <p:nvPr/>
        </p:nvSpPr>
        <p:spPr>
          <a:xfrm>
            <a:off x="1285494" y="3550445"/>
            <a:ext cx="2229803" cy="1463862"/>
          </a:xfrm>
          <a:prstGeom prst="rect">
            <a:avLst/>
          </a:prstGeom>
        </p:spPr>
        <p:txBody>
          <a:bodyPr vert="horz" wrap="square" lIns="0" tIns="9525" rIns="0" bIns="0" rtlCol="0">
            <a:spAutoFit/>
          </a:bodyPr>
          <a:lstStyle/>
          <a:p>
            <a:pPr algn="ctr" defTabSz="685800">
              <a:spcBef>
                <a:spcPts val="75"/>
              </a:spcBef>
            </a:pPr>
            <a:r>
              <a:rPr sz="1350" spc="-4">
                <a:solidFill>
                  <a:srgbClr val="3B5A77"/>
                </a:solidFill>
                <a:latin typeface="Helvetica"/>
                <a:cs typeface="Helvetica"/>
              </a:rPr>
              <a:t>Rationale:</a:t>
            </a:r>
            <a:endParaRPr sz="1350">
              <a:solidFill>
                <a:prstClr val="black"/>
              </a:solidFill>
              <a:latin typeface="Helvetica"/>
              <a:cs typeface="Helvetica"/>
            </a:endParaRPr>
          </a:p>
          <a:p>
            <a:pPr defTabSz="685800">
              <a:spcBef>
                <a:spcPts val="30"/>
              </a:spcBef>
            </a:pPr>
            <a:endParaRPr sz="1350">
              <a:solidFill>
                <a:prstClr val="black"/>
              </a:solidFill>
              <a:latin typeface="Helvetica"/>
              <a:cs typeface="Helvetica"/>
            </a:endParaRPr>
          </a:p>
          <a:p>
            <a:pPr marL="9525" marR="3810" indent="476" algn="ctr" defTabSz="685800">
              <a:spcBef>
                <a:spcPts val="4"/>
              </a:spcBef>
            </a:pPr>
            <a:r>
              <a:rPr sz="1350">
                <a:solidFill>
                  <a:srgbClr val="3B5A77"/>
                </a:solidFill>
                <a:latin typeface="Helvetica"/>
                <a:cs typeface="Helvetica"/>
              </a:rPr>
              <a:t>A </a:t>
            </a:r>
            <a:r>
              <a:rPr sz="1350" spc="-4">
                <a:solidFill>
                  <a:srgbClr val="3B5A77"/>
                </a:solidFill>
                <a:latin typeface="Helvetica"/>
                <a:cs typeface="Helvetica"/>
              </a:rPr>
              <a:t>detector that has </a:t>
            </a:r>
            <a:r>
              <a:rPr sz="1350">
                <a:solidFill>
                  <a:srgbClr val="3B5A77"/>
                </a:solidFill>
                <a:latin typeface="Helvetica"/>
                <a:cs typeface="Helvetica"/>
              </a:rPr>
              <a:t>the </a:t>
            </a:r>
            <a:r>
              <a:rPr sz="1350" spc="-4">
                <a:solidFill>
                  <a:srgbClr val="3B5A77"/>
                </a:solidFill>
                <a:latin typeface="Helvetica"/>
                <a:cs typeface="Helvetica"/>
              </a:rPr>
              <a:t>same </a:t>
            </a:r>
            <a:r>
              <a:rPr sz="1350" spc="-368">
                <a:solidFill>
                  <a:srgbClr val="3B5A77"/>
                </a:solidFill>
                <a:latin typeface="Helvetica"/>
                <a:cs typeface="Helvetica"/>
              </a:rPr>
              <a:t> </a:t>
            </a:r>
            <a:r>
              <a:rPr sz="1350" spc="-4">
                <a:solidFill>
                  <a:srgbClr val="3B5A77"/>
                </a:solidFill>
                <a:latin typeface="Helvetica"/>
                <a:cs typeface="Helvetica"/>
              </a:rPr>
              <a:t>performance</a:t>
            </a:r>
            <a:r>
              <a:rPr sz="1350">
                <a:solidFill>
                  <a:srgbClr val="3B5A77"/>
                </a:solidFill>
                <a:latin typeface="Helvetica"/>
                <a:cs typeface="Helvetica"/>
              </a:rPr>
              <a:t> </a:t>
            </a:r>
            <a:r>
              <a:rPr sz="1350" spc="-4">
                <a:solidFill>
                  <a:srgbClr val="3B5A77"/>
                </a:solidFill>
                <a:latin typeface="Helvetica"/>
                <a:cs typeface="Helvetica"/>
              </a:rPr>
              <a:t>as the</a:t>
            </a:r>
            <a:r>
              <a:rPr sz="1350" spc="-8">
                <a:solidFill>
                  <a:srgbClr val="3B5A77"/>
                </a:solidFill>
                <a:latin typeface="Helvetica"/>
                <a:cs typeface="Helvetica"/>
              </a:rPr>
              <a:t> </a:t>
            </a:r>
            <a:r>
              <a:rPr sz="1350">
                <a:solidFill>
                  <a:srgbClr val="3B5A77"/>
                </a:solidFill>
                <a:latin typeface="Helvetica"/>
                <a:cs typeface="Helvetica"/>
              </a:rPr>
              <a:t>first </a:t>
            </a:r>
            <a:r>
              <a:rPr sz="1350" spc="4">
                <a:solidFill>
                  <a:srgbClr val="3B5A77"/>
                </a:solidFill>
                <a:latin typeface="Helvetica"/>
                <a:cs typeface="Helvetica"/>
              </a:rPr>
              <a:t> </a:t>
            </a:r>
            <a:r>
              <a:rPr sz="1350" spc="-4">
                <a:solidFill>
                  <a:srgbClr val="3B5A77"/>
                </a:solidFill>
                <a:latin typeface="Helvetica"/>
                <a:cs typeface="Helvetica"/>
              </a:rPr>
              <a:t>module </a:t>
            </a:r>
            <a:r>
              <a:rPr sz="1350" spc="-8">
                <a:solidFill>
                  <a:srgbClr val="3B5A77"/>
                </a:solidFill>
                <a:latin typeface="Helvetica"/>
                <a:cs typeface="Helvetica"/>
              </a:rPr>
              <a:t>but </a:t>
            </a:r>
            <a:r>
              <a:rPr sz="1350">
                <a:solidFill>
                  <a:srgbClr val="3B5A77"/>
                </a:solidFill>
                <a:latin typeface="Helvetica"/>
                <a:cs typeface="Helvetica"/>
              </a:rPr>
              <a:t>a </a:t>
            </a:r>
            <a:r>
              <a:rPr sz="1350" spc="-4">
                <a:solidFill>
                  <a:srgbClr val="3B5A77"/>
                </a:solidFill>
                <a:latin typeface="Helvetica"/>
                <a:cs typeface="Helvetica"/>
              </a:rPr>
              <a:t>reduced cost. </a:t>
            </a:r>
            <a:r>
              <a:rPr sz="1350">
                <a:solidFill>
                  <a:srgbClr val="3B5A77"/>
                </a:solidFill>
                <a:latin typeface="Helvetica"/>
                <a:cs typeface="Helvetica"/>
              </a:rPr>
              <a:t>It </a:t>
            </a:r>
            <a:r>
              <a:rPr sz="1350" spc="-368">
                <a:solidFill>
                  <a:srgbClr val="3B5A77"/>
                </a:solidFill>
                <a:latin typeface="Helvetica"/>
                <a:cs typeface="Helvetica"/>
              </a:rPr>
              <a:t> </a:t>
            </a:r>
            <a:r>
              <a:rPr sz="1350" spc="-4">
                <a:solidFill>
                  <a:srgbClr val="3B5A77"/>
                </a:solidFill>
                <a:latin typeface="Helvetica"/>
                <a:cs typeface="Helvetica"/>
              </a:rPr>
              <a:t>arises </a:t>
            </a:r>
            <a:r>
              <a:rPr sz="1350">
                <a:solidFill>
                  <a:srgbClr val="3B5A77"/>
                </a:solidFill>
                <a:latin typeface="Helvetica"/>
                <a:cs typeface="Helvetica"/>
              </a:rPr>
              <a:t>from the </a:t>
            </a:r>
            <a:r>
              <a:rPr sz="1350" spc="-4">
                <a:solidFill>
                  <a:srgbClr val="3B5A77"/>
                </a:solidFill>
                <a:latin typeface="Helvetica"/>
                <a:cs typeface="Helvetica"/>
              </a:rPr>
              <a:t>R&amp;D done in </a:t>
            </a:r>
            <a:r>
              <a:rPr sz="1350">
                <a:solidFill>
                  <a:srgbClr val="3B5A77"/>
                </a:solidFill>
                <a:latin typeface="Helvetica"/>
                <a:cs typeface="Helvetica"/>
              </a:rPr>
              <a:t> </a:t>
            </a:r>
            <a:r>
              <a:rPr sz="1350" spc="-4">
                <a:solidFill>
                  <a:srgbClr val="3B5A77"/>
                </a:solidFill>
                <a:latin typeface="Helvetica"/>
                <a:cs typeface="Helvetica"/>
              </a:rPr>
              <a:t>ProtoDUNE-DP</a:t>
            </a:r>
            <a:endParaRPr sz="1350">
              <a:solidFill>
                <a:prstClr val="black"/>
              </a:solidFill>
              <a:latin typeface="Helvetica"/>
              <a:cs typeface="Helvetica"/>
            </a:endParaRPr>
          </a:p>
        </p:txBody>
      </p:sp>
      <p:pic>
        <p:nvPicPr>
          <p:cNvPr id="7" name="Picture 6">
            <a:extLst>
              <a:ext uri="{FF2B5EF4-FFF2-40B4-BE49-F238E27FC236}">
                <a16:creationId xmlns:a16="http://schemas.microsoft.com/office/drawing/2014/main" id="{C582BDA9-6C3B-1144-BCFB-FB5DAC60AF96}"/>
              </a:ext>
            </a:extLst>
          </p:cNvPr>
          <p:cNvPicPr>
            <a:picLocks noChangeAspect="1"/>
          </p:cNvPicPr>
          <p:nvPr/>
        </p:nvPicPr>
        <p:blipFill>
          <a:blip r:embed="rId2"/>
          <a:stretch>
            <a:fillRect/>
          </a:stretch>
        </p:blipFill>
        <p:spPr>
          <a:xfrm>
            <a:off x="506186" y="903495"/>
            <a:ext cx="8531679" cy="509725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4055" y="961834"/>
            <a:ext cx="3716179" cy="425116"/>
          </a:xfrm>
          <a:prstGeom prst="rect">
            <a:avLst/>
          </a:prstGeom>
        </p:spPr>
        <p:txBody>
          <a:bodyPr vert="horz" wrap="square" lIns="0" tIns="9525" rIns="0" bIns="0" rtlCol="0">
            <a:spAutoFit/>
          </a:bodyPr>
          <a:lstStyle/>
          <a:p>
            <a:pPr marL="9525">
              <a:spcBef>
                <a:spcPts val="75"/>
              </a:spcBef>
            </a:pPr>
            <a:r>
              <a:rPr spc="-4">
                <a:solidFill>
                  <a:srgbClr val="E95124"/>
                </a:solidFill>
              </a:rPr>
              <a:t>The</a:t>
            </a:r>
            <a:r>
              <a:rPr spc="-8">
                <a:solidFill>
                  <a:srgbClr val="E95124"/>
                </a:solidFill>
              </a:rPr>
              <a:t> </a:t>
            </a:r>
            <a:r>
              <a:rPr spc="-4">
                <a:solidFill>
                  <a:srgbClr val="E95124"/>
                </a:solidFill>
              </a:rPr>
              <a:t>good</a:t>
            </a:r>
            <a:r>
              <a:rPr spc="-8">
                <a:solidFill>
                  <a:srgbClr val="E95124"/>
                </a:solidFill>
              </a:rPr>
              <a:t> </a:t>
            </a:r>
            <a:r>
              <a:rPr spc="-4">
                <a:solidFill>
                  <a:srgbClr val="E95124"/>
                </a:solidFill>
              </a:rPr>
              <a:t>and</a:t>
            </a:r>
            <a:r>
              <a:rPr spc="-26">
                <a:solidFill>
                  <a:srgbClr val="E95124"/>
                </a:solidFill>
              </a:rPr>
              <a:t> </a:t>
            </a:r>
            <a:r>
              <a:rPr>
                <a:solidFill>
                  <a:srgbClr val="E95124"/>
                </a:solidFill>
              </a:rPr>
              <a:t>the</a:t>
            </a:r>
            <a:r>
              <a:rPr spc="-4">
                <a:solidFill>
                  <a:srgbClr val="E95124"/>
                </a:solidFill>
              </a:rPr>
              <a:t> bad…</a:t>
            </a:r>
          </a:p>
        </p:txBody>
      </p:sp>
      <p:grpSp>
        <p:nvGrpSpPr>
          <p:cNvPr id="3" name="object 3"/>
          <p:cNvGrpSpPr/>
          <p:nvPr/>
        </p:nvGrpSpPr>
        <p:grpSpPr>
          <a:xfrm>
            <a:off x="1299849" y="1720693"/>
            <a:ext cx="6595110" cy="2805589"/>
            <a:chOff x="209132" y="1151256"/>
            <a:chExt cx="8793480" cy="3740785"/>
          </a:xfrm>
        </p:grpSpPr>
        <p:pic>
          <p:nvPicPr>
            <p:cNvPr id="4" name="object 4"/>
            <p:cNvPicPr/>
            <p:nvPr/>
          </p:nvPicPr>
          <p:blipFill>
            <a:blip r:embed="rId2" cstate="print"/>
            <a:stretch>
              <a:fillRect/>
            </a:stretch>
          </p:blipFill>
          <p:spPr>
            <a:xfrm>
              <a:off x="209132" y="1151256"/>
              <a:ext cx="4209604" cy="3263421"/>
            </a:xfrm>
            <a:prstGeom prst="rect">
              <a:avLst/>
            </a:prstGeom>
          </p:spPr>
        </p:pic>
        <p:pic>
          <p:nvPicPr>
            <p:cNvPr id="5" name="object 5"/>
            <p:cNvPicPr/>
            <p:nvPr/>
          </p:nvPicPr>
          <p:blipFill>
            <a:blip r:embed="rId3" cstate="print"/>
            <a:stretch>
              <a:fillRect/>
            </a:stretch>
          </p:blipFill>
          <p:spPr>
            <a:xfrm>
              <a:off x="5042916" y="1821180"/>
              <a:ext cx="3959168" cy="2514708"/>
            </a:xfrm>
            <a:prstGeom prst="rect">
              <a:avLst/>
            </a:prstGeom>
          </p:spPr>
        </p:pic>
        <p:pic>
          <p:nvPicPr>
            <p:cNvPr id="6" name="object 6"/>
            <p:cNvPicPr/>
            <p:nvPr/>
          </p:nvPicPr>
          <p:blipFill>
            <a:blip r:embed="rId4" cstate="print"/>
            <a:stretch>
              <a:fillRect/>
            </a:stretch>
          </p:blipFill>
          <p:spPr>
            <a:xfrm>
              <a:off x="4831079" y="1787664"/>
              <a:ext cx="781812" cy="682739"/>
            </a:xfrm>
            <a:prstGeom prst="rect">
              <a:avLst/>
            </a:prstGeom>
          </p:spPr>
        </p:pic>
        <p:sp>
          <p:nvSpPr>
            <p:cNvPr id="7" name="object 7"/>
            <p:cNvSpPr/>
            <p:nvPr/>
          </p:nvSpPr>
          <p:spPr>
            <a:xfrm>
              <a:off x="4888229" y="1821941"/>
              <a:ext cx="672465" cy="573405"/>
            </a:xfrm>
            <a:custGeom>
              <a:avLst/>
              <a:gdLst/>
              <a:ahLst/>
              <a:cxnLst/>
              <a:rect l="l" t="t" r="r" b="b"/>
              <a:pathLst>
                <a:path w="672464" h="573405">
                  <a:moveTo>
                    <a:pt x="0" y="286512"/>
                  </a:moveTo>
                  <a:lnTo>
                    <a:pt x="3644" y="244172"/>
                  </a:lnTo>
                  <a:lnTo>
                    <a:pt x="14231" y="203761"/>
                  </a:lnTo>
                  <a:lnTo>
                    <a:pt x="31239" y="165723"/>
                  </a:lnTo>
                  <a:lnTo>
                    <a:pt x="54149" y="130500"/>
                  </a:lnTo>
                  <a:lnTo>
                    <a:pt x="82440" y="98536"/>
                  </a:lnTo>
                  <a:lnTo>
                    <a:pt x="115591" y="70274"/>
                  </a:lnTo>
                  <a:lnTo>
                    <a:pt x="153082" y="46157"/>
                  </a:lnTo>
                  <a:lnTo>
                    <a:pt x="194394" y="26628"/>
                  </a:lnTo>
                  <a:lnTo>
                    <a:pt x="239004" y="12130"/>
                  </a:lnTo>
                  <a:lnTo>
                    <a:pt x="286394" y="3106"/>
                  </a:lnTo>
                  <a:lnTo>
                    <a:pt x="336042" y="0"/>
                  </a:lnTo>
                  <a:lnTo>
                    <a:pt x="385689" y="3106"/>
                  </a:lnTo>
                  <a:lnTo>
                    <a:pt x="433079" y="12130"/>
                  </a:lnTo>
                  <a:lnTo>
                    <a:pt x="477689" y="26628"/>
                  </a:lnTo>
                  <a:lnTo>
                    <a:pt x="519001" y="46157"/>
                  </a:lnTo>
                  <a:lnTo>
                    <a:pt x="556492" y="70274"/>
                  </a:lnTo>
                  <a:lnTo>
                    <a:pt x="589643" y="98536"/>
                  </a:lnTo>
                  <a:lnTo>
                    <a:pt x="617934" y="130500"/>
                  </a:lnTo>
                  <a:lnTo>
                    <a:pt x="640844" y="165723"/>
                  </a:lnTo>
                  <a:lnTo>
                    <a:pt x="657852" y="203761"/>
                  </a:lnTo>
                  <a:lnTo>
                    <a:pt x="668439" y="244172"/>
                  </a:lnTo>
                  <a:lnTo>
                    <a:pt x="672084" y="286512"/>
                  </a:lnTo>
                  <a:lnTo>
                    <a:pt x="668439" y="328851"/>
                  </a:lnTo>
                  <a:lnTo>
                    <a:pt x="657852" y="369262"/>
                  </a:lnTo>
                  <a:lnTo>
                    <a:pt x="640844" y="407300"/>
                  </a:lnTo>
                  <a:lnTo>
                    <a:pt x="617934" y="442523"/>
                  </a:lnTo>
                  <a:lnTo>
                    <a:pt x="589643" y="474487"/>
                  </a:lnTo>
                  <a:lnTo>
                    <a:pt x="556492" y="502749"/>
                  </a:lnTo>
                  <a:lnTo>
                    <a:pt x="519001" y="526866"/>
                  </a:lnTo>
                  <a:lnTo>
                    <a:pt x="477689" y="546395"/>
                  </a:lnTo>
                  <a:lnTo>
                    <a:pt x="433079" y="560893"/>
                  </a:lnTo>
                  <a:lnTo>
                    <a:pt x="385689" y="569917"/>
                  </a:lnTo>
                  <a:lnTo>
                    <a:pt x="336042" y="573024"/>
                  </a:lnTo>
                  <a:lnTo>
                    <a:pt x="286394" y="569917"/>
                  </a:lnTo>
                  <a:lnTo>
                    <a:pt x="239004" y="560893"/>
                  </a:lnTo>
                  <a:lnTo>
                    <a:pt x="194394" y="546395"/>
                  </a:lnTo>
                  <a:lnTo>
                    <a:pt x="153082" y="526866"/>
                  </a:lnTo>
                  <a:lnTo>
                    <a:pt x="115591" y="502749"/>
                  </a:lnTo>
                  <a:lnTo>
                    <a:pt x="82440" y="474487"/>
                  </a:lnTo>
                  <a:lnTo>
                    <a:pt x="54149" y="442523"/>
                  </a:lnTo>
                  <a:lnTo>
                    <a:pt x="31239" y="407300"/>
                  </a:lnTo>
                  <a:lnTo>
                    <a:pt x="14231" y="369262"/>
                  </a:lnTo>
                  <a:lnTo>
                    <a:pt x="3644" y="328851"/>
                  </a:lnTo>
                  <a:lnTo>
                    <a:pt x="0" y="286512"/>
                  </a:lnTo>
                  <a:close/>
                </a:path>
              </a:pathLst>
            </a:custGeom>
            <a:ln w="28575">
              <a:solidFill>
                <a:srgbClr val="00AF50"/>
              </a:solidFill>
            </a:ln>
          </p:spPr>
          <p:txBody>
            <a:bodyPr wrap="square" lIns="0" tIns="0" rIns="0" bIns="0" rtlCol="0"/>
            <a:lstStyle/>
            <a:p>
              <a:pPr defTabSz="685800"/>
              <a:endParaRPr sz="1350">
                <a:solidFill>
                  <a:prstClr val="black"/>
                </a:solidFill>
                <a:latin typeface="Calibri"/>
              </a:endParaRPr>
            </a:p>
          </p:txBody>
        </p:sp>
        <p:pic>
          <p:nvPicPr>
            <p:cNvPr id="8" name="object 8"/>
            <p:cNvPicPr/>
            <p:nvPr/>
          </p:nvPicPr>
          <p:blipFill>
            <a:blip r:embed="rId5" cstate="print"/>
            <a:stretch>
              <a:fillRect/>
            </a:stretch>
          </p:blipFill>
          <p:spPr>
            <a:xfrm>
              <a:off x="6134099" y="3697249"/>
              <a:ext cx="725436" cy="565378"/>
            </a:xfrm>
            <a:prstGeom prst="rect">
              <a:avLst/>
            </a:prstGeom>
          </p:spPr>
        </p:pic>
        <p:sp>
          <p:nvSpPr>
            <p:cNvPr id="9" name="object 9"/>
            <p:cNvSpPr/>
            <p:nvPr/>
          </p:nvSpPr>
          <p:spPr>
            <a:xfrm>
              <a:off x="6191249" y="3731514"/>
              <a:ext cx="615950" cy="455930"/>
            </a:xfrm>
            <a:custGeom>
              <a:avLst/>
              <a:gdLst/>
              <a:ahLst/>
              <a:cxnLst/>
              <a:rect l="l" t="t" r="r" b="b"/>
              <a:pathLst>
                <a:path w="615950" h="455929">
                  <a:moveTo>
                    <a:pt x="0" y="227837"/>
                  </a:moveTo>
                  <a:lnTo>
                    <a:pt x="4958" y="186877"/>
                  </a:lnTo>
                  <a:lnTo>
                    <a:pt x="19255" y="148327"/>
                  </a:lnTo>
                  <a:lnTo>
                    <a:pt x="42022" y="112832"/>
                  </a:lnTo>
                  <a:lnTo>
                    <a:pt x="72391" y="81034"/>
                  </a:lnTo>
                  <a:lnTo>
                    <a:pt x="109491" y="53576"/>
                  </a:lnTo>
                  <a:lnTo>
                    <a:pt x="152456" y="31100"/>
                  </a:lnTo>
                  <a:lnTo>
                    <a:pt x="200416" y="14251"/>
                  </a:lnTo>
                  <a:lnTo>
                    <a:pt x="252503" y="3669"/>
                  </a:lnTo>
                  <a:lnTo>
                    <a:pt x="307848" y="0"/>
                  </a:lnTo>
                  <a:lnTo>
                    <a:pt x="363192" y="3669"/>
                  </a:lnTo>
                  <a:lnTo>
                    <a:pt x="415279" y="14251"/>
                  </a:lnTo>
                  <a:lnTo>
                    <a:pt x="463239" y="31100"/>
                  </a:lnTo>
                  <a:lnTo>
                    <a:pt x="506204" y="53576"/>
                  </a:lnTo>
                  <a:lnTo>
                    <a:pt x="543304" y="81034"/>
                  </a:lnTo>
                  <a:lnTo>
                    <a:pt x="573673" y="112832"/>
                  </a:lnTo>
                  <a:lnTo>
                    <a:pt x="596440" y="148327"/>
                  </a:lnTo>
                  <a:lnTo>
                    <a:pt x="610737" y="186877"/>
                  </a:lnTo>
                  <a:lnTo>
                    <a:pt x="615696" y="227837"/>
                  </a:lnTo>
                  <a:lnTo>
                    <a:pt x="610737" y="268798"/>
                  </a:lnTo>
                  <a:lnTo>
                    <a:pt x="596440" y="307348"/>
                  </a:lnTo>
                  <a:lnTo>
                    <a:pt x="573673" y="342843"/>
                  </a:lnTo>
                  <a:lnTo>
                    <a:pt x="543304" y="374641"/>
                  </a:lnTo>
                  <a:lnTo>
                    <a:pt x="506204" y="402099"/>
                  </a:lnTo>
                  <a:lnTo>
                    <a:pt x="463239" y="424575"/>
                  </a:lnTo>
                  <a:lnTo>
                    <a:pt x="415279" y="441424"/>
                  </a:lnTo>
                  <a:lnTo>
                    <a:pt x="363192" y="452006"/>
                  </a:lnTo>
                  <a:lnTo>
                    <a:pt x="307848" y="455675"/>
                  </a:lnTo>
                  <a:lnTo>
                    <a:pt x="252503" y="452006"/>
                  </a:lnTo>
                  <a:lnTo>
                    <a:pt x="200416" y="441424"/>
                  </a:lnTo>
                  <a:lnTo>
                    <a:pt x="152456" y="424575"/>
                  </a:lnTo>
                  <a:lnTo>
                    <a:pt x="109491" y="402099"/>
                  </a:lnTo>
                  <a:lnTo>
                    <a:pt x="72391" y="374641"/>
                  </a:lnTo>
                  <a:lnTo>
                    <a:pt x="42022" y="342843"/>
                  </a:lnTo>
                  <a:lnTo>
                    <a:pt x="19255" y="307348"/>
                  </a:lnTo>
                  <a:lnTo>
                    <a:pt x="4958" y="268798"/>
                  </a:lnTo>
                  <a:lnTo>
                    <a:pt x="0" y="227837"/>
                  </a:lnTo>
                  <a:close/>
                </a:path>
              </a:pathLst>
            </a:custGeom>
            <a:ln w="28575">
              <a:solidFill>
                <a:srgbClr val="FF0000"/>
              </a:solidFill>
            </a:ln>
          </p:spPr>
          <p:txBody>
            <a:bodyPr wrap="square" lIns="0" tIns="0" rIns="0" bIns="0" rtlCol="0"/>
            <a:lstStyle/>
            <a:p>
              <a:pPr defTabSz="685800"/>
              <a:endParaRPr sz="1350">
                <a:solidFill>
                  <a:prstClr val="black"/>
                </a:solidFill>
                <a:latin typeface="Calibri"/>
              </a:endParaRPr>
            </a:p>
          </p:txBody>
        </p:sp>
        <p:pic>
          <p:nvPicPr>
            <p:cNvPr id="10" name="object 10"/>
            <p:cNvPicPr/>
            <p:nvPr/>
          </p:nvPicPr>
          <p:blipFill>
            <a:blip r:embed="rId6" cstate="print"/>
            <a:stretch>
              <a:fillRect/>
            </a:stretch>
          </p:blipFill>
          <p:spPr>
            <a:xfrm>
              <a:off x="4277867" y="1895881"/>
              <a:ext cx="716292" cy="234670"/>
            </a:xfrm>
            <a:prstGeom prst="rect">
              <a:avLst/>
            </a:prstGeom>
          </p:spPr>
        </p:pic>
        <p:sp>
          <p:nvSpPr>
            <p:cNvPr id="11" name="object 11"/>
            <p:cNvSpPr/>
            <p:nvPr/>
          </p:nvSpPr>
          <p:spPr>
            <a:xfrm>
              <a:off x="4397502" y="1957577"/>
              <a:ext cx="559435" cy="76200"/>
            </a:xfrm>
            <a:custGeom>
              <a:avLst/>
              <a:gdLst/>
              <a:ahLst/>
              <a:cxnLst/>
              <a:rect l="l" t="t" r="r" b="b"/>
              <a:pathLst>
                <a:path w="559435" h="76200">
                  <a:moveTo>
                    <a:pt x="76200" y="0"/>
                  </a:moveTo>
                  <a:lnTo>
                    <a:pt x="0" y="38100"/>
                  </a:lnTo>
                  <a:lnTo>
                    <a:pt x="76200" y="76200"/>
                  </a:lnTo>
                  <a:lnTo>
                    <a:pt x="76200" y="50800"/>
                  </a:lnTo>
                  <a:lnTo>
                    <a:pt x="63500" y="50800"/>
                  </a:lnTo>
                  <a:lnTo>
                    <a:pt x="63500" y="25400"/>
                  </a:lnTo>
                  <a:lnTo>
                    <a:pt x="76200" y="25400"/>
                  </a:lnTo>
                  <a:lnTo>
                    <a:pt x="76200" y="0"/>
                  </a:lnTo>
                  <a:close/>
                </a:path>
                <a:path w="559435" h="76200">
                  <a:moveTo>
                    <a:pt x="76200" y="25400"/>
                  </a:moveTo>
                  <a:lnTo>
                    <a:pt x="63500" y="25400"/>
                  </a:lnTo>
                  <a:lnTo>
                    <a:pt x="63500" y="50800"/>
                  </a:lnTo>
                  <a:lnTo>
                    <a:pt x="76200" y="50800"/>
                  </a:lnTo>
                  <a:lnTo>
                    <a:pt x="76200" y="25400"/>
                  </a:lnTo>
                  <a:close/>
                </a:path>
                <a:path w="559435" h="76200">
                  <a:moveTo>
                    <a:pt x="559181" y="25400"/>
                  </a:moveTo>
                  <a:lnTo>
                    <a:pt x="76200" y="25400"/>
                  </a:lnTo>
                  <a:lnTo>
                    <a:pt x="76200" y="50800"/>
                  </a:lnTo>
                  <a:lnTo>
                    <a:pt x="559181" y="50800"/>
                  </a:lnTo>
                  <a:lnTo>
                    <a:pt x="559181" y="25400"/>
                  </a:lnTo>
                  <a:close/>
                </a:path>
              </a:pathLst>
            </a:custGeom>
            <a:solidFill>
              <a:srgbClr val="00AF50"/>
            </a:solidFill>
          </p:spPr>
          <p:txBody>
            <a:bodyPr wrap="square" lIns="0" tIns="0" rIns="0" bIns="0" rtlCol="0"/>
            <a:lstStyle/>
            <a:p>
              <a:pPr defTabSz="685800"/>
              <a:endParaRPr sz="1350">
                <a:solidFill>
                  <a:prstClr val="black"/>
                </a:solidFill>
                <a:latin typeface="Calibri"/>
              </a:endParaRPr>
            </a:p>
          </p:txBody>
        </p:sp>
        <p:pic>
          <p:nvPicPr>
            <p:cNvPr id="12" name="object 12"/>
            <p:cNvPicPr/>
            <p:nvPr/>
          </p:nvPicPr>
          <p:blipFill>
            <a:blip r:embed="rId7" cstate="print"/>
            <a:stretch>
              <a:fillRect/>
            </a:stretch>
          </p:blipFill>
          <p:spPr>
            <a:xfrm>
              <a:off x="6071616" y="4151350"/>
              <a:ext cx="400773" cy="740689"/>
            </a:xfrm>
            <a:prstGeom prst="rect">
              <a:avLst/>
            </a:prstGeom>
          </p:spPr>
        </p:pic>
        <p:sp>
          <p:nvSpPr>
            <p:cNvPr id="13" name="object 13"/>
            <p:cNvSpPr/>
            <p:nvPr/>
          </p:nvSpPr>
          <p:spPr>
            <a:xfrm>
              <a:off x="6184137" y="4173347"/>
              <a:ext cx="250825" cy="584200"/>
            </a:xfrm>
            <a:custGeom>
              <a:avLst/>
              <a:gdLst/>
              <a:ahLst/>
              <a:cxnLst/>
              <a:rect l="l" t="t" r="r" b="b"/>
              <a:pathLst>
                <a:path w="250825" h="584200">
                  <a:moveTo>
                    <a:pt x="0" y="499236"/>
                  </a:moveTo>
                  <a:lnTo>
                    <a:pt x="7112" y="584072"/>
                  </a:lnTo>
                  <a:lnTo>
                    <a:pt x="68028" y="529844"/>
                  </a:lnTo>
                  <a:lnTo>
                    <a:pt x="42417" y="529844"/>
                  </a:lnTo>
                  <a:lnTo>
                    <a:pt x="18923" y="520445"/>
                  </a:lnTo>
                  <a:lnTo>
                    <a:pt x="23630" y="508655"/>
                  </a:lnTo>
                  <a:lnTo>
                    <a:pt x="0" y="499236"/>
                  </a:lnTo>
                  <a:close/>
                </a:path>
                <a:path w="250825" h="584200">
                  <a:moveTo>
                    <a:pt x="23630" y="508655"/>
                  </a:moveTo>
                  <a:lnTo>
                    <a:pt x="18923" y="520445"/>
                  </a:lnTo>
                  <a:lnTo>
                    <a:pt x="42417" y="529844"/>
                  </a:lnTo>
                  <a:lnTo>
                    <a:pt x="47139" y="518024"/>
                  </a:lnTo>
                  <a:lnTo>
                    <a:pt x="23630" y="508655"/>
                  </a:lnTo>
                  <a:close/>
                </a:path>
                <a:path w="250825" h="584200">
                  <a:moveTo>
                    <a:pt x="47139" y="518024"/>
                  </a:moveTo>
                  <a:lnTo>
                    <a:pt x="42417" y="529844"/>
                  </a:lnTo>
                  <a:lnTo>
                    <a:pt x="68028" y="529844"/>
                  </a:lnTo>
                  <a:lnTo>
                    <a:pt x="70738" y="527430"/>
                  </a:lnTo>
                  <a:lnTo>
                    <a:pt x="47139" y="518024"/>
                  </a:lnTo>
                  <a:close/>
                </a:path>
                <a:path w="250825" h="584200">
                  <a:moveTo>
                    <a:pt x="226695" y="0"/>
                  </a:moveTo>
                  <a:lnTo>
                    <a:pt x="23630" y="508655"/>
                  </a:lnTo>
                  <a:lnTo>
                    <a:pt x="47139" y="518024"/>
                  </a:lnTo>
                  <a:lnTo>
                    <a:pt x="250316" y="9397"/>
                  </a:lnTo>
                  <a:lnTo>
                    <a:pt x="226695" y="0"/>
                  </a:lnTo>
                  <a:close/>
                </a:path>
              </a:pathLst>
            </a:custGeom>
            <a:solidFill>
              <a:srgbClr val="E95124"/>
            </a:solidFill>
          </p:spPr>
          <p:txBody>
            <a:bodyPr wrap="square" lIns="0" tIns="0" rIns="0" bIns="0" rtlCol="0"/>
            <a:lstStyle/>
            <a:p>
              <a:pPr defTabSz="685800"/>
              <a:endParaRPr sz="1350">
                <a:solidFill>
                  <a:prstClr val="black"/>
                </a:solidFill>
                <a:latin typeface="Calibri"/>
              </a:endParaRPr>
            </a:p>
          </p:txBody>
        </p:sp>
      </p:grpSp>
      <p:sp>
        <p:nvSpPr>
          <p:cNvPr id="14" name="object 14"/>
          <p:cNvSpPr txBox="1"/>
          <p:nvPr/>
        </p:nvSpPr>
        <p:spPr>
          <a:xfrm>
            <a:off x="1795273" y="4433088"/>
            <a:ext cx="2046446" cy="425116"/>
          </a:xfrm>
          <a:prstGeom prst="rect">
            <a:avLst/>
          </a:prstGeom>
        </p:spPr>
        <p:txBody>
          <a:bodyPr vert="horz" wrap="square" lIns="0" tIns="9525" rIns="0" bIns="0" rtlCol="0">
            <a:spAutoFit/>
          </a:bodyPr>
          <a:lstStyle/>
          <a:p>
            <a:pPr algn="ctr" defTabSz="685800">
              <a:spcBef>
                <a:spcPts val="75"/>
              </a:spcBef>
            </a:pPr>
            <a:r>
              <a:rPr sz="1350" spc="-4">
                <a:solidFill>
                  <a:srgbClr val="3B5A77"/>
                </a:solidFill>
                <a:latin typeface="Helvetica"/>
                <a:cs typeface="Helvetica"/>
              </a:rPr>
              <a:t>Less</a:t>
            </a:r>
            <a:r>
              <a:rPr sz="1350" spc="-19">
                <a:solidFill>
                  <a:srgbClr val="3B5A77"/>
                </a:solidFill>
                <a:latin typeface="Helvetica"/>
                <a:cs typeface="Helvetica"/>
              </a:rPr>
              <a:t> </a:t>
            </a:r>
            <a:r>
              <a:rPr sz="1350" spc="-4">
                <a:solidFill>
                  <a:srgbClr val="3B5A77"/>
                </a:solidFill>
                <a:latin typeface="Helvetica"/>
                <a:cs typeface="Helvetica"/>
              </a:rPr>
              <a:t>SiPMs</a:t>
            </a:r>
            <a:r>
              <a:rPr sz="1350" spc="-15">
                <a:solidFill>
                  <a:srgbClr val="3B5A77"/>
                </a:solidFill>
                <a:latin typeface="Helvetica"/>
                <a:cs typeface="Helvetica"/>
              </a:rPr>
              <a:t> (110,000)</a:t>
            </a:r>
            <a:endParaRPr sz="1350">
              <a:solidFill>
                <a:prstClr val="black"/>
              </a:solidFill>
              <a:latin typeface="Helvetica"/>
              <a:cs typeface="Helvetica"/>
            </a:endParaRPr>
          </a:p>
          <a:p>
            <a:pPr algn="ctr" defTabSz="685800">
              <a:spcBef>
                <a:spcPts val="4"/>
              </a:spcBef>
            </a:pPr>
            <a:r>
              <a:rPr sz="1350" spc="-4">
                <a:solidFill>
                  <a:srgbClr val="3B5A77"/>
                </a:solidFill>
                <a:latin typeface="Helvetica"/>
                <a:cs typeface="Helvetica"/>
              </a:rPr>
              <a:t>Better</a:t>
            </a:r>
            <a:r>
              <a:rPr sz="1350" spc="-11">
                <a:solidFill>
                  <a:srgbClr val="3B5A77"/>
                </a:solidFill>
                <a:latin typeface="Helvetica"/>
                <a:cs typeface="Helvetica"/>
              </a:rPr>
              <a:t> </a:t>
            </a:r>
            <a:r>
              <a:rPr sz="1350" spc="-4">
                <a:solidFill>
                  <a:srgbClr val="3B5A77"/>
                </a:solidFill>
                <a:latin typeface="Helvetica"/>
                <a:cs typeface="Helvetica"/>
              </a:rPr>
              <a:t>SiPM-WLS</a:t>
            </a:r>
            <a:r>
              <a:rPr sz="1350" spc="-11">
                <a:solidFill>
                  <a:srgbClr val="3B5A77"/>
                </a:solidFill>
                <a:latin typeface="Helvetica"/>
                <a:cs typeface="Helvetica"/>
              </a:rPr>
              <a:t> </a:t>
            </a:r>
            <a:r>
              <a:rPr sz="1350" spc="-4">
                <a:solidFill>
                  <a:srgbClr val="3B5A77"/>
                </a:solidFill>
                <a:latin typeface="Helvetica"/>
                <a:cs typeface="Helvetica"/>
              </a:rPr>
              <a:t>coupling</a:t>
            </a:r>
            <a:endParaRPr sz="1350">
              <a:solidFill>
                <a:prstClr val="black"/>
              </a:solidFill>
              <a:latin typeface="Helvetica"/>
              <a:cs typeface="Helvetica"/>
            </a:endParaRPr>
          </a:p>
        </p:txBody>
      </p:sp>
      <p:sp>
        <p:nvSpPr>
          <p:cNvPr id="15" name="object 15"/>
          <p:cNvSpPr txBox="1"/>
          <p:nvPr/>
        </p:nvSpPr>
        <p:spPr>
          <a:xfrm>
            <a:off x="6793610" y="1823656"/>
            <a:ext cx="809625" cy="217367"/>
          </a:xfrm>
          <a:prstGeom prst="rect">
            <a:avLst/>
          </a:prstGeom>
        </p:spPr>
        <p:txBody>
          <a:bodyPr vert="horz" wrap="square" lIns="0" tIns="9525" rIns="0" bIns="0" rtlCol="0">
            <a:spAutoFit/>
          </a:bodyPr>
          <a:lstStyle/>
          <a:p>
            <a:pPr marL="9525" defTabSz="685800">
              <a:spcBef>
                <a:spcPts val="75"/>
              </a:spcBef>
            </a:pPr>
            <a:r>
              <a:rPr sz="1350" spc="-4">
                <a:solidFill>
                  <a:srgbClr val="3B5A77"/>
                </a:solidFill>
                <a:latin typeface="Helvetica"/>
                <a:cs typeface="Helvetica"/>
              </a:rPr>
              <a:t>Field</a:t>
            </a:r>
            <a:r>
              <a:rPr sz="1350" spc="-45">
                <a:solidFill>
                  <a:srgbClr val="3B5A77"/>
                </a:solidFill>
                <a:latin typeface="Helvetica"/>
                <a:cs typeface="Helvetica"/>
              </a:rPr>
              <a:t> </a:t>
            </a:r>
            <a:r>
              <a:rPr sz="1350" spc="-4">
                <a:solidFill>
                  <a:srgbClr val="3B5A77"/>
                </a:solidFill>
                <a:latin typeface="Helvetica"/>
                <a:cs typeface="Helvetica"/>
              </a:rPr>
              <a:t>cage</a:t>
            </a:r>
            <a:endParaRPr sz="1350">
              <a:solidFill>
                <a:prstClr val="black"/>
              </a:solidFill>
              <a:latin typeface="Helvetica"/>
              <a:cs typeface="Helvetica"/>
            </a:endParaRPr>
          </a:p>
        </p:txBody>
      </p:sp>
      <p:grpSp>
        <p:nvGrpSpPr>
          <p:cNvPr id="16" name="object 16"/>
          <p:cNvGrpSpPr/>
          <p:nvPr/>
        </p:nvGrpSpPr>
        <p:grpSpPr>
          <a:xfrm>
            <a:off x="6686551" y="2050534"/>
            <a:ext cx="549116" cy="886301"/>
            <a:chOff x="7391400" y="1591043"/>
            <a:chExt cx="732155" cy="1181735"/>
          </a:xfrm>
        </p:grpSpPr>
        <p:pic>
          <p:nvPicPr>
            <p:cNvPr id="17" name="object 17"/>
            <p:cNvPicPr/>
            <p:nvPr/>
          </p:nvPicPr>
          <p:blipFill>
            <a:blip r:embed="rId8" cstate="print"/>
            <a:stretch>
              <a:fillRect/>
            </a:stretch>
          </p:blipFill>
          <p:spPr>
            <a:xfrm>
              <a:off x="7391400" y="1591043"/>
              <a:ext cx="731545" cy="1181112"/>
            </a:xfrm>
            <a:prstGeom prst="rect">
              <a:avLst/>
            </a:prstGeom>
          </p:spPr>
        </p:pic>
        <p:sp>
          <p:nvSpPr>
            <p:cNvPr id="18" name="object 18"/>
            <p:cNvSpPr/>
            <p:nvPr/>
          </p:nvSpPr>
          <p:spPr>
            <a:xfrm>
              <a:off x="7511034" y="1613153"/>
              <a:ext cx="573405" cy="1023619"/>
            </a:xfrm>
            <a:custGeom>
              <a:avLst/>
              <a:gdLst/>
              <a:ahLst/>
              <a:cxnLst/>
              <a:rect l="l" t="t" r="r" b="b"/>
              <a:pathLst>
                <a:path w="573404" h="1023619">
                  <a:moveTo>
                    <a:pt x="3556" y="938403"/>
                  </a:moveTo>
                  <a:lnTo>
                    <a:pt x="0" y="1023493"/>
                  </a:lnTo>
                  <a:lnTo>
                    <a:pt x="70231" y="975233"/>
                  </a:lnTo>
                  <a:lnTo>
                    <a:pt x="68161" y="974090"/>
                  </a:lnTo>
                  <a:lnTo>
                    <a:pt x="41783" y="974090"/>
                  </a:lnTo>
                  <a:lnTo>
                    <a:pt x="19558" y="961771"/>
                  </a:lnTo>
                  <a:lnTo>
                    <a:pt x="25708" y="950639"/>
                  </a:lnTo>
                  <a:lnTo>
                    <a:pt x="3556" y="938403"/>
                  </a:lnTo>
                  <a:close/>
                </a:path>
                <a:path w="573404" h="1023619">
                  <a:moveTo>
                    <a:pt x="25708" y="950639"/>
                  </a:moveTo>
                  <a:lnTo>
                    <a:pt x="19558" y="961771"/>
                  </a:lnTo>
                  <a:lnTo>
                    <a:pt x="41783" y="974090"/>
                  </a:lnTo>
                  <a:lnTo>
                    <a:pt x="47951" y="962926"/>
                  </a:lnTo>
                  <a:lnTo>
                    <a:pt x="25708" y="950639"/>
                  </a:lnTo>
                  <a:close/>
                </a:path>
                <a:path w="573404" h="1023619">
                  <a:moveTo>
                    <a:pt x="47951" y="962926"/>
                  </a:moveTo>
                  <a:lnTo>
                    <a:pt x="41783" y="974090"/>
                  </a:lnTo>
                  <a:lnTo>
                    <a:pt x="68161" y="974090"/>
                  </a:lnTo>
                  <a:lnTo>
                    <a:pt x="47951" y="962926"/>
                  </a:lnTo>
                  <a:close/>
                </a:path>
                <a:path w="573404" h="1023619">
                  <a:moveTo>
                    <a:pt x="550926" y="0"/>
                  </a:moveTo>
                  <a:lnTo>
                    <a:pt x="25708" y="950639"/>
                  </a:lnTo>
                  <a:lnTo>
                    <a:pt x="47951" y="962926"/>
                  </a:lnTo>
                  <a:lnTo>
                    <a:pt x="573277" y="12192"/>
                  </a:lnTo>
                  <a:lnTo>
                    <a:pt x="550926" y="0"/>
                  </a:lnTo>
                  <a:close/>
                </a:path>
              </a:pathLst>
            </a:custGeom>
            <a:solidFill>
              <a:srgbClr val="FFFFFF"/>
            </a:solidFill>
          </p:spPr>
          <p:txBody>
            <a:bodyPr wrap="square" lIns="0" tIns="0" rIns="0" bIns="0" rtlCol="0"/>
            <a:lstStyle/>
            <a:p>
              <a:pPr defTabSz="685800"/>
              <a:endParaRPr sz="1350">
                <a:solidFill>
                  <a:prstClr val="black"/>
                </a:solidFill>
                <a:latin typeface="Calibri"/>
              </a:endParaRPr>
            </a:p>
          </p:txBody>
        </p:sp>
      </p:grpSp>
      <p:sp>
        <p:nvSpPr>
          <p:cNvPr id="19" name="object 19"/>
          <p:cNvSpPr txBox="1"/>
          <p:nvPr/>
        </p:nvSpPr>
        <p:spPr>
          <a:xfrm>
            <a:off x="4700970" y="1552289"/>
            <a:ext cx="1672114" cy="563135"/>
          </a:xfrm>
          <a:prstGeom prst="rect">
            <a:avLst/>
          </a:prstGeom>
        </p:spPr>
        <p:txBody>
          <a:bodyPr vert="horz" wrap="square" lIns="0" tIns="9049" rIns="0" bIns="0" rtlCol="0">
            <a:spAutoFit/>
          </a:bodyPr>
          <a:lstStyle/>
          <a:p>
            <a:pPr marL="9049" marR="3810" indent="953" algn="ctr" defTabSz="685800">
              <a:spcBef>
                <a:spcPts val="71"/>
              </a:spcBef>
            </a:pPr>
            <a:r>
              <a:rPr sz="1200" spc="-11">
                <a:solidFill>
                  <a:srgbClr val="3B5A77"/>
                </a:solidFill>
                <a:latin typeface="Helvetica"/>
                <a:cs typeface="Helvetica"/>
              </a:rPr>
              <a:t>Tiles </a:t>
            </a:r>
            <a:r>
              <a:rPr sz="1200" spc="-4">
                <a:solidFill>
                  <a:srgbClr val="3B5A77"/>
                </a:solidFill>
                <a:latin typeface="Helvetica"/>
                <a:cs typeface="Helvetica"/>
              </a:rPr>
              <a:t>hanging on the </a:t>
            </a:r>
            <a:r>
              <a:rPr sz="1200">
                <a:solidFill>
                  <a:srgbClr val="3B5A77"/>
                </a:solidFill>
                <a:latin typeface="Helvetica"/>
                <a:cs typeface="Helvetica"/>
              </a:rPr>
              <a:t> </a:t>
            </a:r>
            <a:r>
              <a:rPr sz="1200" spc="-4">
                <a:solidFill>
                  <a:srgbClr val="3B5A77"/>
                </a:solidFill>
                <a:latin typeface="Helvetica"/>
                <a:cs typeface="Helvetica"/>
              </a:rPr>
              <a:t>cryostat</a:t>
            </a:r>
            <a:r>
              <a:rPr sz="1200" spc="11">
                <a:solidFill>
                  <a:srgbClr val="3B5A77"/>
                </a:solidFill>
                <a:latin typeface="Helvetica"/>
                <a:cs typeface="Helvetica"/>
              </a:rPr>
              <a:t> </a:t>
            </a:r>
            <a:r>
              <a:rPr sz="1200" spc="-8">
                <a:solidFill>
                  <a:srgbClr val="3B5A77"/>
                </a:solidFill>
                <a:latin typeface="Helvetica"/>
                <a:cs typeface="Helvetica"/>
              </a:rPr>
              <a:t>beyond</a:t>
            </a:r>
            <a:r>
              <a:rPr sz="1200" spc="4">
                <a:solidFill>
                  <a:srgbClr val="3B5A77"/>
                </a:solidFill>
                <a:latin typeface="Helvetica"/>
                <a:cs typeface="Helvetica"/>
              </a:rPr>
              <a:t> </a:t>
            </a:r>
            <a:r>
              <a:rPr sz="1200" spc="-4">
                <a:solidFill>
                  <a:srgbClr val="3B5A77"/>
                </a:solidFill>
                <a:latin typeface="Helvetica"/>
                <a:cs typeface="Helvetica"/>
              </a:rPr>
              <a:t>the field </a:t>
            </a:r>
            <a:r>
              <a:rPr sz="1200" spc="-319">
                <a:solidFill>
                  <a:srgbClr val="3B5A77"/>
                </a:solidFill>
                <a:latin typeface="Helvetica"/>
                <a:cs typeface="Helvetica"/>
              </a:rPr>
              <a:t> </a:t>
            </a:r>
            <a:r>
              <a:rPr sz="1200" spc="-4">
                <a:solidFill>
                  <a:srgbClr val="3B5A77"/>
                </a:solidFill>
                <a:latin typeface="Helvetica"/>
                <a:cs typeface="Helvetica"/>
              </a:rPr>
              <a:t>cage</a:t>
            </a:r>
            <a:r>
              <a:rPr sz="1200" spc="-15">
                <a:solidFill>
                  <a:srgbClr val="3B5A77"/>
                </a:solidFill>
                <a:latin typeface="Helvetica"/>
                <a:cs typeface="Helvetica"/>
              </a:rPr>
              <a:t> </a:t>
            </a:r>
            <a:r>
              <a:rPr sz="1200" spc="-4">
                <a:solidFill>
                  <a:srgbClr val="3B5A77"/>
                </a:solidFill>
                <a:latin typeface="Helvetica"/>
                <a:cs typeface="Helvetica"/>
              </a:rPr>
              <a:t>(“membrane</a:t>
            </a:r>
            <a:r>
              <a:rPr sz="1200" spc="19">
                <a:solidFill>
                  <a:srgbClr val="3B5A77"/>
                </a:solidFill>
                <a:latin typeface="Helvetica"/>
                <a:cs typeface="Helvetica"/>
              </a:rPr>
              <a:t> </a:t>
            </a:r>
            <a:r>
              <a:rPr sz="1200" spc="-4">
                <a:solidFill>
                  <a:srgbClr val="3B5A77"/>
                </a:solidFill>
                <a:latin typeface="Helvetica"/>
                <a:cs typeface="Helvetica"/>
              </a:rPr>
              <a:t>tiles”)</a:t>
            </a:r>
            <a:endParaRPr sz="1200">
              <a:solidFill>
                <a:prstClr val="black"/>
              </a:solidFill>
              <a:latin typeface="Helvetica"/>
              <a:cs typeface="Helvetica"/>
            </a:endParaRPr>
          </a:p>
        </p:txBody>
      </p:sp>
      <p:grpSp>
        <p:nvGrpSpPr>
          <p:cNvPr id="20" name="object 20"/>
          <p:cNvGrpSpPr/>
          <p:nvPr/>
        </p:nvGrpSpPr>
        <p:grpSpPr>
          <a:xfrm>
            <a:off x="4810887" y="2079118"/>
            <a:ext cx="201454" cy="339566"/>
            <a:chOff x="4890515" y="1629155"/>
            <a:chExt cx="268605" cy="452755"/>
          </a:xfrm>
        </p:grpSpPr>
        <p:pic>
          <p:nvPicPr>
            <p:cNvPr id="21" name="object 21"/>
            <p:cNvPicPr/>
            <p:nvPr/>
          </p:nvPicPr>
          <p:blipFill>
            <a:blip r:embed="rId9" cstate="print"/>
            <a:stretch>
              <a:fillRect/>
            </a:stretch>
          </p:blipFill>
          <p:spPr>
            <a:xfrm>
              <a:off x="4890515" y="1629155"/>
              <a:ext cx="268249" cy="452627"/>
            </a:xfrm>
            <a:prstGeom prst="rect">
              <a:avLst/>
            </a:prstGeom>
          </p:spPr>
        </p:pic>
        <p:sp>
          <p:nvSpPr>
            <p:cNvPr id="22" name="object 22"/>
            <p:cNvSpPr/>
            <p:nvPr/>
          </p:nvSpPr>
          <p:spPr>
            <a:xfrm>
              <a:off x="4932552" y="1728977"/>
              <a:ext cx="122555" cy="294640"/>
            </a:xfrm>
            <a:custGeom>
              <a:avLst/>
              <a:gdLst/>
              <a:ahLst/>
              <a:cxnLst/>
              <a:rect l="l" t="t" r="r" b="b"/>
              <a:pathLst>
                <a:path w="122554" h="294639">
                  <a:moveTo>
                    <a:pt x="74506" y="68015"/>
                  </a:moveTo>
                  <a:lnTo>
                    <a:pt x="0" y="285876"/>
                  </a:lnTo>
                  <a:lnTo>
                    <a:pt x="24130" y="294132"/>
                  </a:lnTo>
                  <a:lnTo>
                    <a:pt x="98491" y="76221"/>
                  </a:lnTo>
                  <a:lnTo>
                    <a:pt x="74506" y="68015"/>
                  </a:lnTo>
                  <a:close/>
                </a:path>
                <a:path w="122554" h="294639">
                  <a:moveTo>
                    <a:pt x="118747" y="56007"/>
                  </a:moveTo>
                  <a:lnTo>
                    <a:pt x="78612" y="56007"/>
                  </a:lnTo>
                  <a:lnTo>
                    <a:pt x="102616" y="64135"/>
                  </a:lnTo>
                  <a:lnTo>
                    <a:pt x="98491" y="76221"/>
                  </a:lnTo>
                  <a:lnTo>
                    <a:pt x="122555" y="84455"/>
                  </a:lnTo>
                  <a:lnTo>
                    <a:pt x="118747" y="56007"/>
                  </a:lnTo>
                  <a:close/>
                </a:path>
                <a:path w="122554" h="294639">
                  <a:moveTo>
                    <a:pt x="78612" y="56007"/>
                  </a:moveTo>
                  <a:lnTo>
                    <a:pt x="74506" y="68015"/>
                  </a:lnTo>
                  <a:lnTo>
                    <a:pt x="98491" y="76221"/>
                  </a:lnTo>
                  <a:lnTo>
                    <a:pt x="102616" y="64135"/>
                  </a:lnTo>
                  <a:lnTo>
                    <a:pt x="78612" y="56007"/>
                  </a:lnTo>
                  <a:close/>
                </a:path>
                <a:path w="122554" h="294639">
                  <a:moveTo>
                    <a:pt x="111251" y="0"/>
                  </a:moveTo>
                  <a:lnTo>
                    <a:pt x="50546" y="59817"/>
                  </a:lnTo>
                  <a:lnTo>
                    <a:pt x="74506" y="68015"/>
                  </a:lnTo>
                  <a:lnTo>
                    <a:pt x="78612" y="56007"/>
                  </a:lnTo>
                  <a:lnTo>
                    <a:pt x="118747" y="56007"/>
                  </a:lnTo>
                  <a:lnTo>
                    <a:pt x="111251" y="0"/>
                  </a:lnTo>
                  <a:close/>
                </a:path>
              </a:pathLst>
            </a:custGeom>
            <a:solidFill>
              <a:srgbClr val="00AF50"/>
            </a:solidFill>
          </p:spPr>
          <p:txBody>
            <a:bodyPr wrap="square" lIns="0" tIns="0" rIns="0" bIns="0" rtlCol="0"/>
            <a:lstStyle/>
            <a:p>
              <a:pPr defTabSz="685800"/>
              <a:endParaRPr sz="1350">
                <a:solidFill>
                  <a:prstClr val="black"/>
                </a:solidFill>
                <a:latin typeface="Calibri"/>
              </a:endParaRPr>
            </a:p>
          </p:txBody>
        </p:sp>
      </p:grpSp>
      <p:sp>
        <p:nvSpPr>
          <p:cNvPr id="23" name="object 23"/>
          <p:cNvSpPr txBox="1"/>
          <p:nvPr/>
        </p:nvSpPr>
        <p:spPr>
          <a:xfrm>
            <a:off x="4364546" y="4360231"/>
            <a:ext cx="3529965" cy="851836"/>
          </a:xfrm>
          <a:prstGeom prst="rect">
            <a:avLst/>
          </a:prstGeom>
        </p:spPr>
        <p:txBody>
          <a:bodyPr vert="horz" wrap="square" lIns="0" tIns="94298" rIns="0" bIns="0" rtlCol="0">
            <a:spAutoFit/>
          </a:bodyPr>
          <a:lstStyle/>
          <a:p>
            <a:pPr marL="307181" defTabSz="685800">
              <a:spcBef>
                <a:spcPts val="743"/>
              </a:spcBef>
            </a:pPr>
            <a:r>
              <a:rPr sz="1350" spc="-4">
                <a:solidFill>
                  <a:srgbClr val="3B5A77"/>
                </a:solidFill>
                <a:latin typeface="Helvetica"/>
                <a:cs typeface="Helvetica"/>
              </a:rPr>
              <a:t>Cathode tiles</a:t>
            </a:r>
            <a:r>
              <a:rPr sz="1350" spc="4">
                <a:solidFill>
                  <a:srgbClr val="3B5A77"/>
                </a:solidFill>
                <a:latin typeface="Helvetica"/>
                <a:cs typeface="Helvetica"/>
              </a:rPr>
              <a:t> </a:t>
            </a:r>
            <a:r>
              <a:rPr sz="1350" spc="-4">
                <a:solidFill>
                  <a:srgbClr val="3B5A77"/>
                </a:solidFill>
                <a:latin typeface="Helvetica"/>
                <a:cs typeface="Helvetica"/>
              </a:rPr>
              <a:t>have </a:t>
            </a:r>
            <a:r>
              <a:rPr sz="1350">
                <a:solidFill>
                  <a:srgbClr val="3B5A77"/>
                </a:solidFill>
                <a:latin typeface="Helvetica"/>
                <a:cs typeface="Helvetica"/>
              </a:rPr>
              <a:t>a</a:t>
            </a:r>
            <a:r>
              <a:rPr sz="1350" spc="-11">
                <a:solidFill>
                  <a:srgbClr val="3B5A77"/>
                </a:solidFill>
                <a:latin typeface="Helvetica"/>
                <a:cs typeface="Helvetica"/>
              </a:rPr>
              <a:t> </a:t>
            </a:r>
            <a:r>
              <a:rPr sz="1350" spc="-4">
                <a:solidFill>
                  <a:srgbClr val="3B5A77"/>
                </a:solidFill>
                <a:latin typeface="Helvetica"/>
                <a:cs typeface="Helvetica"/>
              </a:rPr>
              <a:t>“ground”</a:t>
            </a:r>
            <a:r>
              <a:rPr sz="1350" spc="11">
                <a:solidFill>
                  <a:srgbClr val="3B5A77"/>
                </a:solidFill>
                <a:latin typeface="Helvetica"/>
                <a:cs typeface="Helvetica"/>
              </a:rPr>
              <a:t> </a:t>
            </a:r>
            <a:r>
              <a:rPr sz="1350" spc="-4">
                <a:solidFill>
                  <a:srgbClr val="3B5A77"/>
                </a:solidFill>
                <a:latin typeface="Helvetica"/>
                <a:cs typeface="Helvetica"/>
              </a:rPr>
              <a:t>of</a:t>
            </a:r>
            <a:r>
              <a:rPr sz="1350" spc="-11">
                <a:solidFill>
                  <a:srgbClr val="3B5A77"/>
                </a:solidFill>
                <a:latin typeface="Helvetica"/>
                <a:cs typeface="Helvetica"/>
              </a:rPr>
              <a:t> </a:t>
            </a:r>
            <a:r>
              <a:rPr sz="1350" spc="-4">
                <a:solidFill>
                  <a:srgbClr val="3B5A77"/>
                </a:solidFill>
                <a:latin typeface="Helvetica"/>
                <a:cs typeface="Helvetica"/>
              </a:rPr>
              <a:t>320</a:t>
            </a:r>
            <a:r>
              <a:rPr sz="1350">
                <a:solidFill>
                  <a:srgbClr val="3B5A77"/>
                </a:solidFill>
                <a:latin typeface="Helvetica"/>
                <a:cs typeface="Helvetica"/>
              </a:rPr>
              <a:t> </a:t>
            </a:r>
            <a:r>
              <a:rPr sz="1350" spc="-8">
                <a:solidFill>
                  <a:srgbClr val="3B5A77"/>
                </a:solidFill>
                <a:latin typeface="Helvetica"/>
                <a:cs typeface="Helvetica"/>
              </a:rPr>
              <a:t>kV!!</a:t>
            </a:r>
            <a:endParaRPr sz="1350">
              <a:solidFill>
                <a:prstClr val="black"/>
              </a:solidFill>
              <a:latin typeface="Helvetica"/>
              <a:cs typeface="Helvetica"/>
            </a:endParaRPr>
          </a:p>
          <a:p>
            <a:pPr marL="9525" marR="3810" algn="ctr" defTabSz="685800">
              <a:spcBef>
                <a:spcPts val="525"/>
              </a:spcBef>
            </a:pPr>
            <a:r>
              <a:rPr sz="1050" spc="-4">
                <a:solidFill>
                  <a:srgbClr val="3B5A77"/>
                </a:solidFill>
                <a:latin typeface="Helvetica"/>
                <a:cs typeface="Helvetica"/>
              </a:rPr>
              <a:t>The</a:t>
            </a:r>
            <a:r>
              <a:rPr sz="1050" spc="-19">
                <a:solidFill>
                  <a:srgbClr val="3B5A77"/>
                </a:solidFill>
                <a:latin typeface="Helvetica"/>
                <a:cs typeface="Helvetica"/>
              </a:rPr>
              <a:t> </a:t>
            </a:r>
            <a:r>
              <a:rPr sz="1050">
                <a:solidFill>
                  <a:srgbClr val="3B5A77"/>
                </a:solidFill>
                <a:latin typeface="Helvetica"/>
                <a:cs typeface="Helvetica"/>
              </a:rPr>
              <a:t>cathode</a:t>
            </a:r>
            <a:r>
              <a:rPr sz="1050" spc="-34">
                <a:solidFill>
                  <a:srgbClr val="3B5A77"/>
                </a:solidFill>
                <a:latin typeface="Helvetica"/>
                <a:cs typeface="Helvetica"/>
              </a:rPr>
              <a:t> </a:t>
            </a:r>
            <a:r>
              <a:rPr sz="1050">
                <a:solidFill>
                  <a:srgbClr val="3B5A77"/>
                </a:solidFill>
                <a:latin typeface="Helvetica"/>
                <a:cs typeface="Helvetica"/>
              </a:rPr>
              <a:t>tiles</a:t>
            </a:r>
            <a:r>
              <a:rPr sz="1050" spc="-11">
                <a:solidFill>
                  <a:srgbClr val="3B5A77"/>
                </a:solidFill>
                <a:latin typeface="Helvetica"/>
                <a:cs typeface="Helvetica"/>
              </a:rPr>
              <a:t> </a:t>
            </a:r>
            <a:r>
              <a:rPr sz="1050">
                <a:solidFill>
                  <a:srgbClr val="3B5A77"/>
                </a:solidFill>
                <a:latin typeface="Helvetica"/>
                <a:cs typeface="Helvetica"/>
              </a:rPr>
              <a:t>are</a:t>
            </a:r>
            <a:r>
              <a:rPr sz="1050" spc="-19">
                <a:solidFill>
                  <a:srgbClr val="3B5A77"/>
                </a:solidFill>
                <a:latin typeface="Helvetica"/>
                <a:cs typeface="Helvetica"/>
              </a:rPr>
              <a:t> </a:t>
            </a:r>
            <a:r>
              <a:rPr sz="1050">
                <a:solidFill>
                  <a:srgbClr val="3B5A77"/>
                </a:solidFill>
                <a:latin typeface="Helvetica"/>
                <a:cs typeface="Helvetica"/>
              </a:rPr>
              <a:t>a</a:t>
            </a:r>
            <a:r>
              <a:rPr sz="1050" spc="-8">
                <a:solidFill>
                  <a:srgbClr val="3B5A77"/>
                </a:solidFill>
                <a:latin typeface="Helvetica"/>
                <a:cs typeface="Helvetica"/>
              </a:rPr>
              <a:t> </a:t>
            </a:r>
            <a:r>
              <a:rPr sz="1050" spc="-4">
                <a:solidFill>
                  <a:srgbClr val="3B5A77"/>
                </a:solidFill>
                <a:latin typeface="Helvetica"/>
                <a:cs typeface="Helvetica"/>
              </a:rPr>
              <a:t>very </a:t>
            </a:r>
            <a:r>
              <a:rPr sz="1050">
                <a:solidFill>
                  <a:srgbClr val="3B5A77"/>
                </a:solidFill>
                <a:latin typeface="Helvetica"/>
                <a:cs typeface="Helvetica"/>
              </a:rPr>
              <a:t>smart</a:t>
            </a:r>
            <a:r>
              <a:rPr sz="1050" spc="-26">
                <a:solidFill>
                  <a:srgbClr val="3B5A77"/>
                </a:solidFill>
                <a:latin typeface="Helvetica"/>
                <a:cs typeface="Helvetica"/>
              </a:rPr>
              <a:t> </a:t>
            </a:r>
            <a:r>
              <a:rPr sz="1050">
                <a:solidFill>
                  <a:srgbClr val="3B5A77"/>
                </a:solidFill>
                <a:latin typeface="Helvetica"/>
                <a:cs typeface="Helvetica"/>
              </a:rPr>
              <a:t>idea,</a:t>
            </a:r>
            <a:r>
              <a:rPr sz="1050" spc="-23">
                <a:solidFill>
                  <a:srgbClr val="3B5A77"/>
                </a:solidFill>
                <a:latin typeface="Helvetica"/>
                <a:cs typeface="Helvetica"/>
              </a:rPr>
              <a:t> </a:t>
            </a:r>
            <a:r>
              <a:rPr sz="1050">
                <a:solidFill>
                  <a:srgbClr val="3B5A77"/>
                </a:solidFill>
                <a:latin typeface="Helvetica"/>
                <a:cs typeface="Helvetica"/>
              </a:rPr>
              <a:t>but</a:t>
            </a:r>
            <a:r>
              <a:rPr sz="1050" spc="-11">
                <a:solidFill>
                  <a:srgbClr val="3B5A77"/>
                </a:solidFill>
                <a:latin typeface="Helvetica"/>
                <a:cs typeface="Helvetica"/>
              </a:rPr>
              <a:t> </a:t>
            </a:r>
            <a:r>
              <a:rPr sz="1050">
                <a:solidFill>
                  <a:srgbClr val="3B5A77"/>
                </a:solidFill>
                <a:latin typeface="Helvetica"/>
                <a:cs typeface="Helvetica"/>
              </a:rPr>
              <a:t>also</a:t>
            </a:r>
            <a:r>
              <a:rPr sz="1050" spc="-15">
                <a:solidFill>
                  <a:srgbClr val="3B5A77"/>
                </a:solidFill>
                <a:latin typeface="Helvetica"/>
                <a:cs typeface="Helvetica"/>
              </a:rPr>
              <a:t> </a:t>
            </a:r>
            <a:r>
              <a:rPr sz="1050">
                <a:solidFill>
                  <a:srgbClr val="3B5A77"/>
                </a:solidFill>
                <a:latin typeface="Helvetica"/>
                <a:cs typeface="Helvetica"/>
              </a:rPr>
              <a:t>a</a:t>
            </a:r>
            <a:r>
              <a:rPr sz="1050" spc="-19">
                <a:solidFill>
                  <a:srgbClr val="3B5A77"/>
                </a:solidFill>
                <a:latin typeface="Helvetica"/>
                <a:cs typeface="Helvetica"/>
              </a:rPr>
              <a:t> </a:t>
            </a:r>
            <a:r>
              <a:rPr sz="1050">
                <a:solidFill>
                  <a:srgbClr val="3B5A77"/>
                </a:solidFill>
                <a:latin typeface="Helvetica"/>
                <a:cs typeface="Helvetica"/>
              </a:rPr>
              <a:t>technical </a:t>
            </a:r>
            <a:r>
              <a:rPr sz="1050" spc="-281">
                <a:solidFill>
                  <a:srgbClr val="3B5A77"/>
                </a:solidFill>
                <a:latin typeface="Helvetica"/>
                <a:cs typeface="Helvetica"/>
              </a:rPr>
              <a:t> </a:t>
            </a:r>
            <a:r>
              <a:rPr sz="1050">
                <a:solidFill>
                  <a:srgbClr val="3B5A77"/>
                </a:solidFill>
                <a:latin typeface="Helvetica"/>
                <a:cs typeface="Helvetica"/>
              </a:rPr>
              <a:t>risk . Its full </a:t>
            </a:r>
            <a:r>
              <a:rPr sz="1050" spc="-4">
                <a:solidFill>
                  <a:srgbClr val="3B5A77"/>
                </a:solidFill>
                <a:latin typeface="Helvetica"/>
                <a:cs typeface="Helvetica"/>
              </a:rPr>
              <a:t>validation will </a:t>
            </a:r>
            <a:r>
              <a:rPr sz="1050">
                <a:solidFill>
                  <a:srgbClr val="3B5A77"/>
                </a:solidFill>
                <a:latin typeface="Helvetica"/>
                <a:cs typeface="Helvetica"/>
              </a:rPr>
              <a:t>be </a:t>
            </a:r>
            <a:r>
              <a:rPr sz="1050" spc="-4">
                <a:solidFill>
                  <a:srgbClr val="3B5A77"/>
                </a:solidFill>
                <a:latin typeface="Helvetica"/>
                <a:cs typeface="Helvetica"/>
              </a:rPr>
              <a:t>performed </a:t>
            </a:r>
            <a:r>
              <a:rPr sz="1050">
                <a:solidFill>
                  <a:srgbClr val="3B5A77"/>
                </a:solidFill>
                <a:latin typeface="Helvetica"/>
                <a:cs typeface="Helvetica"/>
              </a:rPr>
              <a:t>in 2022 (backup </a:t>
            </a:r>
            <a:r>
              <a:rPr sz="1050" spc="4">
                <a:solidFill>
                  <a:srgbClr val="3B5A77"/>
                </a:solidFill>
                <a:latin typeface="Helvetica"/>
                <a:cs typeface="Helvetica"/>
              </a:rPr>
              <a:t> </a:t>
            </a:r>
            <a:r>
              <a:rPr sz="1050">
                <a:solidFill>
                  <a:srgbClr val="3B5A77"/>
                </a:solidFill>
                <a:latin typeface="Helvetica"/>
                <a:cs typeface="Helvetica"/>
              </a:rPr>
              <a:t>solution:</a:t>
            </a:r>
            <a:r>
              <a:rPr sz="1050" spc="-34">
                <a:solidFill>
                  <a:srgbClr val="3B5A77"/>
                </a:solidFill>
                <a:latin typeface="Helvetica"/>
                <a:cs typeface="Helvetica"/>
              </a:rPr>
              <a:t> </a:t>
            </a:r>
            <a:r>
              <a:rPr sz="1050">
                <a:solidFill>
                  <a:srgbClr val="3B5A77"/>
                </a:solidFill>
                <a:latin typeface="Helvetica"/>
                <a:cs typeface="Helvetica"/>
              </a:rPr>
              <a:t>increase</a:t>
            </a:r>
            <a:r>
              <a:rPr sz="1050" spc="-41">
                <a:solidFill>
                  <a:srgbClr val="3B5A77"/>
                </a:solidFill>
                <a:latin typeface="Helvetica"/>
                <a:cs typeface="Helvetica"/>
              </a:rPr>
              <a:t> </a:t>
            </a:r>
            <a:r>
              <a:rPr sz="1050">
                <a:solidFill>
                  <a:srgbClr val="3B5A77"/>
                </a:solidFill>
                <a:latin typeface="Helvetica"/>
                <a:cs typeface="Helvetica"/>
              </a:rPr>
              <a:t>the</a:t>
            </a:r>
            <a:r>
              <a:rPr sz="1050" spc="-19">
                <a:solidFill>
                  <a:srgbClr val="3B5A77"/>
                </a:solidFill>
                <a:latin typeface="Helvetica"/>
                <a:cs typeface="Helvetica"/>
              </a:rPr>
              <a:t> </a:t>
            </a:r>
            <a:r>
              <a:rPr sz="1050">
                <a:solidFill>
                  <a:srgbClr val="3B5A77"/>
                </a:solidFill>
                <a:latin typeface="Helvetica"/>
                <a:cs typeface="Helvetica"/>
              </a:rPr>
              <a:t>number</a:t>
            </a:r>
            <a:r>
              <a:rPr sz="1050" spc="-26">
                <a:solidFill>
                  <a:srgbClr val="3B5A77"/>
                </a:solidFill>
                <a:latin typeface="Helvetica"/>
                <a:cs typeface="Helvetica"/>
              </a:rPr>
              <a:t> </a:t>
            </a:r>
            <a:r>
              <a:rPr sz="1050">
                <a:solidFill>
                  <a:srgbClr val="3B5A77"/>
                </a:solidFill>
                <a:latin typeface="Helvetica"/>
                <a:cs typeface="Helvetica"/>
              </a:rPr>
              <a:t>of</a:t>
            </a:r>
            <a:r>
              <a:rPr sz="1050" spc="-11">
                <a:solidFill>
                  <a:srgbClr val="3B5A77"/>
                </a:solidFill>
                <a:latin typeface="Helvetica"/>
                <a:cs typeface="Helvetica"/>
              </a:rPr>
              <a:t> </a:t>
            </a:r>
            <a:r>
              <a:rPr sz="1050">
                <a:solidFill>
                  <a:srgbClr val="3B5A77"/>
                </a:solidFill>
                <a:latin typeface="Helvetica"/>
                <a:cs typeface="Helvetica"/>
              </a:rPr>
              <a:t>membrane</a:t>
            </a:r>
            <a:r>
              <a:rPr sz="1050" spc="-26">
                <a:solidFill>
                  <a:srgbClr val="3B5A77"/>
                </a:solidFill>
                <a:latin typeface="Helvetica"/>
                <a:cs typeface="Helvetica"/>
              </a:rPr>
              <a:t> </a:t>
            </a:r>
            <a:r>
              <a:rPr sz="1050">
                <a:solidFill>
                  <a:srgbClr val="3B5A77"/>
                </a:solidFill>
                <a:latin typeface="Helvetica"/>
                <a:cs typeface="Helvetica"/>
              </a:rPr>
              <a:t>tiles)</a:t>
            </a:r>
            <a:endParaRPr sz="1050">
              <a:solidFill>
                <a:prstClr val="black"/>
              </a:solidFill>
              <a:latin typeface="Helvetica"/>
              <a:cs typeface="Helvetic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7151"/>
            <a:ext cx="8272462" cy="762000"/>
          </a:xfrm>
        </p:spPr>
        <p:txBody>
          <a:bodyPr>
            <a:normAutofit fontScale="90000"/>
          </a:bodyPr>
          <a:lstStyle/>
          <a:p>
            <a:r>
              <a:rPr lang="en-GB" dirty="0"/>
              <a:t>From the European Strategy Document</a:t>
            </a:r>
          </a:p>
        </p:txBody>
      </p:sp>
      <p:sp>
        <p:nvSpPr>
          <p:cNvPr id="3" name="Content Placeholder 2"/>
          <p:cNvSpPr>
            <a:spLocks noGrp="1"/>
          </p:cNvSpPr>
          <p:nvPr>
            <p:ph idx="1"/>
          </p:nvPr>
        </p:nvSpPr>
        <p:spPr>
          <a:xfrm>
            <a:off x="827586" y="1124744"/>
            <a:ext cx="7773987" cy="5184576"/>
          </a:xfrm>
        </p:spPr>
        <p:txBody>
          <a:bodyPr/>
          <a:lstStyle/>
          <a:p>
            <a:pPr marL="0" indent="0" algn="just">
              <a:buNone/>
            </a:pPr>
            <a:r>
              <a:rPr lang="en-GB" dirty="0"/>
              <a:t>f) </a:t>
            </a:r>
            <a:r>
              <a:rPr lang="en-GB" sz="2400" dirty="0"/>
              <a:t>Rapid progress in neutrino oscillation physics, with significant European involvement, has established a strong scientific case for a long-baseline neutrino programme exploring CP violation and the mass hierarchy in the neutrino sector. </a:t>
            </a:r>
          </a:p>
          <a:p>
            <a:pPr marL="0" indent="0" algn="just">
              <a:buNone/>
            </a:pPr>
            <a:r>
              <a:rPr lang="en-GB" sz="2400" b="1" dirty="0"/>
              <a:t>CERN should develop a neutrino programme to pave the way for a substantial European role in future long-baseline experiments</a:t>
            </a:r>
            <a:r>
              <a:rPr lang="en-GB" sz="2400" dirty="0"/>
              <a:t>.</a:t>
            </a:r>
          </a:p>
          <a:p>
            <a:pPr marL="0" indent="0" algn="just">
              <a:buNone/>
            </a:pPr>
            <a:r>
              <a:rPr lang="en-GB" sz="2400" b="1" dirty="0"/>
              <a:t>Europe should explore the possibility of major participation in leading long-baseline neutrino projects in the US and Japan</a:t>
            </a:r>
            <a:r>
              <a:rPr lang="en-GB" sz="2400" dirty="0"/>
              <a:t>.</a:t>
            </a:r>
          </a:p>
        </p:txBody>
      </p:sp>
    </p:spTree>
    <p:extLst>
      <p:ext uri="{BB962C8B-B14F-4D97-AF65-F5344CB8AC3E}">
        <p14:creationId xmlns:p14="http://schemas.microsoft.com/office/powerpoint/2010/main" val="3140217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240906" y="5724143"/>
            <a:ext cx="421766" cy="178308"/>
          </a:xfrm>
          <a:prstGeom prst="rect">
            <a:avLst/>
          </a:prstGeom>
        </p:spPr>
      </p:pic>
      <p:sp>
        <p:nvSpPr>
          <p:cNvPr id="3" name="object 3"/>
          <p:cNvSpPr txBox="1"/>
          <p:nvPr/>
        </p:nvSpPr>
        <p:spPr>
          <a:xfrm>
            <a:off x="759279" y="2701034"/>
            <a:ext cx="7458074" cy="3151504"/>
          </a:xfrm>
          <a:prstGeom prst="rect">
            <a:avLst/>
          </a:prstGeom>
        </p:spPr>
        <p:txBody>
          <a:bodyPr vert="horz" wrap="square" lIns="0" tIns="9525" rIns="0" bIns="0" rtlCol="0">
            <a:spAutoFit/>
          </a:bodyPr>
          <a:lstStyle/>
          <a:p>
            <a:pPr marL="224314" marR="4763" indent="-215265" defTabSz="685800">
              <a:spcBef>
                <a:spcPts val="75"/>
              </a:spcBef>
              <a:buFont typeface="Arial"/>
              <a:buChar char="•"/>
              <a:tabLst>
                <a:tab pos="224790" algn="l"/>
              </a:tabLst>
            </a:pPr>
            <a:r>
              <a:rPr sz="1650" spc="-4">
                <a:solidFill>
                  <a:srgbClr val="3B5A77"/>
                </a:solidFill>
                <a:latin typeface="Helvetica"/>
                <a:cs typeface="Helvetica"/>
              </a:rPr>
              <a:t>Since</a:t>
            </a:r>
            <a:r>
              <a:rPr sz="1650">
                <a:solidFill>
                  <a:srgbClr val="3B5A77"/>
                </a:solidFill>
                <a:latin typeface="Helvetica"/>
                <a:cs typeface="Helvetica"/>
              </a:rPr>
              <a:t> </a:t>
            </a:r>
            <a:r>
              <a:rPr sz="1650" spc="-4">
                <a:solidFill>
                  <a:srgbClr val="3B5A77"/>
                </a:solidFill>
                <a:latin typeface="Helvetica"/>
                <a:cs typeface="Helvetica"/>
              </a:rPr>
              <a:t>2021,</a:t>
            </a:r>
            <a:r>
              <a:rPr sz="1650">
                <a:solidFill>
                  <a:srgbClr val="3B5A77"/>
                </a:solidFill>
                <a:latin typeface="Helvetica"/>
                <a:cs typeface="Helvetica"/>
              </a:rPr>
              <a:t> </a:t>
            </a:r>
            <a:r>
              <a:rPr sz="1650" spc="-11">
                <a:solidFill>
                  <a:srgbClr val="3B5A77"/>
                </a:solidFill>
                <a:latin typeface="Helvetica"/>
                <a:cs typeface="Helvetica"/>
              </a:rPr>
              <a:t>we</a:t>
            </a:r>
            <a:r>
              <a:rPr sz="1650" spc="-8">
                <a:solidFill>
                  <a:srgbClr val="3B5A77"/>
                </a:solidFill>
                <a:latin typeface="Helvetica"/>
                <a:cs typeface="Helvetica"/>
              </a:rPr>
              <a:t> </a:t>
            </a:r>
            <a:r>
              <a:rPr sz="1650" spc="-4">
                <a:solidFill>
                  <a:srgbClr val="3B5A77"/>
                </a:solidFill>
                <a:latin typeface="Helvetica"/>
                <a:cs typeface="Helvetica"/>
              </a:rPr>
              <a:t>have</a:t>
            </a:r>
            <a:r>
              <a:rPr sz="1650">
                <a:solidFill>
                  <a:srgbClr val="3B5A77"/>
                </a:solidFill>
                <a:latin typeface="Helvetica"/>
                <a:cs typeface="Helvetica"/>
              </a:rPr>
              <a:t> </a:t>
            </a:r>
            <a:r>
              <a:rPr sz="1650" spc="-4">
                <a:solidFill>
                  <a:srgbClr val="3B5A77"/>
                </a:solidFill>
                <a:latin typeface="Helvetica"/>
                <a:cs typeface="Helvetica"/>
              </a:rPr>
              <a:t>an</a:t>
            </a:r>
            <a:r>
              <a:rPr sz="1650">
                <a:solidFill>
                  <a:srgbClr val="3B5A77"/>
                </a:solidFill>
                <a:latin typeface="Helvetica"/>
                <a:cs typeface="Helvetica"/>
              </a:rPr>
              <a:t> </a:t>
            </a:r>
            <a:r>
              <a:rPr sz="1650" spc="-4">
                <a:solidFill>
                  <a:srgbClr val="3B5A77"/>
                </a:solidFill>
                <a:latin typeface="Helvetica"/>
                <a:cs typeface="Helvetica"/>
              </a:rPr>
              <a:t>analysis</a:t>
            </a:r>
            <a:r>
              <a:rPr sz="1650">
                <a:solidFill>
                  <a:srgbClr val="3B5A77"/>
                </a:solidFill>
                <a:latin typeface="Helvetica"/>
                <a:cs typeface="Helvetica"/>
              </a:rPr>
              <a:t> </a:t>
            </a:r>
            <a:r>
              <a:rPr sz="1650" spc="-4">
                <a:solidFill>
                  <a:srgbClr val="3B5A77"/>
                </a:solidFill>
                <a:latin typeface="Helvetica"/>
                <a:cs typeface="Helvetica"/>
              </a:rPr>
              <a:t>team</a:t>
            </a:r>
            <a:r>
              <a:rPr sz="1650">
                <a:solidFill>
                  <a:srgbClr val="3B5A77"/>
                </a:solidFill>
                <a:latin typeface="Helvetica"/>
                <a:cs typeface="Helvetica"/>
              </a:rPr>
              <a:t> </a:t>
            </a:r>
            <a:r>
              <a:rPr sz="1650" spc="-4">
                <a:solidFill>
                  <a:srgbClr val="3B5A77"/>
                </a:solidFill>
                <a:latin typeface="Helvetica"/>
                <a:cs typeface="Helvetica"/>
              </a:rPr>
              <a:t>of</a:t>
            </a:r>
            <a:r>
              <a:rPr sz="1650">
                <a:solidFill>
                  <a:srgbClr val="3B5A77"/>
                </a:solidFill>
                <a:latin typeface="Helvetica"/>
                <a:cs typeface="Helvetica"/>
              </a:rPr>
              <a:t> </a:t>
            </a:r>
            <a:r>
              <a:rPr sz="1650" spc="-4">
                <a:solidFill>
                  <a:srgbClr val="3B5A77"/>
                </a:solidFill>
                <a:latin typeface="Helvetica"/>
                <a:cs typeface="Helvetica"/>
              </a:rPr>
              <a:t>several</a:t>
            </a:r>
            <a:r>
              <a:rPr sz="1650">
                <a:solidFill>
                  <a:srgbClr val="3B5A77"/>
                </a:solidFill>
                <a:latin typeface="Helvetica"/>
                <a:cs typeface="Helvetica"/>
              </a:rPr>
              <a:t> post-docs</a:t>
            </a:r>
            <a:r>
              <a:rPr sz="1650" spc="4">
                <a:solidFill>
                  <a:srgbClr val="3B5A77"/>
                </a:solidFill>
                <a:latin typeface="Helvetica"/>
                <a:cs typeface="Helvetica"/>
              </a:rPr>
              <a:t> </a:t>
            </a:r>
            <a:r>
              <a:rPr sz="1650">
                <a:solidFill>
                  <a:srgbClr val="3B5A77"/>
                </a:solidFill>
                <a:latin typeface="Helvetica"/>
                <a:cs typeface="Helvetica"/>
              </a:rPr>
              <a:t>+</a:t>
            </a:r>
            <a:r>
              <a:rPr sz="1650" spc="4">
                <a:solidFill>
                  <a:srgbClr val="3B5A77"/>
                </a:solidFill>
                <a:latin typeface="Helvetica"/>
                <a:cs typeface="Helvetica"/>
              </a:rPr>
              <a:t> </a:t>
            </a:r>
            <a:r>
              <a:rPr sz="1650" spc="-4">
                <a:solidFill>
                  <a:srgbClr val="3B5A77"/>
                </a:solidFill>
                <a:latin typeface="Helvetica"/>
                <a:cs typeface="Helvetica"/>
              </a:rPr>
              <a:t>students</a:t>
            </a:r>
            <a:r>
              <a:rPr sz="1650">
                <a:solidFill>
                  <a:srgbClr val="3B5A77"/>
                </a:solidFill>
                <a:latin typeface="Helvetica"/>
                <a:cs typeface="Helvetica"/>
              </a:rPr>
              <a:t> </a:t>
            </a:r>
            <a:r>
              <a:rPr sz="1650" spc="-4">
                <a:solidFill>
                  <a:srgbClr val="3B5A77"/>
                </a:solidFill>
                <a:latin typeface="Helvetica"/>
                <a:cs typeface="Helvetica"/>
              </a:rPr>
              <a:t>at </a:t>
            </a:r>
            <a:r>
              <a:rPr sz="1650">
                <a:solidFill>
                  <a:srgbClr val="3B5A77"/>
                </a:solidFill>
                <a:latin typeface="Helvetica"/>
                <a:cs typeface="Helvetica"/>
              </a:rPr>
              <a:t> </a:t>
            </a:r>
            <a:r>
              <a:rPr sz="1650" spc="-4">
                <a:solidFill>
                  <a:srgbClr val="3B5A77"/>
                </a:solidFill>
                <a:latin typeface="Helvetica"/>
                <a:cs typeface="Helvetica"/>
              </a:rPr>
              <a:t>Master/PhD</a:t>
            </a:r>
            <a:r>
              <a:rPr sz="1650">
                <a:solidFill>
                  <a:srgbClr val="3B5A77"/>
                </a:solidFill>
                <a:latin typeface="Helvetica"/>
                <a:cs typeface="Helvetica"/>
              </a:rPr>
              <a:t> </a:t>
            </a:r>
            <a:r>
              <a:rPr sz="1650" spc="-4">
                <a:solidFill>
                  <a:srgbClr val="3B5A77"/>
                </a:solidFill>
                <a:latin typeface="Helvetica"/>
                <a:cs typeface="Helvetica"/>
              </a:rPr>
              <a:t>level that</a:t>
            </a:r>
            <a:r>
              <a:rPr sz="1650">
                <a:solidFill>
                  <a:srgbClr val="3B5A77"/>
                </a:solidFill>
                <a:latin typeface="Helvetica"/>
                <a:cs typeface="Helvetica"/>
              </a:rPr>
              <a:t> </a:t>
            </a:r>
            <a:r>
              <a:rPr sz="1650" spc="-4">
                <a:solidFill>
                  <a:srgbClr val="3B5A77"/>
                </a:solidFill>
                <a:latin typeface="Helvetica"/>
                <a:cs typeface="Helvetica"/>
              </a:rPr>
              <a:t>are </a:t>
            </a:r>
            <a:r>
              <a:rPr sz="1650">
                <a:solidFill>
                  <a:srgbClr val="3B5A77"/>
                </a:solidFill>
                <a:latin typeface="Helvetica"/>
                <a:cs typeface="Helvetica"/>
              </a:rPr>
              <a:t>very </a:t>
            </a:r>
            <a:r>
              <a:rPr sz="1650" spc="-4">
                <a:solidFill>
                  <a:srgbClr val="3B5A77"/>
                </a:solidFill>
                <a:latin typeface="Helvetica"/>
                <a:cs typeface="Helvetica"/>
              </a:rPr>
              <a:t>active </a:t>
            </a:r>
            <a:r>
              <a:rPr sz="1650">
                <a:solidFill>
                  <a:srgbClr val="3B5A77"/>
                </a:solidFill>
                <a:latin typeface="Helvetica"/>
                <a:cs typeface="Helvetica"/>
              </a:rPr>
              <a:t>(and </a:t>
            </a:r>
            <a:r>
              <a:rPr sz="1650" spc="-4">
                <a:solidFill>
                  <a:srgbClr val="3B5A77"/>
                </a:solidFill>
                <a:latin typeface="Helvetica"/>
                <a:cs typeface="Helvetica"/>
              </a:rPr>
              <a:t>recognized)</a:t>
            </a:r>
            <a:r>
              <a:rPr sz="1650">
                <a:solidFill>
                  <a:srgbClr val="3B5A77"/>
                </a:solidFill>
                <a:latin typeface="Helvetica"/>
                <a:cs typeface="Helvetica"/>
              </a:rPr>
              <a:t> </a:t>
            </a:r>
            <a:r>
              <a:rPr sz="1650" spc="-4">
                <a:solidFill>
                  <a:srgbClr val="3B5A77"/>
                </a:solidFill>
                <a:latin typeface="Helvetica"/>
                <a:cs typeface="Helvetica"/>
              </a:rPr>
              <a:t>in the DUNE</a:t>
            </a:r>
            <a:r>
              <a:rPr sz="1650">
                <a:solidFill>
                  <a:srgbClr val="3B5A77"/>
                </a:solidFill>
                <a:latin typeface="Helvetica"/>
                <a:cs typeface="Helvetica"/>
              </a:rPr>
              <a:t> </a:t>
            </a:r>
            <a:r>
              <a:rPr sz="1650" spc="-4">
                <a:solidFill>
                  <a:srgbClr val="3B5A77"/>
                </a:solidFill>
                <a:latin typeface="Helvetica"/>
                <a:cs typeface="Helvetica"/>
              </a:rPr>
              <a:t>Physics </a:t>
            </a:r>
            <a:r>
              <a:rPr sz="1650">
                <a:solidFill>
                  <a:srgbClr val="3B5A77"/>
                </a:solidFill>
                <a:latin typeface="Helvetica"/>
                <a:cs typeface="Helvetica"/>
              </a:rPr>
              <a:t> </a:t>
            </a:r>
            <a:r>
              <a:rPr sz="1650" spc="-4">
                <a:solidFill>
                  <a:srgbClr val="3B5A77"/>
                </a:solidFill>
                <a:latin typeface="Helvetica"/>
                <a:cs typeface="Helvetica"/>
              </a:rPr>
              <a:t>Groups</a:t>
            </a:r>
            <a:endParaRPr sz="1650">
              <a:solidFill>
                <a:prstClr val="black"/>
              </a:solidFill>
              <a:latin typeface="Helvetica"/>
              <a:cs typeface="Helvetica"/>
            </a:endParaRPr>
          </a:p>
          <a:p>
            <a:pPr marL="224314" marR="4286" indent="-215265" defTabSz="685800">
              <a:buFont typeface="Arial"/>
              <a:buChar char="•"/>
              <a:tabLst>
                <a:tab pos="224790" algn="l"/>
              </a:tabLst>
            </a:pPr>
            <a:r>
              <a:rPr sz="1650" spc="-15">
                <a:solidFill>
                  <a:srgbClr val="3B5A77"/>
                </a:solidFill>
                <a:latin typeface="Helvetica"/>
                <a:cs typeface="Helvetica"/>
              </a:rPr>
              <a:t>We </a:t>
            </a:r>
            <a:r>
              <a:rPr sz="1650" spc="-4">
                <a:solidFill>
                  <a:srgbClr val="3B5A77"/>
                </a:solidFill>
                <a:latin typeface="Helvetica"/>
                <a:cs typeface="Helvetica"/>
              </a:rPr>
              <a:t>are currently </a:t>
            </a:r>
            <a:r>
              <a:rPr sz="1650">
                <a:solidFill>
                  <a:srgbClr val="3B5A77"/>
                </a:solidFill>
                <a:latin typeface="Helvetica"/>
                <a:cs typeface="Helvetica"/>
              </a:rPr>
              <a:t>the </a:t>
            </a:r>
            <a:r>
              <a:rPr sz="1650" spc="-4">
                <a:solidFill>
                  <a:srgbClr val="3B5A77"/>
                </a:solidFill>
                <a:latin typeface="Helvetica"/>
                <a:cs typeface="Helvetica"/>
              </a:rPr>
              <a:t>leader of </a:t>
            </a:r>
            <a:r>
              <a:rPr sz="1650">
                <a:solidFill>
                  <a:srgbClr val="3B5A77"/>
                </a:solidFill>
                <a:latin typeface="Helvetica"/>
                <a:cs typeface="Helvetica"/>
              </a:rPr>
              <a:t>the </a:t>
            </a:r>
            <a:r>
              <a:rPr sz="1650" spc="-4">
                <a:solidFill>
                  <a:srgbClr val="3B5A77"/>
                </a:solidFill>
                <a:latin typeface="Helvetica"/>
                <a:cs typeface="Helvetica"/>
              </a:rPr>
              <a:t>analysis </a:t>
            </a:r>
            <a:r>
              <a:rPr sz="1650">
                <a:solidFill>
                  <a:srgbClr val="3B5A77"/>
                </a:solidFill>
                <a:latin typeface="Helvetica"/>
                <a:cs typeface="Helvetica"/>
              </a:rPr>
              <a:t>of </a:t>
            </a:r>
            <a:r>
              <a:rPr sz="1650" spc="-4">
                <a:solidFill>
                  <a:srgbClr val="3B5A77"/>
                </a:solidFill>
                <a:latin typeface="Helvetica"/>
                <a:cs typeface="Helvetica"/>
              </a:rPr>
              <a:t>Xe-doping, </a:t>
            </a:r>
            <a:r>
              <a:rPr sz="1650" spc="-8">
                <a:solidFill>
                  <a:srgbClr val="3B5A77"/>
                </a:solidFill>
                <a:latin typeface="Helvetica"/>
                <a:cs typeface="Helvetica"/>
              </a:rPr>
              <a:t>which </a:t>
            </a:r>
            <a:r>
              <a:rPr sz="1650" spc="-4">
                <a:solidFill>
                  <a:srgbClr val="3B5A77"/>
                </a:solidFill>
                <a:latin typeface="Helvetica"/>
                <a:cs typeface="Helvetica"/>
              </a:rPr>
              <a:t>is a </a:t>
            </a:r>
            <a:r>
              <a:rPr sz="1650">
                <a:solidFill>
                  <a:srgbClr val="3B5A77"/>
                </a:solidFill>
                <a:latin typeface="Helvetica"/>
                <a:cs typeface="Helvetica"/>
              </a:rPr>
              <a:t>must for the </a:t>
            </a:r>
            <a:r>
              <a:rPr sz="1650" spc="4">
                <a:solidFill>
                  <a:srgbClr val="3B5A77"/>
                </a:solidFill>
                <a:latin typeface="Helvetica"/>
                <a:cs typeface="Helvetica"/>
              </a:rPr>
              <a:t> </a:t>
            </a:r>
            <a:r>
              <a:rPr sz="1650" spc="-4">
                <a:solidFill>
                  <a:srgbClr val="3B5A77"/>
                </a:solidFill>
                <a:latin typeface="Helvetica"/>
                <a:cs typeface="Helvetica"/>
              </a:rPr>
              <a:t>second</a:t>
            </a:r>
            <a:r>
              <a:rPr sz="1650">
                <a:solidFill>
                  <a:srgbClr val="3B5A77"/>
                </a:solidFill>
                <a:latin typeface="Helvetica"/>
                <a:cs typeface="Helvetica"/>
              </a:rPr>
              <a:t> </a:t>
            </a:r>
            <a:r>
              <a:rPr sz="1650" spc="-4">
                <a:solidFill>
                  <a:srgbClr val="3B5A77"/>
                </a:solidFill>
                <a:latin typeface="Helvetica"/>
                <a:cs typeface="Helvetica"/>
              </a:rPr>
              <a:t>module</a:t>
            </a:r>
            <a:r>
              <a:rPr sz="1650" spc="8">
                <a:solidFill>
                  <a:srgbClr val="3B5A77"/>
                </a:solidFill>
                <a:latin typeface="Helvetica"/>
                <a:cs typeface="Helvetica"/>
              </a:rPr>
              <a:t> </a:t>
            </a:r>
            <a:r>
              <a:rPr sz="1650">
                <a:solidFill>
                  <a:srgbClr val="3B5A77"/>
                </a:solidFill>
                <a:latin typeface="Helvetica"/>
                <a:cs typeface="Helvetica"/>
              </a:rPr>
              <a:t>(VD)</a:t>
            </a:r>
            <a:endParaRPr sz="1650">
              <a:solidFill>
                <a:prstClr val="black"/>
              </a:solidFill>
              <a:latin typeface="Helvetica"/>
              <a:cs typeface="Helvetica"/>
            </a:endParaRPr>
          </a:p>
          <a:p>
            <a:pPr marL="224314" marR="3810" indent="-215265" defTabSz="685800">
              <a:buFont typeface="Arial"/>
              <a:buChar char="•"/>
              <a:tabLst>
                <a:tab pos="224790" algn="l"/>
              </a:tabLst>
            </a:pPr>
            <a:r>
              <a:rPr sz="1650" spc="-15">
                <a:solidFill>
                  <a:srgbClr val="3B5A77"/>
                </a:solidFill>
                <a:latin typeface="Helvetica"/>
                <a:cs typeface="Helvetica"/>
              </a:rPr>
              <a:t>We</a:t>
            </a:r>
            <a:r>
              <a:rPr sz="1650" spc="-11">
                <a:solidFill>
                  <a:srgbClr val="3B5A77"/>
                </a:solidFill>
                <a:latin typeface="Helvetica"/>
                <a:cs typeface="Helvetica"/>
              </a:rPr>
              <a:t> </a:t>
            </a:r>
            <a:r>
              <a:rPr sz="1650" spc="-4">
                <a:solidFill>
                  <a:srgbClr val="3B5A77"/>
                </a:solidFill>
                <a:latin typeface="Helvetica"/>
                <a:cs typeface="Helvetica"/>
              </a:rPr>
              <a:t>are</a:t>
            </a:r>
            <a:r>
              <a:rPr sz="1650">
                <a:solidFill>
                  <a:srgbClr val="3B5A77"/>
                </a:solidFill>
                <a:latin typeface="Helvetica"/>
                <a:cs typeface="Helvetica"/>
              </a:rPr>
              <a:t> the </a:t>
            </a:r>
            <a:r>
              <a:rPr sz="1650" spc="-8">
                <a:solidFill>
                  <a:srgbClr val="3B5A77"/>
                </a:solidFill>
                <a:latin typeface="Helvetica"/>
                <a:cs typeface="Helvetica"/>
              </a:rPr>
              <a:t>main</a:t>
            </a:r>
            <a:r>
              <a:rPr sz="1650" spc="-4">
                <a:solidFill>
                  <a:srgbClr val="3B5A77"/>
                </a:solidFill>
                <a:latin typeface="Helvetica"/>
                <a:cs typeface="Helvetica"/>
              </a:rPr>
              <a:t> group</a:t>
            </a:r>
            <a:r>
              <a:rPr sz="1650">
                <a:solidFill>
                  <a:srgbClr val="3B5A77"/>
                </a:solidFill>
                <a:latin typeface="Helvetica"/>
                <a:cs typeface="Helvetica"/>
              </a:rPr>
              <a:t> </a:t>
            </a:r>
            <a:r>
              <a:rPr sz="1650" spc="-4">
                <a:solidFill>
                  <a:srgbClr val="3B5A77"/>
                </a:solidFill>
                <a:latin typeface="Helvetica"/>
                <a:cs typeface="Helvetica"/>
              </a:rPr>
              <a:t>developing</a:t>
            </a:r>
            <a:r>
              <a:rPr sz="1650">
                <a:solidFill>
                  <a:srgbClr val="3B5A77"/>
                </a:solidFill>
                <a:latin typeface="Helvetica"/>
                <a:cs typeface="Helvetica"/>
              </a:rPr>
              <a:t> </a:t>
            </a:r>
            <a:r>
              <a:rPr sz="1650" spc="-4">
                <a:solidFill>
                  <a:srgbClr val="3B5A77"/>
                </a:solidFill>
                <a:latin typeface="Helvetica"/>
                <a:cs typeface="Helvetica"/>
              </a:rPr>
              <a:t>double</a:t>
            </a:r>
            <a:r>
              <a:rPr sz="1650">
                <a:solidFill>
                  <a:srgbClr val="3B5A77"/>
                </a:solidFill>
                <a:latin typeface="Helvetica"/>
                <a:cs typeface="Helvetica"/>
              </a:rPr>
              <a:t> </a:t>
            </a:r>
            <a:r>
              <a:rPr sz="1650" spc="-4">
                <a:solidFill>
                  <a:srgbClr val="3B5A77"/>
                </a:solidFill>
                <a:latin typeface="Helvetica"/>
                <a:cs typeface="Helvetica"/>
              </a:rPr>
              <a:t>calorimetry (charge+light)</a:t>
            </a:r>
            <a:r>
              <a:rPr sz="1650" spc="368">
                <a:solidFill>
                  <a:srgbClr val="3B5A77"/>
                </a:solidFill>
                <a:latin typeface="Helvetica"/>
                <a:cs typeface="Helvetica"/>
              </a:rPr>
              <a:t> </a:t>
            </a:r>
            <a:r>
              <a:rPr sz="1650" spc="-4">
                <a:solidFill>
                  <a:srgbClr val="3B5A77"/>
                </a:solidFill>
                <a:latin typeface="Helvetica"/>
                <a:cs typeface="Helvetica"/>
              </a:rPr>
              <a:t>in</a:t>
            </a:r>
            <a:r>
              <a:rPr sz="1650" spc="368">
                <a:solidFill>
                  <a:srgbClr val="3B5A77"/>
                </a:solidFill>
                <a:latin typeface="Helvetica"/>
                <a:cs typeface="Helvetica"/>
              </a:rPr>
              <a:t> </a:t>
            </a:r>
            <a:r>
              <a:rPr sz="1650" spc="-8">
                <a:solidFill>
                  <a:srgbClr val="3B5A77"/>
                </a:solidFill>
                <a:latin typeface="Helvetica"/>
                <a:cs typeface="Helvetica"/>
              </a:rPr>
              <a:t>DUNE </a:t>
            </a:r>
            <a:r>
              <a:rPr sz="1650" spc="-368">
                <a:solidFill>
                  <a:srgbClr val="3B5A77"/>
                </a:solidFill>
                <a:latin typeface="Helvetica"/>
                <a:cs typeface="Helvetica"/>
              </a:rPr>
              <a:t> </a:t>
            </a:r>
            <a:r>
              <a:rPr sz="1650">
                <a:solidFill>
                  <a:srgbClr val="3B5A77"/>
                </a:solidFill>
                <a:latin typeface="Helvetica"/>
                <a:cs typeface="Helvetica"/>
              </a:rPr>
              <a:t>from </a:t>
            </a:r>
            <a:r>
              <a:rPr sz="1650" spc="-4">
                <a:solidFill>
                  <a:srgbClr val="3B5A77"/>
                </a:solidFill>
                <a:latin typeface="Helvetica"/>
                <a:cs typeface="Helvetica"/>
              </a:rPr>
              <a:t>the </a:t>
            </a:r>
            <a:r>
              <a:rPr sz="1650">
                <a:solidFill>
                  <a:srgbClr val="3B5A77"/>
                </a:solidFill>
                <a:latin typeface="Helvetica"/>
                <a:cs typeface="Helvetica"/>
              </a:rPr>
              <a:t>GeV </a:t>
            </a:r>
            <a:r>
              <a:rPr sz="1650" spc="-4">
                <a:solidFill>
                  <a:srgbClr val="3B5A77"/>
                </a:solidFill>
                <a:latin typeface="Helvetica"/>
                <a:cs typeface="Helvetica"/>
              </a:rPr>
              <a:t>scale (beam events) </a:t>
            </a:r>
            <a:r>
              <a:rPr sz="1650">
                <a:solidFill>
                  <a:srgbClr val="3B5A77"/>
                </a:solidFill>
                <a:latin typeface="Helvetica"/>
                <a:cs typeface="Helvetica"/>
              </a:rPr>
              <a:t>to the MeV </a:t>
            </a:r>
            <a:r>
              <a:rPr sz="1650" spc="-4">
                <a:solidFill>
                  <a:srgbClr val="3B5A77"/>
                </a:solidFill>
                <a:latin typeface="Helvetica"/>
                <a:cs typeface="Helvetica"/>
              </a:rPr>
              <a:t>scale (supernove </a:t>
            </a:r>
            <a:r>
              <a:rPr sz="1650">
                <a:solidFill>
                  <a:srgbClr val="3B5A77"/>
                </a:solidFill>
                <a:latin typeface="Helvetica"/>
                <a:cs typeface="Helvetica"/>
              </a:rPr>
              <a:t>bursts, </a:t>
            </a:r>
            <a:r>
              <a:rPr sz="1650" spc="-4">
                <a:solidFill>
                  <a:srgbClr val="3B5A77"/>
                </a:solidFill>
                <a:latin typeface="Helvetica"/>
                <a:cs typeface="Helvetica"/>
              </a:rPr>
              <a:t>solar </a:t>
            </a:r>
            <a:r>
              <a:rPr sz="1650">
                <a:solidFill>
                  <a:srgbClr val="3B5A77"/>
                </a:solidFill>
                <a:latin typeface="Helvetica"/>
                <a:cs typeface="Helvetica"/>
              </a:rPr>
              <a:t> </a:t>
            </a:r>
            <a:r>
              <a:rPr sz="1650" spc="-4">
                <a:solidFill>
                  <a:srgbClr val="3B5A77"/>
                </a:solidFill>
                <a:latin typeface="Helvetica"/>
                <a:cs typeface="Helvetica"/>
              </a:rPr>
              <a:t>neutrinos)</a:t>
            </a:r>
            <a:endParaRPr sz="1650">
              <a:solidFill>
                <a:prstClr val="black"/>
              </a:solidFill>
              <a:latin typeface="Helvetica"/>
              <a:cs typeface="Helvetica"/>
            </a:endParaRPr>
          </a:p>
          <a:p>
            <a:pPr marL="224314" indent="-215265" defTabSz="685800">
              <a:spcBef>
                <a:spcPts val="4"/>
              </a:spcBef>
              <a:buFont typeface="Arial"/>
              <a:buChar char="•"/>
              <a:tabLst>
                <a:tab pos="224790" algn="l"/>
              </a:tabLst>
            </a:pPr>
            <a:r>
              <a:rPr sz="1650" spc="-15">
                <a:solidFill>
                  <a:srgbClr val="3B5A77"/>
                </a:solidFill>
                <a:latin typeface="Helvetica"/>
                <a:cs typeface="Helvetica"/>
              </a:rPr>
              <a:t>We</a:t>
            </a:r>
            <a:r>
              <a:rPr sz="1650" spc="-4">
                <a:solidFill>
                  <a:srgbClr val="3B5A77"/>
                </a:solidFill>
                <a:latin typeface="Helvetica"/>
                <a:cs typeface="Helvetica"/>
              </a:rPr>
              <a:t> </a:t>
            </a:r>
            <a:r>
              <a:rPr sz="1650" spc="-8">
                <a:solidFill>
                  <a:srgbClr val="3B5A77"/>
                </a:solidFill>
                <a:latin typeface="Helvetica"/>
                <a:cs typeface="Helvetica"/>
              </a:rPr>
              <a:t>played</a:t>
            </a:r>
            <a:r>
              <a:rPr sz="1650" spc="26">
                <a:solidFill>
                  <a:srgbClr val="3B5A77"/>
                </a:solidFill>
                <a:latin typeface="Helvetica"/>
                <a:cs typeface="Helvetica"/>
              </a:rPr>
              <a:t> </a:t>
            </a:r>
            <a:r>
              <a:rPr sz="1650" spc="-4">
                <a:solidFill>
                  <a:srgbClr val="3B5A77"/>
                </a:solidFill>
                <a:latin typeface="Helvetica"/>
                <a:cs typeface="Helvetica"/>
              </a:rPr>
              <a:t>an</a:t>
            </a:r>
            <a:r>
              <a:rPr sz="1650" spc="8">
                <a:solidFill>
                  <a:srgbClr val="3B5A77"/>
                </a:solidFill>
                <a:latin typeface="Helvetica"/>
                <a:cs typeface="Helvetica"/>
              </a:rPr>
              <a:t> </a:t>
            </a:r>
            <a:r>
              <a:rPr sz="1650" spc="-4">
                <a:solidFill>
                  <a:srgbClr val="3B5A77"/>
                </a:solidFill>
                <a:latin typeface="Helvetica"/>
                <a:cs typeface="Helvetica"/>
              </a:rPr>
              <a:t>important</a:t>
            </a:r>
            <a:r>
              <a:rPr sz="1650" spc="4">
                <a:solidFill>
                  <a:srgbClr val="3B5A77"/>
                </a:solidFill>
                <a:latin typeface="Helvetica"/>
                <a:cs typeface="Helvetica"/>
              </a:rPr>
              <a:t> </a:t>
            </a:r>
            <a:r>
              <a:rPr sz="1650" spc="-4">
                <a:solidFill>
                  <a:srgbClr val="3B5A77"/>
                </a:solidFill>
                <a:latin typeface="Helvetica"/>
                <a:cs typeface="Helvetica"/>
              </a:rPr>
              <a:t>role</a:t>
            </a:r>
            <a:r>
              <a:rPr sz="1650" spc="8">
                <a:solidFill>
                  <a:srgbClr val="3B5A77"/>
                </a:solidFill>
                <a:latin typeface="Helvetica"/>
                <a:cs typeface="Helvetica"/>
              </a:rPr>
              <a:t> </a:t>
            </a:r>
            <a:r>
              <a:rPr sz="1650" spc="-4">
                <a:solidFill>
                  <a:srgbClr val="3B5A77"/>
                </a:solidFill>
                <a:latin typeface="Helvetica"/>
                <a:cs typeface="Helvetica"/>
              </a:rPr>
              <a:t>in </a:t>
            </a:r>
            <a:r>
              <a:rPr sz="1650">
                <a:solidFill>
                  <a:srgbClr val="3B5A77"/>
                </a:solidFill>
                <a:latin typeface="Helvetica"/>
                <a:cs typeface="Helvetica"/>
              </a:rPr>
              <a:t>the </a:t>
            </a:r>
            <a:r>
              <a:rPr sz="1650" spc="-4">
                <a:solidFill>
                  <a:srgbClr val="3B5A77"/>
                </a:solidFill>
                <a:latin typeface="Helvetica"/>
                <a:cs typeface="Helvetica"/>
              </a:rPr>
              <a:t>simulation</a:t>
            </a:r>
            <a:r>
              <a:rPr sz="1650" spc="15">
                <a:solidFill>
                  <a:srgbClr val="3B5A77"/>
                </a:solidFill>
                <a:latin typeface="Helvetica"/>
                <a:cs typeface="Helvetica"/>
              </a:rPr>
              <a:t> </a:t>
            </a:r>
            <a:r>
              <a:rPr sz="1650" spc="-4">
                <a:solidFill>
                  <a:srgbClr val="3B5A77"/>
                </a:solidFill>
                <a:latin typeface="Helvetica"/>
                <a:cs typeface="Helvetica"/>
              </a:rPr>
              <a:t>of</a:t>
            </a:r>
            <a:r>
              <a:rPr sz="1650" spc="8">
                <a:solidFill>
                  <a:srgbClr val="3B5A77"/>
                </a:solidFill>
                <a:latin typeface="Helvetica"/>
                <a:cs typeface="Helvetica"/>
              </a:rPr>
              <a:t> </a:t>
            </a:r>
            <a:r>
              <a:rPr sz="1650">
                <a:solidFill>
                  <a:srgbClr val="3B5A77"/>
                </a:solidFill>
                <a:latin typeface="Helvetica"/>
                <a:cs typeface="Helvetica"/>
              </a:rPr>
              <a:t>the </a:t>
            </a:r>
            <a:r>
              <a:rPr sz="1650" spc="-4">
                <a:solidFill>
                  <a:srgbClr val="3B5A77"/>
                </a:solidFill>
                <a:latin typeface="Helvetica"/>
                <a:cs typeface="Helvetica"/>
              </a:rPr>
              <a:t>second</a:t>
            </a:r>
            <a:r>
              <a:rPr sz="1650" spc="4">
                <a:solidFill>
                  <a:srgbClr val="3B5A77"/>
                </a:solidFill>
                <a:latin typeface="Helvetica"/>
                <a:cs typeface="Helvetica"/>
              </a:rPr>
              <a:t> </a:t>
            </a:r>
            <a:r>
              <a:rPr sz="1650" spc="-4">
                <a:solidFill>
                  <a:srgbClr val="3B5A77"/>
                </a:solidFill>
                <a:latin typeface="Helvetica"/>
                <a:cs typeface="Helvetica"/>
              </a:rPr>
              <a:t>DUNE</a:t>
            </a:r>
            <a:r>
              <a:rPr sz="1650" spc="8">
                <a:solidFill>
                  <a:srgbClr val="3B5A77"/>
                </a:solidFill>
                <a:latin typeface="Helvetica"/>
                <a:cs typeface="Helvetica"/>
              </a:rPr>
              <a:t> </a:t>
            </a:r>
            <a:r>
              <a:rPr sz="1650" spc="-4">
                <a:solidFill>
                  <a:srgbClr val="3B5A77"/>
                </a:solidFill>
                <a:latin typeface="Helvetica"/>
                <a:cs typeface="Helvetica"/>
              </a:rPr>
              <a:t>module</a:t>
            </a:r>
            <a:endParaRPr sz="1650">
              <a:solidFill>
                <a:prstClr val="black"/>
              </a:solidFill>
              <a:latin typeface="Helvetica"/>
              <a:cs typeface="Helvetica"/>
            </a:endParaRPr>
          </a:p>
          <a:p>
            <a:pPr defTabSz="685800">
              <a:spcBef>
                <a:spcPts val="30"/>
              </a:spcBef>
            </a:pPr>
            <a:endParaRPr sz="1650">
              <a:solidFill>
                <a:prstClr val="black"/>
              </a:solidFill>
              <a:latin typeface="Helvetica"/>
              <a:cs typeface="Helvetica"/>
            </a:endParaRPr>
          </a:p>
          <a:p>
            <a:pPr marL="102870" algn="just" defTabSz="685800"/>
            <a:endParaRPr sz="1500">
              <a:solidFill>
                <a:prstClr val="black"/>
              </a:solidFill>
              <a:latin typeface="Helvetica"/>
              <a:cs typeface="Helvetica"/>
            </a:endParaRPr>
          </a:p>
          <a:p>
            <a:pPr marL="110966" defTabSz="685800">
              <a:spcBef>
                <a:spcPts val="1084"/>
              </a:spcBef>
            </a:pPr>
            <a:endParaRPr sz="1500">
              <a:solidFill>
                <a:prstClr val="black"/>
              </a:solidFill>
              <a:latin typeface="Helvetica"/>
              <a:cs typeface="Helvetica"/>
            </a:endParaRPr>
          </a:p>
        </p:txBody>
      </p:sp>
      <p:sp>
        <p:nvSpPr>
          <p:cNvPr id="4" name="object 4"/>
          <p:cNvSpPr txBox="1">
            <a:spLocks noGrp="1"/>
          </p:cNvSpPr>
          <p:nvPr>
            <p:ph type="title"/>
          </p:nvPr>
        </p:nvSpPr>
        <p:spPr>
          <a:xfrm>
            <a:off x="759279" y="857251"/>
            <a:ext cx="7458074" cy="1422024"/>
          </a:xfrm>
          <a:prstGeom prst="rect">
            <a:avLst/>
          </a:prstGeom>
        </p:spPr>
        <p:txBody>
          <a:bodyPr vert="horz" wrap="square" lIns="0" tIns="166211" rIns="0" bIns="0" rtlCol="0">
            <a:spAutoFit/>
          </a:bodyPr>
          <a:lstStyle/>
          <a:p>
            <a:pPr marR="70009" algn="ctr">
              <a:spcBef>
                <a:spcPts val="1309"/>
              </a:spcBef>
            </a:pPr>
            <a:r>
              <a:rPr lang="en-US" spc="-4"/>
              <a:t>Not Only Hardware….</a:t>
            </a:r>
            <a:endParaRPr spc="-4"/>
          </a:p>
          <a:p>
            <a:pPr marL="9525" marR="3810" algn="just">
              <a:spcBef>
                <a:spcPts val="619"/>
              </a:spcBef>
            </a:pPr>
            <a:r>
              <a:rPr sz="1650">
                <a:solidFill>
                  <a:srgbClr val="3B5A77"/>
                </a:solidFill>
              </a:rPr>
              <a:t>The</a:t>
            </a:r>
            <a:r>
              <a:rPr sz="1650" spc="4">
                <a:solidFill>
                  <a:srgbClr val="3B5A77"/>
                </a:solidFill>
              </a:rPr>
              <a:t> </a:t>
            </a:r>
            <a:r>
              <a:rPr sz="1650" spc="-4">
                <a:solidFill>
                  <a:srgbClr val="3B5A77"/>
                </a:solidFill>
              </a:rPr>
              <a:t>US</a:t>
            </a:r>
            <a:r>
              <a:rPr sz="1650">
                <a:solidFill>
                  <a:srgbClr val="3B5A77"/>
                </a:solidFill>
              </a:rPr>
              <a:t> </a:t>
            </a:r>
            <a:r>
              <a:rPr sz="1650" spc="-4">
                <a:solidFill>
                  <a:srgbClr val="3B5A77"/>
                </a:solidFill>
              </a:rPr>
              <a:t>groups</a:t>
            </a:r>
            <a:r>
              <a:rPr sz="1650">
                <a:solidFill>
                  <a:srgbClr val="3B5A77"/>
                </a:solidFill>
              </a:rPr>
              <a:t> </a:t>
            </a:r>
            <a:r>
              <a:rPr sz="1650" spc="-4">
                <a:solidFill>
                  <a:srgbClr val="3B5A77"/>
                </a:solidFill>
              </a:rPr>
              <a:t>are</a:t>
            </a:r>
            <a:r>
              <a:rPr sz="1650">
                <a:solidFill>
                  <a:srgbClr val="3B5A77"/>
                </a:solidFill>
              </a:rPr>
              <a:t> </a:t>
            </a:r>
            <a:r>
              <a:rPr sz="1650" spc="-4">
                <a:solidFill>
                  <a:srgbClr val="3B5A77"/>
                </a:solidFill>
              </a:rPr>
              <a:t>extremely</a:t>
            </a:r>
            <a:r>
              <a:rPr sz="1650">
                <a:solidFill>
                  <a:srgbClr val="3B5A77"/>
                </a:solidFill>
              </a:rPr>
              <a:t> strong</a:t>
            </a:r>
            <a:r>
              <a:rPr sz="1650" spc="4">
                <a:solidFill>
                  <a:srgbClr val="3B5A77"/>
                </a:solidFill>
              </a:rPr>
              <a:t> </a:t>
            </a:r>
            <a:r>
              <a:rPr sz="1650" spc="-4">
                <a:solidFill>
                  <a:srgbClr val="3B5A77"/>
                </a:solidFill>
              </a:rPr>
              <a:t>in</a:t>
            </a:r>
            <a:r>
              <a:rPr sz="1650">
                <a:solidFill>
                  <a:srgbClr val="3B5A77"/>
                </a:solidFill>
              </a:rPr>
              <a:t> the</a:t>
            </a:r>
            <a:r>
              <a:rPr sz="1650" spc="4">
                <a:solidFill>
                  <a:srgbClr val="3B5A77"/>
                </a:solidFill>
              </a:rPr>
              <a:t> </a:t>
            </a:r>
            <a:r>
              <a:rPr sz="1650" spc="-4">
                <a:solidFill>
                  <a:srgbClr val="3B5A77"/>
                </a:solidFill>
              </a:rPr>
              <a:t>analysis,</a:t>
            </a:r>
            <a:r>
              <a:rPr sz="1650">
                <a:solidFill>
                  <a:srgbClr val="3B5A77"/>
                </a:solidFill>
              </a:rPr>
              <a:t> </a:t>
            </a:r>
            <a:r>
              <a:rPr sz="1650" spc="-4">
                <a:solidFill>
                  <a:srgbClr val="3B5A77"/>
                </a:solidFill>
              </a:rPr>
              <a:t>and</a:t>
            </a:r>
            <a:r>
              <a:rPr sz="1650">
                <a:solidFill>
                  <a:srgbClr val="3B5A77"/>
                </a:solidFill>
              </a:rPr>
              <a:t> </a:t>
            </a:r>
            <a:r>
              <a:rPr sz="1650" spc="-15">
                <a:solidFill>
                  <a:srgbClr val="3B5A77"/>
                </a:solidFill>
              </a:rPr>
              <a:t>we</a:t>
            </a:r>
            <a:r>
              <a:rPr sz="1650" spc="-11">
                <a:solidFill>
                  <a:srgbClr val="3B5A77"/>
                </a:solidFill>
              </a:rPr>
              <a:t> </a:t>
            </a:r>
            <a:r>
              <a:rPr sz="1650" spc="-8">
                <a:solidFill>
                  <a:srgbClr val="3B5A77"/>
                </a:solidFill>
              </a:rPr>
              <a:t>want</a:t>
            </a:r>
            <a:r>
              <a:rPr sz="1650" spc="-4">
                <a:solidFill>
                  <a:srgbClr val="3B5A77"/>
                </a:solidFill>
              </a:rPr>
              <a:t> </a:t>
            </a:r>
            <a:r>
              <a:rPr sz="1650">
                <a:solidFill>
                  <a:srgbClr val="3B5A77"/>
                </a:solidFill>
              </a:rPr>
              <a:t>to</a:t>
            </a:r>
            <a:r>
              <a:rPr sz="1650" spc="4">
                <a:solidFill>
                  <a:srgbClr val="3B5A77"/>
                </a:solidFill>
              </a:rPr>
              <a:t> </a:t>
            </a:r>
            <a:r>
              <a:rPr sz="1650">
                <a:solidFill>
                  <a:srgbClr val="3B5A77"/>
                </a:solidFill>
              </a:rPr>
              <a:t>take</a:t>
            </a:r>
            <a:r>
              <a:rPr sz="1650" spc="4">
                <a:solidFill>
                  <a:srgbClr val="3B5A77"/>
                </a:solidFill>
              </a:rPr>
              <a:t> </a:t>
            </a:r>
            <a:r>
              <a:rPr sz="1650" spc="-4">
                <a:solidFill>
                  <a:srgbClr val="3B5A77"/>
                </a:solidFill>
              </a:rPr>
              <a:t>full </a:t>
            </a:r>
            <a:r>
              <a:rPr sz="1650" spc="-368">
                <a:solidFill>
                  <a:srgbClr val="3B5A77"/>
                </a:solidFill>
              </a:rPr>
              <a:t> </a:t>
            </a:r>
            <a:r>
              <a:rPr sz="1650" spc="-4">
                <a:solidFill>
                  <a:srgbClr val="3B5A77"/>
                </a:solidFill>
              </a:rPr>
              <a:t>advantage</a:t>
            </a:r>
            <a:r>
              <a:rPr sz="1650">
                <a:solidFill>
                  <a:srgbClr val="3B5A77"/>
                </a:solidFill>
              </a:rPr>
              <a:t> </a:t>
            </a:r>
            <a:r>
              <a:rPr sz="1650" spc="-4">
                <a:solidFill>
                  <a:srgbClr val="3B5A77"/>
                </a:solidFill>
              </a:rPr>
              <a:t>of</a:t>
            </a:r>
            <a:r>
              <a:rPr sz="1650">
                <a:solidFill>
                  <a:srgbClr val="3B5A77"/>
                </a:solidFill>
              </a:rPr>
              <a:t> the</a:t>
            </a:r>
            <a:r>
              <a:rPr sz="1650" spc="4">
                <a:solidFill>
                  <a:srgbClr val="3B5A77"/>
                </a:solidFill>
              </a:rPr>
              <a:t> </a:t>
            </a:r>
            <a:r>
              <a:rPr sz="1650" spc="-4">
                <a:solidFill>
                  <a:srgbClr val="3B5A77"/>
                </a:solidFill>
              </a:rPr>
              <a:t>investment</a:t>
            </a:r>
            <a:r>
              <a:rPr sz="1650">
                <a:solidFill>
                  <a:srgbClr val="3B5A77"/>
                </a:solidFill>
              </a:rPr>
              <a:t> </a:t>
            </a:r>
            <a:r>
              <a:rPr sz="1650" spc="-8">
                <a:solidFill>
                  <a:srgbClr val="3B5A77"/>
                </a:solidFill>
              </a:rPr>
              <a:t>done</a:t>
            </a:r>
            <a:r>
              <a:rPr sz="1650" spc="-4">
                <a:solidFill>
                  <a:srgbClr val="3B5A77"/>
                </a:solidFill>
              </a:rPr>
              <a:t> </a:t>
            </a:r>
            <a:r>
              <a:rPr sz="1650">
                <a:solidFill>
                  <a:srgbClr val="3B5A77"/>
                </a:solidFill>
              </a:rPr>
              <a:t>in</a:t>
            </a:r>
            <a:r>
              <a:rPr sz="1650" spc="4">
                <a:solidFill>
                  <a:srgbClr val="3B5A77"/>
                </a:solidFill>
              </a:rPr>
              <a:t> </a:t>
            </a:r>
            <a:r>
              <a:rPr sz="1650">
                <a:solidFill>
                  <a:srgbClr val="3B5A77"/>
                </a:solidFill>
              </a:rPr>
              <a:t>the</a:t>
            </a:r>
            <a:r>
              <a:rPr sz="1650" spc="4">
                <a:solidFill>
                  <a:srgbClr val="3B5A77"/>
                </a:solidFill>
              </a:rPr>
              <a:t> </a:t>
            </a:r>
            <a:r>
              <a:rPr sz="1650" spc="-11">
                <a:solidFill>
                  <a:srgbClr val="3B5A77"/>
                </a:solidFill>
              </a:rPr>
              <a:t>detector.</a:t>
            </a:r>
            <a:r>
              <a:rPr sz="1650" spc="-8">
                <a:solidFill>
                  <a:srgbClr val="3B5A77"/>
                </a:solidFill>
              </a:rPr>
              <a:t> </a:t>
            </a:r>
            <a:r>
              <a:rPr sz="1650" spc="-4">
                <a:solidFill>
                  <a:srgbClr val="3B5A77"/>
                </a:solidFill>
              </a:rPr>
              <a:t>Even</a:t>
            </a:r>
            <a:r>
              <a:rPr sz="1650">
                <a:solidFill>
                  <a:srgbClr val="3B5A77"/>
                </a:solidFill>
              </a:rPr>
              <a:t> </a:t>
            </a:r>
            <a:r>
              <a:rPr sz="1650" spc="-4">
                <a:solidFill>
                  <a:srgbClr val="3B5A77"/>
                </a:solidFill>
              </a:rPr>
              <a:t>if</a:t>
            </a:r>
            <a:r>
              <a:rPr sz="1650">
                <a:solidFill>
                  <a:srgbClr val="3B5A77"/>
                </a:solidFill>
              </a:rPr>
              <a:t> </a:t>
            </a:r>
            <a:r>
              <a:rPr sz="1650" spc="-4">
                <a:solidFill>
                  <a:srgbClr val="3B5A77"/>
                </a:solidFill>
              </a:rPr>
              <a:t>it</a:t>
            </a:r>
            <a:r>
              <a:rPr sz="1650">
                <a:solidFill>
                  <a:srgbClr val="3B5A77"/>
                </a:solidFill>
              </a:rPr>
              <a:t> </a:t>
            </a:r>
            <a:r>
              <a:rPr sz="1650" spc="-4">
                <a:solidFill>
                  <a:srgbClr val="3B5A77"/>
                </a:solidFill>
              </a:rPr>
              <a:t>seems</a:t>
            </a:r>
            <a:r>
              <a:rPr sz="1650" spc="368">
                <a:solidFill>
                  <a:srgbClr val="3B5A77"/>
                </a:solidFill>
              </a:rPr>
              <a:t> </a:t>
            </a:r>
            <a:r>
              <a:rPr sz="1650" spc="-4">
                <a:solidFill>
                  <a:srgbClr val="3B5A77"/>
                </a:solidFill>
              </a:rPr>
              <a:t>“early”,</a:t>
            </a:r>
            <a:r>
              <a:rPr sz="1650" spc="368">
                <a:solidFill>
                  <a:srgbClr val="3B5A77"/>
                </a:solidFill>
              </a:rPr>
              <a:t> </a:t>
            </a:r>
            <a:r>
              <a:rPr sz="1650" spc="-23">
                <a:solidFill>
                  <a:srgbClr val="3B5A77"/>
                </a:solidFill>
              </a:rPr>
              <a:t>we </a:t>
            </a:r>
            <a:r>
              <a:rPr sz="1650" spc="-368">
                <a:solidFill>
                  <a:srgbClr val="3B5A77"/>
                </a:solidFill>
              </a:rPr>
              <a:t> </a:t>
            </a:r>
            <a:r>
              <a:rPr sz="1650" spc="-4">
                <a:solidFill>
                  <a:srgbClr val="3B5A77"/>
                </a:solidFill>
              </a:rPr>
              <a:t>already</a:t>
            </a:r>
            <a:r>
              <a:rPr sz="1650" spc="8">
                <a:solidFill>
                  <a:srgbClr val="3B5A77"/>
                </a:solidFill>
              </a:rPr>
              <a:t> </a:t>
            </a:r>
            <a:r>
              <a:rPr sz="1650" spc="-4">
                <a:solidFill>
                  <a:srgbClr val="3B5A77"/>
                </a:solidFill>
              </a:rPr>
              <a:t>took</a:t>
            </a:r>
            <a:r>
              <a:rPr sz="1650" spc="4">
                <a:solidFill>
                  <a:srgbClr val="3B5A77"/>
                </a:solidFill>
              </a:rPr>
              <a:t> </a:t>
            </a:r>
            <a:r>
              <a:rPr sz="1650" spc="-4">
                <a:solidFill>
                  <a:srgbClr val="3B5A77"/>
                </a:solidFill>
              </a:rPr>
              <a:t>steps</a:t>
            </a:r>
            <a:r>
              <a:rPr sz="1650" spc="4">
                <a:solidFill>
                  <a:srgbClr val="3B5A77"/>
                </a:solidFill>
              </a:rPr>
              <a:t> </a:t>
            </a:r>
            <a:r>
              <a:rPr sz="1650">
                <a:solidFill>
                  <a:srgbClr val="3B5A77"/>
                </a:solidFill>
              </a:rPr>
              <a:t>to</a:t>
            </a:r>
            <a:r>
              <a:rPr sz="1650" spc="-4">
                <a:solidFill>
                  <a:srgbClr val="3B5A77"/>
                </a:solidFill>
              </a:rPr>
              <a:t> fill</a:t>
            </a:r>
            <a:r>
              <a:rPr sz="1650">
                <a:solidFill>
                  <a:srgbClr val="3B5A77"/>
                </a:solidFill>
              </a:rPr>
              <a:t> the</a:t>
            </a:r>
            <a:r>
              <a:rPr sz="1650" spc="-4">
                <a:solidFill>
                  <a:srgbClr val="3B5A77"/>
                </a:solidFill>
              </a:rPr>
              <a:t> gap</a:t>
            </a:r>
            <a:r>
              <a:rPr sz="1650" spc="4">
                <a:solidFill>
                  <a:srgbClr val="3B5A77"/>
                </a:solidFill>
              </a:rPr>
              <a:t> </a:t>
            </a:r>
            <a:r>
              <a:rPr sz="1650" spc="-11">
                <a:solidFill>
                  <a:srgbClr val="3B5A77"/>
                </a:solidFill>
              </a:rPr>
              <a:t>with</a:t>
            </a:r>
            <a:r>
              <a:rPr sz="1650" spc="30">
                <a:solidFill>
                  <a:srgbClr val="3B5A77"/>
                </a:solidFill>
              </a:rPr>
              <a:t> </a:t>
            </a:r>
            <a:r>
              <a:rPr sz="1650">
                <a:solidFill>
                  <a:srgbClr val="3B5A77"/>
                </a:solidFill>
              </a:rPr>
              <a:t>the</a:t>
            </a:r>
            <a:r>
              <a:rPr sz="1650" spc="-4">
                <a:solidFill>
                  <a:srgbClr val="3B5A77"/>
                </a:solidFill>
              </a:rPr>
              <a:t> US</a:t>
            </a:r>
            <a:r>
              <a:rPr sz="1650" spc="4">
                <a:solidFill>
                  <a:srgbClr val="3B5A77"/>
                </a:solidFill>
              </a:rPr>
              <a:t> </a:t>
            </a:r>
            <a:r>
              <a:rPr sz="1650" spc="-4">
                <a:solidFill>
                  <a:srgbClr val="3B5A77"/>
                </a:solidFill>
              </a:rPr>
              <a:t>groups,</a:t>
            </a:r>
            <a:r>
              <a:rPr sz="1650" spc="15">
                <a:solidFill>
                  <a:srgbClr val="3B5A77"/>
                </a:solidFill>
              </a:rPr>
              <a:t> </a:t>
            </a:r>
            <a:r>
              <a:rPr sz="1650" b="1" spc="-4">
                <a:solidFill>
                  <a:srgbClr val="3B5A77"/>
                </a:solidFill>
              </a:rPr>
              <a:t>especially</a:t>
            </a:r>
            <a:r>
              <a:rPr sz="1650" b="1">
                <a:solidFill>
                  <a:srgbClr val="3B5A77"/>
                </a:solidFill>
              </a:rPr>
              <a:t> in </a:t>
            </a:r>
            <a:r>
              <a:rPr sz="1650" b="1" spc="-4">
                <a:solidFill>
                  <a:srgbClr val="3B5A77"/>
                </a:solidFill>
              </a:rPr>
              <a:t>the</a:t>
            </a:r>
            <a:r>
              <a:rPr sz="1650" b="1">
                <a:solidFill>
                  <a:srgbClr val="3B5A77"/>
                </a:solidFill>
              </a:rPr>
              <a:t> </a:t>
            </a:r>
            <a:r>
              <a:rPr sz="1650" b="1" spc="-4">
                <a:solidFill>
                  <a:srgbClr val="3B5A77"/>
                </a:solidFill>
              </a:rPr>
              <a:t>PDS</a:t>
            </a:r>
            <a:r>
              <a:rPr sz="1650" spc="-4">
                <a:solidFill>
                  <a:srgbClr val="3B5A77"/>
                </a:solidFill>
              </a:rPr>
              <a:t>.</a:t>
            </a:r>
            <a:endParaRPr sz="165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he KLOE/3DST in Near Detector system"/>
          <p:cNvSpPr txBox="1"/>
          <p:nvPr/>
        </p:nvSpPr>
        <p:spPr>
          <a:xfrm>
            <a:off x="2403218" y="801988"/>
            <a:ext cx="4337575" cy="571160"/>
          </a:xfrm>
          <a:prstGeom prst="rect">
            <a:avLst/>
          </a:prstGeom>
          <a:ln w="12700">
            <a:miter lim="400000"/>
          </a:ln>
          <a:extLst>
            <a:ext uri="{C572A759-6A51-4108-AA02-DFA0A04FC94B}">
              <ma14:wrappingTextBoxFlag xmlns="" xmlns:ma14="http://schemas.microsoft.com/office/mac/drawingml/2011/main" val="1"/>
            </a:ext>
          </a:extLst>
        </p:spPr>
        <p:txBody>
          <a:bodyPr wrap="none" lIns="26786" tIns="26786" rIns="26786" bIns="26786" anchor="ctr">
            <a:spAutoFit/>
          </a:bodyPr>
          <a:lstStyle>
            <a:lvl1pPr algn="ctr">
              <a:lnSpc>
                <a:spcPct val="120000"/>
              </a:lnSpc>
              <a:spcBef>
                <a:spcPts val="300"/>
              </a:spcBef>
              <a:buSzTx/>
              <a:buNone/>
              <a:tabLst>
                <a:tab pos="4267200" algn="l"/>
              </a:tabLst>
              <a:defRPr sz="4000" b="1">
                <a:solidFill>
                  <a:srgbClr val="E32400"/>
                </a:solidFill>
              </a:defRPr>
            </a:lvl1pPr>
          </a:lstStyle>
          <a:p>
            <a:pPr defTabSz="342877">
              <a:spcBef>
                <a:spcPts val="225"/>
              </a:spcBef>
              <a:tabLst>
                <a:tab pos="3200400" algn="l"/>
              </a:tabLst>
            </a:pPr>
            <a:r>
              <a:rPr lang="en-US" sz="3000">
                <a:solidFill>
                  <a:srgbClr val="154D8A"/>
                </a:solidFill>
                <a:latin typeface="Calibri"/>
              </a:rPr>
              <a:t>The ND complex and SAND</a:t>
            </a:r>
            <a:endParaRPr sz="3000">
              <a:solidFill>
                <a:srgbClr val="154D8A"/>
              </a:solidFill>
              <a:latin typeface="Calibri"/>
            </a:endParaRPr>
          </a:p>
        </p:txBody>
      </p:sp>
      <p:pic>
        <p:nvPicPr>
          <p:cNvPr id="2" name="Picture 1">
            <a:extLst>
              <a:ext uri="{FF2B5EF4-FFF2-40B4-BE49-F238E27FC236}">
                <a16:creationId xmlns:a16="http://schemas.microsoft.com/office/drawing/2014/main" id="{E0FBEBFE-AC6D-1B4D-A88E-20674519A625}"/>
              </a:ext>
            </a:extLst>
          </p:cNvPr>
          <p:cNvPicPr>
            <a:picLocks noChangeAspect="1"/>
          </p:cNvPicPr>
          <p:nvPr/>
        </p:nvPicPr>
        <p:blipFill>
          <a:blip r:embed="rId2"/>
          <a:stretch>
            <a:fillRect/>
          </a:stretch>
        </p:blipFill>
        <p:spPr>
          <a:xfrm>
            <a:off x="897154" y="1333039"/>
            <a:ext cx="7776305" cy="4600256"/>
          </a:xfrm>
          <a:prstGeom prst="rect">
            <a:avLst/>
          </a:prstGeom>
        </p:spPr>
      </p:pic>
      <p:sp>
        <p:nvSpPr>
          <p:cNvPr id="3" name="TextBox 2">
            <a:extLst>
              <a:ext uri="{FF2B5EF4-FFF2-40B4-BE49-F238E27FC236}">
                <a16:creationId xmlns:a16="http://schemas.microsoft.com/office/drawing/2014/main" id="{A6398075-49D4-404E-A78E-F116639DE63A}"/>
              </a:ext>
            </a:extLst>
          </p:cNvPr>
          <p:cNvSpPr txBox="1"/>
          <p:nvPr/>
        </p:nvSpPr>
        <p:spPr>
          <a:xfrm>
            <a:off x="77429" y="3943351"/>
            <a:ext cx="2300748" cy="507831"/>
          </a:xfrm>
          <a:prstGeom prst="rect">
            <a:avLst/>
          </a:prstGeom>
          <a:noFill/>
        </p:spPr>
        <p:txBody>
          <a:bodyPr wrap="square" rtlCol="0">
            <a:spAutoFit/>
          </a:bodyPr>
          <a:lstStyle/>
          <a:p>
            <a:pPr defTabSz="342877"/>
            <a:r>
              <a:rPr lang="en-GB" sz="1350" err="1">
                <a:solidFill>
                  <a:srgbClr val="002060"/>
                </a:solidFill>
                <a:latin typeface="Calibri" panose="020F0502020204030204"/>
              </a:rPr>
              <a:t>GAr</a:t>
            </a:r>
            <a:r>
              <a:rPr lang="en-GB" sz="1350">
                <a:solidFill>
                  <a:srgbClr val="002060"/>
                </a:solidFill>
                <a:latin typeface="Calibri" panose="020F0502020204030204"/>
              </a:rPr>
              <a:t> and </a:t>
            </a:r>
            <a:r>
              <a:rPr lang="en-GB" sz="1350" err="1">
                <a:solidFill>
                  <a:srgbClr val="002060"/>
                </a:solidFill>
                <a:latin typeface="Calibri" panose="020F0502020204030204"/>
              </a:rPr>
              <a:t>LAr</a:t>
            </a:r>
            <a:r>
              <a:rPr lang="en-GB" sz="1350">
                <a:solidFill>
                  <a:srgbClr val="002060"/>
                </a:solidFill>
                <a:latin typeface="Calibri" panose="020F0502020204030204"/>
              </a:rPr>
              <a:t> Detectors off-axis for 50% of the time</a:t>
            </a:r>
          </a:p>
        </p:txBody>
      </p:sp>
      <p:sp>
        <p:nvSpPr>
          <p:cNvPr id="4" name="Slide Number Placeholder 3">
            <a:extLst>
              <a:ext uri="{FF2B5EF4-FFF2-40B4-BE49-F238E27FC236}">
                <a16:creationId xmlns:a16="http://schemas.microsoft.com/office/drawing/2014/main" id="{06E2DFF8-C19E-B140-8276-57E60813A5C4}"/>
              </a:ext>
            </a:extLst>
          </p:cNvPr>
          <p:cNvSpPr>
            <a:spLocks noGrp="1"/>
          </p:cNvSpPr>
          <p:nvPr>
            <p:ph type="sldNum" sz="quarter" idx="2"/>
          </p:nvPr>
        </p:nvSpPr>
        <p:spPr/>
        <p:txBody>
          <a:bodyPr/>
          <a:lstStyle/>
          <a:p>
            <a:fld id="{86CB4B4D-7CA3-9044-876B-883B54F8677D}" type="slidenum">
              <a:rPr lang="en-GB"/>
              <a:pPr/>
              <a:t>41</a:t>
            </a:fld>
            <a:endParaRPr lang="en-GB"/>
          </a:p>
        </p:txBody>
      </p:sp>
    </p:spTree>
    <p:extLst>
      <p:ext uri="{BB962C8B-B14F-4D97-AF65-F5344CB8AC3E}">
        <p14:creationId xmlns:p14="http://schemas.microsoft.com/office/powerpoint/2010/main" val="372655153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flipV="1">
            <a:off x="833151" y="5583487"/>
            <a:ext cx="7742103" cy="74163"/>
          </a:xfrm>
          <a:prstGeom prst="roundRect">
            <a:avLst>
              <a:gd name="adj" fmla="val 16667"/>
            </a:avLst>
          </a:prstGeom>
          <a:solidFill>
            <a:srgbClr val="0000CC"/>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nchor="ctr"/>
          <a:lstStyle/>
          <a:p>
            <a:pPr defTabSz="685753" eaLnBrk="0" hangingPunct="0">
              <a:spcBef>
                <a:spcPct val="50000"/>
              </a:spcBef>
              <a:defRPr/>
            </a:pPr>
            <a:endParaRPr lang="en-US" sz="1350" dirty="0">
              <a:solidFill>
                <a:srgbClr val="0000FF"/>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833151" y="1200351"/>
            <a:ext cx="7742104" cy="609320"/>
          </a:xfrm>
          <a:solidFill>
            <a:srgbClr val="0000CC"/>
          </a:solidFill>
        </p:spPr>
        <p:txBody>
          <a:bodyPr>
            <a:normAutofit/>
          </a:bodyPr>
          <a:lstStyle/>
          <a:p>
            <a:pPr algn="ctr" eaLnBrk="1" hangingPunct="1">
              <a:defRPr/>
            </a:pPr>
            <a:r>
              <a:rPr lang="en-US" sz="3075" b="1" i="1" dirty="0">
                <a:solidFill>
                  <a:srgbClr val="FFFF00"/>
                </a:solidFill>
              </a:rPr>
              <a:t> The Near Detector Mission </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dirty="0">
              <a:solidFill>
                <a:srgbClr val="0000FF"/>
              </a:solidFill>
              <a:latin typeface="Times New Roman" charset="0"/>
              <a:ea typeface="ＭＳ Ｐゴシック" charset="0"/>
              <a:cs typeface="ＭＳ Ｐゴシック" charset="0"/>
              <a:sym typeface="Symbol" charset="0"/>
            </a:endParaRPr>
          </a:p>
        </p:txBody>
      </p:sp>
      <p:pic>
        <p:nvPicPr>
          <p:cNvPr id="6" name="Picture 5">
            <a:extLst>
              <a:ext uri="{FF2B5EF4-FFF2-40B4-BE49-F238E27FC236}">
                <a16:creationId xmlns:a16="http://schemas.microsoft.com/office/drawing/2014/main" id="{3E3652BD-8455-4A49-BE61-DF0242F4E940}"/>
              </a:ext>
            </a:extLst>
          </p:cNvPr>
          <p:cNvPicPr>
            <a:picLocks noChangeAspect="1"/>
          </p:cNvPicPr>
          <p:nvPr/>
        </p:nvPicPr>
        <p:blipFill>
          <a:blip r:embed="rId3"/>
          <a:stretch>
            <a:fillRect/>
          </a:stretch>
        </p:blipFill>
        <p:spPr>
          <a:xfrm>
            <a:off x="708101" y="2999959"/>
            <a:ext cx="7971205" cy="1493276"/>
          </a:xfrm>
          <a:prstGeom prst="rect">
            <a:avLst/>
          </a:prstGeom>
        </p:spPr>
      </p:pic>
      <p:sp>
        <p:nvSpPr>
          <p:cNvPr id="3" name="TextBox 2">
            <a:extLst>
              <a:ext uri="{FF2B5EF4-FFF2-40B4-BE49-F238E27FC236}">
                <a16:creationId xmlns:a16="http://schemas.microsoft.com/office/drawing/2014/main" id="{80F77398-B94F-9A4C-B5AB-6B82C57622BC}"/>
              </a:ext>
            </a:extLst>
          </p:cNvPr>
          <p:cNvSpPr txBox="1"/>
          <p:nvPr/>
        </p:nvSpPr>
        <p:spPr>
          <a:xfrm>
            <a:off x="1022905" y="2329042"/>
            <a:ext cx="2996938" cy="415498"/>
          </a:xfrm>
          <a:prstGeom prst="rect">
            <a:avLst/>
          </a:prstGeom>
          <a:noFill/>
        </p:spPr>
        <p:txBody>
          <a:bodyPr wrap="square" rtlCol="0">
            <a:spAutoFit/>
          </a:bodyPr>
          <a:lstStyle/>
          <a:p>
            <a:r>
              <a:rPr lang="en-GB" sz="2100" dirty="0">
                <a:solidFill>
                  <a:schemeClr val="accent1">
                    <a:lumMod val="50000"/>
                  </a:schemeClr>
                </a:solidFill>
              </a:rPr>
              <a:t>Summarized here:</a:t>
            </a:r>
          </a:p>
        </p:txBody>
      </p:sp>
    </p:spTree>
    <p:extLst>
      <p:ext uri="{BB962C8B-B14F-4D97-AF65-F5344CB8AC3E}">
        <p14:creationId xmlns:p14="http://schemas.microsoft.com/office/powerpoint/2010/main" val="2441029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762000"/>
            <a:ext cx="8081890" cy="434387"/>
          </a:xfrm>
          <a:solidFill>
            <a:srgbClr val="0000CC"/>
          </a:solidFill>
        </p:spPr>
        <p:txBody>
          <a:bodyPr anchor="ctr">
            <a:normAutofit/>
          </a:bodyPr>
          <a:lstStyle/>
          <a:p>
            <a:pPr algn="l" eaLnBrk="1" hangingPunct="1">
              <a:defRPr/>
            </a:pPr>
            <a:r>
              <a:rPr lang="en-US" sz="2400" i="1">
                <a:solidFill>
                  <a:srgbClr val="FFFF00"/>
                </a:solidFill>
              </a:rPr>
              <a:t> SAND Design Requirement</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a:extLst>
              <a:ext uri="{FF2B5EF4-FFF2-40B4-BE49-F238E27FC236}">
                <a16:creationId xmlns:a16="http://schemas.microsoft.com/office/drawing/2014/main" id="{4D78A1A6-9891-6644-9403-C6658A6715EA}"/>
              </a:ext>
            </a:extLst>
          </p:cNvPr>
          <p:cNvSpPr txBox="1"/>
          <p:nvPr/>
        </p:nvSpPr>
        <p:spPr>
          <a:xfrm>
            <a:off x="420330" y="1830646"/>
            <a:ext cx="8495070" cy="4039567"/>
          </a:xfrm>
          <a:prstGeom prst="rect">
            <a:avLst/>
          </a:prstGeom>
          <a:noFill/>
        </p:spPr>
        <p:txBody>
          <a:bodyPr wrap="square" rtlCol="0">
            <a:spAutoFit/>
          </a:bodyPr>
          <a:lstStyle/>
          <a:p>
            <a:pPr defTabSz="342877"/>
            <a:r>
              <a:rPr lang="en-GB" sz="1950" dirty="0">
                <a:solidFill>
                  <a:srgbClr val="001F60"/>
                </a:solidFill>
                <a:latin typeface="Calibri" panose="020F0502020204030204"/>
              </a:rPr>
              <a:t>SAND  is the </a:t>
            </a:r>
            <a:r>
              <a:rPr lang="en-GB" sz="1950" b="1" dirty="0">
                <a:solidFill>
                  <a:srgbClr val="001F60"/>
                </a:solidFill>
                <a:latin typeface="Calibri" panose="020F0502020204030204"/>
              </a:rPr>
              <a:t>only detector</a:t>
            </a:r>
            <a:r>
              <a:rPr lang="en-GB" sz="1950" dirty="0">
                <a:solidFill>
                  <a:srgbClr val="001F60"/>
                </a:solidFill>
                <a:latin typeface="Calibri" panose="020F0502020204030204"/>
              </a:rPr>
              <a:t> which will stay </a:t>
            </a:r>
            <a:r>
              <a:rPr lang="en-GB" sz="1950" b="1" dirty="0">
                <a:solidFill>
                  <a:srgbClr val="001F60"/>
                </a:solidFill>
                <a:latin typeface="Calibri" panose="020F0502020204030204"/>
              </a:rPr>
              <a:t>on-axis all the time.</a:t>
            </a:r>
          </a:p>
          <a:p>
            <a:pPr defTabSz="342877"/>
            <a:r>
              <a:rPr lang="en-GB" sz="1950" dirty="0">
                <a:solidFill>
                  <a:srgbClr val="001F60"/>
                </a:solidFill>
                <a:latin typeface="Calibri" panose="020F0502020204030204"/>
              </a:rPr>
              <a:t>As such we see SAND as a component of the ND complex, </a:t>
            </a:r>
            <a:r>
              <a:rPr lang="en-GB" sz="1950" b="1" dirty="0">
                <a:solidFill>
                  <a:srgbClr val="001F60"/>
                </a:solidFill>
                <a:latin typeface="Calibri" panose="020F0502020204030204"/>
              </a:rPr>
              <a:t>NOT </a:t>
            </a:r>
            <a:r>
              <a:rPr lang="en-GB" sz="1950" dirty="0">
                <a:solidFill>
                  <a:srgbClr val="001F60"/>
                </a:solidFill>
                <a:latin typeface="Calibri" panose="020F0502020204030204"/>
              </a:rPr>
              <a:t>a</a:t>
            </a:r>
            <a:r>
              <a:rPr lang="en-GB" sz="1950" b="1" dirty="0">
                <a:solidFill>
                  <a:srgbClr val="001F60"/>
                </a:solidFill>
                <a:latin typeface="Calibri" panose="020F0502020204030204"/>
              </a:rPr>
              <a:t> </a:t>
            </a:r>
            <a:r>
              <a:rPr lang="en-GB" sz="1950" dirty="0">
                <a:solidFill>
                  <a:srgbClr val="001F60"/>
                </a:solidFill>
                <a:latin typeface="Calibri" panose="020F0502020204030204"/>
              </a:rPr>
              <a:t>standalone detector to:</a:t>
            </a:r>
          </a:p>
          <a:p>
            <a:pPr marL="257175" indent="-257175" defTabSz="342877">
              <a:buFont typeface="Wingdings" pitchFamily="2" charset="2"/>
              <a:buChar char="Ø"/>
            </a:pPr>
            <a:r>
              <a:rPr lang="en-GB" b="1" dirty="0">
                <a:solidFill>
                  <a:srgbClr val="001F60"/>
                </a:solidFill>
                <a:latin typeface="Calibri" panose="020F0502020204030204"/>
              </a:rPr>
              <a:t>monitor</a:t>
            </a:r>
            <a:r>
              <a:rPr lang="en-GB" dirty="0">
                <a:solidFill>
                  <a:srgbClr val="001F60"/>
                </a:solidFill>
                <a:latin typeface="Calibri" panose="020F0502020204030204"/>
              </a:rPr>
              <a:t> the beam changes </a:t>
            </a:r>
            <a:r>
              <a:rPr lang="en-GB" b="1" dirty="0">
                <a:solidFill>
                  <a:srgbClr val="001F60"/>
                </a:solidFill>
                <a:latin typeface="Calibri" panose="020F0502020204030204"/>
              </a:rPr>
              <a:t>on a weekly basis </a:t>
            </a:r>
            <a:r>
              <a:rPr lang="en-GB" dirty="0">
                <a:solidFill>
                  <a:srgbClr val="001F60"/>
                </a:solidFill>
                <a:latin typeface="Calibri" panose="020F0502020204030204"/>
              </a:rPr>
              <a:t>with high sensitivity;</a:t>
            </a:r>
          </a:p>
          <a:p>
            <a:pPr marL="257175" indent="-257175" defTabSz="342877">
              <a:buFont typeface="Wingdings" pitchFamily="2" charset="2"/>
              <a:buChar char="Ø"/>
            </a:pPr>
            <a:r>
              <a:rPr lang="en-GB" b="1" dirty="0">
                <a:solidFill>
                  <a:srgbClr val="001F60"/>
                </a:solidFill>
                <a:latin typeface="Calibri" panose="020F0502020204030204"/>
              </a:rPr>
              <a:t>provide an independent measurement of the flux;</a:t>
            </a:r>
            <a:endParaRPr lang="en-GB" dirty="0">
              <a:solidFill>
                <a:srgbClr val="001F60"/>
              </a:solidFill>
              <a:latin typeface="Calibri" panose="020F0502020204030204"/>
            </a:endParaRPr>
          </a:p>
          <a:p>
            <a:pPr marL="257175" indent="-257175" defTabSz="342877">
              <a:buFont typeface="Wingdings" pitchFamily="2" charset="2"/>
              <a:buChar char="Ø"/>
            </a:pPr>
            <a:r>
              <a:rPr lang="en-GB" b="1" dirty="0">
                <a:solidFill>
                  <a:srgbClr val="001F60"/>
                </a:solidFill>
                <a:latin typeface="Calibri" panose="020F0502020204030204"/>
              </a:rPr>
              <a:t>measure the flavour content </a:t>
            </a:r>
            <a:r>
              <a:rPr lang="en-GB" dirty="0">
                <a:solidFill>
                  <a:srgbClr val="001F60"/>
                </a:solidFill>
                <a:latin typeface="Calibri" panose="020F0502020204030204"/>
              </a:rPr>
              <a:t>of the neutrino beam;</a:t>
            </a:r>
          </a:p>
          <a:p>
            <a:pPr marL="257175" indent="-257175" defTabSz="342877">
              <a:buFont typeface="Wingdings" pitchFamily="2" charset="2"/>
              <a:buChar char="Ø"/>
            </a:pPr>
            <a:r>
              <a:rPr lang="en-GB" dirty="0">
                <a:solidFill>
                  <a:srgbClr val="001F60"/>
                </a:solidFill>
                <a:latin typeface="Calibri" panose="020F0502020204030204"/>
              </a:rPr>
              <a:t>contribute to </a:t>
            </a:r>
            <a:r>
              <a:rPr lang="en-GB" b="1" dirty="0">
                <a:solidFill>
                  <a:srgbClr val="001F60"/>
                </a:solidFill>
                <a:latin typeface="Calibri" panose="020F0502020204030204"/>
              </a:rPr>
              <a:t>remove degeneracies </a:t>
            </a:r>
            <a:r>
              <a:rPr lang="en-GB" dirty="0">
                <a:solidFill>
                  <a:srgbClr val="001F60"/>
                </a:solidFill>
                <a:latin typeface="Calibri" panose="020F0502020204030204"/>
              </a:rPr>
              <a:t>especially when the other components are off-axis;</a:t>
            </a:r>
          </a:p>
          <a:p>
            <a:pPr marL="257175" indent="-257175" defTabSz="342877">
              <a:buFont typeface="Wingdings" pitchFamily="2" charset="2"/>
              <a:buChar char="Ø"/>
            </a:pPr>
            <a:r>
              <a:rPr lang="en-GB" b="1" dirty="0">
                <a:solidFill>
                  <a:srgbClr val="001F60"/>
                </a:solidFill>
                <a:latin typeface="Calibri" panose="020F0502020204030204"/>
              </a:rPr>
              <a:t>add robustness </a:t>
            </a:r>
            <a:r>
              <a:rPr lang="en-GB" dirty="0">
                <a:solidFill>
                  <a:srgbClr val="001F60"/>
                </a:solidFill>
                <a:latin typeface="Calibri" panose="020F0502020204030204"/>
              </a:rPr>
              <a:t>to the ND complex to keep systematics under control;</a:t>
            </a:r>
          </a:p>
          <a:p>
            <a:pPr marL="257175" indent="-257175" defTabSz="342877">
              <a:buFont typeface="Wingdings" pitchFamily="2" charset="2"/>
              <a:buChar char="Ø"/>
            </a:pPr>
            <a:r>
              <a:rPr lang="en-GB" b="1" dirty="0">
                <a:solidFill>
                  <a:srgbClr val="001F60"/>
                </a:solidFill>
                <a:latin typeface="Calibri" panose="020F0502020204030204"/>
              </a:rPr>
              <a:t>be capable to provide a reasonable control of the systematics </a:t>
            </a:r>
            <a:r>
              <a:rPr lang="en-GB" dirty="0">
                <a:solidFill>
                  <a:srgbClr val="001F60"/>
                </a:solidFill>
                <a:latin typeface="Calibri" panose="020F0502020204030204"/>
              </a:rPr>
              <a:t>in the inauspicious case that it is the only available component on Day-1;</a:t>
            </a:r>
          </a:p>
          <a:p>
            <a:pPr marL="257175" indent="-257175" defTabSz="342877">
              <a:buFont typeface="Wingdings" pitchFamily="2" charset="2"/>
              <a:buChar char="Ø"/>
            </a:pPr>
            <a:r>
              <a:rPr lang="en-GB" dirty="0">
                <a:solidFill>
                  <a:srgbClr val="001F60"/>
                </a:solidFill>
                <a:latin typeface="Calibri" panose="020F0502020204030204"/>
              </a:rPr>
              <a:t>exploit the unprecedented high statistics to perform a rich physics program besides oscillations </a:t>
            </a:r>
            <a:r>
              <a:rPr lang="en-GB" b="1" dirty="0">
                <a:solidFill>
                  <a:srgbClr val="001F60"/>
                </a:solidFill>
                <a:latin typeface="Calibri" panose="020F0502020204030204"/>
              </a:rPr>
              <a:t>without any modification. </a:t>
            </a:r>
            <a:br>
              <a:rPr lang="en-GB" dirty="0">
                <a:solidFill>
                  <a:srgbClr val="001F60"/>
                </a:solidFill>
                <a:latin typeface="Calibri" panose="020F0502020204030204"/>
              </a:rPr>
            </a:br>
            <a:endParaRPr lang="en-GB" dirty="0">
              <a:solidFill>
                <a:srgbClr val="001F60"/>
              </a:solidFill>
              <a:latin typeface="Calibri" panose="020F0502020204030204"/>
            </a:endParaRPr>
          </a:p>
        </p:txBody>
      </p:sp>
      <p:sp>
        <p:nvSpPr>
          <p:cNvPr id="3" name="Slide Number Placeholder 2">
            <a:extLst>
              <a:ext uri="{FF2B5EF4-FFF2-40B4-BE49-F238E27FC236}">
                <a16:creationId xmlns:a16="http://schemas.microsoft.com/office/drawing/2014/main" id="{2F6EE44F-D5A4-F141-AE8B-B9C06FAFF52C}"/>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43</a:t>
            </a:fld>
            <a:endParaRPr lang="en-US">
              <a:solidFill>
                <a:prstClr val="black">
                  <a:tint val="75000"/>
                </a:prstClr>
              </a:solidFill>
              <a:latin typeface="Calibri"/>
            </a:endParaRPr>
          </a:p>
        </p:txBody>
      </p:sp>
    </p:spTree>
    <p:extLst>
      <p:ext uri="{BB962C8B-B14F-4D97-AF65-F5344CB8AC3E}">
        <p14:creationId xmlns:p14="http://schemas.microsoft.com/office/powerpoint/2010/main" val="1262515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flipV="1">
            <a:off x="833151" y="5583487"/>
            <a:ext cx="7742103" cy="74163"/>
          </a:xfrm>
          <a:prstGeom prst="roundRect">
            <a:avLst>
              <a:gd name="adj" fmla="val 16667"/>
            </a:avLst>
          </a:prstGeom>
          <a:solidFill>
            <a:srgbClr val="0000CC"/>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nchor="ctr"/>
          <a:lstStyle/>
          <a:p>
            <a:pPr defTabSz="685753" eaLnBrk="0" hangingPunct="0">
              <a:spcBef>
                <a:spcPct val="50000"/>
              </a:spcBef>
              <a:defRPr/>
            </a:pPr>
            <a:endParaRPr lang="en-US" sz="1350">
              <a:solidFill>
                <a:srgbClr val="0000FF"/>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833152" y="1200351"/>
            <a:ext cx="7742103" cy="609320"/>
          </a:xfrm>
          <a:solidFill>
            <a:srgbClr val="0000CC"/>
          </a:solidFill>
        </p:spPr>
        <p:txBody>
          <a:bodyPr>
            <a:normAutofit/>
          </a:bodyPr>
          <a:lstStyle/>
          <a:p>
            <a:pPr algn="ctr" eaLnBrk="1" hangingPunct="1">
              <a:defRPr/>
            </a:pPr>
            <a:r>
              <a:rPr lang="en-US" sz="3075" b="1" i="1">
                <a:solidFill>
                  <a:srgbClr val="FFFF00"/>
                </a:solidFill>
              </a:rPr>
              <a:t>INFN and SAND</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p:cNvSpPr txBox="1"/>
          <p:nvPr/>
        </p:nvSpPr>
        <p:spPr>
          <a:xfrm>
            <a:off x="1485901" y="1809671"/>
            <a:ext cx="6253832" cy="738664"/>
          </a:xfrm>
          <a:prstGeom prst="rect">
            <a:avLst/>
          </a:prstGeom>
          <a:noFill/>
        </p:spPr>
        <p:txBody>
          <a:bodyPr wrap="square" rtlCol="0">
            <a:spAutoFit/>
          </a:bodyPr>
          <a:lstStyle/>
          <a:p>
            <a:pPr defTabSz="342877"/>
            <a:endParaRPr lang="en-US" sz="2100">
              <a:solidFill>
                <a:srgbClr val="2F5597"/>
              </a:solidFill>
              <a:latin typeface="Calibri" panose="020F0502020204030204"/>
            </a:endParaRPr>
          </a:p>
          <a:p>
            <a:pPr marL="342900" indent="-342900" defTabSz="342877">
              <a:buFont typeface="Arial"/>
              <a:buChar char="•"/>
            </a:pPr>
            <a:endParaRPr lang="en-US" sz="2100">
              <a:solidFill>
                <a:srgbClr val="2F5597"/>
              </a:solidFill>
              <a:latin typeface="Calibri" panose="020F0502020204030204"/>
            </a:endParaRPr>
          </a:p>
        </p:txBody>
      </p:sp>
      <p:sp>
        <p:nvSpPr>
          <p:cNvPr id="6" name="TextBox 5">
            <a:extLst>
              <a:ext uri="{FF2B5EF4-FFF2-40B4-BE49-F238E27FC236}">
                <a16:creationId xmlns:a16="http://schemas.microsoft.com/office/drawing/2014/main" id="{D484C072-DAFB-204A-BB70-22715155DCBC}"/>
              </a:ext>
            </a:extLst>
          </p:cNvPr>
          <p:cNvSpPr txBox="1"/>
          <p:nvPr/>
        </p:nvSpPr>
        <p:spPr>
          <a:xfrm>
            <a:off x="895364" y="2196169"/>
            <a:ext cx="7664115" cy="2308324"/>
          </a:xfrm>
          <a:prstGeom prst="rect">
            <a:avLst/>
          </a:prstGeom>
          <a:noFill/>
        </p:spPr>
        <p:txBody>
          <a:bodyPr wrap="square" rtlCol="0">
            <a:spAutoFit/>
          </a:bodyPr>
          <a:lstStyle/>
          <a:p>
            <a:pPr defTabSz="342877"/>
            <a:r>
              <a:rPr lang="en-GB" sz="2100">
                <a:solidFill>
                  <a:srgbClr val="002060"/>
                </a:solidFill>
                <a:latin typeface="Calibri" panose="020F0502020204030204"/>
              </a:rPr>
              <a:t>It is evident that the fulfilment of these requirements hinges on the design of the inner target-tracker system, </a:t>
            </a:r>
            <a:r>
              <a:rPr lang="en-GB" sz="2100" b="1">
                <a:solidFill>
                  <a:srgbClr val="002060"/>
                </a:solidFill>
                <a:latin typeface="Calibri" panose="020F0502020204030204"/>
              </a:rPr>
              <a:t>whose choice must be primarily driven by physics performances supported by detailed and quantitative studies and then by a realistic assessment of technical feasibility, cost, funding, proponents, schedule, risks, etc. Politics should come as last criterion.</a:t>
            </a:r>
            <a:endParaRPr lang="en-GB" sz="2100">
              <a:solidFill>
                <a:srgbClr val="002060"/>
              </a:solidFill>
              <a:latin typeface="Calibri" panose="020F0502020204030204"/>
            </a:endParaRPr>
          </a:p>
          <a:p>
            <a:pPr defTabSz="342877"/>
            <a:endParaRPr lang="en-GB">
              <a:solidFill>
                <a:srgbClr val="002060"/>
              </a:solidFill>
              <a:latin typeface="Calibri" panose="020F0502020204030204"/>
            </a:endParaRPr>
          </a:p>
        </p:txBody>
      </p:sp>
    </p:spTree>
    <p:extLst>
      <p:ext uri="{BB962C8B-B14F-4D97-AF65-F5344CB8AC3E}">
        <p14:creationId xmlns:p14="http://schemas.microsoft.com/office/powerpoint/2010/main" val="1288347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flipV="1">
            <a:off x="833151" y="5583487"/>
            <a:ext cx="7742103" cy="74163"/>
          </a:xfrm>
          <a:prstGeom prst="roundRect">
            <a:avLst>
              <a:gd name="adj" fmla="val 16667"/>
            </a:avLst>
          </a:prstGeom>
          <a:solidFill>
            <a:srgbClr val="0000CC"/>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nchor="ctr"/>
          <a:lstStyle/>
          <a:p>
            <a:pPr defTabSz="685753" eaLnBrk="0" hangingPunct="0">
              <a:spcBef>
                <a:spcPct val="50000"/>
              </a:spcBef>
              <a:defRPr/>
            </a:pPr>
            <a:endParaRPr lang="en-US" sz="1350">
              <a:solidFill>
                <a:srgbClr val="0000FF"/>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833152" y="992157"/>
            <a:ext cx="7742103" cy="609320"/>
          </a:xfrm>
          <a:solidFill>
            <a:srgbClr val="0000CC"/>
          </a:solidFill>
        </p:spPr>
        <p:txBody>
          <a:bodyPr>
            <a:normAutofit/>
          </a:bodyPr>
          <a:lstStyle/>
          <a:p>
            <a:pPr algn="ctr" eaLnBrk="1" hangingPunct="1">
              <a:defRPr/>
            </a:pPr>
            <a:r>
              <a:rPr lang="en-US" sz="3075" b="1" i="1">
                <a:solidFill>
                  <a:srgbClr val="FFFF00"/>
                </a:solidFill>
              </a:rPr>
              <a:t>SAND Design Tools</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p:cNvSpPr txBox="1"/>
          <p:nvPr/>
        </p:nvSpPr>
        <p:spPr>
          <a:xfrm>
            <a:off x="1485901" y="1809671"/>
            <a:ext cx="6253832" cy="738664"/>
          </a:xfrm>
          <a:prstGeom prst="rect">
            <a:avLst/>
          </a:prstGeom>
          <a:noFill/>
        </p:spPr>
        <p:txBody>
          <a:bodyPr wrap="square" rtlCol="0">
            <a:spAutoFit/>
          </a:bodyPr>
          <a:lstStyle/>
          <a:p>
            <a:pPr defTabSz="342877"/>
            <a:endParaRPr lang="en-US" sz="2100">
              <a:solidFill>
                <a:srgbClr val="2F5597"/>
              </a:solidFill>
              <a:latin typeface="Calibri" panose="020F0502020204030204"/>
            </a:endParaRPr>
          </a:p>
          <a:p>
            <a:pPr marL="342900" indent="-342900" defTabSz="342877">
              <a:buFont typeface="Arial"/>
              <a:buChar char="•"/>
            </a:pPr>
            <a:endParaRPr lang="en-US" sz="2100">
              <a:solidFill>
                <a:srgbClr val="2F5597"/>
              </a:solidFill>
              <a:latin typeface="Calibri" panose="020F0502020204030204"/>
            </a:endParaRPr>
          </a:p>
        </p:txBody>
      </p:sp>
      <p:pic>
        <p:nvPicPr>
          <p:cNvPr id="3" name="Picture 2">
            <a:extLst>
              <a:ext uri="{FF2B5EF4-FFF2-40B4-BE49-F238E27FC236}">
                <a16:creationId xmlns:a16="http://schemas.microsoft.com/office/drawing/2014/main" id="{CEFB28D5-8DE5-7343-8467-90CCDB05D91A}"/>
              </a:ext>
            </a:extLst>
          </p:cNvPr>
          <p:cNvPicPr>
            <a:picLocks noChangeAspect="1"/>
          </p:cNvPicPr>
          <p:nvPr/>
        </p:nvPicPr>
        <p:blipFill>
          <a:blip r:embed="rId3"/>
          <a:stretch>
            <a:fillRect/>
          </a:stretch>
        </p:blipFill>
        <p:spPr>
          <a:xfrm>
            <a:off x="833152" y="1633668"/>
            <a:ext cx="7963866" cy="4367082"/>
          </a:xfrm>
          <a:prstGeom prst="rect">
            <a:avLst/>
          </a:prstGeom>
        </p:spPr>
      </p:pic>
    </p:spTree>
    <p:extLst>
      <p:ext uri="{BB962C8B-B14F-4D97-AF65-F5344CB8AC3E}">
        <p14:creationId xmlns:p14="http://schemas.microsoft.com/office/powerpoint/2010/main" val="159641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idx="4294967295"/>
          </p:nvPr>
        </p:nvSpPr>
        <p:spPr>
          <a:xfrm>
            <a:off x="833152" y="924702"/>
            <a:ext cx="7742103" cy="609320"/>
          </a:xfrm>
          <a:solidFill>
            <a:srgbClr val="0000CC"/>
          </a:solidFill>
        </p:spPr>
        <p:txBody>
          <a:bodyPr>
            <a:normAutofit/>
          </a:bodyPr>
          <a:lstStyle/>
          <a:p>
            <a:pPr algn="ctr" eaLnBrk="1" hangingPunct="1">
              <a:defRPr/>
            </a:pPr>
            <a:r>
              <a:rPr lang="en-US" sz="3075" b="1" i="1" dirty="0">
                <a:solidFill>
                  <a:srgbClr val="FFFF00"/>
                </a:solidFill>
              </a:rPr>
              <a:t>INFN and SAND</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p:cNvSpPr txBox="1"/>
          <p:nvPr/>
        </p:nvSpPr>
        <p:spPr>
          <a:xfrm>
            <a:off x="1485901" y="1809671"/>
            <a:ext cx="6253832" cy="738664"/>
          </a:xfrm>
          <a:prstGeom prst="rect">
            <a:avLst/>
          </a:prstGeom>
          <a:noFill/>
        </p:spPr>
        <p:txBody>
          <a:bodyPr wrap="square" rtlCol="0">
            <a:spAutoFit/>
          </a:bodyPr>
          <a:lstStyle/>
          <a:p>
            <a:pPr defTabSz="342877"/>
            <a:endParaRPr lang="en-US" sz="2100">
              <a:solidFill>
                <a:srgbClr val="2F5597"/>
              </a:solidFill>
              <a:latin typeface="Calibri" panose="020F0502020204030204"/>
            </a:endParaRPr>
          </a:p>
          <a:p>
            <a:pPr marL="342900" indent="-342900" defTabSz="342877">
              <a:buFont typeface="Arial"/>
              <a:buChar char="•"/>
            </a:pPr>
            <a:endParaRPr lang="en-US" sz="2100">
              <a:solidFill>
                <a:srgbClr val="2F5597"/>
              </a:solidFill>
              <a:latin typeface="Calibri" panose="020F0502020204030204"/>
            </a:endParaRPr>
          </a:p>
        </p:txBody>
      </p:sp>
      <p:pic>
        <p:nvPicPr>
          <p:cNvPr id="4" name="Picture 3">
            <a:extLst>
              <a:ext uri="{FF2B5EF4-FFF2-40B4-BE49-F238E27FC236}">
                <a16:creationId xmlns:a16="http://schemas.microsoft.com/office/drawing/2014/main" id="{55A6B71D-7CFC-AC4B-842B-7E741F13D33D}"/>
              </a:ext>
            </a:extLst>
          </p:cNvPr>
          <p:cNvPicPr>
            <a:picLocks noChangeAspect="1"/>
          </p:cNvPicPr>
          <p:nvPr/>
        </p:nvPicPr>
        <p:blipFill>
          <a:blip r:embed="rId3"/>
          <a:stretch>
            <a:fillRect/>
          </a:stretch>
        </p:blipFill>
        <p:spPr>
          <a:xfrm>
            <a:off x="833152" y="1443202"/>
            <a:ext cx="7654778" cy="4557548"/>
          </a:xfrm>
          <a:prstGeom prst="rect">
            <a:avLst/>
          </a:prstGeom>
        </p:spPr>
      </p:pic>
    </p:spTree>
    <p:extLst>
      <p:ext uri="{BB962C8B-B14F-4D97-AF65-F5344CB8AC3E}">
        <p14:creationId xmlns:p14="http://schemas.microsoft.com/office/powerpoint/2010/main" val="4106852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p:blipFill>
        <p:spPr>
          <a:xfrm>
            <a:off x="1962064" y="865731"/>
            <a:ext cx="5207000" cy="5126538"/>
          </a:xfrm>
          <a:prstGeom prst="rect">
            <a:avLst/>
          </a:prstGeom>
        </p:spPr>
      </p:pic>
      <p:sp>
        <p:nvSpPr>
          <p:cNvPr id="2" name="Slide Number Placeholder 1">
            <a:extLst>
              <a:ext uri="{FF2B5EF4-FFF2-40B4-BE49-F238E27FC236}">
                <a16:creationId xmlns:a16="http://schemas.microsoft.com/office/drawing/2014/main" id="{346A6206-8306-4048-B0AA-703E1AB517AF}"/>
              </a:ext>
            </a:extLst>
          </p:cNvPr>
          <p:cNvSpPr>
            <a:spLocks noGrp="1"/>
          </p:cNvSpPr>
          <p:nvPr>
            <p:ph type="sldNum" sz="quarter" idx="4"/>
          </p:nvPr>
        </p:nvSpPr>
        <p:spPr/>
        <p:txBody>
          <a:bodyPr/>
          <a:lstStyle/>
          <a:p>
            <a:pPr defTabSz="342877">
              <a:defRPr/>
            </a:pPr>
            <a:fld id="{0C39C72E-2A13-EB4D-AD45-6D4E6ACAED8D}" type="slidenum">
              <a:rPr lang="en-US"/>
              <a:pPr defTabSz="342877">
                <a:defRPr/>
              </a:pPr>
              <a:t>47</a:t>
            </a:fld>
            <a:endParaRPr lang="en-US"/>
          </a:p>
        </p:txBody>
      </p:sp>
    </p:spTree>
    <p:extLst>
      <p:ext uri="{BB962C8B-B14F-4D97-AF65-F5344CB8AC3E}">
        <p14:creationId xmlns:p14="http://schemas.microsoft.com/office/powerpoint/2010/main" val="365920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kloe-1024x82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33670" y="857250"/>
            <a:ext cx="6407944"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E4BB5FD-388A-0F44-AC7E-8600145E841B}"/>
              </a:ext>
            </a:extLst>
          </p:cNvPr>
          <p:cNvSpPr txBox="1"/>
          <p:nvPr/>
        </p:nvSpPr>
        <p:spPr>
          <a:xfrm>
            <a:off x="199099" y="1543050"/>
            <a:ext cx="2488566" cy="1962076"/>
          </a:xfrm>
          <a:prstGeom prst="rect">
            <a:avLst/>
          </a:prstGeom>
          <a:noFill/>
        </p:spPr>
        <p:txBody>
          <a:bodyPr wrap="none" rtlCol="0">
            <a:spAutoFit/>
          </a:bodyPr>
          <a:lstStyle/>
          <a:p>
            <a:pPr defTabSz="342877"/>
            <a:r>
              <a:rPr lang="en-GB" b="1" err="1">
                <a:solidFill>
                  <a:srgbClr val="002060"/>
                </a:solidFill>
                <a:latin typeface="Calibri" panose="020F0502020204030204"/>
              </a:rPr>
              <a:t>Supercond</a:t>
            </a:r>
            <a:r>
              <a:rPr lang="en-GB" b="1">
                <a:solidFill>
                  <a:srgbClr val="002060"/>
                </a:solidFill>
                <a:latin typeface="Calibri" panose="020F0502020204030204"/>
              </a:rPr>
              <a:t>. Solenoid .6T</a:t>
            </a:r>
          </a:p>
          <a:p>
            <a:pPr defTabSz="342877"/>
            <a:endParaRPr lang="en-GB" b="1">
              <a:solidFill>
                <a:srgbClr val="002060"/>
              </a:solidFill>
              <a:latin typeface="Calibri" panose="020F0502020204030204"/>
            </a:endParaRPr>
          </a:p>
          <a:p>
            <a:pPr defTabSz="342877"/>
            <a:r>
              <a:rPr lang="en-GB" b="1">
                <a:solidFill>
                  <a:srgbClr val="002060"/>
                </a:solidFill>
                <a:latin typeface="Calibri" panose="020F0502020204030204"/>
              </a:rPr>
              <a:t>4</a:t>
            </a:r>
            <a:r>
              <a:rPr lang="en-GB" b="1">
                <a:solidFill>
                  <a:srgbClr val="002060"/>
                </a:solidFill>
                <a:latin typeface="Symbol" pitchFamily="2" charset="2"/>
              </a:rPr>
              <a:t>p</a:t>
            </a:r>
            <a:r>
              <a:rPr lang="en-GB" b="1">
                <a:solidFill>
                  <a:srgbClr val="002060"/>
                </a:solidFill>
                <a:latin typeface="Calibri" panose="020F0502020204030204"/>
              </a:rPr>
              <a:t> Pb-</a:t>
            </a:r>
            <a:r>
              <a:rPr lang="en-GB" b="1" err="1">
                <a:solidFill>
                  <a:srgbClr val="002060"/>
                </a:solidFill>
                <a:latin typeface="Calibri" panose="020F0502020204030204"/>
              </a:rPr>
              <a:t>SciFi</a:t>
            </a:r>
            <a:r>
              <a:rPr lang="en-GB" b="1">
                <a:solidFill>
                  <a:srgbClr val="002060"/>
                </a:solidFill>
                <a:latin typeface="Calibri" panose="020F0502020204030204"/>
              </a:rPr>
              <a:t>  Calorimeter</a:t>
            </a:r>
          </a:p>
          <a:p>
            <a:pPr defTabSz="342877"/>
            <a:endParaRPr lang="en-GB" b="1">
              <a:solidFill>
                <a:srgbClr val="002060"/>
              </a:solidFill>
              <a:latin typeface="Calibri" panose="020F0502020204030204"/>
            </a:endParaRPr>
          </a:p>
          <a:p>
            <a:pPr defTabSz="342877"/>
            <a:r>
              <a:rPr lang="en-GB" b="1">
                <a:solidFill>
                  <a:srgbClr val="002060"/>
                </a:solidFill>
                <a:latin typeface="Calibri" panose="020F0502020204030204"/>
              </a:rPr>
              <a:t>43 m</a:t>
            </a:r>
            <a:r>
              <a:rPr lang="en-GB" b="1" baseline="30000">
                <a:solidFill>
                  <a:srgbClr val="002060"/>
                </a:solidFill>
                <a:latin typeface="Calibri" panose="020F0502020204030204"/>
              </a:rPr>
              <a:t>3</a:t>
            </a:r>
            <a:r>
              <a:rPr lang="en-GB" b="1">
                <a:solidFill>
                  <a:srgbClr val="002060"/>
                </a:solidFill>
                <a:latin typeface="Calibri" panose="020F0502020204030204"/>
              </a:rPr>
              <a:t> of space available</a:t>
            </a:r>
          </a:p>
          <a:p>
            <a:pPr defTabSz="342877"/>
            <a:r>
              <a:rPr lang="en-GB" b="1">
                <a:solidFill>
                  <a:srgbClr val="002060"/>
                </a:solidFill>
                <a:latin typeface="Calibri" panose="020F0502020204030204"/>
              </a:rPr>
              <a:t>for a tracker</a:t>
            </a:r>
          </a:p>
          <a:p>
            <a:pPr defTabSz="342877"/>
            <a:endParaRPr lang="en-GB" sz="1350">
              <a:solidFill>
                <a:prstClr val="black"/>
              </a:solidFill>
              <a:latin typeface="Calibri" panose="020F0502020204030204"/>
            </a:endParaRPr>
          </a:p>
        </p:txBody>
      </p:sp>
      <p:sp>
        <p:nvSpPr>
          <p:cNvPr id="4" name="TextBox 3">
            <a:extLst>
              <a:ext uri="{FF2B5EF4-FFF2-40B4-BE49-F238E27FC236}">
                <a16:creationId xmlns:a16="http://schemas.microsoft.com/office/drawing/2014/main" id="{E704B757-5003-3F40-BABB-4B6D08C57493}"/>
              </a:ext>
            </a:extLst>
          </p:cNvPr>
          <p:cNvSpPr txBox="1"/>
          <p:nvPr/>
        </p:nvSpPr>
        <p:spPr>
          <a:xfrm>
            <a:off x="232287" y="5536176"/>
            <a:ext cx="2501383" cy="300082"/>
          </a:xfrm>
          <a:prstGeom prst="rect">
            <a:avLst/>
          </a:prstGeom>
          <a:solidFill>
            <a:schemeClr val="bg1"/>
          </a:solidFill>
        </p:spPr>
        <p:txBody>
          <a:bodyPr wrap="square" rtlCol="0">
            <a:spAutoFit/>
          </a:bodyPr>
          <a:lstStyle/>
          <a:p>
            <a:pPr defTabSz="342877"/>
            <a:endParaRPr lang="en-GB" sz="135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0D858550-DA59-7648-BF08-A42EAA8B36B8}"/>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48</a:t>
            </a:fld>
            <a:endParaRPr lang="en-US">
              <a:solidFill>
                <a:prstClr val="black">
                  <a:tint val="75000"/>
                </a:prstClr>
              </a:solidFill>
              <a:latin typeface="Calibri"/>
            </a:endParaRPr>
          </a:p>
        </p:txBody>
      </p:sp>
    </p:spTree>
    <p:extLst>
      <p:ext uri="{BB962C8B-B14F-4D97-AF65-F5344CB8AC3E}">
        <p14:creationId xmlns:p14="http://schemas.microsoft.com/office/powerpoint/2010/main" val="633094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img0079"/>
          <p:cNvPicPr>
            <a:picLocks noGrp="1" noChangeAspect="1" noChangeArrowheads="1"/>
          </p:cNvPicPr>
          <p:nvPr>
            <p:ph type="body" idx="1"/>
          </p:nvPr>
        </p:nvPicPr>
        <p:blipFill>
          <a:blip r:embed="rId3" cstate="print">
            <a:extLst>
              <a:ext uri="{28A0092B-C50C-407E-A947-70E740481C1C}">
                <a14:useLocalDpi xmlns:a14="http://schemas.microsoft.com/office/drawing/2010/main"/>
              </a:ext>
            </a:extLst>
          </a:blip>
          <a:srcRect/>
          <a:stretch>
            <a:fillRect/>
          </a:stretch>
        </p:blipFill>
        <p:spPr>
          <a:xfrm>
            <a:off x="609600" y="609600"/>
            <a:ext cx="7772400" cy="51847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604612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Japan HEP Community</a:t>
            </a:r>
          </a:p>
        </p:txBody>
      </p:sp>
      <p:sp>
        <p:nvSpPr>
          <p:cNvPr id="5" name="TextBox 4"/>
          <p:cNvSpPr txBox="1"/>
          <p:nvPr/>
        </p:nvSpPr>
        <p:spPr>
          <a:xfrm>
            <a:off x="228600" y="990624"/>
            <a:ext cx="8610600" cy="4589482"/>
          </a:xfrm>
          <a:prstGeom prst="rect">
            <a:avLst/>
          </a:prstGeom>
          <a:noFill/>
        </p:spPr>
        <p:txBody>
          <a:bodyPr wrap="square" lIns="91377" tIns="45687" rIns="91377" bIns="45687" rtlCol="0">
            <a:spAutoFit/>
          </a:bodyPr>
          <a:lstStyle/>
          <a:p>
            <a:pPr algn="just" defTabSz="913766" fontAlgn="base">
              <a:spcBef>
                <a:spcPct val="0"/>
              </a:spcBef>
              <a:spcAft>
                <a:spcPct val="0"/>
              </a:spcAft>
            </a:pPr>
            <a:r>
              <a:rPr lang="en-US" sz="2100" dirty="0">
                <a:solidFill>
                  <a:srgbClr val="003366"/>
                </a:solidFill>
                <a:latin typeface="Arial" charset="0"/>
                <a:ea typeface="ＭＳ Ｐゴシック" charset="0"/>
                <a:cs typeface="ＭＳ Ｐゴシック" charset="0"/>
              </a:rPr>
              <a:t>The committee makes the following recommendations concerning large-scale projects, which comprise the core of future high energy physics research in Japan.</a:t>
            </a:r>
          </a:p>
          <a:p>
            <a:pPr algn="just" defTabSz="913766" fontAlgn="base">
              <a:spcBef>
                <a:spcPct val="0"/>
              </a:spcBef>
              <a:spcAft>
                <a:spcPct val="0"/>
              </a:spcAft>
            </a:pPr>
            <a:endParaRPr lang="en-US" sz="2100" dirty="0">
              <a:solidFill>
                <a:srgbClr val="003366"/>
              </a:solidFill>
              <a:latin typeface="Arial" charset="0"/>
              <a:ea typeface="ＭＳ Ｐゴシック" charset="0"/>
              <a:cs typeface="ＭＳ Ｐゴシック" charset="0"/>
            </a:endParaRPr>
          </a:p>
          <a:p>
            <a:pPr algn="just" defTabSz="913766" fontAlgn="base">
              <a:spcBef>
                <a:spcPct val="0"/>
              </a:spcBef>
              <a:spcAft>
                <a:spcPct val="0"/>
              </a:spcAft>
            </a:pPr>
            <a:r>
              <a:rPr lang="mr-IN" sz="2100" dirty="0">
                <a:solidFill>
                  <a:srgbClr val="003366"/>
                </a:solidFill>
                <a:latin typeface="Arial" charset="0"/>
                <a:ea typeface="ＭＳ Ｐゴシック" charset="0"/>
                <a:cs typeface="ＭＳ Ｐゴシック" charset="0"/>
              </a:rPr>
              <a:t>………</a:t>
            </a:r>
            <a:r>
              <a:rPr lang="en-US" sz="2100" dirty="0">
                <a:solidFill>
                  <a:srgbClr val="003366"/>
                </a:solidFill>
                <a:latin typeface="Arial" charset="0"/>
                <a:ea typeface="ＭＳ Ｐゴシック" charset="0"/>
                <a:cs typeface="ＭＳ Ｐゴシック" charset="0"/>
              </a:rPr>
              <a:t>.</a:t>
            </a:r>
          </a:p>
          <a:p>
            <a:pPr algn="just" defTabSz="913766" fontAlgn="base">
              <a:spcBef>
                <a:spcPct val="0"/>
              </a:spcBef>
              <a:spcAft>
                <a:spcPct val="0"/>
              </a:spcAft>
            </a:pPr>
            <a:endParaRPr lang="en-US" sz="2100" dirty="0">
              <a:solidFill>
                <a:srgbClr val="003366"/>
              </a:solidFill>
              <a:latin typeface="Arial" charset="0"/>
              <a:ea typeface="ＭＳ Ｐゴシック" charset="0"/>
              <a:cs typeface="ＭＳ Ｐゴシック" charset="0"/>
            </a:endParaRPr>
          </a:p>
          <a:p>
            <a:pPr algn="just" defTabSz="913766" fontAlgn="base">
              <a:spcBef>
                <a:spcPct val="0"/>
              </a:spcBef>
              <a:spcAft>
                <a:spcPct val="0"/>
              </a:spcAft>
            </a:pPr>
            <a:r>
              <a:rPr lang="en-US" sz="2100" dirty="0">
                <a:solidFill>
                  <a:srgbClr val="003366"/>
                </a:solidFill>
                <a:latin typeface="Arial" charset="0"/>
                <a:ea typeface="ＭＳ Ｐゴシック" charset="0"/>
                <a:cs typeface="ＭＳ Ｐゴシック" charset="0"/>
              </a:rPr>
              <a:t>Should the neutrino mixing angle </a:t>
            </a:r>
            <a:r>
              <a:rPr lang="en-US" sz="2100" b="1" dirty="0">
                <a:solidFill>
                  <a:srgbClr val="003366"/>
                </a:solidFill>
                <a:latin typeface="Arial" charset="0"/>
                <a:ea typeface="ＭＳ Ｐゴシック" charset="0"/>
                <a:cs typeface="ＭＳ Ｐゴシック" charset="0"/>
              </a:rPr>
              <a:t>θ</a:t>
            </a:r>
            <a:r>
              <a:rPr lang="en-US" sz="2100" baseline="-25000" dirty="0">
                <a:solidFill>
                  <a:srgbClr val="003366"/>
                </a:solidFill>
                <a:latin typeface="Arial" charset="0"/>
                <a:ea typeface="ＭＳ Ｐゴシック" charset="0"/>
                <a:cs typeface="ＭＳ Ｐゴシック" charset="0"/>
              </a:rPr>
              <a:t>13</a:t>
            </a:r>
            <a:r>
              <a:rPr lang="en-US" sz="2100" dirty="0">
                <a:solidFill>
                  <a:srgbClr val="003366"/>
                </a:solidFill>
                <a:latin typeface="Arial" charset="0"/>
                <a:ea typeface="ＭＳ Ｐゴシック" charset="0"/>
                <a:cs typeface="ＭＳ Ｐゴシック" charset="0"/>
              </a:rPr>
              <a:t> be confirmed as large, </a:t>
            </a:r>
            <a:r>
              <a:rPr lang="en-US" sz="2100" b="1" dirty="0">
                <a:solidFill>
                  <a:srgbClr val="003366"/>
                </a:solidFill>
                <a:latin typeface="Arial" charset="0"/>
                <a:ea typeface="ＭＳ Ｐゴシック" charset="0"/>
                <a:cs typeface="ＭＳ Ｐゴシック" charset="0"/>
              </a:rPr>
              <a:t>Japan should aim to realize a large-scale neutrino detector through international cooperation</a:t>
            </a:r>
            <a:r>
              <a:rPr lang="en-US" sz="2100" dirty="0">
                <a:solidFill>
                  <a:srgbClr val="003366"/>
                </a:solidFill>
                <a:latin typeface="Arial" charset="0"/>
                <a:ea typeface="ＭＳ Ｐゴシック" charset="0"/>
                <a:cs typeface="ＭＳ Ｐゴシック" charset="0"/>
              </a:rPr>
              <a:t>, accompanied by the necessary reinforcement of accelerator intensity, so allowing studies on CP symmetry through neutrino oscillations.</a:t>
            </a:r>
          </a:p>
          <a:p>
            <a:pPr algn="just" defTabSz="913766" fontAlgn="base">
              <a:spcBef>
                <a:spcPct val="0"/>
              </a:spcBef>
              <a:spcAft>
                <a:spcPct val="0"/>
              </a:spcAft>
            </a:pPr>
            <a:r>
              <a:rPr lang="en-US" sz="2100" dirty="0">
                <a:solidFill>
                  <a:srgbClr val="003366"/>
                </a:solidFill>
                <a:latin typeface="Arial" charset="0"/>
                <a:ea typeface="ＭＳ Ｐゴシック" charset="0"/>
                <a:cs typeface="ＭＳ Ｐゴシック" charset="0"/>
              </a:rPr>
              <a:t>This new large-scale neutrino detector should have sufficient sensitivity to allow the search for proton decays, which would be direct evidence of Grand Unified Theories.</a:t>
            </a:r>
          </a:p>
        </p:txBody>
      </p:sp>
    </p:spTree>
    <p:extLst>
      <p:ext uri="{BB962C8B-B14F-4D97-AF65-F5344CB8AC3E}">
        <p14:creationId xmlns:p14="http://schemas.microsoft.com/office/powerpoint/2010/main" val="924677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oil"/>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28600" y="228600"/>
            <a:ext cx="4117975" cy="6172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04452" name="Picture 4" descr="coilin"/>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495800" y="304800"/>
            <a:ext cx="4117975" cy="6172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884287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06E1CB-0242-FA4B-AC2A-A5BABDC3F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717550"/>
            <a:ext cx="8128000" cy="5422900"/>
          </a:xfrm>
          <a:prstGeom prst="rect">
            <a:avLst/>
          </a:prstGeom>
        </p:spPr>
      </p:pic>
      <p:pic>
        <p:nvPicPr>
          <p:cNvPr id="3" name="Picture 2" descr="A picture containing person, indoor, car, person&#10;&#10;Description automatically generated">
            <a:extLst>
              <a:ext uri="{FF2B5EF4-FFF2-40B4-BE49-F238E27FC236}">
                <a16:creationId xmlns:a16="http://schemas.microsoft.com/office/drawing/2014/main" id="{F5504D2D-2ED6-5B4F-A0BF-EE0A671AB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717550"/>
            <a:ext cx="8128000" cy="5422900"/>
          </a:xfrm>
          <a:prstGeom prst="rect">
            <a:avLst/>
          </a:prstGeom>
        </p:spPr>
      </p:pic>
      <p:pic>
        <p:nvPicPr>
          <p:cNvPr id="4" name="Picture 3" descr="A picture containing indoor, bicycle, filled, sitting&#10;&#10;Description automatically generated">
            <a:extLst>
              <a:ext uri="{FF2B5EF4-FFF2-40B4-BE49-F238E27FC236}">
                <a16:creationId xmlns:a16="http://schemas.microsoft.com/office/drawing/2014/main" id="{7F4CEF27-0881-254F-99F6-B47883666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717550"/>
            <a:ext cx="8128000" cy="5422900"/>
          </a:xfrm>
          <a:prstGeom prst="rect">
            <a:avLst/>
          </a:prstGeom>
        </p:spPr>
      </p:pic>
    </p:spTree>
    <p:extLst>
      <p:ext uri="{BB962C8B-B14F-4D97-AF65-F5344CB8AC3E}">
        <p14:creationId xmlns:p14="http://schemas.microsoft.com/office/powerpoint/2010/main" val="4070290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p:blipFill>
        <p:spPr>
          <a:xfrm>
            <a:off x="2286000" y="76200"/>
            <a:ext cx="4343400" cy="651001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578890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9F306FC-F914-3B4A-A6F8-FBF9A8B863E1}"/>
              </a:ext>
            </a:extLst>
          </p:cNvPr>
          <p:cNvSpPr txBox="1"/>
          <p:nvPr/>
        </p:nvSpPr>
        <p:spPr>
          <a:xfrm>
            <a:off x="5160019" y="1687122"/>
            <a:ext cx="544511" cy="1131079"/>
          </a:xfrm>
          <a:prstGeom prst="rect">
            <a:avLst/>
          </a:prstGeom>
          <a:solidFill>
            <a:schemeClr val="bg1"/>
          </a:solidFill>
        </p:spPr>
        <p:txBody>
          <a:bodyPr wrap="square" rtlCol="0">
            <a:spAutoFit/>
          </a:bodyPr>
          <a:lstStyle/>
          <a:p>
            <a:pPr defTabSz="342877"/>
            <a:endParaRPr lang="en-GB" sz="1350">
              <a:solidFill>
                <a:prstClr val="black"/>
              </a:solidFill>
              <a:latin typeface="Calibri" panose="020F0502020204030204"/>
            </a:endParaRPr>
          </a:p>
          <a:p>
            <a:pPr defTabSz="342877"/>
            <a:endParaRPr lang="en-GB" sz="1350">
              <a:solidFill>
                <a:prstClr val="black"/>
              </a:solidFill>
              <a:latin typeface="Calibri" panose="020F0502020204030204"/>
            </a:endParaRPr>
          </a:p>
          <a:p>
            <a:pPr defTabSz="342877"/>
            <a:endParaRPr lang="en-GB" sz="1350">
              <a:solidFill>
                <a:prstClr val="black"/>
              </a:solidFill>
              <a:latin typeface="Calibri" panose="020F0502020204030204"/>
            </a:endParaRPr>
          </a:p>
          <a:p>
            <a:pPr defTabSz="342877"/>
            <a:endParaRPr lang="en-GB" sz="1350">
              <a:solidFill>
                <a:prstClr val="black"/>
              </a:solidFill>
              <a:latin typeface="Calibri" panose="020F0502020204030204"/>
            </a:endParaRPr>
          </a:p>
          <a:p>
            <a:pPr defTabSz="342877"/>
            <a:r>
              <a:rPr lang="en-GB" sz="1350">
                <a:solidFill>
                  <a:prstClr val="black"/>
                </a:solidFill>
                <a:latin typeface="Calibri" panose="020F0502020204030204"/>
              </a:rPr>
              <a:t>            </a:t>
            </a:r>
          </a:p>
        </p:txBody>
      </p:sp>
      <p:pic>
        <p:nvPicPr>
          <p:cNvPr id="2" name="Picture 1">
            <a:extLst>
              <a:ext uri="{FF2B5EF4-FFF2-40B4-BE49-F238E27FC236}">
                <a16:creationId xmlns:a16="http://schemas.microsoft.com/office/drawing/2014/main" id="{E0879F12-5324-0C49-ABAD-1EAAFDC06C4C}"/>
              </a:ext>
            </a:extLst>
          </p:cNvPr>
          <p:cNvPicPr>
            <a:picLocks noChangeAspect="1"/>
          </p:cNvPicPr>
          <p:nvPr/>
        </p:nvPicPr>
        <p:blipFill>
          <a:blip r:embed="rId3"/>
          <a:stretch>
            <a:fillRect/>
          </a:stretch>
        </p:blipFill>
        <p:spPr>
          <a:xfrm>
            <a:off x="977602" y="856481"/>
            <a:ext cx="7144553" cy="5143500"/>
          </a:xfrm>
          <a:prstGeom prst="rect">
            <a:avLst/>
          </a:prstGeom>
        </p:spPr>
      </p:pic>
      <p:sp>
        <p:nvSpPr>
          <p:cNvPr id="3" name="TextBox 2">
            <a:extLst>
              <a:ext uri="{FF2B5EF4-FFF2-40B4-BE49-F238E27FC236}">
                <a16:creationId xmlns:a16="http://schemas.microsoft.com/office/drawing/2014/main" id="{7D5C1F0C-C319-C148-837B-048CF169EBEE}"/>
              </a:ext>
            </a:extLst>
          </p:cNvPr>
          <p:cNvSpPr txBox="1"/>
          <p:nvPr/>
        </p:nvSpPr>
        <p:spPr>
          <a:xfrm>
            <a:off x="5160019" y="1686081"/>
            <a:ext cx="3556278" cy="1315745"/>
          </a:xfrm>
          <a:prstGeom prst="rect">
            <a:avLst/>
          </a:prstGeom>
          <a:solidFill>
            <a:schemeClr val="bg1"/>
          </a:solidFill>
        </p:spPr>
        <p:txBody>
          <a:bodyPr wrap="square" rtlCol="0">
            <a:spAutoFit/>
          </a:bodyPr>
          <a:lstStyle/>
          <a:p>
            <a:pPr defTabSz="342877"/>
            <a:r>
              <a:rPr lang="en-GB" sz="1650" b="1">
                <a:solidFill>
                  <a:srgbClr val="5B9BD5">
                    <a:lumMod val="50000"/>
                  </a:srgbClr>
                </a:solidFill>
                <a:latin typeface="Calibri" panose="020F0502020204030204"/>
              </a:rPr>
              <a:t>Also: good neutron detection efficiency </a:t>
            </a:r>
            <a:r>
              <a:rPr lang="en-GB" sz="1650">
                <a:solidFill>
                  <a:srgbClr val="5B9BD5">
                    <a:lumMod val="50000"/>
                  </a:srgbClr>
                </a:solidFill>
                <a:latin typeface="Calibri" panose="020F0502020204030204"/>
              </a:rPr>
              <a:t>due to the </a:t>
            </a:r>
            <a:r>
              <a:rPr lang="en-GB" sz="1650" b="1">
                <a:solidFill>
                  <a:srgbClr val="5B9BD5">
                    <a:lumMod val="50000"/>
                  </a:srgbClr>
                </a:solidFill>
                <a:latin typeface="Calibri" panose="020F0502020204030204"/>
              </a:rPr>
              <a:t>small sampling fraction </a:t>
            </a:r>
            <a:r>
              <a:rPr lang="en-GB" sz="1650">
                <a:solidFill>
                  <a:srgbClr val="5B9BD5">
                    <a:lumMod val="50000"/>
                  </a:srgbClr>
                </a:solidFill>
                <a:latin typeface="Calibri" panose="020F0502020204030204"/>
              </a:rPr>
              <a:t>and the </a:t>
            </a:r>
            <a:r>
              <a:rPr lang="en-GB" sz="1650" b="1">
                <a:solidFill>
                  <a:srgbClr val="5B9BD5">
                    <a:lumMod val="50000"/>
                  </a:srgbClr>
                </a:solidFill>
                <a:latin typeface="Calibri" panose="020F0502020204030204"/>
              </a:rPr>
              <a:t>high sampling frequency.</a:t>
            </a:r>
          </a:p>
          <a:p>
            <a:pPr defTabSz="342877"/>
            <a:endParaRPr lang="en-GB" sz="1350" b="1">
              <a:solidFill>
                <a:srgbClr val="0F0DB4"/>
              </a:solidFill>
              <a:latin typeface="Calibri" panose="020F0502020204030204"/>
            </a:endParaRPr>
          </a:p>
        </p:txBody>
      </p:sp>
      <p:pic>
        <p:nvPicPr>
          <p:cNvPr id="4" name="Picture 3">
            <a:extLst>
              <a:ext uri="{FF2B5EF4-FFF2-40B4-BE49-F238E27FC236}">
                <a16:creationId xmlns:a16="http://schemas.microsoft.com/office/drawing/2014/main" id="{798E04F5-1966-5243-B8C8-AA54F46B1DD2}"/>
              </a:ext>
            </a:extLst>
          </p:cNvPr>
          <p:cNvPicPr>
            <a:picLocks noChangeAspect="1"/>
          </p:cNvPicPr>
          <p:nvPr/>
        </p:nvPicPr>
        <p:blipFill>
          <a:blip r:embed="rId4"/>
          <a:stretch>
            <a:fillRect/>
          </a:stretch>
        </p:blipFill>
        <p:spPr>
          <a:xfrm>
            <a:off x="999724" y="2978254"/>
            <a:ext cx="3723441" cy="2942705"/>
          </a:xfrm>
          <a:prstGeom prst="rect">
            <a:avLst/>
          </a:prstGeom>
        </p:spPr>
      </p:pic>
      <p:pic>
        <p:nvPicPr>
          <p:cNvPr id="6" name="Picture 5">
            <a:extLst>
              <a:ext uri="{FF2B5EF4-FFF2-40B4-BE49-F238E27FC236}">
                <a16:creationId xmlns:a16="http://schemas.microsoft.com/office/drawing/2014/main" id="{8AA1FDAC-0433-9C43-AEAE-5D0C2068E9F6}"/>
              </a:ext>
            </a:extLst>
          </p:cNvPr>
          <p:cNvPicPr>
            <a:picLocks noChangeAspect="1"/>
          </p:cNvPicPr>
          <p:nvPr/>
        </p:nvPicPr>
        <p:blipFill>
          <a:blip r:embed="rId5"/>
          <a:stretch>
            <a:fillRect/>
          </a:stretch>
        </p:blipFill>
        <p:spPr>
          <a:xfrm>
            <a:off x="4723165" y="2790521"/>
            <a:ext cx="3271793" cy="3210227"/>
          </a:xfrm>
          <a:prstGeom prst="rect">
            <a:avLst/>
          </a:prstGeom>
        </p:spPr>
      </p:pic>
      <p:sp>
        <p:nvSpPr>
          <p:cNvPr id="7" name="TextBox 6">
            <a:extLst>
              <a:ext uri="{FF2B5EF4-FFF2-40B4-BE49-F238E27FC236}">
                <a16:creationId xmlns:a16="http://schemas.microsoft.com/office/drawing/2014/main" id="{ADEEE1A2-24EF-A941-B372-49CA9B62C770}"/>
              </a:ext>
            </a:extLst>
          </p:cNvPr>
          <p:cNvSpPr txBox="1"/>
          <p:nvPr/>
        </p:nvSpPr>
        <p:spPr>
          <a:xfrm>
            <a:off x="6076998" y="1419376"/>
            <a:ext cx="1345128" cy="300082"/>
          </a:xfrm>
          <a:prstGeom prst="rect">
            <a:avLst/>
          </a:prstGeom>
          <a:solidFill>
            <a:schemeClr val="bg1"/>
          </a:solidFill>
        </p:spPr>
        <p:txBody>
          <a:bodyPr wrap="square" rtlCol="0">
            <a:spAutoFit/>
          </a:bodyPr>
          <a:lstStyle/>
          <a:p>
            <a:pPr defTabSz="342877"/>
            <a:endParaRPr lang="en-GB" sz="1350">
              <a:solidFill>
                <a:prstClr val="black"/>
              </a:solidFill>
              <a:latin typeface="Calibri" panose="020F0502020204030204"/>
            </a:endParaRPr>
          </a:p>
        </p:txBody>
      </p:sp>
      <p:sp>
        <p:nvSpPr>
          <p:cNvPr id="9" name="Slide Number Placeholder 8">
            <a:extLst>
              <a:ext uri="{FF2B5EF4-FFF2-40B4-BE49-F238E27FC236}">
                <a16:creationId xmlns:a16="http://schemas.microsoft.com/office/drawing/2014/main" id="{A180AF89-9136-8C46-A817-87003F423604}"/>
              </a:ext>
            </a:extLst>
          </p:cNvPr>
          <p:cNvSpPr>
            <a:spLocks noGrp="1"/>
          </p:cNvSpPr>
          <p:nvPr>
            <p:ph type="sldNum" sz="quarter" idx="12"/>
          </p:nvPr>
        </p:nvSpPr>
        <p:spPr/>
        <p:txBody>
          <a:bodyPr/>
          <a:lstStyle/>
          <a:p>
            <a:pPr defTabSz="685753"/>
            <a:fld id="{F8624BE2-6C7C-4A07-AFEC-68FFB2629A83}" type="slidenum">
              <a:rPr lang="en-US">
                <a:solidFill>
                  <a:prstClr val="black">
                    <a:tint val="75000"/>
                  </a:prstClr>
                </a:solidFill>
                <a:latin typeface="Calibri" panose="020F0502020204030204"/>
              </a:rPr>
              <a:pPr defTabSz="685753"/>
              <a:t>53</a:t>
            </a:fld>
            <a:endParaRPr lang="en-US">
              <a:solidFill>
                <a:prstClr val="black">
                  <a:tint val="75000"/>
                </a:prstClr>
              </a:solidFill>
              <a:latin typeface="Calibri" panose="020F0502020204030204"/>
            </a:endParaRPr>
          </a:p>
        </p:txBody>
      </p:sp>
      <p:sp>
        <p:nvSpPr>
          <p:cNvPr id="10" name="TextBox 9">
            <a:extLst>
              <a:ext uri="{FF2B5EF4-FFF2-40B4-BE49-F238E27FC236}">
                <a16:creationId xmlns:a16="http://schemas.microsoft.com/office/drawing/2014/main" id="{41C600EE-2B93-D748-B0E8-1E6A655B98BC}"/>
              </a:ext>
            </a:extLst>
          </p:cNvPr>
          <p:cNvSpPr txBox="1"/>
          <p:nvPr/>
        </p:nvSpPr>
        <p:spPr>
          <a:xfrm>
            <a:off x="977603" y="1686080"/>
            <a:ext cx="4160295" cy="1269578"/>
          </a:xfrm>
          <a:prstGeom prst="rect">
            <a:avLst/>
          </a:prstGeom>
          <a:solidFill>
            <a:schemeClr val="bg1"/>
          </a:solidFill>
        </p:spPr>
        <p:txBody>
          <a:bodyPr wrap="square" rtlCol="0">
            <a:spAutoFit/>
          </a:bodyPr>
          <a:lstStyle/>
          <a:p>
            <a:pPr defTabSz="342877"/>
            <a:r>
              <a:rPr lang="en-GB" sz="1650" b="1">
                <a:solidFill>
                  <a:srgbClr val="5B9BD5">
                    <a:lumMod val="50000"/>
                  </a:srgbClr>
                </a:solidFill>
                <a:latin typeface="Calibri" panose="020F0502020204030204"/>
              </a:rPr>
              <a:t>Operated from 1999 till 2018 with excellent   performances for electron and photons and good capabilities for </a:t>
            </a:r>
            <a:r>
              <a:rPr lang="en-GB" sz="1650" b="1">
                <a:solidFill>
                  <a:srgbClr val="5B9BD5">
                    <a:lumMod val="50000"/>
                  </a:srgbClr>
                </a:solidFill>
                <a:latin typeface="Symbol" pitchFamily="2" charset="2"/>
              </a:rPr>
              <a:t>p</a:t>
            </a:r>
            <a:r>
              <a:rPr lang="en-GB" sz="1650" b="1">
                <a:solidFill>
                  <a:srgbClr val="5B9BD5">
                    <a:lumMod val="50000"/>
                  </a:srgbClr>
                </a:solidFill>
                <a:latin typeface="Calibri" panose="020F0502020204030204"/>
              </a:rPr>
              <a:t>/</a:t>
            </a:r>
            <a:r>
              <a:rPr lang="en-GB" sz="1650" b="1">
                <a:solidFill>
                  <a:srgbClr val="5B9BD5">
                    <a:lumMod val="50000"/>
                  </a:srgbClr>
                </a:solidFill>
                <a:latin typeface="Symbol" pitchFamily="2" charset="2"/>
              </a:rPr>
              <a:t>m</a:t>
            </a:r>
            <a:r>
              <a:rPr lang="en-GB" sz="1650" b="1">
                <a:solidFill>
                  <a:srgbClr val="5B9BD5">
                    <a:lumMod val="50000"/>
                  </a:srgbClr>
                </a:solidFill>
                <a:latin typeface="Calibri" panose="020F0502020204030204"/>
              </a:rPr>
              <a:t>/e separation</a:t>
            </a:r>
          </a:p>
          <a:p>
            <a:pPr defTabSz="342877"/>
            <a:endParaRPr lang="en-GB" sz="1350">
              <a:solidFill>
                <a:srgbClr val="5B9BD5">
                  <a:lumMod val="50000"/>
                </a:srgbClr>
              </a:solidFill>
              <a:latin typeface="Calibri" panose="020F0502020204030204"/>
            </a:endParaRPr>
          </a:p>
          <a:p>
            <a:pPr defTabSz="342877"/>
            <a:endParaRPr lang="en-GB" sz="1350">
              <a:solidFill>
                <a:srgbClr val="002060"/>
              </a:solidFill>
              <a:latin typeface="Calibri" panose="020F0502020204030204"/>
            </a:endParaRPr>
          </a:p>
        </p:txBody>
      </p:sp>
    </p:spTree>
    <p:extLst>
      <p:ext uri="{BB962C8B-B14F-4D97-AF65-F5344CB8AC3E}">
        <p14:creationId xmlns:p14="http://schemas.microsoft.com/office/powerpoint/2010/main" val="126151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609600"/>
            <a:ext cx="8081890" cy="434387"/>
          </a:xfrm>
          <a:solidFill>
            <a:srgbClr val="0000CC"/>
          </a:solidFill>
        </p:spPr>
        <p:txBody>
          <a:bodyPr anchor="ctr">
            <a:normAutofit/>
          </a:bodyPr>
          <a:lstStyle/>
          <a:p>
            <a:pPr algn="l" eaLnBrk="1" hangingPunct="1">
              <a:defRPr/>
            </a:pPr>
            <a:r>
              <a:rPr lang="en-US" sz="2400" i="1">
                <a:solidFill>
                  <a:srgbClr val="FFFF00"/>
                </a:solidFill>
              </a:rPr>
              <a:t> Tracker Design Criteria</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a:extLst>
              <a:ext uri="{FF2B5EF4-FFF2-40B4-BE49-F238E27FC236}">
                <a16:creationId xmlns:a16="http://schemas.microsoft.com/office/drawing/2014/main" id="{4D78A1A6-9891-6644-9403-C6658A6715EA}"/>
              </a:ext>
            </a:extLst>
          </p:cNvPr>
          <p:cNvSpPr txBox="1"/>
          <p:nvPr/>
        </p:nvSpPr>
        <p:spPr>
          <a:xfrm>
            <a:off x="373705" y="1786400"/>
            <a:ext cx="8460052" cy="4939814"/>
          </a:xfrm>
          <a:prstGeom prst="rect">
            <a:avLst/>
          </a:prstGeom>
          <a:noFill/>
        </p:spPr>
        <p:txBody>
          <a:bodyPr wrap="square" rtlCol="0">
            <a:spAutoFit/>
          </a:bodyPr>
          <a:lstStyle/>
          <a:p>
            <a:pPr marL="342900" indent="-342900" defTabSz="342877">
              <a:buFont typeface="Wingdings" pitchFamily="2" charset="2"/>
              <a:buChar char="Ø"/>
            </a:pPr>
            <a:r>
              <a:rPr lang="en-GB" sz="1725">
                <a:solidFill>
                  <a:srgbClr val="44546A"/>
                </a:solidFill>
                <a:latin typeface="Calibri" panose="020F0502020204030204"/>
              </a:rPr>
              <a:t>Provide enough mass to have sufficient statistics on </a:t>
            </a:r>
            <a:r>
              <a:rPr lang="en-GB" sz="1725">
                <a:solidFill>
                  <a:srgbClr val="44546A"/>
                </a:solidFill>
                <a:latin typeface="Symbol" pitchFamily="2" charset="2"/>
              </a:rPr>
              <a:t>n</a:t>
            </a:r>
            <a:r>
              <a:rPr lang="en-GB" sz="1725">
                <a:solidFill>
                  <a:srgbClr val="44546A"/>
                </a:solidFill>
                <a:latin typeface="Calibri" panose="020F0502020204030204"/>
              </a:rPr>
              <a:t> interactions while still measuring kinematic quantities of charged particles with a good resolution.</a:t>
            </a:r>
          </a:p>
          <a:p>
            <a:pPr marL="342900" indent="-342900" defTabSz="342877">
              <a:buFont typeface="Wingdings" pitchFamily="2" charset="2"/>
              <a:buChar char="Ø"/>
            </a:pPr>
            <a:r>
              <a:rPr lang="en-GB" sz="1725">
                <a:solidFill>
                  <a:srgbClr val="44546A"/>
                </a:solidFill>
                <a:latin typeface="Calibri" panose="020F0502020204030204"/>
              </a:rPr>
              <a:t>Maximize acceptance for particle produced both in the tracker and in the upstream ECAL.</a:t>
            </a:r>
          </a:p>
          <a:p>
            <a:pPr marL="342900" indent="-342900" defTabSz="342877">
              <a:buFont typeface="Wingdings" pitchFamily="2" charset="2"/>
              <a:buChar char="Ø"/>
            </a:pPr>
            <a:r>
              <a:rPr lang="en-GB" sz="1725">
                <a:solidFill>
                  <a:srgbClr val="44546A"/>
                </a:solidFill>
                <a:latin typeface="Calibri" panose="020F0502020204030204"/>
              </a:rPr>
              <a:t>Retain a smooth efficiency across most of the volume.</a:t>
            </a:r>
          </a:p>
          <a:p>
            <a:pPr marL="342900" indent="-342900" defTabSz="342877">
              <a:buFont typeface="Wingdings" pitchFamily="2" charset="2"/>
              <a:buChar char="Ø"/>
            </a:pPr>
            <a:r>
              <a:rPr lang="en-GB" sz="1725">
                <a:solidFill>
                  <a:srgbClr val="44546A"/>
                </a:solidFill>
                <a:latin typeface="Calibri" panose="020F0502020204030204"/>
              </a:rPr>
              <a:t>Be easy to calibrate.</a:t>
            </a:r>
          </a:p>
          <a:p>
            <a:pPr marL="342900" indent="-342900" defTabSz="342877">
              <a:buFont typeface="Wingdings" pitchFamily="2" charset="2"/>
              <a:buChar char="Ø"/>
            </a:pPr>
            <a:r>
              <a:rPr lang="en-GB" sz="1725">
                <a:solidFill>
                  <a:srgbClr val="44546A"/>
                </a:solidFill>
                <a:latin typeface="Calibri" panose="020F0502020204030204"/>
              </a:rPr>
              <a:t>Have good PID capabilities.</a:t>
            </a:r>
          </a:p>
          <a:p>
            <a:pPr marL="342900" indent="-342900" defTabSz="342877">
              <a:buFont typeface="Wingdings" pitchFamily="2" charset="2"/>
              <a:buChar char="Ø"/>
            </a:pPr>
            <a:r>
              <a:rPr lang="en-GB" sz="1725">
                <a:solidFill>
                  <a:srgbClr val="44546A"/>
                </a:solidFill>
                <a:latin typeface="Calibri" panose="020F0502020204030204"/>
              </a:rPr>
              <a:t>Be based on mature technologies (detector, FE, ancillary systems), to save time and reduce risks/delays.</a:t>
            </a:r>
          </a:p>
          <a:p>
            <a:pPr marL="342900" indent="-342900" defTabSz="342877">
              <a:buFont typeface="Wingdings" pitchFamily="2" charset="2"/>
              <a:buChar char="Ø"/>
            </a:pPr>
            <a:r>
              <a:rPr lang="en-GB" sz="1725">
                <a:solidFill>
                  <a:srgbClr val="44546A"/>
                </a:solidFill>
                <a:latin typeface="Calibri" panose="020F0502020204030204"/>
              </a:rPr>
              <a:t>Have a proven extended lifetime.</a:t>
            </a:r>
          </a:p>
          <a:p>
            <a:pPr marL="342900" indent="-342900" defTabSz="342877">
              <a:buFont typeface="Wingdings" pitchFamily="2" charset="2"/>
              <a:buChar char="Ø"/>
            </a:pPr>
            <a:r>
              <a:rPr lang="en-GB" sz="1725">
                <a:solidFill>
                  <a:srgbClr val="44546A"/>
                </a:solidFill>
                <a:latin typeface="Calibri" panose="020F0502020204030204"/>
              </a:rPr>
              <a:t>Be easy to build, install, maintain (modularity highly preferred)</a:t>
            </a:r>
          </a:p>
          <a:p>
            <a:pPr marL="342900" indent="-342900" defTabSz="342877">
              <a:buFont typeface="Wingdings" pitchFamily="2" charset="2"/>
              <a:buChar char="Ø"/>
            </a:pPr>
            <a:r>
              <a:rPr lang="en-GB" sz="1725">
                <a:solidFill>
                  <a:srgbClr val="44546A"/>
                </a:solidFill>
                <a:latin typeface="Calibri" panose="020F0502020204030204"/>
              </a:rPr>
              <a:t>Minimize the need of bulky supporting structure, ease the integration with the other components.</a:t>
            </a:r>
          </a:p>
          <a:p>
            <a:pPr marL="342900" indent="-342900" defTabSz="342877">
              <a:buFont typeface="Wingdings" pitchFamily="2" charset="2"/>
              <a:buChar char="Ø"/>
            </a:pPr>
            <a:r>
              <a:rPr lang="en-GB" sz="1725">
                <a:solidFill>
                  <a:srgbClr val="44546A"/>
                </a:solidFill>
                <a:latin typeface="Calibri" panose="020F0502020204030204"/>
              </a:rPr>
              <a:t>Have the needed expertise within the proponent group.</a:t>
            </a:r>
          </a:p>
          <a:p>
            <a:pPr marL="342900" indent="-342900" defTabSz="342877">
              <a:buFont typeface="Wingdings" pitchFamily="2" charset="2"/>
              <a:buChar char="Ø"/>
            </a:pPr>
            <a:r>
              <a:rPr lang="en-GB" sz="1725">
                <a:solidFill>
                  <a:srgbClr val="1F497D"/>
                </a:solidFill>
                <a:latin typeface="Calibri" panose="020F0502020204030204"/>
              </a:rPr>
              <a:t>Have a reasonable cost and realistic funding perspectives.</a:t>
            </a:r>
          </a:p>
          <a:p>
            <a:pPr marL="342900" indent="-342900" defTabSz="342877">
              <a:buFont typeface="Wingdings" pitchFamily="2" charset="2"/>
              <a:buChar char="Ø"/>
            </a:pPr>
            <a:endParaRPr lang="en-GB" sz="1725">
              <a:solidFill>
                <a:srgbClr val="44546A"/>
              </a:solidFill>
              <a:latin typeface="Calibri" panose="020F0502020204030204"/>
            </a:endParaRPr>
          </a:p>
          <a:p>
            <a:pPr marL="342900" indent="-342900" defTabSz="342877">
              <a:buFont typeface="Wingdings" pitchFamily="2" charset="2"/>
              <a:buChar char="Ø"/>
            </a:pPr>
            <a:endParaRPr lang="en-GB" sz="1950">
              <a:solidFill>
                <a:srgbClr val="44546A"/>
              </a:solidFill>
              <a:latin typeface="Calibri" panose="020F0502020204030204"/>
            </a:endParaRPr>
          </a:p>
          <a:p>
            <a:pPr marL="342900" indent="-342900" defTabSz="342877">
              <a:buFont typeface="Wingdings" pitchFamily="2" charset="2"/>
              <a:buChar char="Ø"/>
            </a:pPr>
            <a:endParaRPr lang="en-GB" sz="1950">
              <a:solidFill>
                <a:srgbClr val="44546A"/>
              </a:solidFill>
              <a:latin typeface="Calibri" panose="020F0502020204030204"/>
            </a:endParaRPr>
          </a:p>
        </p:txBody>
      </p:sp>
      <p:sp>
        <p:nvSpPr>
          <p:cNvPr id="3" name="Slide Number Placeholder 2">
            <a:extLst>
              <a:ext uri="{FF2B5EF4-FFF2-40B4-BE49-F238E27FC236}">
                <a16:creationId xmlns:a16="http://schemas.microsoft.com/office/drawing/2014/main" id="{3E08B47C-136A-B942-8900-2E5B65935603}"/>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54</a:t>
            </a:fld>
            <a:endParaRPr lang="en-US">
              <a:solidFill>
                <a:prstClr val="black">
                  <a:tint val="75000"/>
                </a:prstClr>
              </a:solidFill>
              <a:latin typeface="Calibri"/>
            </a:endParaRPr>
          </a:p>
        </p:txBody>
      </p:sp>
    </p:spTree>
    <p:extLst>
      <p:ext uri="{BB962C8B-B14F-4D97-AF65-F5344CB8AC3E}">
        <p14:creationId xmlns:p14="http://schemas.microsoft.com/office/powerpoint/2010/main" val="2480443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1244396"/>
            <a:ext cx="6892028" cy="434387"/>
          </a:xfrm>
          <a:solidFill>
            <a:srgbClr val="0000CC"/>
          </a:solidFill>
        </p:spPr>
        <p:txBody>
          <a:bodyPr anchor="ctr">
            <a:normAutofit/>
          </a:bodyPr>
          <a:lstStyle/>
          <a:p>
            <a:pPr algn="l" eaLnBrk="1" hangingPunct="1">
              <a:defRPr/>
            </a:pPr>
            <a:r>
              <a:rPr lang="en-US" sz="2400" i="1">
                <a:solidFill>
                  <a:srgbClr val="FFFF00"/>
                </a:solidFill>
              </a:rPr>
              <a:t> The Straw Tube (Target) Tracker</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4" name="Slide Number Placeholder 3">
            <a:extLst>
              <a:ext uri="{FF2B5EF4-FFF2-40B4-BE49-F238E27FC236}">
                <a16:creationId xmlns:a16="http://schemas.microsoft.com/office/drawing/2014/main" id="{46C6EADC-8F8A-2340-93BD-1CAA39DB6272}"/>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55</a:t>
            </a:fld>
            <a:endParaRPr lang="en-US">
              <a:solidFill>
                <a:prstClr val="black">
                  <a:tint val="75000"/>
                </a:prstClr>
              </a:solidFill>
              <a:latin typeface="Calibri"/>
            </a:endParaRPr>
          </a:p>
        </p:txBody>
      </p:sp>
      <p:pic>
        <p:nvPicPr>
          <p:cNvPr id="9" name="Picture 8">
            <a:extLst>
              <a:ext uri="{FF2B5EF4-FFF2-40B4-BE49-F238E27FC236}">
                <a16:creationId xmlns:a16="http://schemas.microsoft.com/office/drawing/2014/main" id="{30743F73-FFB4-9C47-8B5F-7BC2C7051B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27298" y="3876972"/>
            <a:ext cx="1982214" cy="1912774"/>
          </a:xfrm>
          <a:prstGeom prst="rect">
            <a:avLst/>
          </a:prstGeom>
        </p:spPr>
      </p:pic>
      <p:sp>
        <p:nvSpPr>
          <p:cNvPr id="10" name="TextBox 9">
            <a:extLst>
              <a:ext uri="{FF2B5EF4-FFF2-40B4-BE49-F238E27FC236}">
                <a16:creationId xmlns:a16="http://schemas.microsoft.com/office/drawing/2014/main" id="{B6DB4424-31F4-3C4F-96F1-6177CBE5EC7E}"/>
              </a:ext>
            </a:extLst>
          </p:cNvPr>
          <p:cNvSpPr txBox="1"/>
          <p:nvPr/>
        </p:nvSpPr>
        <p:spPr>
          <a:xfrm>
            <a:off x="342901" y="1786402"/>
            <a:ext cx="5014235" cy="3901068"/>
          </a:xfrm>
          <a:prstGeom prst="rect">
            <a:avLst/>
          </a:prstGeom>
          <a:noFill/>
        </p:spPr>
        <p:txBody>
          <a:bodyPr wrap="square" rtlCol="0">
            <a:spAutoFit/>
          </a:bodyPr>
          <a:lstStyle/>
          <a:p>
            <a:pPr marL="257175" indent="-257175" defTabSz="342877">
              <a:buFont typeface="Wingdings" pitchFamily="2" charset="2"/>
              <a:buChar char="Ø"/>
            </a:pPr>
            <a:r>
              <a:rPr lang="en-GB" sz="1650" b="1">
                <a:solidFill>
                  <a:srgbClr val="44546A">
                    <a:lumMod val="75000"/>
                  </a:srgbClr>
                </a:solidFill>
                <a:latin typeface="Calibri" panose="020F0502020204030204"/>
              </a:rPr>
              <a:t>90 modules with planes of 5 mm </a:t>
            </a:r>
            <a:r>
              <a:rPr lang="en-GB" sz="1650" b="1">
                <a:solidFill>
                  <a:srgbClr val="44546A">
                    <a:lumMod val="75000"/>
                  </a:srgbClr>
                </a:solidFill>
                <a:latin typeface="Symbol" pitchFamily="2" charset="2"/>
              </a:rPr>
              <a:t>f</a:t>
            </a:r>
            <a:r>
              <a:rPr lang="en-GB" sz="1650" b="1">
                <a:solidFill>
                  <a:srgbClr val="44546A">
                    <a:lumMod val="75000"/>
                  </a:srgbClr>
                </a:solidFill>
                <a:latin typeface="Calibri" panose="020F0502020204030204"/>
              </a:rPr>
              <a:t> straw tubes arranged in XXYY(XX) layers and  operated at 1.9 bar. </a:t>
            </a:r>
          </a:p>
          <a:p>
            <a:pPr defTabSz="342877"/>
            <a:endParaRPr lang="en-GB" sz="1650" b="1">
              <a:solidFill>
                <a:srgbClr val="44546A">
                  <a:lumMod val="75000"/>
                </a:srgbClr>
              </a:solidFill>
              <a:latin typeface="Calibri" panose="020F0502020204030204"/>
            </a:endParaRPr>
          </a:p>
          <a:p>
            <a:pPr marL="600052" lvl="1" indent="-257175" defTabSz="342877">
              <a:buFont typeface="Wingdings" pitchFamily="2" charset="2"/>
              <a:buChar char="Ø"/>
            </a:pPr>
            <a:r>
              <a:rPr lang="en-GB" sz="1650" b="1">
                <a:solidFill>
                  <a:srgbClr val="44546A">
                    <a:lumMod val="75000"/>
                  </a:srgbClr>
                </a:solidFill>
                <a:latin typeface="Calibri" panose="020F0502020204030204"/>
              </a:rPr>
              <a:t>78 modules </a:t>
            </a:r>
            <a:r>
              <a:rPr lang="en-GB" sz="1650">
                <a:solidFill>
                  <a:srgbClr val="44546A">
                    <a:lumMod val="75000"/>
                  </a:srgbClr>
                </a:solidFill>
                <a:latin typeface="Calibri" panose="020F0502020204030204"/>
              </a:rPr>
              <a:t>with 5 mm CH</a:t>
            </a:r>
            <a:r>
              <a:rPr lang="en-GB" sz="1650" baseline="-25000">
                <a:solidFill>
                  <a:srgbClr val="44546A">
                    <a:lumMod val="75000"/>
                  </a:srgbClr>
                </a:solidFill>
                <a:latin typeface="Calibri" panose="020F0502020204030204"/>
              </a:rPr>
              <a:t>2</a:t>
            </a:r>
            <a:r>
              <a:rPr lang="en-GB" sz="1650">
                <a:solidFill>
                  <a:srgbClr val="44546A">
                    <a:lumMod val="75000"/>
                  </a:srgbClr>
                </a:solidFill>
                <a:latin typeface="Calibri" panose="020F0502020204030204"/>
              </a:rPr>
              <a:t> targets and radiator TRD foils operated with a mixture of Xe/CO</a:t>
            </a:r>
            <a:r>
              <a:rPr lang="en-GB" sz="1650" baseline="-25000">
                <a:solidFill>
                  <a:srgbClr val="44546A">
                    <a:lumMod val="75000"/>
                  </a:srgbClr>
                </a:solidFill>
                <a:latin typeface="Calibri" panose="020F0502020204030204"/>
              </a:rPr>
              <a:t>2 </a:t>
            </a:r>
            <a:r>
              <a:rPr lang="en-GB" sz="1650">
                <a:solidFill>
                  <a:srgbClr val="44546A">
                    <a:lumMod val="75000"/>
                  </a:srgbClr>
                </a:solidFill>
                <a:latin typeface="Calibri" panose="020F0502020204030204"/>
              </a:rPr>
              <a:t>           </a:t>
            </a:r>
            <a:r>
              <a:rPr lang="en-GB" sz="1650" b="1">
                <a:solidFill>
                  <a:srgbClr val="44546A">
                    <a:lumMod val="75000"/>
                  </a:srgbClr>
                </a:solidFill>
                <a:latin typeface="Calibri" panose="020F0502020204030204"/>
              </a:rPr>
              <a:t>(standard modules</a:t>
            </a:r>
            <a:r>
              <a:rPr lang="en-GB" sz="1650">
                <a:solidFill>
                  <a:srgbClr val="44546A">
                    <a:lumMod val="75000"/>
                  </a:srgbClr>
                </a:solidFill>
                <a:latin typeface="Calibri" panose="020F0502020204030204"/>
              </a:rPr>
              <a:t>)</a:t>
            </a:r>
          </a:p>
          <a:p>
            <a:pPr marL="600052" lvl="1" indent="-257175" defTabSz="342877">
              <a:buFont typeface="Wingdings" pitchFamily="2" charset="2"/>
              <a:buChar char="Ø"/>
            </a:pPr>
            <a:r>
              <a:rPr lang="en-GB" sz="1650" b="1">
                <a:solidFill>
                  <a:srgbClr val="44546A">
                    <a:lumMod val="75000"/>
                  </a:srgbClr>
                </a:solidFill>
                <a:latin typeface="Calibri" panose="020F0502020204030204"/>
              </a:rPr>
              <a:t>7 modules </a:t>
            </a:r>
            <a:r>
              <a:rPr lang="en-GB" sz="1650">
                <a:solidFill>
                  <a:srgbClr val="44546A">
                    <a:lumMod val="75000"/>
                  </a:srgbClr>
                </a:solidFill>
                <a:latin typeface="Calibri" panose="020F0502020204030204"/>
              </a:rPr>
              <a:t>with a 4 mm C target, interleaved among the CH</a:t>
            </a:r>
            <a:r>
              <a:rPr lang="en-GB" sz="1650" baseline="-25000">
                <a:solidFill>
                  <a:srgbClr val="44546A">
                    <a:lumMod val="75000"/>
                  </a:srgbClr>
                </a:solidFill>
                <a:latin typeface="Calibri" panose="020F0502020204030204"/>
              </a:rPr>
              <a:t>2</a:t>
            </a:r>
            <a:r>
              <a:rPr lang="en-GB" sz="1650">
                <a:solidFill>
                  <a:srgbClr val="44546A">
                    <a:lumMod val="75000"/>
                  </a:srgbClr>
                </a:solidFill>
                <a:latin typeface="Calibri" panose="020F0502020204030204"/>
              </a:rPr>
              <a:t> modules and operated with a </a:t>
            </a:r>
            <a:r>
              <a:rPr lang="en-GB" sz="1650" err="1">
                <a:solidFill>
                  <a:srgbClr val="44546A">
                    <a:lumMod val="75000"/>
                  </a:srgbClr>
                </a:solidFill>
                <a:latin typeface="Calibri" panose="020F0502020204030204"/>
              </a:rPr>
              <a:t>Ar</a:t>
            </a:r>
            <a:r>
              <a:rPr lang="en-GB" sz="1650">
                <a:solidFill>
                  <a:srgbClr val="44546A">
                    <a:lumMod val="75000"/>
                  </a:srgbClr>
                </a:solidFill>
                <a:latin typeface="Calibri" panose="020F0502020204030204"/>
              </a:rPr>
              <a:t>/CO</a:t>
            </a:r>
            <a:r>
              <a:rPr lang="en-GB" sz="1650" baseline="-25000">
                <a:solidFill>
                  <a:srgbClr val="44546A">
                    <a:lumMod val="75000"/>
                  </a:srgbClr>
                </a:solidFill>
                <a:latin typeface="Calibri" panose="020F0502020204030204"/>
              </a:rPr>
              <a:t>2 </a:t>
            </a:r>
            <a:r>
              <a:rPr lang="en-GB" sz="1650">
                <a:solidFill>
                  <a:srgbClr val="44546A">
                    <a:lumMod val="75000"/>
                  </a:srgbClr>
                </a:solidFill>
                <a:latin typeface="Calibri" panose="020F0502020204030204"/>
              </a:rPr>
              <a:t>mixture </a:t>
            </a:r>
            <a:r>
              <a:rPr lang="en-GB" sz="1650" b="1">
                <a:solidFill>
                  <a:srgbClr val="44546A">
                    <a:lumMod val="75000"/>
                  </a:srgbClr>
                </a:solidFill>
                <a:latin typeface="Calibri" panose="020F0502020204030204"/>
              </a:rPr>
              <a:t>(C modules)</a:t>
            </a:r>
          </a:p>
          <a:p>
            <a:pPr marL="600052" lvl="1" indent="-257175" defTabSz="342877">
              <a:buFont typeface="Wingdings" pitchFamily="2" charset="2"/>
              <a:buChar char="Ø"/>
            </a:pPr>
            <a:r>
              <a:rPr lang="en-GB" sz="1650" b="1">
                <a:solidFill>
                  <a:srgbClr val="44546A">
                    <a:lumMod val="75000"/>
                  </a:srgbClr>
                </a:solidFill>
                <a:latin typeface="Calibri" panose="020F0502020204030204"/>
              </a:rPr>
              <a:t>5 modules XXYYXX, </a:t>
            </a:r>
            <a:r>
              <a:rPr lang="en-GB" sz="1650">
                <a:solidFill>
                  <a:srgbClr val="44546A">
                    <a:lumMod val="75000"/>
                  </a:srgbClr>
                </a:solidFill>
                <a:latin typeface="Calibri" panose="020F0502020204030204"/>
              </a:rPr>
              <a:t>operated in </a:t>
            </a:r>
            <a:r>
              <a:rPr lang="en-GB" sz="1650" err="1">
                <a:solidFill>
                  <a:srgbClr val="44546A">
                    <a:lumMod val="75000"/>
                  </a:srgbClr>
                </a:solidFill>
                <a:latin typeface="Calibri" panose="020F0502020204030204"/>
              </a:rPr>
              <a:t>Ar</a:t>
            </a:r>
            <a:r>
              <a:rPr lang="en-GB" sz="1650">
                <a:solidFill>
                  <a:srgbClr val="44546A">
                    <a:lumMod val="75000"/>
                  </a:srgbClr>
                </a:solidFill>
                <a:latin typeface="Calibri" panose="020F0502020204030204"/>
              </a:rPr>
              <a:t>/CO</a:t>
            </a:r>
            <a:r>
              <a:rPr lang="en-GB" sz="1650" baseline="-25000">
                <a:solidFill>
                  <a:srgbClr val="44546A">
                    <a:lumMod val="75000"/>
                  </a:srgbClr>
                </a:solidFill>
                <a:latin typeface="Calibri" panose="020F0502020204030204"/>
              </a:rPr>
              <a:t>2</a:t>
            </a:r>
            <a:r>
              <a:rPr lang="en-GB" sz="1650">
                <a:solidFill>
                  <a:srgbClr val="44546A">
                    <a:lumMod val="75000"/>
                  </a:srgbClr>
                </a:solidFill>
                <a:latin typeface="Calibri" panose="020F0502020204030204"/>
              </a:rPr>
              <a:t>, no targets, no radiators </a:t>
            </a:r>
            <a:r>
              <a:rPr lang="en-GB" sz="1650" b="1">
                <a:solidFill>
                  <a:srgbClr val="44546A">
                    <a:lumMod val="75000"/>
                  </a:srgbClr>
                </a:solidFill>
                <a:latin typeface="Calibri" panose="020F0502020204030204"/>
              </a:rPr>
              <a:t>(tracking modules)</a:t>
            </a:r>
          </a:p>
          <a:p>
            <a:pPr defTabSz="342877"/>
            <a:endParaRPr lang="en-GB" sz="1650" b="1">
              <a:solidFill>
                <a:srgbClr val="44546A">
                  <a:lumMod val="75000"/>
                </a:srgbClr>
              </a:solidFill>
              <a:latin typeface="Calibri" panose="020F0502020204030204"/>
            </a:endParaRPr>
          </a:p>
          <a:p>
            <a:pPr defTabSz="342877"/>
            <a:r>
              <a:rPr lang="en-GB" sz="1650" b="1">
                <a:solidFill>
                  <a:srgbClr val="44546A">
                    <a:lumMod val="75000"/>
                  </a:srgbClr>
                </a:solidFill>
                <a:latin typeface="Calibri" panose="020F0502020204030204"/>
              </a:rPr>
              <a:t>FV mass: 4.7 t CH</a:t>
            </a:r>
            <a:r>
              <a:rPr lang="en-GB" sz="1650" b="1" baseline="-25000">
                <a:solidFill>
                  <a:srgbClr val="44546A">
                    <a:lumMod val="75000"/>
                  </a:srgbClr>
                </a:solidFill>
                <a:latin typeface="Calibri" panose="020F0502020204030204"/>
              </a:rPr>
              <a:t>2</a:t>
            </a:r>
            <a:r>
              <a:rPr lang="en-GB" sz="1650" b="1">
                <a:solidFill>
                  <a:srgbClr val="44546A">
                    <a:lumMod val="75000"/>
                  </a:srgbClr>
                </a:solidFill>
                <a:latin typeface="Calibri" panose="020F0502020204030204"/>
              </a:rPr>
              <a:t>, 557 kg C.</a:t>
            </a:r>
          </a:p>
          <a:p>
            <a:pPr defTabSz="342877"/>
            <a:endParaRPr lang="en-GB" sz="1650">
              <a:solidFill>
                <a:srgbClr val="44546A">
                  <a:lumMod val="50000"/>
                </a:srgbClr>
              </a:solidFill>
              <a:latin typeface="Calibri" panose="020F0502020204030204"/>
            </a:endParaRPr>
          </a:p>
        </p:txBody>
      </p:sp>
      <p:pic>
        <p:nvPicPr>
          <p:cNvPr id="2" name="Picture 1">
            <a:extLst>
              <a:ext uri="{FF2B5EF4-FFF2-40B4-BE49-F238E27FC236}">
                <a16:creationId xmlns:a16="http://schemas.microsoft.com/office/drawing/2014/main" id="{5EE2CAC3-365F-DE4A-8F34-5C3FA1C4A86B}"/>
              </a:ext>
            </a:extLst>
          </p:cNvPr>
          <p:cNvPicPr>
            <a:picLocks noChangeAspect="1"/>
          </p:cNvPicPr>
          <p:nvPr/>
        </p:nvPicPr>
        <p:blipFill>
          <a:blip r:embed="rId4"/>
          <a:stretch>
            <a:fillRect/>
          </a:stretch>
        </p:blipFill>
        <p:spPr>
          <a:xfrm>
            <a:off x="5321876" y="1997946"/>
            <a:ext cx="2108408" cy="1869651"/>
          </a:xfrm>
          <a:prstGeom prst="rect">
            <a:avLst/>
          </a:prstGeom>
        </p:spPr>
      </p:pic>
      <p:pic>
        <p:nvPicPr>
          <p:cNvPr id="3" name="Picture 2">
            <a:extLst>
              <a:ext uri="{FF2B5EF4-FFF2-40B4-BE49-F238E27FC236}">
                <a16:creationId xmlns:a16="http://schemas.microsoft.com/office/drawing/2014/main" id="{F371E72C-6DF3-6748-A9E0-59839B077544}"/>
              </a:ext>
            </a:extLst>
          </p:cNvPr>
          <p:cNvPicPr>
            <a:picLocks noChangeAspect="1"/>
          </p:cNvPicPr>
          <p:nvPr/>
        </p:nvPicPr>
        <p:blipFill>
          <a:blip r:embed="rId5"/>
          <a:stretch>
            <a:fillRect/>
          </a:stretch>
        </p:blipFill>
        <p:spPr>
          <a:xfrm>
            <a:off x="7496650" y="1043761"/>
            <a:ext cx="1622336" cy="2771200"/>
          </a:xfrm>
          <a:prstGeom prst="rect">
            <a:avLst/>
          </a:prstGeom>
        </p:spPr>
      </p:pic>
      <p:pic>
        <p:nvPicPr>
          <p:cNvPr id="5" name="Picture 4">
            <a:extLst>
              <a:ext uri="{FF2B5EF4-FFF2-40B4-BE49-F238E27FC236}">
                <a16:creationId xmlns:a16="http://schemas.microsoft.com/office/drawing/2014/main" id="{D514C13E-FC3C-6245-B78A-D4115B912CFD}"/>
              </a:ext>
            </a:extLst>
          </p:cNvPr>
          <p:cNvPicPr>
            <a:picLocks noChangeAspect="1"/>
          </p:cNvPicPr>
          <p:nvPr/>
        </p:nvPicPr>
        <p:blipFill>
          <a:blip r:embed="rId6"/>
          <a:stretch>
            <a:fillRect/>
          </a:stretch>
        </p:blipFill>
        <p:spPr>
          <a:xfrm>
            <a:off x="7131636" y="3915492"/>
            <a:ext cx="2018285" cy="1869651"/>
          </a:xfrm>
          <a:prstGeom prst="rect">
            <a:avLst/>
          </a:prstGeom>
        </p:spPr>
      </p:pic>
    </p:spTree>
    <p:extLst>
      <p:ext uri="{BB962C8B-B14F-4D97-AF65-F5344CB8AC3E}">
        <p14:creationId xmlns:p14="http://schemas.microsoft.com/office/powerpoint/2010/main" val="3127914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BB9A096-410E-47B2-8456-C25623A4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771" y="3726268"/>
            <a:ext cx="2718446" cy="1710356"/>
          </a:xfrm>
          <a:prstGeom prst="rect">
            <a:avLst/>
          </a:prstGeom>
        </p:spPr>
      </p:pic>
      <p:sp>
        <p:nvSpPr>
          <p:cNvPr id="3" name="Rectangle 2">
            <a:extLst>
              <a:ext uri="{FF2B5EF4-FFF2-40B4-BE49-F238E27FC236}">
                <a16:creationId xmlns:a16="http://schemas.microsoft.com/office/drawing/2014/main" id="{252BAAF7-D52B-EB44-BE4B-D167294EC0CF}"/>
              </a:ext>
            </a:extLst>
          </p:cNvPr>
          <p:cNvSpPr/>
          <p:nvPr/>
        </p:nvSpPr>
        <p:spPr>
          <a:xfrm>
            <a:off x="161961" y="457200"/>
            <a:ext cx="8684441" cy="461665"/>
          </a:xfrm>
          <a:prstGeom prst="rect">
            <a:avLst/>
          </a:prstGeom>
          <a:solidFill>
            <a:srgbClr val="0F0DB4"/>
          </a:solidFill>
        </p:spPr>
        <p:txBody>
          <a:bodyPr wrap="square">
            <a:spAutoFit/>
          </a:bodyPr>
          <a:lstStyle/>
          <a:p>
            <a:pPr defTabSz="342877"/>
            <a:r>
              <a:rPr lang="en-US" sz="2400" b="1" i="1" kern="0">
                <a:solidFill>
                  <a:srgbClr val="FFFF00"/>
                </a:solidFill>
                <a:latin typeface="Helvetica"/>
              </a:rPr>
              <a:t> STT in SAND</a:t>
            </a:r>
            <a:endParaRPr lang="en-GB" sz="1350">
              <a:solidFill>
                <a:prstClr val="black"/>
              </a:solidFill>
              <a:latin typeface="Calibri" panose="020F0502020204030204"/>
            </a:endParaRPr>
          </a:p>
        </p:txBody>
      </p:sp>
      <p:pic>
        <p:nvPicPr>
          <p:cNvPr id="10" name="Picture 9">
            <a:extLst>
              <a:ext uri="{FF2B5EF4-FFF2-40B4-BE49-F238E27FC236}">
                <a16:creationId xmlns:a16="http://schemas.microsoft.com/office/drawing/2014/main" id="{F112D636-6B38-A143-AF3E-D1AA5383572C}"/>
              </a:ext>
            </a:extLst>
          </p:cNvPr>
          <p:cNvPicPr>
            <a:picLocks noChangeAspect="1"/>
          </p:cNvPicPr>
          <p:nvPr/>
        </p:nvPicPr>
        <p:blipFill>
          <a:blip r:embed="rId3"/>
          <a:stretch>
            <a:fillRect/>
          </a:stretch>
        </p:blipFill>
        <p:spPr>
          <a:xfrm>
            <a:off x="6186365" y="1557232"/>
            <a:ext cx="2084175" cy="2124980"/>
          </a:xfrm>
          <a:prstGeom prst="rect">
            <a:avLst/>
          </a:prstGeom>
        </p:spPr>
      </p:pic>
      <p:sp>
        <p:nvSpPr>
          <p:cNvPr id="2" name="TextBox 1">
            <a:extLst>
              <a:ext uri="{FF2B5EF4-FFF2-40B4-BE49-F238E27FC236}">
                <a16:creationId xmlns:a16="http://schemas.microsoft.com/office/drawing/2014/main" id="{502E477D-7A65-6141-9CB9-3F6EAFAE1AAF}"/>
              </a:ext>
            </a:extLst>
          </p:cNvPr>
          <p:cNvSpPr txBox="1"/>
          <p:nvPr/>
        </p:nvSpPr>
        <p:spPr>
          <a:xfrm>
            <a:off x="161961" y="1512988"/>
            <a:ext cx="5984810" cy="3970318"/>
          </a:xfrm>
          <a:prstGeom prst="rect">
            <a:avLst/>
          </a:prstGeom>
          <a:noFill/>
        </p:spPr>
        <p:txBody>
          <a:bodyPr wrap="square" rtlCol="0">
            <a:spAutoFit/>
          </a:bodyPr>
          <a:lstStyle/>
          <a:p>
            <a:pPr defTabSz="342877"/>
            <a:r>
              <a:rPr lang="en-GB" sz="2100" b="1">
                <a:solidFill>
                  <a:srgbClr val="001F60"/>
                </a:solidFill>
                <a:latin typeface="Calibri" panose="020F0502020204030204"/>
              </a:rPr>
              <a:t>The layout </a:t>
            </a:r>
            <a:r>
              <a:rPr lang="en-GB" sz="2100">
                <a:solidFill>
                  <a:srgbClr val="001F60"/>
                </a:solidFill>
                <a:latin typeface="Calibri" panose="020F0502020204030204"/>
              </a:rPr>
              <a:t>(starting from upstream)</a:t>
            </a:r>
            <a:r>
              <a:rPr lang="en-GB" sz="2100" b="1">
                <a:solidFill>
                  <a:srgbClr val="001F60"/>
                </a:solidFill>
                <a:latin typeface="Calibri" panose="020F0502020204030204"/>
              </a:rPr>
              <a:t>: </a:t>
            </a:r>
          </a:p>
          <a:p>
            <a:pPr marL="257175" indent="-257175" defTabSz="342877">
              <a:buFont typeface="Wingdings" pitchFamily="2" charset="2"/>
              <a:buChar char="Ø"/>
            </a:pPr>
            <a:r>
              <a:rPr lang="en-GB" sz="1650" b="1">
                <a:solidFill>
                  <a:srgbClr val="001F60"/>
                </a:solidFill>
                <a:latin typeface="Calibri" panose="020F0502020204030204"/>
              </a:rPr>
              <a:t>A tracking module </a:t>
            </a:r>
            <a:r>
              <a:rPr lang="en-GB" sz="1650">
                <a:solidFill>
                  <a:srgbClr val="001F60"/>
                </a:solidFill>
                <a:latin typeface="Calibri" panose="020F0502020204030204"/>
              </a:rPr>
              <a:t>with 6 straw layers XXYYXX, following the internal </a:t>
            </a:r>
            <a:r>
              <a:rPr lang="en-GB" sz="1650" err="1">
                <a:solidFill>
                  <a:srgbClr val="001F60"/>
                </a:solidFill>
                <a:latin typeface="Calibri" panose="020F0502020204030204"/>
              </a:rPr>
              <a:t>LAr</a:t>
            </a:r>
            <a:r>
              <a:rPr lang="en-GB" sz="1650">
                <a:solidFill>
                  <a:srgbClr val="001F60"/>
                </a:solidFill>
                <a:latin typeface="Calibri" panose="020F0502020204030204"/>
              </a:rPr>
              <a:t> target </a:t>
            </a:r>
          </a:p>
          <a:p>
            <a:pPr marL="257175" indent="-257175" defTabSz="342877">
              <a:buFont typeface="Wingdings" pitchFamily="2" charset="2"/>
              <a:buChar char="Ø"/>
            </a:pPr>
            <a:r>
              <a:rPr lang="en-GB" sz="1650" b="1">
                <a:solidFill>
                  <a:srgbClr val="001F60"/>
                </a:solidFill>
                <a:latin typeface="Calibri" panose="020F0502020204030204"/>
              </a:rPr>
              <a:t>Two blocks (</a:t>
            </a:r>
            <a:r>
              <a:rPr lang="en-GB" sz="1650" b="1" err="1">
                <a:solidFill>
                  <a:srgbClr val="001F60"/>
                </a:solidFill>
                <a:latin typeface="Calibri" panose="020F0502020204030204"/>
              </a:rPr>
              <a:t>supermodules</a:t>
            </a:r>
            <a:r>
              <a:rPr lang="en-GB" sz="1650" b="1">
                <a:solidFill>
                  <a:srgbClr val="001F60"/>
                </a:solidFill>
                <a:latin typeface="Calibri" panose="020F0502020204030204"/>
              </a:rPr>
              <a:t>, SM), </a:t>
            </a:r>
            <a:r>
              <a:rPr lang="en-GB" sz="1650">
                <a:solidFill>
                  <a:srgbClr val="001F60"/>
                </a:solidFill>
                <a:latin typeface="Calibri" panose="020F0502020204030204"/>
              </a:rPr>
              <a:t>each composed of one C module followed by 11 standard modules </a:t>
            </a:r>
          </a:p>
          <a:p>
            <a:pPr marL="257175" indent="-257175" defTabSz="342877">
              <a:buFont typeface="Wingdings" pitchFamily="2" charset="2"/>
              <a:buChar char="Ø"/>
            </a:pPr>
            <a:r>
              <a:rPr lang="en-GB" sz="1650" b="1">
                <a:solidFill>
                  <a:srgbClr val="001F60"/>
                </a:solidFill>
                <a:latin typeface="Calibri" panose="020F0502020204030204"/>
              </a:rPr>
              <a:t>Two SM</a:t>
            </a:r>
            <a:r>
              <a:rPr lang="en-GB" sz="1650">
                <a:solidFill>
                  <a:srgbClr val="001F60"/>
                </a:solidFill>
                <a:latin typeface="Calibri" panose="020F0502020204030204"/>
              </a:rPr>
              <a:t>, each composed of one C module and 12 standard modules </a:t>
            </a:r>
          </a:p>
          <a:p>
            <a:pPr marL="257175" indent="-257175" defTabSz="342877">
              <a:buFont typeface="Wingdings" pitchFamily="2" charset="2"/>
              <a:buChar char="Ø"/>
            </a:pPr>
            <a:r>
              <a:rPr lang="en-GB" sz="1650" b="1">
                <a:solidFill>
                  <a:srgbClr val="001F60"/>
                </a:solidFill>
                <a:latin typeface="Calibri" panose="020F0502020204030204"/>
              </a:rPr>
              <a:t>Two SM </a:t>
            </a:r>
            <a:r>
              <a:rPr lang="en-GB" sz="1650">
                <a:solidFill>
                  <a:srgbClr val="001F60"/>
                </a:solidFill>
                <a:latin typeface="Calibri" panose="020F0502020204030204"/>
              </a:rPr>
              <a:t>, each composed of one C module and 11 standard modules </a:t>
            </a:r>
          </a:p>
          <a:p>
            <a:pPr marL="257175" indent="-257175" defTabSz="342877">
              <a:buFont typeface="Wingdings" pitchFamily="2" charset="2"/>
              <a:buChar char="Ø"/>
            </a:pPr>
            <a:r>
              <a:rPr lang="en-GB" sz="1650" b="1">
                <a:solidFill>
                  <a:srgbClr val="001F60"/>
                </a:solidFill>
                <a:latin typeface="Calibri" panose="020F0502020204030204"/>
              </a:rPr>
              <a:t>One SM </a:t>
            </a:r>
            <a:r>
              <a:rPr lang="en-GB" sz="1650">
                <a:solidFill>
                  <a:srgbClr val="001F60"/>
                </a:solidFill>
                <a:latin typeface="Calibri" panose="020F0502020204030204"/>
              </a:rPr>
              <a:t>with one C module  and  10 standard modules (the last one with 6 straw layers XXYYXX) </a:t>
            </a:r>
          </a:p>
          <a:p>
            <a:pPr marL="257175" indent="-257175" defTabSz="342877">
              <a:buFont typeface="Wingdings" pitchFamily="2" charset="2"/>
              <a:buChar char="Ø"/>
            </a:pPr>
            <a:r>
              <a:rPr lang="en-GB" sz="1650" b="1">
                <a:solidFill>
                  <a:srgbClr val="001F60"/>
                </a:solidFill>
                <a:latin typeface="Calibri" panose="020F0502020204030204"/>
              </a:rPr>
              <a:t>Four</a:t>
            </a:r>
            <a:r>
              <a:rPr lang="en-GB" sz="1650">
                <a:solidFill>
                  <a:srgbClr val="001F60"/>
                </a:solidFill>
                <a:latin typeface="Calibri" panose="020F0502020204030204"/>
              </a:rPr>
              <a:t> tracking modules.</a:t>
            </a:r>
          </a:p>
          <a:p>
            <a:pPr defTabSz="342877"/>
            <a:endParaRPr lang="en-GB" sz="1650">
              <a:solidFill>
                <a:srgbClr val="001F60"/>
              </a:solidFill>
              <a:latin typeface="Calibri" panose="020F0502020204030204"/>
            </a:endParaRPr>
          </a:p>
          <a:p>
            <a:pPr defTabSz="342877"/>
            <a:r>
              <a:rPr lang="en-GB" sz="1650" b="1">
                <a:solidFill>
                  <a:srgbClr val="001F60"/>
                </a:solidFill>
                <a:latin typeface="Calibri" panose="020F0502020204030204"/>
              </a:rPr>
              <a:t>The total thickness of the STT in this configuration corresponds to about 1.34 X</a:t>
            </a:r>
            <a:r>
              <a:rPr lang="en-GB" sz="1650" b="1" baseline="-25000">
                <a:solidFill>
                  <a:srgbClr val="001F60"/>
                </a:solidFill>
                <a:latin typeface="Calibri" panose="020F0502020204030204"/>
              </a:rPr>
              <a:t>0</a:t>
            </a:r>
            <a:r>
              <a:rPr lang="en-GB" sz="1650" b="1">
                <a:solidFill>
                  <a:srgbClr val="001F60"/>
                </a:solidFill>
                <a:latin typeface="Calibri" panose="020F0502020204030204"/>
              </a:rPr>
              <a:t>, including the straws and all target materials</a:t>
            </a:r>
            <a:r>
              <a:rPr lang="en-GB" sz="1350" b="1">
                <a:solidFill>
                  <a:srgbClr val="44546A">
                    <a:lumMod val="75000"/>
                  </a:srgbClr>
                </a:solidFill>
                <a:latin typeface="Calibri" panose="020F0502020204030204"/>
              </a:rPr>
              <a:t>.</a:t>
            </a:r>
          </a:p>
        </p:txBody>
      </p:sp>
      <p:sp>
        <p:nvSpPr>
          <p:cNvPr id="5" name="Slide Number Placeholder 4">
            <a:extLst>
              <a:ext uri="{FF2B5EF4-FFF2-40B4-BE49-F238E27FC236}">
                <a16:creationId xmlns:a16="http://schemas.microsoft.com/office/drawing/2014/main" id="{B70CFEE2-A139-FE41-B2C9-F9661E8CBB8F}"/>
              </a:ext>
            </a:extLst>
          </p:cNvPr>
          <p:cNvSpPr>
            <a:spLocks noGrp="1"/>
          </p:cNvSpPr>
          <p:nvPr>
            <p:ph type="sldNum" sz="quarter" idx="7"/>
          </p:nvPr>
        </p:nvSpPr>
        <p:spPr>
          <a:xfrm>
            <a:off x="428752" y="5744113"/>
            <a:ext cx="135890" cy="276999"/>
          </a:xfrm>
          <a:prstGeom prst="rect">
            <a:avLst/>
          </a:prstGeom>
        </p:spPr>
        <p:txBody>
          <a:bodyPr wrap="square" lIns="0" tIns="0" rIns="0" bIns="0">
            <a:spAutoFit/>
          </a:bodyPr>
          <a:lstStyle>
            <a:defPPr>
              <a:defRPr lang="it-IT"/>
            </a:defPPr>
            <a:lvl1pPr marL="0" algn="l" defTabSz="342877" rtl="0" eaLnBrk="1" latinLnBrk="0" hangingPunct="1">
              <a:defRPr sz="900" b="1" i="0" kern="1200">
                <a:solidFill>
                  <a:srgbClr val="E95124"/>
                </a:solidFill>
                <a:latin typeface="Helvetica"/>
                <a:ea typeface="+mn-ea"/>
                <a:cs typeface="Helvetica"/>
              </a:defRPr>
            </a:lvl1pPr>
            <a:lvl2pPr marL="342877" algn="l" defTabSz="342877" rtl="0" eaLnBrk="1" latinLnBrk="0" hangingPunct="1">
              <a:defRPr sz="1350" kern="1200">
                <a:solidFill>
                  <a:schemeClr val="tx1"/>
                </a:solidFill>
                <a:latin typeface="+mn-lt"/>
                <a:ea typeface="+mn-ea"/>
                <a:cs typeface="+mn-cs"/>
              </a:defRPr>
            </a:lvl2pPr>
            <a:lvl3pPr marL="685753" algn="l" defTabSz="342877" rtl="0" eaLnBrk="1" latinLnBrk="0" hangingPunct="1">
              <a:defRPr sz="1350" kern="1200">
                <a:solidFill>
                  <a:schemeClr val="tx1"/>
                </a:solidFill>
                <a:latin typeface="+mn-lt"/>
                <a:ea typeface="+mn-ea"/>
                <a:cs typeface="+mn-cs"/>
              </a:defRPr>
            </a:lvl3pPr>
            <a:lvl4pPr marL="1028630" algn="l" defTabSz="342877" rtl="0" eaLnBrk="1" latinLnBrk="0" hangingPunct="1">
              <a:defRPr sz="1350" kern="1200">
                <a:solidFill>
                  <a:schemeClr val="tx1"/>
                </a:solidFill>
                <a:latin typeface="+mn-lt"/>
                <a:ea typeface="+mn-ea"/>
                <a:cs typeface="+mn-cs"/>
              </a:defRPr>
            </a:lvl4pPr>
            <a:lvl5pPr marL="1371506" algn="l" defTabSz="342877" rtl="0" eaLnBrk="1" latinLnBrk="0" hangingPunct="1">
              <a:defRPr sz="1350" kern="1200">
                <a:solidFill>
                  <a:schemeClr val="tx1"/>
                </a:solidFill>
                <a:latin typeface="+mn-lt"/>
                <a:ea typeface="+mn-ea"/>
                <a:cs typeface="+mn-cs"/>
              </a:defRPr>
            </a:lvl5pPr>
            <a:lvl6pPr marL="1714382" algn="l" defTabSz="342877" rtl="0" eaLnBrk="1" latinLnBrk="0" hangingPunct="1">
              <a:defRPr sz="1350" kern="1200">
                <a:solidFill>
                  <a:schemeClr val="tx1"/>
                </a:solidFill>
                <a:latin typeface="+mn-lt"/>
                <a:ea typeface="+mn-ea"/>
                <a:cs typeface="+mn-cs"/>
              </a:defRPr>
            </a:lvl6pPr>
            <a:lvl7pPr marL="2057259" algn="l" defTabSz="342877" rtl="0" eaLnBrk="1" latinLnBrk="0" hangingPunct="1">
              <a:defRPr sz="1350" kern="1200">
                <a:solidFill>
                  <a:schemeClr val="tx1"/>
                </a:solidFill>
                <a:latin typeface="+mn-lt"/>
                <a:ea typeface="+mn-ea"/>
                <a:cs typeface="+mn-cs"/>
              </a:defRPr>
            </a:lvl7pPr>
            <a:lvl8pPr marL="2400136" algn="l" defTabSz="342877" rtl="0" eaLnBrk="1" latinLnBrk="0" hangingPunct="1">
              <a:defRPr sz="1350" kern="1200">
                <a:solidFill>
                  <a:schemeClr val="tx1"/>
                </a:solidFill>
                <a:latin typeface="+mn-lt"/>
                <a:ea typeface="+mn-ea"/>
                <a:cs typeface="+mn-cs"/>
              </a:defRPr>
            </a:lvl8pPr>
            <a:lvl9pPr marL="2743012" algn="l" defTabSz="342877" rtl="0" eaLnBrk="1" latinLnBrk="0" hangingPunct="1">
              <a:defRPr sz="1350" kern="1200">
                <a:solidFill>
                  <a:schemeClr val="tx1"/>
                </a:solidFill>
                <a:latin typeface="+mn-lt"/>
                <a:ea typeface="+mn-ea"/>
                <a:cs typeface="+mn-cs"/>
              </a:defRPr>
            </a:lvl9pPr>
          </a:lstStyle>
          <a:p>
            <a:pPr marL="19050">
              <a:spcBef>
                <a:spcPts val="38"/>
              </a:spcBef>
            </a:pPr>
            <a:fld id="{81D60167-4931-47E6-BA6A-407CBD079E47}" type="slidenum">
              <a:rPr lang="en-GB" spc="-4"/>
              <a:pPr marL="19050">
                <a:spcBef>
                  <a:spcPts val="38"/>
                </a:spcBef>
              </a:pPr>
              <a:t>56</a:t>
            </a:fld>
            <a:endParaRPr lang="en-GB" spc="-4"/>
          </a:p>
        </p:txBody>
      </p:sp>
    </p:spTree>
    <p:extLst>
      <p:ext uri="{BB962C8B-B14F-4D97-AF65-F5344CB8AC3E}">
        <p14:creationId xmlns:p14="http://schemas.microsoft.com/office/powerpoint/2010/main" val="1700127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762000"/>
            <a:ext cx="8081890" cy="434387"/>
          </a:xfrm>
          <a:solidFill>
            <a:srgbClr val="0000CC"/>
          </a:solidFill>
        </p:spPr>
        <p:txBody>
          <a:bodyPr anchor="ctr">
            <a:normAutofit/>
          </a:bodyPr>
          <a:lstStyle/>
          <a:p>
            <a:pPr algn="l" eaLnBrk="1" hangingPunct="1">
              <a:defRPr/>
            </a:pPr>
            <a:r>
              <a:rPr lang="en-US" sz="2400" i="1" dirty="0">
                <a:solidFill>
                  <a:srgbClr val="FFFF00"/>
                </a:solidFill>
              </a:rPr>
              <a:t> STT: a fully tunable/configurable precision instrument</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4" name="Slide Number Placeholder 3">
            <a:extLst>
              <a:ext uri="{FF2B5EF4-FFF2-40B4-BE49-F238E27FC236}">
                <a16:creationId xmlns:a16="http://schemas.microsoft.com/office/drawing/2014/main" id="{46C6EADC-8F8A-2340-93BD-1CAA39DB6272}"/>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57</a:t>
            </a:fld>
            <a:endParaRPr lang="en-US">
              <a:solidFill>
                <a:prstClr val="black">
                  <a:tint val="75000"/>
                </a:prstClr>
              </a:solidFill>
              <a:latin typeface="Calibri"/>
            </a:endParaRPr>
          </a:p>
        </p:txBody>
      </p:sp>
      <p:sp>
        <p:nvSpPr>
          <p:cNvPr id="7" name="TextBox 6">
            <a:extLst>
              <a:ext uri="{FF2B5EF4-FFF2-40B4-BE49-F238E27FC236}">
                <a16:creationId xmlns:a16="http://schemas.microsoft.com/office/drawing/2014/main" id="{47C8CB56-77A9-504F-8D47-89F87FE8D64B}"/>
              </a:ext>
            </a:extLst>
          </p:cNvPr>
          <p:cNvSpPr txBox="1"/>
          <p:nvPr/>
        </p:nvSpPr>
        <p:spPr>
          <a:xfrm>
            <a:off x="424016" y="1723733"/>
            <a:ext cx="8362334" cy="4260141"/>
          </a:xfrm>
          <a:prstGeom prst="rect">
            <a:avLst/>
          </a:prstGeom>
          <a:noFill/>
        </p:spPr>
        <p:txBody>
          <a:bodyPr wrap="square" rtlCol="0">
            <a:spAutoFit/>
          </a:bodyPr>
          <a:lstStyle/>
          <a:p>
            <a:pPr marL="225251" indent="-175241" defTabSz="342877">
              <a:spcBef>
                <a:spcPts val="593"/>
              </a:spcBef>
              <a:buClr>
                <a:srgbClr val="002060"/>
              </a:buClr>
              <a:buFont typeface="Arial Unicode MS"/>
              <a:buChar char="◆"/>
              <a:tabLst>
                <a:tab pos="225671" algn="l"/>
              </a:tabLst>
            </a:pPr>
            <a:r>
              <a:rPr lang="en-GB" b="1" spc="176">
                <a:solidFill>
                  <a:srgbClr val="001F60"/>
                </a:solidFill>
                <a:latin typeface="Calibri" panose="020F0502020204030204"/>
                <a:cs typeface="Calibri"/>
              </a:rPr>
              <a:t>STT </a:t>
            </a:r>
            <a:r>
              <a:rPr lang="en-GB" b="1" spc="-17">
                <a:solidFill>
                  <a:srgbClr val="001F60"/>
                </a:solidFill>
                <a:latin typeface="Calibri" panose="020F0502020204030204"/>
                <a:cs typeface="Calibri"/>
              </a:rPr>
              <a:t>designed </a:t>
            </a:r>
            <a:r>
              <a:rPr lang="en-GB" b="1">
                <a:solidFill>
                  <a:srgbClr val="001F60"/>
                </a:solidFill>
                <a:latin typeface="Calibri" panose="020F0502020204030204"/>
                <a:cs typeface="Calibri"/>
              </a:rPr>
              <a:t>to </a:t>
            </a:r>
            <a:r>
              <a:rPr lang="en-GB" b="1" spc="-7">
                <a:solidFill>
                  <a:srgbClr val="001F60"/>
                </a:solidFill>
                <a:latin typeface="Calibri" panose="020F0502020204030204"/>
                <a:cs typeface="Calibri"/>
              </a:rPr>
              <a:t>o</a:t>
            </a:r>
            <a:r>
              <a:rPr lang="en-GB" b="1" spc="-7">
                <a:solidFill>
                  <a:srgbClr val="001F60"/>
                </a:solidFill>
                <a:latin typeface="Calibri" panose="020F0502020204030204"/>
                <a:cs typeface="Arial Unicode MS"/>
              </a:rPr>
              <a:t>ﬀ</a:t>
            </a:r>
            <a:r>
              <a:rPr lang="en-GB" b="1" spc="-7">
                <a:solidFill>
                  <a:srgbClr val="001F60"/>
                </a:solidFill>
                <a:latin typeface="Calibri" panose="020F0502020204030204"/>
                <a:cs typeface="Calibri"/>
              </a:rPr>
              <a:t>er </a:t>
            </a:r>
            <a:r>
              <a:rPr lang="en-GB" b="1" spc="-47">
                <a:solidFill>
                  <a:srgbClr val="001F60"/>
                </a:solidFill>
                <a:latin typeface="Calibri" panose="020F0502020204030204"/>
                <a:cs typeface="Calibri"/>
              </a:rPr>
              <a:t>a </a:t>
            </a:r>
            <a:r>
              <a:rPr lang="en-GB" b="1">
                <a:solidFill>
                  <a:srgbClr val="001F60"/>
                </a:solidFill>
                <a:latin typeface="Calibri" panose="020F0502020204030204"/>
                <a:cs typeface="Calibri"/>
              </a:rPr>
              <a:t>control </a:t>
            </a:r>
            <a:r>
              <a:rPr lang="en-GB" b="1" spc="-14">
                <a:solidFill>
                  <a:srgbClr val="001F60"/>
                </a:solidFill>
                <a:latin typeface="Calibri" panose="020F0502020204030204"/>
                <a:cs typeface="Calibri"/>
              </a:rPr>
              <a:t>of </a:t>
            </a:r>
            <a:r>
              <a:rPr lang="el-GR" b="1" spc="14">
                <a:solidFill>
                  <a:srgbClr val="001F60"/>
                </a:solidFill>
                <a:latin typeface="Calibri" panose="020F0502020204030204"/>
                <a:cs typeface="Arial"/>
              </a:rPr>
              <a:t>ν</a:t>
            </a:r>
            <a:r>
              <a:rPr lang="el-GR" b="1" spc="14">
                <a:solidFill>
                  <a:srgbClr val="001F60"/>
                </a:solidFill>
                <a:latin typeface="Calibri" panose="020F0502020204030204"/>
                <a:cs typeface="Calibri"/>
              </a:rPr>
              <a:t>-</a:t>
            </a:r>
            <a:r>
              <a:rPr lang="en-GB" b="1" spc="14">
                <a:solidFill>
                  <a:srgbClr val="001F60"/>
                </a:solidFill>
                <a:latin typeface="Calibri" panose="020F0502020204030204"/>
                <a:cs typeface="Calibri"/>
              </a:rPr>
              <a:t>target(s) </a:t>
            </a:r>
            <a:r>
              <a:rPr lang="en-GB" b="1" spc="-14">
                <a:solidFill>
                  <a:srgbClr val="001F60"/>
                </a:solidFill>
                <a:latin typeface="Calibri" panose="020F0502020204030204"/>
                <a:cs typeface="Calibri"/>
              </a:rPr>
              <a:t>similar </a:t>
            </a:r>
            <a:r>
              <a:rPr lang="en-GB" b="1">
                <a:solidFill>
                  <a:srgbClr val="001F60"/>
                </a:solidFill>
                <a:latin typeface="Calibri" panose="020F0502020204030204"/>
                <a:cs typeface="Calibri"/>
              </a:rPr>
              <a:t>to </a:t>
            </a:r>
            <a:r>
              <a:rPr lang="en-GB" b="1" spc="50">
                <a:solidFill>
                  <a:srgbClr val="001F60"/>
                </a:solidFill>
                <a:latin typeface="Calibri" panose="020F0502020204030204"/>
                <a:cs typeface="Arial"/>
              </a:rPr>
              <a:t>e</a:t>
            </a:r>
            <a:r>
              <a:rPr lang="en-GB" b="1" spc="74" baseline="28985">
                <a:solidFill>
                  <a:srgbClr val="001F60"/>
                </a:solidFill>
                <a:latin typeface="Calibri" panose="020F0502020204030204"/>
                <a:cs typeface="Arial"/>
              </a:rPr>
              <a:t>± </a:t>
            </a:r>
            <a:r>
              <a:rPr lang="en-GB" b="1" spc="80">
                <a:solidFill>
                  <a:srgbClr val="001F60"/>
                </a:solidFill>
                <a:latin typeface="Calibri" panose="020F0502020204030204"/>
                <a:cs typeface="Calibri"/>
              </a:rPr>
              <a:t>DIS</a:t>
            </a:r>
            <a:r>
              <a:rPr lang="en-GB" b="1" spc="-86">
                <a:solidFill>
                  <a:srgbClr val="001F60"/>
                </a:solidFill>
                <a:latin typeface="Calibri" panose="020F0502020204030204"/>
                <a:cs typeface="Calibri"/>
              </a:rPr>
              <a:t> </a:t>
            </a:r>
            <a:r>
              <a:rPr lang="en-GB" b="1" spc="-7">
                <a:solidFill>
                  <a:srgbClr val="001F60"/>
                </a:solidFill>
                <a:latin typeface="Calibri" panose="020F0502020204030204"/>
                <a:cs typeface="Calibri"/>
              </a:rPr>
              <a:t>experiments:</a:t>
            </a:r>
            <a:endParaRPr lang="en-GB" b="1">
              <a:solidFill>
                <a:srgbClr val="001F60"/>
              </a:solidFill>
              <a:latin typeface="Calibri" panose="020F0502020204030204"/>
              <a:cs typeface="Calibri"/>
            </a:endParaRPr>
          </a:p>
          <a:p>
            <a:pPr marL="442096" lvl="1" indent="-108423" defTabSz="342877">
              <a:spcBef>
                <a:spcPts val="450"/>
              </a:spcBef>
              <a:buClr>
                <a:srgbClr val="002060"/>
              </a:buClr>
              <a:buSzPct val="50000"/>
              <a:buFont typeface="Arial Unicode MS"/>
              <a:buChar char="●"/>
              <a:tabLst>
                <a:tab pos="442516" algn="l"/>
              </a:tabLst>
            </a:pPr>
            <a:r>
              <a:rPr lang="en-GB" sz="1650" spc="56">
                <a:solidFill>
                  <a:srgbClr val="001F60"/>
                </a:solidFill>
                <a:latin typeface="Calibri" panose="020F0502020204030204"/>
                <a:cs typeface="Calibri"/>
              </a:rPr>
              <a:t>Thin </a:t>
            </a:r>
            <a:r>
              <a:rPr lang="en-GB" sz="1650" spc="50">
                <a:solidFill>
                  <a:srgbClr val="001F60"/>
                </a:solidFill>
                <a:latin typeface="Calibri" panose="020F0502020204030204"/>
                <a:cs typeface="Calibri"/>
              </a:rPr>
              <a:t>(1-2% </a:t>
            </a:r>
            <a:r>
              <a:rPr lang="en-GB" sz="1650" spc="103">
                <a:solidFill>
                  <a:srgbClr val="001F60"/>
                </a:solidFill>
                <a:latin typeface="Calibri" panose="020F0502020204030204"/>
                <a:cs typeface="Arial"/>
              </a:rPr>
              <a:t>X</a:t>
            </a:r>
            <a:r>
              <a:rPr lang="en-GB" sz="1650" spc="154" baseline="-11111">
                <a:solidFill>
                  <a:srgbClr val="001F60"/>
                </a:solidFill>
                <a:latin typeface="Calibri" panose="020F0502020204030204"/>
                <a:cs typeface="Arial"/>
              </a:rPr>
              <a:t>0</a:t>
            </a:r>
            <a:r>
              <a:rPr lang="en-GB" sz="1650" spc="103">
                <a:solidFill>
                  <a:srgbClr val="001F60"/>
                </a:solidFill>
                <a:latin typeface="Calibri" panose="020F0502020204030204"/>
                <a:cs typeface="Calibri"/>
              </a:rPr>
              <a:t>) </a:t>
            </a:r>
            <a:r>
              <a:rPr lang="en-GB" sz="1650">
                <a:solidFill>
                  <a:srgbClr val="001F60"/>
                </a:solidFill>
                <a:latin typeface="Calibri" panose="020F0502020204030204"/>
                <a:cs typeface="Calibri"/>
              </a:rPr>
              <a:t>passive </a:t>
            </a:r>
            <a:r>
              <a:rPr lang="en-GB" sz="1650" spc="20">
                <a:solidFill>
                  <a:srgbClr val="001F60"/>
                </a:solidFill>
                <a:latin typeface="Calibri" panose="020F0502020204030204"/>
                <a:cs typeface="Calibri"/>
              </a:rPr>
              <a:t>target(s) </a:t>
            </a:r>
            <a:r>
              <a:rPr lang="en-GB" sz="1650" spc="-7">
                <a:solidFill>
                  <a:srgbClr val="001F60"/>
                </a:solidFill>
                <a:latin typeface="Calibri" panose="020F0502020204030204"/>
                <a:cs typeface="Calibri"/>
              </a:rPr>
              <a:t>separated </a:t>
            </a:r>
            <a:r>
              <a:rPr lang="en-GB" sz="1650" spc="7">
                <a:solidFill>
                  <a:srgbClr val="001F60"/>
                </a:solidFill>
                <a:latin typeface="Calibri" panose="020F0502020204030204"/>
                <a:cs typeface="Calibri"/>
              </a:rPr>
              <a:t>from </a:t>
            </a:r>
            <a:r>
              <a:rPr lang="en-GB" sz="1650" spc="10">
                <a:solidFill>
                  <a:srgbClr val="001F60"/>
                </a:solidFill>
                <a:latin typeface="Calibri" panose="020F0502020204030204"/>
                <a:cs typeface="Calibri"/>
              </a:rPr>
              <a:t>active </a:t>
            </a:r>
            <a:r>
              <a:rPr lang="en-GB" sz="1650" spc="3">
                <a:solidFill>
                  <a:srgbClr val="001F60"/>
                </a:solidFill>
                <a:latin typeface="Calibri" panose="020F0502020204030204"/>
                <a:cs typeface="Calibri"/>
              </a:rPr>
              <a:t>detector </a:t>
            </a:r>
            <a:r>
              <a:rPr lang="en-GB" sz="1650" spc="10">
                <a:solidFill>
                  <a:srgbClr val="001F60"/>
                </a:solidFill>
                <a:latin typeface="Calibri" panose="020F0502020204030204"/>
                <a:cs typeface="Calibri"/>
              </a:rPr>
              <a:t>(straw</a:t>
            </a:r>
            <a:r>
              <a:rPr lang="en-GB" sz="1650" spc="212">
                <a:solidFill>
                  <a:srgbClr val="001F60"/>
                </a:solidFill>
                <a:latin typeface="Calibri" panose="020F0502020204030204"/>
                <a:cs typeface="Calibri"/>
              </a:rPr>
              <a:t> </a:t>
            </a:r>
            <a:r>
              <a:rPr lang="en-GB" sz="1650" spc="7">
                <a:solidFill>
                  <a:srgbClr val="001F60"/>
                </a:solidFill>
                <a:latin typeface="Calibri" panose="020F0502020204030204"/>
                <a:cs typeface="Calibri"/>
              </a:rPr>
              <a:t>layers);</a:t>
            </a:r>
          </a:p>
          <a:p>
            <a:pPr marL="442096" lvl="1" indent="-108423" defTabSz="342877">
              <a:spcBef>
                <a:spcPts val="450"/>
              </a:spcBef>
              <a:buClr>
                <a:srgbClr val="002060"/>
              </a:buClr>
              <a:buSzPct val="50000"/>
              <a:buFont typeface="Arial Unicode MS"/>
              <a:buChar char="●"/>
              <a:tabLst>
                <a:tab pos="442516" algn="l"/>
              </a:tabLst>
            </a:pPr>
            <a:r>
              <a:rPr lang="en-GB" sz="1650" spc="20">
                <a:solidFill>
                  <a:srgbClr val="001F60"/>
                </a:solidFill>
                <a:latin typeface="Calibri" panose="020F0502020204030204"/>
                <a:cs typeface="Calibri"/>
              </a:rPr>
              <a:t>“Transparent” </a:t>
            </a:r>
            <a:r>
              <a:rPr lang="en-GB" sz="1650" spc="10">
                <a:solidFill>
                  <a:srgbClr val="001F60"/>
                </a:solidFill>
                <a:latin typeface="Calibri" panose="020F0502020204030204"/>
                <a:cs typeface="Calibri"/>
              </a:rPr>
              <a:t>target/tracker system with total </a:t>
            </a:r>
            <a:r>
              <a:rPr lang="en-GB" sz="1650" spc="7">
                <a:solidFill>
                  <a:srgbClr val="001F60"/>
                </a:solidFill>
                <a:latin typeface="Calibri" panose="020F0502020204030204"/>
                <a:cs typeface="Calibri"/>
              </a:rPr>
              <a:t>length </a:t>
            </a:r>
            <a:r>
              <a:rPr lang="en-GB" sz="1650" spc="195">
                <a:solidFill>
                  <a:srgbClr val="001F60"/>
                </a:solidFill>
                <a:latin typeface="Calibri" panose="020F0502020204030204"/>
                <a:cs typeface="Arial Unicode MS"/>
              </a:rPr>
              <a:t>∼ </a:t>
            </a:r>
            <a:r>
              <a:rPr lang="en-GB" sz="1650" b="1" spc="20">
                <a:solidFill>
                  <a:srgbClr val="001F60"/>
                </a:solidFill>
                <a:latin typeface="Calibri" panose="020F0502020204030204"/>
                <a:cs typeface="Arial"/>
              </a:rPr>
              <a:t>1.3X</a:t>
            </a:r>
            <a:r>
              <a:rPr lang="en-GB" sz="1650" b="1" spc="29" baseline="-11111">
                <a:solidFill>
                  <a:srgbClr val="001F60"/>
                </a:solidFill>
                <a:latin typeface="Calibri" panose="020F0502020204030204"/>
                <a:cs typeface="Arial"/>
              </a:rPr>
              <a:t>0</a:t>
            </a:r>
            <a:r>
              <a:rPr lang="en-GB" sz="1650" spc="84" baseline="-11111">
                <a:solidFill>
                  <a:srgbClr val="001F60"/>
                </a:solidFill>
                <a:latin typeface="Calibri" panose="020F0502020204030204"/>
                <a:cs typeface="Arial"/>
              </a:rPr>
              <a:t> </a:t>
            </a:r>
            <a:r>
              <a:rPr lang="en-GB" sz="1650" spc="14">
                <a:solidFill>
                  <a:srgbClr val="001F60"/>
                </a:solidFill>
                <a:latin typeface="Calibri" panose="020F0502020204030204"/>
                <a:cs typeface="Calibri"/>
              </a:rPr>
              <a:t>;</a:t>
            </a:r>
            <a:endParaRPr lang="en-GB" sz="1650">
              <a:solidFill>
                <a:srgbClr val="001F60"/>
              </a:solidFill>
              <a:latin typeface="Calibri" panose="020F0502020204030204"/>
              <a:cs typeface="Calibri"/>
            </a:endParaRPr>
          </a:p>
          <a:p>
            <a:pPr marL="442096" lvl="1" indent="-108423" defTabSz="342877">
              <a:spcBef>
                <a:spcPts val="304"/>
              </a:spcBef>
              <a:buClr>
                <a:srgbClr val="002060"/>
              </a:buClr>
              <a:buSzPct val="50000"/>
              <a:buFont typeface="Arial Unicode MS"/>
              <a:buChar char="●"/>
              <a:tabLst>
                <a:tab pos="442516" algn="l"/>
              </a:tabLst>
            </a:pPr>
            <a:r>
              <a:rPr lang="en-GB" sz="1650" spc="14">
                <a:solidFill>
                  <a:srgbClr val="001F60"/>
                </a:solidFill>
                <a:latin typeface="Calibri" panose="020F0502020204030204"/>
                <a:cs typeface="Calibri"/>
              </a:rPr>
              <a:t>Target </a:t>
            </a:r>
            <a:r>
              <a:rPr lang="en-GB" sz="1650" spc="-10">
                <a:solidFill>
                  <a:srgbClr val="001F60"/>
                </a:solidFill>
                <a:latin typeface="Calibri" panose="020F0502020204030204"/>
                <a:cs typeface="Calibri"/>
              </a:rPr>
              <a:t>layers </a:t>
            </a:r>
            <a:r>
              <a:rPr lang="en-GB" sz="1650" spc="-7">
                <a:solidFill>
                  <a:srgbClr val="001F60"/>
                </a:solidFill>
                <a:latin typeface="Calibri" panose="020F0502020204030204"/>
                <a:cs typeface="Calibri"/>
              </a:rPr>
              <a:t>spread </a:t>
            </a:r>
            <a:r>
              <a:rPr lang="en-GB" sz="1650" spc="14">
                <a:solidFill>
                  <a:srgbClr val="001F60"/>
                </a:solidFill>
                <a:latin typeface="Calibri" panose="020F0502020204030204"/>
                <a:cs typeface="Calibri"/>
              </a:rPr>
              <a:t>out </a:t>
            </a:r>
            <a:r>
              <a:rPr lang="en-GB" sz="1650" spc="10">
                <a:solidFill>
                  <a:srgbClr val="001F60"/>
                </a:solidFill>
                <a:latin typeface="Calibri" panose="020F0502020204030204"/>
                <a:cs typeface="Calibri"/>
              </a:rPr>
              <a:t>throughout </a:t>
            </a:r>
            <a:r>
              <a:rPr lang="en-GB" sz="1650" spc="7">
                <a:solidFill>
                  <a:srgbClr val="001F60"/>
                </a:solidFill>
                <a:latin typeface="Calibri" panose="020F0502020204030204"/>
                <a:cs typeface="Calibri"/>
              </a:rPr>
              <a:t>tracker </a:t>
            </a:r>
            <a:r>
              <a:rPr lang="en-GB" sz="1650" spc="3">
                <a:solidFill>
                  <a:srgbClr val="001F60"/>
                </a:solidFill>
                <a:latin typeface="Calibri" panose="020F0502020204030204"/>
                <a:cs typeface="Calibri"/>
              </a:rPr>
              <a:t>by </a:t>
            </a:r>
            <a:r>
              <a:rPr lang="en-GB" sz="1650">
                <a:solidFill>
                  <a:srgbClr val="001F60"/>
                </a:solidFill>
                <a:latin typeface="Calibri" panose="020F0502020204030204"/>
                <a:cs typeface="Calibri"/>
              </a:rPr>
              <a:t>keeping </a:t>
            </a:r>
            <a:r>
              <a:rPr lang="en-GB" sz="1650" spc="-14">
                <a:solidFill>
                  <a:srgbClr val="001F60"/>
                </a:solidFill>
                <a:latin typeface="Calibri" panose="020F0502020204030204"/>
                <a:cs typeface="Calibri"/>
              </a:rPr>
              <a:t>low </a:t>
            </a:r>
            <a:r>
              <a:rPr lang="en-GB" sz="1650" spc="7">
                <a:solidFill>
                  <a:srgbClr val="001F60"/>
                </a:solidFill>
                <a:latin typeface="Calibri" panose="020F0502020204030204"/>
                <a:cs typeface="Calibri"/>
              </a:rPr>
              <a:t>density </a:t>
            </a:r>
            <a:r>
              <a:rPr lang="en-GB" sz="1650" spc="-33">
                <a:solidFill>
                  <a:srgbClr val="001F60"/>
                </a:solidFill>
                <a:latin typeface="Calibri" panose="020F0502020204030204"/>
                <a:cs typeface="Arial"/>
              </a:rPr>
              <a:t>0.005 </a:t>
            </a:r>
            <a:r>
              <a:rPr lang="en-GB" sz="1650" spc="195">
                <a:solidFill>
                  <a:srgbClr val="001F60"/>
                </a:solidFill>
                <a:latin typeface="Calibri" panose="020F0502020204030204"/>
                <a:cs typeface="Arial Unicode MS"/>
              </a:rPr>
              <a:t>≤ </a:t>
            </a:r>
            <a:r>
              <a:rPr lang="el-GR" sz="1650" spc="-37">
                <a:solidFill>
                  <a:srgbClr val="001F60"/>
                </a:solidFill>
                <a:latin typeface="Calibri" panose="020F0502020204030204"/>
                <a:cs typeface="Arial"/>
              </a:rPr>
              <a:t>ρ </a:t>
            </a:r>
            <a:r>
              <a:rPr lang="el-GR" sz="1650" spc="195">
                <a:solidFill>
                  <a:srgbClr val="001F60"/>
                </a:solidFill>
                <a:latin typeface="Calibri" panose="020F0502020204030204"/>
                <a:cs typeface="Arial Unicode MS"/>
              </a:rPr>
              <a:t>≤ </a:t>
            </a:r>
            <a:r>
              <a:rPr lang="el-GR" sz="1650" spc="-30">
                <a:solidFill>
                  <a:srgbClr val="001F60"/>
                </a:solidFill>
                <a:latin typeface="Calibri" panose="020F0502020204030204"/>
                <a:cs typeface="Arial"/>
              </a:rPr>
              <a:t>0.18 </a:t>
            </a:r>
            <a:r>
              <a:rPr lang="en-GB" sz="1650" spc="33">
                <a:solidFill>
                  <a:srgbClr val="001F60"/>
                </a:solidFill>
                <a:latin typeface="Calibri" panose="020F0502020204030204"/>
                <a:cs typeface="Calibri"/>
              </a:rPr>
              <a:t>g/cm</a:t>
            </a:r>
            <a:r>
              <a:rPr lang="en-GB" sz="1650" spc="50" baseline="27777">
                <a:solidFill>
                  <a:srgbClr val="001F60"/>
                </a:solidFill>
                <a:latin typeface="Calibri" panose="020F0502020204030204"/>
                <a:cs typeface="Arial"/>
              </a:rPr>
              <a:t>3</a:t>
            </a:r>
            <a:r>
              <a:rPr lang="en-GB" sz="1650" spc="188" baseline="27777">
                <a:solidFill>
                  <a:srgbClr val="001F60"/>
                </a:solidFill>
                <a:latin typeface="Calibri" panose="020F0502020204030204"/>
                <a:cs typeface="Arial"/>
              </a:rPr>
              <a:t> </a:t>
            </a:r>
            <a:endParaRPr lang="en-GB" sz="1650">
              <a:solidFill>
                <a:srgbClr val="001F60"/>
              </a:solidFill>
              <a:latin typeface="Calibri" panose="020F0502020204030204"/>
              <a:cs typeface="Calibri"/>
            </a:endParaRPr>
          </a:p>
          <a:p>
            <a:pPr marL="442096" lvl="1" indent="-108423" defTabSz="342877">
              <a:spcBef>
                <a:spcPts val="244"/>
              </a:spcBef>
              <a:buClr>
                <a:srgbClr val="002060"/>
              </a:buClr>
              <a:buSzPct val="50000"/>
              <a:buFont typeface="Arial Unicode MS"/>
              <a:buChar char="●"/>
              <a:tabLst>
                <a:tab pos="442516" algn="l"/>
              </a:tabLst>
            </a:pPr>
            <a:r>
              <a:rPr lang="en-GB" sz="1650" spc="7">
                <a:solidFill>
                  <a:srgbClr val="001F60"/>
                </a:solidFill>
                <a:latin typeface="Calibri" panose="020F0502020204030204"/>
                <a:cs typeface="Calibri"/>
              </a:rPr>
              <a:t>Replaceable </a:t>
            </a:r>
            <a:r>
              <a:rPr lang="en-GB" sz="1650">
                <a:solidFill>
                  <a:srgbClr val="001F60"/>
                </a:solidFill>
                <a:latin typeface="Calibri" panose="020F0502020204030204"/>
                <a:cs typeface="Calibri"/>
              </a:rPr>
              <a:t>targets of </a:t>
            </a:r>
            <a:r>
              <a:rPr lang="en-GB" sz="1650" spc="7">
                <a:solidFill>
                  <a:srgbClr val="001F60"/>
                </a:solidFill>
                <a:latin typeface="Calibri" panose="020F0502020204030204"/>
                <a:cs typeface="Calibri"/>
              </a:rPr>
              <a:t>high </a:t>
            </a:r>
            <a:r>
              <a:rPr lang="en-GB" sz="1650" spc="10">
                <a:solidFill>
                  <a:srgbClr val="001F60"/>
                </a:solidFill>
                <a:latin typeface="Calibri" panose="020F0502020204030204"/>
                <a:cs typeface="Calibri"/>
              </a:rPr>
              <a:t>chemical purity </a:t>
            </a:r>
            <a:r>
              <a:rPr lang="en-GB" sz="1650" spc="3">
                <a:solidFill>
                  <a:srgbClr val="001F60"/>
                </a:solidFill>
                <a:latin typeface="Calibri" panose="020F0502020204030204"/>
                <a:cs typeface="Calibri"/>
              </a:rPr>
              <a:t>give </a:t>
            </a:r>
            <a:r>
              <a:rPr lang="en-GB" sz="1650" spc="195">
                <a:solidFill>
                  <a:srgbClr val="001F60"/>
                </a:solidFill>
                <a:latin typeface="Calibri" panose="020F0502020204030204"/>
                <a:cs typeface="Arial Unicode MS"/>
              </a:rPr>
              <a:t>∼ </a:t>
            </a:r>
            <a:r>
              <a:rPr lang="en-GB" sz="1650" spc="-40">
                <a:solidFill>
                  <a:srgbClr val="001F60"/>
                </a:solidFill>
                <a:latin typeface="Calibri" panose="020F0502020204030204"/>
                <a:cs typeface="Arial"/>
              </a:rPr>
              <a:t>97% </a:t>
            </a:r>
            <a:r>
              <a:rPr lang="en-GB" sz="1650">
                <a:solidFill>
                  <a:srgbClr val="001F60"/>
                </a:solidFill>
                <a:latin typeface="Calibri" panose="020F0502020204030204"/>
                <a:cs typeface="Calibri"/>
              </a:rPr>
              <a:t>of </a:t>
            </a:r>
            <a:r>
              <a:rPr lang="en-GB" sz="1650" spc="162">
                <a:solidFill>
                  <a:srgbClr val="001F60"/>
                </a:solidFill>
                <a:latin typeface="Calibri" panose="020F0502020204030204"/>
                <a:cs typeface="Calibri"/>
              </a:rPr>
              <a:t>STT </a:t>
            </a:r>
            <a:r>
              <a:rPr lang="en-GB" sz="1650">
                <a:solidFill>
                  <a:srgbClr val="001F60"/>
                </a:solidFill>
                <a:latin typeface="Calibri" panose="020F0502020204030204"/>
                <a:cs typeface="Calibri"/>
              </a:rPr>
              <a:t>mass</a:t>
            </a:r>
            <a:r>
              <a:rPr lang="en-GB" sz="1650" spc="53">
                <a:solidFill>
                  <a:srgbClr val="001F60"/>
                </a:solidFill>
                <a:latin typeface="Calibri" panose="020F0502020204030204"/>
                <a:cs typeface="Calibri"/>
              </a:rPr>
              <a:t> </a:t>
            </a:r>
            <a:r>
              <a:rPr lang="en-GB" sz="1650" spc="10">
                <a:solidFill>
                  <a:srgbClr val="001F60"/>
                </a:solidFill>
                <a:latin typeface="Calibri" panose="020F0502020204030204"/>
                <a:cs typeface="Calibri"/>
              </a:rPr>
              <a:t>(straws </a:t>
            </a:r>
            <a:r>
              <a:rPr lang="en-GB" sz="1650" spc="59">
                <a:solidFill>
                  <a:srgbClr val="001F60"/>
                </a:solidFill>
                <a:latin typeface="Calibri" panose="020F0502020204030204"/>
                <a:cs typeface="Calibri"/>
              </a:rPr>
              <a:t>3%).</a:t>
            </a:r>
            <a:endParaRPr lang="en-GB" sz="1650">
              <a:solidFill>
                <a:srgbClr val="001F60"/>
              </a:solidFill>
              <a:latin typeface="Calibri" panose="020F0502020204030204"/>
              <a:cs typeface="Calibri"/>
            </a:endParaRPr>
          </a:p>
          <a:p>
            <a:pPr marL="216845" indent="-175241" defTabSz="342877">
              <a:spcBef>
                <a:spcPts val="701"/>
              </a:spcBef>
              <a:buClr>
                <a:srgbClr val="44546A">
                  <a:lumMod val="50000"/>
                </a:srgbClr>
              </a:buClr>
              <a:buFont typeface="Arial Unicode MS"/>
              <a:buChar char="◆"/>
              <a:tabLst>
                <a:tab pos="217266" algn="l"/>
              </a:tabLst>
            </a:pPr>
            <a:r>
              <a:rPr lang="en-GB" b="1" spc="7">
                <a:solidFill>
                  <a:srgbClr val="001F60"/>
                </a:solidFill>
                <a:latin typeface="Calibri" panose="020F0502020204030204"/>
                <a:cs typeface="Calibri"/>
              </a:rPr>
              <a:t>Accurate</a:t>
            </a:r>
            <a:r>
              <a:rPr lang="en-GB" b="1" spc="116">
                <a:solidFill>
                  <a:srgbClr val="001F60"/>
                </a:solidFill>
                <a:latin typeface="Calibri" panose="020F0502020204030204"/>
                <a:cs typeface="Calibri"/>
              </a:rPr>
              <a:t> </a:t>
            </a:r>
            <a:r>
              <a:rPr lang="en-GB" b="1" spc="-3">
                <a:solidFill>
                  <a:srgbClr val="001F60"/>
                </a:solidFill>
                <a:latin typeface="Calibri" panose="020F0502020204030204"/>
                <a:cs typeface="Calibri"/>
              </a:rPr>
              <a:t>reconstruction</a:t>
            </a:r>
            <a:r>
              <a:rPr lang="en-GB" b="1" spc="122">
                <a:solidFill>
                  <a:srgbClr val="001F60"/>
                </a:solidFill>
                <a:latin typeface="Calibri" panose="020F0502020204030204"/>
                <a:cs typeface="Calibri"/>
              </a:rPr>
              <a:t> </a:t>
            </a:r>
            <a:r>
              <a:rPr lang="en-GB" b="1" spc="-14">
                <a:solidFill>
                  <a:srgbClr val="001F60"/>
                </a:solidFill>
                <a:latin typeface="Calibri" panose="020F0502020204030204"/>
                <a:cs typeface="Calibri"/>
              </a:rPr>
              <a:t>of</a:t>
            </a:r>
            <a:r>
              <a:rPr lang="en-GB" b="1" spc="119">
                <a:solidFill>
                  <a:srgbClr val="001F60"/>
                </a:solidFill>
                <a:latin typeface="Calibri" panose="020F0502020204030204"/>
                <a:cs typeface="Calibri"/>
              </a:rPr>
              <a:t> </a:t>
            </a:r>
            <a:r>
              <a:rPr lang="en-GB" b="1" spc="-17">
                <a:solidFill>
                  <a:srgbClr val="001F60"/>
                </a:solidFill>
                <a:latin typeface="Calibri" panose="020F0502020204030204"/>
                <a:cs typeface="Calibri"/>
              </a:rPr>
              <a:t>transverse</a:t>
            </a:r>
            <a:r>
              <a:rPr lang="en-GB" b="1" spc="116">
                <a:solidFill>
                  <a:srgbClr val="001F60"/>
                </a:solidFill>
                <a:latin typeface="Calibri" panose="020F0502020204030204"/>
                <a:cs typeface="Calibri"/>
              </a:rPr>
              <a:t> </a:t>
            </a:r>
            <a:r>
              <a:rPr lang="en-GB" b="1" spc="-20">
                <a:solidFill>
                  <a:srgbClr val="001F60"/>
                </a:solidFill>
                <a:latin typeface="Calibri" panose="020F0502020204030204"/>
                <a:cs typeface="Calibri"/>
              </a:rPr>
              <a:t>plane</a:t>
            </a:r>
            <a:r>
              <a:rPr lang="en-GB" b="1" spc="119">
                <a:solidFill>
                  <a:srgbClr val="001F60"/>
                </a:solidFill>
                <a:latin typeface="Calibri" panose="020F0502020204030204"/>
                <a:cs typeface="Calibri"/>
              </a:rPr>
              <a:t> </a:t>
            </a:r>
            <a:r>
              <a:rPr lang="en-GB" b="1" spc="-3">
                <a:solidFill>
                  <a:srgbClr val="001F60"/>
                </a:solidFill>
                <a:latin typeface="Calibri" panose="020F0502020204030204"/>
                <a:cs typeface="Calibri"/>
              </a:rPr>
              <a:t>kinematics</a:t>
            </a:r>
            <a:r>
              <a:rPr lang="en-GB" b="1" spc="132">
                <a:solidFill>
                  <a:srgbClr val="001F60"/>
                </a:solidFill>
                <a:latin typeface="Calibri" panose="020F0502020204030204"/>
                <a:cs typeface="Calibri"/>
              </a:rPr>
              <a:t> </a:t>
            </a:r>
            <a:r>
              <a:rPr lang="en-GB" b="1" spc="-10">
                <a:solidFill>
                  <a:srgbClr val="001F60"/>
                </a:solidFill>
                <a:latin typeface="Calibri" panose="020F0502020204030204"/>
                <a:cs typeface="Calibri"/>
              </a:rPr>
              <a:t>from</a:t>
            </a:r>
            <a:r>
              <a:rPr lang="en-GB" b="1" spc="116">
                <a:solidFill>
                  <a:srgbClr val="001F60"/>
                </a:solidFill>
                <a:latin typeface="Calibri" panose="020F0502020204030204"/>
                <a:cs typeface="Calibri"/>
              </a:rPr>
              <a:t> </a:t>
            </a:r>
            <a:r>
              <a:rPr lang="en-GB" b="1" spc="-10">
                <a:solidFill>
                  <a:srgbClr val="001F60"/>
                </a:solidFill>
                <a:latin typeface="Calibri" panose="020F0502020204030204"/>
                <a:cs typeface="Calibri"/>
              </a:rPr>
              <a:t>particle</a:t>
            </a:r>
            <a:r>
              <a:rPr lang="en-GB" b="1" spc="119">
                <a:solidFill>
                  <a:srgbClr val="001F60"/>
                </a:solidFill>
                <a:latin typeface="Calibri" panose="020F0502020204030204"/>
                <a:cs typeface="Calibri"/>
              </a:rPr>
              <a:t> </a:t>
            </a:r>
            <a:r>
              <a:rPr lang="en-GB" b="1" spc="-10">
                <a:solidFill>
                  <a:srgbClr val="001F60"/>
                </a:solidFill>
                <a:latin typeface="Calibri" panose="020F0502020204030204"/>
                <a:cs typeface="Calibri"/>
              </a:rPr>
              <a:t>4-momenta:</a:t>
            </a:r>
          </a:p>
          <a:p>
            <a:pPr marL="641656" lvl="1" indent="-257175" defTabSz="342877">
              <a:spcBef>
                <a:spcPts val="701"/>
              </a:spcBef>
              <a:buClr>
                <a:srgbClr val="44546A">
                  <a:lumMod val="50000"/>
                </a:srgbClr>
              </a:buClr>
              <a:buSzPct val="90000"/>
              <a:buFont typeface="Arial" panose="020B0604020202020204" pitchFamily="34" charset="0"/>
              <a:buChar char="•"/>
              <a:tabLst>
                <a:tab pos="217266" algn="l"/>
              </a:tabLst>
            </a:pPr>
            <a:r>
              <a:rPr lang="en-GB" sz="1650" b="1" spc="-10" err="1">
                <a:solidFill>
                  <a:srgbClr val="001F60"/>
                </a:solidFill>
                <a:latin typeface="Symbol" pitchFamily="2" charset="2"/>
                <a:cs typeface="Calibri"/>
              </a:rPr>
              <a:t>D</a:t>
            </a:r>
            <a:r>
              <a:rPr lang="en-GB" sz="1650" b="1" spc="-10" err="1">
                <a:solidFill>
                  <a:srgbClr val="001F60"/>
                </a:solidFill>
                <a:latin typeface="Calibri" panose="020F0502020204030204"/>
                <a:cs typeface="Calibri"/>
              </a:rPr>
              <a:t>p</a:t>
            </a:r>
            <a:r>
              <a:rPr lang="en-GB" sz="1650" b="1" spc="-10">
                <a:solidFill>
                  <a:srgbClr val="001F60"/>
                </a:solidFill>
                <a:latin typeface="Calibri" panose="020F0502020204030204"/>
                <a:cs typeface="Calibri"/>
              </a:rPr>
              <a:t>/p ≤ 3%, </a:t>
            </a:r>
            <a:r>
              <a:rPr lang="en-GB" sz="1650" b="1" spc="-10" err="1">
                <a:solidFill>
                  <a:srgbClr val="001F60"/>
                </a:solidFill>
                <a:latin typeface="Symbol" pitchFamily="2" charset="2"/>
                <a:cs typeface="Calibri"/>
              </a:rPr>
              <a:t>Dq</a:t>
            </a:r>
            <a:r>
              <a:rPr lang="en-GB" sz="1650" b="1" spc="-10">
                <a:solidFill>
                  <a:srgbClr val="001F60"/>
                </a:solidFill>
                <a:latin typeface="Symbol" pitchFamily="2" charset="2"/>
                <a:cs typeface="Calibri"/>
              </a:rPr>
              <a:t>/q</a:t>
            </a:r>
            <a:r>
              <a:rPr lang="en-GB" sz="1650" b="1" spc="-10">
                <a:solidFill>
                  <a:srgbClr val="001F60"/>
                </a:solidFill>
                <a:latin typeface="Calibri" panose="020F0502020204030204"/>
                <a:cs typeface="Calibri"/>
              </a:rPr>
              <a:t>`≤ 1.5 </a:t>
            </a:r>
            <a:r>
              <a:rPr lang="en-GB" sz="1650" b="1" spc="-10" err="1">
                <a:solidFill>
                  <a:srgbClr val="001F60"/>
                </a:solidFill>
                <a:latin typeface="Calibri" panose="020F0502020204030204"/>
                <a:cs typeface="Calibri"/>
              </a:rPr>
              <a:t>mrad</a:t>
            </a:r>
            <a:r>
              <a:rPr lang="en-GB" sz="1650" b="1">
                <a:solidFill>
                  <a:srgbClr val="001F60"/>
                </a:solidFill>
                <a:latin typeface="Calibri" panose="020F0502020204030204"/>
                <a:cs typeface="Calibri"/>
              </a:rPr>
              <a:t> </a:t>
            </a:r>
            <a:r>
              <a:rPr lang="en-GB" sz="1350" spc="83">
                <a:solidFill>
                  <a:srgbClr val="001F60"/>
                </a:solidFill>
                <a:latin typeface="Calibri" panose="020F0502020204030204"/>
                <a:cs typeface="Calibri"/>
              </a:rPr>
              <a:t>(inspired to the NOMAD </a:t>
            </a:r>
            <a:r>
              <a:rPr lang="en-GB" sz="1350" spc="14">
                <a:solidFill>
                  <a:srgbClr val="001F60"/>
                </a:solidFill>
                <a:latin typeface="Calibri" panose="020F0502020204030204"/>
                <a:cs typeface="Calibri"/>
              </a:rPr>
              <a:t>concept) </a:t>
            </a:r>
            <a:r>
              <a:rPr lang="el-GR" sz="1350" spc="40">
                <a:solidFill>
                  <a:srgbClr val="001F60"/>
                </a:solidFill>
                <a:latin typeface="Calibri" panose="020F0502020204030204"/>
                <a:cs typeface="Calibri"/>
              </a:rPr>
              <a:t>[</a:t>
            </a:r>
            <a:r>
              <a:rPr lang="en-GB" sz="1350" spc="40" err="1">
                <a:solidFill>
                  <a:srgbClr val="001F60"/>
                </a:solidFill>
                <a:latin typeface="Calibri" panose="020F0502020204030204"/>
                <a:cs typeface="Calibri"/>
              </a:rPr>
              <a:t>Nucl.Phys.B</a:t>
            </a:r>
            <a:r>
              <a:rPr lang="en-GB" sz="1350" spc="40">
                <a:solidFill>
                  <a:srgbClr val="001F60"/>
                </a:solidFill>
                <a:latin typeface="Calibri" panose="020F0502020204030204"/>
                <a:cs typeface="Calibri"/>
              </a:rPr>
              <a:t> </a:t>
            </a:r>
            <a:r>
              <a:rPr lang="en-GB" sz="1350" spc="3">
                <a:solidFill>
                  <a:srgbClr val="001F60"/>
                </a:solidFill>
                <a:latin typeface="Calibri" panose="020F0502020204030204"/>
                <a:cs typeface="Calibri"/>
              </a:rPr>
              <a:t>611 </a:t>
            </a:r>
            <a:r>
              <a:rPr lang="en-GB" sz="1350" spc="30">
                <a:solidFill>
                  <a:srgbClr val="001F60"/>
                </a:solidFill>
                <a:latin typeface="Calibri" panose="020F0502020204030204"/>
                <a:cs typeface="Calibri"/>
              </a:rPr>
              <a:t>(2001)</a:t>
            </a:r>
            <a:r>
              <a:rPr lang="en-GB" sz="1350" spc="-20">
                <a:solidFill>
                  <a:srgbClr val="001F60"/>
                </a:solidFill>
                <a:latin typeface="Calibri" panose="020F0502020204030204"/>
                <a:cs typeface="Calibri"/>
              </a:rPr>
              <a:t> </a:t>
            </a:r>
            <a:r>
              <a:rPr lang="en-GB" sz="1350" spc="10">
                <a:solidFill>
                  <a:srgbClr val="001F60"/>
                </a:solidFill>
                <a:latin typeface="Calibri" panose="020F0502020204030204"/>
                <a:cs typeface="Calibri"/>
              </a:rPr>
              <a:t>3-39]</a:t>
            </a:r>
          </a:p>
          <a:p>
            <a:pPr marL="216845" indent="-175241" defTabSz="342877">
              <a:spcBef>
                <a:spcPts val="596"/>
              </a:spcBef>
              <a:buClr>
                <a:srgbClr val="44546A">
                  <a:lumMod val="50000"/>
                </a:srgbClr>
              </a:buClr>
              <a:buFont typeface="Arial Unicode MS"/>
              <a:buChar char="◆"/>
              <a:tabLst>
                <a:tab pos="217266" algn="l"/>
              </a:tabLst>
            </a:pPr>
            <a:r>
              <a:rPr lang="en-GB" b="1" spc="3">
                <a:solidFill>
                  <a:srgbClr val="001F60"/>
                </a:solidFill>
                <a:latin typeface="Calibri" panose="020F0502020204030204"/>
                <a:cs typeface="Calibri"/>
              </a:rPr>
              <a:t>Combined </a:t>
            </a:r>
            <a:r>
              <a:rPr lang="en-GB" b="1" spc="-10">
                <a:solidFill>
                  <a:srgbClr val="001F60"/>
                </a:solidFill>
                <a:latin typeface="Calibri" panose="020F0502020204030204"/>
                <a:cs typeface="Calibri"/>
              </a:rPr>
              <a:t>particle </a:t>
            </a:r>
            <a:r>
              <a:rPr lang="en-GB" b="1" spc="63">
                <a:solidFill>
                  <a:srgbClr val="001F60"/>
                </a:solidFill>
                <a:latin typeface="Calibri" panose="020F0502020204030204"/>
                <a:cs typeface="Calibri"/>
              </a:rPr>
              <a:t>ID </a:t>
            </a:r>
            <a:r>
              <a:rPr lang="en-GB" b="1" spc="73">
                <a:solidFill>
                  <a:srgbClr val="001F60"/>
                </a:solidFill>
                <a:latin typeface="Calibri" panose="020F0502020204030204"/>
                <a:cs typeface="Calibri"/>
              </a:rPr>
              <a:t>&amp; </a:t>
            </a:r>
            <a:r>
              <a:rPr lang="en-GB" b="1">
                <a:solidFill>
                  <a:srgbClr val="001F60"/>
                </a:solidFill>
                <a:latin typeface="Calibri" panose="020F0502020204030204"/>
                <a:cs typeface="Calibri"/>
              </a:rPr>
              <a:t>tracking </a:t>
            </a:r>
            <a:r>
              <a:rPr lang="en-GB" b="1" spc="-17">
                <a:solidFill>
                  <a:srgbClr val="001F60"/>
                </a:solidFill>
                <a:latin typeface="Calibri" panose="020F0502020204030204"/>
                <a:cs typeface="Calibri"/>
              </a:rPr>
              <a:t>over </a:t>
            </a:r>
            <a:r>
              <a:rPr lang="en-GB" b="1" spc="-10">
                <a:solidFill>
                  <a:srgbClr val="001F60"/>
                </a:solidFill>
                <a:latin typeface="Calibri" panose="020F0502020204030204"/>
                <a:cs typeface="Calibri"/>
              </a:rPr>
              <a:t>the </a:t>
            </a:r>
            <a:r>
              <a:rPr lang="en-GB" b="1" spc="-14">
                <a:solidFill>
                  <a:srgbClr val="001F60"/>
                </a:solidFill>
                <a:latin typeface="Calibri" panose="020F0502020204030204"/>
                <a:cs typeface="Calibri"/>
              </a:rPr>
              <a:t>entire </a:t>
            </a:r>
            <a:r>
              <a:rPr lang="en-GB" b="1" spc="176">
                <a:solidFill>
                  <a:srgbClr val="001F60"/>
                </a:solidFill>
                <a:latin typeface="Calibri" panose="020F0502020204030204"/>
                <a:cs typeface="Calibri"/>
              </a:rPr>
              <a:t>STT</a:t>
            </a:r>
            <a:r>
              <a:rPr lang="en-GB" b="1" spc="295">
                <a:solidFill>
                  <a:srgbClr val="001F60"/>
                </a:solidFill>
                <a:latin typeface="Calibri" panose="020F0502020204030204"/>
                <a:cs typeface="Calibri"/>
              </a:rPr>
              <a:t> </a:t>
            </a:r>
            <a:r>
              <a:rPr lang="en-GB" b="1" spc="-10">
                <a:solidFill>
                  <a:srgbClr val="001F60"/>
                </a:solidFill>
                <a:latin typeface="Calibri" panose="020F0502020204030204"/>
                <a:cs typeface="Calibri"/>
              </a:rPr>
              <a:t>volume</a:t>
            </a:r>
            <a:r>
              <a:rPr lang="en-GB" spc="-10">
                <a:solidFill>
                  <a:srgbClr val="001F60"/>
                </a:solidFill>
                <a:latin typeface="Calibri" panose="020F0502020204030204"/>
                <a:cs typeface="Calibri"/>
              </a:rPr>
              <a:t>:</a:t>
            </a:r>
            <a:endParaRPr lang="en-GB">
              <a:solidFill>
                <a:srgbClr val="001F60"/>
              </a:solidFill>
              <a:latin typeface="Calibri" panose="020F0502020204030204"/>
              <a:cs typeface="Calibri"/>
            </a:endParaRPr>
          </a:p>
          <a:p>
            <a:pPr marL="433691" lvl="1" indent="-108423" defTabSz="342877">
              <a:spcBef>
                <a:spcPts val="453"/>
              </a:spcBef>
              <a:buClr>
                <a:srgbClr val="44546A">
                  <a:lumMod val="50000"/>
                </a:srgbClr>
              </a:buClr>
              <a:buSzPct val="50000"/>
              <a:buFont typeface="Arial Unicode MS"/>
              <a:buChar char="●"/>
              <a:tabLst>
                <a:tab pos="434111" algn="l"/>
              </a:tabLst>
            </a:pPr>
            <a:r>
              <a:rPr lang="en-GB" sz="1650" spc="23">
                <a:solidFill>
                  <a:srgbClr val="001F60"/>
                </a:solidFill>
                <a:latin typeface="Calibri" panose="020F0502020204030204"/>
                <a:cs typeface="Calibri"/>
              </a:rPr>
              <a:t>Electron </a:t>
            </a:r>
            <a:r>
              <a:rPr lang="en-GB" sz="1650" spc="70">
                <a:solidFill>
                  <a:srgbClr val="001F60"/>
                </a:solidFill>
                <a:latin typeface="Calibri" panose="020F0502020204030204"/>
                <a:cs typeface="Calibri"/>
              </a:rPr>
              <a:t>ID </a:t>
            </a:r>
            <a:r>
              <a:rPr lang="en-GB" sz="1650" spc="10">
                <a:solidFill>
                  <a:srgbClr val="001F60"/>
                </a:solidFill>
                <a:latin typeface="Calibri" panose="020F0502020204030204"/>
                <a:cs typeface="Calibri"/>
              </a:rPr>
              <a:t>with </a:t>
            </a:r>
            <a:r>
              <a:rPr lang="en-GB" sz="1650" spc="17">
                <a:solidFill>
                  <a:srgbClr val="001F60"/>
                </a:solidFill>
                <a:latin typeface="Calibri" panose="020F0502020204030204"/>
                <a:cs typeface="Calibri"/>
              </a:rPr>
              <a:t>Transition Radiation </a:t>
            </a:r>
            <a:r>
              <a:rPr lang="en-GB" sz="1650" spc="119">
                <a:solidFill>
                  <a:srgbClr val="001F60"/>
                </a:solidFill>
                <a:latin typeface="Calibri" panose="020F0502020204030204"/>
                <a:cs typeface="Calibri"/>
              </a:rPr>
              <a:t>(TR) </a:t>
            </a:r>
            <a:r>
              <a:rPr lang="en-GB" sz="1650">
                <a:solidFill>
                  <a:srgbClr val="001F60"/>
                </a:solidFill>
                <a:latin typeface="Calibri" panose="020F0502020204030204"/>
                <a:cs typeface="Calibri"/>
              </a:rPr>
              <a:t>and </a:t>
            </a:r>
            <a:r>
              <a:rPr lang="en-GB" sz="1650" b="1" spc="56" err="1">
                <a:solidFill>
                  <a:srgbClr val="001F60"/>
                </a:solidFill>
                <a:latin typeface="Calibri" panose="020F0502020204030204"/>
                <a:cs typeface="Calibri"/>
              </a:rPr>
              <a:t>dE</a:t>
            </a:r>
            <a:r>
              <a:rPr lang="en-GB" sz="1650" b="1" spc="56">
                <a:solidFill>
                  <a:srgbClr val="001F60"/>
                </a:solidFill>
                <a:latin typeface="Calibri" panose="020F0502020204030204"/>
                <a:cs typeface="Calibri"/>
              </a:rPr>
              <a:t>/dx </a:t>
            </a:r>
            <a:r>
              <a:rPr lang="en-GB" sz="1650" b="1" spc="162">
                <a:solidFill>
                  <a:srgbClr val="001F60"/>
                </a:solidFill>
                <a:latin typeface="Calibri" panose="020F0502020204030204"/>
                <a:cs typeface="Arial"/>
              </a:rPr>
              <a:t>=</a:t>
            </a:r>
            <a:r>
              <a:rPr lang="en-GB" sz="1650" b="1" spc="162">
                <a:solidFill>
                  <a:srgbClr val="001F60"/>
                </a:solidFill>
                <a:latin typeface="Calibri" panose="020F0502020204030204"/>
                <a:cs typeface="Arial Unicode MS"/>
              </a:rPr>
              <a:t>⇒ </a:t>
            </a:r>
            <a:r>
              <a:rPr lang="el-GR" sz="1650" b="1" spc="23">
                <a:solidFill>
                  <a:srgbClr val="001F60"/>
                </a:solidFill>
                <a:latin typeface="Calibri" panose="020F0502020204030204"/>
                <a:cs typeface="Arial"/>
              </a:rPr>
              <a:t>π/</a:t>
            </a:r>
            <a:r>
              <a:rPr lang="en-GB" sz="1650" b="1" spc="23">
                <a:solidFill>
                  <a:srgbClr val="001F60"/>
                </a:solidFill>
                <a:latin typeface="Calibri" panose="020F0502020204030204"/>
                <a:cs typeface="Arial"/>
              </a:rPr>
              <a:t>e </a:t>
            </a:r>
            <a:r>
              <a:rPr lang="en-GB" sz="1650" b="1" spc="195">
                <a:solidFill>
                  <a:srgbClr val="001F60"/>
                </a:solidFill>
                <a:latin typeface="Calibri" panose="020F0502020204030204"/>
                <a:cs typeface="Arial Unicode MS"/>
              </a:rPr>
              <a:t>∼ </a:t>
            </a:r>
            <a:r>
              <a:rPr lang="en-GB" sz="1650" b="1" spc="33">
                <a:solidFill>
                  <a:srgbClr val="001F60"/>
                </a:solidFill>
                <a:latin typeface="Calibri" panose="020F0502020204030204"/>
                <a:cs typeface="Arial"/>
              </a:rPr>
              <a:t>10</a:t>
            </a:r>
            <a:r>
              <a:rPr lang="en-GB" sz="1650" b="1" spc="50" baseline="27777">
                <a:solidFill>
                  <a:srgbClr val="001F60"/>
                </a:solidFill>
                <a:latin typeface="Calibri" panose="020F0502020204030204"/>
                <a:cs typeface="Arial"/>
              </a:rPr>
              <a:t>−3</a:t>
            </a:r>
            <a:r>
              <a:rPr lang="en-GB" sz="1650" b="1" spc="168" baseline="27777">
                <a:solidFill>
                  <a:srgbClr val="001F60"/>
                </a:solidFill>
                <a:latin typeface="Calibri" panose="020F0502020204030204"/>
                <a:cs typeface="Arial"/>
              </a:rPr>
              <a:t> </a:t>
            </a:r>
            <a:r>
              <a:rPr lang="en-GB" sz="1650" spc="14">
                <a:solidFill>
                  <a:srgbClr val="001F60"/>
                </a:solidFill>
                <a:latin typeface="Calibri" panose="020F0502020204030204"/>
                <a:cs typeface="Calibri"/>
              </a:rPr>
              <a:t>;</a:t>
            </a:r>
            <a:endParaRPr lang="en-GB" sz="1650">
              <a:solidFill>
                <a:srgbClr val="001F60"/>
              </a:solidFill>
              <a:latin typeface="Calibri" panose="020F0502020204030204"/>
              <a:cs typeface="Calibri"/>
            </a:endParaRPr>
          </a:p>
          <a:p>
            <a:pPr marL="433691" lvl="1" indent="-108423" defTabSz="342877">
              <a:spcBef>
                <a:spcPts val="304"/>
              </a:spcBef>
              <a:buClr>
                <a:srgbClr val="44546A">
                  <a:lumMod val="50000"/>
                </a:srgbClr>
              </a:buClr>
              <a:buSzPct val="50000"/>
              <a:buFont typeface="Arial Unicode MS"/>
              <a:buChar char="●"/>
              <a:tabLst>
                <a:tab pos="434111" algn="l"/>
              </a:tabLst>
            </a:pPr>
            <a:r>
              <a:rPr lang="en-GB" sz="1650" spc="-70">
                <a:solidFill>
                  <a:srgbClr val="001F60"/>
                </a:solidFill>
                <a:latin typeface="Calibri" panose="020F0502020204030204"/>
                <a:cs typeface="Arial"/>
              </a:rPr>
              <a:t>4</a:t>
            </a:r>
            <a:r>
              <a:rPr lang="el-GR" sz="1650" spc="-70">
                <a:solidFill>
                  <a:srgbClr val="001F60"/>
                </a:solidFill>
                <a:latin typeface="Calibri" panose="020F0502020204030204"/>
                <a:cs typeface="Arial"/>
              </a:rPr>
              <a:t>π </a:t>
            </a:r>
            <a:r>
              <a:rPr lang="en-GB" sz="1650" spc="10">
                <a:solidFill>
                  <a:srgbClr val="001F60"/>
                </a:solidFill>
                <a:latin typeface="Calibri" panose="020F0502020204030204"/>
                <a:cs typeface="Calibri"/>
              </a:rPr>
              <a:t>detection </a:t>
            </a:r>
            <a:r>
              <a:rPr lang="en-GB" sz="1650">
                <a:solidFill>
                  <a:srgbClr val="001F60"/>
                </a:solidFill>
                <a:latin typeface="Calibri" panose="020F0502020204030204"/>
                <a:cs typeface="Calibri"/>
              </a:rPr>
              <a:t>of </a:t>
            </a:r>
            <a:r>
              <a:rPr lang="el-GR" sz="1650" spc="-30">
                <a:solidFill>
                  <a:srgbClr val="001F60"/>
                </a:solidFill>
                <a:latin typeface="Calibri" panose="020F0502020204030204"/>
                <a:cs typeface="Arial"/>
              </a:rPr>
              <a:t>π</a:t>
            </a:r>
            <a:r>
              <a:rPr lang="el-GR" sz="1650" spc="-44" baseline="27777">
                <a:solidFill>
                  <a:srgbClr val="001F60"/>
                </a:solidFill>
                <a:latin typeface="Calibri" panose="020F0502020204030204"/>
                <a:cs typeface="Arial"/>
              </a:rPr>
              <a:t>0 </a:t>
            </a:r>
            <a:r>
              <a:rPr lang="en-GB" sz="1650" spc="7">
                <a:solidFill>
                  <a:srgbClr val="001F60"/>
                </a:solidFill>
                <a:latin typeface="Calibri" panose="020F0502020204030204"/>
                <a:cs typeface="Calibri"/>
              </a:rPr>
              <a:t>from </a:t>
            </a:r>
            <a:r>
              <a:rPr lang="el-GR" sz="1650" spc="26">
                <a:solidFill>
                  <a:srgbClr val="001F60"/>
                </a:solidFill>
                <a:latin typeface="Calibri" panose="020F0502020204030204"/>
                <a:cs typeface="Arial"/>
              </a:rPr>
              <a:t>γ </a:t>
            </a:r>
            <a:r>
              <a:rPr lang="en-GB" sz="1650" spc="7">
                <a:solidFill>
                  <a:srgbClr val="001F60"/>
                </a:solidFill>
                <a:latin typeface="Calibri" panose="020F0502020204030204"/>
                <a:cs typeface="Calibri"/>
              </a:rPr>
              <a:t>conversions </a:t>
            </a:r>
            <a:r>
              <a:rPr lang="en-GB" sz="1650" spc="139">
                <a:solidFill>
                  <a:srgbClr val="001F60"/>
                </a:solidFill>
                <a:latin typeface="Calibri" panose="020F0502020204030204"/>
                <a:cs typeface="Calibri"/>
              </a:rPr>
              <a:t>(</a:t>
            </a:r>
            <a:r>
              <a:rPr lang="en-GB" sz="1650" spc="139">
                <a:solidFill>
                  <a:srgbClr val="001F60"/>
                </a:solidFill>
                <a:latin typeface="Calibri" panose="020F0502020204030204"/>
                <a:cs typeface="Arial Unicode MS"/>
              </a:rPr>
              <a:t>∼ </a:t>
            </a:r>
            <a:r>
              <a:rPr lang="en-GB" sz="1650" spc="-10">
                <a:solidFill>
                  <a:srgbClr val="001F60"/>
                </a:solidFill>
                <a:latin typeface="Calibri" panose="020F0502020204030204"/>
                <a:cs typeface="Arial"/>
              </a:rPr>
              <a:t>49%</a:t>
            </a:r>
            <a:r>
              <a:rPr lang="en-GB" sz="1650" spc="-10">
                <a:solidFill>
                  <a:srgbClr val="001F60"/>
                </a:solidFill>
                <a:latin typeface="Calibri" panose="020F0502020204030204"/>
                <a:cs typeface="Calibri"/>
              </a:rPr>
              <a:t> </a:t>
            </a:r>
            <a:r>
              <a:rPr lang="en-GB" sz="1650" spc="10">
                <a:solidFill>
                  <a:srgbClr val="001F60"/>
                </a:solidFill>
                <a:latin typeface="Calibri" panose="020F0502020204030204"/>
                <a:cs typeface="Calibri"/>
              </a:rPr>
              <a:t>within </a:t>
            </a:r>
            <a:r>
              <a:rPr lang="en-GB" sz="1650" spc="7">
                <a:solidFill>
                  <a:srgbClr val="001F60"/>
                </a:solidFill>
                <a:latin typeface="Calibri" panose="020F0502020204030204"/>
                <a:cs typeface="Calibri"/>
              </a:rPr>
              <a:t>the </a:t>
            </a:r>
            <a:r>
              <a:rPr lang="en-GB" sz="1650" spc="162">
                <a:solidFill>
                  <a:srgbClr val="001F60"/>
                </a:solidFill>
                <a:latin typeface="Calibri" panose="020F0502020204030204"/>
                <a:cs typeface="Calibri"/>
              </a:rPr>
              <a:t>STT</a:t>
            </a:r>
            <a:r>
              <a:rPr lang="en-GB" sz="1650" spc="410">
                <a:solidFill>
                  <a:srgbClr val="001F60"/>
                </a:solidFill>
                <a:latin typeface="Calibri" panose="020F0502020204030204"/>
                <a:cs typeface="Calibri"/>
              </a:rPr>
              <a:t> </a:t>
            </a:r>
            <a:r>
              <a:rPr lang="en-GB" sz="1650" spc="7">
                <a:solidFill>
                  <a:srgbClr val="001F60"/>
                </a:solidFill>
                <a:latin typeface="Calibri" panose="020F0502020204030204"/>
                <a:cs typeface="Calibri"/>
              </a:rPr>
              <a:t>volume);</a:t>
            </a:r>
            <a:endParaRPr lang="en-GB" sz="1650">
              <a:solidFill>
                <a:srgbClr val="001F60"/>
              </a:solidFill>
              <a:latin typeface="Calibri" panose="020F0502020204030204"/>
              <a:cs typeface="Calibri"/>
            </a:endParaRPr>
          </a:p>
          <a:p>
            <a:pPr marL="433691" lvl="1" indent="-108423" defTabSz="342877">
              <a:spcBef>
                <a:spcPts val="70"/>
              </a:spcBef>
              <a:buClr>
                <a:srgbClr val="44546A">
                  <a:lumMod val="50000"/>
                </a:srgbClr>
              </a:buClr>
              <a:buSzPct val="50000"/>
              <a:buFont typeface="Arial Unicode MS"/>
              <a:buChar char="●"/>
              <a:tabLst>
                <a:tab pos="434111" algn="l"/>
              </a:tabLst>
            </a:pPr>
            <a:r>
              <a:rPr lang="en-GB" sz="1650" spc="103">
                <a:solidFill>
                  <a:srgbClr val="001F60"/>
                </a:solidFill>
                <a:latin typeface="Calibri" panose="020F0502020204030204"/>
                <a:cs typeface="Arial"/>
              </a:rPr>
              <a:t>p/</a:t>
            </a:r>
            <a:r>
              <a:rPr lang="el-GR" sz="1650" spc="103">
                <a:solidFill>
                  <a:srgbClr val="001F60"/>
                </a:solidFill>
                <a:latin typeface="Calibri" panose="020F0502020204030204"/>
                <a:cs typeface="Arial"/>
              </a:rPr>
              <a:t>π/</a:t>
            </a:r>
            <a:r>
              <a:rPr lang="en-GB" sz="1650" spc="103">
                <a:solidFill>
                  <a:srgbClr val="001F60"/>
                </a:solidFill>
                <a:latin typeface="Calibri" panose="020F0502020204030204"/>
                <a:cs typeface="Arial"/>
              </a:rPr>
              <a:t>K </a:t>
            </a:r>
            <a:r>
              <a:rPr lang="en-GB" sz="1650" spc="70">
                <a:solidFill>
                  <a:srgbClr val="001F60"/>
                </a:solidFill>
                <a:latin typeface="Calibri" panose="020F0502020204030204"/>
                <a:cs typeface="Calibri"/>
              </a:rPr>
              <a:t>ID </a:t>
            </a:r>
            <a:r>
              <a:rPr lang="en-GB" sz="1650" spc="10">
                <a:solidFill>
                  <a:srgbClr val="001F60"/>
                </a:solidFill>
                <a:latin typeface="Calibri" panose="020F0502020204030204"/>
                <a:cs typeface="Calibri"/>
              </a:rPr>
              <a:t>with </a:t>
            </a:r>
            <a:r>
              <a:rPr lang="en-GB" sz="1650" spc="56" err="1">
                <a:solidFill>
                  <a:srgbClr val="001F60"/>
                </a:solidFill>
                <a:latin typeface="Calibri" panose="020F0502020204030204"/>
                <a:cs typeface="Calibri"/>
              </a:rPr>
              <a:t>dE</a:t>
            </a:r>
            <a:r>
              <a:rPr lang="en-GB" sz="1650" spc="56">
                <a:solidFill>
                  <a:srgbClr val="001F60"/>
                </a:solidFill>
                <a:latin typeface="Calibri" panose="020F0502020204030204"/>
                <a:cs typeface="Calibri"/>
              </a:rPr>
              <a:t>/dx </a:t>
            </a:r>
            <a:r>
              <a:rPr lang="en-GB" sz="1650">
                <a:solidFill>
                  <a:srgbClr val="001F60"/>
                </a:solidFill>
                <a:latin typeface="Calibri" panose="020F0502020204030204"/>
                <a:cs typeface="Calibri"/>
              </a:rPr>
              <a:t>and</a:t>
            </a:r>
            <a:r>
              <a:rPr lang="en-GB" sz="1650" spc="89">
                <a:solidFill>
                  <a:srgbClr val="001F60"/>
                </a:solidFill>
                <a:latin typeface="Calibri" panose="020F0502020204030204"/>
                <a:cs typeface="Calibri"/>
              </a:rPr>
              <a:t> </a:t>
            </a:r>
            <a:r>
              <a:rPr lang="en-GB" sz="1650">
                <a:solidFill>
                  <a:srgbClr val="001F60"/>
                </a:solidFill>
                <a:latin typeface="Calibri" panose="020F0502020204030204"/>
                <a:cs typeface="Calibri"/>
              </a:rPr>
              <a:t>range.</a:t>
            </a:r>
          </a:p>
          <a:p>
            <a:pPr marL="433691" lvl="1" indent="-108423" defTabSz="342877">
              <a:spcBef>
                <a:spcPts val="70"/>
              </a:spcBef>
              <a:buClr>
                <a:srgbClr val="44546A">
                  <a:lumMod val="50000"/>
                </a:srgbClr>
              </a:buClr>
              <a:buSzPct val="50000"/>
              <a:buFont typeface="Arial Unicode MS"/>
              <a:buChar char="●"/>
              <a:tabLst>
                <a:tab pos="434111" algn="l"/>
              </a:tabLst>
            </a:pPr>
            <a:r>
              <a:rPr lang="en-GB" sz="1650">
                <a:solidFill>
                  <a:srgbClr val="001F60"/>
                </a:solidFill>
                <a:latin typeface="Calibri" panose="020F0502020204030204"/>
                <a:cs typeface="Calibri"/>
              </a:rPr>
              <a:t>Good neutron event by event detection and reconstruction efficiency</a:t>
            </a:r>
          </a:p>
          <a:p>
            <a:pPr marL="433691" lvl="1" indent="-108423" defTabSz="342877">
              <a:spcBef>
                <a:spcPts val="70"/>
              </a:spcBef>
              <a:buClr>
                <a:srgbClr val="44546A">
                  <a:lumMod val="50000"/>
                </a:srgbClr>
              </a:buClr>
              <a:buSzPct val="50000"/>
              <a:buFont typeface="Arial Unicode MS"/>
              <a:buChar char="●"/>
              <a:tabLst>
                <a:tab pos="434111" algn="l"/>
              </a:tabLst>
            </a:pPr>
            <a:r>
              <a:rPr lang="en-GB" sz="1650">
                <a:solidFill>
                  <a:srgbClr val="001F60"/>
                </a:solidFill>
                <a:latin typeface="Calibri" panose="020F0502020204030204"/>
                <a:cs typeface="Calibri"/>
              </a:rPr>
              <a:t>Good synergy with PID performances of ECAL.</a:t>
            </a:r>
          </a:p>
          <a:p>
            <a:pPr defTabSz="342877"/>
            <a:endParaRPr lang="en-GB" sz="1350">
              <a:solidFill>
                <a:prstClr val="black"/>
              </a:solidFill>
              <a:latin typeface="Calibri" panose="020F0502020204030204"/>
            </a:endParaRPr>
          </a:p>
        </p:txBody>
      </p:sp>
    </p:spTree>
    <p:extLst>
      <p:ext uri="{BB962C8B-B14F-4D97-AF65-F5344CB8AC3E}">
        <p14:creationId xmlns:p14="http://schemas.microsoft.com/office/powerpoint/2010/main" val="35633504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609600"/>
            <a:ext cx="8081890" cy="434387"/>
          </a:xfrm>
          <a:solidFill>
            <a:srgbClr val="0000CC"/>
          </a:solidFill>
        </p:spPr>
        <p:txBody>
          <a:bodyPr anchor="ctr">
            <a:normAutofit/>
          </a:bodyPr>
          <a:lstStyle/>
          <a:p>
            <a:pPr algn="l" eaLnBrk="1" hangingPunct="1">
              <a:defRPr/>
            </a:pPr>
            <a:r>
              <a:rPr lang="en-US" sz="2400" i="1" dirty="0">
                <a:solidFill>
                  <a:srgbClr val="FFFF00"/>
                </a:solidFill>
              </a:rPr>
              <a:t> STT: a fully tunable/configurable precision instrument</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4" name="Slide Number Placeholder 3">
            <a:extLst>
              <a:ext uri="{FF2B5EF4-FFF2-40B4-BE49-F238E27FC236}">
                <a16:creationId xmlns:a16="http://schemas.microsoft.com/office/drawing/2014/main" id="{46C6EADC-8F8A-2340-93BD-1CAA39DB6272}"/>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58</a:t>
            </a:fld>
            <a:endParaRPr lang="en-US">
              <a:solidFill>
                <a:prstClr val="black">
                  <a:tint val="75000"/>
                </a:prstClr>
              </a:solidFill>
              <a:latin typeface="Calibri"/>
            </a:endParaRPr>
          </a:p>
        </p:txBody>
      </p:sp>
      <p:sp>
        <p:nvSpPr>
          <p:cNvPr id="7" name="TextBox 6">
            <a:extLst>
              <a:ext uri="{FF2B5EF4-FFF2-40B4-BE49-F238E27FC236}">
                <a16:creationId xmlns:a16="http://schemas.microsoft.com/office/drawing/2014/main" id="{47C8CB56-77A9-504F-8D47-89F87FE8D64B}"/>
              </a:ext>
            </a:extLst>
          </p:cNvPr>
          <p:cNvSpPr txBox="1"/>
          <p:nvPr/>
        </p:nvSpPr>
        <p:spPr>
          <a:xfrm>
            <a:off x="424016" y="1650264"/>
            <a:ext cx="8362334" cy="3788922"/>
          </a:xfrm>
          <a:prstGeom prst="rect">
            <a:avLst/>
          </a:prstGeom>
          <a:noFill/>
        </p:spPr>
        <p:txBody>
          <a:bodyPr wrap="square" rtlCol="0">
            <a:spAutoFit/>
          </a:bodyPr>
          <a:lstStyle/>
          <a:p>
            <a:pPr marL="216845" indent="-175241" defTabSz="342877">
              <a:spcBef>
                <a:spcPts val="701"/>
              </a:spcBef>
              <a:buClr>
                <a:srgbClr val="44546A">
                  <a:lumMod val="50000"/>
                </a:srgbClr>
              </a:buClr>
              <a:buFont typeface="Arial Unicode MS"/>
              <a:buChar char="◆"/>
              <a:tabLst>
                <a:tab pos="217266" algn="l"/>
              </a:tabLst>
            </a:pPr>
            <a:r>
              <a:rPr lang="en-GB" b="1" spc="4">
                <a:solidFill>
                  <a:srgbClr val="001F60"/>
                </a:solidFill>
                <a:latin typeface="Calibri" panose="020F0502020204030204"/>
                <a:cs typeface="Calibri"/>
              </a:rPr>
              <a:t>In-situ</a:t>
            </a:r>
            <a:r>
              <a:rPr lang="en-GB" b="1" spc="41">
                <a:solidFill>
                  <a:srgbClr val="001F60"/>
                </a:solidFill>
                <a:latin typeface="Calibri" panose="020F0502020204030204"/>
                <a:cs typeface="Calibri"/>
              </a:rPr>
              <a:t> </a:t>
            </a:r>
            <a:r>
              <a:rPr lang="en-GB" b="1" spc="-11">
                <a:solidFill>
                  <a:srgbClr val="001F60"/>
                </a:solidFill>
                <a:latin typeface="Calibri" panose="020F0502020204030204"/>
                <a:cs typeface="Calibri"/>
              </a:rPr>
              <a:t>calibrations</a:t>
            </a:r>
            <a:r>
              <a:rPr lang="en-GB" i="1" spc="-11">
                <a:solidFill>
                  <a:srgbClr val="001F60"/>
                </a:solidFill>
                <a:latin typeface="Calibri" panose="020F0502020204030204"/>
                <a:cs typeface="Calibri"/>
              </a:rPr>
              <a:t>:</a:t>
            </a:r>
          </a:p>
          <a:p>
            <a:pPr marL="493848" lvl="1" indent="-122873" defTabSz="685800">
              <a:spcBef>
                <a:spcPts val="101"/>
              </a:spcBef>
              <a:buClr>
                <a:srgbClr val="525252"/>
              </a:buClr>
              <a:buSzPct val="50000"/>
              <a:buFont typeface="Arial Unicode MS"/>
              <a:buChar char="●"/>
              <a:tabLst>
                <a:tab pos="151448" algn="l"/>
                <a:tab pos="3751898" algn="l"/>
              </a:tabLst>
            </a:pPr>
            <a:r>
              <a:rPr lang="en-GB" sz="1500" spc="15">
                <a:solidFill>
                  <a:srgbClr val="001F60"/>
                </a:solidFill>
                <a:latin typeface="Calibri" panose="020F0502020204030204"/>
                <a:cs typeface="Calibri" panose="020F0502020204030204" pitchFamily="34" charset="0"/>
              </a:rPr>
              <a:t>Absolute </a:t>
            </a:r>
            <a:r>
              <a:rPr lang="en-GB" sz="1500" spc="10">
                <a:solidFill>
                  <a:srgbClr val="001F60"/>
                </a:solidFill>
                <a:latin typeface="Calibri" panose="020F0502020204030204"/>
                <a:cs typeface="Calibri" panose="020F0502020204030204" pitchFamily="34" charset="0"/>
              </a:rPr>
              <a:t>momentum </a:t>
            </a:r>
            <a:r>
              <a:rPr lang="en-GB" sz="1500">
                <a:solidFill>
                  <a:srgbClr val="001F60"/>
                </a:solidFill>
                <a:latin typeface="Calibri" panose="020F0502020204030204"/>
                <a:cs typeface="Calibri" panose="020F0502020204030204" pitchFamily="34" charset="0"/>
              </a:rPr>
              <a:t>scale </a:t>
            </a:r>
            <a:r>
              <a:rPr lang="en-GB" sz="1500" spc="10">
                <a:solidFill>
                  <a:srgbClr val="001F60"/>
                </a:solidFill>
                <a:latin typeface="Calibri" panose="020F0502020204030204"/>
                <a:cs typeface="Calibri" panose="020F0502020204030204" pitchFamily="34" charset="0"/>
              </a:rPr>
              <a:t>uncertainty </a:t>
            </a:r>
            <a:r>
              <a:rPr lang="en-GB" sz="1500" spc="7">
                <a:solidFill>
                  <a:srgbClr val="001F60"/>
                </a:solidFill>
                <a:latin typeface="Calibri" panose="020F0502020204030204"/>
                <a:cs typeface="Calibri" panose="020F0502020204030204" pitchFamily="34" charset="0"/>
              </a:rPr>
              <a:t>from </a:t>
            </a:r>
            <a:r>
              <a:rPr lang="en-GB" sz="1500" spc="96">
                <a:solidFill>
                  <a:srgbClr val="001F60"/>
                </a:solidFill>
                <a:latin typeface="Calibri" panose="020F0502020204030204"/>
                <a:cs typeface="Calibri" panose="020F0502020204030204" pitchFamily="34" charset="0"/>
              </a:rPr>
              <a:t>K</a:t>
            </a:r>
            <a:r>
              <a:rPr lang="en-GB" sz="1500" spc="143" baseline="-11111">
                <a:solidFill>
                  <a:srgbClr val="001F60"/>
                </a:solidFill>
                <a:latin typeface="Calibri" panose="020F0502020204030204"/>
                <a:cs typeface="Calibri" panose="020F0502020204030204" pitchFamily="34" charset="0"/>
              </a:rPr>
              <a:t>0 </a:t>
            </a:r>
            <a:r>
              <a:rPr lang="en-GB" sz="1500" spc="287">
                <a:solidFill>
                  <a:srgbClr val="001F60"/>
                </a:solidFill>
                <a:latin typeface="Calibri" panose="020F0502020204030204"/>
                <a:cs typeface="Calibri" panose="020F0502020204030204" pitchFamily="34" charset="0"/>
              </a:rPr>
              <a:t>→ </a:t>
            </a:r>
            <a:r>
              <a:rPr lang="el-GR" sz="1500" spc="80" err="1">
                <a:solidFill>
                  <a:srgbClr val="001F60"/>
                </a:solidFill>
                <a:latin typeface="Calibri" panose="020F0502020204030204"/>
                <a:cs typeface="Calibri" panose="020F0502020204030204" pitchFamily="34" charset="0"/>
              </a:rPr>
              <a:t>π</a:t>
            </a:r>
            <a:r>
              <a:rPr lang="el-GR" sz="1500" spc="119" baseline="27777" err="1">
                <a:solidFill>
                  <a:srgbClr val="001F60"/>
                </a:solidFill>
                <a:latin typeface="Calibri" panose="020F0502020204030204"/>
                <a:cs typeface="Calibri" panose="020F0502020204030204" pitchFamily="34" charset="0"/>
              </a:rPr>
              <a:t>+</a:t>
            </a:r>
            <a:r>
              <a:rPr lang="el-GR" sz="1500" spc="80" err="1">
                <a:solidFill>
                  <a:srgbClr val="001F60"/>
                </a:solidFill>
                <a:latin typeface="Calibri" panose="020F0502020204030204"/>
                <a:cs typeface="Calibri" panose="020F0502020204030204" pitchFamily="34" charset="0"/>
              </a:rPr>
              <a:t>π</a:t>
            </a:r>
            <a:r>
              <a:rPr lang="el-GR" sz="1500" spc="119" baseline="27777">
                <a:solidFill>
                  <a:srgbClr val="001F60"/>
                </a:solidFill>
                <a:latin typeface="Calibri" panose="020F0502020204030204"/>
                <a:cs typeface="Calibri" panose="020F0502020204030204" pitchFamily="34" charset="0"/>
              </a:rPr>
              <a:t>− </a:t>
            </a:r>
            <a:r>
              <a:rPr lang="en-GB" sz="1500" spc="14">
                <a:solidFill>
                  <a:srgbClr val="001F60"/>
                </a:solidFill>
                <a:latin typeface="Calibri" panose="020F0502020204030204"/>
                <a:cs typeface="Calibri" panose="020F0502020204030204" pitchFamily="34" charset="0"/>
              </a:rPr>
              <a:t>in </a:t>
            </a:r>
            <a:r>
              <a:rPr lang="en-GB" sz="1500" spc="162">
                <a:solidFill>
                  <a:srgbClr val="001F60"/>
                </a:solidFill>
                <a:latin typeface="Calibri" panose="020F0502020204030204"/>
                <a:cs typeface="Calibri" panose="020F0502020204030204" pitchFamily="34" charset="0"/>
              </a:rPr>
              <a:t>STT </a:t>
            </a:r>
            <a:r>
              <a:rPr lang="en-GB" sz="1500" spc="7">
                <a:solidFill>
                  <a:srgbClr val="001F60"/>
                </a:solidFill>
                <a:latin typeface="Calibri" panose="020F0502020204030204"/>
                <a:cs typeface="Calibri" panose="020F0502020204030204" pitchFamily="34" charset="0"/>
              </a:rPr>
              <a:t>volume (</a:t>
            </a:r>
            <a:r>
              <a:rPr lang="en-GB" sz="1500" spc="152">
                <a:solidFill>
                  <a:srgbClr val="001F60"/>
                </a:solidFill>
                <a:latin typeface="Calibri" panose="020F0502020204030204"/>
                <a:cs typeface="Calibri" panose="020F0502020204030204" pitchFamily="34" charset="0"/>
              </a:rPr>
              <a:t>∆p </a:t>
            </a:r>
            <a:r>
              <a:rPr lang="en-GB" sz="1500" spc="80">
                <a:solidFill>
                  <a:srgbClr val="001F60"/>
                </a:solidFill>
                <a:latin typeface="Calibri" panose="020F0502020204030204"/>
                <a:cs typeface="Calibri" panose="020F0502020204030204" pitchFamily="34" charset="0"/>
              </a:rPr>
              <a:t>&lt; </a:t>
            </a:r>
            <a:r>
              <a:rPr lang="en-GB" sz="1500" spc="-30">
                <a:solidFill>
                  <a:srgbClr val="001F60"/>
                </a:solidFill>
                <a:latin typeface="Calibri" panose="020F0502020204030204"/>
                <a:cs typeface="Calibri" panose="020F0502020204030204" pitchFamily="34" charset="0"/>
              </a:rPr>
              <a:t>0.2%)</a:t>
            </a:r>
            <a:r>
              <a:rPr lang="en-GB" sz="1500" spc="7">
                <a:solidFill>
                  <a:srgbClr val="001F60"/>
                </a:solidFill>
                <a:latin typeface="Calibri" panose="020F0502020204030204"/>
                <a:cs typeface="Calibri" panose="020F0502020204030204" pitchFamily="34" charset="0"/>
              </a:rPr>
              <a:t> </a:t>
            </a:r>
            <a:r>
              <a:rPr lang="en-GB" sz="1500" spc="17">
                <a:solidFill>
                  <a:srgbClr val="001F60"/>
                </a:solidFill>
                <a:latin typeface="Calibri" panose="020F0502020204030204"/>
                <a:cs typeface="Calibri" panose="020F0502020204030204" pitchFamily="34" charset="0"/>
              </a:rPr>
              <a:t>(337,000 </a:t>
            </a:r>
            <a:r>
              <a:rPr lang="en-GB" sz="1500" spc="14">
                <a:solidFill>
                  <a:srgbClr val="001F60"/>
                </a:solidFill>
                <a:latin typeface="Calibri" panose="020F0502020204030204"/>
                <a:cs typeface="Calibri" panose="020F0502020204030204" pitchFamily="34" charset="0"/>
              </a:rPr>
              <a:t>in</a:t>
            </a:r>
            <a:r>
              <a:rPr lang="en-GB" sz="1500" spc="7">
                <a:solidFill>
                  <a:srgbClr val="001F60"/>
                </a:solidFill>
                <a:latin typeface="Calibri" panose="020F0502020204030204"/>
                <a:cs typeface="Calibri" panose="020F0502020204030204" pitchFamily="34" charset="0"/>
              </a:rPr>
              <a:t> </a:t>
            </a:r>
            <a:r>
              <a:rPr lang="en-GB" sz="1500" spc="86">
                <a:solidFill>
                  <a:srgbClr val="001F60"/>
                </a:solidFill>
                <a:latin typeface="Calibri" panose="020F0502020204030204"/>
                <a:cs typeface="Calibri" panose="020F0502020204030204" pitchFamily="34" charset="0"/>
              </a:rPr>
              <a:t>FHC);</a:t>
            </a:r>
            <a:endParaRPr lang="en-GB" sz="1500" spc="15">
              <a:solidFill>
                <a:srgbClr val="001F60"/>
              </a:solidFill>
              <a:latin typeface="Calibri" panose="020F0502020204030204"/>
              <a:cs typeface="Calibri"/>
            </a:endParaRPr>
          </a:p>
          <a:p>
            <a:pPr marL="493848" lvl="1" indent="-122873" defTabSz="685800">
              <a:spcBef>
                <a:spcPts val="101"/>
              </a:spcBef>
              <a:buClr>
                <a:srgbClr val="525252"/>
              </a:buClr>
              <a:buSzPct val="50000"/>
              <a:buFont typeface="Arial Unicode MS"/>
              <a:buChar char="●"/>
              <a:tabLst>
                <a:tab pos="151448" algn="l"/>
                <a:tab pos="3751898" algn="l"/>
              </a:tabLst>
            </a:pPr>
            <a:r>
              <a:rPr lang="en-GB" sz="1500" spc="15">
                <a:solidFill>
                  <a:srgbClr val="001F60"/>
                </a:solidFill>
                <a:latin typeface="Calibri" panose="020F0502020204030204"/>
                <a:cs typeface="Calibri"/>
              </a:rPr>
              <a:t>p </a:t>
            </a:r>
            <a:r>
              <a:rPr lang="en-GB" sz="1500" spc="11">
                <a:solidFill>
                  <a:srgbClr val="001F60"/>
                </a:solidFill>
                <a:latin typeface="Calibri" panose="020F0502020204030204"/>
                <a:cs typeface="Calibri"/>
              </a:rPr>
              <a:t>reconstruction </a:t>
            </a:r>
            <a:r>
              <a:rPr lang="en-GB" sz="1500">
                <a:solidFill>
                  <a:srgbClr val="001F60"/>
                </a:solidFill>
                <a:latin typeface="Calibri" panose="020F0502020204030204"/>
                <a:cs typeface="Calibri"/>
              </a:rPr>
              <a:t>and  </a:t>
            </a:r>
            <a:r>
              <a:rPr lang="en-GB" sz="1500" spc="11">
                <a:solidFill>
                  <a:srgbClr val="001F60"/>
                </a:solidFill>
                <a:latin typeface="Calibri" panose="020F0502020204030204"/>
                <a:cs typeface="Calibri"/>
              </a:rPr>
              <a:t>identification, vertex, </a:t>
            </a:r>
            <a:r>
              <a:rPr lang="en-GB" sz="1500" spc="19">
                <a:solidFill>
                  <a:srgbClr val="001F60"/>
                </a:solidFill>
                <a:latin typeface="Calibri" panose="020F0502020204030204"/>
                <a:cs typeface="Calibri"/>
              </a:rPr>
              <a:t>etc.  </a:t>
            </a:r>
            <a:r>
              <a:rPr lang="en-GB" sz="1500" spc="8">
                <a:solidFill>
                  <a:srgbClr val="001F60"/>
                </a:solidFill>
                <a:latin typeface="Calibri" panose="020F0502020204030204"/>
                <a:cs typeface="Calibri"/>
              </a:rPr>
              <a:t>from  </a:t>
            </a:r>
            <a:r>
              <a:rPr lang="el-GR" sz="1500" spc="45">
                <a:solidFill>
                  <a:srgbClr val="001F60"/>
                </a:solidFill>
                <a:latin typeface="Calibri" panose="020F0502020204030204"/>
                <a:cs typeface="Arial"/>
              </a:rPr>
              <a:t>Λ</a:t>
            </a:r>
            <a:r>
              <a:rPr lang="el-GR" sz="1500" spc="-8">
                <a:solidFill>
                  <a:srgbClr val="001F60"/>
                </a:solidFill>
                <a:latin typeface="Calibri" panose="020F0502020204030204"/>
                <a:cs typeface="Arial"/>
              </a:rPr>
              <a:t> </a:t>
            </a:r>
            <a:r>
              <a:rPr lang="el-GR" sz="1500" spc="326">
                <a:solidFill>
                  <a:srgbClr val="001F60"/>
                </a:solidFill>
                <a:latin typeface="Calibri" panose="020F0502020204030204"/>
                <a:cs typeface="Arial Unicode MS"/>
              </a:rPr>
              <a:t>→</a:t>
            </a:r>
            <a:r>
              <a:rPr lang="el-GR" sz="1500" spc="19">
                <a:solidFill>
                  <a:srgbClr val="001F60"/>
                </a:solidFill>
                <a:latin typeface="Calibri" panose="020F0502020204030204"/>
                <a:cs typeface="Arial Unicode MS"/>
              </a:rPr>
              <a:t> </a:t>
            </a:r>
            <a:r>
              <a:rPr lang="en-GB" sz="1500" spc="-79">
                <a:solidFill>
                  <a:srgbClr val="001F60"/>
                </a:solidFill>
                <a:latin typeface="Calibri" panose="020F0502020204030204"/>
                <a:cs typeface="Arial"/>
              </a:rPr>
              <a:t>p</a:t>
            </a:r>
            <a:r>
              <a:rPr lang="el-GR" sz="1500" spc="-79">
                <a:solidFill>
                  <a:srgbClr val="001F60"/>
                </a:solidFill>
                <a:latin typeface="Calibri" panose="020F0502020204030204"/>
                <a:cs typeface="Arial"/>
              </a:rPr>
              <a:t>π	</a:t>
            </a:r>
            <a:r>
              <a:rPr lang="en-GB" sz="1500" spc="15">
                <a:solidFill>
                  <a:srgbClr val="001F60"/>
                </a:solidFill>
                <a:latin typeface="Calibri" panose="020F0502020204030204"/>
                <a:cs typeface="Calibri"/>
              </a:rPr>
              <a:t>in </a:t>
            </a:r>
            <a:r>
              <a:rPr lang="en-GB" sz="1500" spc="184">
                <a:solidFill>
                  <a:srgbClr val="001F60"/>
                </a:solidFill>
                <a:latin typeface="Calibri" panose="020F0502020204030204"/>
                <a:cs typeface="Calibri"/>
              </a:rPr>
              <a:t>STT </a:t>
            </a:r>
            <a:r>
              <a:rPr lang="en-GB" sz="1500" spc="8">
                <a:solidFill>
                  <a:srgbClr val="001F60"/>
                </a:solidFill>
                <a:latin typeface="Calibri" panose="020F0502020204030204"/>
                <a:cs typeface="Calibri"/>
              </a:rPr>
              <a:t>volume </a:t>
            </a:r>
            <a:r>
              <a:rPr lang="en-GB" sz="1500" spc="19">
                <a:solidFill>
                  <a:srgbClr val="001F60"/>
                </a:solidFill>
                <a:latin typeface="Calibri" panose="020F0502020204030204"/>
                <a:cs typeface="Calibri"/>
              </a:rPr>
              <a:t>(506,000 </a:t>
            </a:r>
            <a:r>
              <a:rPr lang="en-GB" sz="1500" spc="15">
                <a:solidFill>
                  <a:srgbClr val="001F60"/>
                </a:solidFill>
                <a:latin typeface="Calibri" panose="020F0502020204030204"/>
                <a:cs typeface="Calibri"/>
              </a:rPr>
              <a:t>in</a:t>
            </a:r>
            <a:r>
              <a:rPr lang="en-GB" sz="1500" spc="94">
                <a:solidFill>
                  <a:srgbClr val="001F60"/>
                </a:solidFill>
                <a:latin typeface="Calibri" panose="020F0502020204030204"/>
                <a:cs typeface="Calibri"/>
              </a:rPr>
              <a:t> </a:t>
            </a:r>
            <a:r>
              <a:rPr lang="en-GB" sz="1500" spc="98">
                <a:solidFill>
                  <a:srgbClr val="001F60"/>
                </a:solidFill>
                <a:latin typeface="Calibri" panose="020F0502020204030204"/>
                <a:cs typeface="Calibri"/>
              </a:rPr>
              <a:t>FHC);</a:t>
            </a:r>
            <a:endParaRPr lang="en-GB" sz="1500">
              <a:solidFill>
                <a:srgbClr val="001F60"/>
              </a:solidFill>
              <a:latin typeface="Calibri" panose="020F0502020204030204"/>
              <a:cs typeface="Calibri"/>
            </a:endParaRPr>
          </a:p>
          <a:p>
            <a:pPr marL="493848" lvl="1" indent="-122873" defTabSz="685800">
              <a:spcBef>
                <a:spcPts val="79"/>
              </a:spcBef>
              <a:buClr>
                <a:srgbClr val="525252"/>
              </a:buClr>
              <a:buSzPct val="50000"/>
              <a:buFont typeface="Arial Unicode MS"/>
              <a:buChar char="●"/>
              <a:tabLst>
                <a:tab pos="151448" algn="l"/>
              </a:tabLst>
            </a:pPr>
            <a:r>
              <a:rPr lang="en-GB" sz="1500" spc="86">
                <a:solidFill>
                  <a:srgbClr val="001F60"/>
                </a:solidFill>
                <a:latin typeface="Calibri" panose="020F0502020204030204"/>
                <a:cs typeface="Arial"/>
              </a:rPr>
              <a:t>e</a:t>
            </a:r>
            <a:r>
              <a:rPr lang="en-GB" sz="1500" spc="129" baseline="27777">
                <a:solidFill>
                  <a:srgbClr val="001F60"/>
                </a:solidFill>
                <a:latin typeface="Calibri" panose="020F0502020204030204"/>
                <a:cs typeface="Arial"/>
              </a:rPr>
              <a:t>± </a:t>
            </a:r>
            <a:r>
              <a:rPr lang="en-GB" sz="1500" spc="11">
                <a:solidFill>
                  <a:srgbClr val="001F60"/>
                </a:solidFill>
                <a:latin typeface="Calibri" panose="020F0502020204030204"/>
                <a:cs typeface="Calibri"/>
              </a:rPr>
              <a:t>reconstruction </a:t>
            </a:r>
            <a:r>
              <a:rPr lang="en-GB" sz="1500">
                <a:solidFill>
                  <a:srgbClr val="001F60"/>
                </a:solidFill>
                <a:latin typeface="Calibri" panose="020F0502020204030204"/>
                <a:cs typeface="Calibri"/>
              </a:rPr>
              <a:t>and </a:t>
            </a:r>
            <a:r>
              <a:rPr lang="en-GB" sz="1500" spc="11">
                <a:solidFill>
                  <a:srgbClr val="001F60"/>
                </a:solidFill>
                <a:latin typeface="Calibri" panose="020F0502020204030204"/>
                <a:cs typeface="Calibri"/>
              </a:rPr>
              <a:t>identification </a:t>
            </a:r>
            <a:r>
              <a:rPr lang="en-GB" sz="1500" spc="8">
                <a:solidFill>
                  <a:srgbClr val="001F60"/>
                </a:solidFill>
                <a:latin typeface="Calibri" panose="020F0502020204030204"/>
                <a:cs typeface="Calibri"/>
              </a:rPr>
              <a:t>from </a:t>
            </a:r>
            <a:r>
              <a:rPr lang="el-GR" sz="1500" spc="30">
                <a:solidFill>
                  <a:srgbClr val="001F60"/>
                </a:solidFill>
                <a:latin typeface="Calibri" panose="020F0502020204030204"/>
                <a:cs typeface="Arial"/>
              </a:rPr>
              <a:t>γ </a:t>
            </a:r>
            <a:r>
              <a:rPr lang="el-GR" sz="1500" spc="326">
                <a:solidFill>
                  <a:srgbClr val="001F60"/>
                </a:solidFill>
                <a:latin typeface="Calibri" panose="020F0502020204030204"/>
                <a:cs typeface="Arial Unicode MS"/>
              </a:rPr>
              <a:t>→ </a:t>
            </a:r>
            <a:r>
              <a:rPr lang="en-GB" sz="1500" spc="83" err="1">
                <a:solidFill>
                  <a:srgbClr val="001F60"/>
                </a:solidFill>
                <a:latin typeface="Calibri" panose="020F0502020204030204"/>
                <a:cs typeface="Arial"/>
              </a:rPr>
              <a:t>e</a:t>
            </a:r>
            <a:r>
              <a:rPr lang="en-GB" sz="1500" spc="124" baseline="27777" err="1">
                <a:solidFill>
                  <a:srgbClr val="001F60"/>
                </a:solidFill>
                <a:latin typeface="Calibri" panose="020F0502020204030204"/>
                <a:cs typeface="Arial"/>
              </a:rPr>
              <a:t>+</a:t>
            </a:r>
            <a:r>
              <a:rPr lang="en-GB" sz="1500" spc="83" err="1">
                <a:solidFill>
                  <a:srgbClr val="001F60"/>
                </a:solidFill>
                <a:latin typeface="Calibri" panose="020F0502020204030204"/>
                <a:cs typeface="Arial"/>
              </a:rPr>
              <a:t>e</a:t>
            </a:r>
            <a:r>
              <a:rPr lang="en-GB" sz="1500" spc="124" baseline="27777">
                <a:solidFill>
                  <a:srgbClr val="001F60"/>
                </a:solidFill>
                <a:latin typeface="Calibri" panose="020F0502020204030204"/>
                <a:cs typeface="Arial"/>
              </a:rPr>
              <a:t>− </a:t>
            </a:r>
            <a:r>
              <a:rPr lang="en-GB" sz="1500" spc="15">
                <a:solidFill>
                  <a:srgbClr val="001F60"/>
                </a:solidFill>
                <a:latin typeface="Calibri" panose="020F0502020204030204"/>
                <a:cs typeface="Calibri"/>
              </a:rPr>
              <a:t>in </a:t>
            </a:r>
            <a:r>
              <a:rPr lang="en-GB" sz="1500" spc="184">
                <a:solidFill>
                  <a:srgbClr val="001F60"/>
                </a:solidFill>
                <a:latin typeface="Calibri" panose="020F0502020204030204"/>
                <a:cs typeface="Calibri"/>
              </a:rPr>
              <a:t>STT </a:t>
            </a:r>
            <a:r>
              <a:rPr lang="en-GB" sz="1500" spc="8">
                <a:solidFill>
                  <a:srgbClr val="001F60"/>
                </a:solidFill>
                <a:latin typeface="Calibri" panose="020F0502020204030204"/>
                <a:cs typeface="Calibri"/>
              </a:rPr>
              <a:t>volume </a:t>
            </a:r>
            <a:r>
              <a:rPr lang="en-GB" sz="1500" spc="26">
                <a:solidFill>
                  <a:srgbClr val="001F60"/>
                </a:solidFill>
                <a:latin typeface="Calibri" panose="020F0502020204030204"/>
                <a:cs typeface="Calibri"/>
              </a:rPr>
              <a:t>(</a:t>
            </a:r>
            <a:r>
              <a:rPr lang="en-GB" sz="1500" spc="26">
                <a:solidFill>
                  <a:srgbClr val="001F60"/>
                </a:solidFill>
                <a:latin typeface="Calibri" panose="020F0502020204030204"/>
                <a:cs typeface="Arial"/>
              </a:rPr>
              <a:t>8 </a:t>
            </a:r>
            <a:r>
              <a:rPr lang="en-GB" sz="1500" spc="221">
                <a:solidFill>
                  <a:srgbClr val="001F60"/>
                </a:solidFill>
                <a:latin typeface="Calibri" panose="020F0502020204030204"/>
                <a:cs typeface="Arial Unicode MS"/>
              </a:rPr>
              <a:t>× </a:t>
            </a:r>
            <a:r>
              <a:rPr lang="en-GB" sz="1500" spc="-30">
                <a:solidFill>
                  <a:srgbClr val="001F60"/>
                </a:solidFill>
                <a:latin typeface="Calibri" panose="020F0502020204030204"/>
                <a:cs typeface="Arial"/>
              </a:rPr>
              <a:t>10</a:t>
            </a:r>
            <a:r>
              <a:rPr lang="en-GB" sz="1500" spc="-45" baseline="27777">
                <a:solidFill>
                  <a:srgbClr val="001F60"/>
                </a:solidFill>
                <a:latin typeface="Calibri" panose="020F0502020204030204"/>
                <a:cs typeface="Arial"/>
              </a:rPr>
              <a:t>6 </a:t>
            </a:r>
            <a:r>
              <a:rPr lang="en-GB" sz="1500" spc="15">
                <a:solidFill>
                  <a:srgbClr val="001F60"/>
                </a:solidFill>
                <a:latin typeface="Calibri" panose="020F0502020204030204"/>
                <a:cs typeface="Calibri"/>
              </a:rPr>
              <a:t>in</a:t>
            </a:r>
            <a:r>
              <a:rPr lang="en-GB" sz="1500" spc="-71">
                <a:solidFill>
                  <a:srgbClr val="001F60"/>
                </a:solidFill>
                <a:latin typeface="Calibri" panose="020F0502020204030204"/>
                <a:cs typeface="Calibri"/>
              </a:rPr>
              <a:t> </a:t>
            </a:r>
            <a:r>
              <a:rPr lang="en-GB" sz="1500" spc="101">
                <a:solidFill>
                  <a:srgbClr val="001F60"/>
                </a:solidFill>
                <a:latin typeface="Calibri" panose="020F0502020204030204"/>
                <a:cs typeface="Calibri"/>
              </a:rPr>
              <a:t>FHC).</a:t>
            </a:r>
          </a:p>
          <a:p>
            <a:pPr marL="245745" indent="-198596" defTabSz="342877">
              <a:spcBef>
                <a:spcPts val="724"/>
              </a:spcBef>
              <a:buClr>
                <a:srgbClr val="44546A">
                  <a:lumMod val="50000"/>
                </a:srgbClr>
              </a:buClr>
              <a:buFont typeface="Arial Unicode MS"/>
              <a:buChar char="◆"/>
              <a:tabLst>
                <a:tab pos="246221" algn="l"/>
                <a:tab pos="4188143" algn="l"/>
                <a:tab pos="5059680" algn="l"/>
              </a:tabLst>
            </a:pPr>
            <a:r>
              <a:rPr lang="en-GB" b="1" spc="41">
                <a:solidFill>
                  <a:srgbClr val="001F60"/>
                </a:solidFill>
                <a:latin typeface="Calibri" panose="020F0502020204030204"/>
                <a:cs typeface="Calibri"/>
              </a:rPr>
              <a:t>“Solid” </a:t>
            </a:r>
            <a:r>
              <a:rPr lang="en-GB" b="1" spc="-4">
                <a:solidFill>
                  <a:srgbClr val="001F60"/>
                </a:solidFill>
                <a:latin typeface="Calibri" panose="020F0502020204030204"/>
                <a:cs typeface="Calibri"/>
              </a:rPr>
              <a:t>Hydrogen  </a:t>
            </a:r>
            <a:r>
              <a:rPr lang="en-GB" b="1">
                <a:solidFill>
                  <a:srgbClr val="001F60"/>
                </a:solidFill>
                <a:latin typeface="Calibri" panose="020F0502020204030204"/>
                <a:cs typeface="Calibri"/>
              </a:rPr>
              <a:t>concept: (anti)</a:t>
            </a:r>
            <a:r>
              <a:rPr lang="en-GB" b="1">
                <a:solidFill>
                  <a:srgbClr val="001F60"/>
                </a:solidFill>
                <a:latin typeface="Symbol" pitchFamily="2" charset="2"/>
                <a:cs typeface="Calibri"/>
              </a:rPr>
              <a:t>n</a:t>
            </a:r>
            <a:r>
              <a:rPr lang="el-GR" b="1" spc="-49">
                <a:solidFill>
                  <a:srgbClr val="001F60"/>
                </a:solidFill>
                <a:latin typeface="Calibri" panose="020F0502020204030204"/>
                <a:cs typeface="Calibri"/>
              </a:rPr>
              <a:t>-</a:t>
            </a:r>
            <a:r>
              <a:rPr lang="en-GB" b="1" spc="-49">
                <a:solidFill>
                  <a:srgbClr val="001F60"/>
                </a:solidFill>
                <a:latin typeface="Calibri" panose="020F0502020204030204"/>
                <a:cs typeface="Calibri"/>
              </a:rPr>
              <a:t>H  </a:t>
            </a:r>
            <a:r>
              <a:rPr lang="en-GB" b="1" spc="-11">
                <a:solidFill>
                  <a:srgbClr val="001F60"/>
                </a:solidFill>
                <a:latin typeface="Calibri" panose="020F0502020204030204"/>
                <a:cs typeface="Calibri"/>
              </a:rPr>
              <a:t>from</a:t>
            </a:r>
            <a:r>
              <a:rPr lang="en-GB" b="1" spc="71">
                <a:solidFill>
                  <a:srgbClr val="001F60"/>
                </a:solidFill>
                <a:latin typeface="Calibri" panose="020F0502020204030204"/>
                <a:cs typeface="Calibri"/>
              </a:rPr>
              <a:t> </a:t>
            </a:r>
            <a:r>
              <a:rPr lang="en-GB" b="1" spc="-4">
                <a:solidFill>
                  <a:srgbClr val="001F60"/>
                </a:solidFill>
                <a:latin typeface="Calibri" panose="020F0502020204030204"/>
                <a:cs typeface="Calibri"/>
              </a:rPr>
              <a:t>subtraction</a:t>
            </a:r>
            <a:r>
              <a:rPr lang="en-GB" b="1" spc="143">
                <a:solidFill>
                  <a:srgbClr val="001F60"/>
                </a:solidFill>
                <a:latin typeface="Calibri" panose="020F0502020204030204"/>
                <a:cs typeface="Calibri"/>
              </a:rPr>
              <a:t> </a:t>
            </a:r>
            <a:r>
              <a:rPr lang="en-GB" b="1" spc="-15">
                <a:solidFill>
                  <a:srgbClr val="001F60"/>
                </a:solidFill>
                <a:latin typeface="Calibri" panose="020F0502020204030204"/>
                <a:cs typeface="Calibri"/>
              </a:rPr>
              <a:t>of </a:t>
            </a:r>
            <a:r>
              <a:rPr lang="en-GB" b="1" spc="-60">
                <a:solidFill>
                  <a:srgbClr val="001F60"/>
                </a:solidFill>
                <a:latin typeface="Calibri" panose="020F0502020204030204"/>
                <a:cs typeface="Arial"/>
              </a:rPr>
              <a:t>CH</a:t>
            </a:r>
            <a:r>
              <a:rPr lang="en-GB" b="1" spc="-90" baseline="-12077">
                <a:solidFill>
                  <a:srgbClr val="001F60"/>
                </a:solidFill>
                <a:latin typeface="Calibri" panose="020F0502020204030204"/>
                <a:cs typeface="Arial"/>
              </a:rPr>
              <a:t>2  </a:t>
            </a:r>
            <a:r>
              <a:rPr lang="en-GB" b="1" spc="105">
                <a:solidFill>
                  <a:srgbClr val="001F60"/>
                </a:solidFill>
                <a:latin typeface="Calibri" panose="020F0502020204030204"/>
                <a:cs typeface="Arial"/>
              </a:rPr>
              <a:t>and </a:t>
            </a:r>
            <a:r>
              <a:rPr lang="en-GB" b="1" spc="-113">
                <a:solidFill>
                  <a:srgbClr val="001F60"/>
                </a:solidFill>
                <a:latin typeface="Calibri" panose="020F0502020204030204"/>
                <a:cs typeface="Arial"/>
              </a:rPr>
              <a:t>C  </a:t>
            </a:r>
            <a:r>
              <a:rPr lang="en-GB" b="1" spc="-19">
                <a:solidFill>
                  <a:srgbClr val="001F60"/>
                </a:solidFill>
                <a:latin typeface="Calibri" panose="020F0502020204030204"/>
                <a:cs typeface="Calibri"/>
              </a:rPr>
              <a:t>targets:</a:t>
            </a:r>
            <a:endParaRPr lang="en-GB" b="1">
              <a:solidFill>
                <a:srgbClr val="001F60"/>
              </a:solidFill>
              <a:latin typeface="Calibri" panose="020F0502020204030204"/>
              <a:cs typeface="Calibri"/>
            </a:endParaRPr>
          </a:p>
          <a:p>
            <a:pPr marL="491490" lvl="1" indent="-122873" defTabSz="342877">
              <a:spcBef>
                <a:spcPts val="555"/>
              </a:spcBef>
              <a:buClr>
                <a:srgbClr val="525252"/>
              </a:buClr>
              <a:buSzPct val="50000"/>
              <a:buFont typeface="Arial Unicode MS"/>
              <a:buChar char="●"/>
              <a:tabLst>
                <a:tab pos="491966" algn="l"/>
              </a:tabLst>
            </a:pPr>
            <a:r>
              <a:rPr lang="en-GB" sz="1500" spc="34">
                <a:solidFill>
                  <a:srgbClr val="001F60"/>
                </a:solidFill>
                <a:latin typeface="Calibri" panose="020F0502020204030204"/>
                <a:cs typeface="Calibri"/>
              </a:rPr>
              <a:t>Exploits </a:t>
            </a:r>
            <a:r>
              <a:rPr lang="en-GB" sz="1500" spc="8">
                <a:solidFill>
                  <a:srgbClr val="001F60"/>
                </a:solidFill>
                <a:latin typeface="Calibri" panose="020F0502020204030204"/>
                <a:cs typeface="Calibri"/>
              </a:rPr>
              <a:t>high resolutions </a:t>
            </a:r>
            <a:r>
              <a:rPr lang="en-GB" sz="1500" spc="98">
                <a:solidFill>
                  <a:srgbClr val="001F60"/>
                </a:solidFill>
                <a:latin typeface="Calibri" panose="020F0502020204030204"/>
                <a:cs typeface="Calibri"/>
              </a:rPr>
              <a:t>&amp; </a:t>
            </a:r>
            <a:r>
              <a:rPr lang="en-GB" sz="1500" spc="15">
                <a:solidFill>
                  <a:srgbClr val="001F60"/>
                </a:solidFill>
                <a:latin typeface="Calibri" panose="020F0502020204030204"/>
                <a:cs typeface="Calibri"/>
              </a:rPr>
              <a:t>control </a:t>
            </a:r>
            <a:r>
              <a:rPr lang="en-GB" sz="1500">
                <a:solidFill>
                  <a:srgbClr val="001F60"/>
                </a:solidFill>
                <a:latin typeface="Calibri" panose="020F0502020204030204"/>
                <a:cs typeface="Calibri"/>
              </a:rPr>
              <a:t>of </a:t>
            </a:r>
            <a:r>
              <a:rPr lang="en-GB" sz="1500" spc="11">
                <a:solidFill>
                  <a:srgbClr val="001F60"/>
                </a:solidFill>
                <a:latin typeface="Calibri" panose="020F0502020204030204"/>
                <a:cs typeface="Calibri"/>
              </a:rPr>
              <a:t>chemical </a:t>
            </a:r>
            <a:r>
              <a:rPr lang="en-GB" sz="1500" spc="15">
                <a:solidFill>
                  <a:srgbClr val="001F60"/>
                </a:solidFill>
                <a:latin typeface="Calibri" panose="020F0502020204030204"/>
                <a:cs typeface="Calibri"/>
              </a:rPr>
              <a:t>composition </a:t>
            </a:r>
            <a:r>
              <a:rPr lang="en-GB" sz="1500">
                <a:solidFill>
                  <a:srgbClr val="001F60"/>
                </a:solidFill>
                <a:latin typeface="Calibri" panose="020F0502020204030204"/>
                <a:cs typeface="Calibri"/>
              </a:rPr>
              <a:t>and mass of targets </a:t>
            </a:r>
            <a:r>
              <a:rPr lang="en-GB" sz="1500" spc="15">
                <a:solidFill>
                  <a:srgbClr val="001F60"/>
                </a:solidFill>
                <a:latin typeface="Calibri" panose="020F0502020204030204"/>
                <a:cs typeface="Calibri"/>
              </a:rPr>
              <a:t>in</a:t>
            </a:r>
            <a:r>
              <a:rPr lang="en-GB" sz="1500" spc="225">
                <a:solidFill>
                  <a:srgbClr val="001F60"/>
                </a:solidFill>
                <a:latin typeface="Calibri" panose="020F0502020204030204"/>
                <a:cs typeface="Calibri"/>
              </a:rPr>
              <a:t> </a:t>
            </a:r>
            <a:r>
              <a:rPr lang="en-GB" sz="1500" spc="143">
                <a:solidFill>
                  <a:srgbClr val="001F60"/>
                </a:solidFill>
                <a:latin typeface="Calibri" panose="020F0502020204030204"/>
                <a:cs typeface="Calibri"/>
              </a:rPr>
              <a:t>STT;</a:t>
            </a:r>
            <a:endParaRPr lang="en-GB" sz="1500">
              <a:solidFill>
                <a:srgbClr val="001F60"/>
              </a:solidFill>
              <a:latin typeface="Calibri" panose="020F0502020204030204"/>
              <a:cs typeface="Calibri"/>
            </a:endParaRPr>
          </a:p>
          <a:p>
            <a:pPr marL="491490" lvl="1" indent="-122873" defTabSz="342877">
              <a:spcBef>
                <a:spcPts val="79"/>
              </a:spcBef>
              <a:buClr>
                <a:srgbClr val="525252"/>
              </a:buClr>
              <a:buSzPct val="50000"/>
              <a:buFont typeface="Arial Unicode MS"/>
              <a:buChar char="●"/>
              <a:tabLst>
                <a:tab pos="491966" algn="l"/>
              </a:tabLst>
            </a:pPr>
            <a:r>
              <a:rPr lang="en-GB" sz="1500" spc="11">
                <a:solidFill>
                  <a:srgbClr val="001F60"/>
                </a:solidFill>
                <a:latin typeface="Calibri" panose="020F0502020204030204"/>
                <a:cs typeface="Calibri"/>
              </a:rPr>
              <a:t>Allows for </a:t>
            </a:r>
            <a:r>
              <a:rPr lang="en-GB" sz="1500" b="1" spc="11">
                <a:solidFill>
                  <a:srgbClr val="001F60"/>
                </a:solidFill>
                <a:latin typeface="Calibri" panose="020F0502020204030204"/>
                <a:cs typeface="Calibri"/>
              </a:rPr>
              <a:t>model-independen</a:t>
            </a:r>
            <a:r>
              <a:rPr lang="en-GB" sz="1500" spc="11">
                <a:solidFill>
                  <a:srgbClr val="001F60"/>
                </a:solidFill>
                <a:latin typeface="Calibri" panose="020F0502020204030204"/>
                <a:cs typeface="Calibri"/>
              </a:rPr>
              <a:t>t </a:t>
            </a:r>
            <a:r>
              <a:rPr lang="en-GB" sz="1500">
                <a:solidFill>
                  <a:srgbClr val="001F60"/>
                </a:solidFill>
                <a:latin typeface="Calibri" panose="020F0502020204030204"/>
                <a:cs typeface="Calibri"/>
              </a:rPr>
              <a:t>data </a:t>
            </a:r>
            <a:r>
              <a:rPr lang="en-GB" sz="1500" spc="11">
                <a:solidFill>
                  <a:srgbClr val="001F60"/>
                </a:solidFill>
                <a:latin typeface="Calibri" panose="020F0502020204030204"/>
                <a:cs typeface="Calibri"/>
              </a:rPr>
              <a:t>subtraction </a:t>
            </a:r>
            <a:r>
              <a:rPr lang="en-GB" sz="1500">
                <a:solidFill>
                  <a:srgbClr val="001F60"/>
                </a:solidFill>
                <a:latin typeface="Calibri" panose="020F0502020204030204"/>
                <a:cs typeface="Calibri"/>
              </a:rPr>
              <a:t>of </a:t>
            </a:r>
            <a:r>
              <a:rPr lang="en-GB" sz="1500" spc="8">
                <a:solidFill>
                  <a:srgbClr val="001F60"/>
                </a:solidFill>
                <a:latin typeface="Calibri" panose="020F0502020204030204"/>
                <a:cs typeface="Calibri"/>
              </a:rPr>
              <a:t>dedicated </a:t>
            </a:r>
            <a:r>
              <a:rPr lang="en-GB" sz="1500" spc="139">
                <a:solidFill>
                  <a:srgbClr val="001F60"/>
                </a:solidFill>
                <a:latin typeface="Calibri" panose="020F0502020204030204"/>
                <a:cs typeface="Calibri"/>
              </a:rPr>
              <a:t>C </a:t>
            </a:r>
            <a:r>
              <a:rPr lang="en-GB" sz="1500" spc="23">
                <a:solidFill>
                  <a:srgbClr val="001F60"/>
                </a:solidFill>
                <a:latin typeface="Calibri" panose="020F0502020204030204"/>
                <a:cs typeface="Calibri"/>
              </a:rPr>
              <a:t>(graphite) </a:t>
            </a:r>
            <a:r>
              <a:rPr lang="en-GB" sz="1500">
                <a:solidFill>
                  <a:srgbClr val="001F60"/>
                </a:solidFill>
                <a:latin typeface="Calibri" panose="020F0502020204030204"/>
                <a:cs typeface="Calibri"/>
              </a:rPr>
              <a:t>target </a:t>
            </a:r>
            <a:r>
              <a:rPr lang="en-GB" sz="1500" spc="8">
                <a:solidFill>
                  <a:srgbClr val="001F60"/>
                </a:solidFill>
                <a:latin typeface="Calibri" panose="020F0502020204030204"/>
                <a:cs typeface="Calibri"/>
              </a:rPr>
              <a:t>from main </a:t>
            </a:r>
            <a:r>
              <a:rPr lang="en-GB" sz="1500" spc="83">
                <a:solidFill>
                  <a:srgbClr val="001F60"/>
                </a:solidFill>
                <a:latin typeface="Calibri" panose="020F0502020204030204"/>
                <a:cs typeface="Calibri"/>
              </a:rPr>
              <a:t>CH</a:t>
            </a:r>
            <a:r>
              <a:rPr lang="en-GB" sz="1500" spc="124" baseline="-11111">
                <a:solidFill>
                  <a:srgbClr val="001F60"/>
                </a:solidFill>
                <a:latin typeface="Arial"/>
                <a:cs typeface="Arial"/>
              </a:rPr>
              <a:t>2</a:t>
            </a:r>
            <a:r>
              <a:rPr lang="en-GB" sz="1500" spc="360" baseline="-11111">
                <a:solidFill>
                  <a:srgbClr val="001F60"/>
                </a:solidFill>
                <a:latin typeface="Arial"/>
                <a:cs typeface="Arial"/>
              </a:rPr>
              <a:t> </a:t>
            </a:r>
            <a:r>
              <a:rPr lang="en-GB" sz="1500">
                <a:solidFill>
                  <a:srgbClr val="001F60"/>
                </a:solidFill>
                <a:latin typeface="Calibri" panose="020F0502020204030204"/>
                <a:cs typeface="Calibri"/>
              </a:rPr>
              <a:t>target;</a:t>
            </a:r>
          </a:p>
          <a:p>
            <a:pPr marL="491490" marR="550545" lvl="1" indent="-122873" defTabSz="342877">
              <a:lnSpc>
                <a:spcPct val="102499"/>
              </a:lnSpc>
              <a:spcBef>
                <a:spcPts val="45"/>
              </a:spcBef>
              <a:buClr>
                <a:srgbClr val="525252"/>
              </a:buClr>
              <a:buSzPct val="50000"/>
              <a:buFont typeface="Arial Unicode MS"/>
              <a:buChar char="●"/>
              <a:tabLst>
                <a:tab pos="491966" algn="l"/>
              </a:tabLst>
            </a:pPr>
            <a:r>
              <a:rPr lang="en-GB" sz="1500" spc="30">
                <a:solidFill>
                  <a:srgbClr val="001F60"/>
                </a:solidFill>
                <a:latin typeface="Calibri" panose="020F0502020204030204"/>
                <a:cs typeface="Calibri"/>
              </a:rPr>
              <a:t>Kinematic </a:t>
            </a:r>
            <a:r>
              <a:rPr lang="en-GB" sz="1500" spc="8">
                <a:solidFill>
                  <a:srgbClr val="001F60"/>
                </a:solidFill>
                <a:latin typeface="Calibri" panose="020F0502020204030204"/>
                <a:cs typeface="Calibri"/>
              </a:rPr>
              <a:t>selection </a:t>
            </a:r>
            <a:r>
              <a:rPr lang="en-GB" sz="1500">
                <a:solidFill>
                  <a:srgbClr val="001F60"/>
                </a:solidFill>
                <a:latin typeface="Calibri" panose="020F0502020204030204"/>
                <a:cs typeface="Calibri"/>
              </a:rPr>
              <a:t>provides </a:t>
            </a:r>
            <a:r>
              <a:rPr lang="en-GB" sz="1500" b="1" spc="-15">
                <a:solidFill>
                  <a:srgbClr val="001F60"/>
                </a:solidFill>
                <a:latin typeface="Calibri" panose="020F0502020204030204"/>
                <a:cs typeface="Calibri"/>
              </a:rPr>
              <a:t>large </a:t>
            </a:r>
            <a:r>
              <a:rPr lang="en-GB" sz="1500" b="1" spc="105">
                <a:solidFill>
                  <a:srgbClr val="001F60"/>
                </a:solidFill>
                <a:latin typeface="Calibri" panose="020F0502020204030204"/>
                <a:cs typeface="Calibri"/>
              </a:rPr>
              <a:t>H </a:t>
            </a:r>
            <a:r>
              <a:rPr lang="en-GB" sz="1500" b="1">
                <a:solidFill>
                  <a:srgbClr val="001F60"/>
                </a:solidFill>
                <a:latin typeface="Calibri" panose="020F0502020204030204"/>
                <a:cs typeface="Calibri"/>
              </a:rPr>
              <a:t>samples</a:t>
            </a:r>
            <a:r>
              <a:rPr lang="en-GB" sz="1500">
                <a:solidFill>
                  <a:srgbClr val="001F60"/>
                </a:solidFill>
                <a:latin typeface="Calibri" panose="020F0502020204030204"/>
                <a:cs typeface="Calibri"/>
              </a:rPr>
              <a:t> of </a:t>
            </a:r>
            <a:r>
              <a:rPr lang="en-GB" sz="1500" spc="11">
                <a:solidFill>
                  <a:srgbClr val="001F60"/>
                </a:solidFill>
                <a:latin typeface="Calibri" panose="020F0502020204030204"/>
                <a:cs typeface="Calibri"/>
              </a:rPr>
              <a:t>inclusive </a:t>
            </a:r>
            <a:r>
              <a:rPr lang="en-GB" sz="1500" spc="98">
                <a:solidFill>
                  <a:srgbClr val="001F60"/>
                </a:solidFill>
                <a:latin typeface="Calibri" panose="020F0502020204030204"/>
                <a:cs typeface="Calibri"/>
              </a:rPr>
              <a:t>&amp; </a:t>
            </a:r>
            <a:r>
              <a:rPr lang="en-GB" sz="1500" spc="11">
                <a:solidFill>
                  <a:srgbClr val="001F60"/>
                </a:solidFill>
                <a:latin typeface="Calibri" panose="020F0502020204030204"/>
                <a:cs typeface="Calibri"/>
              </a:rPr>
              <a:t>exclusive </a:t>
            </a:r>
            <a:r>
              <a:rPr lang="en-GB" sz="1500" spc="135">
                <a:solidFill>
                  <a:srgbClr val="001F60"/>
                </a:solidFill>
                <a:latin typeface="Calibri" panose="020F0502020204030204"/>
                <a:cs typeface="Calibri"/>
              </a:rPr>
              <a:t>CC </a:t>
            </a:r>
            <a:r>
              <a:rPr lang="en-GB" sz="1500" spc="8">
                <a:solidFill>
                  <a:srgbClr val="001F60"/>
                </a:solidFill>
                <a:latin typeface="Calibri" panose="020F0502020204030204"/>
                <a:cs typeface="Calibri"/>
              </a:rPr>
              <a:t>topologies  </a:t>
            </a:r>
            <a:r>
              <a:rPr lang="en-GB" sz="1500" b="1" spc="11">
                <a:solidFill>
                  <a:srgbClr val="001F60"/>
                </a:solidFill>
                <a:latin typeface="Calibri" panose="020F0502020204030204"/>
                <a:cs typeface="Calibri"/>
              </a:rPr>
              <a:t>with</a:t>
            </a:r>
            <a:r>
              <a:rPr lang="en-GB" sz="1500" spc="11">
                <a:solidFill>
                  <a:srgbClr val="001F60"/>
                </a:solidFill>
                <a:latin typeface="Calibri" panose="020F0502020204030204"/>
                <a:cs typeface="Calibri"/>
              </a:rPr>
              <a:t> </a:t>
            </a:r>
            <a:r>
              <a:rPr lang="en-GB" sz="1500" b="1" spc="34">
                <a:solidFill>
                  <a:srgbClr val="001F60"/>
                </a:solidFill>
                <a:latin typeface="Calibri" panose="020F0502020204030204"/>
                <a:cs typeface="Calibri"/>
              </a:rPr>
              <a:t>80-95% </a:t>
            </a:r>
            <a:r>
              <a:rPr lang="en-GB" sz="1500" b="1" spc="11">
                <a:solidFill>
                  <a:srgbClr val="001F60"/>
                </a:solidFill>
                <a:latin typeface="Calibri" panose="020F0502020204030204"/>
                <a:cs typeface="Calibri"/>
              </a:rPr>
              <a:t>purity </a:t>
            </a:r>
            <a:r>
              <a:rPr lang="en-GB" sz="1500" b="1">
                <a:solidFill>
                  <a:srgbClr val="001F60"/>
                </a:solidFill>
                <a:latin typeface="Calibri" panose="020F0502020204030204"/>
                <a:cs typeface="Calibri"/>
              </a:rPr>
              <a:t>and </a:t>
            </a:r>
            <a:r>
              <a:rPr lang="en-GB" sz="1500" b="1" spc="34">
                <a:solidFill>
                  <a:srgbClr val="001F60"/>
                </a:solidFill>
                <a:latin typeface="Calibri" panose="020F0502020204030204"/>
                <a:cs typeface="Calibri"/>
              </a:rPr>
              <a:t>75-96% </a:t>
            </a:r>
            <a:r>
              <a:rPr lang="en-GB" sz="1500" b="1" spc="15">
                <a:solidFill>
                  <a:srgbClr val="001F60"/>
                </a:solidFill>
                <a:latin typeface="Calibri" panose="020F0502020204030204"/>
                <a:cs typeface="Calibri"/>
              </a:rPr>
              <a:t>e</a:t>
            </a:r>
            <a:r>
              <a:rPr lang="en-GB" sz="1500" b="1" spc="15">
                <a:solidFill>
                  <a:srgbClr val="001F60"/>
                </a:solidFill>
                <a:latin typeface="Arial Unicode MS"/>
                <a:cs typeface="Arial Unicode MS"/>
              </a:rPr>
              <a:t>ﬃ</a:t>
            </a:r>
            <a:r>
              <a:rPr lang="en-GB" sz="1500" b="1" spc="15">
                <a:solidFill>
                  <a:srgbClr val="001F60"/>
                </a:solidFill>
                <a:latin typeface="Calibri" panose="020F0502020204030204"/>
                <a:cs typeface="Calibri"/>
              </a:rPr>
              <a:t>ciency</a:t>
            </a:r>
            <a:r>
              <a:rPr lang="en-GB" sz="1500" b="1" spc="34">
                <a:solidFill>
                  <a:srgbClr val="001F60"/>
                </a:solidFill>
                <a:latin typeface="Calibri" panose="020F0502020204030204"/>
                <a:cs typeface="Calibri"/>
              </a:rPr>
              <a:t> </a:t>
            </a:r>
            <a:r>
              <a:rPr lang="en-GB" sz="1500" spc="-4">
                <a:solidFill>
                  <a:srgbClr val="001F60"/>
                </a:solidFill>
                <a:latin typeface="Calibri" panose="020F0502020204030204"/>
                <a:cs typeface="Calibri"/>
              </a:rPr>
              <a:t>before </a:t>
            </a:r>
            <a:r>
              <a:rPr lang="en-GB" sz="1500" spc="15">
                <a:solidFill>
                  <a:srgbClr val="001F60"/>
                </a:solidFill>
                <a:latin typeface="Calibri" panose="020F0502020204030204"/>
                <a:cs typeface="Calibri"/>
              </a:rPr>
              <a:t>subtraction</a:t>
            </a:r>
          </a:p>
          <a:p>
            <a:pPr marL="25741" marR="550545" defTabSz="342877">
              <a:lnSpc>
                <a:spcPct val="102499"/>
              </a:lnSpc>
              <a:spcBef>
                <a:spcPts val="45"/>
              </a:spcBef>
              <a:buClr>
                <a:srgbClr val="525252"/>
              </a:buClr>
              <a:buSzPct val="50000"/>
              <a:tabLst>
                <a:tab pos="491966" algn="l"/>
              </a:tabLst>
            </a:pPr>
            <a:endParaRPr lang="en-GB" spc="15">
              <a:solidFill>
                <a:srgbClr val="001F60"/>
              </a:solidFill>
              <a:latin typeface="Calibri" panose="020F0502020204030204"/>
              <a:cs typeface="Calibri"/>
            </a:endParaRPr>
          </a:p>
          <a:p>
            <a:pPr marL="25741" marR="550545" defTabSz="342877">
              <a:lnSpc>
                <a:spcPct val="102499"/>
              </a:lnSpc>
              <a:spcBef>
                <a:spcPts val="45"/>
              </a:spcBef>
              <a:buClr>
                <a:srgbClr val="525252"/>
              </a:buClr>
              <a:buSzPct val="50000"/>
              <a:tabLst>
                <a:tab pos="491966" algn="l"/>
              </a:tabLst>
            </a:pPr>
            <a:r>
              <a:rPr lang="en-GB">
                <a:solidFill>
                  <a:srgbClr val="C00000"/>
                </a:solidFill>
                <a:latin typeface="Calibri" panose="020F0502020204030204"/>
                <a:cs typeface="Calibri"/>
              </a:rPr>
              <a:t>A viable </a:t>
            </a:r>
            <a:r>
              <a:rPr lang="en-GB" spc="-23">
                <a:solidFill>
                  <a:srgbClr val="C00000"/>
                </a:solidFill>
                <a:latin typeface="Calibri" panose="020F0502020204030204"/>
                <a:cs typeface="Calibri"/>
              </a:rPr>
              <a:t>and </a:t>
            </a:r>
            <a:r>
              <a:rPr lang="en-GB" spc="-8">
                <a:solidFill>
                  <a:srgbClr val="C00000"/>
                </a:solidFill>
                <a:latin typeface="Calibri" panose="020F0502020204030204"/>
                <a:cs typeface="Calibri"/>
              </a:rPr>
              <a:t>realistic </a:t>
            </a:r>
            <a:r>
              <a:rPr lang="en-GB" spc="-15">
                <a:solidFill>
                  <a:srgbClr val="C00000"/>
                </a:solidFill>
                <a:latin typeface="Calibri" panose="020F0502020204030204"/>
                <a:cs typeface="Calibri"/>
              </a:rPr>
              <a:t>alternative </a:t>
            </a:r>
            <a:r>
              <a:rPr lang="en-GB">
                <a:solidFill>
                  <a:srgbClr val="C00000"/>
                </a:solidFill>
                <a:latin typeface="Calibri" panose="020F0502020204030204"/>
                <a:cs typeface="Calibri"/>
              </a:rPr>
              <a:t>to </a:t>
            </a:r>
            <a:r>
              <a:rPr lang="en-GB" spc="-4">
                <a:solidFill>
                  <a:srgbClr val="C00000"/>
                </a:solidFill>
                <a:latin typeface="Calibri" panose="020F0502020204030204"/>
                <a:cs typeface="Calibri"/>
              </a:rPr>
              <a:t>liquid </a:t>
            </a:r>
            <a:r>
              <a:rPr lang="en-GB" spc="34">
                <a:solidFill>
                  <a:srgbClr val="C00000"/>
                </a:solidFill>
                <a:latin typeface="Calibri" panose="020F0502020204030204"/>
                <a:cs typeface="Calibri"/>
              </a:rPr>
              <a:t>H</a:t>
            </a:r>
            <a:r>
              <a:rPr lang="en-GB" spc="50" baseline="-12077">
                <a:solidFill>
                  <a:srgbClr val="C00000"/>
                </a:solidFill>
                <a:latin typeface="Arial"/>
                <a:cs typeface="Arial"/>
              </a:rPr>
              <a:t>2</a:t>
            </a:r>
            <a:r>
              <a:rPr lang="en-GB" spc="180" baseline="-12077">
                <a:solidFill>
                  <a:srgbClr val="C00000"/>
                </a:solidFill>
                <a:latin typeface="Arial"/>
                <a:cs typeface="Arial"/>
              </a:rPr>
              <a:t> </a:t>
            </a:r>
            <a:r>
              <a:rPr lang="en-GB" spc="-11">
                <a:solidFill>
                  <a:srgbClr val="C00000"/>
                </a:solidFill>
                <a:latin typeface="Calibri" panose="020F0502020204030204"/>
                <a:cs typeface="Calibri"/>
              </a:rPr>
              <a:t>detectors, a powerful tool for meeting the ND requirements</a:t>
            </a:r>
            <a:endParaRPr lang="en-GB" sz="1350">
              <a:solidFill>
                <a:prstClr val="black"/>
              </a:solidFill>
              <a:latin typeface="Calibri" panose="020F0502020204030204"/>
            </a:endParaRPr>
          </a:p>
        </p:txBody>
      </p:sp>
    </p:spTree>
    <p:extLst>
      <p:ext uri="{BB962C8B-B14F-4D97-AF65-F5344CB8AC3E}">
        <p14:creationId xmlns:p14="http://schemas.microsoft.com/office/powerpoint/2010/main" val="2542582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457200"/>
            <a:ext cx="8081890" cy="434387"/>
          </a:xfrm>
          <a:solidFill>
            <a:srgbClr val="0000CC"/>
          </a:solidFill>
        </p:spPr>
        <p:txBody>
          <a:bodyPr anchor="ctr">
            <a:normAutofit/>
          </a:bodyPr>
          <a:lstStyle/>
          <a:p>
            <a:pPr algn="l" eaLnBrk="1" hangingPunct="1">
              <a:defRPr/>
            </a:pPr>
            <a:r>
              <a:rPr lang="en-US" sz="2400" i="1">
                <a:solidFill>
                  <a:srgbClr val="FFFF00"/>
                </a:solidFill>
              </a:rPr>
              <a:t> GRAIN (</a:t>
            </a:r>
            <a:r>
              <a:rPr lang="en-US" sz="2400" i="1" err="1">
                <a:solidFill>
                  <a:srgbClr val="FFFF00"/>
                </a:solidFill>
              </a:rPr>
              <a:t>GRanular</a:t>
            </a:r>
            <a:r>
              <a:rPr lang="en-US" sz="2400" i="1">
                <a:solidFill>
                  <a:srgbClr val="FFFF00"/>
                </a:solidFill>
              </a:rPr>
              <a:t> Argon for Interactions of Neutrinos)</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4" name="Slide Number Placeholder 3">
            <a:extLst>
              <a:ext uri="{FF2B5EF4-FFF2-40B4-BE49-F238E27FC236}">
                <a16:creationId xmlns:a16="http://schemas.microsoft.com/office/drawing/2014/main" id="{46C6EADC-8F8A-2340-93BD-1CAA39DB6272}"/>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59</a:t>
            </a:fld>
            <a:endParaRPr lang="en-US">
              <a:solidFill>
                <a:prstClr val="black">
                  <a:tint val="75000"/>
                </a:prstClr>
              </a:solidFill>
              <a:latin typeface="Calibri"/>
            </a:endParaRPr>
          </a:p>
        </p:txBody>
      </p:sp>
      <p:pic>
        <p:nvPicPr>
          <p:cNvPr id="2" name="Picture 1">
            <a:extLst>
              <a:ext uri="{FF2B5EF4-FFF2-40B4-BE49-F238E27FC236}">
                <a16:creationId xmlns:a16="http://schemas.microsoft.com/office/drawing/2014/main" id="{1480CDDF-B084-0141-B5C9-A6F718E43B3E}"/>
              </a:ext>
            </a:extLst>
          </p:cNvPr>
          <p:cNvPicPr>
            <a:picLocks noChangeAspect="1"/>
          </p:cNvPicPr>
          <p:nvPr/>
        </p:nvPicPr>
        <p:blipFill>
          <a:blip r:embed="rId3"/>
          <a:stretch>
            <a:fillRect/>
          </a:stretch>
        </p:blipFill>
        <p:spPr>
          <a:xfrm>
            <a:off x="555674" y="1398428"/>
            <a:ext cx="8081890" cy="4594640"/>
          </a:xfrm>
          <a:prstGeom prst="rect">
            <a:avLst/>
          </a:prstGeom>
        </p:spPr>
      </p:pic>
    </p:spTree>
    <p:extLst>
      <p:ext uri="{BB962C8B-B14F-4D97-AF65-F5344CB8AC3E}">
        <p14:creationId xmlns:p14="http://schemas.microsoft.com/office/powerpoint/2010/main" val="606819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2982"/>
            <a:ext cx="9144000" cy="6101618"/>
          </a:xfrm>
          <a:prstGeom prst="rect">
            <a:avLst/>
          </a:prstGeom>
        </p:spPr>
      </p:pic>
    </p:spTree>
    <p:extLst>
      <p:ext uri="{BB962C8B-B14F-4D97-AF65-F5344CB8AC3E}">
        <p14:creationId xmlns:p14="http://schemas.microsoft.com/office/powerpoint/2010/main" val="4237152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381000"/>
            <a:ext cx="8081890" cy="434387"/>
          </a:xfrm>
          <a:solidFill>
            <a:srgbClr val="0000CC"/>
          </a:solidFill>
        </p:spPr>
        <p:txBody>
          <a:bodyPr anchor="ctr">
            <a:normAutofit/>
          </a:bodyPr>
          <a:lstStyle/>
          <a:p>
            <a:pPr algn="l" eaLnBrk="1" hangingPunct="1">
              <a:defRPr/>
            </a:pPr>
            <a:r>
              <a:rPr lang="en-US" sz="2400" i="1">
                <a:solidFill>
                  <a:srgbClr val="FFFF00"/>
                </a:solidFill>
              </a:rPr>
              <a:t> GRAIN</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4" name="Slide Number Placeholder 3">
            <a:extLst>
              <a:ext uri="{FF2B5EF4-FFF2-40B4-BE49-F238E27FC236}">
                <a16:creationId xmlns:a16="http://schemas.microsoft.com/office/drawing/2014/main" id="{46C6EADC-8F8A-2340-93BD-1CAA39DB6272}"/>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60</a:t>
            </a:fld>
            <a:endParaRPr lang="en-US">
              <a:solidFill>
                <a:prstClr val="black">
                  <a:tint val="75000"/>
                </a:prstClr>
              </a:solidFill>
              <a:latin typeface="Calibri"/>
            </a:endParaRPr>
          </a:p>
        </p:txBody>
      </p:sp>
      <p:pic>
        <p:nvPicPr>
          <p:cNvPr id="3" name="Picture 2">
            <a:extLst>
              <a:ext uri="{FF2B5EF4-FFF2-40B4-BE49-F238E27FC236}">
                <a16:creationId xmlns:a16="http://schemas.microsoft.com/office/drawing/2014/main" id="{04D67DAE-534A-B943-BCFD-D29EC73A7C0B}"/>
              </a:ext>
            </a:extLst>
          </p:cNvPr>
          <p:cNvPicPr>
            <a:picLocks noChangeAspect="1"/>
          </p:cNvPicPr>
          <p:nvPr/>
        </p:nvPicPr>
        <p:blipFill>
          <a:blip r:embed="rId3"/>
          <a:stretch>
            <a:fillRect/>
          </a:stretch>
        </p:blipFill>
        <p:spPr>
          <a:xfrm>
            <a:off x="0" y="1465682"/>
            <a:ext cx="8429264" cy="2691420"/>
          </a:xfrm>
          <a:prstGeom prst="rect">
            <a:avLst/>
          </a:prstGeom>
        </p:spPr>
      </p:pic>
      <p:pic>
        <p:nvPicPr>
          <p:cNvPr id="5" name="Picture 4">
            <a:extLst>
              <a:ext uri="{FF2B5EF4-FFF2-40B4-BE49-F238E27FC236}">
                <a16:creationId xmlns:a16="http://schemas.microsoft.com/office/drawing/2014/main" id="{634B07DC-F429-904A-882C-F4EB5DF405CC}"/>
              </a:ext>
            </a:extLst>
          </p:cNvPr>
          <p:cNvPicPr>
            <a:picLocks noChangeAspect="1"/>
          </p:cNvPicPr>
          <p:nvPr/>
        </p:nvPicPr>
        <p:blipFill>
          <a:blip r:embed="rId4"/>
          <a:stretch>
            <a:fillRect/>
          </a:stretch>
        </p:blipFill>
        <p:spPr>
          <a:xfrm>
            <a:off x="2813222" y="4144743"/>
            <a:ext cx="4255746" cy="1856007"/>
          </a:xfrm>
          <a:prstGeom prst="rect">
            <a:avLst/>
          </a:prstGeom>
        </p:spPr>
      </p:pic>
    </p:spTree>
    <p:extLst>
      <p:ext uri="{BB962C8B-B14F-4D97-AF65-F5344CB8AC3E}">
        <p14:creationId xmlns:p14="http://schemas.microsoft.com/office/powerpoint/2010/main" val="2985559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86CA9F-B324-F849-B305-FF6C597CA0C9}"/>
              </a:ext>
            </a:extLst>
          </p:cNvPr>
          <p:cNvPicPr>
            <a:picLocks noChangeAspect="1"/>
          </p:cNvPicPr>
          <p:nvPr/>
        </p:nvPicPr>
        <p:blipFill>
          <a:blip r:embed="rId2"/>
          <a:stretch>
            <a:fillRect/>
          </a:stretch>
        </p:blipFill>
        <p:spPr>
          <a:xfrm>
            <a:off x="891017" y="857250"/>
            <a:ext cx="7361967" cy="5143500"/>
          </a:xfrm>
          <a:prstGeom prst="rect">
            <a:avLst/>
          </a:prstGeom>
        </p:spPr>
      </p:pic>
    </p:spTree>
    <p:extLst>
      <p:ext uri="{BB962C8B-B14F-4D97-AF65-F5344CB8AC3E}">
        <p14:creationId xmlns:p14="http://schemas.microsoft.com/office/powerpoint/2010/main" val="11329959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stretch>
            <a:fillRect/>
          </a:stretch>
        </p:blipFill>
        <p:spPr>
          <a:xfrm>
            <a:off x="3971039" y="1822473"/>
            <a:ext cx="3872262" cy="3497305"/>
          </a:xfrm>
          <a:prstGeom prst="rect">
            <a:avLst/>
          </a:prstGeom>
        </p:spPr>
      </p:pic>
      <p:pic>
        <p:nvPicPr>
          <p:cNvPr id="4" name="Immagine 3"/>
          <p:cNvPicPr>
            <a:picLocks noChangeAspect="1"/>
          </p:cNvPicPr>
          <p:nvPr/>
        </p:nvPicPr>
        <p:blipFill>
          <a:blip r:embed="rId3"/>
          <a:stretch>
            <a:fillRect/>
          </a:stretch>
        </p:blipFill>
        <p:spPr>
          <a:xfrm>
            <a:off x="1266325" y="1621086"/>
            <a:ext cx="2545217" cy="3884804"/>
          </a:xfrm>
          <a:prstGeom prst="rect">
            <a:avLst/>
          </a:prstGeom>
        </p:spPr>
      </p:pic>
      <p:sp>
        <p:nvSpPr>
          <p:cNvPr id="7" name="CasellaDiTesto 6"/>
          <p:cNvSpPr txBox="1"/>
          <p:nvPr/>
        </p:nvSpPr>
        <p:spPr>
          <a:xfrm>
            <a:off x="4779575" y="2072445"/>
            <a:ext cx="303363" cy="268058"/>
          </a:xfrm>
          <a:prstGeom prst="rect">
            <a:avLst/>
          </a:prstGeom>
          <a:noFill/>
        </p:spPr>
        <p:txBody>
          <a:bodyPr wrap="none" lIns="59727" tIns="29863" rIns="59727" bIns="29863" rtlCol="0">
            <a:spAutoFit/>
          </a:bodyPr>
          <a:lstStyle/>
          <a:p>
            <a:pPr defTabSz="342877"/>
            <a:r>
              <a:rPr lang="en-US" sz="1350" dirty="0">
                <a:solidFill>
                  <a:prstClr val="black"/>
                </a:solidFill>
                <a:latin typeface="Calibri"/>
              </a:rPr>
              <a:t>R1</a:t>
            </a:r>
          </a:p>
        </p:txBody>
      </p:sp>
      <p:sp>
        <p:nvSpPr>
          <p:cNvPr id="8" name="CasellaDiTesto 7"/>
          <p:cNvSpPr txBox="1"/>
          <p:nvPr/>
        </p:nvSpPr>
        <p:spPr>
          <a:xfrm>
            <a:off x="6071421" y="2072445"/>
            <a:ext cx="303363" cy="268058"/>
          </a:xfrm>
          <a:prstGeom prst="rect">
            <a:avLst/>
          </a:prstGeom>
          <a:noFill/>
        </p:spPr>
        <p:txBody>
          <a:bodyPr wrap="none" lIns="59727" tIns="29863" rIns="59727" bIns="29863" rtlCol="0">
            <a:spAutoFit/>
          </a:bodyPr>
          <a:lstStyle/>
          <a:p>
            <a:pPr defTabSz="342877"/>
            <a:r>
              <a:rPr lang="en-US" sz="1350" dirty="0">
                <a:solidFill>
                  <a:prstClr val="black"/>
                </a:solidFill>
                <a:latin typeface="Calibri"/>
              </a:rPr>
              <a:t>R2</a:t>
            </a:r>
          </a:p>
        </p:txBody>
      </p:sp>
      <p:sp>
        <p:nvSpPr>
          <p:cNvPr id="9" name="CasellaDiTesto 8"/>
          <p:cNvSpPr txBox="1"/>
          <p:nvPr/>
        </p:nvSpPr>
        <p:spPr>
          <a:xfrm>
            <a:off x="7363270" y="2072445"/>
            <a:ext cx="303363" cy="268058"/>
          </a:xfrm>
          <a:prstGeom prst="rect">
            <a:avLst/>
          </a:prstGeom>
          <a:noFill/>
        </p:spPr>
        <p:txBody>
          <a:bodyPr wrap="none" lIns="59727" tIns="29863" rIns="59727" bIns="29863" rtlCol="0">
            <a:spAutoFit/>
          </a:bodyPr>
          <a:lstStyle/>
          <a:p>
            <a:pPr defTabSz="342877"/>
            <a:r>
              <a:rPr lang="en-US" sz="1350" dirty="0">
                <a:solidFill>
                  <a:prstClr val="black"/>
                </a:solidFill>
                <a:latin typeface="Calibri"/>
              </a:rPr>
              <a:t>R3</a:t>
            </a:r>
          </a:p>
        </p:txBody>
      </p:sp>
      <p:sp>
        <p:nvSpPr>
          <p:cNvPr id="10" name="CasellaDiTesto 9"/>
          <p:cNvSpPr txBox="1"/>
          <p:nvPr/>
        </p:nvSpPr>
        <p:spPr>
          <a:xfrm>
            <a:off x="4775051" y="3811012"/>
            <a:ext cx="280921" cy="268058"/>
          </a:xfrm>
          <a:prstGeom prst="rect">
            <a:avLst/>
          </a:prstGeom>
          <a:noFill/>
        </p:spPr>
        <p:txBody>
          <a:bodyPr wrap="none" lIns="59727" tIns="29863" rIns="59727" bIns="29863" rtlCol="0">
            <a:spAutoFit/>
          </a:bodyPr>
          <a:lstStyle/>
          <a:p>
            <a:pPr defTabSz="342877"/>
            <a:r>
              <a:rPr lang="en-US" sz="1350" dirty="0">
                <a:solidFill>
                  <a:prstClr val="black"/>
                </a:solidFill>
                <a:latin typeface="Calibri"/>
              </a:rPr>
              <a:t>L1</a:t>
            </a:r>
          </a:p>
        </p:txBody>
      </p:sp>
      <p:sp>
        <p:nvSpPr>
          <p:cNvPr id="11" name="CasellaDiTesto 10"/>
          <p:cNvSpPr txBox="1"/>
          <p:nvPr/>
        </p:nvSpPr>
        <p:spPr>
          <a:xfrm>
            <a:off x="6066908" y="3811012"/>
            <a:ext cx="280921" cy="268058"/>
          </a:xfrm>
          <a:prstGeom prst="rect">
            <a:avLst/>
          </a:prstGeom>
          <a:noFill/>
        </p:spPr>
        <p:txBody>
          <a:bodyPr wrap="none" lIns="59727" tIns="29863" rIns="59727" bIns="29863" rtlCol="0">
            <a:spAutoFit/>
          </a:bodyPr>
          <a:lstStyle/>
          <a:p>
            <a:pPr defTabSz="342877"/>
            <a:r>
              <a:rPr lang="en-US" sz="1350" dirty="0">
                <a:solidFill>
                  <a:prstClr val="black"/>
                </a:solidFill>
                <a:latin typeface="Calibri"/>
              </a:rPr>
              <a:t>L2</a:t>
            </a:r>
          </a:p>
        </p:txBody>
      </p:sp>
      <p:sp>
        <p:nvSpPr>
          <p:cNvPr id="12" name="CasellaDiTesto 11"/>
          <p:cNvSpPr txBox="1"/>
          <p:nvPr/>
        </p:nvSpPr>
        <p:spPr>
          <a:xfrm>
            <a:off x="7358757" y="3811012"/>
            <a:ext cx="280921" cy="268058"/>
          </a:xfrm>
          <a:prstGeom prst="rect">
            <a:avLst/>
          </a:prstGeom>
          <a:noFill/>
        </p:spPr>
        <p:txBody>
          <a:bodyPr wrap="none" lIns="59727" tIns="29863" rIns="59727" bIns="29863" rtlCol="0">
            <a:spAutoFit/>
          </a:bodyPr>
          <a:lstStyle/>
          <a:p>
            <a:pPr defTabSz="342877"/>
            <a:r>
              <a:rPr lang="en-US" sz="1350" dirty="0">
                <a:solidFill>
                  <a:prstClr val="black"/>
                </a:solidFill>
                <a:latin typeface="Calibri"/>
              </a:rPr>
              <a:t>L3</a:t>
            </a:r>
          </a:p>
        </p:txBody>
      </p:sp>
      <p:sp>
        <p:nvSpPr>
          <p:cNvPr id="16" name="Freccia a destra 15"/>
          <p:cNvSpPr/>
          <p:nvPr/>
        </p:nvSpPr>
        <p:spPr>
          <a:xfrm>
            <a:off x="1713447" y="3129605"/>
            <a:ext cx="383722" cy="867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59727" tIns="29863" rIns="59727" bIns="29863" rtlCol="0" anchor="ctr"/>
          <a:lstStyle/>
          <a:p>
            <a:pPr algn="ctr" defTabSz="342877"/>
            <a:r>
              <a:rPr lang="en-US" sz="2100" dirty="0">
                <a:solidFill>
                  <a:prstClr val="white"/>
                </a:solidFill>
                <a:latin typeface="Calibri"/>
                <a:sym typeface="Symbol" panose="05050102010706020507" pitchFamily="18" charset="2"/>
              </a:rPr>
              <a:t></a:t>
            </a:r>
            <a:endParaRPr lang="en-US" sz="2100" dirty="0">
              <a:solidFill>
                <a:prstClr val="white"/>
              </a:solidFill>
              <a:latin typeface="Calibri"/>
            </a:endParaRPr>
          </a:p>
        </p:txBody>
      </p:sp>
      <p:sp>
        <p:nvSpPr>
          <p:cNvPr id="17" name="CasellaDiTesto 16"/>
          <p:cNvSpPr txBox="1"/>
          <p:nvPr/>
        </p:nvSpPr>
        <p:spPr>
          <a:xfrm>
            <a:off x="2558687" y="457200"/>
            <a:ext cx="4181284" cy="775890"/>
          </a:xfrm>
          <a:prstGeom prst="rect">
            <a:avLst/>
          </a:prstGeom>
          <a:noFill/>
        </p:spPr>
        <p:txBody>
          <a:bodyPr wrap="none" lIns="59727" tIns="29863" rIns="59727" bIns="29863" rtlCol="0">
            <a:spAutoFit/>
          </a:bodyPr>
          <a:lstStyle/>
          <a:p>
            <a:pPr defTabSz="342877"/>
            <a:r>
              <a:rPr lang="en-US" sz="2325" dirty="0">
                <a:solidFill>
                  <a:prstClr val="black"/>
                </a:solidFill>
                <a:latin typeface="Calibri"/>
              </a:rPr>
              <a:t>Lar Optical readout example: </a:t>
            </a:r>
          </a:p>
          <a:p>
            <a:pPr defTabSz="342877"/>
            <a:r>
              <a:rPr lang="en-US" sz="2325" dirty="0">
                <a:solidFill>
                  <a:prstClr val="black"/>
                </a:solidFill>
                <a:latin typeface="Calibri"/>
                <a:sym typeface="Symbol" panose="05050102010706020507" pitchFamily="18" charset="2"/>
              </a:rPr>
              <a:t></a:t>
            </a:r>
            <a:r>
              <a:rPr lang="en-US" sz="2325" baseline="-25000" dirty="0">
                <a:solidFill>
                  <a:prstClr val="black"/>
                </a:solidFill>
                <a:latin typeface="Calibri"/>
                <a:sym typeface="Symbol" panose="05050102010706020507" pitchFamily="18" charset="2"/>
              </a:rPr>
              <a:t></a:t>
            </a:r>
            <a:r>
              <a:rPr lang="en-US" sz="2325" dirty="0">
                <a:solidFill>
                  <a:prstClr val="black"/>
                </a:solidFill>
                <a:latin typeface="Calibri"/>
                <a:sym typeface="Symbol" panose="05050102010706020507" pitchFamily="18" charset="2"/>
              </a:rPr>
              <a:t>CC with E</a:t>
            </a:r>
            <a:r>
              <a:rPr lang="en-US" sz="2325" baseline="-25000" dirty="0">
                <a:solidFill>
                  <a:prstClr val="black"/>
                </a:solidFill>
                <a:latin typeface="Calibri"/>
                <a:sym typeface="Symbol" panose="05050102010706020507" pitchFamily="18" charset="2"/>
              </a:rPr>
              <a:t></a:t>
            </a:r>
            <a:r>
              <a:rPr lang="en-US" sz="2325" dirty="0">
                <a:solidFill>
                  <a:prstClr val="black"/>
                </a:solidFill>
                <a:latin typeface="Calibri"/>
                <a:sym typeface="Symbol" panose="05050102010706020507" pitchFamily="18" charset="2"/>
              </a:rPr>
              <a:t> = 2.44 GeV </a:t>
            </a:r>
            <a:r>
              <a:rPr lang="en-US" sz="2325" dirty="0">
                <a:solidFill>
                  <a:prstClr val="black"/>
                </a:solidFill>
                <a:latin typeface="Calibri"/>
              </a:rPr>
              <a:t>[YZ view]</a:t>
            </a:r>
          </a:p>
        </p:txBody>
      </p:sp>
      <p:sp>
        <p:nvSpPr>
          <p:cNvPr id="19" name="Rettangolo 18"/>
          <p:cNvSpPr/>
          <p:nvPr/>
        </p:nvSpPr>
        <p:spPr>
          <a:xfrm>
            <a:off x="1705723" y="2319224"/>
            <a:ext cx="1820837" cy="2550695"/>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59727" tIns="29863" rIns="59727" bIns="29863" rtlCol="0" anchor="ctr"/>
          <a:lstStyle/>
          <a:p>
            <a:pPr algn="ctr" defTabSz="342877"/>
            <a:endParaRPr lang="en-US" sz="1350">
              <a:solidFill>
                <a:prstClr val="white"/>
              </a:solidFill>
              <a:latin typeface="Calibri"/>
            </a:endParaRPr>
          </a:p>
        </p:txBody>
      </p:sp>
      <p:sp>
        <p:nvSpPr>
          <p:cNvPr id="21" name="Rettangolo 20"/>
          <p:cNvSpPr/>
          <p:nvPr/>
        </p:nvSpPr>
        <p:spPr>
          <a:xfrm>
            <a:off x="4093747" y="1727782"/>
            <a:ext cx="1046748" cy="248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727" tIns="29863" rIns="59727" bIns="29863" rtlCol="0" anchor="ctr"/>
          <a:lstStyle/>
          <a:p>
            <a:pPr algn="ctr" defTabSz="342877"/>
            <a:endParaRPr lang="en-US" sz="1350" dirty="0">
              <a:solidFill>
                <a:prstClr val="white"/>
              </a:solidFill>
              <a:latin typeface="Calibri"/>
            </a:endParaRPr>
          </a:p>
        </p:txBody>
      </p:sp>
      <p:sp>
        <p:nvSpPr>
          <p:cNvPr id="22" name="Rettangolo 21"/>
          <p:cNvSpPr/>
          <p:nvPr/>
        </p:nvSpPr>
        <p:spPr>
          <a:xfrm>
            <a:off x="5445151" y="1713794"/>
            <a:ext cx="1046748" cy="248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727" tIns="29863" rIns="59727" bIns="29863" rtlCol="0" anchor="ctr"/>
          <a:lstStyle/>
          <a:p>
            <a:pPr algn="ctr" defTabSz="342877"/>
            <a:endParaRPr lang="en-US" sz="1350">
              <a:solidFill>
                <a:prstClr val="white"/>
              </a:solidFill>
              <a:latin typeface="Calibri"/>
            </a:endParaRPr>
          </a:p>
        </p:txBody>
      </p:sp>
      <p:sp>
        <p:nvSpPr>
          <p:cNvPr id="23" name="Rettangolo 22"/>
          <p:cNvSpPr/>
          <p:nvPr/>
        </p:nvSpPr>
        <p:spPr>
          <a:xfrm>
            <a:off x="6774100" y="1713794"/>
            <a:ext cx="1046748" cy="248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727" tIns="29863" rIns="59727" bIns="29863" rtlCol="0" anchor="ctr"/>
          <a:lstStyle/>
          <a:p>
            <a:pPr algn="ctr" defTabSz="342877"/>
            <a:endParaRPr lang="en-US" sz="1350">
              <a:solidFill>
                <a:prstClr val="white"/>
              </a:solidFill>
              <a:latin typeface="Calibri"/>
            </a:endParaRPr>
          </a:p>
        </p:txBody>
      </p:sp>
      <p:sp>
        <p:nvSpPr>
          <p:cNvPr id="25" name="Rettangolo 24"/>
          <p:cNvSpPr/>
          <p:nvPr/>
        </p:nvSpPr>
        <p:spPr>
          <a:xfrm>
            <a:off x="5392467" y="3597165"/>
            <a:ext cx="1046748" cy="108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727" tIns="29863" rIns="59727" bIns="29863" rtlCol="0" anchor="ctr"/>
          <a:lstStyle/>
          <a:p>
            <a:pPr algn="ctr" defTabSz="342877"/>
            <a:endParaRPr lang="en-US" sz="1350">
              <a:solidFill>
                <a:prstClr val="white"/>
              </a:solidFill>
              <a:latin typeface="Calibri"/>
            </a:endParaRPr>
          </a:p>
        </p:txBody>
      </p:sp>
      <p:sp>
        <p:nvSpPr>
          <p:cNvPr id="27" name="Rettangolo 26"/>
          <p:cNvSpPr/>
          <p:nvPr/>
        </p:nvSpPr>
        <p:spPr>
          <a:xfrm>
            <a:off x="6617884" y="3604154"/>
            <a:ext cx="1046748" cy="108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727" tIns="29863" rIns="59727" bIns="29863" rtlCol="0" anchor="ctr"/>
          <a:lstStyle/>
          <a:p>
            <a:pPr algn="ctr" defTabSz="342877"/>
            <a:endParaRPr lang="en-US" sz="1350">
              <a:solidFill>
                <a:prstClr val="white"/>
              </a:solidFill>
              <a:latin typeface="Calibri"/>
            </a:endParaRPr>
          </a:p>
        </p:txBody>
      </p:sp>
      <p:sp>
        <p:nvSpPr>
          <p:cNvPr id="28" name="Rettangolo 27"/>
          <p:cNvSpPr/>
          <p:nvPr/>
        </p:nvSpPr>
        <p:spPr>
          <a:xfrm>
            <a:off x="4038624" y="3603854"/>
            <a:ext cx="1046748" cy="108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727" tIns="29863" rIns="59727" bIns="29863" rtlCol="0" anchor="ctr"/>
          <a:lstStyle/>
          <a:p>
            <a:pPr algn="ctr" defTabSz="342877"/>
            <a:endParaRPr lang="en-US" sz="1350">
              <a:solidFill>
                <a:prstClr val="white"/>
              </a:solidFill>
              <a:latin typeface="Calibri"/>
            </a:endParaRPr>
          </a:p>
        </p:txBody>
      </p:sp>
      <p:sp>
        <p:nvSpPr>
          <p:cNvPr id="29" name="CasellaDiTesto 28"/>
          <p:cNvSpPr txBox="1"/>
          <p:nvPr/>
        </p:nvSpPr>
        <p:spPr>
          <a:xfrm>
            <a:off x="5085377" y="1554663"/>
            <a:ext cx="1702400" cy="302683"/>
          </a:xfrm>
          <a:prstGeom prst="rect">
            <a:avLst/>
          </a:prstGeom>
          <a:noFill/>
        </p:spPr>
        <p:txBody>
          <a:bodyPr wrap="none" lIns="59727" tIns="29863" rIns="59727" bIns="29863" rtlCol="0">
            <a:spAutoFit/>
          </a:bodyPr>
          <a:lstStyle/>
          <a:p>
            <a:pPr defTabSz="342877"/>
            <a:r>
              <a:rPr lang="en-US" sz="1575" dirty="0">
                <a:solidFill>
                  <a:prstClr val="black"/>
                </a:solidFill>
                <a:latin typeface="Calibri"/>
              </a:rPr>
              <a:t>n. of photons/</a:t>
            </a:r>
            <a:r>
              <a:rPr lang="en-US" sz="1575" dirty="0" err="1">
                <a:solidFill>
                  <a:prstClr val="black"/>
                </a:solidFill>
                <a:latin typeface="Calibri"/>
              </a:rPr>
              <a:t>SiPM</a:t>
            </a:r>
            <a:endParaRPr lang="en-US" sz="1575" dirty="0">
              <a:solidFill>
                <a:prstClr val="black"/>
              </a:solidFill>
              <a:latin typeface="Calibri"/>
            </a:endParaRPr>
          </a:p>
        </p:txBody>
      </p:sp>
      <p:sp>
        <p:nvSpPr>
          <p:cNvPr id="30" name="CasellaDiTesto 29"/>
          <p:cNvSpPr txBox="1"/>
          <p:nvPr/>
        </p:nvSpPr>
        <p:spPr>
          <a:xfrm>
            <a:off x="4520700" y="5427710"/>
            <a:ext cx="3430694" cy="475808"/>
          </a:xfrm>
          <a:prstGeom prst="rect">
            <a:avLst/>
          </a:prstGeom>
          <a:noFill/>
        </p:spPr>
        <p:txBody>
          <a:bodyPr wrap="none" lIns="59727" tIns="29863" rIns="59727" bIns="29863" rtlCol="0">
            <a:spAutoFit/>
          </a:bodyPr>
          <a:lstStyle/>
          <a:p>
            <a:pPr defTabSz="342877"/>
            <a:r>
              <a:rPr lang="en-US" sz="1350" dirty="0" err="1">
                <a:solidFill>
                  <a:prstClr val="black"/>
                </a:solidFill>
                <a:latin typeface="Calibri"/>
              </a:rPr>
              <a:t>SiPM</a:t>
            </a:r>
            <a:r>
              <a:rPr lang="en-US" sz="1350" dirty="0">
                <a:solidFill>
                  <a:prstClr val="black"/>
                </a:solidFill>
                <a:latin typeface="Calibri"/>
              </a:rPr>
              <a:t> size: 1 x 1 mm</a:t>
            </a:r>
            <a:r>
              <a:rPr lang="en-US" sz="1350" baseline="30000" dirty="0">
                <a:solidFill>
                  <a:prstClr val="black"/>
                </a:solidFill>
                <a:latin typeface="Calibri"/>
              </a:rPr>
              <a:t>2</a:t>
            </a:r>
            <a:endParaRPr lang="en-US" sz="1350" dirty="0">
              <a:solidFill>
                <a:prstClr val="black"/>
              </a:solidFill>
              <a:latin typeface="Calibri"/>
            </a:endParaRPr>
          </a:p>
          <a:p>
            <a:pPr defTabSz="342877"/>
            <a:r>
              <a:rPr lang="en-US" sz="1350" dirty="0">
                <a:solidFill>
                  <a:prstClr val="black"/>
                </a:solidFill>
                <a:latin typeface="Calibri"/>
              </a:rPr>
              <a:t>Distance between lens and </a:t>
            </a:r>
            <a:r>
              <a:rPr lang="en-US" sz="1350" dirty="0" err="1">
                <a:solidFill>
                  <a:prstClr val="black"/>
                </a:solidFill>
                <a:latin typeface="Calibri"/>
              </a:rPr>
              <a:t>SiPM</a:t>
            </a:r>
            <a:r>
              <a:rPr lang="en-US" sz="1350" dirty="0">
                <a:solidFill>
                  <a:prstClr val="black"/>
                </a:solidFill>
                <a:latin typeface="Calibri"/>
              </a:rPr>
              <a:t> plane: 4.4 cm </a:t>
            </a:r>
          </a:p>
        </p:txBody>
      </p:sp>
      <p:sp>
        <p:nvSpPr>
          <p:cNvPr id="32" name="Rettangolo arrotondato 31"/>
          <p:cNvSpPr/>
          <p:nvPr/>
        </p:nvSpPr>
        <p:spPr>
          <a:xfrm>
            <a:off x="6547306" y="3579784"/>
            <a:ext cx="1363588" cy="1717121"/>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lIns="59727" tIns="29863" rIns="59727" bIns="29863" rtlCol="0" anchor="ctr"/>
          <a:lstStyle/>
          <a:p>
            <a:pPr algn="ctr" defTabSz="342877"/>
            <a:endParaRPr lang="en-US" sz="1350">
              <a:solidFill>
                <a:prstClr val="white"/>
              </a:solidFill>
              <a:latin typeface="Calibri"/>
            </a:endParaRPr>
          </a:p>
        </p:txBody>
      </p:sp>
    </p:spTree>
    <p:extLst>
      <p:ext uri="{BB962C8B-B14F-4D97-AF65-F5344CB8AC3E}">
        <p14:creationId xmlns:p14="http://schemas.microsoft.com/office/powerpoint/2010/main" val="2326116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762000"/>
            <a:ext cx="8081890" cy="479822"/>
          </a:xfrm>
          <a:solidFill>
            <a:srgbClr val="0000CC"/>
          </a:solidFill>
        </p:spPr>
        <p:txBody>
          <a:bodyPr anchor="ctr">
            <a:normAutofit/>
          </a:bodyPr>
          <a:lstStyle/>
          <a:p>
            <a:pPr algn="l" eaLnBrk="1" hangingPunct="1">
              <a:defRPr/>
            </a:pPr>
            <a:r>
              <a:rPr lang="en-US" sz="2400" i="1" dirty="0">
                <a:solidFill>
                  <a:srgbClr val="FFFF00"/>
                </a:solidFill>
              </a:rPr>
              <a:t> SAND/STT Simulation and Performance Studies</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a:extLst>
              <a:ext uri="{FF2B5EF4-FFF2-40B4-BE49-F238E27FC236}">
                <a16:creationId xmlns:a16="http://schemas.microsoft.com/office/drawing/2014/main" id="{638C4F26-F0B9-5D48-97AA-E4D569027FBD}"/>
              </a:ext>
            </a:extLst>
          </p:cNvPr>
          <p:cNvSpPr txBox="1"/>
          <p:nvPr/>
        </p:nvSpPr>
        <p:spPr>
          <a:xfrm>
            <a:off x="428752" y="1874894"/>
            <a:ext cx="8365625" cy="4501232"/>
          </a:xfrm>
          <a:prstGeom prst="rect">
            <a:avLst/>
          </a:prstGeom>
          <a:noFill/>
        </p:spPr>
        <p:txBody>
          <a:bodyPr wrap="square" rtlCol="0">
            <a:spAutoFit/>
          </a:bodyPr>
          <a:lstStyle/>
          <a:p>
            <a:pPr marL="257175" indent="-257175" defTabSz="342877">
              <a:buFont typeface="Wingdings" pitchFamily="2" charset="2"/>
              <a:buChar char="Ø"/>
            </a:pPr>
            <a:r>
              <a:rPr lang="en-GB" sz="1500" b="1">
                <a:solidFill>
                  <a:srgbClr val="002060"/>
                </a:solidFill>
                <a:latin typeface="Calibri" panose="020F0502020204030204"/>
              </a:rPr>
              <a:t>Completed detector simulation with detailed geometry of all sub-detectors</a:t>
            </a:r>
          </a:p>
          <a:p>
            <a:pPr marL="600052" lvl="1" indent="-257175" defTabSz="342877">
              <a:buFont typeface="Wingdings" pitchFamily="2" charset="2"/>
              <a:buChar char="Ø"/>
            </a:pPr>
            <a:r>
              <a:rPr lang="en-GB" sz="1500">
                <a:solidFill>
                  <a:srgbClr val="002060"/>
                </a:solidFill>
                <a:latin typeface="Calibri" panose="020F0502020204030204"/>
              </a:rPr>
              <a:t>Option I: GEANT4 + GENIE   + </a:t>
            </a:r>
            <a:r>
              <a:rPr lang="en-GB" sz="1500" err="1">
                <a:solidFill>
                  <a:srgbClr val="002060"/>
                </a:solidFill>
                <a:latin typeface="Calibri" panose="020F0502020204030204"/>
              </a:rPr>
              <a:t>dunendggd</a:t>
            </a:r>
            <a:r>
              <a:rPr lang="en-GB" sz="1500">
                <a:solidFill>
                  <a:srgbClr val="002060"/>
                </a:solidFill>
                <a:latin typeface="Calibri" panose="020F0502020204030204"/>
              </a:rPr>
              <a:t>; </a:t>
            </a:r>
          </a:p>
          <a:p>
            <a:pPr marL="600052" lvl="1" indent="-257175" defTabSz="342877">
              <a:buFont typeface="Wingdings" pitchFamily="2" charset="2"/>
              <a:buChar char="Ø"/>
            </a:pPr>
            <a:r>
              <a:rPr lang="en-GB" sz="1500">
                <a:solidFill>
                  <a:srgbClr val="002060"/>
                </a:solidFill>
                <a:latin typeface="Calibri" panose="020F0502020204030204"/>
              </a:rPr>
              <a:t>Option II: FLUKA (with internal generator) + ROOT</a:t>
            </a:r>
          </a:p>
          <a:p>
            <a:pPr marL="600052" lvl="1" indent="-257175" defTabSz="342877">
              <a:buFont typeface="Wingdings" pitchFamily="2" charset="2"/>
              <a:buChar char="Ø"/>
            </a:pPr>
            <a:endParaRPr lang="en-GB" sz="1500">
              <a:solidFill>
                <a:srgbClr val="002060"/>
              </a:solidFill>
              <a:latin typeface="Calibri" panose="020F0502020204030204"/>
            </a:endParaRPr>
          </a:p>
          <a:p>
            <a:pPr marL="257175" indent="-257175" defTabSz="342877">
              <a:buFont typeface="Wingdings" pitchFamily="2" charset="2"/>
              <a:buChar char="Ø"/>
            </a:pPr>
            <a:r>
              <a:rPr lang="en-GB" sz="1500" b="1">
                <a:solidFill>
                  <a:srgbClr val="002060"/>
                </a:solidFill>
                <a:latin typeface="Calibri" panose="020F0502020204030204"/>
              </a:rPr>
              <a:t>Performed reconstruction using only detected quantities:</a:t>
            </a:r>
          </a:p>
          <a:p>
            <a:pPr marL="600052" lvl="1" indent="-257175" defTabSz="342877">
              <a:buFont typeface="Wingdings" pitchFamily="2" charset="2"/>
              <a:buChar char="Ø"/>
            </a:pPr>
            <a:r>
              <a:rPr lang="en-GB" sz="1500">
                <a:solidFill>
                  <a:srgbClr val="002060"/>
                </a:solidFill>
                <a:latin typeface="Calibri" panose="020F0502020204030204"/>
              </a:rPr>
              <a:t>Cluster reconstruction in KLOE ECAL for </a:t>
            </a:r>
            <a:r>
              <a:rPr lang="el-GR" sz="1500">
                <a:solidFill>
                  <a:srgbClr val="002060"/>
                </a:solidFill>
                <a:latin typeface="Calibri" panose="020F0502020204030204"/>
              </a:rPr>
              <a:t>γ, π</a:t>
            </a:r>
            <a:r>
              <a:rPr lang="el-GR" sz="1500" baseline="-25000">
                <a:solidFill>
                  <a:srgbClr val="002060"/>
                </a:solidFill>
                <a:latin typeface="Calibri" panose="020F0502020204030204"/>
              </a:rPr>
              <a:t>0</a:t>
            </a:r>
            <a:r>
              <a:rPr lang="el-GR" sz="1500">
                <a:solidFill>
                  <a:srgbClr val="002060"/>
                </a:solidFill>
                <a:latin typeface="Calibri" panose="020F0502020204030204"/>
              </a:rPr>
              <a:t>,</a:t>
            </a:r>
            <a:r>
              <a:rPr lang="en-GB" sz="1500">
                <a:solidFill>
                  <a:srgbClr val="002060"/>
                </a:solidFill>
                <a:latin typeface="Calibri" panose="020F0502020204030204"/>
              </a:rPr>
              <a:t>n (validated with real data);</a:t>
            </a:r>
          </a:p>
          <a:p>
            <a:pPr marL="600052" lvl="1" indent="-257175" defTabSz="342877">
              <a:buFont typeface="Wingdings" pitchFamily="2" charset="2"/>
              <a:buChar char="Ø"/>
            </a:pPr>
            <a:r>
              <a:rPr lang="en-GB" sz="1500">
                <a:solidFill>
                  <a:srgbClr val="002060"/>
                </a:solidFill>
                <a:latin typeface="Calibri" panose="020F0502020204030204"/>
              </a:rPr>
              <a:t>Track &amp; vertex reconstruction in STT for charged particles;</a:t>
            </a:r>
          </a:p>
          <a:p>
            <a:pPr marL="600052" lvl="1" indent="-257175" defTabSz="342877">
              <a:buFont typeface="Wingdings" pitchFamily="2" charset="2"/>
              <a:buChar char="Ø"/>
            </a:pPr>
            <a:r>
              <a:rPr lang="en-GB" sz="1500" b="1">
                <a:solidFill>
                  <a:srgbClr val="002060"/>
                </a:solidFill>
                <a:latin typeface="Calibri" panose="020F0502020204030204"/>
              </a:rPr>
              <a:t>External backgrounds </a:t>
            </a:r>
            <a:r>
              <a:rPr lang="en-GB" sz="1500">
                <a:solidFill>
                  <a:srgbClr val="002060"/>
                </a:solidFill>
                <a:latin typeface="Calibri" panose="020F0502020204030204"/>
              </a:rPr>
              <a:t>from rock and magnet and </a:t>
            </a:r>
            <a:r>
              <a:rPr lang="en-GB" sz="1500" b="1">
                <a:solidFill>
                  <a:srgbClr val="002060"/>
                </a:solidFill>
                <a:latin typeface="Calibri" panose="020F0502020204030204"/>
              </a:rPr>
              <a:t>pileup</a:t>
            </a:r>
            <a:r>
              <a:rPr lang="en-GB" sz="1500">
                <a:solidFill>
                  <a:srgbClr val="002060"/>
                </a:solidFill>
                <a:latin typeface="Calibri" panose="020F0502020204030204"/>
              </a:rPr>
              <a:t> eﬀects within spill;</a:t>
            </a:r>
          </a:p>
          <a:p>
            <a:pPr marL="600052" lvl="1" indent="-257175" defTabSz="342877">
              <a:buFont typeface="Wingdings" pitchFamily="2" charset="2"/>
              <a:buChar char="Ø"/>
            </a:pPr>
            <a:r>
              <a:rPr lang="en-GB" sz="1500">
                <a:solidFill>
                  <a:srgbClr val="002060"/>
                </a:solidFill>
                <a:latin typeface="Calibri" panose="020F0502020204030204"/>
              </a:rPr>
              <a:t>Single particle reconstruction/identiﬁcation &amp; neutrino energy reconstruction.</a:t>
            </a:r>
          </a:p>
          <a:p>
            <a:pPr marL="342877" lvl="1" defTabSz="342877"/>
            <a:endParaRPr lang="en-GB" sz="1500">
              <a:solidFill>
                <a:srgbClr val="002060"/>
              </a:solidFill>
              <a:latin typeface="Calibri" panose="020F0502020204030204"/>
            </a:endParaRPr>
          </a:p>
          <a:p>
            <a:pPr marL="257175" indent="-257175" defTabSz="342877">
              <a:buFont typeface="Wingdings" pitchFamily="2" charset="2"/>
              <a:buChar char="Ø"/>
            </a:pPr>
            <a:r>
              <a:rPr lang="en-GB" sz="1500" b="1" spc="-11">
                <a:solidFill>
                  <a:srgbClr val="44546A">
                    <a:lumMod val="75000"/>
                  </a:srgbClr>
                </a:solidFill>
                <a:latin typeface="Calibri" panose="020F0502020204030204"/>
                <a:cs typeface="Calibri"/>
              </a:rPr>
              <a:t>Performed</a:t>
            </a:r>
            <a:r>
              <a:rPr lang="en-GB" sz="1500" b="1" spc="135">
                <a:solidFill>
                  <a:srgbClr val="44546A">
                    <a:lumMod val="75000"/>
                  </a:srgbClr>
                </a:solidFill>
                <a:latin typeface="Calibri" panose="020F0502020204030204"/>
                <a:cs typeface="Calibri"/>
              </a:rPr>
              <a:t> </a:t>
            </a:r>
            <a:r>
              <a:rPr lang="en-GB" sz="1500" b="1">
                <a:solidFill>
                  <a:srgbClr val="44546A">
                    <a:lumMod val="75000"/>
                  </a:srgbClr>
                </a:solidFill>
                <a:latin typeface="Calibri" panose="020F0502020204030204"/>
                <a:cs typeface="Calibri"/>
              </a:rPr>
              <a:t>physics</a:t>
            </a:r>
            <a:r>
              <a:rPr lang="en-GB" sz="1500" b="1" spc="135">
                <a:solidFill>
                  <a:srgbClr val="44546A">
                    <a:lumMod val="75000"/>
                  </a:srgbClr>
                </a:solidFill>
                <a:latin typeface="Calibri" panose="020F0502020204030204"/>
                <a:cs typeface="Calibri"/>
              </a:rPr>
              <a:t> </a:t>
            </a:r>
            <a:r>
              <a:rPr lang="en-GB" sz="1500" b="1" spc="-4">
                <a:solidFill>
                  <a:srgbClr val="44546A">
                    <a:lumMod val="75000"/>
                  </a:srgbClr>
                </a:solidFill>
                <a:latin typeface="Calibri" panose="020F0502020204030204"/>
                <a:cs typeface="Calibri"/>
              </a:rPr>
              <a:t>sensitivity</a:t>
            </a:r>
            <a:r>
              <a:rPr lang="en-GB" sz="1500" b="1" spc="135">
                <a:solidFill>
                  <a:srgbClr val="44546A">
                    <a:lumMod val="75000"/>
                  </a:srgbClr>
                </a:solidFill>
                <a:latin typeface="Calibri" panose="020F0502020204030204"/>
                <a:cs typeface="Calibri"/>
              </a:rPr>
              <a:t> </a:t>
            </a:r>
            <a:r>
              <a:rPr lang="en-GB" sz="1500" b="1" spc="-11">
                <a:solidFill>
                  <a:srgbClr val="44546A">
                    <a:lumMod val="75000"/>
                  </a:srgbClr>
                </a:solidFill>
                <a:latin typeface="Calibri" panose="020F0502020204030204"/>
                <a:cs typeface="Calibri"/>
              </a:rPr>
              <a:t>studies</a:t>
            </a:r>
            <a:r>
              <a:rPr lang="en-GB" sz="1500" b="1" spc="135">
                <a:solidFill>
                  <a:srgbClr val="44546A">
                    <a:lumMod val="75000"/>
                  </a:srgbClr>
                </a:solidFill>
                <a:latin typeface="Calibri" panose="020F0502020204030204"/>
                <a:cs typeface="Calibri"/>
              </a:rPr>
              <a:t> </a:t>
            </a:r>
            <a:r>
              <a:rPr lang="en-GB" sz="1500" b="1" spc="-15">
                <a:solidFill>
                  <a:srgbClr val="44546A">
                    <a:lumMod val="75000"/>
                  </a:srgbClr>
                </a:solidFill>
                <a:latin typeface="Calibri" panose="020F0502020204030204"/>
                <a:cs typeface="Calibri"/>
              </a:rPr>
              <a:t>of</a:t>
            </a:r>
            <a:r>
              <a:rPr lang="en-GB" sz="1500" b="1" spc="131">
                <a:solidFill>
                  <a:srgbClr val="44546A">
                    <a:lumMod val="75000"/>
                  </a:srgbClr>
                </a:solidFill>
                <a:latin typeface="Calibri" panose="020F0502020204030204"/>
                <a:cs typeface="Calibri"/>
              </a:rPr>
              <a:t> </a:t>
            </a:r>
            <a:r>
              <a:rPr lang="en-GB" sz="1500" b="1" spc="-15">
                <a:solidFill>
                  <a:srgbClr val="44546A">
                    <a:lumMod val="75000"/>
                  </a:srgbClr>
                </a:solidFill>
                <a:latin typeface="Calibri" panose="020F0502020204030204"/>
                <a:cs typeface="Calibri"/>
              </a:rPr>
              <a:t>key</a:t>
            </a:r>
            <a:r>
              <a:rPr lang="en-GB" sz="1500" b="1" spc="135">
                <a:solidFill>
                  <a:srgbClr val="44546A">
                    <a:lumMod val="75000"/>
                  </a:srgbClr>
                </a:solidFill>
                <a:latin typeface="Calibri" panose="020F0502020204030204"/>
                <a:cs typeface="Calibri"/>
              </a:rPr>
              <a:t> </a:t>
            </a:r>
            <a:r>
              <a:rPr lang="en-GB" sz="1500" b="1" spc="-23">
                <a:solidFill>
                  <a:srgbClr val="44546A">
                    <a:lumMod val="75000"/>
                  </a:srgbClr>
                </a:solidFill>
                <a:latin typeface="Calibri" panose="020F0502020204030204"/>
                <a:cs typeface="Calibri"/>
              </a:rPr>
              <a:t>measurements</a:t>
            </a:r>
            <a:r>
              <a:rPr lang="en-GB" sz="1500" b="1" spc="135">
                <a:solidFill>
                  <a:srgbClr val="44546A">
                    <a:lumMod val="75000"/>
                  </a:srgbClr>
                </a:solidFill>
                <a:latin typeface="Calibri" panose="020F0502020204030204"/>
                <a:cs typeface="Calibri"/>
              </a:rPr>
              <a:t> </a:t>
            </a:r>
            <a:r>
              <a:rPr lang="en-GB" sz="1500" b="1" spc="-26">
                <a:solidFill>
                  <a:srgbClr val="44546A">
                    <a:lumMod val="75000"/>
                  </a:srgbClr>
                </a:solidFill>
                <a:latin typeface="Calibri" panose="020F0502020204030204"/>
                <a:cs typeface="Calibri"/>
              </a:rPr>
              <a:t>for</a:t>
            </a:r>
            <a:r>
              <a:rPr lang="en-GB" sz="1500" b="1" spc="135">
                <a:solidFill>
                  <a:srgbClr val="44546A">
                    <a:lumMod val="75000"/>
                  </a:srgbClr>
                </a:solidFill>
                <a:latin typeface="Calibri" panose="020F0502020204030204"/>
                <a:cs typeface="Calibri"/>
              </a:rPr>
              <a:t> </a:t>
            </a:r>
            <a:r>
              <a:rPr lang="en-GB" sz="1500" b="1" spc="-4">
                <a:solidFill>
                  <a:srgbClr val="44546A">
                    <a:lumMod val="75000"/>
                  </a:srgbClr>
                </a:solidFill>
                <a:latin typeface="Calibri" panose="020F0502020204030204"/>
                <a:cs typeface="Calibri"/>
              </a:rPr>
              <a:t>oscillation</a:t>
            </a:r>
            <a:r>
              <a:rPr lang="en-GB" sz="1500" b="1" spc="135">
                <a:solidFill>
                  <a:srgbClr val="44546A">
                    <a:lumMod val="75000"/>
                  </a:srgbClr>
                </a:solidFill>
                <a:latin typeface="Calibri" panose="020F0502020204030204"/>
                <a:cs typeface="Calibri"/>
              </a:rPr>
              <a:t> </a:t>
            </a:r>
            <a:r>
              <a:rPr lang="en-GB" sz="1500" b="1" spc="-23">
                <a:solidFill>
                  <a:srgbClr val="44546A">
                    <a:lumMod val="75000"/>
                  </a:srgbClr>
                </a:solidFill>
                <a:latin typeface="Calibri" panose="020F0502020204030204"/>
                <a:cs typeface="Calibri"/>
              </a:rPr>
              <a:t>analyses</a:t>
            </a:r>
            <a:endParaRPr lang="en-GB" sz="1500" b="1">
              <a:solidFill>
                <a:srgbClr val="44546A">
                  <a:lumMod val="75000"/>
                </a:srgbClr>
              </a:solidFill>
              <a:latin typeface="Calibri" panose="020F0502020204030204"/>
              <a:cs typeface="Calibri"/>
            </a:endParaRPr>
          </a:p>
          <a:p>
            <a:pPr marL="600052" lvl="1" indent="-257175" defTabSz="342877">
              <a:buFont typeface="Wingdings" pitchFamily="2" charset="2"/>
              <a:buChar char="Ø"/>
            </a:pPr>
            <a:r>
              <a:rPr lang="en-GB" sz="1500" spc="34">
                <a:solidFill>
                  <a:srgbClr val="44546A">
                    <a:lumMod val="75000"/>
                  </a:srgbClr>
                </a:solidFill>
                <a:latin typeface="Calibri" panose="020F0502020204030204"/>
                <a:cs typeface="Calibri"/>
              </a:rPr>
              <a:t>Full </a:t>
            </a:r>
            <a:r>
              <a:rPr lang="en-GB" sz="1500" spc="11">
                <a:solidFill>
                  <a:srgbClr val="44546A">
                    <a:lumMod val="75000"/>
                  </a:srgbClr>
                </a:solidFill>
                <a:latin typeface="Calibri" panose="020F0502020204030204"/>
                <a:cs typeface="Calibri"/>
              </a:rPr>
              <a:t>simulation </a:t>
            </a:r>
            <a:r>
              <a:rPr lang="en-GB" sz="1500" spc="311">
                <a:solidFill>
                  <a:srgbClr val="44546A">
                    <a:lumMod val="75000"/>
                  </a:srgbClr>
                </a:solidFill>
                <a:latin typeface="Calibri" panose="020F0502020204030204"/>
                <a:cs typeface="Calibri"/>
              </a:rPr>
              <a:t>+</a:t>
            </a:r>
            <a:r>
              <a:rPr lang="en-GB" sz="1500" spc="4">
                <a:solidFill>
                  <a:srgbClr val="44546A">
                    <a:lumMod val="75000"/>
                  </a:srgbClr>
                </a:solidFill>
                <a:latin typeface="Calibri" panose="020F0502020204030204"/>
                <a:cs typeface="Calibri"/>
              </a:rPr>
              <a:t>fast </a:t>
            </a:r>
            <a:r>
              <a:rPr lang="en-GB" sz="1500" spc="11">
                <a:solidFill>
                  <a:srgbClr val="44546A">
                    <a:lumMod val="75000"/>
                  </a:srgbClr>
                </a:solidFill>
                <a:latin typeface="Calibri" panose="020F0502020204030204"/>
                <a:cs typeface="Calibri"/>
              </a:rPr>
              <a:t>reconstruction </a:t>
            </a:r>
            <a:r>
              <a:rPr lang="en-GB" sz="1500">
                <a:solidFill>
                  <a:srgbClr val="44546A">
                    <a:lumMod val="75000"/>
                  </a:srgbClr>
                </a:solidFill>
                <a:latin typeface="Calibri" panose="020F0502020204030204"/>
                <a:cs typeface="Calibri"/>
              </a:rPr>
              <a:t>of </a:t>
            </a:r>
            <a:r>
              <a:rPr lang="en-GB" sz="1500" spc="15">
                <a:solidFill>
                  <a:srgbClr val="44546A">
                    <a:lumMod val="75000"/>
                  </a:srgbClr>
                </a:solidFill>
                <a:latin typeface="Calibri" panose="020F0502020204030204"/>
                <a:cs typeface="Calibri"/>
              </a:rPr>
              <a:t>digitized hits </a:t>
            </a:r>
            <a:r>
              <a:rPr lang="en-GB" sz="1500" spc="8">
                <a:solidFill>
                  <a:srgbClr val="44546A">
                    <a:lumMod val="75000"/>
                  </a:srgbClr>
                </a:solidFill>
                <a:latin typeface="Calibri" panose="020F0502020204030204"/>
                <a:cs typeface="Calibri"/>
              </a:rPr>
              <a:t>from </a:t>
            </a:r>
            <a:r>
              <a:rPr lang="en-GB" sz="1500">
                <a:solidFill>
                  <a:srgbClr val="44546A">
                    <a:lumMod val="75000"/>
                  </a:srgbClr>
                </a:solidFill>
                <a:latin typeface="Calibri" panose="020F0502020204030204"/>
                <a:cs typeface="Calibri"/>
              </a:rPr>
              <a:t>parameterized </a:t>
            </a:r>
            <a:r>
              <a:rPr lang="en-GB" sz="1500" spc="8">
                <a:solidFill>
                  <a:srgbClr val="44546A">
                    <a:lumMod val="75000"/>
                  </a:srgbClr>
                </a:solidFill>
                <a:latin typeface="Calibri" panose="020F0502020204030204"/>
                <a:cs typeface="Calibri"/>
              </a:rPr>
              <a:t>resolutions </a:t>
            </a:r>
            <a:r>
              <a:rPr lang="en-GB" sz="1500" spc="98">
                <a:solidFill>
                  <a:srgbClr val="44546A">
                    <a:lumMod val="75000"/>
                  </a:srgbClr>
                </a:solidFill>
                <a:latin typeface="Calibri" panose="020F0502020204030204"/>
                <a:cs typeface="Calibri"/>
              </a:rPr>
              <a:t>&amp;</a:t>
            </a:r>
            <a:r>
              <a:rPr lang="en-GB" sz="1500" spc="315">
                <a:solidFill>
                  <a:srgbClr val="44546A">
                    <a:lumMod val="75000"/>
                  </a:srgbClr>
                </a:solidFill>
                <a:latin typeface="Calibri" panose="020F0502020204030204"/>
                <a:cs typeface="Calibri"/>
              </a:rPr>
              <a:t> </a:t>
            </a:r>
            <a:r>
              <a:rPr lang="en-GB" sz="1500" spc="8">
                <a:solidFill>
                  <a:srgbClr val="44546A">
                    <a:lumMod val="75000"/>
                  </a:srgbClr>
                </a:solidFill>
                <a:latin typeface="Calibri" panose="020F0502020204030204"/>
                <a:cs typeface="Calibri"/>
              </a:rPr>
              <a:t>acceptances;</a:t>
            </a:r>
          </a:p>
          <a:p>
            <a:pPr marL="600052" lvl="1" indent="-257175" defTabSz="342877">
              <a:buFont typeface="Wingdings" pitchFamily="2" charset="2"/>
              <a:buChar char="Ø"/>
            </a:pPr>
            <a:endParaRPr lang="en-GB" sz="1500" spc="8">
              <a:solidFill>
                <a:srgbClr val="44546A">
                  <a:lumMod val="75000"/>
                </a:srgbClr>
              </a:solidFill>
              <a:latin typeface="Calibri" panose="020F0502020204030204"/>
              <a:cs typeface="Calibri"/>
            </a:endParaRPr>
          </a:p>
          <a:p>
            <a:pPr defTabSz="342877"/>
            <a:r>
              <a:rPr lang="en-GB" sz="1500" spc="8">
                <a:solidFill>
                  <a:srgbClr val="44546A">
                    <a:lumMod val="75000"/>
                  </a:srgbClr>
                </a:solidFill>
                <a:latin typeface="Calibri" panose="020F0502020204030204"/>
                <a:cs typeface="Calibri"/>
              </a:rPr>
              <a:t>All work </a:t>
            </a:r>
            <a:r>
              <a:rPr lang="en-GB" sz="1500" b="1" spc="8">
                <a:solidFill>
                  <a:srgbClr val="44546A">
                    <a:lumMod val="75000"/>
                  </a:srgbClr>
                </a:solidFill>
                <a:latin typeface="Calibri" panose="020F0502020204030204"/>
                <a:cs typeface="Calibri"/>
              </a:rPr>
              <a:t>documented</a:t>
            </a:r>
            <a:r>
              <a:rPr lang="en-GB" sz="1500" spc="8">
                <a:solidFill>
                  <a:srgbClr val="44546A">
                    <a:lumMod val="75000"/>
                  </a:srgbClr>
                </a:solidFill>
                <a:latin typeface="Calibri" panose="020F0502020204030204"/>
                <a:cs typeface="Calibri"/>
              </a:rPr>
              <a:t> and </a:t>
            </a:r>
            <a:r>
              <a:rPr lang="en-GB" sz="1500" b="1" spc="8">
                <a:solidFill>
                  <a:srgbClr val="44546A">
                    <a:lumMod val="75000"/>
                  </a:srgbClr>
                </a:solidFill>
                <a:latin typeface="Calibri" panose="020F0502020204030204"/>
                <a:cs typeface="Calibri"/>
              </a:rPr>
              <a:t>continually updated </a:t>
            </a:r>
            <a:r>
              <a:rPr lang="en-GB" sz="1500" spc="8">
                <a:solidFill>
                  <a:srgbClr val="44546A">
                    <a:lumMod val="75000"/>
                  </a:srgbClr>
                </a:solidFill>
                <a:latin typeface="Calibri" panose="020F0502020204030204"/>
                <a:cs typeface="Calibri"/>
              </a:rPr>
              <a:t>in </a:t>
            </a:r>
            <a:r>
              <a:rPr lang="en-GB" sz="1500" spc="8">
                <a:solidFill>
                  <a:srgbClr val="44546A">
                    <a:lumMod val="75000"/>
                  </a:srgbClr>
                </a:solidFill>
                <a:latin typeface="Calibri" panose="020F0502020204030204"/>
                <a:cs typeface="Calibri"/>
                <a:hlinkClick r:id="rId3"/>
              </a:rPr>
              <a:t>https://docs.dunescience.org/cgi-bin/sso/RetrieveFile?docid=13262&amp;filename=A_Near_Detector_for_DUNE.pdf&amp;version=7</a:t>
            </a:r>
            <a:r>
              <a:rPr lang="en-GB" sz="1500" spc="8">
                <a:solidFill>
                  <a:srgbClr val="44546A">
                    <a:lumMod val="75000"/>
                  </a:srgbClr>
                </a:solidFill>
                <a:latin typeface="Calibri" panose="020F0502020204030204"/>
                <a:cs typeface="Calibri"/>
              </a:rPr>
              <a:t> </a:t>
            </a:r>
            <a:r>
              <a:rPr lang="en-GB" sz="1500" b="1" spc="8">
                <a:solidFill>
                  <a:srgbClr val="44546A">
                    <a:lumMod val="75000"/>
                  </a:srgbClr>
                </a:solidFill>
                <a:latin typeface="Calibri" panose="020F0502020204030204"/>
                <a:cs typeface="Calibri"/>
              </a:rPr>
              <a:t>(104 authors)</a:t>
            </a:r>
          </a:p>
          <a:p>
            <a:pPr defTabSz="342877"/>
            <a:endParaRPr lang="en-GB" sz="1500">
              <a:solidFill>
                <a:srgbClr val="44546A">
                  <a:lumMod val="75000"/>
                </a:srgbClr>
              </a:solidFill>
              <a:latin typeface="Calibri" panose="020F0502020204030204"/>
              <a:cs typeface="Calibri"/>
            </a:endParaRPr>
          </a:p>
          <a:p>
            <a:pPr defTabSz="342877"/>
            <a:endParaRPr lang="en-GB">
              <a:solidFill>
                <a:srgbClr val="002060"/>
              </a:solidFill>
              <a:latin typeface="Calibri" panose="020F0502020204030204"/>
            </a:endParaRPr>
          </a:p>
          <a:p>
            <a:pPr defTabSz="342877"/>
            <a:endParaRPr lang="en-GB" sz="135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B3C9C341-7B83-564A-B721-E58485D20930}"/>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63</a:t>
            </a:fld>
            <a:endParaRPr lang="en-US">
              <a:solidFill>
                <a:prstClr val="black">
                  <a:tint val="75000"/>
                </a:prstClr>
              </a:solidFill>
              <a:latin typeface="Calibri"/>
            </a:endParaRPr>
          </a:p>
        </p:txBody>
      </p:sp>
    </p:spTree>
    <p:extLst>
      <p:ext uri="{BB962C8B-B14F-4D97-AF65-F5344CB8AC3E}">
        <p14:creationId xmlns:p14="http://schemas.microsoft.com/office/powerpoint/2010/main" val="1683080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1144847"/>
            <a:ext cx="8081890" cy="434387"/>
          </a:xfrm>
          <a:solidFill>
            <a:srgbClr val="0000CC"/>
          </a:solidFill>
        </p:spPr>
        <p:txBody>
          <a:bodyPr anchor="ctr">
            <a:normAutofit/>
          </a:bodyPr>
          <a:lstStyle/>
          <a:p>
            <a:pPr algn="l" eaLnBrk="1" hangingPunct="1">
              <a:defRPr/>
            </a:pPr>
            <a:r>
              <a:rPr lang="en-US" sz="2400" i="1">
                <a:solidFill>
                  <a:srgbClr val="FFFF00"/>
                </a:solidFill>
              </a:rPr>
              <a:t> A few examples: beam flavor composition</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4" name="Slide Number Placeholder 3">
            <a:extLst>
              <a:ext uri="{FF2B5EF4-FFF2-40B4-BE49-F238E27FC236}">
                <a16:creationId xmlns:a16="http://schemas.microsoft.com/office/drawing/2014/main" id="{46C6EADC-8F8A-2340-93BD-1CAA39DB6272}"/>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64</a:t>
            </a:fld>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F68A485D-C80B-924B-86EC-E3375F89B15C}"/>
              </a:ext>
            </a:extLst>
          </p:cNvPr>
          <p:cNvPicPr>
            <a:picLocks noChangeAspect="1"/>
          </p:cNvPicPr>
          <p:nvPr/>
        </p:nvPicPr>
        <p:blipFill>
          <a:blip r:embed="rId3"/>
          <a:stretch>
            <a:fillRect/>
          </a:stretch>
        </p:blipFill>
        <p:spPr>
          <a:xfrm>
            <a:off x="507999" y="1585088"/>
            <a:ext cx="7693639" cy="4020432"/>
          </a:xfrm>
          <a:prstGeom prst="rect">
            <a:avLst/>
          </a:prstGeom>
        </p:spPr>
      </p:pic>
    </p:spTree>
    <p:extLst>
      <p:ext uri="{BB962C8B-B14F-4D97-AF65-F5344CB8AC3E}">
        <p14:creationId xmlns:p14="http://schemas.microsoft.com/office/powerpoint/2010/main" val="4262044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1034779"/>
            <a:ext cx="8265030" cy="434387"/>
          </a:xfrm>
          <a:solidFill>
            <a:srgbClr val="0000CC"/>
          </a:solidFill>
        </p:spPr>
        <p:txBody>
          <a:bodyPr anchor="ctr">
            <a:normAutofit/>
          </a:bodyPr>
          <a:lstStyle/>
          <a:p>
            <a:pPr algn="l" eaLnBrk="1" hangingPunct="1">
              <a:defRPr/>
            </a:pPr>
            <a:r>
              <a:rPr lang="en-US" sz="2400" i="1">
                <a:solidFill>
                  <a:srgbClr val="FFFF00"/>
                </a:solidFill>
              </a:rPr>
              <a:t>  A few examples: “Solid Hydrogen” relative flux measurement</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4" name="Slide Number Placeholder 3">
            <a:extLst>
              <a:ext uri="{FF2B5EF4-FFF2-40B4-BE49-F238E27FC236}">
                <a16:creationId xmlns:a16="http://schemas.microsoft.com/office/drawing/2014/main" id="{46C6EADC-8F8A-2340-93BD-1CAA39DB6272}"/>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65</a:t>
            </a:fld>
            <a:endParaRPr lang="en-US">
              <a:solidFill>
                <a:prstClr val="black">
                  <a:tint val="75000"/>
                </a:prstClr>
              </a:solidFill>
              <a:latin typeface="Calibri"/>
            </a:endParaRPr>
          </a:p>
        </p:txBody>
      </p:sp>
      <p:pic>
        <p:nvPicPr>
          <p:cNvPr id="2" name="Picture 1">
            <a:extLst>
              <a:ext uri="{FF2B5EF4-FFF2-40B4-BE49-F238E27FC236}">
                <a16:creationId xmlns:a16="http://schemas.microsoft.com/office/drawing/2014/main" id="{74CDE9C6-E14A-634E-97C5-766818F724B8}"/>
              </a:ext>
            </a:extLst>
          </p:cNvPr>
          <p:cNvPicPr>
            <a:picLocks noChangeAspect="1"/>
          </p:cNvPicPr>
          <p:nvPr/>
        </p:nvPicPr>
        <p:blipFill>
          <a:blip r:embed="rId3"/>
          <a:stretch>
            <a:fillRect/>
          </a:stretch>
        </p:blipFill>
        <p:spPr>
          <a:xfrm>
            <a:off x="1031862" y="1579234"/>
            <a:ext cx="6986072" cy="3967234"/>
          </a:xfrm>
          <a:prstGeom prst="rect">
            <a:avLst/>
          </a:prstGeom>
        </p:spPr>
      </p:pic>
      <p:sp>
        <p:nvSpPr>
          <p:cNvPr id="5" name="TextBox 4">
            <a:extLst>
              <a:ext uri="{FF2B5EF4-FFF2-40B4-BE49-F238E27FC236}">
                <a16:creationId xmlns:a16="http://schemas.microsoft.com/office/drawing/2014/main" id="{A335DC42-9BED-E74D-B2A0-85857719ADAD}"/>
              </a:ext>
            </a:extLst>
          </p:cNvPr>
          <p:cNvSpPr txBox="1"/>
          <p:nvPr/>
        </p:nvSpPr>
        <p:spPr>
          <a:xfrm>
            <a:off x="7680366" y="1661583"/>
            <a:ext cx="586183" cy="300082"/>
          </a:xfrm>
          <a:prstGeom prst="rect">
            <a:avLst/>
          </a:prstGeom>
          <a:solidFill>
            <a:schemeClr val="bg1"/>
          </a:solidFill>
        </p:spPr>
        <p:txBody>
          <a:bodyPr wrap="square" rtlCol="0">
            <a:spAutoFit/>
          </a:bodyPr>
          <a:lstStyle/>
          <a:p>
            <a:pPr defTabSz="342877"/>
            <a:endParaRPr lang="it-IT" sz="1350">
              <a:solidFill>
                <a:prstClr val="black"/>
              </a:solidFill>
              <a:latin typeface="Calibri" panose="020F0502020204030204"/>
            </a:endParaRPr>
          </a:p>
        </p:txBody>
      </p:sp>
    </p:spTree>
    <p:extLst>
      <p:ext uri="{BB962C8B-B14F-4D97-AF65-F5344CB8AC3E}">
        <p14:creationId xmlns:p14="http://schemas.microsoft.com/office/powerpoint/2010/main" val="205830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1144847"/>
            <a:ext cx="8265030" cy="434387"/>
          </a:xfrm>
          <a:solidFill>
            <a:srgbClr val="0000CC"/>
          </a:solidFill>
        </p:spPr>
        <p:txBody>
          <a:bodyPr anchor="ctr">
            <a:normAutofit/>
          </a:bodyPr>
          <a:lstStyle/>
          <a:p>
            <a:pPr algn="l" eaLnBrk="1" hangingPunct="1">
              <a:defRPr/>
            </a:pPr>
            <a:r>
              <a:rPr lang="en-US" sz="2400" i="1">
                <a:solidFill>
                  <a:srgbClr val="FFFF00"/>
                </a:solidFill>
              </a:rPr>
              <a:t>  A few examples: “Solid Hydrogen” relative flux measurement</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4" name="Slide Number Placeholder 3">
            <a:extLst>
              <a:ext uri="{FF2B5EF4-FFF2-40B4-BE49-F238E27FC236}">
                <a16:creationId xmlns:a16="http://schemas.microsoft.com/office/drawing/2014/main" id="{46C6EADC-8F8A-2340-93BD-1CAA39DB6272}"/>
              </a:ext>
            </a:extLst>
          </p:cNvPr>
          <p:cNvSpPr>
            <a:spLocks noGrp="1"/>
          </p:cNvSpPr>
          <p:nvPr>
            <p:ph type="sldNum" sz="quarter" idx="12"/>
          </p:nvPr>
        </p:nvSpPr>
        <p:spPr/>
        <p:txBody>
          <a:bodyPr/>
          <a:lstStyle/>
          <a:p>
            <a:pPr defTabSz="342877"/>
            <a:fld id="{F8624BE2-6C7C-4A07-AFEC-68FFB2629A83}" type="slidenum">
              <a:rPr lang="en-US">
                <a:solidFill>
                  <a:prstClr val="black">
                    <a:tint val="75000"/>
                  </a:prstClr>
                </a:solidFill>
                <a:latin typeface="Calibri"/>
              </a:rPr>
              <a:pPr defTabSz="342877"/>
              <a:t>66</a:t>
            </a:fld>
            <a:endParaRPr lang="en-US">
              <a:solidFill>
                <a:prstClr val="black">
                  <a:tint val="75000"/>
                </a:prstClr>
              </a:solidFill>
              <a:latin typeface="Calibri"/>
            </a:endParaRPr>
          </a:p>
        </p:txBody>
      </p:sp>
      <p:pic>
        <p:nvPicPr>
          <p:cNvPr id="2" name="Picture 1">
            <a:extLst>
              <a:ext uri="{FF2B5EF4-FFF2-40B4-BE49-F238E27FC236}">
                <a16:creationId xmlns:a16="http://schemas.microsoft.com/office/drawing/2014/main" id="{EED6DBB4-EBC6-FC42-9BD2-A27B5191F657}"/>
              </a:ext>
            </a:extLst>
          </p:cNvPr>
          <p:cNvPicPr>
            <a:picLocks noChangeAspect="1"/>
          </p:cNvPicPr>
          <p:nvPr/>
        </p:nvPicPr>
        <p:blipFill>
          <a:blip r:embed="rId3"/>
          <a:stretch>
            <a:fillRect/>
          </a:stretch>
        </p:blipFill>
        <p:spPr>
          <a:xfrm>
            <a:off x="787400" y="1585385"/>
            <a:ext cx="7205133" cy="3937852"/>
          </a:xfrm>
          <a:prstGeom prst="rect">
            <a:avLst/>
          </a:prstGeom>
        </p:spPr>
      </p:pic>
      <p:sp>
        <p:nvSpPr>
          <p:cNvPr id="5" name="TextBox 4">
            <a:extLst>
              <a:ext uri="{FF2B5EF4-FFF2-40B4-BE49-F238E27FC236}">
                <a16:creationId xmlns:a16="http://schemas.microsoft.com/office/drawing/2014/main" id="{71ABF6C1-AAB4-2940-B080-1C21D7466EEC}"/>
              </a:ext>
            </a:extLst>
          </p:cNvPr>
          <p:cNvSpPr txBox="1"/>
          <p:nvPr/>
        </p:nvSpPr>
        <p:spPr>
          <a:xfrm>
            <a:off x="7526867" y="1736154"/>
            <a:ext cx="231239" cy="300082"/>
          </a:xfrm>
          <a:prstGeom prst="rect">
            <a:avLst/>
          </a:prstGeom>
          <a:solidFill>
            <a:schemeClr val="bg1"/>
          </a:solidFill>
        </p:spPr>
        <p:txBody>
          <a:bodyPr wrap="square" rtlCol="0">
            <a:spAutoFit/>
          </a:bodyPr>
          <a:lstStyle/>
          <a:p>
            <a:pPr defTabSz="342877"/>
            <a:endParaRPr lang="it-IT" sz="1350">
              <a:solidFill>
                <a:prstClr val="black"/>
              </a:solidFill>
              <a:latin typeface="Calibri" panose="020F0502020204030204"/>
            </a:endParaRPr>
          </a:p>
        </p:txBody>
      </p:sp>
    </p:spTree>
    <p:extLst>
      <p:ext uri="{BB962C8B-B14F-4D97-AF65-F5344CB8AC3E}">
        <p14:creationId xmlns:p14="http://schemas.microsoft.com/office/powerpoint/2010/main" val="2399340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flipV="1">
            <a:off x="833151" y="5583487"/>
            <a:ext cx="7742103" cy="74163"/>
          </a:xfrm>
          <a:prstGeom prst="roundRect">
            <a:avLst>
              <a:gd name="adj" fmla="val 16667"/>
            </a:avLst>
          </a:prstGeom>
          <a:solidFill>
            <a:srgbClr val="0000CC"/>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nchor="ctr"/>
          <a:lstStyle/>
          <a:p>
            <a:pPr defTabSz="685753" eaLnBrk="0" hangingPunct="0">
              <a:spcBef>
                <a:spcPct val="50000"/>
              </a:spcBef>
              <a:defRPr/>
            </a:pPr>
            <a:endParaRPr lang="en-US" sz="1350">
              <a:solidFill>
                <a:srgbClr val="0000FF"/>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833152" y="965963"/>
            <a:ext cx="7742103" cy="609320"/>
          </a:xfrm>
          <a:solidFill>
            <a:srgbClr val="0000CC"/>
          </a:solidFill>
        </p:spPr>
        <p:txBody>
          <a:bodyPr>
            <a:normAutofit/>
          </a:bodyPr>
          <a:lstStyle/>
          <a:p>
            <a:pPr algn="ctr" eaLnBrk="1" hangingPunct="1">
              <a:defRPr/>
            </a:pPr>
            <a:r>
              <a:rPr lang="en-US" sz="3075" b="1" i="1">
                <a:solidFill>
                  <a:srgbClr val="FFFF00"/>
                </a:solidFill>
              </a:rPr>
              <a:t>SAND High Level Timeline</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p:cNvSpPr txBox="1"/>
          <p:nvPr/>
        </p:nvSpPr>
        <p:spPr>
          <a:xfrm>
            <a:off x="1485901" y="1809671"/>
            <a:ext cx="6253832" cy="738664"/>
          </a:xfrm>
          <a:prstGeom prst="rect">
            <a:avLst/>
          </a:prstGeom>
          <a:noFill/>
        </p:spPr>
        <p:txBody>
          <a:bodyPr wrap="square" rtlCol="0">
            <a:spAutoFit/>
          </a:bodyPr>
          <a:lstStyle/>
          <a:p>
            <a:pPr defTabSz="342877"/>
            <a:endParaRPr lang="en-US" sz="2100">
              <a:solidFill>
                <a:srgbClr val="2F5597"/>
              </a:solidFill>
              <a:latin typeface="Calibri" panose="020F0502020204030204"/>
            </a:endParaRPr>
          </a:p>
          <a:p>
            <a:pPr marL="342900" indent="-342900" defTabSz="342877">
              <a:buFont typeface="Arial"/>
              <a:buChar char="•"/>
            </a:pPr>
            <a:endParaRPr lang="en-US" sz="2100">
              <a:solidFill>
                <a:srgbClr val="2F5597"/>
              </a:solidFill>
              <a:latin typeface="Calibri" panose="020F0502020204030204"/>
            </a:endParaRPr>
          </a:p>
        </p:txBody>
      </p:sp>
      <p:pic>
        <p:nvPicPr>
          <p:cNvPr id="4" name="Picture 3">
            <a:extLst>
              <a:ext uri="{FF2B5EF4-FFF2-40B4-BE49-F238E27FC236}">
                <a16:creationId xmlns:a16="http://schemas.microsoft.com/office/drawing/2014/main" id="{F5A8FCFD-C384-A144-856F-3723824923A4}"/>
              </a:ext>
            </a:extLst>
          </p:cNvPr>
          <p:cNvPicPr>
            <a:picLocks noChangeAspect="1"/>
          </p:cNvPicPr>
          <p:nvPr/>
        </p:nvPicPr>
        <p:blipFill>
          <a:blip r:embed="rId3"/>
          <a:stretch>
            <a:fillRect/>
          </a:stretch>
        </p:blipFill>
        <p:spPr>
          <a:xfrm>
            <a:off x="1330141" y="1640462"/>
            <a:ext cx="6409592" cy="3791682"/>
          </a:xfrm>
          <a:prstGeom prst="rect">
            <a:avLst/>
          </a:prstGeom>
        </p:spPr>
      </p:pic>
    </p:spTree>
    <p:extLst>
      <p:ext uri="{BB962C8B-B14F-4D97-AF65-F5344CB8AC3E}">
        <p14:creationId xmlns:p14="http://schemas.microsoft.com/office/powerpoint/2010/main" val="3590868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5835253" y="5605520"/>
            <a:ext cx="1785938" cy="287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8677" tIns="39340" rIns="78677" bIns="39340">
            <a:spAutoFit/>
          </a:bodyPr>
          <a:lstStyle/>
          <a:p>
            <a:pPr algn="r" defTabSz="685753" eaLnBrk="0" hangingPunct="0">
              <a:spcBef>
                <a:spcPct val="50000"/>
              </a:spcBef>
              <a:defRPr/>
            </a:pPr>
            <a:endParaRPr lang="it-IT" sz="1350">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06437" y="959343"/>
            <a:ext cx="8081890" cy="479822"/>
          </a:xfrm>
          <a:solidFill>
            <a:srgbClr val="0000CC"/>
          </a:solidFill>
        </p:spPr>
        <p:txBody>
          <a:bodyPr>
            <a:normAutofit/>
          </a:bodyPr>
          <a:lstStyle/>
          <a:p>
            <a:pPr algn="l" eaLnBrk="1" hangingPunct="1">
              <a:defRPr/>
            </a:pPr>
            <a:r>
              <a:rPr lang="en-US" sz="2400" i="1" dirty="0">
                <a:solidFill>
                  <a:srgbClr val="FFFF00"/>
                </a:solidFill>
              </a:rPr>
              <a:t> Resources: costs and spending profile  </a:t>
            </a:r>
            <a:r>
              <a:rPr lang="en-US" sz="2400" i="1" dirty="0" err="1">
                <a:solidFill>
                  <a:srgbClr val="FFFF00"/>
                </a:solidFill>
              </a:rPr>
              <a:t>Nu_at_FNAL</a:t>
            </a:r>
            <a:endParaRPr lang="en-US" sz="2400" i="1" dirty="0">
              <a:solidFill>
                <a:srgbClr val="FFFF00"/>
              </a:solidFill>
            </a:endParaRP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pic>
        <p:nvPicPr>
          <p:cNvPr id="3" name="Picture 2">
            <a:extLst>
              <a:ext uri="{FF2B5EF4-FFF2-40B4-BE49-F238E27FC236}">
                <a16:creationId xmlns:a16="http://schemas.microsoft.com/office/drawing/2014/main" id="{B6420026-2298-F149-9376-72E62B2C43A9}"/>
              </a:ext>
            </a:extLst>
          </p:cNvPr>
          <p:cNvPicPr>
            <a:picLocks noChangeAspect="1"/>
          </p:cNvPicPr>
          <p:nvPr/>
        </p:nvPicPr>
        <p:blipFill>
          <a:blip r:embed="rId3"/>
          <a:stretch>
            <a:fillRect/>
          </a:stretch>
        </p:blipFill>
        <p:spPr>
          <a:xfrm>
            <a:off x="0" y="1403902"/>
            <a:ext cx="9039340" cy="4488815"/>
          </a:xfrm>
          <a:prstGeom prst="rect">
            <a:avLst/>
          </a:prstGeom>
        </p:spPr>
      </p:pic>
    </p:spTree>
    <p:extLst>
      <p:ext uri="{BB962C8B-B14F-4D97-AF65-F5344CB8AC3E}">
        <p14:creationId xmlns:p14="http://schemas.microsoft.com/office/powerpoint/2010/main" val="29564301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idx="4294967295"/>
          </p:nvPr>
        </p:nvSpPr>
        <p:spPr>
          <a:xfrm>
            <a:off x="833152" y="1200351"/>
            <a:ext cx="7742103" cy="609320"/>
          </a:xfrm>
          <a:solidFill>
            <a:srgbClr val="0000CC"/>
          </a:solidFill>
        </p:spPr>
        <p:txBody>
          <a:bodyPr>
            <a:normAutofit/>
          </a:bodyPr>
          <a:lstStyle/>
          <a:p>
            <a:pPr algn="ctr" eaLnBrk="1" hangingPunct="1">
              <a:defRPr/>
            </a:pPr>
            <a:r>
              <a:rPr lang="en-US" sz="3075" b="1" i="1">
                <a:solidFill>
                  <a:srgbClr val="FFFF00"/>
                </a:solidFill>
              </a:rPr>
              <a:t> DUNE Spending Profile</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p:cNvSpPr txBox="1"/>
          <p:nvPr/>
        </p:nvSpPr>
        <p:spPr>
          <a:xfrm>
            <a:off x="1485901" y="1809671"/>
            <a:ext cx="6253832" cy="738664"/>
          </a:xfrm>
          <a:prstGeom prst="rect">
            <a:avLst/>
          </a:prstGeom>
          <a:noFill/>
        </p:spPr>
        <p:txBody>
          <a:bodyPr wrap="square" rtlCol="0">
            <a:spAutoFit/>
          </a:bodyPr>
          <a:lstStyle/>
          <a:p>
            <a:pPr defTabSz="342877"/>
            <a:endParaRPr lang="en-US" sz="2100">
              <a:solidFill>
                <a:srgbClr val="2F5597"/>
              </a:solidFill>
              <a:latin typeface="Calibri" panose="020F0502020204030204"/>
            </a:endParaRPr>
          </a:p>
          <a:p>
            <a:pPr marL="342900" indent="-342900" defTabSz="342877">
              <a:buFont typeface="Arial"/>
              <a:buChar char="•"/>
            </a:pPr>
            <a:endParaRPr lang="en-US" sz="2100">
              <a:solidFill>
                <a:srgbClr val="2F5597"/>
              </a:solidFill>
              <a:latin typeface="Calibri" panose="020F0502020204030204"/>
            </a:endParaRPr>
          </a:p>
        </p:txBody>
      </p:sp>
      <p:pic>
        <p:nvPicPr>
          <p:cNvPr id="3" name="Picture 2">
            <a:extLst>
              <a:ext uri="{FF2B5EF4-FFF2-40B4-BE49-F238E27FC236}">
                <a16:creationId xmlns:a16="http://schemas.microsoft.com/office/drawing/2014/main" id="{5F11D556-75C7-DA4E-BF67-CEDFEBDD45D4}"/>
              </a:ext>
            </a:extLst>
          </p:cNvPr>
          <p:cNvPicPr>
            <a:picLocks noChangeAspect="1"/>
          </p:cNvPicPr>
          <p:nvPr/>
        </p:nvPicPr>
        <p:blipFill>
          <a:blip r:embed="rId3"/>
          <a:stretch>
            <a:fillRect/>
          </a:stretch>
        </p:blipFill>
        <p:spPr>
          <a:xfrm>
            <a:off x="1404268" y="1883833"/>
            <a:ext cx="6253832" cy="4050242"/>
          </a:xfrm>
          <a:prstGeom prst="rect">
            <a:avLst/>
          </a:prstGeom>
        </p:spPr>
      </p:pic>
    </p:spTree>
    <p:extLst>
      <p:ext uri="{BB962C8B-B14F-4D97-AF65-F5344CB8AC3E}">
        <p14:creationId xmlns:p14="http://schemas.microsoft.com/office/powerpoint/2010/main" val="474980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0"/>
            <a:ext cx="9144000" cy="6172200"/>
          </a:xfrm>
          <a:prstGeom prst="rect">
            <a:avLst/>
          </a:prstGeom>
        </p:spPr>
      </p:pic>
    </p:spTree>
    <p:extLst>
      <p:ext uri="{BB962C8B-B14F-4D97-AF65-F5344CB8AC3E}">
        <p14:creationId xmlns:p14="http://schemas.microsoft.com/office/powerpoint/2010/main" val="16170830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flipV="1">
            <a:off x="833151" y="5583487"/>
            <a:ext cx="7742103" cy="74163"/>
          </a:xfrm>
          <a:prstGeom prst="roundRect">
            <a:avLst>
              <a:gd name="adj" fmla="val 16667"/>
            </a:avLst>
          </a:prstGeom>
          <a:solidFill>
            <a:srgbClr val="0000CC"/>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nchor="ctr"/>
          <a:lstStyle/>
          <a:p>
            <a:pPr defTabSz="685753" eaLnBrk="0" hangingPunct="0">
              <a:spcBef>
                <a:spcPct val="50000"/>
              </a:spcBef>
              <a:defRPr/>
            </a:pPr>
            <a:endParaRPr lang="en-US" sz="1350">
              <a:solidFill>
                <a:srgbClr val="0000FF"/>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833152" y="1200351"/>
            <a:ext cx="7742103" cy="609320"/>
          </a:xfrm>
          <a:solidFill>
            <a:srgbClr val="0000CC"/>
          </a:solidFill>
        </p:spPr>
        <p:txBody>
          <a:bodyPr>
            <a:normAutofit/>
          </a:bodyPr>
          <a:lstStyle/>
          <a:p>
            <a:pPr algn="ctr" eaLnBrk="1" hangingPunct="1">
              <a:defRPr/>
            </a:pPr>
            <a:r>
              <a:rPr lang="en-US" sz="3075" b="1" i="1" dirty="0">
                <a:solidFill>
                  <a:srgbClr val="FFFF00"/>
                </a:solidFill>
              </a:rPr>
              <a:t> Our Next Steps</a:t>
            </a:r>
          </a:p>
        </p:txBody>
      </p:sp>
      <p:sp>
        <p:nvSpPr>
          <p:cNvPr id="40980" name="Text Box 20"/>
          <p:cNvSpPr txBox="1">
            <a:spLocks noChangeArrowheads="1"/>
          </p:cNvSpPr>
          <p:nvPr/>
        </p:nvSpPr>
        <p:spPr bwMode="auto">
          <a:xfrm>
            <a:off x="1463604" y="1650264"/>
            <a:ext cx="158955" cy="44878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8677" tIns="39340" rIns="78677" bIns="39340">
            <a:spAutoFit/>
          </a:bodyPr>
          <a:lstStyle/>
          <a:p>
            <a:pPr algn="ctr" defTabSz="685753" eaLnBrk="0" hangingPunct="0">
              <a:spcBef>
                <a:spcPct val="50000"/>
              </a:spcBef>
              <a:defRPr/>
            </a:pPr>
            <a:endParaRPr lang="en-US" sz="2400">
              <a:solidFill>
                <a:srgbClr val="0000FF"/>
              </a:solidFill>
              <a:latin typeface="Times New Roman" charset="0"/>
              <a:ea typeface="ＭＳ Ｐゴシック" charset="0"/>
              <a:cs typeface="ＭＳ Ｐゴシック" charset="0"/>
              <a:sym typeface="Symbol" charset="0"/>
            </a:endParaRPr>
          </a:p>
        </p:txBody>
      </p:sp>
      <p:sp>
        <p:nvSpPr>
          <p:cNvPr id="2" name="TextBox 1"/>
          <p:cNvSpPr txBox="1"/>
          <p:nvPr/>
        </p:nvSpPr>
        <p:spPr>
          <a:xfrm>
            <a:off x="1485901" y="1809671"/>
            <a:ext cx="6253832" cy="738664"/>
          </a:xfrm>
          <a:prstGeom prst="rect">
            <a:avLst/>
          </a:prstGeom>
          <a:noFill/>
        </p:spPr>
        <p:txBody>
          <a:bodyPr wrap="square" rtlCol="0">
            <a:spAutoFit/>
          </a:bodyPr>
          <a:lstStyle/>
          <a:p>
            <a:pPr defTabSz="342877"/>
            <a:endParaRPr lang="en-US" sz="2100">
              <a:solidFill>
                <a:srgbClr val="2F5597"/>
              </a:solidFill>
              <a:latin typeface="Calibri" panose="020F0502020204030204"/>
            </a:endParaRPr>
          </a:p>
          <a:p>
            <a:pPr marL="342900" indent="-342900" defTabSz="342877">
              <a:buFont typeface="Arial"/>
              <a:buChar char="•"/>
            </a:pPr>
            <a:endParaRPr lang="en-US" sz="2100">
              <a:solidFill>
                <a:srgbClr val="2F5597"/>
              </a:solidFill>
              <a:latin typeface="Calibri" panose="020F0502020204030204"/>
            </a:endParaRPr>
          </a:p>
        </p:txBody>
      </p:sp>
      <p:sp>
        <p:nvSpPr>
          <p:cNvPr id="4" name="TextBox 3">
            <a:extLst>
              <a:ext uri="{FF2B5EF4-FFF2-40B4-BE49-F238E27FC236}">
                <a16:creationId xmlns:a16="http://schemas.microsoft.com/office/drawing/2014/main" id="{058370B1-DE68-2D48-86BA-A92D600E3942}"/>
              </a:ext>
            </a:extLst>
          </p:cNvPr>
          <p:cNvSpPr txBox="1"/>
          <p:nvPr/>
        </p:nvSpPr>
        <p:spPr>
          <a:xfrm>
            <a:off x="1050403" y="2046549"/>
            <a:ext cx="7222602" cy="3416320"/>
          </a:xfrm>
          <a:prstGeom prst="rect">
            <a:avLst/>
          </a:prstGeom>
          <a:noFill/>
        </p:spPr>
        <p:txBody>
          <a:bodyPr wrap="square" rtlCol="0">
            <a:spAutoFit/>
          </a:bodyPr>
          <a:lstStyle/>
          <a:p>
            <a:pPr defTabSz="342877"/>
            <a:r>
              <a:rPr lang="en-GB" b="1">
                <a:solidFill>
                  <a:srgbClr val="002060"/>
                </a:solidFill>
                <a:latin typeface="Calibri" panose="020F0502020204030204"/>
              </a:rPr>
              <a:t>2021-2022 main activities:</a:t>
            </a:r>
          </a:p>
          <a:p>
            <a:pPr defTabSz="342877"/>
            <a:r>
              <a:rPr lang="en-GB">
                <a:solidFill>
                  <a:srgbClr val="002060"/>
                </a:solidFill>
                <a:latin typeface="Calibri" panose="020F0502020204030204"/>
              </a:rPr>
              <a:t>PDS</a:t>
            </a:r>
          </a:p>
          <a:p>
            <a:pPr marL="257175" indent="-257175" defTabSz="342877">
              <a:buFont typeface="Arial" panose="020B0604020202020204" pitchFamily="34" charset="0"/>
              <a:buChar char="•"/>
            </a:pPr>
            <a:r>
              <a:rPr lang="en-GB">
                <a:solidFill>
                  <a:srgbClr val="002060"/>
                </a:solidFill>
                <a:latin typeface="Calibri" panose="020F0502020204030204"/>
              </a:rPr>
              <a:t>Prepare, install, commission and operate </a:t>
            </a:r>
            <a:r>
              <a:rPr lang="en-GB" err="1">
                <a:solidFill>
                  <a:srgbClr val="002060"/>
                </a:solidFill>
                <a:latin typeface="Calibri" panose="020F0502020204030204"/>
              </a:rPr>
              <a:t>ProtoDune</a:t>
            </a:r>
            <a:r>
              <a:rPr lang="en-GB">
                <a:solidFill>
                  <a:srgbClr val="002060"/>
                </a:solidFill>
                <a:latin typeface="Calibri" panose="020F0502020204030204"/>
              </a:rPr>
              <a:t>-II PDS</a:t>
            </a:r>
          </a:p>
          <a:p>
            <a:pPr marL="257175" indent="-257175" defTabSz="342877">
              <a:buFont typeface="Arial" panose="020B0604020202020204" pitchFamily="34" charset="0"/>
              <a:buChar char="•"/>
            </a:pPr>
            <a:r>
              <a:rPr lang="en-GB">
                <a:solidFill>
                  <a:srgbClr val="002060"/>
                </a:solidFill>
                <a:latin typeface="Calibri" panose="020F0502020204030204"/>
              </a:rPr>
              <a:t>Launch the </a:t>
            </a:r>
            <a:r>
              <a:rPr lang="en-GB" err="1">
                <a:solidFill>
                  <a:srgbClr val="002060"/>
                </a:solidFill>
                <a:latin typeface="Calibri" panose="020F0502020204030204"/>
              </a:rPr>
              <a:t>SiPM</a:t>
            </a:r>
            <a:r>
              <a:rPr lang="en-GB">
                <a:solidFill>
                  <a:srgbClr val="002060"/>
                </a:solidFill>
                <a:latin typeface="Calibri" panose="020F0502020204030204"/>
              </a:rPr>
              <a:t> tender for the HD module</a:t>
            </a:r>
          </a:p>
          <a:p>
            <a:pPr marL="257175" indent="-257175" defTabSz="342877">
              <a:buFont typeface="Arial" panose="020B0604020202020204" pitchFamily="34" charset="0"/>
              <a:buChar char="•"/>
            </a:pPr>
            <a:r>
              <a:rPr lang="en-GB">
                <a:solidFill>
                  <a:srgbClr val="002060"/>
                </a:solidFill>
                <a:latin typeface="Calibri" panose="020F0502020204030204"/>
              </a:rPr>
              <a:t>Complete the R&amp;D on the VD PDS</a:t>
            </a:r>
          </a:p>
          <a:p>
            <a:pPr defTabSz="342877"/>
            <a:endParaRPr lang="en-GB">
              <a:solidFill>
                <a:srgbClr val="002060"/>
              </a:solidFill>
              <a:latin typeface="Calibri" panose="020F0502020204030204"/>
            </a:endParaRPr>
          </a:p>
          <a:p>
            <a:pPr defTabSz="342877"/>
            <a:r>
              <a:rPr lang="en-GB">
                <a:solidFill>
                  <a:srgbClr val="002060"/>
                </a:solidFill>
                <a:latin typeface="Calibri" panose="020F0502020204030204"/>
              </a:rPr>
              <a:t>SAND</a:t>
            </a:r>
          </a:p>
          <a:p>
            <a:pPr marL="257175" indent="-257175" defTabSz="342877">
              <a:buFont typeface="Arial" panose="020B0604020202020204" pitchFamily="34" charset="0"/>
              <a:buChar char="•"/>
            </a:pPr>
            <a:r>
              <a:rPr lang="en-GB">
                <a:solidFill>
                  <a:srgbClr val="002060"/>
                </a:solidFill>
                <a:latin typeface="Calibri" panose="020F0502020204030204"/>
              </a:rPr>
              <a:t>Complete the dismounting of the EMC, purchase spares for the calorimeter PM’s</a:t>
            </a:r>
          </a:p>
          <a:p>
            <a:pPr marL="257175" indent="-257175" defTabSz="342877">
              <a:buFont typeface="Arial" panose="020B0604020202020204" pitchFamily="34" charset="0"/>
              <a:buChar char="•"/>
            </a:pPr>
            <a:r>
              <a:rPr lang="en-GB">
                <a:solidFill>
                  <a:srgbClr val="002060"/>
                </a:solidFill>
                <a:latin typeface="Calibri" panose="020F0502020204030204"/>
              </a:rPr>
              <a:t>Continue R&amp;D and prototype on the </a:t>
            </a:r>
            <a:r>
              <a:rPr lang="en-GB" err="1">
                <a:solidFill>
                  <a:srgbClr val="002060"/>
                </a:solidFill>
                <a:latin typeface="Calibri" panose="020F0502020204030204"/>
              </a:rPr>
              <a:t>LAr</a:t>
            </a:r>
            <a:r>
              <a:rPr lang="en-GB">
                <a:solidFill>
                  <a:srgbClr val="002060"/>
                </a:solidFill>
                <a:latin typeface="Calibri" panose="020F0502020204030204"/>
              </a:rPr>
              <a:t> Active target (GRAIN)</a:t>
            </a:r>
          </a:p>
          <a:p>
            <a:pPr marL="257175" indent="-257175" defTabSz="342877">
              <a:buFont typeface="Arial" panose="020B0604020202020204" pitchFamily="34" charset="0"/>
              <a:buChar char="•"/>
            </a:pPr>
            <a:r>
              <a:rPr lang="en-GB">
                <a:solidFill>
                  <a:srgbClr val="002060"/>
                </a:solidFill>
                <a:latin typeface="Calibri" panose="020F0502020204030204"/>
              </a:rPr>
              <a:t>Lead the design and the prototyping of the inner tracker</a:t>
            </a:r>
          </a:p>
          <a:p>
            <a:pPr marL="257175" indent="-257175" defTabSz="342877">
              <a:buFont typeface="Arial" panose="020B0604020202020204" pitchFamily="34" charset="0"/>
              <a:buChar char="•"/>
            </a:pPr>
            <a:endParaRPr lang="en-GB">
              <a:solidFill>
                <a:srgbClr val="002060"/>
              </a:solidFill>
              <a:latin typeface="Calibri" panose="020F0502020204030204"/>
            </a:endParaRPr>
          </a:p>
        </p:txBody>
      </p:sp>
    </p:spTree>
    <p:extLst>
      <p:ext uri="{BB962C8B-B14F-4D97-AF65-F5344CB8AC3E}">
        <p14:creationId xmlns:p14="http://schemas.microsoft.com/office/powerpoint/2010/main" val="42140276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07" y="833808"/>
            <a:ext cx="8850630" cy="1270"/>
          </a:xfrm>
          <a:custGeom>
            <a:avLst/>
            <a:gdLst/>
            <a:ahLst/>
            <a:cxnLst/>
            <a:rect l="l" t="t" r="r" b="b"/>
            <a:pathLst>
              <a:path w="8850630" h="1269">
                <a:moveTo>
                  <a:pt x="0" y="0"/>
                </a:moveTo>
                <a:lnTo>
                  <a:pt x="8850437" y="1118"/>
                </a:lnTo>
              </a:path>
            </a:pathLst>
          </a:custGeom>
          <a:ln w="12700">
            <a:solidFill>
              <a:srgbClr val="3C5B77"/>
            </a:solidFill>
          </a:ln>
        </p:spPr>
        <p:txBody>
          <a:bodyPr wrap="square" lIns="0" tIns="0" rIns="0" bIns="0" rtlCol="0"/>
          <a:lstStyle/>
          <a:p>
            <a:endParaRPr/>
          </a:p>
        </p:txBody>
      </p:sp>
      <p:sp>
        <p:nvSpPr>
          <p:cNvPr id="3" name="object 3"/>
          <p:cNvSpPr txBox="1">
            <a:spLocks noGrp="1"/>
          </p:cNvSpPr>
          <p:nvPr>
            <p:ph type="title"/>
          </p:nvPr>
        </p:nvSpPr>
        <p:spPr>
          <a:xfrm>
            <a:off x="444500" y="424179"/>
            <a:ext cx="2776855" cy="360680"/>
          </a:xfrm>
          <a:prstGeom prst="rect">
            <a:avLst/>
          </a:prstGeom>
        </p:spPr>
        <p:txBody>
          <a:bodyPr vert="horz" wrap="square" lIns="0" tIns="12689" rIns="0" bIns="0" rtlCol="0">
            <a:spAutoFit/>
          </a:bodyPr>
          <a:lstStyle/>
          <a:p>
            <a:pPr marL="12689">
              <a:spcBef>
                <a:spcPts val="100"/>
              </a:spcBef>
            </a:pPr>
            <a:r>
              <a:rPr spc="-5" dirty="0"/>
              <a:t>DUNE/LBNF</a:t>
            </a:r>
            <a:r>
              <a:rPr spc="-50" dirty="0"/>
              <a:t> </a:t>
            </a:r>
            <a:r>
              <a:rPr dirty="0"/>
              <a:t>Outlook</a:t>
            </a:r>
          </a:p>
        </p:txBody>
      </p:sp>
      <p:sp>
        <p:nvSpPr>
          <p:cNvPr id="4" name="object 4"/>
          <p:cNvSpPr txBox="1"/>
          <p:nvPr/>
        </p:nvSpPr>
        <p:spPr>
          <a:xfrm>
            <a:off x="441334" y="958485"/>
            <a:ext cx="8068309" cy="5153223"/>
          </a:xfrm>
          <a:prstGeom prst="rect">
            <a:avLst/>
          </a:prstGeom>
        </p:spPr>
        <p:txBody>
          <a:bodyPr vert="horz" wrap="square" lIns="0" tIns="124985" rIns="0" bIns="0" rtlCol="0">
            <a:spAutoFit/>
          </a:bodyPr>
          <a:lstStyle/>
          <a:p>
            <a:pPr marL="355283" indent="-342596">
              <a:spcBef>
                <a:spcPts val="985"/>
              </a:spcBef>
              <a:buSzPct val="90000"/>
              <a:buFont typeface="Arial"/>
              <a:buChar char="•"/>
              <a:tabLst>
                <a:tab pos="354648" algn="l"/>
                <a:tab pos="355283" algn="l"/>
              </a:tabLst>
            </a:pPr>
            <a:r>
              <a:rPr sz="2000" dirty="0">
                <a:solidFill>
                  <a:srgbClr val="3C5A77"/>
                </a:solidFill>
                <a:latin typeface="Helvetica"/>
                <a:cs typeface="Helvetica"/>
              </a:rPr>
              <a:t>LBNF</a:t>
            </a:r>
            <a:endParaRPr sz="2000" dirty="0">
              <a:latin typeface="Helvetica"/>
              <a:cs typeface="Helvetica"/>
            </a:endParaRPr>
          </a:p>
          <a:p>
            <a:pPr marL="629361" marR="558940" lvl="1" indent="-342596">
              <a:lnSpc>
                <a:spcPts val="1987"/>
              </a:lnSpc>
              <a:spcBef>
                <a:spcPts val="1010"/>
              </a:spcBef>
              <a:buSzPct val="88888"/>
              <a:buFont typeface="Arial"/>
              <a:buChar char="•"/>
              <a:tabLst>
                <a:tab pos="628726" algn="l"/>
                <a:tab pos="629361" algn="l"/>
              </a:tabLst>
            </a:pPr>
            <a:r>
              <a:rPr spc="-5" dirty="0">
                <a:solidFill>
                  <a:srgbClr val="5680AB"/>
                </a:solidFill>
                <a:latin typeface="Helvetica"/>
                <a:cs typeface="Helvetica"/>
              </a:rPr>
              <a:t>Far site pre-excavation work underway (rock disposal systems etc.);  cavern excavation</a:t>
            </a:r>
            <a:r>
              <a:rPr spc="-10" dirty="0">
                <a:solidFill>
                  <a:srgbClr val="5680AB"/>
                </a:solidFill>
                <a:latin typeface="Helvetica"/>
                <a:cs typeface="Helvetica"/>
              </a:rPr>
              <a:t> </a:t>
            </a:r>
            <a:r>
              <a:rPr spc="-5" dirty="0">
                <a:solidFill>
                  <a:srgbClr val="5680AB"/>
                </a:solidFill>
                <a:latin typeface="Helvetica"/>
                <a:cs typeface="Helvetica"/>
              </a:rPr>
              <a:t>2021-24</a:t>
            </a:r>
            <a:endParaRPr dirty="0">
              <a:latin typeface="Helvetica"/>
              <a:cs typeface="Helvetica"/>
            </a:endParaRPr>
          </a:p>
          <a:p>
            <a:pPr marL="629361" lvl="1" indent="-342596">
              <a:spcBef>
                <a:spcPts val="710"/>
              </a:spcBef>
              <a:buSzPct val="88888"/>
              <a:buFont typeface="Arial"/>
              <a:buChar char="•"/>
              <a:tabLst>
                <a:tab pos="628726" algn="l"/>
                <a:tab pos="629361" algn="l"/>
              </a:tabLst>
            </a:pPr>
            <a:r>
              <a:rPr spc="-5" dirty="0">
                <a:solidFill>
                  <a:srgbClr val="5680AB"/>
                </a:solidFill>
                <a:latin typeface="Helvetica"/>
                <a:cs typeface="Helvetica"/>
              </a:rPr>
              <a:t>Near site construction start</a:t>
            </a:r>
            <a:r>
              <a:rPr lang="en-US" spc="-5" dirty="0">
                <a:solidFill>
                  <a:srgbClr val="5680AB"/>
                </a:solidFill>
                <a:latin typeface="Helvetica"/>
                <a:cs typeface="Helvetica"/>
              </a:rPr>
              <a:t>s</a:t>
            </a:r>
            <a:r>
              <a:rPr spc="-5" dirty="0">
                <a:solidFill>
                  <a:srgbClr val="5680AB"/>
                </a:solidFill>
                <a:latin typeface="Helvetica"/>
                <a:cs typeface="Helvetica"/>
              </a:rPr>
              <a:t> 202</a:t>
            </a:r>
            <a:r>
              <a:rPr lang="en-US" spc="-5" dirty="0">
                <a:solidFill>
                  <a:srgbClr val="5680AB"/>
                </a:solidFill>
                <a:latin typeface="Helvetica"/>
                <a:cs typeface="Helvetica"/>
              </a:rPr>
              <a:t>1</a:t>
            </a:r>
            <a:endParaRPr dirty="0">
              <a:latin typeface="Helvetica"/>
              <a:cs typeface="Helvetica"/>
            </a:endParaRPr>
          </a:p>
          <a:p>
            <a:pPr marL="629361" lvl="1" indent="-342596">
              <a:spcBef>
                <a:spcPts val="840"/>
              </a:spcBef>
              <a:buSzPct val="88888"/>
              <a:buFont typeface="Arial"/>
              <a:buChar char="•"/>
              <a:tabLst>
                <a:tab pos="628726" algn="l"/>
                <a:tab pos="629361" algn="l"/>
              </a:tabLst>
            </a:pPr>
            <a:r>
              <a:rPr spc="-5" dirty="0">
                <a:solidFill>
                  <a:srgbClr val="5680AB"/>
                </a:solidFill>
                <a:latin typeface="Helvetica"/>
                <a:cs typeface="Helvetica"/>
              </a:rPr>
              <a:t>Neutrino b</a:t>
            </a:r>
            <a:r>
              <a:rPr lang="en-US" spc="-5" dirty="0">
                <a:solidFill>
                  <a:srgbClr val="5680AB"/>
                </a:solidFill>
                <a:latin typeface="Helvetica"/>
                <a:cs typeface="Helvetica"/>
              </a:rPr>
              <a:t>eam construction started</a:t>
            </a:r>
            <a:endParaRPr dirty="0">
              <a:latin typeface="Helvetica"/>
              <a:cs typeface="Helvetica"/>
            </a:endParaRPr>
          </a:p>
          <a:p>
            <a:pPr marL="355283" indent="-342596">
              <a:spcBef>
                <a:spcPts val="735"/>
              </a:spcBef>
              <a:buSzPct val="90000"/>
              <a:buFont typeface="Arial"/>
              <a:buChar char="•"/>
              <a:tabLst>
                <a:tab pos="354648" algn="l"/>
                <a:tab pos="355283" algn="l"/>
              </a:tabLst>
            </a:pPr>
            <a:r>
              <a:rPr sz="2000" spc="5" dirty="0">
                <a:solidFill>
                  <a:srgbClr val="3C5A77"/>
                </a:solidFill>
                <a:latin typeface="Helvetica"/>
                <a:cs typeface="Helvetica"/>
              </a:rPr>
              <a:t>DUNE</a:t>
            </a:r>
            <a:endParaRPr sz="2000" dirty="0">
              <a:latin typeface="Helvetica"/>
              <a:cs typeface="Helvetica"/>
            </a:endParaRPr>
          </a:p>
          <a:p>
            <a:pPr marL="629361" lvl="1" indent="-342596">
              <a:spcBef>
                <a:spcPts val="800"/>
              </a:spcBef>
              <a:buSzPct val="88888"/>
              <a:buFont typeface="Arial"/>
              <a:buChar char="•"/>
              <a:tabLst>
                <a:tab pos="628726" algn="l"/>
                <a:tab pos="629361" algn="l"/>
              </a:tabLst>
            </a:pPr>
            <a:r>
              <a:rPr spc="-5" dirty="0">
                <a:solidFill>
                  <a:srgbClr val="3C5A77"/>
                </a:solidFill>
                <a:latin typeface="Helvetica"/>
                <a:cs typeface="Helvetica"/>
              </a:rPr>
              <a:t>Far Detector </a:t>
            </a:r>
            <a:r>
              <a:rPr dirty="0">
                <a:solidFill>
                  <a:srgbClr val="3C5A77"/>
                </a:solidFill>
                <a:latin typeface="Helvetica"/>
                <a:cs typeface="Helvetica"/>
              </a:rPr>
              <a:t>TDR </a:t>
            </a:r>
            <a:r>
              <a:rPr lang="en-US" spc="-5" dirty="0">
                <a:solidFill>
                  <a:srgbClr val="3C5A77"/>
                </a:solidFill>
                <a:latin typeface="Helvetica"/>
                <a:cs typeface="Helvetica"/>
              </a:rPr>
              <a:t>February</a:t>
            </a:r>
            <a:r>
              <a:rPr spc="-5" dirty="0">
                <a:solidFill>
                  <a:srgbClr val="3C5A77"/>
                </a:solidFill>
                <a:latin typeface="Helvetica"/>
                <a:cs typeface="Helvetica"/>
              </a:rPr>
              <a:t> 20</a:t>
            </a:r>
            <a:r>
              <a:rPr lang="en-US" spc="-5" dirty="0">
                <a:solidFill>
                  <a:srgbClr val="3C5A77"/>
                </a:solidFill>
                <a:latin typeface="Helvetica"/>
                <a:cs typeface="Helvetica"/>
              </a:rPr>
              <a:t>20</a:t>
            </a:r>
            <a:r>
              <a:rPr spc="-5" dirty="0">
                <a:solidFill>
                  <a:srgbClr val="3C5A77"/>
                </a:solidFill>
                <a:latin typeface="Helvetica"/>
                <a:cs typeface="Helvetica"/>
              </a:rPr>
              <a:t>; Near Detector </a:t>
            </a:r>
            <a:r>
              <a:rPr dirty="0">
                <a:solidFill>
                  <a:srgbClr val="3C5A77"/>
                </a:solidFill>
                <a:latin typeface="Helvetica"/>
                <a:cs typeface="Helvetica"/>
              </a:rPr>
              <a:t>CDR </a:t>
            </a:r>
            <a:r>
              <a:rPr spc="-5" dirty="0">
                <a:solidFill>
                  <a:srgbClr val="3C5A77"/>
                </a:solidFill>
                <a:latin typeface="Helvetica"/>
                <a:cs typeface="Helvetica"/>
              </a:rPr>
              <a:t>fall</a:t>
            </a:r>
            <a:r>
              <a:rPr spc="-15" dirty="0">
                <a:solidFill>
                  <a:srgbClr val="3C5A77"/>
                </a:solidFill>
                <a:latin typeface="Helvetica"/>
                <a:cs typeface="Helvetica"/>
              </a:rPr>
              <a:t> </a:t>
            </a:r>
            <a:r>
              <a:rPr spc="-5" dirty="0">
                <a:solidFill>
                  <a:srgbClr val="3C5A77"/>
                </a:solidFill>
                <a:latin typeface="Helvetica"/>
                <a:cs typeface="Helvetica"/>
              </a:rPr>
              <a:t>20</a:t>
            </a:r>
            <a:r>
              <a:rPr lang="en-US" spc="-5" dirty="0">
                <a:solidFill>
                  <a:srgbClr val="3C5A77"/>
                </a:solidFill>
                <a:latin typeface="Helvetica"/>
                <a:cs typeface="Helvetica"/>
              </a:rPr>
              <a:t>20</a:t>
            </a:r>
            <a:endParaRPr dirty="0">
              <a:latin typeface="Helvetica"/>
              <a:cs typeface="Helvetica"/>
            </a:endParaRPr>
          </a:p>
          <a:p>
            <a:pPr marL="629361" lvl="1" indent="-342596">
              <a:spcBef>
                <a:spcPts val="745"/>
              </a:spcBef>
              <a:buSzPct val="88888"/>
              <a:buFont typeface="Arial"/>
              <a:buChar char="•"/>
              <a:tabLst>
                <a:tab pos="628726" algn="l"/>
                <a:tab pos="629361" algn="l"/>
              </a:tabLst>
            </a:pPr>
            <a:r>
              <a:rPr spc="-5" dirty="0">
                <a:solidFill>
                  <a:srgbClr val="5680AB"/>
                </a:solidFill>
                <a:latin typeface="Helvetica"/>
                <a:cs typeface="Helvetica"/>
              </a:rPr>
              <a:t>Module </a:t>
            </a:r>
            <a:r>
              <a:rPr dirty="0">
                <a:solidFill>
                  <a:srgbClr val="5680AB"/>
                </a:solidFill>
                <a:latin typeface="Helvetica"/>
                <a:cs typeface="Helvetica"/>
              </a:rPr>
              <a:t>1 </a:t>
            </a:r>
            <a:r>
              <a:rPr spc="-5" dirty="0">
                <a:solidFill>
                  <a:srgbClr val="5680AB"/>
                </a:solidFill>
                <a:latin typeface="Helvetica"/>
                <a:cs typeface="Helvetica"/>
              </a:rPr>
              <a:t>Single Phase installation begins </a:t>
            </a:r>
            <a:r>
              <a:rPr lang="en-US" spc="-5" dirty="0">
                <a:solidFill>
                  <a:srgbClr val="5680AB"/>
                </a:solidFill>
                <a:latin typeface="Helvetica"/>
                <a:cs typeface="Helvetica"/>
              </a:rPr>
              <a:t>end</a:t>
            </a:r>
            <a:r>
              <a:rPr spc="-5" dirty="0">
                <a:solidFill>
                  <a:srgbClr val="5680AB"/>
                </a:solidFill>
                <a:latin typeface="Helvetica"/>
                <a:cs typeface="Helvetica"/>
              </a:rPr>
              <a:t> 2024</a:t>
            </a:r>
            <a:endParaRPr dirty="0">
              <a:latin typeface="Helvetica"/>
              <a:cs typeface="Helvetica"/>
            </a:endParaRPr>
          </a:p>
          <a:p>
            <a:pPr marL="629361" lvl="1" indent="-342596">
              <a:spcBef>
                <a:spcPts val="740"/>
              </a:spcBef>
              <a:buSzPct val="88888"/>
              <a:buFont typeface="Arial"/>
              <a:buChar char="•"/>
              <a:tabLst>
                <a:tab pos="628726" algn="l"/>
                <a:tab pos="629361" algn="l"/>
              </a:tabLst>
            </a:pPr>
            <a:r>
              <a:rPr spc="-5" dirty="0">
                <a:solidFill>
                  <a:srgbClr val="5680AB"/>
                </a:solidFill>
                <a:latin typeface="Helvetica"/>
                <a:cs typeface="Helvetica"/>
              </a:rPr>
              <a:t>Followed </a:t>
            </a:r>
            <a:r>
              <a:rPr lang="en-US" spc="-5" dirty="0">
                <a:solidFill>
                  <a:srgbClr val="5680AB"/>
                </a:solidFill>
                <a:latin typeface="Helvetica"/>
                <a:cs typeface="Helvetica"/>
              </a:rPr>
              <a:t>immediately </a:t>
            </a:r>
            <a:r>
              <a:rPr spc="-5" dirty="0">
                <a:solidFill>
                  <a:srgbClr val="5680AB"/>
                </a:solidFill>
                <a:latin typeface="Helvetica"/>
                <a:cs typeface="Helvetica"/>
              </a:rPr>
              <a:t>by </a:t>
            </a:r>
            <a:r>
              <a:rPr lang="en-US" spc="-5" dirty="0">
                <a:solidFill>
                  <a:srgbClr val="5680AB"/>
                </a:solidFill>
                <a:latin typeface="Helvetica"/>
                <a:cs typeface="Helvetica"/>
              </a:rPr>
              <a:t>a second </a:t>
            </a:r>
            <a:r>
              <a:rPr spc="-5" dirty="0">
                <a:solidFill>
                  <a:srgbClr val="5680AB"/>
                </a:solidFill>
                <a:latin typeface="Helvetica"/>
                <a:cs typeface="Helvetica"/>
              </a:rPr>
              <a:t>module</a:t>
            </a:r>
            <a:endParaRPr dirty="0">
              <a:latin typeface="Helvetica"/>
              <a:cs typeface="Helvetica"/>
            </a:endParaRPr>
          </a:p>
          <a:p>
            <a:pPr marL="629361" marR="5076" lvl="1" indent="-342596">
              <a:lnSpc>
                <a:spcPts val="1899"/>
              </a:lnSpc>
              <a:spcBef>
                <a:spcPts val="1120"/>
              </a:spcBef>
              <a:buSzPct val="88888"/>
              <a:buFont typeface="Arial"/>
              <a:buChar char="•"/>
              <a:tabLst>
                <a:tab pos="628726" algn="l"/>
                <a:tab pos="629361" algn="l"/>
              </a:tabLst>
            </a:pPr>
            <a:r>
              <a:rPr spc="-5" dirty="0">
                <a:solidFill>
                  <a:srgbClr val="5680AB"/>
                </a:solidFill>
                <a:latin typeface="Helvetica"/>
                <a:cs typeface="Helvetica"/>
              </a:rPr>
              <a:t>Module </a:t>
            </a:r>
            <a:r>
              <a:rPr dirty="0">
                <a:solidFill>
                  <a:srgbClr val="5680AB"/>
                </a:solidFill>
                <a:latin typeface="Helvetica"/>
                <a:cs typeface="Helvetica"/>
              </a:rPr>
              <a:t>4 </a:t>
            </a:r>
            <a:r>
              <a:rPr spc="-5" dirty="0">
                <a:solidFill>
                  <a:srgbClr val="5680AB"/>
                </a:solidFill>
                <a:latin typeface="Helvetica"/>
                <a:cs typeface="Helvetica"/>
              </a:rPr>
              <a:t>“module of opportunity” for </a:t>
            </a:r>
            <a:r>
              <a:rPr dirty="0">
                <a:solidFill>
                  <a:srgbClr val="5680AB"/>
                </a:solidFill>
                <a:latin typeface="Helvetica"/>
                <a:cs typeface="Helvetica"/>
              </a:rPr>
              <a:t>a </a:t>
            </a:r>
            <a:r>
              <a:rPr spc="-10" dirty="0">
                <a:solidFill>
                  <a:srgbClr val="5680AB"/>
                </a:solidFill>
                <a:latin typeface="Helvetica"/>
                <a:cs typeface="Helvetica"/>
              </a:rPr>
              <a:t>different </a:t>
            </a:r>
            <a:r>
              <a:rPr spc="-5" dirty="0">
                <a:solidFill>
                  <a:srgbClr val="5680AB"/>
                </a:solidFill>
                <a:latin typeface="Helvetica"/>
                <a:cs typeface="Helvetica"/>
              </a:rPr>
              <a:t>design </a:t>
            </a:r>
            <a:r>
              <a:rPr dirty="0">
                <a:solidFill>
                  <a:srgbClr val="5680AB"/>
                </a:solidFill>
                <a:latin typeface="Helvetica"/>
                <a:cs typeface="Helvetica"/>
              </a:rPr>
              <a:t>– a </a:t>
            </a:r>
            <a:r>
              <a:rPr spc="-5" dirty="0">
                <a:solidFill>
                  <a:srgbClr val="5680AB"/>
                </a:solidFill>
                <a:latin typeface="Helvetica"/>
                <a:cs typeface="Helvetica"/>
              </a:rPr>
              <a:t>workshop later  this year to begin exploration of ideas</a:t>
            </a:r>
            <a:endParaRPr dirty="0">
              <a:latin typeface="Helvetica"/>
              <a:cs typeface="Helvetica"/>
            </a:endParaRPr>
          </a:p>
          <a:p>
            <a:pPr marL="355283" indent="-342596">
              <a:spcBef>
                <a:spcPts val="715"/>
              </a:spcBef>
              <a:buSzPct val="90000"/>
              <a:buFont typeface="Arial"/>
              <a:buChar char="•"/>
              <a:tabLst>
                <a:tab pos="354648" algn="l"/>
                <a:tab pos="355283" algn="l"/>
              </a:tabLst>
            </a:pPr>
            <a:r>
              <a:rPr sz="2000" dirty="0">
                <a:solidFill>
                  <a:srgbClr val="3C5A77"/>
                </a:solidFill>
                <a:latin typeface="Helvetica"/>
                <a:cs typeface="Helvetica"/>
              </a:rPr>
              <a:t>First module live </a:t>
            </a:r>
            <a:r>
              <a:rPr sz="2000" spc="-5" dirty="0">
                <a:solidFill>
                  <a:srgbClr val="3C5A77"/>
                </a:solidFill>
                <a:latin typeface="Helvetica"/>
                <a:cs typeface="Helvetica"/>
              </a:rPr>
              <a:t>~202</a:t>
            </a:r>
            <a:r>
              <a:rPr lang="en-US" sz="2000" spc="-5" dirty="0">
                <a:solidFill>
                  <a:srgbClr val="3C5A77"/>
                </a:solidFill>
                <a:latin typeface="Helvetica"/>
                <a:cs typeface="Helvetica"/>
              </a:rPr>
              <a:t>6</a:t>
            </a:r>
            <a:r>
              <a:rPr sz="2000" spc="-5" dirty="0">
                <a:solidFill>
                  <a:srgbClr val="3C5A77"/>
                </a:solidFill>
                <a:latin typeface="Helvetica"/>
                <a:cs typeface="Helvetica"/>
              </a:rPr>
              <a:t> </a:t>
            </a:r>
            <a:r>
              <a:rPr sz="2000" dirty="0">
                <a:solidFill>
                  <a:srgbClr val="3C5A77"/>
                </a:solidFill>
                <a:latin typeface="Helvetica"/>
                <a:cs typeface="Helvetica"/>
              </a:rPr>
              <a:t>– SNB &amp; </a:t>
            </a:r>
            <a:r>
              <a:rPr sz="2000" spc="-5" dirty="0">
                <a:solidFill>
                  <a:srgbClr val="3C5A77"/>
                </a:solidFill>
                <a:latin typeface="Helvetica"/>
                <a:cs typeface="Helvetica"/>
              </a:rPr>
              <a:t>atmospheric</a:t>
            </a:r>
            <a:r>
              <a:rPr sz="2000" spc="-70" dirty="0">
                <a:solidFill>
                  <a:srgbClr val="3C5A77"/>
                </a:solidFill>
                <a:latin typeface="Helvetica"/>
                <a:cs typeface="Helvetica"/>
              </a:rPr>
              <a:t> </a:t>
            </a:r>
            <a:r>
              <a:rPr sz="2000" spc="-5" dirty="0">
                <a:solidFill>
                  <a:srgbClr val="3C5A77"/>
                </a:solidFill>
                <a:latin typeface="Helvetica"/>
                <a:cs typeface="Helvetica"/>
              </a:rPr>
              <a:t>neutrino</a:t>
            </a:r>
            <a:endParaRPr lang="en-US" sz="2000" spc="-5" dirty="0">
              <a:solidFill>
                <a:srgbClr val="3C5A77"/>
              </a:solidFill>
              <a:latin typeface="Helvetica"/>
              <a:cs typeface="Helvetica"/>
            </a:endParaRPr>
          </a:p>
          <a:p>
            <a:pPr marL="355283" indent="-342596">
              <a:spcBef>
                <a:spcPts val="715"/>
              </a:spcBef>
              <a:buSzPct val="90000"/>
              <a:buFont typeface="Arial"/>
              <a:buChar char="•"/>
              <a:tabLst>
                <a:tab pos="354648" algn="l"/>
                <a:tab pos="355283" algn="l"/>
              </a:tabLst>
            </a:pPr>
            <a:r>
              <a:rPr lang="en-GB" sz="2000" spc="-5" dirty="0">
                <a:solidFill>
                  <a:srgbClr val="3C5A77"/>
                </a:solidFill>
                <a:latin typeface="Helvetica"/>
                <a:cs typeface="Helvetica"/>
              </a:rPr>
              <a:t>First beam end of 2028</a:t>
            </a:r>
            <a:endParaRPr lang="en-US" sz="2000" spc="-5" dirty="0">
              <a:solidFill>
                <a:srgbClr val="3C5A77"/>
              </a:solidFill>
              <a:latin typeface="Helvetica"/>
              <a:cs typeface="Helvetica"/>
            </a:endParaRPr>
          </a:p>
          <a:p>
            <a:pPr marL="355283" indent="-342596">
              <a:spcBef>
                <a:spcPts val="715"/>
              </a:spcBef>
              <a:buSzPct val="90000"/>
              <a:buFont typeface="Arial"/>
              <a:buChar char="•"/>
              <a:tabLst>
                <a:tab pos="354648" algn="l"/>
                <a:tab pos="355283" algn="l"/>
              </a:tabLst>
            </a:pPr>
            <a:endParaRPr sz="2000" dirty="0">
              <a:latin typeface="Helvetica"/>
              <a:cs typeface="Helvetic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3" y="424179"/>
            <a:ext cx="3230880" cy="360680"/>
          </a:xfrm>
          <a:prstGeom prst="rect">
            <a:avLst/>
          </a:prstGeom>
        </p:spPr>
        <p:txBody>
          <a:bodyPr vert="horz" wrap="square" lIns="0" tIns="12689" rIns="0" bIns="0" rtlCol="0">
            <a:spAutoFit/>
          </a:bodyPr>
          <a:lstStyle/>
          <a:p>
            <a:pPr marL="12689">
              <a:spcBef>
                <a:spcPts val="100"/>
              </a:spcBef>
            </a:pPr>
            <a:r>
              <a:rPr dirty="0"/>
              <a:t>Beyond </a:t>
            </a:r>
            <a:r>
              <a:rPr spc="-5" dirty="0"/>
              <a:t>Standard</a:t>
            </a:r>
            <a:r>
              <a:rPr spc="-35" dirty="0"/>
              <a:t> </a:t>
            </a:r>
            <a:r>
              <a:rPr dirty="0"/>
              <a:t>Model</a:t>
            </a:r>
          </a:p>
        </p:txBody>
      </p:sp>
      <p:sp>
        <p:nvSpPr>
          <p:cNvPr id="3" name="object 3"/>
          <p:cNvSpPr/>
          <p:nvPr/>
        </p:nvSpPr>
        <p:spPr>
          <a:xfrm>
            <a:off x="4712211" y="2051304"/>
            <a:ext cx="3639312" cy="38100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059629" y="1384301"/>
            <a:ext cx="3319145" cy="510569"/>
          </a:xfrm>
          <a:prstGeom prst="rect">
            <a:avLst/>
          </a:prstGeom>
        </p:spPr>
        <p:txBody>
          <a:bodyPr vert="horz" wrap="square" lIns="0" tIns="22841" rIns="0" bIns="0" rtlCol="0">
            <a:spAutoFit/>
          </a:bodyPr>
          <a:lstStyle/>
          <a:p>
            <a:pPr marL="12689" marR="5076" indent="461869">
              <a:lnSpc>
                <a:spcPts val="1899"/>
              </a:lnSpc>
              <a:spcBef>
                <a:spcPts val="180"/>
              </a:spcBef>
            </a:pPr>
            <a:r>
              <a:rPr sz="1600" spc="-5" dirty="0">
                <a:solidFill>
                  <a:srgbClr val="4F81BD"/>
                </a:solidFill>
                <a:latin typeface="Helvetica"/>
                <a:cs typeface="Helvetica"/>
              </a:rPr>
              <a:t>Sterile Neutrino Sensitivity  </a:t>
            </a:r>
            <a:r>
              <a:rPr sz="1600" spc="-10" dirty="0">
                <a:solidFill>
                  <a:srgbClr val="4F81BD"/>
                </a:solidFill>
                <a:latin typeface="Helvetica"/>
                <a:cs typeface="Helvetica"/>
              </a:rPr>
              <a:t>(ν</a:t>
            </a:r>
            <a:r>
              <a:rPr sz="1700" spc="-15" baseline="-15151" dirty="0">
                <a:solidFill>
                  <a:srgbClr val="4F81BD"/>
                </a:solidFill>
                <a:latin typeface="Helvetica"/>
                <a:cs typeface="Helvetica"/>
              </a:rPr>
              <a:t>e</a:t>
            </a:r>
            <a:r>
              <a:rPr sz="1600" spc="-10" dirty="0">
                <a:solidFill>
                  <a:srgbClr val="4F81BD"/>
                </a:solidFill>
                <a:latin typeface="Helvetica"/>
                <a:cs typeface="Helvetica"/>
              </a:rPr>
              <a:t>CC </a:t>
            </a:r>
            <a:r>
              <a:rPr sz="1600" spc="-5" dirty="0">
                <a:solidFill>
                  <a:srgbClr val="4F81BD"/>
                </a:solidFill>
                <a:latin typeface="Helvetica"/>
                <a:cs typeface="Helvetica"/>
              </a:rPr>
              <a:t>appearance at Near</a:t>
            </a:r>
            <a:r>
              <a:rPr sz="1600" dirty="0">
                <a:solidFill>
                  <a:srgbClr val="4F81BD"/>
                </a:solidFill>
                <a:latin typeface="Helvetica"/>
                <a:cs typeface="Helvetica"/>
              </a:rPr>
              <a:t> </a:t>
            </a:r>
            <a:r>
              <a:rPr sz="1600" spc="-5" dirty="0">
                <a:solidFill>
                  <a:srgbClr val="4F81BD"/>
                </a:solidFill>
                <a:latin typeface="Helvetica"/>
                <a:cs typeface="Helvetica"/>
              </a:rPr>
              <a:t>Detector)</a:t>
            </a:r>
            <a:endParaRPr sz="1600">
              <a:latin typeface="Helvetica"/>
              <a:cs typeface="Helvetica"/>
            </a:endParaRPr>
          </a:p>
        </p:txBody>
      </p:sp>
      <p:sp>
        <p:nvSpPr>
          <p:cNvPr id="5" name="object 5"/>
          <p:cNvSpPr txBox="1">
            <a:spLocks noGrp="1"/>
          </p:cNvSpPr>
          <p:nvPr>
            <p:ph sz="half" idx="2"/>
          </p:nvPr>
        </p:nvSpPr>
        <p:spPr>
          <a:xfrm>
            <a:off x="382544" y="1650495"/>
            <a:ext cx="3685540" cy="4029404"/>
          </a:xfrm>
          <a:prstGeom prst="rect">
            <a:avLst/>
          </a:prstGeom>
        </p:spPr>
        <p:txBody>
          <a:bodyPr vert="horz" wrap="square" lIns="0" tIns="12689" rIns="0" bIns="0" rtlCol="0">
            <a:spAutoFit/>
          </a:bodyPr>
          <a:lstStyle/>
          <a:p>
            <a:pPr marL="298185" marR="5076" indent="-285495">
              <a:spcBef>
                <a:spcPts val="100"/>
              </a:spcBef>
              <a:buFont typeface="Arial"/>
              <a:buChar char="•"/>
              <a:tabLst>
                <a:tab pos="297551" algn="l"/>
                <a:tab pos="298185" algn="l"/>
              </a:tabLst>
            </a:pPr>
            <a:r>
              <a:rPr dirty="0"/>
              <a:t>DUNE sensitive </a:t>
            </a:r>
            <a:r>
              <a:rPr spc="-5" dirty="0"/>
              <a:t>to many</a:t>
            </a:r>
            <a:r>
              <a:rPr spc="-100" dirty="0"/>
              <a:t> </a:t>
            </a:r>
            <a:r>
              <a:rPr dirty="0"/>
              <a:t>BSM  </a:t>
            </a:r>
            <a:r>
              <a:rPr spc="-5" dirty="0"/>
              <a:t>particles </a:t>
            </a:r>
            <a:r>
              <a:rPr dirty="0"/>
              <a:t>and</a:t>
            </a:r>
            <a:r>
              <a:rPr spc="-20" dirty="0"/>
              <a:t> </a:t>
            </a:r>
            <a:r>
              <a:rPr spc="-5" dirty="0"/>
              <a:t>processes</a:t>
            </a:r>
          </a:p>
          <a:p>
            <a:pPr marL="298185" indent="-285495">
              <a:spcBef>
                <a:spcPts val="1085"/>
              </a:spcBef>
              <a:buSzPct val="88888"/>
              <a:buFont typeface="Arial"/>
              <a:buChar char="•"/>
              <a:tabLst>
                <a:tab pos="297551" algn="l"/>
                <a:tab pos="298185" algn="l"/>
              </a:tabLst>
            </a:pPr>
            <a:r>
              <a:rPr sz="1800" spc="-5" dirty="0">
                <a:solidFill>
                  <a:srgbClr val="4F81BD"/>
                </a:solidFill>
              </a:rPr>
              <a:t>Sterile</a:t>
            </a:r>
            <a:r>
              <a:rPr sz="1800" spc="-10" dirty="0">
                <a:solidFill>
                  <a:srgbClr val="4F81BD"/>
                </a:solidFill>
              </a:rPr>
              <a:t> </a:t>
            </a:r>
            <a:r>
              <a:rPr sz="1800" spc="-5" dirty="0">
                <a:solidFill>
                  <a:srgbClr val="4F81BD"/>
                </a:solidFill>
              </a:rPr>
              <a:t>neutrinos</a:t>
            </a:r>
            <a:endParaRPr sz="1800"/>
          </a:p>
          <a:p>
            <a:pPr marL="298185" indent="-285495">
              <a:spcBef>
                <a:spcPts val="935"/>
              </a:spcBef>
              <a:buSzPct val="88888"/>
              <a:buFont typeface="Arial"/>
              <a:buChar char="•"/>
              <a:tabLst>
                <a:tab pos="297551" algn="l"/>
                <a:tab pos="298185" algn="l"/>
              </a:tabLst>
            </a:pPr>
            <a:r>
              <a:rPr sz="1800" spc="-5" dirty="0"/>
              <a:t>Light dark</a:t>
            </a:r>
            <a:r>
              <a:rPr sz="1800" spc="-10" dirty="0"/>
              <a:t> </a:t>
            </a:r>
            <a:r>
              <a:rPr sz="1800" spc="-5" dirty="0"/>
              <a:t>matter</a:t>
            </a:r>
            <a:endParaRPr sz="1800"/>
          </a:p>
          <a:p>
            <a:pPr marL="298185" indent="-285495">
              <a:spcBef>
                <a:spcPts val="1059"/>
              </a:spcBef>
              <a:buSzPct val="88888"/>
              <a:buFont typeface="Arial"/>
              <a:buChar char="•"/>
              <a:tabLst>
                <a:tab pos="297551" algn="l"/>
                <a:tab pos="298185" algn="l"/>
              </a:tabLst>
            </a:pPr>
            <a:r>
              <a:rPr sz="1800" spc="-5" dirty="0"/>
              <a:t>Boosted dark</a:t>
            </a:r>
            <a:r>
              <a:rPr sz="1800" spc="-15" dirty="0"/>
              <a:t> </a:t>
            </a:r>
            <a:r>
              <a:rPr sz="1800" spc="-5" dirty="0"/>
              <a:t>matter</a:t>
            </a:r>
            <a:endParaRPr sz="1800"/>
          </a:p>
          <a:p>
            <a:pPr marL="298185" marR="178275" indent="-285495">
              <a:lnSpc>
                <a:spcPct val="101099"/>
              </a:lnSpc>
              <a:spcBef>
                <a:spcPts val="910"/>
              </a:spcBef>
              <a:buSzPct val="88888"/>
              <a:buFont typeface="Arial"/>
              <a:buChar char="•"/>
              <a:tabLst>
                <a:tab pos="297551" algn="l"/>
                <a:tab pos="298185" algn="l"/>
              </a:tabLst>
            </a:pPr>
            <a:r>
              <a:rPr sz="1800" spc="-5" dirty="0"/>
              <a:t>Non-standard interactions, non-  unitary mixing, CPT</a:t>
            </a:r>
            <a:r>
              <a:rPr sz="1800" spc="-45" dirty="0"/>
              <a:t> </a:t>
            </a:r>
            <a:r>
              <a:rPr sz="1800" spc="-5" dirty="0"/>
              <a:t>violation</a:t>
            </a:r>
            <a:endParaRPr sz="1800"/>
          </a:p>
          <a:p>
            <a:pPr marL="298185" indent="-285495">
              <a:spcBef>
                <a:spcPts val="1055"/>
              </a:spcBef>
              <a:buSzPct val="88888"/>
              <a:buFont typeface="Arial"/>
              <a:buChar char="•"/>
              <a:tabLst>
                <a:tab pos="297551" algn="l"/>
                <a:tab pos="298185" algn="l"/>
              </a:tabLst>
            </a:pPr>
            <a:r>
              <a:rPr sz="1800" spc="-5" dirty="0"/>
              <a:t>Neutrino trident</a:t>
            </a:r>
            <a:r>
              <a:rPr sz="1800" spc="-15" dirty="0"/>
              <a:t> </a:t>
            </a:r>
            <a:r>
              <a:rPr sz="1800" spc="-5" dirty="0"/>
              <a:t>searches</a:t>
            </a:r>
            <a:endParaRPr sz="1800"/>
          </a:p>
          <a:p>
            <a:pPr marL="298185" indent="-285495">
              <a:spcBef>
                <a:spcPts val="940"/>
              </a:spcBef>
              <a:buSzPct val="88888"/>
              <a:buFont typeface="Arial"/>
              <a:buChar char="•"/>
              <a:tabLst>
                <a:tab pos="297551" algn="l"/>
                <a:tab pos="298185" algn="l"/>
              </a:tabLst>
            </a:pPr>
            <a:r>
              <a:rPr sz="1800" spc="-5" dirty="0"/>
              <a:t>Large extra</a:t>
            </a:r>
            <a:r>
              <a:rPr sz="1800" spc="-15" dirty="0"/>
              <a:t> </a:t>
            </a:r>
            <a:r>
              <a:rPr sz="1800" spc="-5" dirty="0"/>
              <a:t>dimensions</a:t>
            </a:r>
            <a:endParaRPr sz="1800"/>
          </a:p>
          <a:p>
            <a:pPr marL="298185" marR="660450" indent="-285495">
              <a:lnSpc>
                <a:spcPts val="2110"/>
              </a:lnSpc>
              <a:spcBef>
                <a:spcPts val="1140"/>
              </a:spcBef>
              <a:buSzPct val="88888"/>
              <a:buFont typeface="Arial"/>
              <a:buChar char="•"/>
              <a:tabLst>
                <a:tab pos="297551" algn="l"/>
                <a:tab pos="298185" algn="l"/>
              </a:tabLst>
            </a:pPr>
            <a:r>
              <a:rPr sz="1800" spc="-5" dirty="0"/>
              <a:t>Neutrinos from dark matter  annihilation </a:t>
            </a:r>
            <a:r>
              <a:rPr sz="1800" dirty="0"/>
              <a:t>in</a:t>
            </a:r>
            <a:r>
              <a:rPr sz="1800" spc="-15" dirty="0"/>
              <a:t> </a:t>
            </a:r>
            <a:r>
              <a:rPr sz="1800" spc="-5" dirty="0"/>
              <a:t>sun</a:t>
            </a:r>
            <a:endParaRPr sz="1800"/>
          </a:p>
        </p:txBody>
      </p:sp>
      <p:sp>
        <p:nvSpPr>
          <p:cNvPr id="6" name="object 6"/>
          <p:cNvSpPr/>
          <p:nvPr/>
        </p:nvSpPr>
        <p:spPr>
          <a:xfrm>
            <a:off x="2599946" y="2481072"/>
            <a:ext cx="2313432" cy="23774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641602" y="2542545"/>
            <a:ext cx="2153920" cy="76200"/>
          </a:xfrm>
          <a:custGeom>
            <a:avLst/>
            <a:gdLst/>
            <a:ahLst/>
            <a:cxnLst/>
            <a:rect l="l" t="t" r="r" b="b"/>
            <a:pathLst>
              <a:path w="2153920" h="76200">
                <a:moveTo>
                  <a:pt x="2077720" y="50799"/>
                </a:moveTo>
                <a:lnTo>
                  <a:pt x="2077720" y="76200"/>
                </a:lnTo>
                <a:lnTo>
                  <a:pt x="2128520" y="50800"/>
                </a:lnTo>
                <a:lnTo>
                  <a:pt x="2077720" y="50799"/>
                </a:lnTo>
                <a:close/>
              </a:path>
              <a:path w="2153920" h="76200">
                <a:moveTo>
                  <a:pt x="2077720" y="25399"/>
                </a:moveTo>
                <a:lnTo>
                  <a:pt x="2077720" y="50799"/>
                </a:lnTo>
                <a:lnTo>
                  <a:pt x="2090420" y="50800"/>
                </a:lnTo>
                <a:lnTo>
                  <a:pt x="2090420" y="25400"/>
                </a:lnTo>
                <a:lnTo>
                  <a:pt x="2077720" y="25399"/>
                </a:lnTo>
                <a:close/>
              </a:path>
              <a:path w="2153920" h="76200">
                <a:moveTo>
                  <a:pt x="2077720" y="0"/>
                </a:moveTo>
                <a:lnTo>
                  <a:pt x="2077720" y="25399"/>
                </a:lnTo>
                <a:lnTo>
                  <a:pt x="2090420" y="25400"/>
                </a:lnTo>
                <a:lnTo>
                  <a:pt x="2090420" y="50800"/>
                </a:lnTo>
                <a:lnTo>
                  <a:pt x="2128522" y="50798"/>
                </a:lnTo>
                <a:lnTo>
                  <a:pt x="2153920" y="38100"/>
                </a:lnTo>
                <a:lnTo>
                  <a:pt x="2077720" y="0"/>
                </a:lnTo>
                <a:close/>
              </a:path>
              <a:path w="2153920" h="76200">
                <a:moveTo>
                  <a:pt x="0" y="25398"/>
                </a:moveTo>
                <a:lnTo>
                  <a:pt x="0" y="50798"/>
                </a:lnTo>
                <a:lnTo>
                  <a:pt x="2077720" y="50799"/>
                </a:lnTo>
                <a:lnTo>
                  <a:pt x="2077720" y="25399"/>
                </a:lnTo>
                <a:lnTo>
                  <a:pt x="0" y="25398"/>
                </a:lnTo>
                <a:close/>
              </a:path>
            </a:pathLst>
          </a:custGeom>
          <a:solidFill>
            <a:srgbClr val="4F81BD"/>
          </a:solidFill>
        </p:spPr>
        <p:txBody>
          <a:bodyPr wrap="square" lIns="0" tIns="0" rIns="0" bIns="0" rtlCol="0"/>
          <a:lstStyle/>
          <a:p>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151"/>
            <a:ext cx="8305801" cy="762000"/>
          </a:xfrm>
        </p:spPr>
        <p:txBody>
          <a:bodyPr>
            <a:normAutofit/>
          </a:bodyPr>
          <a:lstStyle/>
          <a:p>
            <a:r>
              <a:rPr lang="en-GB" sz="4400" dirty="0"/>
              <a:t>To conclude</a:t>
            </a:r>
          </a:p>
        </p:txBody>
      </p:sp>
      <p:sp>
        <p:nvSpPr>
          <p:cNvPr id="4" name="Rectangle 3"/>
          <p:cNvSpPr/>
          <p:nvPr/>
        </p:nvSpPr>
        <p:spPr>
          <a:xfrm>
            <a:off x="323530" y="1052739"/>
            <a:ext cx="8496944" cy="461637"/>
          </a:xfrm>
          <a:prstGeom prst="rect">
            <a:avLst/>
          </a:prstGeom>
        </p:spPr>
        <p:txBody>
          <a:bodyPr wrap="square" lIns="91411" tIns="45706" rIns="91411" bIns="45706">
            <a:spAutoFit/>
          </a:bodyPr>
          <a:lstStyle/>
          <a:p>
            <a:pPr marL="342900" indent="-342900" algn="just" defTabSz="914121">
              <a:buFont typeface="Wingdings" charset="2"/>
              <a:buChar char="Ø"/>
            </a:pPr>
            <a:endParaRPr lang="en-GB" sz="2400" b="1" dirty="0">
              <a:solidFill>
                <a:srgbClr val="000090"/>
              </a:solidFill>
              <a:latin typeface="Helvetica"/>
            </a:endParaRPr>
          </a:p>
        </p:txBody>
      </p:sp>
      <p:sp>
        <p:nvSpPr>
          <p:cNvPr id="3" name="TextBox 2"/>
          <p:cNvSpPr txBox="1"/>
          <p:nvPr/>
        </p:nvSpPr>
        <p:spPr>
          <a:xfrm>
            <a:off x="152401" y="1143000"/>
            <a:ext cx="8668068" cy="5047536"/>
          </a:xfrm>
          <a:prstGeom prst="rect">
            <a:avLst/>
          </a:prstGeom>
          <a:noFill/>
        </p:spPr>
        <p:txBody>
          <a:bodyPr wrap="square" rtlCol="0">
            <a:spAutoFit/>
          </a:bodyPr>
          <a:lstStyle/>
          <a:p>
            <a:pPr marL="285750" indent="-285750">
              <a:buFont typeface="Wingdings" charset="2"/>
              <a:buChar char="Ø"/>
            </a:pPr>
            <a:r>
              <a:rPr lang="en-GB" sz="2300" dirty="0">
                <a:solidFill>
                  <a:srgbClr val="00244B"/>
                </a:solidFill>
              </a:rPr>
              <a:t>Since 1998, neutrinos have given us the most promising hints of BSM physics.</a:t>
            </a:r>
          </a:p>
          <a:p>
            <a:endParaRPr lang="en-GB" sz="2300" dirty="0">
              <a:solidFill>
                <a:srgbClr val="00244B"/>
              </a:solidFill>
            </a:endParaRPr>
          </a:p>
          <a:p>
            <a:pPr marL="285750" indent="-285750">
              <a:buFont typeface="Wingdings" charset="2"/>
              <a:buChar char="Ø"/>
            </a:pPr>
            <a:r>
              <a:rPr lang="en-GB" sz="2300" dirty="0">
                <a:solidFill>
                  <a:srgbClr val="00244B"/>
                </a:solidFill>
              </a:rPr>
              <a:t> Their nature and their properties are still a central questions in particle physics.</a:t>
            </a:r>
          </a:p>
          <a:p>
            <a:pPr marL="285750" indent="-285750">
              <a:buFont typeface="Wingdings" charset="2"/>
              <a:buChar char="Ø"/>
            </a:pPr>
            <a:endParaRPr lang="en-GB" sz="2300" dirty="0">
              <a:solidFill>
                <a:srgbClr val="00244B"/>
              </a:solidFill>
            </a:endParaRPr>
          </a:p>
          <a:p>
            <a:pPr marL="285750" indent="-285750">
              <a:buFont typeface="Wingdings" charset="2"/>
              <a:buChar char="Ø"/>
            </a:pPr>
            <a:r>
              <a:rPr lang="en-GB" sz="2300" dirty="0">
                <a:solidFill>
                  <a:srgbClr val="00244B"/>
                </a:solidFill>
              </a:rPr>
              <a:t>A new generation of experiments is underway, with a substantial and strategic Italian involvement in DUNE</a:t>
            </a:r>
          </a:p>
          <a:p>
            <a:pPr marL="285750" indent="-285750">
              <a:buFont typeface="Wingdings" charset="2"/>
              <a:buChar char="Ø"/>
            </a:pPr>
            <a:endParaRPr lang="en-GB" sz="2300" dirty="0">
              <a:solidFill>
                <a:srgbClr val="00244B"/>
              </a:solidFill>
            </a:endParaRPr>
          </a:p>
          <a:p>
            <a:pPr marL="285750" indent="-285750">
              <a:buFont typeface="Wingdings" charset="2"/>
              <a:buChar char="Ø"/>
            </a:pPr>
            <a:r>
              <a:rPr lang="en-GB" sz="2300" dirty="0">
                <a:solidFill>
                  <a:srgbClr val="00244B"/>
                </a:solidFill>
              </a:rPr>
              <a:t> DUNE/LBNF is heralding this effort addressing the challenge in a global context and enabling a long term, first class environment to enhance our understanding of Fundamental Physics.</a:t>
            </a:r>
          </a:p>
          <a:p>
            <a:endParaRPr lang="en-GB" sz="2300" dirty="0">
              <a:solidFill>
                <a:srgbClr val="002145"/>
              </a:solidFill>
            </a:endParaRPr>
          </a:p>
        </p:txBody>
      </p:sp>
    </p:spTree>
    <p:extLst>
      <p:ext uri="{BB962C8B-B14F-4D97-AF65-F5344CB8AC3E}">
        <p14:creationId xmlns:p14="http://schemas.microsoft.com/office/powerpoint/2010/main" val="1139726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30" y="1052739"/>
            <a:ext cx="8496944" cy="461637"/>
          </a:xfrm>
          <a:prstGeom prst="rect">
            <a:avLst/>
          </a:prstGeom>
        </p:spPr>
        <p:txBody>
          <a:bodyPr wrap="square" lIns="91411" tIns="45706" rIns="91411" bIns="45706">
            <a:spAutoFit/>
          </a:bodyPr>
          <a:lstStyle/>
          <a:p>
            <a:pPr marL="342900" indent="-342900" algn="just" defTabSz="914121">
              <a:buFont typeface="Wingdings" charset="2"/>
              <a:buChar char="Ø"/>
            </a:pPr>
            <a:endParaRPr lang="en-GB" sz="2400" b="1" dirty="0">
              <a:solidFill>
                <a:srgbClr val="000090"/>
              </a:solidFill>
              <a:latin typeface="Helvetica"/>
            </a:endParaRPr>
          </a:p>
        </p:txBody>
      </p:sp>
      <p:sp>
        <p:nvSpPr>
          <p:cNvPr id="6" name="TextBox 5"/>
          <p:cNvSpPr txBox="1"/>
          <p:nvPr/>
        </p:nvSpPr>
        <p:spPr>
          <a:xfrm>
            <a:off x="2209800" y="2286000"/>
            <a:ext cx="4572000" cy="1107996"/>
          </a:xfrm>
          <a:prstGeom prst="rect">
            <a:avLst/>
          </a:prstGeom>
          <a:noFill/>
        </p:spPr>
        <p:txBody>
          <a:bodyPr wrap="square" rtlCol="0">
            <a:spAutoFit/>
          </a:bodyPr>
          <a:lstStyle/>
          <a:p>
            <a:pPr algn="ctr"/>
            <a:r>
              <a:rPr lang="en-GB" sz="6600" dirty="0">
                <a:solidFill>
                  <a:srgbClr val="021933"/>
                </a:solidFill>
              </a:rPr>
              <a:t>Thank</a:t>
            </a:r>
            <a:r>
              <a:rPr lang="en-GB" sz="6600" dirty="0">
                <a:solidFill>
                  <a:srgbClr val="13095D"/>
                </a:solidFill>
              </a:rPr>
              <a:t> You</a:t>
            </a:r>
          </a:p>
        </p:txBody>
      </p:sp>
      <p:sp>
        <p:nvSpPr>
          <p:cNvPr id="7" name="TextBox 6"/>
          <p:cNvSpPr txBox="1"/>
          <p:nvPr/>
        </p:nvSpPr>
        <p:spPr>
          <a:xfrm>
            <a:off x="381000" y="4189986"/>
            <a:ext cx="8305800" cy="769441"/>
          </a:xfrm>
          <a:prstGeom prst="rect">
            <a:avLst/>
          </a:prstGeom>
          <a:noFill/>
        </p:spPr>
        <p:txBody>
          <a:bodyPr wrap="square" rtlCol="0">
            <a:spAutoFit/>
          </a:bodyPr>
          <a:lstStyle/>
          <a:p>
            <a:r>
              <a:rPr lang="mr-IN" sz="2200" dirty="0"/>
              <a:t>…</a:t>
            </a:r>
            <a:r>
              <a:rPr lang="en-GB" sz="2200" dirty="0">
                <a:solidFill>
                  <a:srgbClr val="000090"/>
                </a:solidFill>
              </a:rPr>
              <a:t>and thanks to E. Blucher, F. </a:t>
            </a:r>
            <a:r>
              <a:rPr lang="en-GB" sz="2200" dirty="0" err="1">
                <a:solidFill>
                  <a:srgbClr val="000090"/>
                </a:solidFill>
              </a:rPr>
              <a:t>Cavanna</a:t>
            </a:r>
            <a:r>
              <a:rPr lang="en-GB" sz="2200" dirty="0">
                <a:solidFill>
                  <a:srgbClr val="000090"/>
                </a:solidFill>
              </a:rPr>
              <a:t>, E. Worcester, et al. for the looted material and many useful discussions.</a:t>
            </a:r>
          </a:p>
        </p:txBody>
      </p:sp>
    </p:spTree>
    <p:extLst>
      <p:ext uri="{BB962C8B-B14F-4D97-AF65-F5344CB8AC3E}">
        <p14:creationId xmlns:p14="http://schemas.microsoft.com/office/powerpoint/2010/main" val="4096154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4122" y="372365"/>
            <a:ext cx="7155754" cy="694693"/>
          </a:xfrm>
          <a:prstGeom prst="rect">
            <a:avLst/>
          </a:prstGeom>
        </p:spPr>
        <p:txBody>
          <a:bodyPr vert="horz" wrap="square" lIns="0" tIns="6350" rIns="0" bIns="0" rtlCol="0">
            <a:spAutoFit/>
          </a:bodyPr>
          <a:lstStyle/>
          <a:p>
            <a:pPr marL="12689" marR="5076" indent="17130">
              <a:lnSpc>
                <a:spcPct val="101800"/>
              </a:lnSpc>
              <a:spcBef>
                <a:spcPts val="50"/>
              </a:spcBef>
            </a:pPr>
            <a:r>
              <a:rPr lang="en-US" spc="-5" dirty="0"/>
              <a:t>A</a:t>
            </a:r>
            <a:r>
              <a:rPr dirty="0"/>
              <a:t>n Exciting Global Initiative to Understand the  Most Abundant Known Matter </a:t>
            </a:r>
            <a:r>
              <a:rPr spc="-5" dirty="0"/>
              <a:t>Particle </a:t>
            </a:r>
            <a:r>
              <a:rPr dirty="0"/>
              <a:t>in the</a:t>
            </a:r>
            <a:r>
              <a:rPr spc="-85" dirty="0"/>
              <a:t> </a:t>
            </a:r>
            <a:r>
              <a:rPr spc="-5" dirty="0"/>
              <a:t>Universe</a:t>
            </a:r>
          </a:p>
        </p:txBody>
      </p:sp>
      <p:sp>
        <p:nvSpPr>
          <p:cNvPr id="4" name="object 4"/>
          <p:cNvSpPr/>
          <p:nvPr/>
        </p:nvSpPr>
        <p:spPr>
          <a:xfrm>
            <a:off x="2563371" y="4648203"/>
            <a:ext cx="1926335" cy="1487424"/>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7397497" y="3508249"/>
            <a:ext cx="1655063" cy="1240535"/>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7757159" y="4840225"/>
            <a:ext cx="890016" cy="127101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76070" y="1524000"/>
            <a:ext cx="1786130" cy="18288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53568" y="3529584"/>
            <a:ext cx="1621536" cy="1219200"/>
          </a:xfrm>
          <a:prstGeom prst="rect">
            <a:avLst/>
          </a:prstGeom>
          <a:blipFill>
            <a:blip r:embed="rId6" cstate="print"/>
            <a:stretch>
              <a:fillRect/>
            </a:stretch>
          </a:blipFill>
        </p:spPr>
        <p:txBody>
          <a:bodyPr wrap="square" lIns="0" tIns="0" rIns="0" bIns="0" rtlCol="0"/>
          <a:lstStyle/>
          <a:p>
            <a:endParaRPr dirty="0"/>
          </a:p>
        </p:txBody>
      </p:sp>
      <p:sp>
        <p:nvSpPr>
          <p:cNvPr id="9" name="object 9"/>
          <p:cNvSpPr/>
          <p:nvPr/>
        </p:nvSpPr>
        <p:spPr>
          <a:xfrm>
            <a:off x="7467602" y="1600200"/>
            <a:ext cx="1615445" cy="15240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657602" y="1755647"/>
            <a:ext cx="3770377" cy="1597153"/>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801632" y="4879851"/>
            <a:ext cx="1069847" cy="1325880"/>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5306576" y="4837176"/>
            <a:ext cx="1648967" cy="1237488"/>
          </a:xfrm>
          <a:prstGeom prst="rect">
            <a:avLst/>
          </a:prstGeom>
          <a:blipFill>
            <a:blip r:embed="rId10" cstate="print"/>
            <a:stretch>
              <a:fillRect/>
            </a:stretch>
          </a:blipFill>
        </p:spPr>
        <p:txBody>
          <a:bodyPr wrap="square" lIns="0" tIns="0" rIns="0" bIns="0" rtlCol="0"/>
          <a:lstStyle/>
          <a:p>
            <a:endParaRPr/>
          </a:p>
        </p:txBody>
      </p:sp>
      <p:sp>
        <p:nvSpPr>
          <p:cNvPr id="13" name="object 13"/>
          <p:cNvSpPr txBox="1"/>
          <p:nvPr/>
        </p:nvSpPr>
        <p:spPr>
          <a:xfrm>
            <a:off x="2666880" y="1297946"/>
            <a:ext cx="3827145" cy="776807"/>
          </a:xfrm>
          <a:prstGeom prst="rect">
            <a:avLst/>
          </a:prstGeom>
        </p:spPr>
        <p:txBody>
          <a:bodyPr vert="horz" wrap="square" lIns="0" tIns="12689" rIns="0" bIns="0" rtlCol="0">
            <a:spAutoFit/>
          </a:bodyPr>
          <a:lstStyle/>
          <a:p>
            <a:pPr algn="ctr">
              <a:spcBef>
                <a:spcPts val="100"/>
              </a:spcBef>
            </a:pPr>
            <a:r>
              <a:rPr b="1" dirty="0">
                <a:solidFill>
                  <a:srgbClr val="C00000"/>
                </a:solidFill>
                <a:latin typeface="Calibri"/>
                <a:cs typeface="Calibri"/>
              </a:rPr>
              <a:t>D</a:t>
            </a:r>
            <a:r>
              <a:rPr dirty="0">
                <a:solidFill>
                  <a:srgbClr val="3C5A77"/>
                </a:solidFill>
                <a:latin typeface="Calibri"/>
                <a:cs typeface="Calibri"/>
              </a:rPr>
              <a:t>eep </a:t>
            </a:r>
            <a:r>
              <a:rPr b="1" spc="-10" dirty="0">
                <a:solidFill>
                  <a:srgbClr val="C00000"/>
                </a:solidFill>
                <a:latin typeface="Calibri"/>
                <a:cs typeface="Calibri"/>
              </a:rPr>
              <a:t>U</a:t>
            </a:r>
            <a:r>
              <a:rPr spc="-10" dirty="0">
                <a:solidFill>
                  <a:srgbClr val="3C5A77"/>
                </a:solidFill>
                <a:latin typeface="Calibri"/>
                <a:cs typeface="Calibri"/>
              </a:rPr>
              <a:t>nderground </a:t>
            </a:r>
            <a:r>
              <a:rPr b="1" spc="-5" dirty="0">
                <a:solidFill>
                  <a:srgbClr val="C00000"/>
                </a:solidFill>
                <a:latin typeface="Calibri"/>
                <a:cs typeface="Calibri"/>
              </a:rPr>
              <a:t>N</a:t>
            </a:r>
            <a:r>
              <a:rPr spc="-5" dirty="0">
                <a:solidFill>
                  <a:srgbClr val="3C5A77"/>
                </a:solidFill>
                <a:latin typeface="Calibri"/>
                <a:cs typeface="Calibri"/>
              </a:rPr>
              <a:t>eutrino</a:t>
            </a:r>
            <a:r>
              <a:rPr spc="10" dirty="0">
                <a:solidFill>
                  <a:srgbClr val="3C5A77"/>
                </a:solidFill>
                <a:latin typeface="Calibri"/>
                <a:cs typeface="Calibri"/>
              </a:rPr>
              <a:t> </a:t>
            </a:r>
            <a:r>
              <a:rPr b="1" spc="-5" dirty="0">
                <a:solidFill>
                  <a:srgbClr val="C00000"/>
                </a:solidFill>
                <a:latin typeface="Calibri"/>
                <a:cs typeface="Calibri"/>
              </a:rPr>
              <a:t>E</a:t>
            </a:r>
            <a:r>
              <a:rPr spc="-5" dirty="0">
                <a:solidFill>
                  <a:srgbClr val="3C5A77"/>
                </a:solidFill>
                <a:latin typeface="Calibri"/>
                <a:cs typeface="Calibri"/>
              </a:rPr>
              <a:t>xperiment</a:t>
            </a:r>
            <a:endParaRPr>
              <a:latin typeface="Calibri"/>
              <a:cs typeface="Calibri"/>
            </a:endParaRPr>
          </a:p>
          <a:p>
            <a:pPr marR="32991" algn="ctr">
              <a:lnSpc>
                <a:spcPts val="1635"/>
              </a:lnSpc>
              <a:spcBef>
                <a:spcPts val="40"/>
              </a:spcBef>
            </a:pPr>
            <a:r>
              <a:rPr sz="1400" spc="-5" dirty="0">
                <a:solidFill>
                  <a:srgbClr val="3C5A77"/>
                </a:solidFill>
                <a:latin typeface="Calibri"/>
                <a:cs typeface="Calibri"/>
              </a:rPr>
              <a:t>at </a:t>
            </a:r>
            <a:r>
              <a:rPr sz="1400" dirty="0">
                <a:solidFill>
                  <a:srgbClr val="3C5A77"/>
                </a:solidFill>
                <a:latin typeface="Calibri"/>
                <a:cs typeface="Calibri"/>
              </a:rPr>
              <a:t>the</a:t>
            </a:r>
            <a:endParaRPr sz="1400">
              <a:latin typeface="Calibri"/>
              <a:cs typeface="Calibri"/>
            </a:endParaRPr>
          </a:p>
          <a:p>
            <a:pPr algn="ctr">
              <a:lnSpc>
                <a:spcPts val="2114"/>
              </a:lnSpc>
            </a:pPr>
            <a:r>
              <a:rPr b="1" dirty="0">
                <a:solidFill>
                  <a:srgbClr val="002060"/>
                </a:solidFill>
                <a:latin typeface="Calibri"/>
                <a:cs typeface="Calibri"/>
              </a:rPr>
              <a:t>L</a:t>
            </a:r>
            <a:r>
              <a:rPr dirty="0">
                <a:solidFill>
                  <a:srgbClr val="3C5A77"/>
                </a:solidFill>
                <a:latin typeface="Calibri"/>
                <a:cs typeface="Calibri"/>
              </a:rPr>
              <a:t>ong </a:t>
            </a:r>
            <a:r>
              <a:rPr b="1" spc="-5" dirty="0">
                <a:solidFill>
                  <a:srgbClr val="002060"/>
                </a:solidFill>
                <a:latin typeface="Calibri"/>
                <a:cs typeface="Calibri"/>
              </a:rPr>
              <a:t>B</a:t>
            </a:r>
            <a:r>
              <a:rPr spc="-5" dirty="0">
                <a:solidFill>
                  <a:srgbClr val="3C5A77"/>
                </a:solidFill>
                <a:latin typeface="Calibri"/>
                <a:cs typeface="Calibri"/>
              </a:rPr>
              <a:t>aseline </a:t>
            </a:r>
            <a:r>
              <a:rPr b="1" spc="-5" dirty="0">
                <a:solidFill>
                  <a:srgbClr val="002060"/>
                </a:solidFill>
                <a:latin typeface="Calibri"/>
                <a:cs typeface="Calibri"/>
              </a:rPr>
              <a:t>N</a:t>
            </a:r>
            <a:r>
              <a:rPr spc="-5" dirty="0">
                <a:solidFill>
                  <a:srgbClr val="3C5A77"/>
                </a:solidFill>
                <a:latin typeface="Calibri"/>
                <a:cs typeface="Calibri"/>
              </a:rPr>
              <a:t>eutrino</a:t>
            </a:r>
            <a:r>
              <a:rPr spc="15" dirty="0">
                <a:solidFill>
                  <a:srgbClr val="3C5A77"/>
                </a:solidFill>
                <a:latin typeface="Calibri"/>
                <a:cs typeface="Calibri"/>
              </a:rPr>
              <a:t> </a:t>
            </a:r>
            <a:r>
              <a:rPr b="1" spc="-5" dirty="0">
                <a:solidFill>
                  <a:srgbClr val="002060"/>
                </a:solidFill>
                <a:latin typeface="Calibri"/>
                <a:cs typeface="Calibri"/>
              </a:rPr>
              <a:t>F</a:t>
            </a:r>
            <a:r>
              <a:rPr spc="-5" dirty="0">
                <a:solidFill>
                  <a:srgbClr val="3C5A77"/>
                </a:solidFill>
                <a:latin typeface="Calibri"/>
                <a:cs typeface="Calibri"/>
              </a:rPr>
              <a:t>acility</a:t>
            </a:r>
            <a:endParaRPr>
              <a:latin typeface="Calibri"/>
              <a:cs typeface="Calibri"/>
            </a:endParaRPr>
          </a:p>
        </p:txBody>
      </p:sp>
      <p:sp>
        <p:nvSpPr>
          <p:cNvPr id="14" name="object 14"/>
          <p:cNvSpPr/>
          <p:nvPr/>
        </p:nvSpPr>
        <p:spPr>
          <a:xfrm>
            <a:off x="2517651" y="3572255"/>
            <a:ext cx="4069079" cy="1100328"/>
          </a:xfrm>
          <a:prstGeom prst="rect">
            <a:avLst/>
          </a:prstGeom>
          <a:blipFill>
            <a:blip r:embed="rId11" cstate="print"/>
            <a:stretch>
              <a:fillRect/>
            </a:stretch>
          </a:blipFill>
        </p:spPr>
        <p:txBody>
          <a:bodyPr wrap="square" lIns="0" tIns="0" rIns="0" bIns="0" rtlCol="0"/>
          <a:lstStyle/>
          <a:p>
            <a:endParaRPr/>
          </a:p>
        </p:txBody>
      </p:sp>
      <p:sp>
        <p:nvSpPr>
          <p:cNvPr id="15" name="object 15"/>
          <p:cNvSpPr txBox="1"/>
          <p:nvPr/>
        </p:nvSpPr>
        <p:spPr>
          <a:xfrm>
            <a:off x="3476502" y="4338835"/>
            <a:ext cx="2413635" cy="228258"/>
          </a:xfrm>
          <a:prstGeom prst="rect">
            <a:avLst/>
          </a:prstGeom>
        </p:spPr>
        <p:txBody>
          <a:bodyPr vert="horz" wrap="square" lIns="0" tIns="12689" rIns="0" bIns="0" rtlCol="0">
            <a:spAutoFit/>
          </a:bodyPr>
          <a:lstStyle/>
          <a:p>
            <a:pPr marL="12689">
              <a:spcBef>
                <a:spcPts val="100"/>
              </a:spcBef>
            </a:pPr>
            <a:r>
              <a:rPr sz="1400" b="1" spc="-5" dirty="0">
                <a:solidFill>
                  <a:srgbClr val="002060"/>
                </a:solidFill>
                <a:latin typeface="Calibri"/>
                <a:cs typeface="Calibri"/>
              </a:rPr>
              <a:t>S</a:t>
            </a:r>
            <a:r>
              <a:rPr sz="1400" spc="-5" dirty="0">
                <a:solidFill>
                  <a:srgbClr val="3C5A77"/>
                </a:solidFill>
                <a:latin typeface="Calibri"/>
                <a:cs typeface="Calibri"/>
              </a:rPr>
              <a:t>hort </a:t>
            </a:r>
            <a:r>
              <a:rPr sz="1400" b="1" dirty="0">
                <a:solidFill>
                  <a:srgbClr val="002060"/>
                </a:solidFill>
                <a:latin typeface="Calibri"/>
                <a:cs typeface="Calibri"/>
              </a:rPr>
              <a:t>B</a:t>
            </a:r>
            <a:r>
              <a:rPr sz="1400" dirty="0">
                <a:solidFill>
                  <a:srgbClr val="3C5A77"/>
                </a:solidFill>
                <a:latin typeface="Calibri"/>
                <a:cs typeface="Calibri"/>
              </a:rPr>
              <a:t>aseline </a:t>
            </a:r>
            <a:r>
              <a:rPr sz="1400" b="1" dirty="0">
                <a:solidFill>
                  <a:srgbClr val="002060"/>
                </a:solidFill>
                <a:latin typeface="Calibri"/>
                <a:cs typeface="Calibri"/>
              </a:rPr>
              <a:t>N</a:t>
            </a:r>
            <a:r>
              <a:rPr sz="1400" dirty="0">
                <a:solidFill>
                  <a:srgbClr val="3C5A77"/>
                </a:solidFill>
                <a:latin typeface="Calibri"/>
                <a:cs typeface="Calibri"/>
              </a:rPr>
              <a:t>eutrino</a:t>
            </a:r>
            <a:r>
              <a:rPr sz="1400" spc="-75" dirty="0">
                <a:solidFill>
                  <a:srgbClr val="3C5A77"/>
                </a:solidFill>
                <a:latin typeface="Calibri"/>
                <a:cs typeface="Calibri"/>
              </a:rPr>
              <a:t> </a:t>
            </a:r>
            <a:r>
              <a:rPr sz="1400" spc="-10" dirty="0">
                <a:solidFill>
                  <a:srgbClr val="3C5A77"/>
                </a:solidFill>
                <a:latin typeface="Calibri"/>
                <a:cs typeface="Calibri"/>
              </a:rPr>
              <a:t>Program</a:t>
            </a:r>
            <a:endParaRPr sz="1400">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04800"/>
            <a:ext cx="9144000" cy="6022281"/>
          </a:xfrm>
          <a:prstGeom prst="rect">
            <a:avLst/>
          </a:prstGeom>
        </p:spPr>
      </p:pic>
    </p:spTree>
    <p:extLst>
      <p:ext uri="{BB962C8B-B14F-4D97-AF65-F5344CB8AC3E}">
        <p14:creationId xmlns:p14="http://schemas.microsoft.com/office/powerpoint/2010/main" val="544855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old Stripes">
  <a:themeElements>
    <a:clrScheme name="Custom 3">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old Stripes">
  <a:themeElements>
    <a:clrScheme name="Custom 3">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ergio Empty">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Tema di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7309</TotalTime>
  <Words>3783</Words>
  <Application>Microsoft Macintosh PowerPoint</Application>
  <PresentationFormat>On-screen Show (4:3)</PresentationFormat>
  <Paragraphs>423</Paragraphs>
  <Slides>74</Slides>
  <Notes>30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74</vt:i4>
      </vt:variant>
    </vt:vector>
  </HeadingPairs>
  <TitlesOfParts>
    <vt:vector size="91" baseType="lpstr">
      <vt:lpstr>Arial Unicode MS</vt:lpstr>
      <vt:lpstr>Arial</vt:lpstr>
      <vt:lpstr>Calibri</vt:lpstr>
      <vt:lpstr>Calibri Light</vt:lpstr>
      <vt:lpstr>Helvetica</vt:lpstr>
      <vt:lpstr>Lucida Grande</vt:lpstr>
      <vt:lpstr>Symbol</vt:lpstr>
      <vt:lpstr>Times New Roman</vt:lpstr>
      <vt:lpstr>Verdana</vt:lpstr>
      <vt:lpstr>Wingdings</vt:lpstr>
      <vt:lpstr>Office Theme</vt:lpstr>
      <vt:lpstr>3_Bold Stripes</vt:lpstr>
      <vt:lpstr>4_Bold Stripes</vt:lpstr>
      <vt:lpstr>Sergio Empty</vt:lpstr>
      <vt:lpstr>LBNF Content-Footer Theme</vt:lpstr>
      <vt:lpstr>1_Tema di Office</vt:lpstr>
      <vt:lpstr>1_Office Theme</vt:lpstr>
      <vt:lpstr>Next Generation neutrino Experiments at Accelerators:  the DUNE Experiment at FNAL</vt:lpstr>
      <vt:lpstr>Looking for “unknown unknowns” </vt:lpstr>
      <vt:lpstr>From the P5 Report (USA)</vt:lpstr>
      <vt:lpstr>From the European Strategy Document</vt:lpstr>
      <vt:lpstr>From Japan HEP Community</vt:lpstr>
      <vt:lpstr>PowerPoint Presentation</vt:lpstr>
      <vt:lpstr>PowerPoint Presentation</vt:lpstr>
      <vt:lpstr>An Exciting Global Initiative to Understand the  Most Abundant Known Matter Particle in the Universe</vt:lpstr>
      <vt:lpstr>PowerPoint Presentation</vt:lpstr>
      <vt:lpstr>PowerPoint Presentation</vt:lpstr>
      <vt:lpstr>PowerPoint Presentation</vt:lpstr>
      <vt:lpstr>PowerPoint Presentation</vt:lpstr>
      <vt:lpstr>It’s not only statistics....</vt:lpstr>
      <vt:lpstr>DUNE/LBNF</vt:lpstr>
      <vt:lpstr>  DUNE Collaboration </vt:lpstr>
      <vt:lpstr>LBNF/DUNE Project Management</vt:lpstr>
      <vt:lpstr>  Far Detector Technical Design Report (Feb. 2020) </vt:lpstr>
      <vt:lpstr>  DUNE Primary Science Goals </vt:lpstr>
      <vt:lpstr>PowerPoint Presentation</vt:lpstr>
      <vt:lpstr>PowerPoint Presentation</vt:lpstr>
      <vt:lpstr>PowerPoint Presentation</vt:lpstr>
      <vt:lpstr>CP Violation and MH Sensitivity</vt:lpstr>
      <vt:lpstr>PowerPoint Presentation</vt:lpstr>
      <vt:lpstr>Supernova Burst/Low Energy Neutrinos</vt:lpstr>
      <vt:lpstr>INFN and DUNE</vt:lpstr>
      <vt:lpstr>Fermilab Accelerator Complex</vt:lpstr>
      <vt:lpstr>Proton Improvement Plan</vt:lpstr>
      <vt:lpstr> INFN and DUNE</vt:lpstr>
      <vt:lpstr>Composition of INFN groups in DUNE </vt:lpstr>
      <vt:lpstr>INFN and DoE</vt:lpstr>
      <vt:lpstr> The PDS System</vt:lpstr>
      <vt:lpstr>Collecting charge and light</vt:lpstr>
      <vt:lpstr>The DUNE Photon Detection System</vt:lpstr>
      <vt:lpstr>To Warm electronics:  2nd stage amplifier,  digitizer, data transfer to  DAQ [DAPHNE board]</vt:lpstr>
      <vt:lpstr>PDS Status</vt:lpstr>
      <vt:lpstr>Long-term plan</vt:lpstr>
      <vt:lpstr>The DUNE second module (VD)</vt:lpstr>
      <vt:lpstr>PowerPoint Presentation</vt:lpstr>
      <vt:lpstr>The good and the bad…</vt:lpstr>
      <vt:lpstr>Not Only Hardware…. The US groups are extremely strong in the analysis, and we want to take full  advantage of the investment done in the detector. Even if it seems “early”, we  already took steps to fill the gap with the US groups, especially in the PDS.</vt:lpstr>
      <vt:lpstr>PowerPoint Presentation</vt:lpstr>
      <vt:lpstr> The Near Detector Mission </vt:lpstr>
      <vt:lpstr> SAND Design Requirement</vt:lpstr>
      <vt:lpstr>INFN and SAND</vt:lpstr>
      <vt:lpstr>SAND Design Tools</vt:lpstr>
      <vt:lpstr>INFN and SAND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Tracker Design Criteria</vt:lpstr>
      <vt:lpstr> The Straw Tube (Target) Tracker</vt:lpstr>
      <vt:lpstr>PowerPoint Presentation</vt:lpstr>
      <vt:lpstr> STT: a fully tunable/configurable precision instrument</vt:lpstr>
      <vt:lpstr> STT: a fully tunable/configurable precision instrument</vt:lpstr>
      <vt:lpstr> GRAIN (GRanular Argon for Interactions of Neutrinos)</vt:lpstr>
      <vt:lpstr> GRAIN</vt:lpstr>
      <vt:lpstr>PowerPoint Presentation</vt:lpstr>
      <vt:lpstr>PowerPoint Presentation</vt:lpstr>
      <vt:lpstr> SAND/STT Simulation and Performance Studies</vt:lpstr>
      <vt:lpstr> A few examples: beam flavor composition</vt:lpstr>
      <vt:lpstr>  A few examples: “Solid Hydrogen” relative flux measurement</vt:lpstr>
      <vt:lpstr>  A few examples: “Solid Hydrogen” relative flux measurement</vt:lpstr>
      <vt:lpstr>SAND High Level Timeline</vt:lpstr>
      <vt:lpstr> Resources: costs and spending profile  Nu_at_FNAL</vt:lpstr>
      <vt:lpstr> DUNE Spending Profile</vt:lpstr>
      <vt:lpstr> Our Next Steps</vt:lpstr>
      <vt:lpstr>DUNE/LBNF Outlook</vt:lpstr>
      <vt:lpstr>Beyond Standard Model</vt:lpstr>
      <vt:lpstr>To conclude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DUNE/LBNF</dc:title>
  <cp:lastModifiedBy>Sergio Bertolucci</cp:lastModifiedBy>
  <cp:revision>99</cp:revision>
  <dcterms:created xsi:type="dcterms:W3CDTF">2019-06-28T14:09:09Z</dcterms:created>
  <dcterms:modified xsi:type="dcterms:W3CDTF">2021-07-21T10:05:23Z</dcterms:modified>
</cp:coreProperties>
</file>