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9" r:id="rId4"/>
    <p:sldId id="319" r:id="rId5"/>
    <p:sldId id="268" r:id="rId6"/>
    <p:sldId id="269" r:id="rId7"/>
    <p:sldId id="272" r:id="rId8"/>
    <p:sldId id="273" r:id="rId9"/>
    <p:sldId id="320" r:id="rId10"/>
    <p:sldId id="265" r:id="rId11"/>
    <p:sldId id="306" r:id="rId12"/>
    <p:sldId id="307" r:id="rId13"/>
    <p:sldId id="280" r:id="rId14"/>
    <p:sldId id="308" r:id="rId15"/>
    <p:sldId id="321" r:id="rId16"/>
    <p:sldId id="317" r:id="rId17"/>
    <p:sldId id="311" r:id="rId18"/>
    <p:sldId id="309" r:id="rId19"/>
    <p:sldId id="310" r:id="rId20"/>
    <p:sldId id="312" r:id="rId21"/>
    <p:sldId id="313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18083-8491-4545-9526-6F82FA39D20F}" type="datetimeFigureOut">
              <a:rPr lang="it-GB" smtClean="0"/>
              <a:t>27/07/21</a:t>
            </a:fld>
            <a:endParaRPr lang="it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E3245-BE41-A64E-AEB4-830B7FB5F0C9}" type="slidenum">
              <a:rPr lang="it-GB" smtClean="0"/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5480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9EBE-D4EB-4F5D-ADD1-067B6223919F}" type="datetimeFigureOut">
              <a:rPr lang="it-IT" smtClean="0"/>
              <a:t>27/07/21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8D6-EE52-48DA-8E4B-EF6BF3F2F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66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9EBE-D4EB-4F5D-ADD1-067B6223919F}" type="datetimeFigureOut">
              <a:rPr lang="it-IT" smtClean="0"/>
              <a:t>27/07/21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8D6-EE52-48DA-8E4B-EF6BF3F2F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05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9EBE-D4EB-4F5D-ADD1-067B6223919F}" type="datetimeFigureOut">
              <a:rPr lang="it-IT" smtClean="0"/>
              <a:t>27/07/21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8D6-EE52-48DA-8E4B-EF6BF3F2F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10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9EBE-D4EB-4F5D-ADD1-067B6223919F}" type="datetimeFigureOut">
              <a:rPr lang="it-IT" smtClean="0"/>
              <a:t>27/07/21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8D6-EE52-48DA-8E4B-EF6BF3F2F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04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9EBE-D4EB-4F5D-ADD1-067B6223919F}" type="datetimeFigureOut">
              <a:rPr lang="it-IT" smtClean="0"/>
              <a:t>27/07/21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8D6-EE52-48DA-8E4B-EF6BF3F2F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4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9EBE-D4EB-4F5D-ADD1-067B6223919F}" type="datetimeFigureOut">
              <a:rPr lang="it-IT" smtClean="0"/>
              <a:t>27/07/21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8D6-EE52-48DA-8E4B-EF6BF3F2F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9EBE-D4EB-4F5D-ADD1-067B6223919F}" type="datetimeFigureOut">
              <a:rPr lang="it-IT" smtClean="0"/>
              <a:t>27/07/21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8D6-EE52-48DA-8E4B-EF6BF3F2F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58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9EBE-D4EB-4F5D-ADD1-067B6223919F}" type="datetimeFigureOut">
              <a:rPr lang="it-IT" smtClean="0"/>
              <a:t>27/07/21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8D6-EE52-48DA-8E4B-EF6BF3F2F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16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9EBE-D4EB-4F5D-ADD1-067B6223919F}" type="datetimeFigureOut">
              <a:rPr lang="it-IT" smtClean="0"/>
              <a:t>27/07/21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8D6-EE52-48DA-8E4B-EF6BF3F2F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15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9EBE-D4EB-4F5D-ADD1-067B6223919F}" type="datetimeFigureOut">
              <a:rPr lang="it-IT" smtClean="0"/>
              <a:t>27/07/21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8D6-EE52-48DA-8E4B-EF6BF3F2F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00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9EBE-D4EB-4F5D-ADD1-067B6223919F}" type="datetimeFigureOut">
              <a:rPr lang="it-IT" smtClean="0"/>
              <a:t>27/07/21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58D6-EE52-48DA-8E4B-EF6BF3F2F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2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9EBE-D4EB-4F5D-ADD1-067B6223919F}" type="datetimeFigureOut">
              <a:rPr lang="it-IT" smtClean="0"/>
              <a:t>27/07/21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958D6-EE52-48DA-8E4B-EF6BF3F2FD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63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NA62: Stato e richieste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</p:spPr>
        <p:txBody>
          <a:bodyPr>
            <a:normAutofit/>
          </a:bodyPr>
          <a:lstStyle/>
          <a:p>
            <a:r>
              <a:rPr lang="it-IT" sz="2000" dirty="0"/>
              <a:t>Riunione </a:t>
            </a:r>
            <a:r>
              <a:rPr lang="it-IT" sz="2000" dirty="0" err="1"/>
              <a:t>referee</a:t>
            </a:r>
            <a:r>
              <a:rPr lang="it-IT" sz="2000" dirty="0"/>
              <a:t> 27 Luglio 2021</a:t>
            </a:r>
          </a:p>
          <a:p>
            <a:r>
              <a:rPr lang="it-IT" sz="2000" dirty="0" err="1"/>
              <a:t>A.Antonelli</a:t>
            </a:r>
            <a:r>
              <a:rPr lang="it-IT" sz="2000" dirty="0"/>
              <a:t> LNF-INFN</a:t>
            </a:r>
          </a:p>
        </p:txBody>
      </p:sp>
    </p:spTree>
    <p:extLst>
      <p:ext uri="{BB962C8B-B14F-4D97-AF65-F5344CB8AC3E}">
        <p14:creationId xmlns:p14="http://schemas.microsoft.com/office/powerpoint/2010/main" val="229376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Richieste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SPSC di </a:t>
            </a:r>
            <a:r>
              <a:rPr lang="en-US" dirty="0" err="1"/>
              <a:t>Aprile</a:t>
            </a:r>
            <a:r>
              <a:rPr lang="en-US" dirty="0"/>
              <a:t> ha </a:t>
            </a:r>
            <a:r>
              <a:rPr lang="en-US" dirty="0" err="1"/>
              <a:t>approvato</a:t>
            </a:r>
            <a:r>
              <a:rPr lang="en-US" dirty="0"/>
              <a:t> run NA62 </a:t>
            </a:r>
            <a:r>
              <a:rPr lang="en-US" dirty="0" err="1"/>
              <a:t>fino</a:t>
            </a:r>
            <a:r>
              <a:rPr lang="en-US" dirty="0"/>
              <a:t> a LS3.</a:t>
            </a:r>
          </a:p>
          <a:p>
            <a:pPr marL="0" indent="0">
              <a:buNone/>
            </a:pPr>
            <a:r>
              <a:rPr lang="it-IT" dirty="0"/>
              <a:t>2021-2023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6149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1143000"/>
          </a:xfrm>
        </p:spPr>
        <p:txBody>
          <a:bodyPr/>
          <a:lstStyle/>
          <a:p>
            <a:r>
              <a:rPr lang="it-IT"/>
              <a:t>Richieste 2022: missioni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Metabolismo missioni:</a:t>
            </a:r>
          </a:p>
          <a:p>
            <a:pPr lvl="1"/>
            <a:r>
              <a:rPr lang="it-IT" dirty="0"/>
              <a:t>1mu/FTE (estere) + 1 </a:t>
            </a:r>
            <a:r>
              <a:rPr lang="it-IT" dirty="0" err="1"/>
              <a:t>ke</a:t>
            </a:r>
            <a:r>
              <a:rPr lang="it-IT" dirty="0"/>
              <a:t>/FTE (ita)</a:t>
            </a:r>
          </a:p>
          <a:p>
            <a:r>
              <a:rPr lang="it-IT" dirty="0"/>
              <a:t>Richieste per responsabilità dei </a:t>
            </a:r>
            <a:r>
              <a:rPr lang="it-IT" dirty="0" err="1"/>
              <a:t>conveners</a:t>
            </a:r>
            <a:r>
              <a:rPr lang="it-IT" dirty="0"/>
              <a:t> </a:t>
            </a:r>
          </a:p>
          <a:p>
            <a:r>
              <a:rPr lang="it-IT" dirty="0" err="1"/>
              <a:t>R</a:t>
            </a:r>
            <a:r>
              <a:rPr lang="it-IT" dirty="0"/>
              <a:t>. </a:t>
            </a:r>
            <a:r>
              <a:rPr lang="it-IT" dirty="0" err="1"/>
              <a:t>Fantechi</a:t>
            </a:r>
            <a:r>
              <a:rPr lang="it-IT" dirty="0"/>
              <a:t> </a:t>
            </a:r>
            <a:r>
              <a:rPr lang="it-IT" dirty="0" err="1"/>
              <a:t>Operation</a:t>
            </a:r>
            <a:r>
              <a:rPr lang="it-IT" dirty="0"/>
              <a:t> Manager (6 mu)</a:t>
            </a:r>
          </a:p>
          <a:p>
            <a:r>
              <a:rPr lang="it-IT" dirty="0"/>
              <a:t>Richieste per tecnici per manutenzione apparato</a:t>
            </a:r>
          </a:p>
          <a:p>
            <a:r>
              <a:rPr lang="it-IT" u="sng" dirty="0"/>
              <a:t>Richieste RUN</a:t>
            </a:r>
          </a:p>
          <a:p>
            <a:r>
              <a:rPr lang="it-IT" u="sng" dirty="0" err="1"/>
              <a:t>Tests</a:t>
            </a:r>
            <a:r>
              <a:rPr lang="it-IT" u="sng" dirty="0"/>
              <a:t> </a:t>
            </a:r>
            <a:r>
              <a:rPr lang="it-IT" u="sng" dirty="0" err="1"/>
              <a:t>beam</a:t>
            </a:r>
            <a:r>
              <a:rPr lang="it-IT" u="sng" dirty="0"/>
              <a:t> KLEVER e </a:t>
            </a:r>
            <a:r>
              <a:rPr lang="it-IT" u="sng" dirty="0" err="1"/>
              <a:t>Aidainnova</a:t>
            </a:r>
            <a:endParaRPr lang="it-IT" i="1" u="sng" dirty="0"/>
          </a:p>
        </p:txBody>
      </p:sp>
    </p:spTree>
    <p:extLst>
      <p:ext uri="{BB962C8B-B14F-4D97-AF65-F5344CB8AC3E}">
        <p14:creationId xmlns:p14="http://schemas.microsoft.com/office/powerpoint/2010/main" val="311296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24744" cy="1143000"/>
          </a:xfrm>
        </p:spPr>
        <p:txBody>
          <a:bodyPr/>
          <a:lstStyle/>
          <a:p>
            <a:r>
              <a:rPr lang="it-IT"/>
              <a:t>Richieste missioni 2022: RUN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988840"/>
            <a:ext cx="6777317" cy="4104456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32 settimane = 1350 turni totali per circa 150 turnisti</a:t>
            </a:r>
          </a:p>
          <a:p>
            <a:r>
              <a:rPr lang="it-IT" dirty="0"/>
              <a:t>Quota turni/persona = 9</a:t>
            </a:r>
          </a:p>
          <a:p>
            <a:r>
              <a:rPr lang="it-IT" dirty="0"/>
              <a:t>1 settimana/uomo = 4/5 turni</a:t>
            </a:r>
          </a:p>
          <a:p>
            <a:r>
              <a:rPr lang="it-IT" dirty="0"/>
              <a:t>Esperti «on call»: se condivisi, si tiene conto delle frazioni (es. RICH </a:t>
            </a:r>
            <a:r>
              <a:rPr lang="it-IT" dirty="0" err="1"/>
              <a:t>sharing</a:t>
            </a:r>
            <a:r>
              <a:rPr lang="it-IT" dirty="0"/>
              <a:t> FI-PG 1/3-2/3)</a:t>
            </a:r>
          </a:p>
          <a:p>
            <a:r>
              <a:rPr lang="it-IT" dirty="0"/>
              <a:t>Esperti «on call» possono fare turni per circa il 40% del loro tempo-&gt; abbassano quota turni</a:t>
            </a:r>
          </a:p>
          <a:p>
            <a:r>
              <a:rPr lang="it-IT" dirty="0" err="1"/>
              <a:t>Run</a:t>
            </a:r>
            <a:r>
              <a:rPr lang="it-IT" dirty="0"/>
              <a:t> </a:t>
            </a:r>
            <a:r>
              <a:rPr lang="it-IT" dirty="0" err="1"/>
              <a:t>Coordinators</a:t>
            </a:r>
            <a:r>
              <a:rPr lang="it-IT" dirty="0"/>
              <a:t>-&gt; 2 settimane/uomo/RC</a:t>
            </a:r>
          </a:p>
          <a:p>
            <a:r>
              <a:rPr lang="it-IT" dirty="0"/>
              <a:t>2/4 settimane d preparazione al </a:t>
            </a:r>
            <a:r>
              <a:rPr lang="it-IT" dirty="0" err="1"/>
              <a:t>Run</a:t>
            </a:r>
            <a:r>
              <a:rPr lang="it-IT" dirty="0"/>
              <a:t> per ciascun sistema a seconda della complessità</a:t>
            </a:r>
          </a:p>
        </p:txBody>
      </p:sp>
    </p:spTree>
    <p:extLst>
      <p:ext uri="{BB962C8B-B14F-4D97-AF65-F5344CB8AC3E}">
        <p14:creationId xmlns:p14="http://schemas.microsoft.com/office/powerpoint/2010/main" val="3286484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Richieste 2022: consumi &amp; MOF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metabolismo</a:t>
            </a:r>
          </a:p>
          <a:p>
            <a:r>
              <a:rPr lang="it-IT" dirty="0"/>
              <a:t>MOF-A: 160 </a:t>
            </a:r>
            <a:r>
              <a:rPr lang="it-IT" dirty="0" err="1"/>
              <a:t>kCHF</a:t>
            </a:r>
            <a:r>
              <a:rPr lang="it-IT" dirty="0"/>
              <a:t> -&gt; 148 </a:t>
            </a:r>
            <a:r>
              <a:rPr lang="it-IT" dirty="0" err="1"/>
              <a:t>keuro</a:t>
            </a:r>
            <a:r>
              <a:rPr lang="it-IT" dirty="0"/>
              <a:t> (cambio di 1,08</a:t>
            </a:r>
            <a:endParaRPr lang="it-IT" b="1" dirty="0"/>
          </a:p>
          <a:p>
            <a:pPr marL="68580" indent="0">
              <a:buNone/>
            </a:pPr>
            <a:endParaRPr lang="it-IT" b="1" dirty="0"/>
          </a:p>
          <a:p>
            <a:pPr marL="68580" indent="0">
              <a:buNone/>
            </a:pPr>
            <a:endParaRPr lang="it-IT" dirty="0"/>
          </a:p>
          <a:p>
            <a:endParaRPr lang="it-IT" dirty="0"/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75859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24744" cy="1143000"/>
          </a:xfrm>
        </p:spPr>
        <p:txBody>
          <a:bodyPr/>
          <a:lstStyle/>
          <a:p>
            <a:r>
              <a:rPr lang="it-IT" dirty="0"/>
              <a:t>Richieste 2022: apparati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/>
          </a:bodyPr>
          <a:lstStyle/>
          <a:p>
            <a:r>
              <a:rPr lang="it-IT" dirty="0"/>
              <a:t>Richieste su LNF (come RN)</a:t>
            </a:r>
          </a:p>
          <a:p>
            <a:pPr lvl="1"/>
            <a:r>
              <a:rPr lang="it-IT" dirty="0"/>
              <a:t>16  </a:t>
            </a:r>
            <a:r>
              <a:rPr lang="it-IT" dirty="0" err="1"/>
              <a:t>keuro</a:t>
            </a:r>
            <a:r>
              <a:rPr lang="it-IT" dirty="0"/>
              <a:t> per 4 </a:t>
            </a:r>
            <a:r>
              <a:rPr lang="it-IT" dirty="0" err="1"/>
              <a:t>spare</a:t>
            </a:r>
            <a:r>
              <a:rPr lang="it-IT" dirty="0"/>
              <a:t> FEE TOT usate da 3 sottosistemi italiani (</a:t>
            </a:r>
            <a:r>
              <a:rPr lang="it-IT" dirty="0" err="1"/>
              <a:t>LAV,Chanti,CHOD</a:t>
            </a:r>
            <a:r>
              <a:rPr lang="it-IT" dirty="0"/>
              <a:t>)</a:t>
            </a:r>
          </a:p>
          <a:p>
            <a:pPr marL="457200" lvl="1" indent="0">
              <a:buNone/>
            </a:pPr>
            <a:r>
              <a:rPr lang="it-IT" dirty="0"/>
              <a:t>(abbiamo davanti ancora 3 anni di </a:t>
            </a:r>
            <a:r>
              <a:rPr lang="it-IT" dirty="0" err="1"/>
              <a:t>Run</a:t>
            </a:r>
            <a:r>
              <a:rPr lang="it-IT" dirty="0"/>
              <a:t>)</a:t>
            </a:r>
          </a:p>
          <a:p>
            <a:pPr marL="36576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9299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Richieste 2022: KLEVER, AIDAINNOVA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536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Richieste </a:t>
            </a:r>
            <a:r>
              <a:rPr lang="it-IT"/>
              <a:t>su LNF</a:t>
            </a:r>
          </a:p>
          <a:p>
            <a:pPr marL="0" indent="0">
              <a:buNone/>
            </a:pPr>
            <a:r>
              <a:rPr lang="it-IT"/>
              <a:t> </a:t>
            </a:r>
            <a:endParaRPr lang="it-IT" dirty="0"/>
          </a:p>
          <a:p>
            <a:r>
              <a:rPr lang="it-IT" dirty="0"/>
              <a:t>ME 6K </a:t>
            </a:r>
            <a:r>
              <a:rPr lang="it-IT" dirty="0" err="1"/>
              <a:t>Beam</a:t>
            </a:r>
            <a:r>
              <a:rPr lang="it-IT" dirty="0"/>
              <a:t> test all'SPS facente parte di R&amp;D su calorimetria per programma futuro (NA62++/KLEVER), </a:t>
            </a:r>
            <a:r>
              <a:rPr lang="it-IT" dirty="0" err="1"/>
              <a:t>sj</a:t>
            </a:r>
            <a:r>
              <a:rPr lang="it-IT" dirty="0"/>
              <a:t> approvazione richiesta fascio</a:t>
            </a:r>
          </a:p>
          <a:p>
            <a:r>
              <a:rPr lang="it-IT" dirty="0"/>
              <a:t>Inventario: 5K, </a:t>
            </a:r>
            <a:r>
              <a:rPr lang="it-IT" dirty="0" err="1"/>
              <a:t>digitaizer</a:t>
            </a:r>
            <a:r>
              <a:rPr lang="it-IT" dirty="0"/>
              <a:t> </a:t>
            </a:r>
            <a:r>
              <a:rPr lang="it-IT" dirty="0" err="1"/>
              <a:t>caen</a:t>
            </a:r>
            <a:r>
              <a:rPr lang="it-IT" dirty="0"/>
              <a:t> per test </a:t>
            </a:r>
            <a:r>
              <a:rPr lang="it-IT" dirty="0" err="1"/>
              <a:t>beam</a:t>
            </a:r>
            <a:r>
              <a:rPr lang="it-IT" dirty="0"/>
              <a:t>, cofinanziato da coordinatore e MUCOL</a:t>
            </a:r>
          </a:p>
          <a:p>
            <a:r>
              <a:rPr lang="it-IT" dirty="0"/>
              <a:t>10 </a:t>
            </a:r>
            <a:r>
              <a:rPr lang="it-IT" dirty="0" err="1"/>
              <a:t>keuro</a:t>
            </a:r>
            <a:r>
              <a:rPr lang="it-IT" dirty="0"/>
              <a:t> consumo per cristalli e </a:t>
            </a:r>
            <a:r>
              <a:rPr lang="it-IT" dirty="0" err="1"/>
              <a:t>SiPM</a:t>
            </a:r>
            <a:r>
              <a:rPr lang="it-IT" dirty="0"/>
              <a:t> per high-performance </a:t>
            </a:r>
            <a:r>
              <a:rPr lang="it-IT" dirty="0" err="1"/>
              <a:t>calorimeter</a:t>
            </a:r>
            <a:r>
              <a:rPr lang="it-IT" dirty="0"/>
              <a:t> , in sinergia con AIDAINNOVA*</a:t>
            </a:r>
          </a:p>
          <a:p>
            <a:endParaRPr lang="it-IT" dirty="0"/>
          </a:p>
          <a:p>
            <a:r>
              <a:rPr lang="it-IT" dirty="0"/>
              <a:t>* Accordo tra Nadia </a:t>
            </a:r>
            <a:r>
              <a:rPr lang="it-IT" dirty="0" err="1"/>
              <a:t>Pastrone</a:t>
            </a:r>
            <a:r>
              <a:rPr lang="it-IT" dirty="0"/>
              <a:t>, Chiara </a:t>
            </a:r>
            <a:r>
              <a:rPr lang="it-IT" dirty="0" err="1"/>
              <a:t>Meroni</a:t>
            </a:r>
            <a:r>
              <a:rPr lang="it-IT" dirty="0"/>
              <a:t>  e presidenti commissioni di inserire sui preventivi le richieste di finanziamento legate ad </a:t>
            </a:r>
            <a:r>
              <a:rPr lang="it-IT" dirty="0" err="1"/>
              <a:t>AIDAinnova</a:t>
            </a:r>
            <a:r>
              <a:rPr lang="it-IT" dirty="0"/>
              <a:t> sugli esperimenti per cui </a:t>
            </a:r>
            <a:r>
              <a:rPr lang="it-IT" dirty="0" err="1"/>
              <a:t>c'e'</a:t>
            </a:r>
            <a:r>
              <a:rPr lang="it-IT" dirty="0"/>
              <a:t> </a:t>
            </a:r>
            <a:r>
              <a:rPr lang="it-IT" dirty="0" err="1"/>
              <a:t>attivita'</a:t>
            </a:r>
            <a:r>
              <a:rPr lang="it-IT" dirty="0"/>
              <a:t> sinergica.</a:t>
            </a:r>
          </a:p>
          <a:p>
            <a:endParaRPr lang="it-IT" dirty="0"/>
          </a:p>
          <a:p>
            <a:pPr marL="36576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6000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024744" cy="1143000"/>
          </a:xfrm>
        </p:spPr>
        <p:txBody>
          <a:bodyPr/>
          <a:lstStyle/>
          <a:p>
            <a:r>
              <a:rPr lang="it-IT" dirty="0" err="1"/>
              <a:t>Milestones</a:t>
            </a:r>
            <a:r>
              <a:rPr lang="it-IT" dirty="0"/>
              <a:t> 2021</a:t>
            </a:r>
          </a:p>
        </p:txBody>
      </p:sp>
      <p:pic>
        <p:nvPicPr>
          <p:cNvPr id="11" name="Segnaposto contenuto 10" descr="Immagine che contiene tavolo&#10;&#10;Descrizione generata automaticamente">
            <a:extLst>
              <a:ext uri="{FF2B5EF4-FFF2-40B4-BE49-F238E27FC236}">
                <a16:creationId xmlns:a16="http://schemas.microsoft.com/office/drawing/2014/main" id="{214CB93E-A7AB-5D46-A959-FB71BF426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4" t="6490" r="11317"/>
          <a:stretch/>
        </p:blipFill>
        <p:spPr>
          <a:xfrm>
            <a:off x="539552" y="1556792"/>
            <a:ext cx="6408712" cy="5167108"/>
          </a:xfr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D3BD819-547F-2148-974D-CCAA644B9105}"/>
              </a:ext>
            </a:extLst>
          </p:cNvPr>
          <p:cNvSpPr/>
          <p:nvPr/>
        </p:nvSpPr>
        <p:spPr>
          <a:xfrm>
            <a:off x="6876256" y="3059668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100%</a:t>
            </a:r>
            <a:endParaRPr lang="it-GB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823AA75-38D1-EA45-B542-717F108E1117}"/>
              </a:ext>
            </a:extLst>
          </p:cNvPr>
          <p:cNvSpPr/>
          <p:nvPr/>
        </p:nvSpPr>
        <p:spPr>
          <a:xfrm>
            <a:off x="6948264" y="3841843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100%</a:t>
            </a:r>
            <a:endParaRPr lang="it-GB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0EB20F9-A696-2F41-A33F-EF99FB91AF8E}"/>
              </a:ext>
            </a:extLst>
          </p:cNvPr>
          <p:cNvSpPr/>
          <p:nvPr/>
        </p:nvSpPr>
        <p:spPr>
          <a:xfrm>
            <a:off x="6948264" y="4562249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60%</a:t>
            </a:r>
            <a:endParaRPr lang="it-GB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AD4C4F7-302D-3547-A798-63398F1C5A68}"/>
              </a:ext>
            </a:extLst>
          </p:cNvPr>
          <p:cNvSpPr/>
          <p:nvPr/>
        </p:nvSpPr>
        <p:spPr>
          <a:xfrm>
            <a:off x="6876256" y="5273742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100%</a:t>
            </a:r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56770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Pubblicato risultato analisi PNN con i dati 2018</a:t>
            </a:r>
          </a:p>
          <a:p>
            <a:r>
              <a:rPr lang="it-IT" dirty="0"/>
              <a:t>Pronti per la presa dati con tutti i rivelatori funzionanti</a:t>
            </a:r>
          </a:p>
          <a:p>
            <a:r>
              <a:rPr lang="it-IT" dirty="0"/>
              <a:t>SPSC approva </a:t>
            </a:r>
            <a:r>
              <a:rPr lang="it-IT" dirty="0" err="1"/>
              <a:t>run</a:t>
            </a:r>
            <a:r>
              <a:rPr lang="it-IT" dirty="0"/>
              <a:t> NA62 fino a LS3</a:t>
            </a:r>
          </a:p>
          <a:p>
            <a:r>
              <a:rPr lang="it-IT" dirty="0"/>
              <a:t>Futuro ad alta intensità  4X per fisica con fasci carichi e neutri </a:t>
            </a:r>
          </a:p>
        </p:txBody>
      </p:sp>
    </p:spTree>
    <p:extLst>
      <p:ext uri="{BB962C8B-B14F-4D97-AF65-F5344CB8AC3E}">
        <p14:creationId xmlns:p14="http://schemas.microsoft.com/office/powerpoint/2010/main" val="3614493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Spare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761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024744" cy="1143000"/>
          </a:xfrm>
        </p:spPr>
        <p:txBody>
          <a:bodyPr>
            <a:normAutofit/>
          </a:bodyPr>
          <a:lstStyle/>
          <a:p>
            <a:r>
              <a:rPr lang="it-IT" dirty="0" err="1"/>
              <a:t>Run</a:t>
            </a:r>
            <a:r>
              <a:rPr lang="it-IT" dirty="0"/>
              <a:t> 2021: non INFN </a:t>
            </a:r>
            <a:r>
              <a:rPr lang="it-IT" dirty="0" err="1"/>
              <a:t>upgrades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412776"/>
            <a:ext cx="6777317" cy="1800200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Veto </a:t>
            </a:r>
            <a:r>
              <a:rPr lang="it-IT" dirty="0" err="1"/>
              <a:t>counters</a:t>
            </a:r>
            <a:r>
              <a:rPr lang="it-IT" dirty="0"/>
              <a:t> addizionali zona </a:t>
            </a:r>
            <a:r>
              <a:rPr lang="it-IT" dirty="0" err="1"/>
              <a:t>upstream</a:t>
            </a:r>
            <a:endParaRPr lang="it-IT" dirty="0"/>
          </a:p>
          <a:p>
            <a:r>
              <a:rPr lang="it-IT" dirty="0"/>
              <a:t>ANTI-0 a inizio volume di fiducia</a:t>
            </a:r>
          </a:p>
          <a:p>
            <a:r>
              <a:rPr lang="it-IT" dirty="0"/>
              <a:t>In progress (con qualche piccolo ritardo, al momento non critico)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76" y="3212976"/>
            <a:ext cx="6422876" cy="369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12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Stato delle analisi (talk Ruggiero, Spataro)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Stato dell’ hardware (GTK talk </a:t>
            </a:r>
            <a:r>
              <a:rPr lang="it-IT" dirty="0" err="1"/>
              <a:t>Biino,Gianoli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Run</a:t>
            </a:r>
            <a:r>
              <a:rPr lang="it-IT" dirty="0"/>
              <a:t> 2021</a:t>
            </a:r>
          </a:p>
          <a:p>
            <a:r>
              <a:rPr lang="it-IT" dirty="0"/>
              <a:t>Richieste e </a:t>
            </a:r>
            <a:r>
              <a:rPr lang="it-IT" dirty="0" err="1"/>
              <a:t>milestone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2661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it-IT" dirty="0"/>
              <a:t>ANTI-0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4163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71" y="1544538"/>
            <a:ext cx="50768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1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Veto </a:t>
            </a:r>
            <a:r>
              <a:rPr lang="it-IT" dirty="0" err="1"/>
              <a:t>Counters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Palette di scintillatore e strati di Pb per intercettare pioni e fotoni dai decadimenti del K prima del GTK-3</a:t>
            </a:r>
          </a:p>
          <a:p>
            <a:endParaRPr lang="it-IT" dirty="0"/>
          </a:p>
          <a:p>
            <a:pPr marL="68580" indent="0">
              <a:buNone/>
            </a:pPr>
            <a:endParaRPr lang="it-IT" dirty="0"/>
          </a:p>
          <a:p>
            <a:r>
              <a:rPr lang="it-IT" dirty="0"/>
              <a:t>Fotomoltiplicatori veloci e CFD per risoluzione temporale O(200 </a:t>
            </a:r>
            <a:r>
              <a:rPr lang="it-IT" dirty="0" err="1"/>
              <a:t>ps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5837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16632"/>
            <a:ext cx="7024744" cy="1143000"/>
          </a:xfrm>
        </p:spPr>
        <p:txBody>
          <a:bodyPr/>
          <a:lstStyle/>
          <a:p>
            <a:r>
              <a:rPr lang="it-IT" dirty="0"/>
              <a:t>GTK-4 </a:t>
            </a:r>
            <a:r>
              <a:rPr lang="it-IT" dirty="0" err="1"/>
              <a:t>funding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Costo circa 220 </a:t>
            </a:r>
            <a:r>
              <a:rPr lang="it-IT" dirty="0" err="1"/>
              <a:t>keuro</a:t>
            </a:r>
            <a:endParaRPr lang="it-IT" dirty="0"/>
          </a:p>
          <a:p>
            <a:r>
              <a:rPr lang="it-IT" dirty="0"/>
              <a:t>Quota italiana secondo MOU (45%)= 100k</a:t>
            </a:r>
          </a:p>
          <a:p>
            <a:r>
              <a:rPr lang="it-IT" dirty="0"/>
              <a:t>A seguito interazione in CSN1 e vista l’importanza del sistema per la collaborazione </a:t>
            </a:r>
            <a:r>
              <a:rPr lang="it-IT" dirty="0" err="1"/>
              <a:t>agreement</a:t>
            </a:r>
            <a:r>
              <a:rPr lang="it-IT" dirty="0"/>
              <a:t> ad Agosto:</a:t>
            </a:r>
          </a:p>
          <a:p>
            <a:r>
              <a:rPr lang="it-IT" b="1" dirty="0"/>
              <a:t>ITA/CERN/</a:t>
            </a:r>
            <a:r>
              <a:rPr lang="it-IT" b="1" dirty="0" err="1"/>
              <a:t>Louvain</a:t>
            </a:r>
            <a:r>
              <a:rPr lang="it-IT" b="1" dirty="0"/>
              <a:t>: 71/71/16 </a:t>
            </a:r>
            <a:r>
              <a:rPr lang="it-IT" b="1" dirty="0" err="1"/>
              <a:t>kCHF</a:t>
            </a:r>
            <a:endParaRPr lang="it-IT" b="1" dirty="0"/>
          </a:p>
          <a:p>
            <a:r>
              <a:rPr lang="it-IT" dirty="0"/>
              <a:t>Al cambio attuale 65 </a:t>
            </a:r>
            <a:r>
              <a:rPr lang="it-IT" dirty="0" err="1"/>
              <a:t>keuro</a:t>
            </a:r>
            <a:r>
              <a:rPr lang="it-IT" dirty="0"/>
              <a:t>: </a:t>
            </a:r>
            <a:r>
              <a:rPr lang="it-IT" b="1" dirty="0"/>
              <a:t>il MOF-B 2020 esaurisce il finanziamento</a:t>
            </a:r>
            <a:r>
              <a:rPr lang="it-IT" dirty="0"/>
              <a:t> (visti i 30k anticipati nel 2018) </a:t>
            </a:r>
          </a:p>
          <a:p>
            <a:pPr marL="6858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1591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9" y="404664"/>
            <a:ext cx="897338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270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8528"/>
            <a:ext cx="8640960" cy="648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874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PNN e Nuova Fisica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8505588" cy="362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29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dirty="0"/>
              <a:t>RUN 2021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it-IT" dirty="0"/>
              <a:t>12 Luglio, 18 settimane di </a:t>
            </a:r>
            <a:r>
              <a:rPr lang="it-IT" dirty="0" err="1"/>
              <a:t>run</a:t>
            </a: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6" y="1700808"/>
            <a:ext cx="7968441" cy="25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5496" y="4293096"/>
            <a:ext cx="9073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Nuova stazione GTK (GTK0) per migliorare efficienza e risoluzione</a:t>
            </a:r>
          </a:p>
          <a:p>
            <a:r>
              <a:rPr lang="it-IT" sz="2400" dirty="0"/>
              <a:t>Nuovi sistemi di veto </a:t>
            </a:r>
            <a:r>
              <a:rPr lang="it-IT" sz="2400" dirty="0" err="1"/>
              <a:t>upstream</a:t>
            </a:r>
            <a:r>
              <a:rPr lang="it-IT" sz="2400" dirty="0"/>
              <a:t> &amp; downstream </a:t>
            </a:r>
            <a:r>
              <a:rPr lang="it-IT" sz="2400" dirty="0" err="1"/>
              <a:t>final</a:t>
            </a:r>
            <a:r>
              <a:rPr lang="it-IT" sz="2400" dirty="0"/>
              <a:t> </a:t>
            </a:r>
            <a:r>
              <a:rPr lang="it-IT" sz="2400" dirty="0" err="1"/>
              <a:t>collimator</a:t>
            </a:r>
            <a:r>
              <a:rPr lang="it-IT" sz="2400" dirty="0"/>
              <a:t> per ridurre </a:t>
            </a:r>
            <a:r>
              <a:rPr lang="it-IT" sz="2400" dirty="0" err="1"/>
              <a:t>upstream</a:t>
            </a:r>
            <a:r>
              <a:rPr lang="it-IT" sz="2400" dirty="0"/>
              <a:t> background</a:t>
            </a:r>
          </a:p>
          <a:p>
            <a:r>
              <a:rPr lang="it-IT" sz="2400" dirty="0"/>
              <a:t>Sistema ANTI-0 per identificare muoni dell’alone </a:t>
            </a:r>
          </a:p>
          <a:p>
            <a:r>
              <a:rPr lang="it-IT" sz="2400" dirty="0"/>
              <a:t>Nuovo HASC per aumentare la reiezione dei fotoni (conversione dei fotoni nella pipe del RICH)</a:t>
            </a:r>
          </a:p>
        </p:txBody>
      </p:sp>
    </p:spTree>
    <p:extLst>
      <p:ext uri="{BB962C8B-B14F-4D97-AF65-F5344CB8AC3E}">
        <p14:creationId xmlns:p14="http://schemas.microsoft.com/office/powerpoint/2010/main" val="414032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F915B0-6F4B-8242-AF4B-57F222AA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02" y="-315416"/>
            <a:ext cx="8229600" cy="1143000"/>
          </a:xfrm>
        </p:spPr>
        <p:txBody>
          <a:bodyPr/>
          <a:lstStyle/>
          <a:p>
            <a:r>
              <a:rPr lang="it-GB" dirty="0"/>
              <a:t>Aspettando il fascio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9C15E1-9362-CA43-BB8A-16EED1091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688"/>
            <a:ext cx="9127195" cy="3298378"/>
          </a:xfrm>
        </p:spPr>
        <p:txBody>
          <a:bodyPr>
            <a:normAutofit fontScale="70000" lnSpcReduction="20000"/>
          </a:bodyPr>
          <a:lstStyle/>
          <a:p>
            <a:r>
              <a:rPr lang="it-GB" sz="2600" dirty="0"/>
              <a:t>Ripartenza il 12 Luglio difficile dopo 2 anni di shutdown</a:t>
            </a:r>
          </a:p>
          <a:p>
            <a:r>
              <a:rPr lang="it-IT" sz="2400" dirty="0"/>
              <a:t>P42 trasporta i protoni da T4 a T10.  Poche modifiche durante LS2</a:t>
            </a:r>
          </a:p>
          <a:p>
            <a:r>
              <a:rPr lang="it-IT" sz="2400" dirty="0"/>
              <a:t>K12 trasporta adroni da  T10 a NA62. Il secondo </a:t>
            </a:r>
            <a:r>
              <a:rPr lang="it-IT" sz="2400" dirty="0" err="1"/>
              <a:t>acromat</a:t>
            </a:r>
            <a:r>
              <a:rPr lang="it-IT" sz="2400" dirty="0"/>
              <a:t> reinstallato, il primo </a:t>
            </a:r>
            <a:r>
              <a:rPr lang="it-IT" sz="2400" dirty="0" err="1"/>
              <a:t>ricablato</a:t>
            </a:r>
            <a:r>
              <a:rPr lang="it-IT" sz="2400" dirty="0"/>
              <a:t> durante LS2. </a:t>
            </a:r>
            <a:endParaRPr lang="it-GB" sz="2400" dirty="0"/>
          </a:p>
          <a:p>
            <a:r>
              <a:rPr lang="it-GB" sz="2600" dirty="0"/>
              <a:t>No beam: il fascio si perde lungo la linea P42 (da T4 a T10)</a:t>
            </a:r>
          </a:p>
          <a:p>
            <a:r>
              <a:rPr lang="it-IT" sz="2600" dirty="0" err="1"/>
              <a:t>P</a:t>
            </a:r>
            <a:r>
              <a:rPr lang="it-GB" sz="2600" dirty="0"/>
              <a:t>iu’ di una settimana di check e misure (dosi lungo la linea, correnti, polarita magneti…)</a:t>
            </a:r>
          </a:p>
          <a:p>
            <a:r>
              <a:rPr lang="it-IT" sz="2600" dirty="0"/>
              <a:t>25 Luglio: monitor fascio prima di T10 non funzionanti, in realtà i protoni hanno sempre raggiunto T10 </a:t>
            </a:r>
          </a:p>
          <a:p>
            <a:r>
              <a:rPr lang="it-IT" sz="2600" dirty="0"/>
              <a:t> K12 trovate polarità magneti invertite. Primi K in K12….</a:t>
            </a:r>
            <a:r>
              <a:rPr lang="it-IT" sz="2600" dirty="0" err="1"/>
              <a:t>tuning</a:t>
            </a:r>
            <a:r>
              <a:rPr lang="it-IT" sz="2600" dirty="0"/>
              <a:t> fascio ancora per qualche giorno</a:t>
            </a:r>
          </a:p>
          <a:p>
            <a:r>
              <a:rPr lang="it-IT" sz="2600" dirty="0"/>
              <a:t>Con i primi dati stiamo verificando i rivelatori, gli allineamenti temporali e facendo le prime </a:t>
            </a:r>
            <a:r>
              <a:rPr lang="it-IT" sz="2600"/>
              <a:t>calibrazioni </a:t>
            </a:r>
            <a:endParaRPr lang="it-GB" sz="2600" dirty="0"/>
          </a:p>
          <a:p>
            <a:endParaRPr lang="it-GB" sz="2600" dirty="0"/>
          </a:p>
          <a:p>
            <a:endParaRPr lang="it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EAC7628-1752-3A4D-BA17-D03B36C82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59621"/>
            <a:ext cx="3430484" cy="31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8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Stato dei sistemi INFN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14602"/>
          </a:xfrm>
        </p:spPr>
        <p:txBody>
          <a:bodyPr>
            <a:normAutofit fontScale="92500"/>
          </a:bodyPr>
          <a:lstStyle/>
          <a:p>
            <a:r>
              <a:rPr lang="it-IT" dirty="0"/>
              <a:t>GTK0: installato, firmware upgrade</a:t>
            </a:r>
          </a:p>
          <a:p>
            <a:r>
              <a:rPr lang="it-IT" dirty="0"/>
              <a:t>CHANTI:</a:t>
            </a:r>
          </a:p>
          <a:p>
            <a:pPr lvl="1"/>
            <a:r>
              <a:rPr lang="it-IT" dirty="0"/>
              <a:t>Sostituzione di tutti i </a:t>
            </a:r>
            <a:r>
              <a:rPr lang="it-IT" dirty="0" err="1"/>
              <a:t>SiPM</a:t>
            </a:r>
            <a:r>
              <a:rPr lang="it-IT" dirty="0"/>
              <a:t> a fine 2020</a:t>
            </a:r>
          </a:p>
          <a:p>
            <a:pPr lvl="1"/>
            <a:r>
              <a:rPr lang="it-IT" dirty="0" err="1"/>
              <a:t>Ricablaggio</a:t>
            </a:r>
            <a:r>
              <a:rPr lang="it-IT" dirty="0"/>
              <a:t> con schede </a:t>
            </a:r>
            <a:r>
              <a:rPr lang="it-IT" dirty="0" err="1"/>
              <a:t>splitter</a:t>
            </a:r>
            <a:r>
              <a:rPr lang="it-IT" dirty="0"/>
              <a:t> e TDC addizionali per sostenere il rate più alto</a:t>
            </a:r>
          </a:p>
          <a:p>
            <a:pPr lvl="1"/>
            <a:r>
              <a:rPr lang="it-IT" dirty="0"/>
              <a:t>Tutti i canali testati e OK</a:t>
            </a:r>
          </a:p>
          <a:p>
            <a:r>
              <a:rPr lang="it-IT" dirty="0"/>
              <a:t>CHOD:</a:t>
            </a:r>
          </a:p>
          <a:p>
            <a:pPr lvl="1"/>
            <a:r>
              <a:rPr lang="it-IT" dirty="0"/>
              <a:t>Effettuato una giornata di dry </a:t>
            </a:r>
            <a:r>
              <a:rPr lang="it-IT" dirty="0" err="1"/>
              <a:t>run</a:t>
            </a:r>
            <a:r>
              <a:rPr lang="it-IT" dirty="0"/>
              <a:t> a inizio maggio con tutto il rivelatore acceso </a:t>
            </a:r>
            <a:br>
              <a:rPr lang="it-IT" dirty="0"/>
            </a:br>
            <a:r>
              <a:rPr lang="it-IT" dirty="0"/>
              <a:t>(HV, Front End, Read-out), tutti i canali funzionano, dark </a:t>
            </a:r>
            <a:r>
              <a:rPr lang="it-IT" dirty="0" err="1"/>
              <a:t>count</a:t>
            </a:r>
            <a:r>
              <a:rPr lang="it-IT" dirty="0"/>
              <a:t> misurato in  accordo con le attese.</a:t>
            </a:r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1257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Stato dei sistemi INFN (2)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93414"/>
            <a:ext cx="8640960" cy="5447954"/>
          </a:xfrm>
        </p:spPr>
        <p:txBody>
          <a:bodyPr>
            <a:normAutofit fontScale="92500" lnSpcReduction="10000"/>
          </a:bodyPr>
          <a:lstStyle/>
          <a:p>
            <a:r>
              <a:rPr lang="it-IT" sz="3500" dirty="0"/>
              <a:t>LAV:</a:t>
            </a:r>
          </a:p>
          <a:p>
            <a:pPr lvl="1"/>
            <a:r>
              <a:rPr lang="it-IT" sz="2600" dirty="0" err="1"/>
              <a:t>Survey</a:t>
            </a:r>
            <a:r>
              <a:rPr lang="it-IT" sz="2600" dirty="0"/>
              <a:t>/riparazione canali morti o rumorosi (circa 10 )</a:t>
            </a:r>
          </a:p>
          <a:p>
            <a:pPr lvl="1"/>
            <a:r>
              <a:rPr lang="it-IT" sz="2600" dirty="0" err="1"/>
              <a:t>Check</a:t>
            </a:r>
            <a:r>
              <a:rPr lang="it-IT" sz="2600" dirty="0"/>
              <a:t> FEE ok</a:t>
            </a:r>
          </a:p>
          <a:p>
            <a:pPr lvl="1"/>
            <a:r>
              <a:rPr lang="it-IT" sz="2600" dirty="0"/>
              <a:t>Firmware su sistema HV installato</a:t>
            </a:r>
          </a:p>
          <a:p>
            <a:pPr lvl="1"/>
            <a:r>
              <a:rPr lang="it-IT" sz="2600" dirty="0"/>
              <a:t> Sistema up &amp; ready to </a:t>
            </a:r>
            <a:r>
              <a:rPr lang="it-IT" sz="2600" dirty="0" err="1"/>
              <a:t>run</a:t>
            </a:r>
            <a:r>
              <a:rPr lang="it-IT" sz="2600" dirty="0"/>
              <a:t> (solo 3 canali morti)</a:t>
            </a:r>
          </a:p>
          <a:p>
            <a:pPr marL="457200" lvl="1" indent="0">
              <a:buNone/>
            </a:pPr>
            <a:endParaRPr lang="it-IT" sz="2600" dirty="0"/>
          </a:p>
          <a:p>
            <a:r>
              <a:rPr lang="it-IT" sz="3500" dirty="0"/>
              <a:t>RICH:</a:t>
            </a:r>
          </a:p>
          <a:p>
            <a:pPr lvl="1"/>
            <a:r>
              <a:rPr lang="it-IT" sz="2600" dirty="0"/>
              <a:t>l'High Voltage upgrade </a:t>
            </a:r>
            <a:r>
              <a:rPr lang="it-IT" sz="2400" dirty="0"/>
              <a:t>SY1527-&gt;SY4527</a:t>
            </a:r>
            <a:r>
              <a:rPr lang="it-IT" sz="2600" dirty="0"/>
              <a:t>, funzionante; </a:t>
            </a:r>
          </a:p>
          <a:p>
            <a:pPr lvl="1"/>
            <a:r>
              <a:rPr lang="it-IT" sz="2600" dirty="0"/>
              <a:t>il Front End </a:t>
            </a:r>
            <a:r>
              <a:rPr lang="it-IT" sz="2600" dirty="0" err="1"/>
              <a:t>e'</a:t>
            </a:r>
            <a:r>
              <a:rPr lang="it-IT" sz="2600" dirty="0"/>
              <a:t> stato acceso ok (un modulo  rotto degli </a:t>
            </a:r>
            <a:r>
              <a:rPr lang="it-IT" sz="2600" dirty="0" err="1"/>
              <a:t>Agilent</a:t>
            </a:r>
            <a:r>
              <a:rPr lang="it-IT" sz="2600" dirty="0"/>
              <a:t> PS </a:t>
            </a:r>
            <a:r>
              <a:rPr lang="it-IT" sz="2600" dirty="0" err="1"/>
              <a:t>e'</a:t>
            </a:r>
            <a:r>
              <a:rPr lang="it-IT" sz="2600" dirty="0"/>
              <a:t> stato sostituito e verrà riparato)</a:t>
            </a:r>
          </a:p>
          <a:p>
            <a:pPr lvl="1"/>
            <a:r>
              <a:rPr lang="it-IT" sz="2600" dirty="0"/>
              <a:t>Allineamento fine degli specchi avverrà dopo aver preso i primi dati di fisica </a:t>
            </a:r>
            <a:br>
              <a:rPr lang="it-IT" sz="2400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196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Stato dei sistemi INFN (3)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67333"/>
            <a:ext cx="8229600" cy="4597971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TDAQ &amp; L0-Calo:</a:t>
            </a:r>
          </a:p>
          <a:p>
            <a:pPr marL="0" indent="0">
              <a:buNone/>
            </a:pPr>
            <a:endParaRPr lang="it-IT" dirty="0"/>
          </a:p>
          <a:p>
            <a:pPr lvl="1"/>
            <a:r>
              <a:rPr lang="it-IT" dirty="0"/>
              <a:t>Aggiornato menu di trigger per essere pronti a variazioni </a:t>
            </a:r>
          </a:p>
          <a:p>
            <a:pPr lvl="1"/>
            <a:r>
              <a:rPr lang="it-IT" dirty="0"/>
              <a:t>Controllo automatico L0 (CHOKE) implementato</a:t>
            </a:r>
          </a:p>
          <a:p>
            <a:pPr lvl="1"/>
            <a:r>
              <a:rPr lang="it-IT" dirty="0"/>
              <a:t>Alcuni problemi emersi durante i test del 2018 (L0TP, software GTK) sono stati compresi e corretti</a:t>
            </a:r>
          </a:p>
          <a:p>
            <a:pPr lvl="1"/>
            <a:r>
              <a:rPr lang="it-IT" dirty="0"/>
              <a:t>Il sistema di </a:t>
            </a:r>
            <a:r>
              <a:rPr lang="it-IT" dirty="0" err="1"/>
              <a:t>readout</a:t>
            </a:r>
            <a:r>
              <a:rPr lang="it-IT" dirty="0"/>
              <a:t> del trigger del calorimetro per cluster </a:t>
            </a:r>
            <a:r>
              <a:rPr lang="it-IT" dirty="0" err="1"/>
              <a:t>counting</a:t>
            </a:r>
            <a:r>
              <a:rPr lang="it-IT" dirty="0"/>
              <a:t> e energia cluster per L1 (L0-Calo) installato, firmware in test</a:t>
            </a:r>
          </a:p>
          <a:p>
            <a:pPr lvl="1"/>
            <a:r>
              <a:rPr lang="it-IT" dirty="0"/>
              <a:t>Il sistema di trigger GPU è completo e in grado di essere interfacciato con il sistema, si stanno valutando i possibili algoritmi</a:t>
            </a:r>
          </a:p>
          <a:p>
            <a:pPr lvl="1"/>
            <a:r>
              <a:rPr lang="it-IT" dirty="0"/>
              <a:t>Il sistema L0TP+  installato , usato in parallelo all'esistente </a:t>
            </a:r>
          </a:p>
        </p:txBody>
      </p:sp>
    </p:spTree>
    <p:extLst>
      <p:ext uri="{BB962C8B-B14F-4D97-AF65-F5344CB8AC3E}">
        <p14:creationId xmlns:p14="http://schemas.microsoft.com/office/powerpoint/2010/main" val="57311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Altri rivelatori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it-IT" dirty="0"/>
              <a:t>Anti0 </a:t>
            </a:r>
            <a:r>
              <a:rPr lang="it-IT" dirty="0" err="1"/>
              <a:t>e'</a:t>
            </a:r>
            <a:r>
              <a:rPr lang="it-IT" dirty="0"/>
              <a:t> installato, sono stati visti i primi muoni. Sviluppo FW per il trigger </a:t>
            </a:r>
            <a:r>
              <a:rPr lang="it-IT" dirty="0" err="1"/>
              <a:t>ongoing</a:t>
            </a:r>
            <a:r>
              <a:rPr lang="it-IT" dirty="0"/>
              <a:t> </a:t>
            </a:r>
          </a:p>
          <a:p>
            <a:r>
              <a:rPr lang="it-IT" dirty="0"/>
              <a:t>Il Veto </a:t>
            </a:r>
            <a:r>
              <a:rPr lang="it-IT" dirty="0" err="1"/>
              <a:t>Counter</a:t>
            </a:r>
            <a:r>
              <a:rPr lang="it-IT" dirty="0"/>
              <a:t> pronto per essere installato</a:t>
            </a:r>
          </a:p>
          <a:p>
            <a:r>
              <a:rPr lang="it-IT" dirty="0"/>
              <a:t>Il secondo insieme di moduli HASC installati e funzionanti.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567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60B84790-08DD-BE46-82B8-9F597511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54" y="-243408"/>
            <a:ext cx="8229600" cy="1143000"/>
          </a:xfrm>
        </p:spPr>
        <p:txBody>
          <a:bodyPr/>
          <a:lstStyle/>
          <a:p>
            <a:r>
              <a:rPr lang="it-IT" dirty="0"/>
              <a:t>Articoli 2021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1A394C31-9EE6-3740-93C7-612424BE6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073427"/>
          </a:xfrm>
        </p:spPr>
        <p:txBody>
          <a:bodyPr/>
          <a:lstStyle/>
          <a:p>
            <a:r>
              <a:rPr lang="it-IT" sz="2800" dirty="0"/>
              <a:t>Cinque </a:t>
            </a:r>
            <a:r>
              <a:rPr lang="it-IT" sz="2800" dirty="0" err="1"/>
              <a:t>papers</a:t>
            </a:r>
            <a:r>
              <a:rPr lang="it-IT" sz="2800" dirty="0"/>
              <a:t> già sottomessi/pubblicati nel 2021: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A23D5C02-5578-6E4A-8785-94FFB0D0C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76459"/>
            <a:ext cx="6949849" cy="546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75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15010</TotalTime>
  <Words>1034</Words>
  <Application>Microsoft Macintosh PowerPoint</Application>
  <PresentationFormat>Presentazione su schermo (4:3)</PresentationFormat>
  <Paragraphs>123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Tema di Office</vt:lpstr>
      <vt:lpstr>NA62: Stato e richieste</vt:lpstr>
      <vt:lpstr>Outline</vt:lpstr>
      <vt:lpstr>RUN 2021</vt:lpstr>
      <vt:lpstr>Aspettando il fascio</vt:lpstr>
      <vt:lpstr>Stato dei sistemi INFN</vt:lpstr>
      <vt:lpstr>Stato dei sistemi INFN (2)</vt:lpstr>
      <vt:lpstr>Stato dei sistemi INFN (3)</vt:lpstr>
      <vt:lpstr>Altri rivelatori</vt:lpstr>
      <vt:lpstr>Articoli 2021</vt:lpstr>
      <vt:lpstr>Richieste</vt:lpstr>
      <vt:lpstr>Richieste 2022: missioni</vt:lpstr>
      <vt:lpstr>Richieste missioni 2022: RUN</vt:lpstr>
      <vt:lpstr>Richieste 2022: consumi &amp; MOF</vt:lpstr>
      <vt:lpstr>Richieste 2022: apparati</vt:lpstr>
      <vt:lpstr>Richieste 2022: KLEVER, AIDAINNOVA</vt:lpstr>
      <vt:lpstr>Milestones 2021</vt:lpstr>
      <vt:lpstr>Conclusioni</vt:lpstr>
      <vt:lpstr>Spare</vt:lpstr>
      <vt:lpstr>Run 2021: non INFN upgrades </vt:lpstr>
      <vt:lpstr>ANTI-0</vt:lpstr>
      <vt:lpstr>Veto Counters</vt:lpstr>
      <vt:lpstr>GTK-4 funding</vt:lpstr>
      <vt:lpstr>Presentazione standard di PowerPoint</vt:lpstr>
      <vt:lpstr>Presentazione standard di PowerPoint</vt:lpstr>
      <vt:lpstr>PNN e Nuova Fisica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NA62: verso il Run 2021</dc:title>
  <dc:creator>Ambrosino</dc:creator>
  <cp:lastModifiedBy>Antonella Antonelli</cp:lastModifiedBy>
  <cp:revision>88</cp:revision>
  <dcterms:created xsi:type="dcterms:W3CDTF">2021-05-16T18:23:45Z</dcterms:created>
  <dcterms:modified xsi:type="dcterms:W3CDTF">2021-07-27T06:17:03Z</dcterms:modified>
</cp:coreProperties>
</file>