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303" r:id="rId3"/>
    <p:sldId id="300" r:id="rId4"/>
    <p:sldId id="299" r:id="rId5"/>
    <p:sldId id="266" r:id="rId6"/>
    <p:sldId id="263" r:id="rId7"/>
    <p:sldId id="267" r:id="rId8"/>
    <p:sldId id="268" r:id="rId9"/>
    <p:sldId id="306" r:id="rId10"/>
    <p:sldId id="305" r:id="rId11"/>
    <p:sldId id="309" r:id="rId12"/>
    <p:sldId id="256" r:id="rId13"/>
    <p:sldId id="257" r:id="rId14"/>
    <p:sldId id="286" r:id="rId15"/>
    <p:sldId id="291" r:id="rId16"/>
    <p:sldId id="292" r:id="rId17"/>
    <p:sldId id="301" r:id="rId18"/>
    <p:sldId id="302" r:id="rId19"/>
    <p:sldId id="311" r:id="rId20"/>
    <p:sldId id="312" r:id="rId21"/>
    <p:sldId id="264" r:id="rId22"/>
    <p:sldId id="307" r:id="rId23"/>
    <p:sldId id="304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9DC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19AD3-0075-4FAB-8852-9714D2F1A4C9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F923-62EE-421C-8897-95643DC70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10C89-7717-4FC5-8672-900A4B36FD8F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1CC4E-4E27-4497-8A0D-3B00312956FC}" type="slidenum">
              <a:rPr lang="en-US"/>
              <a:pPr/>
              <a:t>10</a:t>
            </a:fld>
            <a:endParaRPr lang="en-US"/>
          </a:p>
        </p:txBody>
      </p:sp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/>
        <p:txBody>
          <a:bodyPr lIns="95204" tIns="47601" rIns="95204" bIns="47601"/>
          <a:lstStyle/>
          <a:p>
            <a:pPr>
              <a:spcBef>
                <a:spcPct val="0"/>
              </a:spcBef>
            </a:pPr>
            <a:r>
              <a:rPr lang="en-US" dirty="0" smtClean="0"/>
              <a:t>First 2 SMs (1</a:t>
            </a:r>
            <a:r>
              <a:rPr lang="en-US" baseline="30000" dirty="0" smtClean="0"/>
              <a:t>st</a:t>
            </a:r>
            <a:r>
              <a:rPr lang="en-US" dirty="0" smtClean="0"/>
              <a:t> EU h11 and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US h12)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side, while the other two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opposite side</a:t>
            </a:r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3311" y="8685625"/>
            <a:ext cx="2973084" cy="4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4" tIns="47601" rIns="95204" bIns="47601" anchor="b"/>
          <a:lstStyle/>
          <a:p>
            <a:pPr algn="r" defTabSz="879475"/>
            <a:fld id="{9190A371-6F7B-46E0-A73C-7809696CEA35}" type="slidenum">
              <a:rPr lang="en-US" sz="1300">
                <a:latin typeface="Calibri" pitchFamily="34" charset="0"/>
              </a:rPr>
              <a:pPr algn="r" defTabSz="879475"/>
              <a:t>10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1CC4E-4E27-4497-8A0D-3B00312956FC}" type="slidenum">
              <a:rPr lang="en-US"/>
              <a:pPr/>
              <a:t>11</a:t>
            </a:fld>
            <a:endParaRPr lang="en-US"/>
          </a:p>
        </p:txBody>
      </p:sp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/>
        <p:txBody>
          <a:bodyPr lIns="95204" tIns="47601" rIns="95204" bIns="47601"/>
          <a:lstStyle/>
          <a:p>
            <a:pPr>
              <a:spcBef>
                <a:spcPct val="0"/>
              </a:spcBef>
            </a:pPr>
            <a:r>
              <a:rPr lang="en-US" dirty="0" smtClean="0"/>
              <a:t>First 2 SMs (1</a:t>
            </a:r>
            <a:r>
              <a:rPr lang="en-US" baseline="30000" dirty="0" smtClean="0"/>
              <a:t>st</a:t>
            </a:r>
            <a:r>
              <a:rPr lang="en-US" dirty="0" smtClean="0"/>
              <a:t> EU h11 and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US h12)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side, while the other two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opposite side</a:t>
            </a:r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3311" y="8685625"/>
            <a:ext cx="2973084" cy="4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4" tIns="47601" rIns="95204" bIns="47601" anchor="b"/>
          <a:lstStyle/>
          <a:p>
            <a:pPr algn="r" defTabSz="879475"/>
            <a:fld id="{9190A371-6F7B-46E0-A73C-7809696CEA35}" type="slidenum">
              <a:rPr lang="en-US" sz="1300">
                <a:latin typeface="Calibri" pitchFamily="34" charset="0"/>
              </a:rPr>
              <a:pPr algn="r" defTabSz="879475"/>
              <a:t>11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Stacked 4x4</a:t>
            </a:r>
            <a:r>
              <a:rPr lang="en-US" baseline="0" dirty="0" smtClean="0"/>
              <a:t> array of EMCAL modules (8x8 towers) with the full electronic chain as in ALICE.</a:t>
            </a:r>
          </a:p>
          <a:p>
            <a:r>
              <a:rPr lang="en-US" baseline="0" dirty="0" smtClean="0"/>
              <a:t>Led calibration system installed to monitor time-dependent gain changes.</a:t>
            </a:r>
          </a:p>
          <a:p>
            <a:r>
              <a:rPr lang="en-US" baseline="0" dirty="0" smtClean="0"/>
              <a:t>Linearity better than 1%; at low energy data described by a cubic function, at high energy longitudinal shower leakage. Uniformity of energy response with 80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e- RMS of 1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, that means uniformity at 1% level.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Resolution:</a:t>
            </a:r>
            <a:r>
              <a:rPr lang="en-US" baseline="0" dirty="0" smtClean="0"/>
              <a:t> requirement of s/E=2+15/</a:t>
            </a:r>
            <a:r>
              <a:rPr lang="en-US" baseline="0" dirty="0" err="1" smtClean="0"/>
              <a:t>sqrtE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Beam energy spread subtracted from the</a:t>
            </a:r>
            <a:r>
              <a:rPr lang="en-US" baseline="0" dirty="0" smtClean="0"/>
              <a:t> measured results. Data taken with configuration of beam perpendicular to the surface. Some data taken with configuration where modules tilted in f by 6 or 9 degrees at different surface position, no significant deviation from the average resolutions with no tilt has been observed. Constant term is due to </a:t>
            </a:r>
            <a:r>
              <a:rPr lang="en-US" baseline="0" dirty="0" err="1" smtClean="0"/>
              <a:t>miscalibration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923-62EE-421C-8897-95643DC707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Segmentation of calorimeters allows to obtain</a:t>
            </a:r>
            <a:r>
              <a:rPr lang="en-US" baseline="0" dirty="0" smtClean="0"/>
              <a:t> the hit position from the energy distribution inside a cluster with accuracy better than the tower size; x and y calculated with log weighting of the tower energy deposits; data from FNAL used where MWPC provided reference position measurement better than 1 mm. No difference in x and y; the two contributions (1.5 and 5.3) are added in </a:t>
            </a:r>
            <a:r>
              <a:rPr lang="en-US" baseline="0" dirty="0" err="1" smtClean="0"/>
              <a:t>quadrature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Plot of reconstructed</a:t>
            </a:r>
            <a:r>
              <a:rPr lang="en-US" baseline="0" dirty="0" smtClean="0"/>
              <a:t> energy for beam e- and h of 100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(both available at CERN PS).</a:t>
            </a:r>
          </a:p>
          <a:p>
            <a:r>
              <a:rPr lang="en-US" baseline="0" dirty="0" smtClean="0"/>
              <a:t>Rejection factor of 100-1000 obtained over 40-100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energy range.</a:t>
            </a:r>
            <a:endParaRPr lang="en-US" dirty="0" smtClean="0"/>
          </a:p>
          <a:p>
            <a:r>
              <a:rPr lang="en-US" dirty="0" smtClean="0"/>
              <a:t>HRF can be further improved by considering the </a:t>
            </a:r>
            <a:r>
              <a:rPr lang="en-US" dirty="0" err="1" smtClean="0"/>
              <a:t>characteristique</a:t>
            </a:r>
            <a:r>
              <a:rPr lang="en-US" dirty="0" smtClean="0"/>
              <a:t> shower shapes, as hadrons</a:t>
            </a:r>
            <a:r>
              <a:rPr lang="en-US" baseline="0" dirty="0" smtClean="0"/>
              <a:t> produce showers with wider spatial distributions than electrons.</a:t>
            </a:r>
          </a:p>
          <a:p>
            <a:r>
              <a:rPr lang="en-US" baseline="0" dirty="0" smtClean="0"/>
              <a:t>Cosmic ray calibration of ALL modules will be performed BEFORE their insertion into ALICE, based on a measurement of cosmic ray </a:t>
            </a:r>
            <a:r>
              <a:rPr lang="en-US" baseline="0" dirty="0" err="1" smtClean="0"/>
              <a:t>muons</a:t>
            </a:r>
            <a:r>
              <a:rPr lang="en-US" baseline="0" dirty="0" smtClean="0"/>
              <a:t> at the minimum of ionization. Since the energy of MIP </a:t>
            </a:r>
            <a:r>
              <a:rPr lang="en-US" baseline="0" dirty="0" err="1" smtClean="0"/>
              <a:t>muons</a:t>
            </a:r>
            <a:r>
              <a:rPr lang="en-US" baseline="0" dirty="0" smtClean="0"/>
              <a:t> is too low to trigger the EMCAL, an external trigger is necessary. Individual gain calibration performed for each tower. After 3 iteration a final relative dispersion &lt; 3% is reached. </a:t>
            </a:r>
            <a:r>
              <a:rPr lang="en-US" baseline="0" dirty="0" err="1" smtClean="0"/>
              <a:t>Julien’s</a:t>
            </a:r>
            <a:r>
              <a:rPr lang="en-US" baseline="0" dirty="0" smtClean="0"/>
              <a:t> talk.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923-62EE-421C-8897-95643DC707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1CC4E-4E27-4497-8A0D-3B00312956FC}" type="slidenum">
              <a:rPr lang="en-US"/>
              <a:pPr/>
              <a:t>14</a:t>
            </a:fld>
            <a:endParaRPr lang="en-US"/>
          </a:p>
        </p:txBody>
      </p:sp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/>
        <p:txBody>
          <a:bodyPr lIns="95204" tIns="47601" rIns="95204" bIns="47601"/>
          <a:lstStyle/>
          <a:p>
            <a:pPr>
              <a:spcBef>
                <a:spcPct val="0"/>
              </a:spcBef>
            </a:pPr>
            <a:r>
              <a:rPr lang="en-US" dirty="0" smtClean="0"/>
              <a:t>First 2 SMs (1</a:t>
            </a:r>
            <a:r>
              <a:rPr lang="en-US" baseline="30000" dirty="0" smtClean="0"/>
              <a:t>st</a:t>
            </a:r>
            <a:r>
              <a:rPr lang="en-US" dirty="0" smtClean="0"/>
              <a:t> EU h11 and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US h12)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side, while the other two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opposite side</a:t>
            </a:r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3311" y="8685625"/>
            <a:ext cx="2973084" cy="4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4" tIns="47601" rIns="95204" bIns="47601" anchor="b"/>
          <a:lstStyle/>
          <a:p>
            <a:pPr algn="r" defTabSz="879475"/>
            <a:fld id="{9190A371-6F7B-46E0-A73C-7809696CEA35}" type="slidenum">
              <a:rPr lang="en-US" sz="1300">
                <a:latin typeface="Calibri" pitchFamily="34" charset="0"/>
              </a:rPr>
              <a:pPr algn="r" defTabSz="879475"/>
              <a:t>14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473AA-5F7B-49B1-AF16-6DF93C2445FE}" type="slidenum">
              <a:rPr lang="en-US"/>
              <a:pPr/>
              <a:t>15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With 30-40M events </a:t>
            </a:r>
            <a:r>
              <a:rPr lang="en-US" sz="1600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sz="1600" baseline="30000" dirty="0" smtClean="0">
                <a:latin typeface="Symbol" pitchFamily="18" charset="2"/>
                <a:sym typeface="Symbol" pitchFamily="18" charset="2"/>
              </a:rPr>
              <a:t></a:t>
            </a:r>
            <a:r>
              <a:rPr lang="en-US" sz="1600" dirty="0" smtClean="0"/>
              <a:t>’s to</a:t>
            </a:r>
            <a:r>
              <a:rPr lang="en-US" sz="10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=10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 smtClean="0"/>
              <a:t>Need to get non-linearity correction and geometry correct before rescaling energy scale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baseline="0" dirty="0" smtClean="0"/>
              <a:t> </a:t>
            </a:r>
            <a:r>
              <a:rPr lang="en-US" sz="1400" dirty="0" smtClean="0"/>
              <a:t>Continue to optimize noisy channel cuts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baseline="0" dirty="0" smtClean="0"/>
              <a:t> </a:t>
            </a:r>
            <a:r>
              <a:rPr lang="en-US" sz="1400" dirty="0" smtClean="0"/>
              <a:t>Need to use </a:t>
            </a:r>
            <a:r>
              <a:rPr lang="en-US" sz="1400" dirty="0" err="1" smtClean="0"/>
              <a:t>fiducial</a:t>
            </a:r>
            <a:r>
              <a:rPr lang="en-US" sz="1400" dirty="0" smtClean="0"/>
              <a:t> (edge) cuts to eliminate leakage effects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baseline="0" dirty="0" smtClean="0"/>
              <a:t> </a:t>
            </a:r>
            <a:r>
              <a:rPr lang="en-US" sz="1400" dirty="0" smtClean="0"/>
              <a:t>Begin to investigate methods to improve relative calibrations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E2178-9726-475F-8FFC-98C63641A08F}" type="slidenum">
              <a:rPr lang="en-US"/>
              <a:pPr/>
              <a:t>16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Need to get non-linearity correction and geometry correct before rescaling energy scale</a:t>
            </a:r>
          </a:p>
          <a:p>
            <a:pPr>
              <a:lnSpc>
                <a:spcPct val="90000"/>
              </a:lnSpc>
            </a:pPr>
            <a:r>
              <a:rPr lang="en-US" sz="1600" baseline="0" dirty="0" smtClean="0"/>
              <a:t> - </a:t>
            </a:r>
            <a:r>
              <a:rPr lang="en-US" sz="1400" dirty="0" smtClean="0"/>
              <a:t>Simulations used to get non-linearity correction must reproduce data 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Symbol" pitchFamily="18" charset="2"/>
                <a:sym typeface="Symbol" pitchFamily="18" charset="2"/>
              </a:rPr>
              <a:t>	</a:t>
            </a:r>
            <a:r>
              <a:rPr lang="en-US" sz="1200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sz="1200" baseline="30000" dirty="0" smtClean="0">
                <a:latin typeface="Symbol" pitchFamily="18" charset="2"/>
                <a:sym typeface="Symbol" pitchFamily="18" charset="2"/>
              </a:rPr>
              <a:t></a:t>
            </a:r>
            <a:r>
              <a:rPr lang="en-US" sz="1200" dirty="0" smtClean="0"/>
              <a:t>mass shift, width (resolution), towers/cluster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- Need good </a:t>
            </a:r>
            <a:r>
              <a:rPr lang="en-US" sz="1600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sz="1600" baseline="30000" dirty="0" smtClean="0">
                <a:latin typeface="Symbol" pitchFamily="18" charset="2"/>
                <a:sym typeface="Symbol" pitchFamily="18" charset="2"/>
              </a:rPr>
              <a:t></a:t>
            </a:r>
            <a:r>
              <a:rPr lang="en-US" sz="1600" dirty="0" smtClean="0"/>
              <a:t>input: continue to optimize cuts, minimize backgrounds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Noisy channel </a:t>
            </a:r>
            <a:r>
              <a:rPr lang="en-US" sz="1400" dirty="0" err="1" smtClean="0"/>
              <a:t>cuts,Timing</a:t>
            </a:r>
            <a:r>
              <a:rPr lang="en-US" sz="1400" dirty="0" smtClean="0"/>
              <a:t> cuts, SM edge cuts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- Investigate relative calibrations via effect on </a:t>
            </a:r>
            <a:r>
              <a:rPr lang="en-US" sz="1600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sz="1600" baseline="30000" dirty="0" smtClean="0">
                <a:latin typeface="Symbol" pitchFamily="18" charset="2"/>
                <a:sym typeface="Symbol" pitchFamily="18" charset="2"/>
              </a:rPr>
              <a:t></a:t>
            </a:r>
            <a:r>
              <a:rPr lang="en-US" sz="1600" dirty="0" smtClean="0"/>
              <a:t>at high </a:t>
            </a:r>
            <a:r>
              <a:rPr lang="en-US" sz="1600" dirty="0" err="1" smtClean="0"/>
              <a:t>pT</a:t>
            </a:r>
            <a:endParaRPr lang="en-US" sz="16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E383-B1C3-48D5-86A1-54B7DB80C030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E383-B1C3-48D5-86A1-54B7DB80C030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High-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2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partons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produced in hard interactions undergo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interactions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inside the collision region prior the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hadronization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… so they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loose energy through medium induced gluon radiation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the </a:t>
            </a:r>
            <a:r>
              <a:rPr lang="en-US" sz="12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jet quenching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as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golden channel  to probe the QGP</a:t>
            </a:r>
            <a:endParaRPr lang="it-IT" sz="120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GB" kern="0" baseline="-25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shift correction due to the </a:t>
            </a:r>
            <a:r>
              <a:rPr lang="en-GB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hadronization</a:t>
            </a:r>
            <a:r>
              <a:rPr lang="en-GB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important to compare data to </a:t>
            </a:r>
            <a:r>
              <a:rPr lang="en-GB" kern="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parton</a:t>
            </a:r>
            <a:r>
              <a:rPr lang="en-GB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level analytical calculation</a:t>
            </a: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E383-B1C3-48D5-86A1-54B7DB80C030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E383-B1C3-48D5-86A1-54B7DB80C03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E383-B1C3-48D5-86A1-54B7DB80C030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b="0" dirty="0" smtClean="0">
                <a:solidFill>
                  <a:srgbClr val="0006FF"/>
                </a:solidFill>
                <a:latin typeface="Comic Sans MS" pitchFamily="66" charset="0"/>
              </a:rPr>
              <a:t>DCAL will be situated back-to-back in azimuth relative to the EMCAL and adjacent to PHOS. It will enhance the existing capabilities of EMCAL and PHOS. Structure similar to EMCAL</a:t>
            </a:r>
          </a:p>
          <a:p>
            <a:r>
              <a:rPr lang="en-US" sz="1200" b="0" dirty="0" smtClean="0">
                <a:solidFill>
                  <a:srgbClr val="0006FF"/>
                </a:solidFill>
                <a:latin typeface="Comic Sans MS" pitchFamily="66" charset="0"/>
              </a:rPr>
              <a:t>B6 Configuration allows largest possible jet radii in </a:t>
            </a:r>
            <a:r>
              <a:rPr lang="en-US" sz="1200" b="0" dirty="0" err="1" smtClean="0">
                <a:solidFill>
                  <a:srgbClr val="0006FF"/>
                </a:solidFill>
                <a:latin typeface="Comic Sans MS" pitchFamily="66" charset="0"/>
              </a:rPr>
              <a:t>Dcal</a:t>
            </a:r>
            <a:r>
              <a:rPr lang="en-US" sz="1200" b="0" dirty="0" smtClean="0">
                <a:solidFill>
                  <a:srgbClr val="0006FF"/>
                </a:solidFill>
                <a:latin typeface="Comic Sans MS" pitchFamily="66" charset="0"/>
              </a:rPr>
              <a:t>.</a:t>
            </a:r>
          </a:p>
          <a:p>
            <a:r>
              <a:rPr lang="en-US" sz="1200" b="0" dirty="0" smtClean="0">
                <a:solidFill>
                  <a:srgbClr val="0006FF"/>
                </a:solidFill>
                <a:latin typeface="Comic Sans MS" pitchFamily="66" charset="0"/>
              </a:rPr>
              <a:t>Large effective acceptance for</a:t>
            </a:r>
            <a:r>
              <a:rPr lang="en-US" sz="1200" b="0" baseline="0" dirty="0" smtClean="0">
                <a:solidFill>
                  <a:srgbClr val="0006FF"/>
                </a:solidFill>
                <a:latin typeface="Comic Sans MS" pitchFamily="66" charset="0"/>
              </a:rPr>
              <a:t> </a:t>
            </a:r>
            <a:r>
              <a:rPr lang="en-US" sz="1200" b="0" baseline="0" dirty="0" err="1" smtClean="0">
                <a:solidFill>
                  <a:srgbClr val="0006FF"/>
                </a:solidFill>
                <a:latin typeface="Comic Sans MS" pitchFamily="66" charset="0"/>
              </a:rPr>
              <a:t>di</a:t>
            </a:r>
            <a:r>
              <a:rPr lang="en-US" sz="1200" b="0" baseline="0" dirty="0" smtClean="0">
                <a:solidFill>
                  <a:srgbClr val="0006FF"/>
                </a:solidFill>
                <a:latin typeface="Comic Sans MS" pitchFamily="66" charset="0"/>
              </a:rPr>
              <a:t>-jets when used with the EMCAL with analysis cones up to </a:t>
            </a:r>
            <a:r>
              <a:rPr lang="en-US" sz="1200" b="0" baseline="0" dirty="0" err="1" smtClean="0">
                <a:solidFill>
                  <a:srgbClr val="0006FF"/>
                </a:solidFill>
                <a:latin typeface="Comic Sans MS" pitchFamily="66" charset="0"/>
              </a:rPr>
              <a:t>raddi</a:t>
            </a:r>
            <a:r>
              <a:rPr lang="en-US" sz="1200" b="0" baseline="0" dirty="0" smtClean="0">
                <a:solidFill>
                  <a:srgbClr val="0006FF"/>
                </a:solidFill>
                <a:latin typeface="Comic Sans MS" pitchFamily="66" charset="0"/>
              </a:rPr>
              <a:t> R=0.4. This is satisfied by a detector spanning 60 degrees in azimuth and 1.4 units of pseudo-rapidity placed back to back with the corresponding 60 degrees in azimuth of the ALICE </a:t>
            </a:r>
            <a:r>
              <a:rPr lang="en-US" sz="1200" b="0" baseline="0" dirty="0" err="1" smtClean="0">
                <a:solidFill>
                  <a:srgbClr val="0006FF"/>
                </a:solidFill>
                <a:latin typeface="Comic Sans MS" pitchFamily="66" charset="0"/>
              </a:rPr>
              <a:t>EMCal</a:t>
            </a:r>
            <a:r>
              <a:rPr lang="en-US" sz="1200" b="0" baseline="0" dirty="0" smtClean="0">
                <a:solidFill>
                  <a:srgbClr val="0006FF"/>
                </a:solidFill>
                <a:latin typeface="Comic Sans MS" pitchFamily="66" charset="0"/>
              </a:rPr>
              <a:t>. This is the maximum back to back coverage possible in ALICE given the installed location if the </a:t>
            </a:r>
            <a:r>
              <a:rPr lang="en-US" sz="1200" b="0" baseline="0" dirty="0" err="1" smtClean="0">
                <a:solidFill>
                  <a:srgbClr val="0006FF"/>
                </a:solidFill>
                <a:latin typeface="Comic Sans MS" pitchFamily="66" charset="0"/>
              </a:rPr>
              <a:t>EMCal</a:t>
            </a:r>
            <a:r>
              <a:rPr lang="en-US" sz="1200" b="0" baseline="0" dirty="0" smtClean="0">
                <a:solidFill>
                  <a:srgbClr val="0006FF"/>
                </a:solidFill>
                <a:latin typeface="Comic Sans MS" pitchFamily="66" charset="0"/>
              </a:rPr>
              <a:t>.</a:t>
            </a:r>
            <a:endParaRPr lang="en-US" sz="1200" b="0" dirty="0" smtClean="0">
              <a:solidFill>
                <a:srgbClr val="0006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F923-62EE-421C-8897-95643DC7070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1CC4E-4E27-4497-8A0D-3B00312956FC}" type="slidenum">
              <a:rPr lang="en-US"/>
              <a:pPr/>
              <a:t>22</a:t>
            </a:fld>
            <a:endParaRPr lang="en-US"/>
          </a:p>
        </p:txBody>
      </p:sp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/>
        <p:txBody>
          <a:bodyPr lIns="95204" tIns="47601" rIns="95204" bIns="47601"/>
          <a:lstStyle/>
          <a:p>
            <a:pPr>
              <a:spcBef>
                <a:spcPct val="0"/>
              </a:spcBef>
            </a:pPr>
            <a:r>
              <a:rPr lang="en-US" dirty="0" smtClean="0"/>
              <a:t>First 2 SMs (1</a:t>
            </a:r>
            <a:r>
              <a:rPr lang="en-US" baseline="30000" dirty="0" smtClean="0"/>
              <a:t>st</a:t>
            </a:r>
            <a:r>
              <a:rPr lang="en-US" dirty="0" smtClean="0"/>
              <a:t> EU h11 and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US h12)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side, while the other two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opposite side</a:t>
            </a:r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3311" y="8685625"/>
            <a:ext cx="2973084" cy="4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4" tIns="47601" rIns="95204" bIns="47601" anchor="b"/>
          <a:lstStyle/>
          <a:p>
            <a:pPr algn="r" defTabSz="879475"/>
            <a:fld id="{9190A371-6F7B-46E0-A73C-7809696CEA35}" type="slidenum">
              <a:rPr lang="en-US" sz="1300">
                <a:latin typeface="Calibri" pitchFamily="34" charset="0"/>
              </a:rPr>
              <a:pPr algn="r" defTabSz="879475"/>
              <a:t>22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E383-B1C3-48D5-86A1-54B7DB80C030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1CC4E-4E27-4497-8A0D-3B00312956FC}" type="slidenum">
              <a:rPr lang="en-US"/>
              <a:pPr/>
              <a:t>24</a:t>
            </a:fld>
            <a:endParaRPr lang="en-US"/>
          </a:p>
        </p:txBody>
      </p:sp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/>
        <p:txBody>
          <a:bodyPr lIns="95204" tIns="47601" rIns="95204" bIns="47601"/>
          <a:lstStyle/>
          <a:p>
            <a:pPr>
              <a:spcBef>
                <a:spcPct val="0"/>
              </a:spcBef>
            </a:pPr>
            <a:r>
              <a:rPr lang="en-US" dirty="0" smtClean="0"/>
              <a:t>First 2 SMs (1</a:t>
            </a:r>
            <a:r>
              <a:rPr lang="en-US" baseline="30000" dirty="0" smtClean="0"/>
              <a:t>st</a:t>
            </a:r>
            <a:r>
              <a:rPr lang="en-US" dirty="0" smtClean="0"/>
              <a:t> EU h11 and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US h12)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side, while the other two on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arm opposite side</a:t>
            </a:r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3311" y="8685625"/>
            <a:ext cx="2973084" cy="4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4" tIns="47601" rIns="95204" bIns="47601" anchor="b"/>
          <a:lstStyle/>
          <a:p>
            <a:pPr algn="r" defTabSz="879475"/>
            <a:fld id="{9190A371-6F7B-46E0-A73C-7809696CEA35}" type="slidenum">
              <a:rPr lang="en-US" sz="1300">
                <a:latin typeface="Calibri" pitchFamily="34" charset="0"/>
              </a:rPr>
              <a:pPr algn="r" defTabSz="879475"/>
              <a:t>24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E383-B1C3-48D5-86A1-54B7DB80C03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overall design of the EMCAL is heavily influenced</a:t>
            </a:r>
            <a:r>
              <a:rPr lang="en-US" baseline="0" dirty="0" smtClean="0"/>
              <a:t> by its integration within the ALICE magnet.</a:t>
            </a:r>
          </a:p>
          <a:p>
            <a:r>
              <a:rPr lang="en-US" baseline="0" dirty="0" smtClean="0"/>
              <a:t>PHOS, TPC and HMPID define the </a:t>
            </a:r>
            <a:r>
              <a:rPr lang="en-US" baseline="0" dirty="0" err="1" smtClean="0"/>
              <a:t>azimuthal</a:t>
            </a:r>
            <a:r>
              <a:rPr lang="en-US" baseline="0" dirty="0" smtClean="0"/>
              <a:t> space available for the </a:t>
            </a:r>
            <a:r>
              <a:rPr lang="en-US" baseline="0" dirty="0" err="1" smtClean="0"/>
              <a:t>EMCal</a:t>
            </a:r>
            <a:r>
              <a:rPr lang="en-US" baseline="0" dirty="0" smtClean="0"/>
              <a:t>, limiting it to a region of about 110 degrees in azimuth. 10 </a:t>
            </a:r>
            <a:r>
              <a:rPr lang="en-US" baseline="0" dirty="0" err="1" smtClean="0"/>
              <a:t>supermodules</a:t>
            </a:r>
            <a:r>
              <a:rPr lang="en-US" baseline="0" dirty="0" smtClean="0"/>
              <a:t>, each spanning ~20 degrees in azimuth. </a:t>
            </a:r>
            <a:r>
              <a:rPr lang="en-US" baseline="0" dirty="0" err="1" smtClean="0"/>
              <a:t>EMCal</a:t>
            </a:r>
            <a:r>
              <a:rPr lang="en-US" baseline="0" dirty="0" smtClean="0"/>
              <a:t> is positioned to provide partial back-to-back coverage with the PHOS calorimeter. Small </a:t>
            </a:r>
            <a:r>
              <a:rPr lang="en-US" baseline="0" dirty="0" err="1" smtClean="0"/>
              <a:t>azimuthal</a:t>
            </a:r>
            <a:r>
              <a:rPr lang="en-US" baseline="0" dirty="0" smtClean="0"/>
              <a:t> gaps (~3cm) are provided between SMs to facilitate insertion and alignment (these gaps have no influence on the measured jet energy or jet resolution).</a:t>
            </a: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7E383-B1C3-48D5-86A1-54B7DB80C03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81501-777E-46DA-91DD-8A39781D279D}" type="slidenum">
              <a:rPr lang="en-US"/>
              <a:pPr/>
              <a:t>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EMCAL detector is a large area electromagnetic calorimeter.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ALICE capability to perform jet reconstruction is </a:t>
            </a:r>
            <a:r>
              <a:rPr lang="en-US" baseline="0" dirty="0" err="1" smtClean="0"/>
              <a:t>greatily</a:t>
            </a:r>
            <a:r>
              <a:rPr lang="en-US" baseline="0" dirty="0" smtClean="0"/>
              <a:t> improved by measuring in the EMCAL the neutral energy component of jets including photons and neutral </a:t>
            </a:r>
            <a:r>
              <a:rPr lang="en-US" baseline="0" dirty="0" err="1" smtClean="0"/>
              <a:t>pions</a:t>
            </a:r>
            <a:r>
              <a:rPr lang="en-US" baseline="0" dirty="0" smtClean="0"/>
              <a:t>. It also produce a fast, high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trigger: the anticipated minimum bias average </a:t>
            </a:r>
            <a:r>
              <a:rPr lang="en-US" baseline="0" dirty="0" err="1" smtClean="0"/>
              <a:t>Pb-Pb</a:t>
            </a:r>
            <a:r>
              <a:rPr lang="en-US" baseline="0" dirty="0" smtClean="0"/>
              <a:t> interaction rate is very high (up to 8 kHz), thus a fast high-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trigger will provide an enhancement in high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events. </a:t>
            </a:r>
          </a:p>
          <a:p>
            <a:r>
              <a:rPr lang="en-US" baseline="0" dirty="0" smtClean="0"/>
              <a:t>EMCAL participates also in the ALICE High Level Trigger performing online reconstruction at the full data rate trigger information based on reconstructed events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7D41F-A8AA-4559-A1E1-76B492736697}" type="slidenum">
              <a:rPr lang="en-US"/>
              <a:pPr/>
              <a:t>6</a:t>
            </a:fld>
            <a:endParaRPr lang="en-US"/>
          </a:p>
        </p:txBody>
      </p:sp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Layered </a:t>
            </a:r>
            <a:r>
              <a:rPr lang="en-US" dirty="0" err="1" smtClean="0"/>
              <a:t>Pb</a:t>
            </a:r>
            <a:r>
              <a:rPr lang="en-US" dirty="0" smtClean="0"/>
              <a:t>-Sc sampling calorimeter with WLS fibers that run longitudinally </a:t>
            </a:r>
            <a:r>
              <a:rPr lang="en-US" dirty="0" err="1" smtClean="0"/>
              <a:t>throught</a:t>
            </a:r>
            <a:r>
              <a:rPr lang="en-US" dirty="0" smtClean="0"/>
              <a:t> the </a:t>
            </a:r>
            <a:r>
              <a:rPr lang="en-US" dirty="0" err="1" smtClean="0"/>
              <a:t>Pb</a:t>
            </a:r>
            <a:r>
              <a:rPr lang="en-US" dirty="0" smtClean="0"/>
              <a:t>-Sc stack providing light collection (</a:t>
            </a:r>
            <a:r>
              <a:rPr lang="en-US" dirty="0" err="1" smtClean="0"/>
              <a:t>Shashlik</a:t>
            </a:r>
            <a:r>
              <a:rPr lang="en-US" dirty="0" smtClean="0"/>
              <a:t>). The basic building block is a module consisting</a:t>
            </a:r>
            <a:r>
              <a:rPr lang="en-US" baseline="0" dirty="0" smtClean="0"/>
              <a:t> of 2x2 optically isolated towers which are read out individually, each spanning D</a:t>
            </a:r>
            <a:r>
              <a:rPr lang="en-US" baseline="0" dirty="0" smtClean="0">
                <a:latin typeface="Symbol" pitchFamily="18" charset="2"/>
              </a:rPr>
              <a:t>h</a:t>
            </a:r>
            <a:r>
              <a:rPr lang="en-US" baseline="0" dirty="0" smtClean="0"/>
              <a:t> x </a:t>
            </a:r>
            <a:r>
              <a:rPr lang="en-US" baseline="0" dirty="0" err="1" smtClean="0"/>
              <a:t>D</a:t>
            </a:r>
            <a:r>
              <a:rPr lang="en-US" baseline="0" dirty="0" err="1" smtClean="0">
                <a:latin typeface="Symbol" pitchFamily="18" charset="2"/>
              </a:rPr>
              <a:t>f</a:t>
            </a:r>
            <a:r>
              <a:rPr lang="en-US" baseline="0" dirty="0" smtClean="0"/>
              <a:t>= 0.014 x 0.014. White, acid free, bond paper serves as a diffuse reflector on the </a:t>
            </a:r>
            <a:r>
              <a:rPr lang="en-US" baseline="0" dirty="0" err="1" smtClean="0"/>
              <a:t>scintillator</a:t>
            </a:r>
            <a:r>
              <a:rPr lang="en-US" baseline="0" dirty="0" smtClean="0"/>
              <a:t> surfaces and provides friction between layers. The </a:t>
            </a:r>
            <a:r>
              <a:rPr lang="en-US" baseline="0" dirty="0" err="1" smtClean="0"/>
              <a:t>scintillators</a:t>
            </a:r>
            <a:r>
              <a:rPr lang="en-US" baseline="0" dirty="0" smtClean="0"/>
              <a:t> edges are treated with TiO2, loaded reflector to improve the transverse optical uniformity within a single tower and to provide tower to tower optical isolation better than 99%.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All modules in the calorimeter are mechanically and dimensionally identical. The front face dimensions of the towers are ~ 6x6 cm2. </a:t>
            </a:r>
            <a:endParaRPr 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916" y="8685625"/>
            <a:ext cx="2971479" cy="456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7A16597-09BE-4967-8118-21F44A055ECB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9D527-27C0-4F2C-8EFF-52DBA711A6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B059D-6296-4677-8744-A11BE11EB7B8}" type="slidenum">
              <a:rPr lang="en-US"/>
              <a:pPr/>
              <a:t>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309"/>
                </a:solidFill>
              </a:rPr>
              <a:t>Scintillation</a:t>
            </a:r>
            <a:r>
              <a:rPr lang="en-US" baseline="0" dirty="0" smtClean="0">
                <a:solidFill>
                  <a:srgbClr val="FF0309"/>
                </a:solidFill>
              </a:rPr>
              <a:t> photons produced in each tower are captured by an array of 36 Kuraray Y-11, double clad, WLS fibers. Each fiber within a given tower terminates in an aluminized mirror at the front face of the module and is integrated into a polished, circular group of 36 fibers at the </a:t>
            </a:r>
            <a:r>
              <a:rPr lang="en-US" baseline="0" dirty="0" err="1" smtClean="0">
                <a:solidFill>
                  <a:srgbClr val="FF0309"/>
                </a:solidFill>
              </a:rPr>
              <a:t>photosensor</a:t>
            </a:r>
            <a:r>
              <a:rPr lang="en-US" baseline="0" dirty="0" smtClean="0">
                <a:solidFill>
                  <a:srgbClr val="FF0309"/>
                </a:solidFill>
              </a:rPr>
              <a:t> end at the back of the module.</a:t>
            </a:r>
          </a:p>
          <a:p>
            <a:r>
              <a:rPr lang="en-US" baseline="0" dirty="0" smtClean="0">
                <a:solidFill>
                  <a:srgbClr val="FF0309"/>
                </a:solidFill>
              </a:rPr>
              <a:t>The 6.8 mm diameter fiber bundle from a given tower connects to the Avalanche </a:t>
            </a:r>
            <a:r>
              <a:rPr lang="en-US" baseline="0" dirty="0" err="1" smtClean="0">
                <a:solidFill>
                  <a:srgbClr val="FF0309"/>
                </a:solidFill>
              </a:rPr>
              <a:t>PhotoDiode</a:t>
            </a:r>
            <a:r>
              <a:rPr lang="en-US" baseline="0" dirty="0" smtClean="0">
                <a:solidFill>
                  <a:srgbClr val="FF0309"/>
                </a:solidFill>
              </a:rPr>
              <a:t> </a:t>
            </a:r>
            <a:r>
              <a:rPr lang="en-US" baseline="0" dirty="0" err="1" smtClean="0">
                <a:solidFill>
                  <a:srgbClr val="FF0309"/>
                </a:solidFill>
              </a:rPr>
              <a:t>throught</a:t>
            </a:r>
            <a:r>
              <a:rPr lang="en-US" baseline="0" dirty="0" smtClean="0">
                <a:solidFill>
                  <a:srgbClr val="FF0309"/>
                </a:solidFill>
              </a:rPr>
              <a:t> a short light guide/diffuser. APD=Hamamatsu S8664-55 for operating in magnetic field; APDs operating at moderate gain for low noise and high gain stability to maximize energy and timing resolution.</a:t>
            </a:r>
          </a:p>
          <a:p>
            <a:r>
              <a:rPr lang="en-US" baseline="0" dirty="0" smtClean="0">
                <a:solidFill>
                  <a:srgbClr val="FF0309"/>
                </a:solidFill>
              </a:rPr>
              <a:t>Number of primary electrons generated in APD by </a:t>
            </a:r>
            <a:r>
              <a:rPr lang="en-US" baseline="0" dirty="0" err="1" smtClean="0">
                <a:solidFill>
                  <a:srgbClr val="FF0309"/>
                </a:solidFill>
              </a:rPr>
              <a:t>em</a:t>
            </a:r>
            <a:r>
              <a:rPr lang="en-US" baseline="0" dirty="0" smtClean="0">
                <a:solidFill>
                  <a:srgbClr val="FF0309"/>
                </a:solidFill>
              </a:rPr>
              <a:t> shower approx 4.4 e/</a:t>
            </a:r>
            <a:r>
              <a:rPr lang="en-US" baseline="0" dirty="0" err="1" smtClean="0">
                <a:solidFill>
                  <a:srgbClr val="FF0309"/>
                </a:solidFill>
              </a:rPr>
              <a:t>MeV</a:t>
            </a:r>
            <a:r>
              <a:rPr lang="en-US" baseline="0" dirty="0" smtClean="0">
                <a:solidFill>
                  <a:srgbClr val="FF0309"/>
                </a:solidFill>
              </a:rPr>
              <a:t>, gain ~ 30.</a:t>
            </a:r>
          </a:p>
          <a:p>
            <a:r>
              <a:rPr lang="en-US" baseline="0" dirty="0" smtClean="0">
                <a:solidFill>
                  <a:srgbClr val="FF0309"/>
                </a:solidFill>
              </a:rPr>
              <a:t>The charge output from the APD is integrated by a Charge Sensitive Preamplifier (CSP) with a short rise time of ~10 ns and a long decay time of ~130mus.</a:t>
            </a:r>
          </a:p>
          <a:p>
            <a:r>
              <a:rPr lang="en-US" baseline="0" dirty="0" smtClean="0">
                <a:solidFill>
                  <a:srgbClr val="FF0309"/>
                </a:solidFill>
              </a:rPr>
              <a:t>Electronic readout equal to PHOS because light yield per unit of energy deposit is similar.</a:t>
            </a:r>
            <a:endParaRPr lang="en-US" dirty="0" smtClean="0">
              <a:solidFill>
                <a:srgbClr val="FF0309"/>
              </a:solidFill>
            </a:endParaRPr>
          </a:p>
          <a:p>
            <a:r>
              <a:rPr lang="en-US" dirty="0" smtClean="0">
                <a:solidFill>
                  <a:srgbClr val="FF0309"/>
                </a:solidFill>
              </a:rPr>
              <a:t>Avalanche </a:t>
            </a:r>
            <a:r>
              <a:rPr lang="en-US" dirty="0">
                <a:solidFill>
                  <a:srgbClr val="FF0309"/>
                </a:solidFill>
              </a:rPr>
              <a:t>Photo-Diode </a:t>
            </a:r>
          </a:p>
          <a:p>
            <a:r>
              <a:rPr lang="en-US" dirty="0">
                <a:solidFill>
                  <a:srgbClr val="FF0309"/>
                </a:solidFill>
              </a:rPr>
              <a:t>(high reverse-bias voltages):</a:t>
            </a:r>
            <a:endParaRPr lang="en-US" altLang="ja-JP" dirty="0"/>
          </a:p>
          <a:p>
            <a:r>
              <a:rPr lang="en-US" altLang="ja-JP" dirty="0"/>
              <a:t> DM1v=3.3%, DM1T=-2.2%, M=50</a:t>
            </a:r>
            <a:endParaRPr lang="en-US" dirty="0"/>
          </a:p>
          <a:p>
            <a:r>
              <a:rPr lang="en-US" dirty="0"/>
              <a:t> Solid-state silicon device [n/p/p++]</a:t>
            </a:r>
          </a:p>
          <a:p>
            <a:r>
              <a:rPr lang="en-US" dirty="0"/>
              <a:t> g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>
                <a:sym typeface="Wingdings" pitchFamily="2" charset="2"/>
              </a:rPr>
              <a:t> e-, lm=420 nm, el=70%, T=25C</a:t>
            </a:r>
            <a:r>
              <a:rPr lang="en-US" dirty="0">
                <a:sym typeface="Symbol" pitchFamily="18" charset="2"/>
              </a:rPr>
              <a:t></a:t>
            </a:r>
          </a:p>
          <a:p>
            <a:r>
              <a:rPr lang="en-US" dirty="0">
                <a:sym typeface="Wingdings" pitchFamily="2" charset="2"/>
              </a:rPr>
              <a:t> Ordinary photodiode: </a:t>
            </a:r>
            <a:r>
              <a:rPr lang="en-US" dirty="0"/>
              <a:t>g</a:t>
            </a:r>
            <a:r>
              <a:rPr lang="en-US" dirty="0">
                <a:sym typeface="Wingdings" pitchFamily="2" charset="2"/>
              </a:rPr>
              <a:t>/e- ~1</a:t>
            </a:r>
          </a:p>
          <a:p>
            <a:r>
              <a:rPr lang="en-US" dirty="0">
                <a:sym typeface="Wingdings" pitchFamily="2" charset="2"/>
              </a:rPr>
              <a:t> APD: avalanche effect with </a:t>
            </a:r>
            <a:r>
              <a:rPr lang="en-US" dirty="0"/>
              <a:t>g</a:t>
            </a:r>
            <a:r>
              <a:rPr lang="en-US" dirty="0">
                <a:sym typeface="Wingdings" pitchFamily="2" charset="2"/>
              </a:rPr>
              <a:t>/e- ~ 1-1000 (up to breakdown)</a:t>
            </a:r>
          </a:p>
          <a:p>
            <a:r>
              <a:rPr lang="en-US" dirty="0">
                <a:sym typeface="Wingdings" pitchFamily="2" charset="2"/>
              </a:rPr>
              <a:t> Dark Current: 3 </a:t>
            </a:r>
            <a:r>
              <a:rPr lang="en-US" dirty="0" err="1">
                <a:sym typeface="Wingdings" pitchFamily="2" charset="2"/>
              </a:rPr>
              <a:t>nA</a:t>
            </a:r>
            <a:r>
              <a:rPr lang="en-US" dirty="0">
                <a:sym typeface="Wingdings" pitchFamily="2" charset="2"/>
              </a:rPr>
              <a:t> @ 25C</a:t>
            </a:r>
            <a:r>
              <a:rPr lang="en-US" dirty="0">
                <a:sym typeface="Symbol" pitchFamily="18" charset="2"/>
              </a:rPr>
              <a:t>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High sensitivity + high speed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(10ns pulse)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4DC9-0F2A-4883-99A8-B5D0D5187B6F}" type="slidenum">
              <a:rPr lang="en-US"/>
              <a:pPr/>
              <a:t>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4FFDE-9075-4ACA-B5F9-CE26D7EC62A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D1CB-7E27-4B3B-8D15-58267E245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214414" y="71414"/>
            <a:ext cx="6834206" cy="152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b="1" dirty="0" smtClean="0">
                <a:latin typeface="+mj-lt"/>
                <a:ea typeface="+mj-ea"/>
                <a:cs typeface="+mj-cs"/>
              </a:rPr>
              <a:t/>
            </a:r>
            <a:br>
              <a:rPr lang="en-US" sz="4300" b="1" dirty="0" smtClean="0">
                <a:latin typeface="+mj-lt"/>
                <a:ea typeface="+mj-ea"/>
                <a:cs typeface="+mj-cs"/>
              </a:rPr>
            </a:br>
            <a:r>
              <a:rPr lang="en-US" sz="4500" b="1" dirty="0" err="1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L’esperimento</a:t>
            </a:r>
            <a:r>
              <a:rPr lang="en-US" sz="45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ALICE  </a:t>
            </a:r>
            <a:endParaRPr lang="en-US" sz="45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1943100" y="1714488"/>
            <a:ext cx="5410200" cy="22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Comic Sans MS" pitchFamily="66" charset="0"/>
              </a:rPr>
              <a:t>Alessandra Fantoni</a:t>
            </a:r>
          </a:p>
          <a:p>
            <a:pPr algn="ctr"/>
            <a:endParaRPr lang="en-US" sz="16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Comic Sans MS" pitchFamily="66" charset="0"/>
              </a:rPr>
              <a:t>INFN, </a:t>
            </a:r>
            <a:r>
              <a:rPr lang="en-US" sz="2000" i="1" dirty="0" err="1" smtClean="0">
                <a:solidFill>
                  <a:srgbClr val="002060"/>
                </a:solidFill>
                <a:latin typeface="Comic Sans MS" pitchFamily="66" charset="0"/>
              </a:rPr>
              <a:t>Laboratori</a:t>
            </a:r>
            <a:r>
              <a:rPr lang="en-US" sz="20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omic Sans MS" pitchFamily="66" charset="0"/>
              </a:rPr>
              <a:t>Nazionali</a:t>
            </a:r>
            <a:r>
              <a:rPr lang="en-US" sz="2000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omic Sans MS" pitchFamily="66" charset="0"/>
              </a:rPr>
              <a:t>Frascati</a:t>
            </a:r>
            <a:endParaRPr lang="en-US" sz="20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i="1" dirty="0" err="1" smtClean="0">
                <a:solidFill>
                  <a:srgbClr val="002060"/>
                </a:solidFill>
                <a:latin typeface="Comic Sans MS" pitchFamily="66" charset="0"/>
              </a:rPr>
              <a:t>Collaborazione</a:t>
            </a:r>
            <a:r>
              <a:rPr lang="en-US" i="1" dirty="0" smtClean="0">
                <a:solidFill>
                  <a:srgbClr val="002060"/>
                </a:solidFill>
                <a:latin typeface="Comic Sans MS" pitchFamily="66" charset="0"/>
              </a:rPr>
              <a:t> ALICE</a:t>
            </a:r>
          </a:p>
          <a:p>
            <a:pPr algn="ctr"/>
            <a:endParaRPr lang="en-US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sz="2000" i="1" dirty="0" err="1" smtClean="0">
                <a:latin typeface="Comic Sans MS" pitchFamily="66" charset="0"/>
              </a:rPr>
              <a:t>Consiglio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i="1" dirty="0" err="1" smtClean="0">
                <a:latin typeface="Comic Sans MS" pitchFamily="66" charset="0"/>
              </a:rPr>
              <a:t>di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i="1" dirty="0" err="1" smtClean="0">
                <a:latin typeface="Comic Sans MS" pitchFamily="66" charset="0"/>
              </a:rPr>
              <a:t>Laboratorio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i="1" dirty="0" err="1" smtClean="0">
                <a:latin typeface="Comic Sans MS" pitchFamily="66" charset="0"/>
              </a:rPr>
              <a:t>Aperto</a:t>
            </a:r>
            <a:r>
              <a:rPr lang="en-US" sz="2000" i="1" dirty="0" smtClean="0">
                <a:latin typeface="Comic Sans MS" pitchFamily="66" charset="0"/>
              </a:rPr>
              <a:t> – </a:t>
            </a:r>
            <a:r>
              <a:rPr lang="en-US" sz="2000" i="1" dirty="0" err="1" smtClean="0">
                <a:latin typeface="Comic Sans MS" pitchFamily="66" charset="0"/>
              </a:rPr>
              <a:t>Preventivi</a:t>
            </a:r>
            <a:endParaRPr lang="en-US" sz="2000" i="1" dirty="0" smtClean="0">
              <a:latin typeface="Comic Sans MS" pitchFamily="66" charset="0"/>
            </a:endParaRPr>
          </a:p>
          <a:p>
            <a:pPr algn="ctr"/>
            <a:r>
              <a:rPr lang="en-US" sz="2000" i="1" dirty="0" smtClean="0">
                <a:latin typeface="Comic Sans MS" pitchFamily="66" charset="0"/>
              </a:rPr>
              <a:t>07 </a:t>
            </a:r>
            <a:r>
              <a:rPr lang="en-US" sz="2000" i="1" dirty="0" err="1" smtClean="0">
                <a:latin typeface="Comic Sans MS" pitchFamily="66" charset="0"/>
              </a:rPr>
              <a:t>Luglio</a:t>
            </a:r>
            <a:r>
              <a:rPr lang="en-US" sz="2000" i="1" dirty="0" smtClean="0">
                <a:latin typeface="Comic Sans MS" pitchFamily="66" charset="0"/>
              </a:rPr>
              <a:t> 2010</a:t>
            </a:r>
          </a:p>
          <a:p>
            <a:pPr algn="ctr"/>
            <a:endParaRPr lang="en-US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85926"/>
            <a:ext cx="1430552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70" name="Picture 30" descr="http://www.pg.infn.it/hadronic06/logos/inf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8578" y="1857364"/>
            <a:ext cx="1463902" cy="1285860"/>
          </a:xfrm>
          <a:prstGeom prst="rect">
            <a:avLst/>
          </a:prstGeom>
          <a:noFill/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428596" y="4178566"/>
            <a:ext cx="8072494" cy="24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1. </a:t>
            </a:r>
            <a:r>
              <a:rPr lang="en-US" sz="2000" dirty="0" err="1" smtClean="0">
                <a:solidFill>
                  <a:srgbClr val="006600"/>
                </a:solidFill>
                <a:latin typeface="Comic Sans MS" pitchFamily="66" charset="0"/>
              </a:rPr>
              <a:t>Stato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 ALICE 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@ LHC</a:t>
            </a:r>
          </a:p>
          <a:p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2. Il </a:t>
            </a:r>
            <a:r>
              <a:rPr lang="en-US" sz="2000" dirty="0" err="1" smtClean="0">
                <a:solidFill>
                  <a:srgbClr val="006600"/>
                </a:solidFill>
                <a:latin typeface="Comic Sans MS" pitchFamily="66" charset="0"/>
              </a:rPr>
              <a:t>gruppo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 ALICE LNF (</a:t>
            </a:r>
            <a:r>
              <a:rPr lang="en-US" sz="2000" dirty="0" err="1" smtClean="0">
                <a:solidFill>
                  <a:srgbClr val="006600"/>
                </a:solidFill>
                <a:latin typeface="Comic Sans MS" pitchFamily="66" charset="0"/>
              </a:rPr>
              <a:t>anagrafica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 e </a:t>
            </a:r>
            <a:r>
              <a:rPr lang="en-US" sz="2000" dirty="0" err="1" smtClean="0">
                <a:solidFill>
                  <a:srgbClr val="006600"/>
                </a:solidFill>
                <a:latin typeface="Comic Sans MS" pitchFamily="66" charset="0"/>
              </a:rPr>
              <a:t>attivita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’)</a:t>
            </a:r>
          </a:p>
          <a:p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3. </a:t>
            </a:r>
            <a:r>
              <a:rPr lang="en-US" sz="2000" dirty="0" err="1" smtClean="0">
                <a:solidFill>
                  <a:srgbClr val="006600"/>
                </a:solidFill>
                <a:latin typeface="Comic Sans MS" pitchFamily="66" charset="0"/>
              </a:rPr>
              <a:t>Attivita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’ hardware EMCAL </a:t>
            </a:r>
            <a:endParaRPr lang="en-US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4. </a:t>
            </a:r>
            <a:r>
              <a:rPr lang="en-US" sz="2000" dirty="0" err="1" smtClean="0">
                <a:solidFill>
                  <a:srgbClr val="006600"/>
                </a:solidFill>
                <a:latin typeface="Comic Sans MS" pitchFamily="66" charset="0"/>
              </a:rPr>
              <a:t>Attivita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’ software</a:t>
            </a:r>
            <a:endParaRPr lang="en-US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5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EMCAL upgrade: DCAL</a:t>
            </a:r>
          </a:p>
          <a:p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6</a:t>
            </a:r>
            <a:r>
              <a:rPr lang="en-US" sz="2000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en-US" sz="2000" dirty="0" err="1" smtClean="0">
                <a:solidFill>
                  <a:srgbClr val="006600"/>
                </a:solidFill>
                <a:latin typeface="Comic Sans MS" pitchFamily="66" charset="0"/>
              </a:rPr>
              <a:t>Conclusioni</a:t>
            </a:r>
            <a:endParaRPr lang="en-US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endParaRPr lang="en-US" sz="2000" i="1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99994"/>
            <a:ext cx="7200800" cy="1024750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Attivita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’ hardware LNF 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EMCAL 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2010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- 2011 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73213" y="3827463"/>
            <a:ext cx="635000" cy="566737"/>
          </a:xfrm>
          <a:custGeom>
            <a:avLst/>
            <a:gdLst>
              <a:gd name="connsiteX0" fmla="*/ 0 w 596684"/>
              <a:gd name="connsiteY0" fmla="*/ 480447 h 511444"/>
              <a:gd name="connsiteX1" fmla="*/ 581186 w 596684"/>
              <a:gd name="connsiteY1" fmla="*/ 511444 h 511444"/>
              <a:gd name="connsiteX2" fmla="*/ 596684 w 596684"/>
              <a:gd name="connsiteY2" fmla="*/ 23247 h 511444"/>
              <a:gd name="connsiteX3" fmla="*/ 38745 w 596684"/>
              <a:gd name="connsiteY3" fmla="*/ 0 h 511444"/>
              <a:gd name="connsiteX4" fmla="*/ 0 w 596684"/>
              <a:gd name="connsiteY4" fmla="*/ 480447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84" h="511444">
                <a:moveTo>
                  <a:pt x="0" y="480447"/>
                </a:moveTo>
                <a:lnTo>
                  <a:pt x="581186" y="511444"/>
                </a:lnTo>
                <a:lnTo>
                  <a:pt x="596684" y="23247"/>
                </a:lnTo>
                <a:lnTo>
                  <a:pt x="38745" y="0"/>
                </a:lnTo>
                <a:lnTo>
                  <a:pt x="0" y="48044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1352957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Comic Sans MS" pitchFamily="66" charset="0"/>
              </a:rPr>
              <a:t>COSTRUZIONE MODULI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2 assembly stations al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Capannone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Gran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Sasso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Camera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sputtering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costruita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interamente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in loco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(e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richiesta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anche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da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altri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gruppi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Assemblaggio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1/3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contributo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Europeo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(1 SM, 24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stripmoduli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288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moduli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Lavorazione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sputtering,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assemblaggio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incollaggio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fibre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per 3 SMs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Europei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EMCal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e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3 SMs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Eu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-Asia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DCal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piu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’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200.000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fibre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raggruppate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in circa 6000 bundles)</a:t>
            </a:r>
          </a:p>
          <a:p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Comic Sans MS" pitchFamily="66" charset="0"/>
              </a:rPr>
              <a:t>RICHIESTA INTERVENTI SPCM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Misure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metrologiche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sugli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scintillatori</a:t>
            </a:r>
            <a:endParaRPr lang="en-US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Test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punti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rottura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straps per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chiusura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moduli</a:t>
            </a:r>
            <a:endParaRPr lang="en-US" sz="2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99994"/>
            <a:ext cx="7200800" cy="1024750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Contributo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LNF 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2010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- 2011 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73213" y="3827463"/>
            <a:ext cx="635000" cy="566737"/>
          </a:xfrm>
          <a:custGeom>
            <a:avLst/>
            <a:gdLst>
              <a:gd name="connsiteX0" fmla="*/ 0 w 596684"/>
              <a:gd name="connsiteY0" fmla="*/ 480447 h 511444"/>
              <a:gd name="connsiteX1" fmla="*/ 581186 w 596684"/>
              <a:gd name="connsiteY1" fmla="*/ 511444 h 511444"/>
              <a:gd name="connsiteX2" fmla="*/ 596684 w 596684"/>
              <a:gd name="connsiteY2" fmla="*/ 23247 h 511444"/>
              <a:gd name="connsiteX3" fmla="*/ 38745 w 596684"/>
              <a:gd name="connsiteY3" fmla="*/ 0 h 511444"/>
              <a:gd name="connsiteX4" fmla="*/ 0 w 596684"/>
              <a:gd name="connsiteY4" fmla="*/ 480447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84" h="511444">
                <a:moveTo>
                  <a:pt x="0" y="480447"/>
                </a:moveTo>
                <a:lnTo>
                  <a:pt x="581186" y="511444"/>
                </a:lnTo>
                <a:lnTo>
                  <a:pt x="596684" y="23247"/>
                </a:lnTo>
                <a:lnTo>
                  <a:pt x="38745" y="0"/>
                </a:lnTo>
                <a:lnTo>
                  <a:pt x="0" y="48044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1352957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Hardware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Data taking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Data analysis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High Level Trigger for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EMCal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MC simulation –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QPythia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per Jet Physics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Data analysis on Jets with </a:t>
            </a:r>
            <a:r>
              <a:rPr lang="en-US" sz="2400" dirty="0" smtClean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particles associated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Online monitoring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EMCal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–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Dcal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debugging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Calibration</a:t>
            </a:r>
          </a:p>
          <a:p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F. Ronchetti (online)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P. Di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Nezza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L.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Cunqueiro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Mendez, A.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Moregula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(offline)</a:t>
            </a:r>
          </a:p>
          <a:p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9732"/>
            <a:ext cx="34671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428736"/>
            <a:ext cx="4357694" cy="336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00826" y="6355699"/>
            <a:ext cx="2509826" cy="430887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NIM A 615 (2010) 6</a:t>
            </a:r>
            <a:endParaRPr lang="en-US" b="1" dirty="0">
              <a:solidFill>
                <a:srgbClr val="008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06" y="727486"/>
            <a:ext cx="9072594" cy="4154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EMCAL prototypes (4 modules x 4 strips) under test beams: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501" y="1071546"/>
            <a:ext cx="781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FNAL, November 2005 &amp; SPS + PS, September – October 2007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473" y="6143644"/>
            <a:ext cx="4143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Linearity better than 1% above 20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GeV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(3x3 tower cluster)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9124" y="4643446"/>
            <a:ext cx="4276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Energy resolution for electrons as a function of the incident beam momentum: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008" y="99994"/>
            <a:ext cx="8964488" cy="6858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EMCAL </a:t>
            </a:r>
            <a:r>
              <a:rPr lang="en-US" sz="3200" noProof="0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carachteristiques</a:t>
            </a:r>
            <a:r>
              <a:rPr lang="en-US" sz="3200" noProof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from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test beams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324043" y="5643578"/>
          <a:ext cx="4319923" cy="529539"/>
        </p:xfrm>
        <a:graphic>
          <a:graphicData uri="http://schemas.openxmlformats.org/presentationml/2006/ole">
            <p:oleObj spid="_x0000_s2050" name="Equation" r:id="rId6" imgW="1968480" imgH="241200" progId="Equation.3">
              <p:embed/>
            </p:oleObj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95936" y="6381328"/>
            <a:ext cx="250982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>
                <a:latin typeface="Comic Sans MS" pitchFamily="66" charset="0"/>
                <a:ea typeface="+mj-ea"/>
                <a:cs typeface="+mj-cs"/>
              </a:rPr>
              <a:t>Articolo</a:t>
            </a:r>
            <a:r>
              <a:rPr lang="en-US" dirty="0" smtClean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dirty="0" err="1" smtClean="0">
                <a:latin typeface="Comic Sans MS" pitchFamily="66" charset="0"/>
                <a:ea typeface="+mj-ea"/>
                <a:cs typeface="+mj-cs"/>
              </a:rPr>
              <a:t>preparato</a:t>
            </a:r>
            <a:r>
              <a:rPr lang="en-US" dirty="0" smtClean="0">
                <a:latin typeface="Comic Sans MS" pitchFamily="66" charset="0"/>
                <a:ea typeface="+mj-ea"/>
                <a:cs typeface="+mj-cs"/>
              </a:rPr>
              <a:t> LNF</a:t>
            </a:r>
            <a:endParaRPr lang="en-US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66696"/>
            <a:ext cx="3714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33717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28"/>
            <a:ext cx="3438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6620" y="71415"/>
            <a:ext cx="2509826" cy="35719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NIM A 615 (2010) 6</a:t>
            </a:r>
            <a:endParaRPr lang="en-US" b="1" dirty="0">
              <a:solidFill>
                <a:srgbClr val="008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504" y="2786058"/>
            <a:ext cx="428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Hadron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Rejection Factor 10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-10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6072206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Position Resolution (mm):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06" y="2857496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EMCAL response to </a:t>
            </a:r>
            <a:r>
              <a:rPr lang="en-US" sz="2000" i="1" dirty="0" smtClean="0">
                <a:solidFill>
                  <a:srgbClr val="002060"/>
                </a:solidFill>
                <a:latin typeface="Comic Sans MS" pitchFamily="66" charset="0"/>
              </a:rPr>
              <a:t>h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and </a:t>
            </a:r>
            <a:r>
              <a:rPr lang="en-US" sz="2000" i="1" dirty="0" smtClean="0">
                <a:solidFill>
                  <a:srgbClr val="002060"/>
                </a:solidFill>
                <a:latin typeface="Comic Sans MS" pitchFamily="66" charset="0"/>
              </a:rPr>
              <a:t>e</a:t>
            </a:r>
            <a:r>
              <a:rPr lang="en-US" sz="2000" i="1" baseline="30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1" y="3306108"/>
            <a:ext cx="3714776" cy="26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214942" y="6072206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Response of 384 towers before/after gain calibration</a:t>
            </a:r>
            <a:endParaRPr lang="en-US" sz="2000" baseline="30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5720" y="6286520"/>
          <a:ext cx="3959170" cy="642942"/>
        </p:xfrm>
        <a:graphic>
          <a:graphicData uri="http://schemas.openxmlformats.org/presentationml/2006/ole">
            <p:oleObj spid="_x0000_s3074" name="Equation" r:id="rId8" imgW="14857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14578" y="99994"/>
            <a:ext cx="4714876" cy="685800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Stato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EMCAL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73213" y="3827463"/>
            <a:ext cx="635000" cy="566737"/>
          </a:xfrm>
          <a:custGeom>
            <a:avLst/>
            <a:gdLst>
              <a:gd name="connsiteX0" fmla="*/ 0 w 596684"/>
              <a:gd name="connsiteY0" fmla="*/ 480447 h 511444"/>
              <a:gd name="connsiteX1" fmla="*/ 581186 w 596684"/>
              <a:gd name="connsiteY1" fmla="*/ 511444 h 511444"/>
              <a:gd name="connsiteX2" fmla="*/ 596684 w 596684"/>
              <a:gd name="connsiteY2" fmla="*/ 23247 h 511444"/>
              <a:gd name="connsiteX3" fmla="*/ 38745 w 596684"/>
              <a:gd name="connsiteY3" fmla="*/ 0 h 511444"/>
              <a:gd name="connsiteX4" fmla="*/ 0 w 596684"/>
              <a:gd name="connsiteY4" fmla="*/ 480447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84" h="511444">
                <a:moveTo>
                  <a:pt x="0" y="480447"/>
                </a:moveTo>
                <a:lnTo>
                  <a:pt x="581186" y="511444"/>
                </a:lnTo>
                <a:lnTo>
                  <a:pt x="596684" y="23247"/>
                </a:lnTo>
                <a:lnTo>
                  <a:pt x="38745" y="0"/>
                </a:lnTo>
                <a:lnTo>
                  <a:pt x="0" y="48044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1204256"/>
            <a:ext cx="3779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4 SMs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installati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in ALICE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(2 a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Marzo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09, 2 a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Luglio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09),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operativi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e in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presa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dati</a:t>
            </a:r>
            <a:endParaRPr lang="en-US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copertura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parte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installata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Dh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x </a:t>
            </a:r>
            <a:r>
              <a:rPr lang="en-US" sz="2000" dirty="0" err="1" smtClean="0">
                <a:solidFill>
                  <a:srgbClr val="002060"/>
                </a:solidFill>
                <a:latin typeface="Symbol" pitchFamily="18" charset="2"/>
              </a:rPr>
              <a:t>Df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= 1.4 x 1.05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954352"/>
            <a:ext cx="5143536" cy="34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406" y="4214818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4 SMs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pronti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e in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fase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test/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calibrazione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2 SM in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preparazione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Assemblaggio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EMCAL completed prima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dell’estate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2010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Calibrazione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cosmici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da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completare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autunno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2010</a:t>
            </a:r>
          </a:p>
          <a:p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Installazione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EMCal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completa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appena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disponibile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un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lungo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shutdown a LHC (2001) (2011)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844" y="71414"/>
            <a:ext cx="5400684" cy="10001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EMCal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3200" b="1" baseline="30000" dirty="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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’s</a:t>
            </a:r>
          </a:p>
        </p:txBody>
      </p:sp>
      <p:pic>
        <p:nvPicPr>
          <p:cNvPr id="256011" name="Picture 11" descr="InvM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914400"/>
            <a:ext cx="7500009" cy="5586434"/>
          </a:xfrm>
          <a:prstGeom prst="rect">
            <a:avLst/>
          </a:prstGeom>
          <a:noFill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 rot="19857974">
            <a:off x="5516764" y="5275775"/>
            <a:ext cx="3429024" cy="52322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Work in progress</a:t>
            </a:r>
            <a:endParaRPr lang="en-US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CasellaDiTesto 2"/>
          <p:cNvSpPr txBox="1"/>
          <p:nvPr/>
        </p:nvSpPr>
        <p:spPr>
          <a:xfrm>
            <a:off x="736131" y="116632"/>
            <a:ext cx="3763861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Data taking</a:t>
            </a:r>
            <a:endParaRPr lang="en-US" sz="4000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25" name="Picture 21" descr="EMCalPi0Pa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7391400" cy="5507038"/>
          </a:xfrm>
          <a:prstGeom prst="rect">
            <a:avLst/>
          </a:prstGeom>
          <a:noFill/>
        </p:spPr>
      </p:pic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EMCal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3200" b="1" baseline="30000" dirty="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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’s </a:t>
            </a: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</a:rPr>
              <a:t>– Non linearity</a:t>
            </a:r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9857974">
            <a:off x="5516764" y="1701944"/>
            <a:ext cx="3429024" cy="52322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Work in progress</a:t>
            </a:r>
            <a:endParaRPr lang="en-US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7686" y="3714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Need to get non-linearity correction and geometry correct before rescaling energy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924" y="3789040"/>
            <a:ext cx="453158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88059" y="116632"/>
            <a:ext cx="7220245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High Level Trigger for </a:t>
            </a:r>
            <a:r>
              <a:rPr lang="en-US" sz="40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EMCal</a:t>
            </a:r>
            <a:endParaRPr lang="en-US" sz="4000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784" y="838200"/>
            <a:ext cx="693501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4414" y="3429000"/>
            <a:ext cx="45595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PbPb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collisions @ 8 kHz corresponds to 2 kHz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calo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tower hit rate</a:t>
            </a:r>
          </a:p>
          <a:p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HLT reduces to a 40%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EMCal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data occupancy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0056" y="5091545"/>
            <a:ext cx="42533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Main HLT strategy: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Reconstruction for calibration and monitoring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Event rejection using high-E</a:t>
            </a:r>
            <a:r>
              <a:rPr lang="en-US" sz="2000" baseline="-25000" dirty="0" smtClean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(cluster) trigger OR jet trigger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8220" y="5107420"/>
            <a:ext cx="4191000" cy="1600200"/>
          </a:xfrm>
          <a:prstGeom prst="round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circolare a sinistra 8"/>
          <p:cNvSpPr/>
          <p:nvPr/>
        </p:nvSpPr>
        <p:spPr>
          <a:xfrm>
            <a:off x="3830960" y="3810000"/>
            <a:ext cx="381000" cy="914400"/>
          </a:xfrm>
          <a:prstGeom prst="curvedLeftArrow">
            <a:avLst>
              <a:gd name="adj1" fmla="val 25000"/>
              <a:gd name="adj2" fmla="val 90000"/>
              <a:gd name="adj3" fmla="val 25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27584" y="1052736"/>
            <a:ext cx="2174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- F. Ronchetti -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HLT study overlapping few hundreds of pp real events to simulate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PbPb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collisions</a:t>
            </a:r>
            <a:endParaRPr lang="en-US" sz="3600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40768"/>
            <a:ext cx="8686800" cy="53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810139"/>
            <a:ext cx="6896100" cy="307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7712"/>
            <a:ext cx="6477000" cy="277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/>
          <p:nvPr/>
        </p:nvSpPr>
        <p:spPr>
          <a:xfrm>
            <a:off x="304800" y="248953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 smtClean="0">
                <a:solidFill>
                  <a:srgbClr val="0070C0"/>
                </a:solidFill>
                <a:latin typeface="Comic Sans MS" pitchFamily="66" charset="0"/>
              </a:rPr>
              <a:t>Distributions for different quenching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28600" y="2438400"/>
            <a:ext cx="1967136" cy="1143000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6858000" y="4778514"/>
            <a:ext cx="203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 smtClean="0">
                <a:solidFill>
                  <a:srgbClr val="0070C0"/>
                </a:solidFill>
                <a:latin typeface="Comic Sans MS" pitchFamily="66" charset="0"/>
              </a:rPr>
              <a:t>Comparison with RHIC data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858000" y="4724400"/>
            <a:ext cx="2034480" cy="838200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2"/>
          <p:cNvSpPr/>
          <p:nvPr/>
        </p:nvSpPr>
        <p:spPr>
          <a:xfrm>
            <a:off x="35496" y="101025"/>
            <a:ext cx="9001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kern="0" dirty="0" smtClean="0">
                <a:solidFill>
                  <a:srgbClr val="C00000"/>
                </a:solidFill>
                <a:latin typeface="Comic Sans MS" pitchFamily="66" charset="0"/>
              </a:rPr>
              <a:t>Jet Physics - </a:t>
            </a:r>
            <a:r>
              <a:rPr lang="en-GB" sz="3200" kern="0" dirty="0" err="1" smtClean="0">
                <a:solidFill>
                  <a:srgbClr val="C00000"/>
                </a:solidFill>
                <a:latin typeface="Comic Sans MS" pitchFamily="66" charset="0"/>
              </a:rPr>
              <a:t>QPythia</a:t>
            </a:r>
            <a:r>
              <a:rPr lang="en-GB" sz="3200" kern="0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en-GB" sz="3200" kern="0" dirty="0" smtClean="0">
                <a:solidFill>
                  <a:srgbClr val="C00000"/>
                </a:solidFill>
                <a:latin typeface="Comic Sans MS" pitchFamily="66" charset="0"/>
              </a:rPr>
              <a:t>MC </a:t>
            </a:r>
            <a:r>
              <a:rPr lang="en-GB" sz="3200" kern="0" dirty="0" smtClean="0">
                <a:solidFill>
                  <a:srgbClr val="C00000"/>
                </a:solidFill>
                <a:latin typeface="Comic Sans MS" pitchFamily="66" charset="0"/>
              </a:rPr>
              <a:t>for </a:t>
            </a:r>
            <a:r>
              <a:rPr lang="en-GB" sz="3200" kern="0" dirty="0" smtClean="0">
                <a:solidFill>
                  <a:srgbClr val="C00000"/>
                </a:solidFill>
                <a:latin typeface="Comic Sans MS" pitchFamily="66" charset="0"/>
              </a:rPr>
              <a:t>Jet </a:t>
            </a:r>
            <a:r>
              <a:rPr lang="en-GB" sz="3200" kern="0" dirty="0" smtClean="0">
                <a:solidFill>
                  <a:srgbClr val="C00000"/>
                </a:solidFill>
                <a:latin typeface="Comic Sans MS" pitchFamily="66" charset="0"/>
              </a:rPr>
              <a:t>Quenching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0" y="127166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srgbClr val="00B050"/>
                </a:solidFill>
                <a:latin typeface="Comic Sans MS" pitchFamily="66" charset="0"/>
              </a:rPr>
              <a:t>In collaboration with </a:t>
            </a:r>
            <a:r>
              <a:rPr lang="en-GB" sz="1600" kern="0" dirty="0" smtClean="0">
                <a:solidFill>
                  <a:srgbClr val="00B050"/>
                </a:solidFill>
                <a:latin typeface="Comic Sans MS" pitchFamily="66" charset="0"/>
              </a:rPr>
              <a:t>Santiago Univ. </a:t>
            </a:r>
            <a:r>
              <a:rPr lang="en-GB" sz="1600" kern="0" dirty="0" smtClean="0">
                <a:solidFill>
                  <a:srgbClr val="00B050"/>
                </a:solidFill>
                <a:latin typeface="Comic Sans MS" pitchFamily="66" charset="0"/>
              </a:rPr>
              <a:t>theory </a:t>
            </a:r>
            <a:r>
              <a:rPr lang="en-GB" sz="1600" kern="0" dirty="0" smtClean="0">
                <a:solidFill>
                  <a:srgbClr val="00B050"/>
                </a:solidFill>
                <a:latin typeface="Comic Sans MS" pitchFamily="66" charset="0"/>
              </a:rPr>
              <a:t>group </a:t>
            </a: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en-GB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Armesto</a:t>
            </a: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,</a:t>
            </a:r>
            <a:r>
              <a:rPr lang="en-GB" sz="1600" kern="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kumimoji="0" lang="en-GB" sz="160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Cunqueiro</a:t>
            </a:r>
            <a:r>
              <a:rPr kumimoji="0" lang="en-GB" sz="160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, Salgado]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9512" y="764704"/>
            <a:ext cx="2174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- L.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Cunqueiro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-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94313" y="188640"/>
            <a:ext cx="5089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ALICE up and running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at very high efficiency</a:t>
            </a:r>
            <a:endParaRPr lang="en-US" sz="2800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5816" y="2"/>
            <a:ext cx="2182688" cy="17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771800" y="1720547"/>
            <a:ext cx="65771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US" sz="2400" dirty="0" smtClean="0">
                <a:latin typeface="Comic Sans MS" pitchFamily="66" charset="0"/>
              </a:rPr>
              <a:t>3 papers published + 5 circulating</a:t>
            </a:r>
            <a:endParaRPr lang="en-US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First pp collisions at the LHC as observed with the ALICE detector: measurement of the charged particle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pseudorapidity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density at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sqrt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(s)=900 GeV [EPJ C 65 (2010) 11]  - </a:t>
            </a:r>
            <a:r>
              <a:rPr lang="en-US" dirty="0" smtClean="0">
                <a:solidFill>
                  <a:srgbClr val="AF0D6A"/>
                </a:solidFill>
                <a:latin typeface="Comic Sans MS" pitchFamily="66" charset="0"/>
              </a:rPr>
              <a:t>The first LHC paper on real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Charged-particle multiplicity measurement in pp collisions at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sqrt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(s)=0.9 and 2.36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TeV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with ALICE at LHC [accepted by EPJ, arXiv:1004.3034]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Charged-particle multiplicity measurement in pp collisions at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sqrt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(s)=7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TeV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with ALICE at LHC [accepted by EPJ, arXiv:1004.3514] – </a:t>
            </a:r>
            <a:r>
              <a:rPr lang="en-US" dirty="0" smtClean="0">
                <a:solidFill>
                  <a:srgbClr val="AF0D6A"/>
                </a:solidFill>
                <a:latin typeface="Comic Sans MS" pitchFamily="66" charset="0"/>
              </a:rPr>
              <a:t>The first LHC paper (</a:t>
            </a:r>
            <a:r>
              <a:rPr lang="en-US" dirty="0" err="1" smtClean="0">
                <a:solidFill>
                  <a:srgbClr val="AF0D6A"/>
                </a:solidFill>
                <a:latin typeface="Comic Sans MS" pitchFamily="66" charset="0"/>
              </a:rPr>
              <a:t>arXiv</a:t>
            </a:r>
            <a:r>
              <a:rPr lang="en-US" dirty="0" smtClean="0">
                <a:solidFill>
                  <a:srgbClr val="AF0D6A"/>
                </a:solidFill>
                <a:latin typeface="Comic Sans MS" pitchFamily="66" charset="0"/>
              </a:rPr>
              <a:t>) on data at 7 </a:t>
            </a:r>
            <a:r>
              <a:rPr lang="en-US" dirty="0" err="1" smtClean="0">
                <a:solidFill>
                  <a:srgbClr val="AF0D6A"/>
                </a:solidFill>
                <a:latin typeface="Comic Sans MS" pitchFamily="66" charset="0"/>
              </a:rPr>
              <a:t>TeV</a:t>
            </a:r>
            <a:endParaRPr lang="en-US" dirty="0">
              <a:solidFill>
                <a:srgbClr val="AF0D6A"/>
              </a:solidFill>
              <a:latin typeface="Comic Sans MS" pitchFamily="66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9130"/>
            <a:ext cx="2666163" cy="354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157192"/>
            <a:ext cx="5486400" cy="163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19924"/>
            <a:ext cx="3048000" cy="229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33016"/>
            <a:ext cx="2590800" cy="2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6200" y="1124744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pp@7TeV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up to 16 GeV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09800"/>
            <a:ext cx="318803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553200" y="1828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AF0D6A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AF0D6A"/>
                </a:solidFill>
              </a:rPr>
              <a:t> inside jets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769472"/>
            <a:ext cx="3962400" cy="29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arrotondato 30"/>
          <p:cNvSpPr/>
          <p:nvPr/>
        </p:nvSpPr>
        <p:spPr>
          <a:xfrm>
            <a:off x="5715000" y="1828800"/>
            <a:ext cx="3352800" cy="2819400"/>
          </a:xfrm>
          <a:prstGeom prst="roundRect">
            <a:avLst>
              <a:gd name="adj" fmla="val 11262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1" y="4687908"/>
            <a:ext cx="3276599" cy="21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0" y="44625"/>
            <a:ext cx="9396536" cy="64807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Transverse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polarization 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unpol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pp scattering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71800" y="828001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This opens the new channel of the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TMDs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(Transverse Momentum dependent Distribution 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fragmentation functions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9512" y="764704"/>
            <a:ext cx="2174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- P. Di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Nezza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-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2" y="50918"/>
            <a:ext cx="7262834" cy="785794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de-DE" dirty="0"/>
              <a:t>     </a:t>
            </a:r>
            <a:r>
              <a:rPr lang="de-DE" sz="3600" dirty="0" smtClean="0">
                <a:solidFill>
                  <a:srgbClr val="C00000"/>
                </a:solidFill>
                <a:latin typeface="Comic Sans MS" pitchFamily="66" charset="0"/>
              </a:rPr>
              <a:t>Estensione EMCAL: DCAL</a:t>
            </a:r>
            <a:endParaRPr lang="de-DE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71406" y="869371"/>
            <a:ext cx="9144064" cy="14795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de-DE" sz="2000" dirty="0" smtClean="0">
                <a:latin typeface="Comic Sans MS" pitchFamily="66" charset="0"/>
              </a:rPr>
              <a:t>EMCal ultimo rivelatore proposto in ALICE, solo parzialmente installato Primo upgrade approvato (Nov. 2009) estensione EMCal = DCAL</a:t>
            </a:r>
          </a:p>
          <a:p>
            <a:r>
              <a:rPr lang="de-DE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de-DE" sz="2000" dirty="0">
                <a:latin typeface="Comic Sans MS" pitchFamily="66" charset="0"/>
                <a:sym typeface="Wingdings" pitchFamily="2" charset="2"/>
              </a:rPr>
              <a:t>DCal back to back </a:t>
            </a:r>
            <a:r>
              <a:rPr lang="de-DE" sz="2000" dirty="0" smtClean="0">
                <a:latin typeface="Comic Sans MS" pitchFamily="66" charset="0"/>
                <a:sym typeface="Wingdings" pitchFamily="2" charset="2"/>
              </a:rPr>
              <a:t>con </a:t>
            </a:r>
            <a:r>
              <a:rPr lang="de-DE" sz="2000" dirty="0">
                <a:latin typeface="Comic Sans MS" pitchFamily="66" charset="0"/>
                <a:sym typeface="Wingdings" pitchFamily="2" charset="2"/>
              </a:rPr>
              <a:t>EMCal </a:t>
            </a:r>
            <a:r>
              <a:rPr lang="de-DE" sz="2000" dirty="0" smtClean="0">
                <a:latin typeface="Comic Sans MS" pitchFamily="66" charset="0"/>
                <a:sym typeface="Wingdings" pitchFamily="2" charset="2"/>
              </a:rPr>
              <a:t>per </a:t>
            </a:r>
            <a:r>
              <a:rPr lang="de-DE" sz="2000" dirty="0">
                <a:latin typeface="Comic Sans MS" pitchFamily="66" charset="0"/>
                <a:sym typeface="Wingdings" pitchFamily="2" charset="2"/>
              </a:rPr>
              <a:t>jet-jet </a:t>
            </a:r>
            <a:r>
              <a:rPr lang="de-DE" sz="2000" dirty="0" smtClean="0">
                <a:latin typeface="Comic Sans MS" pitchFamily="66" charset="0"/>
                <a:sym typeface="Wingdings" pitchFamily="2" charset="2"/>
              </a:rPr>
              <a:t>e </a:t>
            </a:r>
            <a:r>
              <a:rPr lang="de-DE" sz="20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de-DE" sz="2000" dirty="0" smtClean="0">
                <a:latin typeface="Comic Sans MS" pitchFamily="66" charset="0"/>
                <a:sym typeface="Wingdings" pitchFamily="2" charset="2"/>
              </a:rPr>
              <a:t>-jet </a:t>
            </a:r>
            <a:r>
              <a:rPr lang="de-DE" sz="2000" dirty="0">
                <a:latin typeface="Comic Sans MS" pitchFamily="66" charset="0"/>
                <a:sym typeface="Wingdings" pitchFamily="2" charset="2"/>
              </a:rPr>
              <a:t>physics</a:t>
            </a:r>
          </a:p>
          <a:p>
            <a:endParaRPr lang="de-DE" sz="1000" dirty="0">
              <a:latin typeface="Comic Sans MS" pitchFamily="66" charset="0"/>
              <a:sym typeface="Wingdings" pitchFamily="2" charset="2"/>
            </a:endParaRPr>
          </a:p>
          <a:p>
            <a:r>
              <a:rPr lang="de-DE" sz="2000" dirty="0" smtClean="0">
                <a:latin typeface="Comic Sans MS" pitchFamily="66" charset="0"/>
                <a:sym typeface="Wingdings" pitchFamily="2" charset="2"/>
              </a:rPr>
              <a:t>Inizio assemblaggio 6 DCal SMs dopo completamento EMCAL fino a 2011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3546499"/>
            <a:ext cx="5767784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367832" y="2276872"/>
            <a:ext cx="3860352" cy="10156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 dirty="0" err="1" smtClean="0">
                <a:solidFill>
                  <a:schemeClr val="tx2"/>
                </a:solidFill>
                <a:latin typeface="Comic Sans MS" pitchFamily="66" charset="0"/>
              </a:rPr>
              <a:t>Moduli</a:t>
            </a:r>
            <a:r>
              <a:rPr lang="en-US" sz="2000" u="sng" dirty="0" smtClean="0">
                <a:solidFill>
                  <a:schemeClr val="tx2"/>
                </a:solidFill>
                <a:latin typeface="Comic Sans MS" pitchFamily="66" charset="0"/>
              </a:rPr>
              <a:t> DCAL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Stessa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tecnologia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EMCal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SM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piu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’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corti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(2/3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EMCal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SM)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2850" y="3344864"/>
            <a:ext cx="27432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DCal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– 6 super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moduli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1043608" y="3717032"/>
            <a:ext cx="1080000" cy="64294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1187624" y="5157192"/>
            <a:ext cx="1332000" cy="990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1406" y="6165304"/>
            <a:ext cx="2268346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PHOS – 5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moduli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mostrati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923928" y="3779192"/>
            <a:ext cx="990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~0.7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571868" y="4000504"/>
            <a:ext cx="1143008" cy="64294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3314692" y="3790956"/>
            <a:ext cx="609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4386262" y="4433898"/>
            <a:ext cx="609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3"/>
            <a:ext cx="175182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438697"/>
            <a:ext cx="2309834" cy="14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526763" y="3629923"/>
            <a:ext cx="200567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DCal</a:t>
            </a:r>
            <a:r>
              <a:rPr lang="en-US" dirty="0" smtClean="0">
                <a:latin typeface="Comic Sans MS" pitchFamily="66" charset="0"/>
              </a:rPr>
              <a:t> SM</a:t>
            </a:r>
            <a:endParaRPr lang="en-US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16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strip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moduli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(2 </a:t>
            </a:r>
            <a:r>
              <a:rPr lang="en-US" dirty="0" err="1" smtClean="0">
                <a:latin typeface="Comic Sans MS" pitchFamily="66" charset="0"/>
              </a:rPr>
              <a:t>mostrati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Installazione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>
                <a:latin typeface="Comic Sans MS" pitchFamily="66" charset="0"/>
              </a:rPr>
              <a:t>= 0 to ~</a:t>
            </a:r>
            <a:r>
              <a:rPr lang="en-US" dirty="0" smtClean="0">
                <a:latin typeface="Comic Sans MS" pitchFamily="66" charset="0"/>
              </a:rPr>
              <a:t>0.7</a:t>
            </a:r>
          </a:p>
          <a:p>
            <a:r>
              <a:rPr lang="en-US" dirty="0" smtClean="0">
                <a:latin typeface="Comic Sans MS" pitchFamily="66" charset="0"/>
              </a:rPr>
              <a:t>   (</a:t>
            </a:r>
            <a:r>
              <a:rPr lang="en-US" dirty="0" err="1" smtClean="0">
                <a:latin typeface="Comic Sans MS" pitchFamily="66" charset="0"/>
              </a:rPr>
              <a:t>incluso</a:t>
            </a:r>
            <a:r>
              <a:rPr lang="en-US" dirty="0" smtClean="0">
                <a:latin typeface="Comic Sans MS" pitchFamily="66" charset="0"/>
              </a:rPr>
              <a:t> PHOS)</a:t>
            </a:r>
            <a:endParaRPr lang="en-US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omic Sans MS" pitchFamily="66" charset="0"/>
              </a:rPr>
              <a:t>   </a:t>
            </a:r>
            <a:r>
              <a:rPr lang="en-US" dirty="0" err="1">
                <a:latin typeface="Symbol" pitchFamily="18" charset="2"/>
              </a:rPr>
              <a:t>Df</a:t>
            </a:r>
            <a:r>
              <a:rPr lang="en-US" dirty="0">
                <a:latin typeface="Comic Sans MS" pitchFamily="66" charset="0"/>
              </a:rPr>
              <a:t> ~20 </a:t>
            </a:r>
            <a:r>
              <a:rPr lang="en-US" dirty="0" err="1" smtClean="0">
                <a:latin typeface="Comic Sans MS" pitchFamily="66" charset="0"/>
              </a:rPr>
              <a:t>gradi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493266" y="5863256"/>
            <a:ext cx="2364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Standard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EMCal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SM</a:t>
            </a:r>
            <a:endParaRPr lang="en-US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24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strip modules 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>
                <a:latin typeface="Comic Sans MS" pitchFamily="66" charset="0"/>
              </a:rPr>
              <a:t>3 shown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5724128" y="5157192"/>
            <a:ext cx="864096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5760256" y="6595764"/>
            <a:ext cx="11160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2080" y="2273425"/>
            <a:ext cx="1366384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116632"/>
            <a:ext cx="7200800" cy="792088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Contributo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LNF DCAL 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73213" y="3827463"/>
            <a:ext cx="635000" cy="566737"/>
          </a:xfrm>
          <a:custGeom>
            <a:avLst/>
            <a:gdLst>
              <a:gd name="connsiteX0" fmla="*/ 0 w 596684"/>
              <a:gd name="connsiteY0" fmla="*/ 480447 h 511444"/>
              <a:gd name="connsiteX1" fmla="*/ 581186 w 596684"/>
              <a:gd name="connsiteY1" fmla="*/ 511444 h 511444"/>
              <a:gd name="connsiteX2" fmla="*/ 596684 w 596684"/>
              <a:gd name="connsiteY2" fmla="*/ 23247 h 511444"/>
              <a:gd name="connsiteX3" fmla="*/ 38745 w 596684"/>
              <a:gd name="connsiteY3" fmla="*/ 0 h 511444"/>
              <a:gd name="connsiteX4" fmla="*/ 0 w 596684"/>
              <a:gd name="connsiteY4" fmla="*/ 480447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84" h="511444">
                <a:moveTo>
                  <a:pt x="0" y="480447"/>
                </a:moveTo>
                <a:lnTo>
                  <a:pt x="581186" y="511444"/>
                </a:lnTo>
                <a:lnTo>
                  <a:pt x="596684" y="23247"/>
                </a:lnTo>
                <a:lnTo>
                  <a:pt x="38745" y="0"/>
                </a:lnTo>
                <a:lnTo>
                  <a:pt x="0" y="48044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90872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Comic Sans MS" pitchFamily="66" charset="0"/>
              </a:rPr>
              <a:t>Tools: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2 assembly stations, 4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stazioni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compressione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1 camera sputtering, 4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stazioni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incollaggio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fibre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tools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assemblaggio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stripmoduli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sz="900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Comic Sans MS" pitchFamily="66" charset="0"/>
              </a:rPr>
              <a:t>Expertise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Assemblaggio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moduli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stripmoduli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Produzione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fibre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Test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scintillatori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sz="9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Comic Sans MS" pitchFamily="66" charset="0"/>
              </a:rPr>
              <a:t>Manpower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Produzione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lavorazione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sputtering,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assemblaggio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incollaggio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fibre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per DCAL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Eu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-Asia (3 SMs, circa 90.000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fibre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in 2500 bundles) per 2011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Contributo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all’assemblaggio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moduli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stripmoduli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Contributo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alla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calibrazione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cosmici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a Grenoble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Contributo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all’installazione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SMs al 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77955" y="139279"/>
            <a:ext cx="3305712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Richieste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2011</a:t>
            </a:r>
            <a:endParaRPr lang="en-US" sz="3600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914400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17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kEuro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Riunioni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capigruppo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contatti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ditte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italiane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per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componenti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DCAL e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missioni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Ct per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assemblaggio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Convegno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Nazionale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Fisica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Alice)</a:t>
            </a:r>
          </a:p>
          <a:p>
            <a:pPr marL="457200" indent="-457200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130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kEuro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Partecipazione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run, Alice weeks e Physics week, Physics working group, Offline weeks,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Manutenzione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EMCal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Installazione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terzo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SM al CERN +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cablaggi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Commissioning con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cosmici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SM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EmCal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Dcal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a Grenoble)</a:t>
            </a:r>
          </a:p>
          <a:p>
            <a:pPr marL="457200" indent="-457200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Consumo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23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kEuro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(M&amp;O_B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EMCal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Metabolismo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per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lavorazione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sputtering,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assemblaggio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incollaggio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fibre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Trasporti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12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kEuro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Spedizione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smistamento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materiali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DCAL a Catania, Nantes, Grenoble, Wuhan e Tsukuba)</a:t>
            </a:r>
          </a:p>
          <a:p>
            <a:pPr marL="457200" indent="-457200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Inventario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8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kEuro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Pompa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turba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per sputtering)</a:t>
            </a:r>
          </a:p>
          <a:p>
            <a:pPr marL="457200" indent="-457200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Totale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190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kEuro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per 11.2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ricercatori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FTE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14578" y="99994"/>
            <a:ext cx="4714876" cy="685800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Conclusioni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73213" y="3827463"/>
            <a:ext cx="635000" cy="566737"/>
          </a:xfrm>
          <a:custGeom>
            <a:avLst/>
            <a:gdLst>
              <a:gd name="connsiteX0" fmla="*/ 0 w 596684"/>
              <a:gd name="connsiteY0" fmla="*/ 480447 h 511444"/>
              <a:gd name="connsiteX1" fmla="*/ 581186 w 596684"/>
              <a:gd name="connsiteY1" fmla="*/ 511444 h 511444"/>
              <a:gd name="connsiteX2" fmla="*/ 596684 w 596684"/>
              <a:gd name="connsiteY2" fmla="*/ 23247 h 511444"/>
              <a:gd name="connsiteX3" fmla="*/ 38745 w 596684"/>
              <a:gd name="connsiteY3" fmla="*/ 0 h 511444"/>
              <a:gd name="connsiteX4" fmla="*/ 0 w 596684"/>
              <a:gd name="connsiteY4" fmla="*/ 480447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84" h="511444">
                <a:moveTo>
                  <a:pt x="0" y="480447"/>
                </a:moveTo>
                <a:lnTo>
                  <a:pt x="581186" y="511444"/>
                </a:lnTo>
                <a:lnTo>
                  <a:pt x="596684" y="23247"/>
                </a:lnTo>
                <a:lnTo>
                  <a:pt x="38745" y="0"/>
                </a:lnTo>
                <a:lnTo>
                  <a:pt x="0" y="48044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06" y="1000108"/>
            <a:ext cx="90725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12 persone coinvolte (11.2 FTE) in diversi settori:</a:t>
            </a:r>
            <a:endParaRPr lang="de-DE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Hardware (EMCal + Dcal):</a:t>
            </a:r>
            <a:endParaRPr lang="de-DE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	- 4 EMCAL SMs  installati per </a:t>
            </a:r>
            <a:r>
              <a:rPr lang="de-DE" sz="2400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de-DE" sz="2400" baseline="30000" dirty="0" smtClean="0">
                <a:solidFill>
                  <a:srgbClr val="0070C0"/>
                </a:solidFill>
              </a:rPr>
              <a:t>0</a:t>
            </a:r>
            <a:r>
              <a:rPr lang="de-DE" sz="2400" dirty="0" smtClean="0">
                <a:solidFill>
                  <a:srgbClr val="0070C0"/>
                </a:solidFill>
              </a:rPr>
              <a:t>, </a:t>
            </a:r>
            <a:r>
              <a:rPr lang="de-DE" sz="2400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jet physics </a:t>
            </a:r>
          </a:p>
          <a:p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	- Primi risultati presa dati: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EMCAL funzionante, 	ottimizzazione in corso</a:t>
            </a:r>
            <a:endParaRPr lang="de-DE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	- Installazione EMCal durante l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ungo shutdown (2011)</a:t>
            </a:r>
            <a:endParaRPr lang="de-DE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	-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EMCAL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upgrade: DCAL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per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-jet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jet-jet, lavoro 	iniziato, completamento nel 2011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Online/offline software calorimetro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Data taking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MC</a:t>
            </a:r>
            <a:endParaRPr lang="de-DE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Analisi dati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Comic Sans MS" pitchFamily="66" charset="0"/>
              </a:rPr>
              <a:t>Diversi incarichi responsabilita‘ </a:t>
            </a:r>
            <a:endParaRPr lang="de-DE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3143" y="139279"/>
            <a:ext cx="8435322" cy="76944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Il </a:t>
            </a:r>
            <a:r>
              <a:rPr lang="en-US" sz="44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gruppo</a:t>
            </a:r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Alice LNF: </a:t>
            </a:r>
            <a:r>
              <a:rPr lang="en-US" sz="44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anagrafica</a:t>
            </a:r>
            <a:endParaRPr lang="en-US" sz="4400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914400"/>
            <a:ext cx="41993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N. Bianchi (group leader)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G.P.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Capitani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L.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Cunqueiro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Mendez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P. Di Nezza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A. Fantoni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Gianotti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S. Liuti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Moregula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V.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Muccifora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Wanyan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Quian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A.R.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Reolon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F. Ronchetti</a:t>
            </a:r>
          </a:p>
          <a:p>
            <a:pPr marL="457200" indent="-457200"/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		+</a:t>
            </a:r>
          </a:p>
          <a:p>
            <a:pPr marL="457200" indent="-457200"/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Orlandi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/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Viticchiè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499992" y="1661899"/>
            <a:ext cx="4052713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12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ricercatori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con 11.2 FTE</a:t>
            </a:r>
          </a:p>
          <a:p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Partecipazione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media 96%</a:t>
            </a:r>
            <a:endParaRPr lang="en-US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71800" y="2852936"/>
            <a:ext cx="6258445" cy="33239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INCARICHI RESPONSABILITA’</a:t>
            </a:r>
          </a:p>
          <a:p>
            <a:pPr algn="ctr"/>
            <a:endParaRPr lang="en-US" sz="2400" b="1" dirty="0" smtClean="0">
              <a:solidFill>
                <a:srgbClr val="0066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 Deputy spokesperson EMCAL </a:t>
            </a:r>
            <a:r>
              <a:rPr lang="en-US" i="1" dirty="0" err="1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N.Bianchi</a:t>
            </a:r>
            <a:endParaRPr lang="en-US" i="1" dirty="0" smtClean="0">
              <a:solidFill>
                <a:srgbClr val="0066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sz="2400" dirty="0" err="1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Coordinatore</a:t>
            </a: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costruzione</a:t>
            </a: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EMCAL (EU) e </a:t>
            </a:r>
          </a:p>
          <a:p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DCAL (EU-Asia) </a:t>
            </a:r>
            <a:r>
              <a:rPr lang="en-US" i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A. Fantoni</a:t>
            </a:r>
          </a:p>
          <a:p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sz="2400" dirty="0" err="1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Membri</a:t>
            </a: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Management Board </a:t>
            </a:r>
            <a:r>
              <a:rPr lang="en-US" sz="2400" dirty="0" err="1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Calorimetro</a:t>
            </a:r>
            <a:endParaRPr lang="en-US" sz="2400" dirty="0" smtClean="0">
              <a:solidFill>
                <a:srgbClr val="0066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i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N. Bianchi e P. Di </a:t>
            </a:r>
            <a:r>
              <a:rPr lang="en-US" i="1" dirty="0" err="1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Nezza</a:t>
            </a:r>
            <a:endParaRPr lang="en-US" i="1" dirty="0" smtClean="0">
              <a:solidFill>
                <a:srgbClr val="0066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 Expert on call </a:t>
            </a:r>
            <a:r>
              <a:rPr lang="en-US" i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F. Ronchetti</a:t>
            </a:r>
          </a:p>
          <a:p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 Shift leaders </a:t>
            </a:r>
            <a:r>
              <a:rPr lang="en-US" i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P. Di </a:t>
            </a:r>
            <a:r>
              <a:rPr lang="en-US" i="1" dirty="0" err="1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Nezza</a:t>
            </a:r>
            <a:r>
              <a:rPr lang="en-US" i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 A. Fantoni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pec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40" y="727359"/>
            <a:ext cx="7387280" cy="550995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59632" y="1700808"/>
            <a:ext cx="100811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Bent-Up Arrow 16"/>
          <p:cNvSpPr/>
          <p:nvPr/>
        </p:nvSpPr>
        <p:spPr>
          <a:xfrm rot="5400000" flipH="1">
            <a:off x="2375756" y="224644"/>
            <a:ext cx="792088" cy="2160240"/>
          </a:xfrm>
          <a:prstGeom prst="bent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2"/>
          <p:cNvSpPr txBox="1"/>
          <p:nvPr/>
        </p:nvSpPr>
        <p:spPr>
          <a:xfrm>
            <a:off x="4084245" y="852388"/>
            <a:ext cx="50962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Costruzione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del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calorimetro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e.m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endParaRPr lang="en-US" sz="2400" dirty="0" smtClean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Online monitoring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Offline software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High Level Trigger</a:t>
            </a:r>
            <a:endParaRPr lang="en-US" sz="2400" dirty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" name="Gruppo 45"/>
          <p:cNvGrpSpPr/>
          <p:nvPr/>
        </p:nvGrpSpPr>
        <p:grpSpPr>
          <a:xfrm>
            <a:off x="2273472" y="2780928"/>
            <a:ext cx="6988258" cy="1950305"/>
            <a:chOff x="-3196934" y="474956"/>
            <a:chExt cx="6988258" cy="1950305"/>
          </a:xfrm>
        </p:grpSpPr>
        <p:grpSp>
          <p:nvGrpSpPr>
            <p:cNvPr id="20" name="Gruppo 41"/>
            <p:cNvGrpSpPr/>
            <p:nvPr/>
          </p:nvGrpSpPr>
          <p:grpSpPr>
            <a:xfrm>
              <a:off x="-3196934" y="474956"/>
              <a:ext cx="377262" cy="1950305"/>
              <a:chOff x="-3196934" y="474956"/>
              <a:chExt cx="377262" cy="1950305"/>
            </a:xfrm>
          </p:grpSpPr>
          <p:grpSp>
            <p:nvGrpSpPr>
              <p:cNvPr id="23" name="Gruppo 33"/>
              <p:cNvGrpSpPr/>
              <p:nvPr/>
            </p:nvGrpSpPr>
            <p:grpSpPr>
              <a:xfrm>
                <a:off x="-3116088" y="474956"/>
                <a:ext cx="296416" cy="834008"/>
                <a:chOff x="-3116088" y="474956"/>
                <a:chExt cx="296416" cy="834008"/>
              </a:xfrm>
            </p:grpSpPr>
            <p:cxnSp>
              <p:nvCxnSpPr>
                <p:cNvPr id="31" name="Connettore 1 13"/>
                <p:cNvCxnSpPr/>
                <p:nvPr/>
              </p:nvCxnSpPr>
              <p:spPr>
                <a:xfrm rot="5400000" flipH="1" flipV="1">
                  <a:off x="-3276872" y="923772"/>
                  <a:ext cx="6096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1 15"/>
                <p:cNvCxnSpPr/>
                <p:nvPr/>
              </p:nvCxnSpPr>
              <p:spPr>
                <a:xfrm rot="5400000" flipH="1" flipV="1">
                  <a:off x="-3200672" y="919580"/>
                  <a:ext cx="609600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1 17"/>
                <p:cNvCxnSpPr/>
                <p:nvPr/>
              </p:nvCxnSpPr>
              <p:spPr>
                <a:xfrm rot="16200000" flipV="1">
                  <a:off x="-3420888" y="779756"/>
                  <a:ext cx="762000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ttore 1 18"/>
                <p:cNvCxnSpPr/>
                <p:nvPr/>
              </p:nvCxnSpPr>
              <p:spPr>
                <a:xfrm rot="5400000" flipH="1" flipV="1">
                  <a:off x="-3314972" y="889864"/>
                  <a:ext cx="762000" cy="7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uppo 34"/>
              <p:cNvGrpSpPr/>
              <p:nvPr/>
            </p:nvGrpSpPr>
            <p:grpSpPr>
              <a:xfrm rot="556039" flipV="1">
                <a:off x="-3196934" y="1332295"/>
                <a:ext cx="282381" cy="1092966"/>
                <a:chOff x="-2811753" y="3082565"/>
                <a:chExt cx="282381" cy="835052"/>
              </a:xfrm>
            </p:grpSpPr>
            <p:cxnSp>
              <p:nvCxnSpPr>
                <p:cNvPr id="26" name="Connettore 1 35"/>
                <p:cNvCxnSpPr/>
                <p:nvPr/>
              </p:nvCxnSpPr>
              <p:spPr>
                <a:xfrm rot="5400000" flipH="1" flipV="1">
                  <a:off x="-2992848" y="3529613"/>
                  <a:ext cx="6096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ttore 1 36"/>
                <p:cNvCxnSpPr/>
                <p:nvPr/>
              </p:nvCxnSpPr>
              <p:spPr>
                <a:xfrm rot="5400000" flipH="1" flipV="1">
                  <a:off x="-2910372" y="3424025"/>
                  <a:ext cx="609600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ttore 1 37"/>
                <p:cNvCxnSpPr/>
                <p:nvPr/>
              </p:nvCxnSpPr>
              <p:spPr>
                <a:xfrm rot="16200000" flipV="1">
                  <a:off x="-3116553" y="3387365"/>
                  <a:ext cx="762000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ttore 1 38"/>
                <p:cNvCxnSpPr/>
                <p:nvPr/>
              </p:nvCxnSpPr>
              <p:spPr>
                <a:xfrm rot="5400000" flipH="1" flipV="1">
                  <a:off x="-3015795" y="3498517"/>
                  <a:ext cx="762000" cy="7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ttore 1 39"/>
                <p:cNvCxnSpPr/>
                <p:nvPr/>
              </p:nvCxnSpPr>
              <p:spPr>
                <a:xfrm rot="16200000" flipV="1">
                  <a:off x="-3086862" y="3489659"/>
                  <a:ext cx="762000" cy="7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Ovale 40"/>
              <p:cNvSpPr/>
              <p:nvPr/>
            </p:nvSpPr>
            <p:spPr>
              <a:xfrm>
                <a:off x="-2976264" y="1267044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CasellaDiTesto 44"/>
            <p:cNvSpPr txBox="1"/>
            <p:nvPr/>
          </p:nvSpPr>
          <p:spPr>
            <a:xfrm>
              <a:off x="1564432" y="677045"/>
              <a:ext cx="222689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Comic Sans MS" pitchFamily="66" charset="0"/>
                </a:rPr>
                <a:t>Jet physics:</a:t>
              </a:r>
            </a:p>
            <a:p>
              <a:r>
                <a:rPr lang="en-US" dirty="0" smtClean="0">
                  <a:solidFill>
                    <a:schemeClr val="tx2"/>
                  </a:solidFill>
                  <a:latin typeface="Comic Sans MS" pitchFamily="66" charset="0"/>
                </a:rPr>
                <a:t>Jet reconstruction</a:t>
              </a:r>
            </a:p>
            <a:p>
              <a:r>
                <a:rPr lang="en-US" dirty="0" smtClean="0">
                  <a:solidFill>
                    <a:schemeClr val="tx2"/>
                  </a:solidFill>
                  <a:latin typeface="Comic Sans MS" pitchFamily="66" charset="0"/>
                </a:rPr>
                <a:t>MC in QGP</a:t>
              </a:r>
              <a:endParaRPr lang="en-US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6" name="Connettore 1 19"/>
          <p:cNvCxnSpPr/>
          <p:nvPr/>
        </p:nvCxnSpPr>
        <p:spPr>
          <a:xfrm rot="16200000" flipV="1">
            <a:off x="2068860" y="3081908"/>
            <a:ext cx="762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99792" y="36450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27784" y="3573016"/>
            <a:ext cx="4464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CasellaDiTesto 22"/>
          <p:cNvSpPr txBox="1"/>
          <p:nvPr/>
        </p:nvSpPr>
        <p:spPr>
          <a:xfrm>
            <a:off x="6660232" y="5057308"/>
            <a:ext cx="2601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Jets con part. 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associate: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TMDs in pp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6" name="CasellaDiTesto 22"/>
          <p:cNvSpPr txBox="1"/>
          <p:nvPr/>
        </p:nvSpPr>
        <p:spPr>
          <a:xfrm>
            <a:off x="35496" y="5982379"/>
            <a:ext cx="2016899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Size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 16x26 m</a:t>
            </a:r>
            <a:r>
              <a:rPr lang="en-US" sz="1600" baseline="30000" dirty="0" smtClean="0">
                <a:solidFill>
                  <a:schemeClr val="tx2"/>
                </a:solidFill>
                <a:latin typeface="Comic Sans MS" pitchFamily="66" charset="0"/>
              </a:rPr>
              <a:t>2</a:t>
            </a:r>
          </a:p>
          <a:p>
            <a:r>
              <a:rPr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Weight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 10000 tons</a:t>
            </a:r>
          </a:p>
          <a:p>
            <a:r>
              <a:rPr lang="en-US" sz="1600" b="1" dirty="0" smtClean="0">
                <a:solidFill>
                  <a:schemeClr val="tx2"/>
                </a:solidFill>
                <a:latin typeface="Comic Sans MS" pitchFamily="66" charset="0"/>
              </a:rPr>
              <a:t>Detectors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 18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627784" y="3645024"/>
            <a:ext cx="4168080" cy="15757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CasellaDiTesto 2"/>
          <p:cNvSpPr txBox="1"/>
          <p:nvPr/>
        </p:nvSpPr>
        <p:spPr>
          <a:xfrm>
            <a:off x="597675" y="116632"/>
            <a:ext cx="7866257" cy="76944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Il </a:t>
            </a:r>
            <a:r>
              <a:rPr lang="en-US" sz="44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gruppo</a:t>
            </a:r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Alice LNF: </a:t>
            </a:r>
            <a:r>
              <a:rPr lang="en-US" sz="44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attivita</a:t>
            </a:r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’</a:t>
            </a:r>
            <a:endParaRPr lang="en-US" sz="4400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1125538"/>
            <a:ext cx="604837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205663" y="765175"/>
            <a:ext cx="9525" cy="2622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067175" y="1628775"/>
            <a:ext cx="1054100" cy="37623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EMCAL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983413" y="4724400"/>
            <a:ext cx="911225" cy="376238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PHOS</a:t>
            </a:r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4373563" y="3198813"/>
            <a:ext cx="174625" cy="3063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7" y="12"/>
              </a:cxn>
              <a:cxn ang="0">
                <a:pos x="84" y="69"/>
              </a:cxn>
              <a:cxn ang="0">
                <a:pos x="82" y="152"/>
              </a:cxn>
              <a:cxn ang="0">
                <a:pos x="0" y="156"/>
              </a:cxn>
              <a:cxn ang="0">
                <a:pos x="3" y="54"/>
              </a:cxn>
              <a:cxn ang="0">
                <a:pos x="9" y="0"/>
              </a:cxn>
            </a:cxnLst>
            <a:rect l="0" t="0" r="r" b="b"/>
            <a:pathLst>
              <a:path w="87" h="156">
                <a:moveTo>
                  <a:pt x="9" y="0"/>
                </a:moveTo>
                <a:lnTo>
                  <a:pt x="87" y="12"/>
                </a:lnTo>
                <a:lnTo>
                  <a:pt x="84" y="69"/>
                </a:lnTo>
                <a:lnTo>
                  <a:pt x="82" y="152"/>
                </a:lnTo>
                <a:lnTo>
                  <a:pt x="0" y="156"/>
                </a:lnTo>
                <a:lnTo>
                  <a:pt x="3" y="54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857224" y="116632"/>
            <a:ext cx="7786678" cy="62068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EMCAL Characteristics</a:t>
            </a:r>
            <a:endParaRPr lang="en-US" sz="3600"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3441" name="Picture 17" descr="etaView"/>
          <p:cNvPicPr>
            <a:picLocks noChangeAspect="1" noChangeArrowheads="1"/>
          </p:cNvPicPr>
          <p:nvPr/>
        </p:nvPicPr>
        <p:blipFill>
          <a:blip r:embed="rId4" cstate="print">
            <a:lum bright="36000" contrast="66000"/>
          </a:blip>
          <a:srcRect/>
          <a:stretch>
            <a:fillRect/>
          </a:stretch>
        </p:blipFill>
        <p:spPr bwMode="auto">
          <a:xfrm>
            <a:off x="4521200" y="5397500"/>
            <a:ext cx="3717925" cy="1274763"/>
          </a:xfrm>
          <a:prstGeom prst="rect">
            <a:avLst/>
          </a:prstGeom>
          <a:noFill/>
        </p:spPr>
      </p:pic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74609" y="2071678"/>
            <a:ext cx="4283077" cy="48013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latin typeface="Comic Sans MS" pitchFamily="66" charset="0"/>
              </a:rPr>
              <a:t>EMCAL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>
                <a:latin typeface="Comic Sans MS" pitchFamily="66" charset="0"/>
              </a:rPr>
              <a:t> located </a:t>
            </a:r>
            <a:r>
              <a:rPr lang="en-US" sz="1600" b="1" dirty="0">
                <a:latin typeface="Comic Sans MS" pitchFamily="66" charset="0"/>
              </a:rPr>
              <a:t>inside</a:t>
            </a:r>
            <a:r>
              <a:rPr lang="en-US" sz="1600" dirty="0">
                <a:latin typeface="Comic Sans MS" pitchFamily="66" charset="0"/>
              </a:rPr>
              <a:t> the L3 </a:t>
            </a:r>
            <a:r>
              <a:rPr lang="en-US" sz="1600" dirty="0" err="1" smtClean="0">
                <a:latin typeface="Comic Sans MS" pitchFamily="66" charset="0"/>
              </a:rPr>
              <a:t>solenoidal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magnet 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b="1" dirty="0">
                <a:latin typeface="Comic Sans MS" pitchFamily="66" charset="0"/>
              </a:rPr>
              <a:t>sampling</a:t>
            </a:r>
            <a:r>
              <a:rPr lang="en-US" sz="1600" dirty="0">
                <a:latin typeface="Comic Sans MS" pitchFamily="66" charset="0"/>
              </a:rPr>
              <a:t> calorimeter: </a:t>
            </a:r>
            <a:r>
              <a:rPr lang="en-US" sz="1600" dirty="0" smtClean="0">
                <a:latin typeface="Comic Sans MS" pitchFamily="66" charset="0"/>
              </a:rPr>
              <a:t>20.1 X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endParaRPr lang="en-US" sz="1600" baseline="-25000" dirty="0">
              <a:latin typeface="Comic Sans MS" pitchFamily="66" charset="0"/>
            </a:endParaRP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b="1" dirty="0" smtClean="0">
                <a:latin typeface="Comic Sans MS" pitchFamily="66" charset="0"/>
              </a:rPr>
              <a:t>sandwich</a:t>
            </a:r>
            <a:r>
              <a:rPr lang="en-US" sz="1600" dirty="0" smtClean="0">
                <a:latin typeface="Comic Sans MS" pitchFamily="66" charset="0"/>
              </a:rPr>
              <a:t>, 1.44 mm </a:t>
            </a:r>
            <a:r>
              <a:rPr lang="en-US" sz="1600" dirty="0" err="1" smtClean="0">
                <a:latin typeface="Comic Sans MS" pitchFamily="66" charset="0"/>
              </a:rPr>
              <a:t>Pb</a:t>
            </a:r>
            <a:r>
              <a:rPr lang="en-US" sz="1600" dirty="0" smtClean="0">
                <a:latin typeface="Comic Sans MS" pitchFamily="66" charset="0"/>
              </a:rPr>
              <a:t>/1.76 mm </a:t>
            </a:r>
            <a:r>
              <a:rPr lang="en-US" sz="1600" dirty="0" err="1" smtClean="0">
                <a:latin typeface="Comic Sans MS" pitchFamily="66" charset="0"/>
              </a:rPr>
              <a:t>Scint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/>
            </a:r>
            <a:br>
              <a:rPr lang="en-US" sz="1600" dirty="0">
                <a:latin typeface="Comic Sans MS" pitchFamily="66" charset="0"/>
              </a:rPr>
            </a:br>
            <a:r>
              <a:rPr lang="en-US" sz="1600" b="1" dirty="0" smtClean="0">
                <a:latin typeface="Comic Sans MS" pitchFamily="66" charset="0"/>
              </a:rPr>
              <a:t>final</a:t>
            </a:r>
            <a:r>
              <a:rPr lang="en-US" sz="1600" dirty="0" smtClean="0">
                <a:latin typeface="Comic Sans MS" pitchFamily="66" charset="0"/>
              </a:rPr>
              <a:t> geometry when installation completed</a:t>
            </a:r>
            <a:endParaRPr lang="en-US" sz="1600" dirty="0">
              <a:latin typeface="Comic Sans MS" pitchFamily="66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 -0.7 &lt;</a:t>
            </a:r>
            <a:r>
              <a:rPr lang="en-US" sz="1600" dirty="0">
                <a:latin typeface="Symbol" pitchFamily="18" charset="2"/>
              </a:rPr>
              <a:t> h </a:t>
            </a:r>
            <a:r>
              <a:rPr lang="en-US" sz="1600" dirty="0">
                <a:latin typeface="Comic Sans MS" pitchFamily="66" charset="0"/>
              </a:rPr>
              <a:t>&lt; 0.7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Symbol" pitchFamily="18" charset="2"/>
              </a:rPr>
              <a:t>DF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= 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100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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1600" dirty="0">
                <a:latin typeface="Comic Sans MS" pitchFamily="66" charset="0"/>
                <a:sym typeface="Symbol" pitchFamily="18" charset="2"/>
              </a:rPr>
              <a:t> small </a:t>
            </a:r>
            <a:r>
              <a:rPr lang="en-US" sz="1600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 gaps (~ 3 cm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)</a:t>
            </a:r>
          </a:p>
          <a:p>
            <a:pPr lvl="1" eaLnBrk="0" hangingPunct="0"/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aligned 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w/ TPC gaps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sampling fraction 1/10.5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 smtClean="0">
                <a:latin typeface="Comic Sans MS" pitchFamily="66" charset="0"/>
              </a:rPr>
              <a:t> density 5.86 g/cm</a:t>
            </a:r>
            <a:r>
              <a:rPr lang="en-US" sz="1600" baseline="30000" dirty="0" smtClean="0">
                <a:latin typeface="Comic Sans MS" pitchFamily="66" charset="0"/>
              </a:rPr>
              <a:t>3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 smtClean="0">
                <a:latin typeface="Comic Sans MS" pitchFamily="66" charset="0"/>
              </a:rPr>
              <a:t> R</a:t>
            </a:r>
            <a:r>
              <a:rPr lang="en-US" sz="1600" baseline="-25000" dirty="0" smtClean="0">
                <a:latin typeface="Comic Sans MS" pitchFamily="66" charset="0"/>
              </a:rPr>
              <a:t>M</a:t>
            </a:r>
            <a:r>
              <a:rPr lang="en-US" sz="1600" dirty="0" smtClean="0">
                <a:latin typeface="Comic Sans MS" pitchFamily="66" charset="0"/>
              </a:rPr>
              <a:t> = 3.20 cm; X</a:t>
            </a:r>
            <a:r>
              <a:rPr lang="en-US" sz="1600" baseline="-25000" dirty="0" smtClean="0">
                <a:latin typeface="Comic Sans MS" pitchFamily="66" charset="0"/>
              </a:rPr>
              <a:t>0</a:t>
            </a:r>
            <a:r>
              <a:rPr lang="en-US" sz="1600" dirty="0" smtClean="0">
                <a:latin typeface="Comic Sans MS" pitchFamily="66" charset="0"/>
              </a:rPr>
              <a:t> = 12.3 mm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Scintillator</a:t>
            </a:r>
            <a:r>
              <a:rPr lang="en-US" sz="1600" dirty="0" smtClean="0">
                <a:latin typeface="Comic Sans MS" pitchFamily="66" charset="0"/>
              </a:rPr>
              <a:t> = Polystyrene (BASF143E + 1.5% </a:t>
            </a:r>
            <a:r>
              <a:rPr lang="en-US" sz="1600" dirty="0" err="1" smtClean="0">
                <a:latin typeface="Comic Sans MS" pitchFamily="66" charset="0"/>
              </a:rPr>
              <a:t>pTP</a:t>
            </a:r>
            <a:r>
              <a:rPr lang="en-US" sz="1600" dirty="0" smtClean="0">
                <a:latin typeface="Comic Sans MS" pitchFamily="66" charset="0"/>
              </a:rPr>
              <a:t> + 0.04% POPOP)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 smtClean="0">
                <a:latin typeface="Comic Sans MS" pitchFamily="66" charset="0"/>
              </a:rPr>
              <a:t>10 </a:t>
            </a:r>
            <a:r>
              <a:rPr lang="en-US" sz="1600" dirty="0">
                <a:latin typeface="Comic Sans MS" pitchFamily="66" charset="0"/>
              </a:rPr>
              <a:t>super-modules in total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b="1" dirty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granularity: </a:t>
            </a:r>
            <a:r>
              <a:rPr lang="en-US" sz="1600" b="1" dirty="0" smtClean="0">
                <a:latin typeface="Comic Sans MS" pitchFamily="66" charset="0"/>
              </a:rPr>
              <a:t>11520 </a:t>
            </a:r>
            <a:r>
              <a:rPr lang="en-US" sz="1600" b="1" dirty="0">
                <a:latin typeface="Comic Sans MS" pitchFamily="66" charset="0"/>
              </a:rPr>
              <a:t>towers</a:t>
            </a:r>
            <a:r>
              <a:rPr lang="en-US" sz="1600" dirty="0">
                <a:latin typeface="Comic Sans MS" pitchFamily="66" charset="0"/>
              </a:rPr>
              <a:t/>
            </a:r>
            <a:br>
              <a:rPr lang="en-US" sz="1600" dirty="0">
                <a:latin typeface="Comic Sans MS" pitchFamily="66" charset="0"/>
              </a:rPr>
            </a:br>
            <a:r>
              <a:rPr lang="en-US" sz="1600" dirty="0">
                <a:latin typeface="Comic Sans MS" pitchFamily="66" charset="0"/>
              </a:rPr>
              <a:t>  </a:t>
            </a:r>
            <a:r>
              <a:rPr lang="en-US" sz="1600" dirty="0" smtClean="0">
                <a:latin typeface="Comic Sans MS" pitchFamily="66" charset="0"/>
              </a:rPr>
              <a:t>tower size: </a:t>
            </a:r>
            <a:r>
              <a:rPr lang="en-US" sz="1600" dirty="0" err="1" smtClean="0">
                <a:latin typeface="Symbol" pitchFamily="18" charset="2"/>
              </a:rPr>
              <a:t>Dh</a:t>
            </a:r>
            <a:r>
              <a:rPr lang="en-US" sz="1600" dirty="0" err="1" smtClean="0">
                <a:latin typeface="Comic Sans MS" pitchFamily="66" charset="0"/>
                <a:cs typeface="Arial" charset="0"/>
              </a:rPr>
              <a:t>×</a:t>
            </a:r>
            <a:r>
              <a:rPr lang="en-US" sz="1600" dirty="0" err="1" smtClean="0">
                <a:latin typeface="Symbol" pitchFamily="18" charset="2"/>
              </a:rPr>
              <a:t>Df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~ </a:t>
            </a:r>
            <a:r>
              <a:rPr lang="en-US" sz="1600" dirty="0" smtClean="0">
                <a:latin typeface="Comic Sans MS" pitchFamily="66" charset="0"/>
              </a:rPr>
              <a:t>0.0143</a:t>
            </a:r>
            <a:r>
              <a:rPr lang="en-US" sz="1600" dirty="0" smtClean="0">
                <a:latin typeface="Comic Sans MS" pitchFamily="66" charset="0"/>
                <a:cs typeface="Arial" charset="0"/>
              </a:rPr>
              <a:t>×</a:t>
            </a:r>
            <a:r>
              <a:rPr lang="en-US" sz="1600" dirty="0" smtClean="0">
                <a:latin typeface="Comic Sans MS" pitchFamily="66" charset="0"/>
              </a:rPr>
              <a:t>0.0143</a:t>
            </a:r>
            <a:endParaRPr lang="en-US" sz="1600" dirty="0">
              <a:latin typeface="Comic Sans MS" pitchFamily="66" charset="0"/>
            </a:endParaRP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sz="1600" baseline="-25000" dirty="0" err="1">
                <a:latin typeface="Comic Sans MS" pitchFamily="66" charset="0"/>
              </a:rPr>
              <a:t>E</a:t>
            </a:r>
            <a:r>
              <a:rPr lang="en-US" sz="1600" dirty="0">
                <a:latin typeface="Comic Sans MS" pitchFamily="66" charset="0"/>
              </a:rPr>
              <a:t>/E ~ 10%</a:t>
            </a:r>
          </a:p>
          <a:p>
            <a:pPr eaLnBrk="0" hangingPunct="0">
              <a:buFont typeface="Verdana" pitchFamily="34" charset="0"/>
              <a:buChar char="―"/>
            </a:pPr>
            <a:r>
              <a:rPr lang="en-US" sz="1600" dirty="0">
                <a:latin typeface="Comic Sans MS" pitchFamily="66" charset="0"/>
              </a:rPr>
              <a:t> installed back to back </a:t>
            </a:r>
            <a:r>
              <a:rPr lang="en-US" sz="1600" dirty="0" smtClean="0">
                <a:latin typeface="Comic Sans MS" pitchFamily="66" charset="0"/>
              </a:rPr>
              <a:t>with PHOS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5072063" y="6462713"/>
            <a:ext cx="10810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4759325" y="6234113"/>
            <a:ext cx="38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Symbol" pitchFamily="18" charset="2"/>
              </a:rPr>
              <a:t>h</a:t>
            </a:r>
            <a:r>
              <a:rPr lang="en-US"/>
              <a:t> 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98954" y="1000108"/>
            <a:ext cx="37641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To do 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jet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(quenching)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physics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large coverage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good granularity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381000"/>
            <a:ext cx="45243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Box 6"/>
          <p:cNvSpPr txBox="1">
            <a:spLocks noChangeArrowheads="1"/>
          </p:cNvSpPr>
          <p:nvPr/>
        </p:nvSpPr>
        <p:spPr bwMode="auto">
          <a:xfrm>
            <a:off x="0" y="214290"/>
            <a:ext cx="541045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Containment: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88 parts</a:t>
            </a:r>
          </a:p>
          <a:p>
            <a:r>
              <a:rPr lang="en-US" sz="1400" dirty="0">
                <a:latin typeface="Comic Sans MS" pitchFamily="66" charset="0"/>
              </a:rPr>
              <a:t>1) Back  (</a:t>
            </a:r>
            <a:r>
              <a:rPr lang="en-US" sz="1200" dirty="0">
                <a:latin typeface="Comic Sans MS" pitchFamily="66" charset="0"/>
              </a:rPr>
              <a:t>holes: 144 thru for fibers + springs + mech. support</a:t>
            </a:r>
            <a:r>
              <a:rPr lang="en-US" sz="1400" dirty="0">
                <a:latin typeface="Comic Sans MS" pitchFamily="66" charset="0"/>
              </a:rPr>
              <a:t>), 1   </a:t>
            </a:r>
          </a:p>
          <a:p>
            <a:r>
              <a:rPr lang="en-US" sz="1400" dirty="0">
                <a:latin typeface="Comic Sans MS" pitchFamily="66" charset="0"/>
              </a:rPr>
              <a:t>2) Compression (</a:t>
            </a:r>
            <a:r>
              <a:rPr lang="en-US" sz="1200" dirty="0">
                <a:latin typeface="Comic Sans MS" pitchFamily="66" charset="0"/>
              </a:rPr>
              <a:t>holes: 144 thru for fibers + springs</a:t>
            </a:r>
            <a:r>
              <a:rPr lang="en-US" sz="1400" dirty="0">
                <a:latin typeface="Comic Sans MS" pitchFamily="66" charset="0"/>
              </a:rPr>
              <a:t>), 1</a:t>
            </a:r>
          </a:p>
          <a:p>
            <a:r>
              <a:rPr lang="en-US" sz="1400" dirty="0">
                <a:latin typeface="Comic Sans MS" pitchFamily="66" charset="0"/>
              </a:rPr>
              <a:t>3) Front Plate </a:t>
            </a:r>
            <a:r>
              <a:rPr lang="en-US" sz="1200" dirty="0">
                <a:latin typeface="Comic Sans MS" pitchFamily="66" charset="0"/>
              </a:rPr>
              <a:t>(holes: 144 thru for fibers + springs + mech. support</a:t>
            </a:r>
            <a:r>
              <a:rPr lang="en-US" sz="1400" dirty="0">
                <a:latin typeface="Comic Sans MS" pitchFamily="66" charset="0"/>
              </a:rPr>
              <a:t>), 1</a:t>
            </a:r>
          </a:p>
          <a:p>
            <a:r>
              <a:rPr lang="en-US" sz="1400" dirty="0">
                <a:latin typeface="Comic Sans MS" pitchFamily="66" charset="0"/>
              </a:rPr>
              <a:t>4) 5) Plungers (10)</a:t>
            </a:r>
          </a:p>
          <a:p>
            <a:r>
              <a:rPr lang="en-US" sz="1400" dirty="0">
                <a:latin typeface="Comic Sans MS" pitchFamily="66" charset="0"/>
              </a:rPr>
              <a:t>6) </a:t>
            </a:r>
            <a:r>
              <a:rPr lang="en-US" sz="1400" dirty="0" smtClean="0">
                <a:latin typeface="Comic Sans MS" pitchFamily="66" charset="0"/>
              </a:rPr>
              <a:t>Belleville </a:t>
            </a:r>
            <a:r>
              <a:rPr lang="en-US" sz="1400" dirty="0">
                <a:latin typeface="Comic Sans MS" pitchFamily="66" charset="0"/>
              </a:rPr>
              <a:t>washers (75)</a:t>
            </a:r>
          </a:p>
        </p:txBody>
      </p:sp>
      <p:sp>
        <p:nvSpPr>
          <p:cNvPr id="9" name="Oval 8"/>
          <p:cNvSpPr/>
          <p:nvPr/>
        </p:nvSpPr>
        <p:spPr>
          <a:xfrm>
            <a:off x="8086725" y="695325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113338" y="2109788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696200" y="5410200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95250" y="1695450"/>
            <a:ext cx="27719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Tensioning and </a:t>
            </a:r>
            <a:r>
              <a:rPr lang="en-US" sz="1600" b="1" dirty="0" smtClean="0">
                <a:latin typeface="Comic Sans MS" pitchFamily="66" charset="0"/>
              </a:rPr>
              <a:t>Isolation</a:t>
            </a:r>
            <a:r>
              <a:rPr lang="en-US" sz="1600" b="1" dirty="0">
                <a:latin typeface="Comic Sans MS" pitchFamily="66" charset="0"/>
              </a:rPr>
              <a:t>: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40 parts</a:t>
            </a:r>
          </a:p>
          <a:p>
            <a:r>
              <a:rPr lang="en-US" sz="1400" dirty="0">
                <a:latin typeface="Comic Sans MS" pitchFamily="66" charset="0"/>
              </a:rPr>
              <a:t>7) Stainless steel straps (4)   </a:t>
            </a:r>
          </a:p>
          <a:p>
            <a:r>
              <a:rPr lang="en-US" sz="1400" dirty="0">
                <a:latin typeface="Comic Sans MS" pitchFamily="66" charset="0"/>
              </a:rPr>
              <a:t>8) Screws (24)</a:t>
            </a:r>
          </a:p>
          <a:p>
            <a:r>
              <a:rPr lang="en-US" sz="1400" dirty="0">
                <a:latin typeface="Comic Sans MS" pitchFamily="66" charset="0"/>
              </a:rPr>
              <a:t>9) Flanges (8)</a:t>
            </a:r>
          </a:p>
          <a:p>
            <a:r>
              <a:rPr lang="en-US" sz="1400" dirty="0">
                <a:latin typeface="Comic Sans MS" pitchFamily="66" charset="0"/>
              </a:rPr>
              <a:t>10) Light tight stickers (4)</a:t>
            </a:r>
          </a:p>
        </p:txBody>
      </p:sp>
      <p:sp>
        <p:nvSpPr>
          <p:cNvPr id="16" name="Oval 15"/>
          <p:cNvSpPr/>
          <p:nvPr/>
        </p:nvSpPr>
        <p:spPr>
          <a:xfrm>
            <a:off x="5981700" y="1293813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388350" y="1928813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3663" y="1635125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934075" y="1635125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7751763" y="1781175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8458200" y="3048000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1150" name="TextBox 26"/>
          <p:cNvSpPr txBox="1">
            <a:spLocks noChangeArrowheads="1"/>
          </p:cNvSpPr>
          <p:nvPr/>
        </p:nvSpPr>
        <p:spPr bwMode="auto">
          <a:xfrm>
            <a:off x="2778962" y="1695450"/>
            <a:ext cx="250741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Sandwich:</a:t>
            </a:r>
            <a:br>
              <a:rPr lang="en-US" sz="1600" b="1" dirty="0">
                <a:latin typeface="Comic Sans MS" pitchFamily="66" charset="0"/>
              </a:rPr>
            </a:b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538 parts</a:t>
            </a:r>
          </a:p>
          <a:p>
            <a:r>
              <a:rPr lang="en-US" sz="1400" dirty="0">
                <a:latin typeface="Comic Sans MS" pitchFamily="66" charset="0"/>
              </a:rPr>
              <a:t>11) Lead tiles (76)</a:t>
            </a:r>
          </a:p>
          <a:p>
            <a:r>
              <a:rPr lang="en-US" sz="1400" dirty="0">
                <a:latin typeface="Comic Sans MS" pitchFamily="66" charset="0"/>
              </a:rPr>
              <a:t>12) </a:t>
            </a:r>
            <a:r>
              <a:rPr lang="en-US" sz="1400" dirty="0" err="1">
                <a:latin typeface="Comic Sans MS" pitchFamily="66" charset="0"/>
              </a:rPr>
              <a:t>Scintillator</a:t>
            </a:r>
            <a:r>
              <a:rPr lang="en-US" sz="1400" dirty="0">
                <a:latin typeface="Comic Sans MS" pitchFamily="66" charset="0"/>
              </a:rPr>
              <a:t> tiles (308)</a:t>
            </a:r>
          </a:p>
          <a:p>
            <a:r>
              <a:rPr lang="en-US" sz="1400" dirty="0">
                <a:latin typeface="Comic Sans MS" pitchFamily="66" charset="0"/>
              </a:rPr>
              <a:t>13) Bond paper sheets (154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pic>
        <p:nvPicPr>
          <p:cNvPr id="911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27432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7924800" y="2286000"/>
            <a:ext cx="6096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516938" y="2425700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9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528050" y="3613150"/>
            <a:ext cx="328613" cy="261938"/>
            <a:chOff x="8527943" y="4680488"/>
            <a:chExt cx="328936" cy="261610"/>
          </a:xfrm>
        </p:grpSpPr>
        <p:sp>
          <p:nvSpPr>
            <p:cNvPr id="33" name="Oval 32"/>
            <p:cNvSpPr/>
            <p:nvPr/>
          </p:nvSpPr>
          <p:spPr>
            <a:xfrm>
              <a:off x="8572437" y="4699514"/>
              <a:ext cx="228825" cy="228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56" name="TextBox 33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10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105400" y="2743200"/>
            <a:ext cx="328613" cy="261938"/>
            <a:chOff x="8527943" y="4680488"/>
            <a:chExt cx="328936" cy="261610"/>
          </a:xfrm>
        </p:grpSpPr>
        <p:sp>
          <p:nvSpPr>
            <p:cNvPr id="37" name="Oval 36"/>
            <p:cNvSpPr/>
            <p:nvPr/>
          </p:nvSpPr>
          <p:spPr>
            <a:xfrm>
              <a:off x="8572437" y="4699514"/>
              <a:ext cx="228825" cy="228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59" name="TextBox 37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11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867275" y="3721100"/>
            <a:ext cx="330200" cy="261938"/>
            <a:chOff x="8527943" y="4680488"/>
            <a:chExt cx="328936" cy="261610"/>
          </a:xfrm>
        </p:grpSpPr>
        <p:sp>
          <p:nvSpPr>
            <p:cNvPr id="40" name="Oval 39"/>
            <p:cNvSpPr/>
            <p:nvPr/>
          </p:nvSpPr>
          <p:spPr>
            <a:xfrm>
              <a:off x="8573805" y="4699514"/>
              <a:ext cx="227725" cy="228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62" name="TextBox 40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892675" y="3321050"/>
            <a:ext cx="328613" cy="260350"/>
            <a:chOff x="8527943" y="4680488"/>
            <a:chExt cx="328936" cy="261610"/>
          </a:xfrm>
        </p:grpSpPr>
        <p:sp>
          <p:nvSpPr>
            <p:cNvPr id="43" name="Oval 42"/>
            <p:cNvSpPr/>
            <p:nvPr/>
          </p:nvSpPr>
          <p:spPr>
            <a:xfrm>
              <a:off x="8572437" y="4699630"/>
              <a:ext cx="228825" cy="22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65" name="TextBox 43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13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018088" y="4270375"/>
            <a:ext cx="330200" cy="260350"/>
            <a:chOff x="8527943" y="4680488"/>
            <a:chExt cx="328936" cy="261610"/>
          </a:xfrm>
        </p:grpSpPr>
        <p:sp>
          <p:nvSpPr>
            <p:cNvPr id="46" name="Oval 45"/>
            <p:cNvSpPr/>
            <p:nvPr/>
          </p:nvSpPr>
          <p:spPr>
            <a:xfrm>
              <a:off x="8573804" y="4699630"/>
              <a:ext cx="227725" cy="22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68" name="TextBox 46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13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152400" y="3200400"/>
            <a:ext cx="464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600" y="53340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71" name="TextBox 50"/>
          <p:cNvSpPr txBox="1">
            <a:spLocks noChangeArrowheads="1"/>
          </p:cNvSpPr>
          <p:nvPr/>
        </p:nvSpPr>
        <p:spPr bwMode="auto">
          <a:xfrm>
            <a:off x="138113" y="3294063"/>
            <a:ext cx="222849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Readout :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165 parts</a:t>
            </a:r>
          </a:p>
          <a:p>
            <a:r>
              <a:rPr lang="en-US" sz="1400" dirty="0">
                <a:latin typeface="Comic Sans MS" pitchFamily="66" charset="0"/>
              </a:rPr>
              <a:t>14) WLS fibers (144) </a:t>
            </a:r>
          </a:p>
          <a:p>
            <a:r>
              <a:rPr lang="en-US" sz="1400" dirty="0">
                <a:latin typeface="Comic Sans MS" pitchFamily="66" charset="0"/>
              </a:rPr>
              <a:t>15) APD (4)</a:t>
            </a:r>
          </a:p>
          <a:p>
            <a:r>
              <a:rPr lang="en-US" sz="1400" dirty="0">
                <a:latin typeface="Comic Sans MS" pitchFamily="66" charset="0"/>
              </a:rPr>
              <a:t>16) CSP (4)</a:t>
            </a:r>
          </a:p>
          <a:p>
            <a:r>
              <a:rPr lang="en-US" sz="1400" dirty="0">
                <a:latin typeface="Comic Sans MS" pitchFamily="66" charset="0"/>
              </a:rPr>
              <a:t>17) Light guides (4)</a:t>
            </a:r>
          </a:p>
          <a:p>
            <a:r>
              <a:rPr lang="en-US" sz="1400" dirty="0">
                <a:latin typeface="Comic Sans MS" pitchFamily="66" charset="0"/>
              </a:rPr>
              <a:t>18) Mount (4)</a:t>
            </a:r>
          </a:p>
          <a:p>
            <a:r>
              <a:rPr lang="en-US" sz="1400" dirty="0">
                <a:latin typeface="Comic Sans MS" pitchFamily="66" charset="0"/>
              </a:rPr>
              <a:t>19) Collars (4)</a:t>
            </a:r>
          </a:p>
          <a:p>
            <a:r>
              <a:rPr lang="en-US" sz="1400" dirty="0">
                <a:latin typeface="Comic Sans MS" pitchFamily="66" charset="0"/>
              </a:rPr>
              <a:t>20) Diffuser (1)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114800" y="5334000"/>
            <a:ext cx="6096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4641850" y="5468938"/>
            <a:ext cx="328613" cy="261937"/>
            <a:chOff x="8527943" y="4680488"/>
            <a:chExt cx="328936" cy="261610"/>
          </a:xfrm>
        </p:grpSpPr>
        <p:sp>
          <p:nvSpPr>
            <p:cNvPr id="57" name="Oval 56"/>
            <p:cNvSpPr/>
            <p:nvPr/>
          </p:nvSpPr>
          <p:spPr>
            <a:xfrm>
              <a:off x="8572437" y="4699514"/>
              <a:ext cx="228825" cy="22831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75" name="TextBox 57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14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 rot="5400000" flipH="1" flipV="1">
            <a:off x="3665538" y="3781425"/>
            <a:ext cx="666750" cy="542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4191000" y="3505200"/>
            <a:ext cx="328613" cy="261938"/>
            <a:chOff x="8527943" y="4680488"/>
            <a:chExt cx="328936" cy="261610"/>
          </a:xfrm>
        </p:grpSpPr>
        <p:sp>
          <p:nvSpPr>
            <p:cNvPr id="61" name="Oval 60"/>
            <p:cNvSpPr/>
            <p:nvPr/>
          </p:nvSpPr>
          <p:spPr>
            <a:xfrm>
              <a:off x="8572437" y="4699514"/>
              <a:ext cx="228825" cy="228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79" name="TextBox 61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15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219200" y="5105400"/>
            <a:ext cx="328613" cy="261938"/>
            <a:chOff x="8527943" y="4680488"/>
            <a:chExt cx="328936" cy="261610"/>
          </a:xfrm>
        </p:grpSpPr>
        <p:sp>
          <p:nvSpPr>
            <p:cNvPr id="65" name="Oval 64"/>
            <p:cNvSpPr/>
            <p:nvPr/>
          </p:nvSpPr>
          <p:spPr>
            <a:xfrm>
              <a:off x="8572437" y="4699514"/>
              <a:ext cx="228825" cy="228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82" name="TextBox 65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16</a:t>
              </a:r>
            </a:p>
          </p:txBody>
        </p: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1066800" y="5410200"/>
            <a:ext cx="328613" cy="261938"/>
            <a:chOff x="8527943" y="4680488"/>
            <a:chExt cx="328936" cy="261610"/>
          </a:xfrm>
        </p:grpSpPr>
        <p:sp>
          <p:nvSpPr>
            <p:cNvPr id="68" name="Oval 67"/>
            <p:cNvSpPr/>
            <p:nvPr/>
          </p:nvSpPr>
          <p:spPr>
            <a:xfrm>
              <a:off x="8572437" y="4699514"/>
              <a:ext cx="228825" cy="2283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85" name="TextBox 68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17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V="1">
            <a:off x="1457325" y="4424363"/>
            <a:ext cx="1192213" cy="752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25563" y="4679950"/>
            <a:ext cx="1363662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88" name="TextBox 81"/>
          <p:cNvSpPr txBox="1">
            <a:spLocks noChangeArrowheads="1"/>
          </p:cNvSpPr>
          <p:nvPr/>
        </p:nvSpPr>
        <p:spPr bwMode="auto">
          <a:xfrm>
            <a:off x="4943475" y="5562600"/>
            <a:ext cx="42915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TOTAL components: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20</a:t>
            </a:r>
          </a:p>
          <a:p>
            <a:r>
              <a:rPr lang="en-US" sz="2800" b="1" dirty="0">
                <a:latin typeface="Comic Sans MS" pitchFamily="66" charset="0"/>
              </a:rPr>
              <a:t>TOTAL parts: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831</a:t>
            </a:r>
          </a:p>
        </p:txBody>
      </p: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884238" y="5835650"/>
            <a:ext cx="328612" cy="260350"/>
            <a:chOff x="8527943" y="4680488"/>
            <a:chExt cx="328936" cy="261610"/>
          </a:xfrm>
        </p:grpSpPr>
        <p:sp>
          <p:nvSpPr>
            <p:cNvPr id="94" name="Oval 93"/>
            <p:cNvSpPr/>
            <p:nvPr/>
          </p:nvSpPr>
          <p:spPr>
            <a:xfrm>
              <a:off x="8572437" y="4699630"/>
              <a:ext cx="228825" cy="22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91" name="TextBox 94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18</a:t>
              </a:r>
            </a:p>
          </p:txBody>
        </p:sp>
      </p:grpSp>
      <p:cxnSp>
        <p:nvCxnSpPr>
          <p:cNvPr id="96" name="Straight Connector 95"/>
          <p:cNvCxnSpPr/>
          <p:nvPr/>
        </p:nvCxnSpPr>
        <p:spPr>
          <a:xfrm flipV="1">
            <a:off x="1143000" y="4625975"/>
            <a:ext cx="2127250" cy="1316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>
            <a:grpSpLocks/>
          </p:cNvGrpSpPr>
          <p:nvPr/>
        </p:nvGrpSpPr>
        <p:grpSpPr bwMode="auto">
          <a:xfrm>
            <a:off x="1112838" y="6237288"/>
            <a:ext cx="328612" cy="261937"/>
            <a:chOff x="8527943" y="4680488"/>
            <a:chExt cx="328936" cy="261610"/>
          </a:xfrm>
        </p:grpSpPr>
        <p:sp>
          <p:nvSpPr>
            <p:cNvPr id="100" name="Oval 99"/>
            <p:cNvSpPr/>
            <p:nvPr/>
          </p:nvSpPr>
          <p:spPr>
            <a:xfrm>
              <a:off x="8572437" y="4699514"/>
              <a:ext cx="228825" cy="22831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195" name="TextBox 100"/>
            <p:cNvSpPr txBox="1">
              <a:spLocks noChangeArrowheads="1"/>
            </p:cNvSpPr>
            <p:nvPr/>
          </p:nvSpPr>
          <p:spPr bwMode="auto">
            <a:xfrm>
              <a:off x="8527943" y="4680488"/>
              <a:ext cx="3289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19</a:t>
              </a:r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1371600" y="4876800"/>
            <a:ext cx="1905000" cy="1468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97" name="TextBox 105"/>
          <p:cNvSpPr txBox="1">
            <a:spLocks noChangeArrowheads="1"/>
          </p:cNvSpPr>
          <p:nvPr/>
        </p:nvSpPr>
        <p:spPr bwMode="auto">
          <a:xfrm>
            <a:off x="5010150" y="6491288"/>
            <a:ext cx="4195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Plus cabling, GMS and mech. supports</a:t>
            </a:r>
          </a:p>
        </p:txBody>
      </p:sp>
      <p:sp>
        <p:nvSpPr>
          <p:cNvPr id="91198" name="Rectangle 62"/>
          <p:cNvSpPr>
            <a:spLocks noChangeArrowheads="1"/>
          </p:cNvSpPr>
          <p:nvPr/>
        </p:nvSpPr>
        <p:spPr bwMode="auto">
          <a:xfrm>
            <a:off x="5105400" y="1524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Module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0" name="Picture 12" descr="stac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876300"/>
            <a:ext cx="2749854" cy="3009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73741" name="Picture 13" descr="stac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876300"/>
            <a:ext cx="2706220" cy="304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73742" name="Picture 14" descr="stacked_modu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2300" y="3692387"/>
            <a:ext cx="2781903" cy="3165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73745" name="Picture 17" descr="stacked_module_brid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924300"/>
            <a:ext cx="2705100" cy="2933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73746" name="Picture 18" descr="assembl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52" y="520148"/>
            <a:ext cx="3048000" cy="3441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571500" y="3543300"/>
            <a:ext cx="22673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Assembly station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276600" y="990600"/>
            <a:ext cx="18208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Scintillator</a:t>
            </a:r>
            <a:r>
              <a:rPr lang="en-US" dirty="0">
                <a:latin typeface="Comic Sans MS" pitchFamily="66" charset="0"/>
              </a:rPr>
              <a:t> tile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7772400" y="3390900"/>
            <a:ext cx="1114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Lead tile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3714744" y="6491288"/>
            <a:ext cx="19335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350 Kg pressure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2400300" y="6096000"/>
            <a:ext cx="1492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Final module</a:t>
            </a:r>
          </a:p>
        </p:txBody>
      </p:sp>
      <p:pic>
        <p:nvPicPr>
          <p:cNvPr id="73753" name="Picture 25" descr="modules_and_fibers_full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924300"/>
            <a:ext cx="2667000" cy="2933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7086600" y="6491288"/>
            <a:ext cx="17145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WLS insertion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770003" y="-71462"/>
            <a:ext cx="7016839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Module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Production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53548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31" name="AutoShape 31"/>
          <p:cNvSpPr>
            <a:spLocks noChangeArrowheads="1"/>
          </p:cNvSpPr>
          <p:nvPr/>
        </p:nvSpPr>
        <p:spPr bwMode="auto">
          <a:xfrm>
            <a:off x="4111625" y="3197225"/>
            <a:ext cx="671513" cy="3227388"/>
          </a:xfrm>
          <a:prstGeom prst="upArrow">
            <a:avLst>
              <a:gd name="adj1" fmla="val 41176"/>
              <a:gd name="adj2" fmla="val 65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12801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412875"/>
            <a:ext cx="4044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9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The EMCAL Readout</a:t>
            </a:r>
          </a:p>
        </p:txBody>
      </p:sp>
      <p:pic>
        <p:nvPicPr>
          <p:cNvPr id="1280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221163"/>
            <a:ext cx="41052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61913" y="1250950"/>
            <a:ext cx="390683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Y-11 (200) WLS double clad fibers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4786313" y="1196975"/>
            <a:ext cx="36004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>
                <a:latin typeface="Comic Sans MS" pitchFamily="66" charset="0"/>
                <a:ea typeface="ＭＳ Ｐゴシック" pitchFamily="1" charset="-128"/>
              </a:rPr>
              <a:t>S8664-55</a:t>
            </a:r>
            <a:r>
              <a:rPr lang="en-US" dirty="0">
                <a:latin typeface="Comic Sans MS" pitchFamily="66" charset="0"/>
              </a:rPr>
              <a:t> APD+CSP package</a:t>
            </a: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4787900" y="3933825"/>
            <a:ext cx="346120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fibers + light guide on package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395288" y="3140075"/>
            <a:ext cx="31210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l</a:t>
            </a:r>
            <a:r>
              <a:rPr lang="en-US" sz="1400" baseline="-25000">
                <a:latin typeface="Verdana" pitchFamily="34" charset="0"/>
              </a:rPr>
              <a:t>A</a:t>
            </a:r>
            <a:r>
              <a:rPr lang="en-US" sz="1400">
                <a:latin typeface="Verdana" pitchFamily="34" charset="0"/>
              </a:rPr>
              <a:t>=430 nm, </a:t>
            </a:r>
            <a:r>
              <a:rPr lang="en-US" sz="1400">
                <a:latin typeface="Symbol" pitchFamily="18" charset="2"/>
              </a:rPr>
              <a:t>l</a:t>
            </a:r>
            <a:r>
              <a:rPr lang="en-US" sz="1400" baseline="-25000">
                <a:latin typeface="Verdana" pitchFamily="34" charset="0"/>
              </a:rPr>
              <a:t>E</a:t>
            </a:r>
            <a:r>
              <a:rPr lang="en-US" sz="1400">
                <a:latin typeface="Verdana" pitchFamily="34" charset="0"/>
              </a:rPr>
              <a:t>=476 nm, </a:t>
            </a:r>
            <a:r>
              <a:rPr lang="en-US" sz="1400">
                <a:latin typeface="Symbol" pitchFamily="18" charset="2"/>
              </a:rPr>
              <a:t>t</a:t>
            </a:r>
            <a:r>
              <a:rPr lang="en-US" sz="1400">
                <a:latin typeface="Verdana" pitchFamily="34" charset="0"/>
              </a:rPr>
              <a:t>=7 ns </a:t>
            </a: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4930775" y="3140075"/>
            <a:ext cx="28352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l</a:t>
            </a:r>
            <a:r>
              <a:rPr lang="en-US" sz="1400" baseline="-25000">
                <a:latin typeface="Verdana" pitchFamily="34" charset="0"/>
              </a:rPr>
              <a:t>A</a:t>
            </a:r>
            <a:r>
              <a:rPr lang="en-US" sz="1400">
                <a:latin typeface="Verdana" pitchFamily="34" charset="0"/>
              </a:rPr>
              <a:t>=480 nm, </a:t>
            </a:r>
            <a:r>
              <a:rPr lang="en-US" sz="1400">
                <a:latin typeface="Symbol" pitchFamily="18" charset="2"/>
                <a:sym typeface="Wingdings" pitchFamily="2" charset="2"/>
              </a:rPr>
              <a:t>e</a:t>
            </a:r>
            <a:r>
              <a:rPr lang="en-US" sz="1400" baseline="-25000">
                <a:latin typeface="Symbol" pitchFamily="18" charset="2"/>
                <a:sym typeface="Wingdings" pitchFamily="2" charset="2"/>
              </a:rPr>
              <a:t>l</a:t>
            </a:r>
            <a:r>
              <a:rPr lang="en-US" sz="1400">
                <a:latin typeface="Verdana" pitchFamily="34" charset="0"/>
                <a:sym typeface="Wingdings" pitchFamily="2" charset="2"/>
              </a:rPr>
              <a:t>=80%, T=25C</a:t>
            </a:r>
            <a:r>
              <a:rPr lang="en-US" sz="1400">
                <a:latin typeface="Verdana" pitchFamily="34" charset="0"/>
                <a:sym typeface="Symbol" pitchFamily="18" charset="2"/>
              </a:rPr>
              <a:t></a:t>
            </a:r>
          </a:p>
        </p:txBody>
      </p:sp>
      <p:pic>
        <p:nvPicPr>
          <p:cNvPr id="128024" name="Picture 24"/>
          <p:cNvPicPr>
            <a:picLocks noChangeAspect="1" noChangeArrowheads="1"/>
          </p:cNvPicPr>
          <p:nvPr/>
        </p:nvPicPr>
        <p:blipFill>
          <a:blip r:embed="rId6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1963" y="3659188"/>
            <a:ext cx="37401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30" name="Text Box 30"/>
          <p:cNvSpPr txBox="1">
            <a:spLocks noChangeArrowheads="1"/>
          </p:cNvSpPr>
          <p:nvPr/>
        </p:nvSpPr>
        <p:spPr bwMode="auto">
          <a:xfrm rot="5400000">
            <a:off x="3589338" y="5265737"/>
            <a:ext cx="173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Aluminization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8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764704"/>
            <a:ext cx="3378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94592" y="116632"/>
            <a:ext cx="8497888" cy="5078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The EMCAL Modular Structure</a:t>
            </a:r>
          </a:p>
        </p:txBody>
      </p:sp>
      <p:pic>
        <p:nvPicPr>
          <p:cNvPr id="117773" name="Picture 13" descr="Modul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2" y="714356"/>
            <a:ext cx="22209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07504" y="476672"/>
            <a:ext cx="1455848" cy="369332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One Module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4644008" y="692696"/>
            <a:ext cx="2723823" cy="369332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One </a:t>
            </a:r>
            <a:r>
              <a:rPr lang="en-US" dirty="0" smtClean="0">
                <a:latin typeface="Comic Sans MS" pitchFamily="66" charset="0"/>
              </a:rPr>
              <a:t>FULL Strip </a:t>
            </a:r>
            <a:r>
              <a:rPr lang="en-US" dirty="0">
                <a:latin typeface="Comic Sans MS" pitchFamily="66" charset="0"/>
              </a:rPr>
              <a:t>Module</a:t>
            </a:r>
          </a:p>
        </p:txBody>
      </p:sp>
      <p:sp>
        <p:nvSpPr>
          <p:cNvPr id="117776" name="AutoShape 16"/>
          <p:cNvSpPr>
            <a:spLocks noChangeArrowheads="1"/>
          </p:cNvSpPr>
          <p:nvPr/>
        </p:nvSpPr>
        <p:spPr bwMode="auto">
          <a:xfrm>
            <a:off x="1835696" y="1785926"/>
            <a:ext cx="1992313" cy="384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7787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9538" y="4273550"/>
            <a:ext cx="522446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2997912" y="2143116"/>
            <a:ext cx="1358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12 </a:t>
            </a:r>
            <a:r>
              <a:rPr lang="en-US" dirty="0" smtClean="0">
                <a:latin typeface="Comic Sans MS" pitchFamily="66" charset="0"/>
              </a:rPr>
              <a:t>modules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6300192" y="6232525"/>
            <a:ext cx="2768707" cy="369332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One Super </a:t>
            </a:r>
            <a:r>
              <a:rPr lang="en-US" dirty="0" smtClean="0">
                <a:latin typeface="Comic Sans MS" pitchFamily="66" charset="0"/>
              </a:rPr>
              <a:t>Module (SM)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 rot="5400000">
            <a:off x="5234037" y="3922886"/>
            <a:ext cx="1076325" cy="384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7358"/>
            <a:ext cx="3571868" cy="29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AutoShape 30"/>
          <p:cNvSpPr>
            <a:spLocks noChangeArrowheads="1"/>
          </p:cNvSpPr>
          <p:nvPr/>
        </p:nvSpPr>
        <p:spPr bwMode="auto">
          <a:xfrm rot="10800000">
            <a:off x="2857488" y="6045220"/>
            <a:ext cx="1076325" cy="384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785918" y="5143512"/>
            <a:ext cx="2357422" cy="855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Full detector:</a:t>
            </a:r>
            <a:br>
              <a:rPr lang="en-US" b="1" dirty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10 </a:t>
            </a:r>
            <a:r>
              <a:rPr lang="en-US" sz="1600" dirty="0">
                <a:latin typeface="Comic Sans MS" pitchFamily="66" charset="0"/>
              </a:rPr>
              <a:t>Super Modules, </a:t>
            </a:r>
            <a:br>
              <a:rPr lang="en-US" sz="1600" dirty="0">
                <a:latin typeface="Comic Sans MS" pitchFamily="66" charset="0"/>
              </a:rPr>
            </a:br>
            <a:r>
              <a:rPr lang="en-US" sz="1600" dirty="0">
                <a:latin typeface="Comic Sans MS" pitchFamily="66" charset="0"/>
              </a:rPr>
              <a:t>total weight ~ </a:t>
            </a:r>
            <a:r>
              <a:rPr lang="en-US" sz="1600" dirty="0" smtClean="0">
                <a:latin typeface="Comic Sans MS" pitchFamily="66" charset="0"/>
              </a:rPr>
              <a:t>80 </a:t>
            </a:r>
            <a:r>
              <a:rPr lang="en-US" sz="1600" dirty="0">
                <a:latin typeface="Comic Sans MS" pitchFamily="66" charset="0"/>
              </a:rPr>
              <a:t>tons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43898" y="2857496"/>
            <a:ext cx="4548182" cy="10772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600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1600" dirty="0" smtClean="0">
                <a:latin typeface="Comic Sans MS" pitchFamily="66" charset="0"/>
              </a:rPr>
              <a:t> 1 </a:t>
            </a:r>
            <a:r>
              <a:rPr lang="en-US" sz="1600" dirty="0">
                <a:latin typeface="Comic Sans MS" pitchFamily="66" charset="0"/>
              </a:rPr>
              <a:t>Module = 26.7 kg</a:t>
            </a:r>
          </a:p>
          <a:p>
            <a:pPr>
              <a:buFontTx/>
              <a:buChar char="•"/>
            </a:pPr>
            <a:r>
              <a:rPr lang="en-US" sz="1600" dirty="0">
                <a:latin typeface="Comic Sans MS" pitchFamily="66" charset="0"/>
              </a:rPr>
              <a:t> 1 Strip Module = 324 kg</a:t>
            </a:r>
          </a:p>
          <a:p>
            <a:pPr>
              <a:buFontTx/>
              <a:buChar char="•"/>
            </a:pPr>
            <a:r>
              <a:rPr lang="en-US" sz="1600" dirty="0">
                <a:latin typeface="Comic Sans MS" pitchFamily="66" charset="0"/>
              </a:rPr>
              <a:t> 1 </a:t>
            </a:r>
            <a:r>
              <a:rPr lang="en-US" sz="1600" dirty="0" smtClean="0">
                <a:latin typeface="Comic Sans MS" pitchFamily="66" charset="0"/>
              </a:rPr>
              <a:t>Super-Module =288 modules </a:t>
            </a:r>
            <a:r>
              <a:rPr lang="en-US" sz="1600" dirty="0">
                <a:latin typeface="Comic Sans MS" pitchFamily="66" charset="0"/>
              </a:rPr>
              <a:t>~ 7.7 tons</a:t>
            </a:r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>
          <a:xfrm>
            <a:off x="5508104" y="1168152"/>
            <a:ext cx="3775720" cy="24048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Collaborazione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Francia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, Italia,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 USA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7 US SMs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3 EU SMs (Italy and France)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Construction started in 2008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4/10 SMs installed in 2009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Complete installation in 2011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2778</Words>
  <Application>Microsoft Office PowerPoint</Application>
  <PresentationFormat>On-screen Show (4:3)</PresentationFormat>
  <Paragraphs>377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Attivita’ hardware LNF EMCAL 2010 - 2011 </vt:lpstr>
      <vt:lpstr>Contributo LNF 2010 - 2011 </vt:lpstr>
      <vt:lpstr>Slide 12</vt:lpstr>
      <vt:lpstr>Slide 13</vt:lpstr>
      <vt:lpstr>Stato EMCAL</vt:lpstr>
      <vt:lpstr>EMCal ’s</vt:lpstr>
      <vt:lpstr>EMCal ’s – Non linearity</vt:lpstr>
      <vt:lpstr>Slide 17</vt:lpstr>
      <vt:lpstr>Slide 18</vt:lpstr>
      <vt:lpstr>Slide 19</vt:lpstr>
      <vt:lpstr>Slide 20</vt:lpstr>
      <vt:lpstr>     Estensione EMCAL: DCAL</vt:lpstr>
      <vt:lpstr>Contributo LNF DCAL </vt:lpstr>
      <vt:lpstr>Slide 23</vt:lpstr>
      <vt:lpstr>Conclusioni</vt:lpstr>
    </vt:vector>
  </TitlesOfParts>
  <Company>INFN-LNF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</dc:creator>
  <cp:lastModifiedBy>ale</cp:lastModifiedBy>
  <cp:revision>49</cp:revision>
  <dcterms:created xsi:type="dcterms:W3CDTF">2010-04-23T15:22:35Z</dcterms:created>
  <dcterms:modified xsi:type="dcterms:W3CDTF">2010-07-07T08:08:54Z</dcterms:modified>
</cp:coreProperties>
</file>