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07" r:id="rId2"/>
    <p:sldId id="408" r:id="rId3"/>
    <p:sldId id="410" r:id="rId4"/>
    <p:sldId id="258" r:id="rId5"/>
    <p:sldId id="257" r:id="rId6"/>
    <p:sldId id="411" r:id="rId7"/>
    <p:sldId id="409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8FF"/>
    <a:srgbClr val="FEFFFF"/>
    <a:srgbClr val="0070C0"/>
    <a:srgbClr val="FF0000"/>
    <a:srgbClr val="00B050"/>
    <a:srgbClr val="FF3BFC"/>
    <a:srgbClr val="4DAEEA"/>
    <a:srgbClr val="000000"/>
    <a:srgbClr val="BB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/>
    <p:restoredTop sz="93469"/>
  </p:normalViewPr>
  <p:slideViewPr>
    <p:cSldViewPr snapToGrid="0" snapToObjects="1">
      <p:cViewPr varScale="1">
        <p:scale>
          <a:sx n="118" d="100"/>
          <a:sy n="118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3DD-D611-B54F-B0E4-F434EF4F6213}" type="datetimeFigureOut">
              <a:rPr lang="it-IT" smtClean="0"/>
              <a:t>09/07/21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CF51-7085-F241-9167-EC3015DDA3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DF72E-3004-47EC-9737-349E3E7E59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9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8CF51-7085-F241-9167-EC3015DDA35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49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DF72E-3004-47EC-9737-349E3E7E59B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9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5CA1-49BC-334D-931D-F88A583872B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EDAA-57A7-4F4F-A876-4ADEF04F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F07F44-B1FF-9E45-BCEA-00C7DA711861}"/>
              </a:ext>
            </a:extLst>
          </p:cNvPr>
          <p:cNvSpPr/>
          <p:nvPr/>
        </p:nvSpPr>
        <p:spPr>
          <a:xfrm>
            <a:off x="0" y="0"/>
            <a:ext cx="9277085" cy="699392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E2AAE-8906-3D47-81CE-5FC6C909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16" y="5756547"/>
            <a:ext cx="2451769" cy="1237377"/>
          </a:xfrm>
          <a:prstGeom prst="rect">
            <a:avLst/>
          </a:prstGeom>
        </p:spPr>
      </p:pic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505273" y="5712233"/>
            <a:ext cx="5692694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C0E9-2971-40CE-BCAA-85BAE2BC709E}"/>
              </a:ext>
            </a:extLst>
          </p:cNvPr>
          <p:cNvSpPr/>
          <p:nvPr/>
        </p:nvSpPr>
        <p:spPr>
          <a:xfrm>
            <a:off x="133085" y="64949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Online, July 9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 2021</a:t>
            </a:r>
          </a:p>
        </p:txBody>
      </p:sp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1FD9FE6-6765-D340-A88B-A461DD11E3A7}"/>
              </a:ext>
            </a:extLst>
          </p:cNvPr>
          <p:cNvSpPr txBox="1"/>
          <p:nvPr/>
        </p:nvSpPr>
        <p:spPr>
          <a:xfrm>
            <a:off x="439039" y="1957229"/>
            <a:ext cx="82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+mj-lt"/>
              </a:rPr>
              <a:t>Richieste</a:t>
            </a:r>
            <a:br>
              <a:rPr lang="en-GB" sz="4800" dirty="0">
                <a:solidFill>
                  <a:schemeClr val="bg1"/>
                </a:solidFill>
                <a:latin typeface="+mj-lt"/>
              </a:rPr>
            </a:br>
            <a:r>
              <a:rPr lang="en-GB" sz="4800" dirty="0">
                <a:solidFill>
                  <a:schemeClr val="bg1"/>
                </a:solidFill>
                <a:latin typeface="+mj-lt"/>
              </a:rPr>
              <a:t>MPGD-based HCAL</a:t>
            </a:r>
            <a:br>
              <a:rPr lang="en-GB" sz="4800" dirty="0">
                <a:solidFill>
                  <a:schemeClr val="bg1"/>
                </a:solidFill>
                <a:latin typeface="+mj-lt"/>
              </a:rPr>
            </a:br>
            <a:endParaRPr lang="en-GB" sz="2400" i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CasellaDiTesto 11">
            <a:extLst>
              <a:ext uri="{FF2B5EF4-FFF2-40B4-BE49-F238E27FC236}">
                <a16:creationId xmlns:a16="http://schemas.microsoft.com/office/drawing/2014/main" id="{1C84EE2A-D38B-F345-BD2F-5FE99E98BFF3}"/>
              </a:ext>
            </a:extLst>
          </p:cNvPr>
          <p:cNvSpPr txBox="1"/>
          <p:nvPr/>
        </p:nvSpPr>
        <p:spPr>
          <a:xfrm>
            <a:off x="439039" y="3464587"/>
            <a:ext cx="817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+mj-lt"/>
              </a:rPr>
              <a:t>MuColl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Meeting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July 9 2021</a:t>
            </a:r>
          </a:p>
          <a:p>
            <a:pPr algn="ctr"/>
            <a:r>
              <a:rPr lang="en-GB" sz="2400" dirty="0">
                <a:solidFill>
                  <a:schemeClr val="accent6"/>
                </a:solidFill>
                <a:latin typeface="+mj-lt"/>
              </a:rPr>
              <a:t>Piet </a:t>
            </a:r>
            <a:r>
              <a:rPr lang="en-GB" sz="2400" dirty="0" err="1">
                <a:solidFill>
                  <a:schemeClr val="accent6"/>
                </a:solidFill>
                <a:latin typeface="+mj-lt"/>
              </a:rPr>
              <a:t>Verwilligen</a:t>
            </a:r>
            <a:br>
              <a:rPr lang="en-GB" sz="2400" dirty="0">
                <a:solidFill>
                  <a:schemeClr val="accent6"/>
                </a:solidFill>
                <a:latin typeface="+mj-lt"/>
              </a:rPr>
            </a:br>
            <a:r>
              <a:rPr lang="en-GB" sz="2400" i="1" dirty="0">
                <a:solidFill>
                  <a:schemeClr val="bg1"/>
                </a:solidFill>
                <a:latin typeface="+mj-lt"/>
              </a:rPr>
              <a:t>Anna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Colaleo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Marcello Maggi, Rosamaria </a:t>
            </a:r>
            <a:r>
              <a:rPr lang="en-GB" sz="2400" i="1" dirty="0" err="1">
                <a:solidFill>
                  <a:schemeClr val="bg1"/>
                </a:solidFill>
                <a:latin typeface="+mj-lt"/>
              </a:rPr>
              <a:t>Venditti</a:t>
            </a:r>
            <a:r>
              <a:rPr lang="en-GB" sz="2400" i="1" dirty="0">
                <a:solidFill>
                  <a:schemeClr val="bg1"/>
                </a:solidFill>
                <a:latin typeface="+mj-lt"/>
              </a:rPr>
              <a:t>, …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307E489-96A7-924B-A94B-2314A0D1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06247"/>
            <a:ext cx="1274618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567A-DFC2-3046-A9C7-B586CD23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81EA-7381-5D4F-80B4-6BA91FCE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73044" cy="4525963"/>
          </a:xfrm>
        </p:spPr>
        <p:txBody>
          <a:bodyPr>
            <a:normAutofit fontScale="85000" lnSpcReduction="20000"/>
          </a:bodyPr>
          <a:lstStyle/>
          <a:p>
            <a:r>
              <a:rPr lang="en-IT" dirty="0"/>
              <a:t>Requirements for Muon Collider HCAL?</a:t>
            </a:r>
          </a:p>
          <a:p>
            <a:pPr lvl="1"/>
            <a:r>
              <a:rPr lang="en-GB" dirty="0"/>
              <a:t>B</a:t>
            </a:r>
            <a:r>
              <a:rPr lang="en-IT" dirty="0"/>
              <a:t>asically same requirements as for any leptonic collider (ILC,CLIC,FCC</a:t>
            </a:r>
            <a:r>
              <a:rPr lang="en-IT" baseline="-25000" dirty="0"/>
              <a:t>ee</a:t>
            </a:r>
            <a:r>
              <a:rPr lang="en-IT" dirty="0"/>
              <a:t>) HCAL: </a:t>
            </a:r>
          </a:p>
          <a:p>
            <a:pPr lvl="2"/>
            <a:r>
              <a:rPr lang="en-IT" dirty="0"/>
              <a:t>W,Z separation in dijet events – 3-4% resolution</a:t>
            </a:r>
          </a:p>
          <a:p>
            <a:pPr lvl="2"/>
            <a:r>
              <a:rPr lang="en-GB" dirty="0"/>
              <a:t>O</a:t>
            </a:r>
            <a:r>
              <a:rPr lang="en-IT" dirty="0"/>
              <a:t>btained through Particle Flow in High Granularity HCAL</a:t>
            </a:r>
          </a:p>
          <a:p>
            <a:pPr lvl="2"/>
            <a:r>
              <a:rPr lang="en-IT" dirty="0"/>
              <a:t>Many work done in CALICE collaboration</a:t>
            </a:r>
          </a:p>
          <a:p>
            <a:pPr lvl="3"/>
            <a:r>
              <a:rPr lang="en-IT" dirty="0"/>
              <a:t>AHCAL (scint+SiPM), DHCAL &amp; SDHCAL (glass RPC, MPGD)</a:t>
            </a:r>
          </a:p>
          <a:p>
            <a:pPr lvl="2"/>
            <a:r>
              <a:rPr lang="en-IT" dirty="0"/>
              <a:t>No extreme rate requirements (low BX-frequency)</a:t>
            </a:r>
          </a:p>
          <a:p>
            <a:pPr lvl="1"/>
            <a:r>
              <a:rPr lang="en-IT" dirty="0"/>
              <a:t>Additionally:</a:t>
            </a:r>
          </a:p>
          <a:p>
            <a:pPr lvl="2"/>
            <a:r>
              <a:rPr lang="en-IT" dirty="0"/>
              <a:t>Cleaning of Energy deposits due to muon decays</a:t>
            </a:r>
          </a:p>
          <a:p>
            <a:r>
              <a:rPr lang="en-IT" dirty="0"/>
              <a:t>MPGD as active element offer:</a:t>
            </a:r>
          </a:p>
          <a:p>
            <a:pPr lvl="1"/>
            <a:r>
              <a:rPr lang="en-GB" dirty="0"/>
              <a:t>H</a:t>
            </a:r>
            <a:r>
              <a:rPr lang="en-IT" dirty="0"/>
              <a:t>igh granularity, radiation hard, high rate capable</a:t>
            </a:r>
          </a:p>
          <a:p>
            <a:pPr lvl="1"/>
            <a:r>
              <a:rPr lang="en-IT" dirty="0"/>
              <a:t>Exploit timing characteristics? (~5ns/MIP </a:t>
            </a:r>
            <a:r>
              <a:rPr lang="en-IT" dirty="0">
                <a:sym typeface="Wingdings" pitchFamily="2" charset="2"/>
              </a:rPr>
              <a:t> better for HCAL)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932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7CC-6512-F745-BF44-32EE9C46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949D3-1EEE-9840-949D-9E0E395D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970"/>
            <a:ext cx="8436429" cy="54537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T" sz="5100" dirty="0"/>
              <a:t>Detector Design with Machine Learning techniques: </a:t>
            </a:r>
            <a:r>
              <a:rPr lang="en-IT" sz="5100" b="1" dirty="0"/>
              <a:t>MODE</a:t>
            </a:r>
            <a:endParaRPr lang="en-IT" i="1" dirty="0"/>
          </a:p>
          <a:p>
            <a:r>
              <a:rPr lang="en-GB" sz="3800" dirty="0"/>
              <a:t>MODE is a collaboration of physicists and computer scientists with the goal to use the differentiable programming for the optimization of the detector design for particle physics applications.</a:t>
            </a:r>
          </a:p>
          <a:p>
            <a:pPr fontAlgn="base"/>
            <a:r>
              <a:rPr lang="en-GB" sz="3800" i="1" dirty="0"/>
              <a:t>the aim is to develop a modular, customizable, and scalable, </a:t>
            </a:r>
            <a:r>
              <a:rPr lang="en-GB" sz="3800" b="1" i="1" dirty="0"/>
              <a:t>fully differentiable pipeline</a:t>
            </a:r>
            <a:r>
              <a:rPr lang="en-GB" sz="3800" i="1" dirty="0"/>
              <a:t> for the end-to-end optimization of articulated objective functions that model in full the true goals of experimental particle physics endeavours, to ensure optimal detector performance, analysis potential, and cost-effectiveness.</a:t>
            </a:r>
          </a:p>
          <a:p>
            <a:pPr fontAlgn="base"/>
            <a:r>
              <a:rPr lang="en-GB" sz="3800" dirty="0"/>
              <a:t>This approach is an </a:t>
            </a:r>
            <a:r>
              <a:rPr lang="en-GB" sz="3800" b="1" dirty="0"/>
              <a:t>alternative to the standard full simulation flow</a:t>
            </a:r>
            <a:r>
              <a:rPr lang="en-GB" sz="3800" dirty="0"/>
              <a:t> based:</a:t>
            </a:r>
          </a:p>
          <a:p>
            <a:pPr lvl="1" fontAlgn="base"/>
            <a:r>
              <a:rPr lang="en-GB" sz="3400" dirty="0"/>
              <a:t>radiation-matter interaction and detector geometry design with GEANT</a:t>
            </a:r>
          </a:p>
          <a:p>
            <a:pPr lvl="1" fontAlgn="base"/>
            <a:r>
              <a:rPr lang="en-GB" sz="3400" dirty="0"/>
              <a:t>Signal modelling with specific software (Garfield, Ansys)</a:t>
            </a:r>
          </a:p>
          <a:p>
            <a:pPr lvl="1" fontAlgn="base"/>
            <a:r>
              <a:rPr lang="en-GB" sz="3400" dirty="0"/>
              <a:t>Digitization</a:t>
            </a:r>
          </a:p>
          <a:p>
            <a:pPr lvl="1" fontAlgn="base"/>
            <a:r>
              <a:rPr lang="en-GB" sz="3400" dirty="0"/>
              <a:t>Reconstruction software (tracking, particle flow, PID)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sz="5100" dirty="0"/>
              <a:t>Proposal to open sigla in CSN-V: INFN-MODE</a:t>
            </a:r>
          </a:p>
          <a:p>
            <a:pPr fontAlgn="base"/>
            <a:r>
              <a:rPr lang="en-GB" sz="3800" dirty="0"/>
              <a:t>INFN supporting Machine Learning techniques for particle detector optimization</a:t>
            </a:r>
          </a:p>
          <a:p>
            <a:pPr fontAlgn="base"/>
            <a:r>
              <a:rPr lang="en-GB" sz="3800" dirty="0"/>
              <a:t>Accommodate requests to test the designed detectors with small prototypes</a:t>
            </a:r>
          </a:p>
          <a:p>
            <a:pPr fontAlgn="base"/>
            <a:endParaRPr lang="en-GB" dirty="0"/>
          </a:p>
          <a:p>
            <a:pPr marL="0" indent="0" algn="ctr" fontAlgn="base">
              <a:buNone/>
            </a:pPr>
            <a:r>
              <a:rPr lang="en-GB" sz="5100" dirty="0">
                <a:solidFill>
                  <a:srgbClr val="FF0000"/>
                </a:solidFill>
              </a:rPr>
              <a:t>We want to explore this possibility to design a HCAL for Muon Collider with MPGD-based active elements</a:t>
            </a:r>
          </a:p>
        </p:txBody>
      </p:sp>
    </p:spTree>
    <p:extLst>
      <p:ext uri="{BB962C8B-B14F-4D97-AF65-F5344CB8AC3E}">
        <p14:creationId xmlns:p14="http://schemas.microsoft.com/office/powerpoint/2010/main" val="216679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A61D-2A74-B140-ACF9-FFB666F0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b="1" dirty="0">
                <a:solidFill>
                  <a:srgbClr val="0070C0"/>
                </a:solidFill>
              </a:rPr>
              <a:t>Particle-Flow HCAL with MPGD:</a:t>
            </a:r>
            <a:br>
              <a:rPr lang="en-IT" dirty="0"/>
            </a:br>
            <a:r>
              <a:rPr lang="en-IT" sz="3200" i="1" dirty="0">
                <a:solidFill>
                  <a:srgbClr val="0070C0"/>
                </a:solidFill>
              </a:rPr>
              <a:t>what has been done so far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B99E-CF34-164D-8D9F-93E2E318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71114" cy="4525963"/>
          </a:xfrm>
        </p:spPr>
        <p:txBody>
          <a:bodyPr>
            <a:normAutofit fontScale="92500" lnSpcReduction="20000"/>
          </a:bodyPr>
          <a:lstStyle/>
          <a:p>
            <a:r>
              <a:rPr lang="en-IT" sz="2400" dirty="0"/>
              <a:t>Mainly Linear Collider (ep) driven effort (CALICE)</a:t>
            </a:r>
          </a:p>
          <a:p>
            <a:r>
              <a:rPr lang="en-IT" sz="2400" dirty="0"/>
              <a:t>Digital &amp; Semi-Digital HCAL (DHCAL – SDHCAL)</a:t>
            </a:r>
          </a:p>
          <a:p>
            <a:pPr lvl="1"/>
            <a:r>
              <a:rPr lang="en-IT" sz="2000" dirty="0"/>
              <a:t>Digital HCAL improves on Analog HCAL because less affected by Landau tails in energy distribution</a:t>
            </a:r>
          </a:p>
          <a:p>
            <a:pPr lvl="1"/>
            <a:r>
              <a:rPr lang="en-IT" sz="2000" dirty="0"/>
              <a:t>Further improvement by Semi-Digital approach to give different weight to high and low energy deposit with 1bit and 2bit ADCs</a:t>
            </a:r>
          </a:p>
          <a:p>
            <a:pPr lvl="1"/>
            <a:r>
              <a:rPr lang="en-IT" sz="2000" dirty="0"/>
              <a:t>Readout Pixel size studied so far: 1cm</a:t>
            </a:r>
            <a:r>
              <a:rPr lang="en-IT" sz="2000" baseline="30000" dirty="0"/>
              <a:t>2</a:t>
            </a:r>
          </a:p>
          <a:p>
            <a:pPr lvl="1"/>
            <a:r>
              <a:rPr lang="en-IT" sz="2000" dirty="0"/>
              <a:t>Gaseous detectors considered:</a:t>
            </a:r>
          </a:p>
          <a:p>
            <a:pPr lvl="2"/>
            <a:r>
              <a:rPr lang="en-IT" sz="2000" dirty="0"/>
              <a:t>Glass RPC &amp; MPGD: GEM, MM, RPWELL</a:t>
            </a:r>
          </a:p>
          <a:p>
            <a:r>
              <a:rPr lang="en-IT" sz="2800" b="1" dirty="0">
                <a:solidFill>
                  <a:schemeClr val="accent1"/>
                </a:solidFill>
              </a:rPr>
              <a:t>We will start from existing knowledge in the field</a:t>
            </a:r>
          </a:p>
          <a:p>
            <a:pPr lvl="1"/>
            <a:r>
              <a:rPr lang="en-GB" sz="2400" dirty="0"/>
              <a:t>H</a:t>
            </a:r>
            <a:r>
              <a:rPr lang="en-IT" sz="2400" dirty="0"/>
              <a:t>owever not clear wich MPGD is MPGD of choice</a:t>
            </a:r>
          </a:p>
          <a:p>
            <a:pPr lvl="2"/>
            <a:r>
              <a:rPr lang="en-GB" sz="2000" i="1" dirty="0">
                <a:solidFill>
                  <a:schemeClr val="accent1"/>
                </a:solidFill>
              </a:rPr>
              <a:t>W</a:t>
            </a:r>
            <a:r>
              <a:rPr lang="en-IT" sz="2000" i="1" dirty="0">
                <a:solidFill>
                  <a:schemeClr val="accent1"/>
                </a:solidFill>
              </a:rPr>
              <a:t>ant to test </a:t>
            </a:r>
            <a:r>
              <a:rPr lang="en-IT" sz="2000" i="1" u="sng" dirty="0">
                <a:solidFill>
                  <a:schemeClr val="accent1"/>
                </a:solidFill>
              </a:rPr>
              <a:t>objectively</a:t>
            </a:r>
            <a:r>
              <a:rPr lang="en-IT" sz="2000" i="1" dirty="0">
                <a:solidFill>
                  <a:schemeClr val="accent1"/>
                </a:solidFill>
              </a:rPr>
              <a:t> different technologies</a:t>
            </a:r>
          </a:p>
          <a:p>
            <a:pPr lvl="1"/>
            <a:r>
              <a:rPr lang="en-IT" sz="2400" i="1" dirty="0">
                <a:solidFill>
                  <a:schemeClr val="accent1"/>
                </a:solidFill>
              </a:rPr>
              <a:t>Want to understand the </a:t>
            </a:r>
            <a:r>
              <a:rPr lang="en-IT" sz="2400" i="1" u="sng" dirty="0">
                <a:solidFill>
                  <a:schemeClr val="accent1"/>
                </a:solidFill>
              </a:rPr>
              <a:t>time resolution</a:t>
            </a:r>
            <a:r>
              <a:rPr lang="en-IT" sz="2400" i="1" dirty="0">
                <a:solidFill>
                  <a:schemeClr val="accent1"/>
                </a:solidFill>
              </a:rPr>
              <a:t> </a:t>
            </a:r>
            <a:r>
              <a:rPr lang="en-IT" sz="2400" dirty="0"/>
              <a:t>achievable </a:t>
            </a:r>
            <a:br>
              <a:rPr lang="en-IT" sz="2400" dirty="0"/>
            </a:br>
            <a:r>
              <a:rPr lang="en-IT" sz="2400" dirty="0"/>
              <a:t>for hadronic showers with standard MPGDs </a:t>
            </a:r>
            <a:br>
              <a:rPr lang="en-IT" sz="2400" dirty="0"/>
            </a:br>
            <a:r>
              <a:rPr lang="en-IT" sz="1900" i="1" dirty="0"/>
              <a:t>… and leave some room for MPGD R&amp;D in future … FTM</a:t>
            </a:r>
          </a:p>
          <a:p>
            <a:pPr lvl="1"/>
            <a:endParaRPr lang="en-IT" sz="2400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907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4B93-7BB0-B840-9C32-0CAFD898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Design of MPGD-based HCAL cell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94D1A-59D5-8B41-AA41-E794DA0C03B0}"/>
              </a:ext>
            </a:extLst>
          </p:cNvPr>
          <p:cNvSpPr/>
          <p:nvPr/>
        </p:nvSpPr>
        <p:spPr>
          <a:xfrm>
            <a:off x="497711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8D517-20A6-5B4F-9D46-741C0A101602}"/>
              </a:ext>
            </a:extLst>
          </p:cNvPr>
          <p:cNvSpPr/>
          <p:nvPr/>
        </p:nvSpPr>
        <p:spPr>
          <a:xfrm>
            <a:off x="1333017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666A8-E0BB-154C-90EA-7927208DEEF0}"/>
              </a:ext>
            </a:extLst>
          </p:cNvPr>
          <p:cNvSpPr/>
          <p:nvPr/>
        </p:nvSpPr>
        <p:spPr>
          <a:xfrm>
            <a:off x="2168323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696F0-4C52-8C49-935E-891E8CBE355C}"/>
              </a:ext>
            </a:extLst>
          </p:cNvPr>
          <p:cNvSpPr/>
          <p:nvPr/>
        </p:nvSpPr>
        <p:spPr>
          <a:xfrm>
            <a:off x="3003629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7AB0C-8819-0C4E-9A3A-E6676A6E2618}"/>
              </a:ext>
            </a:extLst>
          </p:cNvPr>
          <p:cNvSpPr/>
          <p:nvPr/>
        </p:nvSpPr>
        <p:spPr>
          <a:xfrm>
            <a:off x="3856295" y="1574157"/>
            <a:ext cx="358816" cy="25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AD94-1CF8-AC49-A42B-3AFD42A7EDB2}"/>
              </a:ext>
            </a:extLst>
          </p:cNvPr>
          <p:cNvSpPr/>
          <p:nvPr/>
        </p:nvSpPr>
        <p:spPr>
          <a:xfrm>
            <a:off x="915364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3A95B-CB1B-9544-B686-9C5D87051D4E}"/>
              </a:ext>
            </a:extLst>
          </p:cNvPr>
          <p:cNvSpPr/>
          <p:nvPr/>
        </p:nvSpPr>
        <p:spPr>
          <a:xfrm>
            <a:off x="1750670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221AF-6B80-A144-A440-8BB80D682727}"/>
              </a:ext>
            </a:extLst>
          </p:cNvPr>
          <p:cNvSpPr/>
          <p:nvPr/>
        </p:nvSpPr>
        <p:spPr>
          <a:xfrm>
            <a:off x="2585976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75AA8-A971-A648-BDC4-E6C5F694D2E9}"/>
              </a:ext>
            </a:extLst>
          </p:cNvPr>
          <p:cNvSpPr/>
          <p:nvPr/>
        </p:nvSpPr>
        <p:spPr>
          <a:xfrm>
            <a:off x="3429962" y="1574157"/>
            <a:ext cx="358816" cy="25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0891A6-98E5-9B46-ACBD-49863106BF9C}"/>
              </a:ext>
            </a:extLst>
          </p:cNvPr>
          <p:cNvSpPr/>
          <p:nvPr/>
        </p:nvSpPr>
        <p:spPr>
          <a:xfrm>
            <a:off x="915364" y="4155311"/>
            <a:ext cx="2514598" cy="2500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D755A-FB0E-7245-BB49-EEAC31904A92}"/>
              </a:ext>
            </a:extLst>
          </p:cNvPr>
          <p:cNvSpPr/>
          <p:nvPr/>
        </p:nvSpPr>
        <p:spPr>
          <a:xfrm>
            <a:off x="1274180" y="4618299"/>
            <a:ext cx="1729449" cy="16980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6E5747-3537-E342-843F-D7E1409C725A}"/>
              </a:ext>
            </a:extLst>
          </p:cNvPr>
          <p:cNvGrpSpPr/>
          <p:nvPr/>
        </p:nvGrpSpPr>
        <p:grpSpPr>
          <a:xfrm>
            <a:off x="3171462" y="5549539"/>
            <a:ext cx="1273215" cy="821802"/>
            <a:chOff x="3171462" y="5549539"/>
            <a:chExt cx="1273215" cy="8218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0AACAC-9355-8E45-8DBD-431681D4051B}"/>
                </a:ext>
              </a:extLst>
            </p:cNvPr>
            <p:cNvSpPr/>
            <p:nvPr/>
          </p:nvSpPr>
          <p:spPr>
            <a:xfrm>
              <a:off x="3171462" y="5549539"/>
              <a:ext cx="1273215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1FA48A-FDCE-3746-A529-654FED6DF5EE}"/>
                </a:ext>
              </a:extLst>
            </p:cNvPr>
            <p:cNvSpPr/>
            <p:nvPr/>
          </p:nvSpPr>
          <p:spPr>
            <a:xfrm rot="5400000" flipV="1">
              <a:off x="2973343" y="593758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03AD55-0271-7645-A032-8FC7EFC584B4}"/>
                </a:ext>
              </a:extLst>
            </p:cNvPr>
            <p:cNvSpPr/>
            <p:nvPr/>
          </p:nvSpPr>
          <p:spPr>
            <a:xfrm rot="5400000">
              <a:off x="3323678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BC872-8E46-2146-A975-D90EC009E6DD}"/>
                </a:ext>
              </a:extLst>
            </p:cNvPr>
            <p:cNvSpPr/>
            <p:nvPr/>
          </p:nvSpPr>
          <p:spPr>
            <a:xfrm rot="5400000">
              <a:off x="3590219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263591-8DC9-FB4C-B09A-2E15C3B00466}"/>
                </a:ext>
              </a:extLst>
            </p:cNvPr>
            <p:cNvSpPr/>
            <p:nvPr/>
          </p:nvSpPr>
          <p:spPr>
            <a:xfrm rot="5400000">
              <a:off x="3856760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DF10DC-E275-804D-90C5-3040E3EEEFF1}"/>
                </a:ext>
              </a:extLst>
            </p:cNvPr>
            <p:cNvSpPr/>
            <p:nvPr/>
          </p:nvSpPr>
          <p:spPr>
            <a:xfrm rot="5400000">
              <a:off x="4110755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0D78F5-AE13-C04A-888F-524D2BDD8066}"/>
                </a:ext>
              </a:extLst>
            </p:cNvPr>
            <p:cNvSpPr/>
            <p:nvPr/>
          </p:nvSpPr>
          <p:spPr>
            <a:xfrm>
              <a:off x="3429962" y="6081693"/>
              <a:ext cx="358536" cy="19356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 dirty="0">
                  <a:solidFill>
                    <a:schemeClr val="tx1"/>
                  </a:solidFill>
                </a:rPr>
                <a:t>LV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D41D7D-338F-294F-B62B-3C6E52AB27E6}"/>
                </a:ext>
              </a:extLst>
            </p:cNvPr>
            <p:cNvSpPr/>
            <p:nvPr/>
          </p:nvSpPr>
          <p:spPr>
            <a:xfrm>
              <a:off x="4028268" y="6090970"/>
              <a:ext cx="358536" cy="1935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C19F08-0870-5746-B4E5-FF2021E05241}"/>
              </a:ext>
            </a:extLst>
          </p:cNvPr>
          <p:cNvSpPr txBox="1"/>
          <p:nvPr/>
        </p:nvSpPr>
        <p:spPr>
          <a:xfrm>
            <a:off x="1380762" y="4759311"/>
            <a:ext cx="1684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MPGD</a:t>
            </a:r>
            <a:br>
              <a:rPr lang="en-IT" dirty="0"/>
            </a:br>
            <a:r>
              <a:rPr lang="en-IT" dirty="0"/>
              <a:t>10 x 10 cm</a:t>
            </a:r>
            <a:r>
              <a:rPr lang="en-IT" baseline="30000" dirty="0"/>
              <a:t>2</a:t>
            </a:r>
            <a:br>
              <a:rPr lang="en-IT" dirty="0"/>
            </a:br>
            <a:r>
              <a:rPr lang="en-IT" dirty="0"/>
              <a:t>- uRWELL</a:t>
            </a:r>
            <a:br>
              <a:rPr lang="en-IT" dirty="0"/>
            </a:br>
            <a:r>
              <a:rPr lang="en-IT" dirty="0"/>
              <a:t>- MM-resistivo</a:t>
            </a:r>
          </a:p>
          <a:p>
            <a:r>
              <a:rPr lang="en-IT" dirty="0"/>
              <a:t>- GEM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F59EE5-3833-7145-BF0D-24FFF9563CA9}"/>
              </a:ext>
            </a:extLst>
          </p:cNvPr>
          <p:cNvGrpSpPr/>
          <p:nvPr/>
        </p:nvGrpSpPr>
        <p:grpSpPr>
          <a:xfrm rot="5400000">
            <a:off x="1470949" y="6215606"/>
            <a:ext cx="428264" cy="821802"/>
            <a:chOff x="3171463" y="4618299"/>
            <a:chExt cx="428264" cy="82180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992E28-A332-434A-8BBF-438AA4ABFA69}"/>
                </a:ext>
              </a:extLst>
            </p:cNvPr>
            <p:cNvSpPr/>
            <p:nvPr/>
          </p:nvSpPr>
          <p:spPr>
            <a:xfrm>
              <a:off x="3171463" y="4618299"/>
              <a:ext cx="428264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564DB9-7928-4C49-B206-DE40E23C9ED1}"/>
                </a:ext>
              </a:extLst>
            </p:cNvPr>
            <p:cNvSpPr/>
            <p:nvPr/>
          </p:nvSpPr>
          <p:spPr>
            <a:xfrm rot="5400000" flipV="1">
              <a:off x="2973343" y="500634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3BD4A8-FFDB-D242-B8D0-6EAB1BD59E2F}"/>
              </a:ext>
            </a:extLst>
          </p:cNvPr>
          <p:cNvGrpSpPr/>
          <p:nvPr/>
        </p:nvGrpSpPr>
        <p:grpSpPr>
          <a:xfrm rot="5400000">
            <a:off x="2371844" y="6215606"/>
            <a:ext cx="428264" cy="821802"/>
            <a:chOff x="3171463" y="4618299"/>
            <a:chExt cx="428264" cy="8218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8686AD-C140-7249-918C-C070009B0FFB}"/>
                </a:ext>
              </a:extLst>
            </p:cNvPr>
            <p:cNvSpPr/>
            <p:nvPr/>
          </p:nvSpPr>
          <p:spPr>
            <a:xfrm>
              <a:off x="3171463" y="4618299"/>
              <a:ext cx="428264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7BDE25-5C73-7D49-8075-324112EC6375}"/>
                </a:ext>
              </a:extLst>
            </p:cNvPr>
            <p:cNvSpPr/>
            <p:nvPr/>
          </p:nvSpPr>
          <p:spPr>
            <a:xfrm rot="5400000" flipV="1">
              <a:off x="2973343" y="500634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9484C-B54A-2947-AF0D-20C27D5BA804}"/>
              </a:ext>
            </a:extLst>
          </p:cNvPr>
          <p:cNvGrpSpPr/>
          <p:nvPr/>
        </p:nvGrpSpPr>
        <p:grpSpPr>
          <a:xfrm>
            <a:off x="3171462" y="4601738"/>
            <a:ext cx="1273215" cy="821802"/>
            <a:chOff x="3171462" y="5549539"/>
            <a:chExt cx="1273215" cy="82180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10B0FF-F726-A44F-8E58-79FD5726F87B}"/>
                </a:ext>
              </a:extLst>
            </p:cNvPr>
            <p:cNvSpPr/>
            <p:nvPr/>
          </p:nvSpPr>
          <p:spPr>
            <a:xfrm>
              <a:off x="3171462" y="5549539"/>
              <a:ext cx="1273215" cy="8218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9D52FB-7EF2-8648-8517-E06332CDBAD7}"/>
                </a:ext>
              </a:extLst>
            </p:cNvPr>
            <p:cNvSpPr/>
            <p:nvPr/>
          </p:nvSpPr>
          <p:spPr>
            <a:xfrm rot="5400000" flipV="1">
              <a:off x="2973343" y="5937580"/>
              <a:ext cx="648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A52079-E03D-8C45-9F27-A083917F20A5}"/>
                </a:ext>
              </a:extLst>
            </p:cNvPr>
            <p:cNvSpPr/>
            <p:nvPr/>
          </p:nvSpPr>
          <p:spPr>
            <a:xfrm rot="5400000">
              <a:off x="3323678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A7B3E8-6422-F542-9D35-769884BB8D39}"/>
                </a:ext>
              </a:extLst>
            </p:cNvPr>
            <p:cNvSpPr/>
            <p:nvPr/>
          </p:nvSpPr>
          <p:spPr>
            <a:xfrm rot="5400000">
              <a:off x="3590219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016802-7517-0D41-AD26-1D8BF059855A}"/>
                </a:ext>
              </a:extLst>
            </p:cNvPr>
            <p:cNvSpPr/>
            <p:nvPr/>
          </p:nvSpPr>
          <p:spPr>
            <a:xfrm rot="5400000">
              <a:off x="3856760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765D89-372F-A442-8FDB-72D30D69D9E4}"/>
                </a:ext>
              </a:extLst>
            </p:cNvPr>
            <p:cNvSpPr/>
            <p:nvPr/>
          </p:nvSpPr>
          <p:spPr>
            <a:xfrm rot="5400000">
              <a:off x="4110755" y="5718835"/>
              <a:ext cx="358536" cy="19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625C8D-2DAF-994B-8298-B156D8CD29BB}"/>
                </a:ext>
              </a:extLst>
            </p:cNvPr>
            <p:cNvSpPr/>
            <p:nvPr/>
          </p:nvSpPr>
          <p:spPr>
            <a:xfrm>
              <a:off x="3429962" y="6081693"/>
              <a:ext cx="358536" cy="19356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063359-7E30-8049-8A14-F20FF20D6C3C}"/>
                </a:ext>
              </a:extLst>
            </p:cNvPr>
            <p:cNvSpPr/>
            <p:nvPr/>
          </p:nvSpPr>
          <p:spPr>
            <a:xfrm>
              <a:off x="4028268" y="6090970"/>
              <a:ext cx="358536" cy="19356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BC82B49-B14C-5F4A-8551-2AB5737376F3}"/>
              </a:ext>
            </a:extLst>
          </p:cNvPr>
          <p:cNvSpPr txBox="1"/>
          <p:nvPr/>
        </p:nvSpPr>
        <p:spPr>
          <a:xfrm>
            <a:off x="3406165" y="5626312"/>
            <a:ext cx="95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4 FATIC</a:t>
            </a:r>
            <a:r>
              <a:rPr lang="en-IT" baseline="-250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53B05C-FAC5-F845-AAF7-156B7E2D9620}"/>
              </a:ext>
            </a:extLst>
          </p:cNvPr>
          <p:cNvSpPr txBox="1"/>
          <p:nvPr/>
        </p:nvSpPr>
        <p:spPr>
          <a:xfrm>
            <a:off x="3387369" y="4677751"/>
            <a:ext cx="95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4 FATIC</a:t>
            </a:r>
            <a:r>
              <a:rPr lang="en-IT" baseline="-250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208719-3826-F64D-B0E1-3D06A7788578}"/>
              </a:ext>
            </a:extLst>
          </p:cNvPr>
          <p:cNvSpPr txBox="1"/>
          <p:nvPr/>
        </p:nvSpPr>
        <p:spPr>
          <a:xfrm rot="16200000">
            <a:off x="2893063" y="5852357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E1DC9-828E-DC4F-BB27-9BC660434313}"/>
              </a:ext>
            </a:extLst>
          </p:cNvPr>
          <p:cNvSpPr txBox="1"/>
          <p:nvPr/>
        </p:nvSpPr>
        <p:spPr>
          <a:xfrm rot="16200000">
            <a:off x="2893063" y="4919743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7B0ED4-4C6B-5940-9CE8-53E7EB0C945D}"/>
              </a:ext>
            </a:extLst>
          </p:cNvPr>
          <p:cNvSpPr/>
          <p:nvPr/>
        </p:nvSpPr>
        <p:spPr>
          <a:xfrm>
            <a:off x="3429962" y="5133892"/>
            <a:ext cx="358536" cy="1935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solidFill>
                  <a:schemeClr val="tx1"/>
                </a:solidFill>
              </a:rPr>
              <a:t>LV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6E6103-79EA-7549-B2A9-7B8132952507}"/>
              </a:ext>
            </a:extLst>
          </p:cNvPr>
          <p:cNvSpPr txBox="1"/>
          <p:nvPr/>
        </p:nvSpPr>
        <p:spPr>
          <a:xfrm>
            <a:off x="2262244" y="6345763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07F788-7B0A-A545-AB3B-D9D61C6B057A}"/>
              </a:ext>
            </a:extLst>
          </p:cNvPr>
          <p:cNvSpPr txBox="1"/>
          <p:nvPr/>
        </p:nvSpPr>
        <p:spPr>
          <a:xfrm>
            <a:off x="1358513" y="6349014"/>
            <a:ext cx="647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800" i="1" dirty="0"/>
              <a:t>connector</a:t>
            </a:r>
          </a:p>
        </p:txBody>
      </p:sp>
      <p:pic>
        <p:nvPicPr>
          <p:cNvPr id="67" name="Picture 6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8FBAF8-8760-F341-9F34-F1D51E495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0" r="1"/>
          <a:stretch/>
        </p:blipFill>
        <p:spPr>
          <a:xfrm>
            <a:off x="6345044" y="4300253"/>
            <a:ext cx="2612903" cy="2395443"/>
          </a:xfrm>
          <a:prstGeom prst="rect">
            <a:avLst/>
          </a:prstGeom>
        </p:spPr>
      </p:pic>
      <p:sp>
        <p:nvSpPr>
          <p:cNvPr id="72" name="Freeform 71">
            <a:extLst>
              <a:ext uri="{FF2B5EF4-FFF2-40B4-BE49-F238E27FC236}">
                <a16:creationId xmlns:a16="http://schemas.microsoft.com/office/drawing/2014/main" id="{99BFCFA5-F04E-5E45-AE8F-2013866764DF}"/>
              </a:ext>
            </a:extLst>
          </p:cNvPr>
          <p:cNvSpPr/>
          <p:nvPr/>
        </p:nvSpPr>
        <p:spPr>
          <a:xfrm flipH="1">
            <a:off x="4345166" y="5252323"/>
            <a:ext cx="2081753" cy="297214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72495B2-FCEA-364D-AF09-34764F6B64AE}"/>
              </a:ext>
            </a:extLst>
          </p:cNvPr>
          <p:cNvSpPr/>
          <p:nvPr/>
        </p:nvSpPr>
        <p:spPr>
          <a:xfrm flipH="1" flipV="1">
            <a:off x="4386804" y="5675533"/>
            <a:ext cx="2040116" cy="529463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FEB1B1-AA36-D546-B47E-38EFA56DC56B}"/>
              </a:ext>
            </a:extLst>
          </p:cNvPr>
          <p:cNvSpPr/>
          <p:nvPr/>
        </p:nvSpPr>
        <p:spPr>
          <a:xfrm>
            <a:off x="6426919" y="4393580"/>
            <a:ext cx="2003403" cy="1601304"/>
          </a:xfrm>
          <a:prstGeom prst="rect">
            <a:avLst/>
          </a:prstGeom>
          <a:solidFill>
            <a:srgbClr val="4472C4">
              <a:alpha val="23922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N</a:t>
            </a:r>
            <a:r>
              <a:rPr lang="en-IT" b="1" dirty="0">
                <a:solidFill>
                  <a:srgbClr val="7030A0"/>
                </a:solidFill>
              </a:rPr>
              <a:t>ew concentrator boards for MOSAIC </a:t>
            </a:r>
            <a:br>
              <a:rPr lang="en-IT" b="1" dirty="0">
                <a:solidFill>
                  <a:schemeClr val="accent1"/>
                </a:solidFill>
              </a:rPr>
            </a:br>
            <a:br>
              <a:rPr lang="en-IT" dirty="0">
                <a:solidFill>
                  <a:schemeClr val="accent1"/>
                </a:solidFill>
              </a:rPr>
            </a:br>
            <a:br>
              <a:rPr lang="en-IT" dirty="0">
                <a:solidFill>
                  <a:schemeClr val="accent1"/>
                </a:solidFill>
              </a:rPr>
            </a:br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5D24B9-710F-7D46-AD35-BE566363B9D1}"/>
              </a:ext>
            </a:extLst>
          </p:cNvPr>
          <p:cNvSpPr txBox="1"/>
          <p:nvPr/>
        </p:nvSpPr>
        <p:spPr>
          <a:xfrm>
            <a:off x="4463051" y="4626483"/>
            <a:ext cx="143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P</a:t>
            </a:r>
            <a:r>
              <a:rPr lang="en-IT" sz="1400" i="1" dirty="0"/>
              <a:t>lugincards with 4 FATIC2 chips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A5A78E-D092-F748-8483-8A6ABA8B2987}"/>
              </a:ext>
            </a:extLst>
          </p:cNvPr>
          <p:cNvCxnSpPr>
            <a:cxnSpLocks/>
          </p:cNvCxnSpPr>
          <p:nvPr/>
        </p:nvCxnSpPr>
        <p:spPr>
          <a:xfrm>
            <a:off x="917483" y="4063068"/>
            <a:ext cx="365217" cy="22532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734E4C-83D4-D34A-A1A0-E56F196D87EF}"/>
              </a:ext>
            </a:extLst>
          </p:cNvPr>
          <p:cNvCxnSpPr>
            <a:cxnSpLocks/>
          </p:cNvCxnSpPr>
          <p:nvPr/>
        </p:nvCxnSpPr>
        <p:spPr>
          <a:xfrm>
            <a:off x="1282700" y="4083435"/>
            <a:ext cx="1718212" cy="5183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39C9D5F-4524-D646-A664-552DAFCFB6BA}"/>
              </a:ext>
            </a:extLst>
          </p:cNvPr>
          <p:cNvSpPr txBox="1"/>
          <p:nvPr/>
        </p:nvSpPr>
        <p:spPr>
          <a:xfrm rot="16200000">
            <a:off x="-40182" y="267033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91898F-BA48-6847-9978-8942994C37C3}"/>
              </a:ext>
            </a:extLst>
          </p:cNvPr>
          <p:cNvSpPr txBox="1"/>
          <p:nvPr/>
        </p:nvSpPr>
        <p:spPr>
          <a:xfrm rot="16200000">
            <a:off x="833590" y="2701372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256CA3-5C88-0943-AC88-C9BB3F681553}"/>
              </a:ext>
            </a:extLst>
          </p:cNvPr>
          <p:cNvSpPr txBox="1"/>
          <p:nvPr/>
        </p:nvSpPr>
        <p:spPr>
          <a:xfrm rot="16200000">
            <a:off x="1630057" y="2701372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2312200-CD35-FA4E-BF44-76F00A2605CF}"/>
              </a:ext>
            </a:extLst>
          </p:cNvPr>
          <p:cNvSpPr txBox="1"/>
          <p:nvPr/>
        </p:nvSpPr>
        <p:spPr>
          <a:xfrm rot="16200000">
            <a:off x="2454161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7831E9-DA53-A848-A2DD-D735066BDD63}"/>
              </a:ext>
            </a:extLst>
          </p:cNvPr>
          <p:cNvSpPr txBox="1"/>
          <p:nvPr/>
        </p:nvSpPr>
        <p:spPr>
          <a:xfrm rot="16200000">
            <a:off x="3322053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absorber</a:t>
            </a:r>
            <a:endParaRPr lang="en-IT" sz="1400" i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4BB5FC-5D22-6E45-9FE1-BF379DF337B5}"/>
              </a:ext>
            </a:extLst>
          </p:cNvPr>
          <p:cNvSpPr txBox="1"/>
          <p:nvPr/>
        </p:nvSpPr>
        <p:spPr>
          <a:xfrm rot="16200000">
            <a:off x="376550" y="2701371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99FD6B-65D0-5643-AE3B-3DA54C66D95E}"/>
              </a:ext>
            </a:extLst>
          </p:cNvPr>
          <p:cNvSpPr txBox="1"/>
          <p:nvPr/>
        </p:nvSpPr>
        <p:spPr>
          <a:xfrm rot="16200000">
            <a:off x="1207990" y="274952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D57071-8CE7-8544-850F-47F64C56DD17}"/>
              </a:ext>
            </a:extLst>
          </p:cNvPr>
          <p:cNvSpPr txBox="1"/>
          <p:nvPr/>
        </p:nvSpPr>
        <p:spPr>
          <a:xfrm rot="16200000">
            <a:off x="2045767" y="2764975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8B8328-571A-C540-B180-69B76F005BE9}"/>
              </a:ext>
            </a:extLst>
          </p:cNvPr>
          <p:cNvSpPr txBox="1"/>
          <p:nvPr/>
        </p:nvSpPr>
        <p:spPr>
          <a:xfrm rot="16200000">
            <a:off x="2898298" y="2764974"/>
            <a:ext cx="143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mpgd</a:t>
            </a:r>
            <a:endParaRPr lang="en-IT" sz="1400" i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DE0015-68B1-C34B-9451-9C1801236EA6}"/>
              </a:ext>
            </a:extLst>
          </p:cNvPr>
          <p:cNvSpPr txBox="1"/>
          <p:nvPr/>
        </p:nvSpPr>
        <p:spPr>
          <a:xfrm>
            <a:off x="1016710" y="3755360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4F9B30-228C-464B-8560-F22FBF2B813F}"/>
              </a:ext>
            </a:extLst>
          </p:cNvPr>
          <p:cNvSpPr txBox="1"/>
          <p:nvPr/>
        </p:nvSpPr>
        <p:spPr>
          <a:xfrm>
            <a:off x="1861319" y="3751520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451E94-66B5-1640-A246-FA69AE8673C2}"/>
              </a:ext>
            </a:extLst>
          </p:cNvPr>
          <p:cNvSpPr txBox="1"/>
          <p:nvPr/>
        </p:nvSpPr>
        <p:spPr>
          <a:xfrm>
            <a:off x="2686057" y="3759541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A9D98C-2F44-1146-89C9-F6E34658ED37}"/>
              </a:ext>
            </a:extLst>
          </p:cNvPr>
          <p:cNvSpPr txBox="1"/>
          <p:nvPr/>
        </p:nvSpPr>
        <p:spPr>
          <a:xfrm>
            <a:off x="3532220" y="3774813"/>
            <a:ext cx="15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i="1" dirty="0"/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EBB9E3-3635-BB49-8BE5-28FC7EB56426}"/>
              </a:ext>
            </a:extLst>
          </p:cNvPr>
          <p:cNvSpPr txBox="1"/>
          <p:nvPr/>
        </p:nvSpPr>
        <p:spPr>
          <a:xfrm>
            <a:off x="3381434" y="6389226"/>
            <a:ext cx="283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8 LVDS: 1RX  1Clk  4TX 1 F-OR 1 Reset</a:t>
            </a:r>
            <a:br>
              <a:rPr lang="en-US" sz="1200" i="1" dirty="0"/>
            </a:br>
            <a:endParaRPr lang="en-IT" sz="1200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EB9F1E-B4E5-CA4F-8060-DA78E0643623}"/>
              </a:ext>
            </a:extLst>
          </p:cNvPr>
          <p:cNvSpPr txBox="1"/>
          <p:nvPr/>
        </p:nvSpPr>
        <p:spPr>
          <a:xfrm>
            <a:off x="4640645" y="1340387"/>
            <a:ext cx="4059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would like to test different MPGD technologies in a small-size stack with Stainless steel absorbers: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Resistive Micromegas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Resistive micro-RWELL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Triple-GEM detectors</a:t>
            </a:r>
          </a:p>
          <a:p>
            <a:r>
              <a:rPr lang="en-US" dirty="0"/>
              <a:t>Read out all detectors with same FE electronics. Exploit new Front-End </a:t>
            </a:r>
            <a:r>
              <a:rPr lang="en-US" dirty="0" err="1"/>
              <a:t>asic</a:t>
            </a:r>
            <a:r>
              <a:rPr lang="en-US" dirty="0"/>
              <a:t> designed for FTM: FATIC (Time measurement + Charge measurement)</a:t>
            </a:r>
            <a:endParaRPr lang="en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EFE3D-C29D-F44D-824D-F55145857115}"/>
              </a:ext>
            </a:extLst>
          </p:cNvPr>
          <p:cNvSpPr txBox="1"/>
          <p:nvPr/>
        </p:nvSpPr>
        <p:spPr>
          <a:xfrm>
            <a:off x="6217729" y="6049365"/>
            <a:ext cx="12732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600" dirty="0"/>
              <a:t>MOSAIC </a:t>
            </a:r>
            <a:br>
              <a:rPr lang="en-IT" sz="1600" dirty="0"/>
            </a:br>
            <a:r>
              <a:rPr lang="en-IT" sz="1600" dirty="0"/>
              <a:t>FPGA-board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C8D92BE-1529-E246-8D42-924D71A15DC4}"/>
              </a:ext>
            </a:extLst>
          </p:cNvPr>
          <p:cNvSpPr/>
          <p:nvPr/>
        </p:nvSpPr>
        <p:spPr>
          <a:xfrm>
            <a:off x="3219510" y="5769436"/>
            <a:ext cx="3207413" cy="886007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5E895F05-4AB7-AB4E-9200-1C383B1C6CDE}"/>
              </a:ext>
            </a:extLst>
          </p:cNvPr>
          <p:cNvSpPr/>
          <p:nvPr/>
        </p:nvSpPr>
        <p:spPr>
          <a:xfrm>
            <a:off x="3219510" y="5895435"/>
            <a:ext cx="3207414" cy="843285"/>
          </a:xfrm>
          <a:custGeom>
            <a:avLst/>
            <a:gdLst>
              <a:gd name="connsiteX0" fmla="*/ 0 w 3021980"/>
              <a:gd name="connsiteY0" fmla="*/ 714170 h 717351"/>
              <a:gd name="connsiteX1" fmla="*/ 2709746 w 3021980"/>
              <a:gd name="connsiteY1" fmla="*/ 624960 h 717351"/>
              <a:gd name="connsiteX2" fmla="*/ 2598234 w 3021980"/>
              <a:gd name="connsiteY2" fmla="*/ 100853 h 717351"/>
              <a:gd name="connsiteX3" fmla="*/ 3021980 w 3021980"/>
              <a:gd name="connsiteY3" fmla="*/ 492 h 71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980" h="717351">
                <a:moveTo>
                  <a:pt x="0" y="714170"/>
                </a:moveTo>
                <a:cubicBezTo>
                  <a:pt x="1138353" y="720674"/>
                  <a:pt x="2276707" y="727179"/>
                  <a:pt x="2709746" y="624960"/>
                </a:cubicBezTo>
                <a:cubicBezTo>
                  <a:pt x="3142785" y="522741"/>
                  <a:pt x="2546195" y="204931"/>
                  <a:pt x="2598234" y="100853"/>
                </a:cubicBezTo>
                <a:cubicBezTo>
                  <a:pt x="2650273" y="-3225"/>
                  <a:pt x="2836126" y="-1367"/>
                  <a:pt x="3021980" y="492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861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3D46-16E2-4348-BBC2-54296CBB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0070C0"/>
                </a:solidFill>
              </a:rPr>
              <a:t>Financial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130A-AB4F-4C45-85DA-106DAC09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IT" b="1" dirty="0">
                <a:solidFill>
                  <a:srgbClr val="0070C0"/>
                </a:solidFill>
              </a:rPr>
              <a:t>RD_Mucoll:</a:t>
            </a:r>
          </a:p>
          <a:p>
            <a:pPr lvl="1"/>
            <a:r>
              <a:rPr lang="en-IT" dirty="0"/>
              <a:t>10kEUR for 2 resistive Micro-Megas (MM)</a:t>
            </a:r>
          </a:p>
          <a:p>
            <a:pPr lvl="2"/>
            <a:r>
              <a:rPr lang="en-GB" dirty="0"/>
              <a:t>D</a:t>
            </a:r>
            <a:r>
              <a:rPr lang="en-IT" dirty="0"/>
              <a:t>esign provided by Mauro Iodice (RM3)</a:t>
            </a:r>
          </a:p>
          <a:p>
            <a:pPr lvl="1"/>
            <a:r>
              <a:rPr lang="en-IT" dirty="0"/>
              <a:t>7kEUR for Electronics to read-out 2 MM:</a:t>
            </a:r>
          </a:p>
          <a:p>
            <a:pPr lvl="2"/>
            <a:r>
              <a:rPr lang="en-IT" dirty="0"/>
              <a:t>4kEUR for 10 plugincards</a:t>
            </a:r>
          </a:p>
          <a:p>
            <a:pPr lvl="2"/>
            <a:r>
              <a:rPr lang="en-IT" dirty="0"/>
              <a:t>2kEUR for concentrator board</a:t>
            </a:r>
          </a:p>
          <a:p>
            <a:pPr lvl="2"/>
            <a:r>
              <a:rPr lang="en-IT" dirty="0"/>
              <a:t>1kEUR for high-speed cables</a:t>
            </a:r>
          </a:p>
          <a:p>
            <a:endParaRPr lang="en-IT" dirty="0"/>
          </a:p>
          <a:p>
            <a:r>
              <a:rPr lang="en-IT" b="1" dirty="0">
                <a:solidFill>
                  <a:srgbClr val="0070C0"/>
                </a:solidFill>
              </a:rPr>
              <a:t>INFN-mode:</a:t>
            </a:r>
          </a:p>
          <a:p>
            <a:pPr lvl="1"/>
            <a:r>
              <a:rPr lang="en-GB" dirty="0"/>
              <a:t>W</a:t>
            </a:r>
            <a:r>
              <a:rPr lang="en-IT" dirty="0"/>
              <a:t>e will ask to finance the Stainless steel absorbers and mechanics (bosch) for the construction + Electronics to read out 2 GEMs from LEMMA</a:t>
            </a:r>
            <a:br>
              <a:rPr lang="en-IT" dirty="0"/>
            </a:br>
            <a:endParaRPr lang="en-IT" dirty="0"/>
          </a:p>
          <a:p>
            <a:r>
              <a:rPr lang="en-IT" b="1" dirty="0">
                <a:solidFill>
                  <a:srgbClr val="0070C0"/>
                </a:solidFill>
              </a:rPr>
              <a:t>RD51 Common Project:</a:t>
            </a:r>
          </a:p>
          <a:p>
            <a:pPr lvl="1"/>
            <a:r>
              <a:rPr lang="en-IT" dirty="0"/>
              <a:t>Ask small extra funding to RD51 collaboration through “Common Project”</a:t>
            </a:r>
          </a:p>
          <a:p>
            <a:pPr lvl="2"/>
            <a:r>
              <a:rPr lang="en-GB" dirty="0"/>
              <a:t>W</a:t>
            </a:r>
            <a:r>
              <a:rPr lang="en-IT" dirty="0"/>
              <a:t>ill allow to make modifications to the prototypes – change Readout board for GEMs …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ollaborating institutes: </a:t>
            </a:r>
            <a:r>
              <a:rPr lang="en-IT" b="1" dirty="0">
                <a:solidFill>
                  <a:schemeClr val="accent1"/>
                </a:solidFill>
              </a:rPr>
              <a:t>Roma 3</a:t>
            </a:r>
            <a:r>
              <a:rPr lang="en-IT" dirty="0"/>
              <a:t> (ATLAS MM) &amp; </a:t>
            </a:r>
            <a:r>
              <a:rPr lang="en-IT" b="1" dirty="0">
                <a:solidFill>
                  <a:schemeClr val="accent1"/>
                </a:solidFill>
              </a:rPr>
              <a:t>LNF</a:t>
            </a:r>
            <a:r>
              <a:rPr lang="en-IT" dirty="0"/>
              <a:t> (LHCb uRWELL)</a:t>
            </a:r>
          </a:p>
          <a:p>
            <a:pPr lvl="2"/>
            <a:r>
              <a:rPr lang="en-GB" dirty="0"/>
              <a:t>C</a:t>
            </a:r>
            <a:r>
              <a:rPr lang="en-IT" dirty="0"/>
              <a:t>an however not pledge officially FTE to MuCOL but are very interested in the development of the hadron collider with MPGD readout </a:t>
            </a:r>
          </a:p>
          <a:p>
            <a:pPr lvl="2"/>
            <a:r>
              <a:rPr lang="en-IT" i="1" dirty="0">
                <a:solidFill>
                  <a:schemeClr val="accent1"/>
                </a:solidFill>
              </a:rPr>
              <a:t>… remake of ALEPH  PF-Calorimeter with state of the Art MPGDs …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892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A6B2-545D-BA4A-826D-AA16DA25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chemeClr val="accent1"/>
                </a:solidFill>
              </a:rPr>
              <a:t>Side Remarks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96A72-CE4C-2E4F-B275-269724DA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5277076"/>
          </a:xfrm>
        </p:spPr>
        <p:txBody>
          <a:bodyPr>
            <a:normAutofit fontScale="70000" lnSpcReduction="20000"/>
          </a:bodyPr>
          <a:lstStyle/>
          <a:p>
            <a:r>
              <a:rPr lang="en-IT" b="1" dirty="0">
                <a:solidFill>
                  <a:schemeClr val="accent1"/>
                </a:solidFill>
              </a:rPr>
              <a:t>Hadron Calorimeter R&amp;D is expensive task</a:t>
            </a:r>
          </a:p>
          <a:p>
            <a:pPr lvl="1"/>
            <a:r>
              <a:rPr lang="en-IT" dirty="0"/>
              <a:t>ECAL: small moliere radius allows for small prototypes</a:t>
            </a:r>
          </a:p>
          <a:p>
            <a:pPr lvl="1"/>
            <a:r>
              <a:rPr lang="en-IT" dirty="0"/>
              <a:t>HCAL: smallest prototype to contain most of hadronic shower: 50cm x 50cm</a:t>
            </a:r>
          </a:p>
          <a:p>
            <a:pPr lvl="2"/>
            <a:r>
              <a:rPr lang="en-IT" dirty="0"/>
              <a:t>2500 pixels – 100 ASICs – 25 Front-end boards …</a:t>
            </a:r>
          </a:p>
          <a:p>
            <a:pPr lvl="1"/>
            <a:r>
              <a:rPr lang="en-IT" dirty="0"/>
              <a:t>Need several sampling layers</a:t>
            </a:r>
          </a:p>
          <a:p>
            <a:pPr lvl="2"/>
            <a:r>
              <a:rPr lang="en-GB" dirty="0"/>
              <a:t>C</a:t>
            </a:r>
            <a:r>
              <a:rPr lang="en-IT" dirty="0"/>
              <a:t>osts for detectors and Electronics explode ….</a:t>
            </a:r>
          </a:p>
          <a:p>
            <a:pPr lvl="2"/>
            <a:r>
              <a:rPr lang="en-GB" dirty="0"/>
              <a:t>C</a:t>
            </a:r>
            <a:r>
              <a:rPr lang="en-IT" dirty="0"/>
              <a:t>annot make demonstrators for each technology</a:t>
            </a:r>
          </a:p>
          <a:p>
            <a:pPr lvl="2"/>
            <a:r>
              <a:rPr lang="en-GB" dirty="0"/>
              <a:t>C</a:t>
            </a:r>
            <a:r>
              <a:rPr lang="en-IT" dirty="0"/>
              <a:t>annot easily test different electronics and compare …</a:t>
            </a:r>
          </a:p>
          <a:p>
            <a:r>
              <a:rPr lang="en-IT" dirty="0"/>
              <a:t>So far no work was done on time-resolution of (S)DCAL prototypes (not even using the superb time-res of the glass-RPCs in CALICE!)</a:t>
            </a:r>
          </a:p>
          <a:p>
            <a:pPr lvl="1"/>
            <a:r>
              <a:rPr lang="en-GB" dirty="0"/>
              <a:t>G</a:t>
            </a:r>
            <a:r>
              <a:rPr lang="en-IT" dirty="0"/>
              <a:t>ain in reduction of “confusion term” of energy resolution</a:t>
            </a:r>
          </a:p>
          <a:p>
            <a:r>
              <a:rPr lang="en-IT" dirty="0"/>
              <a:t>Even though we cannot contain full hadronic shower, we will be able to contain the (EM) core of the hadronic shower</a:t>
            </a:r>
          </a:p>
          <a:p>
            <a:pPr lvl="1"/>
            <a:r>
              <a:rPr lang="en-GB" dirty="0"/>
              <a:t>W</a:t>
            </a:r>
            <a:r>
              <a:rPr lang="en-IT" dirty="0"/>
              <a:t>e believe timing is mostly driven by the energetic core</a:t>
            </a:r>
          </a:p>
          <a:p>
            <a:pPr lvl="1"/>
            <a:r>
              <a:rPr lang="en-GB" dirty="0"/>
              <a:t>W</a:t>
            </a:r>
            <a:r>
              <a:rPr lang="en-IT" dirty="0"/>
              <a:t>e will not concentrate on energy resolution (for this you need to contain full shower)</a:t>
            </a:r>
          </a:p>
        </p:txBody>
      </p:sp>
    </p:spTree>
    <p:extLst>
      <p:ext uri="{BB962C8B-B14F-4D97-AF65-F5344CB8AC3E}">
        <p14:creationId xmlns:p14="http://schemas.microsoft.com/office/powerpoint/2010/main" val="234619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E2AAE-8906-3D47-81CE-5FC6C909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7" y="5434678"/>
            <a:ext cx="2451769" cy="12373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164822" y="4161038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+mj-lt"/>
              </a:rPr>
              <a:t>BACKUP</a:t>
            </a:r>
          </a:p>
        </p:txBody>
      </p:sp>
      <p:cxnSp>
        <p:nvCxnSpPr>
          <p:cNvPr id="11" name="Connettore 1 10"/>
          <p:cNvCxnSpPr>
            <a:cxnSpLocks/>
          </p:cNvCxnSpPr>
          <p:nvPr/>
        </p:nvCxnSpPr>
        <p:spPr>
          <a:xfrm flipV="1">
            <a:off x="518654" y="5361367"/>
            <a:ext cx="5039619" cy="1"/>
          </a:xfrm>
          <a:prstGeom prst="line">
            <a:avLst/>
          </a:prstGeom>
          <a:ln w="28575">
            <a:solidFill>
              <a:srgbClr val="F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C0E9-2971-40CE-BCAA-85BAE2BC709E}"/>
              </a:ext>
            </a:extLst>
          </p:cNvPr>
          <p:cNvSpPr/>
          <p:nvPr/>
        </p:nvSpPr>
        <p:spPr>
          <a:xfrm>
            <a:off x="133085" y="649499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Online, July 9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 2021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6ECFED-95CC-9B49-8E06-25AB6C001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06247"/>
            <a:ext cx="1274618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13467</TotalTime>
  <Words>906</Words>
  <Application>Microsoft Macintosh PowerPoint</Application>
  <PresentationFormat>On-screen Show (4:3)</PresentationFormat>
  <Paragraphs>114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Outline</vt:lpstr>
      <vt:lpstr>Approach</vt:lpstr>
      <vt:lpstr>Particle-Flow HCAL with MPGD: what has been done so far …</vt:lpstr>
      <vt:lpstr>Design of MPGD-based HCAL cell</vt:lpstr>
      <vt:lpstr>Financial Requests</vt:lpstr>
      <vt:lpstr>Side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 Omer J Verwilligen</dc:creator>
  <cp:lastModifiedBy>Piet Omer J Verwilligen</cp:lastModifiedBy>
  <cp:revision>126</cp:revision>
  <dcterms:created xsi:type="dcterms:W3CDTF">2020-05-13T13:07:05Z</dcterms:created>
  <dcterms:modified xsi:type="dcterms:W3CDTF">2021-07-09T08:50:47Z</dcterms:modified>
</cp:coreProperties>
</file>