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05" r:id="rId2"/>
    <p:sldId id="306" r:id="rId3"/>
    <p:sldId id="1525" r:id="rId4"/>
    <p:sldId id="1526" r:id="rId5"/>
    <p:sldId id="423" r:id="rId6"/>
    <p:sldId id="499" r:id="rId7"/>
    <p:sldId id="260" r:id="rId8"/>
    <p:sldId id="257" r:id="rId9"/>
    <p:sldId id="1527" r:id="rId10"/>
    <p:sldId id="1528" r:id="rId11"/>
    <p:sldId id="262" r:id="rId12"/>
    <p:sldId id="263" r:id="rId13"/>
    <p:sldId id="1529" r:id="rId14"/>
    <p:sldId id="264" r:id="rId15"/>
    <p:sldId id="283" r:id="rId16"/>
    <p:sldId id="303" r:id="rId17"/>
    <p:sldId id="1530" r:id="rId18"/>
    <p:sldId id="307" r:id="rId19"/>
    <p:sldId id="256" r:id="rId20"/>
    <p:sldId id="276" r:id="rId21"/>
    <p:sldId id="278" r:id="rId22"/>
    <p:sldId id="304" r:id="rId23"/>
    <p:sldId id="302" r:id="rId24"/>
    <p:sldId id="50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7616"/>
    <a:srgbClr val="008000"/>
    <a:srgbClr val="000090"/>
    <a:srgbClr val="00B05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6" autoAdjust="0"/>
    <p:restoredTop sz="91182" autoAdjust="0"/>
  </p:normalViewPr>
  <p:slideViewPr>
    <p:cSldViewPr snapToGrid="0">
      <p:cViewPr varScale="1">
        <p:scale>
          <a:sx n="79" d="100"/>
          <a:sy n="79" d="100"/>
        </p:scale>
        <p:origin x="164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08820-A315-DD4E-9A0E-53FCFB98EFC4}" type="datetimeFigureOut">
              <a:t>11/07/21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A7798-F19A-8448-B968-4DCD511BDDF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9100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1BAB4-B77F-6549-BD66-082A5D735780}" type="datetimeFigureOut">
              <a:t>11/07/21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5AD3C-E76F-A341-8FB0-21620D217CD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697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Penso che tutti sappiate cosa sia la BNCT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B3E9A-9ABE-4CFF-ADB4-41E3B67E36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0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AD3C-E76F-A341-8FB0-21620D217CD5}" type="slidenum">
              <a:rPr lang="nb-NO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6797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5AD3C-E76F-A341-8FB0-21620D217CD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23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3c1533a2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3c1533a2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3c1533a2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3c1533a2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AD3C-E76F-A341-8FB0-21620D217CD5}" type="slidenum">
              <a:rPr lang="nb-NO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5850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5AD3C-E76F-A341-8FB0-21620D217CD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34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5AD3C-E76F-A341-8FB0-21620D217CD5}" type="slidenum"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52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5975-45CC-5347-A886-813437CD7850}" type="datetime1">
              <a:t>11/07/21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PICS4ME - Milena D'Angelo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39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AB91-870C-1D43-B6E8-A21AC3205645}" type="datetime1">
              <a:t>11/07/21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PICS4ME - Milena D'Angelo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80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00AB-F44F-B744-BCBA-3A134CC99B7F}" type="datetime1">
              <a:t>11/07/21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PICS4ME - Milena D'Angelo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07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1" y="2"/>
            <a:ext cx="8383163" cy="946633"/>
          </a:xfrm>
          <a:prstGeom prst="rect">
            <a:avLst/>
          </a:prstGeom>
          <a:solidFill>
            <a:srgbClr val="007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ld Standard TT"/>
              <a:buNone/>
              <a:defRPr sz="2400" b="1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90225" y="1251300"/>
            <a:ext cx="8915400" cy="5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marR="0" lvl="0" indent="-2762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ld Standard TT"/>
              <a:buChar char="●"/>
              <a:defRPr sz="22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685800" marR="0" lvl="1" indent="-2476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Old Standard TT"/>
              <a:buChar char="○"/>
              <a:defRPr sz="1600" b="0" i="0" u="none" strike="noStrike" cap="none">
                <a:solidFill>
                  <a:srgbClr val="0B5394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0287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200"/>
              <a:buFont typeface="Old Standard TT"/>
              <a:buChar char="■"/>
              <a:defRPr sz="1200" b="0" i="0" u="none" strike="noStrike" cap="none">
                <a:solidFill>
                  <a:srgbClr val="07376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371600" marR="0" lvl="3" indent="-2190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●"/>
              <a:defRPr sz="10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1714500" marR="0" lvl="4" indent="-2190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○"/>
              <a:defRPr sz="10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057400" marR="0" lvl="5" indent="-2190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■"/>
              <a:defRPr sz="10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2400300" marR="0" lvl="6" indent="-2190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●"/>
              <a:defRPr sz="10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2743200" marR="0" lvl="7" indent="-2190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○"/>
              <a:defRPr sz="10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3086100" marR="0" lvl="8" indent="-2190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ld Standard TT"/>
              <a:buChar char="■"/>
              <a:defRPr sz="10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24" name="Google Shape;24;p12"/>
          <p:cNvSpPr txBox="1"/>
          <p:nvPr/>
        </p:nvSpPr>
        <p:spPr>
          <a:xfrm>
            <a:off x="2032379" y="6324285"/>
            <a:ext cx="41148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13" rIns="91425" bIns="4571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612025" y="6576667"/>
            <a:ext cx="3936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fld id="{00000000-1234-1234-1234-123412341234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26" name="Google Shape;2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72476" y="0"/>
            <a:ext cx="771525" cy="9466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2"/>
          <p:cNvCxnSpPr/>
          <p:nvPr/>
        </p:nvCxnSpPr>
        <p:spPr>
          <a:xfrm>
            <a:off x="758284" y="6567702"/>
            <a:ext cx="2419815" cy="896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" name="Google Shape;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18" y="6366934"/>
            <a:ext cx="733483" cy="49106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2"/>
          <p:cNvSpPr txBox="1"/>
          <p:nvPr/>
        </p:nvSpPr>
        <p:spPr>
          <a:xfrm>
            <a:off x="774700" y="6544074"/>
            <a:ext cx="6542940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A. Retico – Presentazione preventivi 2022 in Sezione, 28/06/2021</a:t>
            </a: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22104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FDFB-3C93-404A-8D92-5A981EEBD423}" type="datetime1">
              <a:t>11/07/21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PICS4ME - Milena D'Angelo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77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443C-1F4A-264C-803A-808AF309AEB7}" type="datetime1">
              <a:t>11/07/21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PICS4ME - Milena D'Angelo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17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A45F-7DF4-834F-B28A-DF376E723A55}" type="datetime1">
              <a:t>11/07/21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PICS4ME - Milena D'Angelo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22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A429-BA26-8D4D-A0C0-62E1267610EE}" type="datetime1">
              <a:t>11/07/21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PICS4ME - Milena D'Angelo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87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FD9D-3F35-E84C-AC25-B0139DC523BE}" type="datetime1">
              <a:t>11/07/21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PICS4ME - Milena D'Angelo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30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CFF2-F54E-0D48-9AF5-CE18F40C9B4B}" type="datetime1">
              <a:t>11/07/21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PICS4ME - Milena D'Angelo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84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7253-4E54-9C4A-90D7-58D32E5759F5}" type="datetime1">
              <a:t>11/07/21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PICS4ME - Milena D'Angelo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88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C10A-CE78-1E46-B142-F73E8C5CDCDC}" type="datetime1">
              <a:t>11/07/21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PICS4ME - Milena D'Angelo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02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81EF-309C-A542-8D4E-CBCD6F6DE9EA}" type="datetime1">
              <a:t>11/07/21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PICS4ME - Milena D'Angelo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6C380-59E9-434C-9BBD-7F9F1B2339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30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.infn.it/preventivi/2022/dettaglioana.php?UUID=e2e73197-ceed-4973-98c5-6adb36bece14&amp;SEZIONE=BA&amp;GRUPPO=5&amp;titolo=Modulo+EC%2FEN+7&amp;link=%2Fpreventivi%2F2022%2FEC7ORA.php%3FGRUPPO%3D5%26ESPERIMENTO%3DNEXT_AIM%26TIPO%3DESP%26NAZEXPID%3D2952%26LOCEXPID%3D7895%26SEZIONE%3DBA%26SUFFISSO%3D%26SIGLA_LOCALE%3DNEXT_AIM" TargetMode="External"/><Relationship Id="rId3" Type="http://schemas.openxmlformats.org/officeDocument/2006/relationships/hyperlink" Target="https://www.ac.infn.it/preventivi/2022/dettaglioana.php?UUID=1f1e5f64-64da-4f94-8789-3dbd2e6c2de0&amp;SEZIONE=BA&amp;GRUPPO=5&amp;titolo=Modulo+EC%2FEN+7&amp;link=%2Fpreventivi%2F2022%2FEC7ORA.php%3FGRUPPO%3D5%26ESPERIMENTO%3DNEXT_AIM%26TIPO%3DESP%26NAZEXPID%3D2952%26LOCEXPID%3D7895%26SEZIONE%3DBA%26SUFFISSO%3D%26SIGLA_LOCALE%3DNEXT_AIM" TargetMode="External"/><Relationship Id="rId7" Type="http://schemas.openxmlformats.org/officeDocument/2006/relationships/hyperlink" Target="https://www.ac.infn.it/preventivi/2022/dettaglioana.php?UUID=18197df7-5d46-4737-b1e7-1d6e540c8505&amp;SEZIONE=BA&amp;GRUPPO=5&amp;titolo=Modulo+EC%2FEN+7&amp;link=%2Fpreventivi%2F2022%2FEC7ORA.php%3FGRUPPO%3D5%26ESPERIMENTO%3DNEXT_AIM%26TIPO%3DESP%26NAZEXPID%3D2952%26LOCEXPID%3D7895%26SEZIONE%3DBA%26SUFFISSO%3D%26SIGLA_LOCALE%3DNEXT_AI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c.infn.it/preventivi/2022/dettaglioana.php?UUID=826288dd-0fee-46f5-a55a-f3c0576a44a5&amp;SEZIONE=BA&amp;GRUPPO=5&amp;titolo=Modulo+EC%2FEN+7&amp;link=%2Fpreventivi%2F2022%2FEC7ORA.php%3FGRUPPO%3D5%26ESPERIMENTO%3DNEXT_AIM%26TIPO%3DESP%26NAZEXPID%3D2952%26LOCEXPID%3D7895%26SEZIONE%3DBA%26SUFFISSO%3D%26SIGLA_LOCALE%3DNEXT_AIM" TargetMode="External"/><Relationship Id="rId11" Type="http://schemas.openxmlformats.org/officeDocument/2006/relationships/hyperlink" Target="https://www.ac.infn.it/preventivi/2022/dettaglioana.php?UUID=91ac7a6a-5964-4362-a02c-0d921d7f5d84&amp;SEZIONE=BA&amp;GRUPPO=5&amp;titolo=Modulo+EC%2FEN+7&amp;link=%2Fpreventivi%2F2022%2FEC7ORA.php%3FGRUPPO%3D5%26ESPERIMENTO%3DNEXT_AIM%26TIPO%3DESP%26NAZEXPID%3D2952%26LOCEXPID%3D7895%26SEZIONE%3DBA%26SUFFISSO%3D%26SIGLA_LOCALE%3DNEXT_AIM" TargetMode="External"/><Relationship Id="rId5" Type="http://schemas.openxmlformats.org/officeDocument/2006/relationships/hyperlink" Target="https://www.ac.infn.it/preventivi/2022/dettaglioana.php?UUID=774a4902-0012-44fd-b84e-67c9064eaa62&amp;SEZIONE=BA&amp;GRUPPO=5&amp;titolo=Modulo+EC%2FEN+7&amp;link=%2Fpreventivi%2F2022%2FEC7ORA.php%3FGRUPPO%3D5%26ESPERIMENTO%3DNEXT_AIM%26TIPO%3DESP%26NAZEXPID%3D2952%26LOCEXPID%3D7895%26SEZIONE%3DBA%26SUFFISSO%3D%26SIGLA_LOCALE%3DNEXT_AIM" TargetMode="External"/><Relationship Id="rId10" Type="http://schemas.openxmlformats.org/officeDocument/2006/relationships/hyperlink" Target="https://www.ac.infn.it/preventivi/2022/dettaglioana.php?UUID=4aecbd38-5f92-4f4d-a4fb-3549eabd57c2&amp;SEZIONE=BA&amp;GRUPPO=5&amp;titolo=Modulo+EC%2FEN+7&amp;link=%2Fpreventivi%2F2022%2FEC7ORA.php%3FGRUPPO%3D5%26ESPERIMENTO%3DNEXT_AIM%26TIPO%3DESP%26NAZEXPID%3D2952%26LOCEXPID%3D7895%26SEZIONE%3DBA%26SUFFISSO%3D%26SIGLA_LOCALE%3DNEXT_AIM" TargetMode="External"/><Relationship Id="rId4" Type="http://schemas.openxmlformats.org/officeDocument/2006/relationships/hyperlink" Target="https://www.ac.infn.it/preventivi/2022/dettaglioana.php?UUID=511a2e55-a6cc-4184-83a2-273c5dc04ad8&amp;SEZIONE=BA&amp;GRUPPO=5&amp;titolo=Modulo+EC%2FEN+7&amp;link=%2Fpreventivi%2F2022%2FEC7ORA.php%3FGRUPPO%3D5%26ESPERIMENTO%3DNEXT_AIM%26TIPO%3DESP%26NAZEXPID%3D2952%26LOCEXPID%3D7895%26SEZIONE%3DBA%26SUFFISSO%3D%26SIGLA_LOCALE%3DNEXT_AIM" TargetMode="External"/><Relationship Id="rId9" Type="http://schemas.openxmlformats.org/officeDocument/2006/relationships/hyperlink" Target="https://www.ac.infn.it/preventivi/2022/dettaglioana.php?UUID=21dec879-2c58-4639-b032-9d94e1e87b29&amp;SEZIONE=BA&amp;GRUPPO=5&amp;titolo=Modulo+EC%2FEN+7&amp;link=%2Fpreventivi%2F2022%2FEC7ORA.php%3FGRUPPO%3D5%26ESPERIMENTO%3DNEXT_AIM%26TIPO%3DESP%26NAZEXPID%3D2952%26LOCEXPID%3D7895%26SEZIONE%3DBA%26SUFFISSO%3D%26SIGLA_LOCALE%3DNEXT_AI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0" Type="http://schemas.openxmlformats.org/officeDocument/2006/relationships/image" Target="../media/image18.emf"/><Relationship Id="rId4" Type="http://schemas.openxmlformats.org/officeDocument/2006/relationships/image" Target="../media/image13.emf"/><Relationship Id="rId9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package" Target="../embeddings/Documento_di_Microsoft_Word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tegratedoptics.com/cw-lasers/915-nm-lasers/915-nm-laser-diode;-free-space" TargetMode="External"/><Relationship Id="rId4" Type="http://schemas.openxmlformats.org/officeDocument/2006/relationships/hyperlink" Target="https://e6cvd.com/us/application/quantum-radiation/el-sc-plate-2-0x2-0x0-5mm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D541C-5D5A-C842-93E7-21515BBD30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Preventivi 2022</a:t>
            </a:r>
            <a:br>
              <a:rPr lang="it-IT"/>
            </a:br>
            <a:r>
              <a:rPr lang="it-IT"/>
              <a:t>CSN5 - Bari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6E18717-5013-4A47-A20F-3A2D30377C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S. Tangaro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237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-169074" y="530008"/>
            <a:ext cx="4565100" cy="205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/>
          <a:p>
            <a:pPr marL="596900" lvl="1">
              <a:spcBef>
                <a:spcPts val="0"/>
              </a:spcBef>
              <a:buSzPts val="1400"/>
            </a:pPr>
            <a:r>
              <a:rPr lang="en" sz="4977" dirty="0"/>
              <a:t>MODE_INFN</a:t>
            </a:r>
            <a:br>
              <a:rPr lang="it-IT" sz="1600" dirty="0"/>
            </a:br>
            <a:r>
              <a:rPr lang="it-IT" sz="1600" dirty="0"/>
              <a:t> </a:t>
            </a:r>
            <a:endParaRPr sz="4977" dirty="0"/>
          </a:p>
          <a:p>
            <a:pPr algn="l">
              <a:spcBef>
                <a:spcPts val="0"/>
              </a:spcBef>
            </a:pPr>
            <a:r>
              <a:rPr lang="en" sz="4977" dirty="0"/>
              <a:t>               </a:t>
            </a:r>
            <a:endParaRPr dirty="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026" y="507051"/>
            <a:ext cx="4747974" cy="35417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523541" y="5552873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6" name="Google Shape;76;p14">
            <a:extLst>
              <a:ext uri="{FF2B5EF4-FFF2-40B4-BE49-F238E27FC236}">
                <a16:creationId xmlns:a16="http://schemas.microsoft.com/office/drawing/2014/main" id="{68E67296-7C8C-C344-B2B8-4515DF9B6C54}"/>
              </a:ext>
            </a:extLst>
          </p:cNvPr>
          <p:cNvSpPr txBox="1">
            <a:spLocks/>
          </p:cNvSpPr>
          <p:nvPr/>
        </p:nvSpPr>
        <p:spPr>
          <a:xfrm>
            <a:off x="238125" y="3640749"/>
            <a:ext cx="8222100" cy="2710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it-IT" dirty="0"/>
              <a:t>Titolo: Sedi Partecipanti: Padova, Firenze, Roma, Napoli, Bari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it-IT" dirty="0"/>
              <a:t>Coordinatore Nazionale: Tommaso Dorigo</a:t>
            </a:r>
          </a:p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it-IT" dirty="0"/>
              <a:t>Responsabili locali:</a:t>
            </a:r>
          </a:p>
          <a:p>
            <a:pPr marL="914400" lvl="1" indent="-317500">
              <a:spcBef>
                <a:spcPts val="0"/>
              </a:spcBef>
              <a:buSzPts val="1400"/>
              <a:buFont typeface="Arial" panose="020B0604020202020204" pitchFamily="34" charset="0"/>
              <a:buChar char="○"/>
            </a:pPr>
            <a:r>
              <a:rPr lang="it-IT" dirty="0"/>
              <a:t>Padova: Mia Tosi</a:t>
            </a:r>
          </a:p>
          <a:p>
            <a:pPr marL="914400" lvl="1" indent="-317500">
              <a:spcBef>
                <a:spcPts val="0"/>
              </a:spcBef>
              <a:buSzPts val="1400"/>
              <a:buFont typeface="Arial" panose="020B0604020202020204" pitchFamily="34" charset="0"/>
              <a:buChar char="○"/>
            </a:pPr>
            <a:r>
              <a:rPr lang="it-IT" dirty="0"/>
              <a:t>Firenze: Lorenzo </a:t>
            </a:r>
            <a:r>
              <a:rPr lang="it-IT" dirty="0" err="1"/>
              <a:t>Viliani</a:t>
            </a:r>
            <a:endParaRPr lang="it-IT" dirty="0"/>
          </a:p>
          <a:p>
            <a:pPr marL="914400" lvl="1" indent="-317500">
              <a:spcBef>
                <a:spcPts val="0"/>
              </a:spcBef>
              <a:buSzPts val="1400"/>
              <a:buFont typeface="Arial" panose="020B0604020202020204" pitchFamily="34" charset="0"/>
              <a:buChar char="○"/>
            </a:pPr>
            <a:r>
              <a:rPr lang="it-IT" dirty="0"/>
              <a:t>Roma: Stefano </a:t>
            </a:r>
            <a:r>
              <a:rPr lang="it-IT" dirty="0" err="1"/>
              <a:t>Giagu</a:t>
            </a:r>
            <a:endParaRPr lang="it-IT" dirty="0"/>
          </a:p>
          <a:p>
            <a:pPr marL="914400" lvl="1" indent="-317500">
              <a:spcBef>
                <a:spcPts val="0"/>
              </a:spcBef>
              <a:buSzPts val="1400"/>
              <a:buFont typeface="Arial" panose="020B0604020202020204" pitchFamily="34" charset="0"/>
              <a:buChar char="○"/>
            </a:pPr>
            <a:r>
              <a:rPr lang="it-IT" dirty="0"/>
              <a:t>Napoli: Luigi </a:t>
            </a:r>
            <a:r>
              <a:rPr lang="it-IT" dirty="0" err="1"/>
              <a:t>Cimmino</a:t>
            </a:r>
            <a:endParaRPr lang="it-IT" dirty="0"/>
          </a:p>
          <a:p>
            <a:pPr marL="914400" lvl="1" indent="-317500">
              <a:spcBef>
                <a:spcPts val="0"/>
              </a:spcBef>
              <a:buSzPts val="1400"/>
              <a:buFont typeface="Arial" panose="020B0604020202020204" pitchFamily="34" charset="0"/>
              <a:buChar char="○"/>
            </a:pPr>
            <a:r>
              <a:rPr lang="it-IT" dirty="0"/>
              <a:t>Bari: Rosamaria Venditti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98250" y="873600"/>
            <a:ext cx="8826600" cy="60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" sz="3000" b="1"/>
              <a:t>Personale esposto e FTE</a:t>
            </a:r>
            <a:endParaRPr sz="3000" b="1"/>
          </a:p>
        </p:txBody>
      </p:sp>
      <p:graphicFrame>
        <p:nvGraphicFramePr>
          <p:cNvPr id="113" name="Google Shape;113;p19"/>
          <p:cNvGraphicFramePr/>
          <p:nvPr/>
        </p:nvGraphicFramePr>
        <p:xfrm>
          <a:off x="98238" y="1596325"/>
          <a:ext cx="8676200" cy="39610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/>
                        <a:t>Ruolo</a:t>
                      </a:r>
                      <a:endParaRPr sz="1700" b="1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Percentuale esposta (%)</a:t>
                      </a:r>
                      <a:endParaRPr sz="1300" b="1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% sinergica</a:t>
                      </a:r>
                      <a:endParaRPr sz="13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richiesta</a:t>
                      </a:r>
                      <a:endParaRPr sz="1300" b="1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Esperimento in sinergia</a:t>
                      </a:r>
                      <a:endParaRPr sz="1300" b="1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Marcello Maggi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CMS (CNS1)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Rosamaria Venditti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RD_MUCOLL  (CNS1)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Anna Colaleo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CMS (CNS1)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Federica Simone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CMS (CNS1)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Antonello Pellecchia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RD_MUCOLL (CNS1)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Filippo Errico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CMS  (CNS1)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RD_MUCOL(CNS1)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Caterina Aruta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CMS (CNS1)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Piet Verwilligen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CMS (CNS1)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4" name="Google Shape;114;p19"/>
          <p:cNvSpPr txBox="1"/>
          <p:nvPr/>
        </p:nvSpPr>
        <p:spPr>
          <a:xfrm>
            <a:off x="154975" y="5496426"/>
            <a:ext cx="5951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b="1">
                <a:latin typeface="Roboto"/>
                <a:ea typeface="Roboto"/>
                <a:cs typeface="Roboto"/>
                <a:sym typeface="Roboto"/>
              </a:rPr>
              <a:t>Totale FTE: 1.25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8523541" y="5552873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98250" y="873600"/>
            <a:ext cx="8826600" cy="60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 fontScale="90000"/>
          </a:bodyPr>
          <a:lstStyle/>
          <a:p>
            <a:pPr marL="114300">
              <a:spcBef>
                <a:spcPts val="0"/>
              </a:spcBef>
              <a:buSzPts val="1800"/>
            </a:pPr>
            <a:br>
              <a:rPr lang="it-IT" dirty="0"/>
            </a:br>
            <a:r>
              <a:rPr lang="it-IT" dirty="0"/>
              <a:t>INFN_MODE </a:t>
            </a:r>
            <a:br>
              <a:rPr lang="it-IT" dirty="0"/>
            </a:br>
            <a:r>
              <a:rPr lang="it-IT" dirty="0"/>
              <a:t>Machine-</a:t>
            </a:r>
            <a:r>
              <a:rPr lang="it-IT" dirty="0" err="1"/>
              <a:t>learning</a:t>
            </a:r>
            <a:r>
              <a:rPr lang="it-IT" dirty="0"/>
              <a:t> </a:t>
            </a:r>
            <a:r>
              <a:rPr lang="it-IT" dirty="0" err="1"/>
              <a:t>Optimized</a:t>
            </a:r>
            <a:r>
              <a:rPr lang="it-IT" dirty="0"/>
              <a:t> Design of </a:t>
            </a:r>
            <a:r>
              <a:rPr lang="it-IT" dirty="0" err="1"/>
              <a:t>Experiments</a:t>
            </a:r>
            <a:br>
              <a:rPr lang="it-IT" dirty="0"/>
            </a:br>
            <a:r>
              <a:rPr lang="it-IT" dirty="0"/>
              <a:t> </a:t>
            </a:r>
            <a:br>
              <a:rPr lang="it-IT" dirty="0"/>
            </a:br>
            <a:r>
              <a:rPr lang="en" sz="2700" b="1" dirty="0" err="1"/>
              <a:t>Servizi</a:t>
            </a:r>
            <a:r>
              <a:rPr lang="en" sz="2700" b="1" dirty="0"/>
              <a:t> </a:t>
            </a:r>
            <a:r>
              <a:rPr lang="en" sz="2700" b="1" dirty="0" err="1"/>
              <a:t>richiesti</a:t>
            </a:r>
            <a:r>
              <a:rPr lang="en" sz="2700" b="1" dirty="0"/>
              <a:t> </a:t>
            </a:r>
            <a:r>
              <a:rPr lang="en" sz="2700" b="1" dirty="0" err="1"/>
              <a:t>alla</a:t>
            </a:r>
            <a:r>
              <a:rPr lang="en" sz="2700" b="1" dirty="0"/>
              <a:t> </a:t>
            </a:r>
            <a:r>
              <a:rPr lang="en" sz="2700" b="1" dirty="0" err="1"/>
              <a:t>sezione</a:t>
            </a:r>
            <a:r>
              <a:rPr lang="en" sz="2700" b="1" dirty="0"/>
              <a:t> (2022)</a:t>
            </a:r>
            <a:endParaRPr sz="2700" b="1" dirty="0"/>
          </a:p>
        </p:txBody>
      </p:sp>
      <p:sp>
        <p:nvSpPr>
          <p:cNvPr id="121" name="Google Shape;121;p20"/>
          <p:cNvSpPr txBox="1"/>
          <p:nvPr/>
        </p:nvSpPr>
        <p:spPr>
          <a:xfrm>
            <a:off x="162391" y="3429000"/>
            <a:ext cx="86355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17500">
              <a:buSzPts val="1400"/>
              <a:buFont typeface="Roboto"/>
              <a:buChar char="●"/>
            </a:pP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Progettazione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meccanica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: 2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settimane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per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progettazione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prototipo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modulare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cella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calorimetrica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buSzPts val="1400"/>
              <a:buFont typeface="Roboto"/>
              <a:buChar char="●"/>
            </a:pP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Officina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meccanica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: 2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settimane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per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assemblaggio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prototipo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Servizio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elettronico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: 1 mese per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progettazione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implementazione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di plugin card e concentrator board per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lettura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detector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Questa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attività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sviluppo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schede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di frontend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è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stata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già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richiesta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da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LHCb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quindi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chiediamo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produrre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altre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schede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analoghe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abbassando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costi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produzione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)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Inoltre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questa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attività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è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in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sinergia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con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quella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RD_MuCol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che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non ha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richiesto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err="1">
                <a:latin typeface="Roboto"/>
                <a:ea typeface="Roboto"/>
                <a:cs typeface="Roboto"/>
                <a:sym typeface="Roboto"/>
              </a:rPr>
              <a:t>servizi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)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523541" y="5552873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0F6E4C-BCBA-1945-A232-B04A4DFF2A4B}"/>
              </a:ext>
            </a:extLst>
          </p:cNvPr>
          <p:cNvSpPr txBox="1"/>
          <p:nvPr/>
        </p:nvSpPr>
        <p:spPr>
          <a:xfrm>
            <a:off x="2272553" y="3230887"/>
            <a:ext cx="4580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1143000" y="1699022"/>
            <a:ext cx="4014788" cy="1790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rmAutofit fontScale="90000"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/>
              <a:t>Artificial Intelligence in Medicine</a:t>
            </a:r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1143001" y="3530545"/>
            <a:ext cx="2843213" cy="12418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fontScale="85000" lnSpcReduction="20000"/>
          </a:bodyPr>
          <a:lstStyle/>
          <a:p>
            <a:pPr marL="7144" indent="895350" algn="l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GB"/>
              <a:t>steps towards the development of robust AI algorithms and validation on realistic use cases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1205100" y="4955722"/>
            <a:ext cx="7048993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Alessandra Retico, Sezione INFN di Pisa</a:t>
            </a:r>
            <a:endParaRPr sz="1350"/>
          </a:p>
          <a:p>
            <a:r>
              <a:rPr lang="en-GB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Presentazione dei preventivi 2022 in Sezione</a:t>
            </a:r>
            <a:endParaRPr sz="1350"/>
          </a:p>
          <a:p>
            <a:r>
              <a:rPr lang="en-GB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 Giugno 2021</a:t>
            </a:r>
            <a:endParaRPr sz="1350"/>
          </a:p>
        </p:txBody>
      </p:sp>
      <p:sp>
        <p:nvSpPr>
          <p:cNvPr id="100" name="Google Shape;100;p1"/>
          <p:cNvSpPr/>
          <p:nvPr/>
        </p:nvSpPr>
        <p:spPr>
          <a:xfrm>
            <a:off x="1152395" y="3407953"/>
            <a:ext cx="882693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GB" sz="3000" b="1">
                <a:solidFill>
                  <a:srgbClr val="FEFEFE"/>
                </a:solidFill>
                <a:latin typeface="Radley"/>
                <a:ea typeface="Radley"/>
                <a:cs typeface="Radley"/>
                <a:sym typeface="Radley"/>
              </a:rPr>
              <a:t>next</a:t>
            </a:r>
            <a:endParaRPr sz="1350"/>
          </a:p>
        </p:txBody>
      </p:sp>
      <p:grpSp>
        <p:nvGrpSpPr>
          <p:cNvPr id="101" name="Google Shape;101;p1"/>
          <p:cNvGrpSpPr/>
          <p:nvPr/>
        </p:nvGrpSpPr>
        <p:grpSpPr>
          <a:xfrm>
            <a:off x="4708753" y="1709977"/>
            <a:ext cx="3828602" cy="3453999"/>
            <a:chOff x="6278336" y="748663"/>
            <a:chExt cx="5104803" cy="4605333"/>
          </a:xfrm>
        </p:grpSpPr>
        <p:pic>
          <p:nvPicPr>
            <p:cNvPr id="102" name="Google Shape;102;p1" descr="A picture containing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78336" y="748663"/>
              <a:ext cx="4991100" cy="4356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1"/>
            <p:cNvSpPr/>
            <p:nvPr/>
          </p:nvSpPr>
          <p:spPr>
            <a:xfrm>
              <a:off x="8589835" y="4338373"/>
              <a:ext cx="2793304" cy="1015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GB" sz="4500" b="1">
                  <a:solidFill>
                    <a:srgbClr val="FEFEFE"/>
                  </a:solidFill>
                  <a:latin typeface="Radley"/>
                  <a:ea typeface="Radley"/>
                  <a:cs typeface="Radley"/>
                  <a:sym typeface="Radley"/>
                </a:rPr>
                <a:t>next</a:t>
              </a:r>
              <a:endParaRPr sz="135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>
            <a:spLocks noGrp="1"/>
          </p:cNvSpPr>
          <p:nvPr>
            <p:ph type="title"/>
          </p:nvPr>
        </p:nvSpPr>
        <p:spPr>
          <a:xfrm>
            <a:off x="33125" y="340791"/>
            <a:ext cx="8383163" cy="709975"/>
          </a:xfrm>
          <a:prstGeom prst="rect">
            <a:avLst/>
          </a:prstGeom>
          <a:solidFill>
            <a:srgbClr val="007AA3"/>
          </a:solidFill>
          <a:ln>
            <a:noFill/>
          </a:ln>
        </p:spPr>
        <p:txBody>
          <a:bodyPr spcFirstLastPara="1" vert="horz" wrap="square" lIns="68569" tIns="68569" rIns="68569" bIns="68569" rtlCol="0" anchor="ctr" anchorCtr="0">
            <a:normAutofit/>
          </a:bodyPr>
          <a:lstStyle/>
          <a:p>
            <a:r>
              <a:rPr lang="en-GB" dirty="0" err="1"/>
              <a:t>Partecipanti</a:t>
            </a:r>
            <a:r>
              <a:rPr lang="en-GB" dirty="0"/>
              <a:t>, FTE a Bari</a:t>
            </a:r>
            <a:endParaRPr dirty="0"/>
          </a:p>
        </p:txBody>
      </p:sp>
      <p:sp>
        <p:nvSpPr>
          <p:cNvPr id="221" name="Google Shape;221;p9"/>
          <p:cNvSpPr txBox="1"/>
          <p:nvPr/>
        </p:nvSpPr>
        <p:spPr>
          <a:xfrm>
            <a:off x="1" y="1897694"/>
            <a:ext cx="2219093" cy="237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4" rIns="91425" bIns="45694" anchor="t" anchorCtr="0">
            <a:spAutoFit/>
          </a:bodyPr>
          <a:lstStyle/>
          <a:p>
            <a:r>
              <a:rPr lang="en-GB" sz="1350" b="1">
                <a:solidFill>
                  <a:srgbClr val="3A81BA"/>
                </a:solidFill>
                <a:latin typeface="Arial"/>
                <a:ea typeface="Arial"/>
                <a:cs typeface="Arial"/>
                <a:sym typeface="Arial"/>
              </a:rPr>
              <a:t>   Resp. Naz.: A. Retico</a:t>
            </a:r>
            <a:endParaRPr sz="1350" b="1">
              <a:solidFill>
                <a:srgbClr val="3A81BA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sz="300">
              <a:solidFill>
                <a:srgbClr val="3A81BA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Bari </a:t>
            </a:r>
            <a:r>
              <a:rPr lang="en-GB" sz="1200">
                <a:solidFill>
                  <a:srgbClr val="3A81BA"/>
                </a:solidFill>
                <a:latin typeface="Arial"/>
                <a:ea typeface="Arial"/>
                <a:cs typeface="Arial"/>
                <a:sym typeface="Arial"/>
              </a:rPr>
              <a:t>(S. Tangaro)</a:t>
            </a:r>
            <a:b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Bologna </a:t>
            </a:r>
            <a:r>
              <a:rPr lang="en-GB" sz="1200">
                <a:solidFill>
                  <a:srgbClr val="3A81BA"/>
                </a:solidFill>
                <a:latin typeface="Arial"/>
                <a:ea typeface="Arial"/>
                <a:cs typeface="Arial"/>
                <a:sym typeface="Arial"/>
              </a:rPr>
              <a:t>(D. Remondini)</a:t>
            </a:r>
            <a:b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Cagliari </a:t>
            </a:r>
            <a:r>
              <a:rPr lang="en-GB" sz="1200">
                <a:solidFill>
                  <a:srgbClr val="3A81BA"/>
                </a:solidFill>
                <a:latin typeface="Arial"/>
                <a:ea typeface="Arial"/>
                <a:cs typeface="Arial"/>
                <a:sym typeface="Arial"/>
              </a:rPr>
              <a:t>(P. Oliva)</a:t>
            </a:r>
            <a:b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Catania </a:t>
            </a:r>
            <a:r>
              <a:rPr lang="en-GB" sz="1200">
                <a:solidFill>
                  <a:srgbClr val="3A81BA"/>
                </a:solidFill>
                <a:latin typeface="Arial"/>
                <a:ea typeface="Arial"/>
                <a:cs typeface="Arial"/>
                <a:sym typeface="Arial"/>
              </a:rPr>
              <a:t>(M. Marrale)</a:t>
            </a:r>
            <a:b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Firenze </a:t>
            </a:r>
            <a:r>
              <a:rPr lang="en-GB" sz="1200">
                <a:solidFill>
                  <a:srgbClr val="3A81BA"/>
                </a:solidFill>
                <a:latin typeface="Arial"/>
                <a:ea typeface="Arial"/>
                <a:cs typeface="Arial"/>
                <a:sym typeface="Arial"/>
              </a:rPr>
              <a:t>(C. Talamonti)</a:t>
            </a:r>
            <a:b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Genova </a:t>
            </a:r>
            <a:r>
              <a:rPr lang="en-GB" sz="1200">
                <a:solidFill>
                  <a:srgbClr val="3A81BA"/>
                </a:solidFill>
                <a:latin typeface="Arial"/>
                <a:ea typeface="Arial"/>
                <a:cs typeface="Arial"/>
                <a:sym typeface="Arial"/>
              </a:rPr>
              <a:t>(A. Chincarini)</a:t>
            </a:r>
            <a:br>
              <a:rPr lang="en-GB" sz="1200">
                <a:solidFill>
                  <a:srgbClr val="3A81B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Lab. Naz. Sud </a:t>
            </a:r>
            <a:r>
              <a:rPr lang="en-GB" sz="1200">
                <a:solidFill>
                  <a:srgbClr val="3A81BA"/>
                </a:solidFill>
                <a:latin typeface="Arial"/>
                <a:ea typeface="Arial"/>
                <a:cs typeface="Arial"/>
                <a:sym typeface="Arial"/>
              </a:rPr>
              <a:t>(G. Russo)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Milano</a:t>
            </a:r>
            <a:r>
              <a:rPr lang="en-GB" sz="1200">
                <a:solidFill>
                  <a:srgbClr val="3A81BA"/>
                </a:solidFill>
                <a:latin typeface="Arial"/>
                <a:ea typeface="Arial"/>
                <a:cs typeface="Arial"/>
                <a:sym typeface="Arial"/>
              </a:rPr>
              <a:t> (C. Lenardi)</a:t>
            </a:r>
            <a:endParaRPr sz="1350"/>
          </a:p>
          <a:p>
            <a:r>
              <a:rPr lang="en-GB" sz="1200">
                <a:solidFill>
                  <a:srgbClr val="3A81BA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Napoli  </a:t>
            </a:r>
            <a:r>
              <a:rPr lang="en-GB" sz="1200">
                <a:solidFill>
                  <a:srgbClr val="3A81BA"/>
                </a:solidFill>
                <a:latin typeface="Arial"/>
                <a:ea typeface="Arial"/>
                <a:cs typeface="Arial"/>
                <a:sym typeface="Arial"/>
              </a:rPr>
              <a:t>(G. Mettivier)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Pavia </a:t>
            </a:r>
            <a:r>
              <a:rPr lang="en-GB" sz="1200">
                <a:solidFill>
                  <a:srgbClr val="3A81BA"/>
                </a:solidFill>
                <a:latin typeface="Arial"/>
                <a:ea typeface="Arial"/>
                <a:cs typeface="Arial"/>
                <a:sym typeface="Arial"/>
              </a:rPr>
              <a:t>(A. Lascialfari)</a:t>
            </a:r>
            <a:endParaRPr sz="1350"/>
          </a:p>
          <a:p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Pisa </a:t>
            </a:r>
            <a:r>
              <a:rPr lang="en-GB" sz="1200">
                <a:solidFill>
                  <a:srgbClr val="3A81BA"/>
                </a:solidFill>
                <a:latin typeface="Arial"/>
                <a:ea typeface="Arial"/>
                <a:cs typeface="Arial"/>
                <a:sym typeface="Arial"/>
              </a:rPr>
              <a:t>(M.E. Fantacci)</a:t>
            </a:r>
            <a:endParaRPr sz="1200">
              <a:solidFill>
                <a:srgbClr val="3A81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161693" y="4464016"/>
            <a:ext cx="2057400" cy="761717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Complessivamente saranno coinvolte circa:</a:t>
            </a:r>
            <a:endParaRPr sz="1350"/>
          </a:p>
          <a:p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 persone, 25 FTE</a:t>
            </a:r>
            <a:endParaRPr sz="1350"/>
          </a:p>
        </p:txBody>
      </p:sp>
      <p:sp>
        <p:nvSpPr>
          <p:cNvPr id="224" name="Google Shape;224;p9"/>
          <p:cNvSpPr/>
          <p:nvPr/>
        </p:nvSpPr>
        <p:spPr>
          <a:xfrm rot="-1555620">
            <a:off x="8047678" y="850629"/>
            <a:ext cx="73722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GB" sz="2400" b="1">
                <a:solidFill>
                  <a:srgbClr val="FEFEFE"/>
                </a:solidFill>
                <a:latin typeface="Radley"/>
                <a:ea typeface="Radley"/>
                <a:cs typeface="Radley"/>
                <a:sym typeface="Radley"/>
              </a:rPr>
              <a:t>next</a:t>
            </a:r>
            <a:endParaRPr sz="3000" b="1">
              <a:solidFill>
                <a:srgbClr val="FEFEFE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90C0A4FD-4EAE-8647-AF42-DFBFD5BE1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36320"/>
              </p:ext>
            </p:extLst>
          </p:nvPr>
        </p:nvGraphicFramePr>
        <p:xfrm>
          <a:off x="3423791" y="1370654"/>
          <a:ext cx="5052697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530">
                  <a:extLst>
                    <a:ext uri="{9D8B030D-6E8A-4147-A177-3AD203B41FA5}">
                      <a16:colId xmlns:a16="http://schemas.microsoft.com/office/drawing/2014/main" val="4150323666"/>
                    </a:ext>
                  </a:extLst>
                </a:gridCol>
                <a:gridCol w="3229167">
                  <a:extLst>
                    <a:ext uri="{9D8B030D-6E8A-4147-A177-3AD203B41FA5}">
                      <a16:colId xmlns:a16="http://schemas.microsoft.com/office/drawing/2014/main" val="141427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27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hlinkClick r:id="rId3"/>
                        </a:rPr>
                        <a:t>Amoroso Nicola</a:t>
                      </a:r>
                      <a:r>
                        <a:rPr lang="it-IT" sz="1400" dirty="0"/>
                        <a:t> </a:t>
                      </a:r>
                    </a:p>
                  </a:txBody>
                  <a:tcPr marL="7618" marR="7618" marT="7618" marB="76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/>
                        <a:t>30</a:t>
                      </a:r>
                      <a:endParaRPr lang="it-IT" sz="1400" dirty="0"/>
                    </a:p>
                  </a:txBody>
                  <a:tcPr marL="7618" marR="7618" marT="7618" marB="7618" anchor="ctr"/>
                </a:tc>
                <a:extLst>
                  <a:ext uri="{0D108BD9-81ED-4DB2-BD59-A6C34878D82A}">
                    <a16:rowId xmlns:a16="http://schemas.microsoft.com/office/drawing/2014/main" val="1963880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hlinkClick r:id="rId4"/>
                        </a:rPr>
                        <a:t>Bellantuono Loredana</a:t>
                      </a:r>
                      <a:r>
                        <a:rPr lang="it-IT" sz="1400" dirty="0"/>
                        <a:t> </a:t>
                      </a:r>
                    </a:p>
                  </a:txBody>
                  <a:tcPr marL="7618" marR="7618" marT="7618" marB="76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/>
                        <a:t>30</a:t>
                      </a:r>
                      <a:endParaRPr lang="it-IT" sz="1400"/>
                    </a:p>
                  </a:txBody>
                  <a:tcPr marL="7618" marR="7618" marT="7618" marB="7618" anchor="ctr"/>
                </a:tc>
                <a:extLst>
                  <a:ext uri="{0D108BD9-81ED-4DB2-BD59-A6C34878D82A}">
                    <a16:rowId xmlns:a16="http://schemas.microsoft.com/office/drawing/2014/main" val="354451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>
                          <a:hlinkClick r:id="rId5"/>
                        </a:rPr>
                        <a:t>Bellotti Roberto</a:t>
                      </a:r>
                      <a:r>
                        <a:rPr lang="it-IT" sz="1400"/>
                        <a:t> </a:t>
                      </a:r>
                    </a:p>
                  </a:txBody>
                  <a:tcPr marL="7618" marR="7618" marT="7618" marB="76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/>
                        <a:t>20</a:t>
                      </a:r>
                      <a:endParaRPr lang="it-IT" sz="1400" dirty="0"/>
                    </a:p>
                  </a:txBody>
                  <a:tcPr marL="7618" marR="7618" marT="7618" marB="7618" anchor="ctr"/>
                </a:tc>
                <a:extLst>
                  <a:ext uri="{0D108BD9-81ED-4DB2-BD59-A6C34878D82A}">
                    <a16:rowId xmlns:a16="http://schemas.microsoft.com/office/drawing/2014/main" val="107271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>
                          <a:hlinkClick r:id="rId6"/>
                        </a:rPr>
                        <a:t>La Forgia Daniele</a:t>
                      </a:r>
                      <a:r>
                        <a:rPr lang="it-IT" sz="1400"/>
                        <a:t> </a:t>
                      </a:r>
                    </a:p>
                  </a:txBody>
                  <a:tcPr marL="7618" marR="7618" marT="7618" marB="76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/>
                        <a:t>10</a:t>
                      </a:r>
                      <a:endParaRPr lang="it-IT" sz="1400" dirty="0"/>
                    </a:p>
                  </a:txBody>
                  <a:tcPr marL="7618" marR="7618" marT="7618" marB="7618" anchor="ctr"/>
                </a:tc>
                <a:extLst>
                  <a:ext uri="{0D108BD9-81ED-4DB2-BD59-A6C34878D82A}">
                    <a16:rowId xmlns:a16="http://schemas.microsoft.com/office/drawing/2014/main" val="357379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hlinkClick r:id="rId7"/>
                        </a:rPr>
                        <a:t>Lombardi Angela</a:t>
                      </a:r>
                      <a:r>
                        <a:rPr lang="it-IT" sz="1400" dirty="0"/>
                        <a:t> </a:t>
                      </a:r>
                    </a:p>
                  </a:txBody>
                  <a:tcPr marL="7618" marR="7618" marT="7618" marB="76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/>
                        <a:t>50</a:t>
                      </a:r>
                      <a:endParaRPr lang="it-IT" sz="1400" dirty="0"/>
                    </a:p>
                  </a:txBody>
                  <a:tcPr marL="7618" marR="7618" marT="7618" marB="7618" anchor="ctr"/>
                </a:tc>
                <a:extLst>
                  <a:ext uri="{0D108BD9-81ED-4DB2-BD59-A6C34878D82A}">
                    <a16:rowId xmlns:a16="http://schemas.microsoft.com/office/drawing/2014/main" val="328133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hlinkClick r:id="rId8"/>
                        </a:rPr>
                        <a:t>Maggipinto Tommaso</a:t>
                      </a:r>
                      <a:r>
                        <a:rPr lang="it-IT" sz="1400" dirty="0"/>
                        <a:t> </a:t>
                      </a:r>
                    </a:p>
                  </a:txBody>
                  <a:tcPr marL="7618" marR="7618" marT="7618" marB="76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/>
                        <a:t>20</a:t>
                      </a:r>
                      <a:endParaRPr lang="it-IT" sz="1400"/>
                    </a:p>
                  </a:txBody>
                  <a:tcPr marL="7618" marR="7618" marT="7618" marB="7618" anchor="ctr"/>
                </a:tc>
                <a:extLst>
                  <a:ext uri="{0D108BD9-81ED-4DB2-BD59-A6C34878D82A}">
                    <a16:rowId xmlns:a16="http://schemas.microsoft.com/office/drawing/2014/main" val="31363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hlinkClick r:id="rId9"/>
                        </a:rPr>
                        <a:t>Monaco Alfonso</a:t>
                      </a:r>
                      <a:r>
                        <a:rPr lang="it-IT" sz="1400" dirty="0"/>
                        <a:t> </a:t>
                      </a:r>
                    </a:p>
                  </a:txBody>
                  <a:tcPr marL="7618" marR="7618" marT="7618" marB="76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/>
                        <a:t>30</a:t>
                      </a:r>
                      <a:endParaRPr lang="it-IT" sz="1400" dirty="0"/>
                    </a:p>
                  </a:txBody>
                  <a:tcPr marL="7618" marR="7618" marT="7618" marB="7618" anchor="ctr"/>
                </a:tc>
                <a:extLst>
                  <a:ext uri="{0D108BD9-81ED-4DB2-BD59-A6C34878D82A}">
                    <a16:rowId xmlns:a16="http://schemas.microsoft.com/office/drawing/2014/main" val="2391035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hlinkClick r:id="rId10"/>
                        </a:rPr>
                        <a:t>Pantaleo Ester</a:t>
                      </a:r>
                      <a:r>
                        <a:rPr lang="it-IT" sz="1400" dirty="0"/>
                        <a:t> </a:t>
                      </a:r>
                    </a:p>
                  </a:txBody>
                  <a:tcPr marL="7618" marR="7618" marT="7618" marB="76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/>
                        <a:t>30</a:t>
                      </a:r>
                      <a:endParaRPr lang="it-IT" sz="1400" dirty="0"/>
                    </a:p>
                  </a:txBody>
                  <a:tcPr marL="7618" marR="7618" marT="7618" marB="7618" anchor="ctr"/>
                </a:tc>
                <a:extLst>
                  <a:ext uri="{0D108BD9-81ED-4DB2-BD59-A6C34878D82A}">
                    <a16:rowId xmlns:a16="http://schemas.microsoft.com/office/drawing/2014/main" val="208088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b="1" u="sng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Diacono Domenico</a:t>
                      </a:r>
                    </a:p>
                  </a:txBody>
                  <a:tcPr marL="7618" marR="7618" marT="7618" marB="76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b="1" dirty="0"/>
                        <a:t>10</a:t>
                      </a:r>
                      <a:endParaRPr lang="it-IT" sz="1400" dirty="0"/>
                    </a:p>
                  </a:txBody>
                  <a:tcPr marL="7618" marR="7618" marT="7618" marB="7618" anchor="ctr"/>
                </a:tc>
                <a:extLst>
                  <a:ext uri="{0D108BD9-81ED-4DB2-BD59-A6C34878D82A}">
                    <a16:rowId xmlns:a16="http://schemas.microsoft.com/office/drawing/2014/main" val="2187928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hlinkClick r:id="rId11"/>
                        </a:rPr>
                        <a:t>Tangaro Sabina</a:t>
                      </a:r>
                      <a:r>
                        <a:rPr lang="it-IT" sz="1400" dirty="0"/>
                        <a:t> </a:t>
                      </a:r>
                    </a:p>
                  </a:txBody>
                  <a:tcPr marL="7618" marR="7618" marT="7618" marB="76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40</a:t>
                      </a:r>
                    </a:p>
                  </a:txBody>
                  <a:tcPr marL="73132" marR="73132" marT="36566" marB="36566"/>
                </a:tc>
                <a:extLst>
                  <a:ext uri="{0D108BD9-81ED-4DB2-BD59-A6C34878D82A}">
                    <a16:rowId xmlns:a16="http://schemas.microsoft.com/office/drawing/2014/main" val="165933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/>
                        <a:t>Numero Totale Ricercatori </a:t>
                      </a:r>
                      <a:endParaRPr lang="it-IT" sz="1800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73597"/>
                  </a:ext>
                </a:extLst>
              </a:tr>
            </a:tbl>
          </a:graphicData>
        </a:graphic>
      </p:graphicFrame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65BBB75-3600-5743-A8FD-6B256F549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25" y="1251300"/>
            <a:ext cx="3137069" cy="421877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51BD79-50D6-2643-A692-2890E5F69412}"/>
              </a:ext>
            </a:extLst>
          </p:cNvPr>
          <p:cNvSpPr txBox="1"/>
          <p:nvPr/>
        </p:nvSpPr>
        <p:spPr>
          <a:xfrm>
            <a:off x="448235" y="6759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EBEE97-F0D8-6F49-9446-F68808BE4962}"/>
              </a:ext>
            </a:extLst>
          </p:cNvPr>
          <p:cNvSpPr txBox="1"/>
          <p:nvPr/>
        </p:nvSpPr>
        <p:spPr>
          <a:xfrm>
            <a:off x="1534886" y="6596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B05F43-2706-C844-AA0B-2A6ECDE546AA}"/>
              </a:ext>
            </a:extLst>
          </p:cNvPr>
          <p:cNvSpPr txBox="1"/>
          <p:nvPr/>
        </p:nvSpPr>
        <p:spPr>
          <a:xfrm>
            <a:off x="2432957" y="6515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C1F582-1EC5-0249-9469-5F9742F149A8}"/>
              </a:ext>
            </a:extLst>
          </p:cNvPr>
          <p:cNvSpPr txBox="1"/>
          <p:nvPr/>
        </p:nvSpPr>
        <p:spPr>
          <a:xfrm>
            <a:off x="1338943" y="6694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2C9D86-BB5C-4DF1-BFBE-43612C848FBD}"/>
              </a:ext>
            </a:extLst>
          </p:cNvPr>
          <p:cNvSpPr txBox="1"/>
          <p:nvPr/>
        </p:nvSpPr>
        <p:spPr>
          <a:xfrm>
            <a:off x="262474" y="3973376"/>
            <a:ext cx="8232116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dirty="0">
                <a:solidFill>
                  <a:srgbClr val="FF0000"/>
                </a:solidFill>
              </a:rPr>
              <a:t>Torino: FTE = 1,0</a:t>
            </a:r>
            <a:endParaRPr lang="it-IT" sz="20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FF7FF1-DD5D-435B-BDBD-3F0654EFA0B1}"/>
              </a:ext>
            </a:extLst>
          </p:cNvPr>
          <p:cNvSpPr txBox="1"/>
          <p:nvPr/>
        </p:nvSpPr>
        <p:spPr>
          <a:xfrm>
            <a:off x="395930" y="342811"/>
            <a:ext cx="833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PICS4ME        Personale</a:t>
            </a:r>
          </a:p>
        </p:txBody>
      </p:sp>
      <p:pic>
        <p:nvPicPr>
          <p:cNvPr id="9" name="Immagin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4450" y="112430"/>
            <a:ext cx="797561" cy="583372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865337"/>
              </p:ext>
            </p:extLst>
          </p:nvPr>
        </p:nvGraphicFramePr>
        <p:xfrm>
          <a:off x="292463" y="1266266"/>
          <a:ext cx="85673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023">
                  <a:extLst>
                    <a:ext uri="{9D8B030D-6E8A-4147-A177-3AD203B41FA5}">
                      <a16:colId xmlns:a16="http://schemas.microsoft.com/office/drawing/2014/main" val="934227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Posizione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Percentuale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CSN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Milena D'Angelo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Professore</a:t>
                      </a:r>
                      <a:r>
                        <a:rPr lang="it-IT" baseline="0" dirty="0"/>
                        <a:t> associato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tx1"/>
                          </a:solidFill>
                        </a:rPr>
                        <a:t>Francesaco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V. Pepe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RTDb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Francesco </a:t>
                      </a:r>
                      <a:r>
                        <a:rPr lang="it-IT" dirty="0" err="1">
                          <a:solidFill>
                            <a:schemeClr val="tx1"/>
                          </a:solidFill>
                        </a:rPr>
                        <a:t>Scattarella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RTDa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chemeClr val="tx1"/>
                          </a:solidFill>
                        </a:rPr>
                        <a:t>Gianlorenzo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 Massaro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Dottorando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4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Giannella Davide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Dottorando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43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Garuccio</a:t>
                      </a:r>
                      <a:r>
                        <a:rPr lang="it-IT" dirty="0"/>
                        <a:t> Augusto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004063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664112"/>
              </p:ext>
            </p:extLst>
          </p:nvPr>
        </p:nvGraphicFramePr>
        <p:xfrm>
          <a:off x="292463" y="4432343"/>
          <a:ext cx="85673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823">
                  <a:extLst>
                    <a:ext uri="{9D8B030D-6E8A-4147-A177-3AD203B41FA5}">
                      <a16:colId xmlns:a16="http://schemas.microsoft.com/office/drawing/2014/main" val="2486162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Posizione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Percentuale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CSN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/>
                        <a:t>Marco Genovese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Dirig</a:t>
                      </a:r>
                      <a:r>
                        <a:rPr lang="it-IT" dirty="0"/>
                        <a:t>. di ric. INRIM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Jacopo Forneris </a:t>
                      </a:r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/>
                        <a:t>Professore</a:t>
                      </a:r>
                      <a:r>
                        <a:rPr lang="it-IT" baseline="0"/>
                        <a:t> associato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Ivo P. Degiovanni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Primo ric. INRIM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</a:rPr>
                        <a:t>Paolo Olivero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/>
                        <a:t>Professore</a:t>
                      </a:r>
                      <a:r>
                        <a:rPr lang="it-IT" baseline="0"/>
                        <a:t> associato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92C9D86-BB5C-4DF1-BFBE-43612C848FBD}"/>
              </a:ext>
            </a:extLst>
          </p:cNvPr>
          <p:cNvSpPr txBox="1"/>
          <p:nvPr/>
        </p:nvSpPr>
        <p:spPr>
          <a:xfrm>
            <a:off x="262292" y="802139"/>
            <a:ext cx="823211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000" dirty="0">
                <a:solidFill>
                  <a:srgbClr val="FF0000"/>
                </a:solidFill>
              </a:rPr>
              <a:t>Bari: FTE = 1,8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0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2292" y="6492875"/>
            <a:ext cx="2823807" cy="365125"/>
          </a:xfrm>
        </p:spPr>
        <p:txBody>
          <a:bodyPr/>
          <a:lstStyle/>
          <a:p>
            <a:pPr algn="l"/>
            <a:r>
              <a:rPr lang="it-IT"/>
              <a:t>PICS4ME - Milena D'Angelo</a:t>
            </a:r>
          </a:p>
        </p:txBody>
      </p:sp>
      <p:sp>
        <p:nvSpPr>
          <p:cNvPr id="13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213896" y="6492875"/>
            <a:ext cx="930103" cy="365125"/>
          </a:xfrm>
        </p:spPr>
        <p:txBody>
          <a:bodyPr/>
          <a:lstStyle/>
          <a:p>
            <a:pPr algn="ctr"/>
            <a:fld id="{0E96C380-59E9-434C-9BBD-7F9F1B2339E4}" type="slidenum">
              <a:rPr lang="it-IT" smtClean="0"/>
              <a:pPr algn="ctr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469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2C9D86-BB5C-4DF1-BFBE-43612C848FBD}"/>
              </a:ext>
            </a:extLst>
          </p:cNvPr>
          <p:cNvSpPr txBox="1"/>
          <p:nvPr/>
        </p:nvSpPr>
        <p:spPr>
          <a:xfrm>
            <a:off x="262292" y="1967745"/>
            <a:ext cx="89041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Bari</a:t>
            </a:r>
            <a:endParaRPr lang="it-IT" sz="2000" b="1" dirty="0"/>
          </a:p>
          <a:p>
            <a:endParaRPr lang="it-IT" sz="2000" b="1" dirty="0"/>
          </a:p>
          <a:p>
            <a:r>
              <a:rPr lang="it-IT" sz="2000" b="1" dirty="0"/>
              <a:t>Officina meccanica: 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FF0000"/>
                </a:solidFill>
              </a:rPr>
              <a:t>0,5 mesi uomo </a:t>
            </a:r>
            <a:r>
              <a:rPr lang="it-IT" sz="2000" dirty="0"/>
              <a:t>(</a:t>
            </a:r>
            <a:r>
              <a:rPr lang="it-IT" sz="2000" i="1" dirty="0"/>
              <a:t>ipotesi da verificare con Cosimo Pastore</a:t>
            </a:r>
            <a:r>
              <a:rPr lang="it-IT" sz="2000" dirty="0"/>
              <a:t>)</a:t>
            </a:r>
            <a:endParaRPr lang="it-IT" sz="2000" b="1" dirty="0"/>
          </a:p>
          <a:p>
            <a:r>
              <a:rPr lang="it-IT" sz="2000" dirty="0"/>
              <a:t>Costruzione di copertura per prototipo di microscopio </a:t>
            </a:r>
          </a:p>
          <a:p>
            <a:endParaRPr lang="it-IT" sz="2000" b="1" dirty="0"/>
          </a:p>
          <a:p>
            <a:r>
              <a:rPr lang="it-IT" sz="2000" b="1" dirty="0"/>
              <a:t>Officina elettronica:  </a:t>
            </a:r>
            <a:r>
              <a:rPr lang="it-IT" sz="2000" dirty="0">
                <a:solidFill>
                  <a:srgbClr val="FF0000"/>
                </a:solidFill>
              </a:rPr>
              <a:t>1 mese uomo</a:t>
            </a:r>
            <a:r>
              <a:rPr lang="it-IT" sz="2000" dirty="0"/>
              <a:t> (</a:t>
            </a:r>
            <a:r>
              <a:rPr lang="it-IT" sz="2000" i="1" dirty="0"/>
              <a:t>concordato con Giuseppe De </a:t>
            </a:r>
            <a:r>
              <a:rPr lang="it-IT" sz="2000" i="1" dirty="0" err="1"/>
              <a:t>Robertis</a:t>
            </a:r>
            <a:r>
              <a:rPr lang="it-IT" sz="2000" dirty="0"/>
              <a:t>)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dirty="0"/>
              <a:t>Messa in sicurezza del laser utilizzato nel prototipo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6ED108-60B2-4F4A-AB9F-C54B6D4B98C5}"/>
              </a:ext>
            </a:extLst>
          </p:cNvPr>
          <p:cNvSpPr txBox="1"/>
          <p:nvPr/>
        </p:nvSpPr>
        <p:spPr>
          <a:xfrm>
            <a:off x="395930" y="163337"/>
            <a:ext cx="833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Servizi di sezione richiesti 2022</a:t>
            </a:r>
          </a:p>
        </p:txBody>
      </p:sp>
      <p:pic>
        <p:nvPicPr>
          <p:cNvPr id="4" name="Immagin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4450" y="112430"/>
            <a:ext cx="797561" cy="583372"/>
          </a:xfrm>
          <a:prstGeom prst="rect">
            <a:avLst/>
          </a:prstGeom>
          <a:ln>
            <a:noFill/>
          </a:ln>
        </p:spPr>
      </p:pic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2292" y="6492875"/>
            <a:ext cx="2823807" cy="365125"/>
          </a:xfrm>
        </p:spPr>
        <p:txBody>
          <a:bodyPr/>
          <a:lstStyle/>
          <a:p>
            <a:pPr algn="l"/>
            <a:r>
              <a:rPr lang="it-IT"/>
              <a:t>PICS4ME - Milena D'Angelo</a:t>
            </a:r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213896" y="6492875"/>
            <a:ext cx="930103" cy="365125"/>
          </a:xfrm>
        </p:spPr>
        <p:txBody>
          <a:bodyPr/>
          <a:lstStyle/>
          <a:p>
            <a:pPr algn="ctr"/>
            <a:fld id="{0E96C380-59E9-434C-9BBD-7F9F1B2339E4}" type="slidenum">
              <a:rPr lang="it-IT" smtClean="0"/>
              <a:pPr algn="ctr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11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98719-F87E-E04E-9529-806A4A56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7154"/>
            <a:ext cx="78867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SERVIZI CSN5-BA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D889C8-3986-814E-9DF1-05843A4CE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930729"/>
            <a:ext cx="8654143" cy="5878284"/>
          </a:xfrm>
        </p:spPr>
        <p:txBody>
          <a:bodyPr>
            <a:normAutofit fontScale="70000" lnSpcReduction="20000"/>
          </a:bodyPr>
          <a:lstStyle/>
          <a:p>
            <a:r>
              <a:rPr lang="it-IT" dirty="0">
                <a:solidFill>
                  <a:srgbClr val="FF7616"/>
                </a:solidFill>
              </a:rPr>
              <a:t>ENTER_BNCT (RN:S. </a:t>
            </a:r>
            <a:r>
              <a:rPr lang="it-IT" dirty="0" err="1">
                <a:solidFill>
                  <a:srgbClr val="FF7616"/>
                </a:solidFill>
              </a:rPr>
              <a:t>Bortolussi</a:t>
            </a:r>
            <a:r>
              <a:rPr lang="it-IT" dirty="0">
                <a:solidFill>
                  <a:srgbClr val="FF7616"/>
                </a:solidFill>
              </a:rPr>
              <a:t>, RL: G. Iaselli)</a:t>
            </a:r>
          </a:p>
          <a:p>
            <a:r>
              <a:rPr lang="it-IT" dirty="0"/>
              <a:t>FTM_NEXT -&gt; chiede proroga causa COVID</a:t>
            </a:r>
          </a:p>
          <a:p>
            <a:pPr lvl="1"/>
            <a:r>
              <a:rPr lang="en-IT"/>
              <a:t>Officina Meccanica: 			0.5 m.p.</a:t>
            </a:r>
          </a:p>
          <a:p>
            <a:pPr lvl="1"/>
            <a:r>
              <a:rPr lang="en-IT"/>
              <a:t>Progettazione Meccanica: 	</a:t>
            </a:r>
            <a:r>
              <a:rPr lang="it-IT" dirty="0"/>
              <a:t>	</a:t>
            </a:r>
            <a:r>
              <a:rPr lang="en-IT"/>
              <a:t>0.5 m.p.</a:t>
            </a:r>
            <a:endParaRPr lang="it-IT" dirty="0"/>
          </a:p>
          <a:p>
            <a:r>
              <a:rPr lang="it-IT" dirty="0"/>
              <a:t>IDDLS (2019-2021) -&gt; chiede proroga causa COVID</a:t>
            </a:r>
          </a:p>
          <a:p>
            <a:r>
              <a:rPr lang="it-IT" dirty="0"/>
              <a:t>IDEA (2020-2022) </a:t>
            </a:r>
          </a:p>
          <a:p>
            <a:pPr lvl="1"/>
            <a:r>
              <a:rPr lang="en-IT"/>
              <a:t>Officina Meccanica: 			0.5 m.p.</a:t>
            </a:r>
            <a:endParaRPr lang="it-IT" dirty="0"/>
          </a:p>
          <a:p>
            <a:r>
              <a:rPr lang="it-IT" dirty="0"/>
              <a:t>ION2NEUTRAL (2020-2022)</a:t>
            </a:r>
          </a:p>
          <a:p>
            <a:pPr lvl="1"/>
            <a:r>
              <a:rPr lang="en-IT"/>
              <a:t>Officina Meccanica: 			</a:t>
            </a:r>
            <a:r>
              <a:rPr lang="it-IT" dirty="0"/>
              <a:t>1</a:t>
            </a:r>
            <a:r>
              <a:rPr lang="en-IT"/>
              <a:t> m.p.</a:t>
            </a:r>
          </a:p>
          <a:p>
            <a:pPr lvl="1"/>
            <a:r>
              <a:rPr lang="en-IT"/>
              <a:t>Progettazione Meccanica: 	</a:t>
            </a:r>
            <a:r>
              <a:rPr lang="it-IT" dirty="0"/>
              <a:t>	1</a:t>
            </a:r>
            <a:r>
              <a:rPr lang="en-IT"/>
              <a:t> m.p.</a:t>
            </a:r>
            <a:endParaRPr lang="it-IT" dirty="0"/>
          </a:p>
          <a:p>
            <a:r>
              <a:rPr lang="it-IT" dirty="0"/>
              <a:t>MC_INFN </a:t>
            </a:r>
          </a:p>
          <a:p>
            <a:r>
              <a:rPr lang="it-IT" dirty="0"/>
              <a:t>ML_INFN (2020-2022) </a:t>
            </a:r>
          </a:p>
          <a:p>
            <a:r>
              <a:rPr lang="it-IT" dirty="0">
                <a:solidFill>
                  <a:srgbClr val="FF0000"/>
                </a:solidFill>
              </a:rPr>
              <a:t>MODE_INFN (RN: T. Dorigo (PD) RL: </a:t>
            </a:r>
            <a:r>
              <a:rPr lang="it-IT" dirty="0" err="1">
                <a:solidFill>
                  <a:srgbClr val="FF0000"/>
                </a:solidFill>
              </a:rPr>
              <a:t>R</a:t>
            </a:r>
            <a:r>
              <a:rPr lang="it-IT" dirty="0">
                <a:solidFill>
                  <a:srgbClr val="FF0000"/>
                </a:solidFill>
              </a:rPr>
              <a:t>. Venditti)</a:t>
            </a:r>
          </a:p>
          <a:p>
            <a:pPr lvl="1"/>
            <a:r>
              <a:rPr lang="it-IT" dirty="0">
                <a:latin typeface="Roboto"/>
                <a:ea typeface="Roboto"/>
                <a:cs typeface="Roboto"/>
                <a:sym typeface="Roboto"/>
              </a:rPr>
              <a:t>Progettazione meccanica:  		0.5 </a:t>
            </a:r>
            <a:r>
              <a:rPr lang="it-IT" dirty="0" err="1">
                <a:latin typeface="Roboto"/>
                <a:ea typeface="Roboto"/>
                <a:cs typeface="Roboto"/>
                <a:sym typeface="Roboto"/>
              </a:rPr>
              <a:t>m.p.</a:t>
            </a:r>
            <a:r>
              <a:rPr lang="it-IT" dirty="0"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it-IT" dirty="0">
                <a:latin typeface="Roboto"/>
                <a:ea typeface="Roboto"/>
                <a:cs typeface="Roboto"/>
                <a:sym typeface="Wingdings" pitchFamily="2" charset="2"/>
              </a:rPr>
              <a:t>   TOT 2 </a:t>
            </a:r>
            <a:r>
              <a:rPr lang="it-IT" dirty="0" err="1">
                <a:latin typeface="Roboto"/>
                <a:ea typeface="Roboto"/>
                <a:cs typeface="Roboto"/>
                <a:sym typeface="Wingdings" pitchFamily="2" charset="2"/>
              </a:rPr>
              <a:t>m.p.</a:t>
            </a:r>
            <a:endParaRPr lang="it-IT" dirty="0">
              <a:latin typeface="Roboto"/>
              <a:ea typeface="Roboto"/>
              <a:cs typeface="Roboto"/>
              <a:sym typeface="Roboto"/>
            </a:endParaRPr>
          </a:p>
          <a:p>
            <a:pPr lvl="1"/>
            <a:r>
              <a:rPr lang="it-IT" dirty="0">
                <a:latin typeface="Roboto"/>
                <a:ea typeface="Roboto"/>
                <a:cs typeface="Roboto"/>
                <a:sym typeface="Roboto"/>
              </a:rPr>
              <a:t>Officina meccanica: 			0.5 </a:t>
            </a:r>
            <a:r>
              <a:rPr lang="it-IT" dirty="0" err="1">
                <a:latin typeface="Roboto"/>
                <a:ea typeface="Roboto"/>
                <a:cs typeface="Roboto"/>
                <a:sym typeface="Roboto"/>
              </a:rPr>
              <a:t>m.p.</a:t>
            </a:r>
            <a:endParaRPr lang="it-IT" dirty="0">
              <a:latin typeface="Roboto"/>
              <a:ea typeface="Roboto"/>
              <a:cs typeface="Roboto"/>
              <a:sym typeface="Roboto"/>
            </a:endParaRPr>
          </a:p>
          <a:p>
            <a:pPr lvl="1"/>
            <a:r>
              <a:rPr lang="it-IT" dirty="0">
                <a:latin typeface="Roboto"/>
                <a:ea typeface="Roboto"/>
                <a:sym typeface="Roboto"/>
              </a:rPr>
              <a:t>Servizio elettronico: 			1</a:t>
            </a:r>
            <a:r>
              <a:rPr lang="it-IT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dirty="0" err="1">
                <a:latin typeface="Roboto"/>
                <a:ea typeface="Roboto"/>
                <a:cs typeface="Roboto"/>
                <a:sym typeface="Roboto"/>
              </a:rPr>
              <a:t>m.p.</a:t>
            </a:r>
            <a:endParaRPr lang="it-IT" dirty="0">
              <a:latin typeface="Roboto"/>
              <a:ea typeface="Roboto"/>
            </a:endParaRPr>
          </a:p>
          <a:p>
            <a:r>
              <a:rPr lang="it-IT" dirty="0">
                <a:solidFill>
                  <a:srgbClr val="FF0000"/>
                </a:solidFill>
              </a:rPr>
              <a:t>NEXT_AIM (RN: A. Retico (PI), RL: S. </a:t>
            </a:r>
            <a:r>
              <a:rPr lang="it-IT" dirty="0" err="1">
                <a:solidFill>
                  <a:srgbClr val="FF0000"/>
                </a:solidFill>
              </a:rPr>
              <a:t>Tangaro</a:t>
            </a:r>
            <a:r>
              <a:rPr lang="it-IT" dirty="0">
                <a:solidFill>
                  <a:srgbClr val="FF0000"/>
                </a:solidFill>
              </a:rPr>
              <a:t>)</a:t>
            </a:r>
          </a:p>
          <a:p>
            <a:r>
              <a:rPr lang="it-IT" dirty="0"/>
              <a:t>PICS4ME</a:t>
            </a:r>
          </a:p>
          <a:p>
            <a:pPr lvl="1"/>
            <a:r>
              <a:rPr lang="en-IT"/>
              <a:t>Officina Meccanica: 		0.5 m.p.</a:t>
            </a:r>
            <a:r>
              <a:rPr lang="it-IT" dirty="0"/>
              <a:t>        </a:t>
            </a:r>
            <a:r>
              <a:rPr lang="it-IT" dirty="0">
                <a:sym typeface="Wingdings" pitchFamily="2" charset="2"/>
              </a:rPr>
              <a:t>   TOT   3 </a:t>
            </a:r>
            <a:r>
              <a:rPr lang="it-IT" dirty="0" err="1">
                <a:sym typeface="Wingdings" pitchFamily="2" charset="2"/>
              </a:rPr>
              <a:t>m.p.</a:t>
            </a:r>
            <a:endParaRPr lang="en-IT"/>
          </a:p>
          <a:p>
            <a:pPr lvl="1"/>
            <a:r>
              <a:rPr lang="it-IT" dirty="0"/>
              <a:t>Officina Elettronica</a:t>
            </a:r>
            <a:r>
              <a:rPr lang="en-IT"/>
              <a:t>: 	</a:t>
            </a:r>
            <a:r>
              <a:rPr lang="it-IT" dirty="0"/>
              <a:t>	</a:t>
            </a:r>
            <a:r>
              <a:rPr lang="en-IT"/>
              <a:t>0.5 m.p.</a:t>
            </a:r>
            <a:r>
              <a:rPr lang="it-IT" dirty="0"/>
              <a:t>	    </a:t>
            </a:r>
            <a:r>
              <a:rPr lang="it-IT" dirty="0">
                <a:sym typeface="Wingdings" pitchFamily="2" charset="2"/>
              </a:rPr>
              <a:t>   TOT    1.5 </a:t>
            </a:r>
            <a:r>
              <a:rPr lang="it-IT" dirty="0" err="1">
                <a:sym typeface="Wingdings" pitchFamily="2" charset="2"/>
              </a:rPr>
              <a:t>m.p.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05C9A0-1F44-F144-B306-BE97E9F3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27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6F0550-BA90-5C41-985B-3C90A0E7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169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latin typeface="+mn-lt"/>
                <a:ea typeface="+mn-ea"/>
                <a:cs typeface="+mn-cs"/>
              </a:rPr>
              <a:t>Backup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345A6F-1A12-B64E-9E00-0C9B1B7D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PICS4ME - Milena D'Angelo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319231-546D-A84C-A829-B4F38D9E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6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">
            <a:extLst>
              <a:ext uri="{FF2B5EF4-FFF2-40B4-BE49-F238E27FC236}">
                <a16:creationId xmlns:a16="http://schemas.microsoft.com/office/drawing/2014/main" id="{E77D5A5C-AA43-4125-8E29-096CFA0BF0F1}"/>
              </a:ext>
            </a:extLst>
          </p:cNvPr>
          <p:cNvSpPr txBox="1"/>
          <p:nvPr/>
        </p:nvSpPr>
        <p:spPr>
          <a:xfrm>
            <a:off x="559451" y="1643190"/>
            <a:ext cx="7318224" cy="4310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28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it-IT" sz="2800" b="1" dirty="0">
                <a:solidFill>
                  <a:srgbClr val="FF0000"/>
                </a:solidFill>
              </a:rPr>
              <a:t>PICS4ME</a:t>
            </a:r>
          </a:p>
          <a:p>
            <a:pPr>
              <a:spcBef>
                <a:spcPts val="1200"/>
              </a:spcBef>
            </a:pPr>
            <a:endParaRPr lang="it-IT" sz="2800" b="1" dirty="0">
              <a:solidFill>
                <a:srgbClr val="002060"/>
              </a:solidFill>
            </a:endParaRPr>
          </a:p>
          <a:p>
            <a:pPr algn="ctr"/>
            <a:endParaRPr lang="it-IT" sz="28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400" u="sng" dirty="0">
                <a:solidFill>
                  <a:srgbClr val="002060"/>
                </a:solidFill>
                <a:sym typeface="Wingdings"/>
              </a:rPr>
              <a:t>Sedi partecipanti</a:t>
            </a:r>
            <a:r>
              <a:rPr lang="it-IT" sz="2400" dirty="0">
                <a:solidFill>
                  <a:srgbClr val="002060"/>
                </a:solidFill>
                <a:sym typeface="Wingdings"/>
              </a:rPr>
              <a:t>: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it-IT" sz="2400" b="1" dirty="0">
                <a:solidFill>
                  <a:srgbClr val="002060"/>
                </a:solidFill>
                <a:sym typeface="Wingdings"/>
              </a:rPr>
              <a:t>Bari</a:t>
            </a:r>
            <a:r>
              <a:rPr lang="it-IT" sz="2400" dirty="0">
                <a:solidFill>
                  <a:srgbClr val="002060"/>
                </a:solidFill>
                <a:sym typeface="Wingdings"/>
              </a:rPr>
              <a:t> - Coordinatore nazionale: </a:t>
            </a:r>
            <a:r>
              <a:rPr lang="it-IT" sz="2400" b="1" dirty="0">
                <a:solidFill>
                  <a:srgbClr val="002060"/>
                </a:solidFill>
                <a:sym typeface="Wingdings"/>
              </a:rPr>
              <a:t>Milena D'Angelo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it-IT" sz="2400" b="1" dirty="0">
                <a:solidFill>
                  <a:srgbClr val="002060"/>
                </a:solidFill>
                <a:sym typeface="Wingdings"/>
              </a:rPr>
              <a:t>Torino </a:t>
            </a:r>
            <a:r>
              <a:rPr lang="mr-IN" sz="2400" b="1" dirty="0">
                <a:solidFill>
                  <a:srgbClr val="002060"/>
                </a:solidFill>
                <a:sym typeface="Wingdings"/>
              </a:rPr>
              <a:t>–</a:t>
            </a:r>
            <a:r>
              <a:rPr lang="it-IT" sz="2400" b="1" dirty="0">
                <a:solidFill>
                  <a:srgbClr val="002060"/>
                </a:solidFill>
                <a:sym typeface="Wingdings"/>
              </a:rPr>
              <a:t> </a:t>
            </a:r>
            <a:r>
              <a:rPr lang="it-IT" sz="2400" dirty="0">
                <a:solidFill>
                  <a:srgbClr val="002060"/>
                </a:solidFill>
                <a:sym typeface="Wingdings"/>
              </a:rPr>
              <a:t>Coordinatore locale: </a:t>
            </a:r>
            <a:r>
              <a:rPr lang="it-IT" sz="2400" b="1" dirty="0">
                <a:solidFill>
                  <a:srgbClr val="002060"/>
                </a:solidFill>
                <a:sym typeface="Wingdings"/>
              </a:rPr>
              <a:t>Marco Genovese</a:t>
            </a:r>
          </a:p>
          <a:p>
            <a:pPr>
              <a:lnSpc>
                <a:spcPct val="120000"/>
              </a:lnSpc>
            </a:pPr>
            <a:endParaRPr lang="it-IT" sz="2400" dirty="0">
              <a:solidFill>
                <a:srgbClr val="002060"/>
              </a:solidFill>
              <a:sym typeface="Wingdings"/>
            </a:endParaRPr>
          </a:p>
          <a:p>
            <a:pPr>
              <a:lnSpc>
                <a:spcPct val="120000"/>
              </a:lnSpc>
            </a:pPr>
            <a:r>
              <a:rPr lang="it-IT" sz="2400" dirty="0">
                <a:solidFill>
                  <a:srgbClr val="002060"/>
                </a:solidFill>
                <a:sym typeface="Wingdings"/>
              </a:rPr>
              <a:t>Durata: 3 anni (2020-2022)</a:t>
            </a:r>
          </a:p>
        </p:txBody>
      </p:sp>
      <p:pic>
        <p:nvPicPr>
          <p:cNvPr id="3" name="Immagin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4450" y="112430"/>
            <a:ext cx="797561" cy="583372"/>
          </a:xfrm>
          <a:prstGeom prst="rect">
            <a:avLst/>
          </a:prstGeom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1008997" y="104370"/>
            <a:ext cx="1639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90"/>
                </a:solidFill>
              </a:rPr>
              <a:t>Preventivi 2022</a:t>
            </a:r>
          </a:p>
          <a:p>
            <a:r>
              <a:rPr lang="it-IT" dirty="0">
                <a:solidFill>
                  <a:srgbClr val="000090"/>
                </a:solidFill>
              </a:rPr>
              <a:t>12 Luglio 2021</a:t>
            </a:r>
          </a:p>
        </p:txBody>
      </p:sp>
    </p:spTree>
    <p:extLst>
      <p:ext uri="{BB962C8B-B14F-4D97-AF65-F5344CB8AC3E}">
        <p14:creationId xmlns:p14="http://schemas.microsoft.com/office/powerpoint/2010/main" val="323303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98719-F87E-E04E-9529-806A4A56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SIGLE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D889C8-3986-814E-9DF1-05843A4CE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FF7616"/>
                </a:solidFill>
              </a:rPr>
              <a:t>ENTER_BNCT (RN:S. </a:t>
            </a:r>
            <a:r>
              <a:rPr lang="it-IT" dirty="0" err="1">
                <a:solidFill>
                  <a:srgbClr val="FF7616"/>
                </a:solidFill>
              </a:rPr>
              <a:t>Bortolussi</a:t>
            </a:r>
            <a:r>
              <a:rPr lang="it-IT" dirty="0">
                <a:solidFill>
                  <a:srgbClr val="FF7616"/>
                </a:solidFill>
              </a:rPr>
              <a:t>, RL: G. Iaselli)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FTM_NEXT -&gt; chiede proroga causa COVID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IDDLS (2019-2021) -&gt; chiede proroga causa COVID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IDEA (2020-2022)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ION2NEUTRAL (2020-2022)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MC_INFN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ML_INFN (2020-2022)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</a:rPr>
              <a:t>MODE_INFN (RN: T. Dorigo (PD) RL: </a:t>
            </a:r>
            <a:r>
              <a:rPr lang="it-IT" dirty="0" err="1">
                <a:solidFill>
                  <a:srgbClr val="FF0000"/>
                </a:solidFill>
              </a:rPr>
              <a:t>R</a:t>
            </a:r>
            <a:r>
              <a:rPr lang="it-IT" dirty="0">
                <a:solidFill>
                  <a:srgbClr val="FF0000"/>
                </a:solidFill>
              </a:rPr>
              <a:t>. Venditti)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</a:rPr>
              <a:t>NEXT_AIM (RN: A. Retico (PI), RL: S. </a:t>
            </a:r>
            <a:r>
              <a:rPr lang="it-IT" dirty="0" err="1">
                <a:solidFill>
                  <a:srgbClr val="FF0000"/>
                </a:solidFill>
              </a:rPr>
              <a:t>Tangaro</a:t>
            </a:r>
            <a:r>
              <a:rPr lang="it-IT" dirty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PICS4ME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05C9A0-1F44-F144-B306-BE97E9F3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138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40">
            <a:extLst>
              <a:ext uri="{FF2B5EF4-FFF2-40B4-BE49-F238E27FC236}">
                <a16:creationId xmlns:a16="http://schemas.microsoft.com/office/drawing/2014/main" id="{E4E2A652-8123-4DD5-A6E7-0E3ABE6F92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091" y="1132073"/>
            <a:ext cx="1559950" cy="148706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7D7B9A-E549-4E78-868D-279CABE402D6}"/>
              </a:ext>
            </a:extLst>
          </p:cNvPr>
          <p:cNvSpPr txBox="1"/>
          <p:nvPr/>
        </p:nvSpPr>
        <p:spPr>
          <a:xfrm>
            <a:off x="461009" y="113962"/>
            <a:ext cx="833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Motivazione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2C9D86-BB5C-4DF1-BFBE-43612C848FBD}"/>
              </a:ext>
            </a:extLst>
          </p:cNvPr>
          <p:cNvSpPr txBox="1"/>
          <p:nvPr/>
        </p:nvSpPr>
        <p:spPr>
          <a:xfrm>
            <a:off x="13805" y="652414"/>
            <a:ext cx="9130195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ü"/>
            </a:pPr>
            <a:r>
              <a:rPr lang="it-IT" dirty="0">
                <a:solidFill>
                  <a:srgbClr val="FF0000"/>
                </a:solidFill>
              </a:rPr>
              <a:t>Prototipo</a:t>
            </a:r>
            <a:r>
              <a:rPr lang="it-IT" dirty="0"/>
              <a:t> di </a:t>
            </a:r>
            <a:r>
              <a:rPr lang="it-IT" i="1" dirty="0"/>
              <a:t>Correlation Plenoptic Microscopy</a:t>
            </a:r>
            <a:r>
              <a:rPr lang="it-IT" dirty="0"/>
              <a:t> (</a:t>
            </a:r>
            <a:r>
              <a:rPr lang="it-IT" b="1" dirty="0"/>
              <a:t>CPM</a:t>
            </a:r>
            <a:r>
              <a:rPr lang="it-IT" dirty="0"/>
              <a:t>) </a:t>
            </a:r>
            <a:r>
              <a:rPr lang="it-IT" dirty="0">
                <a:sym typeface="Wingdings"/>
              </a:rPr>
              <a:t> </a:t>
            </a:r>
            <a:r>
              <a:rPr lang="it-IT" dirty="0">
                <a:sym typeface="Wingdings" panose="05000000000000000000" pitchFamily="2" charset="2"/>
              </a:rPr>
              <a:t>rifocalizzazione, variazione di punto di vista</a:t>
            </a:r>
          </a:p>
          <a:p>
            <a:pPr>
              <a:spcAft>
                <a:spcPts val="600"/>
              </a:spcAft>
            </a:pPr>
            <a:endParaRPr lang="it-IT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it-IT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it-IT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it-IT" dirty="0">
                <a:sym typeface="Wingdings" panose="05000000000000000000" pitchFamily="2" charset="2"/>
              </a:rPr>
              <a:t>	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it-IT" dirty="0"/>
              <a:t>Microscopia 3D </a:t>
            </a:r>
            <a:r>
              <a:rPr lang="it-IT" i="1" dirty="0"/>
              <a:t>senza scansioni </a:t>
            </a:r>
            <a:r>
              <a:rPr lang="it-IT" dirty="0">
                <a:sym typeface="Wingdings"/>
              </a:rPr>
              <a:t> </a:t>
            </a:r>
            <a:r>
              <a:rPr lang="it-IT" dirty="0"/>
              <a:t>biomed e particle tracking in </a:t>
            </a:r>
          </a:p>
          <a:p>
            <a:pPr lvl="1">
              <a:spcAft>
                <a:spcPts val="600"/>
              </a:spcAft>
            </a:pPr>
            <a:r>
              <a:rPr lang="it-IT" dirty="0"/>
              <a:t>	emulsioni nucleari, ispezione industriale, monitoraggio di stampe 3D, </a:t>
            </a:r>
            <a:r>
              <a:rPr lang="mr-IN" dirty="0"/>
              <a:t>…</a:t>
            </a:r>
            <a:endParaRPr lang="it-IT" dirty="0"/>
          </a:p>
          <a:p>
            <a:pPr lvl="1">
              <a:spcAft>
                <a:spcPts val="600"/>
              </a:spcAft>
            </a:pPr>
            <a:endParaRPr lang="it-IT" dirty="0"/>
          </a:p>
          <a:p>
            <a:pPr marL="285750" indent="-285750">
              <a:spcAft>
                <a:spcPts val="600"/>
              </a:spcAft>
              <a:buFont typeface="Wingdings" charset="2"/>
              <a:buChar char="ü"/>
            </a:pPr>
            <a:r>
              <a:rPr lang="it-IT" dirty="0"/>
              <a:t>Sviluppo di </a:t>
            </a:r>
            <a:r>
              <a:rPr lang="it-IT" dirty="0">
                <a:solidFill>
                  <a:srgbClr val="FF0000"/>
                </a:solidFill>
              </a:rPr>
              <a:t>protocolli innovativi </a:t>
            </a:r>
            <a:r>
              <a:rPr lang="it-IT" dirty="0"/>
              <a:t>che sfruttano le </a:t>
            </a:r>
            <a:r>
              <a:rPr lang="it-IT" i="1" dirty="0">
                <a:solidFill>
                  <a:srgbClr val="0070C0"/>
                </a:solidFill>
              </a:rPr>
              <a:t>correlazioni quantistiche</a:t>
            </a:r>
            <a:r>
              <a:rPr lang="it-IT" dirty="0"/>
              <a:t> per: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it-IT" dirty="0"/>
              <a:t>imaging 3D senza scansione (1 dispositivo, no interferenza, combinazione risoluzione-DOF senza precedenti, ...)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it-IT" dirty="0"/>
              <a:t>imaging sub-shot noise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it-IT" dirty="0"/>
              <a:t>super-resolution (NV centers, near-field,..)</a:t>
            </a:r>
          </a:p>
        </p:txBody>
      </p:sp>
      <p:pic>
        <p:nvPicPr>
          <p:cNvPr id="15" name="Immagine 14" descr="visibility_exp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607" y="1259733"/>
            <a:ext cx="3086974" cy="1392703"/>
          </a:xfrm>
          <a:prstGeom prst="rect">
            <a:avLst/>
          </a:prstGeom>
        </p:spPr>
      </p:pic>
      <p:pic>
        <p:nvPicPr>
          <p:cNvPr id="18" name="Immagine 17" descr="siCol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97" y="1529554"/>
            <a:ext cx="928503" cy="928503"/>
          </a:xfrm>
          <a:prstGeom prst="rect">
            <a:avLst/>
          </a:prstGeom>
        </p:spPr>
      </p:pic>
      <p:pic>
        <p:nvPicPr>
          <p:cNvPr id="19" name="Immagine 18" descr="cpiCorCol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585" y="1534427"/>
            <a:ext cx="907628" cy="907628"/>
          </a:xfrm>
          <a:prstGeom prst="rect">
            <a:avLst/>
          </a:prstGeom>
        </p:spPr>
      </p:pic>
      <p:cxnSp>
        <p:nvCxnSpPr>
          <p:cNvPr id="21" name="Connettore 2 20"/>
          <p:cNvCxnSpPr/>
          <p:nvPr/>
        </p:nvCxnSpPr>
        <p:spPr>
          <a:xfrm flipV="1">
            <a:off x="2133694" y="2215707"/>
            <a:ext cx="200465" cy="7889"/>
          </a:xfrm>
          <a:prstGeom prst="straightConnector1">
            <a:avLst/>
          </a:prstGeom>
          <a:ln w="28575" cmpd="sng">
            <a:solidFill>
              <a:srgbClr val="FFFFFF"/>
            </a:solidFill>
            <a:headEnd type="triangle" w="lg" len="sm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016163" y="2208938"/>
            <a:ext cx="7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rgbClr val="FFFFFF"/>
                </a:solidFill>
              </a:rPr>
              <a:t>180 </a:t>
            </a:r>
            <a:r>
              <a:rPr lang="it-IT" sz="1400">
                <a:solidFill>
                  <a:srgbClr val="FFFFFF"/>
                </a:solidFill>
                <a:latin typeface="Symbol" charset="2"/>
                <a:cs typeface="Symbol" charset="2"/>
              </a:rPr>
              <a:t>m</a:t>
            </a:r>
            <a:r>
              <a:rPr lang="it-IT" sz="1400">
                <a:solidFill>
                  <a:srgbClr val="FFFFFF"/>
                </a:solidFill>
              </a:rPr>
              <a:t>m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913088" y="2199319"/>
            <a:ext cx="654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chemeClr val="bg1"/>
                </a:solidFill>
              </a:rPr>
              <a:t>39 </a:t>
            </a:r>
            <a:r>
              <a:rPr lang="it-IT" sz="140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  <a:r>
              <a:rPr lang="it-IT" sz="14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78313" y="1268709"/>
            <a:ext cx="1424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/>
              <a:t>SHOT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1691334" y="1265541"/>
            <a:ext cx="1424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/>
              <a:t>REFOCUSED</a:t>
            </a:r>
          </a:p>
        </p:txBody>
      </p:sp>
      <p:pic>
        <p:nvPicPr>
          <p:cNvPr id="56" name="Immagine 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4450" y="112430"/>
            <a:ext cx="797561" cy="583372"/>
          </a:xfrm>
          <a:prstGeom prst="rect">
            <a:avLst/>
          </a:prstGeom>
          <a:ln>
            <a:noFill/>
          </a:ln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2292" y="6492875"/>
            <a:ext cx="2823807" cy="365125"/>
          </a:xfrm>
        </p:spPr>
        <p:txBody>
          <a:bodyPr/>
          <a:lstStyle/>
          <a:p>
            <a:pPr algn="l"/>
            <a:r>
              <a:rPr lang="it-IT"/>
              <a:t>PICS4ME - Milena D'Angelo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213896" y="6492875"/>
            <a:ext cx="930103" cy="365125"/>
          </a:xfrm>
        </p:spPr>
        <p:txBody>
          <a:bodyPr/>
          <a:lstStyle/>
          <a:p>
            <a:pPr algn="ctr"/>
            <a:fld id="{0E96C380-59E9-434C-9BBD-7F9F1B2339E4}" type="slidenum">
              <a:rPr lang="it-IT" smtClean="0"/>
              <a:pPr algn="ctr"/>
              <a:t>20</a:t>
            </a:fld>
            <a:endParaRPr lang="it-IT"/>
          </a:p>
        </p:txBody>
      </p:sp>
      <p:pic>
        <p:nvPicPr>
          <p:cNvPr id="20" name="Immagine 19" descr="disegno1.jpe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971" y="5108123"/>
            <a:ext cx="2282394" cy="143579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3805" y="5672377"/>
            <a:ext cx="6847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19100">
              <a:spcAft>
                <a:spcPts val="600"/>
              </a:spcAft>
              <a:buFont typeface="Wingdings" charset="2"/>
              <a:buChar char="ü"/>
              <a:tabLst>
                <a:tab pos="6461125" algn="l"/>
              </a:tabLst>
            </a:pPr>
            <a:r>
              <a:rPr lang="it-IT" dirty="0"/>
              <a:t>Studio di possibili </a:t>
            </a:r>
            <a:r>
              <a:rPr lang="it-IT" dirty="0">
                <a:solidFill>
                  <a:srgbClr val="FF0000"/>
                </a:solidFill>
              </a:rPr>
              <a:t>applicazioni</a:t>
            </a:r>
            <a:r>
              <a:rPr lang="it-IT" dirty="0"/>
              <a:t>: earth observation (opto-</a:t>
            </a:r>
            <a:r>
              <a:rPr lang="it-IT" i="1" dirty="0"/>
              <a:t>meccanica semplificata, attenuazione turbolenza</a:t>
            </a:r>
            <a:r>
              <a:rPr lang="it-IT" dirty="0"/>
              <a:t>,</a:t>
            </a:r>
            <a:r>
              <a:rPr lang="mr-IN" dirty="0"/>
              <a:t>…</a:t>
            </a:r>
            <a:r>
              <a:rPr lang="it-IT" dirty="0"/>
              <a:t>), imaging dello spazio (</a:t>
            </a:r>
            <a:r>
              <a:rPr lang="it-IT" i="1" dirty="0"/>
              <a:t>distinzione tra esopianeti e lenti gravitazionali/gas clouds</a:t>
            </a:r>
            <a:r>
              <a:rPr lang="it-IT" dirty="0"/>
              <a:t>, </a:t>
            </a:r>
            <a:r>
              <a:rPr lang="mr-IN" dirty="0"/>
              <a:t>…</a:t>
            </a:r>
            <a:r>
              <a:rPr lang="it-IT" dirty="0"/>
              <a:t>), </a:t>
            </a:r>
            <a:r>
              <a:rPr lang="mr-IN" dirty="0"/>
              <a:t>…</a:t>
            </a:r>
            <a:endParaRPr lang="it-IT" dirty="0"/>
          </a:p>
        </p:txBody>
      </p:sp>
      <p:pic>
        <p:nvPicPr>
          <p:cNvPr id="24" name="Immagine 23" descr="20150722-12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9118" y="4706866"/>
            <a:ext cx="1257428" cy="1074731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7923395" y="2608772"/>
            <a:ext cx="971579" cy="1165924"/>
          </a:xfrm>
          <a:prstGeom prst="rect">
            <a:avLst/>
          </a:prstGeom>
        </p:spPr>
      </p:pic>
      <p:pic>
        <p:nvPicPr>
          <p:cNvPr id="27" name="Immagine 26" descr="Image_19294_v2_Depth3D_0000-1030x604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54712">
            <a:off x="42536" y="2969625"/>
            <a:ext cx="1047545" cy="71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96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41417"/>
            <a:ext cx="7886700" cy="628887"/>
          </a:xfrm>
        </p:spPr>
        <p:txBody>
          <a:bodyPr/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Obiettivi e </a:t>
            </a:r>
            <a:r>
              <a:rPr lang="it-IT" sz="28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Milestones</a:t>
            </a:r>
            <a:r>
              <a:rPr lang="it-IT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(MS)</a:t>
            </a:r>
          </a:p>
        </p:txBody>
      </p:sp>
      <p:pic>
        <p:nvPicPr>
          <p:cNvPr id="5" name="Immagin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4450" y="112430"/>
            <a:ext cx="797561" cy="583372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423686"/>
              </p:ext>
            </p:extLst>
          </p:nvPr>
        </p:nvGraphicFramePr>
        <p:xfrm>
          <a:off x="276848" y="759295"/>
          <a:ext cx="8399247" cy="3477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" name="Documento" r:id="rId4" imgW="6604000" imgH="2730500" progId="Word.Document.12">
                  <p:embed/>
                </p:oleObj>
              </mc:Choice>
              <mc:Fallback>
                <p:oleObj name="Documento" r:id="rId4" imgW="66040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848" y="759295"/>
                        <a:ext cx="8399247" cy="3477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2292" y="6492875"/>
            <a:ext cx="2823807" cy="365125"/>
          </a:xfrm>
        </p:spPr>
        <p:txBody>
          <a:bodyPr/>
          <a:lstStyle/>
          <a:p>
            <a:pPr algn="l"/>
            <a:r>
              <a:rPr lang="it-IT"/>
              <a:t>PICS4ME - Milena D'Angelo</a:t>
            </a:r>
          </a:p>
        </p:txBody>
      </p:sp>
      <p:sp>
        <p:nvSpPr>
          <p:cNvPr id="10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213896" y="6492875"/>
            <a:ext cx="930103" cy="365125"/>
          </a:xfrm>
        </p:spPr>
        <p:txBody>
          <a:bodyPr/>
          <a:lstStyle/>
          <a:p>
            <a:pPr algn="ctr"/>
            <a:fld id="{0E96C380-59E9-434C-9BBD-7F9F1B2339E4}" type="slidenum">
              <a:rPr lang="it-IT" smtClean="0"/>
              <a:pPr algn="ctr"/>
              <a:t>21</a:t>
            </a:fld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92C9D86-BB5C-4DF1-BFBE-43612C848FBD}"/>
              </a:ext>
            </a:extLst>
          </p:cNvPr>
          <p:cNvSpPr txBox="1"/>
          <p:nvPr/>
        </p:nvSpPr>
        <p:spPr>
          <a:xfrm>
            <a:off x="63309" y="4023835"/>
            <a:ext cx="9046184" cy="264841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1600" b="1" dirty="0"/>
              <a:t>Anno 1 (2020)</a:t>
            </a:r>
            <a:endParaRPr lang="it-IT" sz="16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>
                <a:solidFill>
                  <a:srgbClr val="008000"/>
                </a:solidFill>
              </a:rPr>
              <a:t>MS 2.1: Software per </a:t>
            </a:r>
            <a:r>
              <a:rPr lang="it-IT" sz="1600" dirty="0" err="1">
                <a:solidFill>
                  <a:srgbClr val="008000"/>
                </a:solidFill>
              </a:rPr>
              <a:t>imaging</a:t>
            </a:r>
            <a:r>
              <a:rPr lang="it-IT" sz="1600" dirty="0">
                <a:solidFill>
                  <a:srgbClr val="008000"/>
                </a:solidFill>
              </a:rPr>
              <a:t> 3D </a:t>
            </a:r>
            <a:r>
              <a:rPr lang="it-IT" sz="1600" dirty="0">
                <a:solidFill>
                  <a:srgbClr val="FF0000"/>
                </a:solidFill>
              </a:rPr>
              <a:t>(100%)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>
                <a:solidFill>
                  <a:srgbClr val="008000"/>
                </a:solidFill>
              </a:rPr>
              <a:t>MS 2.2: Algoritmo di compressive sensing per CPI/CPM </a:t>
            </a:r>
            <a:r>
              <a:rPr lang="it-IT" sz="1600" dirty="0">
                <a:solidFill>
                  <a:srgbClr val="FF0000"/>
                </a:solidFill>
              </a:rPr>
              <a:t>(100%, algoritmo ok, efficienza da ottimizzare)</a:t>
            </a:r>
            <a:r>
              <a:rPr lang="it-IT" sz="1600" dirty="0">
                <a:solidFill>
                  <a:srgbClr val="92D05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it-IT" sz="1600" b="1" dirty="0"/>
              <a:t>Anno 2 (2021)</a:t>
            </a:r>
            <a:endParaRPr lang="it-IT" sz="1600" b="1" dirty="0">
              <a:solidFill>
                <a:srgbClr val="000090"/>
              </a:solidFill>
            </a:endParaRP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ü"/>
            </a:pPr>
            <a:r>
              <a:rPr lang="it-IT" sz="1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it-IT" sz="1600" dirty="0">
                <a:solidFill>
                  <a:srgbClr val="008000"/>
                </a:solidFill>
                <a:sym typeface="Wingdings"/>
              </a:rPr>
              <a:t>MS 2.3: </a:t>
            </a:r>
            <a:r>
              <a:rPr lang="it-IT" sz="1600" dirty="0">
                <a:solidFill>
                  <a:srgbClr val="008000"/>
                </a:solidFill>
              </a:rPr>
              <a:t>Protocolli CPI/CPM con SNR ottimizzato </a:t>
            </a:r>
            <a:r>
              <a:rPr lang="it-IT" sz="1600" dirty="0">
                <a:solidFill>
                  <a:srgbClr val="FF0000"/>
                </a:solidFill>
              </a:rPr>
              <a:t>(100% luce caotica, 50% fotoni </a:t>
            </a:r>
            <a:r>
              <a:rPr lang="it-IT" sz="1600" dirty="0" err="1">
                <a:solidFill>
                  <a:srgbClr val="FF0000"/>
                </a:solidFill>
              </a:rPr>
              <a:t>entangled</a:t>
            </a:r>
            <a:r>
              <a:rPr lang="it-IT" sz="1600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v"/>
            </a:pP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>
                <a:solidFill>
                  <a:srgbClr val="000090"/>
                </a:solidFill>
              </a:rPr>
              <a:t>MS 1.1: Caratterizzazione del prototipo di CPM </a:t>
            </a:r>
            <a:r>
              <a:rPr lang="it-IT" sz="1600" dirty="0">
                <a:solidFill>
                  <a:srgbClr val="FF0000"/>
                </a:solidFill>
              </a:rPr>
              <a:t>(80%, atteso a m24)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v"/>
            </a:pP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>
                <a:solidFill>
                  <a:srgbClr val="000090"/>
                </a:solidFill>
              </a:rPr>
              <a:t>MS 1.2: C</a:t>
            </a:r>
            <a:r>
              <a:rPr lang="it-IT" sz="1600" dirty="0">
                <a:solidFill>
                  <a:srgbClr val="000090"/>
                </a:solidFill>
                <a:sym typeface="Wingdings"/>
              </a:rPr>
              <a:t>onfronto tra CPM e altri sistemi di imaging 3D per specifici campioni </a:t>
            </a:r>
            <a:r>
              <a:rPr lang="it-IT" sz="1600" dirty="0">
                <a:solidFill>
                  <a:srgbClr val="000090"/>
                </a:solidFill>
              </a:rPr>
              <a:t> </a:t>
            </a:r>
            <a:r>
              <a:rPr lang="it-IT" sz="1600" dirty="0">
                <a:solidFill>
                  <a:srgbClr val="FF0000"/>
                </a:solidFill>
              </a:rPr>
              <a:t>(20%, atteso a m36)</a:t>
            </a:r>
          </a:p>
          <a:p>
            <a:pPr>
              <a:lnSpc>
                <a:spcPct val="110000"/>
              </a:lnSpc>
            </a:pPr>
            <a:r>
              <a:rPr lang="it-IT" sz="2000" b="1" dirty="0"/>
              <a:t>Anno 3 (2022)</a:t>
            </a:r>
            <a:endParaRPr lang="it-IT" sz="2000" b="1" dirty="0">
              <a:solidFill>
                <a:srgbClr val="3366FF"/>
              </a:solidFill>
            </a:endParaRPr>
          </a:p>
          <a:p>
            <a:pPr>
              <a:lnSpc>
                <a:spcPct val="110000"/>
              </a:lnSpc>
            </a:pPr>
            <a:r>
              <a:rPr lang="it-IT" sz="2000" dirty="0">
                <a:solidFill>
                  <a:srgbClr val="000090"/>
                </a:solidFill>
              </a:rPr>
              <a:t>MS 1.3: Report su CPI con sorgenti a bassa coerenza </a:t>
            </a:r>
            <a:r>
              <a:rPr lang="it-IT" sz="2000" dirty="0">
                <a:solidFill>
                  <a:srgbClr val="FF0000"/>
                </a:solidFill>
              </a:rPr>
              <a:t>(5%, atteso a m36)</a:t>
            </a:r>
            <a:endParaRPr lang="it-IT" sz="2000" dirty="0">
              <a:solidFill>
                <a:srgbClr val="00009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C90B7E1-5C3D-AD41-8F20-3681B01635BD}"/>
              </a:ext>
            </a:extLst>
          </p:cNvPr>
          <p:cNvSpPr/>
          <p:nvPr/>
        </p:nvSpPr>
        <p:spPr>
          <a:xfrm>
            <a:off x="6123286" y="1498060"/>
            <a:ext cx="948906" cy="3178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covid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A03B06F-BB77-1143-BDD9-059AC636AA0C}"/>
              </a:ext>
            </a:extLst>
          </p:cNvPr>
          <p:cNvSpPr/>
          <p:nvPr/>
        </p:nvSpPr>
        <p:spPr>
          <a:xfrm>
            <a:off x="7131366" y="1874316"/>
            <a:ext cx="1381995" cy="3259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covid</a:t>
            </a:r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E3E76AA-B103-6B42-861F-A6AE48E2DD54}"/>
              </a:ext>
            </a:extLst>
          </p:cNvPr>
          <p:cNvSpPr/>
          <p:nvPr/>
        </p:nvSpPr>
        <p:spPr>
          <a:xfrm>
            <a:off x="7128084" y="3286969"/>
            <a:ext cx="1387266" cy="3259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covid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F2CEF4B-4500-064C-8BD1-5615EEA64106}"/>
              </a:ext>
            </a:extLst>
          </p:cNvPr>
          <p:cNvSpPr/>
          <p:nvPr/>
        </p:nvSpPr>
        <p:spPr>
          <a:xfrm>
            <a:off x="7145146" y="3673747"/>
            <a:ext cx="1387266" cy="3259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covid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500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ECD972-EE6B-A045-A10A-AEF772B13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0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Attività previste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515892-62D0-FF4D-93C9-83062113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PICS4ME - Milena D'Angelo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225A6E-8159-E84D-80BE-DBFB91C4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22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138AFA5-0786-8A4C-93EF-E62F4368E4EA}"/>
              </a:ext>
            </a:extLst>
          </p:cNvPr>
          <p:cNvSpPr/>
          <p:nvPr/>
        </p:nvSpPr>
        <p:spPr>
          <a:xfrm>
            <a:off x="0" y="1123952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it-IT" b="1" dirty="0">
                <a:solidFill>
                  <a:srgbClr val="000090"/>
                </a:solidFill>
              </a:rPr>
              <a:t>Caratterizzazione del prototipo di CPM e dimostrazione della sua efficacia in diversi contesti applicativi</a:t>
            </a:r>
          </a:p>
          <a:p>
            <a:pPr marL="809625" indent="-458788"/>
            <a:r>
              <a:rPr lang="it-IT" dirty="0">
                <a:solidFill>
                  <a:srgbClr val="000090"/>
                </a:solidFill>
              </a:rPr>
              <a:t>1.b)	Esplorazione di diverse modalità di </a:t>
            </a:r>
            <a:r>
              <a:rPr lang="it-IT" dirty="0" err="1">
                <a:solidFill>
                  <a:srgbClr val="000090"/>
                </a:solidFill>
              </a:rPr>
              <a:t>imaging</a:t>
            </a:r>
            <a:r>
              <a:rPr lang="it-IT" dirty="0">
                <a:solidFill>
                  <a:srgbClr val="000090"/>
                </a:solidFill>
              </a:rPr>
              <a:t> (dark-</a:t>
            </a:r>
            <a:r>
              <a:rPr lang="it-IT" dirty="0" err="1">
                <a:solidFill>
                  <a:srgbClr val="000090"/>
                </a:solidFill>
              </a:rPr>
              <a:t>field</a:t>
            </a:r>
            <a:r>
              <a:rPr lang="it-IT" dirty="0">
                <a:solidFill>
                  <a:srgbClr val="000090"/>
                </a:solidFill>
              </a:rPr>
              <a:t>, </a:t>
            </a:r>
            <a:r>
              <a:rPr lang="it-IT" dirty="0" err="1">
                <a:solidFill>
                  <a:srgbClr val="000090"/>
                </a:solidFill>
              </a:rPr>
              <a:t>birifringent</a:t>
            </a:r>
            <a:r>
              <a:rPr lang="it-IT" dirty="0">
                <a:solidFill>
                  <a:srgbClr val="000090"/>
                </a:solidFill>
              </a:rPr>
              <a:t>,</a:t>
            </a:r>
            <a:r>
              <a:rPr lang="mr-IN" dirty="0">
                <a:solidFill>
                  <a:srgbClr val="000090"/>
                </a:solidFill>
              </a:rPr>
              <a:t>…</a:t>
            </a:r>
            <a:r>
              <a:rPr lang="it-IT" dirty="0">
                <a:solidFill>
                  <a:srgbClr val="000090"/>
                </a:solidFill>
              </a:rPr>
              <a:t>) in contesti diversi (</a:t>
            </a:r>
            <a:r>
              <a:rPr lang="it-IT" dirty="0" err="1">
                <a:solidFill>
                  <a:srgbClr val="000090"/>
                </a:solidFill>
              </a:rPr>
              <a:t>bio</a:t>
            </a:r>
            <a:r>
              <a:rPr lang="it-IT" dirty="0">
                <a:solidFill>
                  <a:srgbClr val="000090"/>
                </a:solidFill>
              </a:rPr>
              <a:t> e </a:t>
            </a:r>
            <a:r>
              <a:rPr lang="it-IT" dirty="0" err="1">
                <a:solidFill>
                  <a:srgbClr val="000090"/>
                </a:solidFill>
              </a:rPr>
              <a:t>biomed</a:t>
            </a:r>
            <a:r>
              <a:rPr lang="it-IT" dirty="0">
                <a:solidFill>
                  <a:srgbClr val="000090"/>
                </a:solidFill>
              </a:rPr>
              <a:t>, </a:t>
            </a:r>
            <a:r>
              <a:rPr lang="it-IT" dirty="0" err="1">
                <a:solidFill>
                  <a:srgbClr val="000090"/>
                </a:solidFill>
              </a:rPr>
              <a:t>particle</a:t>
            </a:r>
            <a:r>
              <a:rPr lang="it-IT" dirty="0">
                <a:solidFill>
                  <a:srgbClr val="000090"/>
                </a:solidFill>
              </a:rPr>
              <a:t> </a:t>
            </a:r>
            <a:r>
              <a:rPr lang="it-IT" dirty="0" err="1">
                <a:solidFill>
                  <a:srgbClr val="000090"/>
                </a:solidFill>
              </a:rPr>
              <a:t>tracking</a:t>
            </a:r>
            <a:r>
              <a:rPr lang="it-IT" dirty="0">
                <a:solidFill>
                  <a:srgbClr val="000090"/>
                </a:solidFill>
              </a:rPr>
              <a:t>, ispezione industriale, stampe 3D,</a:t>
            </a:r>
            <a:r>
              <a:rPr lang="mr-IN" dirty="0">
                <a:solidFill>
                  <a:srgbClr val="000090"/>
                </a:solidFill>
              </a:rPr>
              <a:t>…</a:t>
            </a:r>
            <a:r>
              <a:rPr lang="it-IT" dirty="0">
                <a:solidFill>
                  <a:srgbClr val="000090"/>
                </a:solidFill>
              </a:rPr>
              <a:t>), anche mediante end-</a:t>
            </a:r>
            <a:r>
              <a:rPr lang="it-IT" dirty="0" err="1">
                <a:solidFill>
                  <a:srgbClr val="000090"/>
                </a:solidFill>
              </a:rPr>
              <a:t>users</a:t>
            </a:r>
            <a:r>
              <a:rPr lang="it-IT" dirty="0">
                <a:solidFill>
                  <a:srgbClr val="000090"/>
                </a:solidFill>
              </a:rPr>
              <a:t>, e confronto con tecniche consolidate (e.g., confocale) </a:t>
            </a:r>
            <a:r>
              <a:rPr lang="it-IT" b="1" dirty="0">
                <a:solidFill>
                  <a:srgbClr val="000090"/>
                </a:solidFill>
              </a:rPr>
              <a:t>[BA</a:t>
            </a:r>
            <a:r>
              <a:rPr lang="it-IT" dirty="0">
                <a:solidFill>
                  <a:srgbClr val="000090"/>
                </a:solidFill>
              </a:rPr>
              <a:t>, TO + </a:t>
            </a:r>
            <a:r>
              <a:rPr lang="it-IT" dirty="0" err="1">
                <a:solidFill>
                  <a:srgbClr val="000090"/>
                </a:solidFill>
              </a:rPr>
              <a:t>UniBA</a:t>
            </a:r>
            <a:r>
              <a:rPr lang="it-IT" dirty="0">
                <a:solidFill>
                  <a:srgbClr val="000090"/>
                </a:solidFill>
              </a:rPr>
              <a:t>,</a:t>
            </a:r>
            <a:r>
              <a:rPr lang="mr-IN" dirty="0">
                <a:solidFill>
                  <a:srgbClr val="000090"/>
                </a:solidFill>
              </a:rPr>
              <a:t>…</a:t>
            </a:r>
            <a:r>
              <a:rPr lang="it-IT" b="1" dirty="0">
                <a:solidFill>
                  <a:srgbClr val="000090"/>
                </a:solidFill>
              </a:rPr>
              <a:t>]</a:t>
            </a:r>
          </a:p>
          <a:p>
            <a:pPr marL="809625" indent="-458788"/>
            <a:r>
              <a:rPr lang="it-IT" dirty="0">
                <a:solidFill>
                  <a:srgbClr val="000090"/>
                </a:solidFill>
              </a:rPr>
              <a:t>1.c)	Adattamento del prototipo di CPM all'</a:t>
            </a:r>
            <a:r>
              <a:rPr lang="it-IT" dirty="0" err="1">
                <a:solidFill>
                  <a:srgbClr val="000090"/>
                </a:solidFill>
              </a:rPr>
              <a:t>imaging</a:t>
            </a:r>
            <a:r>
              <a:rPr lang="it-IT" dirty="0">
                <a:solidFill>
                  <a:srgbClr val="000090"/>
                </a:solidFill>
              </a:rPr>
              <a:t> in fluorescenza (e.g., campioni di diamante con NVC </a:t>
            </a:r>
            <a:r>
              <a:rPr lang="it-IT" dirty="0">
                <a:solidFill>
                  <a:srgbClr val="000090"/>
                </a:solidFill>
                <a:sym typeface="Wingdings"/>
              </a:rPr>
              <a:t> super-</a:t>
            </a:r>
            <a:r>
              <a:rPr lang="it-IT" dirty="0" err="1">
                <a:solidFill>
                  <a:srgbClr val="000090"/>
                </a:solidFill>
                <a:sym typeface="Wingdings"/>
              </a:rPr>
              <a:t>resolution</a:t>
            </a:r>
            <a:r>
              <a:rPr lang="it-IT" dirty="0">
                <a:solidFill>
                  <a:srgbClr val="000090"/>
                </a:solidFill>
                <a:sym typeface="Wingdings"/>
              </a:rPr>
              <a:t> &amp; </a:t>
            </a:r>
            <a:r>
              <a:rPr lang="it-IT" dirty="0" err="1">
                <a:solidFill>
                  <a:srgbClr val="000090"/>
                </a:solidFill>
                <a:sym typeface="Wingdings"/>
              </a:rPr>
              <a:t>optically</a:t>
            </a:r>
            <a:r>
              <a:rPr lang="it-IT" dirty="0">
                <a:solidFill>
                  <a:srgbClr val="000090"/>
                </a:solidFill>
                <a:sym typeface="Wingdings"/>
              </a:rPr>
              <a:t> </a:t>
            </a:r>
            <a:r>
              <a:rPr lang="it-IT" dirty="0" err="1">
                <a:solidFill>
                  <a:srgbClr val="000090"/>
                </a:solidFill>
                <a:sym typeface="Wingdings"/>
              </a:rPr>
              <a:t>detected</a:t>
            </a:r>
            <a:r>
              <a:rPr lang="it-IT" dirty="0">
                <a:solidFill>
                  <a:srgbClr val="000090"/>
                </a:solidFill>
                <a:sym typeface="Wingdings"/>
              </a:rPr>
              <a:t> </a:t>
            </a:r>
            <a:r>
              <a:rPr lang="it-IT" dirty="0" err="1">
                <a:solidFill>
                  <a:srgbClr val="000090"/>
                </a:solidFill>
                <a:sym typeface="Wingdings"/>
              </a:rPr>
              <a:t>magnetometry</a:t>
            </a:r>
            <a:r>
              <a:rPr lang="it-IT" dirty="0">
                <a:solidFill>
                  <a:srgbClr val="000090"/>
                </a:solidFill>
              </a:rPr>
              <a:t>) </a:t>
            </a:r>
            <a:r>
              <a:rPr lang="it-IT" b="1" dirty="0">
                <a:solidFill>
                  <a:srgbClr val="000090"/>
                </a:solidFill>
              </a:rPr>
              <a:t>[BA, TO]</a:t>
            </a: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E68AC62-8137-424B-A015-8B7BED2719E0}"/>
              </a:ext>
            </a:extLst>
          </p:cNvPr>
          <p:cNvSpPr/>
          <p:nvPr/>
        </p:nvSpPr>
        <p:spPr>
          <a:xfrm>
            <a:off x="38100" y="3278858"/>
            <a:ext cx="9105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it-IT" b="1" dirty="0">
                <a:solidFill>
                  <a:srgbClr val="008000"/>
                </a:solidFill>
              </a:rPr>
              <a:t>Esplorazione di nuovi protocolli per il 3D </a:t>
            </a:r>
            <a:r>
              <a:rPr lang="it-IT" b="1" dirty="0" err="1">
                <a:solidFill>
                  <a:srgbClr val="008000"/>
                </a:solidFill>
              </a:rPr>
              <a:t>imaging</a:t>
            </a:r>
            <a:r>
              <a:rPr lang="it-IT" b="1" dirty="0">
                <a:solidFill>
                  <a:srgbClr val="008000"/>
                </a:solidFill>
              </a:rPr>
              <a:t> </a:t>
            </a:r>
            <a:r>
              <a:rPr lang="it-IT" b="1" dirty="0" err="1">
                <a:solidFill>
                  <a:srgbClr val="008000"/>
                </a:solidFill>
              </a:rPr>
              <a:t>enhancement</a:t>
            </a:r>
            <a:endParaRPr lang="it-IT" b="1" dirty="0">
              <a:solidFill>
                <a:srgbClr val="008000"/>
              </a:solidFill>
            </a:endParaRPr>
          </a:p>
          <a:p>
            <a:pPr marL="809625" indent="-458788"/>
            <a:r>
              <a:rPr lang="it-IT" dirty="0">
                <a:solidFill>
                  <a:srgbClr val="008000"/>
                </a:solidFill>
              </a:rPr>
              <a:t>2.a)	Studio e ottimizzazione del SNR nel CPI con fotoni </a:t>
            </a:r>
            <a:r>
              <a:rPr lang="it-IT" dirty="0" err="1">
                <a:solidFill>
                  <a:srgbClr val="008000"/>
                </a:solidFill>
              </a:rPr>
              <a:t>entangled</a:t>
            </a:r>
            <a:r>
              <a:rPr lang="it-IT" dirty="0">
                <a:solidFill>
                  <a:srgbClr val="008000"/>
                </a:solidFill>
              </a:rPr>
              <a:t> (e.g., per il 3D </a:t>
            </a:r>
            <a:r>
              <a:rPr lang="it-IT" dirty="0" err="1">
                <a:solidFill>
                  <a:srgbClr val="008000"/>
                </a:solidFill>
              </a:rPr>
              <a:t>imaging</a:t>
            </a:r>
            <a:r>
              <a:rPr lang="it-IT" dirty="0">
                <a:solidFill>
                  <a:srgbClr val="008000"/>
                </a:solidFill>
              </a:rPr>
              <a:t> di campioni debolmente assorbenti) </a:t>
            </a:r>
            <a:r>
              <a:rPr lang="it-IT" b="1" dirty="0">
                <a:solidFill>
                  <a:srgbClr val="008000"/>
                </a:solidFill>
              </a:rPr>
              <a:t>[BA</a:t>
            </a:r>
            <a:r>
              <a:rPr lang="it-IT" dirty="0">
                <a:solidFill>
                  <a:srgbClr val="008000"/>
                </a:solidFill>
              </a:rPr>
              <a:t>, TO</a:t>
            </a:r>
            <a:r>
              <a:rPr lang="it-IT" b="1" dirty="0">
                <a:solidFill>
                  <a:srgbClr val="008000"/>
                </a:solidFill>
              </a:rPr>
              <a:t>]</a:t>
            </a:r>
          </a:p>
          <a:p>
            <a:pPr marL="809625" indent="-458788"/>
            <a:r>
              <a:rPr lang="it-IT" b="1" dirty="0">
                <a:solidFill>
                  <a:srgbClr val="008000"/>
                </a:solidFill>
              </a:rPr>
              <a:t>2.b) </a:t>
            </a:r>
            <a:r>
              <a:rPr lang="it-IT" dirty="0">
                <a:solidFill>
                  <a:srgbClr val="008000"/>
                </a:solidFill>
              </a:rPr>
              <a:t>Esperimenti di </a:t>
            </a:r>
            <a:r>
              <a:rPr lang="it-IT" dirty="0" err="1">
                <a:solidFill>
                  <a:srgbClr val="008000"/>
                </a:solidFill>
              </a:rPr>
              <a:t>Plenoptic-enhanced</a:t>
            </a:r>
            <a:r>
              <a:rPr lang="it-IT" dirty="0">
                <a:solidFill>
                  <a:srgbClr val="008000"/>
                </a:solidFill>
              </a:rPr>
              <a:t> </a:t>
            </a:r>
            <a:r>
              <a:rPr lang="it-IT" dirty="0" err="1">
                <a:solidFill>
                  <a:srgbClr val="008000"/>
                </a:solidFill>
              </a:rPr>
              <a:t>Ghost</a:t>
            </a:r>
            <a:r>
              <a:rPr lang="it-IT" dirty="0">
                <a:solidFill>
                  <a:srgbClr val="008000"/>
                </a:solidFill>
              </a:rPr>
              <a:t> </a:t>
            </a:r>
            <a:r>
              <a:rPr lang="it-IT" dirty="0" err="1">
                <a:solidFill>
                  <a:srgbClr val="008000"/>
                </a:solidFill>
              </a:rPr>
              <a:t>Imaging</a:t>
            </a:r>
            <a:r>
              <a:rPr lang="it-IT" dirty="0">
                <a:solidFill>
                  <a:srgbClr val="008000"/>
                </a:solidFill>
              </a:rPr>
              <a:t> (PGI) - </a:t>
            </a:r>
            <a:r>
              <a:rPr lang="it-IT" dirty="0" err="1">
                <a:solidFill>
                  <a:srgbClr val="008000"/>
                </a:solidFill>
              </a:rPr>
              <a:t>ghost</a:t>
            </a:r>
            <a:r>
              <a:rPr lang="it-IT" dirty="0">
                <a:solidFill>
                  <a:srgbClr val="008000"/>
                </a:solidFill>
              </a:rPr>
              <a:t> </a:t>
            </a:r>
            <a:r>
              <a:rPr lang="it-IT" dirty="0" err="1">
                <a:solidFill>
                  <a:srgbClr val="008000"/>
                </a:solidFill>
              </a:rPr>
              <a:t>imaging</a:t>
            </a:r>
            <a:r>
              <a:rPr lang="it-IT" dirty="0">
                <a:solidFill>
                  <a:srgbClr val="008000"/>
                </a:solidFill>
              </a:rPr>
              <a:t> </a:t>
            </a:r>
            <a:r>
              <a:rPr lang="it-IT" dirty="0" err="1">
                <a:solidFill>
                  <a:srgbClr val="008000"/>
                </a:solidFill>
              </a:rPr>
              <a:t>rifocalizzabile</a:t>
            </a:r>
            <a:r>
              <a:rPr lang="it-IT" dirty="0">
                <a:solidFill>
                  <a:srgbClr val="008000"/>
                </a:solidFill>
              </a:rPr>
              <a:t> e in 3D </a:t>
            </a:r>
            <a:r>
              <a:rPr lang="mr-IN" dirty="0">
                <a:solidFill>
                  <a:srgbClr val="008000"/>
                </a:solidFill>
              </a:rPr>
              <a:t>–</a:t>
            </a:r>
            <a:r>
              <a:rPr lang="it-IT" dirty="0">
                <a:solidFill>
                  <a:srgbClr val="008000"/>
                </a:solidFill>
              </a:rPr>
              <a:t> per applicazioni in </a:t>
            </a:r>
            <a:r>
              <a:rPr lang="it-IT" dirty="0" err="1">
                <a:solidFill>
                  <a:srgbClr val="008000"/>
                </a:solidFill>
              </a:rPr>
              <a:t>oftamologia</a:t>
            </a:r>
            <a:r>
              <a:rPr lang="it-IT" dirty="0">
                <a:solidFill>
                  <a:srgbClr val="008000"/>
                </a:solidFill>
              </a:rPr>
              <a:t>  </a:t>
            </a:r>
            <a:r>
              <a:rPr lang="it-IT" b="1" dirty="0">
                <a:solidFill>
                  <a:srgbClr val="008000"/>
                </a:solidFill>
              </a:rPr>
              <a:t>[TO,</a:t>
            </a:r>
            <a:r>
              <a:rPr lang="it-IT" dirty="0">
                <a:solidFill>
                  <a:srgbClr val="008000"/>
                </a:solidFill>
              </a:rPr>
              <a:t> BA</a:t>
            </a:r>
            <a:r>
              <a:rPr lang="it-IT" b="1" dirty="0">
                <a:solidFill>
                  <a:srgbClr val="008000"/>
                </a:solidFill>
              </a:rPr>
              <a:t>]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D2CDDB-9B49-F945-A272-0E67918A4874}"/>
              </a:ext>
            </a:extLst>
          </p:cNvPr>
          <p:cNvSpPr/>
          <p:nvPr/>
        </p:nvSpPr>
        <p:spPr>
          <a:xfrm>
            <a:off x="38100" y="4894549"/>
            <a:ext cx="9105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it-IT" sz="2000" b="1" dirty="0">
                <a:solidFill>
                  <a:srgbClr val="008000"/>
                </a:solidFill>
              </a:rPr>
              <a:t>Aumentare la velocità di acquisizione ed elaborazione delle immagini </a:t>
            </a:r>
          </a:p>
          <a:p>
            <a:pPr marL="347663" lvl="1"/>
            <a:r>
              <a:rPr lang="it-IT" sz="2000" dirty="0">
                <a:solidFill>
                  <a:srgbClr val="008000"/>
                </a:solidFill>
              </a:rPr>
              <a:t>3.a)	Ottimizzazione del software di analisi dati per CPI/CPM</a:t>
            </a:r>
          </a:p>
          <a:p>
            <a:pPr marL="898525" lvl="1" indent="-550863"/>
            <a:r>
              <a:rPr lang="it-IT" sz="2000" dirty="0">
                <a:solidFill>
                  <a:srgbClr val="008000"/>
                </a:solidFill>
              </a:rPr>
              <a:t>3.b)	Sviluppo di nuovi strumenti di analisi dati: </a:t>
            </a:r>
            <a:r>
              <a:rPr lang="it-IT" sz="2000" dirty="0" err="1">
                <a:solidFill>
                  <a:srgbClr val="008000"/>
                </a:solidFill>
              </a:rPr>
              <a:t>filering</a:t>
            </a:r>
            <a:r>
              <a:rPr lang="it-IT" sz="2000" dirty="0">
                <a:solidFill>
                  <a:srgbClr val="008000"/>
                </a:solidFill>
              </a:rPr>
              <a:t>, 3D </a:t>
            </a:r>
            <a:r>
              <a:rPr lang="it-IT" sz="2000" dirty="0" err="1">
                <a:solidFill>
                  <a:srgbClr val="008000"/>
                </a:solidFill>
              </a:rPr>
              <a:t>imaigng</a:t>
            </a:r>
            <a:r>
              <a:rPr lang="it-IT" sz="2000" dirty="0">
                <a:solidFill>
                  <a:srgbClr val="008000"/>
                </a:solidFill>
              </a:rPr>
              <a:t>, … </a:t>
            </a:r>
            <a:r>
              <a:rPr lang="it-IT" sz="2000" b="1" dirty="0">
                <a:solidFill>
                  <a:srgbClr val="008000"/>
                </a:solidFill>
              </a:rPr>
              <a:t>[BA,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err="1">
                <a:solidFill>
                  <a:srgbClr val="008000"/>
                </a:solidFill>
              </a:rPr>
              <a:t>UniBA</a:t>
            </a:r>
            <a:r>
              <a:rPr lang="it-IT" sz="2000" b="1" dirty="0">
                <a:solidFill>
                  <a:srgbClr val="008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17206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2C9D86-BB5C-4DF1-BFBE-43612C848FBD}"/>
              </a:ext>
            </a:extLst>
          </p:cNvPr>
          <p:cNvSpPr txBox="1"/>
          <p:nvPr/>
        </p:nvSpPr>
        <p:spPr>
          <a:xfrm>
            <a:off x="96627" y="645917"/>
            <a:ext cx="890413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Bari</a:t>
            </a:r>
            <a:endParaRPr lang="it-IT" sz="2000" b="1" dirty="0"/>
          </a:p>
          <a:p>
            <a:r>
              <a:rPr lang="it-IT" sz="2000" b="1" dirty="0"/>
              <a:t>Inventariabile</a:t>
            </a:r>
            <a:r>
              <a:rPr lang="it-IT" sz="2000" dirty="0"/>
              <a:t>: 	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Back </a:t>
            </a:r>
            <a:r>
              <a:rPr lang="it-IT" sz="2000" dirty="0" err="1"/>
              <a:t>illum</a:t>
            </a:r>
            <a:r>
              <a:rPr lang="it-IT" sz="2000" dirty="0"/>
              <a:t>. CMOS camera, &gt;4 Mp, &gt;90% QE, &gt;45 </a:t>
            </a:r>
            <a:r>
              <a:rPr lang="it-IT" sz="2000" dirty="0" err="1"/>
              <a:t>fps</a:t>
            </a:r>
            <a:r>
              <a:rPr lang="it-IT" sz="2000" dirty="0"/>
              <a:t>, &gt; 10um pixel </a:t>
            </a:r>
            <a:r>
              <a:rPr lang="it-IT" sz="2000" dirty="0" err="1"/>
              <a:t>size</a:t>
            </a:r>
            <a:r>
              <a:rPr lang="it-IT" sz="2000" dirty="0"/>
              <a:t> 	 </a:t>
            </a:r>
            <a:r>
              <a:rPr lang="it-IT" sz="2000" dirty="0">
                <a:solidFill>
                  <a:srgbClr val="00B0F0"/>
                </a:solidFill>
              </a:rPr>
              <a:t>37.000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rgbClr val="000000"/>
                </a:solidFill>
              </a:rPr>
              <a:t>Obiettivo da microscopio apocromatico 100x </a:t>
            </a:r>
            <a:r>
              <a:rPr lang="it-IT" sz="2000" dirty="0">
                <a:solidFill>
                  <a:srgbClr val="3366FF"/>
                </a:solidFill>
              </a:rPr>
              <a:t>							   </a:t>
            </a:r>
            <a:r>
              <a:rPr lang="it-IT" sz="2000" dirty="0">
                <a:solidFill>
                  <a:srgbClr val="00B0F0"/>
                </a:solidFill>
              </a:rPr>
              <a:t>6.500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rgbClr val="000000"/>
                </a:solidFill>
              </a:rPr>
              <a:t>Obiettivo da microscopio apocromatico 40x </a:t>
            </a:r>
            <a:r>
              <a:rPr lang="it-IT" sz="2000" dirty="0">
                <a:solidFill>
                  <a:srgbClr val="3366FF"/>
                </a:solidFill>
              </a:rPr>
              <a:t>							   </a:t>
            </a:r>
            <a:r>
              <a:rPr lang="it-IT" sz="2000" dirty="0">
                <a:solidFill>
                  <a:srgbClr val="00B0F0"/>
                </a:solidFill>
              </a:rPr>
              <a:t>5.000</a:t>
            </a:r>
          </a:p>
          <a:p>
            <a:r>
              <a:rPr lang="it-IT" sz="2000" b="1" dirty="0"/>
              <a:t>Consumo</a:t>
            </a:r>
            <a:r>
              <a:rPr lang="it-IT" sz="2000" dirty="0"/>
              <a:t>: 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rgbClr val="000000"/>
                </a:solidFill>
              </a:rPr>
              <a:t>Ottiche (lenti, specchi, filtri, BS, basi,</a:t>
            </a:r>
            <a:r>
              <a:rPr lang="mr-IN" sz="2000" dirty="0">
                <a:solidFill>
                  <a:srgbClr val="000000"/>
                </a:solidFill>
              </a:rPr>
              <a:t>…</a:t>
            </a:r>
            <a:r>
              <a:rPr lang="it-IT" sz="2000" dirty="0">
                <a:solidFill>
                  <a:srgbClr val="000000"/>
                </a:solidFill>
              </a:rPr>
              <a:t>) e optomeccanica		                   </a:t>
            </a:r>
            <a:r>
              <a:rPr lang="it-IT" sz="2000" dirty="0">
                <a:solidFill>
                  <a:srgbClr val="00B0F0"/>
                </a:solidFill>
              </a:rPr>
              <a:t>5.000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Materiale elettrico/elettronico per sicurezza laser prototipo </a:t>
            </a:r>
            <a:r>
              <a:rPr lang="it-IT" sz="2000" dirty="0">
                <a:solidFill>
                  <a:srgbClr val="000000"/>
                </a:solidFill>
              </a:rPr>
              <a:t> 		   	   </a:t>
            </a:r>
            <a:r>
              <a:rPr lang="it-IT" sz="2000" dirty="0">
                <a:solidFill>
                  <a:srgbClr val="00B0F0"/>
                </a:solidFill>
              </a:rPr>
              <a:t>1.000</a:t>
            </a:r>
            <a:endParaRPr lang="it-IT" sz="2000" dirty="0"/>
          </a:p>
          <a:p>
            <a:pPr>
              <a:spcBef>
                <a:spcPts val="600"/>
              </a:spcBef>
            </a:pPr>
            <a:r>
              <a:rPr lang="it-IT" sz="2000" b="1" dirty="0"/>
              <a:t>Missioni</a:t>
            </a:r>
            <a:r>
              <a:rPr lang="it-IT" sz="2000" dirty="0"/>
              <a:t>: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rgbClr val="000000"/>
                </a:solidFill>
              </a:rPr>
              <a:t>Viaggi per collaborazioni (1xTO, 1xRoma, 1xUSA/Svezia, 1xend-user): 	   </a:t>
            </a:r>
            <a:r>
              <a:rPr lang="it-IT" sz="2000" dirty="0">
                <a:solidFill>
                  <a:srgbClr val="00B0F0"/>
                </a:solidFill>
              </a:rPr>
              <a:t>5.000</a:t>
            </a:r>
            <a:endParaRPr lang="it-IT" sz="2000" b="1" dirty="0"/>
          </a:p>
          <a:p>
            <a:r>
              <a:rPr lang="it-IT" sz="2000" b="1" dirty="0"/>
              <a:t>Licenze SW (</a:t>
            </a:r>
            <a:r>
              <a:rPr lang="it-IT" sz="2000" b="1" dirty="0" err="1"/>
              <a:t>mathematica</a:t>
            </a:r>
            <a:r>
              <a:rPr lang="it-IT" sz="2000" b="1" dirty="0"/>
              <a:t> </a:t>
            </a:r>
            <a:r>
              <a:rPr lang="it-IT" sz="2000" b="1" dirty="0" err="1"/>
              <a:t>student</a:t>
            </a:r>
            <a:r>
              <a:rPr lang="it-IT" sz="2000" b="1" dirty="0"/>
              <a:t>) 								        </a:t>
            </a:r>
            <a:r>
              <a:rPr lang="it-IT" sz="2000" dirty="0">
                <a:solidFill>
                  <a:srgbClr val="00B0F0"/>
                </a:solidFill>
                <a:sym typeface="Wingdings" pitchFamily="2" charset="2"/>
              </a:rPr>
              <a:t>   1.000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6ED108-60B2-4F4A-AB9F-C54B6D4B98C5}"/>
              </a:ext>
            </a:extLst>
          </p:cNvPr>
          <p:cNvSpPr txBox="1"/>
          <p:nvPr/>
        </p:nvSpPr>
        <p:spPr>
          <a:xfrm>
            <a:off x="395930" y="163337"/>
            <a:ext cx="833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Preventivi 2022</a:t>
            </a:r>
          </a:p>
        </p:txBody>
      </p:sp>
      <p:pic>
        <p:nvPicPr>
          <p:cNvPr id="4" name="Immagin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4450" y="112430"/>
            <a:ext cx="797561" cy="583372"/>
          </a:xfrm>
          <a:prstGeom prst="rect">
            <a:avLst/>
          </a:prstGeom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2C9D86-BB5C-4DF1-BFBE-43612C848FBD}"/>
              </a:ext>
            </a:extLst>
          </p:cNvPr>
          <p:cNvSpPr txBox="1"/>
          <p:nvPr/>
        </p:nvSpPr>
        <p:spPr>
          <a:xfrm>
            <a:off x="189005" y="4168130"/>
            <a:ext cx="883208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Torino</a:t>
            </a:r>
            <a:endParaRPr lang="it-IT" sz="2000" b="1" dirty="0" err="1"/>
          </a:p>
          <a:p>
            <a:pPr>
              <a:spcBef>
                <a:spcPts val="600"/>
              </a:spcBef>
            </a:pPr>
            <a:r>
              <a:rPr lang="it-IT" sz="2000" b="1" dirty="0" err="1"/>
              <a:t>Consumo</a:t>
            </a:r>
            <a:r>
              <a:rPr lang="it-IT" sz="2000" dirty="0" err="1"/>
              <a:t>:</a:t>
            </a:r>
            <a:r>
              <a:rPr lang="it-IT" sz="2000" dirty="0"/>
              <a:t> 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Campioni (</a:t>
            </a:r>
            <a:r>
              <a:rPr lang="it-IT" dirty="0">
                <a:hlinkClick r:id="rId4"/>
              </a:rPr>
              <a:t>https://e6cvd.com/us/application/quantum-radiation/el-sc-plate-2-0x2-0x0-5mm.html</a:t>
            </a:r>
            <a:r>
              <a:rPr lang="it-IT" dirty="0"/>
              <a:t>)</a:t>
            </a:r>
            <a:r>
              <a:rPr lang="it-IT" sz="2000" dirty="0"/>
              <a:t> 														</a:t>
            </a:r>
            <a:r>
              <a:rPr lang="it-IT" sz="2000" dirty="0">
                <a:solidFill>
                  <a:srgbClr val="00B0F0"/>
                </a:solidFill>
              </a:rPr>
              <a:t>2.000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Diodo laser (</a:t>
            </a:r>
            <a:r>
              <a:rPr lang="it-IT" dirty="0">
                <a:hlinkClick r:id="rId5"/>
              </a:rPr>
              <a:t>https://integratedoptics.com/cw-lasers/915-nm-lasers/915-nm-laser-diode;-free-space </a:t>
            </a:r>
            <a:r>
              <a:rPr lang="it-IT" dirty="0"/>
              <a:t>)</a:t>
            </a:r>
            <a:r>
              <a:rPr lang="it-IT" sz="2000" dirty="0"/>
              <a:t>:													</a:t>
            </a:r>
            <a:r>
              <a:rPr lang="it-IT" sz="2000" dirty="0">
                <a:solidFill>
                  <a:srgbClr val="00B0F0"/>
                </a:solidFill>
              </a:rPr>
              <a:t>3.000</a:t>
            </a:r>
          </a:p>
          <a:p>
            <a:r>
              <a:rPr lang="it-IT" sz="2000" b="1" dirty="0"/>
              <a:t>Missioni</a:t>
            </a:r>
            <a:r>
              <a:rPr lang="it-IT" sz="2000" dirty="0"/>
              <a:t>: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Viaggi per collaborazioni :											</a:t>
            </a:r>
            <a:r>
              <a:rPr lang="it-IT" sz="2000" dirty="0">
                <a:solidFill>
                  <a:srgbClr val="00B0F0"/>
                </a:solidFill>
              </a:rPr>
              <a:t>5.000</a:t>
            </a:r>
            <a:endParaRPr lang="it-IT" sz="2000" b="1" dirty="0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2292" y="6492875"/>
            <a:ext cx="2823807" cy="365125"/>
          </a:xfrm>
        </p:spPr>
        <p:txBody>
          <a:bodyPr/>
          <a:lstStyle/>
          <a:p>
            <a:pPr algn="l"/>
            <a:r>
              <a:rPr lang="it-IT"/>
              <a:t>PICS4ME - Milena D'Angelo</a:t>
            </a:r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213896" y="6492875"/>
            <a:ext cx="930103" cy="365125"/>
          </a:xfrm>
        </p:spPr>
        <p:txBody>
          <a:bodyPr/>
          <a:lstStyle/>
          <a:p>
            <a:pPr algn="ctr"/>
            <a:fld id="{0E96C380-59E9-434C-9BBD-7F9F1B2339E4}" type="slidenum">
              <a:rPr lang="it-IT" smtClean="0"/>
              <a:pPr algn="ctr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571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51060" y="83505"/>
            <a:ext cx="5109800" cy="604830"/>
          </a:xfrm>
        </p:spPr>
        <p:txBody>
          <a:bodyPr>
            <a:noAutofit/>
          </a:bodyPr>
          <a:lstStyle/>
          <a:p>
            <a:r>
              <a:rPr lang="en-US" sz="3200" b="1" dirty="0"/>
              <a:t>IDDLS: Timeline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8859" y="804105"/>
            <a:ext cx="4332528" cy="5653535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3 years project</a:t>
            </a:r>
          </a:p>
          <a:p>
            <a:r>
              <a:rPr lang="en-US" dirty="0"/>
              <a:t>First year (2019)</a:t>
            </a:r>
          </a:p>
          <a:p>
            <a:pPr lvl="1"/>
            <a:r>
              <a:rPr lang="en-US" dirty="0"/>
              <a:t>Technology scouting for DCI equipment to be deployed by GARR</a:t>
            </a:r>
          </a:p>
          <a:p>
            <a:pPr lvl="1"/>
            <a:r>
              <a:rPr lang="en-US" dirty="0"/>
              <a:t>Application (INFN) requirements analysis</a:t>
            </a:r>
          </a:p>
          <a:p>
            <a:pPr lvl="1"/>
            <a:r>
              <a:rPr lang="en-US" dirty="0"/>
              <a:t>Network equipment acquisition (INFN and GARR) and Lab testing</a:t>
            </a:r>
          </a:p>
          <a:p>
            <a:pPr lvl="1"/>
            <a:r>
              <a:rPr lang="en-US" dirty="0"/>
              <a:t>Deployment on mixed </a:t>
            </a:r>
            <a:r>
              <a:rPr lang="en-US" dirty="0" err="1"/>
              <a:t>Lab+WAN</a:t>
            </a:r>
            <a:r>
              <a:rPr lang="en-US" dirty="0"/>
              <a:t> environment of the networking equipment</a:t>
            </a:r>
          </a:p>
          <a:p>
            <a:pPr lvl="1"/>
            <a:r>
              <a:rPr lang="en-US" dirty="0"/>
              <a:t>Creation of the </a:t>
            </a:r>
            <a:r>
              <a:rPr lang="en-US" dirty="0" err="1"/>
              <a:t>DataLake</a:t>
            </a:r>
            <a:r>
              <a:rPr lang="en-US" dirty="0"/>
              <a:t> on sites connected with standard networking and first prototype using DCI</a:t>
            </a:r>
          </a:p>
          <a:p>
            <a:r>
              <a:rPr lang="en-US" dirty="0"/>
              <a:t>Second year (2020)</a:t>
            </a:r>
          </a:p>
          <a:p>
            <a:pPr lvl="1"/>
            <a:r>
              <a:rPr lang="en-US" dirty="0"/>
              <a:t>Testing of the mixed (</a:t>
            </a:r>
            <a:r>
              <a:rPr lang="en-US" dirty="0" err="1"/>
              <a:t>Lab+WAN</a:t>
            </a:r>
            <a:r>
              <a:rPr lang="en-US" dirty="0"/>
              <a:t>) configuration</a:t>
            </a:r>
          </a:p>
          <a:p>
            <a:pPr lvl="1"/>
            <a:r>
              <a:rPr lang="en-US" dirty="0"/>
              <a:t>Final creation of the </a:t>
            </a:r>
            <a:r>
              <a:rPr lang="en-US" dirty="0" err="1"/>
              <a:t>DataLake</a:t>
            </a:r>
            <a:r>
              <a:rPr lang="en-US" dirty="0"/>
              <a:t> on the 3 INFN sites with DCI systems</a:t>
            </a:r>
          </a:p>
          <a:p>
            <a:pPr lvl="1"/>
            <a:r>
              <a:rPr lang="en-US" dirty="0"/>
              <a:t>Performance evaluation and comparison</a:t>
            </a:r>
          </a:p>
          <a:p>
            <a:pPr lvl="1"/>
            <a:r>
              <a:rPr lang="en-US" dirty="0"/>
              <a:t>Possible acquisition of new equipment with increased performance</a:t>
            </a:r>
          </a:p>
          <a:p>
            <a:r>
              <a:rPr lang="en-US" dirty="0"/>
              <a:t>Third year (2021)</a:t>
            </a:r>
          </a:p>
          <a:p>
            <a:pPr lvl="1"/>
            <a:r>
              <a:rPr lang="en-US" dirty="0"/>
              <a:t>Deployment only on WAN of the networking equipment</a:t>
            </a:r>
          </a:p>
          <a:p>
            <a:pPr lvl="1"/>
            <a:r>
              <a:rPr lang="en-US" dirty="0"/>
              <a:t>Optimization of the </a:t>
            </a:r>
            <a:r>
              <a:rPr lang="en-US" dirty="0" err="1"/>
              <a:t>DataLake</a:t>
            </a:r>
            <a:endParaRPr lang="en-US" dirty="0"/>
          </a:p>
          <a:p>
            <a:pPr lvl="1"/>
            <a:r>
              <a:rPr lang="en-US" dirty="0"/>
              <a:t>Performance evaluation</a:t>
            </a:r>
          </a:p>
          <a:p>
            <a:pPr lvl="1"/>
            <a:r>
              <a:rPr lang="en-US" dirty="0"/>
              <a:t>Final consideration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9996B-47BD-4780-8646-22ACEDF6CD0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421387" y="1041633"/>
            <a:ext cx="2560739" cy="2255240"/>
          </a:xfrm>
          <a:prstGeom prst="rect">
            <a:avLst/>
          </a:prstGeom>
          <a:solidFill>
            <a:schemeClr val="bg1"/>
          </a:solidFill>
          <a:ln/>
        </p:spPr>
      </p:pic>
      <p:pic>
        <p:nvPicPr>
          <p:cNvPr id="8" name="image1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363064" y="3731149"/>
            <a:ext cx="2612770" cy="249893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5003290" y="3283178"/>
            <a:ext cx="3177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Lab deployment at GARR for testing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705312" y="6196029"/>
            <a:ext cx="2082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Mixed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Lab+WAN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deployment</a:t>
            </a:r>
          </a:p>
        </p:txBody>
      </p:sp>
    </p:spTree>
    <p:extLst>
      <p:ext uri="{BB962C8B-B14F-4D97-AF65-F5344CB8AC3E}">
        <p14:creationId xmlns:p14="http://schemas.microsoft.com/office/powerpoint/2010/main" val="307023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7222" y="380707"/>
            <a:ext cx="8444753" cy="1602637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E</a:t>
            </a:r>
            <a:r>
              <a:rPr lang="en-US" sz="2000" dirty="0"/>
              <a:t>stablishing </a:t>
            </a:r>
            <a:r>
              <a:rPr lang="en-US" sz="2000" b="1" dirty="0"/>
              <a:t>N</a:t>
            </a:r>
            <a:r>
              <a:rPr lang="en-US" sz="2000" dirty="0"/>
              <a:t>ew </a:t>
            </a:r>
            <a:r>
              <a:rPr lang="en-US" sz="2000" b="1" dirty="0" err="1"/>
              <a:t>TE</a:t>
            </a:r>
            <a:r>
              <a:rPr lang="en-US" sz="2000" dirty="0" err="1"/>
              <a:t>Chnologies</a:t>
            </a:r>
            <a:r>
              <a:rPr lang="en-US" sz="2000" dirty="0"/>
              <a:t> fo</a:t>
            </a:r>
            <a:r>
              <a:rPr lang="en-US" sz="2000" b="1" dirty="0"/>
              <a:t>r</a:t>
            </a:r>
            <a:r>
              <a:rPr lang="en-US" sz="2000" dirty="0"/>
              <a:t> BNCT @CNAO      </a:t>
            </a:r>
            <a:r>
              <a:rPr lang="en-US" sz="2000" b="1" dirty="0"/>
              <a:t>ENTER_BNCT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pPr algn="l"/>
            <a:r>
              <a:rPr lang="en-US" sz="1500" dirty="0" err="1"/>
              <a:t>sedi</a:t>
            </a:r>
            <a:r>
              <a:rPr lang="en-US" sz="1500" dirty="0"/>
              <a:t> </a:t>
            </a:r>
            <a:r>
              <a:rPr lang="en-US" sz="1500" dirty="0" err="1"/>
              <a:t>partecipanti</a:t>
            </a:r>
            <a:r>
              <a:rPr lang="en-US" sz="1500" dirty="0"/>
              <a:t>:                Bari,  Pavia,  LNL,  LNF,   Torino</a:t>
            </a:r>
          </a:p>
          <a:p>
            <a:pPr algn="l"/>
            <a:r>
              <a:rPr lang="en-US" sz="1500" dirty="0" err="1"/>
              <a:t>Responsabile</a:t>
            </a:r>
            <a:r>
              <a:rPr lang="en-US" sz="1500" dirty="0"/>
              <a:t> Nazionale: 		S.  </a:t>
            </a:r>
            <a:r>
              <a:rPr lang="en-US" sz="1500" dirty="0" err="1"/>
              <a:t>Bortolussi</a:t>
            </a:r>
            <a:endParaRPr lang="en-US" sz="1500" dirty="0"/>
          </a:p>
          <a:p>
            <a:pPr algn="l"/>
            <a:r>
              <a:rPr lang="en-US" sz="1500" dirty="0" err="1"/>
              <a:t>Responsabile</a:t>
            </a:r>
            <a:r>
              <a:rPr lang="en-US" sz="1500" dirty="0"/>
              <a:t> Bari:  			G.  </a:t>
            </a:r>
            <a:r>
              <a:rPr lang="en-US" sz="1500" dirty="0" err="1"/>
              <a:t>Iaselli</a:t>
            </a:r>
            <a:endParaRPr lang="en-US" sz="1500" dirty="0"/>
          </a:p>
          <a:p>
            <a:pPr algn="l"/>
            <a:r>
              <a:rPr lang="en-US" sz="1500" dirty="0" err="1"/>
              <a:t>Responsabile</a:t>
            </a:r>
            <a:r>
              <a:rPr lang="en-US" sz="1500" dirty="0"/>
              <a:t> LNL:  			E.  </a:t>
            </a:r>
            <a:r>
              <a:rPr lang="en-US" sz="1500" dirty="0" err="1"/>
              <a:t>Fagotti</a:t>
            </a:r>
            <a:endParaRPr lang="en-US" sz="1500" dirty="0"/>
          </a:p>
          <a:p>
            <a:pPr algn="l"/>
            <a:r>
              <a:rPr lang="en-US" sz="1500" dirty="0" err="1"/>
              <a:t>Responsabile</a:t>
            </a:r>
            <a:r>
              <a:rPr lang="en-US" sz="1500" dirty="0"/>
              <a:t> </a:t>
            </a:r>
            <a:r>
              <a:rPr lang="en-US" sz="1500" dirty="0" err="1"/>
              <a:t>LnF</a:t>
            </a:r>
            <a:r>
              <a:rPr lang="en-US" sz="1500" dirty="0"/>
              <a:t>: 			R.  </a:t>
            </a:r>
            <a:r>
              <a:rPr lang="en-US" sz="1500" dirty="0" err="1"/>
              <a:t>Bedogni</a:t>
            </a:r>
            <a:endParaRPr lang="en-US" sz="1500" dirty="0"/>
          </a:p>
          <a:p>
            <a:pPr algn="l"/>
            <a:r>
              <a:rPr lang="en-US" sz="1500" dirty="0" err="1"/>
              <a:t>Responsbile</a:t>
            </a:r>
            <a:r>
              <a:rPr lang="en-US" sz="1500" dirty="0"/>
              <a:t> Pavia: 			S.  </a:t>
            </a:r>
            <a:r>
              <a:rPr lang="en-US" sz="1500" dirty="0" err="1"/>
              <a:t>Bortolussi</a:t>
            </a:r>
            <a:endParaRPr lang="en-US" sz="1500" dirty="0"/>
          </a:p>
          <a:p>
            <a:pPr algn="l"/>
            <a:r>
              <a:rPr lang="en-US" sz="1500" dirty="0" err="1"/>
              <a:t>Responsabile</a:t>
            </a:r>
            <a:r>
              <a:rPr lang="en-US" sz="1500" dirty="0"/>
              <a:t>  </a:t>
            </a:r>
            <a:r>
              <a:rPr lang="en-US" sz="1500" dirty="0" err="1"/>
              <a:t>torino</a:t>
            </a:r>
            <a:r>
              <a:rPr lang="en-US" sz="1500" dirty="0"/>
              <a:t>: 			V.  Monti</a:t>
            </a:r>
          </a:p>
          <a:p>
            <a:pPr algn="l"/>
            <a:endParaRPr lang="en-US" sz="1500" dirty="0"/>
          </a:p>
          <a:p>
            <a:pPr algn="just">
              <a:tabLst>
                <a:tab pos="9277350" algn="l"/>
              </a:tabLst>
            </a:pPr>
            <a:r>
              <a:rPr lang="en-US" sz="1600" dirty="0" err="1"/>
              <a:t>Obiettivi</a:t>
            </a:r>
            <a:r>
              <a:rPr lang="en-US" sz="1600" dirty="0"/>
              <a:t> e milestone </a:t>
            </a:r>
            <a:r>
              <a:rPr lang="en-US" sz="1600" dirty="0" err="1"/>
              <a:t>dell’attività</a:t>
            </a:r>
            <a:r>
              <a:rPr lang="en-US" sz="1600" dirty="0"/>
              <a:t>:  </a:t>
            </a:r>
          </a:p>
          <a:p>
            <a:pPr algn="just">
              <a:tabLst>
                <a:tab pos="9277350" algn="l"/>
              </a:tabLst>
            </a:pPr>
            <a:r>
              <a:rPr lang="en-US" sz="1600" dirty="0" err="1"/>
              <a:t>Collaborare</a:t>
            </a:r>
            <a:r>
              <a:rPr lang="en-US" sz="1600" dirty="0"/>
              <a:t>  </a:t>
            </a:r>
            <a:r>
              <a:rPr lang="en-US" sz="1600" dirty="0" err="1"/>
              <a:t>nel</a:t>
            </a:r>
            <a:r>
              <a:rPr lang="en-US" sz="1600" dirty="0"/>
              <a:t> </a:t>
            </a:r>
            <a:r>
              <a:rPr lang="en-US" sz="1600" dirty="0" err="1"/>
              <a:t>contesto</a:t>
            </a:r>
            <a:r>
              <a:rPr lang="en-US" sz="1600" dirty="0"/>
              <a:t> del working </a:t>
            </a:r>
            <a:r>
              <a:rPr lang="en-US" sz="1600" dirty="0" err="1"/>
              <a:t>packege</a:t>
            </a:r>
            <a:r>
              <a:rPr lang="en-US" sz="1600" dirty="0"/>
              <a:t>  </a:t>
            </a:r>
            <a:r>
              <a:rPr lang="en-GB" sz="1600" dirty="0"/>
              <a:t>WP6 “</a:t>
            </a:r>
            <a:r>
              <a:rPr lang="en-GB" sz="1600" b="1" dirty="0"/>
              <a:t>On-line dosimetry system based on SPECT to be installed in the treatment room”. IN </a:t>
            </a:r>
            <a:r>
              <a:rPr lang="en-GB" sz="1600" b="1" dirty="0" err="1"/>
              <a:t>particolare</a:t>
            </a:r>
            <a:r>
              <a:rPr lang="en-GB" sz="1600" b="1" dirty="0"/>
              <a:t> </a:t>
            </a:r>
            <a:r>
              <a:rPr lang="en-GB" sz="1600" b="1" dirty="0" err="1"/>
              <a:t>sviluppo</a:t>
            </a:r>
            <a:r>
              <a:rPr lang="en-GB" sz="1600" b="1" dirty="0"/>
              <a:t> di </a:t>
            </a:r>
            <a:r>
              <a:rPr lang="en-GB" sz="1600" b="1" dirty="0" err="1"/>
              <a:t>algortmi</a:t>
            </a:r>
            <a:r>
              <a:rPr lang="en-GB" sz="1600" b="1" dirty="0"/>
              <a:t> di imaging  con </a:t>
            </a:r>
            <a:r>
              <a:rPr lang="en-GB" sz="1600" b="1" dirty="0" err="1"/>
              <a:t>approccio</a:t>
            </a:r>
            <a:r>
              <a:rPr lang="en-GB" sz="1600" b="1" dirty="0"/>
              <a:t> “Compton camera  per </a:t>
            </a:r>
            <a:r>
              <a:rPr lang="en-GB" sz="1600" b="1" dirty="0" err="1"/>
              <a:t>l’utilizzo</a:t>
            </a:r>
            <a:r>
              <a:rPr lang="en-GB" sz="1600" b="1" dirty="0"/>
              <a:t> di </a:t>
            </a:r>
            <a:r>
              <a:rPr lang="en-GB" sz="1600" b="1" dirty="0" err="1"/>
              <a:t>rivelatori</a:t>
            </a:r>
            <a:r>
              <a:rPr lang="en-GB" sz="1600" b="1" dirty="0"/>
              <a:t>  </a:t>
            </a:r>
            <a:r>
              <a:rPr lang="en-GB" sz="1600" b="1" dirty="0" err="1"/>
              <a:t>CdZnTe</a:t>
            </a:r>
            <a:endParaRPr lang="en-GB" sz="1600" b="1" dirty="0"/>
          </a:p>
          <a:p>
            <a:pPr algn="l"/>
            <a:r>
              <a:rPr lang="en-US" sz="1600" dirty="0" err="1"/>
              <a:t>Attività</a:t>
            </a:r>
            <a:r>
              <a:rPr lang="en-US" sz="1600" dirty="0"/>
              <a:t> </a:t>
            </a:r>
            <a:r>
              <a:rPr lang="en-US" sz="1600" dirty="0" err="1"/>
              <a:t>previste</a:t>
            </a:r>
            <a:r>
              <a:rPr lang="en-US" sz="1600" dirty="0"/>
              <a:t>:</a:t>
            </a:r>
          </a:p>
          <a:p>
            <a:pPr algn="l"/>
            <a:r>
              <a:rPr lang="en-US" sz="1600" dirty="0"/>
              <a:t>-</a:t>
            </a:r>
            <a:r>
              <a:rPr lang="en-US" sz="1600" dirty="0" err="1"/>
              <a:t>sviluppo</a:t>
            </a:r>
            <a:r>
              <a:rPr lang="en-US" sz="1600" dirty="0"/>
              <a:t> di </a:t>
            </a:r>
            <a:r>
              <a:rPr lang="en-US" sz="1600" dirty="0" err="1"/>
              <a:t>algoritmi</a:t>
            </a:r>
            <a:r>
              <a:rPr lang="en-US" sz="1600" dirty="0"/>
              <a:t> di </a:t>
            </a:r>
            <a:r>
              <a:rPr lang="it-IT" sz="1600" dirty="0"/>
              <a:t> simulazione  con GEANT4</a:t>
            </a:r>
          </a:p>
          <a:p>
            <a:pPr algn="l"/>
            <a:r>
              <a:rPr lang="it-IT" sz="1600" dirty="0"/>
              <a:t>-Studio di algoritmi di machine </a:t>
            </a:r>
            <a:r>
              <a:rPr lang="it-IT" sz="1600" dirty="0" err="1"/>
              <a:t>learning</a:t>
            </a:r>
            <a:r>
              <a:rPr lang="it-IT" sz="1600" dirty="0"/>
              <a:t> innovativi</a:t>
            </a:r>
          </a:p>
          <a:p>
            <a:pPr algn="l"/>
            <a:r>
              <a:rPr lang="it-IT" sz="1600" dirty="0"/>
              <a:t>-partecipazione a misure di test dei rivelatori  </a:t>
            </a:r>
            <a:r>
              <a:rPr lang="it-IT" sz="1600" dirty="0" err="1"/>
              <a:t>cdznte</a:t>
            </a:r>
            <a:r>
              <a:rPr lang="it-IT" sz="1600" dirty="0"/>
              <a:t> presso il reattore di Pavia</a:t>
            </a:r>
          </a:p>
          <a:p>
            <a:pPr algn="l"/>
            <a:endParaRPr lang="en-US" sz="1600" b="1" dirty="0"/>
          </a:p>
          <a:p>
            <a:pPr algn="just">
              <a:tabLst>
                <a:tab pos="9277350" algn="l"/>
              </a:tabLst>
            </a:pPr>
            <a:endParaRPr lang="en-US" sz="1600" b="1" dirty="0"/>
          </a:p>
          <a:p>
            <a:pPr algn="l"/>
            <a:endParaRPr lang="en-US" sz="1500" dirty="0"/>
          </a:p>
          <a:p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362" y="1376825"/>
            <a:ext cx="2399416" cy="121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8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898DB8-D060-D84F-9FAB-B1A486E9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E</a:t>
            </a:r>
            <a:r>
              <a:rPr lang="en-US" sz="4400" dirty="0">
                <a:solidFill>
                  <a:schemeClr val="tx1"/>
                </a:solidFill>
              </a:rPr>
              <a:t>stablishing </a:t>
            </a:r>
            <a:r>
              <a:rPr lang="en-US" sz="4400" b="1" dirty="0">
                <a:solidFill>
                  <a:schemeClr val="tx1"/>
                </a:solidFill>
              </a:rPr>
              <a:t>N</a:t>
            </a:r>
            <a:r>
              <a:rPr lang="en-US" sz="4400" dirty="0">
                <a:solidFill>
                  <a:schemeClr val="tx1"/>
                </a:solidFill>
              </a:rPr>
              <a:t>ew </a:t>
            </a:r>
            <a:r>
              <a:rPr lang="en-US" sz="4400" b="1" dirty="0" err="1">
                <a:solidFill>
                  <a:schemeClr val="tx1"/>
                </a:solidFill>
              </a:rPr>
              <a:t>TE</a:t>
            </a:r>
            <a:r>
              <a:rPr lang="en-US" sz="4400" dirty="0" err="1">
                <a:solidFill>
                  <a:schemeClr val="tx1"/>
                </a:solidFill>
              </a:rPr>
              <a:t>Chnologies</a:t>
            </a:r>
            <a:r>
              <a:rPr lang="en-US" sz="4400" dirty="0">
                <a:solidFill>
                  <a:schemeClr val="tx1"/>
                </a:solidFill>
              </a:rPr>
              <a:t> fo</a:t>
            </a:r>
            <a:r>
              <a:rPr lang="en-US" sz="4400" b="1" dirty="0">
                <a:solidFill>
                  <a:schemeClr val="tx1"/>
                </a:solidFill>
              </a:rPr>
              <a:t>r</a:t>
            </a:r>
            <a:r>
              <a:rPr lang="en-US" sz="4400" dirty="0">
                <a:solidFill>
                  <a:schemeClr val="tx1"/>
                </a:solidFill>
              </a:rPr>
              <a:t> BNCT @CNAO   -  </a:t>
            </a:r>
            <a:r>
              <a:rPr lang="en-US" sz="4400" b="1" dirty="0">
                <a:solidFill>
                  <a:schemeClr val="tx1"/>
                </a:solidFill>
              </a:rPr>
              <a:t>ENTER_BNCT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BD99D5-5DEF-FB49-A3F6-C94A98595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12471"/>
            <a:ext cx="8311243" cy="454388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 err="1"/>
              <a:t>Personale</a:t>
            </a:r>
            <a:r>
              <a:rPr lang="en-US" sz="2800" dirty="0"/>
              <a:t> </a:t>
            </a:r>
            <a:r>
              <a:rPr lang="en-US" sz="2800" dirty="0" err="1"/>
              <a:t>esposto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G. </a:t>
            </a:r>
            <a:r>
              <a:rPr lang="en-US" sz="2800" dirty="0" err="1"/>
              <a:t>Iaselli</a:t>
            </a:r>
            <a:r>
              <a:rPr lang="en-US" sz="2800" dirty="0"/>
              <a:t> 30%,  G. </a:t>
            </a:r>
            <a:r>
              <a:rPr lang="en-US" dirty="0"/>
              <a:t>B</a:t>
            </a:r>
            <a:r>
              <a:rPr lang="en-US" sz="2800" dirty="0"/>
              <a:t>runo 10%, D. Colella10%,  A. Di </a:t>
            </a:r>
            <a:r>
              <a:rPr lang="en-US" dirty="0"/>
              <a:t>F</a:t>
            </a:r>
            <a:r>
              <a:rPr lang="en-US" sz="2800" dirty="0"/>
              <a:t>lorio 10%,  T.  </a:t>
            </a:r>
            <a:r>
              <a:rPr lang="en-US" sz="2800" dirty="0" err="1"/>
              <a:t>maggipinto</a:t>
            </a:r>
            <a:r>
              <a:rPr lang="en-US" sz="2800" dirty="0"/>
              <a:t> 10%,    A. Monaco 15%,  g. </a:t>
            </a:r>
            <a:r>
              <a:rPr lang="en-US" dirty="0"/>
              <a:t>P</a:t>
            </a:r>
            <a:r>
              <a:rPr lang="en-US" sz="2800" dirty="0"/>
              <a:t>ugliese 15%,  D.  </a:t>
            </a:r>
            <a:r>
              <a:rPr lang="en-US" dirty="0"/>
              <a:t>R</a:t>
            </a:r>
            <a:r>
              <a:rPr lang="en-US" sz="2800" dirty="0"/>
              <a:t>amos 30%  A. </a:t>
            </a:r>
            <a:r>
              <a:rPr lang="en-US" sz="2800" dirty="0" err="1"/>
              <a:t>Colaleo</a:t>
            </a:r>
            <a:r>
              <a:rPr lang="en-US" sz="2800" dirty="0"/>
              <a:t> 10% R. </a:t>
            </a:r>
            <a:r>
              <a:rPr lang="en-US" sz="2800" dirty="0" err="1"/>
              <a:t>Radogna</a:t>
            </a:r>
            <a:r>
              <a:rPr lang="en-US" sz="2800" dirty="0"/>
              <a:t> 20%</a:t>
            </a:r>
          </a:p>
          <a:p>
            <a:pPr marL="0" indent="0">
              <a:buNone/>
            </a:pPr>
            <a:r>
              <a:rPr lang="en-US" sz="2800" dirty="0"/>
              <a:t>					TOTALE   &gt; 1.60 FTE</a:t>
            </a:r>
          </a:p>
          <a:p>
            <a:endParaRPr lang="en-US" sz="2800" dirty="0"/>
          </a:p>
          <a:p>
            <a:r>
              <a:rPr lang="en-US" sz="2800" dirty="0" err="1"/>
              <a:t>Servizi</a:t>
            </a:r>
            <a:r>
              <a:rPr lang="en-US" sz="2800" dirty="0"/>
              <a:t> </a:t>
            </a:r>
            <a:r>
              <a:rPr lang="en-US" sz="2800" dirty="0" err="1"/>
              <a:t>richiesti</a:t>
            </a:r>
            <a:r>
              <a:rPr lang="en-US" sz="2800" dirty="0"/>
              <a:t> </a:t>
            </a:r>
            <a:r>
              <a:rPr lang="en-US" sz="2800" dirty="0" err="1"/>
              <a:t>alla</a:t>
            </a:r>
            <a:r>
              <a:rPr lang="en-US" sz="2800" dirty="0"/>
              <a:t> </a:t>
            </a:r>
            <a:r>
              <a:rPr lang="en-US" sz="2800" dirty="0" err="1"/>
              <a:t>sezione</a:t>
            </a:r>
            <a:r>
              <a:rPr lang="en-US" sz="2800" dirty="0"/>
              <a:t>: </a:t>
            </a:r>
            <a:r>
              <a:rPr lang="en-US" sz="2800" dirty="0" err="1"/>
              <a:t>Calcolo</a:t>
            </a:r>
            <a:r>
              <a:rPr lang="en-US" sz="2800" dirty="0"/>
              <a:t> </a:t>
            </a:r>
            <a:r>
              <a:rPr lang="en-US" sz="2800" dirty="0" err="1"/>
              <a:t>presso</a:t>
            </a:r>
            <a:r>
              <a:rPr lang="en-US" sz="2800" dirty="0"/>
              <a:t> </a:t>
            </a:r>
            <a:r>
              <a:rPr lang="en-US" sz="2800" dirty="0" err="1"/>
              <a:t>recas</a:t>
            </a:r>
            <a:endParaRPr lang="en-US" sz="2800" dirty="0"/>
          </a:p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DA4345-23C0-254A-A7E1-095BF903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C380-59E9-434C-9BBD-7F9F1B2339E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33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9AFAD6-6020-4B40-B159-6F3B8D222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73" y="735107"/>
            <a:ext cx="8505062" cy="5728446"/>
          </a:xfrm>
        </p:spPr>
      </p:pic>
      <p:sp>
        <p:nvSpPr>
          <p:cNvPr id="8" name="CasellaDiTesto 2">
            <a:extLst>
              <a:ext uri="{FF2B5EF4-FFF2-40B4-BE49-F238E27FC236}">
                <a16:creationId xmlns:a16="http://schemas.microsoft.com/office/drawing/2014/main" id="{BB022EBB-2BE6-2541-83F3-4F91632CBBE6}"/>
              </a:ext>
            </a:extLst>
          </p:cNvPr>
          <p:cNvSpPr txBox="1"/>
          <p:nvPr/>
        </p:nvSpPr>
        <p:spPr>
          <a:xfrm>
            <a:off x="310243" y="170329"/>
            <a:ext cx="8367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+mj-lt"/>
              </a:rPr>
              <a:t>Fast Timing MPGD  -   FTM-Next in 2022   </a:t>
            </a:r>
            <a:r>
              <a:rPr lang="en-US" sz="3600" dirty="0" err="1"/>
              <a:t>Anagrafica</a:t>
            </a:r>
            <a:r>
              <a:rPr lang="en-US" sz="3600" dirty="0"/>
              <a:t> e </a:t>
            </a:r>
            <a:r>
              <a:rPr lang="en-US" sz="3600" dirty="0" err="1"/>
              <a:t>Servizi</a:t>
            </a:r>
            <a:br>
              <a:rPr lang="en-GB" sz="3600" dirty="0">
                <a:latin typeface="+mj-lt"/>
              </a:rPr>
            </a:br>
            <a:endParaRPr lang="en-GB" sz="2400" i="1" dirty="0">
              <a:latin typeface="+mj-lt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BDB5161-C203-784F-9A3C-4B0544F5E1CA}"/>
              </a:ext>
            </a:extLst>
          </p:cNvPr>
          <p:cNvSpPr txBox="1">
            <a:spLocks/>
          </p:cNvSpPr>
          <p:nvPr/>
        </p:nvSpPr>
        <p:spPr>
          <a:xfrm>
            <a:off x="628650" y="5178425"/>
            <a:ext cx="7886700" cy="1509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T"/>
              <a:t>Officina Meccanica: 			0.5 m.p.</a:t>
            </a:r>
          </a:p>
          <a:p>
            <a:r>
              <a:rPr lang="en-IT"/>
              <a:t>Progettazione Meccanica: 	</a:t>
            </a:r>
            <a:r>
              <a:rPr lang="it-IT" dirty="0"/>
              <a:t>	</a:t>
            </a:r>
            <a:r>
              <a:rPr lang="en-IT"/>
              <a:t>0.5 m.p.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138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51060" y="152656"/>
            <a:ext cx="5667235" cy="690439"/>
          </a:xfrm>
        </p:spPr>
        <p:txBody>
          <a:bodyPr>
            <a:noAutofit/>
          </a:bodyPr>
          <a:lstStyle/>
          <a:p>
            <a:r>
              <a:rPr lang="en-US" sz="3600" b="1" dirty="0"/>
              <a:t>IDDLS: The project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0630" y="1012371"/>
            <a:ext cx="5847104" cy="50642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INFN-GARR collaboration to realize a prototype of an Italian </a:t>
            </a:r>
            <a:r>
              <a:rPr lang="en-US" dirty="0" err="1"/>
              <a:t>DataLake</a:t>
            </a:r>
            <a:r>
              <a:rPr lang="en-US" dirty="0"/>
              <a:t> exploiting:</a:t>
            </a:r>
          </a:p>
          <a:p>
            <a:pPr lvl="1"/>
            <a:r>
              <a:rPr lang="en-US" dirty="0"/>
              <a:t>Last generation networking technologies provided by GARR</a:t>
            </a:r>
          </a:p>
          <a:p>
            <a:pPr lvl="2"/>
            <a:r>
              <a:rPr lang="en-US" dirty="0"/>
              <a:t>DCI (Data Center Interconnection) equipment</a:t>
            </a:r>
          </a:p>
          <a:p>
            <a:pPr lvl="2"/>
            <a:r>
              <a:rPr lang="en-US" dirty="0"/>
              <a:t>SDN (Software Defined Network) deployment</a:t>
            </a:r>
          </a:p>
          <a:p>
            <a:pPr lvl="1"/>
            <a:r>
              <a:rPr lang="en-US" dirty="0"/>
              <a:t>Software for creating </a:t>
            </a:r>
            <a:r>
              <a:rPr lang="en-US" b="1" dirty="0">
                <a:solidFill>
                  <a:schemeClr val="accent1"/>
                </a:solidFill>
              </a:rPr>
              <a:t>scalable storage federations </a:t>
            </a:r>
            <a:r>
              <a:rPr lang="en-US" dirty="0"/>
              <a:t>provided by INFN</a:t>
            </a:r>
          </a:p>
          <a:p>
            <a:pPr lvl="2"/>
            <a:r>
              <a:rPr lang="en-US" dirty="0" err="1"/>
              <a:t>eXtreme-DataCloud</a:t>
            </a:r>
            <a:r>
              <a:rPr lang="en-US" dirty="0"/>
              <a:t> project (H2020 - INFN lead)</a:t>
            </a:r>
          </a:p>
          <a:p>
            <a:pPr lvl="2"/>
            <a:r>
              <a:rPr lang="en-US" dirty="0" err="1"/>
              <a:t>SCoRES</a:t>
            </a:r>
            <a:r>
              <a:rPr lang="en-US" dirty="0"/>
              <a:t> project (INFN-NA)</a:t>
            </a:r>
          </a:p>
          <a:p>
            <a:pPr lvl="1"/>
            <a:r>
              <a:rPr lang="en-US" dirty="0"/>
              <a:t>Real life use cases for testing </a:t>
            </a:r>
          </a:p>
          <a:p>
            <a:pPr lvl="2"/>
            <a:r>
              <a:rPr lang="en-US" dirty="0"/>
              <a:t>CMS</a:t>
            </a:r>
          </a:p>
          <a:p>
            <a:pPr lvl="2"/>
            <a:r>
              <a:rPr lang="en-US" dirty="0"/>
              <a:t>ATLAS</a:t>
            </a:r>
          </a:p>
          <a:p>
            <a:pPr lvl="2"/>
            <a:r>
              <a:rPr lang="en-US" dirty="0"/>
              <a:t>BELLE-II</a:t>
            </a:r>
          </a:p>
          <a:p>
            <a:pPr lvl="2"/>
            <a:r>
              <a:rPr lang="en-US" dirty="0"/>
              <a:t>Possibly involving LNGS experiments (XENON) and VIRGO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9996B-47BD-4780-8646-22ACEDF6CD0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" name="image1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112755" y="814116"/>
            <a:ext cx="2637538" cy="1898534"/>
          </a:xfrm>
          <a:prstGeom prst="rect">
            <a:avLst/>
          </a:prstGeom>
          <a:ln/>
        </p:spPr>
      </p:pic>
      <p:pic>
        <p:nvPicPr>
          <p:cNvPr id="8" name="image1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77733" y="2881927"/>
            <a:ext cx="2907583" cy="1593908"/>
          </a:xfrm>
          <a:prstGeom prst="rect">
            <a:avLst/>
          </a:prstGeom>
          <a:ln/>
        </p:spPr>
      </p:pic>
      <p:sp>
        <p:nvSpPr>
          <p:cNvPr id="9" name="CasellaDiTesto 8"/>
          <p:cNvSpPr txBox="1"/>
          <p:nvPr/>
        </p:nvSpPr>
        <p:spPr>
          <a:xfrm>
            <a:off x="5707675" y="4645112"/>
            <a:ext cx="317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Possible topologies of the GARR Network with DCI and SDN for the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DataLake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0ACE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16E3FA-588B-CA49-A6A9-670F3C1572BC}"/>
              </a:ext>
            </a:extLst>
          </p:cNvPr>
          <p:cNvSpPr txBox="1"/>
          <p:nvPr/>
        </p:nvSpPr>
        <p:spPr>
          <a:xfrm>
            <a:off x="391886" y="6076597"/>
            <a:ext cx="8493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PERSONALE: G. </a:t>
            </a:r>
            <a:r>
              <a:rPr lang="en-US" sz="2400" dirty="0" err="1"/>
              <a:t>Donvito</a:t>
            </a:r>
            <a:r>
              <a:rPr lang="en-US" sz="2400" dirty="0"/>
              <a:t> 5%, M. </a:t>
            </a:r>
            <a:r>
              <a:rPr lang="en-US" sz="2400" dirty="0" err="1"/>
              <a:t>Antonacci</a:t>
            </a:r>
            <a:r>
              <a:rPr lang="en-US" sz="2400" dirty="0"/>
              <a:t> 15%, V. </a:t>
            </a:r>
            <a:r>
              <a:rPr lang="en-US" sz="2400" dirty="0" err="1"/>
              <a:t>Spinoso</a:t>
            </a:r>
            <a:r>
              <a:rPr lang="en-US" sz="2400" dirty="0"/>
              <a:t> 15%</a:t>
            </a:r>
          </a:p>
        </p:txBody>
      </p:sp>
    </p:spTree>
    <p:extLst>
      <p:ext uri="{BB962C8B-B14F-4D97-AF65-F5344CB8AC3E}">
        <p14:creationId xmlns:p14="http://schemas.microsoft.com/office/powerpoint/2010/main" val="337146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sone di Higgs a CMS @ C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143" y="312086"/>
            <a:ext cx="6843713" cy="82153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44929" y="1390406"/>
            <a:ext cx="88990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" charset="0"/>
                <a:ea typeface="Arial" charset="0"/>
                <a:cs typeface="Arial" charset="0"/>
              </a:rPr>
              <a:t>Sezione di Bari</a:t>
            </a:r>
          </a:p>
          <a:p>
            <a:pPr marL="214313" indent="-214313">
              <a:buFont typeface="Arial" charset="0"/>
              <a:buChar char="•"/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Grazia Cicala (Primo Ricercatore CNR-ISTP)		50 % Responsabile Nazionale e Locale</a:t>
            </a:r>
          </a:p>
          <a:p>
            <a:pPr marL="214313" indent="-214313">
              <a:buFont typeface="Arial" charset="0"/>
              <a:buChar char="•"/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Teresa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Ligonzo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(Ricercatore Universitario)		40 %</a:t>
            </a:r>
          </a:p>
          <a:p>
            <a:pPr marL="214313" indent="-214313">
              <a:buFont typeface="Arial" charset="0"/>
              <a:buChar char="•"/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Luigi </a:t>
            </a:r>
            <a:r>
              <a:rPr lang="it-IT" sz="1600" dirty="0" err="1">
                <a:latin typeface="Arial" charset="0"/>
                <a:ea typeface="Arial" charset="0"/>
                <a:cs typeface="Arial" charset="0"/>
              </a:rPr>
              <a:t>Schiavulli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 (Professore Associato)			10 %</a:t>
            </a:r>
          </a:p>
          <a:p>
            <a:pPr marL="214313" indent="-214313">
              <a:buFont typeface="Arial" charset="0"/>
              <a:buChar char="•"/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Antonio Valentini (Professore Associato)	  	40%</a:t>
            </a:r>
          </a:p>
          <a:p>
            <a:pPr marL="214313" indent="-214313">
              <a:buFont typeface="Arial" charset="0"/>
              <a:buChar char="•"/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Maria Stella Leone (Assegnista)				 30%</a:t>
            </a:r>
          </a:p>
          <a:p>
            <a:pPr marL="214313" indent="-214313">
              <a:buFont typeface="Arial" charset="0"/>
              <a:buChar char="•"/>
            </a:pPr>
            <a:endParaRPr lang="it-IT" sz="1600" dirty="0">
              <a:latin typeface="Arial" charset="0"/>
              <a:ea typeface="Arial" charset="0"/>
              <a:cs typeface="Arial" charset="0"/>
            </a:endParaRPr>
          </a:p>
          <a:p>
            <a:pPr marL="214313" indent="-214313">
              <a:buFont typeface="Arial" charset="0"/>
              <a:buChar char="•"/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>Totale 							1.7 FTE</a:t>
            </a:r>
          </a:p>
          <a:p>
            <a:pPr marL="214313" indent="-214313">
              <a:buFont typeface="Arial" charset="0"/>
              <a:buChar char="•"/>
            </a:pPr>
            <a:endParaRPr lang="it-IT" sz="1600" dirty="0">
              <a:latin typeface="Arial" charset="0"/>
              <a:ea typeface="Arial" charset="0"/>
              <a:cs typeface="Arial" charset="0"/>
            </a:endParaRPr>
          </a:p>
          <a:p>
            <a:pPr marL="214313" indent="-214313">
              <a:buFont typeface="Arial" charset="0"/>
              <a:buChar char="•"/>
            </a:pPr>
            <a:r>
              <a:rPr lang="it-IT" sz="1600" i="1" dirty="0">
                <a:latin typeface="Arial" charset="0"/>
                <a:ea typeface="Arial" charset="0"/>
                <a:cs typeface="Arial" charset="0"/>
              </a:rPr>
              <a:t>Officina Meccanica					1 mese/uomo</a:t>
            </a:r>
          </a:p>
          <a:p>
            <a:endParaRPr lang="it-IT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Sezione di Trieste</a:t>
            </a:r>
          </a:p>
          <a:p>
            <a:pPr marL="214313" indent="-214313">
              <a:buFont typeface="Arial" charset="0"/>
              <a:buChar char="•"/>
            </a:pP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Fulvio </a:t>
            </a:r>
            <a:r>
              <a:rPr lang="it-IT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Tessarotto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(Primo Ricercatore)			20% Responsabile Locale</a:t>
            </a:r>
          </a:p>
          <a:p>
            <a:pPr marL="214313" indent="-214313">
              <a:buFont typeface="Arial" charset="0"/>
              <a:buChar char="•"/>
            </a:pP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Silvia Dalla Torre (Dirigente di ricerca)			10% </a:t>
            </a:r>
          </a:p>
          <a:p>
            <a:pPr marL="214313" indent="-214313">
              <a:buFont typeface="Arial" charset="0"/>
              <a:buChar char="•"/>
            </a:pP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Stefano Levorato (Tecnologo)				10% </a:t>
            </a:r>
          </a:p>
          <a:p>
            <a:pPr marL="214313" indent="-214313">
              <a:buFont typeface="Arial" charset="0"/>
              <a:buChar char="•"/>
            </a:pPr>
            <a:r>
              <a:rPr lang="it-IT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Shuddha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Shankar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Dasgupta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(Assegno di ricerca)		50% </a:t>
            </a:r>
          </a:p>
          <a:p>
            <a:pPr marL="214313" indent="-214313">
              <a:buFont typeface="Arial" charset="0"/>
              <a:buChar char="•"/>
            </a:pPr>
            <a:r>
              <a:rPr lang="it-IT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Triloki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Trilochi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(Borsista Post Doc)			10% </a:t>
            </a:r>
          </a:p>
          <a:p>
            <a:pPr marL="214313" indent="-214313">
              <a:buFont typeface="Arial" charset="0"/>
              <a:buChar char="•"/>
            </a:pP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14313" indent="-214313">
              <a:buFont typeface="Arial" charset="0"/>
              <a:buChar char="•"/>
            </a:pPr>
            <a:r>
              <a:rPr lang="it-I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Officina Meccanica		2 mesi/uomo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14313" indent="-214313">
              <a:buFont typeface="Arial" charset="0"/>
              <a:buChar char="•"/>
            </a:pPr>
            <a:r>
              <a:rPr lang="it-I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Elettronica			4 mesi/uomo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617335" y="568874"/>
            <a:ext cx="10118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IDEA</a:t>
            </a:r>
            <a:endParaRPr lang="it-IT" sz="2700" dirty="0"/>
          </a:p>
        </p:txBody>
      </p:sp>
    </p:spTree>
    <p:extLst>
      <p:ext uri="{BB962C8B-B14F-4D97-AF65-F5344CB8AC3E}">
        <p14:creationId xmlns:p14="http://schemas.microsoft.com/office/powerpoint/2010/main" val="89519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F5A7-3C5F-C740-8F0D-C2606089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20" y="248604"/>
            <a:ext cx="8094913" cy="171735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ION2NEUTRAL </a:t>
            </a:r>
            <a:br>
              <a:rPr lang="it-IT" b="1" dirty="0"/>
            </a:br>
            <a:r>
              <a:rPr lang="it-IT" b="1" dirty="0"/>
              <a:t>Attività di Bari e richieste per il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EE97B-F74B-2F4B-886B-7200A9E08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7887"/>
            <a:ext cx="7886700" cy="208121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dirty="0"/>
              <a:t>Proseguimento del modello 3D per la simulazione della sorgente di ioni negativi prototipo per ITER. (F. Taccogna)</a:t>
            </a:r>
          </a:p>
          <a:p>
            <a:pPr algn="just"/>
            <a:r>
              <a:rPr lang="it-IT" dirty="0"/>
              <a:t>Continuazione dello sviluppo di prototipi di scarica Inverse </a:t>
            </a:r>
            <a:r>
              <a:rPr lang="it-IT" dirty="0" err="1"/>
              <a:t>Brush</a:t>
            </a:r>
            <a:r>
              <a:rPr lang="it-IT" dirty="0"/>
              <a:t> </a:t>
            </a:r>
            <a:r>
              <a:rPr lang="it-IT" dirty="0" err="1"/>
              <a:t>Cathode</a:t>
            </a:r>
            <a:r>
              <a:rPr lang="it-IT" dirty="0"/>
              <a:t> (IBC) come sorgenti alternative di ioni H</a:t>
            </a:r>
            <a:r>
              <a:rPr lang="it-IT" sz="2400" baseline="30000" dirty="0"/>
              <a:t>-</a:t>
            </a:r>
            <a:r>
              <a:rPr lang="it-IT" sz="2400" dirty="0"/>
              <a:t>. (G. Dilecce) </a:t>
            </a:r>
          </a:p>
          <a:p>
            <a:pPr algn="just"/>
            <a:r>
              <a:rPr lang="it-IT" dirty="0"/>
              <a:t>Proseguimento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recovery</a:t>
            </a:r>
            <a:r>
              <a:rPr lang="it-IT" dirty="0"/>
              <a:t> test con nuovo collettore  senza elettrodi deceleranti usabile al posto dell’ERID in ITER (V. Variale)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8A3F57-29A7-E642-B4E4-1924F0432CA0}"/>
              </a:ext>
            </a:extLst>
          </p:cNvPr>
          <p:cNvSpPr txBox="1">
            <a:spLocks/>
          </p:cNvSpPr>
          <p:nvPr/>
        </p:nvSpPr>
        <p:spPr>
          <a:xfrm>
            <a:off x="549520" y="4294414"/>
            <a:ext cx="7886700" cy="1448533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6400" dirty="0"/>
              <a:t>Vincenzo Variale 		30%	(Ricercatore INFN)</a:t>
            </a:r>
          </a:p>
          <a:p>
            <a:pPr algn="just"/>
            <a:r>
              <a:rPr lang="it-IT" sz="6400" dirty="0"/>
              <a:t>Francesco Taccogna	20%	(Ricercatore CNR e associato INFN)</a:t>
            </a:r>
          </a:p>
          <a:p>
            <a:pPr algn="just"/>
            <a:r>
              <a:rPr lang="it-IT" sz="6400" dirty="0"/>
              <a:t>Pierpaolo Minelli		20%	(Ricercatore CNR e associato INFN)</a:t>
            </a:r>
          </a:p>
          <a:p>
            <a:pPr algn="just"/>
            <a:r>
              <a:rPr lang="it-IT" sz="6400" dirty="0"/>
              <a:t>Maria Rutigliano		20%	(Ricercatore CNR e associato INFN)</a:t>
            </a:r>
          </a:p>
          <a:p>
            <a:pPr algn="just"/>
            <a:r>
              <a:rPr lang="it-IT" sz="6400" dirty="0"/>
              <a:t>Giorgio Dilecce		20%	(Ricercatore CNR e associato INFN)</a:t>
            </a:r>
          </a:p>
          <a:p>
            <a:pPr marL="0" indent="0" algn="just">
              <a:buNone/>
            </a:pPr>
            <a:r>
              <a:rPr lang="it-IT" sz="6400" dirty="0"/>
              <a:t>		TOTALE:   1.1 FTE</a:t>
            </a:r>
          </a:p>
          <a:p>
            <a:pPr marL="0" indent="0" algn="just">
              <a:buNone/>
            </a:pPr>
            <a:endParaRPr lang="it-IT" sz="21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865371-0845-6C46-834C-2997CCF9B673}"/>
              </a:ext>
            </a:extLst>
          </p:cNvPr>
          <p:cNvSpPr txBox="1"/>
          <p:nvPr/>
        </p:nvSpPr>
        <p:spPr>
          <a:xfrm>
            <a:off x="404446" y="6163380"/>
            <a:ext cx="843301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Servizi richiesti alla sezione: Servizio CAD: 1 mese/uomo Servizio Officina: 1 mese/uomo</a:t>
            </a:r>
          </a:p>
          <a:p>
            <a:r>
              <a:rPr lang="it-IT" dirty="0"/>
              <a:t>10.000 ore su MACCHINA ESTERNA </a:t>
            </a:r>
          </a:p>
        </p:txBody>
      </p:sp>
    </p:spTree>
    <p:extLst>
      <p:ext uri="{BB962C8B-B14F-4D97-AF65-F5344CB8AC3E}">
        <p14:creationId xmlns:p14="http://schemas.microsoft.com/office/powerpoint/2010/main" val="423690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006B-1CB0-6A40-BEBE-34814541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ML-INFN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8E8CF-A8BC-2041-AF7B-411365AEA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10560"/>
            <a:ext cx="9144001" cy="22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3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15303</TotalTime>
  <Words>2541</Words>
  <Application>Microsoft Macintosh PowerPoint</Application>
  <PresentationFormat>Presentazione su schermo (4:3)</PresentationFormat>
  <Paragraphs>397</Paragraphs>
  <Slides>24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Corbel</vt:lpstr>
      <vt:lpstr>Montserrat</vt:lpstr>
      <vt:lpstr>Old Standard TT</vt:lpstr>
      <vt:lpstr>Radley</vt:lpstr>
      <vt:lpstr>Roboto</vt:lpstr>
      <vt:lpstr>Symbol</vt:lpstr>
      <vt:lpstr>Wingdings</vt:lpstr>
      <vt:lpstr>Tema di Office</vt:lpstr>
      <vt:lpstr>Documento</vt:lpstr>
      <vt:lpstr>Preventivi 2022 CSN5 - Bari</vt:lpstr>
      <vt:lpstr>SIGLE</vt:lpstr>
      <vt:lpstr>Presentazione standard di PowerPoint</vt:lpstr>
      <vt:lpstr>Establishing New TEChnologies for BNCT @CNAO   -  ENTER_BNCT</vt:lpstr>
      <vt:lpstr>Presentazione standard di PowerPoint</vt:lpstr>
      <vt:lpstr>IDDLS: The project</vt:lpstr>
      <vt:lpstr>Presentazione standard di PowerPoint</vt:lpstr>
      <vt:lpstr>ION2NEUTRAL  Attività di Bari e richieste per il 2022</vt:lpstr>
      <vt:lpstr>ML-INFN</vt:lpstr>
      <vt:lpstr>MODE_INFN                  </vt:lpstr>
      <vt:lpstr>Personale esposto e FTE</vt:lpstr>
      <vt:lpstr> INFN_MODE  Machine-learning Optimized Design of Experiments   Servizi richiesti alla sezione (2022)</vt:lpstr>
      <vt:lpstr>Artificial Intelligence in Medicine</vt:lpstr>
      <vt:lpstr>Partecipanti, FTE a Bari</vt:lpstr>
      <vt:lpstr>Presentazione standard di PowerPoint</vt:lpstr>
      <vt:lpstr>Presentazione standard di PowerPoint</vt:lpstr>
      <vt:lpstr>SERVIZI CSN5-BA </vt:lpstr>
      <vt:lpstr>Backup</vt:lpstr>
      <vt:lpstr>Presentazione standard di PowerPoint</vt:lpstr>
      <vt:lpstr>Presentazione standard di PowerPoint</vt:lpstr>
      <vt:lpstr>Obiettivi e Milestones (MS)</vt:lpstr>
      <vt:lpstr>Attività previste</vt:lpstr>
      <vt:lpstr>Presentazione standard di PowerPoint</vt:lpstr>
      <vt:lpstr>IDDLS: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Pepe</dc:creator>
  <cp:lastModifiedBy>Sabina Tangaro</cp:lastModifiedBy>
  <cp:revision>474</cp:revision>
  <cp:lastPrinted>2019-07-15T16:03:22Z</cp:lastPrinted>
  <dcterms:created xsi:type="dcterms:W3CDTF">2019-06-24T11:23:00Z</dcterms:created>
  <dcterms:modified xsi:type="dcterms:W3CDTF">2021-07-12T08:24:33Z</dcterms:modified>
</cp:coreProperties>
</file>