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340" r:id="rId2"/>
    <p:sldId id="293" r:id="rId3"/>
    <p:sldId id="346" r:id="rId4"/>
    <p:sldId id="342" r:id="rId5"/>
    <p:sldId id="344" r:id="rId6"/>
    <p:sldId id="345" r:id="rId7"/>
    <p:sldId id="305" r:id="rId8"/>
    <p:sldId id="33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FC4A-3591-4E16-A18A-1B926AD504CF}" type="datetimeFigureOut">
              <a:rPr lang="it-IT" smtClean="0"/>
              <a:t>06/07/2021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98EB-6AEE-4466-A44F-16847C077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34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Ferrara, 03/05/2017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L. Bandiera, INFN Sezione di Ferrara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>
            <a:extLst>
              <a:ext uri="{FF2B5EF4-FFF2-40B4-BE49-F238E27FC236}">
                <a16:creationId xmlns:a16="http://schemas.microsoft.com/office/drawing/2014/main" id="{AEB06098-A5FD-8243-B0C8-FD58428B9F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2" y="3545152"/>
            <a:ext cx="2428227" cy="237674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-600075" y="87487"/>
            <a:ext cx="8912225" cy="471487"/>
          </a:xfrm>
        </p:spPr>
        <p:txBody>
          <a:bodyPr>
            <a:normAutofit fontScale="90000"/>
          </a:bodyPr>
          <a:lstStyle/>
          <a:p>
            <a:r>
              <a:rPr lang="en-US" dirty="0"/>
              <a:t>Crystals for forward calorimetry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3A7C2-E223-3746-9367-56D395304CF9}"/>
              </a:ext>
            </a:extLst>
          </p:cNvPr>
          <p:cNvSpPr txBox="1"/>
          <p:nvPr/>
        </p:nvSpPr>
        <p:spPr>
          <a:xfrm>
            <a:off x="1247453" y="1673906"/>
            <a:ext cx="9648974" cy="2087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lvl="1" indent="-216000">
              <a:spcBef>
                <a:spcPts val="400"/>
              </a:spcBef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Resistance to &gt; 100 MHz sustained rates</a:t>
            </a:r>
          </a:p>
          <a:p>
            <a:pPr marL="623888" lvl="1" indent="-216000">
              <a:spcBef>
                <a:spcPts val="400"/>
              </a:spcBef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Time resolution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Helvetica"/>
                <a:cs typeface="Helvetica"/>
              </a:rPr>
              <a:t>  &lt; 100 </a:t>
            </a:r>
            <a:r>
              <a:rPr lang="en-US" dirty="0" err="1">
                <a:latin typeface="Helvetica"/>
                <a:cs typeface="Helvetica"/>
              </a:rPr>
              <a:t>ps</a:t>
            </a:r>
            <a:r>
              <a:rPr lang="en-US" dirty="0">
                <a:latin typeface="Helvetica"/>
                <a:cs typeface="Helvetica"/>
              </a:rPr>
              <a:t>, 2-pulse separation at ~ 1 ns </a:t>
            </a:r>
          </a:p>
          <a:p>
            <a:pPr marL="623888" lvl="1" indent="-216000">
              <a:spcBef>
                <a:spcPts val="400"/>
              </a:spcBef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Good radiation resistance (10</a:t>
            </a:r>
            <a:r>
              <a:rPr lang="en-US" baseline="30000" dirty="0">
                <a:latin typeface="Helvetica"/>
                <a:cs typeface="Helvetica"/>
              </a:rPr>
              <a:t>14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>
                <a:latin typeface="Helvetica"/>
                <a:cs typeface="Helvetica"/>
              </a:rPr>
              <a:t>/cm</a:t>
            </a:r>
            <a:r>
              <a:rPr lang="en-US" baseline="30000" dirty="0">
                <a:latin typeface="Helvetica"/>
                <a:cs typeface="Helvetica"/>
              </a:rPr>
              <a:t>2</a:t>
            </a:r>
            <a:r>
              <a:rPr lang="en-US" dirty="0">
                <a:latin typeface="Helvetica"/>
                <a:cs typeface="Helvetica"/>
              </a:rPr>
              <a:t>)</a:t>
            </a:r>
          </a:p>
          <a:p>
            <a:pPr marL="1816100" lvl="1" indent="-393700">
              <a:spcBef>
                <a:spcPts val="1200"/>
              </a:spcBef>
            </a:pPr>
            <a:r>
              <a:rPr lang="en-US" b="1" dirty="0">
                <a:latin typeface="Helvetica"/>
                <a:cs typeface="Helvetica"/>
              </a:rPr>
              <a:t>An experiment to measure </a:t>
            </a:r>
            <a:r>
              <a:rPr lang="en-US" b="1" i="1" dirty="0">
                <a:latin typeface="Times New Roman"/>
                <a:cs typeface="Times New Roman"/>
              </a:rPr>
              <a:t>K</a:t>
            </a:r>
            <a:r>
              <a:rPr lang="en-US" b="1" i="1" baseline="-25000" dirty="0">
                <a:latin typeface="Times New Roman"/>
                <a:cs typeface="Times New Roman"/>
              </a:rPr>
              <a:t>L</a:t>
            </a:r>
            <a:r>
              <a:rPr lang="en-US" b="1" i="1" dirty="0">
                <a:latin typeface="Times New Roman"/>
                <a:cs typeface="Times New Roman"/>
              </a:rPr>
              <a:t> → π</a:t>
            </a:r>
            <a:r>
              <a:rPr lang="en-US" b="1" baseline="30000" dirty="0">
                <a:latin typeface="Times New Roman"/>
                <a:cs typeface="Times New Roman"/>
              </a:rPr>
              <a:t>0</a:t>
            </a:r>
            <a:r>
              <a:rPr lang="en-US" b="1" i="1" dirty="0">
                <a:latin typeface="Times New Roman"/>
                <a:cs typeface="Times New Roman"/>
              </a:rPr>
              <a:t>νν</a:t>
            </a:r>
            <a:r>
              <a:rPr lang="en-US" b="1" dirty="0">
                <a:latin typeface="Helvetica"/>
                <a:cs typeface="Helvetica"/>
              </a:rPr>
              <a:t> at the CERN </a:t>
            </a:r>
            <a:r>
              <a:rPr lang="en-US" b="1" dirty="0" smtClean="0">
                <a:latin typeface="Helvetica"/>
                <a:cs typeface="Helvetica"/>
              </a:rPr>
              <a:t>SPS (in the NA62 area)</a:t>
            </a:r>
            <a:endParaRPr lang="en-US" b="1" dirty="0">
              <a:latin typeface="Helvetica"/>
              <a:cs typeface="Helvetica"/>
            </a:endParaRPr>
          </a:p>
          <a:p>
            <a:pPr marL="1816100" lvl="2" indent="-215900"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Helvetica"/>
                <a:cs typeface="Helvetica"/>
              </a:rPr>
              <a:t>Good efficiency for detection of photons with </a:t>
            </a:r>
            <a:r>
              <a:rPr lang="en-US" i="1" dirty="0" err="1">
                <a:latin typeface="Times New Roman"/>
                <a:cs typeface="Times New Roman"/>
              </a:rPr>
              <a:t>E</a:t>
            </a:r>
            <a:r>
              <a:rPr lang="en-US" i="1" baseline="-25000" dirty="0" err="1">
                <a:latin typeface="Times New Roman"/>
                <a:cs typeface="Times New Roman"/>
              </a:rPr>
              <a:t>γ</a:t>
            </a:r>
            <a:r>
              <a:rPr lang="en-US" dirty="0">
                <a:latin typeface="Helvetica"/>
                <a:cs typeface="Helvetica"/>
              </a:rPr>
              <a:t> &gt; 5 GeV while operated in 500 MHz neutral hadron beam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C481C-1C01-A541-8744-ED96032E3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61" y="2753544"/>
            <a:ext cx="1260140" cy="50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E7FA2-C8B1-0341-A3F4-ED0FF88FE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7214" y="558974"/>
            <a:ext cx="2411760" cy="12003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D6F51-4B07-E34F-810F-4E1D8A3D2EDA}"/>
              </a:ext>
            </a:extLst>
          </p:cNvPr>
          <p:cNvSpPr txBox="1"/>
          <p:nvPr/>
        </p:nvSpPr>
        <p:spPr>
          <a:xfrm>
            <a:off x="1247453" y="63801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Development of highly-compact, small-angle electromagnetic calorimeters for intensity-frontier experiments at fixed target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A6B27-35FD-6C46-9050-B102E7E4139A}"/>
              </a:ext>
            </a:extLst>
          </p:cNvPr>
          <p:cNvSpPr/>
          <p:nvPr/>
        </p:nvSpPr>
        <p:spPr>
          <a:xfrm>
            <a:off x="3209925" y="3833665"/>
            <a:ext cx="58678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216000">
              <a:spcBef>
                <a:spcPts val="600"/>
              </a:spcBef>
              <a:buFont typeface="Arial"/>
              <a:buChar char="•"/>
              <a:tabLst>
                <a:tab pos="1412875" algn="l"/>
              </a:tabLst>
            </a:pPr>
            <a:r>
              <a:rPr lang="en-US" b="1" dirty="0">
                <a:solidFill>
                  <a:srgbClr val="C00000"/>
                </a:solidFill>
                <a:latin typeface="Helvetica"/>
                <a:ea typeface="ＭＳ Ｐゴシック" pitchFamily="64" charset="-128"/>
                <a:cs typeface="Helvetica"/>
              </a:rPr>
              <a:t>Select Cerenkov radiator or ultrafast scintillator for use at high rates and radiation doses</a:t>
            </a:r>
          </a:p>
          <a:p>
            <a:pPr marL="446088" indent="-216000">
              <a:spcBef>
                <a:spcPts val="600"/>
              </a:spcBef>
              <a:buFont typeface="Arial"/>
              <a:buChar char="•"/>
              <a:tabLst>
                <a:tab pos="1412875" algn="l"/>
              </a:tabLst>
            </a:pPr>
            <a:r>
              <a:rPr lang="en-US" dirty="0">
                <a:solidFill>
                  <a:prstClr val="black"/>
                </a:solidFill>
                <a:latin typeface="Helvetica"/>
                <a:ea typeface="ＭＳ Ｐゴシック" pitchFamily="64" charset="-128"/>
                <a:cs typeface="Helvetica"/>
              </a:rPr>
              <a:t>Optimize design (e.g. choice of photodetector)</a:t>
            </a:r>
          </a:p>
          <a:p>
            <a:pPr marL="446088" indent="-216000">
              <a:spcBef>
                <a:spcPts val="600"/>
              </a:spcBef>
              <a:buFont typeface="Arial"/>
              <a:buChar char="•"/>
              <a:tabLst>
                <a:tab pos="1412875" algn="l"/>
              </a:tabLst>
            </a:pPr>
            <a:r>
              <a:rPr lang="en-US" b="1" dirty="0">
                <a:solidFill>
                  <a:srgbClr val="C00000"/>
                </a:solidFill>
                <a:latin typeface="Helvetica"/>
                <a:cs typeface="Helvetica"/>
              </a:rPr>
              <a:t>Evaluate performance gains from alignment of crystal axis to exploit effect of coherent interactions</a:t>
            </a:r>
            <a:endParaRPr lang="en-US" b="1" dirty="0">
              <a:solidFill>
                <a:srgbClr val="C00000"/>
              </a:solidFill>
              <a:latin typeface="Helvetica"/>
              <a:ea typeface="ＭＳ Ｐゴシック" pitchFamily="64" charset="-128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557B4E-DEAD-0C4A-8694-0D900C263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740" y="4797545"/>
            <a:ext cx="2143953" cy="1458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420628-FA2C-EA44-82EC-BEBCD58B098D}"/>
              </a:ext>
            </a:extLst>
          </p:cNvPr>
          <p:cNvSpPr txBox="1"/>
          <p:nvPr/>
        </p:nvSpPr>
        <p:spPr>
          <a:xfrm>
            <a:off x="1115790" y="5931589"/>
            <a:ext cx="1031154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Collaborate with </a:t>
            </a:r>
            <a:r>
              <a:rPr lang="en-US" dirty="0" err="1">
                <a:latin typeface="Helvetica"/>
                <a:cs typeface="Helvetica"/>
              </a:rPr>
              <a:t>MuCol</a:t>
            </a:r>
            <a:r>
              <a:rPr lang="en-US" dirty="0">
                <a:latin typeface="Helvetica"/>
                <a:cs typeface="Helvetica"/>
              </a:rPr>
              <a:t> group to test </a:t>
            </a:r>
            <a:r>
              <a:rPr lang="en-US" b="1" dirty="0">
                <a:latin typeface="Helvetica"/>
                <a:cs typeface="Helvetica"/>
              </a:rPr>
              <a:t>CRYLIN</a:t>
            </a:r>
            <a:r>
              <a:rPr lang="en-US" dirty="0">
                <a:latin typeface="Helvetica"/>
                <a:cs typeface="Helvetica"/>
              </a:rPr>
              <a:t> prototype</a:t>
            </a:r>
          </a:p>
          <a:p>
            <a:pPr marL="3429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/>
                <a:cs typeface="Helvetica"/>
              </a:rPr>
              <a:t>1 week of test beam at CERN SPS in August </a:t>
            </a:r>
            <a:r>
              <a:rPr lang="en-US" dirty="0" smtClean="0">
                <a:latin typeface="Helvetica"/>
                <a:cs typeface="Helvetica"/>
              </a:rPr>
              <a:t>2021 in collaboration with the </a:t>
            </a:r>
            <a:r>
              <a:rPr lang="en-US" b="1" dirty="0" smtClean="0">
                <a:latin typeface="Helvetica"/>
                <a:cs typeface="Helvetica"/>
              </a:rPr>
              <a:t>CSN5 STORM </a:t>
            </a:r>
            <a:r>
              <a:rPr lang="en-US" dirty="0" smtClean="0">
                <a:latin typeface="Helvetica"/>
                <a:cs typeface="Helvetica"/>
              </a:rPr>
              <a:t>team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3AA51-17F7-D044-8133-EEA5663666DA}"/>
              </a:ext>
            </a:extLst>
          </p:cNvPr>
          <p:cNvSpPr txBox="1"/>
          <p:nvPr/>
        </p:nvSpPr>
        <p:spPr>
          <a:xfrm>
            <a:off x="9079755" y="4672353"/>
            <a:ext cx="9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Helvetica"/>
                <a:cs typeface="Helvetica"/>
              </a:rPr>
              <a:t>CRYLIN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133614" y="1639388"/>
            <a:ext cx="2725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WP8 Calorimeters / PID</a:t>
            </a:r>
          </a:p>
          <a:p>
            <a:pPr algn="ctr"/>
            <a:r>
              <a:rPr lang="en-US" i="1" dirty="0" smtClean="0"/>
              <a:t>3.1 crystal detectors</a:t>
            </a:r>
          </a:p>
          <a:p>
            <a:pPr algn="ctr"/>
            <a:r>
              <a:rPr lang="en-US" i="1" dirty="0" smtClean="0"/>
              <a:t>Task </a:t>
            </a:r>
            <a:r>
              <a:rPr lang="en-US" i="1" dirty="0" err="1" smtClean="0"/>
              <a:t>coord</a:t>
            </a:r>
            <a:r>
              <a:rPr lang="en-US" i="1" dirty="0" smtClean="0"/>
              <a:t>. M. </a:t>
            </a:r>
            <a:r>
              <a:rPr lang="en-US" i="1" dirty="0" err="1" smtClean="0"/>
              <a:t>Moulson</a:t>
            </a:r>
            <a:r>
              <a:rPr lang="en-US" i="1" dirty="0" smtClean="0"/>
              <a:t> - LNF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79877188"/>
      </p:ext>
    </p:extLst>
  </p:cSld>
  <p:clrMapOvr>
    <a:masterClrMapping/>
  </p:clrMapOvr>
  <p:transition advTm="942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400" dirty="0" smtClean="0">
                <a:solidFill>
                  <a:srgbClr val="000000"/>
                </a:solidFill>
              </a:rPr>
              <a:t>Preventivi RD-MUCOL 2022</a:t>
            </a:r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000000"/>
                </a:solidFill>
              </a:rPr>
              <a:t>Ferrara</a:t>
            </a:r>
            <a:endParaRPr lang="it-IT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728" y="5677008"/>
            <a:ext cx="558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L. Bandiera</a:t>
            </a:r>
          </a:p>
          <a:p>
            <a:pPr algn="r"/>
            <a:r>
              <a:rPr lang="it-IT" dirty="0" smtClean="0"/>
              <a:t>On </a:t>
            </a:r>
            <a:r>
              <a:rPr lang="it-IT" dirty="0" err="1" smtClean="0"/>
              <a:t>behalf</a:t>
            </a:r>
            <a:r>
              <a:rPr lang="it-IT" dirty="0" smtClean="0"/>
              <a:t> of the INFN Ferrara team</a:t>
            </a:r>
          </a:p>
          <a:p>
            <a:pPr algn="r"/>
            <a:r>
              <a:rPr lang="it-IT" dirty="0" smtClean="0"/>
              <a:t>06/07/2022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50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2" y="0"/>
            <a:ext cx="9642763" cy="665849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98517" y="6473828"/>
            <a:ext cx="111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E’ </a:t>
            </a:r>
            <a:r>
              <a:rPr lang="en-US" dirty="0" err="1" smtClean="0">
                <a:solidFill>
                  <a:srgbClr val="FF0000"/>
                </a:solidFill>
              </a:rPr>
              <a:t>nata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collaborazione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internazionale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sul</a:t>
            </a:r>
            <a:r>
              <a:rPr lang="en-US" dirty="0" smtClean="0">
                <a:solidFill>
                  <a:srgbClr val="FF0000"/>
                </a:solidFill>
              </a:rPr>
              <a:t> Muon Collider (</a:t>
            </a:r>
            <a:r>
              <a:rPr lang="en-US" dirty="0" err="1" smtClean="0">
                <a:solidFill>
                  <a:srgbClr val="FF0000"/>
                </a:solidFill>
              </a:rPr>
              <a:t>spokeperson</a:t>
            </a:r>
            <a:r>
              <a:rPr lang="en-US" dirty="0" smtClean="0">
                <a:solidFill>
                  <a:srgbClr val="FF0000"/>
                </a:solidFill>
              </a:rPr>
              <a:t> D. </a:t>
            </a:r>
            <a:r>
              <a:rPr lang="en-US" dirty="0" err="1" smtClean="0">
                <a:solidFill>
                  <a:srgbClr val="FF0000"/>
                </a:solidFill>
              </a:rPr>
              <a:t>Shulze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responsabile</a:t>
            </a:r>
            <a:r>
              <a:rPr lang="en-US" dirty="0" smtClean="0">
                <a:solidFill>
                  <a:srgbClr val="FF0000"/>
                </a:solidFill>
              </a:rPr>
              <a:t> INFN N.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astrone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Attività</a:t>
            </a:r>
            <a:r>
              <a:rPr lang="en-US" dirty="0" smtClean="0"/>
              <a:t> 2021 in </a:t>
            </a:r>
            <a:r>
              <a:rPr lang="en-US" dirty="0" err="1" smtClean="0"/>
              <a:t>corso</a:t>
            </a:r>
            <a:r>
              <a:rPr lang="en-US" dirty="0" smtClean="0"/>
              <a:t>: </a:t>
            </a:r>
            <a:r>
              <a:rPr lang="en-US" dirty="0" err="1" smtClean="0"/>
              <a:t>Cristalli</a:t>
            </a:r>
            <a:r>
              <a:rPr lang="en-US" dirty="0" smtClean="0"/>
              <a:t> </a:t>
            </a:r>
            <a:r>
              <a:rPr lang="en-US" dirty="0"/>
              <a:t>per </a:t>
            </a:r>
            <a:r>
              <a:rPr lang="en-US" dirty="0" err="1"/>
              <a:t>deflessione</a:t>
            </a:r>
            <a:r>
              <a:rPr lang="en-US" dirty="0"/>
              <a:t> di </a:t>
            </a:r>
            <a:r>
              <a:rPr lang="en-US" dirty="0" err="1"/>
              <a:t>muoni</a:t>
            </a:r>
            <a:endParaRPr lang="en-US" dirty="0"/>
          </a:p>
        </p:txBody>
      </p:sp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581191" y="4795489"/>
            <a:ext cx="5422392" cy="181652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000" dirty="0" smtClean="0"/>
              <a:t>Avviata la </a:t>
            </a:r>
            <a:r>
              <a:rPr lang="it-IT" sz="2000" dirty="0"/>
              <a:t>produzione di </a:t>
            </a:r>
            <a:r>
              <a:rPr lang="it-IT" sz="2000" dirty="0" smtClean="0"/>
              <a:t>un cristallo piegato</a:t>
            </a:r>
          </a:p>
          <a:p>
            <a:pPr algn="just"/>
            <a:r>
              <a:rPr lang="it-IT" sz="2000" dirty="0"/>
              <a:t>P</a:t>
            </a:r>
            <a:r>
              <a:rPr lang="it-IT" sz="2000" dirty="0" smtClean="0"/>
              <a:t>rogettato setup </a:t>
            </a:r>
            <a:r>
              <a:rPr lang="it-IT" sz="2000" dirty="0"/>
              <a:t>per la caratterizzazione a raggi </a:t>
            </a:r>
            <a:r>
              <a:rPr lang="it-IT" sz="2000" dirty="0" smtClean="0"/>
              <a:t>X ed interferometria laser.</a:t>
            </a:r>
            <a:r>
              <a:rPr lang="en-US" sz="2000" dirty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Ci </a:t>
            </a:r>
            <a:r>
              <a:rPr lang="en-US" sz="2000" dirty="0" err="1" smtClean="0"/>
              <a:t>aspettiamo</a:t>
            </a:r>
            <a:r>
              <a:rPr lang="en-US" sz="2000" dirty="0" smtClean="0"/>
              <a:t> di </a:t>
            </a:r>
            <a:r>
              <a:rPr lang="en-US" sz="2000" dirty="0" err="1" smtClean="0"/>
              <a:t>realizzare</a:t>
            </a:r>
            <a:r>
              <a:rPr lang="en-US" sz="2000" dirty="0" smtClean="0"/>
              <a:t> e </a:t>
            </a:r>
            <a:r>
              <a:rPr lang="en-US" sz="2000" dirty="0" err="1" smtClean="0"/>
              <a:t>caratterizzare</a:t>
            </a:r>
            <a:r>
              <a:rPr lang="en-US" sz="2000" dirty="0" smtClean="0"/>
              <a:t> un </a:t>
            </a:r>
            <a:r>
              <a:rPr lang="en-US" sz="2000" dirty="0" err="1" smtClean="0"/>
              <a:t>cristallo</a:t>
            </a:r>
            <a:r>
              <a:rPr lang="en-US" sz="2000" dirty="0" smtClean="0"/>
              <a:t> </a:t>
            </a:r>
            <a:r>
              <a:rPr lang="en-US" sz="2000" dirty="0" err="1" smtClean="0"/>
              <a:t>piegato</a:t>
            </a:r>
            <a:r>
              <a:rPr lang="en-US" sz="2000" dirty="0" smtClean="0"/>
              <a:t> </a:t>
            </a:r>
            <a:r>
              <a:rPr lang="en-US" sz="2000" dirty="0" err="1" smtClean="0"/>
              <a:t>entro</a:t>
            </a:r>
            <a:r>
              <a:rPr lang="en-US" sz="2000" dirty="0" smtClean="0"/>
              <a:t> la fine </a:t>
            </a:r>
            <a:r>
              <a:rPr lang="en-US" sz="2000" dirty="0" err="1" smtClean="0"/>
              <a:t>dell’anno</a:t>
            </a:r>
            <a:r>
              <a:rPr lang="en-US" sz="2000" dirty="0" smtClean="0"/>
              <a:t>.</a:t>
            </a:r>
            <a:endParaRPr lang="it-IT" sz="2000" dirty="0" smtClean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40C4E5-7CC4-494E-AA24-C3FBC5D3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20000" r="1241" b="20993"/>
          <a:stretch/>
        </p:blipFill>
        <p:spPr bwMode="auto">
          <a:xfrm>
            <a:off x="581191" y="2001718"/>
            <a:ext cx="5168828" cy="23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8B204F-6009-4D90-B56A-3BC009823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3689" r="5177" b="1134"/>
          <a:stretch/>
        </p:blipFill>
        <p:spPr bwMode="auto">
          <a:xfrm>
            <a:off x="6272414" y="2999296"/>
            <a:ext cx="3727319" cy="287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2854" r="80631" b="47783"/>
          <a:stretch/>
        </p:blipFill>
        <p:spPr>
          <a:xfrm>
            <a:off x="9740430" y="4011276"/>
            <a:ext cx="1431041" cy="26980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72414" y="1964934"/>
            <a:ext cx="5264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903163"/>
                </a:solidFill>
              </a:rPr>
              <a:t>Daniel </a:t>
            </a:r>
            <a:r>
              <a:rPr lang="it-IT" b="1" dirty="0" err="1">
                <a:solidFill>
                  <a:srgbClr val="903163"/>
                </a:solidFill>
              </a:rPr>
              <a:t>Schulte</a:t>
            </a:r>
            <a:r>
              <a:rPr lang="it-IT" b="1" dirty="0">
                <a:solidFill>
                  <a:srgbClr val="903163"/>
                </a:solidFill>
              </a:rPr>
              <a:t> ha evidenziato il possibile utilizzo di collimatori a cristalli piegati nel sistema di collimazione del collisore di muoni! </a:t>
            </a:r>
          </a:p>
          <a:p>
            <a:pPr algn="just"/>
            <a:endParaRPr lang="en-US" b="1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Attività</a:t>
            </a:r>
            <a:r>
              <a:rPr lang="en-US" dirty="0" smtClean="0"/>
              <a:t> 2021 in </a:t>
            </a:r>
            <a:r>
              <a:rPr lang="en-US" dirty="0" err="1" smtClean="0"/>
              <a:t>corso</a:t>
            </a:r>
            <a:r>
              <a:rPr lang="en-US" dirty="0" smtClean="0"/>
              <a:t>: </a:t>
            </a:r>
            <a:r>
              <a:rPr lang="en-US" dirty="0" err="1" smtClean="0"/>
              <a:t>cristalli</a:t>
            </a:r>
            <a:r>
              <a:rPr lang="en-US" dirty="0" smtClean="0"/>
              <a:t> per </a:t>
            </a:r>
            <a:r>
              <a:rPr lang="en-US" dirty="0" err="1" smtClean="0"/>
              <a:t>sorgenti</a:t>
            </a:r>
            <a:r>
              <a:rPr lang="en-US" dirty="0" smtClean="0"/>
              <a:t> di </a:t>
            </a:r>
            <a:r>
              <a:rPr lang="en-US" dirty="0" err="1" smtClean="0"/>
              <a:t>positroni</a:t>
            </a:r>
            <a:endParaRPr lang="en-US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 rotWithShape="1">
          <a:blip r:embed="rId2"/>
          <a:srcRect l="13410" t="34737" r="60762" b="15524"/>
          <a:stretch/>
        </p:blipFill>
        <p:spPr>
          <a:xfrm>
            <a:off x="214763" y="3098695"/>
            <a:ext cx="3674509" cy="3759305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395290" y="2019198"/>
            <a:ext cx="486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PROPOSTA LEMMA per sorgente di </a:t>
            </a:r>
            <a:r>
              <a:rPr lang="it-IT" dirty="0" smtClean="0"/>
              <a:t>muoni a bassa emittanza, </a:t>
            </a:r>
            <a:r>
              <a:rPr lang="it-IT" dirty="0"/>
              <a:t>basata sull'annichilazione di positroni </a:t>
            </a:r>
            <a:r>
              <a:rPr lang="it-IT" dirty="0" smtClean="0"/>
              <a:t>-&gt; </a:t>
            </a:r>
            <a:r>
              <a:rPr lang="it-IT" dirty="0"/>
              <a:t>necessità di una </a:t>
            </a:r>
            <a:r>
              <a:rPr lang="it-IT" dirty="0" smtClean="0"/>
              <a:t>sorgente molto intensi </a:t>
            </a:r>
            <a:r>
              <a:rPr lang="it-IT" dirty="0"/>
              <a:t>di positroni 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6053741" y="1862239"/>
            <a:ext cx="5792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C00000"/>
                </a:solidFill>
              </a:rPr>
              <a:t>Sorgente di positroni basata su cristalli orientati</a:t>
            </a:r>
            <a:endParaRPr lang="it-IT" sz="2200" dirty="0">
              <a:solidFill>
                <a:srgbClr val="C00000"/>
              </a:solidFill>
            </a:endParaRPr>
          </a:p>
        </p:txBody>
      </p:sp>
      <p:pic>
        <p:nvPicPr>
          <p:cNvPr id="18" name="Picture 2" descr="chehab1_ch2010-fig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b="13814"/>
          <a:stretch/>
        </p:blipFill>
        <p:spPr bwMode="auto">
          <a:xfrm>
            <a:off x="6558565" y="2333049"/>
            <a:ext cx="5574144" cy="186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6467678" y="4014759"/>
            <a:ext cx="2218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 err="1">
                <a:solidFill>
                  <a:srgbClr val="FF0000"/>
                </a:solidFill>
              </a:rPr>
              <a:t>Thin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crystal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 err="1">
                <a:solidFill>
                  <a:srgbClr val="FF0000"/>
                </a:solidFill>
              </a:rPr>
              <a:t>radiator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endParaRPr lang="it-IT" sz="1400" dirty="0" smtClean="0">
              <a:solidFill>
                <a:srgbClr val="FF0000"/>
              </a:solidFill>
            </a:endParaRPr>
          </a:p>
          <a:p>
            <a:endParaRPr lang="en-US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9623173" y="4118052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rgbClr val="FF0000"/>
                </a:solidFill>
              </a:rPr>
              <a:t>Thicker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 smtClean="0">
                <a:solidFill>
                  <a:srgbClr val="FF0000"/>
                </a:solidFill>
              </a:rPr>
              <a:t>amorphus</a:t>
            </a:r>
            <a:r>
              <a:rPr lang="it-IT" sz="1200" dirty="0" smtClean="0">
                <a:solidFill>
                  <a:srgbClr val="FF0000"/>
                </a:solidFill>
              </a:rPr>
              <a:t> </a:t>
            </a:r>
            <a:r>
              <a:rPr lang="it-IT" sz="1200" dirty="0" err="1">
                <a:solidFill>
                  <a:srgbClr val="FF0000"/>
                </a:solidFill>
              </a:rPr>
              <a:t>converter</a:t>
            </a:r>
            <a:r>
              <a:rPr lang="it-IT" sz="1200" dirty="0">
                <a:solidFill>
                  <a:srgbClr val="FF0000"/>
                </a:solidFill>
              </a:rPr>
              <a:t> target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100513" y="4360977"/>
            <a:ext cx="8054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problema principale nelle </a:t>
            </a:r>
            <a:r>
              <a:rPr lang="it-IT" dirty="0"/>
              <a:t>sorgenti di </a:t>
            </a:r>
            <a:r>
              <a:rPr lang="it-IT" dirty="0" smtClean="0"/>
              <a:t>e+ ad alta intensità non </a:t>
            </a:r>
            <a:r>
              <a:rPr lang="it-IT" dirty="0"/>
              <a:t>è solo la resa, ma anche la deposizione di energia e la relativa PEDD (</a:t>
            </a:r>
            <a:r>
              <a:rPr lang="it-IT" dirty="0" err="1"/>
              <a:t>Peak</a:t>
            </a:r>
            <a:r>
              <a:rPr lang="it-IT" dirty="0"/>
              <a:t> Energy </a:t>
            </a:r>
            <a:r>
              <a:rPr lang="it-IT" dirty="0" err="1"/>
              <a:t>Deposition</a:t>
            </a:r>
            <a:r>
              <a:rPr lang="it-IT" dirty="0"/>
              <a:t> </a:t>
            </a:r>
            <a:r>
              <a:rPr lang="it-IT" dirty="0" err="1"/>
              <a:t>Density</a:t>
            </a:r>
            <a:r>
              <a:rPr lang="it-IT" dirty="0" smtClean="0"/>
              <a:t>)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Principali </a:t>
            </a:r>
            <a:r>
              <a:rPr lang="it-IT" b="1" dirty="0"/>
              <a:t>vantaggi della sorgente </a:t>
            </a:r>
            <a:r>
              <a:rPr lang="it-IT" b="1" dirty="0" smtClean="0"/>
              <a:t>a cristalli: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it-IT" dirty="0" smtClean="0"/>
              <a:t>Aumento </a:t>
            </a:r>
            <a:r>
              <a:rPr lang="it-IT" dirty="0"/>
              <a:t>della generazione di fotoni </a:t>
            </a:r>
            <a:r>
              <a:rPr lang="it-IT" dirty="0" smtClean="0"/>
              <a:t>grazie alla </a:t>
            </a:r>
            <a:r>
              <a:rPr lang="it-IT" dirty="0" err="1" smtClean="0"/>
              <a:t>channeling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r>
              <a:rPr lang="it-IT" dirty="0" smtClean="0"/>
              <a:t> -&gt; con aumento della </a:t>
            </a:r>
            <a:r>
              <a:rPr lang="it-IT" dirty="0"/>
              <a:t>produzione di coppie </a:t>
            </a:r>
            <a:r>
              <a:rPr lang="it-IT" dirty="0" smtClean="0"/>
              <a:t>nel convertitore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it-IT" dirty="0" smtClean="0"/>
              <a:t>Alto </a:t>
            </a:r>
            <a:r>
              <a:rPr lang="it-IT" dirty="0"/>
              <a:t>tasso di fotoni soft </a:t>
            </a:r>
            <a:r>
              <a:rPr lang="it-IT" dirty="0" smtClean="0"/>
              <a:t>-&gt; creazione e</a:t>
            </a:r>
            <a:r>
              <a:rPr lang="it-IT" dirty="0"/>
              <a:t>+ </a:t>
            </a:r>
            <a:r>
              <a:rPr lang="it-IT" dirty="0" smtClean="0"/>
              <a:t>soft (decine di </a:t>
            </a:r>
            <a:r>
              <a:rPr lang="it-IT" dirty="0" err="1" smtClean="0"/>
              <a:t>MeV</a:t>
            </a:r>
            <a:r>
              <a:rPr lang="it-IT" dirty="0" smtClean="0"/>
              <a:t>) facilmente </a:t>
            </a:r>
            <a:r>
              <a:rPr lang="it-IT" dirty="0"/>
              <a:t>catturati </a:t>
            </a:r>
            <a:r>
              <a:rPr lang="it-IT" dirty="0" smtClean="0"/>
              <a:t>dal </a:t>
            </a:r>
            <a:r>
              <a:rPr lang="it-IT" dirty="0" err="1" smtClean="0"/>
              <a:t>Capture</a:t>
            </a:r>
            <a:r>
              <a:rPr lang="it-IT" dirty="0" smtClean="0"/>
              <a:t> System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it-IT" dirty="0" smtClean="0"/>
              <a:t>Diminuzione della </a:t>
            </a:r>
            <a:r>
              <a:rPr lang="it-IT" dirty="0"/>
              <a:t>PEDD nel </a:t>
            </a:r>
            <a:r>
              <a:rPr lang="it-IT" dirty="0" smtClean="0"/>
              <a:t>convertitore di almeno un ordine di grandezza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4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Attività</a:t>
            </a:r>
            <a:r>
              <a:rPr lang="en-US" dirty="0" smtClean="0"/>
              <a:t> 2021 in </a:t>
            </a:r>
            <a:r>
              <a:rPr lang="en-US" dirty="0" err="1" smtClean="0"/>
              <a:t>corso</a:t>
            </a:r>
            <a:r>
              <a:rPr lang="en-US" dirty="0" smtClean="0"/>
              <a:t>: </a:t>
            </a:r>
            <a:r>
              <a:rPr lang="en-US" dirty="0" err="1" smtClean="0"/>
              <a:t>cristalli</a:t>
            </a:r>
            <a:r>
              <a:rPr lang="en-US" dirty="0" smtClean="0"/>
              <a:t> per </a:t>
            </a:r>
            <a:r>
              <a:rPr lang="en-US" dirty="0" err="1" smtClean="0"/>
              <a:t>sorgenti</a:t>
            </a:r>
            <a:r>
              <a:rPr lang="en-US" dirty="0" smtClean="0"/>
              <a:t> di </a:t>
            </a:r>
            <a:r>
              <a:rPr lang="en-US" dirty="0" err="1" smtClean="0"/>
              <a:t>positroni</a:t>
            </a:r>
            <a:endParaRPr lang="en-US" dirty="0"/>
          </a:p>
        </p:txBody>
      </p:sp>
      <p:sp>
        <p:nvSpPr>
          <p:cNvPr id="14" name="TextBox 8"/>
          <p:cNvSpPr txBox="1"/>
          <p:nvPr/>
        </p:nvSpPr>
        <p:spPr>
          <a:xfrm>
            <a:off x="5817969" y="1819143"/>
            <a:ext cx="5792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C00000"/>
                </a:solidFill>
              </a:rPr>
              <a:t>Sorgente di positroni basata su cristalli orientati</a:t>
            </a:r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81193" y="2019198"/>
            <a:ext cx="49766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smtClean="0"/>
              <a:t>Avviata la caratterizzazione cristallografica dei cristalli di W tramite x-</a:t>
            </a:r>
            <a:r>
              <a:rPr lang="it-IT" dirty="0" err="1" smtClean="0"/>
              <a:t>ray</a:t>
            </a:r>
            <a:r>
              <a:rPr lang="it-IT" dirty="0" smtClean="0"/>
              <a:t> </a:t>
            </a:r>
            <a:r>
              <a:rPr lang="it-IT" dirty="0" err="1" smtClean="0"/>
              <a:t>diffraction</a:t>
            </a:r>
            <a:r>
              <a:rPr lang="it-IT" dirty="0" smtClean="0"/>
              <a:t> e Rutherford back </a:t>
            </a:r>
            <a:r>
              <a:rPr lang="it-IT" dirty="0" err="1" smtClean="0"/>
              <a:t>scattering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smtClean="0"/>
              <a:t>Assegnata 1 settimana di tempo fascio a MAMI  (25 Ottobre - 1 Novembre) per l’irraggiamento sia dei radiatori cristallini che dei convertitori amorfi, per valutarne la resistenza. Lavoro in collaborazione con I. </a:t>
            </a:r>
            <a:r>
              <a:rPr lang="it-IT" dirty="0" err="1" smtClean="0"/>
              <a:t>Chaikovska</a:t>
            </a:r>
            <a:r>
              <a:rPr lang="it-IT" dirty="0" smtClean="0"/>
              <a:t> (IJCL): forte sinergia con le attività relative alla sorgente di positroni di </a:t>
            </a:r>
            <a:r>
              <a:rPr lang="it-IT" dirty="0" err="1" smtClean="0"/>
              <a:t>FCCee</a:t>
            </a: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dirty="0" smtClean="0"/>
              <a:t>Lo stato delle attività presentato in un intervento alla conferenza IPAC’21: L. Bandiera et al., “Intense </a:t>
            </a:r>
            <a:r>
              <a:rPr lang="it-IT" dirty="0" err="1" smtClean="0"/>
              <a:t>Channeling</a:t>
            </a:r>
            <a:r>
              <a:rPr lang="it-IT" dirty="0" smtClean="0"/>
              <a:t>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tool</a:t>
            </a:r>
            <a:r>
              <a:rPr lang="it-IT" dirty="0" smtClean="0"/>
              <a:t> for an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positron</a:t>
            </a:r>
            <a:r>
              <a:rPr lang="it-IT" dirty="0" smtClean="0"/>
              <a:t> source for future </a:t>
            </a:r>
            <a:r>
              <a:rPr lang="it-IT" dirty="0" err="1" smtClean="0"/>
              <a:t>colliders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040654" y="5620183"/>
            <a:ext cx="5570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Simulazione Monte Carlo per ottimizzare la lunghezza del cristallo di W da utilizzare come radiatore.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Tra 1 e 2 mm dovrebbe essere la scelta migliore.</a:t>
            </a:r>
            <a:endParaRPr lang="it-IT" dirty="0"/>
          </a:p>
        </p:txBody>
      </p:sp>
      <p:pic>
        <p:nvPicPr>
          <p:cNvPr id="9" name="Immagine 8"/>
          <p:cNvPicPr/>
          <p:nvPr/>
        </p:nvPicPr>
        <p:blipFill>
          <a:blip r:embed="rId2"/>
          <a:stretch/>
        </p:blipFill>
        <p:spPr>
          <a:xfrm>
            <a:off x="6128466" y="2621775"/>
            <a:ext cx="5256584" cy="2998408"/>
          </a:xfrm>
          <a:prstGeom prst="rect">
            <a:avLst/>
          </a:prstGeom>
          <a:ln>
            <a:noFill/>
          </a:ln>
        </p:spPr>
      </p:pic>
      <p:sp>
        <p:nvSpPr>
          <p:cNvPr id="10" name="CustomShape 4"/>
          <p:cNvSpPr/>
          <p:nvPr/>
        </p:nvSpPr>
        <p:spPr>
          <a:xfrm>
            <a:off x="10616450" y="2621775"/>
            <a:ext cx="768600" cy="334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lnSpcReduction="10000"/>
          </a:bodyPr>
          <a:lstStyle/>
          <a:p>
            <a:r>
              <a:rPr lang="en-US" sz="1600" b="1" spc="-1" dirty="0">
                <a:solidFill>
                  <a:srgbClr val="000000"/>
                </a:solidFill>
                <a:latin typeface="Arial"/>
                <a:ea typeface="Times New Roman"/>
              </a:rPr>
              <a:t>6 GeV</a:t>
            </a:r>
            <a:endParaRPr lang="en-US" sz="16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621110" y="4631525"/>
            <a:ext cx="1779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A. </a:t>
            </a:r>
            <a:r>
              <a:rPr lang="en-US" sz="1600" i="1" dirty="0" err="1"/>
              <a:t>Sytov</a:t>
            </a:r>
            <a:r>
              <a:rPr lang="en-US" sz="1600" i="1" dirty="0"/>
              <a:t>, V. </a:t>
            </a:r>
            <a:r>
              <a:rPr lang="en-US" sz="1600" i="1" dirty="0" err="1"/>
              <a:t>Tikhomirov</a:t>
            </a:r>
            <a:endParaRPr lang="en-US" sz="1600" i="1" dirty="0"/>
          </a:p>
        </p:txBody>
      </p:sp>
      <p:sp>
        <p:nvSpPr>
          <p:cNvPr id="16" name="CustomShape 8"/>
          <p:cNvSpPr/>
          <p:nvPr/>
        </p:nvSpPr>
        <p:spPr>
          <a:xfrm rot="20318520">
            <a:off x="6694718" y="3382571"/>
            <a:ext cx="4318560" cy="74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r>
              <a:rPr lang="en-US" sz="4000" b="1" spc="-1" dirty="0">
                <a:solidFill>
                  <a:schemeClr val="tx1">
                    <a:lumMod val="10000"/>
                    <a:lumOff val="90000"/>
                  </a:schemeClr>
                </a:solidFill>
                <a:latin typeface="Arial"/>
              </a:rPr>
              <a:t>PRELIMINARY</a:t>
            </a:r>
            <a:endParaRPr lang="en-US" sz="4000" spc="-1" dirty="0">
              <a:solidFill>
                <a:schemeClr val="tx1">
                  <a:lumMod val="10000"/>
                  <a:lumOff val="9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155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ATTIVITà</a:t>
            </a:r>
            <a:r>
              <a:rPr lang="it-IT" dirty="0" smtClean="0"/>
              <a:t> previste per il 2022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62049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it-IT" sz="2300" b="1" dirty="0" smtClean="0">
                <a:solidFill>
                  <a:schemeClr val="tx1"/>
                </a:solidFill>
              </a:rPr>
              <a:t>Caratterizzazione delle targhette cristalline irraggiate nel 2021. </a:t>
            </a:r>
            <a:r>
              <a:rPr lang="it-IT" sz="2300" dirty="0" smtClean="0">
                <a:solidFill>
                  <a:schemeClr val="tx1"/>
                </a:solidFill>
              </a:rPr>
              <a:t>Uno </a:t>
            </a:r>
            <a:r>
              <a:rPr lang="it-IT" sz="2300" dirty="0">
                <a:solidFill>
                  <a:schemeClr val="tx1"/>
                </a:solidFill>
              </a:rPr>
              <a:t>degli aspetti cruciali da studiare riguarda la resistenza di questi materiali quando esposti a fasci di particelle di elevata intensità e/o per molto </a:t>
            </a:r>
            <a:r>
              <a:rPr lang="it-IT" sz="2300" dirty="0" smtClean="0">
                <a:solidFill>
                  <a:schemeClr val="tx1"/>
                </a:solidFill>
              </a:rPr>
              <a:t>tempo</a:t>
            </a:r>
            <a:r>
              <a:rPr lang="it-IT" sz="2300" dirty="0">
                <a:solidFill>
                  <a:schemeClr val="tx1"/>
                </a:solidFill>
              </a:rPr>
              <a:t>. </a:t>
            </a:r>
            <a:endParaRPr lang="it-IT" sz="2300" dirty="0" smtClean="0">
              <a:solidFill>
                <a:schemeClr val="tx1"/>
              </a:solidFill>
            </a:endParaRPr>
          </a:p>
          <a:p>
            <a:pPr lvl="2" algn="just"/>
            <a:r>
              <a:rPr lang="it-IT" sz="2100" dirty="0" smtClean="0">
                <a:solidFill>
                  <a:schemeClr val="tx1"/>
                </a:solidFill>
              </a:rPr>
              <a:t>La </a:t>
            </a:r>
            <a:r>
              <a:rPr lang="it-IT" sz="2100" dirty="0">
                <a:solidFill>
                  <a:schemeClr val="tx1"/>
                </a:solidFill>
              </a:rPr>
              <a:t>qualità cristallografica di tale targhette sarà </a:t>
            </a:r>
            <a:r>
              <a:rPr lang="it-IT" sz="2100" dirty="0" smtClean="0">
                <a:solidFill>
                  <a:schemeClr val="tx1"/>
                </a:solidFill>
              </a:rPr>
              <a:t>investigata tramite </a:t>
            </a:r>
            <a:r>
              <a:rPr lang="it-IT" sz="2100" dirty="0">
                <a:solidFill>
                  <a:schemeClr val="tx1"/>
                </a:solidFill>
              </a:rPr>
              <a:t>tecniche tipicamente utilizzate per la determinazione del danno indotto da radiazione su materiali cristallini (diffrazione di raggi-x con luce di sincrotrone per caratterizzare il bulk dei cristalli e diffrazione di raggi-x ad alta risoluzione con sorgenti da laboratorio, Rutherford </a:t>
            </a:r>
            <a:r>
              <a:rPr lang="it-IT" sz="2100" dirty="0" err="1">
                <a:solidFill>
                  <a:schemeClr val="tx1"/>
                </a:solidFill>
              </a:rPr>
              <a:t>backscattering</a:t>
            </a:r>
            <a:r>
              <a:rPr lang="it-IT" sz="2100" dirty="0">
                <a:solidFill>
                  <a:schemeClr val="tx1"/>
                </a:solidFill>
              </a:rPr>
              <a:t> in modalità </a:t>
            </a:r>
            <a:r>
              <a:rPr lang="it-IT" sz="2100" dirty="0" err="1">
                <a:solidFill>
                  <a:schemeClr val="tx1"/>
                </a:solidFill>
              </a:rPr>
              <a:t>channeling</a:t>
            </a:r>
            <a:r>
              <a:rPr lang="it-IT" sz="2100" dirty="0">
                <a:solidFill>
                  <a:schemeClr val="tx1"/>
                </a:solidFill>
              </a:rPr>
              <a:t> presso le strutture INFN di Legnaro</a:t>
            </a:r>
            <a:r>
              <a:rPr lang="it-IT" sz="2100" dirty="0" smtClean="0">
                <a:solidFill>
                  <a:schemeClr val="tx1"/>
                </a:solidFill>
              </a:rPr>
              <a:t>).</a:t>
            </a:r>
            <a:endParaRPr lang="it-IT" sz="2300" dirty="0">
              <a:solidFill>
                <a:schemeClr val="tx1"/>
              </a:solidFill>
            </a:endParaRPr>
          </a:p>
          <a:p>
            <a:pPr lvl="1" algn="just"/>
            <a:r>
              <a:rPr lang="it-IT" sz="2300" b="1" dirty="0" smtClean="0">
                <a:solidFill>
                  <a:schemeClr val="tx1"/>
                </a:solidFill>
              </a:rPr>
              <a:t>Progettazione </a:t>
            </a:r>
            <a:r>
              <a:rPr lang="it-IT" sz="2300" b="1" dirty="0">
                <a:solidFill>
                  <a:schemeClr val="tx1"/>
                </a:solidFill>
              </a:rPr>
              <a:t>di targhette cristalline </a:t>
            </a:r>
            <a:r>
              <a:rPr lang="it-IT" sz="2300" b="1" dirty="0" smtClean="0">
                <a:solidFill>
                  <a:schemeClr val="tx1"/>
                </a:solidFill>
              </a:rPr>
              <a:t>ottimizzate</a:t>
            </a:r>
            <a:r>
              <a:rPr lang="it-IT" sz="2300" dirty="0" smtClean="0">
                <a:solidFill>
                  <a:schemeClr val="tx1"/>
                </a:solidFill>
              </a:rPr>
              <a:t> </a:t>
            </a:r>
            <a:r>
              <a:rPr lang="it-IT" sz="2300" dirty="0">
                <a:solidFill>
                  <a:schemeClr val="tx1"/>
                </a:solidFill>
              </a:rPr>
              <a:t>mediante Monte </a:t>
            </a:r>
            <a:r>
              <a:rPr lang="it-IT" sz="2300" dirty="0" smtClean="0">
                <a:solidFill>
                  <a:schemeClr val="tx1"/>
                </a:solidFill>
              </a:rPr>
              <a:t>Carlo – lavoro in </a:t>
            </a:r>
            <a:r>
              <a:rPr lang="it-IT" sz="2300" dirty="0">
                <a:solidFill>
                  <a:schemeClr val="tx1"/>
                </a:solidFill>
              </a:rPr>
              <a:t>collaborazione con </a:t>
            </a:r>
            <a:r>
              <a:rPr lang="it-IT" sz="2300" dirty="0" smtClean="0">
                <a:solidFill>
                  <a:schemeClr val="tx1"/>
                </a:solidFill>
              </a:rPr>
              <a:t>IJCL;</a:t>
            </a:r>
            <a:endParaRPr lang="it-IT" sz="2300" dirty="0">
              <a:solidFill>
                <a:schemeClr val="tx1"/>
              </a:solidFill>
            </a:endParaRPr>
          </a:p>
          <a:p>
            <a:pPr lvl="1" algn="just"/>
            <a:r>
              <a:rPr lang="it-IT" sz="2300" b="1" dirty="0" smtClean="0">
                <a:solidFill>
                  <a:schemeClr val="tx1"/>
                </a:solidFill>
              </a:rPr>
              <a:t>Caratterizzazione</a:t>
            </a:r>
            <a:r>
              <a:rPr lang="it-IT" sz="2300" dirty="0" smtClean="0">
                <a:solidFill>
                  <a:schemeClr val="tx1"/>
                </a:solidFill>
              </a:rPr>
              <a:t> cristallografica e test di irraggiamento su fascio a MAMI </a:t>
            </a:r>
            <a:r>
              <a:rPr lang="it-IT" sz="2300" b="1" dirty="0" smtClean="0">
                <a:solidFill>
                  <a:schemeClr val="tx1"/>
                </a:solidFill>
              </a:rPr>
              <a:t>delle targhette ottimizzate.</a:t>
            </a:r>
          </a:p>
        </p:txBody>
      </p:sp>
    </p:spTree>
    <p:extLst>
      <p:ext uri="{BB962C8B-B14F-4D97-AF65-F5344CB8AC3E}">
        <p14:creationId xmlns:p14="http://schemas.microsoft.com/office/powerpoint/2010/main" val="561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Anagrafica</a:t>
            </a:r>
            <a:r>
              <a:rPr lang="en-US" dirty="0" smtClean="0"/>
              <a:t> Ferrara 2022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050689"/>
              </p:ext>
            </p:extLst>
          </p:nvPr>
        </p:nvGraphicFramePr>
        <p:xfrm>
          <a:off x="931025" y="2696614"/>
          <a:ext cx="102412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693091422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1510876823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2885239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Ruolo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FTE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2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Laura </a:t>
                      </a:r>
                      <a:r>
                        <a:rPr lang="en-US" sz="2400" dirty="0" err="1" smtClean="0"/>
                        <a:t>Bandiera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Ricercatrice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40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Vincenzo </a:t>
                      </a:r>
                      <a:r>
                        <a:rPr lang="en-US" sz="2400" dirty="0" err="1" smtClean="0"/>
                        <a:t>Guidi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70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Andrea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Mazzolari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Tecnologo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56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Melissa </a:t>
                      </a:r>
                      <a:r>
                        <a:rPr lang="en-US" sz="2400" dirty="0" err="1" smtClean="0"/>
                        <a:t>Tamisari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RTDa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73531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255988" y="5431459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Richieste</a:t>
            </a:r>
            <a:r>
              <a:rPr lang="en-US" sz="2400" dirty="0" smtClean="0"/>
              <a:t> </a:t>
            </a:r>
            <a:r>
              <a:rPr lang="en-US" sz="2400" dirty="0" err="1" smtClean="0"/>
              <a:t>finanziarie</a:t>
            </a:r>
            <a:r>
              <a:rPr lang="en-US" sz="2400" dirty="0" smtClean="0"/>
              <a:t> </a:t>
            </a:r>
            <a:r>
              <a:rPr lang="en-US" sz="2400" dirty="0" err="1" smtClean="0"/>
              <a:t>ancora</a:t>
            </a:r>
            <a:r>
              <a:rPr lang="en-US" sz="2400" dirty="0" smtClean="0"/>
              <a:t> in via di </a:t>
            </a:r>
            <a:r>
              <a:rPr lang="en-US" sz="2400" dirty="0" err="1" smtClean="0"/>
              <a:t>definizione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756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17484</TotalTime>
  <Words>714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Gill Sans MT</vt:lpstr>
      <vt:lpstr>Helvetica</vt:lpstr>
      <vt:lpstr>Times New Roman</vt:lpstr>
      <vt:lpstr>Wingdings</vt:lpstr>
      <vt:lpstr>Wingdings 2</vt:lpstr>
      <vt:lpstr>Dividend</vt:lpstr>
      <vt:lpstr>Crystals for forward calorimetry</vt:lpstr>
      <vt:lpstr>Presentazione standard di PowerPoint</vt:lpstr>
      <vt:lpstr>Presentazione standard di PowerPoint</vt:lpstr>
      <vt:lpstr>Attività 2021 in corso: Cristalli per deflessione di muoni</vt:lpstr>
      <vt:lpstr>Attività 2021 in corso: cristalli per sorgenti di positroni</vt:lpstr>
      <vt:lpstr>Attività 2021 in corso: cristalli per sorgenti di positroni</vt:lpstr>
      <vt:lpstr>ATTIVITà previste per il 2022</vt:lpstr>
      <vt:lpstr>Anagrafica Ferrara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Hewlett-Packard Company</cp:lastModifiedBy>
  <cp:revision>630</cp:revision>
  <dcterms:created xsi:type="dcterms:W3CDTF">2018-05-05T13:24:31Z</dcterms:created>
  <dcterms:modified xsi:type="dcterms:W3CDTF">2021-07-06T10:15:18Z</dcterms:modified>
</cp:coreProperties>
</file>