
<file path=[Content_Types].xml><?xml version="1.0" encoding="utf-8"?>
<Types xmlns="http://schemas.openxmlformats.org/package/2006/content-types">
  <Override PartName="/ppt/slideLayouts/slideLayout8.xml" ContentType="application/vnd.openxmlformats-officedocument.presentationml.slideLayout+xml"/>
  <Default Extension="gif" ContentType="image/gif"/>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theme/theme4.xml" ContentType="application/vnd.openxmlformats-officedocument.theme+xml"/>
  <Override PartName="/ppt/slideMasters/slideMaster3.xml" ContentType="application/vnd.openxmlformats-officedocument.presentationml.slideMaster+xml"/>
  <Override PartName="/ppt/slides/slide30.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theme/theme5.xml" ContentType="application/vnd.openxmlformats-officedocument.theme+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99" r:id="rId1"/>
    <p:sldMasterId id="2147483711" r:id="rId2"/>
    <p:sldMasterId id="2147483713" r:id="rId3"/>
  </p:sldMasterIdLst>
  <p:notesMasterIdLst>
    <p:notesMasterId r:id="rId35"/>
  </p:notesMasterIdLst>
  <p:handoutMasterIdLst>
    <p:handoutMasterId r:id="rId36"/>
  </p:handoutMasterIdLst>
  <p:sldIdLst>
    <p:sldId id="256" r:id="rId4"/>
    <p:sldId id="364" r:id="rId5"/>
    <p:sldId id="326" r:id="rId6"/>
    <p:sldId id="341" r:id="rId7"/>
    <p:sldId id="362" r:id="rId8"/>
    <p:sldId id="344" r:id="rId9"/>
    <p:sldId id="345" r:id="rId10"/>
    <p:sldId id="346" r:id="rId11"/>
    <p:sldId id="347" r:id="rId12"/>
    <p:sldId id="361" r:id="rId13"/>
    <p:sldId id="334" r:id="rId14"/>
    <p:sldId id="349" r:id="rId15"/>
    <p:sldId id="363" r:id="rId16"/>
    <p:sldId id="330" r:id="rId17"/>
    <p:sldId id="329" r:id="rId18"/>
    <p:sldId id="327" r:id="rId19"/>
    <p:sldId id="337" r:id="rId20"/>
    <p:sldId id="331" r:id="rId21"/>
    <p:sldId id="365" r:id="rId22"/>
    <p:sldId id="335" r:id="rId23"/>
    <p:sldId id="350" r:id="rId24"/>
    <p:sldId id="351" r:id="rId25"/>
    <p:sldId id="352" r:id="rId26"/>
    <p:sldId id="353" r:id="rId27"/>
    <p:sldId id="354" r:id="rId28"/>
    <p:sldId id="355" r:id="rId29"/>
    <p:sldId id="356" r:id="rId30"/>
    <p:sldId id="357" r:id="rId31"/>
    <p:sldId id="358" r:id="rId32"/>
    <p:sldId id="359" r:id="rId33"/>
    <p:sldId id="360"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80FF00"/>
    <a:srgbClr val="F5FBE9"/>
    <a:srgbClr val="FFF895"/>
    <a:srgbClr val="BAD5FB"/>
    <a:srgbClr val="99CC33"/>
    <a:srgbClr val="CCFF99"/>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94" autoAdjust="0"/>
    <p:restoredTop sz="94660"/>
  </p:normalViewPr>
  <p:slideViewPr>
    <p:cSldViewPr snapToGrid="0">
      <p:cViewPr varScale="1">
        <p:scale>
          <a:sx n="105" d="100"/>
          <a:sy n="105" d="100"/>
        </p:scale>
        <p:origin x="-336" y="-104"/>
      </p:cViewPr>
      <p:guideLst>
        <p:guide orient="horz" pos="2160"/>
        <p:guide pos="43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28.xml"/><Relationship Id="rId34" Type="http://schemas.openxmlformats.org/officeDocument/2006/relationships/slide" Target="slides/slide31.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4.xml"/><Relationship Id="rId36"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1.xml"/><Relationship Id="rId25" Type="http://schemas.openxmlformats.org/officeDocument/2006/relationships/slide" Target="slides/slide22.xml"/><Relationship Id="rId8" Type="http://schemas.openxmlformats.org/officeDocument/2006/relationships/slide" Target="slides/slide5.xml"/><Relationship Id="rId13" Type="http://schemas.openxmlformats.org/officeDocument/2006/relationships/slide" Target="slides/slide10.xml"/><Relationship Id="rId10" Type="http://schemas.openxmlformats.org/officeDocument/2006/relationships/slide" Target="slides/slide7.xml"/><Relationship Id="rId32" Type="http://schemas.openxmlformats.org/officeDocument/2006/relationships/slide" Target="slides/slide29.xml"/><Relationship Id="rId37" Type="http://schemas.openxmlformats.org/officeDocument/2006/relationships/printerSettings" Target="printerSettings/printerSettings1.bin"/><Relationship Id="rId12" Type="http://schemas.openxmlformats.org/officeDocument/2006/relationships/slide" Target="slides/slide9.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3" Type="http://schemas.openxmlformats.org/officeDocument/2006/relationships/slideMaster" Target="slideMasters/slideMaster3.xml"/><Relationship Id="rId27" Type="http://schemas.openxmlformats.org/officeDocument/2006/relationships/slide" Target="slides/slide24.xml"/><Relationship Id="rId14" Type="http://schemas.openxmlformats.org/officeDocument/2006/relationships/slide" Target="slides/slide11.xml"/><Relationship Id="rId23" Type="http://schemas.openxmlformats.org/officeDocument/2006/relationships/slide" Target="slides/slide20.xml"/><Relationship Id="rId4" Type="http://schemas.openxmlformats.org/officeDocument/2006/relationships/slide" Target="slides/slide1.xml"/><Relationship Id="rId28" Type="http://schemas.openxmlformats.org/officeDocument/2006/relationships/slide" Target="slides/slide25.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29" Type="http://schemas.openxmlformats.org/officeDocument/2006/relationships/slide" Target="slides/slide26.xml"/><Relationship Id="rId6" Type="http://schemas.openxmlformats.org/officeDocument/2006/relationships/slide" Target="slides/slide3.xml"/><Relationship Id="rId16" Type="http://schemas.openxmlformats.org/officeDocument/2006/relationships/slide" Target="slides/slide13.xml"/><Relationship Id="rId33" Type="http://schemas.openxmlformats.org/officeDocument/2006/relationships/slide" Target="slides/slide30.xml"/><Relationship Id="rId41"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19" Type="http://schemas.openxmlformats.org/officeDocument/2006/relationships/slide" Target="slides/slide16.xml"/><Relationship Id="rId38" Type="http://schemas.openxmlformats.org/officeDocument/2006/relationships/presProps" Target="presProps.xml"/><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F589C4E-DB0C-F346-8D52-34749359F9C3}" type="datetime1">
              <a:rPr lang="en-US"/>
              <a:pPr>
                <a:defRPr/>
              </a:pPr>
              <a:t>7/2/10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9091DB3-C5DB-EF42-9A3A-4F08C2BC15B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4B0CA74-9ECC-7D4E-A9E5-162B103A6E17}" type="datetime1">
              <a:rPr lang="en-US"/>
              <a:pPr>
                <a:defRPr/>
              </a:pPr>
              <a:t>7/2/10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AC07734-37AB-1C47-ACE3-4970AD75E15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AADD6C42-D85E-9948-A706-D688F7B7369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7DC92960-4FD8-1F4B-9905-55A6255C3C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08-882E-5C40-A61B-11BCB6C7231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r>
              <a:rPr lang="en-US" smtClean="0">
                <a:solidFill>
                  <a:prstClr val="white">
                    <a:lumMod val="75000"/>
                  </a:prstClr>
                </a:solidFill>
              </a:rPr>
              <a:t>09-07-2010</a:t>
            </a:r>
            <a:endParaRPr lang="it-IT">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white">
                    <a:lumMod val="75000"/>
                  </a:prstClr>
                </a:solidFill>
              </a:rPr>
              <a:t>DCH: stato &amp; richieste 2010-2011</a:t>
            </a:r>
            <a:endParaRPr lang="it-IT">
              <a:solidFill>
                <a:prstClr val="white">
                  <a:lumMod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580EACC-0A3B-DD4B-9EB5-2C27FE95850E}" type="slidenum">
              <a:rPr lang="it-IT">
                <a:solidFill>
                  <a:prstClr val="white">
                    <a:lumMod val="75000"/>
                  </a:prstClr>
                </a:solidFill>
              </a:rPr>
              <a:pPr>
                <a:defRPr/>
              </a:pPr>
              <a:t>‹#›</a:t>
            </a:fld>
            <a:endParaRPr lang="it-IT">
              <a:solidFill>
                <a:prstClr val="white">
                  <a:lumMod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28 Giugno 2010</a:t>
            </a:r>
            <a:endParaRPr lang="en-US"/>
          </a:p>
        </p:txBody>
      </p:sp>
      <p:sp>
        <p:nvSpPr>
          <p:cNvPr id="5" name="Footer Placeholder 4"/>
          <p:cNvSpPr>
            <a:spLocks noGrp="1"/>
          </p:cNvSpPr>
          <p:nvPr>
            <p:ph type="ftr" sz="quarter" idx="11"/>
          </p:nvPr>
        </p:nvSpPr>
        <p:spPr/>
        <p:txBody>
          <a:bodyPr/>
          <a:lstStyle>
            <a:lvl1pPr>
              <a:defRPr/>
            </a:lvl1pPr>
          </a:lstStyle>
          <a:p>
            <a:r>
              <a:rPr lang="en-US" smtClean="0"/>
              <a:t>G. Finocchiaro</a:t>
            </a:r>
            <a:endParaRPr lang="en-US"/>
          </a:p>
        </p:txBody>
      </p:sp>
      <p:sp>
        <p:nvSpPr>
          <p:cNvPr id="6" name="Slide Number Placeholder 5"/>
          <p:cNvSpPr>
            <a:spLocks noGrp="1"/>
          </p:cNvSpPr>
          <p:nvPr>
            <p:ph type="sldNum" sz="quarter" idx="12"/>
          </p:nvPr>
        </p:nvSpPr>
        <p:spPr/>
        <p:txBody>
          <a:bodyPr/>
          <a:lstStyle>
            <a:lvl1pPr>
              <a:defRPr/>
            </a:lvl1pPr>
          </a:lstStyle>
          <a:p>
            <a:fld id="{576108E0-BA2C-7F49-8473-7AD74404BE4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95496B2F-6B93-664F-9990-BEBA315206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3619DC96-CB8C-C546-A165-A051563DC1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E6BF5513-DC28-7746-BC9F-9792E6EBE5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9" name="Slide Number Placeholder 5"/>
          <p:cNvSpPr>
            <a:spLocks noGrp="1"/>
          </p:cNvSpPr>
          <p:nvPr>
            <p:ph type="sldNum" sz="quarter" idx="12"/>
          </p:nvPr>
        </p:nvSpPr>
        <p:spPr/>
        <p:txBody>
          <a:bodyPr/>
          <a:lstStyle>
            <a:lvl1pPr>
              <a:defRPr/>
            </a:lvl1pPr>
          </a:lstStyle>
          <a:p>
            <a:pPr>
              <a:defRPr/>
            </a:pPr>
            <a:fld id="{8DFD85D5-0C78-E645-B5AF-1742501D4F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5" name="Slide Number Placeholder 5"/>
          <p:cNvSpPr>
            <a:spLocks noGrp="1"/>
          </p:cNvSpPr>
          <p:nvPr>
            <p:ph type="sldNum" sz="quarter" idx="12"/>
          </p:nvPr>
        </p:nvSpPr>
        <p:spPr/>
        <p:txBody>
          <a:bodyPr/>
          <a:lstStyle>
            <a:lvl1pPr>
              <a:defRPr/>
            </a:lvl1pPr>
          </a:lstStyle>
          <a:p>
            <a:pPr>
              <a:defRPr/>
            </a:pPr>
            <a:fld id="{BFE27C6A-BD60-2343-8281-5B437D08D2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4" name="Slide Number Placeholder 5"/>
          <p:cNvSpPr>
            <a:spLocks noGrp="1"/>
          </p:cNvSpPr>
          <p:nvPr>
            <p:ph type="sldNum" sz="quarter" idx="12"/>
          </p:nvPr>
        </p:nvSpPr>
        <p:spPr/>
        <p:txBody>
          <a:bodyPr/>
          <a:lstStyle>
            <a:lvl1pPr>
              <a:defRPr/>
            </a:lvl1pPr>
          </a:lstStyle>
          <a:p>
            <a:pPr>
              <a:defRPr/>
            </a:pPr>
            <a:fld id="{0BDC90B3-04B9-FC48-B3F3-03517C8357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D06C30-C22B-6046-B3BF-0B06B1B153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09-07-2010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DCH: stato &amp; richieste 2010-2011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AD20A229-FEB4-BD40-BBA2-F8FF0DA68B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117600"/>
            <a:ext cx="8229600" cy="5008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r>
              <a:rPr lang="en-US" smtClean="0"/>
              <a:t>09-07-2010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r>
              <a:rPr lang="en-US" smtClean="0"/>
              <a:t>DCH: stato &amp; richieste 2010-2011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6D30720-B507-A94A-ACC5-181D0BBBF1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p:txStyles>
    <p:titleStyle>
      <a:lvl1pPr algn="ctr" defTabSz="457200" rtl="0" eaLnBrk="0" fontAlgn="base" hangingPunct="0">
        <a:spcBef>
          <a:spcPct val="0"/>
        </a:spcBef>
        <a:spcAft>
          <a:spcPct val="0"/>
        </a:spcAft>
        <a:defRPr sz="3600" b="1" kern="1200">
          <a:solidFill>
            <a:srgbClr val="3366FF"/>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Clr>
          <a:srgbClr val="FF0000"/>
        </a:buClr>
        <a:buFont typeface="Arial" pitchFamily="-112" charset="0"/>
        <a:buChar char="•"/>
        <a:defRPr sz="3200" kern="1200">
          <a:solidFill>
            <a:schemeClr val="tx1"/>
          </a:solidFill>
          <a:latin typeface="+mn-lt"/>
          <a:ea typeface="ＭＳ Ｐゴシック" pitchFamily="-106" charset="-128"/>
          <a:cs typeface="ＭＳ Ｐゴシック" pitchFamily="-106" charset="-128"/>
        </a:defRPr>
      </a:lvl1pPr>
      <a:lvl2pPr marL="622300" indent="-266700" algn="l" defTabSz="457200" rtl="0" eaLnBrk="0" fontAlgn="base" hangingPunct="0">
        <a:spcBef>
          <a:spcPct val="20000"/>
        </a:spcBef>
        <a:spcAft>
          <a:spcPct val="0"/>
        </a:spcAft>
        <a:buClr>
          <a:srgbClr val="3366FF"/>
        </a:buClr>
        <a:buFont typeface="Arial" pitchFamily="-112" charset="0"/>
        <a:buChar char="–"/>
        <a:defRPr sz="2800" kern="1200">
          <a:solidFill>
            <a:schemeClr val="tx1"/>
          </a:solidFill>
          <a:latin typeface="+mn-lt"/>
          <a:ea typeface="ＭＳ Ｐゴシック" pitchFamily="-106" charset="-128"/>
          <a:cs typeface="+mn-cs"/>
        </a:defRPr>
      </a:lvl2pPr>
      <a:lvl3pPr marL="990600" indent="-266700" algn="l" defTabSz="457200" rtl="0" eaLnBrk="0" fontAlgn="base" hangingPunct="0">
        <a:spcBef>
          <a:spcPct val="20000"/>
        </a:spcBef>
        <a:spcAft>
          <a:spcPct val="0"/>
        </a:spcAft>
        <a:buClr>
          <a:srgbClr val="FF6600"/>
        </a:buClr>
        <a:buFont typeface="Arial" pitchFamily="-112" charset="0"/>
        <a:buChar char="•"/>
        <a:tabLst>
          <a:tab pos="723900" algn="l"/>
        </a:tabLst>
        <a:defRPr sz="2400" kern="1200">
          <a:solidFill>
            <a:schemeClr val="tx1"/>
          </a:solidFill>
          <a:latin typeface="+mn-lt"/>
          <a:ea typeface="ＭＳ Ｐゴシック" pitchFamily="-106" charset="-128"/>
          <a:cs typeface="+mn-cs"/>
        </a:defRPr>
      </a:lvl3pPr>
      <a:lvl4pPr marL="1435100" indent="-355600" algn="l" defTabSz="457200" rtl="0" eaLnBrk="0" fontAlgn="base" hangingPunct="0">
        <a:spcBef>
          <a:spcPct val="20000"/>
        </a:spcBef>
        <a:spcAft>
          <a:spcPct val="0"/>
        </a:spcAft>
        <a:buClr>
          <a:srgbClr val="008000"/>
        </a:buClr>
        <a:buFont typeface="Arial" pitchFamily="-112" charset="0"/>
        <a:buChar char="–"/>
        <a:defRPr sz="2000" kern="1200">
          <a:solidFill>
            <a:schemeClr val="tx1"/>
          </a:solidFill>
          <a:latin typeface="+mn-lt"/>
          <a:ea typeface="ＭＳ Ｐゴシック" pitchFamily="-106" charset="-128"/>
          <a:cs typeface="+mn-cs"/>
        </a:defRPr>
      </a:lvl4pPr>
      <a:lvl5pPr marL="1790700" indent="-355600" algn="l" defTabSz="457200" rtl="0" eaLnBrk="0" fontAlgn="base" hangingPunct="0">
        <a:spcBef>
          <a:spcPct val="20000"/>
        </a:spcBef>
        <a:spcAft>
          <a:spcPct val="0"/>
        </a:spcAft>
        <a:buClr>
          <a:srgbClr val="660066"/>
        </a:buClr>
        <a:buFont typeface="Arial" pitchFamily="-112" charset="0"/>
        <a:buChar char="»"/>
        <a:tabLst>
          <a:tab pos="1435100" algn="l"/>
        </a:tabLst>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7" name="Rectangle 3"/>
          <p:cNvSpPr>
            <a:spLocks noChangeArrowheads="1"/>
          </p:cNvSpPr>
          <p:nvPr userDrawn="1"/>
        </p:nvSpPr>
        <p:spPr bwMode="auto">
          <a:xfrm>
            <a:off x="1588" y="6540500"/>
            <a:ext cx="9144000" cy="323850"/>
          </a:xfrm>
          <a:prstGeom prst="rect">
            <a:avLst/>
          </a:prstGeom>
          <a:solidFill>
            <a:srgbClr val="4E56F0"/>
          </a:solidFill>
          <a:ln w="9525">
            <a:miter lim="800000"/>
            <a:headEnd/>
            <a:tailEnd/>
          </a:ln>
          <a:effectLst/>
          <a:scene3d>
            <a:camera prst="legacyObliqueTopRight"/>
            <a:lightRig rig="legacyFlat3" dir="r"/>
          </a:scene3d>
          <a:sp3d prstMaterial="legacyMatte">
            <a:bevelT w="13500" h="13500" prst="angle"/>
            <a:bevelB w="13500" h="13500" prst="angle"/>
            <a:extrusionClr>
              <a:srgbClr val="4E56F0"/>
            </a:extrusionClr>
          </a:sp3d>
        </p:spPr>
        <p:txBody>
          <a:bodyPr wrap="none" anchor="ctr">
            <a:prstTxWarp prst="textNoShape">
              <a:avLst/>
            </a:prstTxWarp>
            <a:flatTx/>
          </a:bodyPr>
          <a:lstStyle/>
          <a:p>
            <a:pPr fontAlgn="auto">
              <a:spcBef>
                <a:spcPts val="0"/>
              </a:spcBef>
              <a:spcAft>
                <a:spcPts val="0"/>
              </a:spcAft>
              <a:defRPr/>
            </a:pPr>
            <a:endParaRPr lang="it-IT">
              <a:solidFill>
                <a:prstClr val="black"/>
              </a:solidFill>
              <a:latin typeface="Calibri"/>
              <a:ea typeface="ＭＳ Ｐゴシック" charset="-128"/>
              <a:cs typeface="ＭＳ Ｐゴシック" charset="-128"/>
            </a:endParaRPr>
          </a:p>
        </p:txBody>
      </p:sp>
      <p:sp>
        <p:nvSpPr>
          <p:cNvPr id="1027" name="Text Placeholder 2"/>
          <p:cNvSpPr>
            <a:spLocks noGrp="1"/>
          </p:cNvSpPr>
          <p:nvPr>
            <p:ph type="body" idx="1"/>
          </p:nvPr>
        </p:nvSpPr>
        <p:spPr bwMode="auto">
          <a:xfrm>
            <a:off x="457200" y="13890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27" name="Rectangle 2"/>
          <p:cNvSpPr>
            <a:spLocks noChangeArrowheads="1"/>
          </p:cNvSpPr>
          <p:nvPr userDrawn="1"/>
        </p:nvSpPr>
        <p:spPr bwMode="auto">
          <a:xfrm>
            <a:off x="0" y="0"/>
            <a:ext cx="9144000" cy="738188"/>
          </a:xfrm>
          <a:prstGeom prst="rect">
            <a:avLst/>
          </a:prstGeom>
          <a:solidFill>
            <a:srgbClr val="4E56F0"/>
          </a:solidFill>
          <a:ln w="9525">
            <a:miter lim="800000"/>
            <a:headEnd/>
            <a:tailEnd/>
          </a:ln>
          <a:effectLst/>
          <a:scene3d>
            <a:camera prst="legacyObliqueTopRight"/>
            <a:lightRig rig="legacyFlat3" dir="r"/>
          </a:scene3d>
          <a:sp3d prstMaterial="legacyMatte">
            <a:bevelT w="13500" h="13500" prst="angle"/>
            <a:bevelB w="13500" h="13500" prst="angle"/>
            <a:extrusionClr>
              <a:srgbClr val="4E56F0"/>
            </a:extrusionClr>
          </a:sp3d>
        </p:spPr>
        <p:txBody>
          <a:bodyPr wrap="none" anchor="ctr">
            <a:prstTxWarp prst="textNoShape">
              <a:avLst/>
            </a:prstTxWarp>
            <a:flatTx/>
          </a:bodyPr>
          <a:lstStyle/>
          <a:p>
            <a:pPr fontAlgn="auto">
              <a:spcBef>
                <a:spcPts val="0"/>
              </a:spcBef>
              <a:spcAft>
                <a:spcPts val="0"/>
              </a:spcAft>
              <a:defRPr/>
            </a:pPr>
            <a:endParaRPr lang="it-IT">
              <a:solidFill>
                <a:prstClr val="black"/>
              </a:solidFill>
              <a:latin typeface="Calibri"/>
              <a:ea typeface="ＭＳ Ｐゴシック" charset="-128"/>
              <a:cs typeface="ＭＳ Ｐゴシック" charset="-128"/>
            </a:endParaRPr>
          </a:p>
        </p:txBody>
      </p:sp>
      <p:sp>
        <p:nvSpPr>
          <p:cNvPr id="28" name="Rectangle 4"/>
          <p:cNvSpPr>
            <a:spLocks noChangeArrowheads="1"/>
          </p:cNvSpPr>
          <p:nvPr userDrawn="1"/>
        </p:nvSpPr>
        <p:spPr bwMode="auto">
          <a:xfrm>
            <a:off x="142875" y="-28575"/>
            <a:ext cx="9001125" cy="246063"/>
          </a:xfrm>
          <a:prstGeom prst="rect">
            <a:avLst/>
          </a:prstGeom>
          <a:noFill/>
          <a:ln w="9525">
            <a:noFill/>
            <a:miter lim="800000"/>
            <a:headEnd/>
            <a:tailEnd/>
          </a:ln>
          <a:effectLst/>
        </p:spPr>
        <p:txBody>
          <a:bodyPr wrap="none" anchor="ctr">
            <a:prstTxWarp prst="textNoShape">
              <a:avLst/>
            </a:prstTxWarp>
          </a:bodyPr>
          <a:lstStyle/>
          <a:p>
            <a:pPr fontAlgn="auto">
              <a:spcBef>
                <a:spcPts val="0"/>
              </a:spcBef>
              <a:spcAft>
                <a:spcPts val="0"/>
              </a:spcAft>
              <a:defRPr/>
            </a:pPr>
            <a:endParaRPr lang="it-IT">
              <a:solidFill>
                <a:prstClr val="black"/>
              </a:solidFill>
              <a:latin typeface="Calibri"/>
              <a:ea typeface="ＭＳ Ｐゴシック" charset="-128"/>
              <a:cs typeface="ＭＳ Ｐゴシック" charset="-128"/>
            </a:endParaRPr>
          </a:p>
        </p:txBody>
      </p:sp>
      <p:sp>
        <p:nvSpPr>
          <p:cNvPr id="30" name="Text Box 9"/>
          <p:cNvSpPr txBox="1">
            <a:spLocks noChangeArrowheads="1"/>
          </p:cNvSpPr>
          <p:nvPr userDrawn="1"/>
        </p:nvSpPr>
        <p:spPr bwMode="auto">
          <a:xfrm>
            <a:off x="673100" y="0"/>
            <a:ext cx="2667000" cy="338138"/>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GB" sz="1600" i="1">
                <a:solidFill>
                  <a:srgbClr val="FFFF00"/>
                </a:solidFill>
                <a:latin typeface="Verdana" charset="0"/>
                <a:ea typeface="ＭＳ Ｐゴシック" charset="-128"/>
                <a:cs typeface="ＭＳ Ｐゴシック" charset="-128"/>
              </a:rPr>
              <a:t>SuperB-DCH</a:t>
            </a:r>
            <a:endParaRPr lang="it-IT" sz="1600" i="1">
              <a:solidFill>
                <a:srgbClr val="FFFF00"/>
              </a:solidFill>
              <a:latin typeface="Verdana" charset="0"/>
              <a:ea typeface="ＭＳ Ｐゴシック" charset="-128"/>
              <a:cs typeface="ＭＳ Ｐゴシック" charset="-128"/>
            </a:endParaRPr>
          </a:p>
        </p:txBody>
      </p:sp>
      <p:sp>
        <p:nvSpPr>
          <p:cNvPr id="31" name="Line 10"/>
          <p:cNvSpPr>
            <a:spLocks noChangeShapeType="1"/>
          </p:cNvSpPr>
          <p:nvPr userDrawn="1"/>
        </p:nvSpPr>
        <p:spPr bwMode="auto">
          <a:xfrm flipV="1">
            <a:off x="677863" y="371475"/>
            <a:ext cx="8310562" cy="4763"/>
          </a:xfrm>
          <a:prstGeom prst="line">
            <a:avLst/>
          </a:prstGeom>
          <a:noFill/>
          <a:ln w="9525">
            <a:solidFill>
              <a:schemeClr val="bg1"/>
            </a:solidFill>
            <a:round/>
            <a:headEnd/>
            <a:tailEnd/>
          </a:ln>
          <a:effectLst/>
        </p:spPr>
        <p:txBody>
          <a:bodyPr wrap="none" anchor="ctr"/>
          <a:lstStyle/>
          <a:p>
            <a:pPr fontAlgn="auto">
              <a:spcBef>
                <a:spcPts val="0"/>
              </a:spcBef>
              <a:spcAft>
                <a:spcPts val="0"/>
              </a:spcAft>
              <a:defRPr/>
            </a:pPr>
            <a:endParaRPr lang="it-IT">
              <a:solidFill>
                <a:prstClr val="black"/>
              </a:solidFill>
              <a:latin typeface="Calibri"/>
              <a:ea typeface="ＭＳ Ｐゴシック" pitchFamily="-107" charset="-128"/>
              <a:cs typeface="ＭＳ Ｐゴシック" charset="-128"/>
            </a:endParaRPr>
          </a:p>
        </p:txBody>
      </p:sp>
      <p:pic>
        <p:nvPicPr>
          <p:cNvPr id="1032" name="Picture 20" descr="SELF"/>
          <p:cNvPicPr>
            <a:picLocks noChangeAspect="1" noChangeArrowheads="1"/>
          </p:cNvPicPr>
          <p:nvPr userDrawn="1"/>
        </p:nvPicPr>
        <p:blipFill>
          <a:blip r:embed="rId3">
            <a:lum bright="52000" contrast="-70000"/>
            <a:grayscl/>
          </a:blip>
          <a:srcRect/>
          <a:stretch>
            <a:fillRect/>
          </a:stretch>
        </p:blipFill>
        <p:spPr bwMode="auto">
          <a:xfrm>
            <a:off x="7456488" y="15875"/>
            <a:ext cx="352425" cy="330200"/>
          </a:xfrm>
          <a:prstGeom prst="rect">
            <a:avLst/>
          </a:prstGeom>
          <a:noFill/>
          <a:ln w="9525">
            <a:noFill/>
            <a:miter lim="800000"/>
            <a:headEnd/>
            <a:tailEnd/>
          </a:ln>
        </p:spPr>
      </p:pic>
      <p:sp>
        <p:nvSpPr>
          <p:cNvPr id="33" name="Text Box 21"/>
          <p:cNvSpPr txBox="1">
            <a:spLocks noChangeArrowheads="1"/>
          </p:cNvSpPr>
          <p:nvPr userDrawn="1"/>
        </p:nvSpPr>
        <p:spPr bwMode="auto">
          <a:xfrm>
            <a:off x="7667625" y="-17463"/>
            <a:ext cx="1404938" cy="400051"/>
          </a:xfrm>
          <a:prstGeom prst="rect">
            <a:avLst/>
          </a:prstGeom>
          <a:noFill/>
          <a:ln w="9525">
            <a:noFill/>
            <a:miter lim="800000"/>
            <a:headEnd/>
            <a:tailEnd/>
          </a:ln>
          <a:effectLst/>
        </p:spPr>
        <p:txBody>
          <a:bodyPr>
            <a:prstTxWarp prst="textNoShape">
              <a:avLst/>
            </a:prstTxWarp>
            <a:spAutoFit/>
          </a:bodyPr>
          <a:lstStyle/>
          <a:p>
            <a:pPr algn="r" fontAlgn="auto">
              <a:spcBef>
                <a:spcPts val="0"/>
              </a:spcBef>
              <a:spcAft>
                <a:spcPts val="0"/>
              </a:spcAft>
              <a:defRPr/>
            </a:pPr>
            <a:r>
              <a:rPr lang="it-IT" sz="1000">
                <a:solidFill>
                  <a:prstClr val="white"/>
                </a:solidFill>
                <a:latin typeface="Verdana" charset="0"/>
                <a:ea typeface="ＭＳ Ｐゴシック" charset="-128"/>
                <a:cs typeface="ＭＳ Ｐゴシック" charset="-128"/>
              </a:rPr>
              <a:t>S</a:t>
            </a:r>
            <a:r>
              <a:rPr lang="it-IT" sz="900">
                <a:solidFill>
                  <a:prstClr val="white"/>
                </a:solidFill>
                <a:latin typeface="Verdana" charset="0"/>
                <a:ea typeface="ＭＳ Ｐゴシック" charset="-128"/>
                <a:cs typeface="ＭＳ Ｐゴシック" charset="-128"/>
              </a:rPr>
              <a:t>ervizio</a:t>
            </a:r>
            <a:r>
              <a:rPr lang="it-IT" sz="1000">
                <a:solidFill>
                  <a:srgbClr val="4F81BD"/>
                </a:solidFill>
                <a:latin typeface="Verdana" charset="0"/>
                <a:ea typeface="ＭＳ Ｐゴシック" charset="-128"/>
                <a:cs typeface="ＭＳ Ｐゴシック" charset="-128"/>
              </a:rPr>
              <a:t> </a:t>
            </a:r>
            <a:r>
              <a:rPr lang="it-IT" sz="1000">
                <a:solidFill>
                  <a:prstClr val="white"/>
                </a:solidFill>
                <a:latin typeface="Verdana" charset="0"/>
                <a:ea typeface="ＭＳ Ｐゴシック" charset="-128"/>
                <a:cs typeface="ＭＳ Ｐゴシック" charset="-128"/>
              </a:rPr>
              <a:t>E</a:t>
            </a:r>
            <a:r>
              <a:rPr lang="it-IT" sz="900">
                <a:solidFill>
                  <a:prstClr val="white"/>
                </a:solidFill>
                <a:latin typeface="Verdana" charset="0"/>
                <a:ea typeface="ＭＳ Ｐゴシック" charset="-128"/>
                <a:cs typeface="ＭＳ Ｐゴシック" charset="-128"/>
              </a:rPr>
              <a:t>lettronico</a:t>
            </a:r>
            <a:r>
              <a:rPr lang="it-IT" sz="1000">
                <a:solidFill>
                  <a:prstClr val="white"/>
                </a:solidFill>
                <a:latin typeface="Verdana" charset="0"/>
                <a:ea typeface="ＭＳ Ｐゴシック" charset="-128"/>
                <a:cs typeface="ＭＳ Ｐゴシック" charset="-128"/>
              </a:rPr>
              <a:t> L</a:t>
            </a:r>
            <a:r>
              <a:rPr lang="it-IT" sz="900">
                <a:solidFill>
                  <a:prstClr val="white"/>
                </a:solidFill>
                <a:latin typeface="Verdana" charset="0"/>
                <a:ea typeface="ＭＳ Ｐゴシック" charset="-128"/>
                <a:cs typeface="ＭＳ Ｐゴシック" charset="-128"/>
              </a:rPr>
              <a:t>aboratori</a:t>
            </a:r>
            <a:r>
              <a:rPr lang="it-IT" sz="1000">
                <a:solidFill>
                  <a:srgbClr val="4F81BD"/>
                </a:solidFill>
                <a:latin typeface="Verdana" charset="0"/>
                <a:ea typeface="ＭＳ Ｐゴシック" charset="-128"/>
                <a:cs typeface="ＭＳ Ｐゴシック" charset="-128"/>
              </a:rPr>
              <a:t> </a:t>
            </a:r>
            <a:r>
              <a:rPr lang="it-IT" sz="1000">
                <a:solidFill>
                  <a:prstClr val="white"/>
                </a:solidFill>
                <a:latin typeface="Verdana" charset="0"/>
                <a:ea typeface="ＭＳ Ｐゴシック" charset="-128"/>
                <a:cs typeface="ＭＳ Ｐゴシック" charset="-128"/>
              </a:rPr>
              <a:t>F</a:t>
            </a:r>
            <a:r>
              <a:rPr lang="it-IT" sz="900">
                <a:solidFill>
                  <a:prstClr val="white"/>
                </a:solidFill>
                <a:latin typeface="Verdana" charset="0"/>
                <a:ea typeface="ＭＳ Ｐゴシック" charset="-128"/>
                <a:cs typeface="ＭＳ Ｐゴシック" charset="-128"/>
              </a:rPr>
              <a:t>rascati</a:t>
            </a:r>
            <a:endParaRPr lang="it-IT" sz="1400">
              <a:solidFill>
                <a:prstClr val="white"/>
              </a:solidFill>
              <a:latin typeface="Tempus Sans ITC" pitchFamily="82" charset="0"/>
              <a:ea typeface="ＭＳ Ｐゴシック" charset="-128"/>
              <a:cs typeface="ＭＳ Ｐゴシック" charset="-128"/>
            </a:endParaRPr>
          </a:p>
        </p:txBody>
      </p:sp>
      <p:grpSp>
        <p:nvGrpSpPr>
          <p:cNvPr id="2" name="Group 14"/>
          <p:cNvGrpSpPr>
            <a:grpSpLocks noChangeAspect="1"/>
          </p:cNvGrpSpPr>
          <p:nvPr userDrawn="1"/>
        </p:nvGrpSpPr>
        <p:grpSpPr bwMode="auto">
          <a:xfrm>
            <a:off x="-33338" y="-9525"/>
            <a:ext cx="736601" cy="760413"/>
            <a:chOff x="297631" y="1984231"/>
            <a:chExt cx="1270001" cy="1247333"/>
          </a:xfrm>
        </p:grpSpPr>
        <p:sp>
          <p:nvSpPr>
            <p:cNvPr id="35" name="Rectangle 34"/>
            <p:cNvSpPr/>
            <p:nvPr userDrawn="1"/>
          </p:nvSpPr>
          <p:spPr bwMode="auto">
            <a:xfrm>
              <a:off x="357848" y="1984231"/>
              <a:ext cx="1149568" cy="1229104"/>
            </a:xfrm>
            <a:prstGeom prst="rect">
              <a:avLst/>
            </a:prstGeom>
            <a:solidFill>
              <a:srgbClr val="FFFFFF"/>
            </a:solidFill>
            <a:ln w="9525" cap="flat" cmpd="sng" algn="ctr">
              <a:noFill/>
              <a:prstDash val="solid"/>
              <a:round/>
              <a:headEnd type="none" w="med" len="med"/>
              <a:tailEnd type="none" w="med" len="med"/>
            </a:ln>
            <a:effectLst/>
          </p:spPr>
          <p:txBody>
            <a:bodyPr>
              <a:prstTxWarp prst="textNoShape">
                <a:avLst/>
              </a:prstTxWarp>
            </a:bodyPr>
            <a:lstStyle/>
            <a:p>
              <a:pPr fontAlgn="auto">
                <a:spcBef>
                  <a:spcPts val="0"/>
                </a:spcBef>
                <a:spcAft>
                  <a:spcPts val="0"/>
                </a:spcAft>
                <a:defRPr/>
              </a:pPr>
              <a:endParaRPr lang="it-IT">
                <a:solidFill>
                  <a:prstClr val="black"/>
                </a:solidFill>
                <a:latin typeface="Calibri"/>
                <a:ea typeface="ＭＳ Ｐゴシック" charset="-128"/>
                <a:cs typeface="ＭＳ Ｐゴシック" charset="-128"/>
              </a:endParaRPr>
            </a:p>
          </p:txBody>
        </p:sp>
        <p:pic>
          <p:nvPicPr>
            <p:cNvPr id="1040" name="Picture 12"/>
            <p:cNvPicPr>
              <a:picLocks noChangeAspect="1"/>
            </p:cNvPicPr>
            <p:nvPr/>
          </p:nvPicPr>
          <p:blipFill>
            <a:blip r:embed="rId4"/>
            <a:srcRect/>
            <a:stretch>
              <a:fillRect/>
            </a:stretch>
          </p:blipFill>
          <p:spPr bwMode="auto">
            <a:xfrm>
              <a:off x="297631" y="1986965"/>
              <a:ext cx="1270001" cy="1244599"/>
            </a:xfrm>
            <a:prstGeom prst="rect">
              <a:avLst/>
            </a:prstGeom>
            <a:noFill/>
            <a:ln w="9525">
              <a:noFill/>
              <a:miter lim="800000"/>
              <a:headEnd/>
              <a:tailEnd/>
            </a:ln>
          </p:spPr>
        </p:pic>
      </p:grpSp>
      <p:sp>
        <p:nvSpPr>
          <p:cNvPr id="1035" name="Title Placeholder 1"/>
          <p:cNvSpPr>
            <a:spLocks noGrp="1"/>
          </p:cNvSpPr>
          <p:nvPr>
            <p:ph type="title"/>
          </p:nvPr>
        </p:nvSpPr>
        <p:spPr bwMode="auto">
          <a:xfrm>
            <a:off x="668338" y="371475"/>
            <a:ext cx="4568825" cy="366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Outline</a:t>
            </a:r>
          </a:p>
        </p:txBody>
      </p:sp>
      <p:sp>
        <p:nvSpPr>
          <p:cNvPr id="4" name="Date Placeholder 3"/>
          <p:cNvSpPr>
            <a:spLocks noGrp="1"/>
          </p:cNvSpPr>
          <p:nvPr>
            <p:ph type="dt" sz="half" idx="2"/>
          </p:nvPr>
        </p:nvSpPr>
        <p:spPr>
          <a:xfrm>
            <a:off x="212725" y="651986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75000"/>
                  </a:schemeClr>
                </a:solidFill>
                <a:latin typeface="+mn-lt"/>
                <a:ea typeface="+mn-ea"/>
                <a:cs typeface="+mn-cs"/>
              </a:defRPr>
            </a:lvl1pPr>
          </a:lstStyle>
          <a:p>
            <a:pPr>
              <a:defRPr/>
            </a:pPr>
            <a:r>
              <a:rPr lang="en-US" smtClean="0">
                <a:solidFill>
                  <a:prstClr val="white">
                    <a:lumMod val="75000"/>
                  </a:prstClr>
                </a:solidFill>
              </a:rPr>
              <a:t>09-07-2010</a:t>
            </a:r>
            <a:endParaRPr lang="it-IT" dirty="0">
              <a:solidFill>
                <a:prstClr val="white">
                  <a:lumMod val="75000"/>
                </a:prstClr>
              </a:solidFill>
            </a:endParaRPr>
          </a:p>
        </p:txBody>
      </p:sp>
      <p:sp>
        <p:nvSpPr>
          <p:cNvPr id="5" name="Footer Placeholder 4"/>
          <p:cNvSpPr>
            <a:spLocks noGrp="1"/>
          </p:cNvSpPr>
          <p:nvPr>
            <p:ph type="ftr" sz="quarter" idx="3"/>
          </p:nvPr>
        </p:nvSpPr>
        <p:spPr>
          <a:xfrm>
            <a:off x="2838450" y="6519863"/>
            <a:ext cx="3471863" cy="365125"/>
          </a:xfrm>
          <a:prstGeom prst="rect">
            <a:avLst/>
          </a:prstGeom>
        </p:spPr>
        <p:txBody>
          <a:bodyPr vert="horz" lIns="91440" tIns="45720" rIns="91440" bIns="45720" rtlCol="0" anchor="ctr"/>
          <a:lstStyle>
            <a:lvl1pPr marL="0" marR="0" indent="0" algn="ctr" defTabSz="457200" rtl="0" eaLnBrk="1" fontAlgn="auto" latinLnBrk="0" hangingPunct="1">
              <a:lnSpc>
                <a:spcPct val="100000"/>
              </a:lnSpc>
              <a:spcBef>
                <a:spcPts val="0"/>
              </a:spcBef>
              <a:spcAft>
                <a:spcPts val="0"/>
              </a:spcAft>
              <a:buClrTx/>
              <a:buSzTx/>
              <a:buFontTx/>
              <a:buNone/>
              <a:tabLst/>
              <a:defRPr lang="en-US" sz="1200" b="0">
                <a:solidFill>
                  <a:schemeClr val="bg1">
                    <a:lumMod val="75000"/>
                  </a:schemeClr>
                </a:solidFill>
                <a:latin typeface="+mn-lt"/>
                <a:ea typeface="+mn-ea"/>
                <a:cs typeface="+mn-cs"/>
              </a:defRPr>
            </a:lvl1pPr>
          </a:lstStyle>
          <a:p>
            <a:pPr>
              <a:defRPr/>
            </a:pPr>
            <a:r>
              <a:rPr lang="en-US" smtClean="0">
                <a:solidFill>
                  <a:prstClr val="white">
                    <a:lumMod val="75000"/>
                  </a:prstClr>
                </a:solidFill>
              </a:rPr>
              <a:t>DCH: stato &amp; richieste 2010-2011</a:t>
            </a:r>
            <a:endParaRPr dirty="0">
              <a:solidFill>
                <a:prstClr val="white">
                  <a:lumMod val="75000"/>
                </a:prstClr>
              </a:solidFill>
            </a:endParaRPr>
          </a:p>
        </p:txBody>
      </p:sp>
      <p:sp>
        <p:nvSpPr>
          <p:cNvPr id="6" name="Slide Number Placeholder 5"/>
          <p:cNvSpPr>
            <a:spLocks noGrp="1"/>
          </p:cNvSpPr>
          <p:nvPr>
            <p:ph type="sldNum" sz="quarter" idx="4"/>
          </p:nvPr>
        </p:nvSpPr>
        <p:spPr>
          <a:xfrm>
            <a:off x="6772275" y="651986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75000"/>
                  </a:schemeClr>
                </a:solidFill>
                <a:latin typeface="+mn-lt"/>
                <a:ea typeface="+mn-ea"/>
                <a:cs typeface="+mn-cs"/>
              </a:defRPr>
            </a:lvl1pPr>
          </a:lstStyle>
          <a:p>
            <a:pPr>
              <a:defRPr/>
            </a:pPr>
            <a:fld id="{350CED8A-1E93-EF47-8FEA-4E7693E504DE}" type="slidenum">
              <a:rPr lang="it-IT">
                <a:solidFill>
                  <a:prstClr val="white">
                    <a:lumMod val="75000"/>
                  </a:prstClr>
                </a:solidFill>
              </a:rPr>
              <a:pPr>
                <a:defRPr/>
              </a:pPr>
              <a:t>‹#›</a:t>
            </a:fld>
            <a:endParaRPr lang="it-IT" dirty="0">
              <a:solidFill>
                <a:prstClr val="white">
                  <a:lumMod val="75000"/>
                </a:prstClr>
              </a:solidFill>
            </a:endParaRPr>
          </a:p>
        </p:txBody>
      </p:sp>
    </p:spTree>
  </p:cSld>
  <p:clrMap bg1="lt1" tx1="dk1" bg2="lt2" tx2="dk2" accent1="accent1" accent2="accent2" accent3="accent3" accent4="accent4" accent5="accent5" accent6="accent6" hlink="hlink" folHlink="folHlink"/>
  <p:sldLayoutIdLst>
    <p:sldLayoutId id="2147483712" r:id="rId1"/>
  </p:sldLayoutIdLst>
  <p:hf hdr="0"/>
  <p:txStyles>
    <p:titleStyle>
      <a:lvl1pPr algn="l" defTabSz="457200"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000">
          <a:solidFill>
            <a:schemeClr val="bg1"/>
          </a:solidFill>
          <a:latin typeface="Calibri" charset="0"/>
          <a:ea typeface="ＭＳ Ｐゴシック" charset="-128"/>
          <a:cs typeface="ＭＳ Ｐゴシック" charset="-128"/>
        </a:defRPr>
      </a:lvl2pPr>
      <a:lvl3pPr algn="l" defTabSz="457200" rtl="0" eaLnBrk="0" fontAlgn="base" hangingPunct="0">
        <a:spcBef>
          <a:spcPct val="0"/>
        </a:spcBef>
        <a:spcAft>
          <a:spcPct val="0"/>
        </a:spcAft>
        <a:defRPr sz="2000">
          <a:solidFill>
            <a:schemeClr val="bg1"/>
          </a:solidFill>
          <a:latin typeface="Calibri" charset="0"/>
          <a:ea typeface="ＭＳ Ｐゴシック" charset="-128"/>
          <a:cs typeface="ＭＳ Ｐゴシック" charset="-128"/>
        </a:defRPr>
      </a:lvl3pPr>
      <a:lvl4pPr algn="l" defTabSz="457200" rtl="0" eaLnBrk="0" fontAlgn="base" hangingPunct="0">
        <a:spcBef>
          <a:spcPct val="0"/>
        </a:spcBef>
        <a:spcAft>
          <a:spcPct val="0"/>
        </a:spcAft>
        <a:defRPr sz="2000">
          <a:solidFill>
            <a:schemeClr val="bg1"/>
          </a:solidFill>
          <a:latin typeface="Calibri" charset="0"/>
          <a:ea typeface="ＭＳ Ｐゴシック" charset="-128"/>
          <a:cs typeface="ＭＳ Ｐゴシック" charset="-128"/>
        </a:defRPr>
      </a:lvl4pPr>
      <a:lvl5pPr algn="l" defTabSz="457200" rtl="0" eaLnBrk="0" fontAlgn="base" hangingPunct="0">
        <a:spcBef>
          <a:spcPct val="0"/>
        </a:spcBef>
        <a:spcAft>
          <a:spcPct val="0"/>
        </a:spcAft>
        <a:defRPr sz="2000">
          <a:solidFill>
            <a:schemeClr val="bg1"/>
          </a:solidFill>
          <a:latin typeface="Calibri" charset="0"/>
          <a:ea typeface="ＭＳ Ｐゴシック" charset="-128"/>
          <a:cs typeface="ＭＳ Ｐゴシック" charset="-128"/>
        </a:defRPr>
      </a:lvl5pPr>
      <a:lvl6pPr marL="457200" algn="l" defTabSz="457200" rtl="0" fontAlgn="base">
        <a:spcBef>
          <a:spcPct val="0"/>
        </a:spcBef>
        <a:spcAft>
          <a:spcPct val="0"/>
        </a:spcAft>
        <a:defRPr sz="2000">
          <a:solidFill>
            <a:schemeClr val="bg1"/>
          </a:solidFill>
          <a:latin typeface="Calibri" charset="0"/>
          <a:ea typeface="ＭＳ Ｐゴシック" charset="-128"/>
          <a:cs typeface="ＭＳ Ｐゴシック" charset="-128"/>
        </a:defRPr>
      </a:lvl6pPr>
      <a:lvl7pPr marL="914400" algn="l" defTabSz="457200" rtl="0" fontAlgn="base">
        <a:spcBef>
          <a:spcPct val="0"/>
        </a:spcBef>
        <a:spcAft>
          <a:spcPct val="0"/>
        </a:spcAft>
        <a:defRPr sz="2000">
          <a:solidFill>
            <a:schemeClr val="bg1"/>
          </a:solidFill>
          <a:latin typeface="Calibri" charset="0"/>
          <a:ea typeface="ＭＳ Ｐゴシック" charset="-128"/>
          <a:cs typeface="ＭＳ Ｐゴシック" charset="-128"/>
        </a:defRPr>
      </a:lvl7pPr>
      <a:lvl8pPr marL="1371600" algn="l" defTabSz="457200" rtl="0" fontAlgn="base">
        <a:spcBef>
          <a:spcPct val="0"/>
        </a:spcBef>
        <a:spcAft>
          <a:spcPct val="0"/>
        </a:spcAft>
        <a:defRPr sz="2000">
          <a:solidFill>
            <a:schemeClr val="bg1"/>
          </a:solidFill>
          <a:latin typeface="Calibri" charset="0"/>
          <a:ea typeface="ＭＳ Ｐゴシック" charset="-128"/>
          <a:cs typeface="ＭＳ Ｐゴシック" charset="-128"/>
        </a:defRPr>
      </a:lvl8pPr>
      <a:lvl9pPr marL="1828800" algn="l" defTabSz="457200" rtl="0" fontAlgn="base">
        <a:spcBef>
          <a:spcPct val="0"/>
        </a:spcBef>
        <a:spcAft>
          <a:spcPct val="0"/>
        </a:spcAft>
        <a:defRPr sz="2000">
          <a:solidFill>
            <a:schemeClr val="bg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143000"/>
            <a:ext cx="8610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r>
              <a:rPr lang="en-US" smtClean="0">
                <a:ea typeface="ＭＳ Ｐゴシック" charset="-128"/>
                <a:cs typeface="ＭＳ Ｐゴシック" charset="-128"/>
              </a:rPr>
              <a:t>28 Giugno 2010</a:t>
            </a:r>
            <a:endParaRPr lang="en-US">
              <a:ea typeface="ＭＳ Ｐゴシック" charset="-128"/>
              <a:cs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r>
              <a:rPr lang="en-US" smtClean="0">
                <a:ea typeface="ＭＳ Ｐゴシック" charset="-128"/>
                <a:cs typeface="ＭＳ Ｐゴシック" charset="-128"/>
              </a:rPr>
              <a:t>G. Finocchiaro</a:t>
            </a:r>
            <a:endParaRPr lang="en-US">
              <a:ea typeface="ＭＳ Ｐゴシック" charset="-128"/>
              <a:cs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CA9EA6C-8EAF-3248-A424-2F662CC67ADE}" type="slidenum">
              <a:rPr lang="en-US">
                <a:ea typeface="ＭＳ Ｐゴシック" charset="-128"/>
                <a:cs typeface="ＭＳ Ｐゴシック" charset="-128"/>
              </a:rPr>
              <a:pPr/>
              <a:t>‹#›</a:t>
            </a:fld>
            <a:endParaRPr lang="en-US">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714" r:id="rId1"/>
  </p:sldLayoutIdLst>
  <p:hf hdr="0"/>
  <p:txStyles>
    <p:titleStyle>
      <a:lvl1pPr algn="ctr" defTabSz="457200" rtl="0" eaLnBrk="0" fontAlgn="base" hangingPunct="0">
        <a:spcBef>
          <a:spcPct val="0"/>
        </a:spcBef>
        <a:spcAft>
          <a:spcPct val="0"/>
        </a:spcAft>
        <a:defRPr sz="4400" kern="1200">
          <a:solidFill>
            <a:srgbClr val="FF0000"/>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rgbClr val="FF0000"/>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Clr>
          <a:srgbClr val="3366FF"/>
        </a:buClr>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FF0000"/>
        </a:buClr>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008000"/>
        </a:buClr>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660066"/>
        </a:buClr>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wmf"/><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7.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4.pdf"/><Relationship Id="rId3" Type="http://schemas.openxmlformats.org/officeDocument/2006/relationships/image" Target="../media/image25.pn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31.gif"/><Relationship Id="rId3" Type="http://schemas.openxmlformats.org/officeDocument/2006/relationships/image" Target="../media/image32.gif"/><Relationship Id="rId5" Type="http://schemas.openxmlformats.org/officeDocument/2006/relationships/image" Target="../media/image34.gif"/></Relationships>
</file>

<file path=ppt/slides/_rels/slide16.xml.rels><?xml version="1.0" encoding="UTF-8" standalone="yes"?>
<Relationships xmlns="http://schemas.openxmlformats.org/package/2006/relationships"><Relationship Id="rId4" Type="http://schemas.openxmlformats.org/officeDocument/2006/relationships/image" Target="../media/image37.gif"/><Relationship Id="rId5" Type="http://schemas.openxmlformats.org/officeDocument/2006/relationships/image" Target="../media/image38.gif"/><Relationship Id="rId7" Type="http://schemas.openxmlformats.org/officeDocument/2006/relationships/image" Target="../media/image40.gif"/><Relationship Id="rId1" Type="http://schemas.openxmlformats.org/officeDocument/2006/relationships/slideLayout" Target="../slideLayouts/slideLayout2.xml"/><Relationship Id="rId2" Type="http://schemas.openxmlformats.org/officeDocument/2006/relationships/image" Target="../media/image35.gif"/><Relationship Id="rId3" Type="http://schemas.openxmlformats.org/officeDocument/2006/relationships/image" Target="../media/image36.gif"/><Relationship Id="rId6" Type="http://schemas.openxmlformats.org/officeDocument/2006/relationships/image" Target="../media/image3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43.wmf"/><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df"/><Relationship Id="rId4" Type="http://schemas.openxmlformats.org/officeDocument/2006/relationships/image" Target="../media/image5.pdf"/><Relationship Id="rId10" Type="http://schemas.openxmlformats.org/officeDocument/2006/relationships/image" Target="../media/image11.png"/><Relationship Id="rId5"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df"/><Relationship Id="rId9" Type="http://schemas.openxmlformats.org/officeDocument/2006/relationships/image" Target="../media/image10.png"/><Relationship Id="rId3" Type="http://schemas.openxmlformats.org/officeDocument/2006/relationships/image" Target="../media/image4.png"/><Relationship Id="rId6" Type="http://schemas.openxmlformats.org/officeDocument/2006/relationships/image" Target="../media/image7.pd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image" Target="../media/image12.gif"/><Relationship Id="rId3" Type="http://schemas.openxmlformats.org/officeDocument/2006/relationships/image" Target="../media/image13.gif"/><Relationship Id="rId5"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513" y="713628"/>
            <a:ext cx="6633004" cy="2268402"/>
          </a:xfrm>
        </p:spPr>
        <p:txBody>
          <a:bodyPr rtlCol="0">
            <a:normAutofit/>
          </a:bodyPr>
          <a:lstStyle/>
          <a:p>
            <a:pPr lvl="0" eaLnBrk="1" fontAlgn="auto" hangingPunct="1">
              <a:spcBef>
                <a:spcPct val="20000"/>
              </a:spcBef>
              <a:spcAft>
                <a:spcPts val="0"/>
              </a:spcAft>
              <a:defRPr/>
            </a:pPr>
            <a:r>
              <a:rPr lang="en-US" sz="6000" b="1" dirty="0" smtClean="0">
                <a:solidFill>
                  <a:schemeClr val="accent2">
                    <a:lumMod val="60000"/>
                    <a:lumOff val="40000"/>
                  </a:schemeClr>
                </a:solidFill>
                <a:effectLst>
                  <a:reflection blurRad="6350" stA="55000" endA="300" endPos="45500" dir="5400000" sy="-100000" algn="bl" rotWithShape="0"/>
                </a:effectLst>
                <a:ea typeface="+mj-ea"/>
                <a:cs typeface="+mj-cs"/>
              </a:rPr>
              <a:t>DCH</a:t>
            </a:r>
            <a:r>
              <a:rPr lang="en-US" dirty="0" smtClean="0">
                <a:ea typeface="+mj-ea"/>
                <a:cs typeface="+mj-cs"/>
              </a:rPr>
              <a:t/>
            </a:r>
            <a:br>
              <a:rPr lang="en-US" dirty="0" smtClean="0">
                <a:ea typeface="+mj-ea"/>
                <a:cs typeface="+mj-cs"/>
              </a:rPr>
            </a:br>
            <a:r>
              <a:rPr lang="en-US" dirty="0" err="1" smtClean="0">
                <a:ea typeface="+mj-ea"/>
                <a:cs typeface="+mj-cs"/>
              </a:rPr>
              <a:t>Attività</a:t>
            </a:r>
            <a:r>
              <a:rPr lang="en-US" dirty="0" smtClean="0">
                <a:ea typeface="+mj-ea"/>
                <a:cs typeface="+mj-cs"/>
              </a:rPr>
              <a:t/>
            </a:r>
            <a:br>
              <a:rPr lang="en-US" dirty="0" smtClean="0">
                <a:ea typeface="+mj-ea"/>
                <a:cs typeface="+mj-cs"/>
              </a:rPr>
            </a:br>
            <a:r>
              <a:rPr lang="en-US" dirty="0" err="1" smtClean="0">
                <a:ea typeface="+mj-ea"/>
                <a:cs typeface="+mj-cs"/>
              </a:rPr>
              <a:t>r</a:t>
            </a:r>
            <a:r>
              <a:rPr lang="en-US" dirty="0" err="1" smtClean="0">
                <a:ea typeface="+mj-ea"/>
                <a:cs typeface="+mj-cs"/>
              </a:rPr>
              <a:t>ichieste</a:t>
            </a:r>
            <a:r>
              <a:rPr lang="en-US" dirty="0" smtClean="0">
                <a:ea typeface="+mj-ea"/>
                <a:cs typeface="+mj-cs"/>
              </a:rPr>
              <a:t> 2010-2011</a:t>
            </a:r>
            <a:endParaRPr lang="en-US" dirty="0" smtClean="0">
              <a:ea typeface="+mj-ea"/>
              <a:cs typeface="+mj-cs"/>
            </a:endParaRPr>
          </a:p>
        </p:txBody>
      </p:sp>
      <p:sp>
        <p:nvSpPr>
          <p:cNvPr id="8" name="Subtitle 2"/>
          <p:cNvSpPr>
            <a:spLocks noGrp="1"/>
          </p:cNvSpPr>
          <p:nvPr>
            <p:ph type="subTitle" idx="1"/>
          </p:nvPr>
        </p:nvSpPr>
        <p:spPr>
          <a:xfrm>
            <a:off x="1493157" y="3338891"/>
            <a:ext cx="6400800" cy="2701925"/>
          </a:xfrm>
        </p:spPr>
        <p:txBody>
          <a:bodyPr>
            <a:normAutofit/>
          </a:bodyPr>
          <a:lstStyle/>
          <a:p>
            <a:pPr eaLnBrk="1" hangingPunct="1">
              <a:lnSpc>
                <a:spcPct val="90000"/>
              </a:lnSpc>
            </a:pPr>
            <a:r>
              <a:rPr lang="en-US" sz="2400" dirty="0" smtClean="0">
                <a:solidFill>
                  <a:srgbClr val="3366FF"/>
                </a:solidFill>
                <a:ea typeface="ＭＳ Ｐゴシック" pitchFamily="35" charset="-128"/>
                <a:cs typeface="ＭＳ Ｐゴシック" pitchFamily="35" charset="-128"/>
              </a:rPr>
              <a:t>Roma –</a:t>
            </a:r>
            <a:r>
              <a:rPr lang="en-US" sz="2400" dirty="0" smtClean="0">
                <a:solidFill>
                  <a:srgbClr val="3366FF"/>
                </a:solidFill>
                <a:ea typeface="ＭＳ Ｐゴシック" pitchFamily="35" charset="-128"/>
                <a:cs typeface="ＭＳ Ｐゴシック" pitchFamily="35" charset="-128"/>
              </a:rPr>
              <a:t> 9 </a:t>
            </a:r>
            <a:r>
              <a:rPr lang="en-US" sz="2400" dirty="0" err="1" smtClean="0">
                <a:solidFill>
                  <a:srgbClr val="3366FF"/>
                </a:solidFill>
                <a:ea typeface="ＭＳ Ｐゴシック" pitchFamily="35" charset="-128"/>
                <a:cs typeface="ＭＳ Ｐゴシック" pitchFamily="35" charset="-128"/>
              </a:rPr>
              <a:t>Luglio</a:t>
            </a:r>
            <a:r>
              <a:rPr lang="en-US" sz="2400" dirty="0" smtClean="0">
                <a:solidFill>
                  <a:srgbClr val="3366FF"/>
                </a:solidFill>
                <a:ea typeface="ＭＳ Ｐゴシック" pitchFamily="35" charset="-128"/>
                <a:cs typeface="ＭＳ Ｐゴシック" pitchFamily="35" charset="-128"/>
              </a:rPr>
              <a:t> </a:t>
            </a:r>
            <a:r>
              <a:rPr lang="en-US" sz="2400" dirty="0" smtClean="0">
                <a:solidFill>
                  <a:srgbClr val="3366FF"/>
                </a:solidFill>
                <a:ea typeface="ＭＳ Ｐゴシック" pitchFamily="35" charset="-128"/>
                <a:cs typeface="ＭＳ Ｐゴシック" pitchFamily="35" charset="-128"/>
              </a:rPr>
              <a:t>2010</a:t>
            </a:r>
          </a:p>
          <a:p>
            <a:pPr eaLnBrk="1" hangingPunct="1">
              <a:lnSpc>
                <a:spcPct val="90000"/>
              </a:lnSpc>
            </a:pPr>
            <a:endParaRPr lang="en-US" dirty="0" smtClean="0">
              <a:solidFill>
                <a:srgbClr val="898989"/>
              </a:solidFill>
              <a:ea typeface="ＭＳ Ｐゴシック" pitchFamily="35" charset="-128"/>
              <a:cs typeface="ＭＳ Ｐゴシック" pitchFamily="35" charset="-128"/>
            </a:endParaRPr>
          </a:p>
          <a:p>
            <a:pPr eaLnBrk="1" hangingPunct="1">
              <a:lnSpc>
                <a:spcPct val="90000"/>
              </a:lnSpc>
            </a:pPr>
            <a:r>
              <a:rPr lang="en-US" dirty="0" smtClean="0">
                <a:solidFill>
                  <a:schemeClr val="tx1"/>
                </a:solidFill>
                <a:ea typeface="ＭＳ Ｐゴシック" pitchFamily="35" charset="-128"/>
                <a:cs typeface="ＭＳ Ｐゴシック" pitchFamily="35" charset="-128"/>
              </a:rPr>
              <a:t>G. </a:t>
            </a:r>
            <a:r>
              <a:rPr lang="en-US" dirty="0" smtClean="0">
                <a:solidFill>
                  <a:schemeClr val="tx1"/>
                </a:solidFill>
                <a:ea typeface="ＭＳ Ｐゴシック" pitchFamily="35" charset="-128"/>
                <a:cs typeface="ＭＳ Ｐゴシック" pitchFamily="35" charset="-128"/>
              </a:rPr>
              <a:t>Finocchiaro</a:t>
            </a:r>
          </a:p>
          <a:p>
            <a:pPr eaLnBrk="1" hangingPunct="1">
              <a:lnSpc>
                <a:spcPct val="90000"/>
              </a:lnSpc>
            </a:pPr>
            <a:r>
              <a:rPr lang="en-US" sz="2400" dirty="0" smtClean="0">
                <a:solidFill>
                  <a:srgbClr val="898989"/>
                </a:solidFill>
                <a:ea typeface="ＭＳ Ｐゴシック" pitchFamily="35" charset="-128"/>
                <a:cs typeface="ＭＳ Ｐゴシック" pitchFamily="35" charset="-128"/>
              </a:rPr>
              <a:t>INFN-LNF</a:t>
            </a:r>
          </a:p>
          <a:p>
            <a:pPr eaLnBrk="1" hangingPunct="1">
              <a:lnSpc>
                <a:spcPct val="90000"/>
              </a:lnSpc>
            </a:pPr>
            <a:r>
              <a:rPr lang="en-US" sz="2400" dirty="0" smtClean="0">
                <a:solidFill>
                  <a:srgbClr val="898989"/>
                </a:solidFill>
                <a:ea typeface="ＭＳ Ｐゴシック" pitchFamily="35" charset="-128"/>
                <a:cs typeface="ＭＳ Ｐゴシック" pitchFamily="35" charset="-128"/>
              </a:rPr>
              <a:t>Representing the SuperB DCH group</a:t>
            </a:r>
          </a:p>
          <a:p>
            <a:pPr eaLnBrk="1" hangingPunct="1">
              <a:lnSpc>
                <a:spcPct val="90000"/>
              </a:lnSpc>
            </a:pPr>
            <a:r>
              <a:rPr lang="en-US" sz="2400" dirty="0" smtClean="0">
                <a:solidFill>
                  <a:srgbClr val="898989"/>
                </a:solidFill>
                <a:ea typeface="ＭＳ Ｐゴシック" pitchFamily="35" charset="-128"/>
                <a:cs typeface="ＭＳ Ｐゴシック" pitchFamily="35" charset="-128"/>
              </a:rPr>
              <a:t>LNF,</a:t>
            </a:r>
            <a:r>
              <a:rPr lang="en-US" sz="2400" dirty="0" smtClean="0">
                <a:solidFill>
                  <a:srgbClr val="898989"/>
                </a:solidFill>
                <a:ea typeface="ＭＳ Ｐゴシック" pitchFamily="35" charset="-128"/>
                <a:cs typeface="ＭＳ Ｐゴシック" pitchFamily="35" charset="-128"/>
              </a:rPr>
              <a:t> RM3, McGill</a:t>
            </a:r>
            <a:r>
              <a:rPr lang="en-US" sz="2400" dirty="0" smtClean="0">
                <a:solidFill>
                  <a:srgbClr val="898989"/>
                </a:solidFill>
                <a:ea typeface="ＭＳ Ｐゴシック" pitchFamily="35" charset="-128"/>
                <a:cs typeface="ＭＳ Ｐゴシック" pitchFamily="35" charset="-128"/>
              </a:rPr>
              <a:t>, Carleton, TRIUMF, UBC, </a:t>
            </a:r>
            <a:r>
              <a:rPr lang="en-US" sz="2400" dirty="0" err="1" smtClean="0">
                <a:solidFill>
                  <a:srgbClr val="898989"/>
                </a:solidFill>
                <a:ea typeface="ＭＳ Ｐゴシック" pitchFamily="35" charset="-128"/>
                <a:cs typeface="ＭＳ Ｐゴシック" pitchFamily="35" charset="-128"/>
              </a:rPr>
              <a:t>UVic</a:t>
            </a:r>
            <a:endParaRPr lang="en-US" sz="2400" dirty="0" smtClean="0">
              <a:solidFill>
                <a:srgbClr val="898989"/>
              </a:solidFill>
              <a:ea typeface="ＭＳ Ｐゴシック" pitchFamily="35" charset="-128"/>
              <a:cs typeface="ＭＳ Ｐゴシック" pitchFamily="35" charset="-128"/>
            </a:endParaRPr>
          </a:p>
          <a:p>
            <a:pPr eaLnBrk="1" hangingPunct="1">
              <a:lnSpc>
                <a:spcPct val="90000"/>
              </a:lnSpc>
            </a:pPr>
            <a:endParaRPr lang="en-US" sz="2400" dirty="0" smtClean="0">
              <a:solidFill>
                <a:srgbClr val="898989"/>
              </a:solidFill>
              <a:ea typeface="ＭＳ Ｐゴシック" pitchFamily="35" charset="-128"/>
              <a:cs typeface="ＭＳ Ｐゴシック" pitchFamily="35" charset="-128"/>
            </a:endParaRPr>
          </a:p>
          <a:p>
            <a:pPr eaLnBrk="1" hangingPunct="1">
              <a:lnSpc>
                <a:spcPct val="90000"/>
              </a:lnSpc>
            </a:pPr>
            <a:endParaRPr lang="en-US" sz="2400" dirty="0" smtClean="0">
              <a:solidFill>
                <a:srgbClr val="898989"/>
              </a:solidFill>
              <a:ea typeface="ＭＳ Ｐゴシック" pitchFamily="35" charset="-128"/>
              <a:cs typeface="ＭＳ Ｐゴシック" pitchFamily="35"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Celle </a:t>
            </a:r>
            <a:r>
              <a:rPr lang="en-US" dirty="0" err="1" smtClean="0"/>
              <a:t>rettangolari</a:t>
            </a:r>
            <a:r>
              <a:rPr lang="en-US" dirty="0" smtClean="0"/>
              <a:t>: </a:t>
            </a:r>
            <a:r>
              <a:rPr lang="en-US" dirty="0" err="1" smtClean="0"/>
              <a:t>u</a:t>
            </a:r>
            <a:r>
              <a:rPr lang="en-US" dirty="0" err="1" smtClean="0"/>
              <a:t>niformità</a:t>
            </a:r>
            <a:r>
              <a:rPr lang="en-US" dirty="0" smtClean="0"/>
              <a:t> </a:t>
            </a:r>
            <a:r>
              <a:rPr lang="en-US" dirty="0" err="1" smtClean="0"/>
              <a:t>di</a:t>
            </a:r>
            <a:r>
              <a:rPr lang="en-US" dirty="0" smtClean="0"/>
              <a:t> </a:t>
            </a:r>
            <a:r>
              <a:rPr lang="en-US" dirty="0" err="1" smtClean="0"/>
              <a:t>risposta</a:t>
            </a:r>
            <a:endParaRPr lang="en-US" dirty="0"/>
          </a:p>
        </p:txBody>
      </p:sp>
      <p:sp>
        <p:nvSpPr>
          <p:cNvPr id="3" name="Content Placeholder 2"/>
          <p:cNvSpPr>
            <a:spLocks noGrp="1"/>
          </p:cNvSpPr>
          <p:nvPr>
            <p:ph idx="1"/>
          </p:nvPr>
        </p:nvSpPr>
        <p:spPr/>
        <p:txBody>
          <a:bodyPr/>
          <a:lstStyle/>
          <a:p>
            <a:r>
              <a:rPr lang="en-US" sz="2800" dirty="0" smtClean="0"/>
              <a:t>In </a:t>
            </a:r>
            <a:r>
              <a:rPr lang="en-US" sz="2800" i="1" dirty="0" smtClean="0"/>
              <a:t>BABAR </a:t>
            </a:r>
            <a:r>
              <a:rPr lang="en-US" sz="2800" dirty="0" err="1" smtClean="0"/>
              <a:t>si</a:t>
            </a:r>
            <a:r>
              <a:rPr lang="en-US" sz="2800" dirty="0" smtClean="0"/>
              <a:t> </a:t>
            </a:r>
            <a:r>
              <a:rPr lang="en-US" sz="2800" dirty="0" err="1" smtClean="0"/>
              <a:t>scelse</a:t>
            </a:r>
            <a:r>
              <a:rPr lang="en-US" sz="2800" dirty="0" smtClean="0"/>
              <a:t> </a:t>
            </a:r>
            <a:r>
              <a:rPr lang="en-US" sz="2800" dirty="0" err="1" smtClean="0"/>
              <a:t>una</a:t>
            </a:r>
            <a:r>
              <a:rPr lang="en-US" sz="2800" dirty="0" smtClean="0"/>
              <a:t> </a:t>
            </a:r>
            <a:r>
              <a:rPr lang="en-US" sz="2800" dirty="0" err="1" smtClean="0"/>
              <a:t>struttura</a:t>
            </a:r>
            <a:r>
              <a:rPr lang="en-US" sz="2800" dirty="0" smtClean="0"/>
              <a:t> a </a:t>
            </a:r>
            <a:r>
              <a:rPr lang="en-US" sz="2800" dirty="0" err="1" smtClean="0"/>
              <a:t>celle</a:t>
            </a:r>
            <a:r>
              <a:rPr lang="en-US" sz="2800" dirty="0" smtClean="0"/>
              <a:t> </a:t>
            </a:r>
            <a:r>
              <a:rPr lang="en-US" sz="2800" dirty="0" err="1" smtClean="0"/>
              <a:t>esagonali</a:t>
            </a:r>
            <a:r>
              <a:rPr lang="en-US" sz="2800" dirty="0" smtClean="0"/>
              <a:t> </a:t>
            </a:r>
            <a:r>
              <a:rPr lang="en-US" sz="2800" dirty="0" err="1" smtClean="0"/>
              <a:t>perché</a:t>
            </a:r>
            <a:r>
              <a:rPr lang="en-US" sz="2800" dirty="0" smtClean="0"/>
              <a:t> “</a:t>
            </a:r>
            <a:r>
              <a:rPr lang="en-US" sz="2800" dirty="0" err="1" smtClean="0"/>
              <a:t>più</a:t>
            </a:r>
            <a:r>
              <a:rPr lang="en-US" sz="2800" dirty="0" smtClean="0"/>
              <a:t> </a:t>
            </a:r>
            <a:r>
              <a:rPr lang="en-US" sz="2800" dirty="0" err="1" smtClean="0"/>
              <a:t>simmetrica</a:t>
            </a:r>
            <a:r>
              <a:rPr lang="en-US" sz="2800" dirty="0" smtClean="0"/>
              <a:t>”</a:t>
            </a:r>
          </a:p>
          <a:p>
            <a:pPr lvl="1"/>
            <a:r>
              <a:rPr lang="en-US" sz="2400" dirty="0" smtClean="0"/>
              <a:t>In </a:t>
            </a:r>
            <a:r>
              <a:rPr lang="en-US" sz="2400" dirty="0" err="1" smtClean="0"/>
              <a:t>realtà</a:t>
            </a:r>
            <a:r>
              <a:rPr lang="en-US" sz="2400" dirty="0" smtClean="0"/>
              <a:t>, con la </a:t>
            </a:r>
            <a:r>
              <a:rPr lang="en-US" sz="2400" dirty="0" err="1" smtClean="0"/>
              <a:t>struttura</a:t>
            </a:r>
            <a:r>
              <a:rPr lang="en-US" sz="2400" dirty="0" smtClean="0"/>
              <a:t>  a </a:t>
            </a:r>
            <a:r>
              <a:rPr lang="en-US" sz="2400" dirty="0" err="1" smtClean="0"/>
              <a:t>superlayer</a:t>
            </a:r>
            <a:r>
              <a:rPr lang="en-US" sz="2400" dirty="0" smtClean="0"/>
              <a:t> </a:t>
            </a:r>
            <a:r>
              <a:rPr lang="en-US" sz="2400" dirty="0" err="1" smtClean="0"/>
              <a:t>della</a:t>
            </a:r>
            <a:r>
              <a:rPr lang="en-US" sz="2400" dirty="0" smtClean="0"/>
              <a:t> camera </a:t>
            </a:r>
            <a:r>
              <a:rPr lang="en-US" sz="2400" dirty="0" err="1" smtClean="0"/>
              <a:t>di</a:t>
            </a:r>
            <a:r>
              <a:rPr lang="en-US" sz="2400" dirty="0" smtClean="0"/>
              <a:t> BABAR, la </a:t>
            </a:r>
            <a:r>
              <a:rPr lang="en-US" sz="2400" dirty="0" err="1" smtClean="0"/>
              <a:t>simmetria</a:t>
            </a:r>
            <a:r>
              <a:rPr lang="en-US" sz="2400" dirty="0" smtClean="0"/>
              <a:t> </a:t>
            </a:r>
            <a:r>
              <a:rPr lang="en-US" sz="2400" dirty="0" err="1" smtClean="0"/>
              <a:t>dei</a:t>
            </a:r>
            <a:r>
              <a:rPr lang="en-US" sz="2400" dirty="0" smtClean="0"/>
              <a:t> 2 layer </a:t>
            </a:r>
            <a:r>
              <a:rPr lang="en-US" sz="2400" dirty="0" err="1" smtClean="0"/>
              <a:t>esterni</a:t>
            </a:r>
            <a:r>
              <a:rPr lang="en-US" sz="2400" dirty="0" smtClean="0"/>
              <a:t> </a:t>
            </a:r>
            <a:r>
              <a:rPr lang="en-US" sz="2400" dirty="0" err="1" smtClean="0"/>
              <a:t>di</a:t>
            </a:r>
            <a:r>
              <a:rPr lang="en-US" sz="2400" dirty="0" smtClean="0"/>
              <a:t> </a:t>
            </a:r>
            <a:r>
              <a:rPr lang="en-US" sz="2400" dirty="0" err="1" smtClean="0"/>
              <a:t>ciascun</a:t>
            </a:r>
            <a:r>
              <a:rPr lang="en-US" sz="2400" dirty="0" smtClean="0"/>
              <a:t> </a:t>
            </a:r>
            <a:r>
              <a:rPr lang="en-US" sz="2400" dirty="0" err="1" smtClean="0"/>
              <a:t>superlayer</a:t>
            </a:r>
            <a:r>
              <a:rPr lang="en-US" sz="2400" dirty="0" smtClean="0"/>
              <a:t> </a:t>
            </a:r>
            <a:r>
              <a:rPr lang="en-US" sz="2400" dirty="0" err="1" smtClean="0"/>
              <a:t>da</a:t>
            </a:r>
            <a:r>
              <a:rPr lang="en-US" sz="2400" dirty="0" smtClean="0"/>
              <a:t> 4 </a:t>
            </a:r>
            <a:r>
              <a:rPr lang="en-US" sz="2400" dirty="0" err="1" smtClean="0"/>
              <a:t>è</a:t>
            </a:r>
            <a:r>
              <a:rPr lang="en-US" sz="2400" dirty="0" smtClean="0"/>
              <a:t> solo </a:t>
            </a:r>
            <a:r>
              <a:rPr lang="en-US" sz="2400" dirty="0" err="1" smtClean="0"/>
              <a:t>approssimata</a:t>
            </a:r>
            <a:r>
              <a:rPr lang="en-US" sz="2400" dirty="0" smtClean="0"/>
              <a:t>, </a:t>
            </a:r>
            <a:r>
              <a:rPr lang="en-US" sz="2400" dirty="0" err="1" smtClean="0"/>
              <a:t>da</a:t>
            </a:r>
            <a:r>
              <a:rPr lang="en-US" sz="2400" dirty="0" smtClean="0"/>
              <a:t> </a:t>
            </a:r>
            <a:r>
              <a:rPr lang="en-US" sz="2400" dirty="0" err="1" smtClean="0"/>
              <a:t>fili</a:t>
            </a:r>
            <a:r>
              <a:rPr lang="en-US" sz="2400" dirty="0" smtClean="0"/>
              <a:t> </a:t>
            </a:r>
            <a:r>
              <a:rPr lang="en-US" sz="2400" dirty="0" err="1" smtClean="0"/>
              <a:t>di</a:t>
            </a:r>
            <a:r>
              <a:rPr lang="en-US" sz="2400" dirty="0" smtClean="0"/>
              <a:t> </a:t>
            </a:r>
            <a:r>
              <a:rPr lang="en-US" sz="2400" dirty="0" err="1" smtClean="0"/>
              <a:t>guardia</a:t>
            </a:r>
            <a:r>
              <a:rPr lang="en-US" sz="2400" dirty="0" smtClean="0"/>
              <a:t> (</a:t>
            </a:r>
            <a:r>
              <a:rPr lang="en-US" sz="2400" dirty="0" err="1" smtClean="0"/>
              <a:t>che</a:t>
            </a:r>
            <a:r>
              <a:rPr lang="en-US" sz="2400" dirty="0" smtClean="0"/>
              <a:t> </a:t>
            </a:r>
            <a:r>
              <a:rPr lang="en-US" sz="2400" dirty="0" err="1" smtClean="0"/>
              <a:t>introducono</a:t>
            </a:r>
            <a:r>
              <a:rPr lang="en-US" sz="2400" dirty="0" smtClean="0"/>
              <a:t> </a:t>
            </a:r>
            <a:r>
              <a:rPr lang="en-US" sz="2400" dirty="0" err="1" smtClean="0"/>
              <a:t>essi</a:t>
            </a:r>
            <a:r>
              <a:rPr lang="en-US" sz="2400" dirty="0" smtClean="0"/>
              <a:t> </a:t>
            </a:r>
            <a:r>
              <a:rPr lang="en-US" sz="2400" dirty="0" err="1" smtClean="0"/>
              <a:t>stessi</a:t>
            </a:r>
            <a:r>
              <a:rPr lang="en-US" sz="2400" dirty="0" smtClean="0"/>
              <a:t> </a:t>
            </a:r>
            <a:r>
              <a:rPr lang="en-US" sz="2400" dirty="0" err="1" smtClean="0"/>
              <a:t>materiale</a:t>
            </a:r>
            <a:r>
              <a:rPr lang="en-US" sz="2400" dirty="0" smtClean="0"/>
              <a:t>)</a:t>
            </a:r>
          </a:p>
          <a:p>
            <a:r>
              <a:rPr lang="en-US" sz="2800" dirty="0" smtClean="0"/>
              <a:t>Celle </a:t>
            </a:r>
            <a:r>
              <a:rPr lang="en-US" sz="2800" dirty="0" err="1" smtClean="0"/>
              <a:t>rettangolari</a:t>
            </a:r>
            <a:endParaRPr lang="en-US" sz="2800" dirty="0" smtClean="0"/>
          </a:p>
          <a:p>
            <a:pPr lvl="1"/>
            <a:r>
              <a:rPr lang="en-US" sz="2400" dirty="0" smtClean="0"/>
              <a:t>non </a:t>
            </a:r>
            <a:r>
              <a:rPr lang="en-US" sz="2400" dirty="0" err="1" smtClean="0"/>
              <a:t>richiedono</a:t>
            </a:r>
            <a:r>
              <a:rPr lang="en-US" sz="2400" dirty="0" smtClean="0"/>
              <a:t> </a:t>
            </a:r>
            <a:r>
              <a:rPr lang="en-US" sz="2400" dirty="0" err="1" smtClean="0"/>
              <a:t>fili</a:t>
            </a:r>
            <a:r>
              <a:rPr lang="en-US" sz="2400" dirty="0" smtClean="0"/>
              <a:t> </a:t>
            </a:r>
            <a:r>
              <a:rPr lang="en-US" sz="2400" dirty="0" err="1" smtClean="0"/>
              <a:t>di</a:t>
            </a:r>
            <a:r>
              <a:rPr lang="en-US" sz="2400" dirty="0" smtClean="0"/>
              <a:t> </a:t>
            </a:r>
            <a:r>
              <a:rPr lang="en-US" sz="2400" dirty="0" err="1" smtClean="0"/>
              <a:t>guardia</a:t>
            </a:r>
            <a:r>
              <a:rPr lang="en-US" sz="2400" dirty="0" smtClean="0"/>
              <a:t> </a:t>
            </a:r>
            <a:r>
              <a:rPr lang="en-US" sz="2400" dirty="0" err="1" smtClean="0"/>
              <a:t>nelle</a:t>
            </a:r>
            <a:r>
              <a:rPr lang="en-US" sz="2400" dirty="0" smtClean="0"/>
              <a:t> </a:t>
            </a:r>
            <a:r>
              <a:rPr lang="en-US" sz="2400" dirty="0" err="1" smtClean="0"/>
              <a:t>transizioni</a:t>
            </a:r>
            <a:r>
              <a:rPr lang="en-US" sz="2400" dirty="0" smtClean="0"/>
              <a:t> stereo-stereo (</a:t>
            </a:r>
            <a:r>
              <a:rPr lang="en-US" sz="2400" dirty="0" err="1" smtClean="0"/>
              <a:t>e</a:t>
            </a:r>
            <a:r>
              <a:rPr lang="en-US" sz="2400" dirty="0" smtClean="0"/>
              <a:t> </a:t>
            </a:r>
            <a:r>
              <a:rPr lang="en-US" sz="2400" dirty="0" err="1" smtClean="0"/>
              <a:t>forse</a:t>
            </a:r>
            <a:r>
              <a:rPr lang="en-US" sz="2400" dirty="0" smtClean="0"/>
              <a:t> </a:t>
            </a:r>
            <a:r>
              <a:rPr lang="en-US" sz="2400" dirty="0" err="1" smtClean="0"/>
              <a:t>neanche</a:t>
            </a:r>
            <a:r>
              <a:rPr lang="en-US" sz="2400" dirty="0" smtClean="0"/>
              <a:t> stereo-</a:t>
            </a:r>
            <a:r>
              <a:rPr lang="en-US" sz="2400" dirty="0" err="1" smtClean="0"/>
              <a:t>assiale</a:t>
            </a:r>
            <a:r>
              <a:rPr lang="en-US" sz="2400" dirty="0" smtClean="0"/>
              <a:t>)</a:t>
            </a:r>
          </a:p>
          <a:p>
            <a:pPr lvl="1"/>
            <a:r>
              <a:rPr lang="en-US" sz="2400" dirty="0" err="1" smtClean="0"/>
              <a:t>avrebbero</a:t>
            </a:r>
            <a:r>
              <a:rPr lang="en-US" sz="2400" dirty="0" smtClean="0"/>
              <a:t> </a:t>
            </a:r>
            <a:r>
              <a:rPr lang="en-US" sz="2400" dirty="0" err="1" smtClean="0"/>
              <a:t>veramente</a:t>
            </a:r>
            <a:r>
              <a:rPr lang="en-US" sz="2400" dirty="0" smtClean="0"/>
              <a:t> </a:t>
            </a:r>
            <a:r>
              <a:rPr lang="en-US" sz="2400" dirty="0" err="1" smtClean="0"/>
              <a:t>risposta</a:t>
            </a:r>
            <a:r>
              <a:rPr lang="en-US" sz="2400" dirty="0" smtClean="0"/>
              <a:t> non </a:t>
            </a:r>
            <a:r>
              <a:rPr lang="en-US" sz="2400" dirty="0" err="1" smtClean="0"/>
              <a:t>uniforme</a:t>
            </a:r>
            <a:r>
              <a:rPr lang="en-US" sz="2400" dirty="0" smtClean="0"/>
              <a:t>? </a:t>
            </a:r>
            <a:endParaRPr lang="en-US" sz="2400" dirty="0"/>
          </a:p>
        </p:txBody>
      </p:sp>
      <p:sp>
        <p:nvSpPr>
          <p:cNvPr id="4" name="Date Placeholder 3"/>
          <p:cNvSpPr>
            <a:spLocks noGrp="1"/>
          </p:cNvSpPr>
          <p:nvPr>
            <p:ph type="dt" sz="half"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95496B2F-6B93-664F-9990-BEBA315206EF}"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8067" y="71499"/>
            <a:ext cx="6505692" cy="709770"/>
          </a:xfrm>
        </p:spPr>
        <p:txBody>
          <a:bodyPr/>
          <a:lstStyle/>
          <a:p>
            <a:pPr algn="l" eaLnBrk="1" hangingPunct="1"/>
            <a:r>
              <a:rPr lang="en-US" sz="3200" b="1" dirty="0" smtClean="0">
                <a:solidFill>
                  <a:srgbClr val="3366FF"/>
                </a:solidFill>
                <a:ea typeface="ＭＳ Ｐゴシック" pitchFamily="-112" charset="-128"/>
                <a:cs typeface="ＭＳ Ｐゴシック" pitchFamily="-112" charset="-128"/>
              </a:rPr>
              <a:t>Cell layout studies: stereo-stereo and stereo-axial transitions</a:t>
            </a: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43F3AD48-D600-F94B-B0AA-2F419B0DDAE0}" type="slidenum">
              <a:rPr lang="en-US"/>
              <a:pPr>
                <a:defRPr/>
              </a:pPr>
              <a:t>11</a:t>
            </a:fld>
            <a:endParaRPr lang="en-US"/>
          </a:p>
        </p:txBody>
      </p:sp>
      <p:pic>
        <p:nvPicPr>
          <p:cNvPr id="10" name="Picture 9"/>
          <p:cNvPicPr>
            <a:picLocks noChangeAspect="1"/>
          </p:cNvPicPr>
          <p:nvPr/>
        </p:nvPicPr>
        <p:blipFill>
          <a:blip r:embed="rId2"/>
          <a:stretch>
            <a:fillRect/>
          </a:stretch>
        </p:blipFill>
        <p:spPr>
          <a:xfrm>
            <a:off x="522973" y="911932"/>
            <a:ext cx="2644775" cy="1987550"/>
          </a:xfrm>
          <a:prstGeom prst="rect">
            <a:avLst/>
          </a:prstGeom>
        </p:spPr>
      </p:pic>
      <p:sp>
        <p:nvSpPr>
          <p:cNvPr id="11" name="TextBox 10"/>
          <p:cNvSpPr txBox="1"/>
          <p:nvPr/>
        </p:nvSpPr>
        <p:spPr>
          <a:xfrm>
            <a:off x="5092622" y="585251"/>
            <a:ext cx="3598455" cy="646331"/>
          </a:xfrm>
          <a:prstGeom prst="rect">
            <a:avLst/>
          </a:prstGeom>
          <a:noFill/>
        </p:spPr>
        <p:txBody>
          <a:bodyPr wrap="square" rtlCol="0">
            <a:spAutoFit/>
          </a:bodyPr>
          <a:lstStyle/>
          <a:p>
            <a:r>
              <a:rPr lang="en-US" dirty="0" smtClean="0"/>
              <a:t>Square (rectangular) cell confirmed to be better than hex </a:t>
            </a:r>
            <a:endParaRPr lang="en-US" dirty="0"/>
          </a:p>
        </p:txBody>
      </p:sp>
      <p:pic>
        <p:nvPicPr>
          <p:cNvPr id="12" name="Picture 11"/>
          <p:cNvPicPr>
            <a:picLocks noChangeAspect="1"/>
          </p:cNvPicPr>
          <p:nvPr/>
        </p:nvPicPr>
        <p:blipFill>
          <a:blip r:embed="rId3"/>
          <a:srcRect l="2811" r="3400" b="9624"/>
          <a:stretch>
            <a:fillRect/>
          </a:stretch>
        </p:blipFill>
        <p:spPr>
          <a:xfrm>
            <a:off x="4681724" y="3092796"/>
            <a:ext cx="4173686" cy="2355235"/>
          </a:xfrm>
          <a:prstGeom prst="rect">
            <a:avLst/>
          </a:prstGeom>
        </p:spPr>
      </p:pic>
      <p:pic>
        <p:nvPicPr>
          <p:cNvPr id="13" name="Picture 12"/>
          <p:cNvPicPr>
            <a:picLocks noChangeAspect="1"/>
          </p:cNvPicPr>
          <p:nvPr/>
        </p:nvPicPr>
        <p:blipFill>
          <a:blip r:embed="rId4"/>
          <a:srcRect b="21841"/>
          <a:stretch>
            <a:fillRect/>
          </a:stretch>
        </p:blipFill>
        <p:spPr>
          <a:xfrm>
            <a:off x="209706" y="2812643"/>
            <a:ext cx="4246880" cy="1794648"/>
          </a:xfrm>
          <a:prstGeom prst="rect">
            <a:avLst/>
          </a:prstGeom>
        </p:spPr>
      </p:pic>
      <p:pic>
        <p:nvPicPr>
          <p:cNvPr id="14" name="Picture 13"/>
          <p:cNvPicPr>
            <a:picLocks noChangeAspect="1"/>
          </p:cNvPicPr>
          <p:nvPr/>
        </p:nvPicPr>
        <p:blipFill>
          <a:blip r:embed="rId5"/>
          <a:stretch>
            <a:fillRect/>
          </a:stretch>
        </p:blipFill>
        <p:spPr>
          <a:xfrm>
            <a:off x="4613634" y="1568449"/>
            <a:ext cx="4150360" cy="1488440"/>
          </a:xfrm>
          <a:prstGeom prst="rect">
            <a:avLst/>
          </a:prstGeom>
        </p:spPr>
      </p:pic>
      <p:pic>
        <p:nvPicPr>
          <p:cNvPr id="15" name="Picture 14"/>
          <p:cNvPicPr>
            <a:picLocks noChangeAspect="1"/>
          </p:cNvPicPr>
          <p:nvPr/>
        </p:nvPicPr>
        <p:blipFill>
          <a:blip r:embed="rId6"/>
          <a:stretch>
            <a:fillRect/>
          </a:stretch>
        </p:blipFill>
        <p:spPr>
          <a:xfrm>
            <a:off x="224118" y="4592138"/>
            <a:ext cx="4251960" cy="20878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4435" y="153687"/>
            <a:ext cx="7332133" cy="1043743"/>
          </a:xfrm>
        </p:spPr>
        <p:txBody>
          <a:bodyPr/>
          <a:lstStyle/>
          <a:p>
            <a:r>
              <a:rPr lang="en-US" dirty="0" smtClean="0">
                <a:solidFill>
                  <a:srgbClr val="FF0000"/>
                </a:solidFill>
              </a:rPr>
              <a:t>L</a:t>
            </a:r>
            <a:r>
              <a:rPr lang="en-US" dirty="0" smtClean="0">
                <a:solidFill>
                  <a:srgbClr val="FF0000"/>
                </a:solidFill>
              </a:rPr>
              <a:t>ayout </a:t>
            </a:r>
            <a:r>
              <a:rPr lang="en-US" dirty="0" err="1" smtClean="0">
                <a:solidFill>
                  <a:srgbClr val="FF0000"/>
                </a:solidFill>
              </a:rPr>
              <a:t>di</a:t>
            </a:r>
            <a:r>
              <a:rPr lang="en-US" dirty="0" smtClean="0">
                <a:solidFill>
                  <a:srgbClr val="FF0000"/>
                </a:solidFill>
              </a:rPr>
              <a:t> </a:t>
            </a:r>
            <a:r>
              <a:rPr lang="en-US" dirty="0" err="1" smtClean="0">
                <a:solidFill>
                  <a:srgbClr val="FF0000"/>
                </a:solidFill>
              </a:rPr>
              <a:t>cella</a:t>
            </a:r>
            <a:r>
              <a:rPr lang="en-US" dirty="0" smtClean="0">
                <a:solidFill>
                  <a:srgbClr val="FF0000"/>
                </a:solidFill>
              </a:rPr>
              <a:t> </a:t>
            </a:r>
            <a:r>
              <a:rPr lang="en-US" dirty="0" err="1" smtClean="0">
                <a:solidFill>
                  <a:srgbClr val="FF0000"/>
                </a:solidFill>
              </a:rPr>
              <a:t>e</a:t>
            </a:r>
            <a:r>
              <a:rPr lang="en-US" dirty="0" smtClean="0">
                <a:solidFill>
                  <a:srgbClr val="FF0000"/>
                </a:solidFill>
              </a:rPr>
              <a:t> </a:t>
            </a:r>
            <a:r>
              <a:rPr lang="en-US" dirty="0" err="1" smtClean="0">
                <a:solidFill>
                  <a:srgbClr val="FF0000"/>
                </a:solidFill>
              </a:rPr>
              <a:t>miscela</a:t>
            </a:r>
            <a:r>
              <a:rPr lang="en-US" dirty="0" smtClean="0">
                <a:solidFill>
                  <a:srgbClr val="FF0000"/>
                </a:solidFill>
              </a:rPr>
              <a:t> </a:t>
            </a:r>
            <a:r>
              <a:rPr lang="en-US" dirty="0" err="1" smtClean="0">
                <a:solidFill>
                  <a:srgbClr val="FF0000"/>
                </a:solidFill>
              </a:rPr>
              <a:t>di</a:t>
            </a:r>
            <a:r>
              <a:rPr lang="en-US" dirty="0" smtClean="0">
                <a:solidFill>
                  <a:srgbClr val="FF0000"/>
                </a:solidFill>
              </a:rPr>
              <a:t> gas: </a:t>
            </a:r>
            <a:r>
              <a:rPr lang="en-US" dirty="0" err="1" smtClean="0">
                <a:solidFill>
                  <a:srgbClr val="FF0000"/>
                </a:solidFill>
              </a:rPr>
              <a:t>conclusioni</a:t>
            </a:r>
            <a:r>
              <a:rPr lang="en-US" dirty="0" smtClean="0">
                <a:solidFill>
                  <a:srgbClr val="FF0000"/>
                </a:solidFill>
              </a:rPr>
              <a:t> </a:t>
            </a:r>
            <a:r>
              <a:rPr lang="en-US" dirty="0" err="1" smtClean="0">
                <a:solidFill>
                  <a:srgbClr val="FF0000"/>
                </a:solidFill>
              </a:rPr>
              <a:t>preliminari</a:t>
            </a:r>
            <a:endParaRPr lang="en-US" dirty="0" smtClean="0">
              <a:solidFill>
                <a:srgbClr val="FF0000"/>
              </a:solidFill>
            </a:endParaRPr>
          </a:p>
        </p:txBody>
      </p:sp>
      <p:sp>
        <p:nvSpPr>
          <p:cNvPr id="4" name="Date Placeholder 3"/>
          <p:cNvSpPr>
            <a:spLocks noGrp="1"/>
          </p:cNvSpPr>
          <p:nvPr>
            <p:ph type="dt" sz="quarter" idx="10"/>
          </p:nvPr>
        </p:nvSpPr>
        <p:spPr/>
        <p:txBody>
          <a:bodyPr/>
          <a:lstStyle/>
          <a:p>
            <a:r>
              <a:rPr lang="en-US" smtClean="0"/>
              <a:t>09-07-2010</a:t>
            </a:r>
            <a:endParaRPr lang="en-US"/>
          </a:p>
        </p:txBody>
      </p:sp>
      <p:sp>
        <p:nvSpPr>
          <p:cNvPr id="5" name="Footer Placeholder 4"/>
          <p:cNvSpPr>
            <a:spLocks noGrp="1"/>
          </p:cNvSpPr>
          <p:nvPr>
            <p:ph type="ftr" sz="quarter" idx="11"/>
          </p:nvPr>
        </p:nvSpPr>
        <p:spPr/>
        <p:txBody>
          <a:bodyPr/>
          <a:lstStyle/>
          <a:p>
            <a:r>
              <a:rPr lang="en-US" smtClean="0"/>
              <a:t>DCH: stato &amp; richieste 2010-2011</a:t>
            </a:r>
            <a:endParaRPr lang="en-US"/>
          </a:p>
        </p:txBody>
      </p:sp>
      <p:sp>
        <p:nvSpPr>
          <p:cNvPr id="6" name="Slide Number Placeholder 5"/>
          <p:cNvSpPr>
            <a:spLocks noGrp="1"/>
          </p:cNvSpPr>
          <p:nvPr>
            <p:ph type="sldNum" sz="quarter" idx="12"/>
          </p:nvPr>
        </p:nvSpPr>
        <p:spPr/>
        <p:txBody>
          <a:bodyPr/>
          <a:lstStyle/>
          <a:p>
            <a:fld id="{43F3AD48-D600-F94B-B0AA-2F419B0DDAE0}" type="slidenum">
              <a:rPr lang="en-US" smtClean="0"/>
              <a:pPr/>
              <a:t>12</a:t>
            </a:fld>
            <a:endParaRPr lang="en-US"/>
          </a:p>
        </p:txBody>
      </p:sp>
      <p:sp>
        <p:nvSpPr>
          <p:cNvPr id="23618" name="TextBox 12"/>
          <p:cNvSpPr txBox="1">
            <a:spLocks noChangeArrowheads="1"/>
          </p:cNvSpPr>
          <p:nvPr/>
        </p:nvSpPr>
        <p:spPr bwMode="auto">
          <a:xfrm>
            <a:off x="338667" y="1574805"/>
            <a:ext cx="8636000" cy="4154983"/>
          </a:xfrm>
          <a:prstGeom prst="rect">
            <a:avLst/>
          </a:prstGeom>
          <a:noFill/>
          <a:ln w="9525">
            <a:noFill/>
            <a:miter lim="800000"/>
            <a:headEnd/>
            <a:tailEnd/>
          </a:ln>
        </p:spPr>
        <p:txBody>
          <a:bodyPr wrap="square">
            <a:prstTxWarp prst="textNoShape">
              <a:avLst/>
            </a:prstTxWarp>
            <a:spAutoFit/>
          </a:bodyPr>
          <a:lstStyle/>
          <a:p>
            <a:pPr>
              <a:buClr>
                <a:srgbClr val="FF0000"/>
              </a:buClr>
              <a:buFont typeface="Arial" pitchFamily="-112" charset="0"/>
              <a:buChar char="•"/>
            </a:pPr>
            <a:r>
              <a:rPr lang="en-US" sz="2400" dirty="0" smtClean="0"/>
              <a:t> Celle </a:t>
            </a:r>
            <a:r>
              <a:rPr lang="en-US" sz="2400" dirty="0" err="1" smtClean="0"/>
              <a:t>rettangolari</a:t>
            </a:r>
            <a:r>
              <a:rPr lang="en-US" sz="2400" dirty="0" smtClean="0"/>
              <a:t> con </a:t>
            </a:r>
            <a:r>
              <a:rPr lang="en-US" sz="2400" dirty="0" err="1" smtClean="0"/>
              <a:t>rapporto</a:t>
            </a:r>
            <a:r>
              <a:rPr lang="en-US" sz="2400" dirty="0" smtClean="0"/>
              <a:t> </a:t>
            </a:r>
            <a:r>
              <a:rPr lang="en-US" sz="2400" dirty="0" err="1" smtClean="0"/>
              <a:t>fili</a:t>
            </a:r>
            <a:r>
              <a:rPr lang="en-US" sz="2400" dirty="0" smtClean="0"/>
              <a:t> </a:t>
            </a:r>
            <a:r>
              <a:rPr lang="en-US" sz="2400" dirty="0" err="1" smtClean="0"/>
              <a:t>di</a:t>
            </a:r>
            <a:r>
              <a:rPr lang="en-US" sz="2400" dirty="0" smtClean="0"/>
              <a:t> sense/campo 3</a:t>
            </a:r>
            <a:r>
              <a:rPr lang="en-US" sz="2400" dirty="0" smtClean="0"/>
              <a:t>:</a:t>
            </a:r>
            <a:r>
              <a:rPr lang="en-US" sz="2400" dirty="0" smtClean="0"/>
              <a:t>1 </a:t>
            </a:r>
            <a:r>
              <a:rPr lang="en-US" sz="2400" dirty="0" err="1" smtClean="0"/>
              <a:t>e</a:t>
            </a:r>
            <a:r>
              <a:rPr lang="en-US" sz="2400" dirty="0" smtClean="0"/>
              <a:t> </a:t>
            </a:r>
            <a:r>
              <a:rPr lang="en-US" sz="2400" dirty="0" err="1" smtClean="0"/>
              <a:t>fili</a:t>
            </a:r>
            <a:r>
              <a:rPr lang="en-US" sz="2400" dirty="0" smtClean="0"/>
              <a:t> </a:t>
            </a:r>
            <a:r>
              <a:rPr lang="en-US" sz="2400" dirty="0" err="1" smtClean="0"/>
              <a:t>di</a:t>
            </a:r>
            <a:r>
              <a:rPr lang="en-US" sz="2400" dirty="0" smtClean="0"/>
              <a:t> campo non </a:t>
            </a:r>
            <a:r>
              <a:rPr lang="en-US" sz="2400" dirty="0" err="1" smtClean="0"/>
              <a:t>placcati</a:t>
            </a:r>
            <a:r>
              <a:rPr lang="en-US" sz="2400" dirty="0" smtClean="0"/>
              <a:t> </a:t>
            </a:r>
            <a:r>
              <a:rPr lang="en-US" sz="2400" dirty="0" err="1" smtClean="0"/>
              <a:t>d’oro</a:t>
            </a:r>
            <a:r>
              <a:rPr lang="en-US" sz="2400" dirty="0" smtClean="0"/>
              <a:t> </a:t>
            </a:r>
            <a:r>
              <a:rPr lang="en-US" sz="2400" dirty="0" err="1" smtClean="0"/>
              <a:t>permetterebbero</a:t>
            </a:r>
            <a:r>
              <a:rPr lang="en-US" sz="2400" dirty="0" smtClean="0"/>
              <a:t> </a:t>
            </a:r>
            <a:r>
              <a:rPr lang="en-US" sz="2400" dirty="0" err="1" smtClean="0"/>
              <a:t>una</a:t>
            </a:r>
            <a:r>
              <a:rPr lang="en-US" sz="2400" dirty="0" smtClean="0"/>
              <a:t> </a:t>
            </a:r>
            <a:r>
              <a:rPr lang="en-US" sz="2400" dirty="0" err="1" smtClean="0"/>
              <a:t>riduzione</a:t>
            </a:r>
            <a:r>
              <a:rPr lang="en-US" sz="2400" dirty="0" smtClean="0"/>
              <a:t> </a:t>
            </a:r>
            <a:r>
              <a:rPr lang="en-US" sz="2400" dirty="0" err="1" smtClean="0"/>
              <a:t>considerevole</a:t>
            </a:r>
            <a:r>
              <a:rPr lang="en-US" sz="2400" dirty="0" smtClean="0"/>
              <a:t> del </a:t>
            </a:r>
            <a:r>
              <a:rPr lang="en-US" sz="2400" dirty="0" err="1" smtClean="0"/>
              <a:t>materiale</a:t>
            </a:r>
            <a:r>
              <a:rPr lang="en-US" sz="2400" dirty="0" smtClean="0"/>
              <a:t> </a:t>
            </a:r>
            <a:r>
              <a:rPr lang="en-US" sz="2400" dirty="0" err="1" smtClean="0"/>
              <a:t>nel</a:t>
            </a:r>
            <a:r>
              <a:rPr lang="en-US" sz="2400" dirty="0" smtClean="0"/>
              <a:t> </a:t>
            </a:r>
            <a:r>
              <a:rPr lang="en-US" sz="2400" dirty="0" smtClean="0"/>
              <a:t>v</a:t>
            </a:r>
            <a:r>
              <a:rPr lang="en-US" sz="2400" dirty="0" smtClean="0"/>
              <a:t>olume </a:t>
            </a:r>
            <a:r>
              <a:rPr lang="en-US" sz="2400" dirty="0" err="1" smtClean="0"/>
              <a:t>di</a:t>
            </a:r>
            <a:r>
              <a:rPr lang="en-US" sz="2400" dirty="0" smtClean="0"/>
              <a:t> </a:t>
            </a:r>
            <a:r>
              <a:rPr lang="en-US" sz="2400" dirty="0" err="1" smtClean="0"/>
              <a:t>tracciamento</a:t>
            </a:r>
            <a:r>
              <a:rPr lang="en-US" sz="2400" dirty="0" smtClean="0"/>
              <a:t>.</a:t>
            </a:r>
            <a:endParaRPr lang="en-US" sz="2000" dirty="0" smtClean="0"/>
          </a:p>
          <a:p>
            <a:pPr lvl="1">
              <a:buClr>
                <a:schemeClr val="tx2"/>
              </a:buClr>
              <a:buFont typeface="Arial"/>
              <a:buChar char="•"/>
            </a:pPr>
            <a:r>
              <a:rPr lang="en-US" sz="2400" dirty="0" smtClean="0"/>
              <a:t> </a:t>
            </a:r>
            <a:r>
              <a:rPr lang="en-US" sz="2000" dirty="0" err="1" smtClean="0"/>
              <a:t>mi</a:t>
            </a:r>
            <a:r>
              <a:rPr lang="en-US" sz="2000" dirty="0" err="1" smtClean="0"/>
              <a:t>glioramento</a:t>
            </a:r>
            <a:r>
              <a:rPr lang="en-US" sz="2000" dirty="0" smtClean="0"/>
              <a:t> </a:t>
            </a:r>
            <a:r>
              <a:rPr lang="en-US" sz="2000" dirty="0" err="1" smtClean="0"/>
              <a:t>di</a:t>
            </a:r>
            <a:r>
              <a:rPr lang="en-US" sz="2000" dirty="0" smtClean="0"/>
              <a:t> 15</a:t>
            </a:r>
            <a:r>
              <a:rPr lang="en-US" sz="2000" dirty="0" smtClean="0"/>
              <a:t>-20%</a:t>
            </a:r>
            <a:r>
              <a:rPr lang="en-US" sz="2000" dirty="0" smtClean="0"/>
              <a:t> </a:t>
            </a:r>
            <a:r>
              <a:rPr lang="en-US" sz="2000" dirty="0" err="1" smtClean="0"/>
              <a:t>nella</a:t>
            </a:r>
            <a:r>
              <a:rPr lang="en-US" sz="2000" dirty="0" smtClean="0"/>
              <a:t> </a:t>
            </a:r>
            <a:r>
              <a:rPr lang="en-US" sz="2000" dirty="0" err="1" smtClean="0"/>
              <a:t>misura</a:t>
            </a:r>
            <a:r>
              <a:rPr lang="en-US" sz="2000" dirty="0" smtClean="0"/>
              <a:t> </a:t>
            </a:r>
            <a:r>
              <a:rPr lang="en-US" sz="2000" dirty="0" err="1" smtClean="0"/>
              <a:t>di</a:t>
            </a:r>
            <a:r>
              <a:rPr lang="en-US" sz="2000" dirty="0" smtClean="0"/>
              <a:t> </a:t>
            </a:r>
            <a:r>
              <a:rPr lang="en-US" sz="2000" dirty="0" err="1" smtClean="0"/>
              <a:t>impulso</a:t>
            </a:r>
            <a:r>
              <a:rPr lang="en-US" sz="2000" dirty="0" smtClean="0"/>
              <a:t> a </a:t>
            </a:r>
            <a:r>
              <a:rPr lang="en-US" sz="2000" dirty="0" err="1" smtClean="0"/>
              <a:t>bassi</a:t>
            </a:r>
            <a:r>
              <a:rPr lang="en-US" sz="2000" dirty="0" smtClean="0"/>
              <a:t> </a:t>
            </a:r>
            <a:r>
              <a:rPr lang="en-US" sz="2000" i="1" dirty="0" err="1" smtClean="0"/>
              <a:t>p</a:t>
            </a:r>
            <a:r>
              <a:rPr lang="en-US" sz="2000" dirty="0" smtClean="0"/>
              <a:t>.</a:t>
            </a:r>
            <a:endParaRPr lang="en-US" sz="2400" dirty="0" smtClean="0"/>
          </a:p>
          <a:p>
            <a:pPr>
              <a:buClr>
                <a:srgbClr val="FF0000"/>
              </a:buClr>
              <a:buFont typeface="Arial"/>
              <a:buChar char="•"/>
            </a:pPr>
            <a:r>
              <a:rPr lang="en-US" sz="2400" dirty="0" smtClean="0"/>
              <a:t> Si </a:t>
            </a:r>
            <a:r>
              <a:rPr lang="en-US" sz="2400" dirty="0" err="1" smtClean="0"/>
              <a:t>potrebbero</a:t>
            </a:r>
            <a:r>
              <a:rPr lang="en-US" sz="2400" dirty="0" smtClean="0"/>
              <a:t> </a:t>
            </a:r>
            <a:r>
              <a:rPr lang="en-US" sz="2400" dirty="0" err="1" smtClean="0"/>
              <a:t>usare</a:t>
            </a:r>
            <a:r>
              <a:rPr lang="en-US" sz="2400" dirty="0" smtClean="0"/>
              <a:t> </a:t>
            </a:r>
            <a:r>
              <a:rPr lang="en-US" sz="2400" dirty="0" err="1" smtClean="0"/>
              <a:t>m</a:t>
            </a:r>
            <a:r>
              <a:rPr lang="en-US" sz="2400" dirty="0" err="1" smtClean="0"/>
              <a:t>iscele</a:t>
            </a:r>
            <a:r>
              <a:rPr lang="en-US" sz="2400" dirty="0" smtClean="0"/>
              <a:t> </a:t>
            </a:r>
            <a:r>
              <a:rPr lang="en-US" sz="2400" dirty="0" err="1" smtClean="0"/>
              <a:t>di</a:t>
            </a:r>
            <a:r>
              <a:rPr lang="en-US" sz="2400" dirty="0" smtClean="0"/>
              <a:t> gas </a:t>
            </a:r>
            <a:r>
              <a:rPr lang="en-US" sz="2400" dirty="0" err="1" smtClean="0"/>
              <a:t>più</a:t>
            </a:r>
            <a:r>
              <a:rPr lang="en-US" sz="2400" dirty="0" smtClean="0"/>
              <a:t> </a:t>
            </a:r>
            <a:r>
              <a:rPr lang="en-US" sz="2400" dirty="0" err="1" smtClean="0"/>
              <a:t>leggere</a:t>
            </a:r>
            <a:r>
              <a:rPr lang="en-US" sz="2400" dirty="0" smtClean="0"/>
              <a:t> </a:t>
            </a:r>
            <a:r>
              <a:rPr lang="en-US" sz="2400" dirty="0" err="1" smtClean="0"/>
              <a:t>di</a:t>
            </a:r>
            <a:r>
              <a:rPr lang="en-US" sz="2400" dirty="0" smtClean="0"/>
              <a:t> </a:t>
            </a:r>
            <a:r>
              <a:rPr lang="en-US" sz="2400" dirty="0" err="1" smtClean="0"/>
              <a:t>quella</a:t>
            </a:r>
            <a:r>
              <a:rPr lang="en-US" sz="2400" dirty="0" smtClean="0"/>
              <a:t> </a:t>
            </a:r>
            <a:r>
              <a:rPr lang="en-US" sz="2400" dirty="0" err="1" smtClean="0"/>
              <a:t>di</a:t>
            </a:r>
            <a:r>
              <a:rPr lang="en-US" sz="2400" dirty="0" smtClean="0"/>
              <a:t> </a:t>
            </a:r>
            <a:r>
              <a:rPr lang="en-US" sz="2400" i="1" dirty="0" smtClean="0"/>
              <a:t>B</a:t>
            </a:r>
            <a:r>
              <a:rPr lang="en-US" i="1" dirty="0" smtClean="0"/>
              <a:t>A</a:t>
            </a:r>
            <a:r>
              <a:rPr lang="en-US" sz="2400" i="1" dirty="0" smtClean="0"/>
              <a:t>B</a:t>
            </a:r>
            <a:r>
              <a:rPr lang="en-US" sz="2000" i="1" dirty="0" smtClean="0"/>
              <a:t>AR</a:t>
            </a:r>
            <a:r>
              <a:rPr lang="en-US" sz="2400" dirty="0" smtClean="0"/>
              <a:t> (</a:t>
            </a:r>
            <a:r>
              <a:rPr lang="en-US" sz="2400" dirty="0" smtClean="0">
                <a:solidFill>
                  <a:srgbClr val="000000"/>
                </a:solidFill>
                <a:latin typeface="Calibri"/>
                <a:ea typeface="+mn-ea"/>
                <a:cs typeface="+mn-cs"/>
              </a:rPr>
              <a:t>80</a:t>
            </a:r>
            <a:r>
              <a:rPr lang="en-US" sz="2400" dirty="0">
                <a:solidFill>
                  <a:srgbClr val="000000"/>
                </a:solidFill>
                <a:latin typeface="Calibri"/>
                <a:ea typeface="+mn-ea"/>
                <a:cs typeface="+mn-cs"/>
              </a:rPr>
              <a:t>%He-20%</a:t>
            </a:r>
            <a:r>
              <a:rPr lang="en-US" sz="2400" dirty="0" smtClean="0">
                <a:solidFill>
                  <a:srgbClr val="000000"/>
                </a:solidFill>
                <a:latin typeface="Calibri"/>
                <a:ea typeface="+mn-ea"/>
                <a:cs typeface="+mn-cs"/>
              </a:rPr>
              <a:t>iC</a:t>
            </a:r>
            <a:r>
              <a:rPr lang="en-US" sz="2400" baseline="-25000" dirty="0" smtClean="0">
                <a:solidFill>
                  <a:srgbClr val="000000"/>
                </a:solidFill>
                <a:latin typeface="Calibri"/>
                <a:ea typeface="+mn-ea"/>
                <a:cs typeface="+mn-cs"/>
              </a:rPr>
              <a:t>4</a:t>
            </a:r>
            <a:r>
              <a:rPr lang="en-US" sz="2400" dirty="0" smtClean="0">
                <a:solidFill>
                  <a:srgbClr val="000000"/>
                </a:solidFill>
                <a:latin typeface="Calibri"/>
                <a:ea typeface="+mn-ea"/>
                <a:cs typeface="+mn-cs"/>
              </a:rPr>
              <a:t>H</a:t>
            </a:r>
            <a:r>
              <a:rPr lang="en-US" sz="2400" baseline="-25000" dirty="0" smtClean="0">
                <a:solidFill>
                  <a:srgbClr val="000000"/>
                </a:solidFill>
                <a:latin typeface="Calibri"/>
                <a:ea typeface="+mn-ea"/>
                <a:cs typeface="+mn-cs"/>
              </a:rPr>
              <a:t>10</a:t>
            </a:r>
            <a:r>
              <a:rPr lang="en-US" sz="2400" dirty="0" smtClean="0"/>
              <a:t>) per </a:t>
            </a:r>
            <a:r>
              <a:rPr lang="en-US" sz="2400" dirty="0" err="1" smtClean="0"/>
              <a:t>ridurre</a:t>
            </a:r>
            <a:r>
              <a:rPr lang="en-US" sz="2400" dirty="0" smtClean="0"/>
              <a:t> </a:t>
            </a:r>
            <a:r>
              <a:rPr lang="en-US" sz="2400" dirty="0" err="1" smtClean="0"/>
              <a:t>ulteriormente</a:t>
            </a:r>
            <a:r>
              <a:rPr lang="en-US" sz="2400" dirty="0" smtClean="0"/>
              <a:t> </a:t>
            </a:r>
            <a:r>
              <a:rPr lang="en-US" sz="2400" dirty="0" err="1" smtClean="0"/>
              <a:t>il</a:t>
            </a:r>
            <a:r>
              <a:rPr lang="en-US" sz="2400" dirty="0" smtClean="0"/>
              <a:t> </a:t>
            </a:r>
            <a:r>
              <a:rPr lang="en-US" sz="2400" dirty="0" err="1" smtClean="0"/>
              <a:t>materiale</a:t>
            </a:r>
            <a:endParaRPr lang="en-US" sz="2400" dirty="0" smtClean="0"/>
          </a:p>
          <a:p>
            <a:pPr lvl="1">
              <a:buClr>
                <a:schemeClr val="tx2"/>
              </a:buClr>
              <a:buFont typeface="Arial"/>
              <a:buChar char="•"/>
            </a:pPr>
            <a:r>
              <a:rPr lang="en-US" sz="2400" dirty="0" smtClean="0"/>
              <a:t> </a:t>
            </a:r>
            <a:r>
              <a:rPr lang="en-US" sz="2000" dirty="0" smtClean="0"/>
              <a:t>trade</a:t>
            </a:r>
            <a:r>
              <a:rPr lang="en-US" sz="2000" dirty="0" smtClean="0"/>
              <a:t>-off</a:t>
            </a:r>
            <a:r>
              <a:rPr lang="en-US" sz="2000" dirty="0" smtClean="0"/>
              <a:t> </a:t>
            </a:r>
            <a:r>
              <a:rPr lang="en-US" sz="2000" dirty="0" err="1" smtClean="0"/>
              <a:t>delicato</a:t>
            </a:r>
            <a:r>
              <a:rPr lang="en-US" sz="2000" dirty="0" smtClean="0"/>
              <a:t> con la </a:t>
            </a:r>
            <a:r>
              <a:rPr lang="en-US" sz="2000" dirty="0" err="1" smtClean="0"/>
              <a:t>risoluzione</a:t>
            </a:r>
            <a:r>
              <a:rPr lang="en-US" sz="2000" dirty="0" smtClean="0"/>
              <a:t> </a:t>
            </a:r>
            <a:r>
              <a:rPr lang="en-US" sz="2000" dirty="0" err="1" smtClean="0"/>
              <a:t>spaziale</a:t>
            </a:r>
            <a:r>
              <a:rPr lang="en-US" sz="2000" dirty="0" smtClean="0"/>
              <a:t> </a:t>
            </a:r>
            <a:r>
              <a:rPr lang="en-US" sz="2000" dirty="0" err="1" smtClean="0"/>
              <a:t>e</a:t>
            </a:r>
            <a:r>
              <a:rPr lang="en-US" sz="2000" dirty="0" smtClean="0"/>
              <a:t> </a:t>
            </a:r>
            <a:r>
              <a:rPr lang="en-US" sz="2000" dirty="0" err="1" smtClean="0"/>
              <a:t>dE</a:t>
            </a:r>
            <a:r>
              <a:rPr lang="en-US" sz="2000" dirty="0" err="1" smtClean="0"/>
              <a:t>/</a:t>
            </a:r>
            <a:r>
              <a:rPr lang="en-US" sz="2000" dirty="0" err="1" smtClean="0"/>
              <a:t>dx</a:t>
            </a:r>
            <a:r>
              <a:rPr lang="en-US" sz="2000" dirty="0" smtClean="0"/>
              <a:t>, </a:t>
            </a:r>
            <a:r>
              <a:rPr lang="en-US" sz="2000" dirty="0" err="1" smtClean="0"/>
              <a:t>e</a:t>
            </a:r>
            <a:r>
              <a:rPr lang="en-US" sz="2000" dirty="0" smtClean="0"/>
              <a:t> con </a:t>
            </a:r>
            <a:r>
              <a:rPr lang="en-US" sz="2000" dirty="0" smtClean="0"/>
              <a:t>la </a:t>
            </a:r>
            <a:r>
              <a:rPr lang="en-US" sz="2000" dirty="0" err="1" smtClean="0"/>
              <a:t>stabilità</a:t>
            </a:r>
            <a:r>
              <a:rPr lang="en-US" sz="2000" dirty="0" smtClean="0"/>
              <a:t> </a:t>
            </a:r>
            <a:r>
              <a:rPr lang="en-US" sz="2000" dirty="0" err="1" smtClean="0"/>
              <a:t>di</a:t>
            </a:r>
            <a:r>
              <a:rPr lang="en-US" sz="2000" dirty="0" smtClean="0"/>
              <a:t> </a:t>
            </a:r>
            <a:r>
              <a:rPr lang="en-US" sz="2000" dirty="0" err="1" smtClean="0"/>
              <a:t>operazione</a:t>
            </a:r>
            <a:r>
              <a:rPr lang="en-US" sz="2000" dirty="0" smtClean="0"/>
              <a:t> </a:t>
            </a:r>
            <a:r>
              <a:rPr lang="en-US" sz="2000" dirty="0" err="1" smtClean="0"/>
              <a:t>della</a:t>
            </a:r>
            <a:r>
              <a:rPr lang="en-US" sz="2000" dirty="0" smtClean="0"/>
              <a:t> </a:t>
            </a:r>
            <a:r>
              <a:rPr lang="en-US" sz="2000" dirty="0" err="1" smtClean="0"/>
              <a:t>miscela</a:t>
            </a:r>
            <a:endParaRPr lang="en-US" sz="2000" dirty="0" smtClean="0"/>
          </a:p>
          <a:p>
            <a:pPr>
              <a:buClr>
                <a:srgbClr val="FF0000"/>
              </a:buClr>
              <a:buFont typeface="Arial"/>
              <a:buChar char="•"/>
            </a:pPr>
            <a:r>
              <a:rPr lang="en-US" sz="2400" dirty="0" smtClean="0"/>
              <a:t> </a:t>
            </a:r>
            <a:r>
              <a:rPr lang="en-US" sz="2400" dirty="0" err="1" smtClean="0"/>
              <a:t>Primi</a:t>
            </a:r>
            <a:r>
              <a:rPr lang="en-US" sz="2400" dirty="0" smtClean="0"/>
              <a:t> </a:t>
            </a:r>
            <a:r>
              <a:rPr lang="en-US" sz="2400" dirty="0" err="1" smtClean="0"/>
              <a:t>studi</a:t>
            </a:r>
            <a:r>
              <a:rPr lang="en-US" sz="2400" dirty="0" smtClean="0"/>
              <a:t> con Garfield </a:t>
            </a:r>
            <a:r>
              <a:rPr lang="en-US" sz="2400" dirty="0" err="1" smtClean="0"/>
              <a:t>mostrano</a:t>
            </a:r>
            <a:r>
              <a:rPr lang="en-US" sz="2400" dirty="0" smtClean="0"/>
              <a:t> (come </a:t>
            </a:r>
            <a:r>
              <a:rPr lang="en-US" sz="2400" dirty="0" err="1" smtClean="0"/>
              <a:t>peraltro</a:t>
            </a:r>
            <a:r>
              <a:rPr lang="en-US" sz="2400" dirty="0" smtClean="0"/>
              <a:t> </a:t>
            </a:r>
            <a:r>
              <a:rPr lang="en-US" sz="2400" dirty="0" err="1" smtClean="0"/>
              <a:t>già</a:t>
            </a:r>
            <a:r>
              <a:rPr lang="en-US" sz="2400" dirty="0" smtClean="0"/>
              <a:t> </a:t>
            </a:r>
            <a:r>
              <a:rPr lang="en-US" sz="2400" dirty="0" err="1" smtClean="0"/>
              <a:t>osservato</a:t>
            </a:r>
            <a:r>
              <a:rPr lang="en-US" sz="2400" dirty="0" smtClean="0"/>
              <a:t> in KLOE) </a:t>
            </a:r>
            <a:r>
              <a:rPr lang="en-US" sz="2400" dirty="0" err="1" smtClean="0"/>
              <a:t>che</a:t>
            </a:r>
            <a:r>
              <a:rPr lang="en-US" sz="2400" dirty="0" smtClean="0"/>
              <a:t> </a:t>
            </a:r>
            <a:r>
              <a:rPr lang="en-US" sz="2400" dirty="0" err="1" smtClean="0"/>
              <a:t>l</a:t>
            </a:r>
            <a:r>
              <a:rPr lang="en-US" sz="2400" dirty="0" err="1" smtClean="0"/>
              <a:t>’uso</a:t>
            </a:r>
            <a:r>
              <a:rPr lang="en-US" sz="2400" dirty="0" smtClean="0"/>
              <a:t> </a:t>
            </a:r>
            <a:r>
              <a:rPr lang="en-US" sz="2400" dirty="0" err="1" smtClean="0"/>
              <a:t>di</a:t>
            </a:r>
            <a:r>
              <a:rPr lang="en-US" sz="2400" dirty="0" smtClean="0"/>
              <a:t> </a:t>
            </a:r>
            <a:r>
              <a:rPr lang="en-US" sz="2400" dirty="0" err="1" smtClean="0"/>
              <a:t>celle</a:t>
            </a:r>
            <a:r>
              <a:rPr lang="en-US" sz="2400" dirty="0" smtClean="0"/>
              <a:t> quadrate </a:t>
            </a:r>
            <a:r>
              <a:rPr lang="en-US" sz="2400" i="1" dirty="0" smtClean="0"/>
              <a:t>non </a:t>
            </a:r>
            <a:r>
              <a:rPr lang="en-US" sz="2400" dirty="0" err="1" smtClean="0"/>
              <a:t>pregiudica</a:t>
            </a:r>
            <a:r>
              <a:rPr lang="en-US" sz="2400" dirty="0" smtClean="0"/>
              <a:t> in </a:t>
            </a:r>
            <a:r>
              <a:rPr lang="en-US" sz="2400" dirty="0" err="1" smtClean="0"/>
              <a:t>modo</a:t>
            </a:r>
            <a:r>
              <a:rPr lang="en-US" sz="2400" dirty="0" smtClean="0"/>
              <a:t> </a:t>
            </a:r>
            <a:r>
              <a:rPr lang="en-US" sz="2400" dirty="0" err="1" smtClean="0"/>
              <a:t>sensibile</a:t>
            </a:r>
            <a:r>
              <a:rPr lang="en-US" sz="2400" dirty="0" smtClean="0"/>
              <a:t> </a:t>
            </a:r>
            <a:r>
              <a:rPr lang="en-US" sz="2400" dirty="0" err="1" smtClean="0"/>
              <a:t>l’uniformità</a:t>
            </a:r>
            <a:r>
              <a:rPr lang="en-US" sz="2400" dirty="0" smtClean="0"/>
              <a:t> </a:t>
            </a:r>
            <a:r>
              <a:rPr lang="en-US" sz="2400" dirty="0" err="1" smtClean="0"/>
              <a:t>di</a:t>
            </a:r>
            <a:r>
              <a:rPr lang="en-US" sz="2400" dirty="0" smtClean="0"/>
              <a:t> </a:t>
            </a:r>
            <a:r>
              <a:rPr lang="en-US" sz="2400" dirty="0" err="1" smtClean="0"/>
              <a:t>risposta</a:t>
            </a:r>
            <a:r>
              <a:rPr lang="en-US" sz="2400" dirty="0" smtClean="0"/>
              <a:t> </a:t>
            </a:r>
            <a:r>
              <a:rPr lang="en-US" sz="2400" dirty="0" err="1" smtClean="0"/>
              <a:t>della</a:t>
            </a:r>
            <a:r>
              <a:rPr lang="en-US" sz="2400" dirty="0" smtClean="0"/>
              <a:t> </a:t>
            </a:r>
            <a:r>
              <a:rPr lang="en-US" sz="2400" dirty="0" err="1" smtClean="0"/>
              <a:t>cella</a:t>
            </a:r>
            <a:endParaRPr lang="en-US"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79375"/>
            <a:ext cx="8229600" cy="715963"/>
          </a:xfrm>
        </p:spPr>
        <p:txBody>
          <a:bodyPr>
            <a:normAutofit fontScale="90000"/>
          </a:bodyPr>
          <a:lstStyle/>
          <a:p>
            <a:pPr algn="l" eaLnBrk="1" hangingPunct="1"/>
            <a:r>
              <a:rPr lang="en-US" sz="3600" dirty="0" err="1" smtClean="0">
                <a:ea typeface="ＭＳ Ｐゴシック" pitchFamily="35" charset="-128"/>
                <a:cs typeface="ＭＳ Ｐゴシック" pitchFamily="35" charset="-128"/>
              </a:rPr>
              <a:t>Struttura</a:t>
            </a:r>
            <a:r>
              <a:rPr lang="en-US" sz="3600" dirty="0" smtClean="0">
                <a:ea typeface="ＭＳ Ｐゴシック" pitchFamily="35" charset="-128"/>
                <a:cs typeface="ＭＳ Ｐゴシック" pitchFamily="35" charset="-128"/>
              </a:rPr>
              <a:t> </a:t>
            </a:r>
            <a:r>
              <a:rPr lang="en-US" sz="3600" dirty="0" err="1" smtClean="0">
                <a:ea typeface="ＭＳ Ｐゴシック" pitchFamily="35" charset="-128"/>
                <a:cs typeface="ＭＳ Ｐゴシック" pitchFamily="35" charset="-128"/>
              </a:rPr>
              <a:t>meccanica</a:t>
            </a:r>
            <a:r>
              <a:rPr lang="en-US" dirty="0" smtClean="0">
                <a:ea typeface="ＭＳ Ｐゴシック" pitchFamily="35" charset="-128"/>
                <a:cs typeface="ＭＳ Ｐゴシック" pitchFamily="35" charset="-128"/>
              </a:rPr>
              <a:t> &amp;</a:t>
            </a:r>
            <a:r>
              <a:rPr lang="en-US" dirty="0" smtClean="0">
                <a:ea typeface="ＭＳ Ｐゴシック" pitchFamily="35" charset="-128"/>
                <a:cs typeface="ＭＳ Ｐゴシック" pitchFamily="35" charset="-128"/>
              </a:rPr>
              <a:t> </a:t>
            </a:r>
            <a:r>
              <a:rPr lang="en-US" dirty="0" err="1" smtClean="0">
                <a:ea typeface="ＭＳ Ｐゴシック" pitchFamily="35" charset="-128"/>
                <a:cs typeface="ＭＳ Ｐゴシック" pitchFamily="35" charset="-128"/>
              </a:rPr>
              <a:t>geometria</a:t>
            </a:r>
            <a:r>
              <a:rPr lang="en-US" dirty="0" smtClean="0">
                <a:ea typeface="ＭＳ Ｐゴシック" pitchFamily="35" charset="-128"/>
                <a:cs typeface="ＭＳ Ｐゴシック" pitchFamily="35" charset="-128"/>
              </a:rPr>
              <a:t> endplates</a:t>
            </a:r>
            <a:endParaRPr lang="en-US" sz="3600" dirty="0" smtClean="0">
              <a:ea typeface="ＭＳ Ｐゴシック" pitchFamily="35" charset="-128"/>
              <a:cs typeface="ＭＳ Ｐゴシック" pitchFamily="35" charset="-128"/>
            </a:endParaRPr>
          </a:p>
        </p:txBody>
      </p:sp>
      <p:sp>
        <p:nvSpPr>
          <p:cNvPr id="4" name="Date Placeholder 3"/>
          <p:cNvSpPr>
            <a:spLocks noGrp="1"/>
          </p:cNvSpPr>
          <p:nvPr>
            <p:ph type="dt" sz="quarter" idx="10"/>
          </p:nvPr>
        </p:nvSpPr>
        <p:spPr/>
        <p:txBody>
          <a:bodyPr/>
          <a:lstStyle/>
          <a:p>
            <a:r>
              <a:rPr lang="en-US" smtClean="0"/>
              <a:t>09-07-2010</a:t>
            </a:r>
            <a:endParaRPr lang="en-US"/>
          </a:p>
        </p:txBody>
      </p:sp>
      <p:sp>
        <p:nvSpPr>
          <p:cNvPr id="5" name="Footer Placeholder 4"/>
          <p:cNvSpPr>
            <a:spLocks noGrp="1"/>
          </p:cNvSpPr>
          <p:nvPr>
            <p:ph type="ftr" sz="quarter" idx="11"/>
          </p:nvPr>
        </p:nvSpPr>
        <p:spPr/>
        <p:txBody>
          <a:bodyPr/>
          <a:lstStyle/>
          <a:p>
            <a:r>
              <a:rPr lang="en-US" smtClean="0"/>
              <a:t>DCH: stato &amp; richieste 2010-2011</a:t>
            </a:r>
            <a:endParaRPr lang="en-US"/>
          </a:p>
        </p:txBody>
      </p:sp>
      <p:sp>
        <p:nvSpPr>
          <p:cNvPr id="6" name="Slide Number Placeholder 5"/>
          <p:cNvSpPr>
            <a:spLocks noGrp="1"/>
          </p:cNvSpPr>
          <p:nvPr>
            <p:ph type="sldNum" sz="quarter" idx="12"/>
          </p:nvPr>
        </p:nvSpPr>
        <p:spPr/>
        <p:txBody>
          <a:bodyPr/>
          <a:lstStyle/>
          <a:p>
            <a:fld id="{46AD01E9-BCDC-A741-A0D9-D0B29B9CD8DD}" type="slidenum">
              <a:rPr lang="en-US"/>
              <a:pPr/>
              <a:t>13</a:t>
            </a:fld>
            <a:endParaRPr lang="en-US"/>
          </a:p>
        </p:txBody>
      </p:sp>
      <p:pic>
        <p:nvPicPr>
          <p:cNvPr id="36871" name="Picture 46"/>
          <p:cNvPicPr>
            <a:picLocks noChangeAspect="1" noChangeArrowheads="1"/>
          </p:cNvPicPr>
          <p:nvPr/>
        </p:nvPicPr>
        <p:blipFill>
          <a:blip r:embed="rId2"/>
          <a:srcRect l="-223" r="7802"/>
          <a:stretch>
            <a:fillRect/>
          </a:stretch>
        </p:blipFill>
        <p:spPr bwMode="auto">
          <a:xfrm>
            <a:off x="7521640" y="79376"/>
            <a:ext cx="1511719" cy="1153383"/>
          </a:xfrm>
          <a:prstGeom prst="rect">
            <a:avLst/>
          </a:prstGeom>
          <a:noFill/>
          <a:ln w="9525">
            <a:noFill/>
            <a:miter lim="800000"/>
            <a:headEnd/>
            <a:tailEnd/>
          </a:ln>
        </p:spPr>
      </p:pic>
      <p:sp>
        <p:nvSpPr>
          <p:cNvPr id="8" name="Content Placeholder 2"/>
          <p:cNvSpPr txBox="1">
            <a:spLocks/>
          </p:cNvSpPr>
          <p:nvPr/>
        </p:nvSpPr>
        <p:spPr bwMode="auto">
          <a:xfrm>
            <a:off x="292709" y="1027566"/>
            <a:ext cx="8500530" cy="5419196"/>
          </a:xfrm>
          <a:prstGeom prst="rect">
            <a:avLst/>
          </a:prstGeom>
          <a:noFill/>
          <a:ln w="9525">
            <a:noFill/>
            <a:miter lim="800000"/>
            <a:headEnd/>
            <a:tailEnd/>
          </a:ln>
        </p:spPr>
        <p:txBody>
          <a:bodyPr>
            <a:prstTxWarp prst="textNoShape">
              <a:avLst/>
            </a:prstTxWarp>
            <a:normAutofit lnSpcReduction="10000"/>
          </a:bodyPr>
          <a:lstStyle/>
          <a:p>
            <a:pPr>
              <a:spcBef>
                <a:spcPct val="20000"/>
              </a:spcBef>
              <a:buClr>
                <a:srgbClr val="3366FF"/>
              </a:buClr>
            </a:pPr>
            <a:r>
              <a:rPr lang="en-US" sz="2400" dirty="0" err="1" smtClean="0">
                <a:latin typeface="Calibri" pitchFamily="35" charset="0"/>
              </a:rPr>
              <a:t>Attuale</a:t>
            </a:r>
            <a:r>
              <a:rPr lang="en-US" sz="2400" dirty="0" smtClean="0">
                <a:latin typeface="Calibri" pitchFamily="35" charset="0"/>
              </a:rPr>
              <a:t> baseline (White Paper): </a:t>
            </a:r>
            <a:r>
              <a:rPr lang="en-US" sz="2400" dirty="0" err="1" smtClean="0">
                <a:latin typeface="Calibri" pitchFamily="35" charset="0"/>
              </a:rPr>
              <a:t>s</a:t>
            </a:r>
            <a:r>
              <a:rPr lang="en-US" sz="2400" dirty="0" err="1" smtClean="0">
                <a:latin typeface="Calibri" pitchFamily="35" charset="0"/>
              </a:rPr>
              <a:t>truttura</a:t>
            </a:r>
            <a:r>
              <a:rPr lang="en-US" sz="2400" dirty="0" smtClean="0">
                <a:latin typeface="Calibri" pitchFamily="35" charset="0"/>
              </a:rPr>
              <a:t> </a:t>
            </a:r>
            <a:r>
              <a:rPr lang="en-US" sz="2400" dirty="0" err="1" smtClean="0">
                <a:latin typeface="Calibri" pitchFamily="35" charset="0"/>
              </a:rPr>
              <a:t>completamente</a:t>
            </a:r>
            <a:r>
              <a:rPr lang="en-US" sz="2400" dirty="0" smtClean="0">
                <a:latin typeface="Calibri" pitchFamily="35" charset="0"/>
              </a:rPr>
              <a:t> in </a:t>
            </a:r>
            <a:r>
              <a:rPr lang="en-US" sz="2400" dirty="0" err="1" smtClean="0">
                <a:latin typeface="Calibri" pitchFamily="35" charset="0"/>
              </a:rPr>
              <a:t>fibra</a:t>
            </a:r>
            <a:r>
              <a:rPr lang="en-US" sz="2400" dirty="0" smtClean="0">
                <a:latin typeface="Calibri" pitchFamily="35" charset="0"/>
              </a:rPr>
              <a:t> </a:t>
            </a:r>
            <a:r>
              <a:rPr lang="en-US" sz="2400" dirty="0" err="1" smtClean="0">
                <a:latin typeface="Calibri" pitchFamily="35" charset="0"/>
              </a:rPr>
              <a:t>di</a:t>
            </a:r>
            <a:r>
              <a:rPr lang="en-US" sz="2400" dirty="0" smtClean="0">
                <a:latin typeface="Calibri" pitchFamily="35" charset="0"/>
              </a:rPr>
              <a:t> </a:t>
            </a:r>
            <a:r>
              <a:rPr lang="en-US" sz="2400" dirty="0" err="1" smtClean="0">
                <a:latin typeface="Calibri" pitchFamily="35" charset="0"/>
              </a:rPr>
              <a:t>carbonio</a:t>
            </a:r>
            <a:r>
              <a:rPr lang="en-US" sz="2400" dirty="0" smtClean="0">
                <a:latin typeface="Calibri" pitchFamily="35" charset="0"/>
              </a:rPr>
              <a:t>. </a:t>
            </a:r>
            <a:r>
              <a:rPr lang="en-US" sz="2400" dirty="0" err="1" smtClean="0">
                <a:latin typeface="Calibri" pitchFamily="35" charset="0"/>
              </a:rPr>
              <a:t>Opzioni</a:t>
            </a:r>
            <a:r>
              <a:rPr lang="en-US" sz="2400" dirty="0" smtClean="0">
                <a:latin typeface="Calibri" pitchFamily="35" charset="0"/>
              </a:rPr>
              <a:t> per </a:t>
            </a:r>
            <a:r>
              <a:rPr lang="en-US" sz="2400" dirty="0" err="1" smtClean="0">
                <a:latin typeface="Calibri" pitchFamily="35" charset="0"/>
              </a:rPr>
              <a:t>geometria</a:t>
            </a:r>
            <a:r>
              <a:rPr lang="en-US" sz="2400" dirty="0" smtClean="0">
                <a:latin typeface="Calibri" pitchFamily="35" charset="0"/>
              </a:rPr>
              <a:t> </a:t>
            </a:r>
            <a:r>
              <a:rPr lang="en-US" sz="2400" dirty="0" err="1" smtClean="0">
                <a:latin typeface="Calibri" pitchFamily="35" charset="0"/>
              </a:rPr>
              <a:t>dei</a:t>
            </a:r>
            <a:r>
              <a:rPr lang="en-US" sz="2400" dirty="0" smtClean="0">
                <a:latin typeface="Calibri" pitchFamily="35" charset="0"/>
              </a:rPr>
              <a:t> </a:t>
            </a:r>
            <a:r>
              <a:rPr lang="en-US" sz="2400" dirty="0" err="1" smtClean="0">
                <a:latin typeface="Calibri" pitchFamily="35" charset="0"/>
              </a:rPr>
              <a:t>piatti</a:t>
            </a:r>
            <a:r>
              <a:rPr lang="en-US" sz="2400" dirty="0" smtClean="0">
                <a:latin typeface="Calibri" pitchFamily="35" charset="0"/>
              </a:rPr>
              <a:t>:</a:t>
            </a:r>
          </a:p>
          <a:p>
            <a:pPr marL="447675" lvl="1" indent="-285750">
              <a:spcBef>
                <a:spcPct val="20000"/>
              </a:spcBef>
              <a:buClr>
                <a:srgbClr val="FF0000"/>
              </a:buClr>
              <a:buFont typeface="+mj-lt"/>
              <a:buAutoNum type="arabicPeriod"/>
              <a:tabLst>
                <a:tab pos="534988" algn="l"/>
              </a:tabLst>
            </a:pPr>
            <a:r>
              <a:rPr lang="en-US" sz="2000" dirty="0" err="1" smtClean="0">
                <a:latin typeface="Calibri" pitchFamily="35" charset="0"/>
              </a:rPr>
              <a:t>sferici</a:t>
            </a:r>
            <a:r>
              <a:rPr lang="en-US" sz="2000" dirty="0" smtClean="0">
                <a:latin typeface="Calibri" pitchFamily="35" charset="0"/>
              </a:rPr>
              <a:t> </a:t>
            </a:r>
            <a:r>
              <a:rPr lang="en-US" sz="2000" dirty="0" err="1" smtClean="0">
                <a:latin typeface="Calibri" pitchFamily="35" charset="0"/>
              </a:rPr>
              <a:t>à</a:t>
            </a:r>
            <a:r>
              <a:rPr lang="en-US" sz="2000" dirty="0" smtClean="0">
                <a:latin typeface="Calibri" pitchFamily="35" charset="0"/>
              </a:rPr>
              <a:t> la KLOE (</a:t>
            </a:r>
            <a:r>
              <a:rPr lang="en-US" sz="2000" dirty="0" err="1" smtClean="0">
                <a:latin typeface="Calibri" pitchFamily="35" charset="0"/>
              </a:rPr>
              <a:t>oppure</a:t>
            </a:r>
            <a:r>
              <a:rPr lang="en-US" sz="2000" dirty="0" smtClean="0">
                <a:latin typeface="Calibri" pitchFamily="35" charset="0"/>
              </a:rPr>
              <a:t> con </a:t>
            </a:r>
            <a:r>
              <a:rPr lang="en-US" sz="2000" dirty="0" err="1" smtClean="0">
                <a:latin typeface="Calibri" pitchFamily="35" charset="0"/>
              </a:rPr>
              <a:t>concavità</a:t>
            </a:r>
            <a:r>
              <a:rPr lang="en-US" sz="2000" dirty="0" smtClean="0">
                <a:latin typeface="Calibri" pitchFamily="35" charset="0"/>
              </a:rPr>
              <a:t> </a:t>
            </a:r>
            <a:r>
              <a:rPr lang="en-US" sz="2000" dirty="0" err="1" smtClean="0">
                <a:latin typeface="Calibri" pitchFamily="35" charset="0"/>
              </a:rPr>
              <a:t>opposta</a:t>
            </a:r>
            <a:r>
              <a:rPr lang="en-US" sz="2000" dirty="0" smtClean="0">
                <a:latin typeface="Calibri" pitchFamily="35" charset="0"/>
              </a:rPr>
              <a:t>)</a:t>
            </a:r>
          </a:p>
          <a:p>
            <a:pPr marL="447675" lvl="1" indent="-285750">
              <a:spcBef>
                <a:spcPct val="20000"/>
              </a:spcBef>
              <a:buClr>
                <a:srgbClr val="FF0000"/>
              </a:buClr>
              <a:tabLst>
                <a:tab pos="534988" algn="l"/>
              </a:tabLst>
            </a:pPr>
            <a:r>
              <a:rPr lang="en-US" sz="2000" b="1" dirty="0" smtClean="0">
                <a:solidFill>
                  <a:srgbClr val="000000"/>
                </a:solidFill>
                <a:latin typeface="Calibri" pitchFamily="35" charset="0"/>
              </a:rPr>
              <a:t>0.02</a:t>
            </a:r>
            <a:r>
              <a:rPr lang="en-US" sz="2000" b="1" i="1" dirty="0" smtClean="0">
                <a:solidFill>
                  <a:srgbClr val="000000"/>
                </a:solidFill>
                <a:latin typeface="Calibri" pitchFamily="35" charset="0"/>
              </a:rPr>
              <a:t>X</a:t>
            </a:r>
            <a:r>
              <a:rPr lang="en-US" sz="2000" b="1" i="1" baseline="-25000" dirty="0" smtClean="0">
                <a:solidFill>
                  <a:srgbClr val="000000"/>
                </a:solidFill>
                <a:latin typeface="Calibri" pitchFamily="35" charset="0"/>
              </a:rPr>
              <a:t>0</a:t>
            </a:r>
            <a:r>
              <a:rPr lang="en-US" sz="2000" b="1" dirty="0" smtClean="0">
                <a:solidFill>
                  <a:srgbClr val="000000"/>
                </a:solidFill>
                <a:latin typeface="Calibri" pitchFamily="35" charset="0"/>
              </a:rPr>
              <a:t> </a:t>
            </a:r>
            <a:r>
              <a:rPr lang="en-US" sz="2000" b="1" dirty="0" err="1" smtClean="0">
                <a:solidFill>
                  <a:srgbClr val="000000"/>
                </a:solidFill>
                <a:latin typeface="Calibri" pitchFamily="35" charset="0"/>
              </a:rPr>
              <a:t>da</a:t>
            </a:r>
            <a:r>
              <a:rPr lang="en-US" sz="2000" b="1" dirty="0" smtClean="0">
                <a:solidFill>
                  <a:srgbClr val="000000"/>
                </a:solidFill>
                <a:latin typeface="Calibri" pitchFamily="35" charset="0"/>
              </a:rPr>
              <a:t> </a:t>
            </a:r>
            <a:r>
              <a:rPr lang="en-US" sz="2000" b="1" dirty="0" err="1" smtClean="0">
                <a:solidFill>
                  <a:srgbClr val="000000"/>
                </a:solidFill>
                <a:latin typeface="Calibri" pitchFamily="35" charset="0"/>
              </a:rPr>
              <a:t>confrontare</a:t>
            </a:r>
            <a:r>
              <a:rPr lang="en-US" sz="2000" b="1" dirty="0" smtClean="0">
                <a:solidFill>
                  <a:srgbClr val="000000"/>
                </a:solidFill>
                <a:latin typeface="Calibri" pitchFamily="35" charset="0"/>
              </a:rPr>
              <a:t> con 0.13</a:t>
            </a:r>
            <a:r>
              <a:rPr lang="en-US" sz="2000" b="1" i="1" dirty="0" smtClean="0">
                <a:solidFill>
                  <a:srgbClr val="000000"/>
                </a:solidFill>
                <a:latin typeface="Calibri" pitchFamily="35" charset="0"/>
              </a:rPr>
              <a:t>X</a:t>
            </a:r>
            <a:r>
              <a:rPr lang="en-US" sz="2000" b="1" i="1" baseline="-25000" dirty="0" smtClean="0">
                <a:solidFill>
                  <a:srgbClr val="000000"/>
                </a:solidFill>
                <a:latin typeface="Calibri" pitchFamily="35" charset="0"/>
              </a:rPr>
              <a:t>0</a:t>
            </a:r>
            <a:r>
              <a:rPr lang="en-US" sz="2000" b="1" dirty="0" smtClean="0">
                <a:solidFill>
                  <a:srgbClr val="000000"/>
                </a:solidFill>
                <a:latin typeface="Calibri" pitchFamily="35" charset="0"/>
              </a:rPr>
              <a:t> </a:t>
            </a:r>
            <a:r>
              <a:rPr lang="en-US" sz="2000" b="1" dirty="0" err="1" smtClean="0">
                <a:solidFill>
                  <a:srgbClr val="000000"/>
                </a:solidFill>
                <a:latin typeface="Calibri" pitchFamily="35" charset="0"/>
              </a:rPr>
              <a:t>di</a:t>
            </a:r>
            <a:r>
              <a:rPr lang="en-US" sz="2000" b="1" dirty="0" smtClean="0">
                <a:solidFill>
                  <a:srgbClr val="000000"/>
                </a:solidFill>
                <a:latin typeface="Calibri" pitchFamily="35" charset="0"/>
              </a:rPr>
              <a:t> BABAR</a:t>
            </a:r>
          </a:p>
          <a:p>
            <a:pPr marL="447675" lvl="1" indent="-285750">
              <a:spcBef>
                <a:spcPct val="20000"/>
              </a:spcBef>
              <a:buClr>
                <a:srgbClr val="FF0000"/>
              </a:buClr>
              <a:tabLst>
                <a:tab pos="534988" algn="l"/>
              </a:tabLst>
            </a:pPr>
            <a:endParaRPr lang="en-US" sz="2000" dirty="0" smtClean="0">
              <a:solidFill>
                <a:srgbClr val="000000"/>
              </a:solidFill>
              <a:latin typeface="Calibri" pitchFamily="35" charset="0"/>
            </a:endParaRPr>
          </a:p>
          <a:p>
            <a:pPr marL="447675" lvl="1" indent="-285750">
              <a:spcBef>
                <a:spcPct val="20000"/>
              </a:spcBef>
              <a:buClr>
                <a:srgbClr val="FF0000"/>
              </a:buClr>
              <a:tabLst>
                <a:tab pos="534988" algn="l"/>
              </a:tabLst>
            </a:pPr>
            <a:endParaRPr lang="en-US" sz="1600" dirty="0" smtClean="0">
              <a:solidFill>
                <a:srgbClr val="000000"/>
              </a:solidFill>
              <a:latin typeface="Calibri" pitchFamily="35" charset="0"/>
            </a:endParaRPr>
          </a:p>
          <a:p>
            <a:pPr marL="447675" lvl="1" indent="-285750">
              <a:spcBef>
                <a:spcPct val="20000"/>
              </a:spcBef>
              <a:buClr>
                <a:srgbClr val="FF0000"/>
              </a:buClr>
              <a:tabLst>
                <a:tab pos="534988" algn="l"/>
              </a:tabLst>
            </a:pPr>
            <a:endParaRPr lang="en-US" dirty="0" smtClean="0">
              <a:solidFill>
                <a:srgbClr val="000000"/>
              </a:solidFill>
              <a:latin typeface="Calibri" pitchFamily="35" charset="0"/>
            </a:endParaRPr>
          </a:p>
          <a:p>
            <a:pPr marL="447675" lvl="1" indent="-285750">
              <a:spcBef>
                <a:spcPct val="20000"/>
              </a:spcBef>
              <a:buClr>
                <a:srgbClr val="FF0000"/>
              </a:buClr>
              <a:buFont typeface="+mj-lt"/>
              <a:buAutoNum type="arabicPeriod"/>
              <a:tabLst>
                <a:tab pos="534988" algn="l"/>
              </a:tabLst>
            </a:pPr>
            <a:r>
              <a:rPr lang="en-US" sz="2000" dirty="0" err="1" smtClean="0">
                <a:solidFill>
                  <a:srgbClr val="000000"/>
                </a:solidFill>
                <a:latin typeface="Calibri" pitchFamily="35" charset="0"/>
              </a:rPr>
              <a:t>c</a:t>
            </a:r>
            <a:r>
              <a:rPr lang="en-US" sz="2000" dirty="0" err="1" smtClean="0">
                <a:solidFill>
                  <a:srgbClr val="000000"/>
                </a:solidFill>
                <a:latin typeface="Calibri" pitchFamily="35" charset="0"/>
              </a:rPr>
              <a:t>onici</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o</a:t>
            </a:r>
            <a:r>
              <a:rPr lang="en-US" sz="2000" dirty="0" smtClean="0">
                <a:solidFill>
                  <a:srgbClr val="000000"/>
                </a:solidFill>
                <a:latin typeface="Calibri" pitchFamily="35" charset="0"/>
              </a:rPr>
              <a:t> a step per </a:t>
            </a:r>
            <a:r>
              <a:rPr lang="en-US" sz="2000" dirty="0" err="1" smtClean="0">
                <a:solidFill>
                  <a:srgbClr val="000000"/>
                </a:solidFill>
                <a:latin typeface="Calibri" pitchFamily="35" charset="0"/>
              </a:rPr>
              <a:t>ridurre</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l’occupazione</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nella</a:t>
            </a:r>
            <a:r>
              <a:rPr lang="en-US" sz="2000" dirty="0" smtClean="0">
                <a:solidFill>
                  <a:srgbClr val="000000"/>
                </a:solidFill>
                <a:latin typeface="Calibri" pitchFamily="35" charset="0"/>
              </a:rPr>
              <a:t> </a:t>
            </a:r>
          </a:p>
          <a:p>
            <a:pPr marL="447675" lvl="1" indent="-285750">
              <a:spcBef>
                <a:spcPct val="20000"/>
              </a:spcBef>
              <a:buClr>
                <a:srgbClr val="FF0000"/>
              </a:buClr>
              <a:tabLst>
                <a:tab pos="534988" algn="l"/>
              </a:tabLst>
            </a:pPr>
            <a:r>
              <a:rPr lang="en-US" sz="2000" dirty="0" err="1" smtClean="0">
                <a:solidFill>
                  <a:srgbClr val="000000"/>
                </a:solidFill>
                <a:latin typeface="Calibri" pitchFamily="35" charset="0"/>
              </a:rPr>
              <a:t>regione</a:t>
            </a:r>
            <a:r>
              <a:rPr lang="en-US" sz="2000" dirty="0" smtClean="0">
                <a:solidFill>
                  <a:srgbClr val="000000"/>
                </a:solidFill>
                <a:latin typeface="Calibri" pitchFamily="35" charset="0"/>
              </a:rPr>
              <a:t> in </a:t>
            </a:r>
            <a:r>
              <a:rPr lang="en-US" sz="2000" dirty="0" err="1" smtClean="0">
                <a:solidFill>
                  <a:srgbClr val="000000"/>
                </a:solidFill>
                <a:latin typeface="Calibri" pitchFamily="35" charset="0"/>
              </a:rPr>
              <a:t>avanti</a:t>
            </a:r>
            <a:endParaRPr lang="en-US" sz="2000" dirty="0" smtClean="0">
              <a:solidFill>
                <a:srgbClr val="000000"/>
              </a:solidFill>
              <a:latin typeface="Calibri" pitchFamily="35" charset="0"/>
            </a:endParaRPr>
          </a:p>
          <a:p>
            <a:pPr marL="447675" lvl="1" indent="-285750">
              <a:spcBef>
                <a:spcPct val="20000"/>
              </a:spcBef>
              <a:buClr>
                <a:srgbClr val="FF0000"/>
              </a:buClr>
              <a:buFont typeface="+mj-lt"/>
              <a:buAutoNum type="arabicPeriod"/>
              <a:tabLst>
                <a:tab pos="534988" algn="l"/>
              </a:tabLst>
            </a:pPr>
            <a:endParaRPr lang="en-US" sz="2000" dirty="0" smtClean="0">
              <a:solidFill>
                <a:srgbClr val="000000"/>
              </a:solidFill>
              <a:latin typeface="Calibri" pitchFamily="35" charset="0"/>
            </a:endParaRPr>
          </a:p>
          <a:p>
            <a:pPr marL="447675" lvl="1" indent="-285750">
              <a:spcBef>
                <a:spcPct val="20000"/>
              </a:spcBef>
              <a:buClr>
                <a:srgbClr val="FF0000"/>
              </a:buClr>
              <a:tabLst>
                <a:tab pos="534988" algn="l"/>
              </a:tabLst>
            </a:pPr>
            <a:endParaRPr lang="en-US" sz="1600" dirty="0" smtClean="0">
              <a:solidFill>
                <a:srgbClr val="000000"/>
              </a:solidFill>
              <a:latin typeface="Calibri" pitchFamily="35" charset="0"/>
            </a:endParaRPr>
          </a:p>
          <a:p>
            <a:pPr marL="447675" lvl="1" indent="-285750">
              <a:spcBef>
                <a:spcPct val="20000"/>
              </a:spcBef>
              <a:buClr>
                <a:srgbClr val="FF0000"/>
              </a:buClr>
              <a:buFont typeface="+mj-lt"/>
              <a:buAutoNum type="arabicPeriod"/>
              <a:tabLst>
                <a:tab pos="534988" algn="l"/>
              </a:tabLst>
            </a:pPr>
            <a:endParaRPr lang="en-US" dirty="0" smtClean="0">
              <a:solidFill>
                <a:srgbClr val="000000"/>
              </a:solidFill>
              <a:latin typeface="Calibri" pitchFamily="35" charset="0"/>
            </a:endParaRPr>
          </a:p>
          <a:p>
            <a:pPr marL="285750" indent="-285750">
              <a:spcBef>
                <a:spcPct val="20000"/>
              </a:spcBef>
              <a:buClr>
                <a:srgbClr val="3366FF"/>
              </a:buClr>
              <a:buFont typeface="Arial"/>
              <a:buChar char="•"/>
            </a:pPr>
            <a:r>
              <a:rPr lang="en-US" sz="2000" dirty="0" smtClean="0">
                <a:solidFill>
                  <a:srgbClr val="000000"/>
                </a:solidFill>
                <a:latin typeface="Calibri" pitchFamily="35" charset="0"/>
              </a:rPr>
              <a:t>Le </a:t>
            </a:r>
            <a:r>
              <a:rPr lang="en-US" sz="2000" dirty="0" err="1" smtClean="0">
                <a:solidFill>
                  <a:srgbClr val="000000"/>
                </a:solidFill>
                <a:latin typeface="Calibri" pitchFamily="35" charset="0"/>
              </a:rPr>
              <a:t>simulazioni</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indicano</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che</a:t>
            </a:r>
            <a:r>
              <a:rPr lang="en-US" sz="2000" dirty="0" smtClean="0">
                <a:solidFill>
                  <a:srgbClr val="000000"/>
                </a:solidFill>
                <a:latin typeface="Calibri" pitchFamily="35" charset="0"/>
              </a:rPr>
              <a:t> la rate </a:t>
            </a:r>
            <a:r>
              <a:rPr lang="en-US" sz="2000" dirty="0" err="1" smtClean="0">
                <a:solidFill>
                  <a:srgbClr val="000000"/>
                </a:solidFill>
                <a:latin typeface="Calibri" pitchFamily="35" charset="0"/>
              </a:rPr>
              <a:t>di</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fondo</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da</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sciami</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causati</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da</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Bhabha</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radiativi</a:t>
            </a:r>
            <a:r>
              <a:rPr lang="en-US" sz="2000" dirty="0" smtClean="0">
                <a:solidFill>
                  <a:srgbClr val="000000"/>
                </a:solidFill>
                <a:latin typeface="Calibri" pitchFamily="35" charset="0"/>
              </a:rPr>
              <a:t> “ad </a:t>
            </a:r>
            <a:r>
              <a:rPr lang="en-US" sz="2000" dirty="0" err="1" smtClean="0">
                <a:solidFill>
                  <a:srgbClr val="000000"/>
                </a:solidFill>
                <a:latin typeface="Calibri" pitchFamily="35" charset="0"/>
              </a:rPr>
              <a:t>angolo</a:t>
            </a:r>
            <a:r>
              <a:rPr lang="en-US" sz="2000" dirty="0" smtClean="0">
                <a:solidFill>
                  <a:srgbClr val="000000"/>
                </a:solidFill>
                <a:latin typeface="Calibri" pitchFamily="35" charset="0"/>
              </a:rPr>
              <a:t> 0” </a:t>
            </a:r>
            <a:r>
              <a:rPr lang="en-US" sz="2000" dirty="0" smtClean="0">
                <a:solidFill>
                  <a:srgbClr val="000000"/>
                </a:solidFill>
                <a:latin typeface="Calibri" pitchFamily="35" charset="0"/>
              </a:rPr>
              <a:t>(</a:t>
            </a:r>
            <a:r>
              <a:rPr lang="en-US" sz="2000" dirty="0" err="1" smtClean="0">
                <a:solidFill>
                  <a:srgbClr val="000000"/>
                </a:solidFill>
                <a:latin typeface="Calibri" pitchFamily="35" charset="0"/>
              </a:rPr>
              <a:t>più</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o</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meno</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uniforme</a:t>
            </a:r>
            <a:r>
              <a:rPr lang="en-US" sz="2000" dirty="0" smtClean="0">
                <a:solidFill>
                  <a:srgbClr val="000000"/>
                </a:solidFill>
                <a:latin typeface="Calibri" pitchFamily="35" charset="0"/>
              </a:rPr>
              <a:t> in R</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è</a:t>
            </a:r>
            <a:r>
              <a:rPr lang="en-US" sz="2000" dirty="0" smtClean="0">
                <a:solidFill>
                  <a:srgbClr val="000000"/>
                </a:solidFill>
                <a:latin typeface="Calibri" pitchFamily="35" charset="0"/>
              </a:rPr>
              <a:t> ~5 volte </a:t>
            </a:r>
            <a:r>
              <a:rPr lang="en-US" sz="2000" dirty="0" err="1" smtClean="0">
                <a:solidFill>
                  <a:srgbClr val="000000"/>
                </a:solidFill>
                <a:latin typeface="Calibri" pitchFamily="35" charset="0"/>
              </a:rPr>
              <a:t>superiore</a:t>
            </a:r>
            <a:r>
              <a:rPr lang="en-US" sz="2000" dirty="0" smtClean="0">
                <a:solidFill>
                  <a:srgbClr val="000000"/>
                </a:solidFill>
                <a:latin typeface="Calibri" pitchFamily="35" charset="0"/>
              </a:rPr>
              <a:t> a </a:t>
            </a:r>
            <a:r>
              <a:rPr lang="en-US" sz="2000" dirty="0" err="1" smtClean="0">
                <a:solidFill>
                  <a:srgbClr val="000000"/>
                </a:solidFill>
                <a:latin typeface="Calibri" pitchFamily="35" charset="0"/>
              </a:rPr>
              <a:t>quella</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da</a:t>
            </a:r>
            <a:r>
              <a:rPr lang="en-US" sz="2000" dirty="0" smtClean="0">
                <a:solidFill>
                  <a:srgbClr val="000000"/>
                </a:solidFill>
                <a:latin typeface="Calibri" pitchFamily="35" charset="0"/>
              </a:rPr>
              <a:t> </a:t>
            </a:r>
            <a:r>
              <a:rPr lang="en-US" sz="2000" dirty="0" err="1" smtClean="0">
                <a:solidFill>
                  <a:srgbClr val="000000"/>
                </a:solidFill>
                <a:latin typeface="Calibri" pitchFamily="35" charset="0"/>
              </a:rPr>
              <a:t>eventi</a:t>
            </a:r>
            <a:r>
              <a:rPr lang="en-US" sz="2000" dirty="0" smtClean="0">
                <a:solidFill>
                  <a:srgbClr val="000000"/>
                </a:solidFill>
                <a:latin typeface="Calibri" pitchFamily="35" charset="0"/>
              </a:rPr>
              <a:t> </a:t>
            </a:r>
            <a:r>
              <a:rPr lang="en-US" sz="2000" i="1" dirty="0" err="1" smtClean="0">
                <a:solidFill>
                  <a:srgbClr val="000000"/>
                </a:solidFill>
                <a:latin typeface="Calibri" pitchFamily="35" charset="0"/>
              </a:rPr>
              <a:t>e</a:t>
            </a:r>
            <a:r>
              <a:rPr lang="en-US" sz="2000" baseline="30000" dirty="0" err="1" smtClean="0">
                <a:solidFill>
                  <a:srgbClr val="000000"/>
                </a:solidFill>
                <a:latin typeface="Symbol" charset="2"/>
                <a:cs typeface="Symbol" charset="2"/>
              </a:rPr>
              <a:t>+</a:t>
            </a:r>
            <a:r>
              <a:rPr lang="en-US" sz="2000" i="1" dirty="0" err="1" smtClean="0">
                <a:solidFill>
                  <a:srgbClr val="000000"/>
                </a:solidFill>
                <a:latin typeface="Calibri" pitchFamily="35" charset="0"/>
              </a:rPr>
              <a:t>e</a:t>
            </a:r>
            <a:r>
              <a:rPr lang="en-US" sz="2000" baseline="30000" dirty="0" err="1" smtClean="0">
                <a:solidFill>
                  <a:srgbClr val="000000"/>
                </a:solidFill>
                <a:latin typeface="Symbol" charset="2"/>
                <a:cs typeface="Symbol" charset="2"/>
              </a:rPr>
              <a:t>-</a:t>
            </a:r>
            <a:r>
              <a:rPr lang="en-US" sz="2000" dirty="0" err="1" smtClean="0">
                <a:solidFill>
                  <a:srgbClr val="000000"/>
                </a:solidFill>
                <a:latin typeface="Symbol" charset="2"/>
                <a:cs typeface="Symbol" charset="2"/>
              </a:rPr>
              <a:t>g</a:t>
            </a:r>
            <a:r>
              <a:rPr lang="en-US" sz="2000" dirty="0" smtClean="0">
                <a:solidFill>
                  <a:srgbClr val="000000"/>
                </a:solidFill>
                <a:latin typeface="Symbol" charset="2"/>
                <a:cs typeface="Symbol" charset="2"/>
              </a:rPr>
              <a:t> </a:t>
            </a:r>
            <a:r>
              <a:rPr lang="en-US" sz="2000" dirty="0" err="1" smtClean="0">
                <a:solidFill>
                  <a:srgbClr val="000000"/>
                </a:solidFill>
                <a:latin typeface="Calibri"/>
                <a:cs typeface="Calibri"/>
              </a:rPr>
              <a:t>o</a:t>
            </a:r>
            <a:r>
              <a:rPr lang="en-US" sz="2000" dirty="0" smtClean="0">
                <a:solidFill>
                  <a:srgbClr val="000000"/>
                </a:solidFill>
                <a:latin typeface="Calibri"/>
                <a:cs typeface="Calibri"/>
              </a:rPr>
              <a:t> </a:t>
            </a:r>
            <a:r>
              <a:rPr lang="en-US" sz="2000" i="1" dirty="0" err="1" smtClean="0">
                <a:solidFill>
                  <a:srgbClr val="000000"/>
                </a:solidFill>
                <a:latin typeface="Calibri" pitchFamily="35" charset="0"/>
              </a:rPr>
              <a:t>e</a:t>
            </a:r>
            <a:r>
              <a:rPr lang="en-US" sz="2000" baseline="30000" dirty="0" err="1" smtClean="0">
                <a:solidFill>
                  <a:srgbClr val="000000"/>
                </a:solidFill>
                <a:latin typeface="Symbol" charset="2"/>
                <a:cs typeface="Symbol" charset="2"/>
              </a:rPr>
              <a:t>+</a:t>
            </a:r>
            <a:r>
              <a:rPr lang="en-US" sz="2000" i="1" dirty="0" err="1" smtClean="0">
                <a:solidFill>
                  <a:srgbClr val="000000"/>
                </a:solidFill>
                <a:latin typeface="Calibri" pitchFamily="35" charset="0"/>
              </a:rPr>
              <a:t>e</a:t>
            </a:r>
            <a:r>
              <a:rPr lang="en-US" sz="2000" baseline="30000" dirty="0" err="1" smtClean="0">
                <a:solidFill>
                  <a:srgbClr val="000000"/>
                </a:solidFill>
                <a:latin typeface="Symbol" charset="2"/>
                <a:cs typeface="Symbol" charset="2"/>
              </a:rPr>
              <a:t>-</a:t>
            </a:r>
            <a:r>
              <a:rPr lang="en-US" sz="2000" i="1" dirty="0" err="1" smtClean="0">
                <a:solidFill>
                  <a:srgbClr val="000000"/>
                </a:solidFill>
                <a:latin typeface="Calibri" pitchFamily="35" charset="0"/>
              </a:rPr>
              <a:t>e</a:t>
            </a:r>
            <a:r>
              <a:rPr lang="en-US" sz="2000" baseline="30000" dirty="0" err="1" smtClean="0">
                <a:solidFill>
                  <a:srgbClr val="000000"/>
                </a:solidFill>
                <a:latin typeface="Symbol" charset="2"/>
                <a:cs typeface="Symbol" charset="2"/>
              </a:rPr>
              <a:t>+</a:t>
            </a:r>
            <a:r>
              <a:rPr lang="en-US" sz="2000" i="1" dirty="0" err="1" smtClean="0">
                <a:solidFill>
                  <a:srgbClr val="000000"/>
                </a:solidFill>
                <a:latin typeface="Calibri" pitchFamily="35" charset="0"/>
              </a:rPr>
              <a:t>e</a:t>
            </a:r>
            <a:r>
              <a:rPr lang="en-US" sz="2000" baseline="30000" dirty="0" smtClean="0">
                <a:solidFill>
                  <a:srgbClr val="000000"/>
                </a:solidFill>
                <a:latin typeface="Symbol" charset="2"/>
                <a:cs typeface="Symbol" charset="2"/>
              </a:rPr>
              <a:t>-</a:t>
            </a:r>
            <a:r>
              <a:rPr lang="en-US" sz="2000" dirty="0" smtClean="0">
                <a:solidFill>
                  <a:srgbClr val="000000"/>
                </a:solidFill>
                <a:latin typeface="Calibri"/>
                <a:cs typeface="Calibri"/>
              </a:rPr>
              <a:t>, </a:t>
            </a:r>
            <a:r>
              <a:rPr lang="en-US" sz="2000" dirty="0" err="1" smtClean="0">
                <a:solidFill>
                  <a:srgbClr val="000000"/>
                </a:solidFill>
                <a:latin typeface="Calibri"/>
                <a:cs typeface="Calibri"/>
              </a:rPr>
              <a:t>fortemente</a:t>
            </a:r>
            <a:r>
              <a:rPr lang="en-US" sz="2000" dirty="0" smtClean="0">
                <a:solidFill>
                  <a:srgbClr val="000000"/>
                </a:solidFill>
                <a:latin typeface="Calibri"/>
                <a:cs typeface="Calibri"/>
              </a:rPr>
              <a:t> in </a:t>
            </a:r>
            <a:r>
              <a:rPr lang="en-US" sz="2000" dirty="0" err="1" smtClean="0">
                <a:solidFill>
                  <a:srgbClr val="000000"/>
                </a:solidFill>
                <a:latin typeface="Calibri"/>
                <a:cs typeface="Calibri"/>
              </a:rPr>
              <a:t>avanti</a:t>
            </a:r>
            <a:r>
              <a:rPr lang="en-US" sz="2000" dirty="0" smtClean="0">
                <a:solidFill>
                  <a:srgbClr val="000000"/>
                </a:solidFill>
                <a:latin typeface="Calibri"/>
                <a:cs typeface="Calibri"/>
              </a:rPr>
              <a:t>. </a:t>
            </a:r>
            <a:r>
              <a:rPr lang="en-US" sz="2000" dirty="0" err="1" smtClean="0">
                <a:solidFill>
                  <a:srgbClr val="000000"/>
                </a:solidFill>
                <a:latin typeface="Calibri"/>
                <a:cs typeface="Calibri"/>
              </a:rPr>
              <a:t>L’opzione</a:t>
            </a:r>
            <a:r>
              <a:rPr lang="en-US" sz="2000" dirty="0" smtClean="0">
                <a:solidFill>
                  <a:srgbClr val="000000"/>
                </a:solidFill>
                <a:latin typeface="Calibri"/>
                <a:cs typeface="Calibri"/>
              </a:rPr>
              <a:t> </a:t>
            </a:r>
            <a:r>
              <a:rPr lang="en-US" sz="2000" dirty="0" smtClean="0">
                <a:solidFill>
                  <a:srgbClr val="FF0000"/>
                </a:solidFill>
                <a:latin typeface="Calibri"/>
                <a:cs typeface="Calibri"/>
              </a:rPr>
              <a:t>2.</a:t>
            </a:r>
            <a:r>
              <a:rPr lang="en-US" sz="2000" dirty="0" smtClean="0">
                <a:latin typeface="Calibri"/>
                <a:cs typeface="Calibri"/>
              </a:rPr>
              <a:t>, </a:t>
            </a:r>
            <a:r>
              <a:rPr lang="en-US" sz="2000" dirty="0" err="1" smtClean="0">
                <a:latin typeface="Calibri"/>
                <a:cs typeface="Calibri"/>
              </a:rPr>
              <a:t>più</a:t>
            </a:r>
            <a:r>
              <a:rPr lang="en-US" sz="2000" dirty="0" smtClean="0">
                <a:latin typeface="Calibri"/>
                <a:cs typeface="Calibri"/>
              </a:rPr>
              <a:t> </a:t>
            </a:r>
            <a:r>
              <a:rPr lang="en-US" sz="2000" dirty="0" err="1" smtClean="0">
                <a:latin typeface="Calibri"/>
                <a:cs typeface="Calibri"/>
              </a:rPr>
              <a:t>complicata</a:t>
            </a:r>
            <a:r>
              <a:rPr lang="en-US" sz="2000" dirty="0" smtClean="0">
                <a:latin typeface="Calibri"/>
                <a:cs typeface="Calibri"/>
              </a:rPr>
              <a:t> </a:t>
            </a:r>
            <a:r>
              <a:rPr lang="en-US" sz="2000" dirty="0" err="1" smtClean="0">
                <a:latin typeface="Calibri"/>
                <a:cs typeface="Calibri"/>
              </a:rPr>
              <a:t>sia</a:t>
            </a:r>
            <a:r>
              <a:rPr lang="en-US" sz="2000" dirty="0" smtClean="0">
                <a:latin typeface="Calibri"/>
                <a:cs typeface="Calibri"/>
              </a:rPr>
              <a:t> </a:t>
            </a:r>
            <a:r>
              <a:rPr lang="en-US" sz="2000" dirty="0" err="1" smtClean="0">
                <a:latin typeface="Calibri"/>
                <a:cs typeface="Calibri"/>
              </a:rPr>
              <a:t>meccanicamente</a:t>
            </a:r>
            <a:r>
              <a:rPr lang="en-US" sz="2000" dirty="0" smtClean="0">
                <a:latin typeface="Calibri"/>
                <a:cs typeface="Calibri"/>
              </a:rPr>
              <a:t>, </a:t>
            </a:r>
            <a:r>
              <a:rPr lang="en-US" sz="2000" dirty="0" err="1" smtClean="0">
                <a:latin typeface="Calibri"/>
                <a:cs typeface="Calibri"/>
              </a:rPr>
              <a:t>sia</a:t>
            </a:r>
            <a:r>
              <a:rPr lang="en-US" sz="2000" dirty="0" smtClean="0">
                <a:latin typeface="Calibri"/>
                <a:cs typeface="Calibri"/>
              </a:rPr>
              <a:t> per la </a:t>
            </a:r>
            <a:r>
              <a:rPr lang="en-US" sz="2000" dirty="0" err="1" smtClean="0">
                <a:latin typeface="Calibri"/>
                <a:cs typeface="Calibri"/>
              </a:rPr>
              <a:t>filatura</a:t>
            </a:r>
            <a:r>
              <a:rPr lang="en-US" sz="2000" dirty="0" smtClean="0">
                <a:latin typeface="Calibri"/>
                <a:cs typeface="Calibri"/>
              </a:rPr>
              <a:t> </a:t>
            </a:r>
            <a:r>
              <a:rPr lang="en-US" sz="2000" dirty="0" err="1" smtClean="0">
                <a:latin typeface="Calibri"/>
                <a:cs typeface="Calibri"/>
              </a:rPr>
              <a:t>e</a:t>
            </a:r>
            <a:r>
              <a:rPr lang="en-US" sz="2000" dirty="0" smtClean="0">
                <a:latin typeface="Calibri"/>
                <a:cs typeface="Calibri"/>
              </a:rPr>
              <a:t> per </a:t>
            </a:r>
            <a:r>
              <a:rPr lang="en-US" sz="2000" dirty="0" err="1" smtClean="0">
                <a:latin typeface="Calibri"/>
                <a:cs typeface="Calibri"/>
              </a:rPr>
              <a:t>l’accesso</a:t>
            </a:r>
            <a:r>
              <a:rPr lang="en-US" sz="2000" dirty="0" smtClean="0">
                <a:latin typeface="Calibri"/>
                <a:cs typeface="Calibri"/>
              </a:rPr>
              <a:t> </a:t>
            </a:r>
            <a:r>
              <a:rPr lang="en-US" sz="2000" dirty="0" err="1" smtClean="0">
                <a:latin typeface="Calibri"/>
                <a:cs typeface="Calibri"/>
              </a:rPr>
              <a:t>ai</a:t>
            </a:r>
            <a:r>
              <a:rPr lang="en-US" sz="2000" dirty="0" smtClean="0">
                <a:latin typeface="Calibri"/>
                <a:cs typeface="Calibri"/>
              </a:rPr>
              <a:t> </a:t>
            </a:r>
            <a:r>
              <a:rPr lang="en-US" sz="2000" dirty="0" err="1" smtClean="0">
                <a:latin typeface="Calibri"/>
                <a:cs typeface="Calibri"/>
              </a:rPr>
              <a:t>piatti</a:t>
            </a:r>
            <a:r>
              <a:rPr lang="en-US" sz="2000" dirty="0" smtClean="0">
                <a:latin typeface="Calibri"/>
                <a:cs typeface="Calibri"/>
              </a:rPr>
              <a:t>, </a:t>
            </a:r>
            <a:r>
              <a:rPr lang="en-US" sz="2000" dirty="0" err="1" smtClean="0">
                <a:latin typeface="Calibri"/>
                <a:cs typeface="Calibri"/>
              </a:rPr>
              <a:t>apparirebbe</a:t>
            </a:r>
            <a:r>
              <a:rPr lang="en-US" sz="2000" dirty="0" smtClean="0">
                <a:latin typeface="Calibri"/>
                <a:cs typeface="Calibri"/>
              </a:rPr>
              <a:t> </a:t>
            </a:r>
            <a:r>
              <a:rPr lang="en-US" sz="2000" dirty="0" err="1" smtClean="0">
                <a:latin typeface="Calibri"/>
                <a:cs typeface="Calibri"/>
              </a:rPr>
              <a:t>dunque</a:t>
            </a:r>
            <a:r>
              <a:rPr lang="en-US" sz="2000" dirty="0" smtClean="0">
                <a:latin typeface="Calibri"/>
                <a:cs typeface="Calibri"/>
              </a:rPr>
              <a:t> non </a:t>
            </a:r>
            <a:r>
              <a:rPr lang="en-US" sz="2000" dirty="0" err="1" smtClean="0">
                <a:latin typeface="Calibri"/>
                <a:cs typeface="Calibri"/>
              </a:rPr>
              <a:t>necessaria</a:t>
            </a:r>
            <a:r>
              <a:rPr lang="en-US" sz="2000" dirty="0" smtClean="0">
                <a:latin typeface="Calibri"/>
                <a:cs typeface="Calibri"/>
              </a:rPr>
              <a:t> (</a:t>
            </a:r>
            <a:r>
              <a:rPr lang="en-US" sz="2000" i="1" dirty="0" err="1" smtClean="0">
                <a:latin typeface="Calibri"/>
                <a:cs typeface="Calibri"/>
              </a:rPr>
              <a:t>da</a:t>
            </a:r>
            <a:r>
              <a:rPr lang="en-US" sz="2000" i="1" dirty="0" smtClean="0">
                <a:latin typeface="Calibri"/>
                <a:cs typeface="Calibri"/>
              </a:rPr>
              <a:t> </a:t>
            </a:r>
            <a:r>
              <a:rPr lang="en-US" sz="2000" i="1" dirty="0" err="1" smtClean="0">
                <a:latin typeface="Calibri"/>
                <a:cs typeface="Calibri"/>
              </a:rPr>
              <a:t>confermare</a:t>
            </a:r>
            <a:r>
              <a:rPr lang="en-US" sz="2000" i="1" dirty="0" smtClean="0">
                <a:latin typeface="Calibri"/>
                <a:cs typeface="Calibri"/>
              </a:rPr>
              <a:t> con </a:t>
            </a:r>
            <a:r>
              <a:rPr lang="en-US" sz="2000" i="1" dirty="0" err="1" smtClean="0">
                <a:latin typeface="Calibri"/>
                <a:cs typeface="Calibri"/>
              </a:rPr>
              <a:t>ulteriori</a:t>
            </a:r>
            <a:r>
              <a:rPr lang="en-US" sz="2000" i="1" dirty="0" smtClean="0">
                <a:latin typeface="Calibri"/>
                <a:cs typeface="Calibri"/>
              </a:rPr>
              <a:t> </a:t>
            </a:r>
            <a:r>
              <a:rPr lang="en-US" sz="2000" i="1" dirty="0" err="1" smtClean="0">
                <a:latin typeface="Calibri"/>
                <a:cs typeface="Calibri"/>
              </a:rPr>
              <a:t>studi</a:t>
            </a:r>
            <a:r>
              <a:rPr lang="en-US" sz="2000" dirty="0" smtClean="0">
                <a:latin typeface="Calibri"/>
                <a:cs typeface="Calibri"/>
              </a:rPr>
              <a:t>).</a:t>
            </a:r>
            <a:endParaRPr lang="en-US" sz="2400" dirty="0" smtClean="0">
              <a:solidFill>
                <a:srgbClr val="000000"/>
              </a:solidFill>
              <a:latin typeface="Calibri" pitchFamily="35" charset="0"/>
            </a:endParaRPr>
          </a:p>
          <a:p>
            <a:pPr marL="742950" lvl="1" indent="-285750">
              <a:spcBef>
                <a:spcPct val="20000"/>
              </a:spcBef>
              <a:buClr>
                <a:srgbClr val="FF0000"/>
              </a:buClr>
              <a:buFont typeface="Arial" pitchFamily="35" charset="0"/>
              <a:buNone/>
            </a:pPr>
            <a:endParaRPr lang="en-US" sz="2000" dirty="0">
              <a:solidFill>
                <a:srgbClr val="000000"/>
              </a:solidFill>
              <a:latin typeface="Calibri" pitchFamily="35" charset="0"/>
            </a:endParaRPr>
          </a:p>
        </p:txBody>
      </p:sp>
      <p:pic>
        <p:nvPicPr>
          <p:cNvPr id="13" name="Picture 12"/>
          <p:cNvPicPr>
            <a:picLocks noChangeAspect="1"/>
          </p:cNvPicPr>
          <p:nvPr/>
        </p:nvPicPr>
        <p:blipFill>
          <a:blip r:embed="rId3"/>
          <a:stretch>
            <a:fillRect/>
          </a:stretch>
        </p:blipFill>
        <p:spPr>
          <a:xfrm>
            <a:off x="6125032" y="1807803"/>
            <a:ext cx="2291334" cy="1559052"/>
          </a:xfrm>
          <a:prstGeom prst="rect">
            <a:avLst/>
          </a:prstGeom>
        </p:spPr>
      </p:pic>
      <p:pic>
        <p:nvPicPr>
          <p:cNvPr id="14" name="Picture 13"/>
          <p:cNvPicPr>
            <a:picLocks noChangeAspect="1"/>
          </p:cNvPicPr>
          <p:nvPr/>
        </p:nvPicPr>
        <p:blipFill>
          <a:blip r:embed="rId4"/>
          <a:srcRect l="3298" t="8811" r="5563" b="8064"/>
          <a:stretch>
            <a:fillRect/>
          </a:stretch>
        </p:blipFill>
        <p:spPr>
          <a:xfrm>
            <a:off x="6137969" y="3507627"/>
            <a:ext cx="2274651" cy="14393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Slide Number Placeholder 4"/>
          <p:cNvSpPr>
            <a:spLocks noGrp="1"/>
          </p:cNvSpPr>
          <p:nvPr>
            <p:ph type="sldNum" sz="quarter" idx="12"/>
          </p:nvPr>
        </p:nvSpPr>
        <p:spPr/>
        <p:txBody>
          <a:bodyPr/>
          <a:lstStyle/>
          <a:p>
            <a:pPr>
              <a:defRPr/>
            </a:pPr>
            <a:fld id="{F940055D-8A69-5243-9FF2-286516BC3B70}"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smtClean="0"/>
              <a:t>DCH: stato &amp; richieste 2010-2011</a:t>
            </a:r>
            <a:endParaRPr lang="en-US"/>
          </a:p>
        </p:txBody>
      </p:sp>
      <p:grpSp>
        <p:nvGrpSpPr>
          <p:cNvPr id="22" name="Group 21"/>
          <p:cNvGrpSpPr/>
          <p:nvPr/>
        </p:nvGrpSpPr>
        <p:grpSpPr>
          <a:xfrm>
            <a:off x="72570" y="677332"/>
            <a:ext cx="3556000" cy="4051906"/>
            <a:chOff x="-26718" y="1084132"/>
            <a:chExt cx="4652374" cy="5055818"/>
          </a:xfrm>
        </p:grpSpPr>
        <p:pic>
          <p:nvPicPr>
            <p:cNvPr id="30" name="Picture 29" descr="RunMT00508_Evt013.eps"/>
            <p:cNvPicPr>
              <a:picLocks noChangeAspect="1"/>
            </p:cNvPicPr>
            <p:nvPr/>
          </p:nvPicPr>
          <mc:AlternateContent>
            <mc:Choice xmlns:ma="http://schemas.microsoft.com/office/mac/drawingml/2008/main" Requires="ma">
              <p:blipFill>
                <a:blip r:embed="rId2"/>
                <a:srcRect l="6803" t="9575" r="6106"/>
                <a:stretch>
                  <a:fillRect/>
                </a:stretch>
              </p:blipFill>
            </mc:Choice>
            <mc:Fallback>
              <p:blipFill>
                <a:blip r:embed="rId3"/>
                <a:srcRect l="6803" t="9575" r="6106"/>
                <a:stretch>
                  <a:fillRect/>
                </a:stretch>
              </p:blipFill>
            </mc:Fallback>
          </mc:AlternateContent>
          <p:spPr>
            <a:xfrm>
              <a:off x="374952" y="1084132"/>
              <a:ext cx="3096381" cy="5055818"/>
            </a:xfrm>
            <a:prstGeom prst="rect">
              <a:avLst/>
            </a:prstGeom>
          </p:spPr>
        </p:pic>
        <p:sp>
          <p:nvSpPr>
            <p:cNvPr id="10" name="TextBox 9"/>
            <p:cNvSpPr txBox="1"/>
            <p:nvPr/>
          </p:nvSpPr>
          <p:spPr>
            <a:xfrm>
              <a:off x="-26718" y="2961683"/>
              <a:ext cx="1295913" cy="739298"/>
            </a:xfrm>
            <a:prstGeom prst="rect">
              <a:avLst/>
            </a:prstGeom>
            <a:noFill/>
          </p:spPr>
          <p:txBody>
            <a:bodyPr wrap="square" rtlCol="0">
              <a:spAutoFit/>
            </a:bodyPr>
            <a:lstStyle/>
            <a:p>
              <a:r>
                <a:rPr lang="en-US" sz="1600" dirty="0" smtClean="0"/>
                <a:t>Mylar</a:t>
              </a:r>
            </a:p>
            <a:p>
              <a:r>
                <a:rPr lang="en-US" sz="1600" dirty="0" smtClean="0"/>
                <a:t>windows</a:t>
              </a:r>
              <a:endParaRPr lang="en-US" sz="1600" dirty="0"/>
            </a:p>
          </p:txBody>
        </p:sp>
        <p:cxnSp>
          <p:nvCxnSpPr>
            <p:cNvPr id="13" name="Straight Arrow Connector 12"/>
            <p:cNvCxnSpPr/>
            <p:nvPr/>
          </p:nvCxnSpPr>
          <p:spPr>
            <a:xfrm flipV="1">
              <a:off x="989500" y="2799806"/>
              <a:ext cx="700358" cy="469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44939" y="5026862"/>
              <a:ext cx="1980717" cy="729662"/>
            </a:xfrm>
            <a:prstGeom prst="rect">
              <a:avLst/>
            </a:prstGeom>
            <a:noFill/>
          </p:spPr>
          <p:txBody>
            <a:bodyPr wrap="square" rtlCol="0">
              <a:spAutoFit/>
            </a:bodyPr>
            <a:lstStyle/>
            <a:p>
              <a:r>
                <a:rPr lang="en-US" sz="1600" dirty="0" smtClean="0"/>
                <a:t>10cm lead </a:t>
              </a:r>
              <a:r>
                <a:rPr lang="en-US" sz="1600" dirty="0" err="1" smtClean="0"/>
                <a:t>p</a:t>
              </a:r>
              <a:r>
                <a:rPr lang="en-US" sz="1600" baseline="-25000" dirty="0" err="1" smtClean="0"/>
                <a:t>cut</a:t>
              </a:r>
              <a:endParaRPr lang="en-US" sz="1600" baseline="-25000" dirty="0" smtClean="0"/>
            </a:p>
            <a:p>
              <a:r>
                <a:rPr lang="en-US" sz="1600" dirty="0" smtClean="0"/>
                <a:t>~150MeV/c</a:t>
              </a:r>
            </a:p>
          </p:txBody>
        </p:sp>
        <p:cxnSp>
          <p:nvCxnSpPr>
            <p:cNvPr id="24" name="Straight Arrow Connector 23"/>
            <p:cNvCxnSpPr/>
            <p:nvPr/>
          </p:nvCxnSpPr>
          <p:spPr>
            <a:xfrm>
              <a:off x="981011" y="3269999"/>
              <a:ext cx="700358" cy="463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4" name="Picture 8"/>
          <p:cNvPicPr>
            <a:picLocks noChangeAspect="1"/>
          </p:cNvPicPr>
          <p:nvPr/>
        </p:nvPicPr>
        <p:blipFill>
          <a:blip r:embed="rId4"/>
          <a:srcRect t="4449" r="2657" b="10830"/>
          <a:stretch>
            <a:fillRect/>
          </a:stretch>
        </p:blipFill>
        <p:spPr bwMode="auto">
          <a:xfrm>
            <a:off x="7269238" y="81113"/>
            <a:ext cx="1699865" cy="1972587"/>
          </a:xfrm>
          <a:prstGeom prst="rect">
            <a:avLst/>
          </a:prstGeom>
          <a:noFill/>
          <a:ln w="9525">
            <a:noFill/>
            <a:miter lim="800000"/>
            <a:headEnd/>
            <a:tailEnd/>
          </a:ln>
        </p:spPr>
      </p:pic>
      <p:sp>
        <p:nvSpPr>
          <p:cNvPr id="15" name="Content Placeholder 2"/>
          <p:cNvSpPr txBox="1">
            <a:spLocks/>
          </p:cNvSpPr>
          <p:nvPr/>
        </p:nvSpPr>
        <p:spPr bwMode="auto">
          <a:xfrm>
            <a:off x="3417823" y="630885"/>
            <a:ext cx="3643367" cy="1859406"/>
          </a:xfrm>
          <a:prstGeom prst="rect">
            <a:avLst/>
          </a:prstGeom>
          <a:noFill/>
          <a:ln w="9525">
            <a:noFill/>
            <a:miter lim="800000"/>
            <a:headEnd/>
            <a:tailEnd/>
          </a:ln>
        </p:spPr>
        <p:txBody>
          <a:bodyPr anchor="t">
            <a:prstTxWarp prst="textNoShape">
              <a:avLst/>
            </a:prstTxWarp>
            <a:noAutofit/>
          </a:bodyPr>
          <a:lstStyle/>
          <a:p>
            <a:pPr>
              <a:lnSpc>
                <a:spcPct val="80000"/>
              </a:lnSpc>
              <a:spcBef>
                <a:spcPct val="20000"/>
              </a:spcBef>
              <a:buClr>
                <a:srgbClr val="3366FF"/>
              </a:buClr>
              <a:buSzPct val="125000"/>
              <a:defRPr/>
            </a:pPr>
            <a:r>
              <a:rPr lang="en-US" dirty="0" smtClean="0">
                <a:latin typeface="+mn-lt"/>
                <a:ea typeface="Gill Sans" pitchFamily="-108" charset="0"/>
                <a:cs typeface="Gill Sans" pitchFamily="-108" charset="0"/>
              </a:rPr>
              <a:t>Tr</a:t>
            </a:r>
            <a:r>
              <a:rPr lang="en-US" dirty="0" smtClean="0">
                <a:solidFill>
                  <a:srgbClr val="000000"/>
                </a:solidFill>
                <a:latin typeface="+mn-lt"/>
                <a:ea typeface="Gill Sans" pitchFamily="-108" charset="0"/>
                <a:cs typeface="Gill Sans" pitchFamily="-108" charset="0"/>
              </a:rPr>
              <a:t>acks from drift-tube telescope extrapolated into </a:t>
            </a:r>
            <a:r>
              <a:rPr lang="en-US" b="1" dirty="0" smtClean="0">
                <a:solidFill>
                  <a:srgbClr val="008000"/>
                </a:solidFill>
                <a:latin typeface="+mn-lt"/>
                <a:ea typeface="Gill Sans" pitchFamily="-108" charset="0"/>
                <a:cs typeface="Gill Sans" pitchFamily="-108" charset="0"/>
              </a:rPr>
              <a:t>Prototype 1</a:t>
            </a:r>
            <a:r>
              <a:rPr lang="en-US" dirty="0" smtClean="0">
                <a:solidFill>
                  <a:prstClr val="black"/>
                </a:solidFill>
                <a:latin typeface="Calibri"/>
                <a:ea typeface="Gill Sans" pitchFamily="-108" charset="0"/>
                <a:cs typeface="Gill Sans" pitchFamily="-108" charset="0"/>
              </a:rPr>
              <a:t> </a:t>
            </a:r>
          </a:p>
          <a:p>
            <a:pPr lvl="0">
              <a:lnSpc>
                <a:spcPct val="80000"/>
              </a:lnSpc>
              <a:spcBef>
                <a:spcPct val="20000"/>
              </a:spcBef>
              <a:buClr>
                <a:srgbClr val="FF0000"/>
              </a:buClr>
              <a:buSzPct val="125000"/>
              <a:buFont typeface="Wingdings" charset="2"/>
              <a:buChar char="§"/>
              <a:defRPr/>
            </a:pPr>
            <a:r>
              <a:rPr lang="en-US" dirty="0" smtClean="0">
                <a:solidFill>
                  <a:prstClr val="black"/>
                </a:solidFill>
                <a:latin typeface="Calibri"/>
                <a:ea typeface="Gill Sans" pitchFamily="-108" charset="0"/>
                <a:cs typeface="Gill Sans" pitchFamily="-108" charset="0"/>
              </a:rPr>
              <a:t> 6x4 </a:t>
            </a:r>
            <a:r>
              <a:rPr lang="en-US" dirty="0">
                <a:solidFill>
                  <a:prstClr val="black"/>
                </a:solidFill>
                <a:latin typeface="Calibri"/>
                <a:ea typeface="ＭＳ Ｐゴシック" pitchFamily="-106" charset="-128"/>
                <a:cs typeface="ＭＳ Ｐゴシック" pitchFamily="-106" charset="-128"/>
              </a:rPr>
              <a:t>hexagonal cells </a:t>
            </a:r>
            <a:r>
              <a:rPr lang="en-US" dirty="0" err="1">
                <a:solidFill>
                  <a:prstClr val="black"/>
                </a:solidFill>
                <a:latin typeface="Calibri"/>
                <a:ea typeface="ＭＳ Ｐゴシック" pitchFamily="-106" charset="-128"/>
                <a:cs typeface="ＭＳ Ｐゴシック" pitchFamily="-106" charset="-128"/>
              </a:rPr>
              <a:t>à</a:t>
            </a:r>
            <a:r>
              <a:rPr lang="en-US" dirty="0">
                <a:solidFill>
                  <a:prstClr val="black"/>
                </a:solidFill>
                <a:latin typeface="Calibri"/>
                <a:ea typeface="ＭＳ Ｐゴシック" pitchFamily="-106" charset="-128"/>
                <a:cs typeface="ＭＳ Ｐゴシック" pitchFamily="-106" charset="-128"/>
              </a:rPr>
              <a:t> la</a:t>
            </a:r>
            <a:r>
              <a:rPr lang="en-US" dirty="0" smtClean="0">
                <a:solidFill>
                  <a:prstClr val="black"/>
                </a:solidFill>
                <a:latin typeface="Calibri"/>
                <a:ea typeface="ＭＳ Ｐゴシック" pitchFamily="-106" charset="-128"/>
                <a:cs typeface="ＭＳ Ｐゴシック" pitchFamily="-106" charset="-128"/>
              </a:rPr>
              <a:t> </a:t>
            </a:r>
            <a:r>
              <a:rPr lang="en-US" i="1" dirty="0" smtClean="0">
                <a:solidFill>
                  <a:prstClr val="black"/>
                </a:solidFill>
                <a:latin typeface="Calibri"/>
                <a:ea typeface="ＭＳ Ｐゴシック" pitchFamily="-106" charset="-128"/>
                <a:cs typeface="ＭＳ Ｐゴシック" pitchFamily="-106" charset="-128"/>
              </a:rPr>
              <a:t>B</a:t>
            </a:r>
            <a:r>
              <a:rPr lang="en-US" sz="1400" i="1" dirty="0" smtClean="0">
                <a:solidFill>
                  <a:prstClr val="black"/>
                </a:solidFill>
                <a:latin typeface="Calibri"/>
                <a:ea typeface="ＭＳ Ｐゴシック" pitchFamily="-106" charset="-128"/>
                <a:cs typeface="ＭＳ Ｐゴシック" pitchFamily="-106" charset="-128"/>
              </a:rPr>
              <a:t>A</a:t>
            </a:r>
            <a:r>
              <a:rPr lang="en-US" i="1" dirty="0" smtClean="0">
                <a:solidFill>
                  <a:prstClr val="black"/>
                </a:solidFill>
                <a:latin typeface="Calibri"/>
                <a:ea typeface="ＭＳ Ｐゴシック" pitchFamily="-106" charset="-128"/>
                <a:cs typeface="ＭＳ Ｐゴシック" pitchFamily="-106" charset="-128"/>
              </a:rPr>
              <a:t>B</a:t>
            </a:r>
            <a:r>
              <a:rPr lang="en-US" sz="1400" i="1" dirty="0" smtClean="0">
                <a:solidFill>
                  <a:prstClr val="black"/>
                </a:solidFill>
                <a:latin typeface="Calibri"/>
                <a:ea typeface="ＭＳ Ｐゴシック" pitchFamily="-106" charset="-128"/>
                <a:cs typeface="ＭＳ Ｐゴシック" pitchFamily="-106" charset="-128"/>
              </a:rPr>
              <a:t>AR</a:t>
            </a:r>
          </a:p>
          <a:p>
            <a:pPr marL="441325" lvl="1" indent="-265113">
              <a:spcBef>
                <a:spcPct val="20000"/>
              </a:spcBef>
              <a:buClr>
                <a:srgbClr val="3366FF"/>
              </a:buClr>
              <a:buFont typeface="Arial" pitchFamily="-106" charset="0"/>
              <a:buChar char="–"/>
              <a:defRPr/>
            </a:pPr>
            <a:r>
              <a:rPr lang="en-US" sz="1600" dirty="0" smtClean="0">
                <a:solidFill>
                  <a:prstClr val="black"/>
                </a:solidFill>
                <a:latin typeface="Calibri"/>
                <a:ea typeface="ＭＳ Ｐゴシック" pitchFamily="-106" charset="-128"/>
              </a:rPr>
              <a:t>small gas volume</a:t>
            </a:r>
          </a:p>
          <a:p>
            <a:pPr marL="631825" lvl="2" indent="-268288">
              <a:spcBef>
                <a:spcPct val="20000"/>
              </a:spcBef>
              <a:buClr>
                <a:srgbClr val="FF6600"/>
              </a:buClr>
              <a:buFont typeface="Wingdings" charset="2"/>
              <a:buChar char="ü"/>
              <a:tabLst>
                <a:tab pos="363538" algn="l"/>
              </a:tabLst>
              <a:defRPr/>
            </a:pPr>
            <a:r>
              <a:rPr lang="en-US" sz="1400" dirty="0" smtClean="0">
                <a:solidFill>
                  <a:prstClr val="black"/>
                </a:solidFill>
                <a:latin typeface="Calibri"/>
                <a:ea typeface="ＭＳ Ｐゴシック" pitchFamily="-106" charset="-128"/>
              </a:rPr>
              <a:t>fast gas mixture switching times</a:t>
            </a:r>
          </a:p>
          <a:p>
            <a:pPr marL="631825" lvl="2" indent="-268288" defTabSz="171450">
              <a:spcBef>
                <a:spcPct val="20000"/>
              </a:spcBef>
              <a:buClr>
                <a:srgbClr val="FF6600"/>
              </a:buClr>
              <a:buFont typeface="Wingdings" charset="2"/>
              <a:buChar char="ü"/>
              <a:defRPr/>
            </a:pPr>
            <a:r>
              <a:rPr lang="en-US" sz="1400" dirty="0" smtClean="0">
                <a:solidFill>
                  <a:prstClr val="black"/>
                </a:solidFill>
                <a:latin typeface="Calibri"/>
                <a:ea typeface="ＭＳ Ｐゴシック" pitchFamily="-106" charset="-128"/>
              </a:rPr>
              <a:t> low rate on </a:t>
            </a:r>
            <a:r>
              <a:rPr lang="en-US" sz="1400" dirty="0" err="1" smtClean="0">
                <a:solidFill>
                  <a:prstClr val="black"/>
                </a:solidFill>
                <a:latin typeface="Calibri"/>
                <a:ea typeface="ＭＳ Ｐゴシック" pitchFamily="-106" charset="-128"/>
              </a:rPr>
              <a:t>cosmics</a:t>
            </a:r>
            <a:endParaRPr lang="en-US" sz="1400" dirty="0" smtClean="0">
              <a:solidFill>
                <a:prstClr val="black"/>
              </a:solidFill>
              <a:latin typeface="Calibri"/>
              <a:ea typeface="ＭＳ Ｐゴシック" pitchFamily="-106" charset="-128"/>
            </a:endParaRPr>
          </a:p>
          <a:p>
            <a:pPr marL="898525" lvl="2" indent="-265113">
              <a:spcBef>
                <a:spcPct val="20000"/>
              </a:spcBef>
              <a:buClr>
                <a:srgbClr val="FF6600"/>
              </a:buClr>
              <a:buFont typeface="Wingdings" charset="2"/>
              <a:buChar char="ü"/>
              <a:defRPr/>
            </a:pPr>
            <a:endParaRPr lang="en-US" sz="1600" dirty="0" smtClean="0">
              <a:solidFill>
                <a:prstClr val="black"/>
              </a:solidFill>
              <a:latin typeface="Calibri"/>
              <a:ea typeface="ＭＳ Ｐゴシック" pitchFamily="-106" charset="-128"/>
            </a:endParaRPr>
          </a:p>
        </p:txBody>
      </p:sp>
      <p:pic>
        <p:nvPicPr>
          <p:cNvPr id="16" name="Picture 15" descr="str3_1.png"/>
          <p:cNvPicPr>
            <a:picLocks noChangeAspect="1"/>
          </p:cNvPicPr>
          <p:nvPr/>
        </p:nvPicPr>
        <p:blipFill>
          <a:blip r:embed="rId5"/>
          <a:srcRect r="8812"/>
          <a:stretch>
            <a:fillRect/>
          </a:stretch>
        </p:blipFill>
        <p:spPr>
          <a:xfrm>
            <a:off x="3746519" y="4828465"/>
            <a:ext cx="2418087" cy="1798320"/>
          </a:xfrm>
          <a:prstGeom prst="rect">
            <a:avLst/>
          </a:prstGeom>
        </p:spPr>
      </p:pic>
      <p:pic>
        <p:nvPicPr>
          <p:cNvPr id="17" name="Picture 16" descr="str3_1.png"/>
          <p:cNvPicPr>
            <a:picLocks noChangeAspect="1"/>
          </p:cNvPicPr>
          <p:nvPr/>
        </p:nvPicPr>
        <p:blipFill>
          <a:blip r:embed="rId6"/>
          <a:srcRect r="8336"/>
          <a:stretch>
            <a:fillRect/>
          </a:stretch>
        </p:blipFill>
        <p:spPr>
          <a:xfrm>
            <a:off x="1087039" y="4807380"/>
            <a:ext cx="2430709" cy="1798320"/>
          </a:xfrm>
          <a:prstGeom prst="rect">
            <a:avLst/>
          </a:prstGeom>
        </p:spPr>
      </p:pic>
      <p:sp>
        <p:nvSpPr>
          <p:cNvPr id="18" name="TextBox 17"/>
          <p:cNvSpPr txBox="1"/>
          <p:nvPr/>
        </p:nvSpPr>
        <p:spPr>
          <a:xfrm>
            <a:off x="4029189" y="4806225"/>
            <a:ext cx="1932941" cy="338554"/>
          </a:xfrm>
          <a:prstGeom prst="rect">
            <a:avLst/>
          </a:prstGeom>
          <a:noFill/>
        </p:spPr>
        <p:txBody>
          <a:bodyPr wrap="none" rtlCol="0">
            <a:spAutoFit/>
          </a:bodyPr>
          <a:lstStyle/>
          <a:p>
            <a:r>
              <a:rPr lang="en-US" sz="1600" dirty="0" smtClean="0">
                <a:solidFill>
                  <a:srgbClr val="3366FF"/>
                </a:solidFill>
              </a:rPr>
              <a:t>Track Fit Residuals </a:t>
            </a:r>
            <a:endParaRPr lang="en-US" sz="1600" dirty="0">
              <a:solidFill>
                <a:srgbClr val="3366FF"/>
              </a:solidFill>
            </a:endParaRPr>
          </a:p>
        </p:txBody>
      </p:sp>
      <p:sp>
        <p:nvSpPr>
          <p:cNvPr id="21" name="TextBox 20"/>
          <p:cNvSpPr txBox="1"/>
          <p:nvPr/>
        </p:nvSpPr>
        <p:spPr>
          <a:xfrm>
            <a:off x="1618339" y="4773177"/>
            <a:ext cx="1382009" cy="338554"/>
          </a:xfrm>
          <a:prstGeom prst="rect">
            <a:avLst/>
          </a:prstGeom>
          <a:noFill/>
        </p:spPr>
        <p:txBody>
          <a:bodyPr wrap="none" rtlCol="0">
            <a:spAutoFit/>
          </a:bodyPr>
          <a:lstStyle/>
          <a:p>
            <a:r>
              <a:rPr lang="en-US" sz="1600" dirty="0" err="1" smtClean="0">
                <a:solidFill>
                  <a:srgbClr val="3366FF"/>
                </a:solidFill>
              </a:rPr>
              <a:t>s-t</a:t>
            </a:r>
            <a:r>
              <a:rPr lang="en-US" sz="1600" dirty="0" smtClean="0">
                <a:solidFill>
                  <a:srgbClr val="3366FF"/>
                </a:solidFill>
              </a:rPr>
              <a:t>  Relations</a:t>
            </a:r>
            <a:endParaRPr lang="en-US" sz="1600" dirty="0">
              <a:solidFill>
                <a:srgbClr val="3366FF"/>
              </a:solidFill>
            </a:endParaRPr>
          </a:p>
        </p:txBody>
      </p:sp>
      <p:pic>
        <p:nvPicPr>
          <p:cNvPr id="23" name="Picture 22" descr="esempio_4celle_4.tiff"/>
          <p:cNvPicPr>
            <a:picLocks noChangeAspect="1"/>
          </p:cNvPicPr>
          <p:nvPr/>
        </p:nvPicPr>
        <p:blipFill>
          <a:blip r:embed="rId7"/>
          <a:srcRect r="8108"/>
          <a:stretch>
            <a:fillRect/>
          </a:stretch>
        </p:blipFill>
        <p:spPr>
          <a:xfrm>
            <a:off x="6533822" y="2472167"/>
            <a:ext cx="2593050" cy="1913665"/>
          </a:xfrm>
          <a:prstGeom prst="rect">
            <a:avLst/>
          </a:prstGeom>
        </p:spPr>
      </p:pic>
      <p:pic>
        <p:nvPicPr>
          <p:cNvPr id="25" name="Picture 24"/>
          <p:cNvPicPr>
            <a:picLocks noChangeAspect="1"/>
          </p:cNvPicPr>
          <p:nvPr/>
        </p:nvPicPr>
        <p:blipFill>
          <a:blip r:embed="rId8"/>
          <a:stretch>
            <a:fillRect/>
          </a:stretch>
        </p:blipFill>
        <p:spPr>
          <a:xfrm>
            <a:off x="2942829" y="2514151"/>
            <a:ext cx="1711703" cy="1209961"/>
          </a:xfrm>
          <a:prstGeom prst="rect">
            <a:avLst/>
          </a:prstGeom>
        </p:spPr>
      </p:pic>
      <p:sp>
        <p:nvSpPr>
          <p:cNvPr id="26" name="TextBox 25"/>
          <p:cNvSpPr txBox="1"/>
          <p:nvPr/>
        </p:nvSpPr>
        <p:spPr>
          <a:xfrm>
            <a:off x="4594401" y="2687246"/>
            <a:ext cx="2042195" cy="1323439"/>
          </a:xfrm>
          <a:prstGeom prst="rect">
            <a:avLst/>
          </a:prstGeom>
          <a:noFill/>
        </p:spPr>
        <p:txBody>
          <a:bodyPr wrap="square" rtlCol="0">
            <a:spAutoFit/>
          </a:bodyPr>
          <a:lstStyle/>
          <a:p>
            <a:pPr>
              <a:buClr>
                <a:srgbClr val="FF0000"/>
              </a:buClr>
              <a:buFont typeface="Arial"/>
              <a:buChar char="•"/>
            </a:pPr>
            <a:r>
              <a:rPr lang="en-US" sz="1600" dirty="0" smtClean="0"/>
              <a:t> read time + charge for all 24 cells</a:t>
            </a:r>
          </a:p>
          <a:p>
            <a:pPr>
              <a:buClr>
                <a:srgbClr val="FF0000"/>
              </a:buClr>
              <a:buFont typeface="Arial"/>
              <a:buChar char="•"/>
            </a:pPr>
            <a:r>
              <a:rPr lang="en-US" sz="1600" dirty="0" smtClean="0"/>
              <a:t> 4 cells also connected to waveform digitizer</a:t>
            </a:r>
            <a:endParaRPr lang="en-US" sz="1600" dirty="0"/>
          </a:p>
        </p:txBody>
      </p:sp>
      <p:sp>
        <p:nvSpPr>
          <p:cNvPr id="16386" name="Title 3"/>
          <p:cNvSpPr>
            <a:spLocks noGrp="1"/>
          </p:cNvSpPr>
          <p:nvPr>
            <p:ph type="title"/>
          </p:nvPr>
        </p:nvSpPr>
        <p:spPr>
          <a:xfrm>
            <a:off x="120954" y="81113"/>
            <a:ext cx="6978951" cy="608314"/>
          </a:xfrm>
        </p:spPr>
        <p:txBody>
          <a:bodyPr/>
          <a:lstStyle/>
          <a:p>
            <a:pPr eaLnBrk="1" hangingPunct="1"/>
            <a:r>
              <a:rPr lang="en-US" sz="4000" b="1" dirty="0" smtClean="0">
                <a:solidFill>
                  <a:srgbClr val="FF0000"/>
                </a:solidFill>
                <a:latin typeface="Lucida Handwriting"/>
                <a:ea typeface="ＭＳ Ｐゴシック" pitchFamily="-112" charset="-128"/>
                <a:cs typeface="Lucida Handwriting"/>
              </a:rPr>
              <a:t>LNF experimental setup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tr3_1.png"/>
          <p:cNvPicPr>
            <a:picLocks noChangeAspect="1"/>
          </p:cNvPicPr>
          <p:nvPr/>
        </p:nvPicPr>
        <p:blipFill>
          <a:blip r:embed="rId2"/>
          <a:srcRect l="4497" t="18768" r="2698" b="16014"/>
          <a:stretch>
            <a:fillRect/>
          </a:stretch>
        </p:blipFill>
        <p:spPr>
          <a:xfrm>
            <a:off x="399142" y="498796"/>
            <a:ext cx="3535871" cy="2484806"/>
          </a:xfrm>
          <a:prstGeom prst="rect">
            <a:avLst/>
          </a:prstGeom>
        </p:spPr>
      </p:pic>
      <p:pic>
        <p:nvPicPr>
          <p:cNvPr id="9" name="Picture 8" descr="str3_1.png"/>
          <p:cNvPicPr>
            <a:picLocks noChangeAspect="1"/>
          </p:cNvPicPr>
          <p:nvPr/>
        </p:nvPicPr>
        <p:blipFill>
          <a:blip r:embed="rId3"/>
          <a:srcRect t="19293" b="18050"/>
          <a:stretch>
            <a:fillRect/>
          </a:stretch>
        </p:blipFill>
        <p:spPr>
          <a:xfrm>
            <a:off x="4642145" y="498795"/>
            <a:ext cx="3810000" cy="2387232"/>
          </a:xfrm>
          <a:prstGeom prst="rect">
            <a:avLst/>
          </a:prstGeom>
        </p:spPr>
      </p:pic>
      <p:sp>
        <p:nvSpPr>
          <p:cNvPr id="16386" name="Title 3"/>
          <p:cNvSpPr>
            <a:spLocks noGrp="1"/>
          </p:cNvSpPr>
          <p:nvPr>
            <p:ph type="title"/>
          </p:nvPr>
        </p:nvSpPr>
        <p:spPr>
          <a:xfrm>
            <a:off x="169333" y="-13556"/>
            <a:ext cx="8793238" cy="512162"/>
          </a:xfrm>
        </p:spPr>
        <p:txBody>
          <a:bodyPr/>
          <a:lstStyle/>
          <a:p>
            <a:pPr eaLnBrk="1" hangingPunct="1"/>
            <a:r>
              <a:rPr lang="en-US" sz="4000" dirty="0" smtClean="0">
                <a:solidFill>
                  <a:srgbClr val="FF0000"/>
                </a:solidFill>
                <a:ea typeface="ＭＳ Ｐゴシック" pitchFamily="-112" charset="-128"/>
                <a:cs typeface="ＭＳ Ｐゴシック" pitchFamily="-112" charset="-128"/>
              </a:rPr>
              <a:t>Spatial resolution – </a:t>
            </a:r>
            <a:r>
              <a:rPr lang="en-US" sz="4000" b="1" dirty="0" smtClean="0">
                <a:solidFill>
                  <a:srgbClr val="FF0000"/>
                </a:solidFill>
                <a:cs typeface="Courier New"/>
              </a:rPr>
              <a:t>He + iC</a:t>
            </a:r>
            <a:r>
              <a:rPr lang="en-US" sz="4000" b="1" baseline="-25000" dirty="0" smtClean="0">
                <a:solidFill>
                  <a:srgbClr val="FF0000"/>
                </a:solidFill>
                <a:cs typeface="Courier New"/>
              </a:rPr>
              <a:t>4</a:t>
            </a:r>
            <a:r>
              <a:rPr lang="en-US" sz="4000" b="1" dirty="0" smtClean="0">
                <a:solidFill>
                  <a:srgbClr val="FF0000"/>
                </a:solidFill>
                <a:cs typeface="Courier New"/>
              </a:rPr>
              <a:t>H</a:t>
            </a:r>
            <a:r>
              <a:rPr lang="en-US" sz="4000" b="1" baseline="-25000" dirty="0" smtClean="0">
                <a:solidFill>
                  <a:srgbClr val="FF0000"/>
                </a:solidFill>
                <a:cs typeface="Courier New"/>
              </a:rPr>
              <a:t>10</a:t>
            </a:r>
            <a:r>
              <a:rPr lang="en-US" sz="4000" b="1" dirty="0" smtClean="0">
                <a:solidFill>
                  <a:srgbClr val="FF0000"/>
                </a:solidFill>
                <a:cs typeface="Courier New"/>
              </a:rPr>
              <a:t> </a:t>
            </a:r>
            <a:r>
              <a:rPr lang="en-US" sz="4000" dirty="0" smtClean="0">
                <a:solidFill>
                  <a:srgbClr val="FF0000"/>
                </a:solidFill>
                <a:cs typeface="Courier New"/>
              </a:rPr>
              <a:t>mixtures</a:t>
            </a:r>
            <a:endParaRPr lang="en-US" sz="4000" dirty="0" smtClean="0">
              <a:solidFill>
                <a:srgbClr val="FF0000"/>
              </a:solidFill>
              <a:ea typeface="ＭＳ Ｐゴシック" pitchFamily="-112" charset="-128"/>
              <a:cs typeface="ＭＳ Ｐゴシック" pitchFamily="-112" charset="-128"/>
            </a:endParaRP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Slide Number Placeholder 4"/>
          <p:cNvSpPr>
            <a:spLocks noGrp="1"/>
          </p:cNvSpPr>
          <p:nvPr>
            <p:ph type="sldNum" sz="quarter" idx="12"/>
          </p:nvPr>
        </p:nvSpPr>
        <p:spPr/>
        <p:txBody>
          <a:bodyPr/>
          <a:lstStyle/>
          <a:p>
            <a:pPr>
              <a:defRPr/>
            </a:pPr>
            <a:fld id="{F940055D-8A69-5243-9FF2-286516BC3B70}"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DCH: stato &amp; richieste 2010-2011</a:t>
            </a:r>
            <a:endParaRPr lang="en-US"/>
          </a:p>
        </p:txBody>
      </p:sp>
      <p:sp>
        <p:nvSpPr>
          <p:cNvPr id="7" name="TextBox 6"/>
          <p:cNvSpPr txBox="1"/>
          <p:nvPr/>
        </p:nvSpPr>
        <p:spPr>
          <a:xfrm>
            <a:off x="1677198" y="2724093"/>
            <a:ext cx="1415973" cy="400110"/>
          </a:xfrm>
          <a:prstGeom prst="rect">
            <a:avLst/>
          </a:prstGeom>
          <a:noFill/>
        </p:spPr>
        <p:txBody>
          <a:bodyPr wrap="none" rtlCol="0">
            <a:spAutoFit/>
          </a:bodyPr>
          <a:lstStyle/>
          <a:p>
            <a:r>
              <a:rPr lang="en-US" sz="2000" b="1" dirty="0" smtClean="0">
                <a:solidFill>
                  <a:srgbClr val="FF0000"/>
                </a:solidFill>
                <a:latin typeface="Courier New"/>
                <a:cs typeface="Courier New"/>
              </a:rPr>
              <a:t>HV=1550V</a:t>
            </a:r>
            <a:endParaRPr lang="en-US" sz="2000" b="1" baseline="30000" dirty="0" smtClean="0">
              <a:solidFill>
                <a:srgbClr val="FF0000"/>
              </a:solidFill>
              <a:latin typeface="Courier New"/>
              <a:cs typeface="Courier New"/>
            </a:endParaRPr>
          </a:p>
        </p:txBody>
      </p:sp>
      <p:sp>
        <p:nvSpPr>
          <p:cNvPr id="10" name="TextBox 9"/>
          <p:cNvSpPr txBox="1"/>
          <p:nvPr/>
        </p:nvSpPr>
        <p:spPr>
          <a:xfrm>
            <a:off x="6071398" y="2724093"/>
            <a:ext cx="1415973" cy="400110"/>
          </a:xfrm>
          <a:prstGeom prst="rect">
            <a:avLst/>
          </a:prstGeom>
          <a:noFill/>
        </p:spPr>
        <p:txBody>
          <a:bodyPr wrap="none" rtlCol="0">
            <a:spAutoFit/>
          </a:bodyPr>
          <a:lstStyle/>
          <a:p>
            <a:r>
              <a:rPr lang="en-US" sz="2000" b="1" dirty="0" smtClean="0">
                <a:solidFill>
                  <a:srgbClr val="FF0000"/>
                </a:solidFill>
                <a:latin typeface="Courier New"/>
                <a:cs typeface="Courier New"/>
              </a:rPr>
              <a:t>HV=1650V</a:t>
            </a:r>
            <a:endParaRPr lang="en-US" sz="2000" b="1" baseline="30000" dirty="0" smtClean="0">
              <a:solidFill>
                <a:srgbClr val="FF0000"/>
              </a:solidFill>
              <a:latin typeface="Courier New"/>
              <a:cs typeface="Courier New"/>
            </a:endParaRPr>
          </a:p>
        </p:txBody>
      </p:sp>
      <p:sp>
        <p:nvSpPr>
          <p:cNvPr id="11" name="TextBox 10"/>
          <p:cNvSpPr txBox="1"/>
          <p:nvPr/>
        </p:nvSpPr>
        <p:spPr>
          <a:xfrm>
            <a:off x="3435897" y="2724093"/>
            <a:ext cx="2208958" cy="400110"/>
          </a:xfrm>
          <a:prstGeom prst="rect">
            <a:avLst/>
          </a:prstGeom>
          <a:noFill/>
        </p:spPr>
        <p:txBody>
          <a:bodyPr wrap="none" rtlCol="0">
            <a:spAutoFit/>
          </a:bodyPr>
          <a:lstStyle/>
          <a:p>
            <a:r>
              <a:rPr lang="en-US" sz="2000" b="1" dirty="0" smtClean="0">
                <a:solidFill>
                  <a:srgbClr val="3366FF"/>
                </a:solidFill>
                <a:latin typeface="Courier New"/>
                <a:cs typeface="Courier New"/>
              </a:rPr>
              <a:t>95%He-5%iC</a:t>
            </a:r>
            <a:r>
              <a:rPr lang="en-US" sz="2000" b="1" baseline="-25000" dirty="0" smtClean="0">
                <a:solidFill>
                  <a:srgbClr val="3366FF"/>
                </a:solidFill>
                <a:latin typeface="Courier New"/>
                <a:cs typeface="Courier New"/>
              </a:rPr>
              <a:t>4</a:t>
            </a:r>
            <a:r>
              <a:rPr lang="en-US" sz="2000" b="1" dirty="0" smtClean="0">
                <a:solidFill>
                  <a:srgbClr val="3366FF"/>
                </a:solidFill>
                <a:latin typeface="Courier New"/>
                <a:cs typeface="Courier New"/>
              </a:rPr>
              <a:t>H</a:t>
            </a:r>
            <a:r>
              <a:rPr lang="en-US" sz="2000" b="1" baseline="-25000" dirty="0" smtClean="0">
                <a:solidFill>
                  <a:srgbClr val="3366FF"/>
                </a:solidFill>
                <a:latin typeface="Courier New"/>
                <a:cs typeface="Courier New"/>
              </a:rPr>
              <a:t>10</a:t>
            </a:r>
            <a:r>
              <a:rPr lang="en-US" sz="2000" b="1" dirty="0" smtClean="0">
                <a:solidFill>
                  <a:srgbClr val="3366FF"/>
                </a:solidFill>
                <a:latin typeface="Courier New"/>
                <a:cs typeface="Courier New"/>
              </a:rPr>
              <a:t> </a:t>
            </a:r>
            <a:endParaRPr lang="en-US" sz="2000" b="1" dirty="0">
              <a:solidFill>
                <a:srgbClr val="3366FF"/>
              </a:solidFill>
              <a:latin typeface="Courier New"/>
              <a:cs typeface="Courier New"/>
            </a:endParaRPr>
          </a:p>
        </p:txBody>
      </p:sp>
      <p:sp>
        <p:nvSpPr>
          <p:cNvPr id="12" name="TextBox 11"/>
          <p:cNvSpPr txBox="1"/>
          <p:nvPr/>
        </p:nvSpPr>
        <p:spPr>
          <a:xfrm>
            <a:off x="1795093" y="6152035"/>
            <a:ext cx="1415973" cy="400110"/>
          </a:xfrm>
          <a:prstGeom prst="rect">
            <a:avLst/>
          </a:prstGeom>
          <a:noFill/>
        </p:spPr>
        <p:txBody>
          <a:bodyPr wrap="none" rtlCol="0">
            <a:spAutoFit/>
          </a:bodyPr>
          <a:lstStyle/>
          <a:p>
            <a:r>
              <a:rPr lang="en-US" sz="2000" b="1" dirty="0" smtClean="0">
                <a:solidFill>
                  <a:srgbClr val="FF0000"/>
                </a:solidFill>
                <a:latin typeface="Courier New"/>
                <a:cs typeface="Courier New"/>
              </a:rPr>
              <a:t>HV=1960V</a:t>
            </a:r>
            <a:endParaRPr lang="en-US" sz="2000" b="1" baseline="30000" dirty="0" smtClean="0">
              <a:solidFill>
                <a:srgbClr val="FF0000"/>
              </a:solidFill>
              <a:latin typeface="Courier New"/>
              <a:cs typeface="Courier New"/>
            </a:endParaRPr>
          </a:p>
        </p:txBody>
      </p:sp>
      <p:pic>
        <p:nvPicPr>
          <p:cNvPr id="13" name="Picture 12" descr="str3_1.png"/>
          <p:cNvPicPr>
            <a:picLocks noChangeAspect="1"/>
          </p:cNvPicPr>
          <p:nvPr/>
        </p:nvPicPr>
        <p:blipFill>
          <a:blip r:embed="rId4"/>
          <a:srcRect t="4483" r="8787" b="4974"/>
          <a:stretch>
            <a:fillRect/>
          </a:stretch>
        </p:blipFill>
        <p:spPr>
          <a:xfrm>
            <a:off x="4992486" y="3107790"/>
            <a:ext cx="3127694" cy="3104720"/>
          </a:xfrm>
          <a:prstGeom prst="rect">
            <a:avLst/>
          </a:prstGeom>
        </p:spPr>
      </p:pic>
      <p:pic>
        <p:nvPicPr>
          <p:cNvPr id="14" name="Picture 13" descr="str3_1.png"/>
          <p:cNvPicPr>
            <a:picLocks noChangeAspect="1"/>
          </p:cNvPicPr>
          <p:nvPr/>
        </p:nvPicPr>
        <p:blipFill>
          <a:blip r:embed="rId5"/>
          <a:srcRect t="4483" r="5313" b="4974"/>
          <a:stretch>
            <a:fillRect/>
          </a:stretch>
        </p:blipFill>
        <p:spPr>
          <a:xfrm>
            <a:off x="822251" y="3107790"/>
            <a:ext cx="3246817" cy="3104720"/>
          </a:xfrm>
          <a:prstGeom prst="rect">
            <a:avLst/>
          </a:prstGeom>
        </p:spPr>
      </p:pic>
      <p:sp>
        <p:nvSpPr>
          <p:cNvPr id="15" name="TextBox 14"/>
          <p:cNvSpPr txBox="1"/>
          <p:nvPr/>
        </p:nvSpPr>
        <p:spPr>
          <a:xfrm>
            <a:off x="6106666" y="6152035"/>
            <a:ext cx="1415973" cy="400110"/>
          </a:xfrm>
          <a:prstGeom prst="rect">
            <a:avLst/>
          </a:prstGeom>
          <a:noFill/>
        </p:spPr>
        <p:txBody>
          <a:bodyPr wrap="none" rtlCol="0">
            <a:spAutoFit/>
          </a:bodyPr>
          <a:lstStyle/>
          <a:p>
            <a:r>
              <a:rPr lang="en-US" sz="2000" b="1" dirty="0" smtClean="0">
                <a:solidFill>
                  <a:srgbClr val="FF0000"/>
                </a:solidFill>
                <a:latin typeface="Courier New"/>
                <a:cs typeface="Courier New"/>
              </a:rPr>
              <a:t>HV=2160V</a:t>
            </a:r>
            <a:endParaRPr lang="en-US" sz="2000" b="1" baseline="30000" dirty="0" smtClean="0">
              <a:solidFill>
                <a:srgbClr val="FF0000"/>
              </a:solidFill>
              <a:latin typeface="Courier New"/>
              <a:cs typeface="Courier New"/>
            </a:endParaRPr>
          </a:p>
        </p:txBody>
      </p:sp>
      <p:sp>
        <p:nvSpPr>
          <p:cNvPr id="16" name="TextBox 15"/>
          <p:cNvSpPr txBox="1"/>
          <p:nvPr/>
        </p:nvSpPr>
        <p:spPr>
          <a:xfrm>
            <a:off x="3537666" y="6012455"/>
            <a:ext cx="2339452" cy="400110"/>
          </a:xfrm>
          <a:prstGeom prst="rect">
            <a:avLst/>
          </a:prstGeom>
          <a:noFill/>
        </p:spPr>
        <p:txBody>
          <a:bodyPr wrap="none" rtlCol="0">
            <a:spAutoFit/>
          </a:bodyPr>
          <a:lstStyle/>
          <a:p>
            <a:r>
              <a:rPr lang="en-US" sz="2000" b="1" dirty="0" smtClean="0">
                <a:solidFill>
                  <a:srgbClr val="3366FF"/>
                </a:solidFill>
                <a:latin typeface="Courier New"/>
                <a:cs typeface="Courier New"/>
              </a:rPr>
              <a:t>80%He-20%iC</a:t>
            </a:r>
            <a:r>
              <a:rPr lang="en-US" sz="2000" b="1" baseline="-25000" dirty="0" smtClean="0">
                <a:solidFill>
                  <a:srgbClr val="3366FF"/>
                </a:solidFill>
                <a:latin typeface="Courier New"/>
                <a:cs typeface="Courier New"/>
              </a:rPr>
              <a:t>4</a:t>
            </a:r>
            <a:r>
              <a:rPr lang="en-US" sz="2000" b="1" dirty="0" smtClean="0">
                <a:solidFill>
                  <a:srgbClr val="3366FF"/>
                </a:solidFill>
                <a:latin typeface="Courier New"/>
                <a:cs typeface="Courier New"/>
              </a:rPr>
              <a:t>H</a:t>
            </a:r>
            <a:r>
              <a:rPr lang="en-US" sz="2000" b="1" baseline="-25000" dirty="0" smtClean="0">
                <a:solidFill>
                  <a:srgbClr val="3366FF"/>
                </a:solidFill>
                <a:latin typeface="Courier New"/>
                <a:cs typeface="Courier New"/>
              </a:rPr>
              <a:t>10</a:t>
            </a:r>
            <a:r>
              <a:rPr lang="en-US" sz="2000" b="1" dirty="0" smtClean="0">
                <a:solidFill>
                  <a:srgbClr val="3366FF"/>
                </a:solidFill>
                <a:latin typeface="Courier New"/>
                <a:cs typeface="Courier New"/>
              </a:rPr>
              <a:t> </a:t>
            </a:r>
            <a:endParaRPr lang="en-US" sz="2000" b="1" dirty="0">
              <a:solidFill>
                <a:srgbClr val="3366FF"/>
              </a:solidFill>
              <a:latin typeface="Courier New"/>
              <a:cs typeface="Courier New"/>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Slide Number Placeholder 4"/>
          <p:cNvSpPr>
            <a:spLocks noGrp="1"/>
          </p:cNvSpPr>
          <p:nvPr>
            <p:ph type="sldNum" sz="quarter" idx="12"/>
          </p:nvPr>
        </p:nvSpPr>
        <p:spPr/>
        <p:txBody>
          <a:bodyPr/>
          <a:lstStyle/>
          <a:p>
            <a:pPr>
              <a:defRPr/>
            </a:pPr>
            <a:fld id="{F940055D-8A69-5243-9FF2-286516BC3B70}"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DCH: stato &amp; richieste 2010-2011</a:t>
            </a:r>
            <a:endParaRPr lang="en-US"/>
          </a:p>
        </p:txBody>
      </p:sp>
      <p:sp>
        <p:nvSpPr>
          <p:cNvPr id="11" name="TextBox 10"/>
          <p:cNvSpPr txBox="1"/>
          <p:nvPr/>
        </p:nvSpPr>
        <p:spPr>
          <a:xfrm>
            <a:off x="2204590" y="2290034"/>
            <a:ext cx="3211628" cy="400110"/>
          </a:xfrm>
          <a:prstGeom prst="rect">
            <a:avLst/>
          </a:prstGeom>
          <a:noFill/>
        </p:spPr>
        <p:txBody>
          <a:bodyPr wrap="none" rtlCol="0">
            <a:spAutoFit/>
          </a:bodyPr>
          <a:lstStyle/>
          <a:p>
            <a:r>
              <a:rPr lang="en-US" sz="2000" b="1" dirty="0" smtClean="0">
                <a:solidFill>
                  <a:srgbClr val="3366FF"/>
                </a:solidFill>
                <a:latin typeface="Courier New"/>
                <a:cs typeface="Courier New"/>
              </a:rPr>
              <a:t>35%He-65%CH</a:t>
            </a:r>
            <a:r>
              <a:rPr lang="en-US" sz="2000" b="1" baseline="-25000" dirty="0" smtClean="0">
                <a:solidFill>
                  <a:srgbClr val="3366FF"/>
                </a:solidFill>
                <a:latin typeface="Courier New"/>
                <a:cs typeface="Courier New"/>
              </a:rPr>
              <a:t>4</a:t>
            </a:r>
            <a:r>
              <a:rPr lang="en-US" sz="2000" b="1" dirty="0" smtClean="0">
                <a:solidFill>
                  <a:srgbClr val="3366FF"/>
                </a:solidFill>
                <a:latin typeface="Courier New"/>
                <a:cs typeface="Courier New"/>
              </a:rPr>
              <a:t> - 2760V </a:t>
            </a:r>
            <a:endParaRPr lang="en-US" sz="2000" b="1" dirty="0">
              <a:solidFill>
                <a:srgbClr val="3366FF"/>
              </a:solidFill>
              <a:latin typeface="Courier New"/>
              <a:cs typeface="Courier New"/>
            </a:endParaRPr>
          </a:p>
        </p:txBody>
      </p:sp>
      <p:pic>
        <p:nvPicPr>
          <p:cNvPr id="17" name="Picture 16" descr="time_vs_x_2760_35_65_met.gif"/>
          <p:cNvPicPr>
            <a:picLocks noChangeAspect="1"/>
          </p:cNvPicPr>
          <p:nvPr/>
        </p:nvPicPr>
        <p:blipFill>
          <a:blip r:embed="rId2"/>
          <a:srcRect l="2899" t="32828" r="7489" b="50808"/>
          <a:stretch>
            <a:fillRect/>
          </a:stretch>
        </p:blipFill>
        <p:spPr>
          <a:xfrm>
            <a:off x="272145" y="1196684"/>
            <a:ext cx="5343648" cy="1093350"/>
          </a:xfrm>
          <a:prstGeom prst="rect">
            <a:avLst/>
          </a:prstGeom>
        </p:spPr>
      </p:pic>
      <p:pic>
        <p:nvPicPr>
          <p:cNvPr id="18" name="Picture 17" descr="c14_51_49_met_2410.gif"/>
          <p:cNvPicPr>
            <a:picLocks noChangeAspect="1"/>
          </p:cNvPicPr>
          <p:nvPr/>
        </p:nvPicPr>
        <p:blipFill>
          <a:blip r:embed="rId3"/>
          <a:srcRect t="18505" b="13986"/>
          <a:stretch>
            <a:fillRect/>
          </a:stretch>
        </p:blipFill>
        <p:spPr>
          <a:xfrm>
            <a:off x="5638800" y="487330"/>
            <a:ext cx="3048000" cy="2057674"/>
          </a:xfrm>
          <a:prstGeom prst="rect">
            <a:avLst/>
          </a:prstGeom>
        </p:spPr>
      </p:pic>
      <p:sp>
        <p:nvSpPr>
          <p:cNvPr id="20" name="TextBox 19"/>
          <p:cNvSpPr txBox="1"/>
          <p:nvPr/>
        </p:nvSpPr>
        <p:spPr>
          <a:xfrm>
            <a:off x="2204590" y="5915966"/>
            <a:ext cx="3211628" cy="400110"/>
          </a:xfrm>
          <a:prstGeom prst="rect">
            <a:avLst/>
          </a:prstGeom>
          <a:noFill/>
        </p:spPr>
        <p:txBody>
          <a:bodyPr wrap="none" rtlCol="0">
            <a:spAutoFit/>
          </a:bodyPr>
          <a:lstStyle/>
          <a:p>
            <a:r>
              <a:rPr lang="en-US" sz="2000" b="1" dirty="0" smtClean="0">
                <a:solidFill>
                  <a:srgbClr val="3366FF"/>
                </a:solidFill>
                <a:latin typeface="Courier New"/>
                <a:cs typeface="Courier New"/>
              </a:rPr>
              <a:t>79%He-21%CH</a:t>
            </a:r>
            <a:r>
              <a:rPr lang="en-US" sz="2000" b="1" baseline="-25000" dirty="0" smtClean="0">
                <a:solidFill>
                  <a:srgbClr val="3366FF"/>
                </a:solidFill>
                <a:latin typeface="Courier New"/>
                <a:cs typeface="Courier New"/>
              </a:rPr>
              <a:t>4</a:t>
            </a:r>
            <a:r>
              <a:rPr lang="en-US" sz="2000" b="1" dirty="0" smtClean="0">
                <a:solidFill>
                  <a:srgbClr val="3366FF"/>
                </a:solidFill>
                <a:latin typeface="Courier New"/>
                <a:cs typeface="Courier New"/>
              </a:rPr>
              <a:t> - 2210V </a:t>
            </a:r>
            <a:endParaRPr lang="en-US" sz="2000" b="1" dirty="0">
              <a:solidFill>
                <a:srgbClr val="3366FF"/>
              </a:solidFill>
              <a:latin typeface="Courier New"/>
              <a:cs typeface="Courier New"/>
            </a:endParaRPr>
          </a:p>
        </p:txBody>
      </p:sp>
      <p:pic>
        <p:nvPicPr>
          <p:cNvPr id="21" name="Picture 20" descr="c14_51_49_met_2410.gif"/>
          <p:cNvPicPr>
            <a:picLocks noChangeAspect="1"/>
          </p:cNvPicPr>
          <p:nvPr/>
        </p:nvPicPr>
        <p:blipFill>
          <a:blip r:embed="rId4"/>
          <a:srcRect t="19782" b="13286"/>
          <a:stretch>
            <a:fillRect/>
          </a:stretch>
        </p:blipFill>
        <p:spPr>
          <a:xfrm>
            <a:off x="5638800" y="4545093"/>
            <a:ext cx="3048000" cy="2040087"/>
          </a:xfrm>
          <a:prstGeom prst="rect">
            <a:avLst/>
          </a:prstGeom>
        </p:spPr>
      </p:pic>
      <p:pic>
        <p:nvPicPr>
          <p:cNvPr id="22" name="Picture 21" descr="str3_1.png"/>
          <p:cNvPicPr>
            <a:picLocks noChangeAspect="1"/>
          </p:cNvPicPr>
          <p:nvPr/>
        </p:nvPicPr>
        <p:blipFill>
          <a:blip r:embed="rId5"/>
          <a:srcRect t="31561" r="8134" b="50000"/>
          <a:stretch>
            <a:fillRect/>
          </a:stretch>
        </p:blipFill>
        <p:spPr>
          <a:xfrm>
            <a:off x="109342" y="4834076"/>
            <a:ext cx="5390146" cy="1081890"/>
          </a:xfrm>
          <a:prstGeom prst="rect">
            <a:avLst/>
          </a:prstGeom>
        </p:spPr>
      </p:pic>
      <p:pic>
        <p:nvPicPr>
          <p:cNvPr id="23" name="Picture 22" descr="time_vs_x_2460_met_51_49.gif"/>
          <p:cNvPicPr>
            <a:picLocks noChangeAspect="1"/>
          </p:cNvPicPr>
          <p:nvPr/>
        </p:nvPicPr>
        <p:blipFill>
          <a:blip r:embed="rId6"/>
          <a:srcRect t="31468" r="7095" b="50753"/>
          <a:stretch>
            <a:fillRect/>
          </a:stretch>
        </p:blipFill>
        <p:spPr>
          <a:xfrm>
            <a:off x="108855" y="2935579"/>
            <a:ext cx="5451108" cy="1043165"/>
          </a:xfrm>
          <a:prstGeom prst="rect">
            <a:avLst/>
          </a:prstGeom>
        </p:spPr>
      </p:pic>
      <p:sp>
        <p:nvSpPr>
          <p:cNvPr id="24" name="TextBox 23"/>
          <p:cNvSpPr txBox="1"/>
          <p:nvPr/>
        </p:nvSpPr>
        <p:spPr>
          <a:xfrm>
            <a:off x="2204590" y="3978744"/>
            <a:ext cx="3211628" cy="400110"/>
          </a:xfrm>
          <a:prstGeom prst="rect">
            <a:avLst/>
          </a:prstGeom>
          <a:noFill/>
        </p:spPr>
        <p:txBody>
          <a:bodyPr wrap="none" rtlCol="0">
            <a:spAutoFit/>
          </a:bodyPr>
          <a:lstStyle/>
          <a:p>
            <a:r>
              <a:rPr lang="en-US" sz="2000" b="1" dirty="0" smtClean="0">
                <a:solidFill>
                  <a:srgbClr val="3366FF"/>
                </a:solidFill>
                <a:latin typeface="Courier New"/>
                <a:cs typeface="Courier New"/>
              </a:rPr>
              <a:t>51%He-49%CH</a:t>
            </a:r>
            <a:r>
              <a:rPr lang="en-US" sz="2000" b="1" baseline="-25000" dirty="0" smtClean="0">
                <a:solidFill>
                  <a:srgbClr val="3366FF"/>
                </a:solidFill>
                <a:latin typeface="Courier New"/>
                <a:cs typeface="Courier New"/>
              </a:rPr>
              <a:t>4</a:t>
            </a:r>
            <a:r>
              <a:rPr lang="en-US" sz="2000" b="1" dirty="0" smtClean="0">
                <a:solidFill>
                  <a:srgbClr val="3366FF"/>
                </a:solidFill>
                <a:latin typeface="Courier New"/>
                <a:cs typeface="Courier New"/>
              </a:rPr>
              <a:t> - 2460V </a:t>
            </a:r>
            <a:endParaRPr lang="en-US" sz="2000" b="1" dirty="0">
              <a:solidFill>
                <a:srgbClr val="3366FF"/>
              </a:solidFill>
              <a:latin typeface="Courier New"/>
              <a:cs typeface="Courier New"/>
            </a:endParaRPr>
          </a:p>
        </p:txBody>
      </p:sp>
      <p:pic>
        <p:nvPicPr>
          <p:cNvPr id="25" name="Picture 24" descr="res_c10_6733_met_2510.gif"/>
          <p:cNvPicPr>
            <a:picLocks noChangeAspect="1"/>
          </p:cNvPicPr>
          <p:nvPr/>
        </p:nvPicPr>
        <p:blipFill>
          <a:blip r:embed="rId7"/>
          <a:srcRect t="18578" b="15390"/>
          <a:stretch>
            <a:fillRect/>
          </a:stretch>
        </p:blipFill>
        <p:spPr>
          <a:xfrm>
            <a:off x="5638800" y="2508248"/>
            <a:ext cx="3048000" cy="2012655"/>
          </a:xfrm>
          <a:prstGeom prst="rect">
            <a:avLst/>
          </a:prstGeom>
        </p:spPr>
      </p:pic>
      <p:sp>
        <p:nvSpPr>
          <p:cNvPr id="16386" name="Title 3"/>
          <p:cNvSpPr>
            <a:spLocks noGrp="1"/>
          </p:cNvSpPr>
          <p:nvPr>
            <p:ph type="title"/>
          </p:nvPr>
        </p:nvSpPr>
        <p:spPr>
          <a:xfrm>
            <a:off x="362850" y="108858"/>
            <a:ext cx="6434674" cy="894305"/>
          </a:xfrm>
        </p:spPr>
        <p:txBody>
          <a:bodyPr/>
          <a:lstStyle/>
          <a:p>
            <a:pPr algn="l" eaLnBrk="1" hangingPunct="1"/>
            <a:r>
              <a:rPr lang="en-US" sz="4000" dirty="0" err="1" smtClean="0">
                <a:solidFill>
                  <a:srgbClr val="FF0000"/>
                </a:solidFill>
                <a:ea typeface="ＭＳ Ｐゴシック" pitchFamily="-112" charset="-128"/>
                <a:cs typeface="ＭＳ Ｐゴシック" pitchFamily="-112" charset="-128"/>
              </a:rPr>
              <a:t>t</a:t>
            </a:r>
            <a:r>
              <a:rPr lang="en-US" sz="4000" dirty="0" smtClean="0">
                <a:solidFill>
                  <a:srgbClr val="FF0000"/>
                </a:solidFill>
                <a:ea typeface="ＭＳ Ｐゴシック" pitchFamily="-112" charset="-128"/>
                <a:cs typeface="ＭＳ Ｐゴシック" pitchFamily="-112" charset="-128"/>
              </a:rPr>
              <a:t> vs. </a:t>
            </a:r>
            <a:r>
              <a:rPr lang="en-US" sz="4000" dirty="0" err="1" smtClean="0">
                <a:solidFill>
                  <a:srgbClr val="FF0000"/>
                </a:solidFill>
                <a:ea typeface="ＭＳ Ｐゴシック" pitchFamily="-112" charset="-128"/>
                <a:cs typeface="ＭＳ Ｐゴシック" pitchFamily="-112" charset="-128"/>
              </a:rPr>
              <a:t>x</a:t>
            </a:r>
            <a:r>
              <a:rPr lang="en-US" sz="4000" dirty="0" smtClean="0">
                <a:solidFill>
                  <a:srgbClr val="FF0000"/>
                </a:solidFill>
                <a:ea typeface="ＭＳ Ｐゴシック" pitchFamily="-112" charset="-128"/>
                <a:cs typeface="ＭＳ Ｐゴシック" pitchFamily="-112" charset="-128"/>
              </a:rPr>
              <a:t> &amp; Spatial resolution –</a:t>
            </a:r>
            <a:br>
              <a:rPr lang="en-US" sz="4000" dirty="0" smtClean="0">
                <a:solidFill>
                  <a:srgbClr val="FF0000"/>
                </a:solidFill>
                <a:ea typeface="ＭＳ Ｐゴシック" pitchFamily="-112" charset="-128"/>
                <a:cs typeface="ＭＳ Ｐゴシック" pitchFamily="-112" charset="-128"/>
              </a:rPr>
            </a:br>
            <a:r>
              <a:rPr lang="en-US" sz="4000" dirty="0" smtClean="0">
                <a:solidFill>
                  <a:srgbClr val="FF0000"/>
                </a:solidFill>
                <a:ea typeface="ＭＳ Ｐゴシック" pitchFamily="-112" charset="-128"/>
                <a:cs typeface="ＭＳ Ｐゴシック" pitchFamily="-112" charset="-128"/>
              </a:rPr>
              <a:t> </a:t>
            </a:r>
            <a:r>
              <a:rPr lang="en-US" sz="4000" b="1" dirty="0" smtClean="0">
                <a:solidFill>
                  <a:srgbClr val="FF0000"/>
                </a:solidFill>
                <a:cs typeface="Courier New"/>
              </a:rPr>
              <a:t>He + CH</a:t>
            </a:r>
            <a:r>
              <a:rPr lang="en-US" sz="4000" b="1" baseline="-25000" dirty="0" smtClean="0">
                <a:solidFill>
                  <a:srgbClr val="FF0000"/>
                </a:solidFill>
                <a:cs typeface="Courier New"/>
              </a:rPr>
              <a:t>4</a:t>
            </a:r>
            <a:r>
              <a:rPr lang="en-US" sz="4000" b="1" dirty="0" smtClean="0">
                <a:solidFill>
                  <a:srgbClr val="FF0000"/>
                </a:solidFill>
                <a:cs typeface="Courier New"/>
              </a:rPr>
              <a:t> </a:t>
            </a:r>
            <a:r>
              <a:rPr lang="en-US" sz="4000" dirty="0" smtClean="0">
                <a:solidFill>
                  <a:srgbClr val="FF0000"/>
                </a:solidFill>
                <a:cs typeface="Courier New"/>
              </a:rPr>
              <a:t>mixtures</a:t>
            </a:r>
            <a:endParaRPr lang="en-US" sz="4000" b="1" dirty="0" smtClean="0">
              <a:solidFill>
                <a:srgbClr val="FF0000"/>
              </a:solidFill>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19275" y="144463"/>
            <a:ext cx="6793797" cy="1161823"/>
          </a:xfrm>
        </p:spPr>
        <p:txBody>
          <a:bodyPr/>
          <a:lstStyle/>
          <a:p>
            <a:pPr eaLnBrk="1" hangingPunct="1"/>
            <a:r>
              <a:rPr lang="en-US" sz="4000" b="1" dirty="0" err="1" smtClean="0">
                <a:solidFill>
                  <a:srgbClr val="3366FF"/>
                </a:solidFill>
                <a:ea typeface="ＭＳ Ｐゴシック" pitchFamily="-112" charset="-128"/>
                <a:cs typeface="ＭＳ Ｐゴシック" pitchFamily="-112" charset="-128"/>
              </a:rPr>
              <a:t>Confronto</a:t>
            </a:r>
            <a:r>
              <a:rPr lang="en-US" sz="4000" b="1" dirty="0" smtClean="0">
                <a:solidFill>
                  <a:srgbClr val="3366FF"/>
                </a:solidFill>
                <a:ea typeface="ＭＳ Ｐゴシック" pitchFamily="-112" charset="-128"/>
                <a:cs typeface="ＭＳ Ｐゴシック" pitchFamily="-112" charset="-128"/>
              </a:rPr>
              <a:t> </a:t>
            </a:r>
            <a:r>
              <a:rPr lang="en-US" sz="4000" b="1" dirty="0" err="1" smtClean="0">
                <a:solidFill>
                  <a:srgbClr val="3366FF"/>
                </a:solidFill>
                <a:ea typeface="ＭＳ Ｐゴシック" pitchFamily="-112" charset="-128"/>
                <a:cs typeface="ＭＳ Ｐゴシック" pitchFamily="-112" charset="-128"/>
              </a:rPr>
              <a:t>preliminare</a:t>
            </a:r>
            <a:r>
              <a:rPr lang="en-US" sz="4000" b="1" dirty="0" smtClean="0">
                <a:solidFill>
                  <a:srgbClr val="3366FF"/>
                </a:solidFill>
                <a:ea typeface="ＭＳ Ｐゴシック" pitchFamily="-112" charset="-128"/>
                <a:cs typeface="ＭＳ Ｐゴシック" pitchFamily="-112" charset="-128"/>
              </a:rPr>
              <a:t> </a:t>
            </a:r>
            <a:r>
              <a:rPr lang="en-US" sz="4000" b="1" dirty="0" err="1" smtClean="0">
                <a:solidFill>
                  <a:srgbClr val="3366FF"/>
                </a:solidFill>
                <a:ea typeface="ＭＳ Ｐゴシック" pitchFamily="-112" charset="-128"/>
                <a:cs typeface="ＭＳ Ｐゴシック" pitchFamily="-112" charset="-128"/>
              </a:rPr>
              <a:t>delle</a:t>
            </a:r>
            <a:r>
              <a:rPr lang="en-US" sz="4000" b="1" dirty="0" smtClean="0">
                <a:solidFill>
                  <a:srgbClr val="3366FF"/>
                </a:solidFill>
                <a:ea typeface="ＭＳ Ｐゴシック" pitchFamily="-112" charset="-128"/>
                <a:cs typeface="ＭＳ Ｐゴシック" pitchFamily="-112" charset="-128"/>
              </a:rPr>
              <a:t> </a:t>
            </a:r>
            <a:r>
              <a:rPr lang="en-US" sz="4000" b="1" dirty="0" err="1" smtClean="0">
                <a:solidFill>
                  <a:srgbClr val="3366FF"/>
                </a:solidFill>
                <a:ea typeface="ＭＳ Ｐゴシック" pitchFamily="-112" charset="-128"/>
                <a:cs typeface="ＭＳ Ｐゴシック" pitchFamily="-112" charset="-128"/>
              </a:rPr>
              <a:t>miscele</a:t>
            </a:r>
            <a:r>
              <a:rPr lang="en-US" sz="4000" b="1" dirty="0" smtClean="0">
                <a:solidFill>
                  <a:srgbClr val="3366FF"/>
                </a:solidFill>
                <a:ea typeface="ＭＳ Ｐゴシック" pitchFamily="-112" charset="-128"/>
                <a:cs typeface="ＭＳ Ｐゴシック" pitchFamily="-112" charset="-128"/>
              </a:rPr>
              <a:t> </a:t>
            </a:r>
            <a:r>
              <a:rPr lang="en-US" sz="4000" b="1" dirty="0" err="1" smtClean="0">
                <a:solidFill>
                  <a:srgbClr val="3366FF"/>
                </a:solidFill>
                <a:ea typeface="ＭＳ Ｐゴシック" pitchFamily="-112" charset="-128"/>
                <a:cs typeface="ＭＳ Ｐゴシック" pitchFamily="-112" charset="-128"/>
              </a:rPr>
              <a:t>studiate</a:t>
            </a:r>
            <a:endParaRPr lang="en-US" sz="4000" b="1" dirty="0" smtClean="0">
              <a:solidFill>
                <a:srgbClr val="3366FF"/>
              </a:solidFill>
              <a:ea typeface="ＭＳ Ｐゴシック" pitchFamily="-112" charset="-128"/>
              <a:cs typeface="ＭＳ Ｐゴシック" pitchFamily="-112" charset="-128"/>
            </a:endParaRP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43F3AD48-D600-F94B-B0AA-2F419B0DDAE0}" type="slidenum">
              <a:rPr lang="en-US"/>
              <a:pPr>
                <a:defRPr/>
              </a:pPr>
              <a:t>17</a:t>
            </a:fld>
            <a:endParaRPr lang="en-US"/>
          </a:p>
        </p:txBody>
      </p:sp>
      <p:graphicFrame>
        <p:nvGraphicFramePr>
          <p:cNvPr id="9" name="Table 8"/>
          <p:cNvGraphicFramePr>
            <a:graphicFrameLocks noGrp="1"/>
          </p:cNvGraphicFramePr>
          <p:nvPr/>
        </p:nvGraphicFramePr>
        <p:xfrm>
          <a:off x="728134" y="1499810"/>
          <a:ext cx="7777238" cy="3302860"/>
        </p:xfrm>
        <a:graphic>
          <a:graphicData uri="http://schemas.openxmlformats.org/drawingml/2006/table">
            <a:tbl>
              <a:tblPr/>
              <a:tblGrid>
                <a:gridCol w="2005390"/>
                <a:gridCol w="1154241"/>
                <a:gridCol w="873321"/>
                <a:gridCol w="938190"/>
                <a:gridCol w="979715"/>
                <a:gridCol w="955523"/>
                <a:gridCol w="870858"/>
              </a:tblGrid>
              <a:tr h="767442">
                <a:tc>
                  <a:txBody>
                    <a:bodyPr/>
                    <a:lstStyle/>
                    <a:p>
                      <a:pPr algn="l" fontAlgn="t"/>
                      <a:r>
                        <a:rPr lang="en-US" sz="2000" b="1" i="0" u="none" strike="noStrike" dirty="0">
                          <a:solidFill>
                            <a:srgbClr val="FFFFFF"/>
                          </a:solidFill>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algn="ctr" fontAlgn="t"/>
                      <a:r>
                        <a:rPr lang="en-US" sz="2000" b="1" i="0" u="none" strike="noStrike" dirty="0">
                          <a:solidFill>
                            <a:srgbClr val="FFFFFF"/>
                          </a:solidFill>
                          <a:latin typeface="Symbol"/>
                        </a:rPr>
                        <a:t>r</a:t>
                      </a:r>
                      <a:r>
                        <a:rPr lang="en-US" sz="2000" b="1" i="0" u="none" strike="noStrike" dirty="0">
                          <a:solidFill>
                            <a:srgbClr val="FFFFFF"/>
                          </a:solidFill>
                          <a:latin typeface="Calibri"/>
                        </a:rPr>
                        <a:t>(g/cm</a:t>
                      </a:r>
                      <a:r>
                        <a:rPr lang="en-US" sz="2000" b="1" i="0" u="none" strike="noStrike" baseline="30000" dirty="0">
                          <a:solidFill>
                            <a:srgbClr val="FFFFFF"/>
                          </a:solidFill>
                          <a:latin typeface="Calibri"/>
                        </a:rPr>
                        <a:t>3</a:t>
                      </a:r>
                      <a:r>
                        <a:rPr lang="en-US" sz="2000" b="1" i="0" u="none" strike="noStrike" dirty="0" smtClean="0">
                          <a:solidFill>
                            <a:srgbClr val="FFFFFF"/>
                          </a:solidFill>
                          <a:latin typeface="Calibri"/>
                        </a:rPr>
                        <a:t>) </a:t>
                      </a:r>
                    </a:p>
                    <a:p>
                      <a:pPr algn="ctr" fontAlgn="t"/>
                      <a:r>
                        <a:rPr lang="en-US" sz="2000" b="0" i="0" u="none" strike="noStrike" dirty="0" smtClean="0">
                          <a:solidFill>
                            <a:srgbClr val="FFFFFF"/>
                          </a:solidFill>
                          <a:latin typeface="Calibri"/>
                        </a:rPr>
                        <a:t>x</a:t>
                      </a:r>
                      <a:r>
                        <a:rPr lang="en-US" sz="2000" b="1" i="0" u="none" strike="noStrike" dirty="0" smtClean="0">
                          <a:solidFill>
                            <a:srgbClr val="FFFFFF"/>
                          </a:solidFill>
                          <a:latin typeface="Calibri"/>
                        </a:rPr>
                        <a:t>1 0</a:t>
                      </a:r>
                      <a:r>
                        <a:rPr lang="en-US" sz="2000" b="1" i="0" u="none" strike="noStrike" baseline="30000" dirty="0" smtClean="0">
                          <a:solidFill>
                            <a:srgbClr val="FFFFFF"/>
                          </a:solidFill>
                          <a:latin typeface="Calibri"/>
                        </a:rPr>
                        <a:t>4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algn="ctr" fontAlgn="t"/>
                      <a:r>
                        <a:rPr lang="en-US" sz="2000" b="1" i="0" u="none" strike="noStrike" dirty="0">
                          <a:solidFill>
                            <a:srgbClr val="FFFFFF"/>
                          </a:solidFill>
                          <a:latin typeface="Calibri"/>
                        </a:rPr>
                        <a:t>X0(m</a:t>
                      </a:r>
                      <a:r>
                        <a:rPr lang="en-US" sz="2000" b="1" i="0" u="none" strike="noStrike" dirty="0" smtClean="0">
                          <a:solidFill>
                            <a:srgbClr val="FFFFFF"/>
                          </a:solidFill>
                          <a:latin typeface="Calibri"/>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algn="ctr" fontAlgn="t"/>
                      <a:r>
                        <a:rPr lang="en-US" sz="2000" b="1" i="0" u="none" strike="noStrike" dirty="0" smtClean="0">
                          <a:solidFill>
                            <a:srgbClr val="FFFFFF"/>
                          </a:solidFill>
                          <a:latin typeface="Calibri"/>
                        </a:rPr>
                        <a:t>N</a:t>
                      </a:r>
                      <a:r>
                        <a:rPr lang="en-US" sz="2000" b="1" i="0" u="none" strike="noStrike" baseline="-25000" dirty="0" smtClean="0">
                          <a:solidFill>
                            <a:srgbClr val="FFFFFF"/>
                          </a:solidFill>
                          <a:latin typeface="Calibri"/>
                        </a:rPr>
                        <a:t>P</a:t>
                      </a:r>
                      <a:r>
                        <a:rPr lang="en-US" sz="2000" b="1" i="0" u="none" strike="noStrike" dirty="0" smtClean="0">
                          <a:solidFill>
                            <a:srgbClr val="FFFFFF"/>
                          </a:solidFill>
                          <a:latin typeface="Calibri"/>
                        </a:rPr>
                        <a:t>(cm</a:t>
                      </a:r>
                      <a:r>
                        <a:rPr lang="en-US" sz="2000" b="1" i="0" u="none" strike="noStrike" baseline="30000" dirty="0" smtClean="0">
                          <a:solidFill>
                            <a:srgbClr val="FFFFFF"/>
                          </a:solidFill>
                          <a:latin typeface="Symbol" charset="2"/>
                          <a:cs typeface="Symbol" charset="2"/>
                        </a:rPr>
                        <a:t>-1</a:t>
                      </a:r>
                      <a:r>
                        <a:rPr lang="en-US" sz="2000" b="1" i="0" u="none" strike="noStrike" dirty="0" smtClean="0">
                          <a:solidFill>
                            <a:srgbClr val="FFFFFF"/>
                          </a:solidFill>
                          <a:latin typeface="Calibri"/>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FFFFFF"/>
                          </a:solidFill>
                          <a:latin typeface="+mn-lt"/>
                        </a:rPr>
                        <a:t>N</a:t>
                      </a:r>
                      <a:r>
                        <a:rPr lang="en-US" sz="2000" b="1" i="0" u="none" strike="noStrike" baseline="-25000" dirty="0" smtClean="0">
                          <a:solidFill>
                            <a:srgbClr val="FFFFFF"/>
                          </a:solidFill>
                          <a:latin typeface="+mn-lt"/>
                        </a:rPr>
                        <a:t>T</a:t>
                      </a:r>
                      <a:r>
                        <a:rPr lang="en-US" sz="2000" b="1" i="0" u="none" strike="noStrike" dirty="0" smtClean="0">
                          <a:solidFill>
                            <a:srgbClr val="FFFFFF"/>
                          </a:solidFill>
                          <a:latin typeface="+mn-lt"/>
                        </a:rPr>
                        <a:t>(cm</a:t>
                      </a:r>
                      <a:r>
                        <a:rPr lang="en-US" sz="2000" b="1" i="0" u="none" strike="noStrike" baseline="30000" dirty="0" smtClean="0">
                          <a:solidFill>
                            <a:srgbClr val="FFFFFF"/>
                          </a:solidFill>
                          <a:latin typeface="Symbol" charset="2"/>
                          <a:cs typeface="Symbol" charset="2"/>
                        </a:rPr>
                        <a:t>-1</a:t>
                      </a:r>
                      <a:r>
                        <a:rPr lang="en-US" sz="2000" b="1" i="0" u="none" strike="noStrike" dirty="0" smtClean="0">
                          <a:solidFill>
                            <a:srgbClr val="FFFFFF"/>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2000" b="1" i="0" u="none" strike="noStrike" dirty="0" err="1" smtClean="0">
                          <a:solidFill>
                            <a:srgbClr val="FFFFFF"/>
                          </a:solidFill>
                          <a:latin typeface="+mn-lt"/>
                        </a:rPr>
                        <a:t>t</a:t>
                      </a:r>
                      <a:r>
                        <a:rPr lang="en-US" sz="2000" b="1" i="0" u="none" strike="noStrike" baseline="-25000" dirty="0" err="1" smtClean="0">
                          <a:solidFill>
                            <a:srgbClr val="FFFFFF"/>
                          </a:solidFill>
                          <a:latin typeface="+mn-lt"/>
                        </a:rPr>
                        <a:t>max</a:t>
                      </a:r>
                      <a:r>
                        <a:rPr lang="en-US" sz="2000" b="1" i="0" u="none" strike="noStrike" baseline="0" dirty="0" err="1" smtClean="0">
                          <a:solidFill>
                            <a:srgbClr val="FFFFFF"/>
                          </a:solidFill>
                          <a:latin typeface="+mn-lt"/>
                        </a:rPr>
                        <a:t>(ns</a:t>
                      </a:r>
                      <a:r>
                        <a:rPr lang="en-US" sz="2000" b="1" i="0" u="none" strike="noStrike" baseline="0" dirty="0" smtClean="0">
                          <a:solidFill>
                            <a:srgbClr val="FFFFFF"/>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2000" b="1" i="0" u="none" strike="noStrike" dirty="0" err="1" smtClean="0">
                          <a:solidFill>
                            <a:srgbClr val="FFFFFF"/>
                          </a:solidFill>
                          <a:latin typeface="Symbol" charset="2"/>
                          <a:cs typeface="Symbol" charset="2"/>
                        </a:rPr>
                        <a:t>s</a:t>
                      </a:r>
                      <a:r>
                        <a:rPr lang="en-US" sz="2000" b="1" i="0" u="none" strike="noStrike" dirty="0" err="1" smtClean="0">
                          <a:solidFill>
                            <a:srgbClr val="FFFFFF"/>
                          </a:solidFill>
                          <a:latin typeface="+mn-lt"/>
                        </a:rPr>
                        <a:t>(</a:t>
                      </a:r>
                      <a:r>
                        <a:rPr lang="en-US" sz="2000" b="1" i="0" u="none" strike="noStrike" dirty="0" err="1" smtClean="0">
                          <a:solidFill>
                            <a:srgbClr val="FFFFFF"/>
                          </a:solidFill>
                          <a:latin typeface="Symbol" charset="2"/>
                          <a:cs typeface="Symbol" charset="2"/>
                        </a:rPr>
                        <a:t>m</a:t>
                      </a:r>
                      <a:r>
                        <a:rPr lang="en-US" sz="2000" b="1" i="0" u="none" strike="noStrike" dirty="0" err="1" smtClean="0">
                          <a:solidFill>
                            <a:srgbClr val="FFFFFF"/>
                          </a:solidFill>
                          <a:latin typeface="+mn-lt"/>
                        </a:rPr>
                        <a:t>m</a:t>
                      </a:r>
                      <a:r>
                        <a:rPr lang="en-US" sz="2000" b="1" i="0" u="none" strike="noStrike" dirty="0" smtClean="0">
                          <a:solidFill>
                            <a:srgbClr val="FFFFFF"/>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r>
              <a:tr h="367452">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6.3</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  810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21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47</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500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130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r>
              <a:tr h="349079">
                <a:tc>
                  <a:txBody>
                    <a:bodyPr/>
                    <a:lstStyle/>
                    <a:p>
                      <a:pPr algn="l" fontAlgn="t"/>
                      <a:r>
                        <a:rPr lang="en-US" sz="2000" b="0" i="0" u="none" strike="noStrike" dirty="0" smtClean="0">
                          <a:solidFill>
                            <a:srgbClr val="000000"/>
                          </a:solidFill>
                          <a:latin typeface="Calibri"/>
                        </a:rPr>
                        <a:t> 90</a:t>
                      </a:r>
                      <a:r>
                        <a:rPr lang="en-US" sz="2000" b="0" i="0" u="none" strike="noStrike" dirty="0">
                          <a:solidFill>
                            <a:srgbClr val="000000"/>
                          </a:solidFill>
                          <a:latin typeface="Calibri"/>
                        </a:rPr>
                        <a:t>%He-10%iC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4.0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1410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13</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26</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600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170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r>
              <a:tr h="349079">
                <a:tc>
                  <a:txBody>
                    <a:bodyPr/>
                    <a:lstStyle/>
                    <a:p>
                      <a:pPr algn="l" fontAlgn="t"/>
                      <a:r>
                        <a:rPr lang="en-US" sz="2000" b="0" i="0" u="none" strike="noStrike" dirty="0" smtClean="0">
                          <a:solidFill>
                            <a:srgbClr val="000000"/>
                          </a:solidFill>
                          <a:latin typeface="Calibri"/>
                        </a:rPr>
                        <a:t> 95%</a:t>
                      </a:r>
                      <a:r>
                        <a:rPr lang="en-US" sz="2000" b="0" i="0" u="none" strike="noStrike" dirty="0">
                          <a:solidFill>
                            <a:srgbClr val="000000"/>
                          </a:solidFill>
                          <a:latin typeface="Calibri"/>
                        </a:rPr>
                        <a:t>He</a:t>
                      </a:r>
                      <a:r>
                        <a:rPr lang="en-US" sz="2000" b="0" i="0" u="none" strike="noStrike" dirty="0" smtClean="0">
                          <a:solidFill>
                            <a:srgbClr val="000000"/>
                          </a:solidFill>
                          <a:latin typeface="Calibri"/>
                        </a:rPr>
                        <a:t>-</a:t>
                      </a:r>
                      <a:r>
                        <a:rPr lang="en-US" sz="2000" b="0" i="0" u="none" strike="noStrike" baseline="0" dirty="0" smtClean="0">
                          <a:solidFill>
                            <a:srgbClr val="000000"/>
                          </a:solidFill>
                          <a:latin typeface="Calibri"/>
                        </a:rPr>
                        <a:t>  5</a:t>
                      </a:r>
                      <a:r>
                        <a:rPr lang="en-US" sz="2000" b="0" i="0" u="none" strike="noStrike" dirty="0" smtClean="0">
                          <a:solidFill>
                            <a:srgbClr val="000000"/>
                          </a:solidFill>
                          <a:latin typeface="Calibri"/>
                        </a:rPr>
                        <a:t>%</a:t>
                      </a:r>
                      <a:r>
                        <a:rPr lang="en-US" sz="2000" b="0" i="0" u="none" strike="noStrike" dirty="0">
                          <a:solidFill>
                            <a:srgbClr val="000000"/>
                          </a:solidFill>
                          <a:latin typeface="Calibri"/>
                        </a:rPr>
                        <a:t>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2.8</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2260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  9</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15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700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200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r>
              <a:tr h="367452">
                <a:tc>
                  <a:txBody>
                    <a:bodyPr/>
                    <a:lstStyle/>
                    <a:p>
                      <a:pPr algn="l" fontAlgn="t"/>
                      <a:r>
                        <a:rPr lang="en-US" sz="2000" b="0" i="0" u="none" strike="noStrike" dirty="0" smtClean="0">
                          <a:solidFill>
                            <a:srgbClr val="000000"/>
                          </a:solidFill>
                          <a:latin typeface="Calibri"/>
                        </a:rPr>
                        <a:t> 35%</a:t>
                      </a:r>
                      <a:r>
                        <a:rPr lang="en-US" sz="2000" b="0" i="0" u="none" strike="noStrike" dirty="0">
                          <a:solidFill>
                            <a:srgbClr val="000000"/>
                          </a:solidFill>
                          <a:latin typeface="Calibri"/>
                        </a:rPr>
                        <a:t>He</a:t>
                      </a:r>
                      <a:r>
                        <a:rPr lang="en-US" sz="2000" b="0" i="0" u="none" strike="noStrike" dirty="0" smtClean="0">
                          <a:solidFill>
                            <a:srgbClr val="000000"/>
                          </a:solidFill>
                          <a:latin typeface="Calibri"/>
                        </a:rPr>
                        <a:t>-65%</a:t>
                      </a:r>
                      <a:r>
                        <a:rPr lang="en-US" sz="2000" b="0" i="0" u="none" strike="noStrike" dirty="0">
                          <a:solidFill>
                            <a:srgbClr val="000000"/>
                          </a:solidFill>
                          <a:latin typeface="Calibri"/>
                        </a:rPr>
                        <a:t>CH</a:t>
                      </a:r>
                      <a:r>
                        <a:rPr lang="en-US" sz="2000" b="0" i="0" u="none" strike="noStrike" baseline="-25000" dirty="0">
                          <a:solidFill>
                            <a:srgbClr val="000000"/>
                          </a:solidFill>
                          <a:latin typeface="Calibri"/>
                        </a:rPr>
                        <a:t>4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4.9</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1010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26</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37</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210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r h="367452">
                <a:tc>
                  <a:txBody>
                    <a:bodyPr/>
                    <a:lstStyle/>
                    <a:p>
                      <a:pPr algn="l" fontAlgn="t"/>
                      <a:r>
                        <a:rPr lang="en-US" sz="2000" b="0" i="0" u="none" strike="noStrike" dirty="0" smtClean="0">
                          <a:solidFill>
                            <a:srgbClr val="000000"/>
                          </a:solidFill>
                          <a:latin typeface="Calibri"/>
                        </a:rPr>
                        <a:t> 51%</a:t>
                      </a:r>
                      <a:r>
                        <a:rPr lang="en-US" sz="2000" b="0" i="0" u="none" strike="noStrike" dirty="0">
                          <a:solidFill>
                            <a:srgbClr val="000000"/>
                          </a:solidFill>
                          <a:latin typeface="Calibri"/>
                        </a:rPr>
                        <a:t>He</a:t>
                      </a:r>
                      <a:r>
                        <a:rPr lang="en-US" sz="2000" b="0" i="0" u="none" strike="noStrike" dirty="0" smtClean="0">
                          <a:solidFill>
                            <a:srgbClr val="000000"/>
                          </a:solidFill>
                          <a:latin typeface="Calibri"/>
                        </a:rPr>
                        <a:t>-49%</a:t>
                      </a:r>
                      <a:r>
                        <a:rPr lang="en-US" sz="2000" b="0" i="0" u="none" strike="noStrike" dirty="0">
                          <a:solidFill>
                            <a:srgbClr val="000000"/>
                          </a:solidFill>
                          <a:latin typeface="Calibri"/>
                        </a:rPr>
                        <a:t>CH</a:t>
                      </a:r>
                      <a:r>
                        <a:rPr lang="en-US" sz="2000" b="0" i="0" u="none" strike="noStrike" baseline="-25000" dirty="0">
                          <a:solidFill>
                            <a:srgbClr val="000000"/>
                          </a:solidFill>
                          <a:latin typeface="Calibri"/>
                        </a:rPr>
                        <a:t>4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4.1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1260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29</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300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220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r h="367452">
                <a:tc>
                  <a:txBody>
                    <a:bodyPr/>
                    <a:lstStyle/>
                    <a:p>
                      <a:pPr algn="l" fontAlgn="t"/>
                      <a:r>
                        <a:rPr lang="en-US" sz="2000" b="0" i="0" u="none" strike="noStrike" dirty="0" smtClean="0">
                          <a:solidFill>
                            <a:srgbClr val="000000"/>
                          </a:solidFill>
                          <a:latin typeface="Calibri"/>
                        </a:rPr>
                        <a:t> 67%</a:t>
                      </a:r>
                      <a:r>
                        <a:rPr lang="en-US" sz="2000" b="0" i="0" u="none" strike="noStrike" dirty="0">
                          <a:solidFill>
                            <a:srgbClr val="000000"/>
                          </a:solidFill>
                          <a:latin typeface="Calibri"/>
                        </a:rPr>
                        <a:t>He</a:t>
                      </a:r>
                      <a:r>
                        <a:rPr lang="en-US" sz="2000" b="0" i="0" u="none" strike="noStrike" dirty="0" smtClean="0">
                          <a:solidFill>
                            <a:srgbClr val="000000"/>
                          </a:solidFill>
                          <a:latin typeface="Calibri"/>
                        </a:rPr>
                        <a:t>-33%</a:t>
                      </a:r>
                      <a:r>
                        <a:rPr lang="en-US" sz="2000" b="0" i="0" u="none" strike="noStrike" dirty="0">
                          <a:solidFill>
                            <a:srgbClr val="000000"/>
                          </a:solidFill>
                          <a:latin typeface="Calibri"/>
                        </a:rPr>
                        <a:t>CH</a:t>
                      </a:r>
                      <a:r>
                        <a:rPr lang="en-US" sz="2000" b="0" i="0" u="none" strike="noStrike" baseline="-25000" dirty="0">
                          <a:solidFill>
                            <a:srgbClr val="000000"/>
                          </a:solidFill>
                          <a:latin typeface="Calibri"/>
                        </a:rPr>
                        <a:t>4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3.3</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1690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15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350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r h="367452">
                <a:tc>
                  <a:txBody>
                    <a:bodyPr/>
                    <a:lstStyle/>
                    <a:p>
                      <a:pPr algn="l" fontAlgn="t"/>
                      <a:r>
                        <a:rPr lang="en-US" sz="2000" b="0" i="0" u="none" strike="noStrike" dirty="0" smtClean="0">
                          <a:solidFill>
                            <a:srgbClr val="000000"/>
                          </a:solidFill>
                          <a:latin typeface="Calibri"/>
                        </a:rPr>
                        <a:t> 79%</a:t>
                      </a:r>
                      <a:r>
                        <a:rPr lang="en-US" sz="2000" b="0" i="0" u="none" strike="noStrike" dirty="0">
                          <a:solidFill>
                            <a:srgbClr val="000000"/>
                          </a:solidFill>
                          <a:latin typeface="Calibri"/>
                        </a:rPr>
                        <a:t>He-</a:t>
                      </a:r>
                      <a:r>
                        <a:rPr lang="en-US" sz="2000" b="0" i="0" u="none" strike="noStrike" dirty="0" smtClean="0">
                          <a:solidFill>
                            <a:srgbClr val="000000"/>
                          </a:solidFill>
                          <a:latin typeface="Calibri"/>
                        </a:rPr>
                        <a:t>21%</a:t>
                      </a:r>
                      <a:r>
                        <a:rPr lang="en-US" sz="2000" b="0" i="0" u="none" strike="noStrike" dirty="0">
                          <a:solidFill>
                            <a:srgbClr val="000000"/>
                          </a:solidFill>
                          <a:latin typeface="Calibri"/>
                        </a:rPr>
                        <a:t>CH</a:t>
                      </a:r>
                      <a:r>
                        <a:rPr lang="en-US" sz="2000" b="0" i="0" u="none" strike="noStrike" baseline="-25000" dirty="0">
                          <a:solidFill>
                            <a:srgbClr val="000000"/>
                          </a:solidFill>
                          <a:latin typeface="Calibri"/>
                        </a:rPr>
                        <a:t>4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2.7</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2270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11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15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470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bl>
          </a:graphicData>
        </a:graphic>
      </p:graphicFrame>
      <p:sp>
        <p:nvSpPr>
          <p:cNvPr id="7" name="TextBox 6"/>
          <p:cNvSpPr txBox="1"/>
          <p:nvPr/>
        </p:nvSpPr>
        <p:spPr>
          <a:xfrm>
            <a:off x="728134" y="5176762"/>
            <a:ext cx="7593390" cy="646331"/>
          </a:xfrm>
          <a:prstGeom prst="rect">
            <a:avLst/>
          </a:prstGeom>
          <a:noFill/>
        </p:spPr>
        <p:txBody>
          <a:bodyPr wrap="square" rtlCol="0">
            <a:spAutoFit/>
          </a:bodyPr>
          <a:lstStyle/>
          <a:p>
            <a:r>
              <a:rPr lang="en-US" dirty="0" smtClean="0"/>
              <a:t>N.B.:  </a:t>
            </a:r>
            <a:r>
              <a:rPr lang="en-US" b="1" dirty="0" err="1" smtClean="0"/>
              <a:t>t</a:t>
            </a:r>
            <a:r>
              <a:rPr lang="en-US" b="1" baseline="-25000" dirty="0" err="1" smtClean="0"/>
              <a:t>max</a:t>
            </a:r>
            <a:r>
              <a:rPr lang="en-US" dirty="0" smtClean="0"/>
              <a:t> and </a:t>
            </a:r>
            <a:r>
              <a:rPr lang="en-US" b="1" dirty="0" err="1" smtClean="0">
                <a:latin typeface="Symbol" charset="2"/>
                <a:cs typeface="Symbol" charset="2"/>
              </a:rPr>
              <a:t>s</a:t>
            </a:r>
            <a:r>
              <a:rPr lang="en-US" b="1" dirty="0" err="1" smtClean="0"/>
              <a:t>(x</a:t>
            </a:r>
            <a:r>
              <a:rPr lang="en-US" b="1" dirty="0" smtClean="0"/>
              <a:t>) </a:t>
            </a:r>
            <a:r>
              <a:rPr lang="en-US" dirty="0" smtClean="0"/>
              <a:t>depend on more parameters (HV, </a:t>
            </a:r>
            <a:r>
              <a:rPr lang="en-US" dirty="0" err="1" smtClean="0"/>
              <a:t>discr</a:t>
            </a:r>
            <a:r>
              <a:rPr lang="en-US" dirty="0" smtClean="0"/>
              <a:t>. threshold…) than those presented here  - values shown are indicative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dirty="0" err="1" smtClean="0"/>
              <a:t>Attività</a:t>
            </a:r>
            <a:r>
              <a:rPr lang="en-US" sz="4000" dirty="0" smtClean="0"/>
              <a:t> in Canada</a:t>
            </a:r>
            <a:endParaRPr lang="en-US" sz="4000" dirty="0" smtClean="0"/>
          </a:p>
        </p:txBody>
      </p:sp>
      <p:sp>
        <p:nvSpPr>
          <p:cNvPr id="20" name="Content Placeholder 19"/>
          <p:cNvSpPr>
            <a:spLocks noGrp="1"/>
          </p:cNvSpPr>
          <p:nvPr>
            <p:ph idx="1"/>
          </p:nvPr>
        </p:nvSpPr>
        <p:spPr>
          <a:xfrm>
            <a:off x="457199" y="1117600"/>
            <a:ext cx="8444895" cy="5008563"/>
          </a:xfrm>
        </p:spPr>
        <p:txBody>
          <a:bodyPr/>
          <a:lstStyle/>
          <a:p>
            <a:r>
              <a:rPr lang="en-US" sz="2800" dirty="0" err="1" smtClean="0"/>
              <a:t>Studi</a:t>
            </a:r>
            <a:r>
              <a:rPr lang="en-US" sz="2800" dirty="0" smtClean="0"/>
              <a:t> </a:t>
            </a:r>
            <a:r>
              <a:rPr lang="en-US" sz="2800" dirty="0" err="1" smtClean="0"/>
              <a:t>di</a:t>
            </a:r>
            <a:r>
              <a:rPr lang="en-US" sz="2800" dirty="0" smtClean="0"/>
              <a:t> </a:t>
            </a:r>
            <a:r>
              <a:rPr lang="en-US" sz="2800" dirty="0" err="1" smtClean="0"/>
              <a:t>m</a:t>
            </a:r>
            <a:r>
              <a:rPr lang="en-US" sz="2800" dirty="0" err="1" smtClean="0"/>
              <a:t>iscele</a:t>
            </a:r>
            <a:r>
              <a:rPr lang="en-US" sz="2800" dirty="0" smtClean="0"/>
              <a:t> </a:t>
            </a:r>
            <a:r>
              <a:rPr lang="en-US" sz="2800" dirty="0" err="1" smtClean="0"/>
              <a:t>di</a:t>
            </a:r>
            <a:r>
              <a:rPr lang="en-US" sz="2800" dirty="0" smtClean="0"/>
              <a:t> gas </a:t>
            </a:r>
            <a:r>
              <a:rPr lang="en-US" sz="2800" dirty="0" err="1" smtClean="0"/>
              <a:t>e</a:t>
            </a:r>
            <a:r>
              <a:rPr lang="en-US" sz="2800" dirty="0" smtClean="0"/>
              <a:t> layout </a:t>
            </a:r>
            <a:r>
              <a:rPr lang="en-US" sz="2800" dirty="0" err="1" smtClean="0"/>
              <a:t>di</a:t>
            </a:r>
            <a:r>
              <a:rPr lang="en-US" sz="2800" dirty="0" smtClean="0"/>
              <a:t> </a:t>
            </a:r>
            <a:r>
              <a:rPr lang="en-US" sz="2800" dirty="0" err="1" smtClean="0"/>
              <a:t>cella</a:t>
            </a:r>
            <a:r>
              <a:rPr lang="en-US" sz="2800" dirty="0" smtClean="0"/>
              <a:t> con Garfield</a:t>
            </a:r>
          </a:p>
          <a:p>
            <a:r>
              <a:rPr lang="en-US" sz="2800" dirty="0" smtClean="0"/>
              <a:t>Studio </a:t>
            </a:r>
            <a:r>
              <a:rPr lang="en-US" sz="2800" dirty="0" err="1" smtClean="0"/>
              <a:t>dei</a:t>
            </a:r>
            <a:r>
              <a:rPr lang="en-US" sz="2800" dirty="0" smtClean="0"/>
              <a:t> </a:t>
            </a:r>
            <a:r>
              <a:rPr lang="en-US" sz="2800" dirty="0" err="1" smtClean="0"/>
              <a:t>fondi</a:t>
            </a:r>
            <a:r>
              <a:rPr lang="en-US" sz="2800" dirty="0" smtClean="0"/>
              <a:t> </a:t>
            </a:r>
            <a:r>
              <a:rPr lang="en-US" sz="2800" dirty="0" err="1" smtClean="0"/>
              <a:t>nella</a:t>
            </a:r>
            <a:r>
              <a:rPr lang="en-US" sz="2800" dirty="0" smtClean="0"/>
              <a:t> camera con Full &amp; Fast Simulation</a:t>
            </a:r>
          </a:p>
          <a:p>
            <a:r>
              <a:rPr lang="en-US" sz="2800" dirty="0" smtClean="0"/>
              <a:t>T</a:t>
            </a:r>
            <a:r>
              <a:rPr lang="en-US" sz="2800" dirty="0" smtClean="0"/>
              <a:t>est </a:t>
            </a:r>
            <a:r>
              <a:rPr lang="en-US" sz="2800" dirty="0" err="1" smtClean="0"/>
              <a:t>di</a:t>
            </a:r>
            <a:r>
              <a:rPr lang="en-US" sz="2800" dirty="0" smtClean="0"/>
              <a:t> </a:t>
            </a:r>
            <a:r>
              <a:rPr lang="en-US" sz="2800" dirty="0" err="1" smtClean="0"/>
              <a:t>invecchiamento</a:t>
            </a:r>
            <a:r>
              <a:rPr lang="en-US" sz="2800" dirty="0" smtClean="0"/>
              <a:t> con </a:t>
            </a:r>
            <a:r>
              <a:rPr lang="en-US" sz="2800" dirty="0" err="1" smtClean="0"/>
              <a:t>sorgente</a:t>
            </a:r>
            <a:r>
              <a:rPr lang="en-US" sz="2800" dirty="0" smtClean="0"/>
              <a:t> </a:t>
            </a:r>
            <a:r>
              <a:rPr lang="en-US" sz="2800" dirty="0" err="1" smtClean="0"/>
              <a:t>di</a:t>
            </a:r>
            <a:r>
              <a:rPr lang="en-US" sz="2800" dirty="0" smtClean="0"/>
              <a:t> </a:t>
            </a:r>
            <a:r>
              <a:rPr lang="en-US" sz="2800" baseline="30000" dirty="0" smtClean="0"/>
              <a:t>55</a:t>
            </a:r>
            <a:r>
              <a:rPr lang="en-US" sz="2800" dirty="0" smtClean="0"/>
              <a:t>Fe</a:t>
            </a:r>
          </a:p>
          <a:p>
            <a:pPr lvl="1"/>
            <a:r>
              <a:rPr lang="en-US" sz="2400" dirty="0" smtClean="0"/>
              <a:t>in </a:t>
            </a:r>
            <a:r>
              <a:rPr lang="en-US" sz="2400" dirty="0" err="1" smtClean="0"/>
              <a:t>preparazione</a:t>
            </a:r>
            <a:endParaRPr lang="en-US" sz="2400" dirty="0" smtClean="0"/>
          </a:p>
          <a:p>
            <a:r>
              <a:rPr lang="en-US" sz="2800" dirty="0" err="1" smtClean="0"/>
              <a:t>Prototipo</a:t>
            </a:r>
            <a:r>
              <a:rPr lang="en-US" sz="2800" dirty="0" smtClean="0"/>
              <a:t> </a:t>
            </a:r>
            <a:r>
              <a:rPr lang="en-US" sz="2800" dirty="0" err="1" smtClean="0"/>
              <a:t>di</a:t>
            </a:r>
            <a:r>
              <a:rPr lang="en-US" sz="2800" dirty="0" smtClean="0"/>
              <a:t> </a:t>
            </a:r>
            <a:r>
              <a:rPr lang="en-US" sz="2800" dirty="0" err="1" smtClean="0"/>
              <a:t>lunghezza</a:t>
            </a:r>
            <a:r>
              <a:rPr lang="en-US" sz="2800" dirty="0" smtClean="0"/>
              <a:t> 2.7m per studio cluster counting con test </a:t>
            </a:r>
            <a:r>
              <a:rPr lang="en-US" sz="2800" dirty="0" err="1" smtClean="0"/>
              <a:t>su</a:t>
            </a:r>
            <a:r>
              <a:rPr lang="en-US" sz="2800" dirty="0" smtClean="0"/>
              <a:t> </a:t>
            </a:r>
            <a:r>
              <a:rPr lang="en-US" sz="2800" dirty="0" err="1" smtClean="0"/>
              <a:t>cosmici</a:t>
            </a:r>
            <a:r>
              <a:rPr lang="en-US" sz="2800" dirty="0" smtClean="0"/>
              <a:t> </a:t>
            </a:r>
            <a:r>
              <a:rPr lang="en-US" sz="2800" dirty="0" err="1" smtClean="0"/>
              <a:t>e</a:t>
            </a:r>
            <a:r>
              <a:rPr lang="en-US" sz="2800" dirty="0" smtClean="0"/>
              <a:t> </a:t>
            </a:r>
            <a:r>
              <a:rPr lang="en-US" sz="2800" dirty="0" err="1" smtClean="0"/>
              <a:t>su</a:t>
            </a:r>
            <a:r>
              <a:rPr lang="en-US" sz="2800" dirty="0" smtClean="0"/>
              <a:t> </a:t>
            </a:r>
            <a:r>
              <a:rPr lang="en-US" sz="2800" dirty="0" err="1" smtClean="0"/>
              <a:t>fascio</a:t>
            </a:r>
            <a:r>
              <a:rPr lang="en-US" sz="2800" dirty="0" smtClean="0"/>
              <a:t> a TRIUMF</a:t>
            </a:r>
          </a:p>
          <a:p>
            <a:pPr lvl="1"/>
            <a:r>
              <a:rPr lang="en-US" sz="2400" dirty="0" err="1" smtClean="0"/>
              <a:t>da</a:t>
            </a:r>
            <a:r>
              <a:rPr lang="en-US" sz="2400" dirty="0" smtClean="0"/>
              <a:t> </a:t>
            </a:r>
            <a:r>
              <a:rPr lang="en-US" sz="2400" dirty="0" err="1" smtClean="0"/>
              <a:t>costruire</a:t>
            </a:r>
            <a:r>
              <a:rPr lang="en-US" sz="2400" dirty="0" smtClean="0"/>
              <a:t> </a:t>
            </a:r>
            <a:r>
              <a:rPr lang="en-US" sz="2400" dirty="0" err="1" smtClean="0"/>
              <a:t>entro</a:t>
            </a:r>
            <a:r>
              <a:rPr lang="en-US" sz="2400" dirty="0" smtClean="0"/>
              <a:t> </a:t>
            </a:r>
            <a:r>
              <a:rPr lang="en-US" sz="2400" dirty="0" err="1" smtClean="0"/>
              <a:t>l’estate</a:t>
            </a:r>
            <a:r>
              <a:rPr lang="en-US" sz="2400" dirty="0" smtClean="0"/>
              <a:t>, test a </a:t>
            </a:r>
            <a:r>
              <a:rPr lang="en-US" sz="2400" dirty="0" err="1" smtClean="0"/>
              <a:t>seguire</a:t>
            </a:r>
            <a:endParaRPr lang="en-US" sz="2400" dirty="0" smtClean="0"/>
          </a:p>
          <a:p>
            <a:pPr lvl="1"/>
            <a:r>
              <a:rPr lang="en-US" sz="2400" i="1" dirty="0" smtClean="0"/>
              <a:t>N.B. La </a:t>
            </a:r>
            <a:r>
              <a:rPr lang="en-US" sz="2400" i="1" dirty="0" err="1" smtClean="0"/>
              <a:t>attività</a:t>
            </a:r>
            <a:r>
              <a:rPr lang="en-US" sz="2400" i="1" dirty="0" smtClean="0"/>
              <a:t> </a:t>
            </a:r>
            <a:r>
              <a:rPr lang="en-US" sz="2400" i="1" dirty="0" err="1" smtClean="0"/>
              <a:t>di</a:t>
            </a:r>
            <a:r>
              <a:rPr lang="en-US" sz="2400" i="1" dirty="0" smtClean="0"/>
              <a:t> R&amp;D </a:t>
            </a:r>
            <a:r>
              <a:rPr lang="en-US" sz="2400" i="1" dirty="0" err="1" smtClean="0"/>
              <a:t>sul</a:t>
            </a:r>
            <a:r>
              <a:rPr lang="en-US" sz="2400" i="1" dirty="0" smtClean="0"/>
              <a:t> cluster counting </a:t>
            </a:r>
            <a:r>
              <a:rPr lang="en-US" sz="2400" i="1" dirty="0" err="1" smtClean="0"/>
              <a:t>è</a:t>
            </a:r>
            <a:r>
              <a:rPr lang="en-US" sz="2400" i="1" dirty="0" smtClean="0"/>
              <a:t> </a:t>
            </a:r>
            <a:r>
              <a:rPr lang="en-US" sz="2400" i="1" dirty="0" err="1" smtClean="0"/>
              <a:t>l’unica</a:t>
            </a:r>
            <a:r>
              <a:rPr lang="en-US" sz="2400" i="1" dirty="0" smtClean="0"/>
              <a:t> </a:t>
            </a:r>
            <a:r>
              <a:rPr lang="en-US" sz="2400" i="1" dirty="0" err="1" smtClean="0"/>
              <a:t>che</a:t>
            </a:r>
            <a:r>
              <a:rPr lang="en-US" sz="2400" i="1" dirty="0" smtClean="0"/>
              <a:t> </a:t>
            </a:r>
            <a:r>
              <a:rPr lang="en-US" sz="2400" i="1" dirty="0" smtClean="0"/>
              <a:t>(</a:t>
            </a:r>
            <a:r>
              <a:rPr lang="en-US" sz="2400" i="1" dirty="0" err="1" smtClean="0"/>
              <a:t>almeno</a:t>
            </a:r>
            <a:r>
              <a:rPr lang="en-US" sz="2400" i="1" dirty="0" smtClean="0"/>
              <a:t> </a:t>
            </a:r>
            <a:r>
              <a:rPr lang="en-US" sz="2400" i="1" dirty="0" err="1" smtClean="0"/>
              <a:t>nella</a:t>
            </a:r>
            <a:r>
              <a:rPr lang="en-US" sz="2400" i="1" dirty="0" smtClean="0"/>
              <a:t> </a:t>
            </a:r>
            <a:r>
              <a:rPr lang="en-US" sz="2400" i="1" dirty="0" err="1" smtClean="0"/>
              <a:t>fase</a:t>
            </a:r>
            <a:r>
              <a:rPr lang="en-US" sz="2400" i="1" dirty="0" smtClean="0"/>
              <a:t> </a:t>
            </a:r>
            <a:r>
              <a:rPr lang="en-US" sz="2400" i="1" dirty="0" err="1" smtClean="0"/>
              <a:t>iniziale</a:t>
            </a:r>
            <a:r>
              <a:rPr lang="en-US" sz="2400" i="1" dirty="0" smtClean="0"/>
              <a:t>) </a:t>
            </a:r>
            <a:r>
              <a:rPr lang="en-US" sz="2400" i="1" dirty="0" err="1" smtClean="0"/>
              <a:t>i</a:t>
            </a:r>
            <a:r>
              <a:rPr lang="en-US" sz="2400" i="1" dirty="0" smtClean="0"/>
              <a:t> </a:t>
            </a:r>
            <a:r>
              <a:rPr lang="en-US" sz="2400" i="1" dirty="0" err="1" smtClean="0"/>
              <a:t>gruppi</a:t>
            </a:r>
            <a:r>
              <a:rPr lang="en-US" sz="2400" i="1" dirty="0" smtClean="0"/>
              <a:t> </a:t>
            </a:r>
            <a:r>
              <a:rPr lang="en-US" sz="2400" i="1" dirty="0" err="1" smtClean="0"/>
              <a:t>italiani</a:t>
            </a:r>
            <a:r>
              <a:rPr lang="en-US" sz="2400" i="1" dirty="0" smtClean="0"/>
              <a:t> </a:t>
            </a:r>
            <a:r>
              <a:rPr lang="en-US" sz="2400" i="1" dirty="0" err="1" smtClean="0"/>
              <a:t>e</a:t>
            </a:r>
            <a:r>
              <a:rPr lang="en-US" sz="2400" i="1" dirty="0" smtClean="0"/>
              <a:t> </a:t>
            </a:r>
            <a:r>
              <a:rPr lang="en-US" sz="2400" i="1" dirty="0" err="1" smtClean="0"/>
              <a:t>canadesi</a:t>
            </a:r>
            <a:r>
              <a:rPr lang="en-US" sz="2400" i="1" dirty="0" smtClean="0"/>
              <a:t> </a:t>
            </a:r>
            <a:r>
              <a:rPr lang="en-US" sz="2400" i="1" dirty="0" err="1" smtClean="0"/>
              <a:t>intendono</a:t>
            </a:r>
            <a:r>
              <a:rPr lang="en-US" sz="2400" i="1" dirty="0" smtClean="0"/>
              <a:t> </a:t>
            </a:r>
            <a:r>
              <a:rPr lang="en-US" sz="2400" i="1" dirty="0" err="1" smtClean="0"/>
              <a:t>perseguire</a:t>
            </a:r>
            <a:r>
              <a:rPr lang="en-US" sz="2400" i="1" dirty="0" smtClean="0"/>
              <a:t> </a:t>
            </a:r>
            <a:r>
              <a:rPr lang="en-US" sz="2400" i="1" dirty="0" err="1" smtClean="0"/>
              <a:t>entrambi</a:t>
            </a:r>
            <a:endParaRPr lang="en-US" sz="2400" i="1" dirty="0" smtClean="0"/>
          </a:p>
          <a:p>
            <a:pPr lvl="1"/>
            <a:endParaRPr lang="en-US" sz="2400" dirty="0" smtClean="0"/>
          </a:p>
        </p:txBody>
      </p:sp>
      <p:sp>
        <p:nvSpPr>
          <p:cNvPr id="4" name="Date Placeholder 3"/>
          <p:cNvSpPr>
            <a:spLocks noGrp="1"/>
          </p:cNvSpPr>
          <p:nvPr>
            <p:ph type="dt" sz="quarter" idx="10"/>
          </p:nvPr>
        </p:nvSpPr>
        <p:spPr/>
        <p:txBody>
          <a:bodyPr/>
          <a:lstStyle/>
          <a:p>
            <a:r>
              <a:rPr lang="en-US" smtClean="0"/>
              <a:t>09-07-2010</a:t>
            </a:r>
            <a:endParaRPr lang="en-US"/>
          </a:p>
        </p:txBody>
      </p:sp>
      <p:sp>
        <p:nvSpPr>
          <p:cNvPr id="5" name="Footer Placeholder 4"/>
          <p:cNvSpPr>
            <a:spLocks noGrp="1"/>
          </p:cNvSpPr>
          <p:nvPr>
            <p:ph type="ftr" sz="quarter" idx="11"/>
          </p:nvPr>
        </p:nvSpPr>
        <p:spPr/>
        <p:txBody>
          <a:bodyPr/>
          <a:lstStyle/>
          <a:p>
            <a:r>
              <a:rPr lang="en-US" smtClean="0"/>
              <a:t>DCH: stato &amp; richieste 2010-2011</a:t>
            </a:r>
            <a:endParaRPr lang="en-US"/>
          </a:p>
        </p:txBody>
      </p:sp>
      <p:sp>
        <p:nvSpPr>
          <p:cNvPr id="6" name="Slide Number Placeholder 5"/>
          <p:cNvSpPr>
            <a:spLocks noGrp="1"/>
          </p:cNvSpPr>
          <p:nvPr>
            <p:ph type="sldNum" sz="quarter" idx="12"/>
          </p:nvPr>
        </p:nvSpPr>
        <p:spPr/>
        <p:txBody>
          <a:bodyPr/>
          <a:lstStyle/>
          <a:p>
            <a:fld id="{43F3AD48-D600-F94B-B0AA-2F419B0DDAE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F3088C8B-DB2A-3E47-A828-3055C0B42351}" type="slidenum">
              <a:rPr lang="en-US" smtClean="0"/>
              <a:pPr>
                <a:defRPr/>
              </a:pPr>
              <a:t>19</a:t>
            </a:fld>
            <a:endParaRPr lang="en-US"/>
          </a:p>
        </p:txBody>
      </p:sp>
      <p:pic>
        <p:nvPicPr>
          <p:cNvPr id="17" name="Picture 16"/>
          <p:cNvPicPr>
            <a:picLocks noChangeAspect="1"/>
          </p:cNvPicPr>
          <p:nvPr/>
        </p:nvPicPr>
        <p:blipFill>
          <a:blip r:embed="rId2"/>
          <a:stretch>
            <a:fillRect/>
          </a:stretch>
        </p:blipFill>
        <p:spPr>
          <a:xfrm>
            <a:off x="226060" y="146050"/>
            <a:ext cx="8648700" cy="946150"/>
          </a:xfrm>
          <a:prstGeom prst="rect">
            <a:avLst/>
          </a:prstGeom>
        </p:spPr>
      </p:pic>
      <p:pic>
        <p:nvPicPr>
          <p:cNvPr id="19" name="Picture 6" descr="P1010146"/>
          <p:cNvPicPr>
            <a:picLocks noChangeAspect="1" noChangeArrowheads="1"/>
          </p:cNvPicPr>
          <p:nvPr/>
        </p:nvPicPr>
        <p:blipFill>
          <a:blip r:embed="rId3"/>
          <a:srcRect/>
          <a:stretch>
            <a:fillRect/>
          </a:stretch>
        </p:blipFill>
        <p:spPr bwMode="auto">
          <a:xfrm>
            <a:off x="264160" y="3035300"/>
            <a:ext cx="3412067" cy="2559050"/>
          </a:xfrm>
          <a:prstGeom prst="rect">
            <a:avLst/>
          </a:prstGeom>
          <a:noFill/>
        </p:spPr>
      </p:pic>
      <p:pic>
        <p:nvPicPr>
          <p:cNvPr id="20" name="Picture 5"/>
          <p:cNvPicPr>
            <a:picLocks noChangeAspect="1" noChangeArrowheads="1"/>
          </p:cNvPicPr>
          <p:nvPr/>
        </p:nvPicPr>
        <p:blipFill>
          <a:blip r:embed="rId4"/>
          <a:srcRect l="7542" b="19756"/>
          <a:stretch>
            <a:fillRect/>
          </a:stretch>
        </p:blipFill>
        <p:spPr bwMode="auto">
          <a:xfrm rot="16200000">
            <a:off x="5261023" y="2544456"/>
            <a:ext cx="3016567" cy="3730921"/>
          </a:xfrm>
          <a:prstGeom prst="rect">
            <a:avLst/>
          </a:prstGeom>
          <a:noFill/>
          <a:ln w="9525">
            <a:noFill/>
            <a:miter lim="800000"/>
            <a:headEnd/>
            <a:tailEnd/>
          </a:ln>
          <a:effectLst/>
        </p:spPr>
      </p:pic>
      <p:sp>
        <p:nvSpPr>
          <p:cNvPr id="21" name="TextBox 20"/>
          <p:cNvSpPr txBox="1"/>
          <p:nvPr/>
        </p:nvSpPr>
        <p:spPr>
          <a:xfrm>
            <a:off x="457200" y="5702300"/>
            <a:ext cx="3809999" cy="584776"/>
          </a:xfrm>
          <a:prstGeom prst="rect">
            <a:avLst/>
          </a:prstGeom>
          <a:noFill/>
        </p:spPr>
        <p:txBody>
          <a:bodyPr wrap="square" rtlCol="0">
            <a:spAutoFit/>
          </a:bodyPr>
          <a:lstStyle/>
          <a:p>
            <a:r>
              <a:rPr lang="en-US" sz="1600" dirty="0" smtClean="0">
                <a:solidFill>
                  <a:srgbClr val="0000FF"/>
                </a:solidFill>
              </a:rPr>
              <a:t>It seems there is enough space to bring out our ~10000 signal cables</a:t>
            </a:r>
            <a:endParaRPr lang="en-US" sz="1600" dirty="0">
              <a:solidFill>
                <a:srgbClr val="0000FF"/>
              </a:solidFill>
            </a:endParaRPr>
          </a:p>
        </p:txBody>
      </p:sp>
      <p:sp>
        <p:nvSpPr>
          <p:cNvPr id="22" name="TextBox 21"/>
          <p:cNvSpPr txBox="1"/>
          <p:nvPr/>
        </p:nvSpPr>
        <p:spPr>
          <a:xfrm>
            <a:off x="4419599" y="5918200"/>
            <a:ext cx="3809999" cy="338554"/>
          </a:xfrm>
          <a:prstGeom prst="rect">
            <a:avLst/>
          </a:prstGeom>
          <a:noFill/>
        </p:spPr>
        <p:txBody>
          <a:bodyPr wrap="square" rtlCol="0">
            <a:spAutoFit/>
          </a:bodyPr>
          <a:lstStyle/>
          <a:p>
            <a:r>
              <a:rPr lang="en-US" sz="1600" dirty="0" smtClean="0">
                <a:solidFill>
                  <a:srgbClr val="0000FF"/>
                </a:solidFill>
              </a:rPr>
              <a:t>… and host the crates!</a:t>
            </a:r>
            <a:endParaRPr lang="en-US" sz="1600" dirty="0">
              <a:solidFill>
                <a:srgbClr val="0000FF"/>
              </a:solidFill>
            </a:endParaRPr>
          </a:p>
        </p:txBody>
      </p:sp>
      <p:cxnSp>
        <p:nvCxnSpPr>
          <p:cNvPr id="24" name="Curved Connector 23"/>
          <p:cNvCxnSpPr/>
          <p:nvPr/>
        </p:nvCxnSpPr>
        <p:spPr>
          <a:xfrm rot="5400000" flipH="1" flipV="1">
            <a:off x="4175126" y="4435477"/>
            <a:ext cx="1657349" cy="1066798"/>
          </a:xfrm>
          <a:prstGeom prst="curvedConnector3">
            <a:avLst>
              <a:gd name="adj1" fmla="val 105939"/>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flipV="1">
            <a:off x="4470402" y="4864100"/>
            <a:ext cx="1054100" cy="914401"/>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5751" y="1084558"/>
            <a:ext cx="7245858" cy="1754327"/>
          </a:xfrm>
          <a:prstGeom prst="rect">
            <a:avLst/>
          </a:prstGeom>
        </p:spPr>
        <p:txBody>
          <a:bodyPr wrap="square">
            <a:spAutoFit/>
          </a:bodyPr>
          <a:lstStyle/>
          <a:p>
            <a:pPr eaLnBrk="1" hangingPunct="1">
              <a:buFont typeface="Wingdings" charset="2"/>
              <a:buChar char="§"/>
              <a:defRPr/>
            </a:pPr>
            <a:r>
              <a:rPr lang="en-US" i="1" dirty="0" smtClean="0">
                <a:solidFill>
                  <a:srgbClr val="666666"/>
                </a:solidFill>
                <a:latin typeface="Calibri"/>
                <a:cs typeface="Calibri"/>
              </a:rPr>
              <a:t> DCH FEE layout has been outlined: 2 possible scenarios</a:t>
            </a:r>
          </a:p>
          <a:p>
            <a:pPr lvl="1" eaLnBrk="1" hangingPunct="1">
              <a:buFont typeface="Wingdings" charset="2"/>
              <a:buChar char="§"/>
              <a:defRPr/>
            </a:pPr>
            <a:r>
              <a:rPr lang="en-US" i="1" dirty="0" smtClean="0">
                <a:solidFill>
                  <a:srgbClr val="666666"/>
                </a:solidFill>
                <a:latin typeface="Calibri"/>
                <a:cs typeface="Calibri"/>
              </a:rPr>
              <a:t> Only Pre/Shaper on the end-plate</a:t>
            </a:r>
          </a:p>
          <a:p>
            <a:pPr lvl="2" eaLnBrk="1" hangingPunct="1">
              <a:buFont typeface="Wingdings" charset="2"/>
              <a:buChar char="à"/>
              <a:defRPr/>
            </a:pPr>
            <a:r>
              <a:rPr lang="en-US" i="1" dirty="0" smtClean="0">
                <a:solidFill>
                  <a:srgbClr val="666666"/>
                </a:solidFill>
                <a:latin typeface="Calibri"/>
                <a:cs typeface="Calibri"/>
                <a:sym typeface="Wingdings"/>
              </a:rPr>
              <a:t> We must foresee room for off-detector electronics (</a:t>
            </a:r>
            <a:r>
              <a:rPr lang="en-US" i="1" smtClean="0">
                <a:solidFill>
                  <a:srgbClr val="666666"/>
                </a:solidFill>
                <a:latin typeface="Calibri"/>
                <a:cs typeface="Calibri"/>
                <a:sym typeface="Wingdings"/>
              </a:rPr>
              <a:t>about 144 - 64 </a:t>
            </a:r>
            <a:r>
              <a:rPr lang="en-US" i="1" dirty="0" err="1" smtClean="0">
                <a:solidFill>
                  <a:srgbClr val="666666"/>
                </a:solidFill>
                <a:latin typeface="Calibri"/>
                <a:cs typeface="Calibri"/>
                <a:sym typeface="Wingdings"/>
              </a:rPr>
              <a:t>chs</a:t>
            </a:r>
            <a:r>
              <a:rPr lang="en-US" i="1" dirty="0" smtClean="0">
                <a:solidFill>
                  <a:srgbClr val="666666"/>
                </a:solidFill>
                <a:latin typeface="Calibri"/>
                <a:cs typeface="Calibri"/>
                <a:sym typeface="Wingdings"/>
              </a:rPr>
              <a:t>  boards)</a:t>
            </a:r>
          </a:p>
          <a:p>
            <a:pPr lvl="1" eaLnBrk="1" hangingPunct="1">
              <a:buFont typeface="Wingdings" charset="2"/>
              <a:buChar char="§"/>
              <a:defRPr/>
            </a:pPr>
            <a:r>
              <a:rPr lang="en-US" i="1" dirty="0" smtClean="0">
                <a:solidFill>
                  <a:srgbClr val="666666"/>
                </a:solidFill>
                <a:latin typeface="Calibri"/>
                <a:cs typeface="Calibri"/>
                <a:sym typeface="Wingdings"/>
              </a:rPr>
              <a:t> All FEE chain on end-plate</a:t>
            </a:r>
          </a:p>
          <a:p>
            <a:pPr lvl="2" eaLnBrk="1" hangingPunct="1">
              <a:buFont typeface="Wingdings" charset="2"/>
              <a:buChar char="à"/>
              <a:defRPr/>
            </a:pPr>
            <a:r>
              <a:rPr lang="en-US" i="1" dirty="0" smtClean="0">
                <a:solidFill>
                  <a:srgbClr val="666666"/>
                </a:solidFill>
                <a:latin typeface="Calibri"/>
                <a:cs typeface="Calibri"/>
                <a:sym typeface="Wingdings"/>
              </a:rPr>
              <a:t>Concerns about PD, material budget and radiation environment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err="1" smtClean="0"/>
              <a:t>Alcune</a:t>
            </a:r>
            <a:r>
              <a:rPr lang="en-US" dirty="0" smtClean="0"/>
              <a:t> </a:t>
            </a:r>
            <a:r>
              <a:rPr lang="en-US" dirty="0" err="1" smtClean="0"/>
              <a:t>considerazioni</a:t>
            </a:r>
            <a:r>
              <a:rPr lang="en-US" dirty="0" smtClean="0"/>
              <a:t> </a:t>
            </a:r>
            <a:r>
              <a:rPr lang="en-US" dirty="0" err="1" smtClean="0"/>
              <a:t>generali</a:t>
            </a:r>
            <a:endParaRPr lang="en-US" dirty="0" smtClean="0"/>
          </a:p>
        </p:txBody>
      </p:sp>
      <p:sp>
        <p:nvSpPr>
          <p:cNvPr id="14" name="Content Placeholder 13"/>
          <p:cNvSpPr>
            <a:spLocks noGrp="1"/>
          </p:cNvSpPr>
          <p:nvPr>
            <p:ph idx="1"/>
          </p:nvPr>
        </p:nvSpPr>
        <p:spPr>
          <a:xfrm>
            <a:off x="457199" y="1117600"/>
            <a:ext cx="8517467" cy="5317067"/>
          </a:xfrm>
        </p:spPr>
        <p:txBody>
          <a:bodyPr>
            <a:noAutofit/>
          </a:bodyPr>
          <a:lstStyle/>
          <a:p>
            <a:r>
              <a:rPr lang="en-US" sz="2000" dirty="0" err="1" smtClean="0"/>
              <a:t>Esistono</a:t>
            </a:r>
            <a:r>
              <a:rPr lang="en-US" sz="2000" dirty="0" smtClean="0"/>
              <a:t> </a:t>
            </a:r>
            <a:r>
              <a:rPr lang="en-US" sz="2000" dirty="0" err="1" smtClean="0"/>
              <a:t>margini</a:t>
            </a:r>
            <a:r>
              <a:rPr lang="en-US" sz="2000" dirty="0" smtClean="0"/>
              <a:t> per </a:t>
            </a:r>
            <a:r>
              <a:rPr lang="en-US" sz="2000" dirty="0" err="1" smtClean="0"/>
              <a:t>ottimizzare</a:t>
            </a:r>
            <a:r>
              <a:rPr lang="en-US" sz="2000" dirty="0" smtClean="0"/>
              <a:t> la (</a:t>
            </a:r>
            <a:r>
              <a:rPr lang="en-US" sz="2000" dirty="0" err="1" smtClean="0"/>
              <a:t>sia</a:t>
            </a:r>
            <a:r>
              <a:rPr lang="en-US" sz="2000" dirty="0" smtClean="0"/>
              <a:t> </a:t>
            </a:r>
            <a:r>
              <a:rPr lang="en-US" sz="2000" dirty="0" err="1" smtClean="0"/>
              <a:t>pur</a:t>
            </a:r>
            <a:r>
              <a:rPr lang="en-US" sz="2000" dirty="0" smtClean="0"/>
              <a:t> </a:t>
            </a:r>
            <a:r>
              <a:rPr lang="en-US" sz="2000" dirty="0" err="1" smtClean="0"/>
              <a:t>ottimizzata</a:t>
            </a:r>
            <a:r>
              <a:rPr lang="en-US" sz="2000" dirty="0" smtClean="0"/>
              <a:t>) camera </a:t>
            </a:r>
            <a:r>
              <a:rPr lang="en-US" sz="2000" dirty="0" err="1" smtClean="0"/>
              <a:t>di</a:t>
            </a:r>
            <a:r>
              <a:rPr lang="en-US" sz="2000" dirty="0" smtClean="0"/>
              <a:t> </a:t>
            </a:r>
            <a:r>
              <a:rPr lang="en-US" sz="2000" i="1" dirty="0" smtClean="0"/>
              <a:t>BABAR</a:t>
            </a:r>
            <a:r>
              <a:rPr lang="en-US" sz="2000" dirty="0" smtClean="0"/>
              <a:t>:</a:t>
            </a:r>
          </a:p>
          <a:p>
            <a:pPr lvl="1"/>
            <a:r>
              <a:rPr lang="en-US" sz="2000" dirty="0" err="1" smtClean="0"/>
              <a:t>ottimizzando</a:t>
            </a:r>
            <a:r>
              <a:rPr lang="en-US" sz="2000" dirty="0" smtClean="0"/>
              <a:t> </a:t>
            </a:r>
            <a:r>
              <a:rPr lang="en-US" sz="2000" dirty="0" err="1" smtClean="0"/>
              <a:t>il</a:t>
            </a:r>
            <a:r>
              <a:rPr lang="en-US" sz="2000" dirty="0" smtClean="0"/>
              <a:t> </a:t>
            </a:r>
            <a:r>
              <a:rPr lang="en-US" sz="2000" dirty="0" err="1" smtClean="0"/>
              <a:t>riempimento</a:t>
            </a:r>
            <a:r>
              <a:rPr lang="en-US" sz="2000" dirty="0" smtClean="0"/>
              <a:t> del volume </a:t>
            </a:r>
            <a:r>
              <a:rPr lang="en-US" sz="2000" dirty="0" err="1" smtClean="0"/>
              <a:t>di</a:t>
            </a:r>
            <a:r>
              <a:rPr lang="en-US" sz="2000" dirty="0" smtClean="0"/>
              <a:t> </a:t>
            </a:r>
            <a:r>
              <a:rPr lang="en-US" sz="2000" dirty="0" err="1" smtClean="0"/>
              <a:t>tracciamento</a:t>
            </a:r>
            <a:endParaRPr lang="en-US" sz="2000" dirty="0" smtClean="0"/>
          </a:p>
          <a:p>
            <a:pPr lvl="1"/>
            <a:r>
              <a:rPr lang="en-US" sz="2000" dirty="0" err="1" smtClean="0"/>
              <a:t>riducendo</a:t>
            </a:r>
            <a:r>
              <a:rPr lang="en-US" sz="2000" dirty="0" smtClean="0"/>
              <a:t> </a:t>
            </a:r>
            <a:r>
              <a:rPr lang="en-US" sz="2000" dirty="0" err="1" smtClean="0"/>
              <a:t>il</a:t>
            </a:r>
            <a:r>
              <a:rPr lang="en-US" sz="2000" dirty="0" smtClean="0"/>
              <a:t> </a:t>
            </a:r>
            <a:r>
              <a:rPr lang="en-US" sz="2000" dirty="0" err="1" smtClean="0"/>
              <a:t>materiale</a:t>
            </a:r>
            <a:r>
              <a:rPr lang="en-US" sz="2000" dirty="0" smtClean="0"/>
              <a:t> </a:t>
            </a:r>
            <a:r>
              <a:rPr lang="en-US" sz="2000" dirty="0" err="1" smtClean="0"/>
              <a:t>nel</a:t>
            </a:r>
            <a:r>
              <a:rPr lang="en-US" sz="2000" dirty="0" smtClean="0"/>
              <a:t> volume </a:t>
            </a:r>
            <a:r>
              <a:rPr lang="en-US" sz="2000" dirty="0" err="1" smtClean="0"/>
              <a:t>di</a:t>
            </a:r>
            <a:r>
              <a:rPr lang="en-US" sz="2000" dirty="0" smtClean="0"/>
              <a:t> </a:t>
            </a:r>
            <a:r>
              <a:rPr lang="en-US" sz="2000" dirty="0" err="1" smtClean="0"/>
              <a:t>tracciamento</a:t>
            </a:r>
            <a:r>
              <a:rPr lang="en-US" sz="2000" dirty="0" smtClean="0"/>
              <a:t> (</a:t>
            </a:r>
            <a:r>
              <a:rPr lang="en-US" sz="2000" dirty="0" err="1" smtClean="0"/>
              <a:t>diffusione</a:t>
            </a:r>
            <a:r>
              <a:rPr lang="en-US" sz="2000" dirty="0" smtClean="0"/>
              <a:t> </a:t>
            </a:r>
            <a:r>
              <a:rPr lang="en-US" sz="2000" dirty="0" err="1" smtClean="0"/>
              <a:t>multipla</a:t>
            </a:r>
            <a:r>
              <a:rPr lang="en-US" sz="2000" dirty="0" smtClean="0"/>
              <a:t>, </a:t>
            </a:r>
            <a:r>
              <a:rPr lang="en-US" sz="2000" dirty="0" err="1" smtClean="0"/>
              <a:t>dominante</a:t>
            </a:r>
            <a:r>
              <a:rPr lang="en-US" sz="2000" dirty="0" smtClean="0"/>
              <a:t> </a:t>
            </a:r>
            <a:r>
              <a:rPr lang="en-US" sz="2000" dirty="0" err="1" smtClean="0"/>
              <a:t>ai</a:t>
            </a:r>
            <a:r>
              <a:rPr lang="en-US" sz="2000" dirty="0" smtClean="0"/>
              <a:t> </a:t>
            </a:r>
            <a:r>
              <a:rPr lang="en-US" sz="2000" dirty="0" err="1" smtClean="0"/>
              <a:t>bassi</a:t>
            </a:r>
            <a:r>
              <a:rPr lang="en-US" sz="2000" dirty="0" smtClean="0"/>
              <a:t> </a:t>
            </a:r>
            <a:r>
              <a:rPr lang="en-US" sz="2000" dirty="0" err="1" smtClean="0"/>
              <a:t>impulsi</a:t>
            </a:r>
            <a:r>
              <a:rPr lang="en-US" sz="2000" dirty="0" smtClean="0"/>
              <a:t> </a:t>
            </a:r>
            <a:r>
              <a:rPr lang="en-US" sz="2000" dirty="0" err="1" smtClean="0"/>
              <a:t>di</a:t>
            </a:r>
            <a:r>
              <a:rPr lang="en-US" sz="2000" dirty="0" smtClean="0"/>
              <a:t> </a:t>
            </a:r>
            <a:r>
              <a:rPr lang="en-US" sz="2000" i="1" dirty="0" smtClean="0"/>
              <a:t>SuperB</a:t>
            </a:r>
            <a:r>
              <a:rPr lang="en-US" sz="2000" dirty="0" smtClean="0"/>
              <a:t>):</a:t>
            </a:r>
          </a:p>
          <a:p>
            <a:pPr marL="995363" lvl="2" indent="-263525">
              <a:buFont typeface="+mj-lt"/>
              <a:buAutoNum type="arabicPeriod"/>
              <a:tabLst>
                <a:tab pos="266700" algn="l"/>
              </a:tabLst>
            </a:pPr>
            <a:r>
              <a:rPr lang="en-US" sz="1600" dirty="0" err="1" smtClean="0"/>
              <a:t>nel</a:t>
            </a:r>
            <a:r>
              <a:rPr lang="en-US" sz="1600" dirty="0" smtClean="0"/>
              <a:t> gas </a:t>
            </a:r>
            <a:r>
              <a:rPr lang="en-US" sz="1600" dirty="0" err="1" smtClean="0"/>
              <a:t>aumentando</a:t>
            </a:r>
            <a:r>
              <a:rPr lang="en-US" sz="1600" dirty="0" smtClean="0"/>
              <a:t> la </a:t>
            </a:r>
            <a:r>
              <a:rPr lang="en-US" sz="1600" dirty="0" err="1" smtClean="0"/>
              <a:t>percentuale</a:t>
            </a:r>
            <a:r>
              <a:rPr lang="en-US" sz="1600" dirty="0" smtClean="0"/>
              <a:t> </a:t>
            </a:r>
            <a:r>
              <a:rPr lang="en-US" sz="1600" dirty="0" err="1" smtClean="0"/>
              <a:t>di</a:t>
            </a:r>
            <a:r>
              <a:rPr lang="en-US" sz="1600" dirty="0" smtClean="0"/>
              <a:t> He, </a:t>
            </a:r>
            <a:r>
              <a:rPr lang="en-US" sz="1600" dirty="0" err="1" smtClean="0"/>
              <a:t>o</a:t>
            </a:r>
            <a:r>
              <a:rPr lang="en-US" sz="1600" dirty="0" smtClean="0"/>
              <a:t> </a:t>
            </a:r>
            <a:r>
              <a:rPr lang="en-US" sz="1600" dirty="0" err="1" smtClean="0"/>
              <a:t>usando</a:t>
            </a:r>
            <a:r>
              <a:rPr lang="en-US" sz="1600" dirty="0" smtClean="0"/>
              <a:t> un </a:t>
            </a:r>
            <a:r>
              <a:rPr lang="en-US" sz="1600" dirty="0" err="1" smtClean="0"/>
              <a:t>idrocarburo</a:t>
            </a:r>
            <a:r>
              <a:rPr lang="en-US" sz="1600" dirty="0" smtClean="0"/>
              <a:t> </a:t>
            </a:r>
            <a:r>
              <a:rPr lang="en-US" sz="1600" dirty="0" err="1" smtClean="0"/>
              <a:t>più</a:t>
            </a:r>
            <a:r>
              <a:rPr lang="en-US" sz="1600" dirty="0" smtClean="0"/>
              <a:t> </a:t>
            </a:r>
            <a:r>
              <a:rPr lang="en-US" sz="1600" dirty="0" err="1" smtClean="0"/>
              <a:t>leggero</a:t>
            </a:r>
            <a:endParaRPr lang="en-US" sz="1600" dirty="0" smtClean="0"/>
          </a:p>
          <a:p>
            <a:pPr marL="995363" lvl="2" indent="-263525">
              <a:buFont typeface="+mj-lt"/>
              <a:buAutoNum type="arabicPeriod"/>
              <a:tabLst>
                <a:tab pos="266700" algn="l"/>
              </a:tabLst>
            </a:pPr>
            <a:r>
              <a:rPr lang="en-US" sz="1600" dirty="0" err="1" smtClean="0"/>
              <a:t>riducendo</a:t>
            </a:r>
            <a:r>
              <a:rPr lang="en-US" sz="1600" dirty="0" smtClean="0"/>
              <a:t> la </a:t>
            </a:r>
            <a:r>
              <a:rPr lang="en-US" sz="1600" dirty="0" err="1" smtClean="0"/>
              <a:t>quantità</a:t>
            </a:r>
            <a:r>
              <a:rPr lang="en-US" sz="1600" dirty="0" smtClean="0"/>
              <a:t> </a:t>
            </a:r>
            <a:r>
              <a:rPr lang="en-US" sz="1600" dirty="0" err="1" smtClean="0"/>
              <a:t>di</a:t>
            </a:r>
            <a:r>
              <a:rPr lang="en-US" sz="1600" dirty="0" smtClean="0"/>
              <a:t> </a:t>
            </a:r>
            <a:r>
              <a:rPr lang="en-US" sz="1600" dirty="0" smtClean="0"/>
              <a:t>Al </a:t>
            </a:r>
            <a:r>
              <a:rPr lang="en-US" sz="1600" dirty="0" err="1" smtClean="0"/>
              <a:t>nei</a:t>
            </a:r>
            <a:r>
              <a:rPr lang="en-US" sz="1600" dirty="0" smtClean="0"/>
              <a:t> </a:t>
            </a:r>
            <a:r>
              <a:rPr lang="en-US" sz="1600" dirty="0" err="1" smtClean="0"/>
              <a:t>fili</a:t>
            </a:r>
            <a:endParaRPr lang="en-US" sz="1600" dirty="0" smtClean="0"/>
          </a:p>
          <a:p>
            <a:pPr lvl="1"/>
            <a:r>
              <a:rPr lang="en-US" sz="2000" dirty="0" err="1" smtClean="0"/>
              <a:t>Anche</a:t>
            </a:r>
            <a:r>
              <a:rPr lang="en-US" sz="2000" dirty="0" smtClean="0"/>
              <a:t> </a:t>
            </a:r>
            <a:r>
              <a:rPr lang="en-US" sz="2000" dirty="0" err="1" smtClean="0"/>
              <a:t>il</a:t>
            </a:r>
            <a:r>
              <a:rPr lang="en-US" sz="2000" dirty="0" smtClean="0"/>
              <a:t> </a:t>
            </a:r>
            <a:r>
              <a:rPr lang="en-US" sz="2000" dirty="0" err="1" smtClean="0"/>
              <a:t>materiale</a:t>
            </a:r>
            <a:r>
              <a:rPr lang="en-US" sz="2000" dirty="0" smtClean="0"/>
              <a:t> </a:t>
            </a:r>
            <a:r>
              <a:rPr lang="en-US" sz="2000" dirty="0" err="1" smtClean="0"/>
              <a:t>della</a:t>
            </a:r>
            <a:r>
              <a:rPr lang="en-US" sz="2000" dirty="0" smtClean="0"/>
              <a:t> </a:t>
            </a:r>
            <a:r>
              <a:rPr lang="en-US" sz="2000" dirty="0" err="1" smtClean="0"/>
              <a:t>struttura</a:t>
            </a:r>
            <a:r>
              <a:rPr lang="en-US" sz="2000" dirty="0" smtClean="0"/>
              <a:t> </a:t>
            </a:r>
            <a:r>
              <a:rPr lang="en-US" sz="2000" dirty="0" err="1" smtClean="0"/>
              <a:t>puo</a:t>
            </a:r>
            <a:r>
              <a:rPr lang="en-US" sz="2000" dirty="0" smtClean="0"/>
              <a:t> </a:t>
            </a:r>
            <a:r>
              <a:rPr lang="en-US" sz="2000" dirty="0" err="1" smtClean="0"/>
              <a:t>essere</a:t>
            </a:r>
            <a:r>
              <a:rPr lang="en-US" sz="2000" dirty="0" smtClean="0"/>
              <a:t> </a:t>
            </a:r>
            <a:r>
              <a:rPr lang="en-US" sz="2000" dirty="0" err="1" smtClean="0"/>
              <a:t>minimizzato</a:t>
            </a:r>
            <a:endParaRPr lang="en-US" sz="2000" dirty="0" smtClean="0"/>
          </a:p>
          <a:p>
            <a:pPr lvl="2"/>
            <a:r>
              <a:rPr lang="en-US" sz="1600" dirty="0" err="1" smtClean="0"/>
              <a:t>struttura</a:t>
            </a:r>
            <a:r>
              <a:rPr lang="en-US" sz="1600" dirty="0" smtClean="0"/>
              <a:t> </a:t>
            </a:r>
            <a:r>
              <a:rPr lang="en-US" sz="1600" dirty="0" err="1" smtClean="0"/>
              <a:t>meccanica</a:t>
            </a:r>
            <a:endParaRPr lang="en-US" sz="1600" dirty="0" smtClean="0"/>
          </a:p>
          <a:p>
            <a:pPr lvl="2"/>
            <a:r>
              <a:rPr lang="en-US" sz="1600" dirty="0" err="1" smtClean="0"/>
              <a:t>materiale</a:t>
            </a:r>
            <a:r>
              <a:rPr lang="en-US" sz="1600" dirty="0" smtClean="0"/>
              <a:t> </a:t>
            </a:r>
            <a:r>
              <a:rPr lang="en-US" sz="1600" dirty="0" err="1" smtClean="0"/>
              <a:t>dell’elettronica</a:t>
            </a:r>
            <a:r>
              <a:rPr lang="en-US" sz="1600" dirty="0" smtClean="0"/>
              <a:t> (</a:t>
            </a:r>
            <a:r>
              <a:rPr lang="en-US" sz="1600" dirty="0" err="1" smtClean="0"/>
              <a:t>incluso</a:t>
            </a:r>
            <a:r>
              <a:rPr lang="en-US" sz="1600" dirty="0" smtClean="0"/>
              <a:t> cooling)</a:t>
            </a:r>
          </a:p>
          <a:p>
            <a:r>
              <a:rPr lang="en-US" sz="2000" dirty="0" smtClean="0"/>
              <a:t>Un </a:t>
            </a:r>
            <a:r>
              <a:rPr lang="en-US" sz="2000" dirty="0" err="1" smtClean="0"/>
              <a:t>concetto</a:t>
            </a:r>
            <a:r>
              <a:rPr lang="en-US" sz="2000" dirty="0" smtClean="0"/>
              <a:t> </a:t>
            </a:r>
            <a:r>
              <a:rPr lang="en-US" sz="2000" dirty="0" err="1" smtClean="0"/>
              <a:t>radicalmente</a:t>
            </a:r>
            <a:r>
              <a:rPr lang="en-US" sz="2000" dirty="0" smtClean="0"/>
              <a:t> </a:t>
            </a:r>
            <a:r>
              <a:rPr lang="en-US" sz="2000" dirty="0" err="1" smtClean="0"/>
              <a:t>diverso</a:t>
            </a:r>
            <a:r>
              <a:rPr lang="en-US" sz="2000" dirty="0" smtClean="0"/>
              <a:t> -</a:t>
            </a:r>
            <a:r>
              <a:rPr lang="en-US" sz="2000" dirty="0" err="1" smtClean="0"/>
              <a:t>proposto</a:t>
            </a:r>
            <a:r>
              <a:rPr lang="en-US" sz="2000" dirty="0" smtClean="0"/>
              <a:t> </a:t>
            </a:r>
            <a:r>
              <a:rPr lang="en-US" sz="2000" dirty="0" err="1" smtClean="0"/>
              <a:t>da</a:t>
            </a:r>
            <a:r>
              <a:rPr lang="en-US" sz="2000" dirty="0" smtClean="0"/>
              <a:t> tempo ma </a:t>
            </a:r>
            <a:r>
              <a:rPr lang="en-US" sz="2000" dirty="0" err="1" smtClean="0"/>
              <a:t>mai</a:t>
            </a:r>
            <a:r>
              <a:rPr lang="en-US" sz="2000" dirty="0" smtClean="0"/>
              <a:t> </a:t>
            </a:r>
            <a:r>
              <a:rPr lang="en-US" sz="2000" dirty="0" err="1" smtClean="0"/>
              <a:t>utilizzato</a:t>
            </a:r>
            <a:r>
              <a:rPr lang="en-US" sz="2000" dirty="0" smtClean="0"/>
              <a:t> in un </a:t>
            </a:r>
            <a:r>
              <a:rPr lang="en-US" sz="2000" dirty="0" err="1" smtClean="0"/>
              <a:t>rivelatore</a:t>
            </a:r>
            <a:r>
              <a:rPr lang="en-US" sz="2000" dirty="0" smtClean="0"/>
              <a:t>- la </a:t>
            </a:r>
            <a:r>
              <a:rPr lang="en-US" sz="2000" dirty="0" err="1" smtClean="0"/>
              <a:t>misura</a:t>
            </a:r>
            <a:r>
              <a:rPr lang="en-US" sz="2000" dirty="0" smtClean="0"/>
              <a:t> </a:t>
            </a:r>
            <a:r>
              <a:rPr lang="en-US" sz="2000" dirty="0" err="1" smtClean="0"/>
              <a:t>dei</a:t>
            </a:r>
            <a:r>
              <a:rPr lang="en-US" sz="2000" dirty="0" smtClean="0"/>
              <a:t> </a:t>
            </a:r>
            <a:r>
              <a:rPr lang="en-US" sz="2000" dirty="0" err="1" smtClean="0"/>
              <a:t>singoli</a:t>
            </a:r>
            <a:r>
              <a:rPr lang="en-US" sz="2000" dirty="0" smtClean="0"/>
              <a:t> cluster </a:t>
            </a:r>
            <a:r>
              <a:rPr lang="en-US" sz="2000" dirty="0" err="1" smtClean="0"/>
              <a:t>di</a:t>
            </a:r>
            <a:r>
              <a:rPr lang="en-US" sz="2000" dirty="0" smtClean="0"/>
              <a:t> </a:t>
            </a:r>
            <a:r>
              <a:rPr lang="en-US" sz="2000" dirty="0" err="1" smtClean="0"/>
              <a:t>ionizzazione</a:t>
            </a:r>
            <a:r>
              <a:rPr lang="en-US" sz="2000" dirty="0" smtClean="0"/>
              <a:t> (</a:t>
            </a:r>
            <a:r>
              <a:rPr lang="en-US" sz="2000" i="1" dirty="0" smtClean="0">
                <a:solidFill>
                  <a:srgbClr val="000000"/>
                </a:solidFill>
              </a:rPr>
              <a:t>cluster counting</a:t>
            </a:r>
            <a:r>
              <a:rPr lang="en-US" sz="2000" dirty="0" smtClean="0"/>
              <a:t>) </a:t>
            </a:r>
            <a:r>
              <a:rPr lang="en-US" sz="2000" dirty="0" err="1" smtClean="0"/>
              <a:t>permetterebbe</a:t>
            </a:r>
            <a:r>
              <a:rPr lang="en-US" sz="2000" dirty="0" smtClean="0"/>
              <a:t> </a:t>
            </a:r>
            <a:r>
              <a:rPr lang="en-US" sz="2000" dirty="0" err="1" smtClean="0"/>
              <a:t>prestazioni</a:t>
            </a:r>
            <a:r>
              <a:rPr lang="en-US" sz="2000" dirty="0" smtClean="0"/>
              <a:t> </a:t>
            </a:r>
            <a:r>
              <a:rPr lang="en-US" sz="2000" dirty="0" err="1" smtClean="0"/>
              <a:t>drasticamente</a:t>
            </a:r>
            <a:r>
              <a:rPr lang="en-US" sz="2000" dirty="0" smtClean="0"/>
              <a:t> </a:t>
            </a:r>
            <a:r>
              <a:rPr lang="en-US" sz="2000" dirty="0" err="1" smtClean="0"/>
              <a:t>migliori</a:t>
            </a:r>
            <a:r>
              <a:rPr lang="en-US" sz="2000" dirty="0" smtClean="0"/>
              <a:t> in </a:t>
            </a:r>
            <a:r>
              <a:rPr lang="en-US" sz="2000" dirty="0" err="1" smtClean="0"/>
              <a:t>dE/dx</a:t>
            </a:r>
            <a:r>
              <a:rPr lang="en-US" sz="2000" dirty="0" smtClean="0"/>
              <a:t> </a:t>
            </a:r>
            <a:r>
              <a:rPr lang="en-US" sz="2000" dirty="0" err="1" smtClean="0"/>
              <a:t>e</a:t>
            </a:r>
            <a:r>
              <a:rPr lang="en-US" sz="2000" dirty="0" smtClean="0"/>
              <a:t> </a:t>
            </a:r>
            <a:r>
              <a:rPr lang="en-US" sz="2000" dirty="0" err="1" smtClean="0"/>
              <a:t>nella</a:t>
            </a:r>
            <a:r>
              <a:rPr lang="en-US" sz="2000" dirty="0" smtClean="0"/>
              <a:t> </a:t>
            </a:r>
            <a:r>
              <a:rPr lang="en-US" sz="2000" dirty="0" err="1" smtClean="0"/>
              <a:t>risoluzione</a:t>
            </a:r>
            <a:r>
              <a:rPr lang="en-US" sz="2000" dirty="0" smtClean="0"/>
              <a:t> in </a:t>
            </a:r>
            <a:r>
              <a:rPr lang="en-US" sz="2000" dirty="0" err="1" smtClean="0"/>
              <a:t>impulso</a:t>
            </a:r>
            <a:r>
              <a:rPr lang="en-US" sz="2000" dirty="0" smtClean="0"/>
              <a:t> (</a:t>
            </a:r>
            <a:r>
              <a:rPr lang="en-US" sz="2000" dirty="0" err="1" smtClean="0"/>
              <a:t>annullando</a:t>
            </a:r>
            <a:r>
              <a:rPr lang="en-US" sz="2000" dirty="0" smtClean="0"/>
              <a:t> </a:t>
            </a:r>
            <a:r>
              <a:rPr lang="en-US" sz="2000" dirty="0" err="1" smtClean="0"/>
              <a:t>il</a:t>
            </a:r>
            <a:r>
              <a:rPr lang="en-US" sz="2000" dirty="0" smtClean="0"/>
              <a:t> </a:t>
            </a:r>
            <a:r>
              <a:rPr lang="en-US" sz="2000" dirty="0" err="1" smtClean="0"/>
              <a:t>peggioramento</a:t>
            </a:r>
            <a:r>
              <a:rPr lang="en-US" sz="2000" dirty="0" smtClean="0"/>
              <a:t> </a:t>
            </a:r>
            <a:r>
              <a:rPr lang="en-US" sz="2000" dirty="0" err="1" smtClean="0"/>
              <a:t>della</a:t>
            </a:r>
            <a:r>
              <a:rPr lang="en-US" sz="2000" dirty="0" smtClean="0"/>
              <a:t> </a:t>
            </a:r>
            <a:r>
              <a:rPr lang="en-US" sz="2000" dirty="0" err="1" smtClean="0"/>
              <a:t>risoluzione</a:t>
            </a:r>
            <a:r>
              <a:rPr lang="en-US" sz="2000" dirty="0" smtClean="0"/>
              <a:t> </a:t>
            </a:r>
            <a:r>
              <a:rPr lang="en-US" sz="2000" dirty="0" err="1" smtClean="0"/>
              <a:t>spaziale</a:t>
            </a:r>
            <a:r>
              <a:rPr lang="en-US" sz="2000" dirty="0" smtClean="0"/>
              <a:t> </a:t>
            </a:r>
            <a:r>
              <a:rPr lang="en-US" sz="2000" dirty="0" err="1" smtClean="0"/>
              <a:t>vicino</a:t>
            </a:r>
            <a:r>
              <a:rPr lang="en-US" sz="2000" dirty="0" smtClean="0"/>
              <a:t> al </a:t>
            </a:r>
            <a:r>
              <a:rPr lang="en-US" sz="2000" dirty="0" err="1" smtClean="0"/>
              <a:t>filo</a:t>
            </a:r>
            <a:r>
              <a:rPr lang="en-US" sz="2000" dirty="0" smtClean="0"/>
              <a:t> </a:t>
            </a:r>
            <a:r>
              <a:rPr lang="en-US" sz="2000" dirty="0" err="1" smtClean="0"/>
              <a:t>dovuto</a:t>
            </a:r>
            <a:r>
              <a:rPr lang="en-US" sz="2000" dirty="0" smtClean="0"/>
              <a:t> </a:t>
            </a:r>
            <a:r>
              <a:rPr lang="en-US" sz="2000" dirty="0" err="1" smtClean="0"/>
              <a:t>alla</a:t>
            </a:r>
            <a:r>
              <a:rPr lang="en-US" sz="2000" dirty="0" smtClean="0"/>
              <a:t> </a:t>
            </a:r>
            <a:r>
              <a:rPr lang="en-US" sz="2000" dirty="0" err="1" smtClean="0"/>
              <a:t>ridotta</a:t>
            </a:r>
            <a:r>
              <a:rPr lang="en-US" sz="2000" dirty="0" smtClean="0"/>
              <a:t> </a:t>
            </a:r>
            <a:r>
              <a:rPr lang="en-US" sz="2000" dirty="0" err="1" smtClean="0"/>
              <a:t>ionizzazione</a:t>
            </a:r>
            <a:r>
              <a:rPr lang="en-US" sz="2000" dirty="0" smtClean="0"/>
              <a:t> con </a:t>
            </a:r>
            <a:r>
              <a:rPr lang="en-US" sz="2000" dirty="0" err="1" smtClean="0"/>
              <a:t>l’uso</a:t>
            </a:r>
            <a:r>
              <a:rPr lang="en-US" sz="2000" dirty="0" smtClean="0"/>
              <a:t> </a:t>
            </a:r>
            <a:r>
              <a:rPr lang="en-US" sz="2000" dirty="0" err="1" smtClean="0"/>
              <a:t>di</a:t>
            </a:r>
            <a:r>
              <a:rPr lang="en-US" sz="2000" dirty="0" smtClean="0"/>
              <a:t> </a:t>
            </a:r>
            <a:r>
              <a:rPr lang="en-US" sz="2000" dirty="0" err="1" smtClean="0"/>
              <a:t>miscele</a:t>
            </a:r>
            <a:r>
              <a:rPr lang="en-US" sz="2000" dirty="0" smtClean="0"/>
              <a:t> </a:t>
            </a:r>
            <a:r>
              <a:rPr lang="en-US" sz="2000" dirty="0" err="1" smtClean="0"/>
              <a:t>più</a:t>
            </a:r>
            <a:r>
              <a:rPr lang="en-US" sz="2000" dirty="0" smtClean="0"/>
              <a:t> </a:t>
            </a:r>
            <a:r>
              <a:rPr lang="en-US" sz="2000" dirty="0" err="1" smtClean="0"/>
              <a:t>leggere</a:t>
            </a:r>
            <a:r>
              <a:rPr lang="en-US" sz="2000" dirty="0" smtClean="0"/>
              <a:t> (</a:t>
            </a:r>
            <a:r>
              <a:rPr lang="en-US" sz="2000" dirty="0" err="1" smtClean="0"/>
              <a:t>punto</a:t>
            </a:r>
            <a:r>
              <a:rPr lang="en-US" sz="2000" dirty="0" smtClean="0"/>
              <a:t> </a:t>
            </a:r>
            <a:r>
              <a:rPr lang="en-US" sz="1800" dirty="0" smtClean="0">
                <a:solidFill>
                  <a:srgbClr val="FF6600"/>
                </a:solidFill>
              </a:rPr>
              <a:t>1. </a:t>
            </a:r>
            <a:r>
              <a:rPr lang="en-US" sz="2000" dirty="0" smtClean="0"/>
              <a:t>qui </a:t>
            </a:r>
            <a:r>
              <a:rPr lang="en-US" sz="2000" dirty="0" err="1" smtClean="0"/>
              <a:t>sopra</a:t>
            </a:r>
            <a:r>
              <a:rPr lang="en-US" sz="2000" dirty="0" smtClean="0"/>
              <a:t>)</a:t>
            </a:r>
            <a:endParaRPr lang="en-US" sz="1800" dirty="0" smtClean="0"/>
          </a:p>
        </p:txBody>
      </p:sp>
      <p:sp>
        <p:nvSpPr>
          <p:cNvPr id="4" name="Date Placeholder 3"/>
          <p:cNvSpPr>
            <a:spLocks noGrp="1"/>
          </p:cNvSpPr>
          <p:nvPr>
            <p:ph type="dt" sz="quarter" idx="10"/>
          </p:nvPr>
        </p:nvSpPr>
        <p:spPr/>
        <p:txBody>
          <a:bodyPr/>
          <a:lstStyle/>
          <a:p>
            <a:r>
              <a:rPr lang="en-US" smtClean="0"/>
              <a:t>09-07-2010</a:t>
            </a:r>
            <a:endParaRPr lang="en-US"/>
          </a:p>
        </p:txBody>
      </p:sp>
      <p:sp>
        <p:nvSpPr>
          <p:cNvPr id="5" name="Footer Placeholder 4"/>
          <p:cNvSpPr>
            <a:spLocks noGrp="1"/>
          </p:cNvSpPr>
          <p:nvPr>
            <p:ph type="ftr" sz="quarter" idx="11"/>
          </p:nvPr>
        </p:nvSpPr>
        <p:spPr/>
        <p:txBody>
          <a:bodyPr/>
          <a:lstStyle/>
          <a:p>
            <a:r>
              <a:rPr lang="en-US" smtClean="0"/>
              <a:t>DCH: stato &amp; richieste 2010-2011</a:t>
            </a:r>
            <a:endParaRPr lang="en-US"/>
          </a:p>
        </p:txBody>
      </p:sp>
      <p:sp>
        <p:nvSpPr>
          <p:cNvPr id="6" name="Slide Number Placeholder 5"/>
          <p:cNvSpPr>
            <a:spLocks noGrp="1"/>
          </p:cNvSpPr>
          <p:nvPr>
            <p:ph type="sldNum" sz="quarter" idx="12"/>
          </p:nvPr>
        </p:nvSpPr>
        <p:spPr/>
        <p:txBody>
          <a:bodyPr/>
          <a:lstStyle/>
          <a:p>
            <a:fld id="{43F3AD48-D600-F94B-B0AA-2F419B0DDAE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8" name="Rectangle 57"/>
          <p:cNvSpPr/>
          <p:nvPr/>
        </p:nvSpPr>
        <p:spPr>
          <a:xfrm>
            <a:off x="671512" y="2912534"/>
            <a:ext cx="7481887" cy="1583266"/>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60" name="Rectangle 59"/>
          <p:cNvSpPr/>
          <p:nvPr/>
        </p:nvSpPr>
        <p:spPr>
          <a:xfrm>
            <a:off x="814914" y="2736851"/>
            <a:ext cx="1623484" cy="369332"/>
          </a:xfrm>
          <a:prstGeom prst="rect">
            <a:avLst/>
          </a:prstGeom>
          <a:solidFill>
            <a:schemeClr val="bg1"/>
          </a:solidFill>
          <a:ln>
            <a:noFill/>
          </a:ln>
        </p:spPr>
        <p:txBody>
          <a:bodyPr wrap="square">
            <a:spAutoFit/>
          </a:bodyPr>
          <a:lstStyle/>
          <a:p>
            <a:pPr algn="ctr" fontAlgn="auto">
              <a:spcBef>
                <a:spcPts val="0"/>
              </a:spcBef>
              <a:spcAft>
                <a:spcPts val="0"/>
              </a:spcAft>
              <a:defRPr/>
            </a:pPr>
            <a:r>
              <a:rPr lang="en-US" i="1" dirty="0" smtClean="0">
                <a:solidFill>
                  <a:prstClr val="black">
                    <a:lumMod val="95000"/>
                    <a:lumOff val="5000"/>
                  </a:prstClr>
                </a:solidFill>
                <a:effectLst>
                  <a:outerShdw blurRad="50800" dist="38100" dir="2700000" algn="tl" rotWithShape="0">
                    <a:srgbClr val="000000">
                      <a:alpha val="43000"/>
                    </a:srgbClr>
                  </a:outerShdw>
                </a:effectLst>
                <a:latin typeface="Calibri"/>
                <a:ea typeface="ＭＳ Ｐゴシック" charset="-128"/>
                <a:cs typeface="ＭＳ Ｐゴシック" charset="-128"/>
              </a:rPr>
              <a:t>Trigger &amp; DAQ</a:t>
            </a:r>
            <a:endParaRPr lang="it-IT" dirty="0">
              <a:solidFill>
                <a:prstClr val="black">
                  <a:lumMod val="95000"/>
                  <a:lumOff val="5000"/>
                </a:prstClr>
              </a:solidFill>
              <a:effectLst>
                <a:outerShdw blurRad="50800" dist="38100" dir="2700000" algn="tl" rotWithShape="0">
                  <a:srgbClr val="000000">
                    <a:alpha val="43000"/>
                  </a:srgbClr>
                </a:outerShdw>
              </a:effectLst>
              <a:latin typeface="Calibri"/>
              <a:ea typeface="ＭＳ Ｐゴシック" charset="-128"/>
              <a:cs typeface="ＭＳ Ｐゴシック" charset="-128"/>
            </a:endParaRPr>
          </a:p>
        </p:txBody>
      </p:sp>
      <p:sp>
        <p:nvSpPr>
          <p:cNvPr id="61" name="Rectangle 60"/>
          <p:cNvSpPr/>
          <p:nvPr/>
        </p:nvSpPr>
        <p:spPr>
          <a:xfrm>
            <a:off x="802946" y="3108856"/>
            <a:ext cx="4937454" cy="677108"/>
          </a:xfrm>
          <a:prstGeom prst="rect">
            <a:avLst/>
          </a:prstGeom>
        </p:spPr>
        <p:txBody>
          <a:bodyPr wrap="square">
            <a:spAutoFit/>
          </a:bodyPr>
          <a:lstStyle/>
          <a:p>
            <a:r>
              <a:rPr lang="en-US" sz="1400" i="1" kern="0" dirty="0" smtClean="0">
                <a:solidFill>
                  <a:srgbClr val="404040"/>
                </a:solidFill>
                <a:latin typeface="Calibri"/>
                <a:ea typeface="ＭＳ Ｐゴシック" pitchFamily="-107" charset="-128"/>
                <a:cs typeface="Calibri"/>
              </a:rPr>
              <a:t>TRIGGER (Front End)</a:t>
            </a:r>
          </a:p>
          <a:p>
            <a:pPr>
              <a:buFont typeface="Arial"/>
              <a:buChar char="•"/>
            </a:pPr>
            <a:r>
              <a:rPr lang="en-US" sz="1200" kern="0" dirty="0" smtClean="0">
                <a:solidFill>
                  <a:srgbClr val="404040"/>
                </a:solidFill>
                <a:latin typeface="Calibri"/>
                <a:ea typeface="ＭＳ Ｐゴシック" pitchFamily="-107" charset="-128"/>
                <a:cs typeface="Calibri"/>
              </a:rPr>
              <a:t> </a:t>
            </a:r>
            <a:r>
              <a:rPr lang="en-US" sz="1200" dirty="0" smtClean="0">
                <a:solidFill>
                  <a:prstClr val="black">
                    <a:lumMod val="75000"/>
                    <a:lumOff val="25000"/>
                  </a:prstClr>
                </a:solidFill>
                <a:latin typeface="Calibri"/>
                <a:ea typeface="ＭＳ Ｐゴシック" charset="-128"/>
                <a:cs typeface="ＭＳ Ｐゴシック" charset="-128"/>
              </a:rPr>
              <a:t>Cell signal sampled every 142 ns (7 MHz)</a:t>
            </a:r>
          </a:p>
          <a:p>
            <a:pPr>
              <a:buFont typeface="Arial"/>
              <a:buChar char="•"/>
            </a:pPr>
            <a:r>
              <a:rPr lang="en-US" sz="1200" kern="0" dirty="0" smtClean="0">
                <a:solidFill>
                  <a:prstClr val="black">
                    <a:lumMod val="75000"/>
                    <a:lumOff val="25000"/>
                  </a:prstClr>
                </a:solidFill>
                <a:latin typeface="Calibri"/>
                <a:ea typeface="ＭＳ Ｐゴシック" pitchFamily="-107" charset="-128"/>
                <a:cs typeface="Calibri"/>
              </a:rPr>
              <a:t> </a:t>
            </a:r>
            <a:r>
              <a:rPr lang="en-US" sz="1200" kern="0" dirty="0" err="1" smtClean="0">
                <a:solidFill>
                  <a:prstClr val="black">
                    <a:lumMod val="75000"/>
                    <a:lumOff val="25000"/>
                  </a:prstClr>
                </a:solidFill>
                <a:latin typeface="Calibri"/>
                <a:ea typeface="ＭＳ Ｐゴシック" pitchFamily="-107" charset="-128"/>
                <a:cs typeface="Calibri"/>
              </a:rPr>
              <a:t>BaBar</a:t>
            </a:r>
            <a:r>
              <a:rPr lang="en-US" sz="1200" kern="0" dirty="0" smtClean="0">
                <a:solidFill>
                  <a:prstClr val="black">
                    <a:lumMod val="75000"/>
                    <a:lumOff val="25000"/>
                  </a:prstClr>
                </a:solidFill>
                <a:latin typeface="Calibri"/>
                <a:ea typeface="ＭＳ Ｐゴシック" pitchFamily="-107" charset="-128"/>
                <a:cs typeface="Calibri"/>
              </a:rPr>
              <a:t> L1 trigger processing is a good baseline for </a:t>
            </a:r>
            <a:r>
              <a:rPr lang="en-US" sz="1200" kern="0" dirty="0" err="1" smtClean="0">
                <a:solidFill>
                  <a:prstClr val="black">
                    <a:lumMod val="75000"/>
                    <a:lumOff val="25000"/>
                  </a:prstClr>
                </a:solidFill>
                <a:latin typeface="Calibri"/>
                <a:ea typeface="ＭＳ Ｐゴシック" pitchFamily="-107" charset="-128"/>
                <a:cs typeface="Calibri"/>
              </a:rPr>
              <a:t>SuperB</a:t>
            </a:r>
            <a:r>
              <a:rPr lang="en-US" sz="1200" kern="0" dirty="0" smtClean="0">
                <a:solidFill>
                  <a:prstClr val="black">
                    <a:lumMod val="75000"/>
                    <a:lumOff val="25000"/>
                  </a:prstClr>
                </a:solidFill>
                <a:latin typeface="Calibri"/>
                <a:ea typeface="ＭＳ Ｐゴシック" pitchFamily="-107" charset="-128"/>
                <a:cs typeface="Calibri"/>
              </a:rPr>
              <a:t> DCH </a:t>
            </a:r>
            <a:endParaRPr lang="en-US" sz="1200" kern="0" dirty="0" smtClean="0">
              <a:solidFill>
                <a:srgbClr val="404040"/>
              </a:solidFill>
              <a:latin typeface="Calibri"/>
              <a:ea typeface="ＭＳ Ｐゴシック" pitchFamily="-107" charset="-128"/>
              <a:cs typeface="Calibri"/>
            </a:endParaRPr>
          </a:p>
        </p:txBody>
      </p:sp>
      <p:sp>
        <p:nvSpPr>
          <p:cNvPr id="64" name="Rectangle 63"/>
          <p:cNvSpPr/>
          <p:nvPr/>
        </p:nvSpPr>
        <p:spPr>
          <a:xfrm>
            <a:off x="819880" y="3862392"/>
            <a:ext cx="4939824" cy="492443"/>
          </a:xfrm>
          <a:prstGeom prst="rect">
            <a:avLst/>
          </a:prstGeom>
        </p:spPr>
        <p:txBody>
          <a:bodyPr wrap="none">
            <a:spAutoFit/>
          </a:bodyPr>
          <a:lstStyle/>
          <a:p>
            <a:r>
              <a:rPr lang="en-US" sz="1400" i="1" kern="0" dirty="0" smtClean="0">
                <a:solidFill>
                  <a:srgbClr val="404040"/>
                </a:solidFill>
                <a:latin typeface="Calibri"/>
                <a:ea typeface="ＭＳ Ｐゴシック" pitchFamily="-107" charset="-128"/>
                <a:cs typeface="Calibri"/>
              </a:rPr>
              <a:t>DAQ (Front End)</a:t>
            </a:r>
          </a:p>
          <a:p>
            <a:pPr>
              <a:buFont typeface="Arial"/>
              <a:buChar char="•"/>
            </a:pPr>
            <a:r>
              <a:rPr lang="en-US" sz="1200" kern="0" dirty="0" smtClean="0">
                <a:solidFill>
                  <a:srgbClr val="404040"/>
                </a:solidFill>
                <a:latin typeface="Calibri"/>
                <a:ea typeface="ＭＳ Ｐゴシック" pitchFamily="-107" charset="-128"/>
                <a:cs typeface="Calibri"/>
              </a:rPr>
              <a:t> </a:t>
            </a:r>
            <a:r>
              <a:rPr lang="en-US" sz="1200" dirty="0" smtClean="0">
                <a:solidFill>
                  <a:prstClr val="black">
                    <a:lumMod val="75000"/>
                    <a:lumOff val="25000"/>
                  </a:prstClr>
                </a:solidFill>
                <a:latin typeface="Arial" charset="0"/>
                <a:ea typeface="ＭＳ Ｐゴシック" charset="-128"/>
                <a:cs typeface="ＭＳ Ｐゴシック" charset="-128"/>
              </a:rPr>
              <a:t>4-5 words containing charge and time information for each fired cell </a:t>
            </a:r>
            <a:endParaRPr lang="en-US" sz="1200" kern="0" dirty="0" smtClean="0">
              <a:solidFill>
                <a:srgbClr val="404040"/>
              </a:solidFill>
              <a:latin typeface="Calibri"/>
              <a:ea typeface="ＭＳ Ｐゴシック" pitchFamily="-107" charset="-128"/>
              <a:cs typeface="Calibri"/>
            </a:endParaRPr>
          </a:p>
        </p:txBody>
      </p:sp>
      <p:sp>
        <p:nvSpPr>
          <p:cNvPr id="68" name="Rectangle 67"/>
          <p:cNvSpPr/>
          <p:nvPr/>
        </p:nvSpPr>
        <p:spPr>
          <a:xfrm>
            <a:off x="679979" y="4834464"/>
            <a:ext cx="7481887" cy="151553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69" name="Rectangle 68"/>
          <p:cNvSpPr/>
          <p:nvPr/>
        </p:nvSpPr>
        <p:spPr>
          <a:xfrm>
            <a:off x="823381" y="4650315"/>
            <a:ext cx="2436286" cy="369332"/>
          </a:xfrm>
          <a:prstGeom prst="rect">
            <a:avLst/>
          </a:prstGeom>
          <a:solidFill>
            <a:schemeClr val="bg1"/>
          </a:solidFill>
          <a:ln>
            <a:noFill/>
          </a:ln>
        </p:spPr>
        <p:txBody>
          <a:bodyPr wrap="square">
            <a:spAutoFit/>
          </a:bodyPr>
          <a:lstStyle/>
          <a:p>
            <a:pPr algn="ctr" fontAlgn="auto">
              <a:spcBef>
                <a:spcPts val="0"/>
              </a:spcBef>
              <a:spcAft>
                <a:spcPts val="0"/>
              </a:spcAft>
              <a:defRPr/>
            </a:pPr>
            <a:r>
              <a:rPr lang="en-US" i="1" dirty="0" smtClean="0">
                <a:solidFill>
                  <a:prstClr val="black">
                    <a:lumMod val="95000"/>
                    <a:lumOff val="5000"/>
                  </a:prstClr>
                </a:solidFill>
                <a:effectLst>
                  <a:outerShdw blurRad="50800" dist="38100" dir="2700000" algn="tl" rotWithShape="0">
                    <a:srgbClr val="000000">
                      <a:alpha val="43000"/>
                    </a:srgbClr>
                  </a:outerShdw>
                </a:effectLst>
                <a:latin typeface="Calibri"/>
                <a:ea typeface="ＭＳ Ｐゴシック" charset="-128"/>
                <a:cs typeface="ＭＳ Ｐゴシック" charset="-128"/>
              </a:rPr>
              <a:t>Cluster Counting Option</a:t>
            </a:r>
            <a:endParaRPr lang="it-IT" dirty="0">
              <a:solidFill>
                <a:prstClr val="black">
                  <a:lumMod val="95000"/>
                  <a:lumOff val="5000"/>
                </a:prstClr>
              </a:solidFill>
              <a:effectLst>
                <a:outerShdw blurRad="50800" dist="38100" dir="2700000" algn="tl" rotWithShape="0">
                  <a:srgbClr val="000000">
                    <a:alpha val="43000"/>
                  </a:srgbClr>
                </a:outerShdw>
              </a:effectLst>
              <a:latin typeface="Calibri"/>
              <a:ea typeface="ＭＳ Ｐゴシック" charset="-128"/>
              <a:cs typeface="ＭＳ Ｐゴシック" charset="-128"/>
            </a:endParaRPr>
          </a:p>
        </p:txBody>
      </p:sp>
      <p:sp>
        <p:nvSpPr>
          <p:cNvPr id="73" name="Rectangle 72"/>
          <p:cNvSpPr/>
          <p:nvPr/>
        </p:nvSpPr>
        <p:spPr>
          <a:xfrm>
            <a:off x="794481" y="5005383"/>
            <a:ext cx="7291186" cy="1200329"/>
          </a:xfrm>
          <a:prstGeom prst="rect">
            <a:avLst/>
          </a:prstGeom>
        </p:spPr>
        <p:txBody>
          <a:bodyPr wrap="square">
            <a:spAutoFit/>
          </a:bodyPr>
          <a:lstStyle/>
          <a:p>
            <a:pPr>
              <a:buFont typeface="Arial"/>
              <a:buChar char="•"/>
            </a:pPr>
            <a:r>
              <a:rPr lang="en-US" sz="1200" kern="0" dirty="0" smtClean="0">
                <a:solidFill>
                  <a:srgbClr val="404040"/>
                </a:solidFill>
                <a:latin typeface="Calibri"/>
                <a:ea typeface="ＭＳ Ｐゴシック" pitchFamily="-107" charset="-128"/>
                <a:cs typeface="Calibri"/>
              </a:rPr>
              <a:t> The DCH Front End has been designed to foreseen Cluster Counting option as an upgrade of the standard (</a:t>
            </a:r>
            <a:r>
              <a:rPr lang="en-US" sz="1200" kern="0" dirty="0" err="1" smtClean="0">
                <a:solidFill>
                  <a:srgbClr val="404040"/>
                </a:solidFill>
                <a:latin typeface="Calibri"/>
                <a:ea typeface="ＭＳ Ｐゴシック" pitchFamily="-107" charset="-128"/>
                <a:cs typeface="Calibri"/>
              </a:rPr>
              <a:t>BaBar</a:t>
            </a:r>
            <a:r>
              <a:rPr lang="en-US" sz="1200" kern="0" dirty="0" smtClean="0">
                <a:solidFill>
                  <a:srgbClr val="404040"/>
                </a:solidFill>
                <a:latin typeface="Calibri"/>
                <a:ea typeface="ＭＳ Ｐゴシック" pitchFamily="-107" charset="-128"/>
                <a:cs typeface="Calibri"/>
              </a:rPr>
              <a:t> like) DAQ</a:t>
            </a:r>
          </a:p>
          <a:p>
            <a:pPr>
              <a:buFont typeface="Arial"/>
              <a:buChar char="•"/>
            </a:pPr>
            <a:r>
              <a:rPr lang="en-US" sz="1200" kern="0" dirty="0" smtClean="0">
                <a:solidFill>
                  <a:srgbClr val="404040"/>
                </a:solidFill>
                <a:latin typeface="Calibri"/>
                <a:ea typeface="ＭＳ Ｐゴシック" pitchFamily="-107" charset="-128"/>
                <a:cs typeface="Calibri"/>
              </a:rPr>
              <a:t> Cluster Counting option foresees the replacement of both the DC end-plate electronics and the ROIB boards to guarantee a 250/300 MHz bandwidth of the full digitizing system</a:t>
            </a:r>
          </a:p>
          <a:p>
            <a:pPr>
              <a:buFont typeface="Arial"/>
              <a:buChar char="•"/>
            </a:pPr>
            <a:r>
              <a:rPr lang="en-US" sz="1200" kern="0" dirty="0" smtClean="0">
                <a:solidFill>
                  <a:srgbClr val="404040"/>
                </a:solidFill>
                <a:latin typeface="Calibri"/>
                <a:ea typeface="ＭＳ Ｐゴシック" pitchFamily="-107" charset="-128"/>
                <a:cs typeface="Calibri"/>
              </a:rPr>
              <a:t> As Cluster Counting  option requires local heavy data processing, accurate estimate of radiation environment is required to validate the processing implementation by means of FPGA devices.</a:t>
            </a:r>
          </a:p>
        </p:txBody>
      </p:sp>
      <p:pic>
        <p:nvPicPr>
          <p:cNvPr id="74" name="Picture 73"/>
          <p:cNvPicPr>
            <a:picLocks noChangeAspect="1"/>
          </p:cNvPicPr>
          <p:nvPr/>
        </p:nvPicPr>
        <p:blipFill>
          <a:blip r:embed="rId2"/>
          <a:stretch>
            <a:fillRect/>
          </a:stretch>
        </p:blipFill>
        <p:spPr>
          <a:xfrm>
            <a:off x="469814" y="1579019"/>
            <a:ext cx="1370044" cy="300571"/>
          </a:xfrm>
          <a:prstGeom prst="rect">
            <a:avLst/>
          </a:prstGeom>
        </p:spPr>
      </p:pic>
      <p:cxnSp>
        <p:nvCxnSpPr>
          <p:cNvPr id="75" name="Straight Connector 74"/>
          <p:cNvCxnSpPr/>
          <p:nvPr/>
        </p:nvCxnSpPr>
        <p:spPr>
          <a:xfrm rot="10800000">
            <a:off x="2810935" y="1455769"/>
            <a:ext cx="220224" cy="1588"/>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0800000">
            <a:off x="3553885" y="1455769"/>
            <a:ext cx="220224" cy="1588"/>
          </a:xfrm>
          <a:prstGeom prst="line">
            <a:avLst/>
          </a:prstGeom>
          <a:ln w="19050" cap="flat" cmpd="sng" algn="ctr">
            <a:solidFill>
              <a:schemeClr val="tx1">
                <a:lumMod val="65000"/>
                <a:lumOff val="35000"/>
              </a:scheme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1845735" y="1462913"/>
            <a:ext cx="296424" cy="277655"/>
          </a:xfrm>
          <a:prstGeom prst="straightConnector1">
            <a:avLst/>
          </a:prstGeom>
          <a:ln w="9525" cap="flat" cmpd="sng" algn="ctr">
            <a:solidFill>
              <a:schemeClr val="tx1">
                <a:lumMod val="50000"/>
                <a:lumOff val="50000"/>
              </a:schemeClr>
            </a:soli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3712635" y="1308775"/>
            <a:ext cx="2095495" cy="261610"/>
          </a:xfrm>
          <a:prstGeom prst="rect">
            <a:avLst/>
          </a:prstGeom>
        </p:spPr>
        <p:txBody>
          <a:bodyPr wrap="square">
            <a:spAutoFit/>
          </a:bodyPr>
          <a:lstStyle/>
          <a:p>
            <a:pPr defTabSz="914400" eaLnBrk="0" hangingPunct="0"/>
            <a:r>
              <a:rPr lang="en-GB" sz="1100" dirty="0" smtClean="0">
                <a:solidFill>
                  <a:srgbClr val="808080">
                    <a:lumMod val="50000"/>
                  </a:srgbClr>
                </a:solidFill>
                <a:latin typeface="Calibri"/>
                <a:ea typeface="ＭＳ Ｐゴシック" charset="-128"/>
                <a:cs typeface="Calibri"/>
              </a:rPr>
              <a:t>32 samples (8 bits) @ 28/56 MHz </a:t>
            </a:r>
          </a:p>
        </p:txBody>
      </p:sp>
      <p:cxnSp>
        <p:nvCxnSpPr>
          <p:cNvPr id="79" name="Straight Arrow Connector 78"/>
          <p:cNvCxnSpPr/>
          <p:nvPr/>
        </p:nvCxnSpPr>
        <p:spPr>
          <a:xfrm>
            <a:off x="1852085" y="1735963"/>
            <a:ext cx="296424" cy="277655"/>
          </a:xfrm>
          <a:prstGeom prst="straightConnector1">
            <a:avLst/>
          </a:prstGeom>
          <a:ln w="9525" cap="flat" cmpd="sng" algn="ctr">
            <a:solidFill>
              <a:schemeClr val="tx1">
                <a:lumMod val="50000"/>
                <a:lumOff val="50000"/>
              </a:schemeClr>
            </a:soli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bwMode="auto">
          <a:xfrm>
            <a:off x="2256459" y="1865917"/>
            <a:ext cx="548126" cy="267142"/>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defRPr/>
            </a:pPr>
            <a:r>
              <a:rPr lang="it-IT" sz="1100" kern="0" dirty="0" smtClean="0">
                <a:solidFill>
                  <a:srgbClr val="404040"/>
                </a:solidFill>
                <a:latin typeface="Calibri"/>
                <a:ea typeface="ＭＳ Ｐゴシック" pitchFamily="-107" charset="-128"/>
                <a:cs typeface="Calibri"/>
              </a:rPr>
              <a:t>DISCR</a:t>
            </a:r>
          </a:p>
        </p:txBody>
      </p:sp>
      <p:cxnSp>
        <p:nvCxnSpPr>
          <p:cNvPr id="81" name="Straight Connector 80"/>
          <p:cNvCxnSpPr/>
          <p:nvPr/>
        </p:nvCxnSpPr>
        <p:spPr>
          <a:xfrm rot="10800000">
            <a:off x="2810935" y="1998694"/>
            <a:ext cx="220224" cy="1588"/>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0800000">
            <a:off x="3572935" y="1998694"/>
            <a:ext cx="220224" cy="1588"/>
          </a:xfrm>
          <a:prstGeom prst="line">
            <a:avLst/>
          </a:prstGeom>
          <a:ln w="19050" cap="flat" cmpd="sng" algn="ctr">
            <a:solidFill>
              <a:schemeClr val="tx1">
                <a:lumMod val="65000"/>
                <a:lumOff val="35000"/>
              </a:scheme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3732121" y="1853671"/>
            <a:ext cx="761747" cy="261610"/>
          </a:xfrm>
          <a:prstGeom prst="rect">
            <a:avLst/>
          </a:prstGeom>
        </p:spPr>
        <p:txBody>
          <a:bodyPr wrap="none">
            <a:spAutoFit/>
          </a:bodyPr>
          <a:lstStyle/>
          <a:p>
            <a:r>
              <a:rPr lang="en-GB" sz="1100" dirty="0" smtClean="0">
                <a:solidFill>
                  <a:srgbClr val="808080">
                    <a:lumMod val="50000"/>
                  </a:srgbClr>
                </a:solidFill>
                <a:latin typeface="Calibri"/>
                <a:ea typeface="ＭＳ Ｐゴシック" charset="-128"/>
                <a:cs typeface="Calibri"/>
              </a:rPr>
              <a:t>6 bits TDC </a:t>
            </a:r>
            <a:endParaRPr lang="it-IT" dirty="0">
              <a:solidFill>
                <a:prstClr val="black"/>
              </a:solidFill>
              <a:latin typeface="Arial" charset="0"/>
              <a:ea typeface="ＭＳ Ｐゴシック" charset="-128"/>
              <a:cs typeface="ＭＳ Ｐゴシック" charset="-128"/>
            </a:endParaRPr>
          </a:p>
        </p:txBody>
      </p:sp>
      <p:sp>
        <p:nvSpPr>
          <p:cNvPr id="84" name="Right Brace 83"/>
          <p:cNvSpPr/>
          <p:nvPr/>
        </p:nvSpPr>
        <p:spPr>
          <a:xfrm>
            <a:off x="5736172" y="1231887"/>
            <a:ext cx="127000" cy="869950"/>
          </a:xfrm>
          <a:prstGeom prst="rightBrace">
            <a:avLst/>
          </a:pr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prstClr val="black"/>
              </a:solidFill>
            </a:endParaRPr>
          </a:p>
        </p:txBody>
      </p:sp>
      <p:sp>
        <p:nvSpPr>
          <p:cNvPr id="85" name="Rectangle 84"/>
          <p:cNvSpPr/>
          <p:nvPr/>
        </p:nvSpPr>
        <p:spPr>
          <a:xfrm>
            <a:off x="6006921" y="1381655"/>
            <a:ext cx="2544286" cy="600164"/>
          </a:xfrm>
          <a:prstGeom prst="rect">
            <a:avLst/>
          </a:prstGeom>
        </p:spPr>
        <p:txBody>
          <a:bodyPr wrap="none">
            <a:spAutoFit/>
          </a:bodyPr>
          <a:lstStyle/>
          <a:p>
            <a:pPr>
              <a:buFont typeface="Arial"/>
              <a:buChar char="•"/>
            </a:pPr>
            <a:r>
              <a:rPr lang="en-GB" sz="1100" dirty="0" smtClean="0">
                <a:solidFill>
                  <a:srgbClr val="808080">
                    <a:lumMod val="50000"/>
                  </a:srgbClr>
                </a:solidFill>
                <a:latin typeface="Calibri"/>
                <a:ea typeface="ＭＳ Ｐゴシック" charset="-128"/>
                <a:cs typeface="Calibri"/>
              </a:rPr>
              <a:t> 32 samples (8 bits) @ 28/56 MHz</a:t>
            </a:r>
          </a:p>
          <a:p>
            <a:pPr>
              <a:buFont typeface="Arial"/>
              <a:buChar char="•"/>
            </a:pPr>
            <a:r>
              <a:rPr lang="en-GB" sz="1100" dirty="0" smtClean="0">
                <a:solidFill>
                  <a:srgbClr val="808080">
                    <a:lumMod val="50000"/>
                  </a:srgbClr>
                </a:solidFill>
                <a:latin typeface="Calibri"/>
                <a:ea typeface="ＭＳ Ｐゴシック" charset="-128"/>
                <a:cs typeface="Calibri"/>
              </a:rPr>
              <a:t> TDC value overwrite ADC sampled value</a:t>
            </a:r>
          </a:p>
          <a:p>
            <a:pPr>
              <a:buFont typeface="Arial"/>
              <a:buChar char="•"/>
            </a:pPr>
            <a:r>
              <a:rPr lang="en-GB" sz="1100" dirty="0" smtClean="0">
                <a:solidFill>
                  <a:srgbClr val="808080">
                    <a:lumMod val="50000"/>
                  </a:srgbClr>
                </a:solidFill>
                <a:latin typeface="Calibri"/>
                <a:ea typeface="ＭＳ Ｐゴシック" charset="-128"/>
                <a:cs typeface="Calibri"/>
              </a:rPr>
              <a:t> </a:t>
            </a:r>
            <a:r>
              <a:rPr lang="en-GB" sz="1100" b="1" dirty="0" smtClean="0">
                <a:solidFill>
                  <a:srgbClr val="808080">
                    <a:lumMod val="50000"/>
                  </a:srgbClr>
                </a:solidFill>
                <a:latin typeface="Calibri"/>
                <a:ea typeface="ＭＳ Ｐゴシック" charset="-128"/>
                <a:cs typeface="Calibri"/>
              </a:rPr>
              <a:t>≈ 4 </a:t>
            </a:r>
            <a:r>
              <a:rPr lang="en-GB" sz="1100" b="1" dirty="0" err="1" smtClean="0">
                <a:solidFill>
                  <a:srgbClr val="808080">
                    <a:lumMod val="50000"/>
                  </a:srgbClr>
                </a:solidFill>
                <a:latin typeface="Calibri"/>
                <a:ea typeface="ＭＳ Ｐゴシック" charset="-128"/>
                <a:cs typeface="Calibri"/>
              </a:rPr>
              <a:t>μs</a:t>
            </a:r>
            <a:r>
              <a:rPr lang="en-GB" sz="1100" b="1" dirty="0" smtClean="0">
                <a:solidFill>
                  <a:srgbClr val="808080">
                    <a:lumMod val="50000"/>
                  </a:srgbClr>
                </a:solidFill>
                <a:latin typeface="Calibri"/>
                <a:ea typeface="ＭＳ Ｐゴシック" charset="-128"/>
                <a:cs typeface="Calibri"/>
              </a:rPr>
              <a:t> latency buffer</a:t>
            </a:r>
          </a:p>
        </p:txBody>
      </p:sp>
      <p:sp>
        <p:nvSpPr>
          <p:cNvPr id="88" name="Rectangle 87"/>
          <p:cNvSpPr/>
          <p:nvPr/>
        </p:nvSpPr>
        <p:spPr bwMode="auto">
          <a:xfrm>
            <a:off x="3037509" y="1865917"/>
            <a:ext cx="548126" cy="267142"/>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defRPr/>
            </a:pPr>
            <a:r>
              <a:rPr lang="it-IT" sz="1100" kern="0" dirty="0" smtClean="0">
                <a:solidFill>
                  <a:srgbClr val="404040"/>
                </a:solidFill>
                <a:latin typeface="Calibri"/>
                <a:ea typeface="ＭＳ Ｐゴシック" pitchFamily="-107" charset="-128"/>
                <a:cs typeface="Calibri"/>
              </a:rPr>
              <a:t>TDC</a:t>
            </a:r>
          </a:p>
        </p:txBody>
      </p:sp>
      <p:sp>
        <p:nvSpPr>
          <p:cNvPr id="89" name="Rectangle 88"/>
          <p:cNvSpPr/>
          <p:nvPr/>
        </p:nvSpPr>
        <p:spPr bwMode="auto">
          <a:xfrm>
            <a:off x="2256459" y="1322992"/>
            <a:ext cx="548126" cy="267142"/>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defRPr/>
            </a:pPr>
            <a:r>
              <a:rPr lang="it-IT" sz="1100" kern="0" dirty="0" smtClean="0">
                <a:solidFill>
                  <a:srgbClr val="404040"/>
                </a:solidFill>
                <a:latin typeface="Calibri"/>
                <a:ea typeface="ＭＳ Ｐゴシック" pitchFamily="-107" charset="-128"/>
                <a:cs typeface="Calibri"/>
              </a:rPr>
              <a:t>LPF</a:t>
            </a:r>
          </a:p>
        </p:txBody>
      </p:sp>
      <p:sp>
        <p:nvSpPr>
          <p:cNvPr id="90" name="Rectangle 89"/>
          <p:cNvSpPr/>
          <p:nvPr/>
        </p:nvSpPr>
        <p:spPr bwMode="auto">
          <a:xfrm>
            <a:off x="3037509" y="1322992"/>
            <a:ext cx="548126" cy="267142"/>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defRPr/>
            </a:pPr>
            <a:r>
              <a:rPr lang="it-IT" sz="1100" kern="0" dirty="0" smtClean="0">
                <a:solidFill>
                  <a:srgbClr val="404040"/>
                </a:solidFill>
                <a:latin typeface="Calibri"/>
                <a:ea typeface="ＭＳ Ｐゴシック" pitchFamily="-107" charset="-128"/>
                <a:cs typeface="Calibri"/>
              </a:rPr>
              <a:t>FADC</a:t>
            </a:r>
          </a:p>
        </p:txBody>
      </p:sp>
      <p:sp>
        <p:nvSpPr>
          <p:cNvPr id="91" name="Rectangle 90"/>
          <p:cNvSpPr/>
          <p:nvPr/>
        </p:nvSpPr>
        <p:spPr>
          <a:xfrm>
            <a:off x="375175" y="1049864"/>
            <a:ext cx="8243888" cy="1642536"/>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92" name="Rectangle 91"/>
          <p:cNvSpPr/>
          <p:nvPr/>
        </p:nvSpPr>
        <p:spPr>
          <a:xfrm>
            <a:off x="501646" y="865714"/>
            <a:ext cx="2046822" cy="369332"/>
          </a:xfrm>
          <a:prstGeom prst="rect">
            <a:avLst/>
          </a:prstGeom>
          <a:solidFill>
            <a:schemeClr val="bg1"/>
          </a:solidFill>
          <a:ln>
            <a:noFill/>
          </a:ln>
        </p:spPr>
        <p:txBody>
          <a:bodyPr wrap="square">
            <a:spAutoFit/>
          </a:bodyPr>
          <a:lstStyle/>
          <a:p>
            <a:pPr algn="ctr" fontAlgn="auto">
              <a:spcBef>
                <a:spcPts val="0"/>
              </a:spcBef>
              <a:spcAft>
                <a:spcPts val="0"/>
              </a:spcAft>
              <a:defRPr/>
            </a:pPr>
            <a:r>
              <a:rPr lang="en-US" i="1" dirty="0" err="1" smtClean="0">
                <a:solidFill>
                  <a:prstClr val="black">
                    <a:lumMod val="95000"/>
                    <a:lumOff val="5000"/>
                  </a:prstClr>
                </a:solidFill>
                <a:effectLst>
                  <a:outerShdw blurRad="50800" dist="38100" dir="2700000" algn="tl" rotWithShape="0">
                    <a:srgbClr val="000000">
                      <a:alpha val="43000"/>
                    </a:srgbClr>
                  </a:outerShdw>
                </a:effectLst>
                <a:latin typeface="Calibri"/>
                <a:ea typeface="ＭＳ Ｐゴシック" charset="-128"/>
                <a:cs typeface="ＭＳ Ｐゴシック" charset="-128"/>
              </a:rPr>
              <a:t>BaBar</a:t>
            </a:r>
            <a:r>
              <a:rPr lang="en-US" i="1" dirty="0" smtClean="0">
                <a:solidFill>
                  <a:prstClr val="black">
                    <a:lumMod val="95000"/>
                    <a:lumOff val="5000"/>
                  </a:prstClr>
                </a:solidFill>
                <a:effectLst>
                  <a:outerShdw blurRad="50800" dist="38100" dir="2700000" algn="tl" rotWithShape="0">
                    <a:srgbClr val="000000">
                      <a:alpha val="43000"/>
                    </a:srgbClr>
                  </a:outerShdw>
                </a:effectLst>
                <a:latin typeface="Calibri"/>
                <a:ea typeface="ＭＳ Ｐゴシック" charset="-128"/>
                <a:cs typeface="ＭＳ Ｐゴシック" charset="-128"/>
              </a:rPr>
              <a:t> like front-end</a:t>
            </a:r>
            <a:endParaRPr lang="it-IT" dirty="0">
              <a:solidFill>
                <a:prstClr val="black">
                  <a:lumMod val="95000"/>
                  <a:lumOff val="5000"/>
                </a:prstClr>
              </a:solidFill>
              <a:effectLst>
                <a:outerShdw blurRad="50800" dist="38100" dir="2700000" algn="tl" rotWithShape="0">
                  <a:srgbClr val="000000">
                    <a:alpha val="43000"/>
                  </a:srgbClr>
                </a:outerShdw>
              </a:effectLst>
              <a:latin typeface="Calibri"/>
              <a:ea typeface="ＭＳ Ｐゴシック" charset="-128"/>
              <a:cs typeface="ＭＳ Ｐゴシック" charset="-128"/>
            </a:endParaRPr>
          </a:p>
        </p:txBody>
      </p:sp>
      <p:cxnSp>
        <p:nvCxnSpPr>
          <p:cNvPr id="93" name="Straight Arrow Connector 92"/>
          <p:cNvCxnSpPr/>
          <p:nvPr/>
        </p:nvCxnSpPr>
        <p:spPr>
          <a:xfrm rot="5400000">
            <a:off x="2747438" y="2163236"/>
            <a:ext cx="347133" cy="1"/>
          </a:xfrm>
          <a:prstGeom prst="straightConnector1">
            <a:avLst/>
          </a:prstGeom>
          <a:ln w="9525" cap="flat" cmpd="sng" algn="ctr">
            <a:solidFill>
              <a:schemeClr val="tx1">
                <a:lumMod val="50000"/>
                <a:lumOff val="50000"/>
              </a:schemeClr>
            </a:solidFill>
            <a:prstDash val="solid"/>
            <a:round/>
            <a:headEnd type="none" w="med" len="med"/>
            <a:tailEnd type="none" w="sm" len="sm"/>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2919936" y="2336801"/>
            <a:ext cx="210530" cy="2120"/>
          </a:xfrm>
          <a:prstGeom prst="straightConnector1">
            <a:avLst/>
          </a:prstGeom>
          <a:ln w="9525" cap="flat" cmpd="sng" algn="ctr">
            <a:solidFill>
              <a:schemeClr val="tx1">
                <a:lumMod val="50000"/>
                <a:lumOff val="50000"/>
              </a:schemeClr>
            </a:soli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95" name="Rectangle 94"/>
          <p:cNvSpPr/>
          <p:nvPr/>
        </p:nvSpPr>
        <p:spPr bwMode="auto">
          <a:xfrm>
            <a:off x="3115817" y="2261746"/>
            <a:ext cx="802133" cy="326939"/>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hangingPunct="0">
              <a:defRPr/>
            </a:pPr>
            <a:r>
              <a:rPr lang="it-IT" sz="1100" kern="0" dirty="0" smtClean="0">
                <a:solidFill>
                  <a:srgbClr val="404040"/>
                </a:solidFill>
                <a:latin typeface="Calibri"/>
                <a:ea typeface="ＭＳ Ｐゴシック" pitchFamily="-107" charset="-128"/>
                <a:cs typeface="Calibri"/>
              </a:rPr>
              <a:t>SAMPLING</a:t>
            </a:r>
          </a:p>
        </p:txBody>
      </p:sp>
      <p:cxnSp>
        <p:nvCxnSpPr>
          <p:cNvPr id="96" name="Straight Arrow Connector 95"/>
          <p:cNvCxnSpPr/>
          <p:nvPr/>
        </p:nvCxnSpPr>
        <p:spPr>
          <a:xfrm>
            <a:off x="2569634" y="2493433"/>
            <a:ext cx="546100" cy="4234"/>
          </a:xfrm>
          <a:prstGeom prst="straightConnector1">
            <a:avLst/>
          </a:prstGeom>
          <a:ln w="9525" cap="flat" cmpd="sng" algn="ctr">
            <a:solidFill>
              <a:schemeClr val="tx1">
                <a:lumMod val="50000"/>
                <a:lumOff val="50000"/>
              </a:schemeClr>
            </a:soli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2057394" y="2337230"/>
            <a:ext cx="590556" cy="261610"/>
          </a:xfrm>
          <a:prstGeom prst="rect">
            <a:avLst/>
          </a:prstGeom>
        </p:spPr>
        <p:txBody>
          <a:bodyPr wrap="square">
            <a:spAutoFit/>
          </a:bodyPr>
          <a:lstStyle/>
          <a:p>
            <a:pPr algn="ctr" defTabSz="914400" eaLnBrk="0" hangingPunct="0">
              <a:defRPr/>
            </a:pPr>
            <a:r>
              <a:rPr lang="en-GB" sz="1100" dirty="0" smtClean="0">
                <a:solidFill>
                  <a:srgbClr val="808080">
                    <a:lumMod val="50000"/>
                  </a:srgbClr>
                </a:solidFill>
                <a:latin typeface="Calibri"/>
                <a:ea typeface="ＭＳ Ｐゴシック" charset="-128"/>
                <a:cs typeface="Calibri"/>
              </a:rPr>
              <a:t>7 MHz</a:t>
            </a:r>
            <a:endParaRPr lang="en-US" sz="1100" kern="0" dirty="0" smtClean="0">
              <a:solidFill>
                <a:srgbClr val="404040"/>
              </a:solidFill>
              <a:latin typeface="Calibri"/>
              <a:ea typeface="ＭＳ Ｐゴシック" pitchFamily="-107" charset="-128"/>
              <a:cs typeface="Calibri"/>
            </a:endParaRPr>
          </a:p>
        </p:txBody>
      </p:sp>
      <p:cxnSp>
        <p:nvCxnSpPr>
          <p:cNvPr id="98" name="Straight Arrow Connector 97"/>
          <p:cNvCxnSpPr/>
          <p:nvPr/>
        </p:nvCxnSpPr>
        <p:spPr>
          <a:xfrm>
            <a:off x="3909484" y="2410883"/>
            <a:ext cx="304800" cy="1588"/>
          </a:xfrm>
          <a:prstGeom prst="straightConnector1">
            <a:avLst/>
          </a:prstGeom>
          <a:ln w="9525" cap="flat" cmpd="sng" algn="ctr">
            <a:solidFill>
              <a:schemeClr val="tx1">
                <a:lumMod val="50000"/>
                <a:lumOff val="50000"/>
              </a:schemeClr>
            </a:soli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4143506" y="2270667"/>
            <a:ext cx="582211" cy="261610"/>
          </a:xfrm>
          <a:prstGeom prst="rect">
            <a:avLst/>
          </a:prstGeom>
        </p:spPr>
        <p:txBody>
          <a:bodyPr wrap="none">
            <a:spAutoFit/>
          </a:bodyPr>
          <a:lstStyle/>
          <a:p>
            <a:r>
              <a:rPr lang="en-US" sz="1100" dirty="0" smtClean="0">
                <a:solidFill>
                  <a:srgbClr val="808080">
                    <a:lumMod val="50000"/>
                  </a:srgbClr>
                </a:solidFill>
                <a:latin typeface="Calibri"/>
                <a:ea typeface="ＭＳ Ｐゴシック" charset="-128"/>
                <a:cs typeface="Calibri"/>
              </a:rPr>
              <a:t>Trigger</a:t>
            </a:r>
            <a:endParaRPr lang="it-IT" dirty="0">
              <a:solidFill>
                <a:prstClr val="black"/>
              </a:solidFill>
              <a:latin typeface="Arial" charset="0"/>
              <a:ea typeface="ＭＳ Ｐゴシック" charset="-128"/>
              <a:cs typeface="ＭＳ Ｐゴシック"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22960" y="67735"/>
            <a:ext cx="3903889" cy="715963"/>
          </a:xfrm>
        </p:spPr>
        <p:txBody>
          <a:bodyPr>
            <a:normAutofit/>
          </a:bodyPr>
          <a:lstStyle/>
          <a:p>
            <a:pPr algn="l" eaLnBrk="1" hangingPunct="1"/>
            <a:r>
              <a:rPr lang="en-US" sz="3600" i="1" dirty="0" err="1" smtClean="0">
                <a:solidFill>
                  <a:srgbClr val="3366FF"/>
                </a:solidFill>
                <a:ea typeface="ＭＳ Ｐゴシック" charset="-128"/>
                <a:cs typeface="ＭＳ Ｐゴシック" charset="-128"/>
              </a:rPr>
              <a:t>Richieste</a:t>
            </a:r>
            <a:r>
              <a:rPr lang="en-US" sz="3600" i="1" dirty="0" smtClean="0">
                <a:solidFill>
                  <a:srgbClr val="3366FF"/>
                </a:solidFill>
                <a:ea typeface="ＭＳ Ｐゴシック" charset="-128"/>
                <a:cs typeface="ＭＳ Ｐゴシック" charset="-128"/>
              </a:rPr>
              <a:t> per </a:t>
            </a:r>
            <a:r>
              <a:rPr lang="en-US" sz="3600" i="1" dirty="0" err="1" smtClean="0">
                <a:solidFill>
                  <a:srgbClr val="3366FF"/>
                </a:solidFill>
                <a:ea typeface="ＭＳ Ｐゴシック" charset="-128"/>
                <a:cs typeface="ＭＳ Ｐゴシック" charset="-128"/>
              </a:rPr>
              <a:t>il</a:t>
            </a:r>
            <a:r>
              <a:rPr lang="en-US" sz="3600" i="1" dirty="0" smtClean="0">
                <a:solidFill>
                  <a:srgbClr val="3366FF"/>
                </a:solidFill>
                <a:ea typeface="ＭＳ Ｐゴシック" charset="-128"/>
                <a:cs typeface="ＭＳ Ｐゴシック" charset="-128"/>
              </a:rPr>
              <a:t> 2010</a:t>
            </a: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21</a:t>
            </a:fld>
            <a:endParaRPr lang="en-US"/>
          </a:p>
        </p:txBody>
      </p:sp>
      <p:pic>
        <p:nvPicPr>
          <p:cNvPr id="8" name="Picture 7"/>
          <p:cNvPicPr>
            <a:picLocks noChangeAspect="1"/>
          </p:cNvPicPr>
          <p:nvPr/>
        </p:nvPicPr>
        <p:blipFill>
          <a:blip r:embed="rId2"/>
          <a:stretch>
            <a:fillRect/>
          </a:stretch>
        </p:blipFill>
        <p:spPr>
          <a:xfrm>
            <a:off x="0" y="817279"/>
            <a:ext cx="4949438" cy="5163362"/>
          </a:xfrm>
          <a:prstGeom prst="rect">
            <a:avLst/>
          </a:prstGeom>
        </p:spPr>
      </p:pic>
      <p:sp>
        <p:nvSpPr>
          <p:cNvPr id="9" name="TextBox 8"/>
          <p:cNvSpPr txBox="1"/>
          <p:nvPr/>
        </p:nvSpPr>
        <p:spPr>
          <a:xfrm>
            <a:off x="5733143" y="951823"/>
            <a:ext cx="2564191" cy="2862323"/>
          </a:xfrm>
          <a:prstGeom prst="rect">
            <a:avLst/>
          </a:prstGeom>
          <a:noFill/>
        </p:spPr>
        <p:txBody>
          <a:bodyPr wrap="square" rtlCol="0">
            <a:spAutoFit/>
          </a:bodyPr>
          <a:lstStyle/>
          <a:p>
            <a:r>
              <a:rPr lang="en-US" b="1" dirty="0" smtClean="0">
                <a:solidFill>
                  <a:prstClr val="black"/>
                </a:solidFill>
                <a:latin typeface="Arial" charset="0"/>
                <a:ea typeface="ＭＳ Ｐゴシック" charset="-128"/>
                <a:cs typeface="ＭＳ Ｐゴシック" charset="-128"/>
              </a:rPr>
              <a:t>MI: 2500 euro</a:t>
            </a:r>
          </a:p>
          <a:p>
            <a:endParaRPr lang="en-US" b="1" dirty="0" smtClean="0">
              <a:solidFill>
                <a:prstClr val="black"/>
              </a:solidFill>
              <a:latin typeface="Arial" charset="0"/>
              <a:ea typeface="ＭＳ Ｐゴシック" charset="-128"/>
              <a:cs typeface="ＭＳ Ｐゴシック" charset="-128"/>
            </a:endParaRPr>
          </a:p>
          <a:p>
            <a:endParaRPr lang="en-US" b="1" dirty="0" smtClean="0">
              <a:solidFill>
                <a:prstClr val="black"/>
              </a:solidFill>
              <a:latin typeface="Arial" charset="0"/>
              <a:ea typeface="ＭＳ Ｐゴシック" charset="-128"/>
              <a:cs typeface="ＭＳ Ｐゴシック" charset="-128"/>
            </a:endParaRPr>
          </a:p>
          <a:p>
            <a:endParaRPr lang="en-US" b="1" dirty="0" smtClean="0">
              <a:solidFill>
                <a:prstClr val="black"/>
              </a:solidFill>
              <a:latin typeface="Arial" charset="0"/>
              <a:ea typeface="ＭＳ Ｐゴシック" charset="-128"/>
              <a:cs typeface="ＭＳ Ｐゴシック" charset="-128"/>
            </a:endParaRPr>
          </a:p>
          <a:p>
            <a:endParaRPr lang="en-US" b="1" dirty="0" smtClean="0">
              <a:solidFill>
                <a:prstClr val="black"/>
              </a:solidFill>
              <a:latin typeface="Arial" charset="0"/>
              <a:ea typeface="ＭＳ Ｐゴシック" charset="-128"/>
              <a:cs typeface="ＭＳ Ｐゴシック" charset="-128"/>
            </a:endParaRPr>
          </a:p>
          <a:p>
            <a:r>
              <a:rPr lang="en-US" b="1" dirty="0" smtClean="0">
                <a:solidFill>
                  <a:prstClr val="black"/>
                </a:solidFill>
                <a:latin typeface="Arial" charset="0"/>
                <a:ea typeface="ＭＳ Ｐゴシック" charset="-128"/>
                <a:cs typeface="ＭＳ Ｐゴシック" charset="-128"/>
              </a:rPr>
              <a:t>ME: 8500 euro</a:t>
            </a:r>
          </a:p>
          <a:p>
            <a:endParaRPr lang="en-US" b="1" dirty="0" smtClean="0">
              <a:solidFill>
                <a:prstClr val="black"/>
              </a:solidFill>
              <a:latin typeface="Arial" charset="0"/>
              <a:ea typeface="ＭＳ Ｐゴシック" charset="-128"/>
              <a:cs typeface="ＭＳ Ｐゴシック" charset="-128"/>
            </a:endParaRPr>
          </a:p>
          <a:p>
            <a:endParaRPr lang="en-US" b="1" dirty="0" smtClean="0">
              <a:solidFill>
                <a:prstClr val="black"/>
              </a:solidFill>
              <a:latin typeface="Arial" charset="0"/>
              <a:ea typeface="ＭＳ Ｐゴシック" charset="-128"/>
              <a:cs typeface="ＭＳ Ｐゴシック" charset="-128"/>
            </a:endParaRPr>
          </a:p>
          <a:p>
            <a:endParaRPr lang="en-US" b="1" dirty="0" smtClean="0">
              <a:solidFill>
                <a:prstClr val="black"/>
              </a:solidFill>
              <a:latin typeface="Arial" charset="0"/>
              <a:ea typeface="ＭＳ Ｐゴシック" charset="-128"/>
              <a:cs typeface="ＭＳ Ｐゴシック" charset="-128"/>
            </a:endParaRPr>
          </a:p>
          <a:p>
            <a:r>
              <a:rPr lang="en-US" b="1" dirty="0" err="1" smtClean="0">
                <a:solidFill>
                  <a:prstClr val="black"/>
                </a:solidFill>
                <a:latin typeface="Arial" charset="0"/>
                <a:ea typeface="ＭＳ Ｐゴシック" charset="-128"/>
                <a:cs typeface="ＭＳ Ｐゴシック" charset="-128"/>
              </a:rPr>
              <a:t>Consumo</a:t>
            </a:r>
            <a:r>
              <a:rPr lang="en-US" b="1" dirty="0" smtClean="0">
                <a:solidFill>
                  <a:prstClr val="black"/>
                </a:solidFill>
                <a:latin typeface="Arial" charset="0"/>
                <a:ea typeface="ＭＳ Ｐゴシック" charset="-128"/>
                <a:cs typeface="ＭＳ Ｐゴシック" charset="-128"/>
              </a:rPr>
              <a:t>: 11000 euro</a:t>
            </a:r>
            <a:endParaRPr lang="en-US" b="1" dirty="0">
              <a:solidFill>
                <a:prstClr val="black"/>
              </a:solidFill>
              <a:latin typeface="Arial" charset="0"/>
              <a:ea typeface="ＭＳ Ｐゴシック" charset="-128"/>
              <a:cs typeface="ＭＳ Ｐゴシック" charset="-128"/>
            </a:endParaRPr>
          </a:p>
        </p:txBody>
      </p:sp>
      <p:sp>
        <p:nvSpPr>
          <p:cNvPr id="10" name="Title 1"/>
          <p:cNvSpPr txBox="1">
            <a:spLocks/>
          </p:cNvSpPr>
          <p:nvPr/>
        </p:nvSpPr>
        <p:spPr bwMode="auto">
          <a:xfrm>
            <a:off x="5155446" y="159660"/>
            <a:ext cx="3903889"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62500" lnSpcReduction="20000"/>
          </a:bodyPr>
          <a:lstStyle/>
          <a:p>
            <a:pPr>
              <a:defRPr/>
            </a:pPr>
            <a:r>
              <a:rPr lang="en-US" sz="3600" i="1" dirty="0" err="1" smtClean="0">
                <a:solidFill>
                  <a:srgbClr val="3366FF"/>
                </a:solidFill>
                <a:latin typeface="Calibri"/>
                <a:ea typeface="ＭＳ Ｐゴシック" charset="-128"/>
                <a:cs typeface="ＭＳ Ｐゴシック" charset="-128"/>
              </a:rPr>
              <a:t>Assegnazioni</a:t>
            </a:r>
            <a:r>
              <a:rPr lang="en-US" sz="3600" i="1" dirty="0" smtClean="0">
                <a:solidFill>
                  <a:srgbClr val="3366FF"/>
                </a:solidFill>
                <a:latin typeface="Calibri"/>
                <a:ea typeface="ＭＳ Ｐゴシック" charset="-128"/>
                <a:cs typeface="ＭＳ Ｐゴシック" charset="-128"/>
              </a:rPr>
              <a:t> (date per  </a:t>
            </a:r>
            <a:r>
              <a:rPr lang="en-US" sz="3600" i="1" dirty="0" err="1" smtClean="0">
                <a:solidFill>
                  <a:srgbClr val="3366FF"/>
                </a:solidFill>
                <a:latin typeface="Calibri"/>
                <a:ea typeface="ＭＳ Ｐゴシック" charset="-128"/>
                <a:cs typeface="ＭＳ Ｐゴシック" charset="-128"/>
              </a:rPr>
              <a:t>i</a:t>
            </a:r>
            <a:r>
              <a:rPr lang="en-US" sz="3600" i="1" dirty="0" smtClean="0">
                <a:solidFill>
                  <a:srgbClr val="3366FF"/>
                </a:solidFill>
                <a:latin typeface="Calibri"/>
                <a:ea typeface="ＭＳ Ｐゴシック" charset="-128"/>
                <a:cs typeface="ＭＳ Ｐゴシック" charset="-128"/>
              </a:rPr>
              <a:t> </a:t>
            </a:r>
            <a:r>
              <a:rPr lang="en-US" sz="3600" i="1" dirty="0" err="1" smtClean="0">
                <a:solidFill>
                  <a:srgbClr val="3366FF"/>
                </a:solidFill>
                <a:latin typeface="Calibri"/>
                <a:ea typeface="ＭＳ Ｐゴシック" charset="-128"/>
                <a:cs typeface="ＭＳ Ｐゴシック" charset="-128"/>
              </a:rPr>
              <a:t>primi</a:t>
            </a:r>
            <a:r>
              <a:rPr lang="en-US" sz="3600" i="1" dirty="0" smtClean="0">
                <a:solidFill>
                  <a:srgbClr val="3366FF"/>
                </a:solidFill>
                <a:latin typeface="Calibri"/>
                <a:ea typeface="ＭＳ Ｐゴシック" charset="-128"/>
                <a:cs typeface="ＭＳ Ｐゴシック" charset="-128"/>
              </a:rPr>
              <a:t> 3-4 </a:t>
            </a:r>
            <a:r>
              <a:rPr lang="en-US" sz="3600" i="1" dirty="0" err="1" smtClean="0">
                <a:solidFill>
                  <a:srgbClr val="3366FF"/>
                </a:solidFill>
                <a:latin typeface="Calibri"/>
                <a:ea typeface="ＭＳ Ｐゴシック" charset="-128"/>
                <a:cs typeface="ＭＳ Ｐゴシック" charset="-128"/>
              </a:rPr>
              <a:t>mesi</a:t>
            </a:r>
            <a:r>
              <a:rPr lang="en-US" sz="3600" i="1" dirty="0" smtClean="0">
                <a:solidFill>
                  <a:srgbClr val="3366FF"/>
                </a:solidFill>
                <a:latin typeface="Calibri"/>
                <a:ea typeface="ＭＳ Ｐゴシック" charset="-128"/>
                <a:cs typeface="ＭＳ Ｐゴシック" charset="-128"/>
              </a:rPr>
              <a:t> del 2010, in </a:t>
            </a:r>
            <a:r>
              <a:rPr lang="en-US" sz="3600" i="1" dirty="0" err="1" smtClean="0">
                <a:solidFill>
                  <a:srgbClr val="3366FF"/>
                </a:solidFill>
                <a:latin typeface="Calibri"/>
                <a:ea typeface="ＭＳ Ｐゴシック" charset="-128"/>
                <a:cs typeface="ＭＳ Ｐゴシック" charset="-128"/>
              </a:rPr>
              <a:t>teoria</a:t>
            </a:r>
            <a:r>
              <a:rPr lang="en-US" sz="3600" i="1" dirty="0" smtClean="0">
                <a:solidFill>
                  <a:srgbClr val="3366FF"/>
                </a:solidFill>
                <a:latin typeface="Calibri"/>
                <a:ea typeface="ＭＳ Ｐゴシック" charset="-128"/>
                <a:cs typeface="ＭＳ Ｐゴシック" charset="-128"/>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22960" y="67735"/>
            <a:ext cx="8189240" cy="745065"/>
          </a:xfrm>
        </p:spPr>
        <p:txBody>
          <a:bodyPr>
            <a:normAutofit/>
          </a:bodyPr>
          <a:lstStyle/>
          <a:p>
            <a:pPr algn="l" eaLnBrk="1" hangingPunct="1"/>
            <a:r>
              <a:rPr lang="en-US" sz="3600" i="1" dirty="0" err="1" smtClean="0">
                <a:solidFill>
                  <a:srgbClr val="3366FF"/>
                </a:solidFill>
                <a:ea typeface="ＭＳ Ｐゴシック" charset="-128"/>
                <a:cs typeface="ＭＳ Ｐゴシック" charset="-128"/>
              </a:rPr>
              <a:t>Integrazione</a:t>
            </a:r>
            <a:r>
              <a:rPr lang="en-US" sz="3600" i="1" dirty="0" smtClean="0">
                <a:solidFill>
                  <a:srgbClr val="3366FF"/>
                </a:solidFill>
                <a:ea typeface="ＭＳ Ｐゴシック" charset="-128"/>
                <a:cs typeface="ＭＳ Ｐゴシック" charset="-128"/>
              </a:rPr>
              <a:t> </a:t>
            </a:r>
            <a:r>
              <a:rPr lang="en-US" sz="3600" i="1" dirty="0" err="1" smtClean="0">
                <a:solidFill>
                  <a:srgbClr val="3366FF"/>
                </a:solidFill>
                <a:ea typeface="ＭＳ Ｐゴシック" charset="-128"/>
                <a:cs typeface="ＭＳ Ｐゴシック" charset="-128"/>
              </a:rPr>
              <a:t>assegnazioni</a:t>
            </a:r>
            <a:r>
              <a:rPr lang="en-US" sz="3600" i="1" dirty="0" smtClean="0">
                <a:solidFill>
                  <a:srgbClr val="3366FF"/>
                </a:solidFill>
                <a:ea typeface="ＭＳ Ｐゴシック" charset="-128"/>
                <a:cs typeface="ＭＳ Ｐゴシック" charset="-128"/>
              </a:rPr>
              <a:t> 2010 - </a:t>
            </a:r>
            <a:r>
              <a:rPr lang="en-US" sz="3600" i="1" dirty="0" err="1" smtClean="0">
                <a:solidFill>
                  <a:srgbClr val="3366FF"/>
                </a:solidFill>
                <a:ea typeface="ＭＳ Ｐゴシック" charset="-128"/>
                <a:cs typeface="ＭＳ Ｐゴシック" charset="-128"/>
              </a:rPr>
              <a:t>missioni</a:t>
            </a:r>
            <a:endParaRPr lang="en-US" sz="3600" i="1" dirty="0" smtClean="0">
              <a:solidFill>
                <a:srgbClr val="3366FF"/>
              </a:solidFill>
              <a:ea typeface="ＭＳ Ｐゴシック" charset="-128"/>
              <a:cs typeface="ＭＳ Ｐゴシック" charset="-128"/>
            </a:endParaRP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22</a:t>
            </a:fld>
            <a:endParaRPr lang="en-US"/>
          </a:p>
        </p:txBody>
      </p:sp>
      <p:sp>
        <p:nvSpPr>
          <p:cNvPr id="11" name="TextBox 10"/>
          <p:cNvSpPr txBox="1"/>
          <p:nvPr/>
        </p:nvSpPr>
        <p:spPr>
          <a:xfrm>
            <a:off x="406400" y="1456266"/>
            <a:ext cx="8064500" cy="4154984"/>
          </a:xfrm>
          <a:prstGeom prst="rect">
            <a:avLst/>
          </a:prstGeom>
          <a:noFill/>
        </p:spPr>
        <p:txBody>
          <a:bodyPr wrap="square" rtlCol="0">
            <a:spAutoFit/>
          </a:bodyPr>
          <a:lstStyle/>
          <a:p>
            <a:r>
              <a:rPr lang="en-US" sz="2400" b="1" dirty="0" smtClean="0">
                <a:solidFill>
                  <a:srgbClr val="FF0000"/>
                </a:solidFill>
                <a:latin typeface="Arial" charset="0"/>
                <a:ea typeface="ＭＳ Ｐゴシック" charset="-128"/>
                <a:cs typeface="ＭＳ Ｐゴシック" charset="-128"/>
              </a:rPr>
              <a:t>MI:</a:t>
            </a:r>
          </a:p>
          <a:p>
            <a:pPr indent="177800">
              <a:buClr>
                <a:srgbClr val="3366FF"/>
              </a:buClr>
              <a:buFont typeface="Arial"/>
              <a:buChar char="•"/>
            </a:pPr>
            <a:r>
              <a:rPr lang="en-US" dirty="0" smtClean="0">
                <a:solidFill>
                  <a:prstClr val="black"/>
                </a:solidFill>
                <a:latin typeface="Arial" charset="0"/>
                <a:ea typeface="ＭＳ Ｐゴシック" charset="-128"/>
                <a:cs typeface="ＭＳ Ｐゴシック" charset="-128"/>
              </a:rPr>
              <a:t>Il solo workshop in Italia </a:t>
            </a:r>
            <a:r>
              <a:rPr lang="en-US" dirty="0" err="1" smtClean="0">
                <a:solidFill>
                  <a:prstClr val="black"/>
                </a:solidFill>
                <a:latin typeface="Arial" charset="0"/>
                <a:ea typeface="ＭＳ Ｐゴシック" charset="-128"/>
                <a:cs typeface="ＭＳ Ｐゴシック" charset="-128"/>
              </a:rPr>
              <a:t>sarà</a:t>
            </a:r>
            <a:r>
              <a:rPr lang="en-US" dirty="0" smtClean="0">
                <a:solidFill>
                  <a:prstClr val="black"/>
                </a:solidFill>
                <a:latin typeface="Arial" charset="0"/>
                <a:ea typeface="ＭＳ Ｐゴシック" charset="-128"/>
                <a:cs typeface="ＭＳ Ｐゴシック" charset="-128"/>
              </a:rPr>
              <a:t> a LNF, </a:t>
            </a:r>
            <a:r>
              <a:rPr lang="en-US" dirty="0" err="1" smtClean="0">
                <a:solidFill>
                  <a:prstClr val="black"/>
                </a:solidFill>
                <a:latin typeface="Arial" charset="0"/>
                <a:ea typeface="ＭＳ Ｐゴシック" charset="-128"/>
                <a:cs typeface="ＭＳ Ｐゴシック" charset="-128"/>
              </a:rPr>
              <a:t>quindi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dovremmo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riuscire</a:t>
            </a:r>
            <a:r>
              <a:rPr lang="en-US" dirty="0" smtClean="0">
                <a:solidFill>
                  <a:prstClr val="black"/>
                </a:solidFill>
                <a:latin typeface="Arial" charset="0"/>
                <a:ea typeface="ＭＳ Ｐゴシック" charset="-128"/>
                <a:cs typeface="ＭＳ Ｐゴシック" charset="-128"/>
              </a:rPr>
              <a:t> a far </a:t>
            </a:r>
            <a:r>
              <a:rPr lang="en-US" dirty="0" err="1" smtClean="0">
                <a:solidFill>
                  <a:prstClr val="black"/>
                </a:solidFill>
                <a:latin typeface="Arial" charset="0"/>
                <a:ea typeface="ＭＳ Ｐゴシック" charset="-128"/>
                <a:cs typeface="ＭＳ Ｐゴシック" charset="-128"/>
              </a:rPr>
              <a:t>fronte</a:t>
            </a:r>
            <a:r>
              <a:rPr lang="en-US" dirty="0" smtClean="0">
                <a:solidFill>
                  <a:prstClr val="black"/>
                </a:solidFill>
                <a:latin typeface="Arial" charset="0"/>
                <a:ea typeface="ＭＳ Ｐゴシック" charset="-128"/>
                <a:cs typeface="ＭＳ Ｐゴシック" charset="-128"/>
              </a:rPr>
              <a:t> ad </a:t>
            </a:r>
            <a:r>
              <a:rPr lang="en-US" dirty="0" err="1" smtClean="0">
                <a:solidFill>
                  <a:prstClr val="black"/>
                </a:solidFill>
                <a:latin typeface="Arial" charset="0"/>
                <a:ea typeface="ＭＳ Ｐゴシック" charset="-128"/>
                <a:cs typeface="ＭＳ Ｐゴシック" charset="-128"/>
              </a:rPr>
              <a:t>eventuali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piccole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necessità</a:t>
            </a:r>
            <a:r>
              <a:rPr lang="en-US" dirty="0" smtClean="0">
                <a:solidFill>
                  <a:prstClr val="black"/>
                </a:solidFill>
                <a:latin typeface="Arial" charset="0"/>
                <a:ea typeface="ＭＳ Ｐゴシック" charset="-128"/>
                <a:cs typeface="ＭＳ Ｐゴシック" charset="-128"/>
              </a:rPr>
              <a:t> con </a:t>
            </a:r>
            <a:r>
              <a:rPr lang="en-US" dirty="0" err="1" smtClean="0">
                <a:solidFill>
                  <a:prstClr val="black"/>
                </a:solidFill>
                <a:latin typeface="Arial" charset="0"/>
                <a:ea typeface="ＭＳ Ｐゴシック" charset="-128"/>
                <a:cs typeface="ＭＳ Ｐゴシック" charset="-128"/>
              </a:rPr>
              <a:t>il</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s.j</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SuperB.</a:t>
            </a:r>
          </a:p>
          <a:p>
            <a:pPr indent="177800">
              <a:buClr>
                <a:srgbClr val="3366FF"/>
              </a:buClr>
              <a:buFont typeface="Arial"/>
              <a:buChar char="•"/>
            </a:pPr>
            <a:r>
              <a:rPr lang="en-US" dirty="0" smtClean="0">
                <a:solidFill>
                  <a:prstClr val="black"/>
                </a:solidFill>
                <a:latin typeface="Arial" charset="0"/>
                <a:ea typeface="ＭＳ Ｐゴシック" charset="-128"/>
                <a:cs typeface="ＭＳ Ｐゴシック" charset="-128"/>
              </a:rPr>
              <a:t>Si </a:t>
            </a:r>
            <a:r>
              <a:rPr lang="en-US" dirty="0" err="1" smtClean="0">
                <a:solidFill>
                  <a:prstClr val="black"/>
                </a:solidFill>
                <a:latin typeface="Arial" charset="0"/>
                <a:ea typeface="ＭＳ Ｐゴシック" charset="-128"/>
                <a:cs typeface="ＭＳ Ｐゴシック" charset="-128"/>
              </a:rPr>
              <a:t>richiede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comunque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una</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integrazione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a:t>
            </a:r>
            <a:r>
              <a:rPr lang="en-US" b="1" dirty="0" smtClean="0">
                <a:solidFill>
                  <a:prstClr val="black"/>
                </a:solidFill>
                <a:latin typeface="Arial" charset="0"/>
                <a:ea typeface="ＭＳ Ｐゴシック" charset="-128"/>
                <a:cs typeface="ＭＳ Ｐゴシック" charset="-128"/>
              </a:rPr>
              <a:t>1kE</a:t>
            </a:r>
            <a:r>
              <a:rPr lang="en-US" dirty="0" smtClean="0">
                <a:solidFill>
                  <a:prstClr val="black"/>
                </a:solidFill>
                <a:latin typeface="Arial" charset="0"/>
                <a:ea typeface="ＭＳ Ｐゴシック" charset="-128"/>
                <a:cs typeface="ＭＳ Ｐゴシック" charset="-128"/>
              </a:rPr>
              <a:t> per </a:t>
            </a:r>
            <a:r>
              <a:rPr lang="en-US" dirty="0" err="1" smtClean="0">
                <a:solidFill>
                  <a:prstClr val="black"/>
                </a:solidFill>
                <a:latin typeface="Arial" charset="0"/>
                <a:ea typeface="ＭＳ Ｐゴシック" charset="-128"/>
                <a:cs typeface="ＭＳ Ｐゴシック" charset="-128"/>
              </a:rPr>
              <a:t>ripianare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il</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debito</a:t>
            </a:r>
            <a:r>
              <a:rPr lang="en-US" dirty="0" smtClean="0">
                <a:solidFill>
                  <a:prstClr val="black"/>
                </a:solidFill>
                <a:latin typeface="Arial" charset="0"/>
                <a:ea typeface="ＭＳ Ｐゴシック" charset="-128"/>
                <a:cs typeface="ＭＳ Ｐゴシック" charset="-128"/>
              </a:rPr>
              <a:t> per </a:t>
            </a:r>
            <a:r>
              <a:rPr lang="en-US" dirty="0" err="1" smtClean="0">
                <a:solidFill>
                  <a:prstClr val="black"/>
                </a:solidFill>
                <a:latin typeface="Arial" charset="0"/>
                <a:ea typeface="ＭＳ Ｐゴシック" charset="-128"/>
                <a:cs typeface="ＭＳ Ｐゴシック" charset="-128"/>
              </a:rPr>
              <a:t>il</a:t>
            </a:r>
            <a:r>
              <a:rPr lang="en-US" dirty="0" smtClean="0">
                <a:solidFill>
                  <a:prstClr val="black"/>
                </a:solidFill>
                <a:latin typeface="Arial" charset="0"/>
                <a:ea typeface="ＭＳ Ｐゴシック" charset="-128"/>
                <a:cs typeface="ＭＳ Ｐゴシック" charset="-128"/>
              </a:rPr>
              <a:t> General Meeting </a:t>
            </a:r>
            <a:r>
              <a:rPr lang="en-US" dirty="0" err="1" smtClean="0">
                <a:solidFill>
                  <a:prstClr val="black"/>
                </a:solidFill>
                <a:latin typeface="Arial" charset="0"/>
                <a:ea typeface="ＭＳ Ｐゴシック" charset="-128"/>
                <a:cs typeface="ＭＳ Ｐゴシック" charset="-128"/>
              </a:rPr>
              <a:t>dell’Elba</a:t>
            </a:r>
            <a:r>
              <a:rPr lang="en-US" dirty="0" smtClean="0">
                <a:solidFill>
                  <a:prstClr val="black"/>
                </a:solidFill>
                <a:latin typeface="Arial" charset="0"/>
                <a:ea typeface="ＭＳ Ｐゴシック" charset="-128"/>
                <a:cs typeface="ＭＳ Ｐゴシック" charset="-128"/>
              </a:rPr>
              <a:t>.</a:t>
            </a:r>
          </a:p>
          <a:p>
            <a:endParaRPr lang="en-US" dirty="0" smtClean="0">
              <a:solidFill>
                <a:prstClr val="black"/>
              </a:solidFill>
              <a:latin typeface="Arial" charset="0"/>
              <a:ea typeface="ＭＳ Ｐゴシック" charset="-128"/>
              <a:cs typeface="ＭＳ Ｐゴシック" charset="-128"/>
            </a:endParaRPr>
          </a:p>
          <a:p>
            <a:r>
              <a:rPr lang="en-US" sz="2400" b="1" dirty="0" smtClean="0">
                <a:solidFill>
                  <a:srgbClr val="FF0000"/>
                </a:solidFill>
                <a:latin typeface="Arial" charset="0"/>
                <a:ea typeface="ＭＳ Ｐゴシック" charset="-128"/>
                <a:cs typeface="ＭＳ Ｐゴシック" charset="-128"/>
              </a:rPr>
              <a:t>ME:</a:t>
            </a:r>
          </a:p>
          <a:p>
            <a:pPr indent="177800">
              <a:buClr>
                <a:srgbClr val="3366FF"/>
              </a:buClr>
              <a:buFont typeface="Arial"/>
              <a:buChar char="•"/>
            </a:pPr>
            <a:r>
              <a:rPr lang="en-US" dirty="0" smtClean="0">
                <a:solidFill>
                  <a:prstClr val="black"/>
                </a:solidFill>
                <a:latin typeface="Arial" charset="0"/>
                <a:ea typeface="ＭＳ Ｐゴシック" charset="-128"/>
                <a:cs typeface="ＭＳ Ｐゴシック" charset="-128"/>
              </a:rPr>
              <a:t>I </a:t>
            </a:r>
            <a:r>
              <a:rPr lang="en-US" dirty="0" err="1" smtClean="0">
                <a:solidFill>
                  <a:prstClr val="black"/>
                </a:solidFill>
                <a:latin typeface="Arial" charset="0"/>
                <a:ea typeface="ＭＳ Ｐゴシック" charset="-128"/>
                <a:cs typeface="ＭＳ Ｐゴシック" charset="-128"/>
              </a:rPr>
              <a:t>fondi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assegnati</a:t>
            </a:r>
            <a:r>
              <a:rPr lang="en-US" dirty="0" smtClean="0">
                <a:solidFill>
                  <a:prstClr val="black"/>
                </a:solidFill>
                <a:latin typeface="Arial" charset="0"/>
                <a:ea typeface="ＭＳ Ｐゴシック" charset="-128"/>
                <a:cs typeface="ＭＳ Ｐゴシック" charset="-128"/>
              </a:rPr>
              <a:t> per I </a:t>
            </a:r>
            <a:r>
              <a:rPr lang="en-US" dirty="0" err="1" smtClean="0">
                <a:solidFill>
                  <a:prstClr val="black"/>
                </a:solidFill>
                <a:latin typeface="Arial" charset="0"/>
                <a:ea typeface="ＭＳ Ｐゴシック" charset="-128"/>
                <a:cs typeface="ＭＳ Ｐゴシック" charset="-128"/>
              </a:rPr>
              <a:t>primi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mesi</a:t>
            </a:r>
            <a:r>
              <a:rPr lang="en-US" dirty="0" smtClean="0">
                <a:solidFill>
                  <a:prstClr val="black"/>
                </a:solidFill>
                <a:latin typeface="Arial" charset="0"/>
                <a:ea typeface="ＭＳ Ｐゴシック" charset="-128"/>
                <a:cs typeface="ＭＳ Ｐゴシック" charset="-128"/>
              </a:rPr>
              <a:t> del 2010 </a:t>
            </a:r>
            <a:r>
              <a:rPr lang="en-US" dirty="0" err="1" smtClean="0">
                <a:solidFill>
                  <a:prstClr val="black"/>
                </a:solidFill>
                <a:latin typeface="Arial" charset="0"/>
                <a:ea typeface="ＭＳ Ｐゴシック" charset="-128"/>
                <a:cs typeface="ＭＳ Ｐゴシック" charset="-128"/>
              </a:rPr>
              <a:t>sono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esauriti</a:t>
            </a:r>
            <a:r>
              <a:rPr lang="en-US" dirty="0" smtClean="0">
                <a:solidFill>
                  <a:prstClr val="black"/>
                </a:solidFill>
                <a:latin typeface="Arial" charset="0"/>
                <a:ea typeface="ＭＳ Ｐゴシック" charset="-128"/>
                <a:cs typeface="ＭＳ Ｐゴシック" charset="-128"/>
              </a:rPr>
              <a:t> (meeting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Annecy + </a:t>
            </a:r>
            <a:r>
              <a:rPr lang="en-US" dirty="0" err="1" smtClean="0">
                <a:solidFill>
                  <a:prstClr val="black"/>
                </a:solidFill>
                <a:latin typeface="Arial" charset="0"/>
                <a:ea typeface="ＭＳ Ｐゴシック" charset="-128"/>
                <a:cs typeface="ＭＳ Ｐゴシック" charset="-128"/>
              </a:rPr>
              <a:t>contatti</a:t>
            </a:r>
            <a:r>
              <a:rPr lang="en-US" dirty="0" smtClean="0">
                <a:solidFill>
                  <a:prstClr val="black"/>
                </a:solidFill>
                <a:latin typeface="Arial" charset="0"/>
                <a:ea typeface="ＭＳ Ｐゴシック" charset="-128"/>
                <a:cs typeface="ＭＳ Ｐゴシック" charset="-128"/>
              </a:rPr>
              <a:t> </a:t>
            </a:r>
            <a:r>
              <a:rPr lang="en-US" smtClean="0">
                <a:solidFill>
                  <a:prstClr val="black"/>
                </a:solidFill>
                <a:latin typeface="Arial" charset="0"/>
                <a:ea typeface="ＭＳ Ｐゴシック" charset="-128"/>
                <a:cs typeface="ＭＳ Ｐゴシック" charset="-128"/>
              </a:rPr>
              <a:t>al CERN)</a:t>
            </a:r>
            <a:r>
              <a:rPr lang="en-US" dirty="0" smtClean="0">
                <a:solidFill>
                  <a:prstClr val="black"/>
                </a:solidFill>
                <a:latin typeface="Arial" charset="0"/>
                <a:ea typeface="ＭＳ Ｐゴシック" charset="-128"/>
                <a:cs typeface="ＭＳ Ｐゴシック" charset="-128"/>
              </a:rPr>
              <a:t>.</a:t>
            </a:r>
          </a:p>
          <a:p>
            <a:pPr indent="177800">
              <a:buClr>
                <a:srgbClr val="3366FF"/>
              </a:buClr>
              <a:buFont typeface="Arial"/>
              <a:buChar char="•"/>
            </a:pPr>
            <a:r>
              <a:rPr lang="en-US" dirty="0" smtClean="0">
                <a:solidFill>
                  <a:prstClr val="black"/>
                </a:solidFill>
                <a:latin typeface="Arial" charset="0"/>
                <a:ea typeface="ＭＳ Ｐゴシック" charset="-128"/>
                <a:cs typeface="ＭＳ Ｐゴシック" charset="-128"/>
              </a:rPr>
              <a:t>La </a:t>
            </a:r>
            <a:r>
              <a:rPr lang="en-US" dirty="0" err="1" smtClean="0">
                <a:solidFill>
                  <a:prstClr val="black"/>
                </a:solidFill>
                <a:latin typeface="Arial" charset="0"/>
                <a:ea typeface="ＭＳ Ｐゴシック" charset="-128"/>
                <a:cs typeface="ＭＳ Ｐゴシック" charset="-128"/>
              </a:rPr>
              <a:t>partecipazione</a:t>
            </a:r>
            <a:r>
              <a:rPr lang="en-US" dirty="0" smtClean="0">
                <a:solidFill>
                  <a:prstClr val="black"/>
                </a:solidFill>
                <a:latin typeface="Arial" charset="0"/>
                <a:ea typeface="ＭＳ Ｐゴシック" charset="-128"/>
                <a:cs typeface="ＭＳ Ｐゴシック" charset="-128"/>
              </a:rPr>
              <a:t> al test beam a TRIUMF, </a:t>
            </a:r>
            <a:r>
              <a:rPr lang="en-US" dirty="0" err="1" smtClean="0">
                <a:solidFill>
                  <a:prstClr val="black"/>
                </a:solidFill>
                <a:latin typeface="Arial" charset="0"/>
                <a:ea typeface="ＭＳ Ｐゴシック" charset="-128"/>
                <a:cs typeface="ＭＳ Ｐゴシック" charset="-128"/>
              </a:rPr>
              <a:t>sebbene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interessante</a:t>
            </a:r>
            <a:r>
              <a:rPr lang="en-US" dirty="0" smtClean="0">
                <a:solidFill>
                  <a:prstClr val="black"/>
                </a:solidFill>
                <a:latin typeface="Arial" charset="0"/>
                <a:ea typeface="ＭＳ Ｐゴシック" charset="-128"/>
                <a:cs typeface="ＭＳ Ｐゴシック" charset="-128"/>
              </a:rPr>
              <a:t> per </a:t>
            </a:r>
            <a:r>
              <a:rPr lang="en-US" dirty="0" err="1" smtClean="0">
                <a:solidFill>
                  <a:prstClr val="black"/>
                </a:solidFill>
                <a:latin typeface="Arial" charset="0"/>
                <a:ea typeface="ＭＳ Ｐゴシック" charset="-128"/>
                <a:cs typeface="ＭＳ Ｐゴシック" charset="-128"/>
              </a:rPr>
              <a:t>vari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aspetti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appare</a:t>
            </a:r>
            <a:r>
              <a:rPr lang="en-US" dirty="0" smtClean="0">
                <a:solidFill>
                  <a:prstClr val="black"/>
                </a:solidFill>
                <a:latin typeface="Arial" charset="0"/>
                <a:ea typeface="ＭＳ Ｐゴシック" charset="-128"/>
                <a:cs typeface="ＭＳ Ｐゴシック" charset="-128"/>
              </a:rPr>
              <a:t> al </a:t>
            </a:r>
            <a:r>
              <a:rPr lang="en-US" dirty="0" err="1" smtClean="0">
                <a:solidFill>
                  <a:prstClr val="black"/>
                </a:solidFill>
                <a:latin typeface="Arial" charset="0"/>
                <a:ea typeface="ＭＳ Ｐゴシック" charset="-128"/>
                <a:cs typeface="ＭＳ Ｐゴシック" charset="-128"/>
              </a:rPr>
              <a:t>momento</a:t>
            </a:r>
            <a:r>
              <a:rPr lang="en-US" dirty="0" smtClean="0">
                <a:solidFill>
                  <a:prstClr val="black"/>
                </a:solidFill>
                <a:latin typeface="Arial" charset="0"/>
                <a:ea typeface="ＭＳ Ｐゴシック" charset="-128"/>
                <a:cs typeface="ＭＳ Ｐゴシック" charset="-128"/>
              </a:rPr>
              <a:t> un </a:t>
            </a:r>
            <a:r>
              <a:rPr lang="en-US" dirty="0" err="1" smtClean="0">
                <a:solidFill>
                  <a:prstClr val="black"/>
                </a:solidFill>
                <a:latin typeface="Arial" charset="0"/>
                <a:ea typeface="ＭＳ Ｐゴシック" charset="-128"/>
                <a:cs typeface="ＭＳ Ｐゴシック" charset="-128"/>
              </a:rPr>
              <a:t>impegno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troppo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gravoso</a:t>
            </a:r>
            <a:r>
              <a:rPr lang="en-US" dirty="0" smtClean="0">
                <a:solidFill>
                  <a:prstClr val="black"/>
                </a:solidFill>
                <a:latin typeface="Arial" charset="0"/>
                <a:ea typeface="ＭＳ Ｐゴシック" charset="-128"/>
                <a:cs typeface="ＭＳ Ｐゴシック" charset="-128"/>
              </a:rPr>
              <a:t> per le </a:t>
            </a:r>
            <a:r>
              <a:rPr lang="en-US" dirty="0" err="1" smtClean="0">
                <a:solidFill>
                  <a:prstClr val="black"/>
                </a:solidFill>
                <a:latin typeface="Arial" charset="0"/>
                <a:ea typeface="ＭＳ Ｐゴシック" charset="-128"/>
                <a:cs typeface="ＭＳ Ｐゴシック" charset="-128"/>
              </a:rPr>
              <a:t>nostre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forze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sia</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finanziariamente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sia</a:t>
            </a:r>
            <a:r>
              <a:rPr lang="en-US" dirty="0" smtClean="0">
                <a:solidFill>
                  <a:prstClr val="black"/>
                </a:solidFill>
                <a:latin typeface="Arial" charset="0"/>
                <a:ea typeface="ＭＳ Ｐゴシック" charset="-128"/>
                <a:cs typeface="ＭＳ Ｐゴシック" charset="-128"/>
              </a:rPr>
              <a:t> in termini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impegno</a:t>
            </a:r>
            <a:r>
              <a:rPr lang="en-US" dirty="0" smtClean="0">
                <a:solidFill>
                  <a:prstClr val="black"/>
                </a:solidFill>
                <a:latin typeface="Arial" charset="0"/>
                <a:ea typeface="ＭＳ Ｐゴシック" charset="-128"/>
                <a:cs typeface="ＭＳ Ｐゴシック" charset="-128"/>
              </a:rPr>
              <a:t>).</a:t>
            </a:r>
          </a:p>
          <a:p>
            <a:pPr>
              <a:buClr>
                <a:srgbClr val="3366FF"/>
              </a:buClr>
              <a:buFont typeface="Arial"/>
              <a:buChar char="•"/>
            </a:pPr>
            <a:r>
              <a:rPr lang="en-US" dirty="0" smtClean="0">
                <a:solidFill>
                  <a:prstClr val="black"/>
                </a:solidFill>
                <a:latin typeface="Arial" charset="0"/>
                <a:ea typeface="ＭＳ Ｐゴシック" charset="-128"/>
                <a:cs typeface="ＭＳ Ｐゴシック" charset="-128"/>
              </a:rPr>
              <a:t> Si </a:t>
            </a:r>
            <a:r>
              <a:rPr lang="en-US" dirty="0" err="1" smtClean="0">
                <a:solidFill>
                  <a:prstClr val="black"/>
                </a:solidFill>
                <a:latin typeface="Arial" charset="0"/>
                <a:ea typeface="ＭＳ Ｐゴシック" charset="-128"/>
                <a:cs typeface="ＭＳ Ｐゴシック" charset="-128"/>
              </a:rPr>
              <a:t>richiedono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fondi</a:t>
            </a:r>
            <a:r>
              <a:rPr lang="en-US" dirty="0" smtClean="0">
                <a:solidFill>
                  <a:prstClr val="black"/>
                </a:solidFill>
                <a:latin typeface="Arial" charset="0"/>
                <a:ea typeface="ＭＳ Ｐゴシック" charset="-128"/>
                <a:cs typeface="ＭＳ Ｐゴシック" charset="-128"/>
              </a:rPr>
              <a:t> per la </a:t>
            </a:r>
            <a:r>
              <a:rPr lang="en-US" dirty="0" err="1" smtClean="0">
                <a:solidFill>
                  <a:prstClr val="black"/>
                </a:solidFill>
                <a:latin typeface="Arial" charset="0"/>
                <a:ea typeface="ＭＳ Ｐゴシック" charset="-128"/>
                <a:cs typeface="ＭＳ Ｐゴシック" charset="-128"/>
              </a:rPr>
              <a:t>partecipazione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5 </a:t>
            </a:r>
            <a:r>
              <a:rPr lang="en-US" dirty="0" err="1" smtClean="0">
                <a:solidFill>
                  <a:prstClr val="black"/>
                </a:solidFill>
                <a:latin typeface="Arial" charset="0"/>
                <a:ea typeface="ＭＳ Ｐゴシック" charset="-128"/>
                <a:cs typeface="ＭＳ Ｐゴシック" charset="-128"/>
              </a:rPr>
              <a:t>persone</a:t>
            </a:r>
            <a:r>
              <a:rPr lang="en-US" dirty="0" smtClean="0">
                <a:solidFill>
                  <a:prstClr val="black"/>
                </a:solidFill>
                <a:latin typeface="Arial" charset="0"/>
                <a:ea typeface="ＭＳ Ｐゴシック" charset="-128"/>
                <a:cs typeface="ＭＳ Ｐゴシック" charset="-128"/>
              </a:rPr>
              <a:t> al meeting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Caltech</a:t>
            </a:r>
          </a:p>
          <a:p>
            <a:endParaRPr lang="en-US" b="1" dirty="0" smtClean="0">
              <a:solidFill>
                <a:srgbClr val="FF0000"/>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22960" y="67735"/>
            <a:ext cx="8189240" cy="745065"/>
          </a:xfrm>
        </p:spPr>
        <p:txBody>
          <a:bodyPr>
            <a:normAutofit/>
          </a:bodyPr>
          <a:lstStyle/>
          <a:p>
            <a:pPr algn="l" eaLnBrk="1" hangingPunct="1"/>
            <a:r>
              <a:rPr lang="en-US" sz="3600" i="1" dirty="0" err="1" smtClean="0">
                <a:solidFill>
                  <a:srgbClr val="3366FF"/>
                </a:solidFill>
                <a:ea typeface="ＭＳ Ｐゴシック" charset="-128"/>
                <a:cs typeface="ＭＳ Ｐゴシック" charset="-128"/>
              </a:rPr>
              <a:t>Integrazione</a:t>
            </a:r>
            <a:r>
              <a:rPr lang="en-US" sz="3600" i="1" dirty="0" smtClean="0">
                <a:solidFill>
                  <a:srgbClr val="3366FF"/>
                </a:solidFill>
                <a:ea typeface="ＭＳ Ｐゴシック" charset="-128"/>
                <a:cs typeface="ＭＳ Ｐゴシック" charset="-128"/>
              </a:rPr>
              <a:t> </a:t>
            </a:r>
            <a:r>
              <a:rPr lang="en-US" sz="3600" i="1" dirty="0" err="1" smtClean="0">
                <a:solidFill>
                  <a:srgbClr val="3366FF"/>
                </a:solidFill>
                <a:ea typeface="ＭＳ Ｐゴシック" charset="-128"/>
                <a:cs typeface="ＭＳ Ｐゴシック" charset="-128"/>
              </a:rPr>
              <a:t>assegnazioni</a:t>
            </a:r>
            <a:r>
              <a:rPr lang="en-US" sz="3600" i="1" dirty="0" smtClean="0">
                <a:solidFill>
                  <a:srgbClr val="3366FF"/>
                </a:solidFill>
                <a:ea typeface="ＭＳ Ｐゴシック" charset="-128"/>
                <a:cs typeface="ＭＳ Ｐゴシック" charset="-128"/>
              </a:rPr>
              <a:t> 2010 - </a:t>
            </a:r>
            <a:r>
              <a:rPr lang="en-US" sz="3600" i="1" dirty="0" err="1" smtClean="0">
                <a:solidFill>
                  <a:srgbClr val="3366FF"/>
                </a:solidFill>
                <a:ea typeface="ＭＳ Ｐゴシック" charset="-128"/>
                <a:cs typeface="ＭＳ Ｐゴシック" charset="-128"/>
              </a:rPr>
              <a:t>consumo</a:t>
            </a:r>
            <a:endParaRPr lang="en-US" sz="3600" i="1" dirty="0" smtClean="0">
              <a:solidFill>
                <a:srgbClr val="3366FF"/>
              </a:solidFill>
              <a:ea typeface="ＭＳ Ｐゴシック" charset="-128"/>
              <a:cs typeface="ＭＳ Ｐゴシック" charset="-128"/>
            </a:endParaRP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23</a:t>
            </a:fld>
            <a:endParaRPr lang="en-US"/>
          </a:p>
        </p:txBody>
      </p:sp>
      <p:sp>
        <p:nvSpPr>
          <p:cNvPr id="11" name="TextBox 10"/>
          <p:cNvSpPr txBox="1"/>
          <p:nvPr/>
        </p:nvSpPr>
        <p:spPr>
          <a:xfrm>
            <a:off x="457200" y="1545166"/>
            <a:ext cx="8064500" cy="4185762"/>
          </a:xfrm>
          <a:prstGeom prst="rect">
            <a:avLst/>
          </a:prstGeom>
          <a:noFill/>
        </p:spPr>
        <p:txBody>
          <a:bodyPr wrap="square" rtlCol="0">
            <a:spAutoFit/>
          </a:bodyPr>
          <a:lstStyle/>
          <a:p>
            <a:endParaRPr lang="en-US" sz="2000" b="1" dirty="0" smtClean="0">
              <a:solidFill>
                <a:srgbClr val="FF0000"/>
              </a:solidFill>
              <a:latin typeface="Arial" charset="0"/>
              <a:ea typeface="ＭＳ Ｐゴシック" charset="-128"/>
              <a:cs typeface="ＭＳ Ｐゴシック" charset="-128"/>
            </a:endParaRPr>
          </a:p>
          <a:p>
            <a:r>
              <a:rPr lang="en-US" sz="2800" b="1" dirty="0" smtClean="0">
                <a:solidFill>
                  <a:srgbClr val="FF0000"/>
                </a:solidFill>
                <a:latin typeface="Arial" charset="0"/>
                <a:ea typeface="ＭＳ Ｐゴシック" charset="-128"/>
                <a:cs typeface="ＭＳ Ｐゴシック" charset="-128"/>
              </a:rPr>
              <a:t>CONSUMO:</a:t>
            </a:r>
            <a:endParaRPr lang="en-US" sz="2800" dirty="0" smtClean="0">
              <a:solidFill>
                <a:srgbClr val="FF0000"/>
              </a:solidFill>
              <a:latin typeface="Arial" charset="0"/>
              <a:ea typeface="ＭＳ Ｐゴシック" charset="-128"/>
              <a:cs typeface="ＭＳ Ｐゴシック" charset="-128"/>
            </a:endParaRPr>
          </a:p>
          <a:p>
            <a:r>
              <a:rPr lang="en-US" sz="2000" dirty="0" smtClean="0">
                <a:solidFill>
                  <a:prstClr val="black"/>
                </a:solidFill>
                <a:latin typeface="Arial" charset="0"/>
                <a:ea typeface="ＭＳ Ｐゴシック" charset="-128"/>
                <a:cs typeface="ＭＳ Ｐゴシック" charset="-128"/>
              </a:rPr>
              <a:t>No </a:t>
            </a:r>
            <a:r>
              <a:rPr lang="en-US" sz="2000" dirty="0" err="1" smtClean="0">
                <a:solidFill>
                  <a:prstClr val="black"/>
                </a:solidFill>
                <a:latin typeface="Arial" charset="0"/>
                <a:ea typeface="ＭＳ Ｐゴシック" charset="-128"/>
                <a:cs typeface="ＭＳ Ｐゴシック" charset="-128"/>
              </a:rPr>
              <a:t>sblocco</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s.j</a:t>
            </a:r>
            <a:r>
              <a:rPr lang="en-US" sz="2000" dirty="0" smtClean="0">
                <a:solidFill>
                  <a:prstClr val="black"/>
                </a:solidFill>
                <a:latin typeface="Arial" charset="0"/>
                <a:ea typeface="ＭＳ Ｐゴシック" charset="-128"/>
                <a:cs typeface="ＭＳ Ｐゴシック" charset="-128"/>
              </a:rPr>
              <a:t>., ma </a:t>
            </a:r>
            <a:r>
              <a:rPr lang="en-US" sz="2000" dirty="0" err="1" smtClean="0">
                <a:solidFill>
                  <a:prstClr val="black"/>
                </a:solidFill>
                <a:latin typeface="Arial" charset="0"/>
                <a:ea typeface="ＭＳ Ｐゴシック" charset="-128"/>
                <a:cs typeface="ＭＳ Ｐゴシック" charset="-128"/>
              </a:rPr>
              <a:t>almeno</a:t>
            </a:r>
            <a:r>
              <a:rPr lang="en-US" sz="2000" dirty="0" smtClean="0">
                <a:solidFill>
                  <a:prstClr val="black"/>
                </a:solidFill>
                <a:latin typeface="Arial" charset="0"/>
                <a:ea typeface="ＭＳ Ｐゴシック" charset="-128"/>
                <a:cs typeface="ＭＳ Ｐゴシック" charset="-128"/>
              </a:rPr>
              <a:t> </a:t>
            </a:r>
            <a:r>
              <a:rPr lang="en-US" sz="2000" b="1" dirty="0" smtClean="0">
                <a:solidFill>
                  <a:prstClr val="black"/>
                </a:solidFill>
                <a:latin typeface="Arial" charset="0"/>
                <a:ea typeface="ＭＳ Ｐゴシック" charset="-128"/>
                <a:cs typeface="ＭＳ Ｐゴシック" charset="-128"/>
              </a:rPr>
              <a:t>15000 euro </a:t>
            </a:r>
            <a:r>
              <a:rPr lang="en-US" sz="2000" dirty="0" err="1" smtClean="0">
                <a:solidFill>
                  <a:prstClr val="black"/>
                </a:solidFill>
                <a:latin typeface="Arial" charset="0"/>
                <a:ea typeface="ＭＳ Ｐゴシック" charset="-128"/>
                <a:cs typeface="ＭＳ Ｐゴシック" charset="-128"/>
              </a:rPr>
              <a:t>dei</a:t>
            </a:r>
            <a:r>
              <a:rPr lang="en-US" sz="2000" dirty="0" smtClean="0">
                <a:solidFill>
                  <a:prstClr val="black"/>
                </a:solidFill>
                <a:latin typeface="Arial" charset="0"/>
                <a:ea typeface="ＭＳ Ｐゴシック" charset="-128"/>
                <a:cs typeface="ＭＳ Ｐゴシック" charset="-128"/>
              </a:rPr>
              <a:t> </a:t>
            </a:r>
            <a:r>
              <a:rPr lang="en-US" sz="2000" b="1" i="1" dirty="0" smtClean="0">
                <a:solidFill>
                  <a:prstClr val="black"/>
                </a:solidFill>
                <a:latin typeface="Arial" charset="0"/>
                <a:ea typeface="ＭＳ Ｐゴシック" charset="-128"/>
                <a:cs typeface="ＭＳ Ｐゴシック" charset="-128"/>
              </a:rPr>
              <a:t>22000 </a:t>
            </a:r>
            <a:r>
              <a:rPr lang="en-US" sz="2000" dirty="0" smtClean="0">
                <a:solidFill>
                  <a:prstClr val="black"/>
                </a:solidFill>
                <a:latin typeface="Arial" charset="0"/>
                <a:ea typeface="ＭＳ Ｐゴシック" charset="-128"/>
                <a:cs typeface="ＭＳ Ｐゴシック" charset="-128"/>
              </a:rPr>
              <a:t>non </a:t>
            </a:r>
            <a:r>
              <a:rPr lang="en-US" sz="2000" dirty="0" err="1" smtClean="0">
                <a:solidFill>
                  <a:prstClr val="black"/>
                </a:solidFill>
                <a:latin typeface="Arial" charset="0"/>
                <a:ea typeface="ＭＳ Ｐゴシック" charset="-128"/>
                <a:cs typeface="ＭＳ Ｐゴシック" charset="-128"/>
              </a:rPr>
              <a:t>assegnati</a:t>
            </a:r>
            <a:r>
              <a:rPr lang="en-US" sz="2000" dirty="0" smtClean="0">
                <a:solidFill>
                  <a:prstClr val="black"/>
                </a:solidFill>
                <a:latin typeface="Arial" charset="0"/>
                <a:ea typeface="ＭＳ Ｐゴシック" charset="-128"/>
                <a:cs typeface="ＭＳ Ｐゴシック" charset="-128"/>
              </a:rPr>
              <a:t>, per:</a:t>
            </a:r>
          </a:p>
          <a:p>
            <a:pPr marL="266700" indent="177800">
              <a:buClr>
                <a:srgbClr val="3366FF"/>
              </a:buClr>
              <a:buFont typeface="Arial"/>
              <a:buChar char="•"/>
            </a:pPr>
            <a:r>
              <a:rPr lang="en-US" sz="2000" b="1" dirty="0" smtClean="0">
                <a:solidFill>
                  <a:prstClr val="black"/>
                </a:solidFill>
                <a:latin typeface="Arial" charset="0"/>
                <a:ea typeface="ＭＳ Ｐゴシック" charset="-128"/>
                <a:cs typeface="ＭＳ Ｐゴシック" charset="-128"/>
              </a:rPr>
              <a:t>5kE</a:t>
            </a:r>
            <a:r>
              <a:rPr lang="en-US" sz="2000" dirty="0" smtClean="0">
                <a:solidFill>
                  <a:prstClr val="black"/>
                </a:solidFill>
                <a:latin typeface="Arial" charset="0"/>
                <a:ea typeface="ＭＳ Ｐゴシック" charset="-128"/>
                <a:cs typeface="ＭＳ Ｐゴシック" charset="-128"/>
              </a:rPr>
              <a:t>: gas</a:t>
            </a:r>
          </a:p>
          <a:p>
            <a:pPr marL="266700" indent="177800">
              <a:buClr>
                <a:srgbClr val="3366FF"/>
              </a:buClr>
              <a:buFont typeface="Arial"/>
              <a:buChar char="•"/>
            </a:pPr>
            <a:r>
              <a:rPr lang="en-US" sz="2000" b="1" dirty="0" smtClean="0">
                <a:solidFill>
                  <a:prstClr val="black"/>
                </a:solidFill>
                <a:latin typeface="Arial" charset="0"/>
                <a:ea typeface="ＭＳ Ｐゴシック" charset="-128"/>
                <a:cs typeface="ＭＳ Ｐゴシック" charset="-128"/>
              </a:rPr>
              <a:t>2kE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alimentatori</a:t>
            </a:r>
            <a:r>
              <a:rPr lang="en-US" sz="2000" dirty="0" smtClean="0">
                <a:solidFill>
                  <a:prstClr val="black"/>
                </a:solidFill>
                <a:latin typeface="Arial" charset="0"/>
                <a:ea typeface="ＭＳ Ｐゴシック" charset="-128"/>
                <a:cs typeface="ＭＳ Ｐゴシック" charset="-128"/>
              </a:rPr>
              <a:t> per </a:t>
            </a:r>
            <a:r>
              <a:rPr lang="en-US" sz="2000" dirty="0" err="1" smtClean="0">
                <a:solidFill>
                  <a:prstClr val="black"/>
                </a:solidFill>
                <a:latin typeface="Arial" charset="0"/>
                <a:ea typeface="ＭＳ Ｐゴシック" charset="-128"/>
                <a:cs typeface="ＭＳ Ｐゴシック" charset="-128"/>
              </a:rPr>
              <a:t>elettronica</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tracciatore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attualmente</a:t>
            </a:r>
            <a:r>
              <a:rPr lang="en-US" sz="2000" dirty="0" smtClean="0">
                <a:solidFill>
                  <a:prstClr val="black"/>
                </a:solidFill>
                <a:latin typeface="Arial" charset="0"/>
                <a:ea typeface="ＭＳ Ｐゴシック" charset="-128"/>
                <a:cs typeface="ＭＳ Ｐゴシック" charset="-128"/>
              </a:rPr>
              <a:t> in </a:t>
            </a:r>
            <a:r>
              <a:rPr lang="en-US" sz="2000" dirty="0" err="1" smtClean="0">
                <a:solidFill>
                  <a:prstClr val="black"/>
                </a:solidFill>
                <a:latin typeface="Arial" charset="0"/>
                <a:ea typeface="ＭＳ Ｐゴシック" charset="-128"/>
                <a:cs typeface="ＭＳ Ｐゴシック" charset="-128"/>
              </a:rPr>
              <a:t>prestito</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dal</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servizio</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di</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elettronica</a:t>
            </a:r>
            <a:r>
              <a:rPr lang="en-US" sz="2000" dirty="0" smtClean="0">
                <a:solidFill>
                  <a:prstClr val="black"/>
                </a:solidFill>
                <a:latin typeface="Arial" charset="0"/>
                <a:ea typeface="ＭＳ Ｐゴシック" charset="-128"/>
                <a:cs typeface="ＭＳ Ｐゴシック" charset="-128"/>
              </a:rPr>
              <a:t> LNF. Per </a:t>
            </a:r>
            <a:r>
              <a:rPr lang="en-US" sz="2000" dirty="0" err="1" smtClean="0">
                <a:solidFill>
                  <a:prstClr val="black"/>
                </a:solidFill>
                <a:latin typeface="Arial" charset="0"/>
                <a:ea typeface="ＭＳ Ｐゴシック" charset="-128"/>
                <a:cs typeface="ＭＳ Ｐゴシック" charset="-128"/>
              </a:rPr>
              <a:t>risparmiare</a:t>
            </a:r>
            <a:r>
              <a:rPr lang="en-US" sz="2000" dirty="0" smtClean="0">
                <a:solidFill>
                  <a:prstClr val="black"/>
                </a:solidFill>
                <a:latin typeface="Arial" charset="0"/>
                <a:ea typeface="ＭＳ Ｐゴシック" charset="-128"/>
                <a:cs typeface="ＭＳ Ｐゴシック" charset="-128"/>
              </a:rPr>
              <a:t> al </a:t>
            </a:r>
            <a:r>
              <a:rPr lang="en-US" sz="2000" dirty="0" err="1" smtClean="0">
                <a:solidFill>
                  <a:prstClr val="black"/>
                </a:solidFill>
                <a:latin typeface="Arial" charset="0"/>
                <a:ea typeface="ＭＳ Ｐゴシック" charset="-128"/>
                <a:cs typeface="ＭＳ Ｐゴシック" charset="-128"/>
              </a:rPr>
              <a:t>massimo</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poiché</a:t>
            </a:r>
            <a:r>
              <a:rPr lang="en-US" sz="2000" dirty="0" smtClean="0">
                <a:solidFill>
                  <a:prstClr val="black"/>
                </a:solidFill>
                <a:latin typeface="Arial" charset="0"/>
                <a:ea typeface="ＭＳ Ｐゴシック" charset="-128"/>
                <a:cs typeface="ＭＳ Ｐゴシック" charset="-128"/>
              </a:rPr>
              <a:t> non </a:t>
            </a:r>
            <a:r>
              <a:rPr lang="en-US" sz="2000" dirty="0" err="1" smtClean="0">
                <a:solidFill>
                  <a:prstClr val="black"/>
                </a:solidFill>
                <a:latin typeface="Arial" charset="0"/>
                <a:ea typeface="ＭＳ Ｐゴシック" charset="-128"/>
                <a:cs typeface="ＭＳ Ｐゴシック" charset="-128"/>
              </a:rPr>
              <a:t>abbiamo</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fondi</a:t>
            </a:r>
            <a:r>
              <a:rPr lang="en-US" sz="2000" dirty="0" smtClean="0">
                <a:solidFill>
                  <a:prstClr val="black"/>
                </a:solidFill>
                <a:latin typeface="Arial" charset="0"/>
                <a:ea typeface="ＭＳ Ｐゴシック" charset="-128"/>
                <a:cs typeface="ＭＳ Ｐゴシック" charset="-128"/>
              </a:rPr>
              <a:t> per </a:t>
            </a:r>
            <a:r>
              <a:rPr lang="en-US" sz="2000" dirty="0" err="1" smtClean="0">
                <a:solidFill>
                  <a:prstClr val="black"/>
                </a:solidFill>
                <a:latin typeface="Arial" charset="0"/>
                <a:ea typeface="ＭＳ Ｐゴシック" charset="-128"/>
                <a:cs typeface="ＭＳ Ｐゴシック" charset="-128"/>
              </a:rPr>
              <a:t>materiale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inventariabile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saranno</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realizzati</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da</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parti</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acquistate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separatamente</a:t>
            </a:r>
            <a:r>
              <a:rPr lang="en-US" sz="2000" dirty="0" smtClean="0">
                <a:solidFill>
                  <a:prstClr val="black"/>
                </a:solidFill>
                <a:latin typeface="Arial" charset="0"/>
                <a:ea typeface="ＭＳ Ｐゴシック" charset="-128"/>
                <a:cs typeface="ＭＳ Ｐゴシック" charset="-128"/>
              </a:rPr>
              <a:t>.</a:t>
            </a:r>
          </a:p>
          <a:p>
            <a:pPr marL="266700" indent="177800">
              <a:buClr>
                <a:srgbClr val="3366FF"/>
              </a:buClr>
              <a:buFont typeface="Arial"/>
              <a:buChar char="•"/>
            </a:pPr>
            <a:r>
              <a:rPr lang="en-US" sz="2000" b="1" dirty="0" smtClean="0">
                <a:solidFill>
                  <a:prstClr val="black"/>
                </a:solidFill>
                <a:latin typeface="Arial" charset="0"/>
                <a:ea typeface="ＭＳ Ｐゴシック" charset="-128"/>
                <a:cs typeface="ＭＳ Ｐゴシック" charset="-128"/>
              </a:rPr>
              <a:t>2kE: </a:t>
            </a:r>
            <a:r>
              <a:rPr lang="en-US" sz="2000" dirty="0" err="1" smtClean="0">
                <a:solidFill>
                  <a:prstClr val="black"/>
                </a:solidFill>
                <a:latin typeface="Arial" charset="0"/>
                <a:ea typeface="ＭＳ Ｐゴシック" charset="-128"/>
                <a:cs typeface="ＭＳ Ｐゴシック" charset="-128"/>
              </a:rPr>
              <a:t>realizzazione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prototipo</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lungo</a:t>
            </a:r>
            <a:r>
              <a:rPr lang="en-US" sz="2000" dirty="0" smtClean="0">
                <a:solidFill>
                  <a:prstClr val="black"/>
                </a:solidFill>
                <a:latin typeface="Arial" charset="0"/>
                <a:ea typeface="ＭＳ Ｐゴシック" charset="-128"/>
                <a:cs typeface="ＭＳ Ｐゴシック" charset="-128"/>
              </a:rPr>
              <a:t> 1.5m a </a:t>
            </a:r>
            <a:r>
              <a:rPr lang="en-US" sz="2000" dirty="0" err="1" smtClean="0">
                <a:solidFill>
                  <a:prstClr val="black"/>
                </a:solidFill>
                <a:latin typeface="Arial" charset="0"/>
                <a:ea typeface="ＭＳ Ｐゴシック" charset="-128"/>
                <a:cs typeface="ＭＳ Ｐゴシック" charset="-128"/>
              </a:rPr>
              <a:t>celle</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rettangolari</a:t>
            </a:r>
            <a:r>
              <a:rPr lang="en-US" sz="2000" dirty="0" smtClean="0">
                <a:solidFill>
                  <a:prstClr val="black"/>
                </a:solidFill>
                <a:latin typeface="Arial" charset="0"/>
                <a:ea typeface="ＭＳ Ｐゴシック" charset="-128"/>
                <a:cs typeface="ＭＳ Ｐゴシック" charset="-128"/>
              </a:rPr>
              <a:t> per studio </a:t>
            </a:r>
            <a:r>
              <a:rPr lang="en-US" sz="2000" dirty="0" err="1" smtClean="0">
                <a:solidFill>
                  <a:prstClr val="black"/>
                </a:solidFill>
                <a:latin typeface="Arial" charset="0"/>
                <a:ea typeface="ＭＳ Ｐゴシック" charset="-128"/>
                <a:cs typeface="ＭＳ Ｐゴシック" charset="-128"/>
              </a:rPr>
              <a:t>realistico</a:t>
            </a:r>
            <a:r>
              <a:rPr lang="en-US" sz="2000" dirty="0" smtClean="0">
                <a:solidFill>
                  <a:prstClr val="black"/>
                </a:solidFill>
                <a:latin typeface="Arial" charset="0"/>
                <a:ea typeface="ＭＳ Ｐゴシック" charset="-128"/>
                <a:cs typeface="ＭＳ Ｐゴシック" charset="-128"/>
              </a:rPr>
              <a:t> cluster counting</a:t>
            </a:r>
          </a:p>
          <a:p>
            <a:pPr marL="266700" indent="177800">
              <a:buClr>
                <a:srgbClr val="3366FF"/>
              </a:buClr>
              <a:buFont typeface="Arial"/>
              <a:buChar char="•"/>
            </a:pPr>
            <a:r>
              <a:rPr lang="en-US" sz="2000" b="1" dirty="0" smtClean="0">
                <a:solidFill>
                  <a:prstClr val="black"/>
                </a:solidFill>
                <a:latin typeface="Arial" charset="0"/>
                <a:ea typeface="ＭＳ Ｐゴシック" charset="-128"/>
                <a:cs typeface="ＭＳ Ｐゴシック" charset="-128"/>
              </a:rPr>
              <a:t>6kE: </a:t>
            </a:r>
            <a:r>
              <a:rPr lang="en-US" sz="2000" dirty="0" err="1" smtClean="0">
                <a:solidFill>
                  <a:prstClr val="black"/>
                </a:solidFill>
                <a:latin typeface="Arial" charset="0"/>
                <a:ea typeface="ＭＳ Ｐゴシック" charset="-128"/>
                <a:cs typeface="ＭＳ Ｐゴシック" charset="-128"/>
              </a:rPr>
              <a:t>Elettronica</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di</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lettura</a:t>
            </a:r>
            <a:r>
              <a:rPr lang="en-US" sz="2000" dirty="0" smtClean="0">
                <a:solidFill>
                  <a:prstClr val="black"/>
                </a:solidFill>
                <a:latin typeface="Arial" charset="0"/>
                <a:ea typeface="ＭＳ Ｐゴシック" charset="-128"/>
                <a:cs typeface="ＭＳ Ｐゴシック" charset="-128"/>
              </a:rPr>
              <a:t> </a:t>
            </a:r>
            <a:r>
              <a:rPr lang="en-US" sz="2000" dirty="0" err="1" smtClean="0">
                <a:solidFill>
                  <a:prstClr val="black"/>
                </a:solidFill>
                <a:latin typeface="Arial" charset="0"/>
                <a:ea typeface="ＭＳ Ｐゴシック" charset="-128"/>
                <a:cs typeface="ＭＳ Ｐゴシック" charset="-128"/>
              </a:rPr>
              <a:t>prototipo</a:t>
            </a:r>
            <a:endParaRPr lang="en-US" sz="2000" dirty="0" smtClean="0">
              <a:solidFill>
                <a:prstClr val="black"/>
              </a:solidFill>
              <a:latin typeface="Arial" charset="0"/>
              <a:ea typeface="ＭＳ Ｐゴシック" charset="-128"/>
              <a:cs typeface="ＭＳ Ｐゴシック" charset="-128"/>
            </a:endParaRPr>
          </a:p>
          <a:p>
            <a:pPr marL="266700" indent="177800">
              <a:buClr>
                <a:srgbClr val="3366FF"/>
              </a:buClr>
              <a:buFont typeface="Arial"/>
              <a:buChar char="•"/>
            </a:pPr>
            <a:endParaRPr lang="en-US" sz="2000" dirty="0" smtClean="0">
              <a:solidFill>
                <a:prstClr val="black"/>
              </a:solidFill>
              <a:latin typeface="Arial" charset="0"/>
              <a:ea typeface="ＭＳ Ｐゴシック" charset="-128"/>
              <a:cs typeface="ＭＳ Ｐゴシック" charset="-128"/>
            </a:endParaRPr>
          </a:p>
          <a:p>
            <a:pPr marL="266700" indent="177800">
              <a:buClr>
                <a:srgbClr val="3366FF"/>
              </a:buClr>
              <a:buFont typeface="Arial"/>
              <a:buChar char="•"/>
            </a:pPr>
            <a:endParaRPr lang="en-US" sz="2000" dirty="0">
              <a:solidFill>
                <a:prstClr val="black"/>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9"/>
          <p:cNvPicPr>
            <a:picLocks noChangeAspect="1"/>
          </p:cNvPicPr>
          <p:nvPr/>
        </p:nvPicPr>
        <p:blipFill>
          <a:blip r:embed="rId2"/>
          <a:srcRect/>
          <a:stretch>
            <a:fillRect/>
          </a:stretch>
        </p:blipFill>
        <p:spPr bwMode="auto">
          <a:xfrm>
            <a:off x="1046310" y="632304"/>
            <a:ext cx="7214734" cy="3190480"/>
          </a:xfrm>
          <a:prstGeom prst="rect">
            <a:avLst/>
          </a:prstGeom>
          <a:noFill/>
          <a:ln w="9525">
            <a:noFill/>
            <a:miter lim="800000"/>
            <a:headEnd/>
            <a:tailEnd/>
          </a:ln>
        </p:spPr>
      </p:pic>
      <p:sp>
        <p:nvSpPr>
          <p:cNvPr id="19458" name="Title 1"/>
          <p:cNvSpPr>
            <a:spLocks noGrp="1"/>
          </p:cNvSpPr>
          <p:nvPr>
            <p:ph type="title"/>
          </p:nvPr>
        </p:nvSpPr>
        <p:spPr>
          <a:xfrm>
            <a:off x="123825" y="49810"/>
            <a:ext cx="8839200" cy="559203"/>
          </a:xfrm>
        </p:spPr>
        <p:txBody>
          <a:bodyPr>
            <a:noAutofit/>
          </a:bodyPr>
          <a:lstStyle/>
          <a:p>
            <a:pPr eaLnBrk="1" hangingPunct="1"/>
            <a:r>
              <a:rPr lang="en-US" sz="3600" i="1" dirty="0" err="1" smtClean="0">
                <a:solidFill>
                  <a:srgbClr val="3366FF"/>
                </a:solidFill>
                <a:ea typeface="ＭＳ Ｐゴシック" charset="-128"/>
                <a:cs typeface="ＭＳ Ｐゴシック" charset="-128"/>
              </a:rPr>
              <a:t>Anagrafica</a:t>
            </a:r>
            <a:r>
              <a:rPr lang="en-US" sz="3600" i="1" dirty="0" smtClean="0">
                <a:solidFill>
                  <a:srgbClr val="3366FF"/>
                </a:solidFill>
                <a:ea typeface="ＭＳ Ｐゴシック" charset="-128"/>
                <a:cs typeface="ＭＳ Ｐゴシック" charset="-128"/>
              </a:rPr>
              <a:t> 2010</a:t>
            </a: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AEF66E18-49B8-E84F-9956-8B74CE9B3891}" type="slidenum">
              <a:rPr lang="en-US"/>
              <a:pPr/>
              <a:t>24</a:t>
            </a:fld>
            <a:endParaRPr lang="en-US"/>
          </a:p>
        </p:txBody>
      </p:sp>
      <p:sp>
        <p:nvSpPr>
          <p:cNvPr id="43015" name="TextBox 8"/>
          <p:cNvSpPr txBox="1">
            <a:spLocks noChangeArrowheads="1"/>
          </p:cNvSpPr>
          <p:nvPr/>
        </p:nvSpPr>
        <p:spPr bwMode="auto">
          <a:xfrm>
            <a:off x="332691" y="609013"/>
            <a:ext cx="7411508" cy="3693319"/>
          </a:xfrm>
          <a:prstGeom prst="rect">
            <a:avLst/>
          </a:prstGeom>
          <a:noFill/>
          <a:ln w="9525">
            <a:noFill/>
            <a:miter lim="800000"/>
            <a:headEnd/>
            <a:tailEnd/>
          </a:ln>
        </p:spPr>
        <p:txBody>
          <a:bodyPr wrap="square">
            <a:prstTxWarp prst="textNoShape">
              <a:avLst/>
            </a:prstTxWarp>
            <a:spAutoFit/>
          </a:bodyPr>
          <a:lstStyle/>
          <a:p>
            <a:pPr>
              <a:buClr>
                <a:srgbClr val="FF0000"/>
              </a:buClr>
              <a:buSzPct val="120000"/>
              <a:buFont typeface="Arial" charset="0"/>
              <a:buChar char="•"/>
            </a:pPr>
            <a:r>
              <a:rPr lang="en-US" dirty="0">
                <a:solidFill>
                  <a:prstClr val="black"/>
                </a:solidFill>
                <a:latin typeface="Arial" charset="0"/>
                <a:ea typeface="ＭＳ Ｐゴシック" charset="-128"/>
                <a:cs typeface="ＭＳ Ｐゴシック" charset="-128"/>
              </a:rPr>
              <a:t> </a:t>
            </a:r>
            <a:r>
              <a:rPr lang="en-US" dirty="0" smtClean="0">
                <a:solidFill>
                  <a:prstClr val="black"/>
                </a:solidFill>
                <a:latin typeface="Arial" charset="0"/>
                <a:ea typeface="ＭＳ Ｐゴシック" charset="-128"/>
                <a:cs typeface="ＭＳ Ｐゴシック" charset="-128"/>
              </a:rPr>
              <a:t>LNF</a:t>
            </a: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a:solidFill>
                <a:prstClr val="black"/>
              </a:solidFill>
              <a:latin typeface="Arial" charset="0"/>
              <a:ea typeface="ＭＳ Ｐゴシック" charset="-128"/>
              <a:cs typeface="ＭＳ Ｐゴシック" charset="-128"/>
            </a:endParaRPr>
          </a:p>
          <a:p>
            <a:pPr>
              <a:buClr>
                <a:srgbClr val="FF0000"/>
              </a:buClr>
              <a:buSzPct val="120000"/>
              <a:buFont typeface="Arial" charset="0"/>
              <a:buChar char="•"/>
            </a:pPr>
            <a:endParaRPr lang="en-US" dirty="0" smtClean="0">
              <a:solidFill>
                <a:prstClr val="black"/>
              </a:solidFill>
              <a:latin typeface="Arial" charset="0"/>
              <a:ea typeface="ＭＳ Ｐゴシック" charset="-128"/>
              <a:cs typeface="ＭＳ Ｐゴシック" charset="-128"/>
            </a:endParaRPr>
          </a:p>
          <a:p>
            <a:pPr>
              <a:buClr>
                <a:srgbClr val="FF0000"/>
              </a:buClr>
              <a:buSzPct val="120000"/>
            </a:pPr>
            <a:endParaRPr lang="en-US" dirty="0">
              <a:solidFill>
                <a:prstClr val="black"/>
              </a:solidFill>
              <a:latin typeface="Arial" charset="0"/>
              <a:ea typeface="ＭＳ Ｐゴシック" charset="-128"/>
              <a:cs typeface="ＭＳ Ｐゴシック" charset="-128"/>
            </a:endParaRPr>
          </a:p>
          <a:p>
            <a:pPr>
              <a:buClr>
                <a:srgbClr val="FF0000"/>
              </a:buClr>
              <a:buSzPct val="120000"/>
            </a:pPr>
            <a:endParaRPr lang="en-US" dirty="0" smtClean="0">
              <a:solidFill>
                <a:prstClr val="black"/>
              </a:solidFill>
              <a:latin typeface="Arial" charset="0"/>
              <a:ea typeface="ＭＳ Ｐゴシック" charset="-128"/>
              <a:cs typeface="ＭＳ Ｐゴシック" charset="-128"/>
            </a:endParaRPr>
          </a:p>
          <a:p>
            <a:pPr>
              <a:buClr>
                <a:srgbClr val="FF0000"/>
              </a:buClr>
              <a:buSzPct val="120000"/>
            </a:pPr>
            <a:r>
              <a:rPr lang="en-US" dirty="0">
                <a:solidFill>
                  <a:prstClr val="black"/>
                </a:solidFill>
                <a:latin typeface="Arial" charset="0"/>
                <a:ea typeface="ＭＳ Ｐゴシック" charset="-128"/>
                <a:cs typeface="ＭＳ Ｐゴシック" charset="-128"/>
              </a:rPr>
              <a:t>+ Na (Antonio </a:t>
            </a:r>
            <a:r>
              <a:rPr lang="en-US" dirty="0" err="1">
                <a:solidFill>
                  <a:prstClr val="black"/>
                </a:solidFill>
                <a:latin typeface="Arial" charset="0"/>
                <a:ea typeface="ＭＳ Ｐゴシック" charset="-128"/>
                <a:cs typeface="ＭＳ Ｐゴシック" charset="-128"/>
              </a:rPr>
              <a:t>Ordine</a:t>
            </a:r>
            <a:r>
              <a:rPr lang="en-US" dirty="0">
                <a:solidFill>
                  <a:prstClr val="black"/>
                </a:solidFill>
                <a:latin typeface="Arial" charset="0"/>
                <a:ea typeface="ＭＳ Ｐゴシック" charset="-128"/>
                <a:cs typeface="ＭＳ Ｐゴシック" charset="-128"/>
              </a:rPr>
              <a:t>) per DAQ </a:t>
            </a:r>
            <a:r>
              <a:rPr lang="en-US" dirty="0" err="1">
                <a:solidFill>
                  <a:prstClr val="black"/>
                </a:solidFill>
                <a:latin typeface="Arial" charset="0"/>
                <a:ea typeface="ＭＳ Ｐゴシック" charset="-128"/>
                <a:cs typeface="ＭＳ Ｐゴシック" charset="-128"/>
              </a:rPr>
              <a:t>della</a:t>
            </a:r>
            <a:r>
              <a:rPr lang="en-US" dirty="0">
                <a:solidFill>
                  <a:prstClr val="black"/>
                </a:solidFill>
                <a:latin typeface="Arial" charset="0"/>
                <a:ea typeface="ＭＳ Ｐゴシック" charset="-128"/>
                <a:cs typeface="ＭＳ Ｐゴシック" charset="-128"/>
              </a:rPr>
              <a:t> camera</a:t>
            </a:r>
          </a:p>
        </p:txBody>
      </p:sp>
      <p:sp>
        <p:nvSpPr>
          <p:cNvPr id="8" name="Title 1"/>
          <p:cNvSpPr txBox="1">
            <a:spLocks/>
          </p:cNvSpPr>
          <p:nvPr/>
        </p:nvSpPr>
        <p:spPr bwMode="auto">
          <a:xfrm>
            <a:off x="708025" y="4372288"/>
            <a:ext cx="7445375" cy="6138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a:defRPr/>
            </a:pPr>
            <a:r>
              <a:rPr lang="en-US" sz="3600" i="1" dirty="0" err="1" smtClean="0">
                <a:solidFill>
                  <a:srgbClr val="3366FF"/>
                </a:solidFill>
                <a:latin typeface="Calibri"/>
                <a:ea typeface="ＭＳ Ｐゴシック" charset="-128"/>
                <a:cs typeface="ＭＳ Ｐゴシック" charset="-128"/>
              </a:rPr>
              <a:t>Variazioni</a:t>
            </a:r>
            <a:r>
              <a:rPr lang="en-US" sz="3600" i="1" dirty="0" smtClean="0">
                <a:solidFill>
                  <a:srgbClr val="3366FF"/>
                </a:solidFill>
                <a:latin typeface="Calibri"/>
                <a:ea typeface="ＭＳ Ｐゴシック" charset="-128"/>
                <a:cs typeface="ＭＳ Ｐゴシック" charset="-128"/>
              </a:rPr>
              <a:t> </a:t>
            </a:r>
            <a:r>
              <a:rPr lang="en-US" sz="3600" i="1" dirty="0" err="1" smtClean="0">
                <a:solidFill>
                  <a:srgbClr val="3366FF"/>
                </a:solidFill>
                <a:latin typeface="Calibri"/>
                <a:ea typeface="ＭＳ Ｐゴシック" charset="-128"/>
                <a:cs typeface="ＭＳ Ｐゴシック" charset="-128"/>
              </a:rPr>
              <a:t>nel</a:t>
            </a:r>
            <a:r>
              <a:rPr lang="en-US" sz="3600" i="1" dirty="0" smtClean="0">
                <a:solidFill>
                  <a:srgbClr val="3366FF"/>
                </a:solidFill>
                <a:latin typeface="Calibri"/>
                <a:ea typeface="ＭＳ Ｐゴシック" charset="-128"/>
                <a:cs typeface="ＭＳ Ｐゴシック" charset="-128"/>
              </a:rPr>
              <a:t> 2011</a:t>
            </a:r>
          </a:p>
        </p:txBody>
      </p:sp>
      <p:sp>
        <p:nvSpPr>
          <p:cNvPr id="9" name="TextBox 8"/>
          <p:cNvSpPr txBox="1"/>
          <p:nvPr/>
        </p:nvSpPr>
        <p:spPr>
          <a:xfrm>
            <a:off x="332691" y="4962902"/>
            <a:ext cx="8366204" cy="923330"/>
          </a:xfrm>
          <a:prstGeom prst="rect">
            <a:avLst/>
          </a:prstGeom>
          <a:noFill/>
        </p:spPr>
        <p:txBody>
          <a:bodyPr wrap="square" rtlCol="0">
            <a:spAutoFit/>
          </a:bodyPr>
          <a:lstStyle/>
          <a:p>
            <a:pPr marL="342900" indent="-342900">
              <a:buClr>
                <a:srgbClr val="FF0000"/>
              </a:buClr>
              <a:buFont typeface="+mj-lt"/>
              <a:buAutoNum type="arabicPeriod"/>
            </a:pPr>
            <a:r>
              <a:rPr lang="en-US" dirty="0" smtClean="0">
                <a:solidFill>
                  <a:prstClr val="black"/>
                </a:solidFill>
                <a:latin typeface="Arial" charset="0"/>
                <a:ea typeface="ＭＳ Ｐゴシック" charset="-128"/>
                <a:cs typeface="ＭＳ Ｐゴシック" charset="-128"/>
              </a:rPr>
              <a:t> Un </a:t>
            </a:r>
            <a:r>
              <a:rPr lang="en-US" dirty="0" err="1" smtClean="0">
                <a:solidFill>
                  <a:prstClr val="black"/>
                </a:solidFill>
                <a:latin typeface="Arial" charset="0"/>
                <a:ea typeface="ＭＳ Ｐゴシック" charset="-128"/>
                <a:cs typeface="ＭＳ Ｐゴシック" charset="-128"/>
              </a:rPr>
              <a:t>gruppo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RM3 </a:t>
            </a:r>
            <a:r>
              <a:rPr lang="en-US" dirty="0" err="1" smtClean="0">
                <a:solidFill>
                  <a:prstClr val="black"/>
                </a:solidFill>
                <a:latin typeface="Arial" charset="0"/>
                <a:ea typeface="ＭＳ Ｐゴシック" charset="-128"/>
                <a:cs typeface="ＭＳ Ｐゴシック" charset="-128"/>
              </a:rPr>
              <a:t>ben</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intenzionato</a:t>
            </a:r>
            <a:r>
              <a:rPr lang="en-US" dirty="0" smtClean="0">
                <a:solidFill>
                  <a:prstClr val="black"/>
                </a:solidFill>
                <a:latin typeface="Arial" charset="0"/>
                <a:ea typeface="ＭＳ Ｐゴシック" charset="-128"/>
                <a:cs typeface="ＭＳ Ｐゴシック" charset="-128"/>
              </a:rPr>
              <a:t> a </a:t>
            </a:r>
            <a:r>
              <a:rPr lang="en-US" dirty="0" err="1" smtClean="0">
                <a:solidFill>
                  <a:prstClr val="black"/>
                </a:solidFill>
                <a:latin typeface="Arial" charset="0"/>
                <a:ea typeface="ＭＳ Ｐゴシック" charset="-128"/>
                <a:cs typeface="ＭＳ Ｐゴシック" charset="-128"/>
              </a:rPr>
              <a:t>lavorare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sul</a:t>
            </a:r>
            <a:r>
              <a:rPr lang="en-US" dirty="0" smtClean="0">
                <a:solidFill>
                  <a:prstClr val="black"/>
                </a:solidFill>
                <a:latin typeface="Arial" charset="0"/>
                <a:ea typeface="ＭＳ Ｐゴシック" charset="-128"/>
                <a:cs typeface="ＭＳ Ｐゴシック" charset="-128"/>
              </a:rPr>
              <a:t> trigger (in </a:t>
            </a:r>
            <a:r>
              <a:rPr lang="en-US" dirty="0" err="1" smtClean="0">
                <a:solidFill>
                  <a:prstClr val="black"/>
                </a:solidFill>
                <a:latin typeface="Arial" charset="0"/>
                <a:ea typeface="ＭＳ Ｐゴシック" charset="-128"/>
                <a:cs typeface="ＭＳ Ｐゴシック" charset="-128"/>
              </a:rPr>
              <a:t>particolare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della</a:t>
            </a:r>
            <a:r>
              <a:rPr lang="en-US" dirty="0" smtClean="0">
                <a:solidFill>
                  <a:prstClr val="black"/>
                </a:solidFill>
                <a:latin typeface="Arial" charset="0"/>
                <a:ea typeface="ＭＳ Ｐゴシック" charset="-128"/>
                <a:cs typeface="ＭＳ Ｐゴシック" charset="-128"/>
              </a:rPr>
              <a:t> camera)</a:t>
            </a:r>
          </a:p>
          <a:p>
            <a:pPr marL="342900" indent="-342900">
              <a:buClr>
                <a:srgbClr val="FF0000"/>
              </a:buClr>
              <a:buFont typeface="+mj-lt"/>
              <a:buAutoNum type="arabicPeriod"/>
            </a:pPr>
            <a:r>
              <a:rPr lang="en-US" dirty="0" smtClean="0">
                <a:solidFill>
                  <a:prstClr val="black"/>
                </a:solidFill>
                <a:latin typeface="Arial" charset="0"/>
                <a:ea typeface="ＭＳ Ｐゴシック" charset="-128"/>
                <a:cs typeface="ＭＳ Ｐゴシック" charset="-128"/>
              </a:rPr>
              <a:t> </a:t>
            </a:r>
            <a:r>
              <a:rPr lang="en-US" dirty="0" err="1">
                <a:solidFill>
                  <a:prstClr val="black"/>
                </a:solidFill>
                <a:latin typeface="Arial" charset="0"/>
                <a:ea typeface="ＭＳ Ｐゴシック" charset="-128"/>
                <a:cs typeface="ＭＳ Ｐゴシック" charset="-128"/>
              </a:rPr>
              <a:t>C</a:t>
            </a:r>
            <a:r>
              <a:rPr lang="en-US" dirty="0" err="1" smtClean="0">
                <a:solidFill>
                  <a:prstClr val="black"/>
                </a:solidFill>
                <a:latin typeface="Arial" charset="0"/>
                <a:ea typeface="ＭＳ Ｐゴシック" charset="-128"/>
                <a:cs typeface="ＭＳ Ｐゴシック" charset="-128"/>
              </a:rPr>
              <a:t>ontatti</a:t>
            </a:r>
            <a:r>
              <a:rPr lang="en-US" dirty="0" smtClean="0">
                <a:solidFill>
                  <a:prstClr val="black"/>
                </a:solidFill>
                <a:latin typeface="Arial" charset="0"/>
                <a:ea typeface="ＭＳ Ｐゴシック" charset="-128"/>
                <a:cs typeface="ＭＳ Ｐゴシック" charset="-128"/>
              </a:rPr>
              <a:t> in </a:t>
            </a:r>
            <a:r>
              <a:rPr lang="en-US" dirty="0" err="1" smtClean="0">
                <a:solidFill>
                  <a:prstClr val="black"/>
                </a:solidFill>
                <a:latin typeface="Arial" charset="0"/>
                <a:ea typeface="ＭＳ Ｐゴシック" charset="-128"/>
                <a:cs typeface="ＭＳ Ｐゴシック" charset="-128"/>
              </a:rPr>
              <a:t>atto</a:t>
            </a:r>
            <a:r>
              <a:rPr lang="en-US" dirty="0" smtClean="0">
                <a:solidFill>
                  <a:prstClr val="black"/>
                </a:solidFill>
                <a:latin typeface="Arial" charset="0"/>
                <a:ea typeface="ＭＳ Ｐゴシック" charset="-128"/>
                <a:cs typeface="ＭＳ Ｐゴシック" charset="-128"/>
              </a:rPr>
              <a:t> con Bari per </a:t>
            </a:r>
            <a:r>
              <a:rPr lang="en-US" dirty="0" err="1" smtClean="0">
                <a:solidFill>
                  <a:prstClr val="black"/>
                </a:solidFill>
                <a:latin typeface="Arial" charset="0"/>
                <a:ea typeface="ＭＳ Ｐゴシック" charset="-128"/>
                <a:cs typeface="ＭＳ Ｐゴシック" charset="-128"/>
              </a:rPr>
              <a:t>elettronica</a:t>
            </a:r>
            <a:r>
              <a:rPr lang="en-US" dirty="0" smtClean="0">
                <a:solidFill>
                  <a:prstClr val="black"/>
                </a:solidFill>
                <a:latin typeface="Arial" charset="0"/>
                <a:ea typeface="ＭＳ Ｐゴシック" charset="-128"/>
                <a:cs typeface="ＭＳ Ｐゴシック" charset="-128"/>
              </a:rPr>
              <a:t> (non </a:t>
            </a:r>
            <a:r>
              <a:rPr lang="en-US" dirty="0" err="1" smtClean="0">
                <a:solidFill>
                  <a:prstClr val="black"/>
                </a:solidFill>
                <a:latin typeface="Arial" charset="0"/>
                <a:ea typeface="ＭＳ Ｐゴシック" charset="-128"/>
                <a:cs typeface="ＭＳ Ｐゴシック" charset="-128"/>
              </a:rPr>
              <a:t>conclusivi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finora</a:t>
            </a:r>
            <a:r>
              <a:rPr lang="en-US" dirty="0" smtClean="0">
                <a:solidFill>
                  <a:prstClr val="black"/>
                </a:solidFill>
                <a:latin typeface="Arial" charset="0"/>
                <a:ea typeface="ＭＳ Ｐゴシック" charset="-128"/>
                <a:cs typeface="ＭＳ Ｐゴシック" charset="-128"/>
              </a:rPr>
              <a:t> pare)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93725" y="67735"/>
            <a:ext cx="7889875" cy="715963"/>
          </a:xfrm>
        </p:spPr>
        <p:txBody>
          <a:bodyPr>
            <a:normAutofit/>
          </a:bodyPr>
          <a:lstStyle/>
          <a:p>
            <a:pPr eaLnBrk="1" hangingPunct="1"/>
            <a:r>
              <a:rPr lang="en-US" sz="3600" i="1" dirty="0" err="1" smtClean="0">
                <a:solidFill>
                  <a:srgbClr val="3366FF"/>
                </a:solidFill>
                <a:ea typeface="ＭＳ Ｐゴシック" charset="-128"/>
                <a:cs typeface="ＭＳ Ｐゴシック" charset="-128"/>
              </a:rPr>
              <a:t>Principali</a:t>
            </a:r>
            <a:r>
              <a:rPr lang="en-US" sz="3600" i="1" dirty="0" smtClean="0">
                <a:solidFill>
                  <a:srgbClr val="3366FF"/>
                </a:solidFill>
                <a:ea typeface="ＭＳ Ｐゴシック" charset="-128"/>
                <a:cs typeface="ＭＳ Ｐゴシック" charset="-128"/>
              </a:rPr>
              <a:t> </a:t>
            </a:r>
            <a:r>
              <a:rPr lang="en-US" sz="3600" i="1" dirty="0" err="1" smtClean="0">
                <a:solidFill>
                  <a:srgbClr val="3366FF"/>
                </a:solidFill>
                <a:ea typeface="ＭＳ Ｐゴシック" charset="-128"/>
                <a:cs typeface="ＭＳ Ｐゴシック" charset="-128"/>
              </a:rPr>
              <a:t>Attività</a:t>
            </a:r>
            <a:r>
              <a:rPr lang="en-US" sz="3600" i="1" dirty="0" smtClean="0">
                <a:solidFill>
                  <a:srgbClr val="3366FF"/>
                </a:solidFill>
                <a:ea typeface="ＭＳ Ｐゴシック" charset="-128"/>
                <a:cs typeface="ＭＳ Ｐゴシック" charset="-128"/>
              </a:rPr>
              <a:t> &amp; </a:t>
            </a:r>
            <a:r>
              <a:rPr lang="en-US" sz="3600" i="1" dirty="0" err="1" smtClean="0">
                <a:solidFill>
                  <a:srgbClr val="3366FF"/>
                </a:solidFill>
                <a:ea typeface="ＭＳ Ｐゴシック" charset="-128"/>
                <a:cs typeface="ＭＳ Ｐゴシック" charset="-128"/>
              </a:rPr>
              <a:t>Richieste</a:t>
            </a:r>
            <a:r>
              <a:rPr lang="en-US" sz="3600" i="1" dirty="0" smtClean="0">
                <a:solidFill>
                  <a:srgbClr val="3366FF"/>
                </a:solidFill>
                <a:ea typeface="ＭＳ Ｐゴシック" charset="-128"/>
                <a:cs typeface="ＭＳ Ｐゴシック" charset="-128"/>
              </a:rPr>
              <a:t> 2011</a:t>
            </a: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25</a:t>
            </a:fld>
            <a:endParaRPr lang="en-US"/>
          </a:p>
        </p:txBody>
      </p:sp>
      <p:sp>
        <p:nvSpPr>
          <p:cNvPr id="12" name="TextBox 11"/>
          <p:cNvSpPr txBox="1"/>
          <p:nvPr/>
        </p:nvSpPr>
        <p:spPr>
          <a:xfrm>
            <a:off x="444500" y="1981200"/>
            <a:ext cx="7734300" cy="3724097"/>
          </a:xfrm>
          <a:prstGeom prst="rect">
            <a:avLst/>
          </a:prstGeom>
          <a:noFill/>
        </p:spPr>
        <p:txBody>
          <a:bodyPr wrap="square" rtlCol="0">
            <a:spAutoFit/>
          </a:bodyPr>
          <a:lstStyle/>
          <a:p>
            <a:pPr indent="266700">
              <a:buClr>
                <a:srgbClr val="FF0000"/>
              </a:buClr>
              <a:buFont typeface="+mj-lt"/>
              <a:buAutoNum type="arabicPeriod"/>
            </a:pPr>
            <a:r>
              <a:rPr lang="en-US" sz="2000" dirty="0" err="1" smtClean="0">
                <a:solidFill>
                  <a:prstClr val="black"/>
                </a:solidFill>
                <a:latin typeface="Arial" charset="0"/>
                <a:ea typeface="ＭＳ Ｐゴシック" charset="-128"/>
                <a:cs typeface="ＭＳ Ｐゴシック" charset="-128"/>
              </a:rPr>
              <a:t>Continuazione</a:t>
            </a:r>
            <a:r>
              <a:rPr lang="en-US" sz="2000" dirty="0" smtClean="0">
                <a:solidFill>
                  <a:prstClr val="black"/>
                </a:solidFill>
                <a:latin typeface="Arial" charset="0"/>
                <a:ea typeface="ＭＳ Ｐゴシック" charset="-128"/>
                <a:cs typeface="ＭＳ Ｐゴシック" charset="-128"/>
              </a:rPr>
              <a:t> dell’ </a:t>
            </a:r>
            <a:r>
              <a:rPr lang="en-US" sz="2000" b="1" dirty="0" err="1" smtClean="0">
                <a:solidFill>
                  <a:prstClr val="black"/>
                </a:solidFill>
                <a:latin typeface="Arial" charset="0"/>
                <a:ea typeface="ＭＳ Ｐゴシック" charset="-128"/>
                <a:cs typeface="ＭＳ Ｐゴシック" charset="-128"/>
              </a:rPr>
              <a:t>attività</a:t>
            </a:r>
            <a:r>
              <a:rPr lang="en-US" sz="2000" b="1" dirty="0" smtClean="0">
                <a:solidFill>
                  <a:prstClr val="black"/>
                </a:solidFill>
                <a:latin typeface="Arial" charset="0"/>
                <a:ea typeface="ＭＳ Ｐゴシック" charset="-128"/>
                <a:cs typeface="ＭＳ Ｐゴシック" charset="-128"/>
              </a:rPr>
              <a:t> </a:t>
            </a:r>
            <a:r>
              <a:rPr lang="en-US" sz="2000" b="1" dirty="0" err="1" smtClean="0">
                <a:solidFill>
                  <a:prstClr val="black"/>
                </a:solidFill>
                <a:latin typeface="Arial" charset="0"/>
                <a:ea typeface="ＭＳ Ｐゴシック" charset="-128"/>
                <a:cs typeface="ＭＳ Ｐゴシック" charset="-128"/>
              </a:rPr>
              <a:t>di</a:t>
            </a:r>
            <a:r>
              <a:rPr lang="en-US" sz="2000" b="1" dirty="0" smtClean="0">
                <a:solidFill>
                  <a:prstClr val="black"/>
                </a:solidFill>
                <a:latin typeface="Arial" charset="0"/>
                <a:ea typeface="ＭＳ Ｐゴシック" charset="-128"/>
                <a:cs typeface="ＭＳ Ｐゴシック" charset="-128"/>
              </a:rPr>
              <a:t> </a:t>
            </a:r>
            <a:r>
              <a:rPr lang="en-US" sz="2000" b="1" dirty="0" err="1" smtClean="0">
                <a:solidFill>
                  <a:prstClr val="black"/>
                </a:solidFill>
                <a:latin typeface="Arial" charset="0"/>
                <a:ea typeface="ＭＳ Ｐゴシック" charset="-128"/>
                <a:cs typeface="ＭＳ Ｐゴシック" charset="-128"/>
              </a:rPr>
              <a:t>simulazione</a:t>
            </a:r>
            <a:r>
              <a:rPr lang="en-US" sz="2000" b="1" dirty="0" smtClean="0">
                <a:solidFill>
                  <a:prstClr val="black"/>
                </a:solidFill>
                <a:latin typeface="Arial" charset="0"/>
                <a:ea typeface="ＭＳ Ｐゴシック" charset="-128"/>
                <a:cs typeface="ＭＳ Ｐゴシック" charset="-128"/>
              </a:rPr>
              <a:t> </a:t>
            </a:r>
            <a:r>
              <a:rPr lang="en-US" sz="2000" dirty="0" smtClean="0">
                <a:solidFill>
                  <a:prstClr val="black"/>
                </a:solidFill>
                <a:latin typeface="Arial" charset="0"/>
                <a:ea typeface="ＭＳ Ｐゴシック" charset="-128"/>
                <a:cs typeface="ＭＳ Ｐゴシック" charset="-128"/>
              </a:rPr>
              <a:t>per </a:t>
            </a:r>
            <a:r>
              <a:rPr lang="en-US" sz="2000" dirty="0" err="1" smtClean="0">
                <a:solidFill>
                  <a:prstClr val="black"/>
                </a:solidFill>
                <a:latin typeface="Arial" charset="0"/>
                <a:ea typeface="ＭＳ Ｐゴシック" charset="-128"/>
                <a:cs typeface="ＭＳ Ｐゴシック" charset="-128"/>
              </a:rPr>
              <a:t>l’ottimizzazione</a:t>
            </a:r>
            <a:r>
              <a:rPr lang="en-US" sz="2000" dirty="0" smtClean="0">
                <a:solidFill>
                  <a:prstClr val="black"/>
                </a:solidFill>
                <a:latin typeface="Arial" charset="0"/>
                <a:ea typeface="ＭＳ Ｐゴシック" charset="-128"/>
                <a:cs typeface="ＭＳ Ｐゴシック" charset="-128"/>
              </a:rPr>
              <a:t> del </a:t>
            </a:r>
            <a:r>
              <a:rPr lang="en-US" sz="2000" dirty="0" err="1" smtClean="0">
                <a:solidFill>
                  <a:prstClr val="black"/>
                </a:solidFill>
                <a:latin typeface="Arial" charset="0"/>
                <a:ea typeface="ＭＳ Ｐゴシック" charset="-128"/>
                <a:cs typeface="ＭＳ Ｐゴシック" charset="-128"/>
              </a:rPr>
              <a:t>rivelatore</a:t>
            </a:r>
            <a:endParaRPr lang="en-US" sz="2000" dirty="0" smtClean="0">
              <a:solidFill>
                <a:prstClr val="black"/>
              </a:solidFill>
              <a:latin typeface="Arial" charset="0"/>
              <a:ea typeface="ＭＳ Ｐゴシック" charset="-128"/>
              <a:cs typeface="ＭＳ Ｐゴシック" charset="-128"/>
            </a:endParaRPr>
          </a:p>
          <a:p>
            <a:pPr indent="266700">
              <a:buClr>
                <a:srgbClr val="FF0000"/>
              </a:buClr>
              <a:buFont typeface="+mj-lt"/>
              <a:buAutoNum type="arabicPeriod"/>
            </a:pPr>
            <a:endParaRPr lang="en-US" sz="2000" dirty="0" smtClean="0">
              <a:solidFill>
                <a:prstClr val="black"/>
              </a:solidFill>
              <a:latin typeface="Arial" charset="0"/>
              <a:ea typeface="ＭＳ Ｐゴシック" charset="-128"/>
              <a:cs typeface="ＭＳ Ｐゴシック" charset="-128"/>
            </a:endParaRPr>
          </a:p>
          <a:p>
            <a:pPr indent="266700">
              <a:buClr>
                <a:srgbClr val="FF0000"/>
              </a:buClr>
              <a:buFont typeface="+mj-lt"/>
              <a:buAutoNum type="arabicPeriod"/>
            </a:pPr>
            <a:r>
              <a:rPr lang="en-US" sz="2000" dirty="0" err="1" smtClean="0">
                <a:solidFill>
                  <a:prstClr val="black"/>
                </a:solidFill>
                <a:latin typeface="Arial" charset="0"/>
                <a:ea typeface="ＭＳ Ｐゴシック" charset="-128"/>
                <a:cs typeface="ＭＳ Ｐゴシック" charset="-128"/>
              </a:rPr>
              <a:t>Simulazione</a:t>
            </a:r>
            <a:r>
              <a:rPr lang="en-US" sz="2000" dirty="0" smtClean="0">
                <a:solidFill>
                  <a:prstClr val="black"/>
                </a:solidFill>
                <a:latin typeface="Arial" charset="0"/>
                <a:ea typeface="ＭＳ Ｐゴシック" charset="-128"/>
                <a:cs typeface="ＭＳ Ｐゴシック" charset="-128"/>
              </a:rPr>
              <a:t> </a:t>
            </a:r>
            <a:r>
              <a:rPr lang="en-US" sz="2000" b="1" dirty="0" err="1" smtClean="0">
                <a:solidFill>
                  <a:prstClr val="black"/>
                </a:solidFill>
                <a:latin typeface="Arial" charset="0"/>
                <a:ea typeface="ＭＳ Ｐゴシック" charset="-128"/>
                <a:cs typeface="ＭＳ Ｐゴシック" charset="-128"/>
              </a:rPr>
              <a:t>struttura</a:t>
            </a:r>
            <a:r>
              <a:rPr lang="en-US" sz="2000" b="1" dirty="0" smtClean="0">
                <a:solidFill>
                  <a:prstClr val="black"/>
                </a:solidFill>
                <a:latin typeface="Arial" charset="0"/>
                <a:ea typeface="ＭＳ Ｐゴシック" charset="-128"/>
                <a:cs typeface="ＭＳ Ｐゴシック" charset="-128"/>
              </a:rPr>
              <a:t> </a:t>
            </a:r>
            <a:r>
              <a:rPr lang="en-US" sz="2000" b="1" dirty="0" err="1" smtClean="0">
                <a:solidFill>
                  <a:prstClr val="black"/>
                </a:solidFill>
                <a:latin typeface="Arial" charset="0"/>
                <a:ea typeface="ＭＳ Ｐゴシック" charset="-128"/>
                <a:cs typeface="ＭＳ Ｐゴシック" charset="-128"/>
              </a:rPr>
              <a:t>meccanica</a:t>
            </a:r>
            <a:endParaRPr lang="en-US" sz="2400" b="1" dirty="0" smtClean="0">
              <a:solidFill>
                <a:prstClr val="black"/>
              </a:solidFill>
              <a:latin typeface="Arial" charset="0"/>
              <a:ea typeface="ＭＳ Ｐゴシック" charset="-128"/>
              <a:cs typeface="ＭＳ Ｐゴシック" charset="-128"/>
            </a:endParaRPr>
          </a:p>
          <a:p>
            <a:pPr marL="723900" lvl="1" indent="-266700">
              <a:buClr>
                <a:srgbClr val="3366FF"/>
              </a:buClr>
              <a:buSzPct val="120000"/>
              <a:buFont typeface="Wingdings" charset="2"/>
              <a:buChar char="§"/>
            </a:pPr>
            <a:r>
              <a:rPr lang="en-US" b="1" dirty="0" smtClean="0">
                <a:solidFill>
                  <a:prstClr val="black"/>
                </a:solidFill>
                <a:latin typeface="Arial" charset="0"/>
                <a:ea typeface="ＭＳ Ｐゴシック" charset="-128"/>
                <a:cs typeface="ＭＳ Ｐゴシック" charset="-128"/>
              </a:rPr>
              <a:t>10kE</a:t>
            </a:r>
            <a:r>
              <a:rPr lang="en-US" dirty="0" smtClean="0">
                <a:solidFill>
                  <a:prstClr val="black"/>
                </a:solidFill>
                <a:latin typeface="Arial" charset="0"/>
                <a:ea typeface="ＭＳ Ｐゴシック" charset="-128"/>
                <a:cs typeface="ＭＳ Ｐゴシック" charset="-128"/>
              </a:rPr>
              <a:t> per </a:t>
            </a:r>
            <a:r>
              <a:rPr lang="en-US" dirty="0" err="1" smtClean="0">
                <a:solidFill>
                  <a:prstClr val="black"/>
                </a:solidFill>
                <a:latin typeface="Arial" charset="0"/>
                <a:ea typeface="ＭＳ Ｐゴシック" charset="-128"/>
                <a:cs typeface="ＭＳ Ｐゴシック" charset="-128"/>
              </a:rPr>
              <a:t>calcoli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strutturali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presso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ditte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esperte</a:t>
            </a:r>
            <a:r>
              <a:rPr lang="en-US" dirty="0" smtClean="0">
                <a:solidFill>
                  <a:prstClr val="black"/>
                </a:solidFill>
                <a:latin typeface="Arial" charset="0"/>
                <a:ea typeface="ＭＳ Ｐゴシック" charset="-128"/>
                <a:cs typeface="ＭＳ Ｐゴシック" charset="-128"/>
              </a:rPr>
              <a:t> in </a:t>
            </a:r>
            <a:r>
              <a:rPr lang="en-US" dirty="0" err="1" smtClean="0">
                <a:solidFill>
                  <a:prstClr val="black"/>
                </a:solidFill>
                <a:latin typeface="Arial" charset="0"/>
                <a:ea typeface="ＭＳ Ｐゴシック" charset="-128"/>
                <a:cs typeface="ＭＳ Ｐゴシック" charset="-128"/>
              </a:rPr>
              <a:t>strutture</a:t>
            </a:r>
            <a:r>
              <a:rPr lang="en-US" dirty="0" smtClean="0">
                <a:solidFill>
                  <a:prstClr val="black"/>
                </a:solidFill>
                <a:latin typeface="Arial" charset="0"/>
                <a:ea typeface="ＭＳ Ｐゴシック" charset="-128"/>
                <a:cs typeface="ＭＳ Ｐゴシック" charset="-128"/>
              </a:rPr>
              <a:t> in </a:t>
            </a:r>
            <a:r>
              <a:rPr lang="en-US" dirty="0" err="1" smtClean="0">
                <a:solidFill>
                  <a:prstClr val="black"/>
                </a:solidFill>
                <a:latin typeface="Arial" charset="0"/>
                <a:ea typeface="ＭＳ Ｐゴシック" charset="-128"/>
                <a:cs typeface="ＭＳ Ｐゴシック" charset="-128"/>
              </a:rPr>
              <a:t>Fibra</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di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Carbonio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stabiliti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contatti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preliminari</a:t>
            </a:r>
            <a:r>
              <a:rPr lang="en-US" dirty="0" smtClean="0">
                <a:solidFill>
                  <a:prstClr val="black"/>
                </a:solidFill>
                <a:latin typeface="Arial" charset="0"/>
                <a:ea typeface="ＭＳ Ｐゴシック" charset="-128"/>
                <a:cs typeface="ＭＳ Ｐゴシック" charset="-128"/>
              </a:rPr>
              <a:t> con due </a:t>
            </a:r>
            <a:r>
              <a:rPr lang="en-US" dirty="0" err="1" smtClean="0">
                <a:solidFill>
                  <a:prstClr val="black"/>
                </a:solidFill>
                <a:latin typeface="Arial" charset="0"/>
                <a:ea typeface="ＭＳ Ｐゴシック" charset="-128"/>
                <a:cs typeface="ＭＳ Ｐゴシック" charset="-128"/>
              </a:rPr>
              <a:t>ditte</a:t>
            </a:r>
            <a:r>
              <a:rPr lang="en-US" dirty="0" smtClean="0">
                <a:solidFill>
                  <a:prstClr val="black"/>
                </a:solidFill>
                <a:latin typeface="Arial" charset="0"/>
                <a:ea typeface="ＭＳ Ｐゴシック" charset="-128"/>
                <a:cs typeface="ＭＳ Ｐゴシック" charset="-128"/>
              </a:rPr>
              <a:t>)</a:t>
            </a:r>
          </a:p>
          <a:p>
            <a:pPr marL="723900" lvl="1" indent="-266700">
              <a:buClr>
                <a:srgbClr val="3366FF"/>
              </a:buClr>
              <a:buSzPct val="120000"/>
              <a:buFont typeface="Wingdings" charset="2"/>
              <a:buChar char="§"/>
            </a:pPr>
            <a:r>
              <a:rPr lang="en-US" dirty="0" err="1" smtClean="0">
                <a:solidFill>
                  <a:prstClr val="black"/>
                </a:solidFill>
                <a:latin typeface="Arial" charset="0"/>
                <a:ea typeface="ＭＳ Ｐゴシック" charset="-128"/>
                <a:cs typeface="ＭＳ Ｐゴシック" charset="-128"/>
              </a:rPr>
              <a:t>Passo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necessario</a:t>
            </a:r>
            <a:r>
              <a:rPr lang="en-US" dirty="0" smtClean="0">
                <a:solidFill>
                  <a:prstClr val="black"/>
                </a:solidFill>
                <a:latin typeface="Arial" charset="0"/>
                <a:ea typeface="ＭＳ Ｐゴシック" charset="-128"/>
                <a:cs typeface="ＭＳ Ｐゴシック" charset="-128"/>
              </a:rPr>
              <a:t> per </a:t>
            </a:r>
            <a:r>
              <a:rPr lang="en-US" dirty="0" err="1" smtClean="0">
                <a:solidFill>
                  <a:prstClr val="black"/>
                </a:solidFill>
                <a:latin typeface="Arial" charset="0"/>
                <a:ea typeface="ＭＳ Ｐゴシック" charset="-128"/>
                <a:cs typeface="ＭＳ Ｐゴシック" charset="-128"/>
              </a:rPr>
              <a:t>il</a:t>
            </a:r>
            <a:r>
              <a:rPr lang="en-US" dirty="0" smtClean="0">
                <a:solidFill>
                  <a:prstClr val="black"/>
                </a:solidFill>
                <a:latin typeface="Arial" charset="0"/>
                <a:ea typeface="ＭＳ Ｐゴシック" charset="-128"/>
                <a:cs typeface="ＭＳ Ｐゴシック" charset="-128"/>
              </a:rPr>
              <a:t> TDR, </a:t>
            </a:r>
            <a:r>
              <a:rPr lang="en-US" dirty="0" err="1" smtClean="0">
                <a:solidFill>
                  <a:prstClr val="black"/>
                </a:solidFill>
                <a:latin typeface="Arial" charset="0"/>
                <a:ea typeface="ＭＳ Ｐゴシック" charset="-128"/>
                <a:cs typeface="ＭＳ Ｐゴシック" charset="-128"/>
              </a:rPr>
              <a:t>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preliminare</a:t>
            </a:r>
            <a:r>
              <a:rPr lang="en-US" dirty="0" smtClean="0">
                <a:solidFill>
                  <a:prstClr val="black"/>
                </a:solidFill>
                <a:latin typeface="Arial" charset="0"/>
                <a:ea typeface="ＭＳ Ｐゴシック" charset="-128"/>
                <a:cs typeface="ＭＳ Ｐゴシック" charset="-128"/>
              </a:rPr>
              <a:t> al </a:t>
            </a:r>
            <a:r>
              <a:rPr lang="en-US" dirty="0" err="1" smtClean="0">
                <a:solidFill>
                  <a:prstClr val="black"/>
                </a:solidFill>
                <a:latin typeface="Arial" charset="0"/>
                <a:ea typeface="ＭＳ Ｐゴシック" charset="-128"/>
                <a:cs typeface="ＭＳ Ｐゴシック" charset="-128"/>
              </a:rPr>
              <a:t>progetto</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esecutivo</a:t>
            </a:r>
            <a:endParaRPr lang="en-US" dirty="0" smtClean="0">
              <a:solidFill>
                <a:prstClr val="black"/>
              </a:solidFill>
              <a:latin typeface="Arial" charset="0"/>
              <a:ea typeface="ＭＳ Ｐゴシック" charset="-128"/>
              <a:cs typeface="ＭＳ Ｐゴシック" charset="-128"/>
            </a:endParaRPr>
          </a:p>
          <a:p>
            <a:pPr marL="723900" lvl="1" indent="-266700">
              <a:buClr>
                <a:srgbClr val="3366FF"/>
              </a:buClr>
              <a:buSzPct val="120000"/>
              <a:buFont typeface="Wingdings" charset="2"/>
              <a:buChar char="§"/>
            </a:pPr>
            <a:r>
              <a:rPr lang="en-US" dirty="0" smtClean="0">
                <a:solidFill>
                  <a:prstClr val="black"/>
                </a:solidFill>
                <a:latin typeface="Arial" charset="0"/>
                <a:ea typeface="ＭＳ Ｐゴシック" charset="-128"/>
                <a:cs typeface="ＭＳ Ｐゴシック" charset="-128"/>
              </a:rPr>
              <a:t>Per lo studio </a:t>
            </a:r>
            <a:r>
              <a:rPr lang="en-US" dirty="0" err="1" smtClean="0">
                <a:solidFill>
                  <a:prstClr val="black"/>
                </a:solidFill>
                <a:latin typeface="Arial" charset="0"/>
                <a:ea typeface="ＭＳ Ｐゴシック" charset="-128"/>
                <a:cs typeface="ＭＳ Ｐゴシック" charset="-128"/>
              </a:rPr>
              <a:t>operativo</a:t>
            </a:r>
            <a:r>
              <a:rPr lang="en-US" dirty="0" smtClean="0">
                <a:solidFill>
                  <a:prstClr val="black"/>
                </a:solidFill>
                <a:latin typeface="Arial" charset="0"/>
                <a:ea typeface="ＭＳ Ｐゴシック" charset="-128"/>
                <a:cs typeface="ＭＳ Ｐゴシック" charset="-128"/>
              </a:rPr>
              <a:t> (post-TDR),</a:t>
            </a:r>
            <a:r>
              <a:rPr lang="en-US" dirty="0" smtClean="0">
                <a:solidFill>
                  <a:prstClr val="black"/>
                </a:solidFill>
                <a:latin typeface="Arial" charset="0"/>
                <a:ea typeface="ＭＳ Ｐゴシック" charset="-128"/>
                <a:cs typeface="ＭＳ Ｐゴシック" charset="-128"/>
              </a:rPr>
              <a:t> (</a:t>
            </a:r>
            <a:r>
              <a:rPr lang="en-US" b="1" dirty="0" smtClean="0">
                <a:solidFill>
                  <a:prstClr val="black"/>
                </a:solidFill>
                <a:latin typeface="Arial" charset="0"/>
                <a:ea typeface="ＭＳ Ｐゴシック" charset="-128"/>
                <a:cs typeface="ＭＳ Ｐゴシック" charset="-128"/>
              </a:rPr>
              <a:t>SE non </a:t>
            </a:r>
            <a:r>
              <a:rPr lang="en-US" b="1" dirty="0" err="1" smtClean="0">
                <a:solidFill>
                  <a:prstClr val="black"/>
                </a:solidFill>
                <a:latin typeface="Arial" charset="0"/>
                <a:ea typeface="ＭＳ Ｐゴシック" charset="-128"/>
                <a:cs typeface="ＭＳ Ｐゴシック" charset="-128"/>
              </a:rPr>
              <a:t>si</a:t>
            </a:r>
            <a:r>
              <a:rPr lang="en-US" b="1" dirty="0" smtClean="0">
                <a:solidFill>
                  <a:prstClr val="black"/>
                </a:solidFill>
                <a:latin typeface="Arial" charset="0"/>
                <a:ea typeface="ＭＳ Ｐゴシック" charset="-128"/>
                <a:cs typeface="ＭＳ Ｐゴシック" charset="-128"/>
              </a:rPr>
              <a:t> </a:t>
            </a:r>
            <a:r>
              <a:rPr lang="en-US" b="1" dirty="0" err="1" smtClean="0">
                <a:solidFill>
                  <a:prstClr val="black"/>
                </a:solidFill>
                <a:latin typeface="Arial" charset="0"/>
                <a:ea typeface="ＭＳ Ｐゴシック" charset="-128"/>
                <a:cs typeface="ＭＳ Ｐゴシック" charset="-128"/>
              </a:rPr>
              <a:t>riusciranno</a:t>
            </a:r>
            <a:r>
              <a:rPr lang="en-US" b="1" dirty="0" smtClean="0">
                <a:solidFill>
                  <a:prstClr val="black"/>
                </a:solidFill>
                <a:latin typeface="Arial" charset="0"/>
                <a:ea typeface="ＭＳ Ｐゴシック" charset="-128"/>
                <a:cs typeface="ＭＳ Ｐゴシック" charset="-128"/>
              </a:rPr>
              <a:t> a </a:t>
            </a:r>
            <a:r>
              <a:rPr lang="en-US" b="1" dirty="0" err="1" smtClean="0">
                <a:solidFill>
                  <a:prstClr val="black"/>
                </a:solidFill>
                <a:latin typeface="Arial" charset="0"/>
                <a:ea typeface="ＭＳ Ｐゴシック" charset="-128"/>
                <a:cs typeface="ＭＳ Ｐゴシック" charset="-128"/>
              </a:rPr>
              <a:t>reperire</a:t>
            </a:r>
            <a:r>
              <a:rPr lang="en-US" b="1" dirty="0" smtClean="0">
                <a:solidFill>
                  <a:prstClr val="black"/>
                </a:solidFill>
                <a:latin typeface="Arial" charset="0"/>
                <a:ea typeface="ＭＳ Ｐゴシック" charset="-128"/>
                <a:cs typeface="ＭＳ Ｐゴシック" charset="-128"/>
              </a:rPr>
              <a:t> </a:t>
            </a:r>
            <a:r>
              <a:rPr lang="en-US" b="1" dirty="0" err="1" smtClean="0">
                <a:solidFill>
                  <a:prstClr val="black"/>
                </a:solidFill>
                <a:latin typeface="Arial" charset="0"/>
                <a:ea typeface="ＭＳ Ｐゴシック" charset="-128"/>
                <a:cs typeface="ＭＳ Ｐゴシック" charset="-128"/>
              </a:rPr>
              <a:t>risorse</a:t>
            </a:r>
            <a:r>
              <a:rPr lang="en-US" b="1" dirty="0" smtClean="0">
                <a:solidFill>
                  <a:prstClr val="black"/>
                </a:solidFill>
                <a:latin typeface="Arial" charset="0"/>
                <a:ea typeface="ＭＳ Ｐゴシック" charset="-128"/>
                <a:cs typeface="ＭＳ Ｐゴシック" charset="-128"/>
              </a:rPr>
              <a:t> interne) </a:t>
            </a:r>
            <a:r>
              <a:rPr lang="en-US" dirty="0" err="1" smtClean="0">
                <a:solidFill>
                  <a:prstClr val="black"/>
                </a:solidFill>
                <a:latin typeface="Arial" charset="0"/>
                <a:ea typeface="ＭＳ Ｐゴシック" charset="-128"/>
                <a:cs typeface="ＭＳ Ｐゴシック" charset="-128"/>
              </a:rPr>
              <a:t>necessari</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probabilmente</a:t>
            </a:r>
            <a:r>
              <a:rPr lang="en-US" dirty="0" smtClean="0">
                <a:solidFill>
                  <a:prstClr val="black"/>
                </a:solidFill>
                <a:latin typeface="Arial" charset="0"/>
                <a:ea typeface="ＭＳ Ｐゴシック" charset="-128"/>
                <a:cs typeface="ＭＳ Ｐゴシック" charset="-128"/>
              </a:rPr>
              <a:t> </a:t>
            </a:r>
            <a:r>
              <a:rPr lang="en-US" dirty="0" err="1" smtClean="0">
                <a:solidFill>
                  <a:prstClr val="black"/>
                </a:solidFill>
                <a:latin typeface="Arial" charset="0"/>
                <a:ea typeface="ＭＳ Ｐゴシック" charset="-128"/>
                <a:cs typeface="ＭＳ Ｐゴシック" charset="-128"/>
              </a:rPr>
              <a:t>altri</a:t>
            </a:r>
            <a:r>
              <a:rPr lang="en-US" dirty="0" smtClean="0">
                <a:solidFill>
                  <a:prstClr val="black"/>
                </a:solidFill>
                <a:latin typeface="Arial" charset="0"/>
                <a:ea typeface="ＭＳ Ｐゴシック" charset="-128"/>
                <a:cs typeface="ＭＳ Ｐゴシック" charset="-128"/>
              </a:rPr>
              <a:t> </a:t>
            </a:r>
            <a:r>
              <a:rPr lang="en-US" b="1" dirty="0" smtClean="0">
                <a:solidFill>
                  <a:prstClr val="black"/>
                </a:solidFill>
                <a:latin typeface="Arial" charset="0"/>
                <a:ea typeface="ＭＳ Ｐゴシック" charset="-128"/>
                <a:cs typeface="ＭＳ Ｐゴシック" charset="-128"/>
              </a:rPr>
              <a:t>30</a:t>
            </a:r>
            <a:r>
              <a:rPr lang="en-US" b="1" dirty="0" smtClean="0">
                <a:solidFill>
                  <a:prstClr val="black"/>
                </a:solidFill>
                <a:latin typeface="Arial" charset="0"/>
                <a:ea typeface="ＭＳ Ｐゴシック" charset="-128"/>
                <a:cs typeface="ＭＳ Ｐゴシック" charset="-128"/>
              </a:rPr>
              <a:t>-40kE (non </a:t>
            </a:r>
            <a:r>
              <a:rPr lang="en-US" b="1" dirty="0" err="1" smtClean="0">
                <a:solidFill>
                  <a:prstClr val="black"/>
                </a:solidFill>
                <a:latin typeface="Arial" charset="0"/>
                <a:ea typeface="ＭＳ Ｐゴシック" charset="-128"/>
                <a:cs typeface="ＭＳ Ｐゴシック" charset="-128"/>
              </a:rPr>
              <a:t>richiesti</a:t>
            </a:r>
            <a:r>
              <a:rPr lang="en-US" b="1" dirty="0" smtClean="0">
                <a:solidFill>
                  <a:prstClr val="black"/>
                </a:solidFill>
                <a:latin typeface="Arial" charset="0"/>
                <a:ea typeface="ＭＳ Ｐゴシック" charset="-128"/>
                <a:cs typeface="ＭＳ Ｐゴシック" charset="-128"/>
              </a:rPr>
              <a:t> per </a:t>
            </a:r>
            <a:r>
              <a:rPr lang="en-US" b="1" dirty="0" err="1" smtClean="0">
                <a:solidFill>
                  <a:prstClr val="black"/>
                </a:solidFill>
                <a:latin typeface="Arial" charset="0"/>
                <a:ea typeface="ＭＳ Ｐゴシック" charset="-128"/>
                <a:cs typeface="ＭＳ Ｐゴシック" charset="-128"/>
              </a:rPr>
              <a:t>ora</a:t>
            </a:r>
            <a:r>
              <a:rPr lang="en-US" b="1" dirty="0" smtClean="0">
                <a:solidFill>
                  <a:prstClr val="black"/>
                </a:solidFill>
                <a:latin typeface="Arial" charset="0"/>
                <a:ea typeface="ＭＳ Ｐゴシック" charset="-128"/>
                <a:cs typeface="ＭＳ Ｐゴシック" charset="-128"/>
              </a:rPr>
              <a:t>)</a:t>
            </a:r>
            <a:endParaRPr lang="en-US" sz="2400" b="1" dirty="0" smtClean="0">
              <a:solidFill>
                <a:prstClr val="black"/>
              </a:solidFill>
              <a:latin typeface="Arial" charset="0"/>
              <a:ea typeface="ＭＳ Ｐゴシック" charset="-128"/>
              <a:cs typeface="ＭＳ Ｐゴシック" charset="-128"/>
            </a:endParaRPr>
          </a:p>
          <a:p>
            <a:pPr indent="266700">
              <a:buClr>
                <a:srgbClr val="FF0000"/>
              </a:buClr>
              <a:buFont typeface="+mj-lt"/>
              <a:buAutoNum type="arabicPeriod"/>
            </a:pPr>
            <a:endParaRPr lang="en-US" sz="2400" dirty="0" smtClean="0">
              <a:solidFill>
                <a:prstClr val="black"/>
              </a:solidFill>
              <a:latin typeface="Arial" charset="0"/>
              <a:ea typeface="ＭＳ Ｐゴシック" charset="-128"/>
              <a:cs typeface="ＭＳ Ｐゴシック" charset="-128"/>
            </a:endParaRPr>
          </a:p>
          <a:p>
            <a:pPr indent="266700">
              <a:buClr>
                <a:srgbClr val="FF0000"/>
              </a:buClr>
            </a:pPr>
            <a:endParaRPr lang="en-US" sz="2400" i="1" dirty="0" smtClean="0">
              <a:solidFill>
                <a:prstClr val="black"/>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3825" y="67735"/>
            <a:ext cx="8839200" cy="567265"/>
          </a:xfrm>
        </p:spPr>
        <p:txBody>
          <a:bodyPr>
            <a:noAutofit/>
          </a:bodyPr>
          <a:lstStyle/>
          <a:p>
            <a:pPr eaLnBrk="1" hangingPunct="1"/>
            <a:r>
              <a:rPr lang="en-US" sz="3600" i="1" dirty="0" err="1" smtClean="0">
                <a:solidFill>
                  <a:srgbClr val="3366FF"/>
                </a:solidFill>
                <a:ea typeface="ＭＳ Ｐゴシック" charset="-128"/>
                <a:cs typeface="ＭＳ Ｐゴシック" charset="-128"/>
              </a:rPr>
              <a:t>Attività</a:t>
            </a:r>
            <a:r>
              <a:rPr lang="en-US" sz="3600" i="1" dirty="0" smtClean="0">
                <a:solidFill>
                  <a:srgbClr val="3366FF"/>
                </a:solidFill>
                <a:ea typeface="ＭＳ Ｐゴシック" charset="-128"/>
                <a:cs typeface="ＭＳ Ｐゴシック" charset="-128"/>
              </a:rPr>
              <a:t> &amp; </a:t>
            </a:r>
            <a:r>
              <a:rPr lang="en-US" sz="3600" i="1" dirty="0" err="1" smtClean="0">
                <a:solidFill>
                  <a:srgbClr val="3366FF"/>
                </a:solidFill>
                <a:ea typeface="ＭＳ Ｐゴシック" charset="-128"/>
                <a:cs typeface="ＭＳ Ｐゴシック" charset="-128"/>
              </a:rPr>
              <a:t>Richieste</a:t>
            </a:r>
            <a:r>
              <a:rPr lang="en-US" sz="3600" i="1" dirty="0" smtClean="0">
                <a:solidFill>
                  <a:srgbClr val="3366FF"/>
                </a:solidFill>
                <a:ea typeface="ＭＳ Ｐゴシック" charset="-128"/>
                <a:cs typeface="ＭＳ Ｐゴシック" charset="-128"/>
              </a:rPr>
              <a:t> 2011</a:t>
            </a: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26</a:t>
            </a:fld>
            <a:endParaRPr lang="en-US"/>
          </a:p>
        </p:txBody>
      </p:sp>
      <p:sp>
        <p:nvSpPr>
          <p:cNvPr id="12" name="TextBox 11"/>
          <p:cNvSpPr txBox="1"/>
          <p:nvPr/>
        </p:nvSpPr>
        <p:spPr>
          <a:xfrm>
            <a:off x="495300" y="1028700"/>
            <a:ext cx="8216900" cy="5324535"/>
          </a:xfrm>
          <a:prstGeom prst="rect">
            <a:avLst/>
          </a:prstGeom>
          <a:noFill/>
        </p:spPr>
        <p:txBody>
          <a:bodyPr wrap="square" rtlCol="0">
            <a:spAutoFit/>
          </a:bodyPr>
          <a:lstStyle/>
          <a:p>
            <a:pPr indent="266700">
              <a:buClr>
                <a:srgbClr val="FF0000"/>
              </a:buClr>
              <a:buFont typeface="+mj-lt"/>
              <a:buAutoNum type="arabicPeriod" startAt="3"/>
            </a:pPr>
            <a:r>
              <a:rPr lang="it-IT" sz="2000" dirty="0" smtClean="0">
                <a:solidFill>
                  <a:prstClr val="black"/>
                </a:solidFill>
                <a:latin typeface="Arial" charset="0"/>
                <a:ea typeface="ＭＳ Ｐゴシック" charset="-128"/>
                <a:cs typeface="ＭＳ Ｐゴシック" charset="-128"/>
              </a:rPr>
              <a:t> </a:t>
            </a:r>
            <a:r>
              <a:rPr lang="it-IT" sz="2000" b="1" dirty="0" err="1" smtClean="0">
                <a:solidFill>
                  <a:prstClr val="black"/>
                </a:solidFill>
                <a:latin typeface="Arial" charset="0"/>
                <a:ea typeface="ＭＳ Ｐゴシック" charset="-128"/>
                <a:cs typeface="ＭＳ Ｐゴシック" charset="-128"/>
              </a:rPr>
              <a:t>R&amp;D</a:t>
            </a:r>
            <a:r>
              <a:rPr lang="it-IT" sz="2000" dirty="0" smtClean="0">
                <a:solidFill>
                  <a:prstClr val="black"/>
                </a:solidFill>
                <a:latin typeface="Arial" charset="0"/>
                <a:ea typeface="ＭＳ Ｐゴシック" charset="-128"/>
                <a:cs typeface="ＭＳ Ｐゴシック" charset="-128"/>
              </a:rPr>
              <a:t> </a:t>
            </a:r>
            <a:r>
              <a:rPr lang="it-IT" sz="2000" b="1" dirty="0" smtClean="0">
                <a:solidFill>
                  <a:prstClr val="black"/>
                </a:solidFill>
                <a:latin typeface="Arial" charset="0"/>
                <a:ea typeface="ＭＳ Ｐゴシック" charset="-128"/>
                <a:cs typeface="ＭＳ Ｐゴシック" charset="-128"/>
              </a:rPr>
              <a:t>su Cluster </a:t>
            </a:r>
            <a:r>
              <a:rPr lang="it-IT" sz="2000" b="1" dirty="0" err="1" smtClean="0">
                <a:solidFill>
                  <a:prstClr val="black"/>
                </a:solidFill>
                <a:latin typeface="Arial" charset="0"/>
                <a:ea typeface="ＭＳ Ｐゴシック" charset="-128"/>
                <a:cs typeface="ＭＳ Ｐゴシック" charset="-128"/>
              </a:rPr>
              <a:t>Counting</a:t>
            </a:r>
            <a:r>
              <a:rPr lang="it-IT" sz="2000" b="1" dirty="0" smtClean="0">
                <a:solidFill>
                  <a:prstClr val="black"/>
                </a:solidFill>
                <a:latin typeface="Arial" charset="0"/>
                <a:ea typeface="ＭＳ Ｐゴシック" charset="-128"/>
                <a:cs typeface="ＭＳ Ｐゴシック" charset="-128"/>
              </a:rPr>
              <a:t> </a:t>
            </a:r>
            <a:r>
              <a:rPr lang="it-IT" sz="2000" dirty="0" smtClean="0">
                <a:solidFill>
                  <a:prstClr val="black"/>
                </a:solidFill>
                <a:latin typeface="Arial" charset="0"/>
                <a:ea typeface="ＭＳ Ｐゴシック" charset="-128"/>
                <a:cs typeface="ＭＳ Ｐゴシック" charset="-128"/>
              </a:rPr>
              <a:t>per la misura del </a:t>
            </a:r>
            <a:r>
              <a:rPr lang="it-IT" sz="2000" dirty="0" err="1" smtClean="0">
                <a:solidFill>
                  <a:prstClr val="black"/>
                </a:solidFill>
                <a:latin typeface="Arial" charset="0"/>
                <a:ea typeface="ＭＳ Ｐゴシック" charset="-128"/>
                <a:cs typeface="ＭＳ Ｐゴシック" charset="-128"/>
              </a:rPr>
              <a:t>d</a:t>
            </a:r>
            <a:r>
              <a:rPr lang="it-IT" sz="2000" i="1" dirty="0" err="1" smtClean="0">
                <a:solidFill>
                  <a:prstClr val="black"/>
                </a:solidFill>
                <a:latin typeface="Arial" charset="0"/>
                <a:ea typeface="ＭＳ Ｐゴシック" charset="-128"/>
                <a:cs typeface="ＭＳ Ｐゴシック" charset="-128"/>
              </a:rPr>
              <a:t>E</a:t>
            </a:r>
            <a:r>
              <a:rPr lang="it-IT" sz="2000" dirty="0" smtClean="0">
                <a:solidFill>
                  <a:prstClr val="black"/>
                </a:solidFill>
                <a:latin typeface="Arial" charset="0"/>
                <a:ea typeface="ＭＳ Ｐゴシック" charset="-128"/>
                <a:cs typeface="ＭＳ Ｐゴシック" charset="-128"/>
              </a:rPr>
              <a:t>/</a:t>
            </a:r>
            <a:r>
              <a:rPr lang="it-IT" sz="2000" dirty="0" err="1" smtClean="0">
                <a:solidFill>
                  <a:prstClr val="black"/>
                </a:solidFill>
                <a:latin typeface="Arial" charset="0"/>
                <a:ea typeface="ＭＳ Ｐゴシック" charset="-128"/>
                <a:cs typeface="ＭＳ Ｐゴシック" charset="-128"/>
              </a:rPr>
              <a:t>d</a:t>
            </a:r>
            <a:r>
              <a:rPr lang="it-IT" sz="2000" i="1" dirty="0" err="1" smtClean="0">
                <a:solidFill>
                  <a:prstClr val="black"/>
                </a:solidFill>
                <a:latin typeface="Arial" charset="0"/>
                <a:ea typeface="ＭＳ Ｐゴシック" charset="-128"/>
                <a:cs typeface="ＭＳ Ｐゴシック" charset="-128"/>
              </a:rPr>
              <a:t>x</a:t>
            </a:r>
            <a:r>
              <a:rPr lang="it-IT" sz="2000" dirty="0" smtClean="0">
                <a:solidFill>
                  <a:prstClr val="black"/>
                </a:solidFill>
                <a:latin typeface="Arial" charset="0"/>
                <a:ea typeface="ＭＳ Ｐゴシック" charset="-128"/>
                <a:cs typeface="ＭＳ Ｐゴシック" charset="-128"/>
              </a:rPr>
              <a:t> della camera.</a:t>
            </a:r>
          </a:p>
          <a:p>
            <a:pPr lvl="1" indent="266700">
              <a:buClr>
                <a:srgbClr val="0000FF"/>
              </a:buClr>
              <a:buFont typeface="Wingdings" charset="2"/>
              <a:buChar char="§"/>
            </a:pPr>
            <a:r>
              <a:rPr lang="it-IT" sz="2000" dirty="0" smtClean="0">
                <a:solidFill>
                  <a:prstClr val="black"/>
                </a:solidFill>
                <a:latin typeface="Arial" charset="0"/>
                <a:ea typeface="ＭＳ Ｐゴシック" charset="-128"/>
                <a:cs typeface="ＭＳ Ｐゴシック" charset="-128"/>
              </a:rPr>
              <a:t>E’ una prosecuzione dell’attività iniziata nel 2010 e prevede un TB alla BTF. Il programma di </a:t>
            </a:r>
            <a:r>
              <a:rPr lang="it-IT" sz="2000" dirty="0" err="1" smtClean="0">
                <a:solidFill>
                  <a:prstClr val="black"/>
                </a:solidFill>
                <a:latin typeface="Arial" charset="0"/>
                <a:ea typeface="ＭＳ Ｐゴシック" charset="-128"/>
                <a:cs typeface="ＭＳ Ｐゴシック" charset="-128"/>
              </a:rPr>
              <a:t>R&amp;D</a:t>
            </a:r>
            <a:r>
              <a:rPr lang="it-IT" sz="2000" dirty="0" smtClean="0">
                <a:solidFill>
                  <a:prstClr val="black"/>
                </a:solidFill>
                <a:latin typeface="Arial" charset="0"/>
                <a:ea typeface="ＭＳ Ｐゴシック" charset="-128"/>
                <a:cs typeface="ＭＳ Ｐゴシック" charset="-128"/>
              </a:rPr>
              <a:t> si basa su due punti principali:</a:t>
            </a:r>
          </a:p>
          <a:p>
            <a:pPr lvl="2" indent="266700">
              <a:buClr>
                <a:srgbClr val="0000FF"/>
              </a:buClr>
              <a:buFont typeface="+mj-lt"/>
              <a:buAutoNum type="alphaLcParenR"/>
            </a:pPr>
            <a:r>
              <a:rPr lang="it-IT" sz="2000" dirty="0" smtClean="0">
                <a:solidFill>
                  <a:prstClr val="black"/>
                </a:solidFill>
                <a:latin typeface="Arial" charset="0"/>
                <a:ea typeface="ＭＳ Ｐゴシック" charset="-128"/>
                <a:cs typeface="ＭＳ Ｐゴシック" charset="-128"/>
              </a:rPr>
              <a:t>Investigare la fattibilità del metodo dal punto di vista dell’elettronica di </a:t>
            </a:r>
            <a:r>
              <a:rPr lang="it-IT" sz="2000" dirty="0" err="1" smtClean="0">
                <a:solidFill>
                  <a:prstClr val="black"/>
                </a:solidFill>
                <a:latin typeface="Arial" charset="0"/>
                <a:ea typeface="ＭＳ Ｐゴシック" charset="-128"/>
                <a:cs typeface="ＭＳ Ｐゴシック" charset="-128"/>
              </a:rPr>
              <a:t>front-end</a:t>
            </a:r>
            <a:r>
              <a:rPr lang="it-IT" sz="2000" dirty="0" smtClean="0">
                <a:solidFill>
                  <a:prstClr val="black"/>
                </a:solidFill>
                <a:latin typeface="Arial" charset="0"/>
                <a:ea typeface="ＭＳ Ｐゴシック" charset="-128"/>
                <a:cs typeface="ＭＳ Ｐゴシック" charset="-128"/>
              </a:rPr>
              <a:t> con soluzioni utilizzabili per la strumentazione della camera a deriva. Allo scopo verranno realizzate camere a singola cella quadrata a catodo continuo con lunghezza inferiore ai 50 cm eliminando, in tal modo, gli effetti spuri legati al rivelatore.</a:t>
            </a:r>
          </a:p>
          <a:p>
            <a:pPr lvl="2" indent="266700">
              <a:buClr>
                <a:srgbClr val="0000FF"/>
              </a:buClr>
              <a:buFont typeface="+mj-lt"/>
              <a:buAutoNum type="alphaLcParenR"/>
            </a:pPr>
            <a:r>
              <a:rPr lang="it-IT" sz="2000" dirty="0" smtClean="0">
                <a:solidFill>
                  <a:prstClr val="black"/>
                </a:solidFill>
                <a:latin typeface="Arial" charset="0"/>
                <a:ea typeface="ＭＳ Ｐゴシック" charset="-128"/>
                <a:cs typeface="ＭＳ Ｐゴシック" charset="-128"/>
              </a:rPr>
              <a:t>Investigare le problematiche relative al rivelatore reale che sono riassumibili in due punti : </a:t>
            </a:r>
          </a:p>
          <a:p>
            <a:pPr lvl="3" indent="266700">
              <a:buClr>
                <a:srgbClr val="0000FF"/>
              </a:buClr>
              <a:buFont typeface="Arial"/>
              <a:buChar char="•"/>
            </a:pPr>
            <a:r>
              <a:rPr lang="it-IT" sz="2000" dirty="0" smtClean="0">
                <a:solidFill>
                  <a:prstClr val="black"/>
                </a:solidFill>
                <a:latin typeface="Arial" charset="0"/>
                <a:ea typeface="ＭＳ Ｐゴシック" charset="-128"/>
                <a:cs typeface="ＭＳ Ｐゴシック" charset="-128"/>
              </a:rPr>
              <a:t>Lunghezza del rivelatore (riflessioni che possono generare falsi conteggi)</a:t>
            </a:r>
          </a:p>
          <a:p>
            <a:pPr lvl="3" indent="266700">
              <a:buClr>
                <a:srgbClr val="0000FF"/>
              </a:buClr>
              <a:buFont typeface="Arial"/>
              <a:buChar char="•"/>
            </a:pPr>
            <a:r>
              <a:rPr lang="it-IT" sz="2000" dirty="0" smtClean="0">
                <a:solidFill>
                  <a:prstClr val="black"/>
                </a:solidFill>
                <a:latin typeface="Arial" charset="0"/>
                <a:ea typeface="ＭＳ Ｐゴシック" charset="-128"/>
                <a:cs typeface="ＭＳ Ｐゴシック" charset="-128"/>
              </a:rPr>
              <a:t>Struttura del rivelatore stesso (fili di campo invece di un catodo continuo)</a:t>
            </a:r>
          </a:p>
          <a:p>
            <a:pPr marL="901700" lvl="3">
              <a:buClr>
                <a:srgbClr val="0000FF"/>
              </a:buClr>
            </a:pPr>
            <a:r>
              <a:rPr lang="it-IT" sz="2000" dirty="0" smtClean="0">
                <a:solidFill>
                  <a:prstClr val="black"/>
                </a:solidFill>
                <a:latin typeface="Arial" charset="0"/>
                <a:ea typeface="ＭＳ Ｐゴシック" charset="-128"/>
                <a:cs typeface="ＭＳ Ｐゴシック" charset="-128"/>
              </a:rPr>
              <a:t>Per investigare questi effetti verrà realizzata una camera con 24 celle quadrate di circa 1.5m di lunghezza.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8925" y="220135"/>
            <a:ext cx="7851775" cy="567265"/>
          </a:xfrm>
        </p:spPr>
        <p:txBody>
          <a:bodyPr>
            <a:noAutofit/>
          </a:bodyPr>
          <a:lstStyle/>
          <a:p>
            <a:pPr eaLnBrk="1" hangingPunct="1"/>
            <a:r>
              <a:rPr lang="en-US" sz="3600" i="1" dirty="0" err="1" smtClean="0">
                <a:solidFill>
                  <a:srgbClr val="3366FF"/>
                </a:solidFill>
                <a:ea typeface="ＭＳ Ｐゴシック" charset="-128"/>
                <a:cs typeface="ＭＳ Ｐゴシック" charset="-128"/>
              </a:rPr>
              <a:t>Attività</a:t>
            </a:r>
            <a:r>
              <a:rPr lang="en-US" sz="3600" i="1" dirty="0" smtClean="0">
                <a:solidFill>
                  <a:srgbClr val="3366FF"/>
                </a:solidFill>
                <a:ea typeface="ＭＳ Ｐゴシック" charset="-128"/>
                <a:cs typeface="ＭＳ Ｐゴシック" charset="-128"/>
              </a:rPr>
              <a:t> &amp; </a:t>
            </a:r>
            <a:r>
              <a:rPr lang="en-US" sz="3600" i="1" dirty="0" err="1" smtClean="0">
                <a:solidFill>
                  <a:srgbClr val="3366FF"/>
                </a:solidFill>
                <a:ea typeface="ＭＳ Ｐゴシック" charset="-128"/>
                <a:cs typeface="ＭＳ Ｐゴシック" charset="-128"/>
              </a:rPr>
              <a:t>Richieste</a:t>
            </a:r>
            <a:r>
              <a:rPr lang="en-US" sz="3600" i="1" dirty="0" smtClean="0">
                <a:solidFill>
                  <a:srgbClr val="3366FF"/>
                </a:solidFill>
                <a:ea typeface="ＭＳ Ｐゴシック" charset="-128"/>
                <a:cs typeface="ＭＳ Ｐゴシック" charset="-128"/>
              </a:rPr>
              <a:t> 2011</a:t>
            </a: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27</a:t>
            </a:fld>
            <a:endParaRPr lang="en-US"/>
          </a:p>
        </p:txBody>
      </p:sp>
      <p:sp>
        <p:nvSpPr>
          <p:cNvPr id="12" name="TextBox 11"/>
          <p:cNvSpPr txBox="1"/>
          <p:nvPr/>
        </p:nvSpPr>
        <p:spPr>
          <a:xfrm>
            <a:off x="596900" y="1041400"/>
            <a:ext cx="8216900" cy="4678204"/>
          </a:xfrm>
          <a:prstGeom prst="rect">
            <a:avLst/>
          </a:prstGeom>
          <a:noFill/>
        </p:spPr>
        <p:txBody>
          <a:bodyPr wrap="square" rtlCol="0">
            <a:spAutoFit/>
          </a:bodyPr>
          <a:lstStyle/>
          <a:p>
            <a:pPr indent="266700">
              <a:buClr>
                <a:srgbClr val="FF0000"/>
              </a:buClr>
              <a:buFont typeface="+mj-lt"/>
              <a:buAutoNum type="arabicPeriod" startAt="3"/>
            </a:pPr>
            <a:r>
              <a:rPr lang="it-IT" sz="2000" dirty="0" smtClean="0">
                <a:solidFill>
                  <a:prstClr val="black"/>
                </a:solidFill>
                <a:latin typeface="Arial" charset="0"/>
                <a:ea typeface="ＭＳ Ｐゴシック" charset="-128"/>
                <a:cs typeface="ＭＳ Ｐゴシック" charset="-128"/>
              </a:rPr>
              <a:t> </a:t>
            </a:r>
            <a:r>
              <a:rPr lang="it-IT" sz="2000" b="1" dirty="0" err="1" smtClean="0">
                <a:solidFill>
                  <a:prstClr val="black"/>
                </a:solidFill>
                <a:latin typeface="Arial" charset="0"/>
                <a:ea typeface="ＭＳ Ｐゴシック" charset="-128"/>
                <a:cs typeface="ＭＳ Ｐゴシック" charset="-128"/>
              </a:rPr>
              <a:t>R&amp;D</a:t>
            </a:r>
            <a:r>
              <a:rPr lang="it-IT" sz="2000" dirty="0" smtClean="0">
                <a:solidFill>
                  <a:prstClr val="black"/>
                </a:solidFill>
                <a:latin typeface="Arial" charset="0"/>
                <a:ea typeface="ＭＳ Ｐゴシック" charset="-128"/>
                <a:cs typeface="ＭＳ Ｐゴシック" charset="-128"/>
              </a:rPr>
              <a:t> </a:t>
            </a:r>
            <a:r>
              <a:rPr lang="it-IT" sz="2000" b="1" dirty="0" smtClean="0">
                <a:solidFill>
                  <a:prstClr val="black"/>
                </a:solidFill>
                <a:latin typeface="Arial" charset="0"/>
                <a:ea typeface="ＭＳ Ｐゴシック" charset="-128"/>
                <a:cs typeface="ＭＳ Ｐゴシック" charset="-128"/>
              </a:rPr>
              <a:t>su Cluster </a:t>
            </a:r>
            <a:r>
              <a:rPr lang="it-IT" sz="2000" b="1" dirty="0" err="1" smtClean="0">
                <a:solidFill>
                  <a:prstClr val="black"/>
                </a:solidFill>
                <a:latin typeface="Arial" charset="0"/>
                <a:ea typeface="ＭＳ Ｐゴシック" charset="-128"/>
                <a:cs typeface="ＭＳ Ｐゴシック" charset="-128"/>
              </a:rPr>
              <a:t>Counting</a:t>
            </a:r>
            <a:r>
              <a:rPr lang="it-IT" sz="2000" b="1" dirty="0" smtClean="0">
                <a:solidFill>
                  <a:prstClr val="black"/>
                </a:solidFill>
                <a:latin typeface="Arial" charset="0"/>
                <a:ea typeface="ＭＳ Ｐゴシック" charset="-128"/>
                <a:cs typeface="ＭＳ Ｐゴシック" charset="-128"/>
              </a:rPr>
              <a:t> </a:t>
            </a:r>
            <a:r>
              <a:rPr lang="en-US" sz="2000" b="1" dirty="0" err="1" smtClean="0">
                <a:solidFill>
                  <a:prstClr val="black"/>
                </a:solidFill>
                <a:latin typeface="Arial" charset="0"/>
                <a:ea typeface="ＭＳ Ｐゴシック" charset="-128"/>
                <a:cs typeface="ＭＳ Ｐゴシック" charset="-128"/>
                <a:sym typeface="Wingdings"/>
              </a:rPr>
              <a:t></a:t>
            </a:r>
            <a:r>
              <a:rPr lang="en-US" sz="2000" b="1" dirty="0" smtClean="0">
                <a:solidFill>
                  <a:prstClr val="black"/>
                </a:solidFill>
                <a:latin typeface="Arial" charset="0"/>
                <a:ea typeface="ＭＳ Ｐゴシック" charset="-128"/>
                <a:cs typeface="ＭＳ Ｐゴシック" charset="-128"/>
                <a:sym typeface="Wingdings"/>
              </a:rPr>
              <a:t> </a:t>
            </a:r>
            <a:r>
              <a:rPr lang="en-US" sz="2000" b="1" dirty="0" err="1" smtClean="0">
                <a:solidFill>
                  <a:prstClr val="black"/>
                </a:solidFill>
                <a:latin typeface="Arial" charset="0"/>
                <a:ea typeface="ＭＳ Ｐゴシック" charset="-128"/>
                <a:cs typeface="ＭＳ Ｐゴシック" charset="-128"/>
                <a:sym typeface="Wingdings"/>
              </a:rPr>
              <a:t>Stima</a:t>
            </a:r>
            <a:r>
              <a:rPr lang="en-US" sz="2000" b="1" dirty="0" smtClean="0">
                <a:solidFill>
                  <a:prstClr val="black"/>
                </a:solidFill>
                <a:latin typeface="Arial" charset="0"/>
                <a:ea typeface="ＭＳ Ｐゴシック" charset="-128"/>
                <a:cs typeface="ＭＳ Ｐゴシック" charset="-128"/>
                <a:sym typeface="Wingdings"/>
              </a:rPr>
              <a:t> </a:t>
            </a:r>
            <a:r>
              <a:rPr lang="en-US" sz="2000" b="1" dirty="0" err="1" smtClean="0">
                <a:solidFill>
                  <a:prstClr val="black"/>
                </a:solidFill>
                <a:latin typeface="Arial" charset="0"/>
                <a:ea typeface="ＭＳ Ｐゴシック" charset="-128"/>
                <a:cs typeface="ＭＳ Ｐゴシック" charset="-128"/>
                <a:sym typeface="Wingdings"/>
              </a:rPr>
              <a:t>Costi</a:t>
            </a:r>
            <a:endParaRPr lang="en-US" sz="2000" b="1" dirty="0" smtClean="0">
              <a:solidFill>
                <a:prstClr val="black"/>
              </a:solidFill>
              <a:latin typeface="Arial" charset="0"/>
              <a:ea typeface="ＭＳ Ｐゴシック" charset="-128"/>
              <a:cs typeface="ＭＳ Ｐゴシック" charset="-128"/>
              <a:sym typeface="Wingdings"/>
            </a:endParaRPr>
          </a:p>
          <a:p>
            <a:pPr indent="266700">
              <a:buClr>
                <a:srgbClr val="FF0000"/>
              </a:buClr>
              <a:buFont typeface="+mj-lt"/>
              <a:buAutoNum type="arabicPeriod" startAt="3"/>
            </a:pPr>
            <a:endParaRPr lang="it-IT" sz="2000" dirty="0" smtClean="0">
              <a:solidFill>
                <a:prstClr val="black"/>
              </a:solidFill>
              <a:latin typeface="Arial" charset="0"/>
              <a:ea typeface="ＭＳ Ｐゴシック" charset="-128"/>
              <a:cs typeface="ＭＳ Ｐゴシック" charset="-128"/>
            </a:endParaRPr>
          </a:p>
          <a:p>
            <a:pPr marL="533400" lvl="1" indent="-266700">
              <a:buClr>
                <a:srgbClr val="3366FF"/>
              </a:buClr>
              <a:buSzPct val="120000"/>
              <a:buFont typeface="Wingdings" charset="2"/>
              <a:buChar char="§"/>
            </a:pPr>
            <a:r>
              <a:rPr lang="it-IT" b="1" dirty="0" smtClean="0">
                <a:solidFill>
                  <a:prstClr val="black"/>
                </a:solidFill>
                <a:latin typeface="Arial" charset="0"/>
                <a:ea typeface="ＭＳ Ｐゴシック" charset="-128"/>
                <a:cs typeface="ＭＳ Ｐゴシック" charset="-128"/>
              </a:rPr>
              <a:t>15 </a:t>
            </a:r>
            <a:r>
              <a:rPr lang="it-IT" sz="2000" b="1" dirty="0" smtClean="0">
                <a:solidFill>
                  <a:prstClr val="black"/>
                </a:solidFill>
                <a:latin typeface="Arial" charset="0"/>
                <a:ea typeface="ＭＳ Ｐゴシック" charset="-128"/>
                <a:cs typeface="ＭＳ Ｐゴシック" charset="-128"/>
              </a:rPr>
              <a:t>kE </a:t>
            </a:r>
            <a:r>
              <a:rPr lang="it-IT" sz="2000" dirty="0" smtClean="0">
                <a:solidFill>
                  <a:prstClr val="black"/>
                </a:solidFill>
                <a:latin typeface="Arial" charset="0"/>
                <a:ea typeface="ＭＳ Ｐゴシック" charset="-128"/>
                <a:cs typeface="ＭＳ Ｐゴシック" charset="-128"/>
              </a:rPr>
              <a:t>per il front-end e la scheda di readout con sampling ≥1Gs/s.</a:t>
            </a:r>
          </a:p>
          <a:p>
            <a:pPr marL="723900" lvl="1" indent="-266700">
              <a:buClr>
                <a:srgbClr val="3366FF"/>
              </a:buClr>
              <a:buSzPct val="120000"/>
            </a:pPr>
            <a:r>
              <a:rPr lang="it-IT" sz="2000" dirty="0" smtClean="0">
                <a:solidFill>
                  <a:prstClr val="black"/>
                </a:solidFill>
                <a:latin typeface="Arial" charset="0"/>
                <a:ea typeface="ＭＳ Ｐゴシック" charset="-128"/>
                <a:cs typeface="ＭＳ Ｐゴシック" charset="-128"/>
              </a:rPr>
              <a:t> Il costo include:</a:t>
            </a:r>
          </a:p>
          <a:p>
            <a:pPr marL="990600" lvl="2" indent="-266700">
              <a:buClr>
                <a:srgbClr val="3366FF"/>
              </a:buClr>
              <a:buSzPct val="120000"/>
              <a:buFont typeface="Arial"/>
              <a:buChar char="•"/>
            </a:pPr>
            <a:r>
              <a:rPr lang="it-IT" sz="2000" dirty="0" smtClean="0">
                <a:solidFill>
                  <a:prstClr val="black"/>
                </a:solidFill>
                <a:latin typeface="Arial" charset="0"/>
                <a:ea typeface="ＭＳ Ｐゴシック" charset="-128"/>
                <a:cs typeface="ＭＳ Ｐゴシック" charset="-128"/>
              </a:rPr>
              <a:t>la strumentazione di tutti i prototipi a cella singola</a:t>
            </a:r>
          </a:p>
          <a:p>
            <a:pPr marL="990600" lvl="2" indent="-266700">
              <a:buClr>
                <a:srgbClr val="3366FF"/>
              </a:buClr>
              <a:buSzPct val="120000"/>
              <a:buFont typeface="Arial"/>
              <a:buChar char="•"/>
            </a:pPr>
            <a:r>
              <a:rPr lang="it-IT" sz="2000" dirty="0" smtClean="0">
                <a:solidFill>
                  <a:prstClr val="black"/>
                </a:solidFill>
                <a:latin typeface="Arial" charset="0"/>
                <a:ea typeface="ＭＳ Ｐゴシック" charset="-128"/>
                <a:cs typeface="ＭＳ Ｐゴシック" charset="-128"/>
              </a:rPr>
              <a:t>La strumentazione della camera da 1.5 </a:t>
            </a:r>
            <a:r>
              <a:rPr lang="it-IT" sz="2000" dirty="0" err="1" smtClean="0">
                <a:solidFill>
                  <a:prstClr val="black"/>
                </a:solidFill>
                <a:latin typeface="Arial" charset="0"/>
                <a:ea typeface="ＭＳ Ｐゴシック" charset="-128"/>
                <a:cs typeface="ＭＳ Ｐゴシック" charset="-128"/>
              </a:rPr>
              <a:t>m</a:t>
            </a:r>
            <a:r>
              <a:rPr lang="it-IT" sz="2000" dirty="0" smtClean="0">
                <a:solidFill>
                  <a:prstClr val="black"/>
                </a:solidFill>
                <a:latin typeface="Arial" charset="0"/>
                <a:ea typeface="ＭＳ Ｐゴシック" charset="-128"/>
                <a:cs typeface="ＭＳ Ｐゴシック" charset="-128"/>
              </a:rPr>
              <a:t> con </a:t>
            </a:r>
            <a:r>
              <a:rPr lang="it-IT" sz="2000" dirty="0" err="1" smtClean="0">
                <a:solidFill>
                  <a:prstClr val="black"/>
                </a:solidFill>
                <a:latin typeface="Arial" charset="0"/>
                <a:ea typeface="ＭＳ Ｐゴシック" charset="-128"/>
                <a:cs typeface="ＭＳ Ｐゴシック" charset="-128"/>
              </a:rPr>
              <a:t>boards</a:t>
            </a:r>
            <a:r>
              <a:rPr lang="it-IT" sz="2000" dirty="0" smtClean="0">
                <a:solidFill>
                  <a:prstClr val="black"/>
                </a:solidFill>
                <a:latin typeface="Arial" charset="0"/>
                <a:ea typeface="ＭＳ Ｐゴシック" charset="-128"/>
                <a:cs typeface="ＭＳ Ｐゴシック" charset="-128"/>
              </a:rPr>
              <a:t> dedicate per la distribuzione HV e la </a:t>
            </a:r>
            <a:r>
              <a:rPr lang="it-IT" sz="2000" dirty="0" err="1" smtClean="0">
                <a:solidFill>
                  <a:prstClr val="black"/>
                </a:solidFill>
                <a:latin typeface="Arial" charset="0"/>
                <a:ea typeface="ＭＳ Ｐゴシック" charset="-128"/>
                <a:cs typeface="ＭＳ Ｐゴシック" charset="-128"/>
              </a:rPr>
              <a:t>preamplificazione</a:t>
            </a:r>
            <a:r>
              <a:rPr lang="it-IT" sz="2000" dirty="0" smtClean="0">
                <a:solidFill>
                  <a:prstClr val="black"/>
                </a:solidFill>
                <a:latin typeface="Arial" charset="0"/>
                <a:ea typeface="ＭＳ Ｐゴシック" charset="-128"/>
                <a:cs typeface="ＭＳ Ｐゴシック" charset="-128"/>
              </a:rPr>
              <a:t> del segnale (si intende in tal modo verificare una delle soluzioni utilizzabili per la strumentazione della camera di SuperB)</a:t>
            </a:r>
          </a:p>
          <a:p>
            <a:pPr marL="990600" lvl="2" indent="-266700">
              <a:buClr>
                <a:srgbClr val="3366FF"/>
              </a:buClr>
              <a:buSzPct val="120000"/>
              <a:buFont typeface="Arial"/>
              <a:buChar char="•"/>
            </a:pPr>
            <a:r>
              <a:rPr lang="it-IT" sz="2000" dirty="0" smtClean="0">
                <a:solidFill>
                  <a:prstClr val="black"/>
                </a:solidFill>
                <a:latin typeface="Arial" charset="0"/>
                <a:ea typeface="ＭＳ Ｐゴシック" charset="-128"/>
                <a:cs typeface="ＭＳ Ｐゴシック" charset="-128"/>
              </a:rPr>
              <a:t>Elettronica di digitalizzazione (anche in questo caso si intendono verificare alcune soluzioni eventualmente implementabili in </a:t>
            </a:r>
            <a:r>
              <a:rPr lang="it-IT" sz="2000" i="1" dirty="0" err="1" smtClean="0">
                <a:solidFill>
                  <a:prstClr val="black"/>
                </a:solidFill>
                <a:latin typeface="Arial" charset="0"/>
                <a:ea typeface="ＭＳ Ｐゴシック" charset="-128"/>
                <a:cs typeface="ＭＳ Ｐゴシック" charset="-128"/>
              </a:rPr>
              <a:t>SuperB</a:t>
            </a:r>
            <a:r>
              <a:rPr lang="it-IT" sz="2000" dirty="0" smtClean="0">
                <a:solidFill>
                  <a:prstClr val="black"/>
                </a:solidFill>
                <a:latin typeface="Arial" charset="0"/>
                <a:ea typeface="ＭＳ Ｐゴシック" charset="-128"/>
                <a:cs typeface="ＭＳ Ｐゴシック" charset="-128"/>
              </a:rPr>
              <a:t>)</a:t>
            </a:r>
          </a:p>
          <a:p>
            <a:pPr marL="533400" lvl="1" indent="-266700">
              <a:buClr>
                <a:srgbClr val="3366FF"/>
              </a:buClr>
              <a:buSzPct val="120000"/>
              <a:buFont typeface="Wingdings" charset="2"/>
              <a:buChar char="§"/>
            </a:pPr>
            <a:r>
              <a:rPr lang="it-IT" sz="2000" b="1" dirty="0" smtClean="0">
                <a:solidFill>
                  <a:prstClr val="black"/>
                </a:solidFill>
                <a:latin typeface="Arial" charset="0"/>
                <a:ea typeface="ＭＳ Ｐゴシック" charset="-128"/>
                <a:cs typeface="ＭＳ Ｐゴシック" charset="-128"/>
              </a:rPr>
              <a:t>3kE</a:t>
            </a:r>
            <a:r>
              <a:rPr lang="it-IT" sz="2000" dirty="0" smtClean="0">
                <a:solidFill>
                  <a:prstClr val="black"/>
                </a:solidFill>
                <a:latin typeface="Arial" charset="0"/>
                <a:ea typeface="ＭＳ Ｐゴシック" charset="-128"/>
                <a:cs typeface="ＭＳ Ｐゴシック" charset="-128"/>
              </a:rPr>
              <a:t> per integrare dispositivi di movimentazione fine dei prototipi al fine di ottenere uno </a:t>
            </a:r>
            <a:r>
              <a:rPr lang="it-IT" sz="2000" dirty="0" err="1" smtClean="0">
                <a:solidFill>
                  <a:prstClr val="black"/>
                </a:solidFill>
                <a:latin typeface="Arial" charset="0"/>
                <a:ea typeface="ＭＳ Ｐゴシック" charset="-128"/>
                <a:cs typeface="ＭＳ Ｐゴシック" charset="-128"/>
              </a:rPr>
              <a:t>scan</a:t>
            </a:r>
            <a:r>
              <a:rPr lang="it-IT" sz="2000" dirty="0" smtClean="0">
                <a:solidFill>
                  <a:prstClr val="black"/>
                </a:solidFill>
                <a:latin typeface="Arial" charset="0"/>
                <a:ea typeface="ＭＳ Ｐゴシック" charset="-128"/>
                <a:cs typeface="ＭＳ Ｐゴシック" charset="-128"/>
              </a:rPr>
              <a:t> su fascio durante il test alla BTF.</a:t>
            </a:r>
          </a:p>
          <a:p>
            <a:pPr marL="723900" lvl="1" indent="-266700">
              <a:buClr>
                <a:srgbClr val="FF0000"/>
              </a:buClr>
            </a:pPr>
            <a:endParaRPr lang="it-IT" dirty="0" smtClean="0">
              <a:solidFill>
                <a:prstClr val="black"/>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3825" y="67735"/>
            <a:ext cx="8839200" cy="567265"/>
          </a:xfrm>
        </p:spPr>
        <p:txBody>
          <a:bodyPr>
            <a:noAutofit/>
          </a:bodyPr>
          <a:lstStyle/>
          <a:p>
            <a:pPr eaLnBrk="1" hangingPunct="1"/>
            <a:r>
              <a:rPr lang="en-US" sz="3600" i="1" dirty="0" err="1" smtClean="0">
                <a:solidFill>
                  <a:srgbClr val="3366FF"/>
                </a:solidFill>
                <a:ea typeface="ＭＳ Ｐゴシック" charset="-128"/>
                <a:cs typeface="ＭＳ Ｐゴシック" charset="-128"/>
              </a:rPr>
              <a:t>Attività</a:t>
            </a:r>
            <a:r>
              <a:rPr lang="en-US" sz="3600" i="1" dirty="0" smtClean="0">
                <a:solidFill>
                  <a:srgbClr val="3366FF"/>
                </a:solidFill>
                <a:ea typeface="ＭＳ Ｐゴシック" charset="-128"/>
                <a:cs typeface="ＭＳ Ｐゴシック" charset="-128"/>
              </a:rPr>
              <a:t> &amp; </a:t>
            </a:r>
            <a:r>
              <a:rPr lang="en-US" sz="3600" i="1" dirty="0" err="1" smtClean="0">
                <a:solidFill>
                  <a:srgbClr val="3366FF"/>
                </a:solidFill>
                <a:ea typeface="ＭＳ Ｐゴシック" charset="-128"/>
                <a:cs typeface="ＭＳ Ｐゴシック" charset="-128"/>
              </a:rPr>
              <a:t>Richieste</a:t>
            </a:r>
            <a:r>
              <a:rPr lang="en-US" sz="3600" i="1" dirty="0" smtClean="0">
                <a:solidFill>
                  <a:srgbClr val="3366FF"/>
                </a:solidFill>
                <a:ea typeface="ＭＳ Ｐゴシック" charset="-128"/>
                <a:cs typeface="ＭＳ Ｐゴシック" charset="-128"/>
              </a:rPr>
              <a:t> 2011</a:t>
            </a: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28</a:t>
            </a:fld>
            <a:endParaRPr lang="en-US"/>
          </a:p>
        </p:txBody>
      </p:sp>
      <p:sp>
        <p:nvSpPr>
          <p:cNvPr id="12" name="TextBox 11"/>
          <p:cNvSpPr txBox="1"/>
          <p:nvPr/>
        </p:nvSpPr>
        <p:spPr>
          <a:xfrm>
            <a:off x="584200" y="749300"/>
            <a:ext cx="8216900" cy="5940088"/>
          </a:xfrm>
          <a:prstGeom prst="rect">
            <a:avLst/>
          </a:prstGeom>
          <a:noFill/>
        </p:spPr>
        <p:txBody>
          <a:bodyPr wrap="square" rtlCol="0">
            <a:spAutoFit/>
          </a:bodyPr>
          <a:lstStyle/>
          <a:p>
            <a:pPr marL="457200" indent="-457200">
              <a:buClr>
                <a:srgbClr val="FF0000"/>
              </a:buClr>
              <a:buFont typeface="+mj-lt"/>
              <a:buAutoNum type="arabicPeriod" startAt="4"/>
            </a:pPr>
            <a:r>
              <a:rPr lang="it-IT" sz="2000" b="1" dirty="0" err="1" smtClean="0">
                <a:solidFill>
                  <a:prstClr val="black"/>
                </a:solidFill>
                <a:latin typeface="Arial" charset="0"/>
                <a:ea typeface="ＭＳ Ｐゴシック" charset="-128"/>
                <a:cs typeface="ＭＳ Ｐゴシック" charset="-128"/>
              </a:rPr>
              <a:t>R&amp;D</a:t>
            </a:r>
            <a:r>
              <a:rPr lang="it-IT" sz="2000" b="1" dirty="0" smtClean="0">
                <a:solidFill>
                  <a:prstClr val="black"/>
                </a:solidFill>
                <a:latin typeface="Arial" charset="0"/>
                <a:ea typeface="ＭＳ Ｐゴシック" charset="-128"/>
                <a:cs typeface="ＭＳ Ｐゴシック" charset="-128"/>
              </a:rPr>
              <a:t> catena di </a:t>
            </a:r>
            <a:r>
              <a:rPr lang="it-IT" sz="2000" b="1" dirty="0" err="1" smtClean="0">
                <a:solidFill>
                  <a:prstClr val="black"/>
                </a:solidFill>
                <a:latin typeface="Arial" charset="0"/>
                <a:ea typeface="ＭＳ Ｐゴシック" charset="-128"/>
                <a:cs typeface="ＭＳ Ｐゴシック" charset="-128"/>
              </a:rPr>
              <a:t>front-end</a:t>
            </a:r>
            <a:endParaRPr lang="it-IT" sz="2400" b="1" dirty="0" smtClean="0">
              <a:solidFill>
                <a:prstClr val="black"/>
              </a:solidFill>
              <a:latin typeface="Arial" charset="0"/>
              <a:ea typeface="ＭＳ Ｐゴシック" charset="-128"/>
              <a:cs typeface="ＭＳ Ｐゴシック" charset="-128"/>
            </a:endParaRPr>
          </a:p>
          <a:p>
            <a:pPr marL="88900" indent="-88900">
              <a:buClr>
                <a:srgbClr val="FF0000"/>
              </a:buClr>
            </a:pPr>
            <a:r>
              <a:rPr lang="it-IT" sz="2000" b="1" i="1" dirty="0" smtClean="0">
                <a:solidFill>
                  <a:prstClr val="black"/>
                </a:solidFill>
                <a:latin typeface="Arial" charset="0"/>
                <a:ea typeface="ＭＳ Ｐゴシック" charset="-128"/>
                <a:cs typeface="ＭＳ Ｐゴシック" charset="-128"/>
              </a:rPr>
              <a:t> </a:t>
            </a:r>
            <a:r>
              <a:rPr lang="it-IT" sz="2000" dirty="0" smtClean="0">
                <a:solidFill>
                  <a:prstClr val="black"/>
                </a:solidFill>
                <a:latin typeface="Arial" charset="0"/>
                <a:ea typeface="ＭＳ Ｐゴシック" charset="-128"/>
                <a:cs typeface="ＭＳ Ｐゴシック" charset="-128"/>
              </a:rPr>
              <a:t>Scopo di questo </a:t>
            </a:r>
            <a:r>
              <a:rPr lang="it-IT" sz="2000" dirty="0" err="1" smtClean="0">
                <a:solidFill>
                  <a:prstClr val="black"/>
                </a:solidFill>
                <a:latin typeface="Arial" charset="0"/>
                <a:ea typeface="ＭＳ Ｐゴシック" charset="-128"/>
                <a:cs typeface="ＭＳ Ｐゴシック" charset="-128"/>
              </a:rPr>
              <a:t>R&amp;D</a:t>
            </a:r>
            <a:r>
              <a:rPr lang="it-IT" sz="2000" dirty="0" smtClean="0">
                <a:solidFill>
                  <a:prstClr val="black"/>
                </a:solidFill>
                <a:latin typeface="Arial" charset="0"/>
                <a:ea typeface="ＭＳ Ｐゴシック" charset="-128"/>
                <a:cs typeface="ＭＳ Ｐゴシック" charset="-128"/>
              </a:rPr>
              <a:t> è lo studio e realizzazione di una catena di </a:t>
            </a:r>
            <a:r>
              <a:rPr lang="it-IT" sz="2000" dirty="0" err="1" smtClean="0">
                <a:solidFill>
                  <a:prstClr val="black"/>
                </a:solidFill>
                <a:latin typeface="Arial" charset="0"/>
                <a:ea typeface="ＭＳ Ｐゴシック" charset="-128"/>
                <a:cs typeface="ＭＳ Ｐゴシック" charset="-128"/>
              </a:rPr>
              <a:t>readout</a:t>
            </a:r>
            <a:r>
              <a:rPr lang="it-IT" sz="2000" dirty="0" smtClean="0">
                <a:solidFill>
                  <a:prstClr val="black"/>
                </a:solidFill>
                <a:latin typeface="Arial" charset="0"/>
                <a:ea typeface="ＭＳ Ｐゴシック" charset="-128"/>
                <a:cs typeface="ＭＳ Ｐゴシック" charset="-128"/>
              </a:rPr>
              <a:t> che elaborando il segnale in uscita dai preamplificatori sia in grado di produrre l’informazione in carica, in tempo e di generare i segnali per la logica di trigger. Tale catena si integrerebbe con la scheda per gli studi su timing e algoritmi di trigger della camera previsti a RM3. </a:t>
            </a:r>
          </a:p>
          <a:p>
            <a:pPr marL="88900">
              <a:buClr>
                <a:srgbClr val="FF0000"/>
              </a:buClr>
            </a:pPr>
            <a:endParaRPr lang="it-IT" sz="2000" dirty="0" smtClean="0">
              <a:solidFill>
                <a:prstClr val="black"/>
              </a:solidFill>
              <a:latin typeface="Arial" charset="0"/>
              <a:ea typeface="ＭＳ Ｐゴシック" charset="-128"/>
              <a:cs typeface="ＭＳ Ｐゴシック" charset="-128"/>
            </a:endParaRPr>
          </a:p>
          <a:p>
            <a:pPr marL="88900">
              <a:buClr>
                <a:srgbClr val="FF0000"/>
              </a:buClr>
            </a:pPr>
            <a:r>
              <a:rPr lang="it-IT" sz="2000" dirty="0" smtClean="0">
                <a:solidFill>
                  <a:prstClr val="black"/>
                </a:solidFill>
                <a:latin typeface="Arial" charset="0"/>
                <a:ea typeface="ＭＳ Ｐゴシック" charset="-128"/>
                <a:cs typeface="ＭＳ Ｐゴシック" charset="-128"/>
              </a:rPr>
              <a:t>Al momento si pensa di implementare la logica per la misura dei tempi nella FPGA in cui verrà implementata anche la sezione per l’estrazione delle informazioni in carica ed in tempo nonché le </a:t>
            </a:r>
            <a:r>
              <a:rPr lang="it-IT" sz="2000" i="1" dirty="0" err="1" smtClean="0">
                <a:solidFill>
                  <a:prstClr val="black"/>
                </a:solidFill>
                <a:latin typeface="Arial" charset="0"/>
                <a:ea typeface="ＭＳ Ｐゴシック" charset="-128"/>
                <a:cs typeface="ＭＳ Ｐゴシック" charset="-128"/>
              </a:rPr>
              <a:t>pipelines</a:t>
            </a:r>
            <a:r>
              <a:rPr lang="it-IT" sz="2000" i="1" dirty="0" smtClean="0">
                <a:solidFill>
                  <a:prstClr val="black"/>
                </a:solidFill>
                <a:latin typeface="Arial" charset="0"/>
                <a:ea typeface="ＭＳ Ｐゴシック" charset="-128"/>
                <a:cs typeface="ＭＳ Ｐゴシック" charset="-128"/>
              </a:rPr>
              <a:t> </a:t>
            </a:r>
            <a:r>
              <a:rPr lang="it-IT" sz="2000" dirty="0" smtClean="0">
                <a:solidFill>
                  <a:prstClr val="black"/>
                </a:solidFill>
                <a:latin typeface="Arial" charset="0"/>
                <a:ea typeface="ＭＳ Ｐゴシック" charset="-128"/>
                <a:cs typeface="ＭＳ Ｐゴシック" charset="-128"/>
              </a:rPr>
              <a:t>necessarie per compensare il tempo richiesto alla generazione del segnale di trigger.</a:t>
            </a:r>
          </a:p>
          <a:p>
            <a:pPr marL="88900">
              <a:buClr>
                <a:srgbClr val="FF0000"/>
              </a:buClr>
            </a:pPr>
            <a:endParaRPr lang="it-IT" sz="2000" dirty="0" smtClean="0">
              <a:solidFill>
                <a:prstClr val="black"/>
              </a:solidFill>
              <a:latin typeface="Arial" charset="0"/>
              <a:ea typeface="ＭＳ Ｐゴシック" charset="-128"/>
              <a:cs typeface="ＭＳ Ｐゴシック" charset="-128"/>
            </a:endParaRPr>
          </a:p>
          <a:p>
            <a:pPr marL="88900">
              <a:buClr>
                <a:srgbClr val="FF0000"/>
              </a:buClr>
            </a:pPr>
            <a:r>
              <a:rPr lang="it-IT" sz="2000" dirty="0" smtClean="0">
                <a:solidFill>
                  <a:prstClr val="black"/>
                </a:solidFill>
                <a:latin typeface="Arial" charset="0"/>
                <a:ea typeface="ＭＳ Ｐゴシック" charset="-128"/>
                <a:cs typeface="ＭＳ Ｐゴシック" charset="-128"/>
              </a:rPr>
              <a:t>Tuttavia, qualora il gruppo si espandesse, sarebbe auspicabile l’integrazione della sezione di digitalizzazione e di gestione delle </a:t>
            </a:r>
            <a:r>
              <a:rPr lang="it-IT" sz="2000" dirty="0" err="1" smtClean="0">
                <a:solidFill>
                  <a:prstClr val="black"/>
                </a:solidFill>
                <a:latin typeface="Arial" charset="0"/>
                <a:ea typeface="ＭＳ Ｐゴシック" charset="-128"/>
                <a:cs typeface="ＭＳ Ｐゴシック" charset="-128"/>
              </a:rPr>
              <a:t>pipelines</a:t>
            </a:r>
            <a:r>
              <a:rPr lang="it-IT" sz="2000" dirty="0" smtClean="0">
                <a:solidFill>
                  <a:prstClr val="black"/>
                </a:solidFill>
                <a:latin typeface="Arial" charset="0"/>
                <a:ea typeface="ＭＳ Ｐゴシック" charset="-128"/>
                <a:cs typeface="ＭＳ Ｐゴシック" charset="-128"/>
              </a:rPr>
              <a:t> in un ASIC dedicato migliorando, in tal modo, la compattezza e l’affidabilità del sistema.</a:t>
            </a:r>
          </a:p>
          <a:p>
            <a:endParaRPr lang="it-IT" sz="2000" dirty="0" smtClean="0">
              <a:solidFill>
                <a:prstClr val="black"/>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3825" y="67735"/>
            <a:ext cx="8839200" cy="567265"/>
          </a:xfrm>
        </p:spPr>
        <p:txBody>
          <a:bodyPr>
            <a:noAutofit/>
          </a:bodyPr>
          <a:lstStyle/>
          <a:p>
            <a:pPr eaLnBrk="1" hangingPunct="1"/>
            <a:r>
              <a:rPr lang="en-US" sz="3600" i="1" dirty="0" err="1" smtClean="0">
                <a:solidFill>
                  <a:srgbClr val="3366FF"/>
                </a:solidFill>
                <a:ea typeface="ＭＳ Ｐゴシック" charset="-128"/>
                <a:cs typeface="ＭＳ Ｐゴシック" charset="-128"/>
              </a:rPr>
              <a:t>Attività</a:t>
            </a:r>
            <a:r>
              <a:rPr lang="en-US" sz="3600" i="1" dirty="0" smtClean="0">
                <a:solidFill>
                  <a:srgbClr val="3366FF"/>
                </a:solidFill>
                <a:ea typeface="ＭＳ Ｐゴシック" charset="-128"/>
                <a:cs typeface="ＭＳ Ｐゴシック" charset="-128"/>
              </a:rPr>
              <a:t> &amp; </a:t>
            </a:r>
            <a:r>
              <a:rPr lang="en-US" sz="3600" i="1" dirty="0" err="1" smtClean="0">
                <a:solidFill>
                  <a:srgbClr val="3366FF"/>
                </a:solidFill>
                <a:ea typeface="ＭＳ Ｐゴシック" charset="-128"/>
                <a:cs typeface="ＭＳ Ｐゴシック" charset="-128"/>
              </a:rPr>
              <a:t>Richieste</a:t>
            </a:r>
            <a:r>
              <a:rPr lang="en-US" sz="3600" i="1" dirty="0" smtClean="0">
                <a:solidFill>
                  <a:srgbClr val="3366FF"/>
                </a:solidFill>
                <a:ea typeface="ＭＳ Ｐゴシック" charset="-128"/>
                <a:cs typeface="ＭＳ Ｐゴシック" charset="-128"/>
              </a:rPr>
              <a:t> 2011</a:t>
            </a:r>
          </a:p>
        </p:txBody>
      </p:sp>
      <p:sp>
        <p:nvSpPr>
          <p:cNvPr id="4" name="Date Placeholder 3"/>
          <p:cNvSpPr>
            <a:spLocks noGrp="1"/>
          </p:cNvSpPr>
          <p:nvPr>
            <p:ph type="dt" sz="quarter"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2C6DCDBE-01DB-EA4E-BA9F-9F199BF334A7}" type="slidenum">
              <a:rPr lang="en-US"/>
              <a:pPr/>
              <a:t>29</a:t>
            </a:fld>
            <a:endParaRPr lang="en-US"/>
          </a:p>
        </p:txBody>
      </p:sp>
      <p:sp>
        <p:nvSpPr>
          <p:cNvPr id="12" name="TextBox 11"/>
          <p:cNvSpPr txBox="1"/>
          <p:nvPr/>
        </p:nvSpPr>
        <p:spPr>
          <a:xfrm>
            <a:off x="584200" y="660400"/>
            <a:ext cx="8216900" cy="5632311"/>
          </a:xfrm>
          <a:prstGeom prst="rect">
            <a:avLst/>
          </a:prstGeom>
          <a:noFill/>
        </p:spPr>
        <p:txBody>
          <a:bodyPr wrap="square" rtlCol="0">
            <a:spAutoFit/>
          </a:bodyPr>
          <a:lstStyle/>
          <a:p>
            <a:pPr marL="457200" indent="-457200">
              <a:buClr>
                <a:srgbClr val="FF0000"/>
              </a:buClr>
              <a:buFont typeface="+mj-lt"/>
              <a:buAutoNum type="arabicPeriod" startAt="4"/>
            </a:pPr>
            <a:r>
              <a:rPr lang="it-IT" sz="2000" b="1" dirty="0" err="1" smtClean="0">
                <a:solidFill>
                  <a:prstClr val="black"/>
                </a:solidFill>
                <a:latin typeface="Arial" charset="0"/>
                <a:ea typeface="ＭＳ Ｐゴシック" charset="-128"/>
                <a:cs typeface="ＭＳ Ｐゴシック" charset="-128"/>
              </a:rPr>
              <a:t>R&amp;D</a:t>
            </a:r>
            <a:r>
              <a:rPr lang="it-IT" sz="2000" b="1" dirty="0" smtClean="0">
                <a:solidFill>
                  <a:prstClr val="black"/>
                </a:solidFill>
                <a:latin typeface="Arial" charset="0"/>
                <a:ea typeface="ＭＳ Ｐゴシック" charset="-128"/>
                <a:cs typeface="ＭＳ Ｐゴシック" charset="-128"/>
              </a:rPr>
              <a:t> catena di </a:t>
            </a:r>
            <a:r>
              <a:rPr lang="it-IT" sz="2000" b="1" dirty="0" err="1" smtClean="0">
                <a:solidFill>
                  <a:prstClr val="black"/>
                </a:solidFill>
                <a:latin typeface="Arial" charset="0"/>
                <a:ea typeface="ＭＳ Ｐゴシック" charset="-128"/>
                <a:cs typeface="ＭＳ Ｐゴシック" charset="-128"/>
              </a:rPr>
              <a:t>front-end</a:t>
            </a:r>
            <a:r>
              <a:rPr lang="it-IT" sz="2000" b="1" dirty="0" smtClean="0">
                <a:solidFill>
                  <a:prstClr val="black"/>
                </a:solidFill>
                <a:latin typeface="Arial" charset="0"/>
                <a:ea typeface="ＭＳ Ｐゴシック" charset="-128"/>
                <a:cs typeface="ＭＳ Ｐゴシック" charset="-128"/>
              </a:rPr>
              <a:t> </a:t>
            </a:r>
            <a:r>
              <a:rPr lang="en-US" sz="2000" b="1" dirty="0" err="1" smtClean="0">
                <a:solidFill>
                  <a:prstClr val="black"/>
                </a:solidFill>
                <a:latin typeface="Arial" charset="0"/>
                <a:ea typeface="ＭＳ Ｐゴシック" charset="-128"/>
                <a:cs typeface="ＭＳ Ｐゴシック" charset="-128"/>
                <a:sym typeface="Wingdings"/>
              </a:rPr>
              <a:t></a:t>
            </a:r>
            <a:r>
              <a:rPr lang="en-US" sz="2000" b="1" dirty="0" smtClean="0">
                <a:solidFill>
                  <a:prstClr val="black"/>
                </a:solidFill>
                <a:latin typeface="Arial" charset="0"/>
                <a:ea typeface="ＭＳ Ｐゴシック" charset="-128"/>
                <a:cs typeface="ＭＳ Ｐゴシック" charset="-128"/>
                <a:sym typeface="Wingdings"/>
              </a:rPr>
              <a:t> </a:t>
            </a:r>
            <a:r>
              <a:rPr lang="en-US" sz="2000" b="1" dirty="0" err="1" smtClean="0">
                <a:solidFill>
                  <a:prstClr val="black"/>
                </a:solidFill>
                <a:latin typeface="Arial" charset="0"/>
                <a:ea typeface="ＭＳ Ｐゴシック" charset="-128"/>
                <a:cs typeface="ＭＳ Ｐゴシック" charset="-128"/>
                <a:sym typeface="Wingdings"/>
              </a:rPr>
              <a:t>Stima</a:t>
            </a:r>
            <a:r>
              <a:rPr lang="en-US" sz="2000" b="1" dirty="0" smtClean="0">
                <a:solidFill>
                  <a:prstClr val="black"/>
                </a:solidFill>
                <a:latin typeface="Arial" charset="0"/>
                <a:ea typeface="ＭＳ Ｐゴシック" charset="-128"/>
                <a:cs typeface="ＭＳ Ｐゴシック" charset="-128"/>
                <a:sym typeface="Wingdings"/>
              </a:rPr>
              <a:t> </a:t>
            </a:r>
            <a:r>
              <a:rPr lang="en-US" sz="2000" b="1" dirty="0" err="1" smtClean="0">
                <a:solidFill>
                  <a:prstClr val="black"/>
                </a:solidFill>
                <a:latin typeface="Arial" charset="0"/>
                <a:ea typeface="ＭＳ Ｐゴシック" charset="-128"/>
                <a:cs typeface="ＭＳ Ｐゴシック" charset="-128"/>
                <a:sym typeface="Wingdings"/>
              </a:rPr>
              <a:t>costi</a:t>
            </a:r>
            <a:endParaRPr lang="en-US" sz="2000" b="1" dirty="0" smtClean="0">
              <a:solidFill>
                <a:prstClr val="black"/>
              </a:solidFill>
              <a:latin typeface="Arial" charset="0"/>
              <a:ea typeface="ＭＳ Ｐゴシック" charset="-128"/>
              <a:cs typeface="ＭＳ Ｐゴシック" charset="-128"/>
              <a:sym typeface="Wingdings"/>
            </a:endParaRPr>
          </a:p>
          <a:p>
            <a:pPr marL="457200" indent="-457200">
              <a:buClr>
                <a:srgbClr val="FF0000"/>
              </a:buClr>
              <a:buFont typeface="+mj-lt"/>
              <a:buAutoNum type="arabicPeriod" startAt="4"/>
            </a:pPr>
            <a:endParaRPr lang="it-IT" sz="2000" b="1" dirty="0" smtClean="0">
              <a:solidFill>
                <a:prstClr val="black"/>
              </a:solidFill>
              <a:latin typeface="Arial" charset="0"/>
              <a:ea typeface="ＭＳ Ｐゴシック" charset="-128"/>
              <a:cs typeface="ＭＳ Ｐゴシック" charset="-128"/>
            </a:endParaRPr>
          </a:p>
          <a:p>
            <a:pPr marL="622300" lvl="1" indent="-266700">
              <a:buClr>
                <a:srgbClr val="3366FF"/>
              </a:buClr>
              <a:buSzPct val="120000"/>
              <a:buFont typeface="Wingdings" charset="2"/>
              <a:buChar char="§"/>
            </a:pPr>
            <a:r>
              <a:rPr lang="it-IT" sz="2000" b="1" dirty="0" smtClean="0">
                <a:solidFill>
                  <a:prstClr val="black"/>
                </a:solidFill>
                <a:latin typeface="Arial" charset="0"/>
                <a:ea typeface="ＭＳ Ｐゴシック" charset="-128"/>
                <a:cs typeface="ＭＳ Ｐゴシック" charset="-128"/>
              </a:rPr>
              <a:t>25kE </a:t>
            </a:r>
            <a:r>
              <a:rPr lang="it-IT" sz="2000" dirty="0" smtClean="0">
                <a:solidFill>
                  <a:prstClr val="black"/>
                </a:solidFill>
                <a:latin typeface="Arial" charset="0"/>
                <a:ea typeface="ＭＳ Ｐゴシック" charset="-128"/>
                <a:cs typeface="ＭＳ Ｐゴシック" charset="-128"/>
              </a:rPr>
              <a:t>(di cui </a:t>
            </a:r>
            <a:r>
              <a:rPr lang="it-IT" sz="2000" b="1" dirty="0" smtClean="0">
                <a:solidFill>
                  <a:prstClr val="black"/>
                </a:solidFill>
                <a:latin typeface="Arial" charset="0"/>
                <a:ea typeface="ＭＳ Ｐゴシック" charset="-128"/>
                <a:cs typeface="ＭＳ Ｐゴシック" charset="-128"/>
              </a:rPr>
              <a:t>6kE </a:t>
            </a:r>
            <a:r>
              <a:rPr lang="it-IT" sz="2000" dirty="0" smtClean="0">
                <a:solidFill>
                  <a:prstClr val="black"/>
                </a:solidFill>
                <a:latin typeface="Arial" charset="0"/>
                <a:ea typeface="ＭＳ Ｐゴシック" charset="-128"/>
                <a:cs typeface="ＭＳ Ｐゴシック" charset="-128"/>
              </a:rPr>
              <a:t>richiesti per il 2010 ma non ancora assegnati) per progetto e realizzazione di una catena di RO il cui componente principale e’ rappresentato da una scheda per la digitalizzazione dei dati in ingresso (carica, tempo e trigger). La scheda, che integrerà 48 o 64 canali,  sarà basata su FADC e dispositivi FPGA ed integrerà la logica per la gestione dell’ ECS. L’interfaccia con il resto della catena verrà implementata tramite link seriali ad alta velocità e fibre ottiche. Il progetto include anche la realizzazione dei </a:t>
            </a:r>
            <a:r>
              <a:rPr lang="it-IT" sz="2000" dirty="0" err="1" smtClean="0">
                <a:solidFill>
                  <a:prstClr val="black"/>
                </a:solidFill>
                <a:latin typeface="Arial" charset="0"/>
                <a:ea typeface="ＭＳ Ｐゴシック" charset="-128"/>
                <a:cs typeface="ＭＳ Ｐゴシック" charset="-128"/>
              </a:rPr>
              <a:t>test-bench</a:t>
            </a:r>
            <a:r>
              <a:rPr lang="it-IT" sz="2000" dirty="0" smtClean="0">
                <a:solidFill>
                  <a:prstClr val="black"/>
                </a:solidFill>
                <a:latin typeface="Arial" charset="0"/>
                <a:ea typeface="ＭＳ Ｐゴシック" charset="-128"/>
                <a:cs typeface="ＭＳ Ｐゴシック" charset="-128"/>
              </a:rPr>
              <a:t> per la verifica del funzionamento delle varie sezioni della scheda di digitalizzazione (ingressi, logica di elaborazione interna e link ottici) nonché una ulteriore scheda con funzione di concentratore/</a:t>
            </a:r>
            <a:r>
              <a:rPr lang="it-IT" sz="2000" dirty="0" err="1" smtClean="0">
                <a:solidFill>
                  <a:prstClr val="black"/>
                </a:solidFill>
                <a:latin typeface="Arial" charset="0"/>
                <a:ea typeface="ＭＳ Ｐゴシック" charset="-128"/>
                <a:cs typeface="ＭＳ Ｐゴシック" charset="-128"/>
              </a:rPr>
              <a:t>serializzatore</a:t>
            </a:r>
            <a:r>
              <a:rPr lang="it-IT" sz="2000" dirty="0" smtClean="0">
                <a:solidFill>
                  <a:prstClr val="black"/>
                </a:solidFill>
                <a:latin typeface="Arial" charset="0"/>
                <a:ea typeface="ＭＳ Ｐゴシック" charset="-128"/>
                <a:cs typeface="ＭＳ Ｐゴシック" charset="-128"/>
              </a:rPr>
              <a:t>. </a:t>
            </a:r>
          </a:p>
          <a:p>
            <a:pPr marL="622300" lvl="1" indent="-266700">
              <a:buClr>
                <a:srgbClr val="3366FF"/>
              </a:buClr>
              <a:buSzPct val="120000"/>
              <a:buFont typeface="Wingdings" charset="2"/>
              <a:buChar char="§"/>
            </a:pPr>
            <a:r>
              <a:rPr lang="it-IT" sz="2000" dirty="0" smtClean="0">
                <a:solidFill>
                  <a:prstClr val="black"/>
                </a:solidFill>
                <a:latin typeface="Arial" charset="0"/>
                <a:ea typeface="ＭＳ Ｐゴシック" charset="-128"/>
                <a:cs typeface="ＭＳ Ｐゴシック" charset="-128"/>
              </a:rPr>
              <a:t>Non si prevede acquisto di strumentazione in quanto il progetto verrà realizzato nell’ambito delle attività del servizio elettronico dei laboratori di Frascati che già dispone della strumentazione necessaria.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err="1" smtClean="0"/>
              <a:t>Indice</a:t>
            </a:r>
            <a:endParaRPr lang="en-US" dirty="0" smtClean="0"/>
          </a:p>
        </p:txBody>
      </p:sp>
      <p:sp>
        <p:nvSpPr>
          <p:cNvPr id="14" name="Content Placeholder 13"/>
          <p:cNvSpPr>
            <a:spLocks noGrp="1"/>
          </p:cNvSpPr>
          <p:nvPr>
            <p:ph idx="1"/>
          </p:nvPr>
        </p:nvSpPr>
        <p:spPr/>
        <p:txBody>
          <a:bodyPr/>
          <a:lstStyle/>
          <a:p>
            <a:r>
              <a:rPr lang="en-US" dirty="0" err="1" smtClean="0"/>
              <a:t>Ottimizzazione</a:t>
            </a:r>
            <a:r>
              <a:rPr lang="en-US" dirty="0" smtClean="0"/>
              <a:t> </a:t>
            </a:r>
            <a:r>
              <a:rPr lang="en-US" dirty="0" err="1" smtClean="0"/>
              <a:t>della</a:t>
            </a:r>
            <a:r>
              <a:rPr lang="en-US" dirty="0" smtClean="0"/>
              <a:t> camera a </a:t>
            </a:r>
            <a:r>
              <a:rPr lang="en-US" dirty="0" err="1" smtClean="0"/>
              <a:t>deriva</a:t>
            </a:r>
            <a:r>
              <a:rPr lang="en-US" dirty="0" smtClean="0"/>
              <a:t> </a:t>
            </a:r>
            <a:r>
              <a:rPr lang="en-US" dirty="0" err="1" smtClean="0"/>
              <a:t>di</a:t>
            </a:r>
            <a:r>
              <a:rPr lang="en-US" dirty="0" smtClean="0"/>
              <a:t> </a:t>
            </a:r>
            <a:r>
              <a:rPr lang="en-US" i="1" dirty="0" smtClean="0"/>
              <a:t>SuperB</a:t>
            </a:r>
          </a:p>
          <a:p>
            <a:pPr marL="869950" lvl="1" indent="-514350" eaLnBrk="1" hangingPunct="1">
              <a:buFont typeface="+mj-lt"/>
              <a:buAutoNum type="arabicPeriod"/>
              <a:defRPr/>
            </a:pPr>
            <a:r>
              <a:rPr lang="en-US" dirty="0" err="1" smtClean="0">
                <a:solidFill>
                  <a:schemeClr val="bg1">
                    <a:lumMod val="50000"/>
                  </a:schemeClr>
                </a:solidFill>
              </a:rPr>
              <a:t>Disposizione</a:t>
            </a:r>
            <a:r>
              <a:rPr lang="en-US" dirty="0" smtClean="0">
                <a:solidFill>
                  <a:schemeClr val="bg1">
                    <a:lumMod val="50000"/>
                  </a:schemeClr>
                </a:solidFill>
              </a:rPr>
              <a:t> </a:t>
            </a:r>
            <a:r>
              <a:rPr lang="en-US" dirty="0" err="1" smtClean="0">
                <a:solidFill>
                  <a:schemeClr val="bg1">
                    <a:lumMod val="50000"/>
                  </a:schemeClr>
                </a:solidFill>
              </a:rPr>
              <a:t>dei</a:t>
            </a:r>
            <a:r>
              <a:rPr lang="en-US" dirty="0" smtClean="0">
                <a:solidFill>
                  <a:schemeClr val="bg1">
                    <a:lumMod val="50000"/>
                  </a:schemeClr>
                </a:solidFill>
              </a:rPr>
              <a:t> </a:t>
            </a:r>
            <a:r>
              <a:rPr lang="en-US" dirty="0" err="1" smtClean="0">
                <a:solidFill>
                  <a:schemeClr val="bg1">
                    <a:lumMod val="50000"/>
                  </a:schemeClr>
                </a:solidFill>
              </a:rPr>
              <a:t>fili</a:t>
            </a:r>
            <a:r>
              <a:rPr lang="en-US" dirty="0" smtClean="0">
                <a:solidFill>
                  <a:schemeClr val="bg1">
                    <a:lumMod val="50000"/>
                  </a:schemeClr>
                </a:solidFill>
              </a:rPr>
              <a:t>: </a:t>
            </a:r>
            <a:r>
              <a:rPr lang="en-US" dirty="0" err="1" smtClean="0">
                <a:solidFill>
                  <a:schemeClr val="bg1">
                    <a:lumMod val="50000"/>
                  </a:schemeClr>
                </a:solidFill>
              </a:rPr>
              <a:t>assiale</a:t>
            </a:r>
            <a:r>
              <a:rPr lang="en-US" dirty="0" smtClean="0">
                <a:solidFill>
                  <a:schemeClr val="bg1">
                    <a:lumMod val="50000"/>
                  </a:schemeClr>
                </a:solidFill>
              </a:rPr>
              <a:t> vs. stereo</a:t>
            </a:r>
          </a:p>
          <a:p>
            <a:pPr marL="869950" lvl="1" indent="-514350" eaLnBrk="1" hangingPunct="1">
              <a:buFont typeface="+mj-lt"/>
              <a:buAutoNum type="arabicPeriod"/>
              <a:defRPr/>
            </a:pPr>
            <a:r>
              <a:rPr lang="en-US" dirty="0" err="1" smtClean="0">
                <a:solidFill>
                  <a:srgbClr val="7F7F7F"/>
                </a:solidFill>
              </a:rPr>
              <a:t>Materiale</a:t>
            </a:r>
            <a:r>
              <a:rPr lang="en-US" dirty="0" smtClean="0">
                <a:solidFill>
                  <a:srgbClr val="7F7F7F"/>
                </a:solidFill>
              </a:rPr>
              <a:t> (X</a:t>
            </a:r>
            <a:r>
              <a:rPr lang="en-US" baseline="-25000" dirty="0" smtClean="0">
                <a:solidFill>
                  <a:srgbClr val="7F7F7F"/>
                </a:solidFill>
              </a:rPr>
              <a:t>0</a:t>
            </a:r>
            <a:r>
              <a:rPr lang="en-US" dirty="0" smtClean="0">
                <a:solidFill>
                  <a:srgbClr val="7F7F7F"/>
                </a:solidFill>
              </a:rPr>
              <a:t>) vs. layout </a:t>
            </a:r>
            <a:r>
              <a:rPr lang="en-US" dirty="0" err="1" smtClean="0">
                <a:solidFill>
                  <a:srgbClr val="7F7F7F"/>
                </a:solidFill>
              </a:rPr>
              <a:t>di</a:t>
            </a:r>
            <a:r>
              <a:rPr lang="en-US" dirty="0" smtClean="0">
                <a:solidFill>
                  <a:srgbClr val="7F7F7F"/>
                </a:solidFill>
              </a:rPr>
              <a:t> </a:t>
            </a:r>
            <a:r>
              <a:rPr lang="en-US" dirty="0" err="1" smtClean="0">
                <a:solidFill>
                  <a:srgbClr val="7F7F7F"/>
                </a:solidFill>
              </a:rPr>
              <a:t>cella</a:t>
            </a:r>
            <a:r>
              <a:rPr lang="en-US" dirty="0" smtClean="0">
                <a:solidFill>
                  <a:srgbClr val="7F7F7F"/>
                </a:solidFill>
              </a:rPr>
              <a:t> </a:t>
            </a:r>
            <a:r>
              <a:rPr lang="en-US" dirty="0" err="1" smtClean="0">
                <a:solidFill>
                  <a:srgbClr val="7F7F7F"/>
                </a:solidFill>
              </a:rPr>
              <a:t>e</a:t>
            </a:r>
            <a:r>
              <a:rPr lang="en-US" dirty="0" smtClean="0">
                <a:solidFill>
                  <a:srgbClr val="7F7F7F"/>
                </a:solidFill>
              </a:rPr>
              <a:t> </a:t>
            </a:r>
            <a:r>
              <a:rPr lang="en-US" dirty="0" err="1" smtClean="0">
                <a:solidFill>
                  <a:srgbClr val="7F7F7F"/>
                </a:solidFill>
              </a:rPr>
              <a:t>miscela</a:t>
            </a:r>
            <a:r>
              <a:rPr lang="en-US" dirty="0" smtClean="0">
                <a:solidFill>
                  <a:srgbClr val="7F7F7F"/>
                </a:solidFill>
              </a:rPr>
              <a:t> </a:t>
            </a:r>
            <a:r>
              <a:rPr lang="en-US" dirty="0" err="1" smtClean="0">
                <a:solidFill>
                  <a:srgbClr val="7F7F7F"/>
                </a:solidFill>
              </a:rPr>
              <a:t>di</a:t>
            </a:r>
            <a:r>
              <a:rPr lang="en-US" dirty="0" smtClean="0">
                <a:solidFill>
                  <a:srgbClr val="7F7F7F"/>
                </a:solidFill>
              </a:rPr>
              <a:t> gas</a:t>
            </a:r>
          </a:p>
          <a:p>
            <a:pPr marL="869950" lvl="1" indent="-514350" eaLnBrk="1" hangingPunct="1">
              <a:buFont typeface="+mj-lt"/>
              <a:buAutoNum type="arabicPeriod"/>
              <a:defRPr/>
            </a:pPr>
            <a:r>
              <a:rPr lang="en-US" dirty="0" err="1" smtClean="0">
                <a:solidFill>
                  <a:srgbClr val="7F7F7F"/>
                </a:solidFill>
              </a:rPr>
              <a:t>Struttura</a:t>
            </a:r>
            <a:r>
              <a:rPr lang="en-US" dirty="0" smtClean="0">
                <a:solidFill>
                  <a:srgbClr val="7F7F7F"/>
                </a:solidFill>
              </a:rPr>
              <a:t> </a:t>
            </a:r>
            <a:r>
              <a:rPr lang="en-US" dirty="0" err="1" smtClean="0">
                <a:solidFill>
                  <a:srgbClr val="7F7F7F"/>
                </a:solidFill>
              </a:rPr>
              <a:t>meccanica</a:t>
            </a:r>
            <a:r>
              <a:rPr lang="en-US" dirty="0" smtClean="0">
                <a:solidFill>
                  <a:srgbClr val="7F7F7F"/>
                </a:solidFill>
              </a:rPr>
              <a:t>  </a:t>
            </a:r>
            <a:endParaRPr lang="en-US" dirty="0" smtClean="0"/>
          </a:p>
          <a:p>
            <a:r>
              <a:rPr lang="en-US" dirty="0" err="1" smtClean="0"/>
              <a:t>Attività</a:t>
            </a:r>
            <a:r>
              <a:rPr lang="en-US" dirty="0" smtClean="0"/>
              <a:t> </a:t>
            </a:r>
            <a:r>
              <a:rPr lang="en-US" dirty="0" err="1" smtClean="0"/>
              <a:t>sperimentali</a:t>
            </a:r>
            <a:endParaRPr lang="en-US" dirty="0" smtClean="0"/>
          </a:p>
          <a:p>
            <a:r>
              <a:rPr lang="en-US" dirty="0" err="1" smtClean="0"/>
              <a:t>Elettronica</a:t>
            </a:r>
            <a:endParaRPr lang="en-US" dirty="0" smtClean="0"/>
          </a:p>
          <a:p>
            <a:r>
              <a:rPr lang="en-US" dirty="0" err="1" smtClean="0"/>
              <a:t>Integrazione</a:t>
            </a:r>
            <a:r>
              <a:rPr lang="en-US" dirty="0" smtClean="0"/>
              <a:t> </a:t>
            </a:r>
            <a:r>
              <a:rPr lang="en-US" dirty="0" err="1" smtClean="0"/>
              <a:t>richieste</a:t>
            </a:r>
            <a:r>
              <a:rPr lang="en-US" dirty="0" smtClean="0"/>
              <a:t> 2010</a:t>
            </a:r>
          </a:p>
          <a:p>
            <a:r>
              <a:rPr lang="en-US" dirty="0" err="1" smtClean="0"/>
              <a:t>Richieste</a:t>
            </a:r>
            <a:r>
              <a:rPr lang="en-US" dirty="0" smtClean="0"/>
              <a:t> 2011</a:t>
            </a:r>
          </a:p>
        </p:txBody>
      </p:sp>
      <p:sp>
        <p:nvSpPr>
          <p:cNvPr id="4" name="Date Placeholder 3"/>
          <p:cNvSpPr>
            <a:spLocks noGrp="1"/>
          </p:cNvSpPr>
          <p:nvPr>
            <p:ph type="dt" sz="quarter" idx="10"/>
          </p:nvPr>
        </p:nvSpPr>
        <p:spPr/>
        <p:txBody>
          <a:bodyPr/>
          <a:lstStyle/>
          <a:p>
            <a:r>
              <a:rPr lang="en-US" smtClean="0"/>
              <a:t>09-07-2010</a:t>
            </a:r>
            <a:endParaRPr lang="en-US"/>
          </a:p>
        </p:txBody>
      </p:sp>
      <p:sp>
        <p:nvSpPr>
          <p:cNvPr id="5" name="Footer Placeholder 4"/>
          <p:cNvSpPr>
            <a:spLocks noGrp="1"/>
          </p:cNvSpPr>
          <p:nvPr>
            <p:ph type="ftr" sz="quarter" idx="11"/>
          </p:nvPr>
        </p:nvSpPr>
        <p:spPr/>
        <p:txBody>
          <a:bodyPr/>
          <a:lstStyle/>
          <a:p>
            <a:r>
              <a:rPr lang="en-US" smtClean="0"/>
              <a:t>DCH: stato &amp; richieste 2010-2011</a:t>
            </a:r>
            <a:endParaRPr lang="en-US"/>
          </a:p>
        </p:txBody>
      </p:sp>
      <p:sp>
        <p:nvSpPr>
          <p:cNvPr id="6" name="Slide Number Placeholder 5"/>
          <p:cNvSpPr>
            <a:spLocks noGrp="1"/>
          </p:cNvSpPr>
          <p:nvPr>
            <p:ph type="sldNum" sz="quarter" idx="12"/>
          </p:nvPr>
        </p:nvSpPr>
        <p:spPr/>
        <p:txBody>
          <a:bodyPr/>
          <a:lstStyle/>
          <a:p>
            <a:fld id="{43F3AD48-D600-F94B-B0AA-2F419B0DDAE0}"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MILESTONES</a:t>
            </a:r>
            <a:endParaRPr lang="en-US" sz="3600" dirty="0"/>
          </a:p>
        </p:txBody>
      </p:sp>
      <p:sp>
        <p:nvSpPr>
          <p:cNvPr id="3" name="Content Placeholder 2"/>
          <p:cNvSpPr>
            <a:spLocks noGrp="1"/>
          </p:cNvSpPr>
          <p:nvPr>
            <p:ph idx="1"/>
          </p:nvPr>
        </p:nvSpPr>
        <p:spPr/>
        <p:txBody>
          <a:bodyPr/>
          <a:lstStyle/>
          <a:p>
            <a:r>
              <a:rPr lang="en-US" dirty="0" smtClean="0"/>
              <a:t>2010 </a:t>
            </a:r>
          </a:p>
          <a:p>
            <a:r>
              <a:rPr lang="en-US" dirty="0" err="1" smtClean="0"/>
              <a:t>Nell’ipotesi</a:t>
            </a:r>
            <a:r>
              <a:rPr lang="en-US" dirty="0" smtClean="0"/>
              <a:t> </a:t>
            </a:r>
            <a:r>
              <a:rPr lang="en-US" dirty="0" err="1" smtClean="0"/>
              <a:t>di</a:t>
            </a:r>
            <a:r>
              <a:rPr lang="en-US" dirty="0" smtClean="0"/>
              <a:t> readout </a:t>
            </a:r>
            <a:r>
              <a:rPr lang="en-US" dirty="0" err="1" smtClean="0"/>
              <a:t>tradizionale</a:t>
            </a:r>
            <a:r>
              <a:rPr lang="en-US" dirty="0" smtClean="0"/>
              <a:t>: </a:t>
            </a:r>
          </a:p>
          <a:p>
            <a:pPr lvl="1"/>
            <a:r>
              <a:rPr lang="en-US" dirty="0" smtClean="0"/>
              <a:t> </a:t>
            </a:r>
            <a:r>
              <a:rPr lang="en-US" dirty="0" err="1" smtClean="0"/>
              <a:t>finalizzazione</a:t>
            </a:r>
            <a:r>
              <a:rPr lang="en-US" dirty="0" smtClean="0"/>
              <a:t> </a:t>
            </a:r>
            <a:r>
              <a:rPr lang="en-US" dirty="0" err="1" smtClean="0"/>
              <a:t>della</a:t>
            </a:r>
            <a:r>
              <a:rPr lang="en-US" dirty="0" smtClean="0"/>
              <a:t> </a:t>
            </a:r>
            <a:r>
              <a:rPr lang="en-US" dirty="0" err="1" smtClean="0"/>
              <a:t>scelta</a:t>
            </a:r>
            <a:r>
              <a:rPr lang="en-US" dirty="0" smtClean="0"/>
              <a:t> </a:t>
            </a:r>
            <a:r>
              <a:rPr lang="en-US" dirty="0" err="1" smtClean="0"/>
              <a:t>della</a:t>
            </a:r>
            <a:r>
              <a:rPr lang="en-US" dirty="0" smtClean="0"/>
              <a:t> </a:t>
            </a:r>
            <a:r>
              <a:rPr lang="en-US" dirty="0" err="1" smtClean="0"/>
              <a:t>geometria</a:t>
            </a:r>
            <a:r>
              <a:rPr lang="en-US" dirty="0" smtClean="0"/>
              <a:t>  </a:t>
            </a:r>
            <a:r>
              <a:rPr lang="en-US" dirty="0" err="1" smtClean="0"/>
              <a:t>della</a:t>
            </a:r>
            <a:r>
              <a:rPr lang="en-US" dirty="0" smtClean="0"/>
              <a:t> </a:t>
            </a:r>
            <a:r>
              <a:rPr lang="en-US" dirty="0" err="1" smtClean="0"/>
              <a:t>cella</a:t>
            </a:r>
            <a:endParaRPr lang="en-US" dirty="0" smtClean="0"/>
          </a:p>
          <a:p>
            <a:pPr lvl="1"/>
            <a:r>
              <a:rPr lang="en-US" dirty="0" smtClean="0"/>
              <a:t> </a:t>
            </a:r>
            <a:r>
              <a:rPr lang="en-US" dirty="0" err="1" smtClean="0"/>
              <a:t>finalizzazione</a:t>
            </a:r>
            <a:r>
              <a:rPr lang="en-US" dirty="0" smtClean="0"/>
              <a:t> </a:t>
            </a:r>
            <a:r>
              <a:rPr lang="en-US" dirty="0" err="1" smtClean="0"/>
              <a:t>della</a:t>
            </a:r>
            <a:r>
              <a:rPr lang="en-US" dirty="0" smtClean="0"/>
              <a:t> </a:t>
            </a:r>
            <a:r>
              <a:rPr lang="en-US" dirty="0" err="1" smtClean="0"/>
              <a:t>scelta</a:t>
            </a:r>
            <a:r>
              <a:rPr lang="en-US" dirty="0" smtClean="0"/>
              <a:t> </a:t>
            </a:r>
            <a:r>
              <a:rPr lang="en-US" dirty="0" err="1" smtClean="0"/>
              <a:t>della</a:t>
            </a:r>
            <a:r>
              <a:rPr lang="en-US" dirty="0" smtClean="0"/>
              <a:t> </a:t>
            </a:r>
            <a:r>
              <a:rPr lang="en-US" dirty="0" err="1" smtClean="0"/>
              <a:t>miscela</a:t>
            </a:r>
            <a:r>
              <a:rPr lang="en-US" dirty="0" smtClean="0"/>
              <a:t> </a:t>
            </a:r>
            <a:r>
              <a:rPr lang="en-US" dirty="0" err="1" smtClean="0"/>
              <a:t>di</a:t>
            </a:r>
            <a:r>
              <a:rPr lang="en-US" dirty="0" smtClean="0"/>
              <a:t> gas</a:t>
            </a:r>
          </a:p>
          <a:p>
            <a:endParaRPr lang="en-US" dirty="0" smtClean="0"/>
          </a:p>
          <a:p>
            <a:r>
              <a:rPr lang="en-US" dirty="0" smtClean="0"/>
              <a:t>2011</a:t>
            </a:r>
          </a:p>
          <a:p>
            <a:pPr lvl="1"/>
            <a:r>
              <a:rPr lang="en-US" dirty="0" err="1" smtClean="0"/>
              <a:t>Verifica</a:t>
            </a:r>
            <a:r>
              <a:rPr lang="en-US" dirty="0" smtClean="0"/>
              <a:t> </a:t>
            </a:r>
            <a:r>
              <a:rPr lang="en-US" dirty="0" err="1" smtClean="0"/>
              <a:t>fattibilit</a:t>
            </a:r>
            <a:r>
              <a:rPr lang="en-US" dirty="0" err="1" smtClean="0">
                <a:latin typeface="Calibri"/>
              </a:rPr>
              <a:t>à</a:t>
            </a:r>
            <a:r>
              <a:rPr lang="en-US" dirty="0" smtClean="0">
                <a:latin typeface="Calibri"/>
              </a:rPr>
              <a:t> cluster counting</a:t>
            </a:r>
            <a:endParaRPr lang="en-US" dirty="0"/>
          </a:p>
        </p:txBody>
      </p:sp>
      <p:sp>
        <p:nvSpPr>
          <p:cNvPr id="4" name="Date Placeholder 3"/>
          <p:cNvSpPr>
            <a:spLocks noGrp="1"/>
          </p:cNvSpPr>
          <p:nvPr>
            <p:ph type="dt" sz="half"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576108E0-BA2C-7F49-8473-7AD74404BE46}"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Richieste</a:t>
            </a:r>
            <a:r>
              <a:rPr lang="en-US" dirty="0" smtClean="0"/>
              <a:t> </a:t>
            </a:r>
            <a:r>
              <a:rPr lang="en-US" dirty="0" err="1" smtClean="0"/>
              <a:t>finanziarie</a:t>
            </a:r>
            <a:r>
              <a:rPr lang="en-US" dirty="0" smtClean="0"/>
              <a:t> 2011</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28 Giugno 2010</a:t>
            </a:r>
            <a:endParaRPr lang="en-US"/>
          </a:p>
        </p:txBody>
      </p:sp>
      <p:sp>
        <p:nvSpPr>
          <p:cNvPr id="5" name="Footer Placeholder 4"/>
          <p:cNvSpPr>
            <a:spLocks noGrp="1"/>
          </p:cNvSpPr>
          <p:nvPr>
            <p:ph type="ftr" sz="quarter" idx="11"/>
          </p:nvPr>
        </p:nvSpPr>
        <p:spPr/>
        <p:txBody>
          <a:bodyPr/>
          <a:lstStyle/>
          <a:p>
            <a:r>
              <a:rPr lang="en-US" smtClean="0"/>
              <a:t>G. Finocchiaro</a:t>
            </a:r>
            <a:endParaRPr lang="en-US"/>
          </a:p>
        </p:txBody>
      </p:sp>
      <p:sp>
        <p:nvSpPr>
          <p:cNvPr id="6" name="Slide Number Placeholder 5"/>
          <p:cNvSpPr>
            <a:spLocks noGrp="1"/>
          </p:cNvSpPr>
          <p:nvPr>
            <p:ph type="sldNum" sz="quarter" idx="12"/>
          </p:nvPr>
        </p:nvSpPr>
        <p:spPr/>
        <p:txBody>
          <a:bodyPr/>
          <a:lstStyle/>
          <a:p>
            <a:fld id="{576108E0-BA2C-7F49-8473-7AD74404BE46}" type="slidenum">
              <a:rPr lang="en-US" smtClean="0"/>
              <a:pPr/>
              <a:t>31</a:t>
            </a:fld>
            <a:endParaRPr lang="en-US"/>
          </a:p>
        </p:txBody>
      </p:sp>
      <p:graphicFrame>
        <p:nvGraphicFramePr>
          <p:cNvPr id="7" name="Table 6"/>
          <p:cNvGraphicFramePr>
            <a:graphicFrameLocks noGrp="1"/>
          </p:cNvGraphicFramePr>
          <p:nvPr/>
        </p:nvGraphicFramePr>
        <p:xfrm>
          <a:off x="1874157" y="969736"/>
          <a:ext cx="5676900" cy="4751624"/>
        </p:xfrm>
        <a:graphic>
          <a:graphicData uri="http://schemas.openxmlformats.org/drawingml/2006/table">
            <a:tbl>
              <a:tblPr firstRow="1" bandRow="1">
                <a:tableStyleId>{5C22544A-7EE6-4342-B048-85BDC9FD1C3A}</a:tableStyleId>
              </a:tblPr>
              <a:tblGrid>
                <a:gridCol w="3788659"/>
                <a:gridCol w="1033736"/>
                <a:gridCol w="854505"/>
              </a:tblGrid>
              <a:tr h="277939">
                <a:tc>
                  <a:txBody>
                    <a:bodyPr/>
                    <a:lstStyle/>
                    <a:p>
                      <a:pPr algn="l" fontAlgn="b"/>
                      <a:r>
                        <a:rPr lang="en-US" sz="1400" b="1" i="0" u="none" strike="noStrike" dirty="0">
                          <a:solidFill>
                            <a:srgbClr val="000000"/>
                          </a:solidFill>
                          <a:latin typeface="Calibri"/>
                        </a:rPr>
                        <a:t>MISSIONI INTERNE</a:t>
                      </a:r>
                    </a:p>
                  </a:txBody>
                  <a:tcPr marL="9525" marR="9525" marT="9525" marB="0" anchor="b"/>
                </a:tc>
                <a:tc>
                  <a:txBody>
                    <a:bodyPr/>
                    <a:lstStyle/>
                    <a:p>
                      <a:pPr algn="ctr" fontAlgn="b"/>
                      <a:r>
                        <a:rPr lang="en-US" sz="1100" b="0" i="0" u="none" strike="noStrike">
                          <a:solidFill>
                            <a:srgbClr val="000000"/>
                          </a:solidFill>
                          <a:latin typeface="Calibri"/>
                        </a:rPr>
                        <a:t> </a:t>
                      </a:r>
                    </a:p>
                  </a:txBody>
                  <a:tcPr marL="9525" marR="9525" marT="9525" marB="0" anchor="b"/>
                </a:tc>
                <a:tc>
                  <a:txBody>
                    <a:bodyPr/>
                    <a:lstStyle/>
                    <a:p>
                      <a:pPr algn="l" fontAlgn="b"/>
                      <a:r>
                        <a:rPr lang="en-US" sz="1100" b="0" i="0" u="none" strike="noStrike">
                          <a:solidFill>
                            <a:srgbClr val="000000"/>
                          </a:solidFill>
                          <a:latin typeface="Calibri"/>
                        </a:rPr>
                        <a:t> </a:t>
                      </a:r>
                    </a:p>
                  </a:txBody>
                  <a:tcPr marL="9525" marR="9525" marT="9525" marB="0" anchor="b"/>
                </a:tc>
              </a:tr>
              <a:tr h="299752">
                <a:tc>
                  <a:txBody>
                    <a:bodyPr/>
                    <a:lstStyle/>
                    <a:p>
                      <a:pPr algn="l" fontAlgn="b"/>
                      <a:r>
                        <a:rPr lang="en-US" sz="1100" b="0" i="0" u="none" strike="noStrike" dirty="0" err="1">
                          <a:solidFill>
                            <a:srgbClr val="000000"/>
                          </a:solidFill>
                          <a:latin typeface="Calibri"/>
                        </a:rPr>
                        <a:t>Contatti</a:t>
                      </a:r>
                      <a:r>
                        <a:rPr lang="en-US" sz="1100" b="0" i="0" u="none" strike="noStrike" dirty="0">
                          <a:solidFill>
                            <a:srgbClr val="000000"/>
                          </a:solidFill>
                          <a:latin typeface="Calibri"/>
                        </a:rPr>
                        <a:t>, </a:t>
                      </a:r>
                      <a:r>
                        <a:rPr lang="en-US" sz="1100" b="0" i="0" u="none" strike="noStrike" dirty="0" err="1">
                          <a:solidFill>
                            <a:srgbClr val="000000"/>
                          </a:solidFill>
                          <a:latin typeface="Calibri"/>
                        </a:rPr>
                        <a:t>riunioni</a:t>
                      </a:r>
                      <a:r>
                        <a:rPr lang="en-US" sz="1100" b="0" i="0" u="none" strike="noStrike" dirty="0">
                          <a:solidFill>
                            <a:srgbClr val="000000"/>
                          </a:solidFill>
                          <a:latin typeface="Calibri"/>
                        </a:rPr>
                        <a:t> (1.5x2.3)</a:t>
                      </a:r>
                    </a:p>
                  </a:txBody>
                  <a:tcPr marL="9525" marR="9525" marT="9525" marB="0" anchor="b"/>
                </a:tc>
                <a:tc>
                  <a:txBody>
                    <a:bodyPr/>
                    <a:lstStyle/>
                    <a:p>
                      <a:pPr algn="ctr" fontAlgn="b"/>
                      <a:r>
                        <a:rPr lang="en-US" sz="1200" b="1" i="0" u="none" strike="noStrike" dirty="0">
                          <a:solidFill>
                            <a:srgbClr val="000000"/>
                          </a:solidFill>
                          <a:latin typeface="Calibri"/>
                        </a:rPr>
                        <a:t>3.5</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21648">
                <a:tc>
                  <a:txBody>
                    <a:bodyPr/>
                    <a:lstStyle/>
                    <a:p>
                      <a:pPr algn="l" fontAlgn="b"/>
                      <a:r>
                        <a:rPr lang="it-IT" sz="1100" b="0" i="0" u="none" strike="noStrike" dirty="0">
                          <a:solidFill>
                            <a:srgbClr val="000000"/>
                          </a:solidFill>
                          <a:latin typeface="Calibri"/>
                        </a:rPr>
                        <a:t>Viaggi responsabili (Finocchiaro, Rama, Felici)</a:t>
                      </a:r>
                    </a:p>
                  </a:txBody>
                  <a:tcPr marL="9525" marR="9525" marT="9525" marB="0" anchor="b"/>
                </a:tc>
                <a:tc>
                  <a:txBody>
                    <a:bodyPr/>
                    <a:lstStyle/>
                    <a:p>
                      <a:pPr algn="ctr" fontAlgn="b"/>
                      <a:r>
                        <a:rPr lang="en-US" sz="1200" b="1" i="0" u="none" strike="noStrike">
                          <a:solidFill>
                            <a:srgbClr val="000000"/>
                          </a:solidFill>
                          <a:latin typeface="Calibri"/>
                        </a:rPr>
                        <a:t>4.0</a:t>
                      </a:r>
                    </a:p>
                  </a:txBody>
                  <a:tcPr marL="9525" marR="9525" marT="9525" marB="0" anchor="b"/>
                </a:tc>
                <a:tc>
                  <a:txBody>
                    <a:bodyPr/>
                    <a:lstStyle/>
                    <a:p>
                      <a:pPr algn="ctr" fontAlgn="b"/>
                      <a:r>
                        <a:rPr lang="en-US" sz="1200" b="1" i="0" u="none" strike="noStrike" dirty="0">
                          <a:solidFill>
                            <a:srgbClr val="000000"/>
                          </a:solidFill>
                          <a:latin typeface="Calibri"/>
                        </a:rPr>
                        <a:t> </a:t>
                      </a:r>
                      <a:r>
                        <a:rPr lang="en-US" sz="1200" b="1" i="0" u="none" strike="noStrike" dirty="0" smtClean="0">
                          <a:solidFill>
                            <a:srgbClr val="000000"/>
                          </a:solidFill>
                          <a:latin typeface="Calibri"/>
                        </a:rPr>
                        <a:t>7.5</a:t>
                      </a:r>
                      <a:endParaRPr lang="en-US" sz="1200" b="1" i="0" u="none" strike="noStrike" dirty="0">
                        <a:solidFill>
                          <a:srgbClr val="000000"/>
                        </a:solidFill>
                        <a:latin typeface="Calibri"/>
                      </a:endParaRPr>
                    </a:p>
                  </a:txBody>
                  <a:tcPr marL="9525" marR="9525" marT="9525" marB="0" anchor="b"/>
                </a:tc>
              </a:tr>
              <a:tr h="213204">
                <a:tc>
                  <a:txBody>
                    <a:bodyPr/>
                    <a:lstStyle/>
                    <a:p>
                      <a:pPr algn="l" fontAlgn="b"/>
                      <a:r>
                        <a:rPr lang="en-US" sz="1100" b="0" i="0" u="none" strike="noStrike" dirty="0">
                          <a:solidFill>
                            <a:srgbClr val="000000"/>
                          </a:solidFill>
                          <a:latin typeface="Calibri"/>
                        </a:rPr>
                        <a:t>Workshop </a:t>
                      </a:r>
                      <a:r>
                        <a:rPr lang="en-US" sz="1100" b="0" i="0" u="none" strike="noStrike" dirty="0" smtClean="0">
                          <a:solidFill>
                            <a:srgbClr val="000000"/>
                          </a:solidFill>
                          <a:latin typeface="Calibri"/>
                        </a:rPr>
                        <a:t>non  a </a:t>
                      </a:r>
                      <a:r>
                        <a:rPr lang="en-US" sz="1100" b="0" i="0" u="none" strike="noStrike" dirty="0" err="1" smtClean="0">
                          <a:solidFill>
                            <a:srgbClr val="000000"/>
                          </a:solidFill>
                          <a:latin typeface="Calibri"/>
                        </a:rPr>
                        <a:t>Frascati</a:t>
                      </a: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200" b="1" i="0" u="none" strike="noStrike" dirty="0" smtClean="0">
                          <a:solidFill>
                            <a:srgbClr val="000000"/>
                          </a:solidFill>
                          <a:latin typeface="Calibri"/>
                        </a:rPr>
                        <a:t>?</a:t>
                      </a:r>
                      <a:endParaRPr lang="en-US" sz="1200" b="1" i="0" u="none" strike="noStrike" dirty="0">
                        <a:solidFill>
                          <a:srgbClr val="000000"/>
                        </a:solidFill>
                        <a:latin typeface="Calibri"/>
                      </a:endParaRPr>
                    </a:p>
                  </a:txBody>
                  <a:tcPr marL="9525" marR="9525" marT="9525" marB="0" anchor="b"/>
                </a:tc>
                <a:tc>
                  <a:txBody>
                    <a:bodyPr/>
                    <a:lstStyle/>
                    <a:p>
                      <a:pPr algn="r" fontAlgn="b"/>
                      <a:r>
                        <a:rPr lang="en-US" sz="1200" b="1" i="0" u="none" strike="noStrike" dirty="0" smtClean="0">
                          <a:solidFill>
                            <a:srgbClr val="000000"/>
                          </a:solidFill>
                          <a:latin typeface="Calibri"/>
                        </a:rPr>
                        <a:t> </a:t>
                      </a:r>
                      <a:endParaRPr lang="en-US" sz="1200" b="1" i="0" u="none" strike="noStrike" dirty="0">
                        <a:solidFill>
                          <a:srgbClr val="000000"/>
                        </a:solidFill>
                        <a:latin typeface="Calibri"/>
                      </a:endParaRPr>
                    </a:p>
                  </a:txBody>
                  <a:tcPr marL="9525" marR="9525" marT="9525" marB="0" anchor="b"/>
                </a:tc>
              </a:tr>
              <a:tr h="246979">
                <a:tc>
                  <a:txBody>
                    <a:bodyPr/>
                    <a:lstStyle/>
                    <a:p>
                      <a:pPr algn="l" fontAlgn="b"/>
                      <a:r>
                        <a:rPr lang="en-US" sz="1400" b="1" i="0" u="none" strike="noStrike" dirty="0" smtClean="0">
                          <a:solidFill>
                            <a:srgbClr val="000000"/>
                          </a:solidFill>
                          <a:latin typeface="+mn-lt"/>
                        </a:rPr>
                        <a:t>MISSIONI ESTERE</a:t>
                      </a:r>
                      <a:endParaRPr lang="en-US" sz="1400" b="1" i="0" u="none" strike="noStrike" dirty="0">
                        <a:solidFill>
                          <a:srgbClr val="000000"/>
                        </a:solidFill>
                        <a:latin typeface="Calibri"/>
                      </a:endParaRPr>
                    </a:p>
                  </a:txBody>
                  <a:tcPr marL="9525" marR="9525" marT="9525" marB="0" anchor="b"/>
                </a:tc>
                <a:tc>
                  <a:txBody>
                    <a:bodyPr/>
                    <a:lstStyle/>
                    <a:p>
                      <a:pPr algn="ctr" fontAlgn="b"/>
                      <a:endParaRPr lang="en-US" sz="1200" b="1" i="0" u="none" strike="noStrike" dirty="0">
                        <a:solidFill>
                          <a:srgbClr val="000000"/>
                        </a:solidFill>
                        <a:latin typeface="Calibri"/>
                      </a:endParaRPr>
                    </a:p>
                  </a:txBody>
                  <a:tcPr marL="9525" marR="9525" marT="9525" marB="0" anchor="b"/>
                </a:tc>
                <a:tc>
                  <a:txBody>
                    <a:bodyPr/>
                    <a:lstStyle/>
                    <a:p>
                      <a:pPr algn="r" fontAlgn="b"/>
                      <a:endParaRPr lang="en-US" sz="1200" b="1" i="0" u="none" strike="noStrike" dirty="0">
                        <a:solidFill>
                          <a:srgbClr val="000000"/>
                        </a:solidFill>
                        <a:latin typeface="Calibri"/>
                      </a:endParaRPr>
                    </a:p>
                  </a:txBody>
                  <a:tcPr marL="9525" marR="9525" marT="9525" marB="0" anchor="b"/>
                </a:tc>
              </a:tr>
              <a:tr h="213204">
                <a:tc>
                  <a:txBody>
                    <a:bodyPr/>
                    <a:lstStyle/>
                    <a:p>
                      <a:pPr algn="l" fontAlgn="b"/>
                      <a:r>
                        <a:rPr lang="en-US" sz="1100" b="0" i="0" u="none" strike="noStrike" dirty="0" err="1">
                          <a:solidFill>
                            <a:srgbClr val="000000"/>
                          </a:solidFill>
                          <a:latin typeface="Calibri"/>
                        </a:rPr>
                        <a:t>Contatti</a:t>
                      </a:r>
                      <a:r>
                        <a:rPr lang="en-US" sz="1100" b="0" i="0" u="none" strike="noStrike" dirty="0">
                          <a:solidFill>
                            <a:srgbClr val="000000"/>
                          </a:solidFill>
                          <a:latin typeface="Calibri"/>
                        </a:rPr>
                        <a:t>, </a:t>
                      </a:r>
                      <a:r>
                        <a:rPr lang="en-US" sz="1100" b="0" i="0" u="none" strike="noStrike" dirty="0" err="1">
                          <a:solidFill>
                            <a:srgbClr val="000000"/>
                          </a:solidFill>
                          <a:latin typeface="Calibri"/>
                        </a:rPr>
                        <a:t>riunioni</a:t>
                      </a:r>
                      <a:r>
                        <a:rPr lang="en-US" sz="1100" b="0" i="0" u="none" strike="noStrike" dirty="0">
                          <a:solidFill>
                            <a:srgbClr val="000000"/>
                          </a:solidFill>
                          <a:latin typeface="Calibri"/>
                        </a:rPr>
                        <a:t> (5.4x2.3)</a:t>
                      </a:r>
                    </a:p>
                  </a:txBody>
                  <a:tcPr marL="9525" marR="9525" marT="9525" marB="0" anchor="b"/>
                </a:tc>
                <a:tc>
                  <a:txBody>
                    <a:bodyPr/>
                    <a:lstStyle/>
                    <a:p>
                      <a:pPr algn="ctr" fontAlgn="b"/>
                      <a:r>
                        <a:rPr lang="en-US" sz="1200" b="1" i="0" u="none" strike="noStrike">
                          <a:solidFill>
                            <a:srgbClr val="000000"/>
                          </a:solidFill>
                          <a:latin typeface="Calibri"/>
                        </a:rPr>
                        <a:t>12.5</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13204">
                <a:tc>
                  <a:txBody>
                    <a:bodyPr/>
                    <a:lstStyle/>
                    <a:p>
                      <a:pPr algn="l" fontAlgn="b"/>
                      <a:r>
                        <a:rPr lang="en-US" sz="1100" b="0" i="0" u="none" strike="noStrike" dirty="0" err="1">
                          <a:solidFill>
                            <a:srgbClr val="000000"/>
                          </a:solidFill>
                          <a:latin typeface="Calibri"/>
                        </a:rPr>
                        <a:t>Viaggi</a:t>
                      </a:r>
                      <a:r>
                        <a:rPr lang="en-US" sz="1100" b="0" i="0" u="none" strike="noStrike" dirty="0">
                          <a:solidFill>
                            <a:srgbClr val="000000"/>
                          </a:solidFill>
                          <a:latin typeface="Calibri"/>
                        </a:rPr>
                        <a:t> </a:t>
                      </a:r>
                      <a:r>
                        <a:rPr lang="en-US" sz="1100" b="0" i="0" u="none" strike="noStrike" dirty="0" err="1">
                          <a:solidFill>
                            <a:srgbClr val="000000"/>
                          </a:solidFill>
                          <a:latin typeface="Calibri"/>
                        </a:rPr>
                        <a:t>responsabili</a:t>
                      </a:r>
                      <a:r>
                        <a:rPr lang="en-US" sz="1100" b="0" i="0" u="none" strike="noStrike" dirty="0">
                          <a:solidFill>
                            <a:srgbClr val="000000"/>
                          </a:solidFill>
                          <a:latin typeface="Calibri"/>
                        </a:rPr>
                        <a:t> (5.4*3)</a:t>
                      </a:r>
                    </a:p>
                  </a:txBody>
                  <a:tcPr marL="9525" marR="9525" marT="9525" marB="0" anchor="b"/>
                </a:tc>
                <a:tc>
                  <a:txBody>
                    <a:bodyPr/>
                    <a:lstStyle/>
                    <a:p>
                      <a:pPr algn="ctr" fontAlgn="b"/>
                      <a:r>
                        <a:rPr lang="en-US" sz="1200" b="1" i="0" u="none" strike="noStrike">
                          <a:solidFill>
                            <a:srgbClr val="000000"/>
                          </a:solidFill>
                          <a:latin typeface="Calibri"/>
                        </a:rPr>
                        <a:t>16.5</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155570">
                <a:tc>
                  <a:txBody>
                    <a:bodyPr/>
                    <a:lstStyle/>
                    <a:p>
                      <a:pPr algn="l" fontAlgn="b"/>
                      <a:r>
                        <a:rPr lang="en-US" sz="1100" b="0" i="0" u="none" strike="noStrike" dirty="0" err="1" smtClean="0">
                          <a:solidFill>
                            <a:srgbClr val="000000"/>
                          </a:solidFill>
                          <a:latin typeface="Calibri"/>
                        </a:rPr>
                        <a:t>Compartecipazione</a:t>
                      </a:r>
                      <a:r>
                        <a:rPr lang="en-US" sz="1100" b="0" i="0" u="none" strike="noStrike" dirty="0" smtClean="0">
                          <a:solidFill>
                            <a:srgbClr val="000000"/>
                          </a:solidFill>
                          <a:latin typeface="Calibri"/>
                        </a:rPr>
                        <a:t> Test Beam in Canada</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200" b="1" i="0" u="none" strike="noStrike" dirty="0" smtClean="0">
                          <a:solidFill>
                            <a:srgbClr val="000000"/>
                          </a:solidFill>
                          <a:latin typeface="Calibri"/>
                        </a:rPr>
                        <a:t>5.5</a:t>
                      </a:r>
                      <a:endParaRPr lang="en-US" sz="1200" b="1" i="0" u="none" strike="noStrike" dirty="0">
                        <a:solidFill>
                          <a:srgbClr val="000000"/>
                        </a:solidFill>
                        <a:latin typeface="Calibri"/>
                      </a:endParaRPr>
                    </a:p>
                  </a:txBody>
                  <a:tcPr marL="9525" marR="9525" marT="9525" marB="0" anchor="b"/>
                </a:tc>
                <a:tc>
                  <a:txBody>
                    <a:bodyPr/>
                    <a:lstStyle/>
                    <a:p>
                      <a:pPr algn="l" fontAlgn="b"/>
                      <a:endParaRPr lang="en-US" sz="1200" b="1" i="0" u="none" strike="noStrike" dirty="0">
                        <a:solidFill>
                          <a:srgbClr val="000000"/>
                        </a:solidFill>
                        <a:latin typeface="Calibri"/>
                      </a:endParaRPr>
                    </a:p>
                  </a:txBody>
                  <a:tcPr marL="9525" marR="9525" marT="9525" marB="0" anchor="b"/>
                </a:tc>
              </a:tr>
              <a:tr h="172715">
                <a:tc>
                  <a:txBody>
                    <a:bodyPr/>
                    <a:lstStyle/>
                    <a:p>
                      <a:pPr algn="l" fontAlgn="b"/>
                      <a:r>
                        <a:rPr lang="en-US" sz="1100" b="0" i="0" u="none" strike="noStrike" dirty="0">
                          <a:solidFill>
                            <a:srgbClr val="000000"/>
                          </a:solidFill>
                          <a:latin typeface="Calibri"/>
                        </a:rPr>
                        <a:t>Workshop in USA ?</a:t>
                      </a:r>
                    </a:p>
                  </a:txBody>
                  <a:tcPr marL="9525" marR="9525" marT="9525" marB="0" anchor="b"/>
                </a:tc>
                <a:tc>
                  <a:txBody>
                    <a:bodyPr/>
                    <a:lstStyle/>
                    <a:p>
                      <a:pPr algn="ctr" fontAlgn="b"/>
                      <a:r>
                        <a:rPr lang="en-US" sz="1200" b="1" i="0" u="none" strike="noStrike">
                          <a:solidFill>
                            <a:srgbClr val="000000"/>
                          </a:solidFill>
                          <a:latin typeface="Calibri"/>
                        </a:rPr>
                        <a:t>12.0</a:t>
                      </a:r>
                    </a:p>
                  </a:txBody>
                  <a:tcPr marL="9525" marR="9525" marT="9525" marB="0" anchor="b"/>
                </a:tc>
                <a:tc>
                  <a:txBody>
                    <a:bodyPr/>
                    <a:lstStyle/>
                    <a:p>
                      <a:pPr algn="ctr" fontAlgn="b"/>
                      <a:r>
                        <a:rPr lang="en-US" sz="1200" b="1" i="0" u="none" strike="noStrike" dirty="0" smtClean="0">
                          <a:solidFill>
                            <a:srgbClr val="000000"/>
                          </a:solidFill>
                          <a:latin typeface="Calibri"/>
                        </a:rPr>
                        <a:t>46.5</a:t>
                      </a:r>
                      <a:endParaRPr lang="en-US" sz="1200" b="1" i="0" u="none" strike="noStrike" dirty="0">
                        <a:solidFill>
                          <a:srgbClr val="000000"/>
                        </a:solidFill>
                        <a:latin typeface="Calibri"/>
                      </a:endParaRPr>
                    </a:p>
                  </a:txBody>
                  <a:tcPr marL="9525" marR="9525" marT="9525" marB="0" anchor="b"/>
                </a:tc>
              </a:tr>
              <a:tr h="246979">
                <a:tc>
                  <a:txBody>
                    <a:bodyPr/>
                    <a:lstStyle/>
                    <a:p>
                      <a:pPr algn="l" fontAlgn="b"/>
                      <a:r>
                        <a:rPr lang="en-US" sz="1400" b="1" i="0" u="none" strike="noStrike" dirty="0">
                          <a:solidFill>
                            <a:srgbClr val="000000"/>
                          </a:solidFill>
                          <a:latin typeface="Calibri"/>
                        </a:rPr>
                        <a:t>CONSUMI</a:t>
                      </a:r>
                    </a:p>
                  </a:txBody>
                  <a:tcPr marL="9525" marR="9525" marT="9525" marB="0" anchor="b"/>
                </a:tc>
                <a:tc>
                  <a:txBody>
                    <a:bodyPr/>
                    <a:lstStyle/>
                    <a:p>
                      <a:pPr algn="ctr" fontAlgn="b"/>
                      <a:r>
                        <a:rPr lang="en-US" sz="1200" b="1" i="0" u="none" strike="noStrike">
                          <a:solidFill>
                            <a:srgbClr val="000000"/>
                          </a:solidFill>
                          <a:latin typeface="Calibri"/>
                        </a:rPr>
                        <a:t> </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13204">
                <a:tc>
                  <a:txBody>
                    <a:bodyPr/>
                    <a:lstStyle/>
                    <a:p>
                      <a:pPr algn="l" fontAlgn="b"/>
                      <a:r>
                        <a:rPr lang="en-US" sz="1100" b="1" i="0" u="none" strike="noStrike" dirty="0" err="1">
                          <a:solidFill>
                            <a:srgbClr val="000000"/>
                          </a:solidFill>
                          <a:latin typeface="Calibri"/>
                        </a:rPr>
                        <a:t>Metabolismo</a:t>
                      </a:r>
                      <a:r>
                        <a:rPr lang="en-US" sz="1100" b="1" i="0" u="none" strike="noStrike" dirty="0">
                          <a:solidFill>
                            <a:srgbClr val="000000"/>
                          </a:solidFill>
                          <a:latin typeface="Calibri"/>
                        </a:rPr>
                        <a:t> (1.7*2.3)</a:t>
                      </a:r>
                    </a:p>
                  </a:txBody>
                  <a:tcPr marL="9525" marR="9525" marT="9525" marB="0" anchor="b"/>
                </a:tc>
                <a:tc>
                  <a:txBody>
                    <a:bodyPr/>
                    <a:lstStyle/>
                    <a:p>
                      <a:pPr algn="ctr" fontAlgn="b"/>
                      <a:r>
                        <a:rPr lang="en-US" sz="1200" b="1" i="0" u="none" strike="noStrike">
                          <a:solidFill>
                            <a:srgbClr val="000000"/>
                          </a:solidFill>
                          <a:latin typeface="Calibri"/>
                        </a:rPr>
                        <a:t>4.0</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16019">
                <a:tc>
                  <a:txBody>
                    <a:bodyPr/>
                    <a:lstStyle/>
                    <a:p>
                      <a:pPr algn="l" fontAlgn="b"/>
                      <a:r>
                        <a:rPr lang="en-US" sz="1100" b="1" i="0" u="none" strike="noStrike" dirty="0">
                          <a:solidFill>
                            <a:srgbClr val="000000"/>
                          </a:solidFill>
                          <a:latin typeface="Calibri"/>
                        </a:rPr>
                        <a:t>GAS</a:t>
                      </a:r>
                    </a:p>
                  </a:txBody>
                  <a:tcPr marL="9525" marR="9525" marT="9525" marB="0" anchor="b"/>
                </a:tc>
                <a:tc>
                  <a:txBody>
                    <a:bodyPr/>
                    <a:lstStyle/>
                    <a:p>
                      <a:pPr algn="ctr" fontAlgn="b"/>
                      <a:r>
                        <a:rPr lang="en-US" sz="1200" b="1" i="0" u="none" strike="noStrike">
                          <a:solidFill>
                            <a:srgbClr val="000000"/>
                          </a:solidFill>
                          <a:latin typeface="Calibri"/>
                        </a:rPr>
                        <a:t>8.0</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19537">
                <a:tc>
                  <a:txBody>
                    <a:bodyPr/>
                    <a:lstStyle/>
                    <a:p>
                      <a:pPr algn="l" fontAlgn="b"/>
                      <a:r>
                        <a:rPr lang="it-IT" sz="1100" b="1" i="0" u="none" strike="noStrike" dirty="0">
                          <a:solidFill>
                            <a:srgbClr val="000000"/>
                          </a:solidFill>
                          <a:latin typeface="Calibri"/>
                        </a:rPr>
                        <a:t>Simulazione Struttura meccanica presso ditta esterna:</a:t>
                      </a:r>
                    </a:p>
                  </a:txBody>
                  <a:tcPr marL="9525" marR="9525" marT="9525" marB="0" anchor="b"/>
                </a:tc>
                <a:tc>
                  <a:txBody>
                    <a:bodyPr/>
                    <a:lstStyle/>
                    <a:p>
                      <a:pPr algn="ctr" fontAlgn="b"/>
                      <a:endParaRPr lang="en-US" sz="1200" b="1" i="0" u="none" strike="noStrike">
                        <a:solidFill>
                          <a:srgbClr val="000000"/>
                        </a:solidFill>
                        <a:latin typeface="Calibri"/>
                      </a:endParaRP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13204">
                <a:tc>
                  <a:txBody>
                    <a:bodyPr/>
                    <a:lstStyle/>
                    <a:p>
                      <a:pPr algn="r" fontAlgn="b"/>
                      <a:r>
                        <a:rPr lang="en-US" sz="1100" b="0" i="0" u="none" strike="noStrike" dirty="0" err="1">
                          <a:solidFill>
                            <a:srgbClr val="000000"/>
                          </a:solidFill>
                          <a:latin typeface="Calibri"/>
                        </a:rPr>
                        <a:t>Calcoli</a:t>
                      </a:r>
                      <a:r>
                        <a:rPr lang="en-US" sz="1100" b="0" i="0" u="none" strike="noStrike" dirty="0">
                          <a:solidFill>
                            <a:srgbClr val="000000"/>
                          </a:solidFill>
                          <a:latin typeface="Calibri"/>
                        </a:rPr>
                        <a:t> per </a:t>
                      </a:r>
                      <a:r>
                        <a:rPr lang="en-US" sz="1100" b="0" i="0" u="none" strike="noStrike" dirty="0" err="1">
                          <a:solidFill>
                            <a:srgbClr val="000000"/>
                          </a:solidFill>
                          <a:latin typeface="Calibri"/>
                        </a:rPr>
                        <a:t>il</a:t>
                      </a:r>
                      <a:r>
                        <a:rPr lang="en-US" sz="1100" b="0" i="0" u="none" strike="noStrike" dirty="0">
                          <a:solidFill>
                            <a:srgbClr val="000000"/>
                          </a:solidFill>
                          <a:latin typeface="Calibri"/>
                        </a:rPr>
                        <a:t> TDR</a:t>
                      </a:r>
                    </a:p>
                  </a:txBody>
                  <a:tcPr marL="9525" marR="9525" marT="9525" marB="0" anchor="b"/>
                </a:tc>
                <a:tc>
                  <a:txBody>
                    <a:bodyPr/>
                    <a:lstStyle/>
                    <a:p>
                      <a:pPr algn="ctr" fontAlgn="b"/>
                      <a:r>
                        <a:rPr lang="en-US" sz="1200" b="1" i="0" u="none" strike="noStrike">
                          <a:solidFill>
                            <a:srgbClr val="000000"/>
                          </a:solidFill>
                          <a:latin typeface="Calibri"/>
                        </a:rPr>
                        <a:t>10.0</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21648">
                <a:tc>
                  <a:txBody>
                    <a:bodyPr/>
                    <a:lstStyle/>
                    <a:p>
                      <a:pPr algn="l" fontAlgn="b"/>
                      <a:r>
                        <a:rPr lang="en-US" sz="1100" b="1" i="0" u="none" strike="noStrike" dirty="0">
                          <a:solidFill>
                            <a:srgbClr val="000000"/>
                          </a:solidFill>
                          <a:latin typeface="Calibri"/>
                        </a:rPr>
                        <a:t>R&amp;D </a:t>
                      </a:r>
                      <a:r>
                        <a:rPr lang="en-US" sz="1100" b="1" i="0" u="none" strike="noStrike" dirty="0" err="1">
                          <a:solidFill>
                            <a:srgbClr val="000000"/>
                          </a:solidFill>
                          <a:latin typeface="Calibri"/>
                        </a:rPr>
                        <a:t>su</a:t>
                      </a:r>
                      <a:r>
                        <a:rPr lang="en-US" sz="1100" b="1" i="0" u="none" strike="noStrike" dirty="0">
                          <a:solidFill>
                            <a:srgbClr val="000000"/>
                          </a:solidFill>
                          <a:latin typeface="Calibri"/>
                        </a:rPr>
                        <a:t> cluster counting</a:t>
                      </a:r>
                    </a:p>
                  </a:txBody>
                  <a:tcPr marL="9525" marR="9525" marT="9525" marB="0" anchor="b"/>
                </a:tc>
                <a:tc>
                  <a:txBody>
                    <a:bodyPr/>
                    <a:lstStyle/>
                    <a:p>
                      <a:pPr algn="ctr" fontAlgn="b"/>
                      <a:endParaRPr lang="en-US" sz="1200" b="1" i="0" u="none" strike="noStrike" dirty="0">
                        <a:solidFill>
                          <a:srgbClr val="000000"/>
                        </a:solidFill>
                        <a:latin typeface="Calibri"/>
                      </a:endParaRP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r>
              <a:tr h="221648">
                <a:tc>
                  <a:txBody>
                    <a:bodyPr/>
                    <a:lstStyle/>
                    <a:p>
                      <a:pPr algn="r" fontAlgn="b"/>
                      <a:r>
                        <a:rPr lang="en-US" sz="1100" b="0" i="0" u="none" strike="noStrike">
                          <a:solidFill>
                            <a:srgbClr val="000000"/>
                          </a:solidFill>
                          <a:latin typeface="Calibri"/>
                        </a:rPr>
                        <a:t>front-end e scheda di readout con sampling ≥1Gs/s.</a:t>
                      </a:r>
                    </a:p>
                  </a:txBody>
                  <a:tcPr marL="9525" marR="9525" marT="9525" marB="0" anchor="b"/>
                </a:tc>
                <a:tc>
                  <a:txBody>
                    <a:bodyPr/>
                    <a:lstStyle/>
                    <a:p>
                      <a:pPr algn="ctr" fontAlgn="b"/>
                      <a:r>
                        <a:rPr lang="en-US" sz="1200" b="1" i="0" u="none" strike="noStrike" dirty="0">
                          <a:solidFill>
                            <a:srgbClr val="000000"/>
                          </a:solidFill>
                          <a:latin typeface="Calibri"/>
                        </a:rPr>
                        <a:t>15.0</a:t>
                      </a:r>
                    </a:p>
                  </a:txBody>
                  <a:tcPr marL="9525" marR="9525" marT="9525" marB="0" anchor="b"/>
                </a:tc>
                <a:tc>
                  <a:txBody>
                    <a:bodyPr/>
                    <a:lstStyle/>
                    <a:p>
                      <a:pPr algn="l" fontAlgn="b"/>
                      <a:r>
                        <a:rPr lang="en-US" sz="1200" b="1" i="0" u="none" strike="noStrike" dirty="0">
                          <a:solidFill>
                            <a:srgbClr val="000000"/>
                          </a:solidFill>
                          <a:latin typeface="Calibri"/>
                        </a:rPr>
                        <a:t> </a:t>
                      </a:r>
                    </a:p>
                  </a:txBody>
                  <a:tcPr marL="9525" marR="9525" marT="9525" marB="0" anchor="b"/>
                </a:tc>
              </a:tr>
              <a:tr h="241350">
                <a:tc>
                  <a:txBody>
                    <a:bodyPr/>
                    <a:lstStyle/>
                    <a:p>
                      <a:pPr algn="l" fontAlgn="b"/>
                      <a:r>
                        <a:rPr lang="en-US" sz="1100" b="1" i="0" u="none" strike="noStrike">
                          <a:solidFill>
                            <a:srgbClr val="000000"/>
                          </a:solidFill>
                          <a:latin typeface="Calibri"/>
                        </a:rPr>
                        <a:t>Tests alla BTF</a:t>
                      </a:r>
                    </a:p>
                  </a:txBody>
                  <a:tcPr marL="9525" marR="9525" marT="9525" marB="0" anchor="b"/>
                </a:tc>
                <a:tc>
                  <a:txBody>
                    <a:bodyPr/>
                    <a:lstStyle/>
                    <a:p>
                      <a:pPr algn="ctr" fontAlgn="b"/>
                      <a:endParaRPr lang="en-US" sz="1200" b="1" i="0" u="none" strike="noStrike">
                        <a:solidFill>
                          <a:srgbClr val="000000"/>
                        </a:solidFill>
                        <a:latin typeface="Calibri"/>
                      </a:endParaRPr>
                    </a:p>
                  </a:txBody>
                  <a:tcPr marL="9525" marR="9525" marT="9525" marB="0" anchor="b"/>
                </a:tc>
                <a:tc>
                  <a:txBody>
                    <a:bodyPr/>
                    <a:lstStyle/>
                    <a:p>
                      <a:pPr algn="l" fontAlgn="b"/>
                      <a:r>
                        <a:rPr lang="en-US" sz="1200" b="1" i="0" u="none" strike="noStrike" dirty="0">
                          <a:solidFill>
                            <a:srgbClr val="000000"/>
                          </a:solidFill>
                          <a:latin typeface="Calibri"/>
                        </a:rPr>
                        <a:t> </a:t>
                      </a:r>
                    </a:p>
                  </a:txBody>
                  <a:tcPr marL="9525" marR="9525" marT="9525" marB="0" anchor="b"/>
                </a:tc>
              </a:tr>
              <a:tr h="213204">
                <a:tc>
                  <a:txBody>
                    <a:bodyPr/>
                    <a:lstStyle/>
                    <a:p>
                      <a:pPr algn="r" fontAlgn="b"/>
                      <a:r>
                        <a:rPr lang="en-US" sz="1100" b="0" i="0" u="none" strike="noStrike">
                          <a:solidFill>
                            <a:srgbClr val="000000"/>
                          </a:solidFill>
                          <a:latin typeface="Calibri"/>
                        </a:rPr>
                        <a:t>Dispositivi di movimentazione prototipi</a:t>
                      </a:r>
                    </a:p>
                  </a:txBody>
                  <a:tcPr marL="9525" marR="9525" marT="9525" marB="0" anchor="b"/>
                </a:tc>
                <a:tc>
                  <a:txBody>
                    <a:bodyPr/>
                    <a:lstStyle/>
                    <a:p>
                      <a:pPr algn="ctr" fontAlgn="b"/>
                      <a:r>
                        <a:rPr lang="en-US" sz="1200" b="1" i="0" u="none" strike="noStrike">
                          <a:solidFill>
                            <a:srgbClr val="000000"/>
                          </a:solidFill>
                          <a:latin typeface="Calibri"/>
                        </a:rPr>
                        <a:t>3.0</a:t>
                      </a:r>
                    </a:p>
                  </a:txBody>
                  <a:tcPr marL="9525" marR="9525" marT="9525" marB="0" anchor="b"/>
                </a:tc>
                <a:tc>
                  <a:txBody>
                    <a:bodyPr/>
                    <a:lstStyle/>
                    <a:p>
                      <a:pPr algn="l" fontAlgn="b"/>
                      <a:r>
                        <a:rPr lang="en-US" sz="1200" b="1" i="0" u="none" strike="noStrike" dirty="0">
                          <a:solidFill>
                            <a:srgbClr val="000000"/>
                          </a:solidFill>
                          <a:latin typeface="Calibri"/>
                        </a:rPr>
                        <a:t> </a:t>
                      </a:r>
                    </a:p>
                  </a:txBody>
                  <a:tcPr marL="9525" marR="9525" marT="9525" marB="0" anchor="b"/>
                </a:tc>
              </a:tr>
              <a:tr h="213204">
                <a:tc>
                  <a:txBody>
                    <a:bodyPr/>
                    <a:lstStyle/>
                    <a:p>
                      <a:pPr algn="l" rtl="0" fontAlgn="b">
                        <a:buClr>
                          <a:srgbClr val="000000"/>
                        </a:buClr>
                        <a:buSzPts val="1100"/>
                        <a:buFont typeface="Calibri"/>
                        <a:buNone/>
                      </a:pPr>
                      <a:r>
                        <a:rPr lang="en-US" sz="1100" b="1" i="0" u="none" strike="noStrike" dirty="0" smtClean="0">
                          <a:solidFill>
                            <a:srgbClr val="000000"/>
                          </a:solidFill>
                          <a:latin typeface="+mn-lt"/>
                        </a:rPr>
                        <a:t>R&amp;D catena </a:t>
                      </a:r>
                      <a:r>
                        <a:rPr lang="en-US" sz="1100" b="1" i="0" u="none" strike="noStrike" dirty="0" err="1" smtClean="0">
                          <a:solidFill>
                            <a:srgbClr val="000000"/>
                          </a:solidFill>
                          <a:latin typeface="+mn-lt"/>
                        </a:rPr>
                        <a:t>di</a:t>
                      </a:r>
                      <a:r>
                        <a:rPr lang="en-US" sz="1100" b="1" i="0" u="none" strike="noStrike" dirty="0" smtClean="0">
                          <a:solidFill>
                            <a:srgbClr val="000000"/>
                          </a:solidFill>
                          <a:latin typeface="+mn-lt"/>
                        </a:rPr>
                        <a:t> front-end </a:t>
                      </a:r>
                      <a:endParaRPr lang="en-US" sz="1100" b="1" i="0" u="none" strike="noStrike" dirty="0">
                        <a:solidFill>
                          <a:srgbClr val="000000"/>
                        </a:solidFill>
                        <a:latin typeface="Calibri"/>
                      </a:endParaRPr>
                    </a:p>
                  </a:txBody>
                  <a:tcPr marL="9525" marR="9525" marT="9525" marB="0" anchor="b"/>
                </a:tc>
                <a:tc>
                  <a:txBody>
                    <a:bodyPr/>
                    <a:lstStyle/>
                    <a:p>
                      <a:pPr algn="ctr" fontAlgn="b"/>
                      <a:endParaRPr lang="en-US" sz="1200" b="1" i="0" u="none" strike="noStrike">
                        <a:solidFill>
                          <a:srgbClr val="000000"/>
                        </a:solidFill>
                        <a:latin typeface="Calibri"/>
                      </a:endParaRPr>
                    </a:p>
                  </a:txBody>
                  <a:tcPr marL="9525" marR="9525" marT="9525" marB="0" anchor="b"/>
                </a:tc>
                <a:tc>
                  <a:txBody>
                    <a:bodyPr/>
                    <a:lstStyle/>
                    <a:p>
                      <a:pPr algn="l" fontAlgn="b"/>
                      <a:r>
                        <a:rPr lang="en-US" sz="1200" b="1" i="0" u="none" strike="noStrike" dirty="0">
                          <a:solidFill>
                            <a:srgbClr val="000000"/>
                          </a:solidFill>
                          <a:latin typeface="Calibri"/>
                        </a:rPr>
                        <a:t> </a:t>
                      </a:r>
                    </a:p>
                  </a:txBody>
                  <a:tcPr marL="9525" marR="9525" marT="9525" marB="0" anchor="b"/>
                </a:tc>
              </a:tr>
              <a:tr h="213204">
                <a:tc>
                  <a:txBody>
                    <a:bodyPr/>
                    <a:lstStyle/>
                    <a:p>
                      <a:pPr algn="r" fontAlgn="b"/>
                      <a:r>
                        <a:rPr lang="it-IT" sz="1100" b="0" i="0" u="none" strike="noStrike">
                          <a:solidFill>
                            <a:srgbClr val="000000"/>
                          </a:solidFill>
                          <a:latin typeface="Calibri"/>
                        </a:rPr>
                        <a:t>progetto e realizzazione di una catena di RO </a:t>
                      </a:r>
                    </a:p>
                  </a:txBody>
                  <a:tcPr marL="9525" marR="9525" marT="9525" marB="0" anchor="b"/>
                </a:tc>
                <a:tc>
                  <a:txBody>
                    <a:bodyPr/>
                    <a:lstStyle/>
                    <a:p>
                      <a:pPr algn="ctr" fontAlgn="b"/>
                      <a:r>
                        <a:rPr lang="en-US" sz="1200" b="1" i="0" u="none" strike="noStrike" dirty="0">
                          <a:solidFill>
                            <a:srgbClr val="000000"/>
                          </a:solidFill>
                          <a:latin typeface="Calibri"/>
                        </a:rPr>
                        <a:t>25.0</a:t>
                      </a:r>
                    </a:p>
                  </a:txBody>
                  <a:tcPr marL="9525" marR="9525" marT="9525" marB="0" anchor="b"/>
                </a:tc>
                <a:tc>
                  <a:txBody>
                    <a:bodyPr/>
                    <a:lstStyle/>
                    <a:p>
                      <a:pPr algn="ctr" fontAlgn="b"/>
                      <a:r>
                        <a:rPr lang="en-US" sz="1200" b="1" i="0" u="none" strike="noStrike" dirty="0" smtClean="0">
                          <a:solidFill>
                            <a:srgbClr val="000000"/>
                          </a:solidFill>
                          <a:latin typeface="Calibri"/>
                        </a:rPr>
                        <a:t>65.0</a:t>
                      </a:r>
                      <a:endParaRPr lang="en-US" sz="1200" b="1" i="0" u="none" strike="noStrike" dirty="0">
                        <a:solidFill>
                          <a:srgbClr val="000000"/>
                        </a:solidFill>
                        <a:latin typeface="Calibri"/>
                      </a:endParaRPr>
                    </a:p>
                  </a:txBody>
                  <a:tcPr marL="9525" marR="9525" marT="9525" marB="0" anchor="b"/>
                </a:tc>
              </a:tr>
              <a:tr h="247683">
                <a:tc>
                  <a:txBody>
                    <a:bodyPr/>
                    <a:lstStyle/>
                    <a:p>
                      <a:pPr algn="r" fontAlgn="b"/>
                      <a:r>
                        <a:rPr lang="en-US" sz="1400" b="1" i="0" u="none" strike="noStrike" dirty="0">
                          <a:solidFill>
                            <a:srgbClr val="000000"/>
                          </a:solidFill>
                          <a:latin typeface="Calibri"/>
                        </a:rPr>
                        <a:t>TOTALE</a:t>
                      </a:r>
                    </a:p>
                  </a:txBody>
                  <a:tcPr marL="9525" marR="9525" marT="9525" marB="0" anchor="b"/>
                </a:tc>
                <a:tc>
                  <a:txBody>
                    <a:bodyPr/>
                    <a:lstStyle/>
                    <a:p>
                      <a:pPr algn="l" fontAlgn="b"/>
                      <a:r>
                        <a:rPr lang="en-US" sz="1200" b="1" i="0" u="none" strike="noStrike">
                          <a:solidFill>
                            <a:srgbClr val="000000"/>
                          </a:solidFill>
                          <a:latin typeface="Calibri"/>
                        </a:rPr>
                        <a:t> </a:t>
                      </a:r>
                    </a:p>
                  </a:txBody>
                  <a:tcPr marL="9525" marR="9525" marT="9525" marB="0" anchor="b"/>
                </a:tc>
                <a:tc>
                  <a:txBody>
                    <a:bodyPr/>
                    <a:lstStyle/>
                    <a:p>
                      <a:pPr algn="ctr" fontAlgn="b"/>
                      <a:r>
                        <a:rPr lang="en-US" sz="1200" b="1" i="0" u="none" strike="noStrike" dirty="0" smtClean="0">
                          <a:solidFill>
                            <a:srgbClr val="000000"/>
                          </a:solidFill>
                          <a:latin typeface="Calibri"/>
                        </a:rPr>
                        <a:t>119.0</a:t>
                      </a:r>
                      <a:endParaRPr lang="en-US" sz="1200" b="1"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52513" y="144463"/>
            <a:ext cx="6604000" cy="895350"/>
          </a:xfrm>
        </p:spPr>
        <p:txBody>
          <a:bodyPr/>
          <a:lstStyle/>
          <a:p>
            <a:pPr eaLnBrk="1" hangingPunct="1"/>
            <a:r>
              <a:rPr lang="en-US" sz="4000" dirty="0" smtClean="0">
                <a:solidFill>
                  <a:srgbClr val="0000FF"/>
                </a:solidFill>
                <a:ea typeface="ＭＳ Ｐゴシック" pitchFamily="-112" charset="-128"/>
                <a:cs typeface="ＭＳ Ｐゴシック" pitchFamily="-112" charset="-128"/>
              </a:rPr>
              <a:t>1. Stereo Angle Layout </a:t>
            </a:r>
          </a:p>
        </p:txBody>
      </p:sp>
      <p:sp>
        <p:nvSpPr>
          <p:cNvPr id="3" name="Content Placeholder 2"/>
          <p:cNvSpPr>
            <a:spLocks noGrp="1"/>
          </p:cNvSpPr>
          <p:nvPr>
            <p:ph idx="1"/>
          </p:nvPr>
        </p:nvSpPr>
        <p:spPr>
          <a:xfrm>
            <a:off x="457200" y="1331913"/>
            <a:ext cx="7997371" cy="4764087"/>
          </a:xfrm>
        </p:spPr>
        <p:txBody>
          <a:bodyPr rtlCol="0">
            <a:normAutofit fontScale="92500" lnSpcReduction="10000"/>
          </a:bodyPr>
          <a:lstStyle/>
          <a:p>
            <a:pPr marL="355600" indent="-355600" eaLnBrk="1" fontAlgn="auto" hangingPunct="1">
              <a:spcAft>
                <a:spcPts val="0"/>
              </a:spcAft>
              <a:buClr>
                <a:srgbClr val="008000"/>
              </a:buClr>
              <a:defRPr/>
            </a:pPr>
            <a:r>
              <a:rPr lang="en-US" dirty="0" smtClean="0">
                <a:sym typeface="Wingdings"/>
              </a:rPr>
              <a:t>Study effect on tracking of arrangement of stereo/axial layers by</a:t>
            </a:r>
            <a:r>
              <a:rPr lang="en-US" dirty="0" smtClean="0">
                <a:sym typeface="Wingdings"/>
              </a:rPr>
              <a:t> </a:t>
            </a:r>
            <a:r>
              <a:rPr lang="en-US" dirty="0" smtClean="0">
                <a:sym typeface="Wingdings"/>
              </a:rPr>
              <a:t>comparing</a:t>
            </a:r>
            <a:r>
              <a:rPr lang="en-US" dirty="0" smtClean="0">
                <a:sym typeface="Wingdings"/>
              </a:rPr>
              <a:t> four </a:t>
            </a:r>
            <a:r>
              <a:rPr lang="en-US" dirty="0" smtClean="0">
                <a:sym typeface="Wingdings"/>
              </a:rPr>
              <a:t>different configurations:</a:t>
            </a:r>
          </a:p>
          <a:p>
            <a:pPr marL="838200" indent="-571500" eaLnBrk="1" fontAlgn="auto" hangingPunct="1">
              <a:spcAft>
                <a:spcPts val="0"/>
              </a:spcAft>
              <a:buSzPct val="90000"/>
              <a:buFont typeface="+mj-lt"/>
              <a:buAutoNum type="romanUcPeriod"/>
              <a:tabLst>
                <a:tab pos="266700" algn="l"/>
              </a:tabLst>
              <a:defRPr/>
            </a:pPr>
            <a:r>
              <a:rPr lang="en-US" dirty="0" smtClean="0">
                <a:sym typeface="Wingdings"/>
              </a:rPr>
              <a:t>“Nominal</a:t>
            </a:r>
            <a:r>
              <a:rPr lang="en-US" dirty="0" smtClean="0">
                <a:sym typeface="Wingdings"/>
              </a:rPr>
              <a:t>” (</a:t>
            </a:r>
            <a:r>
              <a:rPr lang="en-US" i="1" dirty="0" smtClean="0">
                <a:sym typeface="Wingdings"/>
              </a:rPr>
              <a:t>B</a:t>
            </a:r>
            <a:r>
              <a:rPr lang="en-US" sz="3027" i="1" dirty="0" smtClean="0">
                <a:sym typeface="Wingdings"/>
              </a:rPr>
              <a:t>A</a:t>
            </a:r>
            <a:r>
              <a:rPr lang="en-US" i="1" dirty="0" smtClean="0">
                <a:sym typeface="Wingdings"/>
              </a:rPr>
              <a:t>B</a:t>
            </a:r>
            <a:r>
              <a:rPr lang="en-US" sz="3027" i="1" dirty="0" smtClean="0">
                <a:sym typeface="Wingdings"/>
              </a:rPr>
              <a:t>AR</a:t>
            </a:r>
            <a:r>
              <a:rPr lang="en-US" dirty="0" smtClean="0">
                <a:sym typeface="Wingdings"/>
              </a:rPr>
              <a:t>) : </a:t>
            </a:r>
            <a:r>
              <a:rPr lang="en-US" dirty="0" smtClean="0">
                <a:sym typeface="Wingdings"/>
              </a:rPr>
              <a:t>AUVAUVAUVA</a:t>
            </a:r>
          </a:p>
          <a:p>
            <a:pPr marL="838200" indent="-571500" eaLnBrk="1" fontAlgn="auto" hangingPunct="1">
              <a:spcAft>
                <a:spcPts val="0"/>
              </a:spcAft>
              <a:buSzPct val="90000"/>
              <a:buFont typeface="+mj-lt"/>
              <a:buAutoNum type="romanUcPeriod"/>
              <a:tabLst>
                <a:tab pos="266700" algn="l"/>
              </a:tabLst>
              <a:defRPr/>
            </a:pPr>
            <a:r>
              <a:rPr lang="en-US" dirty="0" smtClean="0">
                <a:sym typeface="Wingdings"/>
              </a:rPr>
              <a:t>“Axial”: AAAAAAAAAA </a:t>
            </a:r>
          </a:p>
          <a:p>
            <a:pPr marL="838200" indent="-571500" eaLnBrk="1" fontAlgn="auto" hangingPunct="1">
              <a:spcAft>
                <a:spcPts val="0"/>
              </a:spcAft>
              <a:buSzPct val="90000"/>
              <a:buFont typeface="+mj-lt"/>
              <a:buAutoNum type="romanUcPeriod"/>
              <a:tabLst>
                <a:tab pos="266700" algn="l"/>
              </a:tabLst>
              <a:defRPr/>
            </a:pPr>
            <a:r>
              <a:rPr lang="en-US" dirty="0" smtClean="0">
                <a:sym typeface="Wingdings"/>
              </a:rPr>
              <a:t>“Stereo SL” : AUVUVUVUVA</a:t>
            </a:r>
          </a:p>
          <a:p>
            <a:pPr marL="838200" indent="-571500" eaLnBrk="1" fontAlgn="auto" hangingPunct="1">
              <a:spcAft>
                <a:spcPts val="0"/>
              </a:spcAft>
              <a:buSzPct val="90000"/>
              <a:buFont typeface="+mj-lt"/>
              <a:buAutoNum type="romanUcPeriod"/>
              <a:tabLst>
                <a:tab pos="266700" algn="l"/>
              </a:tabLst>
              <a:defRPr/>
            </a:pPr>
            <a:r>
              <a:rPr lang="en-US" dirty="0" smtClean="0">
                <a:sym typeface="Wingdings"/>
              </a:rPr>
              <a:t>“Stereo layers” </a:t>
            </a:r>
            <a:r>
              <a:rPr lang="en-US" dirty="0" err="1" smtClean="0">
                <a:sym typeface="Wingdings"/>
              </a:rPr>
              <a:t>Auvuv</a:t>
            </a:r>
            <a:r>
              <a:rPr lang="en-US" dirty="0" smtClean="0">
                <a:sym typeface="Wingdings"/>
              </a:rPr>
              <a:t>…..</a:t>
            </a:r>
            <a:r>
              <a:rPr lang="en-US" dirty="0" err="1" smtClean="0">
                <a:sym typeface="Wingdings"/>
              </a:rPr>
              <a:t>uvuvA</a:t>
            </a:r>
            <a:endParaRPr lang="en-US" dirty="0" smtClean="0">
              <a:sym typeface="Wingdings"/>
            </a:endParaRPr>
          </a:p>
          <a:p>
            <a:pPr marL="355600" indent="-355600" eaLnBrk="1" fontAlgn="auto" hangingPunct="1">
              <a:spcAft>
                <a:spcPts val="0"/>
              </a:spcAft>
              <a:buClr>
                <a:srgbClr val="008000"/>
              </a:buClr>
              <a:buNone/>
              <a:defRPr/>
            </a:pPr>
            <a:r>
              <a:rPr lang="en-US" dirty="0" smtClean="0">
                <a:sym typeface="Wingdings"/>
              </a:rPr>
              <a:t>on events with: </a:t>
            </a:r>
          </a:p>
          <a:p>
            <a:pPr marL="635000" lvl="1" indent="-355600" eaLnBrk="1" fontAlgn="auto" hangingPunct="1">
              <a:spcAft>
                <a:spcPts val="0"/>
              </a:spcAft>
              <a:buClr>
                <a:srgbClr val="FF0000"/>
              </a:buClr>
              <a:defRPr/>
            </a:pPr>
            <a:r>
              <a:rPr lang="en-US" dirty="0" smtClean="0">
                <a:sym typeface="Wingdings"/>
              </a:rPr>
              <a:t>2 stiff tracks (</a:t>
            </a:r>
            <a:r>
              <a:rPr lang="en-US" b="1" dirty="0" err="1" smtClean="0">
                <a:latin typeface="Courier"/>
                <a:cs typeface="Courier"/>
                <a:sym typeface="Wingdings"/>
              </a:rPr>
              <a:t>BToPiPi</a:t>
            </a:r>
            <a:r>
              <a:rPr lang="en-US" dirty="0" smtClean="0">
                <a:sym typeface="Wingdings"/>
              </a:rPr>
              <a:t>)</a:t>
            </a:r>
          </a:p>
          <a:p>
            <a:pPr marL="635000" lvl="1" indent="-355600" eaLnBrk="1" fontAlgn="auto" hangingPunct="1">
              <a:spcAft>
                <a:spcPts val="0"/>
              </a:spcAft>
              <a:buClr>
                <a:srgbClr val="FF0000"/>
              </a:buClr>
              <a:defRPr/>
            </a:pPr>
            <a:r>
              <a:rPr lang="en-US" dirty="0" smtClean="0">
                <a:sym typeface="Wingdings"/>
              </a:rPr>
              <a:t>&gt;=4 soft </a:t>
            </a:r>
            <a:r>
              <a:rPr lang="en-US" dirty="0" smtClean="0">
                <a:sym typeface="Wingdings"/>
              </a:rPr>
              <a:t>tracks (</a:t>
            </a:r>
            <a:r>
              <a:rPr lang="en-US" b="1" dirty="0" err="1" smtClean="0">
                <a:latin typeface="Courier"/>
                <a:cs typeface="Courier"/>
                <a:sym typeface="Wingdings"/>
              </a:rPr>
              <a:t>BToDstarK</a:t>
            </a:r>
            <a:r>
              <a:rPr lang="en-US" dirty="0" smtClean="0">
                <a:sym typeface="Wingdings"/>
              </a:rPr>
              <a:t>)</a:t>
            </a: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EB23386D-B6F7-C441-BF45-28085F9B7805}"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Content Placeholder 7" descr="pacBtoPiPi_10k_baseline_deltae.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bwMode="auto">
          <a:xfrm>
            <a:off x="6538077" y="4743153"/>
            <a:ext cx="2016252" cy="1258824"/>
          </a:xfrm>
          <a:prstGeom prst="rect">
            <a:avLst/>
          </a:prstGeom>
          <a:noFill/>
          <a:ln w="9525">
            <a:noFill/>
            <a:miter lim="800000"/>
            <a:headEnd/>
            <a:tailEnd/>
          </a:ln>
        </p:spPr>
      </p:pic>
      <p:pic>
        <p:nvPicPr>
          <p:cNvPr id="21" name="Content Placeholder 7" descr="pacBtoPiPi_10k_baseline_deltae.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bwMode="auto">
          <a:xfrm>
            <a:off x="4302974" y="4791536"/>
            <a:ext cx="2016252" cy="1258824"/>
          </a:xfrm>
          <a:prstGeom prst="rect">
            <a:avLst/>
          </a:prstGeom>
          <a:noFill/>
          <a:ln w="9525">
            <a:noFill/>
            <a:miter lim="800000"/>
            <a:headEnd/>
            <a:tailEnd/>
          </a:ln>
        </p:spPr>
      </p:pic>
      <p:pic>
        <p:nvPicPr>
          <p:cNvPr id="19" name="Content Placeholder 7" descr="pacBtoPiPi_10k_baseline_deltae.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bwMode="auto">
          <a:xfrm>
            <a:off x="2243663" y="4830239"/>
            <a:ext cx="2016252" cy="1258824"/>
          </a:xfrm>
          <a:prstGeom prst="rect">
            <a:avLst/>
          </a:prstGeom>
          <a:noFill/>
          <a:ln w="9525">
            <a:noFill/>
            <a:miter lim="800000"/>
            <a:headEnd/>
            <a:tailEnd/>
          </a:ln>
        </p:spPr>
      </p:pic>
      <p:pic>
        <p:nvPicPr>
          <p:cNvPr id="18" name="Content Placeholder 7" descr="pacBtoPiPi_10k_baseline_deltae.eps"/>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bwMode="auto">
          <a:xfrm>
            <a:off x="250463" y="4878620"/>
            <a:ext cx="2016252" cy="1258824"/>
          </a:xfrm>
          <a:prstGeom prst="rect">
            <a:avLst/>
          </a:prstGeom>
          <a:noFill/>
          <a:ln w="9525">
            <a:noFill/>
            <a:miter lim="800000"/>
            <a:headEnd/>
            <a:tailEnd/>
          </a:ln>
        </p:spPr>
      </p:pic>
      <p:sp>
        <p:nvSpPr>
          <p:cNvPr id="22530" name="Title 1"/>
          <p:cNvSpPr>
            <a:spLocks noGrp="1"/>
          </p:cNvSpPr>
          <p:nvPr>
            <p:ph type="title"/>
          </p:nvPr>
        </p:nvSpPr>
        <p:spPr>
          <a:xfrm>
            <a:off x="267788" y="77788"/>
            <a:ext cx="8585925" cy="507462"/>
          </a:xfrm>
        </p:spPr>
        <p:txBody>
          <a:bodyPr/>
          <a:lstStyle/>
          <a:p>
            <a:pPr eaLnBrk="1" hangingPunct="1"/>
            <a:r>
              <a:rPr lang="en-US" sz="4000" dirty="0" smtClean="0">
                <a:solidFill>
                  <a:srgbClr val="0000FF"/>
                </a:solidFill>
                <a:ea typeface="ＭＳ Ｐゴシック" pitchFamily="-112" charset="-128"/>
                <a:cs typeface="ＭＳ Ｐゴシック" pitchFamily="-112" charset="-128"/>
              </a:rPr>
              <a:t>Implication of Stereo </a:t>
            </a:r>
            <a:r>
              <a:rPr lang="en-US" sz="4000" dirty="0" smtClean="0">
                <a:solidFill>
                  <a:srgbClr val="0000FF"/>
                </a:solidFill>
                <a:ea typeface="ＭＳ Ｐゴシック" pitchFamily="-112" charset="-128"/>
                <a:cs typeface="ＭＳ Ｐゴシック" pitchFamily="-112" charset="-128"/>
              </a:rPr>
              <a:t>Angle </a:t>
            </a:r>
            <a:r>
              <a:rPr lang="en-US" sz="4000" dirty="0" smtClean="0">
                <a:solidFill>
                  <a:srgbClr val="0000FF"/>
                </a:solidFill>
                <a:ea typeface="ＭＳ Ｐゴシック" pitchFamily="-112" charset="-128"/>
                <a:cs typeface="ＭＳ Ｐゴシック" pitchFamily="-112" charset="-128"/>
              </a:rPr>
              <a:t>Layout </a:t>
            </a:r>
            <a:r>
              <a:rPr lang="en-US" sz="4000" dirty="0" smtClean="0">
                <a:solidFill>
                  <a:srgbClr val="0000FF"/>
                </a:solidFill>
                <a:ea typeface="ＭＳ Ｐゴシック" pitchFamily="-112" charset="-128"/>
                <a:cs typeface="ＭＳ Ｐゴシック" pitchFamily="-112" charset="-128"/>
              </a:rPr>
              <a:t>on:</a:t>
            </a:r>
            <a:r>
              <a:rPr lang="en-US" sz="4000" dirty="0" smtClean="0">
                <a:solidFill>
                  <a:srgbClr val="0000FF"/>
                </a:solidFill>
                <a:ea typeface="ＭＳ Ｐゴシック" pitchFamily="-112" charset="-128"/>
                <a:cs typeface="ＭＳ Ｐゴシック" pitchFamily="-112" charset="-128"/>
              </a:rPr>
              <a:t> </a:t>
            </a:r>
            <a:endParaRPr lang="en-US" sz="4000" dirty="0" smtClean="0">
              <a:solidFill>
                <a:srgbClr val="0000FF"/>
              </a:solidFill>
              <a:ea typeface="ＭＳ Ｐゴシック" pitchFamily="-112" charset="-128"/>
              <a:cs typeface="ＭＳ Ｐゴシック" pitchFamily="-112" charset="-128"/>
            </a:endParaRP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EB23386D-B6F7-C441-BF45-28085F9B7805}" type="slidenum">
              <a:rPr lang="en-US"/>
              <a:pPr>
                <a:defRPr/>
              </a:pPr>
              <a:t>5</a:t>
            </a:fld>
            <a:endParaRPr lang="en-US"/>
          </a:p>
        </p:txBody>
      </p:sp>
      <p:sp>
        <p:nvSpPr>
          <p:cNvPr id="12" name="TextBox 11"/>
          <p:cNvSpPr txBox="1"/>
          <p:nvPr/>
        </p:nvSpPr>
        <p:spPr>
          <a:xfrm>
            <a:off x="574104" y="5573498"/>
            <a:ext cx="1409515" cy="400110"/>
          </a:xfrm>
          <a:prstGeom prst="rect">
            <a:avLst/>
          </a:prstGeom>
          <a:noFill/>
        </p:spPr>
        <p:txBody>
          <a:bodyPr wrap="square" rtlCol="0">
            <a:spAutoFit/>
          </a:bodyPr>
          <a:lstStyle/>
          <a:p>
            <a:r>
              <a:rPr lang="en-US" sz="2000" dirty="0" smtClean="0"/>
              <a:t>I. nominal</a:t>
            </a:r>
            <a:endParaRPr lang="en-US" sz="2000" dirty="0"/>
          </a:p>
        </p:txBody>
      </p:sp>
      <p:sp>
        <p:nvSpPr>
          <p:cNvPr id="13" name="TextBox 12"/>
          <p:cNvSpPr txBox="1"/>
          <p:nvPr/>
        </p:nvSpPr>
        <p:spPr>
          <a:xfrm>
            <a:off x="2769810" y="5563625"/>
            <a:ext cx="1206500" cy="400110"/>
          </a:xfrm>
          <a:prstGeom prst="rect">
            <a:avLst/>
          </a:prstGeom>
          <a:noFill/>
        </p:spPr>
        <p:txBody>
          <a:bodyPr wrap="square" rtlCol="0">
            <a:spAutoFit/>
          </a:bodyPr>
          <a:lstStyle/>
          <a:p>
            <a:r>
              <a:rPr lang="en-US" sz="2000" dirty="0" smtClean="0">
                <a:solidFill>
                  <a:srgbClr val="FF0000"/>
                </a:solidFill>
              </a:rPr>
              <a:t>II. Axial</a:t>
            </a:r>
            <a:endParaRPr lang="en-US" sz="2000" dirty="0">
              <a:solidFill>
                <a:srgbClr val="FF0000"/>
              </a:solidFill>
            </a:endParaRPr>
          </a:p>
        </p:txBody>
      </p:sp>
      <p:sp>
        <p:nvSpPr>
          <p:cNvPr id="14" name="TextBox 13"/>
          <p:cNvSpPr txBox="1"/>
          <p:nvPr/>
        </p:nvSpPr>
        <p:spPr>
          <a:xfrm>
            <a:off x="4451661" y="5550143"/>
            <a:ext cx="1944906" cy="338554"/>
          </a:xfrm>
          <a:prstGeom prst="rect">
            <a:avLst/>
          </a:prstGeom>
          <a:noFill/>
        </p:spPr>
        <p:txBody>
          <a:bodyPr wrap="square" rtlCol="0">
            <a:spAutoFit/>
          </a:bodyPr>
          <a:lstStyle/>
          <a:p>
            <a:r>
              <a:rPr lang="en-US" sz="1600" dirty="0" smtClean="0">
                <a:solidFill>
                  <a:srgbClr val="008000"/>
                </a:solidFill>
              </a:rPr>
              <a:t>III. AUVUVUVUVA</a:t>
            </a:r>
            <a:endParaRPr lang="en-US" sz="1600" dirty="0">
              <a:solidFill>
                <a:srgbClr val="008000"/>
              </a:solidFill>
            </a:endParaRPr>
          </a:p>
        </p:txBody>
      </p:sp>
      <p:sp>
        <p:nvSpPr>
          <p:cNvPr id="15" name="TextBox 14"/>
          <p:cNvSpPr txBox="1"/>
          <p:nvPr/>
        </p:nvSpPr>
        <p:spPr>
          <a:xfrm>
            <a:off x="6670524" y="5498560"/>
            <a:ext cx="1790700" cy="338554"/>
          </a:xfrm>
          <a:prstGeom prst="rect">
            <a:avLst/>
          </a:prstGeom>
          <a:noFill/>
        </p:spPr>
        <p:txBody>
          <a:bodyPr wrap="square" rtlCol="0">
            <a:spAutoFit/>
          </a:bodyPr>
          <a:lstStyle/>
          <a:p>
            <a:r>
              <a:rPr lang="en-US" sz="1600" dirty="0" smtClean="0">
                <a:solidFill>
                  <a:srgbClr val="0000FF"/>
                </a:solidFill>
              </a:rPr>
              <a:t>IV. </a:t>
            </a:r>
            <a:r>
              <a:rPr lang="en-US" sz="1600" dirty="0" err="1" smtClean="0">
                <a:solidFill>
                  <a:srgbClr val="0000FF"/>
                </a:solidFill>
              </a:rPr>
              <a:t>A_alternate_A</a:t>
            </a:r>
            <a:endParaRPr lang="en-US" sz="1600" dirty="0">
              <a:solidFill>
                <a:srgbClr val="0000FF"/>
              </a:solidFill>
            </a:endParaRPr>
          </a:p>
        </p:txBody>
      </p:sp>
      <p:sp>
        <p:nvSpPr>
          <p:cNvPr id="16" name="TextBox 15"/>
          <p:cNvSpPr txBox="1"/>
          <p:nvPr/>
        </p:nvSpPr>
        <p:spPr>
          <a:xfrm>
            <a:off x="1614040" y="6053991"/>
            <a:ext cx="6302777" cy="461665"/>
          </a:xfrm>
          <a:prstGeom prst="rect">
            <a:avLst/>
          </a:prstGeom>
          <a:noFill/>
        </p:spPr>
        <p:txBody>
          <a:bodyPr wrap="none" rtlCol="0">
            <a:spAutoFit/>
          </a:bodyPr>
          <a:lstStyle/>
          <a:p>
            <a:r>
              <a:rPr lang="en-US" sz="2400" dirty="0" smtClean="0">
                <a:solidFill>
                  <a:srgbClr val="FF0000"/>
                </a:solidFill>
              </a:rPr>
              <a:t>Small effects also in events with softer tracks</a:t>
            </a:r>
            <a:endParaRPr lang="en-US" sz="2400" dirty="0">
              <a:solidFill>
                <a:srgbClr val="FF0000"/>
              </a:solidFill>
            </a:endParaRPr>
          </a:p>
        </p:txBody>
      </p:sp>
      <p:sp>
        <p:nvSpPr>
          <p:cNvPr id="17" name="TextBox 16"/>
          <p:cNvSpPr txBox="1"/>
          <p:nvPr/>
        </p:nvSpPr>
        <p:spPr>
          <a:xfrm>
            <a:off x="398432" y="4154736"/>
            <a:ext cx="5134739" cy="523220"/>
          </a:xfrm>
          <a:prstGeom prst="rect">
            <a:avLst/>
          </a:prstGeom>
          <a:noFill/>
        </p:spPr>
        <p:txBody>
          <a:bodyPr wrap="none" rtlCol="0">
            <a:spAutoFit/>
          </a:bodyPr>
          <a:lstStyle/>
          <a:p>
            <a:pPr marL="514350" indent="-514350">
              <a:buFont typeface="+mj-lt"/>
              <a:buAutoNum type="alphaLcParenR" startAt="2"/>
            </a:pPr>
            <a:r>
              <a:rPr lang="en-US" sz="2800" b="1" dirty="0" smtClean="0">
                <a:solidFill>
                  <a:srgbClr val="0000FF"/>
                </a:solidFill>
                <a:latin typeface="Calibri"/>
                <a:cs typeface="Calibri"/>
              </a:rPr>
              <a:t> </a:t>
            </a:r>
            <a:r>
              <a:rPr lang="en-US" sz="2800" b="1" dirty="0" smtClean="0">
                <a:solidFill>
                  <a:srgbClr val="0000FF"/>
                </a:solidFill>
                <a:latin typeface="Symbol" charset="2"/>
                <a:cs typeface="Symbol" charset="2"/>
              </a:rPr>
              <a:t>D</a:t>
            </a:r>
            <a:r>
              <a:rPr lang="en-US" sz="2800" b="1" dirty="0" smtClean="0">
                <a:solidFill>
                  <a:srgbClr val="0000FF"/>
                </a:solidFill>
                <a:latin typeface="Calibri"/>
                <a:cs typeface="Calibri"/>
              </a:rPr>
              <a:t>E resolution in </a:t>
            </a:r>
            <a:r>
              <a:rPr lang="en-US" sz="2800" b="1" dirty="0" err="1" smtClean="0">
                <a:solidFill>
                  <a:srgbClr val="0000FF"/>
                </a:solidFill>
                <a:latin typeface="Courier"/>
                <a:cs typeface="Courier"/>
              </a:rPr>
              <a:t>BToDstarK</a:t>
            </a:r>
            <a:r>
              <a:rPr lang="en-US" sz="2800" b="1" dirty="0" smtClean="0">
                <a:solidFill>
                  <a:srgbClr val="0000FF"/>
                </a:solidFill>
                <a:latin typeface="Calibri"/>
                <a:cs typeface="Calibri"/>
              </a:rPr>
              <a:t> </a:t>
            </a:r>
            <a:endParaRPr lang="en-US" sz="1200" dirty="0"/>
          </a:p>
        </p:txBody>
      </p:sp>
      <p:sp>
        <p:nvSpPr>
          <p:cNvPr id="22" name="TextBox 21"/>
          <p:cNvSpPr txBox="1"/>
          <p:nvPr/>
        </p:nvSpPr>
        <p:spPr>
          <a:xfrm>
            <a:off x="397098" y="883114"/>
            <a:ext cx="3114199" cy="954107"/>
          </a:xfrm>
          <a:prstGeom prst="rect">
            <a:avLst/>
          </a:prstGeom>
          <a:noFill/>
        </p:spPr>
        <p:txBody>
          <a:bodyPr wrap="square" rtlCol="0">
            <a:spAutoFit/>
          </a:bodyPr>
          <a:lstStyle/>
          <a:p>
            <a:pPr marL="514350" indent="-514350">
              <a:buFont typeface="+mj-lt"/>
              <a:buAutoNum type="alphaLcParenR"/>
            </a:pPr>
            <a:r>
              <a:rPr lang="en-US" sz="2800" b="1" dirty="0" err="1" smtClean="0">
                <a:solidFill>
                  <a:srgbClr val="0000FF"/>
                </a:solidFill>
                <a:latin typeface="Calibri"/>
                <a:cs typeface="Calibri"/>
              </a:rPr>
              <a:t>cos</a:t>
            </a:r>
            <a:r>
              <a:rPr lang="en-US" sz="2800" b="1" dirty="0" err="1" smtClean="0">
                <a:solidFill>
                  <a:srgbClr val="0000FF"/>
                </a:solidFill>
                <a:latin typeface="Symbol" charset="2"/>
                <a:cs typeface="Symbol" charset="2"/>
              </a:rPr>
              <a:t>q</a:t>
            </a:r>
            <a:r>
              <a:rPr lang="en-US" sz="2800" b="1" dirty="0" smtClean="0">
                <a:solidFill>
                  <a:srgbClr val="0000FF"/>
                </a:solidFill>
                <a:latin typeface="Calibri"/>
                <a:cs typeface="Calibri"/>
              </a:rPr>
              <a:t> resolution in </a:t>
            </a:r>
            <a:r>
              <a:rPr lang="en-US" sz="2800" b="1" dirty="0" err="1" smtClean="0">
                <a:solidFill>
                  <a:srgbClr val="0000FF"/>
                </a:solidFill>
                <a:latin typeface="Courier"/>
                <a:cs typeface="Courier"/>
              </a:rPr>
              <a:t>BToPiPi</a:t>
            </a:r>
            <a:endParaRPr lang="en-US" sz="1200" dirty="0"/>
          </a:p>
        </p:txBody>
      </p:sp>
      <p:sp>
        <p:nvSpPr>
          <p:cNvPr id="23" name="TextBox 22"/>
          <p:cNvSpPr txBox="1"/>
          <p:nvPr/>
        </p:nvSpPr>
        <p:spPr>
          <a:xfrm>
            <a:off x="197506" y="2446755"/>
            <a:ext cx="3674881" cy="1200328"/>
          </a:xfrm>
          <a:prstGeom prst="rect">
            <a:avLst/>
          </a:prstGeom>
          <a:solidFill>
            <a:schemeClr val="bg1"/>
          </a:solidFill>
        </p:spPr>
        <p:txBody>
          <a:bodyPr wrap="square" rtlCol="0">
            <a:spAutoFit/>
          </a:bodyPr>
          <a:lstStyle/>
          <a:p>
            <a:r>
              <a:rPr lang="en-US" sz="2400" dirty="0" smtClean="0">
                <a:solidFill>
                  <a:srgbClr val="FF0000"/>
                </a:solidFill>
              </a:rPr>
              <a:t>Negligible effect in </a:t>
            </a:r>
            <a:r>
              <a:rPr lang="en-US" sz="2400" dirty="0" err="1" smtClean="0">
                <a:solidFill>
                  <a:srgbClr val="FF0000"/>
                </a:solidFill>
              </a:rPr>
              <a:t>cos</a:t>
            </a:r>
            <a:r>
              <a:rPr lang="en-US" sz="2400" dirty="0" err="1" smtClean="0">
                <a:solidFill>
                  <a:srgbClr val="FF0000"/>
                </a:solidFill>
                <a:latin typeface="Symbol" charset="2"/>
                <a:cs typeface="Symbol" charset="2"/>
              </a:rPr>
              <a:t>q</a:t>
            </a:r>
            <a:r>
              <a:rPr lang="en-US" sz="2400" dirty="0" smtClean="0">
                <a:solidFill>
                  <a:srgbClr val="FF0000"/>
                </a:solidFill>
              </a:rPr>
              <a:t> resolution (as well as in </a:t>
            </a:r>
            <a:r>
              <a:rPr lang="en-US" sz="2400" dirty="0" smtClean="0">
                <a:solidFill>
                  <a:srgbClr val="FF0000"/>
                </a:solidFill>
                <a:latin typeface="Symbol" charset="2"/>
                <a:cs typeface="Symbol" charset="2"/>
              </a:rPr>
              <a:t>D</a:t>
            </a:r>
            <a:r>
              <a:rPr lang="en-US" sz="2400" dirty="0" smtClean="0">
                <a:solidFill>
                  <a:srgbClr val="FF0000"/>
                </a:solidFill>
              </a:rPr>
              <a:t>E, </a:t>
            </a:r>
            <a:r>
              <a:rPr lang="en-US" sz="2400" dirty="0" err="1" smtClean="0">
                <a:solidFill>
                  <a:srgbClr val="FF0000"/>
                </a:solidFill>
                <a:latin typeface="Symbol" charset="2"/>
                <a:cs typeface="Symbol" charset="2"/>
              </a:rPr>
              <a:t>f</a:t>
            </a:r>
            <a:r>
              <a:rPr lang="en-US" sz="2400" dirty="0" smtClean="0">
                <a:solidFill>
                  <a:srgbClr val="FF0000"/>
                </a:solidFill>
              </a:rPr>
              <a:t>, </a:t>
            </a:r>
            <a:r>
              <a:rPr lang="en-US" sz="2400" dirty="0" err="1" smtClean="0">
                <a:solidFill>
                  <a:srgbClr val="FF0000"/>
                </a:solidFill>
              </a:rPr>
              <a:t>p</a:t>
            </a:r>
            <a:r>
              <a:rPr lang="en-US" sz="2400" baseline="-25000" dirty="0" err="1" smtClean="0">
                <a:solidFill>
                  <a:srgbClr val="FF0000"/>
                </a:solidFill>
              </a:rPr>
              <a:t>T</a:t>
            </a:r>
            <a:r>
              <a:rPr lang="en-US" sz="2400" dirty="0" smtClean="0">
                <a:solidFill>
                  <a:srgbClr val="FF0000"/>
                </a:solidFill>
              </a:rPr>
              <a:t>…) </a:t>
            </a:r>
            <a:endParaRPr lang="en-US" sz="2400" dirty="0">
              <a:solidFill>
                <a:srgbClr val="FF0000"/>
              </a:solidFill>
            </a:endParaRPr>
          </a:p>
        </p:txBody>
      </p:sp>
      <p:pic>
        <p:nvPicPr>
          <p:cNvPr id="24" name="Picture 23"/>
          <p:cNvPicPr>
            <a:picLocks noChangeAspect="1"/>
          </p:cNvPicPr>
          <p:nvPr/>
        </p:nvPicPr>
        <p:blipFill>
          <a:blip r:embed="rId10"/>
          <a:stretch>
            <a:fillRect/>
          </a:stretch>
        </p:blipFill>
        <p:spPr>
          <a:xfrm>
            <a:off x="3743933" y="966139"/>
            <a:ext cx="4772025" cy="2962275"/>
          </a:xfrm>
          <a:prstGeom prst="rect">
            <a:avLst/>
          </a:prstGeom>
        </p:spPr>
      </p:pic>
      <p:cxnSp>
        <p:nvCxnSpPr>
          <p:cNvPr id="26" name="Straight Connector 25"/>
          <p:cNvCxnSpPr/>
          <p:nvPr/>
        </p:nvCxnSpPr>
        <p:spPr>
          <a:xfrm flipV="1">
            <a:off x="385994" y="4028456"/>
            <a:ext cx="8454503" cy="2490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5100" y="144463"/>
            <a:ext cx="8839200" cy="895350"/>
          </a:xfrm>
        </p:spPr>
        <p:txBody>
          <a:bodyPr/>
          <a:lstStyle/>
          <a:p>
            <a:pPr eaLnBrk="1" hangingPunct="1"/>
            <a:r>
              <a:rPr lang="en-US" sz="3600" dirty="0" smtClean="0">
                <a:solidFill>
                  <a:srgbClr val="0000FF"/>
                </a:solidFill>
                <a:ea typeface="ＭＳ Ｐゴシック" pitchFamily="-112" charset="-128"/>
                <a:cs typeface="ＭＳ Ｐゴシック" pitchFamily="-112" charset="-128"/>
              </a:rPr>
              <a:t>Stereo Angle Layout:</a:t>
            </a:r>
            <a:r>
              <a:rPr lang="en-US" sz="3600" dirty="0" smtClean="0">
                <a:solidFill>
                  <a:srgbClr val="0000FF"/>
                </a:solidFill>
                <a:ea typeface="ＭＳ Ｐゴシック" pitchFamily="-112" charset="-128"/>
                <a:cs typeface="ＭＳ Ｐゴシック" pitchFamily="-112" charset="-128"/>
              </a:rPr>
              <a:t> </a:t>
            </a:r>
            <a:r>
              <a:rPr lang="en-US" dirty="0" err="1" smtClean="0">
                <a:solidFill>
                  <a:srgbClr val="0000FF"/>
                </a:solidFill>
                <a:ea typeface="ＭＳ Ｐゴシック" pitchFamily="-112" charset="-128"/>
                <a:cs typeface="ＭＳ Ｐゴシック" pitchFamily="-112" charset="-128"/>
              </a:rPr>
              <a:t>c</a:t>
            </a:r>
            <a:r>
              <a:rPr lang="en-US" sz="3600" dirty="0" err="1" smtClean="0">
                <a:solidFill>
                  <a:srgbClr val="0000FF"/>
                </a:solidFill>
                <a:ea typeface="ＭＳ Ｐゴシック" pitchFamily="-112" charset="-128"/>
                <a:cs typeface="ＭＳ Ｐゴシック" pitchFamily="-112" charset="-128"/>
              </a:rPr>
              <a:t>onclusioni</a:t>
            </a:r>
            <a:r>
              <a:rPr lang="en-US" sz="3600" dirty="0" smtClean="0">
                <a:solidFill>
                  <a:srgbClr val="0000FF"/>
                </a:solidFill>
                <a:ea typeface="ＭＳ Ｐゴシック" pitchFamily="-112" charset="-128"/>
                <a:cs typeface="ＭＳ Ｐゴシック" pitchFamily="-112" charset="-128"/>
              </a:rPr>
              <a:t> </a:t>
            </a:r>
            <a:r>
              <a:rPr lang="en-US" sz="3600" dirty="0" err="1" smtClean="0">
                <a:solidFill>
                  <a:srgbClr val="0000FF"/>
                </a:solidFill>
                <a:ea typeface="ＭＳ Ｐゴシック" pitchFamily="-112" charset="-128"/>
                <a:cs typeface="ＭＳ Ｐゴシック" pitchFamily="-112" charset="-128"/>
              </a:rPr>
              <a:t>preliminari</a:t>
            </a:r>
            <a:endParaRPr lang="en-US" sz="3600" dirty="0" smtClean="0">
              <a:solidFill>
                <a:srgbClr val="0000FF"/>
              </a:solidFill>
              <a:ea typeface="ＭＳ Ｐゴシック" pitchFamily="-112" charset="-128"/>
              <a:cs typeface="ＭＳ Ｐゴシック" pitchFamily="-112" charset="-128"/>
            </a:endParaRPr>
          </a:p>
        </p:txBody>
      </p:sp>
      <p:sp>
        <p:nvSpPr>
          <p:cNvPr id="21507" name="Content Placeholder 2"/>
          <p:cNvSpPr>
            <a:spLocks noGrp="1"/>
          </p:cNvSpPr>
          <p:nvPr>
            <p:ph idx="1"/>
          </p:nvPr>
        </p:nvSpPr>
        <p:spPr>
          <a:xfrm>
            <a:off x="145141" y="1145298"/>
            <a:ext cx="8587622" cy="5781675"/>
          </a:xfrm>
        </p:spPr>
        <p:txBody>
          <a:bodyPr/>
          <a:lstStyle/>
          <a:p>
            <a:pPr eaLnBrk="1" hangingPunct="1"/>
            <a:r>
              <a:rPr lang="en-US" sz="2800" dirty="0" err="1" smtClean="0">
                <a:ea typeface="ＭＳ Ｐゴシック" pitchFamily="-112" charset="-128"/>
                <a:cs typeface="ＭＳ Ｐゴシック" pitchFamily="-112" charset="-128"/>
                <a:sym typeface="Wingdings" pitchFamily="-112" charset="2"/>
              </a:rPr>
              <a:t>Misura</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di</a:t>
            </a:r>
            <a:r>
              <a:rPr lang="en-US" sz="2800" dirty="0" smtClean="0">
                <a:ea typeface="ＭＳ Ｐゴシック" pitchFamily="-112" charset="-128"/>
                <a:cs typeface="ＭＳ Ｐゴシック" pitchFamily="-112" charset="-128"/>
                <a:sym typeface="Wingdings" pitchFamily="-112" charset="2"/>
              </a:rPr>
              <a:t> </a:t>
            </a:r>
            <a:r>
              <a:rPr lang="en-US" sz="2800" dirty="0" err="1" smtClean="0">
                <a:latin typeface="Symbol" charset="2"/>
                <a:ea typeface="ＭＳ Ｐゴシック" pitchFamily="-112" charset="-128"/>
                <a:cs typeface="Symbol" charset="2"/>
                <a:sym typeface="Wingdings" pitchFamily="-112" charset="2"/>
              </a:rPr>
              <a:t>q</a:t>
            </a:r>
            <a:r>
              <a:rPr lang="en-US" sz="2800" dirty="0" smtClean="0">
                <a:latin typeface="Symbol" charset="2"/>
                <a:ea typeface="ＭＳ Ｐゴシック" pitchFamily="-112" charset="-128"/>
                <a:cs typeface="Symbol" charset="2"/>
                <a:sym typeface="Wingdings" pitchFamily="-112" charset="2"/>
              </a:rPr>
              <a:t> </a:t>
            </a:r>
            <a:r>
              <a:rPr lang="en-US" sz="2800" dirty="0" smtClean="0">
                <a:ea typeface="ＭＳ Ｐゴシック" pitchFamily="-112" charset="-128"/>
                <a:cs typeface="ＭＳ Ｐゴシック" pitchFamily="-112" charset="-128"/>
                <a:sym typeface="Wingdings" pitchFamily="-112" charset="2"/>
              </a:rPr>
              <a:t>largamente </a:t>
            </a:r>
            <a:r>
              <a:rPr lang="en-US" sz="2800" dirty="0" err="1" smtClean="0">
                <a:ea typeface="ＭＳ Ｐゴシック" pitchFamily="-112" charset="-128"/>
                <a:cs typeface="ＭＳ Ｐゴシック" pitchFamily="-112" charset="-128"/>
                <a:sym typeface="Wingdings" pitchFamily="-112" charset="2"/>
              </a:rPr>
              <a:t>dominata</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da</a:t>
            </a:r>
            <a:r>
              <a:rPr lang="en-US" sz="2800" dirty="0" smtClean="0">
                <a:ea typeface="ＭＳ Ｐゴシック" pitchFamily="-112" charset="-128"/>
                <a:cs typeface="ＭＳ Ｐゴシック" pitchFamily="-112" charset="-128"/>
                <a:sym typeface="Wingdings" pitchFamily="-112" charset="2"/>
              </a:rPr>
              <a:t> SVT: </a:t>
            </a:r>
            <a:r>
              <a:rPr lang="en-US" sz="2800" dirty="0" err="1" smtClean="0">
                <a:ea typeface="ＭＳ Ｐゴシック" pitchFamily="-112" charset="-128"/>
                <a:cs typeface="ＭＳ Ｐゴシック" pitchFamily="-112" charset="-128"/>
                <a:sym typeface="Wingdings" pitchFamily="-112" charset="2"/>
              </a:rPr>
              <a:t>il</a:t>
            </a:r>
            <a:r>
              <a:rPr lang="en-US" sz="2800" dirty="0" smtClean="0">
                <a:ea typeface="ＭＳ Ｐゴシック" pitchFamily="-112" charset="-128"/>
                <a:cs typeface="ＭＳ Ｐゴシック" pitchFamily="-112" charset="-128"/>
                <a:sym typeface="Wingdings" pitchFamily="-112" charset="2"/>
              </a:rPr>
              <a:t> tracking non </a:t>
            </a:r>
            <a:r>
              <a:rPr lang="en-US" sz="2800" dirty="0" err="1" smtClean="0">
                <a:ea typeface="ＭＳ Ｐゴシック" pitchFamily="-112" charset="-128"/>
                <a:cs typeface="ＭＳ Ｐゴシック" pitchFamily="-112" charset="-128"/>
                <a:sym typeface="Wingdings" pitchFamily="-112" charset="2"/>
              </a:rPr>
              <a:t>impone</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vincoli</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stringenti</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sul</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numero</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e</a:t>
            </a:r>
            <a:r>
              <a:rPr lang="en-US" sz="2800" dirty="0" smtClean="0">
                <a:ea typeface="ＭＳ Ｐゴシック" pitchFamily="-112" charset="-128"/>
                <a:cs typeface="ＭＳ Ｐゴシック" pitchFamily="-112" charset="-128"/>
                <a:sym typeface="Wingdings" pitchFamily="-112" charset="2"/>
              </a:rPr>
              <a:t> la </a:t>
            </a:r>
            <a:r>
              <a:rPr lang="en-US" sz="2800" dirty="0" err="1" smtClean="0">
                <a:ea typeface="ＭＳ Ｐゴシック" pitchFamily="-112" charset="-128"/>
                <a:cs typeface="ＭＳ Ｐゴシック" pitchFamily="-112" charset="-128"/>
                <a:sym typeface="Wingdings" pitchFamily="-112" charset="2"/>
              </a:rPr>
              <a:t>disposizione</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dei</a:t>
            </a:r>
            <a:r>
              <a:rPr lang="en-US" sz="2800" dirty="0" smtClean="0">
                <a:ea typeface="ＭＳ Ｐゴシック" pitchFamily="-112" charset="-128"/>
                <a:cs typeface="ＭＳ Ｐゴシック" pitchFamily="-112" charset="-128"/>
                <a:sym typeface="Wingdings" pitchFamily="-112" charset="2"/>
              </a:rPr>
              <a:t> layer stereo</a:t>
            </a:r>
            <a:endParaRPr lang="en-US" sz="2800" dirty="0" smtClean="0">
              <a:ea typeface="ＭＳ Ｐゴシック" pitchFamily="-112" charset="-128"/>
              <a:cs typeface="ＭＳ Ｐゴシック" pitchFamily="-112" charset="-128"/>
              <a:sym typeface="Wingdings" pitchFamily="-112" charset="2"/>
            </a:endParaRPr>
          </a:p>
          <a:p>
            <a:pPr eaLnBrk="1" hangingPunct="1"/>
            <a:r>
              <a:rPr lang="en-US" sz="2800" dirty="0" err="1" smtClean="0">
                <a:ea typeface="ＭＳ Ｐゴシック" pitchFamily="-112" charset="-128"/>
                <a:cs typeface="ＭＳ Ｐゴシック" pitchFamily="-112" charset="-128"/>
                <a:sym typeface="Wingdings" pitchFamily="-112" charset="2"/>
              </a:rPr>
              <a:t>Occorre</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studiare</a:t>
            </a:r>
            <a:r>
              <a:rPr lang="en-US" sz="2800" dirty="0" smtClean="0">
                <a:ea typeface="ＭＳ Ｐゴシック" pitchFamily="-112" charset="-128"/>
                <a:cs typeface="ＭＳ Ｐゴシック" pitchFamily="-112" charset="-128"/>
                <a:sym typeface="Wingdings" pitchFamily="-112" charset="2"/>
              </a:rPr>
              <a:t> in </a:t>
            </a:r>
            <a:r>
              <a:rPr lang="en-US" sz="2800" dirty="0" err="1" smtClean="0">
                <a:ea typeface="ＭＳ Ｐゴシック" pitchFamily="-112" charset="-128"/>
                <a:cs typeface="ＭＳ Ｐゴシック" pitchFamily="-112" charset="-128"/>
                <a:sym typeface="Wingdings" pitchFamily="-112" charset="2"/>
              </a:rPr>
              <a:t>dettaglio</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l’impatto</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della</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disposizione</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dei</a:t>
            </a:r>
            <a:r>
              <a:rPr lang="en-US" sz="2800" dirty="0" smtClean="0">
                <a:ea typeface="ＭＳ Ｐゴシック" pitchFamily="-112" charset="-128"/>
                <a:cs typeface="ＭＳ Ｐゴシック" pitchFamily="-112" charset="-128"/>
                <a:sym typeface="Wingdings" pitchFamily="-112" charset="2"/>
              </a:rPr>
              <a:t> layer stereo </a:t>
            </a:r>
            <a:r>
              <a:rPr lang="en-US" sz="2800" dirty="0" err="1" smtClean="0">
                <a:ea typeface="ＭＳ Ｐゴシック" pitchFamily="-112" charset="-128"/>
                <a:cs typeface="ＭＳ Ｐゴシック" pitchFamily="-112" charset="-128"/>
                <a:sym typeface="Wingdings" pitchFamily="-112" charset="2"/>
              </a:rPr>
              <a:t>sulla</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misura</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di</a:t>
            </a:r>
            <a:r>
              <a:rPr lang="en-US" sz="2800" dirty="0" smtClean="0">
                <a:ea typeface="ＭＳ Ｐゴシック" pitchFamily="-112" charset="-128"/>
                <a:cs typeface="ＭＳ Ｐゴシック" pitchFamily="-112" charset="-128"/>
                <a:sym typeface="Wingdings" pitchFamily="-112" charset="2"/>
              </a:rPr>
              <a:t> </a:t>
            </a:r>
            <a:r>
              <a:rPr lang="en-US" sz="2800" dirty="0" err="1" smtClean="0">
                <a:latin typeface="Symbol" charset="2"/>
                <a:ea typeface="ＭＳ Ｐゴシック" pitchFamily="-112" charset="-128"/>
                <a:cs typeface="Symbol" charset="2"/>
                <a:sym typeface="Wingdings" pitchFamily="-112" charset="2"/>
              </a:rPr>
              <a:t>q</a:t>
            </a:r>
            <a:r>
              <a:rPr lang="en-US" sz="2800" dirty="0" smtClean="0">
                <a:latin typeface="Symbol" charset="2"/>
                <a:ea typeface="ＭＳ Ｐゴシック" pitchFamily="-112" charset="-128"/>
                <a:cs typeface="Symbol" charset="2"/>
                <a:sym typeface="Wingdings" pitchFamily="-112" charset="2"/>
              </a:rPr>
              <a:t> </a:t>
            </a:r>
            <a:r>
              <a:rPr lang="en-US" sz="2800" dirty="0" smtClean="0">
                <a:ea typeface="ＭＳ Ｐゴシック" pitchFamily="-112" charset="-128"/>
                <a:cs typeface="ＭＳ Ｐゴシック" pitchFamily="-112" charset="-128"/>
                <a:sym typeface="Wingdings" pitchFamily="-112" charset="2"/>
              </a:rPr>
              <a:t>a </a:t>
            </a:r>
            <a:r>
              <a:rPr lang="en-US" sz="2800" dirty="0" err="1" smtClean="0">
                <a:ea typeface="ＭＳ Ｐゴシック" pitchFamily="-112" charset="-128"/>
                <a:cs typeface="ＭＳ Ｐゴシック" pitchFamily="-112" charset="-128"/>
                <a:sym typeface="Wingdings" pitchFamily="-112" charset="2"/>
              </a:rPr>
              <a:t>livello</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di</a:t>
            </a:r>
            <a:r>
              <a:rPr lang="en-US" sz="2800" dirty="0" smtClean="0">
                <a:ea typeface="ＭＳ Ｐゴシック" pitchFamily="-112" charset="-128"/>
                <a:cs typeface="ＭＳ Ｐゴシック" pitchFamily="-112" charset="-128"/>
                <a:sym typeface="Wingdings" pitchFamily="-112" charset="2"/>
              </a:rPr>
              <a:t> trigger L1 (manpower </a:t>
            </a:r>
            <a:r>
              <a:rPr lang="en-US" sz="2800" dirty="0" err="1" smtClean="0">
                <a:ea typeface="ＭＳ Ｐゴシック" pitchFamily="-112" charset="-128"/>
                <a:cs typeface="ＭＳ Ｐゴシック" pitchFamily="-112" charset="-128"/>
                <a:sym typeface="Wingdings" pitchFamily="-112" charset="2"/>
              </a:rPr>
              <a:t>insufficiente</a:t>
            </a:r>
            <a:r>
              <a:rPr lang="en-US" sz="2800" dirty="0" smtClean="0">
                <a:ea typeface="ＭＳ Ｐゴシック" pitchFamily="-112" charset="-128"/>
                <a:cs typeface="ＭＳ Ｐゴシック" pitchFamily="-112" charset="-128"/>
                <a:sym typeface="Wingdings" pitchFamily="-112" charset="2"/>
              </a:rPr>
              <a:t> </a:t>
            </a:r>
            <a:r>
              <a:rPr lang="en-US" sz="2800" dirty="0" err="1" smtClean="0">
                <a:ea typeface="ＭＳ Ｐゴシック" pitchFamily="-112" charset="-128"/>
                <a:cs typeface="ＭＳ Ｐゴシック" pitchFamily="-112" charset="-128"/>
                <a:sym typeface="Wingdings" pitchFamily="-112" charset="2"/>
              </a:rPr>
              <a:t>finora</a:t>
            </a:r>
            <a:r>
              <a:rPr lang="en-US" sz="2800" dirty="0" smtClean="0">
                <a:ea typeface="ＭＳ Ｐゴシック" pitchFamily="-112" charset="-128"/>
                <a:cs typeface="ＭＳ Ｐゴシック" pitchFamily="-112" charset="-128"/>
                <a:sym typeface="Wingdings" pitchFamily="-112" charset="2"/>
              </a:rPr>
              <a:t>)</a:t>
            </a:r>
          </a:p>
          <a:p>
            <a:pPr lvl="1" eaLnBrk="1" hangingPunct="1"/>
            <a:r>
              <a:rPr lang="en-US" sz="2400" dirty="0" err="1" smtClean="0">
                <a:ea typeface="ＭＳ Ｐゴシック" pitchFamily="-112" charset="-128"/>
                <a:cs typeface="ＭＳ Ｐゴシック" pitchFamily="-112" charset="-128"/>
                <a:sym typeface="Wingdings" pitchFamily="-112" charset="2"/>
              </a:rPr>
              <a:t>L’ingresso</a:t>
            </a:r>
            <a:r>
              <a:rPr lang="en-US" sz="2400" dirty="0" smtClean="0">
                <a:ea typeface="ＭＳ Ｐゴシック" pitchFamily="-112" charset="-128"/>
                <a:cs typeface="ＭＳ Ｐゴシック" pitchFamily="-112" charset="-128"/>
                <a:sym typeface="Wingdings" pitchFamily="-112" charset="2"/>
              </a:rPr>
              <a:t> del </a:t>
            </a:r>
            <a:r>
              <a:rPr lang="en-US" sz="2400" dirty="0" err="1" smtClean="0">
                <a:ea typeface="ＭＳ Ｐゴシック" pitchFamily="-112" charset="-128"/>
                <a:cs typeface="ＭＳ Ｐゴシック" pitchFamily="-112" charset="-128"/>
                <a:sym typeface="Wingdings" pitchFamily="-112" charset="2"/>
              </a:rPr>
              <a:t>gruppo</a:t>
            </a:r>
            <a:r>
              <a:rPr lang="en-US" sz="2400" dirty="0" smtClean="0">
                <a:ea typeface="ＭＳ Ｐゴシック" pitchFamily="-112" charset="-128"/>
                <a:cs typeface="ＭＳ Ｐゴシック" pitchFamily="-112" charset="-128"/>
                <a:sym typeface="Wingdings" pitchFamily="-112" charset="2"/>
              </a:rPr>
              <a:t> </a:t>
            </a:r>
            <a:r>
              <a:rPr lang="en-US" sz="2400" dirty="0" err="1" smtClean="0">
                <a:ea typeface="ＭＳ Ｐゴシック" pitchFamily="-112" charset="-128"/>
                <a:cs typeface="ＭＳ Ｐゴシック" pitchFamily="-112" charset="-128"/>
                <a:sym typeface="Wingdings" pitchFamily="-112" charset="2"/>
              </a:rPr>
              <a:t>di</a:t>
            </a:r>
            <a:r>
              <a:rPr lang="en-US" sz="2400" dirty="0" smtClean="0">
                <a:ea typeface="ＭＳ Ｐゴシック" pitchFamily="-112" charset="-128"/>
                <a:cs typeface="ＭＳ Ｐゴシック" pitchFamily="-112" charset="-128"/>
                <a:sym typeface="Wingdings" pitchFamily="-112" charset="2"/>
              </a:rPr>
              <a:t> RM3 </a:t>
            </a:r>
            <a:r>
              <a:rPr lang="en-US" sz="2400" dirty="0" err="1" smtClean="0">
                <a:ea typeface="ＭＳ Ｐゴシック" pitchFamily="-112" charset="-128"/>
                <a:cs typeface="ＭＳ Ｐゴシック" pitchFamily="-112" charset="-128"/>
                <a:sym typeface="Wingdings" pitchFamily="-112" charset="2"/>
              </a:rPr>
              <a:t>finalmente</a:t>
            </a:r>
            <a:r>
              <a:rPr lang="en-US" sz="2400" dirty="0" smtClean="0">
                <a:ea typeface="ＭＳ Ｐゴシック" pitchFamily="-112" charset="-128"/>
                <a:cs typeface="ＭＳ Ｐゴシック" pitchFamily="-112" charset="-128"/>
                <a:sym typeface="Wingdings" pitchFamily="-112" charset="2"/>
              </a:rPr>
              <a:t> </a:t>
            </a:r>
            <a:r>
              <a:rPr lang="en-US" sz="2400" dirty="0" err="1" smtClean="0">
                <a:ea typeface="ＭＳ Ｐゴシック" pitchFamily="-112" charset="-128"/>
                <a:cs typeface="ＭＳ Ｐゴシック" pitchFamily="-112" charset="-128"/>
                <a:sym typeface="Wingdings" pitchFamily="-112" charset="2"/>
              </a:rPr>
              <a:t>permetterà</a:t>
            </a:r>
            <a:r>
              <a:rPr lang="en-US" sz="2400" dirty="0" smtClean="0">
                <a:ea typeface="ＭＳ Ｐゴシック" pitchFamily="-112" charset="-128"/>
                <a:cs typeface="ＭＳ Ｐゴシック" pitchFamily="-112" charset="-128"/>
                <a:sym typeface="Wingdings" pitchFamily="-112" charset="2"/>
              </a:rPr>
              <a:t> </a:t>
            </a:r>
            <a:r>
              <a:rPr lang="en-US" sz="2400" dirty="0" err="1" smtClean="0">
                <a:ea typeface="ＭＳ Ｐゴシック" pitchFamily="-112" charset="-128"/>
                <a:cs typeface="ＭＳ Ｐゴシック" pitchFamily="-112" charset="-128"/>
                <a:sym typeface="Wingdings" pitchFamily="-112" charset="2"/>
              </a:rPr>
              <a:t>di</a:t>
            </a:r>
            <a:r>
              <a:rPr lang="en-US" sz="2400" dirty="0" smtClean="0">
                <a:ea typeface="ＭＳ Ｐゴシック" pitchFamily="-112" charset="-128"/>
                <a:cs typeface="ＭＳ Ｐゴシック" pitchFamily="-112" charset="-128"/>
                <a:sym typeface="Wingdings" pitchFamily="-112" charset="2"/>
              </a:rPr>
              <a:t> </a:t>
            </a:r>
            <a:r>
              <a:rPr lang="en-US" sz="2400" dirty="0" err="1" smtClean="0">
                <a:ea typeface="ＭＳ Ｐゴシック" pitchFamily="-112" charset="-128"/>
                <a:cs typeface="ＭＳ Ｐゴシック" pitchFamily="-112" charset="-128"/>
                <a:sym typeface="Wingdings" pitchFamily="-112" charset="2"/>
              </a:rPr>
              <a:t>effettuare</a:t>
            </a:r>
            <a:r>
              <a:rPr lang="en-US" sz="2400" dirty="0" smtClean="0">
                <a:ea typeface="ＭＳ Ｐゴシック" pitchFamily="-112" charset="-128"/>
                <a:cs typeface="ＭＳ Ｐゴシック" pitchFamily="-112" charset="-128"/>
                <a:sym typeface="Wingdings" pitchFamily="-112" charset="2"/>
              </a:rPr>
              <a:t> </a:t>
            </a:r>
            <a:r>
              <a:rPr lang="en-US" sz="2400" dirty="0" err="1" smtClean="0">
                <a:ea typeface="ＭＳ Ｐゴシック" pitchFamily="-112" charset="-128"/>
                <a:cs typeface="ＭＳ Ｐゴシック" pitchFamily="-112" charset="-128"/>
                <a:sym typeface="Wingdings" pitchFamily="-112" charset="2"/>
              </a:rPr>
              <a:t>questo</a:t>
            </a:r>
            <a:r>
              <a:rPr lang="en-US" sz="2400" dirty="0" smtClean="0">
                <a:ea typeface="ＭＳ Ｐゴシック" pitchFamily="-112" charset="-128"/>
                <a:cs typeface="ＭＳ Ｐゴシック" pitchFamily="-112" charset="-128"/>
                <a:sym typeface="Wingdings" pitchFamily="-112" charset="2"/>
              </a:rPr>
              <a:t> </a:t>
            </a:r>
            <a:r>
              <a:rPr lang="en-US" sz="2400" dirty="0" err="1" smtClean="0">
                <a:ea typeface="ＭＳ Ｐゴシック" pitchFamily="-112" charset="-128"/>
                <a:cs typeface="ＭＳ Ｐゴシック" pitchFamily="-112" charset="-128"/>
                <a:sym typeface="Wingdings" pitchFamily="-112" charset="2"/>
              </a:rPr>
              <a:t>importante</a:t>
            </a:r>
            <a:r>
              <a:rPr lang="en-US" sz="2400" dirty="0" smtClean="0">
                <a:ea typeface="ＭＳ Ｐゴシック" pitchFamily="-112" charset="-128"/>
                <a:cs typeface="ＭＳ Ｐゴシック" pitchFamily="-112" charset="-128"/>
                <a:sym typeface="Wingdings" pitchFamily="-112" charset="2"/>
              </a:rPr>
              <a:t> studio</a:t>
            </a:r>
            <a:endParaRPr lang="en-US" sz="2400" dirty="0" smtClean="0">
              <a:ea typeface="ＭＳ Ｐゴシック" pitchFamily="-112" charset="-128"/>
              <a:cs typeface="ＭＳ Ｐゴシック" pitchFamily="-112" charset="-128"/>
              <a:sym typeface="Wingdings" pitchFamily="-112" charset="2"/>
            </a:endParaRPr>
          </a:p>
          <a:p>
            <a:pPr eaLnBrk="1" hangingPunct="1">
              <a:buNone/>
            </a:pPr>
            <a:endParaRPr lang="en-US" sz="2800" dirty="0" smtClean="0">
              <a:ea typeface="ＭＳ Ｐゴシック" pitchFamily="-112" charset="-128"/>
              <a:cs typeface="ＭＳ Ｐゴシック" pitchFamily="-112" charset="-128"/>
              <a:sym typeface="Wingdings" pitchFamily="-112" charset="2"/>
            </a:endParaRP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dirty="0"/>
          </a:p>
        </p:txBody>
      </p:sp>
      <p:sp>
        <p:nvSpPr>
          <p:cNvPr id="6" name="Slide Number Placeholder 5"/>
          <p:cNvSpPr>
            <a:spLocks noGrp="1"/>
          </p:cNvSpPr>
          <p:nvPr>
            <p:ph type="sldNum" sz="quarter" idx="12"/>
          </p:nvPr>
        </p:nvSpPr>
        <p:spPr/>
        <p:txBody>
          <a:bodyPr/>
          <a:lstStyle/>
          <a:p>
            <a:pPr>
              <a:defRPr/>
            </a:pPr>
            <a:fld id="{27E40DF6-62A9-8B42-93EB-6BB01EDF6204}"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52512" y="144463"/>
            <a:ext cx="7680249" cy="895350"/>
          </a:xfrm>
        </p:spPr>
        <p:txBody>
          <a:bodyPr/>
          <a:lstStyle/>
          <a:p>
            <a:pPr eaLnBrk="1" hangingPunct="1"/>
            <a:r>
              <a:rPr lang="en-US" sz="4000" dirty="0" smtClean="0">
                <a:solidFill>
                  <a:srgbClr val="0000FF"/>
                </a:solidFill>
                <a:ea typeface="ＭＳ Ｐゴシック" pitchFamily="-112" charset="-128"/>
                <a:cs typeface="ＭＳ Ｐゴシック" pitchFamily="-112" charset="-128"/>
              </a:rPr>
              <a:t>2.</a:t>
            </a:r>
            <a:r>
              <a:rPr lang="en-US" sz="4000" dirty="0" smtClean="0">
                <a:solidFill>
                  <a:srgbClr val="0000FF"/>
                </a:solidFill>
                <a:ea typeface="ＭＳ Ｐゴシック" pitchFamily="-112" charset="-128"/>
                <a:cs typeface="ＭＳ Ｐゴシック" pitchFamily="-112" charset="-128"/>
              </a:rPr>
              <a:t> Tentative Drift </a:t>
            </a:r>
            <a:r>
              <a:rPr lang="en-US" sz="4000" dirty="0" smtClean="0">
                <a:solidFill>
                  <a:srgbClr val="0000FF"/>
                </a:solidFill>
                <a:ea typeface="ＭＳ Ｐゴシック" pitchFamily="-112" charset="-128"/>
                <a:cs typeface="ＭＳ Ｐゴシック" pitchFamily="-112" charset="-128"/>
              </a:rPr>
              <a:t>Cell Layout Study</a:t>
            </a:r>
          </a:p>
        </p:txBody>
      </p:sp>
      <p:sp>
        <p:nvSpPr>
          <p:cNvPr id="3" name="Content Placeholder 2"/>
          <p:cNvSpPr>
            <a:spLocks noGrp="1"/>
          </p:cNvSpPr>
          <p:nvPr>
            <p:ph idx="1"/>
          </p:nvPr>
        </p:nvSpPr>
        <p:spPr>
          <a:xfrm>
            <a:off x="50800" y="1141413"/>
            <a:ext cx="9067800" cy="5513387"/>
          </a:xfrm>
        </p:spPr>
        <p:txBody>
          <a:bodyPr rtlCol="0">
            <a:normAutofit lnSpcReduction="10000"/>
          </a:bodyPr>
          <a:lstStyle/>
          <a:p>
            <a:pPr fontAlgn="auto">
              <a:spcAft>
                <a:spcPts val="0"/>
              </a:spcAft>
              <a:buClr>
                <a:srgbClr val="3366FF"/>
              </a:buClr>
              <a:buNone/>
              <a:defRPr/>
            </a:pPr>
            <a:r>
              <a:rPr lang="en-US" sz="2400" dirty="0" smtClean="0">
                <a:sym typeface="Wingdings"/>
              </a:rPr>
              <a:t>Two</a:t>
            </a:r>
            <a:r>
              <a:rPr lang="en-US" sz="2400" dirty="0" smtClean="0">
                <a:sym typeface="Wingdings"/>
              </a:rPr>
              <a:t> specific square </a:t>
            </a:r>
            <a:r>
              <a:rPr lang="en-US" sz="2400" dirty="0" smtClean="0">
                <a:sym typeface="Wingdings"/>
              </a:rPr>
              <a:t>cells layouts of </a:t>
            </a:r>
            <a:r>
              <a:rPr lang="en-US" sz="2400" dirty="0" smtClean="0">
                <a:solidFill>
                  <a:srgbClr val="FF0000"/>
                </a:solidFill>
                <a:sym typeface="Wingdings"/>
              </a:rPr>
              <a:t>11</a:t>
            </a:r>
            <a:r>
              <a:rPr lang="en-US" sz="2400" dirty="0" smtClean="0">
                <a:sym typeface="Wingdings"/>
              </a:rPr>
              <a:t> SL with 4 layers </a:t>
            </a:r>
            <a:r>
              <a:rPr lang="en-US" sz="2400" dirty="0" smtClean="0">
                <a:sym typeface="Wingdings"/>
              </a:rPr>
              <a:t>each:</a:t>
            </a:r>
          </a:p>
          <a:p>
            <a:pPr fontAlgn="auto">
              <a:spcAft>
                <a:spcPts val="0"/>
              </a:spcAft>
              <a:buClr>
                <a:srgbClr val="3366FF"/>
              </a:buClr>
              <a:buNone/>
              <a:defRPr/>
            </a:pPr>
            <a:r>
              <a:rPr lang="en-US" sz="2400" b="1" dirty="0" smtClean="0">
                <a:sym typeface="Wingdings"/>
              </a:rPr>
              <a:t>AA</a:t>
            </a:r>
            <a:r>
              <a:rPr lang="en-US" sz="2000" b="1" dirty="0" smtClean="0">
                <a:sym typeface="Wingdings"/>
              </a:rPr>
              <a:t> </a:t>
            </a:r>
            <a:r>
              <a:rPr lang="en-US" sz="2400" b="1" dirty="0" smtClean="0">
                <a:sym typeface="Wingdings"/>
              </a:rPr>
              <a:t>UV</a:t>
            </a:r>
            <a:r>
              <a:rPr lang="en-US" sz="2000" b="1" dirty="0" smtClean="0">
                <a:sym typeface="Wingdings"/>
              </a:rPr>
              <a:t> </a:t>
            </a:r>
            <a:r>
              <a:rPr lang="en-US" sz="2400" b="1" dirty="0" smtClean="0">
                <a:sym typeface="Wingdings"/>
              </a:rPr>
              <a:t>UV</a:t>
            </a:r>
            <a:r>
              <a:rPr lang="en-US" sz="2000" b="1" dirty="0" smtClean="0">
                <a:sym typeface="Wingdings"/>
              </a:rPr>
              <a:t> </a:t>
            </a:r>
            <a:r>
              <a:rPr lang="en-US" sz="2400" b="1" dirty="0" smtClean="0">
                <a:sym typeface="Wingdings"/>
              </a:rPr>
              <a:t>UV</a:t>
            </a:r>
            <a:r>
              <a:rPr lang="en-US" sz="2000" b="1" dirty="0" smtClean="0">
                <a:sym typeface="Wingdings"/>
              </a:rPr>
              <a:t> </a:t>
            </a:r>
            <a:r>
              <a:rPr lang="en-US" sz="2400" b="1" dirty="0" smtClean="0">
                <a:sym typeface="Wingdings"/>
              </a:rPr>
              <a:t>UV</a:t>
            </a:r>
            <a:r>
              <a:rPr lang="en-US" sz="2000" b="1" dirty="0" smtClean="0">
                <a:sym typeface="Wingdings"/>
              </a:rPr>
              <a:t> </a:t>
            </a:r>
            <a:r>
              <a:rPr lang="en-US" sz="2400" b="1" dirty="0" smtClean="0">
                <a:sym typeface="Wingdings"/>
              </a:rPr>
              <a:t>A</a:t>
            </a:r>
          </a:p>
          <a:p>
            <a:pPr eaLnBrk="1" fontAlgn="auto" hangingPunct="1">
              <a:spcAft>
                <a:spcPts val="0"/>
              </a:spcAft>
              <a:buClr>
                <a:srgbClr val="FF6600"/>
              </a:buClr>
              <a:buFont typeface="Wingdings" charset="2"/>
              <a:buChar char="ü"/>
              <a:defRPr/>
            </a:pPr>
            <a:r>
              <a:rPr lang="en-US" sz="2400" dirty="0" err="1" smtClean="0">
                <a:sym typeface="Wingdings"/>
              </a:rPr>
              <a:t>h</a:t>
            </a:r>
            <a:r>
              <a:rPr lang="en-US" sz="2400" dirty="0" smtClean="0">
                <a:sym typeface="Wingdings"/>
              </a:rPr>
              <a:t>=12mm; </a:t>
            </a:r>
            <a:r>
              <a:rPr lang="en-US" sz="2400" dirty="0" err="1" smtClean="0">
                <a:sym typeface="Wingdings"/>
              </a:rPr>
              <a:t>w</a:t>
            </a:r>
            <a:r>
              <a:rPr lang="en-US" sz="2400" dirty="0" smtClean="0">
                <a:sym typeface="Wingdings"/>
              </a:rPr>
              <a:t>=</a:t>
            </a:r>
            <a:r>
              <a:rPr lang="en-US" sz="2400" dirty="0" smtClean="0">
                <a:latin typeface="Symbol" charset="2"/>
                <a:cs typeface="Symbol" charset="2"/>
                <a:sym typeface="Wingdings"/>
              </a:rPr>
              <a:t>p</a:t>
            </a:r>
            <a:r>
              <a:rPr lang="en-US" sz="2400" dirty="0" smtClean="0">
                <a:sym typeface="Wingdings"/>
              </a:rPr>
              <a:t>×6mm (</a:t>
            </a:r>
            <a:r>
              <a:rPr lang="en-US" sz="2400" dirty="0" smtClean="0">
                <a:solidFill>
                  <a:srgbClr val="FF0000"/>
                </a:solidFill>
                <a:sym typeface="Wingdings"/>
              </a:rPr>
              <a:t>in first 8 A layers </a:t>
            </a:r>
            <a:r>
              <a:rPr lang="en-US" sz="2400" dirty="0" err="1" smtClean="0">
                <a:solidFill>
                  <a:srgbClr val="FF0000"/>
                </a:solidFill>
                <a:sym typeface="Wingdings"/>
              </a:rPr>
              <a:t>w</a:t>
            </a:r>
            <a:r>
              <a:rPr lang="en-US" sz="2400" dirty="0" smtClean="0">
                <a:solidFill>
                  <a:srgbClr val="FF0000"/>
                </a:solidFill>
                <a:sym typeface="Wingdings"/>
              </a:rPr>
              <a:t>=</a:t>
            </a:r>
            <a:r>
              <a:rPr lang="en-US" sz="2400" dirty="0" smtClean="0">
                <a:solidFill>
                  <a:srgbClr val="FF0000"/>
                </a:solidFill>
                <a:latin typeface="Symbol" charset="2"/>
                <a:cs typeface="Symbol" charset="2"/>
                <a:sym typeface="Wingdings"/>
              </a:rPr>
              <a:t>p</a:t>
            </a:r>
            <a:r>
              <a:rPr lang="en-US" sz="2400" dirty="0" smtClean="0">
                <a:solidFill>
                  <a:srgbClr val="FF0000"/>
                </a:solidFill>
                <a:sym typeface="Wingdings"/>
              </a:rPr>
              <a:t>×3mm</a:t>
            </a:r>
            <a:r>
              <a:rPr lang="en-US" sz="2400" dirty="0" smtClean="0">
                <a:sym typeface="Wingdings"/>
              </a:rPr>
              <a:t>) </a:t>
            </a:r>
            <a:r>
              <a:rPr lang="en-US" sz="2400" dirty="0" err="1" smtClean="0">
                <a:sym typeface="Wingdings"/>
              </a:rPr>
              <a:t>R</a:t>
            </a:r>
            <a:r>
              <a:rPr lang="en-US" sz="2400" baseline="-25000" dirty="0" err="1" smtClean="0">
                <a:sym typeface="Wingdings"/>
              </a:rPr>
              <a:t>cylinder</a:t>
            </a:r>
            <a:r>
              <a:rPr lang="en-US" sz="2400" dirty="0" smtClean="0">
                <a:sym typeface="Wingdings"/>
              </a:rPr>
              <a:t>=21.2cm</a:t>
            </a:r>
          </a:p>
          <a:p>
            <a:endParaRPr lang="en-US" sz="2400" dirty="0" smtClean="0"/>
          </a:p>
          <a:p>
            <a:endParaRPr lang="en-US" sz="2400" dirty="0" smtClean="0"/>
          </a:p>
          <a:p>
            <a:pPr eaLnBrk="1" fontAlgn="auto" hangingPunct="1">
              <a:spcAft>
                <a:spcPts val="0"/>
              </a:spcAft>
              <a:buClr>
                <a:srgbClr val="3366FF"/>
              </a:buClr>
              <a:buFont typeface="Wingdings" charset="2"/>
              <a:buChar char="ü"/>
              <a:defRPr/>
            </a:pPr>
            <a:endParaRPr lang="en-US" sz="2400" dirty="0" smtClean="0">
              <a:solidFill>
                <a:srgbClr val="FF0000"/>
              </a:solidFill>
              <a:sym typeface="Wingdings"/>
            </a:endParaRPr>
          </a:p>
          <a:p>
            <a:pPr eaLnBrk="1" fontAlgn="auto" hangingPunct="1">
              <a:spcAft>
                <a:spcPts val="0"/>
              </a:spcAft>
              <a:buClr>
                <a:srgbClr val="FF6600"/>
              </a:buClr>
              <a:buFont typeface="Wingdings" charset="2"/>
              <a:buChar char="ü"/>
              <a:defRPr/>
            </a:pPr>
            <a:r>
              <a:rPr lang="en-US" sz="2400" dirty="0" smtClean="0">
                <a:sym typeface="Wingdings"/>
              </a:rPr>
              <a:t>3:1 </a:t>
            </a:r>
            <a:r>
              <a:rPr lang="en-US" sz="2400" dirty="0" err="1" smtClean="0">
                <a:sym typeface="Wingdings"/>
              </a:rPr>
              <a:t>field:sense</a:t>
            </a:r>
            <a:r>
              <a:rPr lang="en-US" sz="2400" dirty="0" smtClean="0">
                <a:sym typeface="Wingdings"/>
              </a:rPr>
              <a:t> ratio - 7972 sense 20</a:t>
            </a:r>
            <a:r>
              <a:rPr lang="en-US" sz="2400" dirty="0" smtClean="0">
                <a:latin typeface="Symbol" charset="2"/>
                <a:cs typeface="Symbol" charset="2"/>
                <a:sym typeface="Wingdings"/>
              </a:rPr>
              <a:t>m</a:t>
            </a:r>
            <a:r>
              <a:rPr lang="en-US" sz="2400" dirty="0" smtClean="0">
                <a:sym typeface="Wingdings"/>
              </a:rPr>
              <a:t>m∅ wires, </a:t>
            </a:r>
            <a:r>
              <a:rPr lang="en-US" sz="2400" dirty="0" smtClean="0">
                <a:solidFill>
                  <a:srgbClr val="008000"/>
                </a:solidFill>
                <a:sym typeface="Wingdings"/>
              </a:rPr>
              <a:t>1554 </a:t>
            </a:r>
            <a:r>
              <a:rPr lang="en-US" sz="2400" dirty="0" smtClean="0">
                <a:sym typeface="Wingdings"/>
              </a:rPr>
              <a:t>guard 80</a:t>
            </a:r>
            <a:r>
              <a:rPr lang="en-US" sz="2400" dirty="0" smtClean="0">
                <a:latin typeface="Symbol" charset="2"/>
                <a:cs typeface="Symbol" charset="2"/>
                <a:sym typeface="Wingdings"/>
              </a:rPr>
              <a:t>m</a:t>
            </a:r>
            <a:r>
              <a:rPr lang="en-US" sz="2400" dirty="0" smtClean="0">
                <a:sym typeface="Wingdings"/>
              </a:rPr>
              <a:t>m∅ wires, </a:t>
            </a:r>
            <a:r>
              <a:rPr lang="en-US" sz="2400" dirty="0" smtClean="0">
                <a:solidFill>
                  <a:srgbClr val="008000"/>
                </a:solidFill>
                <a:sym typeface="Wingdings"/>
              </a:rPr>
              <a:t>25150 </a:t>
            </a:r>
            <a:r>
              <a:rPr lang="en-US" sz="2400" dirty="0" smtClean="0">
                <a:sym typeface="Wingdings"/>
              </a:rPr>
              <a:t>field </a:t>
            </a:r>
            <a:r>
              <a:rPr lang="en-US" sz="2400" dirty="0" smtClean="0">
                <a:solidFill>
                  <a:srgbClr val="FF0000"/>
                </a:solidFill>
                <a:sym typeface="Wingdings"/>
              </a:rPr>
              <a:t>80-90</a:t>
            </a:r>
            <a:r>
              <a:rPr lang="en-US" sz="2400" dirty="0" smtClean="0">
                <a:solidFill>
                  <a:srgbClr val="FF0000"/>
                </a:solidFill>
                <a:latin typeface="Symbol" charset="2"/>
                <a:cs typeface="Symbol" charset="2"/>
                <a:sym typeface="Wingdings"/>
              </a:rPr>
              <a:t>m</a:t>
            </a:r>
            <a:r>
              <a:rPr lang="en-US" sz="2400" dirty="0" smtClean="0">
                <a:solidFill>
                  <a:srgbClr val="FF0000"/>
                </a:solidFill>
                <a:sym typeface="Wingdings"/>
              </a:rPr>
              <a:t>m∅ </a:t>
            </a:r>
            <a:r>
              <a:rPr lang="en-US" sz="2400" dirty="0" smtClean="0">
                <a:solidFill>
                  <a:srgbClr val="000000"/>
                </a:solidFill>
                <a:sym typeface="Wingdings"/>
              </a:rPr>
              <a:t>wires</a:t>
            </a:r>
          </a:p>
          <a:p>
            <a:pPr eaLnBrk="1" fontAlgn="auto" hangingPunct="1">
              <a:spcAft>
                <a:spcPts val="0"/>
              </a:spcAft>
              <a:buClr>
                <a:srgbClr val="3366FF"/>
              </a:buClr>
              <a:buFont typeface="Wingdings" charset="2"/>
              <a:buChar char="ü"/>
              <a:defRPr/>
            </a:pPr>
            <a:endParaRPr lang="en-US" sz="2400" dirty="0" smtClean="0">
              <a:solidFill>
                <a:srgbClr val="000000"/>
              </a:solidFill>
              <a:sym typeface="Wingdings"/>
            </a:endParaRPr>
          </a:p>
          <a:p>
            <a:pPr eaLnBrk="1" fontAlgn="auto" hangingPunct="1">
              <a:spcAft>
                <a:spcPts val="0"/>
              </a:spcAft>
              <a:buClr>
                <a:srgbClr val="3366FF"/>
              </a:buClr>
              <a:buNone/>
              <a:defRPr/>
            </a:pPr>
            <a:endParaRPr lang="en-US" sz="2400" dirty="0" smtClean="0">
              <a:solidFill>
                <a:srgbClr val="000000"/>
              </a:solidFill>
              <a:sym typeface="Wingdings"/>
            </a:endParaRPr>
          </a:p>
          <a:p>
            <a:pPr eaLnBrk="1" fontAlgn="auto" hangingPunct="1">
              <a:spcAft>
                <a:spcPts val="0"/>
              </a:spcAft>
              <a:buClr>
                <a:srgbClr val="3366FF"/>
              </a:buClr>
              <a:buNone/>
              <a:defRPr/>
            </a:pPr>
            <a:endParaRPr lang="en-US" sz="2400" dirty="0" smtClean="0">
              <a:solidFill>
                <a:srgbClr val="000000"/>
              </a:solidFill>
              <a:sym typeface="Wingdings"/>
            </a:endParaRPr>
          </a:p>
          <a:p>
            <a:pPr eaLnBrk="1" fontAlgn="auto" hangingPunct="1">
              <a:spcAft>
                <a:spcPts val="0"/>
              </a:spcAft>
              <a:buClr>
                <a:srgbClr val="FF6600"/>
              </a:buClr>
              <a:buFont typeface="Wingdings" charset="2"/>
              <a:buChar char="ü"/>
              <a:defRPr/>
            </a:pPr>
            <a:r>
              <a:rPr lang="en-US" sz="2400" dirty="0" smtClean="0">
                <a:solidFill>
                  <a:srgbClr val="000000"/>
                </a:solidFill>
                <a:sym typeface="Wingdings"/>
              </a:rPr>
              <a:t>4:1 </a:t>
            </a:r>
            <a:r>
              <a:rPr lang="en-US" sz="2400" dirty="0" err="1" smtClean="0">
                <a:sym typeface="Wingdings"/>
              </a:rPr>
              <a:t>field:sense</a:t>
            </a:r>
            <a:r>
              <a:rPr lang="en-US" sz="2400" dirty="0" smtClean="0">
                <a:sym typeface="Wingdings"/>
              </a:rPr>
              <a:t> ratio - 7972 sense 20</a:t>
            </a:r>
            <a:r>
              <a:rPr lang="en-US" sz="2400" dirty="0" smtClean="0">
                <a:latin typeface="Symbol" charset="2"/>
                <a:cs typeface="Symbol" charset="2"/>
                <a:sym typeface="Wingdings"/>
              </a:rPr>
              <a:t>m</a:t>
            </a:r>
            <a:r>
              <a:rPr lang="en-US" sz="2400" dirty="0" smtClean="0">
                <a:sym typeface="Wingdings"/>
              </a:rPr>
              <a:t>m∅ wires, </a:t>
            </a:r>
            <a:r>
              <a:rPr lang="en-US" sz="2400" dirty="0" smtClean="0">
                <a:solidFill>
                  <a:srgbClr val="008000"/>
                </a:solidFill>
                <a:sym typeface="Wingdings"/>
              </a:rPr>
              <a:t>2331 </a:t>
            </a:r>
            <a:r>
              <a:rPr lang="en-US" sz="2400" dirty="0" smtClean="0">
                <a:sym typeface="Wingdings"/>
              </a:rPr>
              <a:t>guard 80</a:t>
            </a:r>
            <a:r>
              <a:rPr lang="en-US" sz="2400" dirty="0" smtClean="0">
                <a:latin typeface="Symbol" charset="2"/>
                <a:cs typeface="Symbol" charset="2"/>
                <a:sym typeface="Wingdings"/>
              </a:rPr>
              <a:t>m</a:t>
            </a:r>
            <a:r>
              <a:rPr lang="en-US" sz="2400" dirty="0" smtClean="0">
                <a:sym typeface="Wingdings"/>
              </a:rPr>
              <a:t>m∅ wires, </a:t>
            </a:r>
            <a:r>
              <a:rPr lang="en-US" sz="2400" dirty="0" smtClean="0">
                <a:solidFill>
                  <a:srgbClr val="008000"/>
                </a:solidFill>
                <a:sym typeface="Wingdings"/>
              </a:rPr>
              <a:t>33739 </a:t>
            </a:r>
            <a:r>
              <a:rPr lang="en-US" sz="2400" dirty="0" smtClean="0">
                <a:sym typeface="Wingdings"/>
              </a:rPr>
              <a:t>field </a:t>
            </a:r>
            <a:r>
              <a:rPr lang="en-US" sz="2400" dirty="0" smtClean="0">
                <a:solidFill>
                  <a:srgbClr val="FF0000"/>
                </a:solidFill>
                <a:sym typeface="Wingdings"/>
              </a:rPr>
              <a:t>60-80</a:t>
            </a:r>
            <a:r>
              <a:rPr lang="en-US" sz="2400" dirty="0" smtClean="0">
                <a:solidFill>
                  <a:srgbClr val="FF0000"/>
                </a:solidFill>
                <a:latin typeface="Symbol" charset="2"/>
                <a:cs typeface="Symbol" charset="2"/>
                <a:sym typeface="Wingdings"/>
              </a:rPr>
              <a:t>m</a:t>
            </a:r>
            <a:r>
              <a:rPr lang="en-US" sz="2400" dirty="0" smtClean="0">
                <a:solidFill>
                  <a:srgbClr val="FF0000"/>
                </a:solidFill>
                <a:sym typeface="Wingdings"/>
              </a:rPr>
              <a:t>m∅ </a:t>
            </a:r>
            <a:r>
              <a:rPr lang="en-US" sz="2400" dirty="0" smtClean="0">
                <a:sym typeface="Wingdings"/>
              </a:rPr>
              <a:t>wires</a:t>
            </a:r>
          </a:p>
          <a:p>
            <a:pPr lvl="2" eaLnBrk="1" fontAlgn="auto" hangingPunct="1">
              <a:spcAft>
                <a:spcPts val="0"/>
              </a:spcAft>
              <a:buNone/>
              <a:defRPr/>
            </a:pPr>
            <a:endParaRPr lang="en-US" sz="2000" dirty="0" smtClean="0">
              <a:solidFill>
                <a:srgbClr val="FF0000"/>
              </a:solidFill>
              <a:sym typeface="Wingdings"/>
            </a:endParaRP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EB23386D-B6F7-C441-BF45-28085F9B7805}" type="slidenum">
              <a:rPr lang="en-US"/>
              <a:pPr>
                <a:defRPr/>
              </a:pPr>
              <a:t>7</a:t>
            </a:fld>
            <a:endParaRPr lang="en-US"/>
          </a:p>
        </p:txBody>
      </p:sp>
      <p:grpSp>
        <p:nvGrpSpPr>
          <p:cNvPr id="2" name="Group 6"/>
          <p:cNvGrpSpPr>
            <a:grpSpLocks noChangeAspect="1"/>
          </p:cNvGrpSpPr>
          <p:nvPr/>
        </p:nvGrpSpPr>
        <p:grpSpPr>
          <a:xfrm>
            <a:off x="3133902" y="2439184"/>
            <a:ext cx="1721242" cy="1097280"/>
            <a:chOff x="2622261" y="2412350"/>
            <a:chExt cx="537876" cy="342900"/>
          </a:xfrm>
        </p:grpSpPr>
        <p:sp>
          <p:nvSpPr>
            <p:cNvPr id="8" name="Oval 7"/>
            <p:cNvSpPr>
              <a:spLocks/>
            </p:cNvSpPr>
            <p:nvPr/>
          </p:nvSpPr>
          <p:spPr>
            <a:xfrm>
              <a:off x="2622261" y="241235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p:cNvSpPr>
            <p:nvPr/>
          </p:nvSpPr>
          <p:spPr>
            <a:xfrm>
              <a:off x="2857861" y="241235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p:cNvSpPr>
            <p:nvPr/>
          </p:nvSpPr>
          <p:spPr>
            <a:xfrm>
              <a:off x="3094037" y="241235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p:cNvSpPr>
            <p:nvPr/>
          </p:nvSpPr>
          <p:spPr>
            <a:xfrm>
              <a:off x="2623561" y="269045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p:cNvSpPr>
            <p:nvPr/>
          </p:nvSpPr>
          <p:spPr>
            <a:xfrm>
              <a:off x="2858799" y="269045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p:cNvSpPr>
            <p:nvPr/>
          </p:nvSpPr>
          <p:spPr>
            <a:xfrm>
              <a:off x="3095337" y="269045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p:cNvSpPr>
            <p:nvPr/>
          </p:nvSpPr>
          <p:spPr>
            <a:xfrm>
              <a:off x="2622261" y="2548225"/>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p:cNvSpPr>
            <p:nvPr/>
          </p:nvSpPr>
          <p:spPr>
            <a:xfrm>
              <a:off x="3095337" y="2548225"/>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p:cNvSpPr>
            <p:nvPr/>
          </p:nvSpPr>
          <p:spPr>
            <a:xfrm>
              <a:off x="2857861" y="2552050"/>
              <a:ext cx="64800" cy="6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16"/>
          <p:cNvGrpSpPr>
            <a:grpSpLocks noChangeAspect="1"/>
          </p:cNvGrpSpPr>
          <p:nvPr/>
        </p:nvGrpSpPr>
        <p:grpSpPr>
          <a:xfrm>
            <a:off x="3129742" y="4336644"/>
            <a:ext cx="1721203" cy="1097280"/>
            <a:chOff x="2590799" y="2984500"/>
            <a:chExt cx="537876" cy="342900"/>
          </a:xfrm>
        </p:grpSpPr>
        <p:sp>
          <p:nvSpPr>
            <p:cNvPr id="18" name="Oval 17"/>
            <p:cNvSpPr>
              <a:spLocks/>
            </p:cNvSpPr>
            <p:nvPr/>
          </p:nvSpPr>
          <p:spPr>
            <a:xfrm>
              <a:off x="2590799" y="29845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p:cNvSpPr>
            <p:nvPr/>
          </p:nvSpPr>
          <p:spPr>
            <a:xfrm>
              <a:off x="2745724" y="29845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p:cNvSpPr>
            <p:nvPr/>
          </p:nvSpPr>
          <p:spPr>
            <a:xfrm>
              <a:off x="2907650" y="29845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p:cNvSpPr>
            <p:nvPr/>
          </p:nvSpPr>
          <p:spPr>
            <a:xfrm>
              <a:off x="3062575" y="29845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p:cNvSpPr>
            <p:nvPr/>
          </p:nvSpPr>
          <p:spPr>
            <a:xfrm>
              <a:off x="2592099" y="32626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p:cNvSpPr>
            <p:nvPr/>
          </p:nvSpPr>
          <p:spPr>
            <a:xfrm>
              <a:off x="2747024" y="32626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p:cNvSpPr>
            <p:nvPr/>
          </p:nvSpPr>
          <p:spPr>
            <a:xfrm>
              <a:off x="2908950" y="32626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p:cNvSpPr>
            <p:nvPr/>
          </p:nvSpPr>
          <p:spPr>
            <a:xfrm>
              <a:off x="3063875" y="3262600"/>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p:cNvSpPr>
            <p:nvPr/>
          </p:nvSpPr>
          <p:spPr>
            <a:xfrm>
              <a:off x="2590799" y="3120375"/>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p:cNvSpPr>
            <p:nvPr/>
          </p:nvSpPr>
          <p:spPr>
            <a:xfrm>
              <a:off x="3063875" y="3120375"/>
              <a:ext cx="64800" cy="6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p:cNvSpPr>
            <p:nvPr/>
          </p:nvSpPr>
          <p:spPr>
            <a:xfrm>
              <a:off x="2826399" y="3124200"/>
              <a:ext cx="64800" cy="6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19275" y="144463"/>
            <a:ext cx="6793797" cy="895350"/>
          </a:xfrm>
        </p:spPr>
        <p:txBody>
          <a:bodyPr/>
          <a:lstStyle/>
          <a:p>
            <a:pPr eaLnBrk="1" hangingPunct="1"/>
            <a:r>
              <a:rPr lang="en-US" sz="4000" b="1" dirty="0" smtClean="0">
                <a:solidFill>
                  <a:srgbClr val="3366FF"/>
                </a:solidFill>
                <a:ea typeface="ＭＳ Ｐゴシック" pitchFamily="-112" charset="-128"/>
                <a:cs typeface="ＭＳ Ｐゴシック" pitchFamily="-112" charset="-128"/>
              </a:rPr>
              <a:t>Drift cell-Gas mixture </a:t>
            </a:r>
            <a:br>
              <a:rPr lang="en-US" sz="4000" b="1" dirty="0" smtClean="0">
                <a:solidFill>
                  <a:srgbClr val="3366FF"/>
                </a:solidFill>
                <a:ea typeface="ＭＳ Ｐゴシック" pitchFamily="-112" charset="-128"/>
                <a:cs typeface="ＭＳ Ｐゴシック" pitchFamily="-112" charset="-128"/>
              </a:rPr>
            </a:br>
            <a:r>
              <a:rPr lang="en-US" sz="4000" b="1" dirty="0" smtClean="0">
                <a:solidFill>
                  <a:srgbClr val="3366FF"/>
                </a:solidFill>
                <a:ea typeface="ＭＳ Ｐゴシック" pitchFamily="-112" charset="-128"/>
                <a:cs typeface="ＭＳ Ｐゴシック" pitchFamily="-112" charset="-128"/>
              </a:rPr>
              <a:t>Material Budget Comparison</a:t>
            </a: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43F3AD48-D600-F94B-B0AA-2F419B0DDAE0}" type="slidenum">
              <a:rPr lang="en-US"/>
              <a:pPr>
                <a:defRPr/>
              </a:pPr>
              <a:t>8</a:t>
            </a:fld>
            <a:endParaRPr lang="en-US"/>
          </a:p>
        </p:txBody>
      </p:sp>
      <p:graphicFrame>
        <p:nvGraphicFramePr>
          <p:cNvPr id="9" name="Table 8"/>
          <p:cNvGraphicFramePr>
            <a:graphicFrameLocks noGrp="1"/>
          </p:cNvGraphicFramePr>
          <p:nvPr/>
        </p:nvGraphicFramePr>
        <p:xfrm>
          <a:off x="733425" y="1293813"/>
          <a:ext cx="7454964" cy="4998807"/>
        </p:xfrm>
        <a:graphic>
          <a:graphicData uri="http://schemas.openxmlformats.org/drawingml/2006/table">
            <a:tbl>
              <a:tblPr/>
              <a:tblGrid>
                <a:gridCol w="2794000"/>
                <a:gridCol w="1612900"/>
                <a:gridCol w="1431158"/>
                <a:gridCol w="1616906"/>
              </a:tblGrid>
              <a:tr h="773113">
                <a:tc>
                  <a:txBody>
                    <a:bodyPr/>
                    <a:lstStyle/>
                    <a:p>
                      <a:pPr algn="l" fontAlgn="t"/>
                      <a:r>
                        <a:rPr lang="en-US" sz="2000" b="1" i="0" u="none" strike="noStrike" dirty="0">
                          <a:solidFill>
                            <a:srgbClr val="FFFFFF"/>
                          </a:solidFill>
                          <a:latin typeface="Calibri"/>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algn="ctr" fontAlgn="t"/>
                      <a:r>
                        <a:rPr lang="en-US" sz="2000" b="1" i="0" u="none" strike="noStrike" dirty="0">
                          <a:solidFill>
                            <a:srgbClr val="FFFFFF"/>
                          </a:solidFill>
                          <a:latin typeface="Symbol"/>
                        </a:rPr>
                        <a:t>r</a:t>
                      </a:r>
                      <a:r>
                        <a:rPr lang="en-US" sz="2000" b="1" i="0" u="none" strike="noStrike" dirty="0">
                          <a:solidFill>
                            <a:srgbClr val="FFFFFF"/>
                          </a:solidFill>
                          <a:latin typeface="Calibri"/>
                        </a:rPr>
                        <a:t>(g/cm</a:t>
                      </a:r>
                      <a:r>
                        <a:rPr lang="en-US" sz="2000" b="1" i="0" u="none" strike="noStrike" baseline="30000" dirty="0">
                          <a:solidFill>
                            <a:srgbClr val="FFFFFF"/>
                          </a:solidFill>
                          <a:latin typeface="Calibri"/>
                        </a:rPr>
                        <a:t>3</a:t>
                      </a:r>
                      <a:r>
                        <a:rPr lang="en-US" sz="2000" b="1" i="0" u="none" strike="noStrike" dirty="0" smtClean="0">
                          <a:solidFill>
                            <a:srgbClr val="FFFFFF"/>
                          </a:solidFill>
                          <a:latin typeface="Calibri"/>
                        </a:rPr>
                        <a:t>) </a:t>
                      </a:r>
                      <a:r>
                        <a:rPr lang="en-US" sz="2000" b="0" i="0" u="none" strike="noStrike" dirty="0" smtClean="0">
                          <a:solidFill>
                            <a:srgbClr val="FFFFFF"/>
                          </a:solidFill>
                          <a:latin typeface="Calibri"/>
                        </a:rPr>
                        <a:t>x</a:t>
                      </a:r>
                      <a:r>
                        <a:rPr lang="en-US" sz="2000" b="1" i="0" u="none" strike="noStrike" dirty="0" smtClean="0">
                          <a:solidFill>
                            <a:srgbClr val="FFFFFF"/>
                          </a:solidFill>
                          <a:latin typeface="Calibri"/>
                        </a:rPr>
                        <a:t>1 0</a:t>
                      </a:r>
                      <a:r>
                        <a:rPr lang="en-US" sz="2000" b="1" i="0" u="none" strike="noStrike" baseline="30000" dirty="0" smtClean="0">
                          <a:solidFill>
                            <a:srgbClr val="FFFFFF"/>
                          </a:solidFill>
                          <a:latin typeface="Calibri"/>
                        </a:rPr>
                        <a:t>4 </a:t>
                      </a:r>
                    </a:p>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mn-lt"/>
                          <a:ea typeface="+mn-ea"/>
                          <a:cs typeface="+mn-cs"/>
                        </a:rPr>
                        <a:t>coating/</a:t>
                      </a:r>
                      <a:r>
                        <a:rPr kumimoji="0" lang="en-US" sz="1400" b="1" i="0" u="none" strike="noStrike" kern="1200" cap="none" spc="0" normalizeH="0" baseline="0" noProof="0" dirty="0" err="1" smtClean="0">
                          <a:ln>
                            <a:noFill/>
                          </a:ln>
                          <a:solidFill>
                            <a:srgbClr val="FFFFFF"/>
                          </a:solidFill>
                          <a:effectLst/>
                          <a:uLnTx/>
                          <a:uFillTx/>
                          <a:latin typeface="+mn-lt"/>
                          <a:ea typeface="+mn-ea"/>
                          <a:cs typeface="+mn-cs"/>
                        </a:rPr>
                        <a:t>nocoating</a:t>
                      </a:r>
                      <a:r>
                        <a:rPr kumimoji="0" lang="en-US" sz="1400" b="1" i="0" u="none" strike="noStrike" kern="1200" cap="none" spc="0" normalizeH="0" baseline="0" noProof="0" dirty="0" smtClean="0">
                          <a:ln>
                            <a:noFill/>
                          </a:ln>
                          <a:solidFill>
                            <a:srgbClr val="FFFFFF"/>
                          </a:solidFill>
                          <a:effectLst/>
                          <a:uLnTx/>
                          <a:uFillTx/>
                          <a:latin typeface="+mn-lt"/>
                          <a:ea typeface="+mn-ea"/>
                          <a:cs typeface="+mn-cs"/>
                        </a:rPr>
                        <a:t>  </a:t>
                      </a:r>
                      <a:r>
                        <a:rPr kumimoji="0" lang="en-US" sz="1400" b="1" i="0" u="none" strike="noStrike" kern="1200" cap="none" spc="0" normalizeH="0" baseline="30000" noProof="0" dirty="0" smtClean="0">
                          <a:ln>
                            <a:noFill/>
                          </a:ln>
                          <a:solidFill>
                            <a:srgbClr val="FFFFFF"/>
                          </a:solidFill>
                          <a:effectLst/>
                          <a:uLnTx/>
                          <a:uFillTx/>
                          <a:latin typeface="+mn-lt"/>
                          <a:ea typeface="+mn-ea"/>
                          <a:cs typeface="+mn-cs"/>
                        </a:rPr>
                        <a:t> </a:t>
                      </a:r>
                      <a:endParaRPr kumimoji="0" lang="en-US" sz="1400" b="1" i="0" u="none" strike="noStrike" kern="1200" cap="none" spc="0" normalizeH="0" baseline="0" noProof="0" dirty="0" smtClean="0">
                        <a:ln>
                          <a:noFill/>
                        </a:ln>
                        <a:solidFill>
                          <a:srgbClr val="FFFFFF"/>
                        </a:solidFill>
                        <a:effectLst/>
                        <a:uLnTx/>
                        <a:uFillTx/>
                        <a:latin typeface="+mn-lt"/>
                        <a:ea typeface="+mn-ea"/>
                        <a:cs typeface="+mn-cs"/>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algn="ctr" fontAlgn="t"/>
                      <a:r>
                        <a:rPr lang="en-US" sz="2000" b="1" i="0" u="none" strike="noStrike" dirty="0">
                          <a:solidFill>
                            <a:srgbClr val="FFFFFF"/>
                          </a:solidFill>
                          <a:latin typeface="Calibri"/>
                        </a:rPr>
                        <a:t>X0(g/cm</a:t>
                      </a:r>
                      <a:r>
                        <a:rPr lang="en-US" sz="2000" b="1" i="0" u="none" strike="noStrike" baseline="30000" dirty="0">
                          <a:solidFill>
                            <a:srgbClr val="FFFFFF"/>
                          </a:solidFill>
                          <a:latin typeface="Calibri"/>
                        </a:rPr>
                        <a:t>2</a:t>
                      </a:r>
                      <a:r>
                        <a:rPr lang="en-US" sz="2000" b="1" i="0" u="none" strike="noStrike" dirty="0">
                          <a:solidFill>
                            <a:srgbClr val="FFFFFF"/>
                          </a:solidFill>
                          <a:latin typeface="Calibri"/>
                        </a:rPr>
                        <a:t>)</a:t>
                      </a:r>
                      <a:r>
                        <a:rPr lang="en-US" sz="2000" b="1" i="0" u="none" strike="noStrike" baseline="30000" dirty="0" smtClean="0">
                          <a:solidFill>
                            <a:srgbClr val="FFFFFF"/>
                          </a:solidFill>
                          <a:latin typeface="Calibri"/>
                        </a:rPr>
                        <a:t> </a:t>
                      </a:r>
                    </a:p>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mn-lt"/>
                          <a:ea typeface="+mn-ea"/>
                          <a:cs typeface="+mn-cs"/>
                        </a:rPr>
                        <a:t>coating/</a:t>
                      </a:r>
                      <a:r>
                        <a:rPr kumimoji="0" lang="en-US" sz="1400" b="1" i="0" u="none" strike="noStrike" kern="1200" cap="none" spc="0" normalizeH="0" baseline="0" noProof="0" dirty="0" err="1" smtClean="0">
                          <a:ln>
                            <a:noFill/>
                          </a:ln>
                          <a:solidFill>
                            <a:srgbClr val="FFFFFF"/>
                          </a:solidFill>
                          <a:effectLst/>
                          <a:uLnTx/>
                          <a:uFillTx/>
                          <a:latin typeface="+mn-lt"/>
                          <a:ea typeface="+mn-ea"/>
                          <a:cs typeface="+mn-cs"/>
                        </a:rPr>
                        <a:t>nocoating</a:t>
                      </a:r>
                      <a:r>
                        <a:rPr kumimoji="0" lang="en-US" sz="1400" b="1" i="0" u="none" strike="noStrike" kern="1200" cap="none" spc="0" normalizeH="0" baseline="0" noProof="0" dirty="0" smtClean="0">
                          <a:ln>
                            <a:noFill/>
                          </a:ln>
                          <a:solidFill>
                            <a:srgbClr val="FFFFFF"/>
                          </a:solidFill>
                          <a:effectLst/>
                          <a:uLnTx/>
                          <a:uFillTx/>
                          <a:latin typeface="+mn-lt"/>
                          <a:ea typeface="+mn-ea"/>
                          <a:cs typeface="+mn-cs"/>
                        </a:rPr>
                        <a:t>  </a:t>
                      </a:r>
                      <a:r>
                        <a:rPr kumimoji="0" lang="en-US" sz="1400" b="1" i="0" u="none" strike="noStrike" kern="1200" cap="none" spc="0" normalizeH="0" baseline="30000" noProof="0" dirty="0" smtClean="0">
                          <a:ln>
                            <a:noFill/>
                          </a:ln>
                          <a:solidFill>
                            <a:srgbClr val="FFFFFF"/>
                          </a:solidFill>
                          <a:effectLst/>
                          <a:uLnTx/>
                          <a:uFillTx/>
                          <a:latin typeface="+mn-lt"/>
                          <a:ea typeface="+mn-ea"/>
                          <a:cs typeface="+mn-cs"/>
                        </a:rPr>
                        <a:t> </a:t>
                      </a:r>
                      <a:endParaRPr kumimoji="0" lang="en-US" sz="1400" b="1" i="0" u="none" strike="noStrike" kern="1200" cap="none" spc="0" normalizeH="0" baseline="0" noProof="0" dirty="0" smtClean="0">
                        <a:ln>
                          <a:noFill/>
                        </a:ln>
                        <a:solidFill>
                          <a:srgbClr val="FFFFFF"/>
                        </a:solidFill>
                        <a:effectLst/>
                        <a:uLnTx/>
                        <a:uFillTx/>
                        <a:latin typeface="+mn-lt"/>
                        <a:ea typeface="+mn-ea"/>
                        <a:cs typeface="+mn-cs"/>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c>
                  <a:txBody>
                    <a:bodyPr/>
                    <a:lstStyle/>
                    <a:p>
                      <a:pPr algn="ctr" fontAlgn="t"/>
                      <a:r>
                        <a:rPr lang="en-US" sz="2000" b="1" i="0" u="none" strike="noStrike" dirty="0">
                          <a:solidFill>
                            <a:srgbClr val="FFFFFF"/>
                          </a:solidFill>
                          <a:latin typeface="Calibri"/>
                        </a:rPr>
                        <a:t>X0(m</a:t>
                      </a:r>
                      <a:r>
                        <a:rPr lang="en-US" sz="2000" b="1" i="0" u="none" strike="noStrike" dirty="0" smtClean="0">
                          <a:solidFill>
                            <a:srgbClr val="FFFFFF"/>
                          </a:solidFill>
                          <a:latin typeface="Calibri"/>
                        </a:rPr>
                        <a:t>)</a:t>
                      </a:r>
                    </a:p>
                    <a:p>
                      <a:pPr algn="ctr" fontAlgn="t"/>
                      <a:r>
                        <a:rPr lang="en-US" sz="2000" b="1" i="0" u="none" strike="noStrike" dirty="0" smtClean="0">
                          <a:solidFill>
                            <a:srgbClr val="FFFFFF"/>
                          </a:solidFill>
                          <a:latin typeface="Calibri"/>
                        </a:rPr>
                        <a:t> </a:t>
                      </a:r>
                      <a:r>
                        <a:rPr lang="en-US" sz="1400" b="1" i="0" u="none" strike="noStrike" dirty="0" smtClean="0">
                          <a:solidFill>
                            <a:srgbClr val="FFFFFF"/>
                          </a:solidFill>
                          <a:latin typeface="Calibri"/>
                        </a:rPr>
                        <a:t>coating/</a:t>
                      </a:r>
                      <a:r>
                        <a:rPr lang="en-US" sz="1400" b="1" i="0" u="none" strike="noStrike" dirty="0" err="1" smtClean="0">
                          <a:solidFill>
                            <a:srgbClr val="FFFFFF"/>
                          </a:solidFill>
                          <a:latin typeface="Calibri"/>
                        </a:rPr>
                        <a:t>nocoating</a:t>
                      </a:r>
                      <a:r>
                        <a:rPr lang="en-US" sz="1400" b="1" i="0" u="none" strike="noStrike" dirty="0" smtClean="0">
                          <a:solidFill>
                            <a:srgbClr val="FFFFFF"/>
                          </a:solidFill>
                          <a:latin typeface="Calibri"/>
                        </a:rPr>
                        <a:t>  </a:t>
                      </a:r>
                      <a:r>
                        <a:rPr lang="en-US" sz="1400" b="1" i="0" u="none" strike="noStrike" baseline="30000" dirty="0" smtClean="0">
                          <a:solidFill>
                            <a:srgbClr val="FFFFFF"/>
                          </a:solidFill>
                          <a:latin typeface="Calibri"/>
                        </a:rPr>
                        <a:t> </a:t>
                      </a:r>
                      <a:endParaRPr lang="en-US" sz="1400" b="1" i="0" u="none" strike="noStrike" dirty="0">
                        <a:solidFill>
                          <a:srgbClr val="FFFFFF"/>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6699"/>
                    </a:solidFill>
                  </a:tcPr>
                </a:tc>
              </a:tr>
              <a:tr h="367452">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6.3</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50.8</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 805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r>
              <a:tr h="349079">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-hex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10./9.5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27.3/33.3</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a:solidFill>
                            <a:srgbClr val="000000"/>
                          </a:solidFill>
                          <a:latin typeface="Calibri"/>
                        </a:rPr>
                        <a:t> </a:t>
                      </a:r>
                      <a:r>
                        <a:rPr lang="en-US" sz="2000" b="0" i="0" u="none" strike="noStrike" dirty="0" smtClean="0">
                          <a:solidFill>
                            <a:srgbClr val="000000"/>
                          </a:solidFill>
                          <a:latin typeface="Calibri"/>
                        </a:rPr>
                        <a:t>270/350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r>
              <a:tr h="349079">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a:t>
                      </a:r>
                      <a:r>
                        <a:rPr lang="en-US" sz="2000" b="0" i="0" u="none" strike="noStrike" dirty="0" smtClean="0">
                          <a:solidFill>
                            <a:srgbClr val="000000"/>
                          </a:solidFill>
                          <a:latin typeface="Calibri"/>
                        </a:rPr>
                        <a:t>sqr3:1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9.0/8.5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27.9/34.4</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a:solidFill>
                            <a:srgbClr val="000000"/>
                          </a:solidFill>
                          <a:latin typeface="Calibri"/>
                        </a:rPr>
                        <a:t> </a:t>
                      </a:r>
                      <a:r>
                        <a:rPr lang="en-US" sz="2000" b="0" i="0" u="none" strike="noStrike" dirty="0" smtClean="0">
                          <a:solidFill>
                            <a:srgbClr val="000000"/>
                          </a:solidFill>
                          <a:latin typeface="Calibri"/>
                        </a:rPr>
                        <a:t>310/400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r>
              <a:tr h="349079">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latin typeface="+mn-lt"/>
                        </a:rPr>
                        <a:t> 80%He-20%iC</a:t>
                      </a:r>
                      <a:r>
                        <a:rPr lang="en-US" sz="2000" b="0" i="0" u="none" strike="noStrike" baseline="-25000" dirty="0" smtClean="0">
                          <a:solidFill>
                            <a:srgbClr val="000000"/>
                          </a:solidFill>
                          <a:latin typeface="+mn-lt"/>
                        </a:rPr>
                        <a:t>4</a:t>
                      </a:r>
                      <a:r>
                        <a:rPr lang="en-US" sz="2000" b="0" i="0" u="none" strike="noStrike" dirty="0" smtClean="0">
                          <a:solidFill>
                            <a:srgbClr val="000000"/>
                          </a:solidFill>
                          <a:latin typeface="+mn-lt"/>
                        </a:rPr>
                        <a:t>H</a:t>
                      </a:r>
                      <a:r>
                        <a:rPr lang="en-US" sz="2000" b="0" i="0" u="none" strike="noStrike" baseline="-25000" dirty="0" smtClean="0">
                          <a:solidFill>
                            <a:srgbClr val="000000"/>
                          </a:solidFill>
                          <a:latin typeface="+mn-lt"/>
                        </a:rPr>
                        <a:t>10</a:t>
                      </a:r>
                      <a:r>
                        <a:rPr lang="en-US" sz="2000" b="0" i="0" u="none" strike="noStrike" dirty="0" smtClean="0">
                          <a:solidFill>
                            <a:srgbClr val="000000"/>
                          </a:solidFill>
                          <a:latin typeface="+mn-lt"/>
                        </a:rPr>
                        <a:t>-sqr4:1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8.5/8.1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27.9/35.1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c>
                  <a:txBody>
                    <a:bodyPr/>
                    <a:lstStyle/>
                    <a:p>
                      <a:pPr algn="ctr" fontAlgn="t"/>
                      <a:r>
                        <a:rPr lang="en-US" sz="2000" b="0" i="0" u="none" strike="noStrike" dirty="0" smtClean="0">
                          <a:solidFill>
                            <a:srgbClr val="000000"/>
                          </a:solidFill>
                          <a:latin typeface="Calibri"/>
                        </a:rPr>
                        <a:t>320/430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895"/>
                    </a:solidFill>
                  </a:tcPr>
                </a:tc>
              </a:tr>
              <a:tr h="349079">
                <a:tc>
                  <a:txBody>
                    <a:bodyPr/>
                    <a:lstStyle/>
                    <a:p>
                      <a:pPr algn="l" fontAlgn="t"/>
                      <a:r>
                        <a:rPr lang="en-US" sz="2000" b="0" i="0" u="none" strike="noStrike" dirty="0" smtClean="0">
                          <a:solidFill>
                            <a:srgbClr val="000000"/>
                          </a:solidFill>
                          <a:latin typeface="Calibri"/>
                        </a:rPr>
                        <a:t> 90</a:t>
                      </a:r>
                      <a:r>
                        <a:rPr lang="en-US" sz="2000" b="0" i="0" u="none" strike="noStrike" dirty="0">
                          <a:solidFill>
                            <a:srgbClr val="000000"/>
                          </a:solidFill>
                          <a:latin typeface="Calibri"/>
                        </a:rPr>
                        <a:t>%He-10%iC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4.0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56.2</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1410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r>
              <a:tr h="349079">
                <a:tc>
                  <a:txBody>
                    <a:bodyPr/>
                    <a:lstStyle/>
                    <a:p>
                      <a:pPr algn="l" fontAlgn="t"/>
                      <a:r>
                        <a:rPr lang="en-US" sz="2000" b="0" i="0" u="none" strike="noStrike" dirty="0" smtClean="0">
                          <a:solidFill>
                            <a:srgbClr val="000000"/>
                          </a:solidFill>
                          <a:latin typeface="Calibri"/>
                        </a:rPr>
                        <a:t> 90</a:t>
                      </a:r>
                      <a:r>
                        <a:rPr lang="en-US" sz="2000" b="0" i="0" u="none" strike="noStrike" dirty="0">
                          <a:solidFill>
                            <a:srgbClr val="000000"/>
                          </a:solidFill>
                          <a:latin typeface="Calibri"/>
                        </a:rPr>
                        <a:t>%He-10%iC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-hex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7.7/7.2</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24.5/30.9</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 320/430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r>
              <a:tr h="349079">
                <a:tc>
                  <a:txBody>
                    <a:bodyPr/>
                    <a:lstStyle/>
                    <a:p>
                      <a:pPr algn="l" fontAlgn="t"/>
                      <a:r>
                        <a:rPr lang="en-US" sz="2000" b="0" i="0" u="none" strike="noStrike" dirty="0" smtClean="0">
                          <a:solidFill>
                            <a:srgbClr val="000000"/>
                          </a:solidFill>
                          <a:latin typeface="Calibri"/>
                        </a:rPr>
                        <a:t> 90</a:t>
                      </a:r>
                      <a:r>
                        <a:rPr lang="en-US" sz="2000" b="0" i="0" u="none" strike="noStrike" dirty="0">
                          <a:solidFill>
                            <a:srgbClr val="000000"/>
                          </a:solidFill>
                          <a:latin typeface="Calibri"/>
                        </a:rPr>
                        <a:t>%He-10%iC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a:t>
                      </a:r>
                      <a:r>
                        <a:rPr lang="en-US" sz="2000" b="0" i="0" u="none" strike="noStrike" dirty="0" smtClean="0">
                          <a:solidFill>
                            <a:srgbClr val="000000"/>
                          </a:solidFill>
                          <a:latin typeface="Calibri"/>
                        </a:rPr>
                        <a:t>sqr3:1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6.7/6.2</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24.8/31.8</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 370/510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r>
              <a:tr h="349079">
                <a:tc>
                  <a:txBody>
                    <a:bodyPr/>
                    <a:lstStyle/>
                    <a:p>
                      <a:pPr algn="l" fontAlgn="t"/>
                      <a:r>
                        <a:rPr lang="en-US" sz="2000" b="0" i="0" u="none" strike="noStrike" dirty="0" smtClean="0">
                          <a:solidFill>
                            <a:srgbClr val="000000"/>
                          </a:solidFill>
                          <a:latin typeface="Calibri"/>
                        </a:rPr>
                        <a:t> 90</a:t>
                      </a:r>
                      <a:r>
                        <a:rPr lang="en-US" sz="2000" b="0" i="0" u="none" strike="noStrike" dirty="0">
                          <a:solidFill>
                            <a:srgbClr val="000000"/>
                          </a:solidFill>
                          <a:latin typeface="Calibri"/>
                        </a:rPr>
                        <a:t>%He-10%iC</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a:t>
                      </a:r>
                      <a:r>
                        <a:rPr lang="en-US" sz="2000" b="0" i="0" u="none" strike="noStrike" baseline="-25000" dirty="0">
                          <a:solidFill>
                            <a:srgbClr val="000000"/>
                          </a:solidFill>
                          <a:latin typeface="Calibri"/>
                        </a:rPr>
                        <a:t>10</a:t>
                      </a:r>
                      <a:r>
                        <a:rPr lang="en-US" sz="2000" b="0" i="0" u="none" strike="noStrike" dirty="0">
                          <a:solidFill>
                            <a:srgbClr val="000000"/>
                          </a:solidFill>
                          <a:latin typeface="Calibri"/>
                        </a:rPr>
                        <a:t>-</a:t>
                      </a:r>
                      <a:r>
                        <a:rPr lang="en-US" sz="2000" b="0" i="0" u="none" strike="noStrike" dirty="0" smtClean="0">
                          <a:solidFill>
                            <a:srgbClr val="000000"/>
                          </a:solidFill>
                          <a:latin typeface="Calibri"/>
                        </a:rPr>
                        <a:t>sqr4:1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6.3/5.8</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24.6/32.5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c>
                  <a:txBody>
                    <a:bodyPr/>
                    <a:lstStyle/>
                    <a:p>
                      <a:pPr algn="ctr" fontAlgn="t"/>
                      <a:r>
                        <a:rPr lang="en-US" sz="2000" b="0" i="0" u="none" strike="noStrike" dirty="0" smtClean="0">
                          <a:solidFill>
                            <a:srgbClr val="000000"/>
                          </a:solidFill>
                          <a:latin typeface="Calibri"/>
                        </a:rPr>
                        <a:t> 390/560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AD5FB"/>
                    </a:solidFill>
                  </a:tcPr>
                </a:tc>
              </a:tr>
              <a:tr h="367452">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%He-20%CH</a:t>
                      </a:r>
                      <a:r>
                        <a:rPr lang="en-US" sz="2000" b="0" i="0" u="none" strike="noStrike" baseline="-25000" dirty="0">
                          <a:solidFill>
                            <a:srgbClr val="000000"/>
                          </a:solidFill>
                          <a:latin typeface="Calibri"/>
                        </a:rPr>
                        <a:t>4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2.7</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62.0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2340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r h="349079">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%He-20%CH</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-hex</a:t>
                      </a:r>
                      <a:r>
                        <a:rPr lang="en-US" sz="2000" b="0" i="0" u="none" strike="noStrike" baseline="-25000" dirty="0">
                          <a:solidFill>
                            <a:srgbClr val="000000"/>
                          </a:solidFill>
                          <a:latin typeface="Calibri"/>
                        </a:rPr>
                        <a:t> </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6.4/5.9</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22.3/28.7</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a:solidFill>
                            <a:srgbClr val="000000"/>
                          </a:solidFill>
                          <a:latin typeface="Calibri"/>
                        </a:rPr>
                        <a:t> </a:t>
                      </a:r>
                      <a:r>
                        <a:rPr lang="en-US" sz="2000" b="0" i="0" u="none" strike="noStrike" dirty="0" smtClean="0">
                          <a:solidFill>
                            <a:srgbClr val="000000"/>
                          </a:solidFill>
                          <a:latin typeface="Calibri"/>
                        </a:rPr>
                        <a:t>350/490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r h="349079">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%He-20%CH</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a:t>
                      </a:r>
                      <a:r>
                        <a:rPr lang="en-US" sz="2000" b="0" i="0" u="none" strike="noStrike" dirty="0" smtClean="0">
                          <a:solidFill>
                            <a:srgbClr val="000000"/>
                          </a:solidFill>
                          <a:latin typeface="Calibri"/>
                        </a:rPr>
                        <a:t>sqr3:1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5.4/4.9</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22.2/29.3</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410/600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r h="349079">
                <a:tc>
                  <a:txBody>
                    <a:bodyPr/>
                    <a:lstStyle/>
                    <a:p>
                      <a:pPr algn="l" fontAlgn="t"/>
                      <a:r>
                        <a:rPr lang="en-US" sz="2000" b="0" i="0" u="none" strike="noStrike" dirty="0" smtClean="0">
                          <a:solidFill>
                            <a:srgbClr val="000000"/>
                          </a:solidFill>
                          <a:latin typeface="Calibri"/>
                        </a:rPr>
                        <a:t> 80</a:t>
                      </a:r>
                      <a:r>
                        <a:rPr lang="en-US" sz="2000" b="0" i="0" u="none" strike="noStrike" dirty="0">
                          <a:solidFill>
                            <a:srgbClr val="000000"/>
                          </a:solidFill>
                          <a:latin typeface="Calibri"/>
                        </a:rPr>
                        <a:t>%He-20%CH</a:t>
                      </a:r>
                      <a:r>
                        <a:rPr lang="en-US" sz="2000" b="0" i="0" u="none" strike="noStrike" baseline="-25000" dirty="0">
                          <a:solidFill>
                            <a:srgbClr val="000000"/>
                          </a:solidFill>
                          <a:latin typeface="Calibri"/>
                        </a:rPr>
                        <a:t>4</a:t>
                      </a:r>
                      <a:r>
                        <a:rPr lang="en-US" sz="2000" b="0" i="0" u="none" strike="noStrike" dirty="0">
                          <a:solidFill>
                            <a:srgbClr val="000000"/>
                          </a:solidFill>
                          <a:latin typeface="Calibri"/>
                        </a:rPr>
                        <a:t>-</a:t>
                      </a:r>
                      <a:r>
                        <a:rPr lang="en-US" sz="2000" b="0" i="0" u="none" strike="noStrike" dirty="0" smtClean="0">
                          <a:solidFill>
                            <a:srgbClr val="000000"/>
                          </a:solidFill>
                          <a:latin typeface="Calibri"/>
                        </a:rPr>
                        <a:t>sqr4:1</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5.0/4.5</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21.8/30.0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c>
                  <a:txBody>
                    <a:bodyPr/>
                    <a:lstStyle/>
                    <a:p>
                      <a:pPr algn="ctr" fontAlgn="t"/>
                      <a:r>
                        <a:rPr lang="en-US" sz="2000" b="0" i="0" u="none" strike="noStrike" dirty="0" smtClean="0">
                          <a:solidFill>
                            <a:srgbClr val="000000"/>
                          </a:solidFill>
                          <a:latin typeface="Calibri"/>
                        </a:rPr>
                        <a:t>440/660</a:t>
                      </a:r>
                      <a:endParaRPr lang="en-US" sz="2000" b="0" i="0" u="none" strike="noStrike" dirty="0">
                        <a:solidFill>
                          <a:srgbClr val="000000"/>
                        </a:solidFill>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99"/>
                    </a:solidFill>
                  </a:tcPr>
                </a:tc>
              </a:tr>
            </a:tbl>
          </a:graphicData>
        </a:graphic>
      </p:graphicFrame>
      <p:sp>
        <p:nvSpPr>
          <p:cNvPr id="10" name="Oval 9"/>
          <p:cNvSpPr/>
          <p:nvPr/>
        </p:nvSpPr>
        <p:spPr>
          <a:xfrm>
            <a:off x="6921500" y="2339975"/>
            <a:ext cx="482600" cy="403225"/>
          </a:xfrm>
          <a:prstGeom prst="ellipse">
            <a:avLst/>
          </a:prstGeom>
          <a:noFill/>
          <a:ln w="444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p:nvPr/>
        </p:nvSpPr>
        <p:spPr>
          <a:xfrm>
            <a:off x="8100373" y="2002909"/>
            <a:ext cx="1017003" cy="369332"/>
          </a:xfrm>
          <a:prstGeom prst="rect">
            <a:avLst/>
          </a:prstGeom>
          <a:noFill/>
        </p:spPr>
        <p:txBody>
          <a:bodyPr wrap="none" rtlCol="0">
            <a:spAutoFit/>
          </a:bodyPr>
          <a:lstStyle/>
          <a:p>
            <a:r>
              <a:rPr lang="en-US" b="1" i="1" dirty="0" smtClean="0">
                <a:solidFill>
                  <a:srgbClr val="FF0000"/>
                </a:solidFill>
              </a:rPr>
              <a:t>B</a:t>
            </a:r>
            <a:r>
              <a:rPr lang="en-US" sz="1600" b="1" i="1" dirty="0" smtClean="0">
                <a:solidFill>
                  <a:srgbClr val="FF0000"/>
                </a:solidFill>
              </a:rPr>
              <a:t>A</a:t>
            </a:r>
            <a:r>
              <a:rPr lang="en-US" b="1" i="1" dirty="0" smtClean="0">
                <a:solidFill>
                  <a:srgbClr val="FF0000"/>
                </a:solidFill>
              </a:rPr>
              <a:t>B</a:t>
            </a:r>
            <a:r>
              <a:rPr lang="en-US" sz="1600" b="1" i="1" dirty="0" smtClean="0">
                <a:solidFill>
                  <a:srgbClr val="FF0000"/>
                </a:solidFill>
              </a:rPr>
              <a:t>AR</a:t>
            </a:r>
            <a:endParaRPr lang="en-US" b="1" i="1" dirty="0">
              <a:solidFill>
                <a:srgbClr val="FF0000"/>
              </a:solidFill>
            </a:endParaRPr>
          </a:p>
        </p:txBody>
      </p:sp>
      <p:cxnSp>
        <p:nvCxnSpPr>
          <p:cNvPr id="13" name="Curved Connector 12"/>
          <p:cNvCxnSpPr/>
          <p:nvPr/>
        </p:nvCxnSpPr>
        <p:spPr>
          <a:xfrm rot="5400000" flipH="1" flipV="1">
            <a:off x="7611570" y="1988766"/>
            <a:ext cx="236057" cy="766948"/>
          </a:xfrm>
          <a:prstGeom prst="curvedConnector2">
            <a:avLst/>
          </a:prstGeom>
          <a:ln w="349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Content Placeholder 7" descr="pacBtoPiPi_10k_baseline_deltae.eps"/>
          <p:cNvPicPr>
            <a:picLocks noChangeAspect="1"/>
          </p:cNvPicPr>
          <p:nvPr/>
        </p:nvPicPr>
        <p:blipFill>
          <a:blip r:embed="rId2"/>
          <a:stretch>
            <a:fillRect/>
          </a:stretch>
        </p:blipFill>
        <p:spPr bwMode="auto">
          <a:xfrm>
            <a:off x="5452900" y="919330"/>
            <a:ext cx="3442091" cy="2334292"/>
          </a:xfrm>
          <a:prstGeom prst="rect">
            <a:avLst/>
          </a:prstGeom>
          <a:noFill/>
          <a:ln w="9525">
            <a:noFill/>
            <a:miter lim="800000"/>
            <a:headEnd/>
            <a:tailEnd/>
          </a:ln>
        </p:spPr>
      </p:pic>
      <p:pic>
        <p:nvPicPr>
          <p:cNvPr id="21" name="Content Placeholder 7" descr="pacBtoPiPi_10k_baseline_deltae.eps"/>
          <p:cNvPicPr>
            <a:picLocks noChangeAspect="1"/>
          </p:cNvPicPr>
          <p:nvPr/>
        </p:nvPicPr>
        <p:blipFill>
          <a:blip r:embed="rId3"/>
          <a:stretch>
            <a:fillRect/>
          </a:stretch>
        </p:blipFill>
        <p:spPr bwMode="auto">
          <a:xfrm>
            <a:off x="218193" y="919330"/>
            <a:ext cx="3442092" cy="2334293"/>
          </a:xfrm>
          <a:prstGeom prst="rect">
            <a:avLst/>
          </a:prstGeom>
          <a:noFill/>
          <a:ln w="9525">
            <a:noFill/>
            <a:miter lim="800000"/>
            <a:headEnd/>
            <a:tailEnd/>
          </a:ln>
        </p:spPr>
      </p:pic>
      <p:sp>
        <p:nvSpPr>
          <p:cNvPr id="22530" name="Title 1"/>
          <p:cNvSpPr>
            <a:spLocks noGrp="1"/>
          </p:cNvSpPr>
          <p:nvPr>
            <p:ph type="title"/>
          </p:nvPr>
        </p:nvSpPr>
        <p:spPr>
          <a:xfrm>
            <a:off x="0" y="61055"/>
            <a:ext cx="9055100" cy="495326"/>
          </a:xfrm>
        </p:spPr>
        <p:txBody>
          <a:bodyPr/>
          <a:lstStyle/>
          <a:p>
            <a:pPr eaLnBrk="1" hangingPunct="1"/>
            <a:r>
              <a:rPr lang="en-US" sz="3200" dirty="0" smtClean="0">
                <a:solidFill>
                  <a:srgbClr val="0000FF"/>
                </a:solidFill>
                <a:latin typeface="Calibri"/>
                <a:ea typeface="ＭＳ Ｐゴシック" pitchFamily="-112" charset="-128"/>
                <a:cs typeface="Calibri"/>
              </a:rPr>
              <a:t>Tracking Performance vs. Cell Layout</a:t>
            </a:r>
            <a:r>
              <a:rPr lang="en-US" sz="3200" dirty="0" smtClean="0">
                <a:solidFill>
                  <a:srgbClr val="0000FF"/>
                </a:solidFill>
                <a:latin typeface="Calibri"/>
                <a:ea typeface="ＭＳ Ｐゴシック" pitchFamily="-112" charset="-128"/>
                <a:cs typeface="Calibri"/>
              </a:rPr>
              <a:t> &amp; Gas Mixture</a:t>
            </a:r>
            <a:endParaRPr lang="en-US" sz="3200" b="0" dirty="0" smtClean="0">
              <a:solidFill>
                <a:schemeClr val="tx1"/>
              </a:solidFill>
              <a:ea typeface="ＭＳ Ｐゴシック" pitchFamily="-112" charset="-128"/>
              <a:cs typeface="ＭＳ Ｐゴシック" pitchFamily="-112" charset="-128"/>
            </a:endParaRPr>
          </a:p>
        </p:txBody>
      </p:sp>
      <p:sp>
        <p:nvSpPr>
          <p:cNvPr id="4" name="Date Placeholder 3"/>
          <p:cNvSpPr>
            <a:spLocks noGrp="1"/>
          </p:cNvSpPr>
          <p:nvPr>
            <p:ph type="dt" sz="quarter" idx="10"/>
          </p:nvPr>
        </p:nvSpPr>
        <p:spPr/>
        <p:txBody>
          <a:bodyPr/>
          <a:lstStyle/>
          <a:p>
            <a:pPr>
              <a:defRPr/>
            </a:pPr>
            <a:r>
              <a:rPr lang="en-US" smtClean="0"/>
              <a:t>09-07-2010</a:t>
            </a:r>
            <a:endParaRPr lang="en-US"/>
          </a:p>
        </p:txBody>
      </p:sp>
      <p:sp>
        <p:nvSpPr>
          <p:cNvPr id="5" name="Footer Placeholder 4"/>
          <p:cNvSpPr>
            <a:spLocks noGrp="1"/>
          </p:cNvSpPr>
          <p:nvPr>
            <p:ph type="ftr" sz="quarter" idx="11"/>
          </p:nvPr>
        </p:nvSpPr>
        <p:spPr/>
        <p:txBody>
          <a:bodyPr/>
          <a:lstStyle/>
          <a:p>
            <a:pPr>
              <a:defRPr/>
            </a:pPr>
            <a:r>
              <a:rPr lang="en-US" smtClean="0"/>
              <a:t>DCH: stato &amp; richieste 2010-2011</a:t>
            </a:r>
            <a:endParaRPr lang="en-US"/>
          </a:p>
        </p:txBody>
      </p:sp>
      <p:sp>
        <p:nvSpPr>
          <p:cNvPr id="6" name="Slide Number Placeholder 5"/>
          <p:cNvSpPr>
            <a:spLocks noGrp="1"/>
          </p:cNvSpPr>
          <p:nvPr>
            <p:ph type="sldNum" sz="quarter" idx="12"/>
          </p:nvPr>
        </p:nvSpPr>
        <p:spPr/>
        <p:txBody>
          <a:bodyPr/>
          <a:lstStyle/>
          <a:p>
            <a:pPr>
              <a:defRPr/>
            </a:pPr>
            <a:fld id="{EB23386D-B6F7-C441-BF45-28085F9B7805}" type="slidenum">
              <a:rPr lang="en-US"/>
              <a:pPr>
                <a:defRPr/>
              </a:pPr>
              <a:t>9</a:t>
            </a:fld>
            <a:endParaRPr lang="en-US"/>
          </a:p>
        </p:txBody>
      </p:sp>
      <p:sp>
        <p:nvSpPr>
          <p:cNvPr id="17" name="TextBox 16"/>
          <p:cNvSpPr txBox="1"/>
          <p:nvPr/>
        </p:nvSpPr>
        <p:spPr>
          <a:xfrm>
            <a:off x="1578222" y="6008081"/>
            <a:ext cx="5804734" cy="369332"/>
          </a:xfrm>
          <a:prstGeom prst="rect">
            <a:avLst/>
          </a:prstGeom>
          <a:solidFill>
            <a:srgbClr val="CCFFCC"/>
          </a:solidFill>
          <a:ln w="25400" cap="flat" cmpd="sng" algn="ctr">
            <a:solidFill>
              <a:srgbClr val="404040"/>
            </a:solidFill>
            <a:prstDash val="solid"/>
            <a:round/>
            <a:headEnd type="none" w="med" len="med"/>
            <a:tailEnd type="none" w="med" len="med"/>
          </a:ln>
        </p:spPr>
        <p:txBody>
          <a:bodyPr wrap="square" rtlCol="0">
            <a:spAutoFit/>
          </a:bodyPr>
          <a:lstStyle/>
          <a:p>
            <a:r>
              <a:rPr lang="en-US" dirty="0" smtClean="0">
                <a:latin typeface="Calibri"/>
                <a:cs typeface="Calibri"/>
              </a:rPr>
              <a:t>single </a:t>
            </a:r>
            <a:r>
              <a:rPr lang="en-US" dirty="0" err="1" smtClean="0">
                <a:latin typeface="Symbol" charset="2"/>
                <a:cs typeface="Symbol" charset="2"/>
              </a:rPr>
              <a:t>p</a:t>
            </a:r>
            <a:r>
              <a:rPr lang="en-US" baseline="30000" dirty="0" smtClean="0"/>
              <a:t>+</a:t>
            </a:r>
            <a:r>
              <a:rPr lang="en-US" dirty="0" smtClean="0"/>
              <a:t> p∈[0.05,4.5]GeV/c ; cos</a:t>
            </a:r>
            <a:r>
              <a:rPr lang="en-US" dirty="0" smtClean="0">
                <a:latin typeface="Symbol" charset="2"/>
                <a:cs typeface="Symbol" charset="2"/>
              </a:rPr>
              <a:t>q</a:t>
            </a:r>
            <a:r>
              <a:rPr lang="en-US" dirty="0" smtClean="0"/>
              <a:t>∈[-1,+1]; </a:t>
            </a:r>
            <a:r>
              <a:rPr lang="en-US" dirty="0" smtClean="0">
                <a:latin typeface="Symbol" charset="2"/>
                <a:cs typeface="Symbol" charset="2"/>
              </a:rPr>
              <a:t>f</a:t>
            </a:r>
            <a:r>
              <a:rPr lang="en-US" dirty="0" smtClean="0"/>
              <a:t>∈[0,360]</a:t>
            </a:r>
            <a:r>
              <a:rPr lang="en-US" baseline="30000" dirty="0" smtClean="0"/>
              <a:t>o</a:t>
            </a:r>
            <a:endParaRPr lang="en-US" baseline="30000" dirty="0"/>
          </a:p>
        </p:txBody>
      </p:sp>
      <p:sp>
        <p:nvSpPr>
          <p:cNvPr id="12" name="TextBox 11"/>
          <p:cNvSpPr txBox="1"/>
          <p:nvPr/>
        </p:nvSpPr>
        <p:spPr>
          <a:xfrm>
            <a:off x="3410857" y="1318394"/>
            <a:ext cx="2116667" cy="1477328"/>
          </a:xfrm>
          <a:prstGeom prst="rect">
            <a:avLst/>
          </a:prstGeom>
          <a:noFill/>
        </p:spPr>
        <p:txBody>
          <a:bodyPr wrap="square" rtlCol="0">
            <a:spAutoFit/>
          </a:bodyPr>
          <a:lstStyle/>
          <a:p>
            <a:r>
              <a:rPr lang="en-US" dirty="0" err="1" smtClean="0">
                <a:latin typeface="Calibri"/>
                <a:cs typeface="Calibri"/>
              </a:rPr>
              <a:t>Miscela</a:t>
            </a:r>
            <a:r>
              <a:rPr lang="en-US" dirty="0" smtClean="0">
                <a:latin typeface="Calibri"/>
                <a:cs typeface="Calibri"/>
              </a:rPr>
              <a:t> </a:t>
            </a:r>
            <a:r>
              <a:rPr lang="en-US" dirty="0" err="1" smtClean="0">
                <a:latin typeface="Calibri"/>
                <a:cs typeface="Calibri"/>
              </a:rPr>
              <a:t>fissata</a:t>
            </a:r>
            <a:r>
              <a:rPr lang="en-US" dirty="0" smtClean="0">
                <a:latin typeface="Calibri"/>
                <a:cs typeface="Calibri"/>
              </a:rPr>
              <a:t> (</a:t>
            </a:r>
            <a:r>
              <a:rPr lang="en-US" dirty="0" smtClean="0">
                <a:solidFill>
                  <a:srgbClr val="000000"/>
                </a:solidFill>
                <a:latin typeface="Calibri"/>
              </a:rPr>
              <a:t>80%He-20%</a:t>
            </a:r>
            <a:r>
              <a:rPr lang="en-US" dirty="0" smtClean="0">
                <a:solidFill>
                  <a:srgbClr val="000000"/>
                </a:solidFill>
                <a:latin typeface="Calibri"/>
              </a:rPr>
              <a:t>iC</a:t>
            </a:r>
            <a:r>
              <a:rPr lang="en-US" baseline="-25000" dirty="0" smtClean="0">
                <a:solidFill>
                  <a:srgbClr val="000000"/>
                </a:solidFill>
                <a:latin typeface="Calibri"/>
              </a:rPr>
              <a:t>4</a:t>
            </a:r>
            <a:r>
              <a:rPr lang="en-US" dirty="0" smtClean="0">
                <a:solidFill>
                  <a:srgbClr val="000000"/>
                </a:solidFill>
                <a:latin typeface="Calibri"/>
              </a:rPr>
              <a:t>H</a:t>
            </a:r>
            <a:r>
              <a:rPr lang="en-US" baseline="-25000" dirty="0" smtClean="0">
                <a:solidFill>
                  <a:srgbClr val="000000"/>
                </a:solidFill>
                <a:latin typeface="Calibri"/>
              </a:rPr>
              <a:t>10</a:t>
            </a:r>
            <a:r>
              <a:rPr lang="en-US" dirty="0" smtClean="0">
                <a:latin typeface="Calibri"/>
                <a:cs typeface="Calibri"/>
              </a:rPr>
              <a:t>) </a:t>
            </a:r>
            <a:r>
              <a:rPr lang="en-US" dirty="0" err="1" smtClean="0">
                <a:latin typeface="Calibri"/>
                <a:cs typeface="Calibri"/>
              </a:rPr>
              <a:t>e</a:t>
            </a:r>
            <a:r>
              <a:rPr lang="en-US" dirty="0" smtClean="0">
                <a:latin typeface="Calibri"/>
                <a:cs typeface="Calibri"/>
              </a:rPr>
              <a:t> </a:t>
            </a:r>
            <a:r>
              <a:rPr lang="en-US" dirty="0" smtClean="0">
                <a:latin typeface="Calibri"/>
                <a:cs typeface="Calibri"/>
              </a:rPr>
              <a:t>diverse </a:t>
            </a:r>
            <a:r>
              <a:rPr lang="en-US" dirty="0" err="1" smtClean="0">
                <a:latin typeface="Calibri"/>
                <a:cs typeface="Calibri"/>
              </a:rPr>
              <a:t>configurazioni</a:t>
            </a:r>
            <a:r>
              <a:rPr lang="en-US" dirty="0" smtClean="0">
                <a:latin typeface="Calibri"/>
                <a:cs typeface="Calibri"/>
              </a:rPr>
              <a:t> </a:t>
            </a:r>
            <a:r>
              <a:rPr lang="en-US" dirty="0" err="1" smtClean="0">
                <a:latin typeface="Calibri"/>
                <a:cs typeface="Calibri"/>
              </a:rPr>
              <a:t>di</a:t>
            </a:r>
            <a:r>
              <a:rPr lang="en-US" dirty="0" smtClean="0">
                <a:latin typeface="Calibri"/>
                <a:cs typeface="Calibri"/>
              </a:rPr>
              <a:t> </a:t>
            </a:r>
            <a:r>
              <a:rPr lang="en-US" dirty="0" err="1" smtClean="0">
                <a:latin typeface="Calibri"/>
                <a:cs typeface="Calibri"/>
              </a:rPr>
              <a:t>cella</a:t>
            </a:r>
            <a:r>
              <a:rPr lang="en-US" dirty="0" smtClean="0"/>
              <a:t> </a:t>
            </a:r>
            <a:endParaRPr lang="en-US" dirty="0"/>
          </a:p>
        </p:txBody>
      </p:sp>
      <p:pic>
        <p:nvPicPr>
          <p:cNvPr id="13" name="Content Placeholder 7" descr="pacBtoPiPi_10k_baseline_deltae.eps"/>
          <p:cNvPicPr>
            <a:picLocks noChangeAspect="1"/>
          </p:cNvPicPr>
          <p:nvPr/>
        </p:nvPicPr>
        <p:blipFill>
          <a:blip r:embed="rId4"/>
          <a:stretch>
            <a:fillRect/>
          </a:stretch>
        </p:blipFill>
        <p:spPr bwMode="auto">
          <a:xfrm>
            <a:off x="5489331" y="3498480"/>
            <a:ext cx="3414805" cy="2315787"/>
          </a:xfrm>
          <a:prstGeom prst="rect">
            <a:avLst/>
          </a:prstGeom>
          <a:noFill/>
          <a:ln w="9525">
            <a:noFill/>
            <a:miter lim="800000"/>
            <a:headEnd/>
            <a:tailEnd/>
          </a:ln>
        </p:spPr>
      </p:pic>
      <p:pic>
        <p:nvPicPr>
          <p:cNvPr id="14" name="Content Placeholder 7" descr="pacBtoPiPi_10k_baseline_deltae.eps"/>
          <p:cNvPicPr>
            <a:picLocks noChangeAspect="1"/>
          </p:cNvPicPr>
          <p:nvPr/>
        </p:nvPicPr>
        <p:blipFill>
          <a:blip r:embed="rId5"/>
          <a:stretch>
            <a:fillRect/>
          </a:stretch>
        </p:blipFill>
        <p:spPr bwMode="auto">
          <a:xfrm>
            <a:off x="230419" y="3486385"/>
            <a:ext cx="3414806" cy="2315788"/>
          </a:xfrm>
          <a:prstGeom prst="rect">
            <a:avLst/>
          </a:prstGeom>
          <a:noFill/>
          <a:ln w="9525">
            <a:noFill/>
            <a:miter lim="800000"/>
            <a:headEnd/>
            <a:tailEnd/>
          </a:ln>
        </p:spPr>
      </p:pic>
      <p:sp>
        <p:nvSpPr>
          <p:cNvPr id="15" name="TextBox 14"/>
          <p:cNvSpPr txBox="1"/>
          <p:nvPr/>
        </p:nvSpPr>
        <p:spPr>
          <a:xfrm>
            <a:off x="3454400" y="3901937"/>
            <a:ext cx="2116667" cy="923330"/>
          </a:xfrm>
          <a:prstGeom prst="rect">
            <a:avLst/>
          </a:prstGeom>
          <a:noFill/>
        </p:spPr>
        <p:txBody>
          <a:bodyPr wrap="square" rtlCol="0">
            <a:spAutoFit/>
          </a:bodyPr>
          <a:lstStyle/>
          <a:p>
            <a:r>
              <a:rPr lang="en-US" dirty="0" smtClean="0">
                <a:latin typeface="Calibri"/>
                <a:cs typeface="Calibri"/>
              </a:rPr>
              <a:t>Cell layout </a:t>
            </a:r>
            <a:r>
              <a:rPr lang="en-US" dirty="0" err="1" smtClean="0">
                <a:latin typeface="Calibri"/>
                <a:cs typeface="Calibri"/>
              </a:rPr>
              <a:t>fissato</a:t>
            </a:r>
            <a:r>
              <a:rPr lang="en-US" dirty="0" smtClean="0">
                <a:latin typeface="Calibri"/>
                <a:cs typeface="Calibri"/>
              </a:rPr>
              <a:t> (</a:t>
            </a:r>
            <a:r>
              <a:rPr lang="en-US" dirty="0" err="1" smtClean="0">
                <a:solidFill>
                  <a:srgbClr val="000000"/>
                </a:solidFill>
                <a:latin typeface="Calibri"/>
              </a:rPr>
              <a:t>Sqr</a:t>
            </a:r>
            <a:r>
              <a:rPr lang="en-US" dirty="0" smtClean="0">
                <a:solidFill>
                  <a:srgbClr val="000000"/>
                </a:solidFill>
                <a:latin typeface="Calibri"/>
              </a:rPr>
              <a:t> 4:1 No </a:t>
            </a:r>
            <a:r>
              <a:rPr lang="en-US" dirty="0" smtClean="0">
                <a:solidFill>
                  <a:srgbClr val="000000"/>
                </a:solidFill>
                <a:latin typeface="Calibri"/>
              </a:rPr>
              <a:t>Coating</a:t>
            </a:r>
            <a:r>
              <a:rPr lang="en-US" dirty="0" smtClean="0"/>
              <a:t>) </a:t>
            </a:r>
            <a:r>
              <a:rPr lang="en-US" dirty="0" err="1" smtClean="0">
                <a:latin typeface="Calibri"/>
                <a:cs typeface="Calibri"/>
              </a:rPr>
              <a:t>e</a:t>
            </a:r>
            <a:r>
              <a:rPr lang="en-US" dirty="0" smtClean="0">
                <a:latin typeface="Calibri"/>
                <a:cs typeface="Calibri"/>
              </a:rPr>
              <a:t> diverse </a:t>
            </a:r>
            <a:r>
              <a:rPr lang="en-US" dirty="0" err="1" smtClean="0">
                <a:latin typeface="Calibri"/>
                <a:cs typeface="Calibri"/>
              </a:rPr>
              <a:t>miscele</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18265</TotalTime>
  <Words>3398</Words>
  <Application>Microsoft Macintosh PowerPoint</Application>
  <PresentationFormat>On-screen Show (4:3)</PresentationFormat>
  <Paragraphs>506</Paragraphs>
  <Slides>31</Slides>
  <Notes>0</Notes>
  <HiddenSlides>0</HiddenSlides>
  <MMClips>0</MMClips>
  <ScaleCrop>false</ScaleCrop>
  <HeadingPairs>
    <vt:vector size="4" baseType="variant">
      <vt:variant>
        <vt:lpstr>Design Template</vt:lpstr>
      </vt:variant>
      <vt:variant>
        <vt:i4>3</vt:i4>
      </vt:variant>
      <vt:variant>
        <vt:lpstr>Slide Titles</vt:lpstr>
      </vt:variant>
      <vt:variant>
        <vt:i4>31</vt:i4>
      </vt:variant>
    </vt:vector>
  </HeadingPairs>
  <TitlesOfParts>
    <vt:vector size="34" baseType="lpstr">
      <vt:lpstr>Office Theme</vt:lpstr>
      <vt:lpstr>1_Office Theme</vt:lpstr>
      <vt:lpstr>2_Office Theme</vt:lpstr>
      <vt:lpstr>DCH Attività richieste 2010-2011</vt:lpstr>
      <vt:lpstr>Alcune considerazioni generali</vt:lpstr>
      <vt:lpstr>Indice</vt:lpstr>
      <vt:lpstr>1. Stereo Angle Layout </vt:lpstr>
      <vt:lpstr>Implication of Stereo Angle Layout on: </vt:lpstr>
      <vt:lpstr>Stereo Angle Layout: conclusioni preliminari</vt:lpstr>
      <vt:lpstr>2. Tentative Drift Cell Layout Study</vt:lpstr>
      <vt:lpstr>Drift cell-Gas mixture  Material Budget Comparison</vt:lpstr>
      <vt:lpstr>Tracking Performance vs. Cell Layout &amp; Gas Mixture</vt:lpstr>
      <vt:lpstr>Celle rettangolari: uniformità di risposta</vt:lpstr>
      <vt:lpstr>Cell layout studies: stereo-stereo and stereo-axial transitions</vt:lpstr>
      <vt:lpstr>Layout di cella e miscela di gas: conclusioni preliminari</vt:lpstr>
      <vt:lpstr>Struttura meccanica &amp; geometria endplates</vt:lpstr>
      <vt:lpstr>LNF experimental setup </vt:lpstr>
      <vt:lpstr>Spatial resolution – He + iC4H10 mixtures</vt:lpstr>
      <vt:lpstr>t vs. x &amp; Spatial resolution –  He + CH4 mixtures</vt:lpstr>
      <vt:lpstr>Confronto preliminare delle miscele studiate</vt:lpstr>
      <vt:lpstr>Attività in Canada</vt:lpstr>
      <vt:lpstr>Slide 19</vt:lpstr>
      <vt:lpstr>Slide 20</vt:lpstr>
      <vt:lpstr>Richieste per il 2010</vt:lpstr>
      <vt:lpstr>Integrazione assegnazioni 2010 - missioni</vt:lpstr>
      <vt:lpstr>Integrazione assegnazioni 2010 - consumo</vt:lpstr>
      <vt:lpstr>Anagrafica 2010</vt:lpstr>
      <vt:lpstr>Principali Attività &amp; Richieste 2011</vt:lpstr>
      <vt:lpstr>Attività &amp; Richieste 2011</vt:lpstr>
      <vt:lpstr>Attività &amp; Richieste 2011</vt:lpstr>
      <vt:lpstr>Attività &amp; Richieste 2011</vt:lpstr>
      <vt:lpstr>Attività &amp; Richieste 2011</vt:lpstr>
      <vt:lpstr>MILESTONES</vt:lpstr>
      <vt:lpstr>Richieste finanziarie 2011</vt:lpstr>
    </vt:vector>
  </TitlesOfParts>
  <Company>INFN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DCH: detector choices and budget  update for the White paper </dc:title>
  <dc:creator>Giuseppe Finocchiaro</dc:creator>
  <cp:lastModifiedBy>Giuseppe Finocchiaro</cp:lastModifiedBy>
  <cp:revision>64</cp:revision>
  <cp:lastPrinted>2010-07-04T15:19:35Z</cp:lastPrinted>
  <dcterms:created xsi:type="dcterms:W3CDTF">2010-07-02T05:45:25Z</dcterms:created>
  <dcterms:modified xsi:type="dcterms:W3CDTF">2010-07-08T05:25:50Z</dcterms:modified>
</cp:coreProperties>
</file>