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1" r:id="rId2"/>
    <p:sldId id="1145" r:id="rId3"/>
    <p:sldId id="269" r:id="rId4"/>
    <p:sldId id="26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BE77B-4C71-724D-9527-DE51C2161738}" type="datetimeFigureOut">
              <a:rPr lang="it-IT" smtClean="0"/>
              <a:t>02/07/21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AAF64-0984-DA4F-9E67-F0FBEAD0FB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24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37D5-06A1-3A40-B042-07A1BB3F9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0FED-8E94-7346-9045-29E5F81868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06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6986F-1E3E-B24A-8722-ADEEF637E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52BA43-F2F1-DD45-855C-0393DC340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B9245-2E67-F144-84F3-03689F77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7DF-C2FB-764E-B3CA-C17FFC334BA5}" type="datetime1">
              <a:rPr lang="it-IT" smtClean="0"/>
              <a:t>02/07/21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3B215-23D5-AA4A-98A3-CD9AC5D4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1D8DFE-59CE-ED46-B213-4ABE73EF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B7112-F602-794C-AB5A-86D9CD53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3A09C6-D57E-224E-9ED2-792DFADD1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303CB-0C8D-2040-AD21-678C14AD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1EE6-FBDD-B64D-A447-1101B7F80E17}" type="datetime1">
              <a:rPr lang="it-IT" smtClean="0"/>
              <a:t>02/07/21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B3D19A-8656-1E4C-B98F-BF948B51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782AE4-B16B-844B-A9CD-D88AEDD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3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67D782-FB12-6940-8C7D-D50C1F7D2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4A4555-E5A2-8043-80FA-7E0C772C1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E97C4F-40F2-7A49-BBF5-9A505556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1C4C-654D-DD48-90E3-0AB5739EA3AE}" type="datetime1">
              <a:rPr lang="it-IT" smtClean="0"/>
              <a:t>02/07/21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1968A-B211-254E-B4F4-BD05A834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385317-BC9C-A043-B664-D0D293C7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CA929-F4B3-C747-BB34-6F64E792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57D23-6F06-0D40-A705-95F9D5FD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2E1A6D-DFDC-174E-B9CA-67243F05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50EB-7DA5-324C-95B8-B59B0C9BA983}" type="datetime1">
              <a:rPr lang="it-IT" smtClean="0"/>
              <a:t>02/07/21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B967FD-F355-EC4B-91A9-8437C367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4E42E-E517-D645-84DB-B594C12F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18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17D00-5226-A14D-8A46-3A9FB609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C9706-ED34-0E46-A738-D0EEEBB7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08AB1E-2288-6248-AFA5-C2C0476C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3E0E-964B-774A-AC72-37AF96082B67}" type="datetime1">
              <a:rPr lang="it-IT" smtClean="0"/>
              <a:t>02/07/21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7D8CA-D698-C141-86B4-F7C6F5CB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9AECD-877D-4D48-8066-6CB6A191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4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FC28A-420A-6A48-8666-8EA1BDC5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86F9D-363F-2D4A-9F73-D7CDA3F74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7FD213-0DCB-3D49-9270-693ACFA72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6E2285-2F9C-FA4E-9FB0-939F2DE6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5574-B318-0141-A25A-0D1F85D71212}" type="datetime1">
              <a:rPr lang="it-IT" smtClean="0"/>
              <a:t>02/07/21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79DD7B-F1C3-7D43-A495-A99CE95D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C3ECC-A2F0-5E41-99DB-B556993B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0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BFF77-E43C-F74B-B60A-822908D7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4A9BCB-A69A-5548-8BEF-A4C9670E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C844A9-23BE-AE4E-ACAB-439700D1D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F27A0F-53CE-B04D-A2CA-4CAB99645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51BECA-D188-154C-81A7-814A57E93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6C7BD0-7D72-B74F-9CF6-2CF921CD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EDB-CB5C-5C44-BE09-D0DC97C44741}" type="datetime1">
              <a:rPr lang="it-IT" smtClean="0"/>
              <a:t>02/07/21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1E71FB-9F99-C34C-AE65-C3F87BB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1DD13C-80F2-B044-A7E9-35182FFE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1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C7271-3124-9A4C-B836-EA9BB439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30B905-9B4E-EE41-9D45-58578192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D17-5FF8-6945-A727-3E6A110FC006}" type="datetime1">
              <a:rPr lang="it-IT" smtClean="0"/>
              <a:t>02/07/21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AD7AB8-9702-DF4D-9ACC-B0EC099B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F9AC04-21BE-4742-82AE-760EA0B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4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03E87D-3990-4C41-B685-CA097532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7F4F-FC5C-B74D-942B-D11646F35955}" type="datetime1">
              <a:rPr lang="it-IT" smtClean="0"/>
              <a:t>02/07/21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6DCCBE-9805-9F42-B2DB-571B4832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9C7E54-2082-5547-998A-B1CAA22D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BA0C9-9B19-F04B-98F4-38FCBF56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E651B-D53C-6841-BCD5-404BC816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B35B4E-307E-0B43-B811-82B1C9B6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6A850B-A89D-974C-99DF-8F772F8E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547B-79D1-1549-B557-7A97AD8B0740}" type="datetime1">
              <a:rPr lang="it-IT" smtClean="0"/>
              <a:t>02/07/21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EB14C9-07E2-5E42-97B7-F68264B9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FF858C-8B22-0E44-B183-1E54DAB0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9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BBB18-EA50-FF48-8429-DC20640B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B2617F5-8B7D-DA40-B792-E7059E7CC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2D0C29-E4AB-0A47-9922-5035590F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6A7928-37B4-474A-9886-9F0C7333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7E9F-A71B-3340-B2BF-24E834BE5D31}" type="datetime1">
              <a:rPr lang="it-IT" smtClean="0"/>
              <a:t>02/07/21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5436F7-95E1-D549-9549-70597FFB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2B8BDF-E109-B548-A443-FBB1540C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B0DF7B-AB11-CD4C-BF65-2B095CA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4D33C5-7521-4C40-BB9E-4B0741F0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7CB2E0-E0AE-6741-958A-33C9F6901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0999-C98F-FF46-A219-7398939DDCB2}" type="datetime1">
              <a:rPr lang="it-IT" smtClean="0"/>
              <a:t>02/07/21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FCA894-8570-5A49-8D64-F5A788C85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Consiglio di Sezione 09/07/2021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DF043-9365-4944-83D0-F57ADB759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00376" y="3644901"/>
            <a:ext cx="6983413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srgbClr val="CD0004"/>
                </a:solidFill>
                <a:latin typeface="Lucida Grande"/>
                <a:cs typeface="Lucida Grande"/>
              </a:rPr>
              <a:t>Esperimento</a:t>
            </a:r>
            <a:r>
              <a:rPr lang="en-US" sz="5400" dirty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  <a:r>
              <a:rPr lang="en-US" sz="5400" dirty="0" err="1">
                <a:solidFill>
                  <a:srgbClr val="CD0004"/>
                </a:solidFill>
                <a:latin typeface="Lucida Grande"/>
                <a:cs typeface="Lucida Grande"/>
              </a:rPr>
              <a:t>n_TOF</a:t>
            </a:r>
            <a:endParaRPr lang="en-US" sz="5400" dirty="0">
              <a:solidFill>
                <a:srgbClr val="CD0004"/>
              </a:solidFill>
              <a:latin typeface="Lucida Grande"/>
              <a:cs typeface="Lucida Grande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n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eutron </a:t>
            </a: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T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ime </a:t>
            </a: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O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f </a:t>
            </a: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F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light </a:t>
            </a:r>
          </a:p>
          <a:p>
            <a:pPr algn="ctr">
              <a:defRPr/>
            </a:pPr>
            <a:endParaRPr lang="en-US" sz="2800" dirty="0">
              <a:solidFill>
                <a:srgbClr val="CD0004"/>
              </a:solidFill>
              <a:latin typeface="Lucida Grande"/>
              <a:cs typeface="Lucida Grande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rgbClr val="CD0004"/>
                </a:solidFill>
                <a:latin typeface="Lucida Grande"/>
                <a:cs typeface="Lucida Grande"/>
              </a:rPr>
              <a:t>																																																									</a:t>
            </a:r>
            <a:endParaRPr lang="it-IT" dirty="0">
              <a:solidFill>
                <a:srgbClr val="CD0004"/>
              </a:solidFill>
              <a:latin typeface="Lucida Grande"/>
              <a:cs typeface="Lucida Grande"/>
            </a:endParaRPr>
          </a:p>
          <a:p>
            <a:pPr algn="ctr">
              <a:defRPr/>
            </a:pPr>
            <a:r>
              <a:rPr lang="it-IT" dirty="0">
                <a:solidFill>
                  <a:srgbClr val="CD0004"/>
                </a:solidFill>
                <a:latin typeface="Lucida Grande"/>
                <a:cs typeface="Lucida Grande"/>
              </a:rPr>
              <a:t>					</a:t>
            </a:r>
            <a:endParaRPr lang="it-IT" sz="1600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916114"/>
            <a:ext cx="1444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4" y="2060576"/>
            <a:ext cx="14509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82550" y="553512"/>
            <a:ext cx="29498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Lucida Grande CE"/>
                <a:cs typeface="Lucida Grande CE"/>
              </a:rPr>
              <a:t>Consiglio di Sezione</a:t>
            </a:r>
            <a:r>
              <a:rPr lang="it-IT" sz="2000" b="1" dirty="0">
                <a:solidFill>
                  <a:srgbClr val="1D1E58"/>
                </a:solidFill>
                <a:latin typeface="Lucida Grande CE"/>
                <a:cs typeface="Lucida Grande CE"/>
              </a:rPr>
              <a:t> </a:t>
            </a:r>
          </a:p>
          <a:p>
            <a:pPr algn="ctr"/>
            <a:r>
              <a:rPr lang="it-IT" sz="1400" b="1" dirty="0">
                <a:solidFill>
                  <a:srgbClr val="1D1E58"/>
                </a:solidFill>
                <a:latin typeface="Lucida Grande CE"/>
                <a:cs typeface="Lucida Grande CE"/>
              </a:rPr>
              <a:t>Bari, 14 Luglio 2021</a:t>
            </a:r>
            <a:endParaRPr lang="en-US" sz="1400" b="1" dirty="0">
              <a:solidFill>
                <a:srgbClr val="1D1E58"/>
              </a:solidFill>
              <a:latin typeface="Lucida Grande CE"/>
              <a:cs typeface="Lucida Grande CE"/>
            </a:endParaRPr>
          </a:p>
        </p:txBody>
      </p:sp>
      <p:pic>
        <p:nvPicPr>
          <p:cNvPr id="12" name="Picture 4" descr="TAC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205038"/>
            <a:ext cx="1628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Screen shot 2015-05-16 at 9.53.3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255838"/>
            <a:ext cx="1657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24"/>
          <p:cNvGrpSpPr>
            <a:grpSpLocks/>
          </p:cNvGrpSpPr>
          <p:nvPr/>
        </p:nvGrpSpPr>
        <p:grpSpPr bwMode="auto">
          <a:xfrm>
            <a:off x="5087939" y="2205038"/>
            <a:ext cx="1584325" cy="1223962"/>
            <a:chOff x="4355977" y="2458063"/>
            <a:chExt cx="4608511" cy="298716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tangolo 22"/>
            <p:cNvSpPr/>
            <p:nvPr/>
          </p:nvSpPr>
          <p:spPr>
            <a:xfrm>
              <a:off x="6877267" y="3070218"/>
              <a:ext cx="286300" cy="360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40933" y="1667906"/>
            <a:ext cx="9067800" cy="45719"/>
          </a:xfrm>
          <a:prstGeom prst="rect">
            <a:avLst/>
          </a:prstGeom>
          <a:solidFill>
            <a:srgbClr val="1D1E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07" y="170467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0933" y="183167"/>
            <a:ext cx="1955934" cy="128153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4E1675-0D1B-0548-AF51-EB7DE8F4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Consiglio di Sezione 09/07/2021</a:t>
            </a:r>
          </a:p>
        </p:txBody>
      </p:sp>
    </p:spTree>
    <p:extLst>
      <p:ext uri="{BB962C8B-B14F-4D97-AF65-F5344CB8AC3E}">
        <p14:creationId xmlns:p14="http://schemas.microsoft.com/office/powerpoint/2010/main" val="116437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2ACBC692-B016-A648-A92A-3E0881529B6A}"/>
              </a:ext>
            </a:extLst>
          </p:cNvPr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854202-6070-3F4C-834B-039F43247290}"/>
              </a:ext>
            </a:extLst>
          </p:cNvPr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Upgrade </a:t>
            </a:r>
            <a:r>
              <a:rPr lang="en-GB" sz="3600" dirty="0" err="1">
                <a:solidFill>
                  <a:srgbClr val="000090"/>
                </a:solidFill>
                <a:latin typeface="Calibri" pitchFamily="34" charset="0"/>
              </a:rPr>
              <a:t>della</a:t>
            </a: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facility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F084A16-C520-B64F-B63C-15269A944C39}"/>
              </a:ext>
            </a:extLst>
          </p:cNvPr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5" name="Picture 1" descr="page33image864025344">
            <a:extLst>
              <a:ext uri="{FF2B5EF4-FFF2-40B4-BE49-F238E27FC236}">
                <a16:creationId xmlns:a16="http://schemas.microsoft.com/office/drawing/2014/main" id="{2D0F1F26-3E18-7948-929B-7578A051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89" y="2194561"/>
            <a:ext cx="2910783" cy="16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04390C-BDDF-6043-A27E-F9FF8F16638B}"/>
              </a:ext>
            </a:extLst>
          </p:cNvPr>
          <p:cNvSpPr txBox="1"/>
          <p:nvPr/>
        </p:nvSpPr>
        <p:spPr>
          <a:xfrm>
            <a:off x="2004893" y="1599560"/>
            <a:ext cx="5286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Sostituzione del target di spallazione</a:t>
            </a:r>
          </a:p>
          <a:p>
            <a:endParaRPr lang="it-IT" sz="2400" b="1" dirty="0"/>
          </a:p>
          <a:p>
            <a:r>
              <a:rPr lang="it-IT" sz="2400" b="1" dirty="0"/>
              <a:t>Nuova area sperimentale: </a:t>
            </a:r>
            <a:r>
              <a:rPr lang="it-IT" sz="2400" b="1" dirty="0" err="1"/>
              <a:t>Near</a:t>
            </a:r>
            <a:r>
              <a:rPr lang="it-IT" sz="2400" b="1" dirty="0"/>
              <a:t> station </a:t>
            </a:r>
          </a:p>
          <a:p>
            <a:endParaRPr lang="it-IT" sz="2400" b="1" dirty="0"/>
          </a:p>
          <a:p>
            <a:r>
              <a:rPr lang="it-IT" sz="2400" b="1" dirty="0"/>
              <a:t>Nuovo sistema di collimazione</a:t>
            </a:r>
          </a:p>
          <a:p>
            <a:endParaRPr lang="it-IT" sz="2400" b="1" dirty="0"/>
          </a:p>
          <a:p>
            <a:r>
              <a:rPr lang="it-IT" sz="2400" b="1" dirty="0"/>
              <a:t>Sostituzione del magnete di </a:t>
            </a:r>
            <a:r>
              <a:rPr lang="it-IT" sz="2400" b="1" dirty="0" err="1"/>
              <a:t>sweeping</a:t>
            </a:r>
            <a:endParaRPr lang="it-IT" sz="2400" b="1" dirty="0"/>
          </a:p>
        </p:txBody>
      </p:sp>
      <p:pic>
        <p:nvPicPr>
          <p:cNvPr id="1026" name="Picture 2" descr="page33image864025712">
            <a:extLst>
              <a:ext uri="{FF2B5EF4-FFF2-40B4-BE49-F238E27FC236}">
                <a16:creationId xmlns:a16="http://schemas.microsoft.com/office/drawing/2014/main" id="{FB963FC6-2474-A143-A34D-3E2851FE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61" y="4277217"/>
            <a:ext cx="2584546" cy="17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0057C94D-3D3E-5246-8B5E-ED00BFFBD756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9AC30D13-1831-9648-B315-879E2B3CF058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7" descr="tof_small.jpg">
            <a:extLst>
              <a:ext uri="{FF2B5EF4-FFF2-40B4-BE49-F238E27FC236}">
                <a16:creationId xmlns:a16="http://schemas.microsoft.com/office/drawing/2014/main" id="{58CC01A7-B170-D04B-9BEA-E334E75AD6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8C5CFE7-40AD-654C-9BE9-D4DC7B9CA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17" name="Segnaposto piè di pagina 1">
            <a:extLst>
              <a:ext uri="{FF2B5EF4-FFF2-40B4-BE49-F238E27FC236}">
                <a16:creationId xmlns:a16="http://schemas.microsoft.com/office/drawing/2014/main" id="{B2035B5F-7467-D448-AC7A-78F80FB1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Consiglio di Sezione 09/07/2021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Attività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Ba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2022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59050" y="1333432"/>
            <a:ext cx="8823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err="1"/>
              <a:t>Commissioning</a:t>
            </a:r>
            <a:r>
              <a:rPr lang="it-IT" sz="2400" dirty="0"/>
              <a:t> del target di spallazione 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err="1"/>
              <a:t>Commissioning</a:t>
            </a:r>
            <a:r>
              <a:rPr lang="it-IT" sz="2400" dirty="0"/>
              <a:t> EAR1 e EAR2: Caratterizzazione fascio, misura del background, messa a punto rivelatori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err="1"/>
              <a:t>Commissioning</a:t>
            </a:r>
            <a:r>
              <a:rPr lang="it-IT" sz="2400" dirty="0"/>
              <a:t> NEAR: Caratterizzazione flusso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Misure di trasmissione e cattura dello </a:t>
            </a:r>
            <a:r>
              <a:rPr lang="it-IT" sz="2400" baseline="30000" dirty="0" err="1"/>
              <a:t>nat</a:t>
            </a:r>
            <a:r>
              <a:rPr lang="it-IT" sz="2400" dirty="0" err="1"/>
              <a:t>Sr</a:t>
            </a:r>
            <a:r>
              <a:rPr lang="it-IT" sz="2400" dirty="0"/>
              <a:t> presso la </a:t>
            </a:r>
            <a:r>
              <a:rPr lang="it-IT" sz="2400" dirty="0" err="1"/>
              <a:t>facility</a:t>
            </a:r>
            <a:r>
              <a:rPr lang="it-IT" sz="2400" dirty="0"/>
              <a:t> GELINA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Analisi dati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64E6D2D-BF09-2647-A3E4-F74D7C4446A2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CC65706D-E708-854E-BA3D-F6104E11A495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9" name="Picture 17" descr="tof_small.jpg">
            <a:extLst>
              <a:ext uri="{FF2B5EF4-FFF2-40B4-BE49-F238E27FC236}">
                <a16:creationId xmlns:a16="http://schemas.microsoft.com/office/drawing/2014/main" id="{66D02513-3700-F640-AF2C-4A4136234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6B21DFE-4303-104C-9591-AB0F2A251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D6304C-EA35-C741-9A64-D902F488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Consiglio di Sezione 09/07/2021</a:t>
            </a:r>
          </a:p>
        </p:txBody>
      </p:sp>
    </p:spTree>
    <p:extLst>
      <p:ext uri="{BB962C8B-B14F-4D97-AF65-F5344CB8AC3E}">
        <p14:creationId xmlns:p14="http://schemas.microsoft.com/office/powerpoint/2010/main" val="234819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1822" y="3878356"/>
            <a:ext cx="8550717" cy="2279384"/>
          </a:xfrm>
          <a:ln>
            <a:solidFill>
              <a:srgbClr val="1F497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/>
              <a:t>Missioni                                         37 </a:t>
            </a:r>
            <a:r>
              <a:rPr lang="it-IT" dirty="0"/>
              <a:t>k€</a:t>
            </a:r>
          </a:p>
          <a:p>
            <a:r>
              <a:rPr lang="it-IT" dirty="0"/>
              <a:t>Consumo                                          2 k€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Richieste 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Ba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2022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901822" y="822708"/>
            <a:ext cx="4112674" cy="305564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Partecipanti</a:t>
            </a:r>
          </a:p>
          <a:p>
            <a:r>
              <a:rPr lang="it-IT" dirty="0" err="1"/>
              <a:t>N.Colonna</a:t>
            </a:r>
            <a:r>
              <a:rPr lang="it-IT" dirty="0"/>
              <a:t>              100%</a:t>
            </a:r>
          </a:p>
          <a:p>
            <a:r>
              <a:rPr lang="it-IT" dirty="0"/>
              <a:t>D. Diacono               30%</a:t>
            </a:r>
          </a:p>
          <a:p>
            <a:r>
              <a:rPr lang="it-IT" dirty="0"/>
              <a:t>M. Mastromarco   100%</a:t>
            </a:r>
          </a:p>
          <a:p>
            <a:r>
              <a:rPr lang="it-IT" dirty="0"/>
              <a:t>A.M. Mazzone         50%</a:t>
            </a:r>
          </a:p>
          <a:p>
            <a:r>
              <a:rPr lang="it-IT" dirty="0"/>
              <a:t>G. Tagliente              70%  </a:t>
            </a:r>
          </a:p>
          <a:p>
            <a:r>
              <a:rPr lang="it-IT" dirty="0"/>
              <a:t>V. Variale                   50 %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FTE     4                                   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025829" y="822558"/>
            <a:ext cx="4426710" cy="3055648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>
                <a:solidFill>
                  <a:srgbClr val="0000FF"/>
                </a:solidFill>
              </a:rPr>
              <a:t>Supporto Tecnico</a:t>
            </a:r>
          </a:p>
          <a:p>
            <a:r>
              <a:rPr lang="it-IT" sz="2800" dirty="0"/>
              <a:t>Off. Meccanica              0.5</a:t>
            </a:r>
          </a:p>
          <a:p>
            <a:r>
              <a:rPr lang="it-IT" sz="2800" dirty="0"/>
              <a:t>Tecnico </a:t>
            </a:r>
            <a:r>
              <a:rPr lang="it-IT" sz="2800" dirty="0" err="1"/>
              <a:t>Mecc</a:t>
            </a:r>
            <a:r>
              <a:rPr lang="it-IT" sz="2800" dirty="0"/>
              <a:t>.                0.5</a:t>
            </a:r>
          </a:p>
          <a:p>
            <a:r>
              <a:rPr lang="it-IT" sz="2800" dirty="0"/>
              <a:t>Tecnico </a:t>
            </a:r>
            <a:r>
              <a:rPr lang="it-IT" sz="2800" dirty="0" err="1"/>
              <a:t>Elet</a:t>
            </a:r>
            <a:r>
              <a:rPr lang="it-IT" sz="2800" dirty="0"/>
              <a:t>(Sacchetti) 1.0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F602CE7D-C281-764C-88E6-3B68F97322EE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83D225E-A2BE-8740-851E-FEF3D40A2509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6" name="Picture 17" descr="tof_small.jpg">
            <a:extLst>
              <a:ext uri="{FF2B5EF4-FFF2-40B4-BE49-F238E27FC236}">
                <a16:creationId xmlns:a16="http://schemas.microsoft.com/office/drawing/2014/main" id="{857519BE-BF52-974E-96D2-9EF2CDB68E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2CC4E2E-7A5A-A246-82E6-146E1B05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18" name="Segnaposto piè di pagina 1">
            <a:extLst>
              <a:ext uri="{FF2B5EF4-FFF2-40B4-BE49-F238E27FC236}">
                <a16:creationId xmlns:a16="http://schemas.microsoft.com/office/drawing/2014/main" id="{726DD888-8E57-2241-ADFC-3806BE65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Consiglio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Sezione</a:t>
            </a:r>
            <a:r>
              <a:rPr lang="en-US" b="1" dirty="0">
                <a:solidFill>
                  <a:schemeClr val="tx2"/>
                </a:solidFill>
              </a:rPr>
              <a:t> 09/07/2021</a:t>
            </a:r>
          </a:p>
        </p:txBody>
      </p:sp>
    </p:spTree>
    <p:extLst>
      <p:ext uri="{BB962C8B-B14F-4D97-AF65-F5344CB8AC3E}">
        <p14:creationId xmlns:p14="http://schemas.microsoft.com/office/powerpoint/2010/main" val="2289471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232</Words>
  <Application>Microsoft Macintosh PowerPoint</Application>
  <PresentationFormat>Widescreen</PresentationFormat>
  <Paragraphs>48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Lucida Grande</vt:lpstr>
      <vt:lpstr>Lucida Grande 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Tagliente</dc:creator>
  <cp:lastModifiedBy>Giuseppe Tagliente</cp:lastModifiedBy>
  <cp:revision>5</cp:revision>
  <dcterms:created xsi:type="dcterms:W3CDTF">2021-07-02T07:43:57Z</dcterms:created>
  <dcterms:modified xsi:type="dcterms:W3CDTF">2021-07-02T08:38:48Z</dcterms:modified>
</cp:coreProperties>
</file>