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9" r:id="rId4"/>
    <p:sldId id="283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19DEA-122B-B74A-9778-F7884020C5DA}" type="datetimeFigureOut">
              <a:rPr lang="it-IT" smtClean="0"/>
              <a:t>05/07/21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2732B-27E9-E748-B770-576ECB2539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73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693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0A0FED-8E94-7346-9045-29E5F818685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06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60183B-1B7C-0F41-91A0-48153B3EF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D8977ED-3D6D-F644-BE09-ADC455CD5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7B93ED-AE3B-1846-9C74-31EADD22A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058C54-A074-724E-99B3-CDE260281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BDA88E-B3F0-EB45-AA1A-A5774F564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63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831508-8B30-8242-B990-9A7B4F1BA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D5DE9E-EB01-F544-9375-62C720DEE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C0CE94-6EA2-684C-A83B-F0CDCDADB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F0E31C-F5B1-7D49-8E01-FE7E1A7B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FFBDCC-BA6E-B942-8BCC-44C4BCD2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94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34C282C-475C-B742-B573-095F48494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0D2A454-BEA4-4845-BFC8-56BA92739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DB3FB0-6EC3-554E-814F-AE725FF9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5DC399-D84A-754B-A4B8-671D3B12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9FDABC-650D-7247-A1FE-2A1AFF82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0282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8641" y="273629"/>
            <a:ext cx="10968960" cy="114348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Consiglio di Sezione Bari 09/07/2021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B979-4F6F-4AB1-BB4A-ABCCAB3E2E2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06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19AB7C-EF74-7A44-B45C-A207FE59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75D57A-ABF5-5C4C-BC37-43C2DD55F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9BAF9E-7F64-7442-85FB-EBDB0B035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C35AE5-93F5-CF48-9AEF-831894BF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6F7B92-585C-1D4B-AEEE-737B276B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66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4AA79A-DBFE-3C4C-A2DA-1B48056B8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54FF377-6218-EE42-B671-8584FCD4E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7BD2B2-E68D-AB49-A61E-959DCCF1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35FEEE-DC36-EF42-AA23-402DD0B9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51827C-FD1B-9844-B9FD-A6D6D098E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52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9500AF-9867-F240-88AC-C72309A5A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70DDCF-3743-A646-B09A-F4D729E98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033F8C7-74DF-8341-9012-18CFEA402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ECF570-2C08-E749-B7BB-45D731728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2256585-18B2-F841-B97D-70CA2FE02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203266-D19A-BF4B-B98E-2BB980F8C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5067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42348D-1D10-D640-96C2-4D7037A78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0A70FE-A8E5-264F-98A9-D3A35CC4B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05DCBCA-B83D-B940-8ABA-7F32EDFA8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64B955E-9183-6644-B74C-1C40680574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20FC05F-02C1-154A-839B-DFBCB0CDC5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EBF36C4-FCC4-624C-8D1D-8D7C06A7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DE04500-9C9C-6444-BAD4-8EFA1B059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86EA264-E754-3E4A-B7CE-D3EA599E2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2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849CBF-6BAF-D244-97E6-EBE26D5DD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41DCF6E-1CDB-9142-9681-E4C712F9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3BD1664-39B8-4D46-A0A6-C92E6BEC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3613F8-4F12-4B47-B2FF-5676947E2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231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939915E-9A0A-E943-BE15-8F58E4C4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DF284FF-0E1D-C847-B146-AD423BE8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DBA76FF-6D8E-0847-A580-4ACC33283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14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9162FD-FD4E-8A4D-B180-E951D133F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9AABB9-92DC-CC45-94AE-FEC4490F1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F41546C-3828-CF44-AA9C-C1B542F23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083F6C2-BFCD-9249-BD69-0FF4EF612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6489BD-DCDC-BE43-B96A-B89679541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A160EE-06EC-714C-A010-2B4860ED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1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B8E0B1-C042-8743-9481-974B9A285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1F94B9C-9D17-A043-B82E-F4B7C8BECB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91915D-DF7D-824D-80BC-2CD380CA1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D649BD-22FA-B740-A56D-A3E3E557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079A5D7-C697-FA40-9E71-1A7DA53C3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B41BF6-A348-334C-AC9E-5311537A0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691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93A1625-7304-E449-8F42-E302343A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C57DFE-EC3A-BC43-A253-1763A8F90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CF2D6E-CD2E-8A42-AF7A-57798A017B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62FE48-6363-BC45-BB5A-3B34A7F0C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Consiglio di Sezione Bari 09/07/2021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2F2D90-6996-AB44-A31D-164325D12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DF5A9-979C-AC4C-A03B-C4DE310E21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49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917076" y="1387297"/>
            <a:ext cx="8327520" cy="20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537" tIns="69535" rIns="81537" bIns="40768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/>
            <a:endParaRPr lang="en-US" sz="33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/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JEDI</a:t>
            </a:r>
          </a:p>
          <a:p>
            <a:pPr algn="ctr" eaLnBrk="1"/>
            <a:r>
              <a:rPr lang="en-US" sz="2900" i="1" dirty="0" err="1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US" sz="2900" i="1" dirty="0" err="1">
                <a:solidFill>
                  <a:srgbClr val="000000"/>
                </a:solidFill>
                <a:latin typeface="Comic Sans MS" pitchFamily="66" charset="0"/>
              </a:rPr>
              <a:t>ülich</a:t>
            </a:r>
            <a:r>
              <a:rPr lang="en-US" sz="2900" i="1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2900" i="1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sz="2900" i="1" dirty="0">
                <a:solidFill>
                  <a:srgbClr val="000000"/>
                </a:solidFill>
                <a:latin typeface="Comic Sans MS" pitchFamily="66" charset="0"/>
              </a:rPr>
              <a:t>lectric </a:t>
            </a:r>
            <a:r>
              <a:rPr lang="en-US" sz="2900" i="1" dirty="0">
                <a:solidFill>
                  <a:srgbClr val="FF0000"/>
                </a:solidFill>
                <a:latin typeface="Comic Sans MS" pitchFamily="66" charset="0"/>
              </a:rPr>
              <a:t>D</a:t>
            </a:r>
            <a:r>
              <a:rPr lang="en-US" sz="2900" i="1" dirty="0">
                <a:solidFill>
                  <a:srgbClr val="000000"/>
                </a:solidFill>
                <a:latin typeface="Comic Sans MS" pitchFamily="66" charset="0"/>
              </a:rPr>
              <a:t>ipole moment </a:t>
            </a:r>
            <a:r>
              <a:rPr lang="en-US" sz="2900" i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2900" i="1" dirty="0">
                <a:solidFill>
                  <a:srgbClr val="000000"/>
                </a:solidFill>
                <a:latin typeface="Comic Sans MS" pitchFamily="66" charset="0"/>
              </a:rPr>
              <a:t>nvestigations</a:t>
            </a:r>
            <a:r>
              <a:rPr lang="en-US" sz="2900" i="1" baseline="-25000" dirty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61290" y="227546"/>
            <a:ext cx="235200" cy="393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537" tIns="42400" rIns="81537" bIns="424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WenQuanYi Micro Hei" charset="0"/>
                <a:cs typeface="WenQuanYi Micro Hei" charset="0"/>
              </a:defRPr>
            </a:lvl9pPr>
          </a:lstStyle>
          <a:p>
            <a:pPr algn="ctr" eaLnBrk="1" hangingPunct="1">
              <a:lnSpc>
                <a:spcPct val="100000"/>
              </a:lnSpc>
              <a:buClrTx/>
              <a:buFontTx/>
              <a:buNone/>
            </a:pPr>
            <a:r>
              <a:rPr lang="it-IT" sz="2000" dirty="0">
                <a:solidFill>
                  <a:srgbClr val="000080"/>
                </a:solidFill>
                <a:latin typeface="Century Schoolbook" pitchFamily="16" charset="0"/>
              </a:rPr>
              <a:t> </a:t>
            </a: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96" y="5589516"/>
            <a:ext cx="2122560" cy="113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>
                <a:solidFill>
                  <a:schemeClr val="tx1"/>
                </a:solidFill>
              </a:rPr>
              <a:t>Consiglio</a:t>
            </a:r>
            <a:r>
              <a:rPr lang="en-US" b="1" dirty="0">
                <a:solidFill>
                  <a:schemeClr val="tx1"/>
                </a:solidFill>
              </a:rPr>
              <a:t> di </a:t>
            </a:r>
            <a:r>
              <a:rPr lang="en-US" b="1" dirty="0" err="1">
                <a:solidFill>
                  <a:schemeClr val="tx1"/>
                </a:solidFill>
              </a:rPr>
              <a:t>Sezione</a:t>
            </a:r>
            <a:r>
              <a:rPr lang="en-US" b="1" dirty="0">
                <a:solidFill>
                  <a:schemeClr val="tx1"/>
                </a:solidFill>
              </a:rPr>
              <a:t> Bari 09/07/2021</a:t>
            </a:r>
          </a:p>
        </p:txBody>
      </p:sp>
      <p:pic>
        <p:nvPicPr>
          <p:cNvPr id="1026" name="Picture 2" descr="Forschungszentrum Jülich - Home - FZJ logo">
            <a:extLst>
              <a:ext uri="{FF2B5EF4-FFF2-40B4-BE49-F238E27FC236}">
                <a16:creationId xmlns:a16="http://schemas.microsoft.com/office/drawing/2014/main" id="{7CF2B249-2FCD-CB4D-B32A-DD45599E0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6130" y="5569559"/>
            <a:ext cx="2364637" cy="127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30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4593060" y="0"/>
            <a:ext cx="4274940" cy="69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20" tIns="45663" rIns="91320" bIns="45663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DE" sz="3300" b="0" dirty="0">
                <a:solidFill>
                  <a:srgbClr val="FF0000"/>
                </a:solidFill>
                <a:latin typeface="Comic Sans MS" pitchFamily="66" charset="0"/>
              </a:rPr>
              <a:t>JEDI (2018-2024)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6720" y="1567959"/>
            <a:ext cx="7953280" cy="28537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82936" tIns="41469" rIns="82936" bIns="41469">
            <a:spAutoFit/>
          </a:bodyPr>
          <a:lstStyle/>
          <a:p>
            <a:pPr eaLnBrk="1" hangingPunct="1">
              <a:spcBef>
                <a:spcPct val="20000"/>
              </a:spcBef>
              <a:buClr>
                <a:srgbClr val="009EE0"/>
              </a:buClr>
              <a:buFont typeface="Arial"/>
              <a:buChar char="•"/>
            </a:pPr>
            <a:r>
              <a:rPr lang="en-GB" dirty="0" err="1">
                <a:solidFill>
                  <a:srgbClr val="FF0000"/>
                </a:solidFill>
                <a:latin typeface="Comic Sans MS" pitchFamily="66" charset="0"/>
              </a:rPr>
              <a:t>Tecnologia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Comic Sans MS" pitchFamily="66" charset="0"/>
              </a:rPr>
              <a:t>della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Comic Sans MS" pitchFamily="66" charset="0"/>
              </a:rPr>
              <a:t>Polarizazione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per </a:t>
            </a:r>
            <a:r>
              <a:rPr lang="en-GB" dirty="0" err="1">
                <a:solidFill>
                  <a:srgbClr val="FF0000"/>
                </a:solidFill>
                <a:latin typeface="Comic Sans MS" pitchFamily="66" charset="0"/>
              </a:rPr>
              <a:t>esperimenti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 di </a:t>
            </a:r>
            <a:r>
              <a:rPr lang="en-GB" dirty="0" err="1">
                <a:solidFill>
                  <a:srgbClr val="FF0000"/>
                </a:solidFill>
                <a:latin typeface="Comic Sans MS" pitchFamily="66" charset="0"/>
              </a:rPr>
              <a:t>precisoine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spcBef>
                <a:spcPct val="20000"/>
              </a:spcBef>
              <a:buClr>
                <a:srgbClr val="009EE0"/>
              </a:buClr>
              <a:buFont typeface="Arial"/>
              <a:buChar char="•"/>
            </a:pP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20000"/>
              </a:spcBef>
              <a:buClr>
                <a:srgbClr val="009EE0"/>
              </a:buClr>
              <a:buFont typeface="Arial"/>
              <a:buChar char="•"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Ricerca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del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momento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di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dipolo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elettrico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(EDM) di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protoni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e/o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deuteroni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in un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anello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di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accumulazione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:</a:t>
            </a:r>
          </a:p>
          <a:p>
            <a:pPr lvl="1" hangingPunct="1">
              <a:spcBef>
                <a:spcPct val="20000"/>
              </a:spcBef>
              <a:buClr>
                <a:srgbClr val="009EE0"/>
              </a:buClr>
              <a:buFont typeface="Arial"/>
              <a:buChar char="•"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Prima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misura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di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fattibilità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della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misura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del EDM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dei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deuteroni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a COSY.</a:t>
            </a:r>
          </a:p>
          <a:p>
            <a:pPr lvl="1" hangingPunct="1">
              <a:spcBef>
                <a:spcPct val="20000"/>
              </a:spcBef>
              <a:buClr>
                <a:srgbClr val="009EE0"/>
              </a:buClr>
              <a:buFont typeface="Arial"/>
              <a:buChar char="•"/>
            </a:pP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Produzione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di un  Technical Design Report per la prima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generazione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di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macchine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dedicate a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questa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Comic Sans MS" pitchFamily="66" charset="0"/>
              </a:rPr>
              <a:t>misura</a:t>
            </a: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 machine.</a:t>
            </a:r>
          </a:p>
          <a:p>
            <a:pPr lvl="1" hangingPunct="1">
              <a:spcBef>
                <a:spcPct val="20000"/>
              </a:spcBef>
              <a:buClr>
                <a:srgbClr val="009EE0"/>
              </a:buClr>
            </a:pPr>
            <a:endParaRPr lang="en-GB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" name="Segnaposto piè di pagina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Consiglio di Sezione Bari 09/07/2021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94237B95-45F4-CB48-BA91-3E8C6847F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96" y="5589516"/>
            <a:ext cx="2122560" cy="113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2" descr="Forschungszentrum Jülich - Home - FZJ logo">
            <a:extLst>
              <a:ext uri="{FF2B5EF4-FFF2-40B4-BE49-F238E27FC236}">
                <a16:creationId xmlns:a16="http://schemas.microsoft.com/office/drawing/2014/main" id="{7631AAA3-247E-0F41-8D01-64E9710A5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6130" y="5569559"/>
            <a:ext cx="2364637" cy="127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1659050" y="1333432"/>
            <a:ext cx="88232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sz="2400" dirty="0"/>
              <a:t>Sviluppo slow control misura sezione d’urto </a:t>
            </a:r>
            <a:r>
              <a:rPr lang="it-IT" sz="2400" dirty="0" err="1"/>
              <a:t>logitudinale</a:t>
            </a:r>
            <a:r>
              <a:rPr lang="it-IT" sz="2400" dirty="0"/>
              <a:t> </a:t>
            </a:r>
            <a:r>
              <a:rPr lang="it-IT" sz="2400" dirty="0" err="1"/>
              <a:t>p</a:t>
            </a:r>
            <a:r>
              <a:rPr lang="it-IT" sz="2400" dirty="0"/>
              <a:t>  </a:t>
            </a:r>
            <a:r>
              <a:rPr lang="it-IT" sz="2400" dirty="0" err="1"/>
              <a:t>p</a:t>
            </a:r>
            <a:r>
              <a:rPr lang="it-IT" sz="2400" dirty="0"/>
              <a:t> </a:t>
            </a:r>
          </a:p>
          <a:p>
            <a:pPr marL="285750" indent="-285750">
              <a:buFont typeface="Arial"/>
              <a:buChar char="•"/>
            </a:pPr>
            <a:endParaRPr lang="it-IT" sz="2400" dirty="0"/>
          </a:p>
          <a:p>
            <a:pPr marL="285750" indent="-285750">
              <a:buFont typeface="Arial"/>
              <a:buChar char="•"/>
            </a:pPr>
            <a:r>
              <a:rPr lang="it-IT" sz="2400" dirty="0"/>
              <a:t>Turni misura</a:t>
            </a:r>
          </a:p>
          <a:p>
            <a:pPr marL="285750" indent="-285750">
              <a:buFont typeface="Arial"/>
              <a:buChar char="•"/>
            </a:pPr>
            <a:endParaRPr lang="it-IT" sz="2400" dirty="0"/>
          </a:p>
          <a:p>
            <a:pPr marL="285750" indent="-285750">
              <a:buFont typeface="Arial"/>
              <a:buChar char="•"/>
            </a:pPr>
            <a:r>
              <a:rPr lang="it-IT" sz="2400" dirty="0" err="1"/>
              <a:t>Commissioning</a:t>
            </a:r>
            <a:r>
              <a:rPr lang="it-IT" sz="2400" dirty="0"/>
              <a:t> telescopio silici per misura della polarizzazione</a:t>
            </a:r>
          </a:p>
          <a:p>
            <a:pPr marL="285750" indent="-285750">
              <a:buFont typeface="Arial"/>
              <a:buChar char="•"/>
            </a:pPr>
            <a:endParaRPr lang="it-IT" sz="2400" dirty="0"/>
          </a:p>
          <a:p>
            <a:pPr marL="285750" indent="-285750">
              <a:buFont typeface="Arial"/>
              <a:buChar char="•"/>
            </a:pPr>
            <a:endParaRPr lang="it-IT" sz="2400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ED6304C-EA35-C741-9A64-D902F488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Consiglio di Sezione Bari 09/07/2021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D78A4DC8-F37E-9C45-98EC-211F72674C5F}"/>
              </a:ext>
            </a:extLst>
          </p:cNvPr>
          <p:cNvSpPr txBox="1">
            <a:spLocks/>
          </p:cNvSpPr>
          <p:nvPr/>
        </p:nvSpPr>
        <p:spPr bwMode="auto">
          <a:xfrm>
            <a:off x="3110948" y="0"/>
            <a:ext cx="5757052" cy="69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20" tIns="45663" rIns="91320" bIns="45663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005B8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de-DE" sz="3300" b="0" dirty="0" err="1">
                <a:solidFill>
                  <a:srgbClr val="FF0000"/>
                </a:solidFill>
                <a:latin typeface="Comic Sans MS" pitchFamily="66" charset="0"/>
              </a:rPr>
              <a:t>Attività</a:t>
            </a:r>
            <a:r>
              <a:rPr lang="de-DE" sz="3300" b="0" dirty="0">
                <a:solidFill>
                  <a:srgbClr val="FF0000"/>
                </a:solidFill>
                <a:latin typeface="Comic Sans MS" pitchFamily="66" charset="0"/>
              </a:rPr>
              <a:t> JEDI BA 2022</a:t>
            </a: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650FF4A6-43C2-3347-B2A6-A10DBCBD0EA9}"/>
              </a:ext>
            </a:extLst>
          </p:cNvPr>
          <p:cNvCxnSpPr>
            <a:cxnSpLocks/>
          </p:cNvCxnSpPr>
          <p:nvPr/>
        </p:nvCxnSpPr>
        <p:spPr>
          <a:xfrm flipV="1">
            <a:off x="9203635" y="1472578"/>
            <a:ext cx="0" cy="2087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49DF4F25-69CB-884F-89CC-1167987E973F}"/>
              </a:ext>
            </a:extLst>
          </p:cNvPr>
          <p:cNvCxnSpPr>
            <a:cxnSpLocks/>
          </p:cNvCxnSpPr>
          <p:nvPr/>
        </p:nvCxnSpPr>
        <p:spPr>
          <a:xfrm>
            <a:off x="9505119" y="1472580"/>
            <a:ext cx="0" cy="2468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4" name="Picture 2" descr="Forschungszentrum Jülich - Home - FZJ logo">
            <a:extLst>
              <a:ext uri="{FF2B5EF4-FFF2-40B4-BE49-F238E27FC236}">
                <a16:creationId xmlns:a16="http://schemas.microsoft.com/office/drawing/2014/main" id="{5629732C-AC7A-6C44-8517-5D29B5B92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6130" y="5569559"/>
            <a:ext cx="2364637" cy="127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9">
            <a:extLst>
              <a:ext uri="{FF2B5EF4-FFF2-40B4-BE49-F238E27FC236}">
                <a16:creationId xmlns:a16="http://schemas.microsoft.com/office/drawing/2014/main" id="{43F0083F-EE61-9143-B5CA-5153A91AA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96" y="5589516"/>
            <a:ext cx="2122560" cy="113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819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4"/>
          <p:cNvSpPr/>
          <p:nvPr/>
        </p:nvSpPr>
        <p:spPr>
          <a:xfrm>
            <a:off x="2083557" y="178662"/>
            <a:ext cx="7765576" cy="584719"/>
          </a:xfrm>
          <a:prstGeom prst="rect">
            <a:avLst/>
          </a:prstGeom>
          <a:noFill/>
        </p:spPr>
        <p:txBody>
          <a:bodyPr wrap="square" lIns="91380" tIns="45692" rIns="91380" bIns="45692">
            <a:spAutoFit/>
          </a:bodyPr>
          <a:lstStyle/>
          <a:p>
            <a:pPr algn="ctr">
              <a:defRPr/>
            </a:pPr>
            <a:r>
              <a:rPr lang="en-US" sz="3200" dirty="0">
                <a:ln w="1905"/>
                <a:solidFill>
                  <a:srgbClr val="FF0000"/>
                </a:solidFill>
                <a:latin typeface="Comic Sans MS"/>
                <a:cs typeface="Comic Sans MS"/>
              </a:rPr>
              <a:t>Manpower e </a:t>
            </a:r>
            <a:r>
              <a:rPr lang="en-US" sz="3200" dirty="0" err="1">
                <a:ln w="1905"/>
                <a:solidFill>
                  <a:srgbClr val="FF0000"/>
                </a:solidFill>
                <a:latin typeface="Comic Sans MS"/>
                <a:cs typeface="Comic Sans MS"/>
              </a:rPr>
              <a:t>richieste</a:t>
            </a:r>
            <a:r>
              <a:rPr lang="en-US" sz="3200" dirty="0">
                <a:ln w="1905"/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3200" dirty="0" err="1">
                <a:ln w="1905"/>
                <a:solidFill>
                  <a:srgbClr val="FF0000"/>
                </a:solidFill>
                <a:latin typeface="Comic Sans MS"/>
                <a:cs typeface="Comic Sans MS"/>
              </a:rPr>
              <a:t>fianziarie</a:t>
            </a:r>
            <a:r>
              <a:rPr lang="en-US" sz="3200" dirty="0">
                <a:ln w="1905"/>
                <a:solidFill>
                  <a:srgbClr val="FF0000"/>
                </a:solidFill>
                <a:latin typeface="Comic Sans MS"/>
                <a:cs typeface="Comic Sans MS"/>
              </a:rPr>
              <a:t> 2022</a:t>
            </a:r>
          </a:p>
        </p:txBody>
      </p:sp>
      <p:graphicFrame>
        <p:nvGraphicFramePr>
          <p:cNvPr id="11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1405"/>
              </p:ext>
            </p:extLst>
          </p:nvPr>
        </p:nvGraphicFramePr>
        <p:xfrm>
          <a:off x="3927383" y="3394943"/>
          <a:ext cx="3530980" cy="1422997"/>
        </p:xfrm>
        <a:graphic>
          <a:graphicData uri="http://schemas.openxmlformats.org/drawingml/2006/table">
            <a:tbl>
              <a:tblPr/>
              <a:tblGrid>
                <a:gridCol w="1702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Missioni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4 k€ + 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2 K€ SJ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Consumi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Apparati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cs typeface="Arial" charset="0"/>
                        </a:rPr>
                        <a:t>0 k€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k€ + 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Arial" charset="0"/>
                        </a:rPr>
                        <a:t>2 k€</a:t>
                      </a:r>
                      <a:r>
                        <a:rPr kumimoji="0" 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354950" y="2987138"/>
            <a:ext cx="2914446" cy="369275"/>
          </a:xfrm>
          <a:prstGeom prst="rect">
            <a:avLst/>
          </a:prstGeom>
          <a:noFill/>
        </p:spPr>
        <p:txBody>
          <a:bodyPr wrap="square" lIns="91380" tIns="45692" rIns="91380" bIns="45692" rtlCol="0">
            <a:spAutoFit/>
          </a:bodyPr>
          <a:lstStyle/>
          <a:p>
            <a:r>
              <a:rPr lang="it-IT" dirty="0"/>
              <a:t>Richieste finanziarie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385813" y="1757735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G. </a:t>
            </a:r>
            <a:r>
              <a:rPr lang="en-US" dirty="0" err="1"/>
              <a:t>Tagliente</a:t>
            </a:r>
            <a:r>
              <a:rPr lang="en-US" dirty="0"/>
              <a:t>   30%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Consiglio di Sezione Bari 09/07/2021</a:t>
            </a:r>
          </a:p>
        </p:txBody>
      </p:sp>
      <p:pic>
        <p:nvPicPr>
          <p:cNvPr id="7" name="Picture 2" descr="Forschungszentrum Jülich - Home - FZJ logo">
            <a:extLst>
              <a:ext uri="{FF2B5EF4-FFF2-40B4-BE49-F238E27FC236}">
                <a16:creationId xmlns:a16="http://schemas.microsoft.com/office/drawing/2014/main" id="{D87CE56F-7FE4-3546-9FF9-F4AEC25A4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6130" y="5569559"/>
            <a:ext cx="2364637" cy="127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">
            <a:extLst>
              <a:ext uri="{FF2B5EF4-FFF2-40B4-BE49-F238E27FC236}">
                <a16:creationId xmlns:a16="http://schemas.microsoft.com/office/drawing/2014/main" id="{C812C0E3-61E7-3A47-BD8F-7117A1CB1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796" y="5589516"/>
            <a:ext cx="2122560" cy="113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444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152</Words>
  <Application>Microsoft Macintosh PowerPoint</Application>
  <PresentationFormat>Widescreen</PresentationFormat>
  <Paragraphs>32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Schoolbook</vt:lpstr>
      <vt:lpstr>Comic Sans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Tagliente</dc:creator>
  <cp:lastModifiedBy>Giuseppe Tagliente</cp:lastModifiedBy>
  <cp:revision>5</cp:revision>
  <dcterms:created xsi:type="dcterms:W3CDTF">2021-07-03T07:49:19Z</dcterms:created>
  <dcterms:modified xsi:type="dcterms:W3CDTF">2021-07-05T08:11:26Z</dcterms:modified>
</cp:coreProperties>
</file>