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46"/>
  </p:normalViewPr>
  <p:slideViewPr>
    <p:cSldViewPr snapToGrid="0" snapToObjects="1" showGuides="1">
      <p:cViewPr varScale="1">
        <p:scale>
          <a:sx n="79" d="100"/>
          <a:sy n="79" d="100"/>
        </p:scale>
        <p:origin x="224" y="3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57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2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35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72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60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8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04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84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7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BCD5-7813-9B41-A7D5-9DBD91A5B5C8}" type="datetimeFigureOut">
              <a:rPr lang="it-IT" smtClean="0"/>
              <a:t>10/07/21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64721-F10D-CD4C-B36D-E4EB00424D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47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55206" y="62032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ANAGRAFICA LUNA 2022</a:t>
            </a:r>
            <a:endParaRPr lang="it-IT" sz="4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32759" y="2645228"/>
            <a:ext cx="63161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/>
              <a:t>5 persone, 2.7 FTE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Barile Francesco 		0.3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Ciani Giovanni Francesco	0.6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smtClean="0"/>
              <a:t>Di Bari Domenico		0.2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err="1" smtClean="0"/>
              <a:t>Paticchio</a:t>
            </a:r>
            <a:r>
              <a:rPr lang="it-IT" sz="3600" b="1" dirty="0" smtClean="0"/>
              <a:t> Vincenzo		1.0</a:t>
            </a:r>
          </a:p>
          <a:p>
            <a:pPr marL="571500" indent="-571500">
              <a:buFont typeface="Arial" charset="0"/>
              <a:buChar char="•"/>
            </a:pPr>
            <a:r>
              <a:rPr lang="it-IT" sz="3600" b="1" dirty="0" err="1" smtClean="0"/>
              <a:t>Schiavulli</a:t>
            </a:r>
            <a:r>
              <a:rPr lang="it-IT" sz="3600" b="1" dirty="0" smtClean="0"/>
              <a:t> Luigi			0.6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1" y="328386"/>
            <a:ext cx="3372130" cy="166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999" y="498021"/>
            <a:ext cx="5938157" cy="1325563"/>
          </a:xfrm>
        </p:spPr>
        <p:txBody>
          <a:bodyPr/>
          <a:lstStyle/>
          <a:p>
            <a:r>
              <a:rPr lang="it-IT" b="1" dirty="0" smtClean="0"/>
              <a:t>Prospettive per il 2022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974771" cy="4351338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Misura della sezione d’urto della </a:t>
            </a:r>
            <a:r>
              <a:rPr lang="it-IT" baseline="30000" dirty="0" smtClean="0"/>
              <a:t>13</a:t>
            </a:r>
            <a:r>
              <a:rPr lang="it-IT" dirty="0" smtClean="0"/>
              <a:t>C(</a:t>
            </a:r>
            <a:r>
              <a:rPr lang="it-IT" dirty="0" err="1" smtClean="0"/>
              <a:t>a,n</a:t>
            </a:r>
            <a:r>
              <a:rPr lang="it-IT" dirty="0" smtClean="0"/>
              <a:t>)</a:t>
            </a:r>
            <a:r>
              <a:rPr lang="it-IT" sz="3200" baseline="30000" dirty="0" smtClean="0"/>
              <a:t>16</a:t>
            </a:r>
            <a:r>
              <a:rPr lang="it-IT" dirty="0" smtClean="0"/>
              <a:t>O conclusa: due </a:t>
            </a:r>
            <a:r>
              <a:rPr lang="it-IT" dirty="0" err="1" smtClean="0"/>
              <a:t>paper</a:t>
            </a:r>
            <a:r>
              <a:rPr lang="it-IT" dirty="0" smtClean="0"/>
              <a:t> già pubblicati e uno sottomesso a PRL</a:t>
            </a:r>
          </a:p>
          <a:p>
            <a:r>
              <a:rPr lang="it-IT" dirty="0" err="1" smtClean="0"/>
              <a:t>Paper</a:t>
            </a:r>
            <a:r>
              <a:rPr lang="it-IT" dirty="0" smtClean="0"/>
              <a:t> sulla misura di sezione d’urto della D(</a:t>
            </a:r>
            <a:r>
              <a:rPr lang="it-IT" dirty="0" err="1" smtClean="0"/>
              <a:t>p,</a:t>
            </a:r>
            <a:r>
              <a:rPr lang="it-IT" dirty="0" err="1" smtClean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it-IT" dirty="0" smtClean="0"/>
              <a:t>)</a:t>
            </a:r>
            <a:r>
              <a:rPr lang="it-IT" baseline="30000" dirty="0" smtClean="0"/>
              <a:t>3</a:t>
            </a:r>
            <a:r>
              <a:rPr lang="it-IT" dirty="0" smtClean="0"/>
              <a:t>He su </a:t>
            </a:r>
            <a:r>
              <a:rPr lang="it-IT" dirty="0" smtClean="0"/>
              <a:t>Nature</a:t>
            </a:r>
          </a:p>
          <a:p>
            <a:r>
              <a:rPr lang="it-IT" dirty="0" err="1" smtClean="0"/>
              <a:t>Paper</a:t>
            </a:r>
            <a:r>
              <a:rPr lang="it-IT" dirty="0" smtClean="0"/>
              <a:t> accettato su PRC, Pantaleo F.R. et al, “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/>
              <a:t>energy</a:t>
            </a:r>
            <a:r>
              <a:rPr lang="it-IT" dirty="0"/>
              <a:t> </a:t>
            </a:r>
            <a:r>
              <a:rPr lang="it-IT" dirty="0" err="1"/>
              <a:t>resonances</a:t>
            </a:r>
            <a:r>
              <a:rPr lang="it-IT" dirty="0"/>
              <a:t> in the </a:t>
            </a:r>
            <a:r>
              <a:rPr lang="it-IT" baseline="30000" dirty="0"/>
              <a:t>18</a:t>
            </a:r>
            <a:r>
              <a:rPr lang="it-IT" dirty="0"/>
              <a:t>O(</a:t>
            </a:r>
            <a:r>
              <a:rPr lang="it-IT" dirty="0" err="1"/>
              <a:t>p,γ</a:t>
            </a:r>
            <a:r>
              <a:rPr lang="it-IT" dirty="0"/>
              <a:t>)</a:t>
            </a:r>
            <a:r>
              <a:rPr lang="it-IT" baseline="30000" dirty="0"/>
              <a:t>19</a:t>
            </a:r>
            <a:r>
              <a:rPr lang="it-IT" dirty="0"/>
              <a:t>F </a:t>
            </a:r>
            <a:r>
              <a:rPr lang="it-IT" dirty="0" err="1" smtClean="0"/>
              <a:t>reaction</a:t>
            </a:r>
            <a:r>
              <a:rPr lang="it-IT" dirty="0" smtClean="0"/>
              <a:t>” to be </a:t>
            </a:r>
            <a:r>
              <a:rPr lang="it-IT" dirty="0" err="1" smtClean="0"/>
              <a:t>published</a:t>
            </a:r>
            <a:endParaRPr lang="it-IT" dirty="0" smtClean="0"/>
          </a:p>
          <a:p>
            <a:r>
              <a:rPr lang="it-IT" dirty="0" smtClean="0"/>
              <a:t>Misure delle reazioni </a:t>
            </a:r>
            <a:r>
              <a:rPr lang="it-IT" baseline="30000" dirty="0" smtClean="0"/>
              <a:t>20</a:t>
            </a:r>
            <a:r>
              <a:rPr lang="it-IT" dirty="0" smtClean="0"/>
              <a:t>Ne(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21</a:t>
            </a:r>
            <a:r>
              <a:rPr lang="it-IT" dirty="0" smtClean="0"/>
              <a:t>Na e </a:t>
            </a:r>
            <a:r>
              <a:rPr lang="it-IT" baseline="30000" dirty="0" smtClean="0"/>
              <a:t>17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18</a:t>
            </a:r>
            <a:r>
              <a:rPr lang="it-IT" dirty="0" smtClean="0"/>
              <a:t>F in corso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90600" y="517525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/>
              <a:t>Risultati recenti e misure in corso</a:t>
            </a:r>
            <a:endParaRPr lang="it-IT" b="1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493335" y="1831065"/>
            <a:ext cx="497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LoI</a:t>
            </a:r>
            <a:r>
              <a:rPr lang="it-IT" dirty="0" smtClean="0"/>
              <a:t> sottomessa per </a:t>
            </a:r>
            <a:r>
              <a:rPr lang="it-IT" dirty="0"/>
              <a:t>r</a:t>
            </a:r>
            <a:r>
              <a:rPr lang="it-IT" dirty="0" smtClean="0"/>
              <a:t>ichiesta </a:t>
            </a:r>
            <a:r>
              <a:rPr lang="it-IT" dirty="0"/>
              <a:t>estensione programma scientifico </a:t>
            </a:r>
            <a:r>
              <a:rPr lang="it-IT" dirty="0" smtClean="0"/>
              <a:t>che include diverse misure. LUNA </a:t>
            </a:r>
            <a:r>
              <a:rPr lang="it-IT" dirty="0" err="1" smtClean="0"/>
              <a:t>Ba</a:t>
            </a:r>
            <a:r>
              <a:rPr lang="it-IT" dirty="0" smtClean="0"/>
              <a:t> parteciperà attivamente al </a:t>
            </a:r>
            <a:r>
              <a:rPr lang="it-IT" dirty="0" err="1"/>
              <a:t>w</a:t>
            </a:r>
            <a:r>
              <a:rPr lang="it-IT" dirty="0" err="1" smtClean="0"/>
              <a:t>orking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 della </a:t>
            </a:r>
            <a:r>
              <a:rPr lang="it-IT" baseline="30000" dirty="0" smtClean="0"/>
              <a:t>16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17</a:t>
            </a:r>
            <a:r>
              <a:rPr lang="it-IT" dirty="0" smtClean="0"/>
              <a:t>F </a:t>
            </a:r>
          </a:p>
          <a:p>
            <a:r>
              <a:rPr lang="it-IT" dirty="0" smtClean="0"/>
              <a:t>Installazione della nuova </a:t>
            </a:r>
            <a:r>
              <a:rPr lang="it-IT" dirty="0" err="1" smtClean="0"/>
              <a:t>facility</a:t>
            </a:r>
            <a:r>
              <a:rPr lang="it-IT" dirty="0" smtClean="0"/>
              <a:t> LUNA MV e test con il fascio tramite misura della </a:t>
            </a:r>
            <a:r>
              <a:rPr lang="it-IT" baseline="30000" dirty="0" smtClean="0"/>
              <a:t>14</a:t>
            </a:r>
            <a:r>
              <a:rPr lang="it-IT" dirty="0" smtClean="0"/>
              <a:t>N(</a:t>
            </a:r>
            <a:r>
              <a:rPr lang="it-IT" dirty="0" err="1" smtClean="0"/>
              <a:t>p,</a:t>
            </a:r>
            <a:r>
              <a:rPr lang="it-IT" dirty="0" err="1" smtClean="0">
                <a:latin typeface="Symbol" charset="2"/>
                <a:ea typeface="Symbol" charset="2"/>
                <a:cs typeface="Symbol" charset="2"/>
              </a:rPr>
              <a:t>g</a:t>
            </a:r>
            <a:r>
              <a:rPr lang="it-IT" dirty="0" smtClean="0"/>
              <a:t>)</a:t>
            </a:r>
            <a:r>
              <a:rPr lang="it-IT" baseline="30000" dirty="0" smtClean="0"/>
              <a:t>15</a:t>
            </a:r>
            <a:r>
              <a:rPr lang="it-IT" dirty="0" smtClean="0"/>
              <a:t>O prima del progetto scientifico vero e proprio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2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Richiesta preventivi 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80278"/>
              </p:ext>
            </p:extLst>
          </p:nvPr>
        </p:nvGraphicFramePr>
        <p:xfrm>
          <a:off x="1901371" y="2575196"/>
          <a:ext cx="8128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Consumo*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15</a:t>
                      </a:r>
                      <a:r>
                        <a:rPr lang="it-IT" sz="2400" baseline="0" dirty="0" smtClean="0"/>
                        <a:t> </a:t>
                      </a:r>
                      <a:r>
                        <a:rPr lang="it-IT" sz="2400" baseline="0" dirty="0" err="1" smtClean="0"/>
                        <a:t>kEuro</a:t>
                      </a:r>
                      <a:endParaRPr lang="it-IT" sz="2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Trasporti 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 </a:t>
                      </a:r>
                      <a:r>
                        <a:rPr lang="it-IT" sz="2400" dirty="0" err="1" smtClean="0"/>
                        <a:t>kEuro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Inventario**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3 </a:t>
                      </a:r>
                      <a:r>
                        <a:rPr lang="it-IT" sz="2400" dirty="0" err="1" smtClean="0"/>
                        <a:t>kEuro</a:t>
                      </a:r>
                      <a:endParaRPr lang="it-IT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Missioni</a:t>
                      </a:r>
                      <a:r>
                        <a:rPr lang="it-IT" sz="2400" baseline="0" dirty="0" smtClean="0"/>
                        <a:t> e meeting di collaborazione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19 </a:t>
                      </a:r>
                      <a:r>
                        <a:rPr lang="it-IT" sz="2400" dirty="0" err="1" smtClean="0"/>
                        <a:t>kEuro</a:t>
                      </a:r>
                      <a:r>
                        <a:rPr lang="it-IT" sz="2400" dirty="0" smtClean="0"/>
                        <a:t> circa (di cui</a:t>
                      </a:r>
                      <a:r>
                        <a:rPr lang="it-IT" sz="2400" baseline="0" dirty="0" smtClean="0"/>
                        <a:t> 13 settimane/uomo ai LNGS)</a:t>
                      </a:r>
                      <a:endParaRPr lang="it-IT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404258" y="5159828"/>
            <a:ext cx="10384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* 12k:  tantalio per i bersagli necessari a tutte le misure della linea solida di LUNA 400 </a:t>
            </a:r>
          </a:p>
          <a:p>
            <a:r>
              <a:rPr lang="it-IT" dirty="0" smtClean="0"/>
              <a:t>*3k :  isotopi di 13C arricchito al 99% per test di produzione target  per la misura della 13C(</a:t>
            </a:r>
            <a:r>
              <a:rPr lang="it-IT" dirty="0" err="1" smtClean="0"/>
              <a:t>a,n</a:t>
            </a:r>
            <a:r>
              <a:rPr lang="it-IT" dirty="0" smtClean="0"/>
              <a:t>) ad alta energia a LUNA MV </a:t>
            </a:r>
          </a:p>
          <a:p>
            <a:r>
              <a:rPr lang="it-IT" dirty="0" smtClean="0"/>
              <a:t>** amplificatore per misure di precisione a basso rate e ad alto rapporto segnale rumore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1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RICHIESTA SERVIZI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 </a:t>
            </a:r>
            <a:r>
              <a:rPr lang="it-IT" dirty="0" smtClean="0"/>
              <a:t>mese/uomo per officina meccanica </a:t>
            </a:r>
            <a:r>
              <a:rPr lang="it-IT" dirty="0" smtClean="0"/>
              <a:t>:progettazione</a:t>
            </a:r>
            <a:r>
              <a:rPr lang="it-IT" dirty="0" smtClean="0"/>
              <a:t>, costruzione e installazione ai </a:t>
            </a:r>
            <a:r>
              <a:rPr lang="it-IT" dirty="0" smtClean="0"/>
              <a:t>LNGS del setup per la misura di distribuzione angolare </a:t>
            </a:r>
            <a:r>
              <a:rPr lang="it-IT" dirty="0"/>
              <a:t>della </a:t>
            </a:r>
            <a:r>
              <a:rPr lang="it-IT" baseline="30000" dirty="0" smtClean="0"/>
              <a:t>16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17</a:t>
            </a:r>
            <a:r>
              <a:rPr lang="it-IT" dirty="0" smtClean="0"/>
              <a:t>F </a:t>
            </a:r>
          </a:p>
          <a:p>
            <a:r>
              <a:rPr lang="it-IT" dirty="0" smtClean="0"/>
              <a:t>1 </a:t>
            </a:r>
            <a:r>
              <a:rPr lang="it-IT" dirty="0" smtClean="0"/>
              <a:t>mese/uomo per officina elettronica per sviluppo di elettronica necessaria a misura di eventi rari legata </a:t>
            </a:r>
            <a:r>
              <a:rPr lang="it-IT" dirty="0" smtClean="0"/>
              <a:t>alla complementare misura di attivazione della </a:t>
            </a:r>
            <a:r>
              <a:rPr lang="it-IT" baseline="30000" dirty="0" smtClean="0"/>
              <a:t>16</a:t>
            </a:r>
            <a:r>
              <a:rPr lang="it-IT" dirty="0" smtClean="0"/>
              <a:t>O(</a:t>
            </a:r>
            <a:r>
              <a:rPr lang="it-IT" dirty="0" err="1" smtClean="0"/>
              <a:t>p,g</a:t>
            </a:r>
            <a:r>
              <a:rPr lang="it-IT" dirty="0" smtClean="0"/>
              <a:t>)</a:t>
            </a:r>
            <a:r>
              <a:rPr lang="it-IT" baseline="30000" dirty="0" smtClean="0"/>
              <a:t>17</a:t>
            </a:r>
            <a:r>
              <a:rPr lang="it-IT" dirty="0" smtClean="0"/>
              <a:t>F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37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244</Words>
  <Application>Microsoft Macintosh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Symbol</vt:lpstr>
      <vt:lpstr>Arial</vt:lpstr>
      <vt:lpstr>Tema di Office</vt:lpstr>
      <vt:lpstr>Presentazione di PowerPoint</vt:lpstr>
      <vt:lpstr>Prospettive per il 2022</vt:lpstr>
      <vt:lpstr>Richiesta preventivi </vt:lpstr>
      <vt:lpstr>RICHIESTA SERVIZI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25</cp:revision>
  <dcterms:created xsi:type="dcterms:W3CDTF">2021-06-29T11:12:12Z</dcterms:created>
  <dcterms:modified xsi:type="dcterms:W3CDTF">2021-07-10T13:43:02Z</dcterms:modified>
</cp:coreProperties>
</file>