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3" r:id="rId3"/>
    <p:sldId id="325" r:id="rId4"/>
    <p:sldId id="324" r:id="rId5"/>
    <p:sldId id="326" r:id="rId6"/>
    <p:sldId id="327" r:id="rId7"/>
    <p:sldId id="328" r:id="rId8"/>
    <p:sldId id="329" r:id="rId9"/>
    <p:sldId id="330" r:id="rId10"/>
    <p:sldId id="318" r:id="rId11"/>
    <p:sldId id="322" r:id="rId12"/>
  </p:sldIdLst>
  <p:sldSz cx="9144000" cy="54229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512" y="-88"/>
      </p:cViewPr>
      <p:guideLst>
        <p:guide orient="horz" pos="17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F5B3D-B0C4-254C-A135-16EB6D5BA27C}" type="datetimeFigureOut">
              <a:rPr lang="it-IT" smtClean="0"/>
              <a:t>07/07/21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C474-F1DA-594D-AD19-0FA9394946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677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DE87D-B25F-FC49-B4FF-BC9D52C4D7D8}" type="datetimeFigureOut">
              <a:rPr lang="it-IT" smtClean="0"/>
              <a:t>07/07/21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825C2-6256-9449-B688-09A1F847C2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224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684614"/>
            <a:ext cx="7772400" cy="11624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72977"/>
            <a:ext cx="6400800" cy="13858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Bari / EIC_NET / 12.7.2022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  <p:pic>
        <p:nvPicPr>
          <p:cNvPr id="7" name="Immagine 6" descr="EIC-logo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00" y="110236"/>
            <a:ext cx="1033780" cy="1012017"/>
          </a:xfrm>
          <a:prstGeom prst="rect">
            <a:avLst/>
          </a:prstGeom>
        </p:spPr>
      </p:pic>
      <p:pic>
        <p:nvPicPr>
          <p:cNvPr id="8" name="Immagine 7" descr="5_BARI_LOGO_ORIZZONTAL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"/>
          <a:stretch/>
        </p:blipFill>
        <p:spPr>
          <a:xfrm>
            <a:off x="48682" y="36148"/>
            <a:ext cx="1911343" cy="4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5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Bari / EIC_NET / 12.7.2022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6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17168"/>
            <a:ext cx="2057400" cy="462703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17168"/>
            <a:ext cx="6019800" cy="462703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Bari / EIC_NET / 12.7.2022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50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Bari / EIC_NET / 12.7.2022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39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484716"/>
            <a:ext cx="7772400" cy="10770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298457"/>
            <a:ext cx="7772400" cy="11862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Bari / EIC_NET / 12.7.2022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2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Bari / EIC_NET / 12.7.2022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0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13876"/>
            <a:ext cx="4040188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719762"/>
            <a:ext cx="4040188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213876"/>
            <a:ext cx="4041775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719762"/>
            <a:ext cx="4041775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Bari / EIC_NET / 12.7.2022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7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Bari / EIC_NET / 12.7.2022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40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Bari / EIC_NET / 12.7.2022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5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15912"/>
            <a:ext cx="3008313" cy="9188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15912"/>
            <a:ext cx="5111750" cy="46282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134792"/>
            <a:ext cx="3008313" cy="37094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Bari / EIC_NET / 12.7.2022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95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796030"/>
            <a:ext cx="5486400" cy="448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84546"/>
            <a:ext cx="5486400" cy="3253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244173"/>
            <a:ext cx="5486400" cy="636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CdS Bari / EIC_NET / 12.7.2022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65344"/>
            <a:ext cx="8229600" cy="357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5026225"/>
            <a:ext cx="2133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5026225"/>
            <a:ext cx="2895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CdS Bari / EIC_NET / 12.7.2022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026225"/>
            <a:ext cx="2133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2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bnl.gov/newsroom/news.php?a=118765" TargetMode="Externa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l.gov/ec/files/EIC_CDR_Final.pdf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rxiv.org/abs/2103.054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bnl.gov/eic/EOI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bnl.gov/eic/CFC.php" TargetMode="Externa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sites.temple.edu/eicatip6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6435" y="3379758"/>
            <a:ext cx="6400800" cy="1050762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>
                <a:latin typeface="Arial"/>
                <a:cs typeface="Arial"/>
              </a:rPr>
              <a:t>Domenico Elia</a:t>
            </a:r>
          </a:p>
          <a:p>
            <a:endParaRPr lang="it-IT" dirty="0" smtClean="0">
              <a:latin typeface="Arial"/>
              <a:cs typeface="Arial"/>
            </a:endParaRPr>
          </a:p>
          <a:p>
            <a:r>
              <a:rPr lang="it-IT" sz="3800" dirty="0" smtClean="0">
                <a:latin typeface="Arial"/>
                <a:cs typeface="Arial"/>
              </a:rPr>
              <a:t>per Consiglio </a:t>
            </a:r>
            <a:r>
              <a:rPr lang="it-IT" sz="3800" dirty="0" smtClean="0">
                <a:latin typeface="Arial"/>
                <a:cs typeface="Arial"/>
              </a:rPr>
              <a:t>di Sezione Bari 12.7.2021</a:t>
            </a:r>
            <a:endParaRPr lang="it-IT" sz="3800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677869"/>
            <a:ext cx="8111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  <a:latin typeface="Arial"/>
                <a:cs typeface="Arial"/>
              </a:rPr>
              <a:t>EIC_NET </a:t>
            </a:r>
            <a:endParaRPr lang="it-IT" sz="4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it-IT" sz="2800" dirty="0" smtClean="0">
                <a:latin typeface="Arial"/>
                <a:cs typeface="Arial"/>
              </a:rPr>
              <a:t>aggiornamento stato progetto EIC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 smtClean="0">
                <a:solidFill>
                  <a:srgbClr val="000000"/>
                </a:solidFill>
                <a:latin typeface="Arial"/>
                <a:cs typeface="Arial"/>
              </a:rPr>
              <a:t>attività 2020 e 2021-22</a:t>
            </a:r>
          </a:p>
          <a:p>
            <a:pPr marL="457200" indent="-457200">
              <a:buFont typeface="Arial"/>
              <a:buChar char="•"/>
            </a:pPr>
            <a:r>
              <a:rPr lang="it-IT" sz="2800" dirty="0" smtClean="0">
                <a:solidFill>
                  <a:srgbClr val="000000"/>
                </a:solidFill>
                <a:latin typeface="Arial"/>
                <a:cs typeface="Arial"/>
              </a:rPr>
              <a:t>percentuali e richieste 2022  </a:t>
            </a:r>
          </a:p>
        </p:txBody>
      </p:sp>
    </p:spTree>
    <p:extLst>
      <p:ext uri="{BB962C8B-B14F-4D97-AF65-F5344CB8AC3E}">
        <p14:creationId xmlns:p14="http://schemas.microsoft.com/office/powerpoint/2010/main" val="300683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Bari / EIC_NET / 12.7.2022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10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/>
                <a:cs typeface="Arial"/>
              </a:rPr>
              <a:t>P</a:t>
            </a:r>
            <a:r>
              <a:rPr lang="it-IT" sz="3200" dirty="0" smtClean="0">
                <a:latin typeface="Arial"/>
                <a:cs typeface="Arial"/>
              </a:rPr>
              <a:t>ercentuali e richieste 2022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174562"/>
            <a:ext cx="8229600" cy="382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Anagrafica EIC_NET BA:</a:t>
            </a:r>
          </a:p>
          <a:p>
            <a:pPr marL="285750" lvl="0" indent="-285750">
              <a:lnSpc>
                <a:spcPct val="140000"/>
              </a:lnSpc>
              <a:buFont typeface="Arial"/>
              <a:buChar char="•"/>
            </a:pP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G. Cicala 			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%					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20%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endParaRPr lang="it-IT"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D. Colella		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	 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 				10%</a:t>
            </a:r>
          </a:p>
          <a:p>
            <a:pPr marL="285750" lvl="0" indent="-285750">
              <a:buFont typeface="Arial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. Elia 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(RL)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		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	25%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					</a:t>
            </a:r>
            <a:r>
              <a:rPr lang="it-IT" sz="1600" dirty="0" smtClean="0">
                <a:latin typeface="Arial"/>
                <a:cs typeface="Arial"/>
              </a:rPr>
              <a:t>25%</a:t>
            </a:r>
            <a:endParaRPr lang="it-IT" sz="1600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T. </a:t>
            </a:r>
            <a:r>
              <a:rPr lang="it-IT" sz="1600" dirty="0" err="1">
                <a:solidFill>
                  <a:srgbClr val="000000"/>
                </a:solidFill>
                <a:latin typeface="Arial"/>
                <a:cs typeface="Arial"/>
              </a:rPr>
              <a:t>Ligonzo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 		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	20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% 				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20%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		</a:t>
            </a:r>
          </a:p>
          <a:p>
            <a:pPr marL="285750" lvl="0" indent="-285750">
              <a:buFont typeface="Arial"/>
              <a:buChar char="•"/>
            </a:pP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A. </a:t>
            </a:r>
            <a:r>
              <a:rPr lang="it-IT" sz="1600" dirty="0" err="1">
                <a:solidFill>
                  <a:srgbClr val="000000"/>
                </a:solidFill>
                <a:latin typeface="Arial"/>
                <a:cs typeface="Arial"/>
              </a:rPr>
              <a:t>Mastroserio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		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					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20%</a:t>
            </a:r>
            <a:endParaRPr lang="it-IT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E. Nappi 			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%					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0% (+10%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AIDAInnova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it-IT"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C. Pastore			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  5%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					  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5%</a:t>
            </a:r>
            <a:endParaRPr lang="it-IT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it-IT" sz="1600" dirty="0" err="1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. Perrino 		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	20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%					20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  <a:p>
            <a:pPr marL="285750" lvl="0" indent="-285750">
              <a:buFont typeface="Arial"/>
              <a:buChar char="•"/>
            </a:pP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S.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Shyam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		  			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         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10%</a:t>
            </a:r>
            <a:endParaRPr lang="it-IT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A. Valentini		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	20%				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20%		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		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G. Volpe 			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</a:rPr>
              <a:t>%					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20% (+10% </a:t>
            </a:r>
            <a:r>
              <a:rPr lang="it-IT" sz="1600" dirty="0" err="1">
                <a:solidFill>
                  <a:srgbClr val="FF0000"/>
                </a:solidFill>
                <a:latin typeface="Arial"/>
                <a:cs typeface="Arial"/>
              </a:rPr>
              <a:t>AIDAInnova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it-IT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/>
            <a:endParaRPr lang="it-IT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/>
            <a:r>
              <a:rPr lang="it-IT" dirty="0">
                <a:solidFill>
                  <a:prstClr val="black"/>
                </a:solidFill>
                <a:latin typeface="Arial"/>
                <a:cs typeface="Arial"/>
              </a:rPr>
              <a:t>					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</a:rPr>
              <a:t>FTE 2021: 1.7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	FTE 2022: 1.9 (+ 0.2) = 2.1</a:t>
            </a:r>
            <a:endParaRPr lang="it-IT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43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Bari / EIC_NET / 12.7.2022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11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/>
                <a:cs typeface="Arial"/>
              </a:rPr>
              <a:t>P</a:t>
            </a:r>
            <a:r>
              <a:rPr lang="it-IT" sz="3200" dirty="0" smtClean="0">
                <a:latin typeface="Arial"/>
                <a:cs typeface="Arial"/>
              </a:rPr>
              <a:t>ercentuali e richieste 2022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7199" y="1174562"/>
            <a:ext cx="8550104" cy="387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Richieste EIC_NET BA:</a:t>
            </a:r>
          </a:p>
          <a:p>
            <a:pPr marL="285750" indent="-285750">
              <a:lnSpc>
                <a:spcPct val="14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MISSIONI: 14 k€ 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(*)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riunioni EICUG (x 2 </a:t>
            </a:r>
            <a:r>
              <a:rPr lang="it-IT" sz="1600" dirty="0" err="1" smtClean="0">
                <a:latin typeface="Arial"/>
                <a:cs typeface="Arial"/>
              </a:rPr>
              <a:t>pers</a:t>
            </a:r>
            <a:r>
              <a:rPr lang="it-IT" sz="1600" dirty="0" smtClean="0">
                <a:latin typeface="Arial"/>
                <a:cs typeface="Arial"/>
              </a:rPr>
              <a:t>, in EU), in </a:t>
            </a:r>
            <a:r>
              <a:rPr lang="it-IT" sz="1600" dirty="0">
                <a:latin typeface="Arial"/>
                <a:cs typeface="Arial"/>
              </a:rPr>
              <a:t>USA e </a:t>
            </a:r>
            <a:r>
              <a:rPr lang="it-IT" sz="1600" dirty="0" smtClean="0">
                <a:latin typeface="Arial"/>
                <a:cs typeface="Arial"/>
              </a:rPr>
              <a:t>networking </a:t>
            </a:r>
            <a:r>
              <a:rPr lang="it-IT" sz="1600" dirty="0">
                <a:latin typeface="Arial"/>
                <a:cs typeface="Arial"/>
              </a:rPr>
              <a:t>internazionale: </a:t>
            </a:r>
            <a:r>
              <a:rPr lang="it-IT" sz="1600" dirty="0" smtClean="0">
                <a:latin typeface="Arial"/>
                <a:cs typeface="Arial"/>
              </a:rPr>
              <a:t>7 </a:t>
            </a:r>
            <a:r>
              <a:rPr lang="it-IT" sz="1600" dirty="0">
                <a:latin typeface="Arial"/>
                <a:cs typeface="Arial"/>
              </a:rPr>
              <a:t>k€ </a:t>
            </a:r>
            <a:endParaRPr lang="it-IT" sz="1600" dirty="0" smtClean="0"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giornata </a:t>
            </a:r>
            <a:r>
              <a:rPr lang="it-IT" sz="1600" dirty="0" err="1" smtClean="0">
                <a:latin typeface="Arial"/>
                <a:cs typeface="Arial"/>
              </a:rPr>
              <a:t>naz</a:t>
            </a:r>
            <a:r>
              <a:rPr lang="it-IT" sz="1600" dirty="0" smtClean="0">
                <a:latin typeface="Arial"/>
                <a:cs typeface="Arial"/>
              </a:rPr>
              <a:t>. EIC_NET (x 3 </a:t>
            </a:r>
            <a:r>
              <a:rPr lang="it-IT" sz="1600" dirty="0" err="1" smtClean="0">
                <a:latin typeface="Arial"/>
                <a:cs typeface="Arial"/>
              </a:rPr>
              <a:t>pers</a:t>
            </a:r>
            <a:r>
              <a:rPr lang="it-IT" sz="1600" dirty="0" smtClean="0">
                <a:latin typeface="Arial"/>
                <a:cs typeface="Arial"/>
              </a:rPr>
              <a:t>) + attività simulazione MC e fisica: </a:t>
            </a:r>
            <a:r>
              <a:rPr lang="it-IT" sz="1600" dirty="0">
                <a:latin typeface="Arial"/>
                <a:cs typeface="Arial"/>
              </a:rPr>
              <a:t>3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</a:rPr>
              <a:t>k€ </a:t>
            </a:r>
            <a:endParaRPr lang="it-IT" sz="1600" dirty="0" smtClean="0"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contatti attività R&amp;D </a:t>
            </a:r>
            <a:r>
              <a:rPr lang="it-IT" sz="1600" dirty="0" err="1" smtClean="0">
                <a:latin typeface="Arial"/>
                <a:cs typeface="Arial"/>
              </a:rPr>
              <a:t>vertexing</a:t>
            </a:r>
            <a:r>
              <a:rPr lang="it-IT" sz="1600" dirty="0" smtClean="0">
                <a:latin typeface="Arial"/>
                <a:cs typeface="Arial"/>
              </a:rPr>
              <a:t>, PID e </a:t>
            </a:r>
            <a:r>
              <a:rPr lang="it-IT" sz="1600" dirty="0" err="1" smtClean="0">
                <a:latin typeface="Arial"/>
                <a:cs typeface="Arial"/>
              </a:rPr>
              <a:t>fotorivelatori</a:t>
            </a:r>
            <a:r>
              <a:rPr lang="it-IT" sz="1600" dirty="0" smtClean="0">
                <a:latin typeface="Arial"/>
                <a:cs typeface="Arial"/>
              </a:rPr>
              <a:t> MPGD: </a:t>
            </a:r>
            <a:r>
              <a:rPr lang="it-IT" sz="1600" dirty="0">
                <a:latin typeface="Arial"/>
                <a:cs typeface="Arial"/>
              </a:rPr>
              <a:t>4</a:t>
            </a:r>
            <a:r>
              <a:rPr lang="it-IT" sz="1600" dirty="0" smtClean="0">
                <a:latin typeface="Arial"/>
                <a:cs typeface="Arial"/>
              </a:rPr>
              <a:t> k€ </a:t>
            </a:r>
          </a:p>
          <a:p>
            <a:pPr marL="285750" indent="-285750">
              <a:lnSpc>
                <a:spcPct val="13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CONSUMO: 2 k€</a:t>
            </a:r>
            <a:endParaRPr lang="it-IT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attività 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R&amp;D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PID (test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aerogel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al CERN con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LHCb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): 2 k€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attività 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R&amp;D </a:t>
            </a:r>
            <a:r>
              <a:rPr lang="it-IT" sz="1600" dirty="0" err="1">
                <a:solidFill>
                  <a:prstClr val="black"/>
                </a:solidFill>
                <a:latin typeface="Arial"/>
                <a:cs typeface="Arial"/>
              </a:rPr>
              <a:t>Vertexing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nessuna richiesta EIC_NET, compresa in richiesta ALICE</a:t>
            </a:r>
          </a:p>
          <a:p>
            <a:pPr marL="285750" indent="-285750">
              <a:lnSpc>
                <a:spcPct val="20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SERVIZI SEZIONE:</a:t>
            </a:r>
            <a:endParaRPr lang="it-IT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nessuna richiesta specifica, esigenze ricomprese in sinergie con ALICE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endParaRPr lang="it-IT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00"/>
              </a:spcBef>
            </a:pP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(*) a breve definiremo con RN se e quanto di questo mettere su tasca indivisa</a:t>
            </a:r>
            <a:endParaRPr lang="it-IT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4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Bari / EIC_NET / 12.7.2022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2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Stato progetto EIC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174562"/>
            <a:ext cx="8229600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Electron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Ion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Collider in US: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project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lead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by BNL in </a:t>
            </a:r>
            <a:r>
              <a:rPr lang="it-IT" sz="2000" dirty="0" err="1" smtClean="0">
                <a:solidFill>
                  <a:srgbClr val="0000FF"/>
                </a:solidFill>
                <a:latin typeface="Arial"/>
                <a:cs typeface="Arial"/>
              </a:rPr>
              <a:t>collaboration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with JLAB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it-IT" sz="2000" dirty="0" smtClean="0">
                <a:latin typeface="Arial"/>
                <a:cs typeface="Arial"/>
              </a:rPr>
              <a:t>design </a:t>
            </a:r>
            <a:r>
              <a:rPr lang="it-IT" sz="2000" dirty="0" err="1" smtClean="0">
                <a:latin typeface="Arial"/>
                <a:cs typeface="Arial"/>
              </a:rPr>
              <a:t>according</a:t>
            </a:r>
            <a:r>
              <a:rPr lang="it-IT" sz="2000" dirty="0" smtClean="0">
                <a:latin typeface="Arial"/>
                <a:cs typeface="Arial"/>
              </a:rPr>
              <a:t> to NSAC/NAS </a:t>
            </a:r>
            <a:r>
              <a:rPr lang="it-IT" sz="2000" dirty="0" err="1" smtClean="0">
                <a:latin typeface="Arial"/>
                <a:cs typeface="Arial"/>
              </a:rPr>
              <a:t>requirements</a:t>
            </a:r>
            <a:r>
              <a:rPr lang="it-IT" sz="2000" dirty="0" smtClean="0">
                <a:latin typeface="Arial"/>
                <a:cs typeface="Arial"/>
              </a:rPr>
              <a:t>:</a:t>
            </a:r>
            <a:endParaRPr lang="it-IT" sz="2000" dirty="0">
              <a:latin typeface="Arial"/>
              <a:cs typeface="Arial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0489A88F-6B2A-B348-9BC3-C54EDC414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799" y="1346199"/>
            <a:ext cx="3124201" cy="377507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4B6F6CC-FCDC-4E92-8539-5242A7286E37}"/>
              </a:ext>
            </a:extLst>
          </p:cNvPr>
          <p:cNvSpPr txBox="1">
            <a:spLocks/>
          </p:cNvSpPr>
          <p:nvPr/>
        </p:nvSpPr>
        <p:spPr>
          <a:xfrm>
            <a:off x="977900" y="2746223"/>
            <a:ext cx="4495800" cy="1952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Center of Mass Energies    	20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GeV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– 141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GeV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Maximum Luminosity	10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34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cm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-2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-1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Hadron Beam Polarization	80%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Electron Beam Polarization	80%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Ion Species Range		p to Uranium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Number of interaction regions	up to two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905498" y="3037565"/>
            <a:ext cx="58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IP8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936317" y="3729741"/>
            <a:ext cx="58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IP6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25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Bari / EIC_NET / 12.7.2022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3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Stato progetto EIC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7199" y="117456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Reference schedule for the EIC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project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16" y="1656592"/>
            <a:ext cx="7725863" cy="33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8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Bari / EIC_NET / 12.7.2022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4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Stato progetto EIC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7199" y="1174562"/>
            <a:ext cx="8550104" cy="342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Processo di approvazione:</a:t>
            </a:r>
          </a:p>
          <a:p>
            <a:pPr marL="285750" indent="-285750">
              <a:lnSpc>
                <a:spcPct val="14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CD-0 (</a:t>
            </a:r>
            <a:r>
              <a:rPr lang="it-IT" dirty="0" err="1" smtClean="0">
                <a:solidFill>
                  <a:srgbClr val="0000FF"/>
                </a:solidFill>
                <a:latin typeface="Arial"/>
                <a:cs typeface="Arial"/>
              </a:rPr>
              <a:t>December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 19, 2019): 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approvazione iniziale progetto e motivazioni scientifiche    </a:t>
            </a:r>
          </a:p>
          <a:p>
            <a:pPr marL="285750" indent="-285750">
              <a:lnSpc>
                <a:spcPct val="13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Site </a:t>
            </a:r>
            <a:r>
              <a:rPr lang="it-IT" dirty="0" err="1" smtClean="0">
                <a:solidFill>
                  <a:srgbClr val="0000FF"/>
                </a:solidFill>
                <a:latin typeface="Arial"/>
                <a:cs typeface="Arial"/>
              </a:rPr>
              <a:t>selection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 (</a:t>
            </a:r>
            <a:r>
              <a:rPr lang="it-IT" dirty="0" err="1" smtClean="0">
                <a:solidFill>
                  <a:srgbClr val="0000FF"/>
                </a:solidFill>
                <a:latin typeface="Arial"/>
                <a:cs typeface="Arial"/>
              </a:rPr>
              <a:t>January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 9, 2020):</a:t>
            </a:r>
            <a:endParaRPr lang="it-IT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scelto BNL come sito, progetto gestito da BNL e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Jlab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come partner</a:t>
            </a:r>
          </a:p>
          <a:p>
            <a:pPr marL="285750" indent="-285750">
              <a:lnSpc>
                <a:spcPct val="13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CD-1 (</a:t>
            </a:r>
            <a:r>
              <a:rPr lang="it-IT" dirty="0" err="1" smtClean="0">
                <a:solidFill>
                  <a:srgbClr val="0000FF"/>
                </a:solidFill>
                <a:latin typeface="Arial"/>
                <a:cs typeface="Arial"/>
              </a:rPr>
              <a:t>June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 28, 2021):</a:t>
            </a:r>
            <a:endParaRPr lang="it-IT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progetto maturo per la fase 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design</a:t>
            </a:r>
          </a:p>
          <a:p>
            <a:pPr lvl="1">
              <a:spcBef>
                <a:spcPts val="100"/>
              </a:spcBef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  <a:hlinkClick r:id="rId2"/>
              </a:rPr>
              <a:t>https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  <a:hlinkClick r:id="rId2"/>
              </a:rPr>
              <a:t>://www.bnl.gov/newsroom/news.php?a=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  <a:hlinkClick r:id="rId2"/>
              </a:rPr>
              <a:t>118765</a:t>
            </a:r>
            <a:endParaRPr lang="it-IT" sz="1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spcBef>
                <a:spcPts val="100"/>
              </a:spcBef>
            </a:pPr>
            <a:endParaRPr lang="it-IT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00"/>
              </a:spcBef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Passaggi successivi (CD-2 e 3) attesi nel 2023.</a:t>
            </a:r>
          </a:p>
          <a:p>
            <a:pPr lvl="1">
              <a:spcBef>
                <a:spcPts val="100"/>
              </a:spcBef>
            </a:pPr>
            <a:endParaRPr lang="it-IT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" name="Immagine 1" descr="Schermata 2021-07-07 alle 09.41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0" y="2993222"/>
            <a:ext cx="3270250" cy="23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Bari / EIC_NET / 12.7.2022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5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Attività nel 2020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7199" y="1174562"/>
            <a:ext cx="8550104" cy="381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Preparazione Yellow Report EIC:</a:t>
            </a:r>
          </a:p>
          <a:p>
            <a:pPr marL="285750" indent="-285750">
              <a:lnSpc>
                <a:spcPct val="14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redatto e completato a cura di EIC User Group: 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documento oneroso e completo (~900 pagine) ora pubblico:</a:t>
            </a:r>
          </a:p>
          <a:p>
            <a:pPr lvl="1">
              <a:spcBef>
                <a:spcPts val="100"/>
              </a:spcBef>
            </a:pPr>
            <a:r>
              <a:rPr lang="mr-IN" sz="1600" dirty="0">
                <a:latin typeface="Arial"/>
                <a:cs typeface="Arial"/>
                <a:hlinkClick r:id="rId2"/>
              </a:rPr>
              <a:t>https://arxiv.org/abs/</a:t>
            </a:r>
            <a:r>
              <a:rPr lang="mr-IN" sz="1600" dirty="0" smtClean="0">
                <a:latin typeface="Arial"/>
                <a:cs typeface="Arial"/>
                <a:hlinkClick r:id="rId2"/>
              </a:rPr>
              <a:t>2103.05419</a:t>
            </a:r>
            <a:r>
              <a:rPr lang="it-IT" sz="1600" dirty="0" smtClean="0">
                <a:latin typeface="Arial"/>
                <a:cs typeface="Arial"/>
              </a:rPr>
              <a:t>  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a breve sottomissione a rivista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estratto EIC CDR, input fondamentale per l’approvazione CD-1:</a:t>
            </a:r>
          </a:p>
          <a:p>
            <a:pPr lvl="1">
              <a:spcBef>
                <a:spcPts val="100"/>
              </a:spcBef>
            </a:pP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https</a:t>
            </a:r>
            <a:r>
              <a:rPr lang="it-IT" sz="16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://www.bnl.gov/ec/files/</a:t>
            </a:r>
            <a:r>
              <a:rPr lang="it-IT" sz="1600" dirty="0" smtClean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EIC_CDR_Final.pdf</a:t>
            </a: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ontributo INFN:</a:t>
            </a:r>
            <a:endParaRPr lang="it-IT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5 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convener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(su 20) sia su fisica che detectors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b="1" dirty="0" smtClean="0">
                <a:solidFill>
                  <a:srgbClr val="FF0000"/>
                </a:solidFill>
                <a:latin typeface="Arial"/>
                <a:cs typeface="Arial"/>
              </a:rPr>
              <a:t>Bari:</a:t>
            </a: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D. Elia</a:t>
            </a:r>
            <a:r>
              <a:rPr lang="it-IT" sz="1400" dirty="0" smtClean="0">
                <a:solidFill>
                  <a:prstClr val="black"/>
                </a:solidFill>
                <a:latin typeface="Arial"/>
                <a:cs typeface="Arial"/>
              </a:rPr>
              <a:t>: coordinamento </a:t>
            </a:r>
            <a:r>
              <a:rPr lang="it-IT" sz="1400" dirty="0" err="1" smtClean="0">
                <a:solidFill>
                  <a:prstClr val="black"/>
                </a:solidFill>
                <a:latin typeface="Arial"/>
                <a:cs typeface="Arial"/>
              </a:rPr>
              <a:t>Tracking</a:t>
            </a:r>
            <a:r>
              <a:rPr lang="it-IT" sz="1400" dirty="0" smtClean="0">
                <a:solidFill>
                  <a:prstClr val="black"/>
                </a:solidFill>
                <a:latin typeface="Arial"/>
                <a:cs typeface="Arial"/>
              </a:rPr>
              <a:t> WG</a:t>
            </a: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D. Colella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, A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lang="it-IT" sz="1400" dirty="0" err="1">
                <a:solidFill>
                  <a:srgbClr val="FF0000"/>
                </a:solidFill>
                <a:latin typeface="Arial"/>
                <a:cs typeface="Arial"/>
              </a:rPr>
              <a:t>Mastroserio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it-IT" sz="1400" dirty="0" err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Perrino, G. Volpe</a:t>
            </a:r>
            <a:r>
              <a:rPr lang="it-IT" sz="1400" dirty="0" smtClean="0">
                <a:latin typeface="Arial"/>
                <a:cs typeface="Arial"/>
              </a:rPr>
              <a:t>: contributi a </a:t>
            </a:r>
            <a:r>
              <a:rPr lang="it-IT" sz="1400" dirty="0" err="1" smtClean="0">
                <a:latin typeface="Arial"/>
                <a:cs typeface="Arial"/>
              </a:rPr>
              <a:t>Tracking</a:t>
            </a:r>
            <a:r>
              <a:rPr lang="it-IT" sz="1400" dirty="0" smtClean="0">
                <a:latin typeface="Arial"/>
                <a:cs typeface="Arial"/>
              </a:rPr>
              <a:t> e PID </a:t>
            </a:r>
            <a:r>
              <a:rPr lang="it-IT" sz="1400" dirty="0" err="1" smtClean="0">
                <a:latin typeface="Arial"/>
                <a:cs typeface="Arial"/>
              </a:rPr>
              <a:t>WGs</a:t>
            </a:r>
            <a:endParaRPr lang="it-IT" sz="1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57 autori (su 412) </a:t>
            </a:r>
          </a:p>
        </p:txBody>
      </p:sp>
      <p:pic>
        <p:nvPicPr>
          <p:cNvPr id="8" name="Immagine 7" descr="Schermata 2021-03-09 alle 09.26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46580"/>
            <a:ext cx="1333500" cy="170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1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Bari / EIC_NET / 12.7.2022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6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Attività nel 2020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7199" y="1174562"/>
            <a:ext cx="8550104" cy="378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Expression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 of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Interest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prima esplicitazione formale dei possibili contributi ad EIC: 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gestita dal coordinamento del progetto EIC (BNL + </a:t>
            </a:r>
            <a:r>
              <a:rPr lang="it-IT" sz="1600" dirty="0" err="1" smtClean="0">
                <a:latin typeface="Arial"/>
                <a:cs typeface="Arial"/>
              </a:rPr>
              <a:t>Jlab</a:t>
            </a:r>
            <a:r>
              <a:rPr lang="it-IT" sz="1600" dirty="0" smtClean="0">
                <a:latin typeface="Arial"/>
                <a:cs typeface="Arial"/>
              </a:rPr>
              <a:t>) 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proposta in forma “non </a:t>
            </a:r>
            <a:r>
              <a:rPr lang="it-IT" sz="1600" dirty="0" err="1" smtClean="0">
                <a:latin typeface="Arial"/>
                <a:cs typeface="Arial"/>
              </a:rPr>
              <a:t>binding</a:t>
            </a:r>
            <a:r>
              <a:rPr lang="it-IT" sz="1600" dirty="0" smtClean="0">
                <a:latin typeface="Arial"/>
                <a:cs typeface="Arial"/>
              </a:rPr>
              <a:t>”, call a Maggio-Novembre 2020:</a:t>
            </a:r>
          </a:p>
          <a:p>
            <a:pPr lvl="1">
              <a:spcBef>
                <a:spcPts val="100"/>
              </a:spcBef>
            </a:pPr>
            <a:r>
              <a:rPr lang="it-IT" sz="1600" dirty="0">
                <a:latin typeface="Arial"/>
                <a:cs typeface="Arial"/>
                <a:hlinkClick r:id="rId2"/>
              </a:rPr>
              <a:t>https://www.bnl.gov/eic/</a:t>
            </a:r>
            <a:r>
              <a:rPr lang="it-IT" sz="1600" dirty="0" smtClean="0">
                <a:latin typeface="Arial"/>
                <a:cs typeface="Arial"/>
                <a:hlinkClick r:id="rId2"/>
              </a:rPr>
              <a:t>EOI.php</a:t>
            </a:r>
            <a:r>
              <a:rPr lang="it-IT" sz="1600" dirty="0" smtClean="0">
                <a:latin typeface="Arial"/>
                <a:cs typeface="Arial"/>
              </a:rPr>
              <a:t> 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partecipazione oltre 20 tra istituzioni/</a:t>
            </a:r>
            <a:r>
              <a:rPr lang="it-IT" sz="1600" dirty="0" err="1" smtClean="0">
                <a:latin typeface="Arial"/>
                <a:cs typeface="Arial"/>
              </a:rPr>
              <a:t>consortia</a:t>
            </a:r>
            <a:r>
              <a:rPr lang="it-IT" sz="1600" dirty="0" smtClean="0">
                <a:latin typeface="Arial"/>
                <a:cs typeface="Arial"/>
              </a:rPr>
              <a:t>/gruppi in EIC UG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 err="1" smtClean="0">
                <a:solidFill>
                  <a:srgbClr val="0000FF"/>
                </a:solidFill>
                <a:latin typeface="Arial"/>
                <a:cs typeface="Arial"/>
              </a:rPr>
              <a:t>EoI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 INFN:</a:t>
            </a:r>
            <a:endParaRPr lang="it-IT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4 settori di intervento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lang="it-IT" sz="1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PID e </a:t>
            </a:r>
            <a:r>
              <a:rPr lang="it-IT" sz="1400" dirty="0" err="1" smtClean="0">
                <a:solidFill>
                  <a:srgbClr val="FF0000"/>
                </a:solidFill>
                <a:latin typeface="Arial"/>
                <a:cs typeface="Arial"/>
              </a:rPr>
              <a:t>Vertexing</a:t>
            </a:r>
            <a:r>
              <a:rPr lang="it-IT" sz="1400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it-IT" sz="1400" dirty="0" smtClean="0">
                <a:solidFill>
                  <a:prstClr val="black"/>
                </a:solidFill>
                <a:latin typeface="Arial"/>
                <a:cs typeface="Arial"/>
              </a:rPr>
              <a:t>forti sinergie con ALICE)</a:t>
            </a: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Streaming </a:t>
            </a:r>
            <a:r>
              <a:rPr lang="it-IT" sz="1400" dirty="0" err="1" smtClean="0">
                <a:solidFill>
                  <a:srgbClr val="FF0000"/>
                </a:solidFill>
                <a:latin typeface="Arial"/>
                <a:cs typeface="Arial"/>
              </a:rPr>
              <a:t>Readout</a:t>
            </a:r>
            <a:endParaRPr lang="it-IT" sz="1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Software e simulazioni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inclusa proiezione temporale man-</a:t>
            </a:r>
            <a:r>
              <a:rPr lang="it-IT" sz="1600" dirty="0" err="1" smtClean="0">
                <a:solidFill>
                  <a:prstClr val="black"/>
                </a:solidFill>
                <a:latin typeface="Arial"/>
                <a:cs typeface="Arial"/>
              </a:rPr>
              <a:t>power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e impegno finanziario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b="1" dirty="0" smtClean="0">
                <a:solidFill>
                  <a:srgbClr val="FF0000"/>
                </a:solidFill>
                <a:latin typeface="Arial"/>
                <a:cs typeface="Arial"/>
              </a:rPr>
              <a:t>Bari: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 contributo redazione delle parti </a:t>
            </a: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Vertex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e SW/Computing</a:t>
            </a:r>
            <a:endParaRPr lang="it-IT" sz="16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" name="Immagine 1" descr="Schermata 2021-07-07 alle 09.31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41" y="327541"/>
            <a:ext cx="3426176" cy="1206872"/>
          </a:xfrm>
          <a:prstGeom prst="rect">
            <a:avLst/>
          </a:prstGeom>
        </p:spPr>
      </p:pic>
      <p:pic>
        <p:nvPicPr>
          <p:cNvPr id="10" name="Immagine 9" descr="Schermata 2020-12-01 alle 10.34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09" y="2506575"/>
            <a:ext cx="1879694" cy="24567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28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Bari / EIC_NET / 12.7.2022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7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Attività nel 2021-22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7199" y="1174562"/>
            <a:ext cx="8550104" cy="376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Call for detector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proposal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4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raccolta proposte aperta a detector per IP6 e IP8: 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call pubblicata </a:t>
            </a:r>
            <a:r>
              <a:rPr lang="it-IT" sz="1600" dirty="0">
                <a:latin typeface="Arial"/>
                <a:cs typeface="Arial"/>
              </a:rPr>
              <a:t>a Marzo 2021: </a:t>
            </a:r>
            <a:r>
              <a:rPr lang="it-IT" sz="1600" dirty="0">
                <a:latin typeface="Arial"/>
                <a:cs typeface="Arial"/>
                <a:hlinkClick r:id="rId2"/>
              </a:rPr>
              <a:t>https://www.bnl.gov/eic/</a:t>
            </a:r>
            <a:r>
              <a:rPr lang="it-IT" sz="1600" dirty="0" smtClean="0">
                <a:latin typeface="Arial"/>
                <a:cs typeface="Arial"/>
                <a:hlinkClick r:id="rId2"/>
              </a:rPr>
              <a:t>CFC.php</a:t>
            </a:r>
            <a:endParaRPr lang="it-IT" sz="1600" dirty="0" smtClean="0"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scadenza per la consegna proposte: </a:t>
            </a:r>
            <a:r>
              <a:rPr lang="it-IT" sz="1600" dirty="0" err="1" smtClean="0">
                <a:latin typeface="Arial"/>
                <a:cs typeface="Arial"/>
              </a:rPr>
              <a:t>December</a:t>
            </a:r>
            <a:r>
              <a:rPr lang="it-IT" sz="1600" dirty="0" smtClean="0">
                <a:latin typeface="Arial"/>
                <a:cs typeface="Arial"/>
              </a:rPr>
              <a:t> 1, 2021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latin typeface="Arial"/>
                <a:cs typeface="Arial"/>
              </a:rPr>
              <a:t>formazione di proto-collaborazioni:</a:t>
            </a: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400" dirty="0">
                <a:solidFill>
                  <a:srgbClr val="FF0000"/>
                </a:solidFill>
                <a:latin typeface="Arial"/>
                <a:cs typeface="Arial"/>
              </a:rPr>
              <a:t>ATHENA</a:t>
            </a:r>
            <a:r>
              <a:rPr lang="it-IT" sz="1400" dirty="0">
                <a:latin typeface="Arial"/>
                <a:cs typeface="Arial"/>
              </a:rPr>
              <a:t>, per un rivelatore generalista con magnete nuovo da 3 T</a:t>
            </a: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400" dirty="0">
                <a:solidFill>
                  <a:srgbClr val="0000FF"/>
                </a:solidFill>
                <a:latin typeface="Arial"/>
                <a:cs typeface="Arial"/>
              </a:rPr>
              <a:t>ECCE</a:t>
            </a:r>
            <a:r>
              <a:rPr lang="it-IT" sz="1400" dirty="0">
                <a:latin typeface="Arial"/>
                <a:cs typeface="Arial"/>
              </a:rPr>
              <a:t>, per un rivelatore generalista con riuso magnete ex BABAR, ex </a:t>
            </a:r>
            <a:r>
              <a:rPr lang="it-IT" sz="1400" dirty="0" err="1">
                <a:latin typeface="Arial"/>
                <a:cs typeface="Arial"/>
              </a:rPr>
              <a:t>sPHENIX</a:t>
            </a:r>
            <a:endParaRPr lang="it-IT" sz="1400" dirty="0">
              <a:latin typeface="Arial"/>
              <a:cs typeface="Arial"/>
            </a:endParaRP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400" dirty="0">
                <a:solidFill>
                  <a:srgbClr val="0000FF"/>
                </a:solidFill>
                <a:latin typeface="Arial"/>
                <a:cs typeface="Arial"/>
              </a:rPr>
              <a:t>CORE</a:t>
            </a:r>
            <a:r>
              <a:rPr lang="it-IT" sz="1400" dirty="0">
                <a:latin typeface="Arial"/>
                <a:cs typeface="Arial"/>
              </a:rPr>
              <a:t>, per un rivelatore di dimensioni ridotte e costo moderato </a:t>
            </a:r>
            <a:endParaRPr lang="it-IT" sz="1400" dirty="0" smtClean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contributo INFN:</a:t>
            </a:r>
            <a:endParaRPr lang="it-IT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gruppi 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EIC_NET compatti si uniscono alla collaborazione 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ATHENA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 per un rivelatore generalista capace di coprire tutta la fisica EIC nella zona di interazione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IP6</a:t>
            </a:r>
            <a:endParaRPr lang="it-IT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grazie 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al lavoro svolto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nello YR 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e alla robusta </a:t>
            </a:r>
            <a:r>
              <a:rPr lang="it-IT" sz="1600" dirty="0" err="1">
                <a:solidFill>
                  <a:prstClr val="black"/>
                </a:solidFill>
                <a:latin typeface="Arial"/>
                <a:cs typeface="Arial"/>
              </a:rPr>
              <a:t>EoI</a:t>
            </a:r>
            <a:r>
              <a:rPr lang="it-IT" sz="1600" dirty="0">
                <a:solidFill>
                  <a:prstClr val="black"/>
                </a:solidFill>
                <a:latin typeface="Arial"/>
                <a:cs typeface="Arial"/>
              </a:rPr>
              <a:t> INFN, </a:t>
            </a:r>
            <a:r>
              <a:rPr lang="it-IT" sz="1600" dirty="0" smtClean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it-IT" sz="1600" dirty="0">
                <a:solidFill>
                  <a:srgbClr val="FF0000"/>
                </a:solidFill>
                <a:latin typeface="Arial"/>
                <a:cs typeface="Arial"/>
              </a:rPr>
              <a:t>fisici INFN giocano ruoli rilevanti in 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ATHENA</a:t>
            </a:r>
            <a:endParaRPr lang="it-IT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Immagine 2" descr="Schermata 2021-07-07 alle 09.47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79" y="148175"/>
            <a:ext cx="2923289" cy="13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0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Bari / EIC_NET / 12.7.2022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8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Attività nel 2021-22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7199" y="1174562"/>
            <a:ext cx="8550104" cy="4986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Call for detector </a:t>
            </a:r>
            <a:r>
              <a:rPr lang="it-IT" sz="2400" dirty="0" err="1" smtClean="0">
                <a:solidFill>
                  <a:srgbClr val="FF0000"/>
                </a:solidFill>
                <a:latin typeface="Arial"/>
                <a:cs typeface="Arial"/>
              </a:rPr>
              <a:t>proposal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Contributo INFN in ATHENA (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https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://sites.temple.edu/eicatip6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/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):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WG </a:t>
            </a:r>
            <a:r>
              <a:rPr lang="it-IT" dirty="0" err="1" smtClean="0">
                <a:latin typeface="Arial"/>
                <a:cs typeface="Arial"/>
              </a:rPr>
              <a:t>conveners</a:t>
            </a:r>
            <a:r>
              <a:rPr lang="it-IT" dirty="0" smtClean="0">
                <a:latin typeface="Arial"/>
                <a:cs typeface="Arial"/>
              </a:rPr>
              <a:t>:</a:t>
            </a: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600" dirty="0" smtClean="0">
                <a:latin typeface="Arial"/>
                <a:cs typeface="Arial"/>
              </a:rPr>
              <a:t>A. </a:t>
            </a:r>
            <a:r>
              <a:rPr lang="it-IT" sz="1600" dirty="0" err="1" smtClean="0">
                <a:latin typeface="Arial"/>
                <a:cs typeface="Arial"/>
              </a:rPr>
              <a:t>Bressan</a:t>
            </a:r>
            <a:r>
              <a:rPr lang="it-IT" sz="1600" dirty="0" smtClean="0">
                <a:latin typeface="Arial"/>
                <a:cs typeface="Arial"/>
              </a:rPr>
              <a:t> (Trieste): Software and Computing WG</a:t>
            </a: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600" dirty="0" smtClean="0">
                <a:latin typeface="Arial"/>
                <a:cs typeface="Arial"/>
              </a:rPr>
              <a:t>M. Radici (Pavia): Semi-inclusive WG</a:t>
            </a: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600" dirty="0" smtClean="0">
                <a:latin typeface="Arial"/>
                <a:cs typeface="Arial"/>
              </a:rPr>
              <a:t>S. Fazio (Cosenza): </a:t>
            </a:r>
            <a:r>
              <a:rPr lang="it-IT" sz="1600" dirty="0" err="1" smtClean="0">
                <a:latin typeface="Arial"/>
                <a:cs typeface="Arial"/>
              </a:rPr>
              <a:t>Exclusive</a:t>
            </a:r>
            <a:r>
              <a:rPr lang="it-IT" sz="1600" dirty="0" smtClean="0">
                <a:latin typeface="Arial"/>
                <a:cs typeface="Arial"/>
              </a:rPr>
              <a:t>/</a:t>
            </a:r>
            <a:r>
              <a:rPr lang="it-IT" sz="1600" dirty="0" err="1" smtClean="0">
                <a:latin typeface="Arial"/>
                <a:cs typeface="Arial"/>
              </a:rPr>
              <a:t>Tagging</a:t>
            </a:r>
            <a:r>
              <a:rPr lang="it-IT" sz="1600" dirty="0" smtClean="0">
                <a:latin typeface="Arial"/>
                <a:cs typeface="Arial"/>
              </a:rPr>
              <a:t> WG</a:t>
            </a: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D. Elia (</a:t>
            </a:r>
            <a:r>
              <a:rPr lang="it-IT" sz="1600" b="1" dirty="0" smtClean="0">
                <a:solidFill>
                  <a:srgbClr val="FF0000"/>
                </a:solidFill>
                <a:latin typeface="Arial"/>
                <a:cs typeface="Arial"/>
              </a:rPr>
              <a:t>Bari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it-IT" sz="1600" dirty="0" smtClean="0">
                <a:latin typeface="Arial"/>
                <a:cs typeface="Arial"/>
              </a:rPr>
              <a:t>: </a:t>
            </a:r>
            <a:r>
              <a:rPr lang="it-IT" sz="1600" dirty="0" err="1" smtClean="0">
                <a:latin typeface="Arial"/>
                <a:cs typeface="Arial"/>
              </a:rPr>
              <a:t>Tracking</a:t>
            </a:r>
            <a:r>
              <a:rPr lang="it-IT" sz="1600" dirty="0" smtClean="0">
                <a:latin typeface="Arial"/>
                <a:cs typeface="Arial"/>
              </a:rPr>
              <a:t> WG</a:t>
            </a: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600" dirty="0" err="1" smtClean="0">
                <a:latin typeface="Arial"/>
                <a:cs typeface="Arial"/>
              </a:rPr>
              <a:t>R</a:t>
            </a:r>
            <a:r>
              <a:rPr lang="it-IT" sz="1600" dirty="0" smtClean="0">
                <a:latin typeface="Arial"/>
                <a:cs typeface="Arial"/>
              </a:rPr>
              <a:t>. </a:t>
            </a:r>
            <a:r>
              <a:rPr lang="it-IT" sz="1600" dirty="0" err="1" smtClean="0">
                <a:latin typeface="Arial"/>
                <a:cs typeface="Arial"/>
              </a:rPr>
              <a:t>Preghenella</a:t>
            </a:r>
            <a:r>
              <a:rPr lang="it-IT" sz="1600" dirty="0" smtClean="0">
                <a:latin typeface="Arial"/>
                <a:cs typeface="Arial"/>
              </a:rPr>
              <a:t> (Bologna): PID WG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Committees</a:t>
            </a:r>
            <a:r>
              <a:rPr lang="it-IT" dirty="0" smtClean="0">
                <a:latin typeface="Arial"/>
                <a:cs typeface="Arial"/>
              </a:rPr>
              <a:t>:</a:t>
            </a:r>
            <a:endParaRPr lang="it-IT" dirty="0">
              <a:latin typeface="Arial"/>
              <a:cs typeface="Arial"/>
            </a:endParaRP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600" dirty="0" smtClean="0">
                <a:latin typeface="Arial"/>
                <a:cs typeface="Arial"/>
              </a:rPr>
              <a:t>S. Dalla Torre </a:t>
            </a:r>
            <a:r>
              <a:rPr lang="it-IT" sz="1600" dirty="0">
                <a:latin typeface="Arial"/>
                <a:cs typeface="Arial"/>
              </a:rPr>
              <a:t>(</a:t>
            </a:r>
            <a:r>
              <a:rPr lang="it-IT" sz="1600" dirty="0" smtClean="0">
                <a:latin typeface="Arial"/>
                <a:cs typeface="Arial"/>
              </a:rPr>
              <a:t>Trieste): </a:t>
            </a:r>
            <a:r>
              <a:rPr lang="it-IT" sz="1600" dirty="0" err="1" smtClean="0">
                <a:latin typeface="Arial"/>
                <a:cs typeface="Arial"/>
              </a:rPr>
              <a:t>Coordination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Committee</a:t>
            </a:r>
            <a:endParaRPr lang="it-IT" sz="1600" dirty="0" smtClean="0">
              <a:latin typeface="Arial"/>
              <a:cs typeface="Arial"/>
            </a:endParaRP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600" dirty="0" smtClean="0">
                <a:latin typeface="Arial"/>
                <a:cs typeface="Arial"/>
              </a:rPr>
              <a:t>M. Ruspa (Torino): Charter </a:t>
            </a:r>
            <a:r>
              <a:rPr lang="it-IT" sz="1600" dirty="0" err="1" smtClean="0">
                <a:latin typeface="Arial"/>
                <a:cs typeface="Arial"/>
              </a:rPr>
              <a:t>Committee</a:t>
            </a:r>
            <a:endParaRPr lang="it-IT" sz="1600" dirty="0" smtClean="0">
              <a:latin typeface="Arial"/>
              <a:cs typeface="Arial"/>
            </a:endParaRP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600" dirty="0" smtClean="0">
                <a:latin typeface="Arial"/>
                <a:cs typeface="Arial"/>
              </a:rPr>
              <a:t>P. </a:t>
            </a:r>
            <a:r>
              <a:rPr lang="it-IT" sz="1600" dirty="0" err="1" smtClean="0">
                <a:latin typeface="Arial"/>
                <a:cs typeface="Arial"/>
              </a:rPr>
              <a:t>Antonioli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smtClean="0">
                <a:latin typeface="Arial"/>
                <a:cs typeface="Arial"/>
              </a:rPr>
              <a:t>(Bologna): </a:t>
            </a:r>
            <a:r>
              <a:rPr lang="it-IT" sz="1600" dirty="0" err="1" smtClean="0">
                <a:latin typeface="Arial"/>
                <a:cs typeface="Arial"/>
              </a:rPr>
              <a:t>Election</a:t>
            </a:r>
            <a:r>
              <a:rPr lang="it-IT" sz="1600" dirty="0" smtClean="0">
                <a:latin typeface="Arial"/>
                <a:cs typeface="Arial"/>
              </a:rPr>
              <a:t> and Nomination </a:t>
            </a:r>
            <a:r>
              <a:rPr lang="it-IT" sz="1600" dirty="0" err="1" smtClean="0">
                <a:latin typeface="Arial"/>
                <a:cs typeface="Arial"/>
              </a:rPr>
              <a:t>Committee</a:t>
            </a:r>
            <a:endParaRPr lang="it-IT" sz="1600" dirty="0" smtClean="0">
              <a:latin typeface="Arial"/>
              <a:cs typeface="Arial"/>
            </a:endParaRPr>
          </a:p>
          <a:p>
            <a:pPr lvl="3">
              <a:spcBef>
                <a:spcPts val="100"/>
              </a:spcBef>
            </a:pP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(P. </a:t>
            </a:r>
            <a:r>
              <a:rPr lang="it-IT" sz="1400" dirty="0" err="1" smtClean="0">
                <a:solidFill>
                  <a:srgbClr val="0000FF"/>
                </a:solidFill>
                <a:latin typeface="Arial"/>
                <a:cs typeface="Arial"/>
              </a:rPr>
              <a:t>Antonioli</a:t>
            </a:r>
            <a:r>
              <a:rPr lang="it-IT" sz="1400" dirty="0" smtClean="0">
                <a:solidFill>
                  <a:srgbClr val="0000FF"/>
                </a:solidFill>
                <a:latin typeface="Arial"/>
                <a:cs typeface="Arial"/>
              </a:rPr>
              <a:t> eletto RN EIC_NET per il triennio 2021-2023, S. Dalla Torre termina mandato triennale il prossimo 31 Ottobre)</a:t>
            </a: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lnSpc>
                <a:spcPct val="140000"/>
              </a:lnSpc>
              <a:spcBef>
                <a:spcPts val="100"/>
              </a:spcBef>
              <a:buFont typeface="Arial"/>
              <a:buChar char="•"/>
            </a:pP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endParaRPr lang="it-IT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" name="Immagine 1" descr="Schermata 2021-07-07 alle 09.58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31" y="179926"/>
            <a:ext cx="3406456" cy="1210773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86501B4E-4F9D-904C-9A38-A4066A193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112" y="2159104"/>
            <a:ext cx="1802050" cy="192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7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latin typeface="Arial"/>
                <a:cs typeface="Arial"/>
              </a:rPr>
              <a:t>Domenico Elia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latin typeface="Arial"/>
                <a:cs typeface="Arial"/>
              </a:rPr>
              <a:t>CdS Bari / EIC_NET / 12.7.2022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>
                <a:latin typeface="Arial"/>
                <a:cs typeface="Arial"/>
              </a:rPr>
              <a:t>9</a:t>
            </a:fld>
            <a:endParaRPr lang="it-IT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3738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/>
                <a:cs typeface="Arial"/>
              </a:rPr>
              <a:t>Attività nel 2021-22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7199" y="1174562"/>
            <a:ext cx="8550104" cy="383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Attività specifiche Bari:</a:t>
            </a: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Contributo per detector </a:t>
            </a:r>
            <a:r>
              <a:rPr lang="it-IT" dirty="0" err="1" smtClean="0">
                <a:solidFill>
                  <a:srgbClr val="0000FF"/>
                </a:solidFill>
                <a:latin typeface="Arial"/>
                <a:cs typeface="Arial"/>
              </a:rPr>
              <a:t>proposal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 in ATHENA: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coordinamento </a:t>
            </a:r>
            <a:r>
              <a:rPr lang="it-IT" dirty="0" err="1" smtClean="0">
                <a:latin typeface="Arial"/>
                <a:cs typeface="Arial"/>
              </a:rPr>
              <a:t>Tracking</a:t>
            </a:r>
            <a:r>
              <a:rPr lang="it-IT" dirty="0" smtClean="0">
                <a:latin typeface="Arial"/>
                <a:cs typeface="Arial"/>
              </a:rPr>
              <a:t> WG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attività simulazione vertice nel </a:t>
            </a:r>
            <a:r>
              <a:rPr lang="it-IT" dirty="0" err="1" smtClean="0">
                <a:latin typeface="Arial"/>
                <a:cs typeface="Arial"/>
              </a:rPr>
              <a:t>Tracking</a:t>
            </a:r>
            <a:r>
              <a:rPr lang="it-IT" dirty="0" smtClean="0">
                <a:latin typeface="Arial"/>
                <a:cs typeface="Arial"/>
              </a:rPr>
              <a:t> WG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contributo R&amp;D vertice all’interno di EIC </a:t>
            </a:r>
            <a:r>
              <a:rPr lang="it-IT" dirty="0" err="1" smtClean="0">
                <a:latin typeface="Arial"/>
                <a:cs typeface="Arial"/>
              </a:rPr>
              <a:t>Silicon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Consortium</a:t>
            </a:r>
            <a:endParaRPr lang="it-IT" dirty="0"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contributi simulazione e R&amp;D nel PID WG</a:t>
            </a:r>
            <a:endParaRPr lang="it-IT" sz="16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Proseguimento attività nel 2022:</a:t>
            </a:r>
            <a:endParaRPr lang="it-IT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simulazioni in preparazione/prospettiva TDR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attività R&amp;D vertice e PID in sinergia con attività parallele per ALICE:</a:t>
            </a: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ITS3 per ALICE in 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Run4 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(in particolare nei </a:t>
            </a:r>
            <a:r>
              <a:rPr lang="it-IT" sz="1400" dirty="0" err="1" smtClean="0">
                <a:solidFill>
                  <a:srgbClr val="FF0000"/>
                </a:solidFill>
                <a:latin typeface="Arial"/>
                <a:cs typeface="Arial"/>
              </a:rPr>
              <a:t>WPs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 bending/</a:t>
            </a:r>
            <a:r>
              <a:rPr lang="it-IT" sz="1400" dirty="0" err="1" smtClean="0">
                <a:solidFill>
                  <a:srgbClr val="FF0000"/>
                </a:solidFill>
                <a:latin typeface="Arial"/>
                <a:cs typeface="Arial"/>
              </a:rPr>
              <a:t>interconnection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 e </a:t>
            </a:r>
            <a:r>
              <a:rPr lang="it-IT" sz="1400" dirty="0" err="1" smtClean="0">
                <a:solidFill>
                  <a:srgbClr val="FF0000"/>
                </a:solidFill>
                <a:latin typeface="Arial"/>
                <a:cs typeface="Arial"/>
              </a:rPr>
              <a:t>mechanics</a:t>
            </a:r>
            <a:r>
              <a:rPr lang="it-IT" sz="14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it-IT" sz="16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00150" lvl="2" indent="-285750">
              <a:spcBef>
                <a:spcPts val="100"/>
              </a:spcBef>
              <a:buFont typeface="Wingdings" charset="2"/>
              <a:buChar char="§"/>
            </a:pPr>
            <a:r>
              <a:rPr lang="it-IT" sz="1600" dirty="0" err="1" smtClean="0">
                <a:solidFill>
                  <a:srgbClr val="FF0000"/>
                </a:solidFill>
                <a:latin typeface="Arial"/>
                <a:cs typeface="Arial"/>
              </a:rPr>
              <a:t>aerogel-based</a:t>
            </a:r>
            <a:r>
              <a:rPr lang="it-IT" sz="1600" dirty="0" smtClean="0">
                <a:solidFill>
                  <a:srgbClr val="FF0000"/>
                </a:solidFill>
                <a:latin typeface="Arial"/>
                <a:cs typeface="Arial"/>
              </a:rPr>
              <a:t> PID per ALICE 3 in Run5</a:t>
            </a:r>
          </a:p>
          <a:p>
            <a:pPr marL="742950" lvl="1" indent="-285750">
              <a:spcBef>
                <a:spcPts val="100"/>
              </a:spcBef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attività polveri a </a:t>
            </a:r>
            <a:r>
              <a:rPr lang="it-IT" dirty="0" err="1" smtClean="0">
                <a:latin typeface="Arial"/>
                <a:cs typeface="Arial"/>
              </a:rPr>
              <a:t>nanodiamante</a:t>
            </a:r>
            <a:r>
              <a:rPr lang="it-IT" dirty="0" smtClean="0">
                <a:latin typeface="Arial"/>
                <a:cs typeface="Arial"/>
              </a:rPr>
              <a:t> per fotocatodi </a:t>
            </a:r>
            <a:r>
              <a:rPr lang="it-IT" dirty="0" smtClean="0">
                <a:latin typeface="Arial"/>
                <a:cs typeface="Arial"/>
              </a:rPr>
              <a:t>PID </a:t>
            </a:r>
            <a:r>
              <a:rPr lang="it-IT" sz="1600" dirty="0" smtClean="0">
                <a:latin typeface="Arial"/>
                <a:cs typeface="Arial"/>
              </a:rPr>
              <a:t>(A. Valentini et al.)</a:t>
            </a:r>
            <a:endParaRPr lang="it-IT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60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6428</TotalTime>
  <Words>994</Words>
  <Application>Microsoft Macintosh PowerPoint</Application>
  <PresentationFormat>Personalizzato</PresentationFormat>
  <Paragraphs>158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Riunione EIC-NET Bari</dc:title>
  <dc:creator>Domenico Elia</dc:creator>
  <cp:lastModifiedBy>Domenico Elia</cp:lastModifiedBy>
  <cp:revision>739</cp:revision>
  <dcterms:created xsi:type="dcterms:W3CDTF">2018-06-28T15:19:11Z</dcterms:created>
  <dcterms:modified xsi:type="dcterms:W3CDTF">2021-07-07T09:20:23Z</dcterms:modified>
</cp:coreProperties>
</file>