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1274" r:id="rId3"/>
    <p:sldId id="1275" r:id="rId4"/>
    <p:sldId id="1276" r:id="rId5"/>
    <p:sldId id="1277" r:id="rId6"/>
    <p:sldId id="1282" r:id="rId7"/>
    <p:sldId id="1284" r:id="rId8"/>
    <p:sldId id="1283" r:id="rId9"/>
    <p:sldId id="1278" r:id="rId10"/>
    <p:sldId id="1279" r:id="rId11"/>
    <p:sldId id="1280" r:id="rId12"/>
    <p:sldId id="1281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2"/>
    <p:restoredTop sz="94603"/>
  </p:normalViewPr>
  <p:slideViewPr>
    <p:cSldViewPr snapToGrid="0" snapToObjects="1">
      <p:cViewPr varScale="1">
        <p:scale>
          <a:sx n="101" d="100"/>
          <a:sy n="101" d="100"/>
        </p:scale>
        <p:origin x="23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C6984-6E17-9249-92B9-916E8F3DCCAD}" type="datetimeFigureOut">
              <a:rPr lang="en-GB" smtClean="0"/>
              <a:t>07/07/2021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51AE4-0DBD-864F-B01F-C0E59CA06E7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85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A58564-DF72-C14D-BF6C-B5C1FD135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652" y="1223619"/>
            <a:ext cx="10714382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929DCB7-EEEA-114B-96EB-1AB6CC0BB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9FEB8B-F86D-AA4F-B447-00B10B69A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D1B0F458-9560-624D-A26F-79F2A0B6FCD9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3A4D4B-5B9F-4A4C-90A6-CDDCB717C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3"/>
            <a:ext cx="4114800" cy="365125"/>
          </a:xfrm>
        </p:spPr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2360BA-24CD-3145-BAAA-D843F2913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92874"/>
            <a:ext cx="2743200" cy="365125"/>
          </a:xfrm>
        </p:spPr>
        <p:txBody>
          <a:bodyPr/>
          <a:lstStyle/>
          <a:p>
            <a:fld id="{EE9CC72C-F74F-7641-AA7A-F01CF3045177}" type="slidenum">
              <a:rPr lang="en-GB" smtClean="0"/>
              <a:t>‹N›</a:t>
            </a:fld>
            <a:endParaRPr lang="en-GB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98638116-04F8-0146-959D-73344A88C06C}"/>
              </a:ext>
            </a:extLst>
          </p:cNvPr>
          <p:cNvCxnSpPr/>
          <p:nvPr userDrawn="1"/>
        </p:nvCxnSpPr>
        <p:spPr>
          <a:xfrm flipH="1">
            <a:off x="-46383" y="6465611"/>
            <a:ext cx="12284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23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FB9FF7-44B1-C248-9041-4973DBE7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3DEDA8F-0613-AC42-94E4-E8B10C345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5270A9-CC0F-E944-B845-BBF3EF80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1482-0530-1040-AD83-18AA4D397820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8654FA-5813-1448-80CC-8CAC7E96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A3284E-1D3E-8940-AA82-7FDE0BAC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42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B10B4AA-CEE3-0A45-AF2A-5D1AA239D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8C46D2C-8D92-0249-80C0-BD14514E9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279C48-382C-7E45-B4E8-1FDA7EFC1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95E50-0C50-BC42-9ABC-D7DD52BFD397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0EB7CC-0948-CB45-A604-C8D916561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B7B320-E239-6C4F-9DDF-22E6D967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84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2444AB-3A36-2444-BE7A-916FC1F896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1" y="39756"/>
            <a:ext cx="12069418" cy="74160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1pPr>
          </a:lstStyle>
          <a:p>
            <a:r>
              <a:rPr lang="it-IT" dirty="0"/>
              <a:t>Fare clic per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F42EEB-36D3-DA41-B320-F002D9E79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" y="1825625"/>
            <a:ext cx="12175435" cy="4351338"/>
          </a:xfrm>
        </p:spPr>
        <p:txBody>
          <a:bodyPr/>
          <a:lstStyle>
            <a:lvl1pPr marL="228600" indent="-228600">
              <a:buFont typeface="Wingdings" pitchFamily="2" charset="2"/>
              <a:buChar char="q"/>
              <a:defRPr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D6C175-AD6C-F64A-9C8C-1BA7BCC7B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85449E11-A202-4B4E-B479-2A2B6ADB4EEF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488EA7-1B51-7C4E-BA36-CBFEF291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9377"/>
            <a:ext cx="4114800" cy="365125"/>
          </a:xfrm>
        </p:spPr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3495DE-7AB4-1A43-8F9B-2D124E1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EE9CC72C-F74F-7641-AA7A-F01CF3045177}" type="slidenum">
              <a:rPr lang="en-GB" smtClean="0"/>
              <a:t>‹N›</a:t>
            </a:fld>
            <a:endParaRPr lang="en-GB"/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1214A158-6B72-364C-9856-993E137D0C22}"/>
              </a:ext>
            </a:extLst>
          </p:cNvPr>
          <p:cNvCxnSpPr/>
          <p:nvPr userDrawn="1"/>
        </p:nvCxnSpPr>
        <p:spPr>
          <a:xfrm flipH="1">
            <a:off x="-46383" y="818735"/>
            <a:ext cx="12284765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31B94501-48C8-7445-BDD5-2AB2AA55DC2D}"/>
              </a:ext>
            </a:extLst>
          </p:cNvPr>
          <p:cNvCxnSpPr/>
          <p:nvPr userDrawn="1"/>
        </p:nvCxnSpPr>
        <p:spPr>
          <a:xfrm flipH="1">
            <a:off x="-46383" y="6465611"/>
            <a:ext cx="12284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81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6EA4F-C6E6-214C-97B1-55B41933D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DE5219-FCEE-424A-BC26-351451373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FD8F70-B5CC-ED43-A1D4-7B051DD3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5D92-069A-2B48-A4BA-F979738986E4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8EB987-4008-E245-B188-0883DD19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91EF11-AE42-9F49-AB25-0E311E82A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721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30C9-4A76-3245-ABEC-B049E425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D2EE84-E429-BE4F-919D-5CA9339A3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E8A20F-F413-5D49-B6E8-896BE5CA0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FB17CBE-ACE2-FF45-AE7C-4786F589B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EADA6-F725-0E49-A83D-2468E9301C5B}" type="datetime1">
              <a:rPr lang="it-IT" smtClean="0"/>
              <a:t>07/07/21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A999AC-C6BF-C743-A742-D918B5CA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A71419C-F57D-1840-A8BE-3A7307C98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555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1021EB-FAED-3E46-87AA-B88DD03EA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15F75B-668A-CA42-B329-B0898F366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D00A2A3-FAA1-D342-8F02-7AF0A857B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8FFC9BF-C958-3A48-B479-98D72B11C1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0AEE11E-AFF7-904F-ADA4-E267CA7A3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0E315F7-EFCB-1A41-8F8C-DB57BA3F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42D5-AA0C-6C42-A56A-31FE70CABC37}" type="datetime1">
              <a:rPr lang="it-IT" smtClean="0"/>
              <a:t>07/07/21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D1A3C83-985A-0245-BF02-42EE5193D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CF7CA40-55AC-6147-9D49-512257DC7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938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4362B6-2111-E64D-A62C-B7854BB30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F22FC5C-A7D6-CA4C-8F62-56657437B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4653C-323E-0444-80CD-3CB0850C9CB7}" type="datetime1">
              <a:rPr lang="it-IT" smtClean="0"/>
              <a:t>07/07/21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95C5555-C70A-4C4C-8E74-46ADE13CA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DF3950C-9D39-E44D-9979-02D1E7C7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30059F6-152E-9A42-AC92-1A9B0307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C220-B71D-A54C-A6D2-B710F252B6D7}" type="datetime1">
              <a:rPr lang="it-IT" smtClean="0"/>
              <a:t>07/07/21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DC0BAF4-A746-F349-9313-E5A42ECD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F484CFC-5A4C-5842-8971-884F4418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93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54642C-186E-3749-9335-05D594C4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935645-A5A8-014F-A9D0-E4B28FEF6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A1034BF-8EA8-8C41-BBEA-6861E91D2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552B5F-E25D-E046-BDA0-405CA9CB9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CF9-7A72-DE49-9735-D759942EC3A2}" type="datetime1">
              <a:rPr lang="it-IT" smtClean="0"/>
              <a:t>07/07/21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BA0783-9324-4A4F-8A93-E272B7461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4092DC-C2E3-E54F-8697-2B605F208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32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BACB6B-FCF8-BA4D-ADCC-48DF700F6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B141025-01D4-594F-B5F9-BB4A4F652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CF8119-FC5B-0543-A422-6E68B1406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4EDEFF5-BEA6-4B44-81E1-9EF483263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31243-E511-2047-8337-970C496DF29B}" type="datetime1">
              <a:rPr lang="it-IT" smtClean="0"/>
              <a:t>07/07/21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495368-FA1D-F441-B243-15F958A9B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23D0C9-A76E-FC45-BA2A-67239A53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8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4849FE-4A58-6449-B87A-00AE9F99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33DB53-CFBA-6F4B-BBB9-44248C8D7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7B1F3F-E1EB-6743-82AE-51E819407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902EE-7941-584C-9A82-9D6818DE497B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7DC0E4-B511-C84F-A10F-4961C5E440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807650-3382-844E-AB11-731709C85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CC72C-F74F-7641-AA7A-F01CF304517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55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742604-95B1-6944-B051-9AC894616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6644" y="1041400"/>
            <a:ext cx="10714382" cy="2387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cs typeface="Segoe UI" pitchFamily="34" charset="0"/>
              </a:rPr>
              <a:t>Report </a:t>
            </a:r>
            <a:r>
              <a:rPr lang="en-US" dirty="0" err="1">
                <a:solidFill>
                  <a:srgbClr val="002060"/>
                </a:solidFill>
                <a:cs typeface="Segoe UI" pitchFamily="34" charset="0"/>
              </a:rPr>
              <a:t>attività</a:t>
            </a:r>
            <a:r>
              <a:rPr lang="en-US" dirty="0">
                <a:solidFill>
                  <a:srgbClr val="002060"/>
                </a:solidFill>
                <a:cs typeface="Segoe UI" pitchFamily="34" charset="0"/>
              </a:rPr>
              <a:t> per</a:t>
            </a:r>
            <a:br>
              <a:rPr lang="en-US" dirty="0">
                <a:solidFill>
                  <a:srgbClr val="002060"/>
                </a:solidFill>
                <a:cs typeface="Segoe UI" pitchFamily="34" charset="0"/>
              </a:rPr>
            </a:br>
            <a:r>
              <a:rPr lang="en-US" dirty="0" err="1">
                <a:solidFill>
                  <a:srgbClr val="002060"/>
                </a:solidFill>
                <a:cs typeface="Segoe UI" pitchFamily="34" charset="0"/>
              </a:rPr>
              <a:t>Preventivi</a:t>
            </a:r>
            <a:r>
              <a:rPr lang="en-US" dirty="0">
                <a:solidFill>
                  <a:srgbClr val="002060"/>
                </a:solidFill>
                <a:cs typeface="Segoe UI" pitchFamily="34" charset="0"/>
              </a:rPr>
              <a:t> 2022</a:t>
            </a:r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6E12F4-5ADD-BB41-8427-26BFDA055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77231"/>
            <a:ext cx="2118425" cy="28644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54FF20-D0E7-1D47-8048-27CFE8ED7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81BA1-94E4-6649-AB1B-604CD7E1359E}" type="datetime1">
              <a:rPr lang="it-IT" smtClean="0"/>
              <a:t>07/07/21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9CB168-36A0-F149-8193-D960224C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BDCB9D-8BA2-2445-8433-75246A2CA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892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BC5FA3-659F-A744-9AB9-629D2755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2240-8536-FA4F-987A-509E172E37E2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7A9A31-1C4D-2D46-A57E-F00454CA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F99B53-89BE-4846-B677-63D30C0C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9</a:t>
            </a:fld>
            <a:endParaRPr lang="en-GB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E30B38B0-16FC-544F-966B-502D1FE14EE3}"/>
              </a:ext>
            </a:extLst>
          </p:cNvPr>
          <p:cNvSpPr txBox="1">
            <a:spLocks/>
          </p:cNvSpPr>
          <p:nvPr/>
        </p:nvSpPr>
        <p:spPr>
          <a:xfrm>
            <a:off x="1754188" y="85726"/>
            <a:ext cx="8374062" cy="593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ALICE Roadmap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710B24C-718B-1442-AE37-E1D97C839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955" y="1188728"/>
            <a:ext cx="5544537" cy="1727561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FC9BC58-5249-F34B-B5AE-C78400C8E651}"/>
              </a:ext>
            </a:extLst>
          </p:cNvPr>
          <p:cNvSpPr/>
          <p:nvPr/>
        </p:nvSpPr>
        <p:spPr>
          <a:xfrm>
            <a:off x="5419493" y="3429000"/>
            <a:ext cx="978925" cy="85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31C1C31-C167-054F-A05D-B1C8DE200746}"/>
              </a:ext>
            </a:extLst>
          </p:cNvPr>
          <p:cNvSpPr txBox="1"/>
          <p:nvPr/>
        </p:nvSpPr>
        <p:spPr>
          <a:xfrm>
            <a:off x="1371600" y="2979540"/>
            <a:ext cx="14238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Today</a:t>
            </a:r>
          </a:p>
        </p:txBody>
      </p:sp>
      <p:pic>
        <p:nvPicPr>
          <p:cNvPr id="17" name="Screenshot 2020-09-04 at 17.29.40.png" descr="Screenshot 2020-09-04 at 17.29.40.png">
            <a:extLst>
              <a:ext uri="{FF2B5EF4-FFF2-40B4-BE49-F238E27FC236}">
                <a16:creationId xmlns:a16="http://schemas.microsoft.com/office/drawing/2014/main" id="{6E67B9C2-C9C0-E140-BD78-65BE3B3BB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661" y="947411"/>
            <a:ext cx="5148912" cy="286282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FB9BA3B-23B4-1045-A682-AAD61329C624}"/>
              </a:ext>
            </a:extLst>
          </p:cNvPr>
          <p:cNvSpPr txBox="1"/>
          <p:nvPr/>
        </p:nvSpPr>
        <p:spPr>
          <a:xfrm>
            <a:off x="7581182" y="3255551"/>
            <a:ext cx="4007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Attività</a:t>
            </a:r>
            <a:r>
              <a:rPr lang="en-GB" b="1" dirty="0"/>
              <a:t> </a:t>
            </a:r>
            <a:r>
              <a:rPr lang="en-GB" b="1" dirty="0" err="1"/>
              <a:t>previste</a:t>
            </a:r>
            <a:r>
              <a:rPr lang="en-GB" b="1" dirty="0"/>
              <a:t>  in </a:t>
            </a:r>
            <a:r>
              <a:rPr lang="en-GB" b="1" dirty="0" err="1"/>
              <a:t>Sezione</a:t>
            </a:r>
            <a:r>
              <a:rPr lang="en-GB" b="1" dirty="0"/>
              <a:t> a Bari:</a:t>
            </a:r>
          </a:p>
          <a:p>
            <a:endParaRPr lang="en-GB" dirty="0"/>
          </a:p>
          <a:p>
            <a:pPr marL="285750" indent="-285750">
              <a:buFont typeface="Wingdings" pitchFamily="2" charset="2"/>
              <a:buChar char="§"/>
            </a:pPr>
            <a:r>
              <a:rPr lang="en-GB" dirty="0"/>
              <a:t>Studio </a:t>
            </a:r>
            <a:r>
              <a:rPr lang="en-GB" dirty="0" err="1"/>
              <a:t>preliminare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LGAD </a:t>
            </a:r>
            <a:r>
              <a:rPr lang="en" dirty="0"/>
              <a:t>sensors (Low Gain Avalanche Detector)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" dirty="0"/>
              <a:t>PID</a:t>
            </a:r>
            <a:r>
              <a:rPr lang="en-GB" dirty="0"/>
              <a:t>: R&amp;D di </a:t>
            </a:r>
            <a:r>
              <a:rPr lang="en-GB" dirty="0" err="1"/>
              <a:t>SiPM</a:t>
            </a:r>
            <a:r>
              <a:rPr lang="en-GB" dirty="0"/>
              <a:t> e readout  e performance </a:t>
            </a:r>
            <a:r>
              <a:rPr lang="en-GB" dirty="0" err="1"/>
              <a:t>aereogel</a:t>
            </a:r>
            <a:r>
              <a:rPr lang="en-GB" dirty="0"/>
              <a:t> (test beam)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3F986E-ED8A-8A4D-9ECF-6D2C2123E816}"/>
              </a:ext>
            </a:extLst>
          </p:cNvPr>
          <p:cNvSpPr txBox="1"/>
          <p:nvPr/>
        </p:nvSpPr>
        <p:spPr>
          <a:xfrm>
            <a:off x="248025" y="3855534"/>
            <a:ext cx="4007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Tracker</a:t>
            </a:r>
          </a:p>
          <a:p>
            <a:endParaRPr lang="en-GB" dirty="0"/>
          </a:p>
          <a:p>
            <a:r>
              <a:rPr lang="en-GB" dirty="0"/>
              <a:t>Almost massless silicon detector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0A994C3-DF4A-7E44-A343-D01635B4F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88" y="4757236"/>
            <a:ext cx="2895600" cy="158750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F12287C-A318-0B45-ABB4-678D19BF577C}"/>
              </a:ext>
            </a:extLst>
          </p:cNvPr>
          <p:cNvSpPr txBox="1"/>
          <p:nvPr/>
        </p:nvSpPr>
        <p:spPr>
          <a:xfrm>
            <a:off x="4094200" y="3810240"/>
            <a:ext cx="2895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PID:</a:t>
            </a:r>
          </a:p>
          <a:p>
            <a:endParaRPr lang="en-GB" dirty="0"/>
          </a:p>
          <a:p>
            <a:r>
              <a:rPr lang="en-GB" dirty="0"/>
              <a:t>TOF  con LGAD</a:t>
            </a:r>
          </a:p>
          <a:p>
            <a:endParaRPr lang="en-GB" dirty="0"/>
          </a:p>
          <a:p>
            <a:r>
              <a:rPr lang="en-GB" dirty="0" err="1"/>
              <a:t>Possibile</a:t>
            </a:r>
            <a:r>
              <a:rPr lang="en-GB" dirty="0"/>
              <a:t> </a:t>
            </a:r>
            <a:r>
              <a:rPr lang="en-GB" dirty="0" err="1"/>
              <a:t>rivelatore</a:t>
            </a:r>
            <a:r>
              <a:rPr lang="en-GB" dirty="0"/>
              <a:t> Cherenkov per PID</a:t>
            </a:r>
          </a:p>
          <a:p>
            <a:pPr marL="285750" indent="-285750">
              <a:buFontTx/>
              <a:buChar char="-"/>
            </a:pPr>
            <a:r>
              <a:rPr lang="en-GB" dirty="0"/>
              <a:t>Photon detection: </a:t>
            </a:r>
            <a:r>
              <a:rPr lang="en-GB" dirty="0" err="1"/>
              <a:t>SiPM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Radiatore</a:t>
            </a:r>
            <a:r>
              <a:rPr lang="en-GB" dirty="0"/>
              <a:t> : </a:t>
            </a:r>
            <a:r>
              <a:rPr lang="en-GB" dirty="0" err="1"/>
              <a:t>Aereogel</a:t>
            </a:r>
            <a:endParaRPr lang="en-GB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F283C22-8AFA-1845-BCEC-B4CA8F875F3F}"/>
              </a:ext>
            </a:extLst>
          </p:cNvPr>
          <p:cNvSpPr txBox="1"/>
          <p:nvPr/>
        </p:nvSpPr>
        <p:spPr>
          <a:xfrm>
            <a:off x="8153400" y="5739372"/>
            <a:ext cx="2761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5EF0"/>
                </a:solidFill>
              </a:rPr>
              <a:t>In </a:t>
            </a:r>
            <a:r>
              <a:rPr lang="en-GB" b="1" dirty="0" err="1">
                <a:solidFill>
                  <a:srgbClr val="005EF0"/>
                </a:solidFill>
              </a:rPr>
              <a:t>sinergia</a:t>
            </a:r>
            <a:r>
              <a:rPr lang="en-GB" b="1" dirty="0">
                <a:solidFill>
                  <a:srgbClr val="005EF0"/>
                </a:solidFill>
              </a:rPr>
              <a:t>  con EIC_NET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B5E5E32-75B4-1244-B293-ABEB97CCFF7F}"/>
              </a:ext>
            </a:extLst>
          </p:cNvPr>
          <p:cNvSpPr txBox="1"/>
          <p:nvPr/>
        </p:nvSpPr>
        <p:spPr>
          <a:xfrm>
            <a:off x="1302614" y="4067081"/>
            <a:ext cx="141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Wingdings" pitchFamily="2" charset="2"/>
              </a:rPr>
              <a:t> ITS3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303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231AA5-77A6-3140-80AD-DA67E2845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Servizi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7BC216-6A26-7544-A1E9-E75176BAC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81" y="1474700"/>
            <a:ext cx="10906898" cy="4351338"/>
          </a:xfrm>
        </p:spPr>
        <p:txBody>
          <a:bodyPr/>
          <a:lstStyle/>
          <a:p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Lavoro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previsto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continuità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le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corso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Marzo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2021.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prevede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stesso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impegno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coinvolgimento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servizi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Discussione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previste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ITS3 con:</a:t>
            </a:r>
          </a:p>
          <a:p>
            <a:pPr lvl="1"/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Cosimo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Pastore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officina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meccanica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: Bending wafers</a:t>
            </a:r>
          </a:p>
          <a:p>
            <a:pPr lvl="1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Maurizio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Mongelli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progettazione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meccanica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: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supporto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meccanico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ITS3</a:t>
            </a:r>
          </a:p>
          <a:p>
            <a:pPr lvl="1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Giuseppe De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Robertis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elettronica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: design di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altri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2/3 FPC</a:t>
            </a:r>
          </a:p>
          <a:p>
            <a:pPr lvl="1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 Fiore (Camera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pulita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wire bonding di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prototipi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ITS3</a:t>
            </a:r>
          </a:p>
          <a:p>
            <a:pPr lvl="1"/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A4C33B-B4CA-3A45-A668-D707167D1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41C4-89FB-A24B-9D39-293362D4EB9E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0DE61B-9686-C74B-BFE5-311A9F3F3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54D1C2-3B80-F94E-BAE4-2B615BE3E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353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1350CC-CA3A-2F4C-8460-F563D1686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Anagrafica</a:t>
            </a:r>
            <a:r>
              <a:rPr lang="en-GB" dirty="0"/>
              <a:t> 2022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3FA41C-31E8-F940-8C43-1718D29F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7D82-A446-3B41-B6AA-99F23E1F4178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9BE848-6C1B-3D44-8D64-9DA8A60C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DF43B7-BE41-164E-B225-84A3B0B5C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11</a:t>
            </a:fld>
            <a:endParaRPr lang="en-GB"/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AE89AFC7-0DB3-F447-8816-D1D55FE97E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747578"/>
              </p:ext>
            </p:extLst>
          </p:nvPr>
        </p:nvGraphicFramePr>
        <p:xfrm>
          <a:off x="154826" y="894681"/>
          <a:ext cx="4701380" cy="54855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5315">
                  <a:extLst>
                    <a:ext uri="{9D8B030D-6E8A-4147-A177-3AD203B41FA5}">
                      <a16:colId xmlns:a16="http://schemas.microsoft.com/office/drawing/2014/main" val="2324252590"/>
                    </a:ext>
                  </a:extLst>
                </a:gridCol>
                <a:gridCol w="704335">
                  <a:extLst>
                    <a:ext uri="{9D8B030D-6E8A-4147-A177-3AD203B41FA5}">
                      <a16:colId xmlns:a16="http://schemas.microsoft.com/office/drawing/2014/main" val="3781330713"/>
                    </a:ext>
                  </a:extLst>
                </a:gridCol>
                <a:gridCol w="1791730">
                  <a:extLst>
                    <a:ext uri="{9D8B030D-6E8A-4147-A177-3AD203B41FA5}">
                      <a16:colId xmlns:a16="http://schemas.microsoft.com/office/drawing/2014/main" val="4161798205"/>
                    </a:ext>
                  </a:extLst>
                </a:gridCol>
              </a:tblGrid>
              <a:tr h="380944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8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Ricercatori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dirty="0">
                          <a:effectLst/>
                          <a:latin typeface="Bookman Old Style" panose="02050604050505020204" pitchFamily="18" charset="0"/>
                        </a:rPr>
                        <a:t>%</a:t>
                      </a:r>
                      <a:endParaRPr lang="it-IT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5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Sigle Affini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689937498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i="0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Barile Francesco</a:t>
                      </a:r>
                      <a:endParaRPr lang="it-IT" sz="1200" b="0" i="0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i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b="0" i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4260467246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Bruno Giuseppe Eugenio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90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  STRONG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240414495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</a:rPr>
                        <a:t>Colamaria</a:t>
                      </a: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 Fabio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90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 STRONG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1383821429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Colella Domenico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293633439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De Cataldo Giacinto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 su STRONG 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810260659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Di Bari Domenico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80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042278048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Elia Domenico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60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 </a:t>
                      </a: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IBiSCo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831664793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Kumar </a:t>
                      </a: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Shyam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632279085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</a:rPr>
                        <a:t>Manzari</a:t>
                      </a: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 Vito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90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 su STRONG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073383336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</a:rPr>
                        <a:t>Mastroserio</a:t>
                      </a: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 Annalisa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80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1493377428"/>
                  </a:ext>
                </a:extLst>
              </a:tr>
              <a:tr h="618689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Nappi Eugenio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800612310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Palasciano</a:t>
                      </a: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Antonio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PhD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1120833072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</a:rPr>
                        <a:t>Sadhu</a:t>
                      </a: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</a:rPr>
                        <a:t>Samrangy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100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4234072427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Tassielli</a:t>
                      </a: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Gianfranco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 RD_FC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098943849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Torres </a:t>
                      </a: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</a:rPr>
                        <a:t>Ramos</a:t>
                      </a: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 Arianna </a:t>
                      </a: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</a:rPr>
                        <a:t>Grisel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100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PhD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814980933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Volpe Giacomo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562316266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C9948F9C-4704-2347-883F-8A72501FE6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114288"/>
              </p:ext>
            </p:extLst>
          </p:nvPr>
        </p:nvGraphicFramePr>
        <p:xfrm>
          <a:off x="6409981" y="1158322"/>
          <a:ext cx="5194708" cy="4133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0125">
                  <a:extLst>
                    <a:ext uri="{9D8B030D-6E8A-4147-A177-3AD203B41FA5}">
                      <a16:colId xmlns:a16="http://schemas.microsoft.com/office/drawing/2014/main" val="2324252590"/>
                    </a:ext>
                  </a:extLst>
                </a:gridCol>
                <a:gridCol w="464597">
                  <a:extLst>
                    <a:ext uri="{9D8B030D-6E8A-4147-A177-3AD203B41FA5}">
                      <a16:colId xmlns:a16="http://schemas.microsoft.com/office/drawing/2014/main" val="3781330713"/>
                    </a:ext>
                  </a:extLst>
                </a:gridCol>
                <a:gridCol w="2089986">
                  <a:extLst>
                    <a:ext uri="{9D8B030D-6E8A-4147-A177-3AD203B41FA5}">
                      <a16:colId xmlns:a16="http://schemas.microsoft.com/office/drawing/2014/main" val="523227695"/>
                    </a:ext>
                  </a:extLst>
                </a:gridCol>
              </a:tblGrid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800" b="0" dirty="0">
                          <a:effectLst/>
                          <a:latin typeface="Bookman Old Style" panose="02050604050505020204" pitchFamily="18" charset="0"/>
                        </a:rPr>
                        <a:t>Tecnologi </a:t>
                      </a:r>
                      <a:endParaRPr lang="it-IT" sz="18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%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Sigle Affini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689937498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De </a:t>
                      </a:r>
                      <a:r>
                        <a:rPr lang="it-IT" sz="1600" b="0" dirty="0" err="1">
                          <a:effectLst/>
                          <a:latin typeface="Bookman Old Style" panose="02050604050505020204" pitchFamily="18" charset="0"/>
                        </a:rPr>
                        <a:t>Robertis</a:t>
                      </a: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 Giuseppe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30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4130654969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De Venuto Daniela</a:t>
                      </a:r>
                      <a:endParaRPr lang="it-IT" sz="1600" b="0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60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377925072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>
                          <a:effectLst/>
                          <a:latin typeface="Bookman Old Style" panose="02050604050505020204" pitchFamily="18" charset="0"/>
                        </a:rPr>
                        <a:t>Diacono Domenico</a:t>
                      </a:r>
                      <a:endParaRPr lang="it-IT" sz="1600" b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20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652809512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err="1">
                          <a:effectLst/>
                          <a:latin typeface="Bookman Old Style" panose="02050604050505020204" pitchFamily="18" charset="0"/>
                        </a:rPr>
                        <a:t>Donvito</a:t>
                      </a:r>
                      <a:r>
                        <a:rPr lang="it-IT" sz="1600" b="0">
                          <a:effectLst/>
                          <a:latin typeface="Bookman Old Style" panose="02050604050505020204" pitchFamily="18" charset="0"/>
                        </a:rPr>
                        <a:t> Giacinto</a:t>
                      </a:r>
                      <a:endParaRPr lang="it-IT" sz="1600" b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10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CIR_ibisco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586824764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Fiorenza Gabriele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100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 err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PhD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4193969980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 err="1">
                          <a:effectLst/>
                          <a:latin typeface="Bookman Old Style" panose="02050604050505020204" pitchFamily="18" charset="0"/>
                        </a:rPr>
                        <a:t>Licciulli</a:t>
                      </a: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 Francesco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20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 confermare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007124731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>
                          <a:effectLst/>
                          <a:latin typeface="Bookman Old Style" panose="02050604050505020204" pitchFamily="18" charset="0"/>
                        </a:rPr>
                        <a:t>Loddo Flavio</a:t>
                      </a:r>
                      <a:endParaRPr lang="it-IT" sz="1600" b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20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228583201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Monopoli Vito Giuseppe</a:t>
                      </a:r>
                      <a:endParaRPr lang="it-IT" sz="1600" b="0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</a:rPr>
                        <a:t>60</a:t>
                      </a:r>
                      <a:endParaRPr lang="it-IT" sz="16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 verificare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344482402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>
                          <a:effectLst/>
                          <a:latin typeface="Bookman Old Style" panose="02050604050505020204" pitchFamily="18" charset="0"/>
                        </a:rPr>
                        <a:t>Pastore Cosimo</a:t>
                      </a:r>
                      <a:endParaRPr lang="it-IT" sz="1600" b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40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268824059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Torresi Marco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50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737443209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>
                          <a:effectLst/>
                          <a:latin typeface="Bookman Old Style" panose="02050604050505020204" pitchFamily="18" charset="0"/>
                        </a:rPr>
                        <a:t>Vino Gioacchino</a:t>
                      </a:r>
                      <a:endParaRPr lang="it-IT" sz="1600" b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30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1003677181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B06957-1D1A-5543-BC2B-A538D064CE66}"/>
              </a:ext>
            </a:extLst>
          </p:cNvPr>
          <p:cNvSpPr txBox="1"/>
          <p:nvPr/>
        </p:nvSpPr>
        <p:spPr>
          <a:xfrm>
            <a:off x="7208629" y="5452294"/>
            <a:ext cx="1617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16 </a:t>
            </a:r>
            <a:r>
              <a:rPr lang="en-GB" dirty="0" err="1"/>
              <a:t>Ricercatori</a:t>
            </a:r>
            <a:r>
              <a:rPr lang="en-GB" dirty="0"/>
              <a:t> </a:t>
            </a:r>
          </a:p>
          <a:p>
            <a:r>
              <a:rPr lang="en-GB" dirty="0"/>
              <a:t>11 </a:t>
            </a:r>
            <a:r>
              <a:rPr lang="en-GB" dirty="0" err="1"/>
              <a:t>Tecnologi</a:t>
            </a:r>
            <a:endParaRPr lang="en-GB" dirty="0"/>
          </a:p>
          <a:p>
            <a:r>
              <a:rPr lang="en-GB" dirty="0"/>
              <a:t>17.3 FTE</a:t>
            </a:r>
          </a:p>
        </p:txBody>
      </p:sp>
    </p:spTree>
    <p:extLst>
      <p:ext uri="{BB962C8B-B14F-4D97-AF65-F5344CB8AC3E}">
        <p14:creationId xmlns:p14="http://schemas.microsoft.com/office/powerpoint/2010/main" val="1135940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BC5FA3-659F-A744-9AB9-629D2755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4511-D155-4341-B659-0A5EA143265A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7A9A31-1C4D-2D46-A57E-F00454CA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F99B53-89BE-4846-B677-63D30C0C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1</a:t>
            </a:fld>
            <a:endParaRPr lang="en-GB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E30B38B0-16FC-544F-966B-502D1FE14EE3}"/>
              </a:ext>
            </a:extLst>
          </p:cNvPr>
          <p:cNvSpPr txBox="1">
            <a:spLocks/>
          </p:cNvSpPr>
          <p:nvPr/>
        </p:nvSpPr>
        <p:spPr>
          <a:xfrm>
            <a:off x="1754188" y="85726"/>
            <a:ext cx="8374062" cy="593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ALICE Roadmap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4F39C97-D231-8E47-A56E-7FF077D28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44" y="864323"/>
            <a:ext cx="10166194" cy="2503079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FC9BC58-5249-F34B-B5AE-C78400C8E651}"/>
              </a:ext>
            </a:extLst>
          </p:cNvPr>
          <p:cNvSpPr/>
          <p:nvPr/>
        </p:nvSpPr>
        <p:spPr>
          <a:xfrm>
            <a:off x="11048331" y="3283135"/>
            <a:ext cx="978925" cy="85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31C1C31-C167-054F-A05D-B1C8DE200746}"/>
              </a:ext>
            </a:extLst>
          </p:cNvPr>
          <p:cNvSpPr txBox="1"/>
          <p:nvPr/>
        </p:nvSpPr>
        <p:spPr>
          <a:xfrm>
            <a:off x="1414767" y="2925262"/>
            <a:ext cx="126920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r>
              <a:rPr lang="en-GB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Today</a:t>
            </a: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50DC836A-A3F1-414E-A6FC-EAE3D300D9B0}"/>
              </a:ext>
            </a:extLst>
          </p:cNvPr>
          <p:cNvGrpSpPr/>
          <p:nvPr/>
        </p:nvGrpSpPr>
        <p:grpSpPr>
          <a:xfrm>
            <a:off x="275655" y="3978548"/>
            <a:ext cx="3243710" cy="2432310"/>
            <a:chOff x="0" y="316970"/>
            <a:chExt cx="2364607" cy="1660328"/>
          </a:xfrm>
        </p:grpSpPr>
        <p:pic>
          <p:nvPicPr>
            <p:cNvPr id="19" name="Image" descr="Image">
              <a:extLst>
                <a:ext uri="{FF2B5EF4-FFF2-40B4-BE49-F238E27FC236}">
                  <a16:creationId xmlns:a16="http://schemas.microsoft.com/office/drawing/2014/main" id="{BB41E234-BCAF-334C-A2DB-93B6B656F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0" y="316970"/>
              <a:ext cx="2198690" cy="1660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ITS 2">
              <a:extLst>
                <a:ext uri="{FF2B5EF4-FFF2-40B4-BE49-F238E27FC236}">
                  <a16:creationId xmlns:a16="http://schemas.microsoft.com/office/drawing/2014/main" id="{B35A5DC9-0A19-0C4A-A610-804201B51D86}"/>
                </a:ext>
              </a:extLst>
            </p:cNvPr>
            <p:cNvSpPr txBox="1"/>
            <p:nvPr/>
          </p:nvSpPr>
          <p:spPr>
            <a:xfrm>
              <a:off x="1998520" y="707424"/>
              <a:ext cx="366087" cy="259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b="1"/>
              </a:lvl1pPr>
            </a:lstStyle>
            <a:p>
              <a:r>
                <a:rPr lang="it-IT" dirty="0"/>
                <a:t>ITS</a:t>
              </a:r>
              <a:r>
                <a:rPr dirty="0"/>
                <a:t>2</a:t>
              </a:r>
            </a:p>
          </p:txBody>
        </p:sp>
      </p:grpSp>
      <p:pic>
        <p:nvPicPr>
          <p:cNvPr id="21" name="Picture 9">
            <a:extLst>
              <a:ext uri="{FF2B5EF4-FFF2-40B4-BE49-F238E27FC236}">
                <a16:creationId xmlns:a16="http://schemas.microsoft.com/office/drawing/2014/main" id="{27EF4AC3-479A-6644-BC2A-F292FB160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923" y="2842460"/>
            <a:ext cx="2185711" cy="1081817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0878EC43-B3C1-D04C-85ED-24EAC4562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63" y="3940925"/>
            <a:ext cx="7178632" cy="2034546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F8B183C-8BE4-5C40-A1EA-0CD896F87570}"/>
              </a:ext>
            </a:extLst>
          </p:cNvPr>
          <p:cNvSpPr txBox="1"/>
          <p:nvPr/>
        </p:nvSpPr>
        <p:spPr>
          <a:xfrm>
            <a:off x="10643745" y="3964013"/>
            <a:ext cx="1788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ITS  OL HIC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4E96D92-9C85-984F-BD49-30B50754AEC6}"/>
              </a:ext>
            </a:extLst>
          </p:cNvPr>
          <p:cNvSpPr txBox="1"/>
          <p:nvPr/>
        </p:nvSpPr>
        <p:spPr>
          <a:xfrm>
            <a:off x="9075876" y="461285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Inner Layer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5837168-4451-B341-A966-2900510E3CF8}"/>
              </a:ext>
            </a:extLst>
          </p:cNvPr>
          <p:cNvSpPr txBox="1"/>
          <p:nvPr/>
        </p:nvSpPr>
        <p:spPr>
          <a:xfrm>
            <a:off x="5122139" y="359468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Outer Layer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A0287F8-D0EE-AA40-A198-2172145D169B}"/>
              </a:ext>
            </a:extLst>
          </p:cNvPr>
          <p:cNvSpPr txBox="1"/>
          <p:nvPr/>
        </p:nvSpPr>
        <p:spPr>
          <a:xfrm>
            <a:off x="7314768" y="3635197"/>
            <a:ext cx="154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Middle Layer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04350667-20B3-2842-ADE3-154763881DEA}"/>
              </a:ext>
            </a:extLst>
          </p:cNvPr>
          <p:cNvCxnSpPr>
            <a:cxnSpLocks/>
          </p:cNvCxnSpPr>
          <p:nvPr/>
        </p:nvCxnSpPr>
        <p:spPr>
          <a:xfrm flipV="1">
            <a:off x="2150077" y="2931643"/>
            <a:ext cx="0" cy="49735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120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BC5FA3-659F-A744-9AB9-629D2755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31F7-C673-6D4A-94F0-1CBCA4DF966E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7A9A31-1C4D-2D46-A57E-F00454CA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F99B53-89BE-4846-B677-63D30C0C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2</a:t>
            </a:fld>
            <a:endParaRPr lang="en-GB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E30B38B0-16FC-544F-966B-502D1FE14EE3}"/>
              </a:ext>
            </a:extLst>
          </p:cNvPr>
          <p:cNvSpPr txBox="1">
            <a:spLocks/>
          </p:cNvSpPr>
          <p:nvPr/>
        </p:nvSpPr>
        <p:spPr>
          <a:xfrm>
            <a:off x="1754188" y="85726"/>
            <a:ext cx="8374062" cy="593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ALICE Roadmap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4F39C97-D231-8E47-A56E-7FF077D28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44" y="864323"/>
            <a:ext cx="10166194" cy="2503079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FC9BC58-5249-F34B-B5AE-C78400C8E651}"/>
              </a:ext>
            </a:extLst>
          </p:cNvPr>
          <p:cNvSpPr/>
          <p:nvPr/>
        </p:nvSpPr>
        <p:spPr>
          <a:xfrm>
            <a:off x="11048331" y="3283135"/>
            <a:ext cx="978925" cy="85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31C1C31-C167-054F-A05D-B1C8DE200746}"/>
              </a:ext>
            </a:extLst>
          </p:cNvPr>
          <p:cNvSpPr txBox="1"/>
          <p:nvPr/>
        </p:nvSpPr>
        <p:spPr>
          <a:xfrm>
            <a:off x="1337051" y="2931642"/>
            <a:ext cx="12692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Today</a:t>
            </a: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50DC836A-A3F1-414E-A6FC-EAE3D300D9B0}"/>
              </a:ext>
            </a:extLst>
          </p:cNvPr>
          <p:cNvGrpSpPr/>
          <p:nvPr/>
        </p:nvGrpSpPr>
        <p:grpSpPr>
          <a:xfrm>
            <a:off x="275654" y="3518810"/>
            <a:ext cx="3016108" cy="2881876"/>
            <a:chOff x="0" y="10089"/>
            <a:chExt cx="2198689" cy="1967208"/>
          </a:xfrm>
        </p:grpSpPr>
        <p:pic>
          <p:nvPicPr>
            <p:cNvPr id="19" name="Image" descr="Image">
              <a:extLst>
                <a:ext uri="{FF2B5EF4-FFF2-40B4-BE49-F238E27FC236}">
                  <a16:creationId xmlns:a16="http://schemas.microsoft.com/office/drawing/2014/main" id="{BB41E234-BCAF-334C-A2DB-93B6B656F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0" y="316970"/>
              <a:ext cx="2198690" cy="1660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ITS 2">
              <a:extLst>
                <a:ext uri="{FF2B5EF4-FFF2-40B4-BE49-F238E27FC236}">
                  <a16:creationId xmlns:a16="http://schemas.microsoft.com/office/drawing/2014/main" id="{B35A5DC9-0A19-0C4A-A610-804201B51D86}"/>
                </a:ext>
              </a:extLst>
            </p:cNvPr>
            <p:cNvSpPr txBox="1"/>
            <p:nvPr/>
          </p:nvSpPr>
          <p:spPr>
            <a:xfrm>
              <a:off x="800813" y="10089"/>
              <a:ext cx="660574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 b="1"/>
              </a:lvl1pPr>
            </a:lstStyle>
            <a:p>
              <a:r>
                <a:t>ITS 2</a:t>
              </a:r>
            </a:p>
          </p:txBody>
        </p:sp>
      </p:grpSp>
      <p:pic>
        <p:nvPicPr>
          <p:cNvPr id="21" name="Picture 9">
            <a:extLst>
              <a:ext uri="{FF2B5EF4-FFF2-40B4-BE49-F238E27FC236}">
                <a16:creationId xmlns:a16="http://schemas.microsoft.com/office/drawing/2014/main" id="{27EF4AC3-479A-6644-BC2A-F292FB160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3446" y="2918125"/>
            <a:ext cx="2129770" cy="105412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CCBDCBA-367E-6744-9C77-950298CA72F0}"/>
              </a:ext>
            </a:extLst>
          </p:cNvPr>
          <p:cNvSpPr txBox="1"/>
          <p:nvPr/>
        </p:nvSpPr>
        <p:spPr>
          <a:xfrm>
            <a:off x="3328902" y="3498977"/>
            <a:ext cx="73400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Attività</a:t>
            </a:r>
            <a:r>
              <a:rPr lang="en-GB" sz="2000" b="1" dirty="0"/>
              <a:t> </a:t>
            </a:r>
            <a:r>
              <a:rPr lang="en-GB" sz="2000" b="1" dirty="0" err="1"/>
              <a:t>della</a:t>
            </a:r>
            <a:r>
              <a:rPr lang="en-GB" sz="2000" b="1" dirty="0"/>
              <a:t> </a:t>
            </a:r>
            <a:r>
              <a:rPr lang="en-GB" sz="2000" b="1" dirty="0" err="1"/>
              <a:t>Sezione</a:t>
            </a:r>
            <a:r>
              <a:rPr lang="en-GB" sz="2000" b="1" dirty="0"/>
              <a:t> di Bari: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2000" dirty="0"/>
              <a:t> Prima dell’ </a:t>
            </a:r>
            <a:r>
              <a:rPr lang="en-GB" sz="2000" dirty="0" err="1"/>
              <a:t>installazione</a:t>
            </a:r>
            <a:r>
              <a:rPr lang="en-GB" sz="2000" dirty="0"/>
              <a:t> ITS2 2021:</a:t>
            </a:r>
          </a:p>
          <a:p>
            <a:pPr marL="742950" lvl="1" indent="-285750">
              <a:buFontTx/>
              <a:buChar char="-"/>
            </a:pPr>
            <a:r>
              <a:rPr lang="en-GB" sz="2000" dirty="0" err="1"/>
              <a:t>Contributo</a:t>
            </a:r>
            <a:r>
              <a:rPr lang="en-GB" sz="2000" dirty="0"/>
              <a:t> </a:t>
            </a:r>
            <a:r>
              <a:rPr lang="en-GB" sz="2000" dirty="0" err="1"/>
              <a:t>fondamentale</a:t>
            </a:r>
            <a:r>
              <a:rPr lang="en-GB" sz="2000" dirty="0"/>
              <a:t> per OL  </a:t>
            </a:r>
          </a:p>
          <a:p>
            <a:pPr marL="1200150" lvl="2" indent="-285750">
              <a:buFontTx/>
              <a:buChar char="-"/>
            </a:pPr>
            <a:r>
              <a:rPr lang="en-GB" sz="2000" dirty="0"/>
              <a:t>[</a:t>
            </a:r>
            <a:r>
              <a:rPr lang="en-GB" sz="2000" dirty="0" err="1"/>
              <a:t>Produzione</a:t>
            </a:r>
            <a:r>
              <a:rPr lang="en-GB" sz="2000" dirty="0"/>
              <a:t>: 686 HIC </a:t>
            </a:r>
            <a:r>
              <a:rPr lang="en-GB" sz="2000" dirty="0" err="1"/>
              <a:t>montati</a:t>
            </a:r>
            <a:r>
              <a:rPr lang="en-GB" sz="2000" dirty="0"/>
              <a:t>-&gt; </a:t>
            </a:r>
            <a:r>
              <a:rPr lang="en-GB" sz="2000" dirty="0" err="1"/>
              <a:t>Funzionanti</a:t>
            </a:r>
            <a:r>
              <a:rPr lang="en-GB" sz="2000" dirty="0"/>
              <a:t> 87%]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PL Vito </a:t>
            </a:r>
            <a:r>
              <a:rPr lang="en-GB" sz="2000" dirty="0" err="1"/>
              <a:t>Manzari</a:t>
            </a:r>
            <a:r>
              <a:rPr lang="en-GB" sz="2000" dirty="0"/>
              <a:t> </a:t>
            </a:r>
            <a:r>
              <a:rPr lang="en-GB" sz="2000" dirty="0" err="1"/>
              <a:t>fino</a:t>
            </a:r>
            <a:r>
              <a:rPr lang="en-GB" sz="2000" dirty="0"/>
              <a:t> al 2020</a:t>
            </a:r>
          </a:p>
          <a:p>
            <a:pPr marL="742950" lvl="1" indent="-285750">
              <a:buFontTx/>
              <a:buChar char="-"/>
            </a:pPr>
            <a:r>
              <a:rPr lang="en-GB" sz="2000" dirty="0" err="1"/>
              <a:t>Attualmente</a:t>
            </a:r>
            <a:r>
              <a:rPr lang="en-GB" sz="2000" dirty="0"/>
              <a:t> In commissioning (-&gt;PhD </a:t>
            </a:r>
            <a:r>
              <a:rPr lang="en-GB" sz="2000" dirty="0" err="1"/>
              <a:t>fanno</a:t>
            </a:r>
            <a:r>
              <a:rPr lang="en-GB" sz="2000" dirty="0"/>
              <a:t> Offline shifts)</a:t>
            </a:r>
          </a:p>
          <a:p>
            <a:pPr marL="742950" lvl="1" indent="-285750">
              <a:buFontTx/>
              <a:buChar char="-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LHC Interface, HMPID, </a:t>
            </a:r>
            <a:r>
              <a:rPr lang="en-GB" sz="2000" dirty="0" err="1"/>
              <a:t>Calcolo</a:t>
            </a:r>
            <a:r>
              <a:rPr lang="en-GB" sz="2000" dirty="0"/>
              <a:t>, </a:t>
            </a:r>
            <a:r>
              <a:rPr lang="en-GB" sz="2000" dirty="0" err="1"/>
              <a:t>Analisi</a:t>
            </a:r>
            <a:r>
              <a:rPr lang="en-GB" sz="2000" dirty="0"/>
              <a:t> </a:t>
            </a:r>
            <a:r>
              <a:rPr lang="en-GB" sz="2000" dirty="0" err="1"/>
              <a:t>dati</a:t>
            </a:r>
            <a:r>
              <a:rPr lang="en-GB" sz="2000" dirty="0"/>
              <a:t> </a:t>
            </a:r>
            <a:r>
              <a:rPr lang="en-GB" sz="2000" dirty="0" err="1"/>
              <a:t>su</a:t>
            </a:r>
            <a:r>
              <a:rPr lang="en-GB" sz="2000" dirty="0"/>
              <a:t> HF, LF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85AC558-F708-3D40-9E06-7A129CD221F0}"/>
              </a:ext>
            </a:extLst>
          </p:cNvPr>
          <p:cNvSpPr txBox="1"/>
          <p:nvPr/>
        </p:nvSpPr>
        <p:spPr>
          <a:xfrm>
            <a:off x="10522698" y="3995700"/>
            <a:ext cx="1788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ITS  OL HIC</a:t>
            </a:r>
          </a:p>
        </p:txBody>
      </p:sp>
    </p:spTree>
    <p:extLst>
      <p:ext uri="{BB962C8B-B14F-4D97-AF65-F5344CB8AC3E}">
        <p14:creationId xmlns:p14="http://schemas.microsoft.com/office/powerpoint/2010/main" val="396370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BC5FA3-659F-A744-9AB9-629D2755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B7EE-D0BD-964E-AD4B-545A400276D2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7A9A31-1C4D-2D46-A57E-F00454CA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F99B53-89BE-4846-B677-63D30C0C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3</a:t>
            </a:fld>
            <a:endParaRPr lang="en-GB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E30B38B0-16FC-544F-966B-502D1FE14EE3}"/>
              </a:ext>
            </a:extLst>
          </p:cNvPr>
          <p:cNvSpPr txBox="1">
            <a:spLocks/>
          </p:cNvSpPr>
          <p:nvPr/>
        </p:nvSpPr>
        <p:spPr>
          <a:xfrm>
            <a:off x="1754188" y="85726"/>
            <a:ext cx="8374062" cy="593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ALICE Roadmap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4F39C97-D231-8E47-A56E-7FF077D28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44" y="864323"/>
            <a:ext cx="10166194" cy="2503079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FC9BC58-5249-F34B-B5AE-C78400C8E651}"/>
              </a:ext>
            </a:extLst>
          </p:cNvPr>
          <p:cNvSpPr/>
          <p:nvPr/>
        </p:nvSpPr>
        <p:spPr>
          <a:xfrm>
            <a:off x="11048331" y="3283135"/>
            <a:ext cx="978925" cy="85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BCDDAF3-4136-7D43-94CB-D44EF2EC81DD}"/>
              </a:ext>
            </a:extLst>
          </p:cNvPr>
          <p:cNvSpPr txBox="1"/>
          <p:nvPr/>
        </p:nvSpPr>
        <p:spPr>
          <a:xfrm>
            <a:off x="164744" y="3472887"/>
            <a:ext cx="367745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ITS2 Inner Layer upgrade only </a:t>
            </a:r>
            <a:r>
              <a:rPr lang="en-GB" dirty="0"/>
              <a:t>-&gt;ITS3</a:t>
            </a:r>
          </a:p>
          <a:p>
            <a:pPr marL="285750" indent="-285750">
              <a:buFontTx/>
              <a:buChar char="-"/>
            </a:pPr>
            <a:r>
              <a:rPr lang="en-GB" sz="1500" dirty="0"/>
              <a:t>Removal of water cooling</a:t>
            </a:r>
          </a:p>
          <a:p>
            <a:pPr marL="285750" indent="-285750">
              <a:buFontTx/>
              <a:buChar char="-"/>
            </a:pPr>
            <a:r>
              <a:rPr lang="en-GB" sz="1500" dirty="0"/>
              <a:t>Removal circuit board</a:t>
            </a:r>
          </a:p>
          <a:p>
            <a:pPr marL="285750" indent="-285750">
              <a:buFontTx/>
              <a:buChar char="-"/>
            </a:pPr>
            <a:r>
              <a:rPr lang="en-GB" sz="1500" dirty="0"/>
              <a:t>Removal mechanical support</a:t>
            </a:r>
          </a:p>
        </p:txBody>
      </p:sp>
      <p:pic>
        <p:nvPicPr>
          <p:cNvPr id="24" name="Screenshot 2020-09-10 at 11.11.29.png" descr="Screenshot 2020-09-10 at 11.11.29.png">
            <a:extLst>
              <a:ext uri="{FF2B5EF4-FFF2-40B4-BE49-F238E27FC236}">
                <a16:creationId xmlns:a16="http://schemas.microsoft.com/office/drawing/2014/main" id="{052A8BDF-32C1-C84F-B5E7-543482664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5877" y="4747880"/>
            <a:ext cx="2365220" cy="1490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7337EB68-B97D-2E48-8594-FEE4DBF58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21846" y="3393905"/>
            <a:ext cx="4309534" cy="296340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2BD1281-F090-9142-A073-E01D745C4D8D}"/>
              </a:ext>
            </a:extLst>
          </p:cNvPr>
          <p:cNvSpPr/>
          <p:nvPr/>
        </p:nvSpPr>
        <p:spPr>
          <a:xfrm>
            <a:off x="164744" y="1890584"/>
            <a:ext cx="4654391" cy="1538416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4C5802A-D4A9-D64A-9CC3-9E519878FD2B}"/>
              </a:ext>
            </a:extLst>
          </p:cNvPr>
          <p:cNvSpPr txBox="1"/>
          <p:nvPr/>
        </p:nvSpPr>
        <p:spPr>
          <a:xfrm>
            <a:off x="3597864" y="4609381"/>
            <a:ext cx="3103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Sostituzione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3 layer nell’  Inner Layer </a:t>
            </a:r>
            <a:r>
              <a:rPr lang="en-GB" dirty="0" err="1"/>
              <a:t>nel</a:t>
            </a:r>
            <a:r>
              <a:rPr lang="en-GB" dirty="0"/>
              <a:t> LS3 con 3 layer </a:t>
            </a:r>
            <a:r>
              <a:rPr lang="en-GB" dirty="0" err="1"/>
              <a:t>completamente</a:t>
            </a:r>
            <a:r>
              <a:rPr lang="en-GB" dirty="0"/>
              <a:t>  </a:t>
            </a:r>
            <a:r>
              <a:rPr lang="en-GB" dirty="0" err="1"/>
              <a:t>cilindrici</a:t>
            </a:r>
            <a:endParaRPr lang="en-GB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FBBD586-4095-2A49-AD65-D4026736E9CF}"/>
              </a:ext>
            </a:extLst>
          </p:cNvPr>
          <p:cNvSpPr txBox="1"/>
          <p:nvPr/>
        </p:nvSpPr>
        <p:spPr>
          <a:xfrm>
            <a:off x="5451756" y="3018575"/>
            <a:ext cx="978925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ITS3</a:t>
            </a:r>
          </a:p>
        </p:txBody>
      </p:sp>
    </p:spTree>
    <p:extLst>
      <p:ext uri="{BB962C8B-B14F-4D97-AF65-F5344CB8AC3E}">
        <p14:creationId xmlns:p14="http://schemas.microsoft.com/office/powerpoint/2010/main" val="247446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BC5FA3-659F-A744-9AB9-629D2755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B7EE-D0BD-964E-AD4B-545A400276D2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7A9A31-1C4D-2D46-A57E-F00454CA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F99B53-89BE-4846-B677-63D30C0C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4</a:t>
            </a:fld>
            <a:endParaRPr lang="en-GB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E30B38B0-16FC-544F-966B-502D1FE14EE3}"/>
              </a:ext>
            </a:extLst>
          </p:cNvPr>
          <p:cNvSpPr txBox="1">
            <a:spLocks/>
          </p:cNvSpPr>
          <p:nvPr/>
        </p:nvSpPr>
        <p:spPr>
          <a:xfrm>
            <a:off x="1754188" y="85726"/>
            <a:ext cx="8374062" cy="593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ALICE Roadmap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4F39C97-D231-8E47-A56E-7FF077D28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44" y="864323"/>
            <a:ext cx="10166194" cy="2503079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FC9BC58-5249-F34B-B5AE-C78400C8E651}"/>
              </a:ext>
            </a:extLst>
          </p:cNvPr>
          <p:cNvSpPr/>
          <p:nvPr/>
        </p:nvSpPr>
        <p:spPr>
          <a:xfrm>
            <a:off x="11048331" y="3283135"/>
            <a:ext cx="978925" cy="85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31C1C31-C167-054F-A05D-B1C8DE200746}"/>
              </a:ext>
            </a:extLst>
          </p:cNvPr>
          <p:cNvSpPr txBox="1"/>
          <p:nvPr/>
        </p:nvSpPr>
        <p:spPr>
          <a:xfrm>
            <a:off x="5451756" y="3018575"/>
            <a:ext cx="978925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ITS3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CCBDCBA-367E-6744-9C77-950298CA72F0}"/>
              </a:ext>
            </a:extLst>
          </p:cNvPr>
          <p:cNvSpPr txBox="1"/>
          <p:nvPr/>
        </p:nvSpPr>
        <p:spPr>
          <a:xfrm>
            <a:off x="3710280" y="3582135"/>
            <a:ext cx="797904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Attività R&amp;D previste in Sezione a Bari:</a:t>
            </a:r>
          </a:p>
          <a:p>
            <a:r>
              <a:rPr lang="it-IT" sz="2000" dirty="0"/>
              <a:t>            - </a:t>
            </a:r>
            <a:r>
              <a:rPr lang="it-IT" sz="2000" dirty="0" err="1"/>
              <a:t>bendable</a:t>
            </a:r>
            <a:r>
              <a:rPr lang="it-IT" sz="2000" dirty="0"/>
              <a:t> FPC design</a:t>
            </a:r>
          </a:p>
          <a:p>
            <a:r>
              <a:rPr lang="it-IT" sz="2000" dirty="0"/>
              <a:t>            - </a:t>
            </a:r>
            <a:r>
              <a:rPr lang="it-IT" sz="2000" dirty="0" err="1"/>
              <a:t>wire-bonding</a:t>
            </a:r>
            <a:r>
              <a:rPr lang="it-IT" sz="2000" dirty="0"/>
              <a:t> </a:t>
            </a:r>
            <a:r>
              <a:rPr lang="it-IT" sz="2000" dirty="0" err="1"/>
              <a:t>interconnection</a:t>
            </a:r>
            <a:r>
              <a:rPr lang="it-IT" sz="2000" dirty="0"/>
              <a:t> (over </a:t>
            </a:r>
            <a:r>
              <a:rPr lang="it-IT" sz="2000" dirty="0" err="1"/>
              <a:t>bent</a:t>
            </a:r>
            <a:r>
              <a:rPr lang="it-IT" sz="2000" dirty="0"/>
              <a:t> </a:t>
            </a:r>
            <a:r>
              <a:rPr lang="it-IT" sz="2000" dirty="0" err="1"/>
              <a:t>surface</a:t>
            </a:r>
            <a:r>
              <a:rPr lang="it-IT" sz="2000" dirty="0"/>
              <a:t>) </a:t>
            </a:r>
            <a:r>
              <a:rPr lang="it-IT" sz="2000" dirty="0" err="1"/>
              <a:t>study</a:t>
            </a:r>
            <a:endParaRPr lang="it-IT" sz="2000" dirty="0"/>
          </a:p>
          <a:p>
            <a:r>
              <a:rPr lang="it-IT" sz="2000" dirty="0"/>
              <a:t>            - super-ALPIDE (first </a:t>
            </a:r>
            <a:r>
              <a:rPr lang="it-IT" sz="2000" dirty="0" err="1"/>
              <a:t>example</a:t>
            </a:r>
            <a:r>
              <a:rPr lang="it-IT" sz="2000" dirty="0"/>
              <a:t> of large </a:t>
            </a:r>
            <a:r>
              <a:rPr lang="it-IT" sz="2000" dirty="0" err="1"/>
              <a:t>bent</a:t>
            </a:r>
            <a:r>
              <a:rPr lang="it-IT" sz="2000" dirty="0"/>
              <a:t> chip) setup </a:t>
            </a:r>
            <a:r>
              <a:rPr lang="it-IT" sz="2000" dirty="0" err="1"/>
              <a:t>assembly</a:t>
            </a:r>
            <a:endParaRPr lang="it-IT" sz="2000" dirty="0"/>
          </a:p>
          <a:p>
            <a:r>
              <a:rPr lang="it-IT" sz="2000" dirty="0"/>
              <a:t>                - </a:t>
            </a:r>
            <a:r>
              <a:rPr lang="it-IT" sz="2000" dirty="0" err="1"/>
              <a:t>bonding</a:t>
            </a:r>
            <a:r>
              <a:rPr lang="it-IT" sz="2000" dirty="0"/>
              <a:t> </a:t>
            </a:r>
            <a:r>
              <a:rPr lang="it-IT" sz="2000" dirty="0" err="1"/>
              <a:t>tool</a:t>
            </a:r>
            <a:r>
              <a:rPr lang="it-IT" sz="2000" dirty="0"/>
              <a:t> design</a:t>
            </a:r>
          </a:p>
          <a:p>
            <a:r>
              <a:rPr lang="it-IT" sz="2000" dirty="0"/>
              <a:t>                - </a:t>
            </a:r>
            <a:r>
              <a:rPr lang="it-IT" sz="2000" dirty="0" err="1"/>
              <a:t>mechanical</a:t>
            </a:r>
            <a:r>
              <a:rPr lang="it-IT" sz="2000" dirty="0"/>
              <a:t> </a:t>
            </a:r>
            <a:r>
              <a:rPr lang="it-IT" sz="2000" dirty="0" err="1"/>
              <a:t>support</a:t>
            </a:r>
            <a:r>
              <a:rPr lang="it-IT" sz="2000" dirty="0"/>
              <a:t> design</a:t>
            </a:r>
          </a:p>
          <a:p>
            <a:r>
              <a:rPr lang="it-IT" sz="2000" dirty="0"/>
              <a:t>            - carbon </a:t>
            </a:r>
            <a:r>
              <a:rPr lang="it-IT" sz="2000" dirty="0" err="1"/>
              <a:t>foam</a:t>
            </a:r>
            <a:r>
              <a:rPr lang="it-IT" sz="2000" dirty="0"/>
              <a:t> (for </a:t>
            </a:r>
            <a:r>
              <a:rPr lang="it-IT" sz="2000" dirty="0" err="1"/>
              <a:t>mechanical</a:t>
            </a:r>
            <a:r>
              <a:rPr lang="it-IT" sz="2000" dirty="0"/>
              <a:t> </a:t>
            </a:r>
            <a:r>
              <a:rPr lang="it-IT" sz="2000" dirty="0" err="1"/>
              <a:t>support</a:t>
            </a:r>
            <a:r>
              <a:rPr lang="it-IT" sz="2000" dirty="0"/>
              <a:t>) </a:t>
            </a:r>
            <a:r>
              <a:rPr lang="it-IT" sz="2000" dirty="0" err="1"/>
              <a:t>thermal</a:t>
            </a:r>
            <a:r>
              <a:rPr lang="it-IT" sz="2000" dirty="0"/>
              <a:t> </a:t>
            </a:r>
            <a:r>
              <a:rPr lang="it-IT" sz="2000" dirty="0" err="1"/>
              <a:t>capacity</a:t>
            </a:r>
            <a:r>
              <a:rPr lang="it-IT" sz="2000" dirty="0"/>
              <a:t> </a:t>
            </a:r>
            <a:r>
              <a:rPr lang="it-IT" sz="2000" dirty="0" err="1"/>
              <a:t>study</a:t>
            </a:r>
            <a:r>
              <a:rPr lang="it-IT" sz="2000" dirty="0"/>
              <a:t> </a:t>
            </a:r>
          </a:p>
          <a:p>
            <a:r>
              <a:rPr lang="it-IT" sz="2000" dirty="0"/>
              <a:t>            - </a:t>
            </a:r>
            <a:r>
              <a:rPr lang="it-IT" sz="2000" dirty="0" err="1"/>
              <a:t>bent</a:t>
            </a:r>
            <a:r>
              <a:rPr lang="it-IT" sz="2000" dirty="0"/>
              <a:t> ALPIDE </a:t>
            </a:r>
            <a:r>
              <a:rPr lang="it-IT" sz="2000" dirty="0" err="1"/>
              <a:t>characterization</a:t>
            </a:r>
            <a:endParaRPr lang="it-IT" sz="2000" dirty="0"/>
          </a:p>
          <a:p>
            <a:endParaRPr lang="en-GB" dirty="0"/>
          </a:p>
        </p:txBody>
      </p: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7337EB68-B97D-2E48-8594-FEE4DBF58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744" y="3962231"/>
            <a:ext cx="3416837" cy="234955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2BD1281-F090-9142-A073-E01D745C4D8D}"/>
              </a:ext>
            </a:extLst>
          </p:cNvPr>
          <p:cNvSpPr/>
          <p:nvPr/>
        </p:nvSpPr>
        <p:spPr>
          <a:xfrm>
            <a:off x="164744" y="1890584"/>
            <a:ext cx="4654391" cy="1538416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5881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560BE9-65C7-A746-AA7C-468609BFB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9E11-A202-4B4E-B479-2A2B6ADB4EEF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F8E120-7966-8C4C-B9AF-C5C28677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A174FE-46C8-204C-ACFA-05FB2274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5</a:t>
            </a:fld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B5F0A63-6AAF-564A-8C8F-72CE431A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0900" cy="675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60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68621C-9481-6F42-B64C-187989DF7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D2C673-6D13-AA42-AD6E-6C39EC50C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E30876-AB98-6D41-811D-52109CC1D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9E11-A202-4B4E-B479-2A2B6ADB4EEF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8193A8-EDC6-E347-AEE9-90D79768C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0CC41D-4B64-0040-BA22-38556FBF2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6</a:t>
            </a:fld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C24D252-2D7A-8E43-B764-9C431CFD9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94"/>
            <a:ext cx="12192000" cy="681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41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6DCA20-4DDA-E042-8A6D-A91154E4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9193145-AE1B-6945-B9E3-DC76B782E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8061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54A118-1891-164D-88F2-BAC956AB5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9E11-A202-4B4E-B479-2A2B6ADB4EEF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EC5DAD-1CF8-FB4C-9851-6F4CFF77D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1EFFC8-B656-8145-8D12-83F47EDE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456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BC5FA3-659F-A744-9AB9-629D2755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6A7E-B289-2040-990D-F28B6AC662D5}" type="datetime1">
              <a:rPr lang="it-IT" smtClean="0"/>
              <a:t>07/07/21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7A9A31-1C4D-2D46-A57E-F00454CA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F99B53-89BE-4846-B677-63D30C0C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8</a:t>
            </a:fld>
            <a:endParaRPr lang="en-GB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E30B38B0-16FC-544F-966B-502D1FE14EE3}"/>
              </a:ext>
            </a:extLst>
          </p:cNvPr>
          <p:cNvSpPr txBox="1">
            <a:spLocks/>
          </p:cNvSpPr>
          <p:nvPr/>
        </p:nvSpPr>
        <p:spPr>
          <a:xfrm>
            <a:off x="1754188" y="85726"/>
            <a:ext cx="8374062" cy="593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ALICE Roadmap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710B24C-718B-1442-AE37-E1D97C839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418" y="4452326"/>
            <a:ext cx="5544537" cy="172756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4F39C97-D231-8E47-A56E-7FF077D28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41" y="875383"/>
            <a:ext cx="10166194" cy="2503079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FC9BC58-5249-F34B-B5AE-C78400C8E651}"/>
              </a:ext>
            </a:extLst>
          </p:cNvPr>
          <p:cNvSpPr/>
          <p:nvPr/>
        </p:nvSpPr>
        <p:spPr>
          <a:xfrm>
            <a:off x="5419493" y="3429000"/>
            <a:ext cx="978925" cy="85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31C1C31-C167-054F-A05D-B1C8DE200746}"/>
              </a:ext>
            </a:extLst>
          </p:cNvPr>
          <p:cNvSpPr txBox="1"/>
          <p:nvPr/>
        </p:nvSpPr>
        <p:spPr>
          <a:xfrm>
            <a:off x="1371600" y="2979540"/>
            <a:ext cx="14238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Today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7E68CEC-D33C-8540-88A8-F1E9ADB4C40B}"/>
              </a:ext>
            </a:extLst>
          </p:cNvPr>
          <p:cNvSpPr/>
          <p:nvPr/>
        </p:nvSpPr>
        <p:spPr>
          <a:xfrm>
            <a:off x="164744" y="1890584"/>
            <a:ext cx="9963506" cy="1439664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9171D3-DD23-924E-BEC5-E888E82E764B}"/>
              </a:ext>
            </a:extLst>
          </p:cNvPr>
          <p:cNvSpPr txBox="1"/>
          <p:nvPr/>
        </p:nvSpPr>
        <p:spPr>
          <a:xfrm>
            <a:off x="6184324" y="3698228"/>
            <a:ext cx="6028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“Ambition </a:t>
            </a:r>
            <a:r>
              <a:rPr lang="en" dirty="0"/>
              <a:t>to design a new experiment to continue with a rich heavy-ion </a:t>
            </a:r>
            <a:r>
              <a:rPr lang="en" dirty="0" err="1"/>
              <a:t>programme</a:t>
            </a:r>
            <a:r>
              <a:rPr lang="en" dirty="0"/>
              <a:t> at the HL-LHC” </a:t>
            </a:r>
          </a:p>
          <a:p>
            <a:r>
              <a:rPr lang="en" dirty="0">
                <a:solidFill>
                  <a:srgbClr val="005EF0"/>
                </a:solidFill>
              </a:rPr>
              <a:t>Update of the European strategy for particle physics</a:t>
            </a:r>
            <a:endParaRPr lang="en-GB" dirty="0">
              <a:solidFill>
                <a:srgbClr val="005EF0"/>
              </a:solidFill>
            </a:endParaRPr>
          </a:p>
        </p:txBody>
      </p:sp>
      <p:pic>
        <p:nvPicPr>
          <p:cNvPr id="17" name="Screenshot 2020-09-04 at 17.29.40.png" descr="Screenshot 2020-09-04 at 17.29.40.png">
            <a:extLst>
              <a:ext uri="{FF2B5EF4-FFF2-40B4-BE49-F238E27FC236}">
                <a16:creationId xmlns:a16="http://schemas.microsoft.com/office/drawing/2014/main" id="{6E67B9C2-C9C0-E140-BD78-65BE3B3BB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8125" y="3504254"/>
            <a:ext cx="5148912" cy="28628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671780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15722</TotalTime>
  <Words>548</Words>
  <Application>Microsoft Macintosh PowerPoint</Application>
  <PresentationFormat>Widescreen</PresentationFormat>
  <Paragraphs>180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Arial</vt:lpstr>
      <vt:lpstr>Bookman Old Style</vt:lpstr>
      <vt:lpstr>Calibri</vt:lpstr>
      <vt:lpstr>Calibri Light</vt:lpstr>
      <vt:lpstr>Courier New</vt:lpstr>
      <vt:lpstr>Segoe UI</vt:lpstr>
      <vt:lpstr>Wingdings</vt:lpstr>
      <vt:lpstr>Tema di Office</vt:lpstr>
      <vt:lpstr>Report attività per Preventivi 2022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Servizi</vt:lpstr>
      <vt:lpstr>Anagrafica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Annalisa Annalisa</dc:creator>
  <cp:lastModifiedBy>Annalisa Annalisa</cp:lastModifiedBy>
  <cp:revision>93</cp:revision>
  <cp:lastPrinted>2021-07-07T08:48:58Z</cp:lastPrinted>
  <dcterms:created xsi:type="dcterms:W3CDTF">2020-07-09T15:35:32Z</dcterms:created>
  <dcterms:modified xsi:type="dcterms:W3CDTF">2021-07-07T09:36:05Z</dcterms:modified>
</cp:coreProperties>
</file>