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70" r:id="rId2"/>
    <p:sldId id="441" r:id="rId3"/>
    <p:sldId id="471" r:id="rId4"/>
    <p:sldId id="456" r:id="rId5"/>
    <p:sldId id="432" r:id="rId6"/>
    <p:sldId id="393" r:id="rId7"/>
    <p:sldId id="394" r:id="rId8"/>
    <p:sldId id="405" r:id="rId9"/>
    <p:sldId id="396" r:id="rId10"/>
    <p:sldId id="403" r:id="rId11"/>
    <p:sldId id="404" r:id="rId12"/>
    <p:sldId id="397" r:id="rId13"/>
    <p:sldId id="399" r:id="rId14"/>
    <p:sldId id="400" r:id="rId15"/>
    <p:sldId id="406" r:id="rId16"/>
    <p:sldId id="371" r:id="rId17"/>
    <p:sldId id="372" r:id="rId18"/>
    <p:sldId id="464" r:id="rId19"/>
    <p:sldId id="463" r:id="rId20"/>
    <p:sldId id="472" r:id="rId21"/>
    <p:sldId id="476" r:id="rId22"/>
    <p:sldId id="473" r:id="rId23"/>
    <p:sldId id="474" r:id="rId24"/>
    <p:sldId id="454" r:id="rId25"/>
    <p:sldId id="462" r:id="rId26"/>
    <p:sldId id="461" r:id="rId27"/>
    <p:sldId id="410" r:id="rId28"/>
    <p:sldId id="465" r:id="rId29"/>
    <p:sldId id="466" r:id="rId30"/>
    <p:sldId id="431" r:id="rId31"/>
    <p:sldId id="458" r:id="rId32"/>
    <p:sldId id="475" r:id="rId33"/>
    <p:sldId id="455" r:id="rId34"/>
    <p:sldId id="459" r:id="rId35"/>
  </p:sldIdLst>
  <p:sldSz cx="9144000" cy="6858000" type="screen4x3"/>
  <p:notesSz cx="6858000" cy="9723438"/>
  <p:defaultTextStyle>
    <a:defPPr>
      <a:defRPr lang="en-GB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33CC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FF3300"/>
    <a:srgbClr val="FFFF00"/>
    <a:srgbClr val="00FF00"/>
    <a:srgbClr val="CC00CC"/>
    <a:srgbClr val="0033CC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32.wmf"/><Relationship Id="rId5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2512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8038"/>
            <a:ext cx="502920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91ED2A6-14F4-4F97-9391-F9764DEBCA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8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ECF731-B035-44F2-AD39-6F0E5DDDC133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9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C806202-C910-4086-A649-AE8A68BE4ECE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19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E2AF889-1FAE-432B-A7CE-57E0E2AF00E3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21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2FB4227-8899-417F-BC4B-A92C4025717F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24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C598D5A-D958-48F7-AA8D-41555176D9BE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28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BDE33F4-846C-4D2E-92D3-87480B944A1C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32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650532E-3D7E-4082-BAB6-E2E20E7A8932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10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D82E6A4-C91C-4773-8818-3A964E689B7B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11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D3BDF90-7819-4150-8638-399749F73356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13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5782EC7-08D9-41FB-8163-E5C8BE06F0C9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14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5BC5189-0D25-4ED9-8F8D-0C2FAF4907E8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15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7C5CDE-3F3C-4B25-9DA7-75A87C62052C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16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C8050A2-3867-4E0C-834F-7B4CABFA65D5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17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228F50F-F4F4-4E2C-B50E-F642626A5969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18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Anolgies ?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kumimoji="1" lang="de-DE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kumimoji="1" lang="de-DE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2851150" cy="788988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5962650"/>
            <a:ext cx="587375" cy="885825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BD30A0E-1C2C-4AC2-9202-3F0E6BB18E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40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/>
              <a:t>Discrete 2010, Beatrix C. Hiesmayr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A8A8-1BEF-4538-A8B1-873A6C13AC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7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5463" y="333375"/>
            <a:ext cx="2039937" cy="5762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967413" cy="5762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/>
              <a:t>Discrete 2010, Beatrix C. Hiesmayr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6C2C-A27D-45E2-B8F2-05E76744E6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2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/>
              <a:t>Discrete 2010, Beatrix C. Hiesmayr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078-4329-4417-BDD8-6EE123800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5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/>
              <a:t>Discrete 2010, Beatrix C. Hiesmayr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F2BF-D7CB-4054-A86C-DAD92B32BE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64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Sofia 2010, Beatrix C. Hiesmayr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DCDA-8B0A-48C1-8428-D97CDF9755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42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Sofia 2010, Beatrix C. Hiesmayr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4A34-F457-4A19-9582-ECDC3E056C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6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/>
              <a:t>Discrete 2010, Beatrix C. Hiesmayr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5034-DC9A-4861-8407-967AC6A83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/>
              <a:t>Discrete 2010, Beatrix C. Hiesmayr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AB84-7672-4859-9130-44B01A5D82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78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Sofia 2010, Beatrix C. Hiesmayr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852C-B6CE-4931-9170-42C91557E3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2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Sofia 2010, Beatrix C. Hiesmayr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33FB-EF3D-4546-BBF5-0D6E16808F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8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188" y="0"/>
            <a:ext cx="2514600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11188" y="333375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kumimoji="1" lang="de-DE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8001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61038" y="0"/>
            <a:ext cx="3924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Sofia 2010, Beatrix C. Hiesmayr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5946775"/>
            <a:ext cx="587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defRPr sz="26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2724B8D0-3FDE-4317-B13F-23BCA7D39E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79388" y="908050"/>
            <a:ext cx="7391400" cy="173038"/>
            <a:chOff x="144" y="1248"/>
            <a:chExt cx="4656" cy="201"/>
          </a:xfrm>
        </p:grpSpPr>
        <p:sp>
          <p:nvSpPr>
            <p:cNvPr id="1037" name="AutoShape 11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038" name="AutoShape 12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pic>
        <p:nvPicPr>
          <p:cNvPr id="1035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532563"/>
            <a:ext cx="1187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4" descr="Logo5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650"/>
            <a:ext cx="154781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4" r:id="rId4"/>
    <p:sldLayoutId id="2147483685" r:id="rId5"/>
    <p:sldLayoutId id="2147483691" r:id="rId6"/>
    <p:sldLayoutId id="2147483692" r:id="rId7"/>
    <p:sldLayoutId id="2147483686" r:id="rId8"/>
    <p:sldLayoutId id="2147483687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1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b="1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b="1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1">
          <a:solidFill>
            <a:srgbClr val="0033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1">
          <a:solidFill>
            <a:srgbClr val="0033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1">
          <a:solidFill>
            <a:srgbClr val="0033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1">
          <a:solidFill>
            <a:srgbClr val="0033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1">
          <a:solidFill>
            <a:srgbClr val="0033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9.wmf"/><Relationship Id="rId5" Type="http://schemas.openxmlformats.org/officeDocument/2006/relationships/image" Target="../media/image25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1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wmf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wmf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9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8.wmf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3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2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8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ideo" Target="eprdeco2.avi" TargetMode="External"/><Relationship Id="rId6" Type="http://schemas.openxmlformats.org/officeDocument/2006/relationships/image" Target="../media/image71.wmf"/><Relationship Id="rId5" Type="http://schemas.openxmlformats.org/officeDocument/2006/relationships/image" Target="../media/image70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7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6.wmf"/><Relationship Id="rId19" Type="http://schemas.openxmlformats.org/officeDocument/2006/relationships/image" Target="../media/image80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5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4.wmf"/><Relationship Id="rId20" Type="http://schemas.openxmlformats.org/officeDocument/2006/relationships/image" Target="../media/image7.pn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91.wmf"/><Relationship Id="rId19" Type="http://schemas.openxmlformats.org/officeDocument/2006/relationships/image" Target="../media/image96.png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0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4.wmf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75.bin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eprfinal.avi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eprfinal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7.png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pookyka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34226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63650" y="1700213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CC0066"/>
                </a:solidFill>
                <a:latin typeface="Berlin Sans FB" pitchFamily="34" charset="0"/>
              </a:rPr>
              <a:t>Testing Foundations in Quantum Mechanics with the neutral </a:t>
            </a:r>
            <a:r>
              <a:rPr lang="en-GB" sz="2800" dirty="0" smtClean="0">
                <a:solidFill>
                  <a:srgbClr val="CC0066"/>
                </a:solidFill>
                <a:latin typeface="Berlin Sans FB" pitchFamily="34" charset="0"/>
              </a:rPr>
              <a:t>K-meson system</a:t>
            </a:r>
            <a:endParaRPr lang="en-GB" sz="2800" dirty="0" smtClean="0">
              <a:solidFill>
                <a:srgbClr val="CC0066"/>
              </a:solidFill>
              <a:latin typeface="Berlin Sans FB" pitchFamily="34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050729" y="3429000"/>
            <a:ext cx="41120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by</a:t>
            </a:r>
            <a:endParaRPr lang="de-DE" sz="1400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Beatrix C. </a:t>
            </a:r>
            <a:r>
              <a:rPr lang="de-DE" sz="18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Hiesmayr</a:t>
            </a:r>
            <a:endParaRPr lang="de-DE" sz="1800" dirty="0" smtClean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On </a:t>
            </a:r>
            <a:r>
              <a:rPr lang="de-DE" sz="14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leave</a:t>
            </a:r>
            <a:r>
              <a:rPr lang="de-DE" sz="1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University </a:t>
            </a:r>
            <a:r>
              <a:rPr lang="de-DE" sz="14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of</a:t>
            </a:r>
            <a:r>
              <a:rPr lang="de-DE" sz="1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Vienna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4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&amp;</a:t>
            </a:r>
            <a:endParaRPr lang="de-DE" sz="1400" dirty="0" smtClean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Quantum Information Research Center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Bratislava</a:t>
            </a:r>
            <a:endParaRPr lang="de-DE" sz="1400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57700"/>
              </p:ext>
            </p:extLst>
          </p:nvPr>
        </p:nvGraphicFramePr>
        <p:xfrm>
          <a:off x="4248150" y="4898802"/>
          <a:ext cx="48958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4" imgW="2755900" imgH="508000" progId="Equation.DSMT4">
                  <p:embed/>
                </p:oleObj>
              </mc:Choice>
              <mc:Fallback>
                <p:oleObj name="Equation" r:id="rId4" imgW="2755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898802"/>
                        <a:ext cx="489585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636838"/>
            <a:ext cx="4321175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-71438" y="6524625"/>
            <a:ext cx="4319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GB" sz="3200"/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2916238" y="127000"/>
            <a:ext cx="2376487" cy="4222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GB" sz="12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Spooky action at distance also for neutral kaons?</a:t>
            </a:r>
          </a:p>
        </p:txBody>
      </p:sp>
    </p:spTree>
    <p:extLst>
      <p:ext uri="{BB962C8B-B14F-4D97-AF65-F5344CB8AC3E}">
        <p14:creationId xmlns:p14="http://schemas.microsoft.com/office/powerpoint/2010/main" val="15117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188913"/>
            <a:ext cx="8162925" cy="639762"/>
          </a:xfrm>
        </p:spPr>
        <p:txBody>
          <a:bodyPr/>
          <a:lstStyle/>
          <a:p>
            <a:pPr algn="ctr" eaLnBrk="1" hangingPunct="1"/>
            <a:r>
              <a:rPr lang="en-GB" sz="2400" smtClean="0"/>
              <a:t>Generalized Bell inequality for kaons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27088" y="2060575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FF"/>
                </a:solidFill>
              </a:rPr>
              <a:t>I. Vary in time:</a:t>
            </a: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1331913" y="1225550"/>
          <a:ext cx="763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Formel" r:id="rId4" imgW="4813300" imgH="482600" progId="Equation.DSMT4">
                  <p:embed/>
                </p:oleObj>
              </mc:Choice>
              <mc:Fallback>
                <p:oleObj name="Formel" r:id="rId4" imgW="4813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25550"/>
                        <a:ext cx="76327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5"/>
          <p:cNvGraphicFramePr>
            <a:graphicFrameLocks noChangeAspect="1"/>
          </p:cNvGraphicFramePr>
          <p:nvPr/>
        </p:nvGraphicFramePr>
        <p:xfrm>
          <a:off x="1038225" y="2457450"/>
          <a:ext cx="15589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Formel" r:id="rId6" imgW="914400" imgH="508000" progId="Equation.3">
                  <p:embed/>
                </p:oleObj>
              </mc:Choice>
              <mc:Fallback>
                <p:oleObj name="Formel" r:id="rId6" imgW="9144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2457450"/>
                        <a:ext cx="15589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6"/>
          <p:cNvGraphicFramePr>
            <a:graphicFrameLocks noChangeAspect="1"/>
          </p:cNvGraphicFramePr>
          <p:nvPr/>
        </p:nvGraphicFramePr>
        <p:xfrm>
          <a:off x="3059113" y="2600325"/>
          <a:ext cx="39893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Formel" r:id="rId8" imgW="2667000" imgH="292100" progId="Equation.DSMT4">
                  <p:embed/>
                </p:oleObj>
              </mc:Choice>
              <mc:Fallback>
                <p:oleObj name="Formel" r:id="rId8" imgW="2667000" imgH="292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600325"/>
                        <a:ext cx="3989387" cy="4365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7"/>
          <p:cNvGraphicFramePr>
            <a:graphicFrameLocks noChangeAspect="1"/>
          </p:cNvGraphicFramePr>
          <p:nvPr/>
        </p:nvGraphicFramePr>
        <p:xfrm>
          <a:off x="1403350" y="3573463"/>
          <a:ext cx="21478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Formel" r:id="rId10" imgW="1218671" imgH="215806" progId="Equation.3">
                  <p:embed/>
                </p:oleObj>
              </mc:Choice>
              <mc:Fallback>
                <p:oleObj name="Formel" r:id="rId10" imgW="1218671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73463"/>
                        <a:ext cx="21478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051050" y="4510088"/>
          <a:ext cx="22193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Formel" r:id="rId12" imgW="1346200" imgH="241300" progId="Equation.3">
                  <p:embed/>
                </p:oleObj>
              </mc:Choice>
              <mc:Fallback>
                <p:oleObj name="Formel" r:id="rId12" imgW="1346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510088"/>
                        <a:ext cx="22193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563938" y="36099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sz="2000">
                <a:solidFill>
                  <a:srgbClr val="CC00CC"/>
                </a:solidFill>
              </a:rPr>
              <a:t>Violation!</a:t>
            </a:r>
            <a:endParaRPr lang="en-GB" sz="2000">
              <a:solidFill>
                <a:srgbClr val="CC00CC"/>
              </a:solidFill>
            </a:endParaRPr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812925" y="5734050"/>
          <a:ext cx="24701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Formel" r:id="rId14" imgW="1231366" imgH="444307" progId="Equation.3">
                  <p:embed/>
                </p:oleObj>
              </mc:Choice>
              <mc:Fallback>
                <p:oleObj name="Formel" r:id="rId14" imgW="1231366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734050"/>
                        <a:ext cx="2470150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008063" y="5159375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2000">
                <a:solidFill>
                  <a:schemeClr val="tx1"/>
                </a:solidFill>
              </a:rPr>
              <a:t>Strangeness oscillation/decay: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148263" y="5086350"/>
            <a:ext cx="41036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2000">
                <a:solidFill>
                  <a:srgbClr val="FF3300"/>
                </a:solidFill>
                <a:latin typeface="Times New Roman" pitchFamily="18" charset="0"/>
              </a:rPr>
              <a:t>PROPOSITION:</a:t>
            </a:r>
          </a:p>
          <a:p>
            <a:pPr eaLnBrk="1" hangingPunct="1">
              <a:lnSpc>
                <a:spcPct val="100000"/>
              </a:lnSpc>
            </a:pPr>
            <a:r>
              <a:rPr lang="de-DE" sz="1800">
                <a:solidFill>
                  <a:srgbClr val="0000CC"/>
                </a:solidFill>
                <a:latin typeface="Times New Roman" pitchFamily="18" charset="0"/>
              </a:rPr>
              <a:t>The CHSH-inequality is violated iff x&gt;2 for kaons or for other mesons x&gt;2.6.</a:t>
            </a:r>
            <a:endParaRPr lang="en-GB" sz="18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830888" y="3798888"/>
            <a:ext cx="33845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 Unicode MS" pitchFamily="34" charset="-128"/>
              </a:rPr>
              <a:t>Bertlmann, Bramon, Garbarino, Hiesmayr, Phys. Lett. A (2004)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 Unicode MS" pitchFamily="34" charset="-128"/>
              </a:rPr>
              <a:t>Bertlmann, Hiesmayr, Phys. Rev. A (2001)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322763" y="4510088"/>
            <a:ext cx="176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2000">
                <a:solidFill>
                  <a:srgbClr val="FF3300"/>
                </a:solidFill>
              </a:rPr>
              <a:t>NO </a:t>
            </a:r>
            <a:r>
              <a:rPr lang="de-DE" sz="2000">
                <a:solidFill>
                  <a:srgbClr val="CC00CC"/>
                </a:solidFill>
              </a:rPr>
              <a:t>violation!</a:t>
            </a:r>
            <a:endParaRPr lang="en-GB" sz="2000">
              <a:solidFill>
                <a:srgbClr val="CC00CC"/>
              </a:solidFill>
            </a:endParaRP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900113" y="422275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000">
                <a:solidFill>
                  <a:srgbClr val="FF3300"/>
                </a:solidFill>
              </a:rPr>
              <a:t>Kaons?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227763" y="6200775"/>
            <a:ext cx="25193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B-mesons: x=0.77</a:t>
            </a:r>
          </a:p>
          <a:p>
            <a:pPr eaLnBrk="1" hangingPunct="1">
              <a:lnSpc>
                <a:spcPct val="60000"/>
              </a:lnSpc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D-meson: x&lt;0.03</a:t>
            </a:r>
          </a:p>
          <a:p>
            <a:pPr eaLnBrk="1" hangingPunct="1">
              <a:lnSpc>
                <a:spcPct val="60000"/>
              </a:lnSpc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de-DE" sz="1400" baseline="-2500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-mesons: x&gt;20.6</a:t>
            </a:r>
            <a:endParaRPr lang="en-GB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8604250" y="1412875"/>
            <a:ext cx="0" cy="2159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7" name="Text Box 18"/>
          <p:cNvSpPr txBox="1">
            <a:spLocks noChangeArrowheads="1"/>
          </p:cNvSpPr>
          <p:nvPr/>
        </p:nvSpPr>
        <p:spPr bwMode="auto">
          <a:xfrm>
            <a:off x="7235825" y="1125538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local realistic theories</a:t>
            </a:r>
          </a:p>
        </p:txBody>
      </p:sp>
      <p:pic>
        <p:nvPicPr>
          <p:cNvPr id="21" name="Picture 8" descr="kao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115888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 autoUpdateAnimBg="0"/>
      <p:bldP spid="22541" grpId="0"/>
      <p:bldP spid="22542" grpId="0"/>
      <p:bldP spid="22544" grpId="0" autoUpdateAnimBg="0"/>
      <p:bldP spid="225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7588" y="260350"/>
            <a:ext cx="8162925" cy="639763"/>
          </a:xfrm>
        </p:spPr>
        <p:txBody>
          <a:bodyPr/>
          <a:lstStyle/>
          <a:p>
            <a:pPr algn="ctr" eaLnBrk="1" hangingPunct="1"/>
            <a:r>
              <a:rPr lang="en-GB" smtClean="0"/>
              <a:t>Bell-CHSH type inequality for kaons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00338" y="841375"/>
            <a:ext cx="3529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0000"/>
                </a:solidFill>
                <a:latin typeface="Arial Unicode MS" pitchFamily="34" charset="-128"/>
              </a:rPr>
              <a:t>Bertlmann, Hiesmayr, PRA 63 (2001)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017588" y="260350"/>
            <a:ext cx="8162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rgbClr val="008000"/>
                </a:solidFill>
              </a:rPr>
              <a:t>Bell-CHSH type inequality for kaons</a:t>
            </a:r>
          </a:p>
        </p:txBody>
      </p:sp>
      <p:graphicFrame>
        <p:nvGraphicFramePr>
          <p:cNvPr id="18438" name="Object 5"/>
          <p:cNvGraphicFramePr>
            <a:graphicFrameLocks noChangeAspect="1"/>
          </p:cNvGraphicFramePr>
          <p:nvPr/>
        </p:nvGraphicFramePr>
        <p:xfrm>
          <a:off x="1301750" y="1217613"/>
          <a:ext cx="74469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Formel" r:id="rId4" imgW="4978400" imgH="660400" progId="Equation.DSMT4">
                  <p:embed/>
                </p:oleObj>
              </mc:Choice>
              <mc:Fallback>
                <p:oleObj name="Formel" r:id="rId4" imgW="49784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217613"/>
                        <a:ext cx="7446963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6"/>
          <p:cNvGraphicFramePr>
            <a:graphicFrameLocks noChangeAspect="1"/>
          </p:cNvGraphicFramePr>
          <p:nvPr/>
        </p:nvGraphicFramePr>
        <p:xfrm>
          <a:off x="1331913" y="3571875"/>
          <a:ext cx="21478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Formel" r:id="rId6" imgW="1218671" imgH="215806" progId="Equation.3">
                  <p:embed/>
                </p:oleObj>
              </mc:Choice>
              <mc:Fallback>
                <p:oleObj name="Formel" r:id="rId6" imgW="1218671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71875"/>
                        <a:ext cx="21478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7"/>
          <p:cNvGraphicFramePr>
            <a:graphicFrameLocks noChangeAspect="1"/>
          </p:cNvGraphicFramePr>
          <p:nvPr/>
        </p:nvGraphicFramePr>
        <p:xfrm>
          <a:off x="1979613" y="4508500"/>
          <a:ext cx="22193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Formel" r:id="rId8" imgW="1346200" imgH="241300" progId="Equation.3">
                  <p:embed/>
                </p:oleObj>
              </mc:Choice>
              <mc:Fallback>
                <p:oleObj name="Formel" r:id="rId8" imgW="1346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08500"/>
                        <a:ext cx="22193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492500" y="360838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sz="2000">
                <a:solidFill>
                  <a:srgbClr val="CC00CC"/>
                </a:solidFill>
              </a:rPr>
              <a:t>Violation!</a:t>
            </a:r>
            <a:endParaRPr lang="en-GB" sz="2000">
              <a:solidFill>
                <a:srgbClr val="CC00CC"/>
              </a:solidFill>
            </a:endParaRPr>
          </a:p>
        </p:txBody>
      </p:sp>
      <p:graphicFrame>
        <p:nvGraphicFramePr>
          <p:cNvPr id="18442" name="Object 9"/>
          <p:cNvGraphicFramePr>
            <a:graphicFrameLocks noChangeAspect="1"/>
          </p:cNvGraphicFramePr>
          <p:nvPr/>
        </p:nvGraphicFramePr>
        <p:xfrm>
          <a:off x="1741488" y="5805488"/>
          <a:ext cx="24701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Formel" r:id="rId10" imgW="1231366" imgH="444307" progId="Equation.3">
                  <p:embed/>
                </p:oleObj>
              </mc:Choice>
              <mc:Fallback>
                <p:oleObj name="Formel" r:id="rId10" imgW="1231366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5805488"/>
                        <a:ext cx="2470150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936625" y="5157788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2000">
                <a:solidFill>
                  <a:schemeClr val="tx1"/>
                </a:solidFill>
              </a:rPr>
              <a:t>Strangeness oscillation/decay: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5076825" y="5084763"/>
            <a:ext cx="4103688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2000">
                <a:solidFill>
                  <a:srgbClr val="FF3300"/>
                </a:solidFill>
                <a:latin typeface="Times New Roman" pitchFamily="18" charset="0"/>
              </a:rPr>
              <a:t>PROPOSITION:</a:t>
            </a:r>
          </a:p>
          <a:p>
            <a:pPr eaLnBrk="1" hangingPunct="1">
              <a:lnSpc>
                <a:spcPct val="100000"/>
              </a:lnSpc>
            </a:pPr>
            <a:r>
              <a:rPr lang="de-DE" sz="1800">
                <a:solidFill>
                  <a:srgbClr val="0000CC"/>
                </a:solidFill>
                <a:latin typeface="Times New Roman" pitchFamily="18" charset="0"/>
              </a:rPr>
              <a:t>The CHSH-inequality is violated iff x&gt;2 for kaons or for other mesons x&gt;2.6.</a:t>
            </a:r>
            <a:endParaRPr lang="en-GB" sz="180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8445" name="Object 12"/>
          <p:cNvGraphicFramePr>
            <a:graphicFrameLocks noChangeAspect="1"/>
          </p:cNvGraphicFramePr>
          <p:nvPr/>
        </p:nvGraphicFramePr>
        <p:xfrm>
          <a:off x="1087438" y="2420938"/>
          <a:ext cx="39893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Formel" r:id="rId12" imgW="2667000" imgH="292100" progId="Equation.DSMT4">
                  <p:embed/>
                </p:oleObj>
              </mc:Choice>
              <mc:Fallback>
                <p:oleObj name="Formel" r:id="rId12" imgW="2667000" imgH="292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2420938"/>
                        <a:ext cx="3989387" cy="43656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6588125" y="4535488"/>
            <a:ext cx="2735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Times New Roman" pitchFamily="18" charset="0"/>
              </a:rPr>
              <a:t>Bertlmann, Bramon, Garbarino, Hiesmayr, Phys. Lett. A (2004)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Times New Roman" pitchFamily="18" charset="0"/>
              </a:rPr>
              <a:t>Bertlmann, Hiesmayr, Phys. Rev. A (2001)</a:t>
            </a:r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611188" y="3284538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000">
                <a:solidFill>
                  <a:schemeClr val="tx1"/>
                </a:solidFill>
              </a:rPr>
              <a:t>Photons:</a:t>
            </a: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4251325" y="4508500"/>
            <a:ext cx="176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2000">
                <a:solidFill>
                  <a:srgbClr val="FF3300"/>
                </a:solidFill>
              </a:rPr>
              <a:t>NO </a:t>
            </a:r>
            <a:r>
              <a:rPr lang="de-DE" sz="2000">
                <a:solidFill>
                  <a:srgbClr val="CC00CC"/>
                </a:solidFill>
              </a:rPr>
              <a:t>violation!</a:t>
            </a:r>
            <a:endParaRPr lang="en-GB" sz="2000">
              <a:solidFill>
                <a:srgbClr val="CC00CC"/>
              </a:solidFill>
            </a:endParaRP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828675" y="4221163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000">
                <a:solidFill>
                  <a:srgbClr val="FF3300"/>
                </a:solidFill>
              </a:rPr>
              <a:t>Kaons?</a:t>
            </a:r>
          </a:p>
        </p:txBody>
      </p:sp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6156325" y="6199188"/>
            <a:ext cx="25193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B-mesons: x=0.77</a:t>
            </a:r>
          </a:p>
          <a:p>
            <a:pPr eaLnBrk="1" hangingPunct="1">
              <a:lnSpc>
                <a:spcPct val="60000"/>
              </a:lnSpc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D-meson: x&lt;0.03</a:t>
            </a:r>
          </a:p>
          <a:p>
            <a:pPr eaLnBrk="1" hangingPunct="1">
              <a:lnSpc>
                <a:spcPct val="60000"/>
              </a:lnSpc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de-DE" sz="1400" baseline="-2500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de-DE" sz="1400">
                <a:solidFill>
                  <a:srgbClr val="000000"/>
                </a:solidFill>
                <a:latin typeface="Times New Roman" pitchFamily="18" charset="0"/>
              </a:rPr>
              <a:t>-mesons: x&gt;20.6</a:t>
            </a:r>
            <a:endParaRPr lang="en-GB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042988" y="333375"/>
            <a:ext cx="8027987" cy="7580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GB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really not possible to distinguish between local realistic theories and quantum mechanics for neutral kaons in a direct experiment?</a:t>
            </a:r>
          </a:p>
          <a:p>
            <a:pPr>
              <a:lnSpc>
                <a:spcPct val="100000"/>
              </a:lnSpc>
              <a:defRPr/>
            </a:pP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452" name="Picture 19" descr="Akaonk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13325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20"/>
          <p:cNvSpPr>
            <a:spLocks noChangeArrowheads="1"/>
          </p:cNvSpPr>
          <p:nvPr/>
        </p:nvSpPr>
        <p:spPr bwMode="auto">
          <a:xfrm>
            <a:off x="5003800" y="4005263"/>
            <a:ext cx="2951163" cy="1008062"/>
          </a:xfrm>
          <a:prstGeom prst="wedgeEllipseCallout">
            <a:avLst>
              <a:gd name="adj1" fmla="val -52153"/>
              <a:gd name="adj2" fmla="val 871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b="0">
                <a:solidFill>
                  <a:schemeClr val="tx1"/>
                </a:solidFill>
                <a:latin typeface="Times New Roman" pitchFamily="18" charset="0"/>
              </a:rPr>
              <a:t>You have to be more tricky!</a:t>
            </a:r>
          </a:p>
        </p:txBody>
      </p:sp>
      <p:pic>
        <p:nvPicPr>
          <p:cNvPr id="23" name="Picture 19" descr="Akaonk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4163"/>
            <a:ext cx="8001000" cy="623887"/>
          </a:xfrm>
        </p:spPr>
        <p:txBody>
          <a:bodyPr/>
          <a:lstStyle/>
          <a:p>
            <a:pPr algn="ctr" eaLnBrk="1" hangingPunct="1"/>
            <a:r>
              <a:rPr lang="de-DE" sz="2400" smtClean="0"/>
              <a:t>!?Nonlocality related to a symmetry violation?!</a:t>
            </a:r>
            <a:endParaRPr lang="en-GB" sz="2400" smtClean="0"/>
          </a:p>
        </p:txBody>
      </p:sp>
      <p:sp>
        <p:nvSpPr>
          <p:cNvPr id="19460" name="WordArt 3"/>
          <p:cNvSpPr>
            <a:spLocks noChangeArrowheads="1" noChangeShapeType="1" noTextEdit="1"/>
          </p:cNvSpPr>
          <p:nvPr/>
        </p:nvSpPr>
        <p:spPr bwMode="auto">
          <a:xfrm>
            <a:off x="2987675" y="2020888"/>
            <a:ext cx="2957513" cy="1192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kern="10">
                <a:ln w="22225">
                  <a:solidFill>
                    <a:srgbClr val="CCFFFF"/>
                  </a:solidFill>
                  <a:miter lim="800000"/>
                  <a:headEnd/>
                  <a:tailEnd/>
                </a:ln>
                <a:solidFill>
                  <a:srgbClr val="3366FF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empus Sans ITC"/>
              </a:rPr>
              <a:t>1964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19200" y="3810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>
                <a:solidFill>
                  <a:srgbClr val="0000CC"/>
                </a:solidFill>
                <a:latin typeface="Times New Roman" pitchFamily="18" charset="0"/>
              </a:rPr>
              <a:t>Bell inequalities</a:t>
            </a:r>
            <a:endParaRPr lang="en-GB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9462" name="Picture 5" descr="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15192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562600" y="3810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>
                <a:solidFill>
                  <a:srgbClr val="0000CC"/>
                </a:solidFill>
                <a:latin typeface="Times New Roman" pitchFamily="18" charset="0"/>
              </a:rPr>
              <a:t>CP violation</a:t>
            </a:r>
            <a:endParaRPr lang="en-GB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9464" name="Picture 7" descr="12_quarks_antiqu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4832350"/>
            <a:ext cx="23622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272088" y="4419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800">
                <a:solidFill>
                  <a:srgbClr val="CC00CC"/>
                </a:solidFill>
                <a:latin typeface="Arial" charset="0"/>
              </a:rPr>
              <a:t>world</a:t>
            </a:r>
            <a:endParaRPr lang="de-AT" sz="18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6567488" y="441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800">
                <a:solidFill>
                  <a:srgbClr val="CC00CC"/>
                </a:solidFill>
                <a:latin typeface="Arial" charset="0"/>
              </a:rPr>
              <a:t>anti-world</a:t>
            </a:r>
            <a:endParaRPr lang="de-AT" sz="1800">
              <a:solidFill>
                <a:srgbClr val="CC00CC"/>
              </a:solidFill>
              <a:latin typeface="Arial" charset="0"/>
            </a:endParaRPr>
          </a:p>
        </p:txBody>
      </p:sp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73313"/>
            <a:ext cx="2879725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kao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188913"/>
            <a:ext cx="8162925" cy="639762"/>
          </a:xfrm>
        </p:spPr>
        <p:txBody>
          <a:bodyPr/>
          <a:lstStyle/>
          <a:p>
            <a:pPr algn="ctr" eaLnBrk="1" hangingPunct="1"/>
            <a:r>
              <a:rPr lang="en-GB" sz="2000" smtClean="0"/>
              <a:t>What has a symmetry violation to do with nonlocality?</a:t>
            </a: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09500"/>
              </p:ext>
            </p:extLst>
          </p:nvPr>
        </p:nvGraphicFramePr>
        <p:xfrm>
          <a:off x="2987675" y="3306763"/>
          <a:ext cx="15128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Formel" r:id="rId4" imgW="495000" imgH="203040" progId="Equation.3">
                  <p:embed/>
                </p:oleObj>
              </mc:Choice>
              <mc:Fallback>
                <p:oleObj name="Formel" r:id="rId4" imgW="4950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306763"/>
                        <a:ext cx="15128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900113" y="2384425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FF"/>
                </a:solidFill>
              </a:rPr>
              <a:t>II. Vary in quasi-spin:</a:t>
            </a:r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05406"/>
              </p:ext>
            </p:extLst>
          </p:nvPr>
        </p:nvGraphicFramePr>
        <p:xfrm>
          <a:off x="2717800" y="5772150"/>
          <a:ext cx="6264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Formel" r:id="rId6" imgW="3822480" imgH="457200" progId="Equation.3">
                  <p:embed/>
                </p:oleObj>
              </mc:Choice>
              <mc:Fallback>
                <p:oleObj name="Formel" r:id="rId6" imgW="38224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5772150"/>
                        <a:ext cx="6264275" cy="7524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827088" y="536733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sz="1800">
                <a:solidFill>
                  <a:srgbClr val="0000CC"/>
                </a:solidFill>
              </a:rPr>
              <a:t>Leptonic charge asymmetry:</a:t>
            </a:r>
            <a:endParaRPr lang="en-GB" sz="1800">
              <a:solidFill>
                <a:srgbClr val="0000CC"/>
              </a:solidFill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5076825" y="2492375"/>
            <a:ext cx="3384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>
                <a:solidFill>
                  <a:srgbClr val="FF3300"/>
                </a:solidFill>
              </a:rPr>
              <a:t>?! CP violation related to nonlocality !?</a:t>
            </a:r>
          </a:p>
        </p:txBody>
      </p:sp>
      <p:graphicFrame>
        <p:nvGraphicFramePr>
          <p:cNvPr id="20489" name="Object 8"/>
          <p:cNvGraphicFramePr>
            <a:graphicFrameLocks noChangeAspect="1"/>
          </p:cNvGraphicFramePr>
          <p:nvPr/>
        </p:nvGraphicFramePr>
        <p:xfrm>
          <a:off x="1331913" y="1225550"/>
          <a:ext cx="763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Formel" r:id="rId8" imgW="4813300" imgH="482600" progId="Equation.DSMT4">
                  <p:embed/>
                </p:oleObj>
              </mc:Choice>
              <mc:Fallback>
                <p:oleObj name="Formel" r:id="rId8" imgW="4813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25550"/>
                        <a:ext cx="76327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9"/>
          <p:cNvGraphicFramePr>
            <a:graphicFrameLocks noChangeAspect="1"/>
          </p:cNvGraphicFramePr>
          <p:nvPr/>
        </p:nvGraphicFramePr>
        <p:xfrm>
          <a:off x="938213" y="2781300"/>
          <a:ext cx="19050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Formel" r:id="rId10" imgW="1117600" imgH="508000" progId="Equation.3">
                  <p:embed/>
                </p:oleObj>
              </mc:Choice>
              <mc:Fallback>
                <p:oleObj name="Formel" r:id="rId10" imgW="1117600" imgH="508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781300"/>
                        <a:ext cx="19050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6443663" y="3644900"/>
            <a:ext cx="31686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 Unicode MS" pitchFamily="34" charset="-128"/>
              </a:rPr>
              <a:t>Bertlmann, Grimus, Hiesmayr,PRA (2001)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 Unicode MS" pitchFamily="34" charset="-128"/>
              </a:rPr>
              <a:t>Hiesmayr, Found. of Phys. Lett (2001)</a:t>
            </a: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727450" y="4149725"/>
          <a:ext cx="22844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Formel" r:id="rId12" imgW="1002865" imgH="469696" progId="Equation.3">
                  <p:embed/>
                </p:oleObj>
              </mc:Choice>
              <mc:Fallback>
                <p:oleObj name="Formel" r:id="rId12" imgW="1002865" imgH="46969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4149725"/>
                        <a:ext cx="2284413" cy="1069975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3" name="Picture 12" descr="Akaonk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188913"/>
            <a:ext cx="8162925" cy="639762"/>
          </a:xfrm>
        </p:spPr>
        <p:txBody>
          <a:bodyPr/>
          <a:lstStyle/>
          <a:p>
            <a:pPr algn="ctr" eaLnBrk="1" hangingPunct="1"/>
            <a:r>
              <a:rPr lang="en-GB" sz="2400" smtClean="0"/>
              <a:t>Generalized Bell inequality for kaons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27088" y="2060575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FF"/>
                </a:solidFill>
              </a:rPr>
              <a:t>I. Vary in time:</a:t>
            </a:r>
          </a:p>
        </p:txBody>
      </p:sp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1331913" y="1225550"/>
          <a:ext cx="763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Formel" r:id="rId4" imgW="4813300" imgH="482600" progId="Equation.DSMT4">
                  <p:embed/>
                </p:oleObj>
              </mc:Choice>
              <mc:Fallback>
                <p:oleObj name="Formel" r:id="rId4" imgW="4813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25550"/>
                        <a:ext cx="76327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5"/>
          <p:cNvGraphicFramePr>
            <a:graphicFrameLocks noChangeAspect="1"/>
          </p:cNvGraphicFramePr>
          <p:nvPr/>
        </p:nvGraphicFramePr>
        <p:xfrm>
          <a:off x="1038225" y="2457450"/>
          <a:ext cx="15589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Formel" r:id="rId6" imgW="914400" imgH="508000" progId="Equation.3">
                  <p:embed/>
                </p:oleObj>
              </mc:Choice>
              <mc:Fallback>
                <p:oleObj name="Formel" r:id="rId6" imgW="9144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2457450"/>
                        <a:ext cx="15589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6"/>
          <p:cNvGraphicFramePr>
            <a:graphicFrameLocks noChangeAspect="1"/>
          </p:cNvGraphicFramePr>
          <p:nvPr/>
        </p:nvGraphicFramePr>
        <p:xfrm>
          <a:off x="3059113" y="2600325"/>
          <a:ext cx="39893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Formel" r:id="rId8" imgW="2667000" imgH="292100" progId="Equation.DSMT4">
                  <p:embed/>
                </p:oleObj>
              </mc:Choice>
              <mc:Fallback>
                <p:oleObj name="Formel" r:id="rId8" imgW="2667000" imgH="292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600325"/>
                        <a:ext cx="3989387" cy="4365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7"/>
          <p:cNvGraphicFramePr>
            <a:graphicFrameLocks noChangeAspect="1"/>
          </p:cNvGraphicFramePr>
          <p:nvPr/>
        </p:nvGraphicFramePr>
        <p:xfrm>
          <a:off x="1403350" y="3573463"/>
          <a:ext cx="21478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Formel" r:id="rId10" imgW="1218671" imgH="215806" progId="Equation.3">
                  <p:embed/>
                </p:oleObj>
              </mc:Choice>
              <mc:Fallback>
                <p:oleObj name="Formel" r:id="rId10" imgW="1218671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73463"/>
                        <a:ext cx="21478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8"/>
          <p:cNvGraphicFramePr>
            <a:graphicFrameLocks noChangeAspect="1"/>
          </p:cNvGraphicFramePr>
          <p:nvPr/>
        </p:nvGraphicFramePr>
        <p:xfrm>
          <a:off x="2051050" y="4510088"/>
          <a:ext cx="22193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Formel" r:id="rId12" imgW="1346200" imgH="241300" progId="Equation.3">
                  <p:embed/>
                </p:oleObj>
              </mc:Choice>
              <mc:Fallback>
                <p:oleObj name="Formel" r:id="rId12" imgW="1346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510088"/>
                        <a:ext cx="22193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3563938" y="36099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sz="2000">
                <a:solidFill>
                  <a:srgbClr val="CC00CC"/>
                </a:solidFill>
              </a:rPr>
              <a:t>Violation!</a:t>
            </a:r>
            <a:endParaRPr lang="en-GB" sz="2000">
              <a:solidFill>
                <a:srgbClr val="CC00CC"/>
              </a:solidFill>
            </a:endParaRP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4322763" y="4510088"/>
            <a:ext cx="176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2000">
                <a:solidFill>
                  <a:srgbClr val="FF3300"/>
                </a:solidFill>
              </a:rPr>
              <a:t>NO </a:t>
            </a:r>
            <a:r>
              <a:rPr lang="de-DE" sz="2000">
                <a:solidFill>
                  <a:srgbClr val="CC00CC"/>
                </a:solidFill>
              </a:rPr>
              <a:t>violation!</a:t>
            </a:r>
            <a:endParaRPr lang="en-GB" sz="2000">
              <a:solidFill>
                <a:srgbClr val="CC00CC"/>
              </a:solidFill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900113" y="422275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000">
                <a:solidFill>
                  <a:srgbClr val="FF3300"/>
                </a:solidFill>
              </a:rPr>
              <a:t>Kaons?</a:t>
            </a:r>
          </a:p>
        </p:txBody>
      </p:sp>
      <p:pic>
        <p:nvPicPr>
          <p:cNvPr id="21517" name="Picture 12" descr="kao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8162925" cy="639763"/>
          </a:xfrm>
        </p:spPr>
        <p:txBody>
          <a:bodyPr/>
          <a:lstStyle/>
          <a:p>
            <a:pPr algn="ctr" eaLnBrk="1" hangingPunct="1"/>
            <a:r>
              <a:rPr lang="en-GB" smtClean="0"/>
              <a:t>Decay is “kind of decoherence” ?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770188" y="1773238"/>
          <a:ext cx="583406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Formel" r:id="rId4" imgW="2743200" imgH="368300" progId="Equation.DSMT4">
                  <p:embed/>
                </p:oleObj>
              </mc:Choice>
              <mc:Fallback>
                <p:oleObj name="Formel" r:id="rId4" imgW="27432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73238"/>
                        <a:ext cx="5834062" cy="627062"/>
                      </a:xfrm>
                      <a:prstGeom prst="rect">
                        <a:avLst/>
                      </a:prstGeom>
                      <a:solidFill>
                        <a:srgbClr val="FF9933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187450" y="1484313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</a:rPr>
              <a:t>Kaon in time: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5219700" y="1196975"/>
            <a:ext cx="2449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400">
                <a:solidFill>
                  <a:srgbClr val="00CC00"/>
                </a:solidFill>
                <a:latin typeface="Times New Roman" pitchFamily="18" charset="0"/>
              </a:rPr>
              <a:t>short-lived state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7451725" y="1196975"/>
            <a:ext cx="2449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400">
                <a:solidFill>
                  <a:srgbClr val="00CC00"/>
                </a:solidFill>
                <a:latin typeface="Times New Roman" pitchFamily="18" charset="0"/>
              </a:rPr>
              <a:t>long-lived state</a:t>
            </a:r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5938838" y="1484313"/>
            <a:ext cx="73025" cy="358775"/>
          </a:xfrm>
          <a:prstGeom prst="downArrow">
            <a:avLst>
              <a:gd name="adj1" fmla="val 50000"/>
              <a:gd name="adj2" fmla="val 122826"/>
            </a:avLst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>
            <a:off x="8101013" y="1484313"/>
            <a:ext cx="73025" cy="358775"/>
          </a:xfrm>
          <a:prstGeom prst="downArrow">
            <a:avLst>
              <a:gd name="adj1" fmla="val 50000"/>
              <a:gd name="adj2" fmla="val 122826"/>
            </a:avLst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978025" y="2420938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b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GB">
                <a:solidFill>
                  <a:srgbClr val="0066FF"/>
                </a:solidFill>
                <a:sym typeface="Wingdings" pitchFamily="2" charset="2"/>
              </a:rPr>
              <a:t>state </a:t>
            </a:r>
            <a:r>
              <a:rPr lang="en-GB">
                <a:solidFill>
                  <a:srgbClr val="FF3300"/>
                </a:solidFill>
                <a:sym typeface="Wingdings" pitchFamily="2" charset="2"/>
              </a:rPr>
              <a:t>not</a:t>
            </a:r>
            <a:r>
              <a:rPr lang="en-GB">
                <a:solidFill>
                  <a:srgbClr val="0066FF"/>
                </a:solidFill>
                <a:sym typeface="Wingdings" pitchFamily="2" charset="2"/>
              </a:rPr>
              <a:t> normalized !!</a:t>
            </a:r>
            <a:endParaRPr lang="en-GB">
              <a:solidFill>
                <a:srgbClr val="0066FF"/>
              </a:solidFill>
            </a:endParaRP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4752975" y="3284538"/>
            <a:ext cx="4572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sz="1800">
                <a:solidFill>
                  <a:srgbClr val="FF0000"/>
                </a:solidFill>
              </a:rPr>
              <a:t>!! particle decay is </a:t>
            </a:r>
          </a:p>
          <a:p>
            <a:pPr algn="ctr" eaLnBrk="1" hangingPunct="1">
              <a:lnSpc>
                <a:spcPct val="100000"/>
              </a:lnSpc>
            </a:pPr>
            <a:r>
              <a:rPr lang="de-DE" sz="1800">
                <a:solidFill>
                  <a:srgbClr val="FF0000"/>
                </a:solidFill>
              </a:rPr>
              <a:t>``kind of decoherence´´ !!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4752975" y="2878138"/>
            <a:ext cx="36353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000000"/>
                </a:solidFill>
                <a:latin typeface="Times New Roman" pitchFamily="18" charset="0"/>
              </a:rPr>
              <a:t>Bertlmann, Grimus, Hiesmayr, Phys. Rev. A (2006)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1692275" y="3575050"/>
            <a:ext cx="2087563" cy="720725"/>
          </a:xfrm>
          <a:prstGeom prst="rect">
            <a:avLst/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2052638" y="36941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b="0">
                <a:solidFill>
                  <a:schemeClr val="tx1"/>
                </a:solidFill>
                <a:latin typeface="Times New Roman" pitchFamily="18" charset="0"/>
              </a:rPr>
              <a:t>System</a:t>
            </a: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827088" y="2854325"/>
            <a:ext cx="3384550" cy="2160588"/>
          </a:xfrm>
          <a:prstGeom prst="rect">
            <a:avLst/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539750" y="458311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b="0">
                <a:solidFill>
                  <a:schemeClr val="tx1"/>
                </a:solidFill>
                <a:latin typeface="Times New Roman" pitchFamily="18" charset="0"/>
              </a:rPr>
              <a:t>Environment</a:t>
            </a: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1979613" y="3214688"/>
            <a:ext cx="215900" cy="719137"/>
          </a:xfrm>
          <a:prstGeom prst="lightningBol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de-DE" b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3203575" y="3141663"/>
            <a:ext cx="215900" cy="719137"/>
          </a:xfrm>
          <a:prstGeom prst="lightningBol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de-DE" b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547" name="AutoShape 18"/>
          <p:cNvSpPr>
            <a:spLocks noChangeArrowheads="1"/>
          </p:cNvSpPr>
          <p:nvPr/>
        </p:nvSpPr>
        <p:spPr bwMode="auto">
          <a:xfrm>
            <a:off x="1908175" y="3935413"/>
            <a:ext cx="215900" cy="719137"/>
          </a:xfrm>
          <a:prstGeom prst="lightningBol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de-DE" b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548" name="AutoShape 19"/>
          <p:cNvSpPr>
            <a:spLocks noChangeArrowheads="1"/>
          </p:cNvSpPr>
          <p:nvPr/>
        </p:nvSpPr>
        <p:spPr bwMode="auto">
          <a:xfrm>
            <a:off x="3276600" y="4006850"/>
            <a:ext cx="215900" cy="719138"/>
          </a:xfrm>
          <a:prstGeom prst="lightningBol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de-DE" b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22549" name="Object 20"/>
          <p:cNvGraphicFramePr>
            <a:graphicFrameLocks noChangeAspect="1"/>
          </p:cNvGraphicFramePr>
          <p:nvPr/>
        </p:nvGraphicFramePr>
        <p:xfrm>
          <a:off x="4641850" y="4224338"/>
          <a:ext cx="31321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Formel" r:id="rId6" imgW="1384300" imgH="228600" progId="Equation.DSMT4">
                  <p:embed/>
                </p:oleObj>
              </mc:Choice>
              <mc:Fallback>
                <p:oleObj name="Formel" r:id="rId6" imgW="13843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224338"/>
                        <a:ext cx="31321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Object 21"/>
          <p:cNvGraphicFramePr>
            <a:graphicFrameLocks noChangeAspect="1"/>
          </p:cNvGraphicFramePr>
          <p:nvPr/>
        </p:nvGraphicFramePr>
        <p:xfrm>
          <a:off x="4210050" y="4943475"/>
          <a:ext cx="3892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Formel" r:id="rId8" imgW="1727200" imgH="241300" progId="Equation.DSMT4">
                  <p:embed/>
                </p:oleObj>
              </mc:Choice>
              <mc:Fallback>
                <p:oleObj name="Formel" r:id="rId8" imgW="1727200" imgH="241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4943475"/>
                        <a:ext cx="3892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AutoShape 22"/>
          <p:cNvSpPr>
            <a:spLocks noChangeArrowheads="1"/>
          </p:cNvSpPr>
          <p:nvPr/>
        </p:nvSpPr>
        <p:spPr bwMode="auto">
          <a:xfrm>
            <a:off x="6156325" y="4727575"/>
            <a:ext cx="141288" cy="287338"/>
          </a:xfrm>
          <a:prstGeom prst="downArrow">
            <a:avLst>
              <a:gd name="adj1" fmla="val 50000"/>
              <a:gd name="adj2" fmla="val 50843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aphicFrame>
        <p:nvGraphicFramePr>
          <p:cNvPr id="22552" name="Object 23"/>
          <p:cNvGraphicFramePr>
            <a:graphicFrameLocks noChangeAspect="1"/>
          </p:cNvGraphicFramePr>
          <p:nvPr/>
        </p:nvGraphicFramePr>
        <p:xfrm>
          <a:off x="3263900" y="5880100"/>
          <a:ext cx="52689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Formel" r:id="rId10" imgW="2336800" imgH="254000" progId="Equation.DSMT4">
                  <p:embed/>
                </p:oleObj>
              </mc:Choice>
              <mc:Fallback>
                <p:oleObj name="Formel" r:id="rId10" imgW="2336800" imgH="254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880100"/>
                        <a:ext cx="52689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AutoShape 24"/>
          <p:cNvSpPr>
            <a:spLocks noChangeArrowheads="1"/>
          </p:cNvSpPr>
          <p:nvPr/>
        </p:nvSpPr>
        <p:spPr bwMode="auto">
          <a:xfrm>
            <a:off x="6161088" y="5518150"/>
            <a:ext cx="139700" cy="288925"/>
          </a:xfrm>
          <a:prstGeom prst="downArrow">
            <a:avLst>
              <a:gd name="adj1" fmla="val 50000"/>
              <a:gd name="adj2" fmla="val 51705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2554" name="Picture 25" descr="Akaonk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8162925" cy="639762"/>
          </a:xfrm>
        </p:spPr>
        <p:txBody>
          <a:bodyPr/>
          <a:lstStyle/>
          <a:p>
            <a:pPr algn="ctr" eaLnBrk="1" hangingPunct="1"/>
            <a:r>
              <a:rPr lang="en-GB" sz="2400" smtClean="0"/>
              <a:t>Bell inequality sensitive to strangeness violated?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331913" y="2246313"/>
            <a:ext cx="6769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>
                <a:solidFill>
                  <a:srgbClr val="FF3300"/>
                </a:solidFill>
              </a:rPr>
              <a:t>Can we violate the BI for a certain initial state and if, what is the maximum value?</a:t>
            </a:r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1116013" y="3716338"/>
          <a:ext cx="7199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Formel" r:id="rId4" imgW="4013200" imgH="266700" progId="Equation.3">
                  <p:embed/>
                </p:oleObj>
              </mc:Choice>
              <mc:Fallback>
                <p:oleObj name="Formel" r:id="rId4" imgW="40132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16338"/>
                        <a:ext cx="71993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827088" y="3213100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000">
                <a:solidFill>
                  <a:srgbClr val="6600FF"/>
                </a:solidFill>
              </a:rPr>
              <a:t>Arbitrary initial state:</a:t>
            </a: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6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41875"/>
            <a:ext cx="81375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539750" y="4437063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000">
                <a:solidFill>
                  <a:srgbClr val="6600FF"/>
                </a:solidFill>
              </a:rPr>
              <a:t>Expectation value:</a:t>
            </a:r>
          </a:p>
        </p:txBody>
      </p:sp>
      <p:graphicFrame>
        <p:nvGraphicFramePr>
          <p:cNvPr id="23561" name="Object 8"/>
          <p:cNvGraphicFramePr>
            <a:graphicFrameLocks noChangeAspect="1"/>
          </p:cNvGraphicFramePr>
          <p:nvPr/>
        </p:nvGraphicFramePr>
        <p:xfrm>
          <a:off x="1157288" y="1196975"/>
          <a:ext cx="74469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Formel" r:id="rId7" imgW="4978400" imgH="660400" progId="Equation.DSMT4">
                  <p:embed/>
                </p:oleObj>
              </mc:Choice>
              <mc:Fallback>
                <p:oleObj name="Formel" r:id="rId7" imgW="4978400" imgH="660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196975"/>
                        <a:ext cx="744696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8281988" y="1484313"/>
            <a:ext cx="0" cy="2159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7092950" y="1196975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local realistic theories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2484438" y="836613"/>
            <a:ext cx="4176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Hiesmayr, Eur. Phys. J. C (2007)</a:t>
            </a:r>
          </a:p>
        </p:txBody>
      </p:sp>
      <p:pic>
        <p:nvPicPr>
          <p:cNvPr id="23565" name="Picture 12" descr="kao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162925" cy="639763"/>
          </a:xfrm>
        </p:spPr>
        <p:txBody>
          <a:bodyPr/>
          <a:lstStyle/>
          <a:p>
            <a:pPr algn="ctr" eaLnBrk="1" hangingPunct="1"/>
            <a:r>
              <a:rPr lang="en-GB" sz="2400" smtClean="0"/>
              <a:t>Bell inequality sensitive to strangeness violated?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258888" y="1557338"/>
            <a:ext cx="6769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>
                <a:solidFill>
                  <a:srgbClr val="FF3300"/>
                </a:solidFill>
              </a:rPr>
              <a:t>Can we violate the BI for a certain initial state and if, what is the maximum value?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763713" y="2852738"/>
            <a:ext cx="604837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>
                <a:solidFill>
                  <a:srgbClr val="6600FF"/>
                </a:solidFill>
              </a:rPr>
              <a:t>YES!!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>
                <a:solidFill>
                  <a:srgbClr val="6600FF"/>
                </a:solidFill>
              </a:rPr>
              <a:t>The maximal violation is obtained for a non-maximally entangled state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176713"/>
            <a:ext cx="396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2555875" y="2420938"/>
            <a:ext cx="4176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Hiesmayr, Eur. Phys. J. C (2007)</a:t>
            </a:r>
          </a:p>
        </p:txBody>
      </p:sp>
      <p:graphicFrame>
        <p:nvGraphicFramePr>
          <p:cNvPr id="24584" name="Object 7"/>
          <p:cNvGraphicFramePr>
            <a:graphicFrameLocks noChangeAspect="1"/>
          </p:cNvGraphicFramePr>
          <p:nvPr/>
        </p:nvGraphicFramePr>
        <p:xfrm>
          <a:off x="7188200" y="4751388"/>
          <a:ext cx="15605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Formel" r:id="rId5" imgW="749300" imgH="228600" progId="Equation.3">
                  <p:embed/>
                </p:oleObj>
              </mc:Choice>
              <mc:Fallback>
                <p:oleObj name="Formel" r:id="rId5" imgW="7493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751388"/>
                        <a:ext cx="15605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-36513" y="4670425"/>
          <a:ext cx="259238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PHOTO-PAINT" r:id="rId7" imgW="237604" imgH="200879" progId="CorelPHOTOPAINT.Image.14">
                  <p:embed/>
                </p:oleObj>
              </mc:Choice>
              <mc:Fallback>
                <p:oleObj name="PHOTO-PAINT" r:id="rId7" imgW="237604" imgH="200879" progId="CorelPHOTOPAINT.Image.1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4670425"/>
                        <a:ext cx="2592388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-144463" y="4581525"/>
            <a:ext cx="39243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>
                <a:solidFill>
                  <a:srgbClr val="FFFF00"/>
                </a:solidFill>
                <a:latin typeface="Times New Roman" pitchFamily="18" charset="0"/>
              </a:rPr>
              <a:t>A. DiDomenico,Frascati</a:t>
            </a:r>
          </a:p>
        </p:txBody>
      </p:sp>
      <p:pic>
        <p:nvPicPr>
          <p:cNvPr id="24587" name="Picture 10" descr="Akaonk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8" name="Gerade Verbindung mit Pfeil 2"/>
          <p:cNvCxnSpPr>
            <a:cxnSpLocks noChangeShapeType="1"/>
          </p:cNvCxnSpPr>
          <p:nvPr/>
        </p:nvCxnSpPr>
        <p:spPr bwMode="auto">
          <a:xfrm>
            <a:off x="6227763" y="5300663"/>
            <a:ext cx="1081087" cy="504825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9" name="Textfeld 3"/>
          <p:cNvSpPr txBox="1">
            <a:spLocks noChangeArrowheads="1"/>
          </p:cNvSpPr>
          <p:nvPr/>
        </p:nvSpPr>
        <p:spPr bwMode="auto">
          <a:xfrm>
            <a:off x="6769100" y="5805488"/>
            <a:ext cx="3203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sz="1600">
                <a:solidFill>
                  <a:srgbClr val="FF0000"/>
                </a:solidFill>
              </a:rPr>
              <a:t>antisymmetric state</a:t>
            </a:r>
          </a:p>
        </p:txBody>
      </p:sp>
    </p:spTree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88913"/>
            <a:ext cx="8712200" cy="639762"/>
          </a:xfrm>
        </p:spPr>
        <p:txBody>
          <a:bodyPr/>
          <a:lstStyle/>
          <a:p>
            <a:pPr eaLnBrk="1" hangingPunct="1"/>
            <a:r>
              <a:rPr lang="en-GB" smtClean="0"/>
              <a:t>How much nonlocality is in a decaying system ?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70038"/>
            <a:ext cx="69850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605" name="Objekt 1"/>
          <p:cNvGraphicFramePr>
            <a:graphicFrameLocks noChangeAspect="1"/>
          </p:cNvGraphicFramePr>
          <p:nvPr/>
        </p:nvGraphicFramePr>
        <p:xfrm>
          <a:off x="1319213" y="1557338"/>
          <a:ext cx="660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Formel" r:id="rId5" imgW="317087" imgH="215619" progId="Equation.3">
                  <p:embed/>
                </p:oleObj>
              </mc:Choice>
              <mc:Fallback>
                <p:oleObj name="Formel" r:id="rId5" imgW="317087" imgH="215619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557338"/>
                        <a:ext cx="6604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kt 1"/>
          <p:cNvGraphicFramePr>
            <a:graphicFrameLocks noChangeAspect="1"/>
          </p:cNvGraphicFramePr>
          <p:nvPr/>
        </p:nvGraphicFramePr>
        <p:xfrm>
          <a:off x="1619250" y="6308725"/>
          <a:ext cx="263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Formel" r:id="rId7" imgW="126780" imgH="164814" progId="Equation.3">
                  <p:embed/>
                </p:oleObj>
              </mc:Choice>
              <mc:Fallback>
                <p:oleObj name="Formel" r:id="rId7" imgW="126780" imgH="164814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308725"/>
                        <a:ext cx="2635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kt 1"/>
          <p:cNvGraphicFramePr>
            <a:graphicFrameLocks noChangeAspect="1"/>
          </p:cNvGraphicFramePr>
          <p:nvPr/>
        </p:nvGraphicFramePr>
        <p:xfrm>
          <a:off x="3448050" y="1484313"/>
          <a:ext cx="43084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Formel" r:id="rId9" imgW="3022600" imgH="609600" progId="Equation.3">
                  <p:embed/>
                </p:oleObj>
              </mc:Choice>
              <mc:Fallback>
                <p:oleObj name="Formel" r:id="rId9" imgW="3022600" imgH="609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1484313"/>
                        <a:ext cx="43084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kt 1"/>
          <p:cNvGraphicFramePr>
            <a:graphicFrameLocks noChangeAspect="1"/>
          </p:cNvGraphicFramePr>
          <p:nvPr/>
        </p:nvGraphicFramePr>
        <p:xfrm>
          <a:off x="4067175" y="2997200"/>
          <a:ext cx="45259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Formel" r:id="rId11" imgW="3175000" imgH="609600" progId="Equation.3">
                  <p:embed/>
                </p:oleObj>
              </mc:Choice>
              <mc:Fallback>
                <p:oleObj name="Formel" r:id="rId11" imgW="3175000" imgH="609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997200"/>
                        <a:ext cx="45259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kt 1"/>
          <p:cNvGraphicFramePr>
            <a:graphicFrameLocks noChangeAspect="1"/>
          </p:cNvGraphicFramePr>
          <p:nvPr/>
        </p:nvGraphicFramePr>
        <p:xfrm>
          <a:off x="4356100" y="4221163"/>
          <a:ext cx="45243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Formel" r:id="rId13" imgW="3175000" imgH="609600" progId="Equation.3">
                  <p:embed/>
                </p:oleObj>
              </mc:Choice>
              <mc:Fallback>
                <p:oleObj name="Formel" r:id="rId13" imgW="3175000" imgH="609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221163"/>
                        <a:ext cx="45243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Line 17"/>
          <p:cNvSpPr>
            <a:spLocks noChangeShapeType="1"/>
          </p:cNvSpPr>
          <p:nvPr/>
        </p:nvSpPr>
        <p:spPr bwMode="auto">
          <a:xfrm flipH="1">
            <a:off x="2268538" y="1844675"/>
            <a:ext cx="15113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25611" name="Line 18"/>
          <p:cNvSpPr>
            <a:spLocks noChangeShapeType="1"/>
          </p:cNvSpPr>
          <p:nvPr/>
        </p:nvSpPr>
        <p:spPr bwMode="auto">
          <a:xfrm flipH="1">
            <a:off x="2843213" y="3429000"/>
            <a:ext cx="1223962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25612" name="Line 19"/>
          <p:cNvSpPr>
            <a:spLocks noChangeShapeType="1"/>
          </p:cNvSpPr>
          <p:nvPr/>
        </p:nvSpPr>
        <p:spPr bwMode="auto">
          <a:xfrm flipH="1">
            <a:off x="4284663" y="4940300"/>
            <a:ext cx="936625" cy="28892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25613" name="Rectangle 23"/>
          <p:cNvSpPr>
            <a:spLocks noChangeArrowheads="1"/>
          </p:cNvSpPr>
          <p:nvPr/>
        </p:nvSpPr>
        <p:spPr bwMode="auto">
          <a:xfrm>
            <a:off x="7019925" y="5634038"/>
            <a:ext cx="25908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25614" name="Objekt 1"/>
          <p:cNvGraphicFramePr>
            <a:graphicFrameLocks noChangeAspect="1"/>
          </p:cNvGraphicFramePr>
          <p:nvPr/>
        </p:nvGraphicFramePr>
        <p:xfrm>
          <a:off x="7019925" y="6189663"/>
          <a:ext cx="1265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Formel" r:id="rId15" imgW="609600" imgH="228600" progId="Equation.3">
                  <p:embed/>
                </p:oleObj>
              </mc:Choice>
              <mc:Fallback>
                <p:oleObj name="Formel" r:id="rId15" imgW="60960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6189663"/>
                        <a:ext cx="1265238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Textfeld 1"/>
          <p:cNvSpPr txBox="1">
            <a:spLocks noChangeArrowheads="1"/>
          </p:cNvSpPr>
          <p:nvPr/>
        </p:nvSpPr>
        <p:spPr bwMode="auto">
          <a:xfrm>
            <a:off x="4932363" y="1249363"/>
            <a:ext cx="302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sz="2000">
                <a:solidFill>
                  <a:srgbClr val="0000CC"/>
                </a:solidFill>
              </a:rPr>
              <a:t>„dynamical“ nonlocality</a:t>
            </a:r>
          </a:p>
        </p:txBody>
      </p:sp>
      <p:sp>
        <p:nvSpPr>
          <p:cNvPr id="25616" name="Rechteck 1"/>
          <p:cNvSpPr>
            <a:spLocks noChangeArrowheads="1"/>
          </p:cNvSpPr>
          <p:nvPr/>
        </p:nvSpPr>
        <p:spPr bwMode="auto">
          <a:xfrm>
            <a:off x="4441825" y="3244850"/>
            <a:ext cx="26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AT" b="0"/>
              <a:t> </a:t>
            </a:r>
            <a:endParaRPr lang="de-AT"/>
          </a:p>
        </p:txBody>
      </p:sp>
      <p:sp>
        <p:nvSpPr>
          <p:cNvPr id="19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Frascati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 2010,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Picture 12" descr="kao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188913"/>
            <a:ext cx="8712200" cy="639762"/>
          </a:xfrm>
        </p:spPr>
        <p:txBody>
          <a:bodyPr/>
          <a:lstStyle/>
          <a:p>
            <a:pPr eaLnBrk="1" hangingPunct="1"/>
            <a:r>
              <a:rPr lang="en-GB" dirty="0" smtClean="0"/>
              <a:t>Realizable Bell inequality for </a:t>
            </a:r>
            <a:r>
              <a:rPr lang="en-GB" dirty="0" smtClean="0"/>
              <a:t>KLOE2 ?!?</a:t>
            </a:r>
            <a:endParaRPr lang="en-GB" dirty="0" smtClean="0"/>
          </a:p>
        </p:txBody>
      </p:sp>
      <p:pic>
        <p:nvPicPr>
          <p:cNvPr id="26627" name="Picture 3" descr="Akaonk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08175" y="1412875"/>
            <a:ext cx="5111750" cy="428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dirty="0"/>
              <a:t>Summary: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AT" sz="1800" dirty="0"/>
              <a:t>CP </a:t>
            </a:r>
            <a:r>
              <a:rPr lang="de-AT" sz="1800" dirty="0" err="1"/>
              <a:t>violation</a:t>
            </a:r>
            <a:r>
              <a:rPr lang="de-AT" sz="1800" dirty="0"/>
              <a:t> </a:t>
            </a:r>
            <a:r>
              <a:rPr lang="de-AT" sz="1800" dirty="0" err="1"/>
              <a:t>related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nonlocality</a:t>
            </a:r>
            <a:endParaRPr lang="de-AT" sz="18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AT" sz="1800" dirty="0" err="1"/>
              <a:t>direct</a:t>
            </a:r>
            <a:r>
              <a:rPr lang="de-AT" sz="1800" dirty="0"/>
              <a:t> </a:t>
            </a:r>
            <a:r>
              <a:rPr lang="de-AT" sz="1800" dirty="0" err="1"/>
              <a:t>test</a:t>
            </a:r>
            <a:r>
              <a:rPr lang="de-AT" sz="1800" dirty="0"/>
              <a:t> not </a:t>
            </a:r>
            <a:r>
              <a:rPr lang="de-AT" sz="1800" dirty="0" err="1"/>
              <a:t>possible</a:t>
            </a:r>
            <a:r>
              <a:rPr lang="de-AT" sz="1800" dirty="0"/>
              <a:t> </a:t>
            </a:r>
            <a:r>
              <a:rPr lang="de-AT" sz="1800" dirty="0" err="1"/>
              <a:t>with</a:t>
            </a:r>
            <a:r>
              <a:rPr lang="de-AT" sz="1800" dirty="0"/>
              <a:t> </a:t>
            </a:r>
            <a:r>
              <a:rPr lang="de-AT" sz="1800" dirty="0" err="1"/>
              <a:t>antisymmetric</a:t>
            </a:r>
            <a:r>
              <a:rPr lang="de-AT" sz="1800" dirty="0"/>
              <a:t> </a:t>
            </a:r>
            <a:r>
              <a:rPr lang="de-AT" sz="1800" dirty="0" err="1"/>
              <a:t>state</a:t>
            </a:r>
            <a:r>
              <a:rPr lang="de-AT" sz="1800" dirty="0"/>
              <a:t> (also not </a:t>
            </a:r>
            <a:r>
              <a:rPr lang="de-AT" sz="1800" dirty="0" err="1"/>
              <a:t>with</a:t>
            </a:r>
            <a:r>
              <a:rPr lang="de-AT" sz="1800" dirty="0"/>
              <a:t> </a:t>
            </a:r>
            <a:r>
              <a:rPr lang="de-AT" sz="1800" dirty="0" err="1"/>
              <a:t>changed</a:t>
            </a:r>
            <a:r>
              <a:rPr lang="de-AT" sz="1800" dirty="0"/>
              <a:t> </a:t>
            </a:r>
            <a:r>
              <a:rPr lang="de-AT" sz="1800" dirty="0" err="1"/>
              <a:t>state</a:t>
            </a:r>
            <a:r>
              <a:rPr lang="de-AT" sz="1800" dirty="0"/>
              <a:t> due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regneration</a:t>
            </a:r>
            <a:r>
              <a:rPr lang="de-AT" sz="1800" dirty="0"/>
              <a:t> </a:t>
            </a:r>
            <a:r>
              <a:rPr lang="de-AT" sz="1800" dirty="0" err="1"/>
              <a:t>or</a:t>
            </a:r>
            <a:r>
              <a:rPr lang="de-AT" sz="1800" dirty="0"/>
              <a:t> due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smtClean="0"/>
              <a:t>CPTV,…)</a:t>
            </a:r>
            <a:endParaRPr lang="de-AT" sz="1800" dirty="0"/>
          </a:p>
          <a:p>
            <a:pPr>
              <a:defRPr/>
            </a:pPr>
            <a:endParaRPr lang="de-AT" dirty="0"/>
          </a:p>
          <a:p>
            <a:pPr>
              <a:defRPr/>
            </a:pPr>
            <a:r>
              <a:rPr lang="de-AT" dirty="0"/>
              <a:t>Open: </a:t>
            </a:r>
          </a:p>
          <a:p>
            <a:pPr>
              <a:defRPr/>
            </a:pPr>
            <a:r>
              <a:rPr lang="de-AT" sz="1600" dirty="0" err="1"/>
              <a:t>construct</a:t>
            </a:r>
            <a:r>
              <a:rPr lang="de-AT" sz="1600" dirty="0"/>
              <a:t> </a:t>
            </a:r>
            <a:r>
              <a:rPr lang="de-AT" sz="1600" dirty="0" err="1"/>
              <a:t>another</a:t>
            </a:r>
            <a:r>
              <a:rPr lang="de-AT" sz="1600" dirty="0"/>
              <a:t> BI </a:t>
            </a:r>
            <a:r>
              <a:rPr lang="de-AT" sz="1600" dirty="0" err="1"/>
              <a:t>which</a:t>
            </a:r>
            <a:r>
              <a:rPr lang="de-AT" sz="1600" dirty="0"/>
              <a:t> </a:t>
            </a:r>
            <a:r>
              <a:rPr lang="de-AT" sz="1600" dirty="0" err="1"/>
              <a:t>is</a:t>
            </a:r>
            <a:r>
              <a:rPr lang="de-AT" sz="1600" dirty="0"/>
              <a:t> sensitive </a:t>
            </a:r>
            <a:r>
              <a:rPr lang="de-AT" sz="1600" dirty="0" err="1"/>
              <a:t>to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antisymmetric</a:t>
            </a:r>
            <a:r>
              <a:rPr lang="de-AT" sz="1600" dirty="0"/>
              <a:t> Bell </a:t>
            </a:r>
            <a:r>
              <a:rPr lang="de-AT" sz="1600" dirty="0" err="1" smtClean="0"/>
              <a:t>state</a:t>
            </a:r>
            <a:r>
              <a:rPr lang="de-AT" sz="1600" dirty="0" smtClean="0"/>
              <a:t> </a:t>
            </a:r>
            <a:r>
              <a:rPr lang="de-AT" sz="1600" dirty="0" err="1" smtClean="0"/>
              <a:t>that</a:t>
            </a:r>
            <a:r>
              <a:rPr lang="de-AT" sz="1600" dirty="0" smtClean="0"/>
              <a:t> </a:t>
            </a:r>
            <a:r>
              <a:rPr lang="de-AT" sz="1600" dirty="0" err="1" smtClean="0"/>
              <a:t>is</a:t>
            </a:r>
            <a:r>
              <a:rPr lang="de-AT" sz="1600" dirty="0" smtClean="0"/>
              <a:t> </a:t>
            </a:r>
            <a:r>
              <a:rPr lang="de-AT" sz="1600" dirty="0" err="1" smtClean="0"/>
              <a:t>measured</a:t>
            </a:r>
            <a:r>
              <a:rPr lang="de-AT" sz="1600" dirty="0" smtClean="0"/>
              <a:t> </a:t>
            </a:r>
            <a:r>
              <a:rPr lang="de-AT" sz="1600" dirty="0" err="1" smtClean="0"/>
              <a:t>by</a:t>
            </a:r>
            <a:r>
              <a:rPr lang="de-AT" sz="1600" dirty="0" smtClean="0"/>
              <a:t> KLOE</a:t>
            </a:r>
            <a:endParaRPr lang="de-AT" sz="1600" dirty="0"/>
          </a:p>
          <a:p>
            <a:pPr>
              <a:defRPr/>
            </a:pPr>
            <a:r>
              <a:rPr lang="de-AT" dirty="0" err="1"/>
              <a:t>Good</a:t>
            </a:r>
            <a:r>
              <a:rPr lang="de-AT" dirty="0"/>
              <a:t>: </a:t>
            </a:r>
            <a:r>
              <a:rPr lang="de-AT" sz="1600" dirty="0" err="1"/>
              <a:t>have</a:t>
            </a:r>
            <a:r>
              <a:rPr lang="de-AT" sz="1600" dirty="0"/>
              <a:t> </a:t>
            </a:r>
            <a:r>
              <a:rPr lang="de-AT" sz="1600" dirty="0" err="1"/>
              <a:t>suitable</a:t>
            </a:r>
            <a:r>
              <a:rPr lang="de-AT" sz="1600" dirty="0"/>
              <a:t> </a:t>
            </a:r>
            <a:r>
              <a:rPr lang="de-AT" sz="1600" dirty="0" err="1"/>
              <a:t>framework</a:t>
            </a:r>
            <a:endParaRPr lang="de-AT" sz="1600" dirty="0"/>
          </a:p>
        </p:txBody>
      </p:sp>
      <p:sp>
        <p:nvSpPr>
          <p:cNvPr id="14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 smtClean="0">
                <a:solidFill>
                  <a:schemeClr val="tx1"/>
                </a:solidFill>
                <a:latin typeface="+mj-lt"/>
              </a:rPr>
              <a:t>Discrete</a:t>
            </a:r>
            <a:r>
              <a:rPr lang="de-DE" sz="12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2010,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630" name="Gerade Verbindung mit Pfeil 3"/>
          <p:cNvCxnSpPr>
            <a:cxnSpLocks noChangeShapeType="1"/>
          </p:cNvCxnSpPr>
          <p:nvPr/>
        </p:nvCxnSpPr>
        <p:spPr bwMode="auto">
          <a:xfrm>
            <a:off x="2987675" y="3284538"/>
            <a:ext cx="2736850" cy="1444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" name="Textfeld 4"/>
          <p:cNvSpPr txBox="1">
            <a:spLocks noChangeArrowheads="1"/>
          </p:cNvSpPr>
          <p:nvPr/>
        </p:nvSpPr>
        <p:spPr bwMode="auto">
          <a:xfrm>
            <a:off x="5903913" y="3195638"/>
            <a:ext cx="22320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>
                <a:solidFill>
                  <a:srgbClr val="FF0000"/>
                </a:solidFill>
              </a:rPr>
              <a:t>Bernabeu, Mavromatos</a:t>
            </a:r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5977061" y="3907156"/>
            <a:ext cx="34194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/>
              <a:t>Phys.Rev</a:t>
            </a:r>
            <a:r>
              <a:rPr lang="de-AT" sz="1600" dirty="0"/>
              <a:t>. D74 (2006) 045014 </a:t>
            </a:r>
          </a:p>
        </p:txBody>
      </p:sp>
    </p:spTree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33375"/>
            <a:ext cx="8001000" cy="503238"/>
          </a:xfrm>
        </p:spPr>
        <p:txBody>
          <a:bodyPr/>
          <a:lstStyle/>
          <a:p>
            <a:pPr eaLnBrk="1" hangingPunct="1"/>
            <a:r>
              <a:rPr lang="de-DE" smtClean="0"/>
              <a:t>Outlook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63713" y="3789040"/>
            <a:ext cx="6480175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600" dirty="0"/>
              <a:t>Part I: Bell inequalities in Particle Physics: What has </a:t>
            </a:r>
            <a:r>
              <a:rPr lang="en-GB" sz="1600" dirty="0" err="1"/>
              <a:t>nonlocality</a:t>
            </a:r>
            <a:r>
              <a:rPr lang="en-GB" sz="1600" dirty="0"/>
              <a:t> to do with CP violation?</a:t>
            </a:r>
          </a:p>
          <a:p>
            <a:pPr eaLnBrk="1" hangingPunct="1"/>
            <a:r>
              <a:rPr lang="en-GB" sz="1600" dirty="0"/>
              <a:t>Part II: Heisenberg’s Uncertainty relation: A new interpretation of measurements at accelerator facilities</a:t>
            </a:r>
          </a:p>
          <a:p>
            <a:pPr eaLnBrk="1" hangingPunct="1"/>
            <a:r>
              <a:rPr lang="en-GB" sz="1600" dirty="0"/>
              <a:t>Part II: How to detect the amount of entanglement? </a:t>
            </a:r>
            <a:r>
              <a:rPr lang="en-GB" sz="1600" dirty="0" err="1"/>
              <a:t>Decoherence</a:t>
            </a:r>
            <a:r>
              <a:rPr lang="en-GB" sz="1600" dirty="0"/>
              <a:t> in HEP Experiments (KLOE detector)?</a:t>
            </a:r>
          </a:p>
          <a:p>
            <a:pPr eaLnBrk="1" hangingPunct="1"/>
            <a:r>
              <a:rPr lang="en-GB" sz="1600" dirty="0"/>
              <a:t>Part III: An advantage of entangled neutral </a:t>
            </a:r>
            <a:r>
              <a:rPr lang="en-GB" sz="1600" dirty="0" err="1"/>
              <a:t>kaons</a:t>
            </a:r>
            <a:r>
              <a:rPr lang="en-GB" sz="1600" dirty="0"/>
              <a:t>: offers new possibilities for quantum erasure !!!</a:t>
            </a:r>
          </a:p>
        </p:txBody>
      </p:sp>
      <p:pic>
        <p:nvPicPr>
          <p:cNvPr id="10247" name="Picture 7" descr="schifah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3168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kao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115888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74571"/>
              </p:ext>
            </p:extLst>
          </p:nvPr>
        </p:nvGraphicFramePr>
        <p:xfrm>
          <a:off x="2051720" y="2398713"/>
          <a:ext cx="48958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2755900" imgH="508000" progId="Equation.DSMT4">
                  <p:embed/>
                </p:oleObj>
              </mc:Choice>
              <mc:Fallback>
                <p:oleObj name="Equation" r:id="rId5" imgW="2755900" imgH="50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398713"/>
                        <a:ext cx="489585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 smtClean="0">
                <a:solidFill>
                  <a:schemeClr val="tx1"/>
                </a:solidFill>
                <a:latin typeface="+mj-lt"/>
              </a:rPr>
              <a:t>Discrete</a:t>
            </a:r>
            <a:r>
              <a:rPr lang="de-DE" sz="1200" b="0" dirty="0" smtClean="0">
                <a:solidFill>
                  <a:schemeClr val="tx1"/>
                </a:solidFill>
                <a:latin typeface="+mj-lt"/>
              </a:rPr>
              <a:t> 2010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-315913"/>
            <a:ext cx="8001000" cy="11430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Heisenberg‘s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uncertainty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8" name="Textfeld 6"/>
          <p:cNvSpPr txBox="1">
            <a:spLocks noChangeArrowheads="1"/>
          </p:cNvSpPr>
          <p:nvPr/>
        </p:nvSpPr>
        <p:spPr bwMode="auto">
          <a:xfrm>
            <a:off x="739775" y="3221038"/>
            <a:ext cx="42703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/>
              <a:t>Position and momentum:</a:t>
            </a:r>
          </a:p>
        </p:txBody>
      </p:sp>
      <p:sp>
        <p:nvSpPr>
          <p:cNvPr id="33800" name="Textfeld 8"/>
          <p:cNvSpPr txBox="1">
            <a:spLocks noChangeArrowheads="1"/>
          </p:cNvSpPr>
          <p:nvPr/>
        </p:nvSpPr>
        <p:spPr bwMode="auto">
          <a:xfrm>
            <a:off x="3331298" y="2420938"/>
            <a:ext cx="404901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dirty="0"/>
              <a:t>…</a:t>
            </a:r>
            <a:r>
              <a:rPr lang="de-AT" sz="2000" dirty="0" err="1"/>
              <a:t>uncertainty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observable A, </a:t>
            </a:r>
            <a:r>
              <a:rPr lang="de-AT" sz="2000" dirty="0" err="1"/>
              <a:t>standard</a:t>
            </a:r>
            <a:r>
              <a:rPr lang="de-AT" sz="2000" dirty="0"/>
              <a:t> </a:t>
            </a:r>
            <a:r>
              <a:rPr lang="de-AT" sz="2000" dirty="0" err="1"/>
              <a:t>deviations</a:t>
            </a:r>
            <a:endParaRPr lang="de-AT" sz="2000" dirty="0"/>
          </a:p>
        </p:txBody>
      </p:sp>
      <p:pic>
        <p:nvPicPr>
          <p:cNvPr id="14" name="Picture 20" descr="ComicUnschaer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213"/>
            <a:ext cx="4716463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AutoShape 14"/>
          <p:cNvSpPr>
            <a:spLocks noChangeArrowheads="1"/>
          </p:cNvSpPr>
          <p:nvPr/>
        </p:nvSpPr>
        <p:spPr bwMode="auto">
          <a:xfrm>
            <a:off x="1403648" y="4240213"/>
            <a:ext cx="3930650" cy="628947"/>
          </a:xfrm>
          <a:prstGeom prst="wedgeRoundRectCallout">
            <a:avLst>
              <a:gd name="adj1" fmla="val -43140"/>
              <a:gd name="adj2" fmla="val 79865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sz="1400" dirty="0">
                <a:solidFill>
                  <a:schemeClr val="tx1"/>
                </a:solidFill>
              </a:rPr>
              <a:t>Your momentum is now known but </a:t>
            </a:r>
            <a:r>
              <a:rPr lang="en-GB" sz="1400" dirty="0">
                <a:solidFill>
                  <a:srgbClr val="FF3300"/>
                </a:solidFill>
              </a:rPr>
              <a:t>where</a:t>
            </a:r>
            <a:r>
              <a:rPr lang="en-GB" sz="1400" dirty="0">
                <a:solidFill>
                  <a:schemeClr val="tx1"/>
                </a:solidFill>
              </a:rPr>
              <a:t> have you been at that time of crime?</a:t>
            </a:r>
          </a:p>
        </p:txBody>
      </p:sp>
      <p:sp>
        <p:nvSpPr>
          <p:cNvPr id="16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 smtClean="0">
                <a:solidFill>
                  <a:schemeClr val="tx1"/>
                </a:solidFill>
                <a:latin typeface="+mj-lt"/>
              </a:rPr>
              <a:t>Discrete</a:t>
            </a:r>
            <a:r>
              <a:rPr lang="de-DE" sz="12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2010,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547664" y="1340768"/>
                <a:ext cx="4908132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AT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AT" i="1" smtClean="0">
                              <a:latin typeface="Cambria Math"/>
                              <a:ea typeface="Cambria Math"/>
                              <a:sym typeface="Symbol"/>
                            </a:rPr>
                            <m:t></m:t>
                          </m:r>
                        </m:sub>
                      </m:sSub>
                      <m:r>
                        <a:rPr lang="de-AT" b="1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de-AT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AT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de-AT" i="1" smtClean="0">
                              <a:latin typeface="Cambria Math"/>
                              <a:ea typeface="Cambria Math"/>
                              <a:sym typeface="Symbol"/>
                            </a:rPr>
                            <m:t></m:t>
                          </m:r>
                        </m:sub>
                      </m:sSub>
                      <m:r>
                        <a:rPr lang="de-AT" b="1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r>
                        <a:rPr lang="de-AT" i="1" smtClean="0">
                          <a:latin typeface="Cambria Math"/>
                          <a:ea typeface="Cambria Math"/>
                          <a:sym typeface="Symbol"/>
                        </a:rPr>
                        <m:t>≥</m:t>
                      </m:r>
                      <m:r>
                        <a:rPr lang="de-AT" b="1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box>
                        <m:boxPr>
                          <m:ctrlP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1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de-AT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𝑨</m:t>
                                          </m:r>
                                          <m: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,</m:t>
                                          </m:r>
                                          <m: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𝑩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de-AT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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340768"/>
                <a:ext cx="4908132" cy="610873"/>
              </a:xfrm>
              <a:prstGeom prst="rect">
                <a:avLst/>
              </a:prstGeom>
              <a:blipFill rotWithShape="1">
                <a:blip r:embed="rId3"/>
                <a:stretch>
                  <a:fillRect b="-11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115616" y="2420938"/>
                <a:ext cx="4052420" cy="399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AT" sz="1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AT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AT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AT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de-AT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</m:t>
                            </m:r>
                          </m:sub>
                        </m:sSub>
                      </m:e>
                      <m:sup>
                        <m:r>
                          <a:rPr lang="de-AT" sz="1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AT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AT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AT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AT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de-AT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de-AT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/>
                      </a:rPr>
                      <m:t></m:t>
                    </m:r>
                  </m:oMath>
                </a14:m>
                <a:r>
                  <a:rPr lang="de-AT" sz="1800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AT" sz="1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AT" sz="1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  <m:r>
                          <a:rPr lang="de-AT" sz="1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</m:t>
                        </m:r>
                      </m:e>
                      <m:sup>
                        <m:r>
                          <a:rPr lang="de-AT" sz="1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de-AT" sz="18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20938"/>
                <a:ext cx="4052420" cy="399340"/>
              </a:xfrm>
              <a:prstGeom prst="rect">
                <a:avLst/>
              </a:prstGeom>
              <a:blipFill rotWithShape="1">
                <a:blip r:embed="rId4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832220" y="3501008"/>
                <a:ext cx="4908132" cy="61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AT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de-AT" i="1" smtClean="0">
                              <a:latin typeface="Cambria Math"/>
                              <a:ea typeface="Cambria Math"/>
                              <a:sym typeface="Symbol"/>
                            </a:rPr>
                            <m:t></m:t>
                          </m:r>
                        </m:sub>
                      </m:sSub>
                      <m:r>
                        <a:rPr lang="de-AT" b="1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de-AT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AT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de-AT" i="1" smtClean="0">
                              <a:latin typeface="Cambria Math"/>
                              <a:ea typeface="Cambria Math"/>
                              <a:sym typeface="Symbol"/>
                            </a:rPr>
                            <m:t></m:t>
                          </m:r>
                        </m:sub>
                      </m:sSub>
                      <m:r>
                        <a:rPr lang="de-AT" b="1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r>
                        <a:rPr lang="de-AT" i="1" smtClean="0">
                          <a:latin typeface="Cambria Math"/>
                          <a:ea typeface="Cambria Math"/>
                          <a:sym typeface="Symbol"/>
                        </a:rPr>
                        <m:t>≥</m:t>
                      </m:r>
                      <m:r>
                        <a:rPr lang="de-AT" b="1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box>
                        <m:boxPr>
                          <m:ctrlP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1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de-AT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b="1" i="1" smtClean="0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𝒙</m:t>
                                          </m:r>
                                          <m: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,</m:t>
                                          </m:r>
                                          <m:r>
                                            <a:rPr lang="de-AT" b="1" i="1" smtClean="0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de-AT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</m:t>
                                  </m:r>
                                </m:sub>
                              </m:sSub>
                            </m:e>
                          </m:d>
                          <m: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=</m:t>
                          </m:r>
                        </m:e>
                      </m:box>
                      <m:f>
                        <m:fPr>
                          <m:ctrlP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𝒉</m:t>
                          </m:r>
                        </m:num>
                        <m:den>
                          <m: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𝟐</m:t>
                          </m:r>
                          <m: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20" y="3501008"/>
                <a:ext cx="4908132" cy="616772"/>
              </a:xfrm>
              <a:prstGeom prst="rect">
                <a:avLst/>
              </a:prstGeom>
              <a:blipFill rotWithShape="1">
                <a:blip r:embed="rId5"/>
                <a:stretch>
                  <a:fillRect b="-118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2" descr="kao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9555" y="286769"/>
            <a:ext cx="8162925" cy="639762"/>
          </a:xfrm>
        </p:spPr>
        <p:txBody>
          <a:bodyPr/>
          <a:lstStyle/>
          <a:p>
            <a:pPr algn="ctr" eaLnBrk="1" hangingPunct="1"/>
            <a:r>
              <a:rPr lang="en-GB" sz="1800" dirty="0" smtClean="0"/>
              <a:t>What questions are raised to the quantum system at accelerator facilities?</a:t>
            </a:r>
            <a:endParaRPr lang="en-GB" sz="1800" dirty="0" smtClean="0"/>
          </a:p>
        </p:txBody>
      </p:sp>
      <p:pic>
        <p:nvPicPr>
          <p:cNvPr id="10261" name="Picture 20" descr="Akaonk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899492" y="1988468"/>
            <a:ext cx="288925" cy="2889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1043955" y="2132930"/>
            <a:ext cx="1728787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772742" y="1772568"/>
            <a:ext cx="576263" cy="647700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2267917" y="1413793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400" b="0">
                <a:solidFill>
                  <a:schemeClr val="tx1"/>
                </a:solidFill>
                <a:latin typeface="Times New Roman" pitchFamily="18" charset="0"/>
              </a:rPr>
              <a:t>measurement device</a:t>
            </a:r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4328968" y="1052736"/>
            <a:ext cx="3843432" cy="1223516"/>
          </a:xfrm>
          <a:prstGeom prst="wedgeRoundRectCallout">
            <a:avLst>
              <a:gd name="adj1" fmla="val -77361"/>
              <a:gd name="adj2" fmla="val 37458"/>
              <a:gd name="adj3" fmla="val 16667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dirty="0">
                <a:solidFill>
                  <a:srgbClr val="0033CC"/>
                </a:solidFill>
              </a:rPr>
              <a:t>Are you in a certain </a:t>
            </a:r>
            <a:r>
              <a:rPr lang="en-GB" dirty="0" err="1">
                <a:solidFill>
                  <a:srgbClr val="0033CC"/>
                </a:solidFill>
              </a:rPr>
              <a:t>quasispin</a:t>
            </a:r>
            <a:r>
              <a:rPr lang="en-GB" dirty="0">
                <a:solidFill>
                  <a:srgbClr val="0033CC"/>
                </a:solidFill>
              </a:rPr>
              <a:t> </a:t>
            </a:r>
            <a:r>
              <a:rPr lang="en-GB" dirty="0" err="1">
                <a:solidFill>
                  <a:srgbClr val="FF3300"/>
                </a:solidFill>
              </a:rPr>
              <a:t>k</a:t>
            </a:r>
            <a:r>
              <a:rPr lang="en-GB" baseline="-25000" dirty="0" err="1">
                <a:solidFill>
                  <a:srgbClr val="FF3300"/>
                </a:solidFill>
              </a:rPr>
              <a:t>n</a:t>
            </a:r>
            <a:r>
              <a:rPr lang="en-GB" dirty="0">
                <a:solidFill>
                  <a:srgbClr val="0033CC"/>
                </a:solidFill>
              </a:rPr>
              <a:t> or </a:t>
            </a:r>
            <a:r>
              <a:rPr lang="en-GB" u="sng" dirty="0">
                <a:solidFill>
                  <a:srgbClr val="0033CC"/>
                </a:solidFill>
              </a:rPr>
              <a:t>not</a:t>
            </a:r>
            <a:r>
              <a:rPr lang="en-GB" dirty="0">
                <a:solidFill>
                  <a:srgbClr val="0033CC"/>
                </a:solidFill>
              </a:rPr>
              <a:t> at </a:t>
            </a:r>
            <a:r>
              <a:rPr lang="en-GB" dirty="0" err="1">
                <a:solidFill>
                  <a:srgbClr val="0033CC"/>
                </a:solidFill>
              </a:rPr>
              <a:t>at</a:t>
            </a:r>
            <a:r>
              <a:rPr lang="en-GB" dirty="0">
                <a:solidFill>
                  <a:srgbClr val="0033CC"/>
                </a:solidFill>
              </a:rPr>
              <a:t> time </a:t>
            </a:r>
            <a:r>
              <a:rPr lang="en-GB" dirty="0">
                <a:solidFill>
                  <a:srgbClr val="FF3300"/>
                </a:solidFill>
              </a:rPr>
              <a:t>t</a:t>
            </a:r>
            <a:r>
              <a:rPr lang="en-GB" baseline="-25000" dirty="0">
                <a:solidFill>
                  <a:srgbClr val="FF3300"/>
                </a:solidFill>
              </a:rPr>
              <a:t>a</a:t>
            </a:r>
            <a:r>
              <a:rPr lang="en-GB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40" name="AutoShape 15"/>
          <p:cNvSpPr>
            <a:spLocks/>
          </p:cNvSpPr>
          <p:nvPr/>
        </p:nvSpPr>
        <p:spPr bwMode="auto">
          <a:xfrm rot="-5400000">
            <a:off x="1728167" y="1448718"/>
            <a:ext cx="360363" cy="1728787"/>
          </a:xfrm>
          <a:prstGeom prst="leftBrace">
            <a:avLst>
              <a:gd name="adj1" fmla="val 39978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332880" y="2323430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400" b="0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GB" sz="3600" b="0" baseline="-2500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graphicFrame>
        <p:nvGraphicFramePr>
          <p:cNvPr id="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71918"/>
              </p:ext>
            </p:extLst>
          </p:nvPr>
        </p:nvGraphicFramePr>
        <p:xfrm>
          <a:off x="3852242" y="2418680"/>
          <a:ext cx="4248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Formel" r:id="rId5" imgW="2895600" imgH="393700" progId="Equation.DSMT4">
                  <p:embed/>
                </p:oleObj>
              </mc:Choice>
              <mc:Fallback>
                <p:oleObj name="Formel" r:id="rId5" imgW="289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242" y="2418680"/>
                        <a:ext cx="42481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484853" y="2733005"/>
            <a:ext cx="73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dirty="0" err="1" smtClean="0">
                <a:solidFill>
                  <a:srgbClr val="FF3300"/>
                </a:solidFill>
              </a:rPr>
              <a:t>k</a:t>
            </a:r>
            <a:r>
              <a:rPr lang="en-GB" baseline="-25000" dirty="0" err="1" smtClean="0">
                <a:solidFill>
                  <a:srgbClr val="FF3300"/>
                </a:solidFill>
              </a:rPr>
              <a:t>n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FF3300"/>
                </a:solidFill>
              </a:rPr>
              <a:t>t</a:t>
            </a:r>
            <a:r>
              <a:rPr lang="en-GB" baseline="-25000" dirty="0" err="1" smtClean="0">
                <a:solidFill>
                  <a:srgbClr val="FF3300"/>
                </a:solidFill>
              </a:rPr>
              <a:t>a</a:t>
            </a:r>
            <a:endParaRPr lang="en-GB" dirty="0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786444" y="3717032"/>
            <a:ext cx="5125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dirty="0" err="1" smtClean="0"/>
              <a:t>Expectationvalue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FF3300"/>
                </a:solidFill>
              </a:rPr>
              <a:t>k</a:t>
            </a:r>
            <a:r>
              <a:rPr lang="en-GB" baseline="-25000" dirty="0" err="1" smtClean="0">
                <a:solidFill>
                  <a:srgbClr val="FF3300"/>
                </a:solidFill>
              </a:rPr>
              <a:t>n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FF3300"/>
                </a:solidFill>
              </a:rPr>
              <a:t>t</a:t>
            </a:r>
            <a:r>
              <a:rPr lang="en-GB" baseline="-25000" dirty="0" err="1" smtClean="0">
                <a:solidFill>
                  <a:srgbClr val="FF3300"/>
                </a:solidFill>
              </a:rPr>
              <a:t>a</a:t>
            </a:r>
            <a:r>
              <a:rPr lang="en-GB" dirty="0" smtClean="0"/>
              <a:t>)= </a:t>
            </a:r>
            <a:r>
              <a:rPr lang="en-GB" dirty="0" err="1" smtClean="0"/>
              <a:t>Tr</a:t>
            </a:r>
            <a:r>
              <a:rPr lang="en-GB" dirty="0" smtClean="0"/>
              <a:t>( O(</a:t>
            </a:r>
            <a:r>
              <a:rPr lang="en-GB" dirty="0" err="1" smtClean="0">
                <a:solidFill>
                  <a:srgbClr val="FF3300"/>
                </a:solidFill>
              </a:rPr>
              <a:t>k</a:t>
            </a:r>
            <a:r>
              <a:rPr lang="en-GB" baseline="-25000" dirty="0" err="1" smtClean="0">
                <a:solidFill>
                  <a:srgbClr val="FF3300"/>
                </a:solidFill>
              </a:rPr>
              <a:t>n</a:t>
            </a:r>
            <a:r>
              <a:rPr lang="en-GB" dirty="0" smtClean="0"/>
              <a:t>) </a:t>
            </a:r>
            <a:r>
              <a:rPr lang="en-GB" dirty="0" smtClean="0">
                <a:latin typeface="Symbol" pitchFamily="18" charset="2"/>
              </a:rPr>
              <a:t>r(</a:t>
            </a:r>
            <a:r>
              <a:rPr lang="en-GB" dirty="0" smtClean="0">
                <a:solidFill>
                  <a:srgbClr val="FF3300"/>
                </a:solidFill>
              </a:rPr>
              <a:t>t</a:t>
            </a:r>
            <a:r>
              <a:rPr lang="en-GB" baseline="-25000" dirty="0" smtClean="0">
                <a:solidFill>
                  <a:srgbClr val="FF3300"/>
                </a:solidFill>
              </a:rPr>
              <a:t>a</a:t>
            </a:r>
            <a:r>
              <a:rPr lang="en-GB" dirty="0" smtClean="0"/>
              <a:t>))</a:t>
            </a:r>
            <a:endParaRPr lang="en-GB" dirty="0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878376" y="4674745"/>
            <a:ext cx="340830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sz="2400" dirty="0" smtClean="0">
                <a:solidFill>
                  <a:srgbClr val="FF0000"/>
                </a:solidFill>
              </a:rPr>
              <a:t>Effective formalism: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1162769" y="5415618"/>
            <a:ext cx="5379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dirty="0" err="1" smtClean="0"/>
              <a:t>Expectationvalue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FF3300"/>
                </a:solidFill>
              </a:rPr>
              <a:t>k</a:t>
            </a:r>
            <a:r>
              <a:rPr lang="en-GB" baseline="-25000" dirty="0" err="1" smtClean="0">
                <a:solidFill>
                  <a:srgbClr val="FF3300"/>
                </a:solidFill>
              </a:rPr>
              <a:t>n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FF3300"/>
                </a:solidFill>
              </a:rPr>
              <a:t>t</a:t>
            </a:r>
            <a:r>
              <a:rPr lang="en-GB" baseline="-25000" dirty="0" err="1" smtClean="0">
                <a:solidFill>
                  <a:srgbClr val="FF3300"/>
                </a:solidFill>
              </a:rPr>
              <a:t>a</a:t>
            </a:r>
            <a:r>
              <a:rPr lang="en-GB" dirty="0" smtClean="0"/>
              <a:t>)= </a:t>
            </a:r>
            <a:r>
              <a:rPr lang="en-GB" dirty="0" err="1" smtClean="0"/>
              <a:t>Tr</a:t>
            </a:r>
            <a:r>
              <a:rPr lang="en-GB" dirty="0" smtClean="0"/>
              <a:t>( </a:t>
            </a:r>
            <a:r>
              <a:rPr lang="en-GB" dirty="0" err="1" smtClean="0"/>
              <a:t>O</a:t>
            </a:r>
            <a:r>
              <a:rPr lang="en-GB" baseline="-25000" dirty="0" err="1" smtClean="0">
                <a:solidFill>
                  <a:srgbClr val="FF3300"/>
                </a:solidFill>
              </a:rPr>
              <a:t>eff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FF3300"/>
                </a:solidFill>
              </a:rPr>
              <a:t>k</a:t>
            </a:r>
            <a:r>
              <a:rPr lang="en-GB" baseline="-25000" dirty="0" err="1" smtClean="0">
                <a:solidFill>
                  <a:srgbClr val="FF3300"/>
                </a:solidFill>
              </a:rPr>
              <a:t>n</a:t>
            </a:r>
            <a:r>
              <a:rPr lang="en-GB" dirty="0" err="1" smtClean="0"/>
              <a:t>,</a:t>
            </a:r>
            <a:r>
              <a:rPr lang="en-GB" dirty="0" err="1" smtClean="0">
                <a:solidFill>
                  <a:srgbClr val="FF3300"/>
                </a:solidFill>
              </a:rPr>
              <a:t>t</a:t>
            </a:r>
            <a:r>
              <a:rPr lang="en-GB" baseline="-25000" dirty="0" err="1" smtClean="0">
                <a:solidFill>
                  <a:srgbClr val="FF3300"/>
                </a:solidFill>
              </a:rPr>
              <a:t>a</a:t>
            </a:r>
            <a:r>
              <a:rPr lang="en-GB" dirty="0" smtClean="0"/>
              <a:t>)</a:t>
            </a:r>
            <a:r>
              <a:rPr lang="en-GB" dirty="0" smtClean="0">
                <a:latin typeface="Symbol" pitchFamily="18" charset="2"/>
              </a:rPr>
              <a:t> r)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7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 smtClean="0">
                <a:solidFill>
                  <a:schemeClr val="tx1"/>
                </a:solidFill>
                <a:latin typeface="+mj-lt"/>
              </a:rPr>
              <a:t>Discrete</a:t>
            </a:r>
            <a:r>
              <a:rPr lang="de-DE" sz="12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2010,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60032" y="6084725"/>
            <a:ext cx="381642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rgbClr val="00B050"/>
                </a:solidFill>
              </a:rPr>
              <a:t>Heisenberg </a:t>
            </a:r>
            <a:r>
              <a:rPr lang="de-AT" sz="2000" dirty="0" err="1" smtClean="0">
                <a:solidFill>
                  <a:srgbClr val="00B050"/>
                </a:solidFill>
              </a:rPr>
              <a:t>picture</a:t>
            </a:r>
            <a:r>
              <a:rPr lang="de-AT" sz="2000" dirty="0" smtClean="0">
                <a:solidFill>
                  <a:srgbClr val="00B050"/>
                </a:solidFill>
              </a:rPr>
              <a:t>,</a:t>
            </a:r>
          </a:p>
          <a:p>
            <a:r>
              <a:rPr lang="de-AT" sz="1200" dirty="0" err="1" smtClean="0">
                <a:solidFill>
                  <a:srgbClr val="00B050"/>
                </a:solidFill>
              </a:rPr>
              <a:t>solves</a:t>
            </a:r>
            <a:r>
              <a:rPr lang="de-AT" sz="1200" dirty="0" smtClean="0">
                <a:solidFill>
                  <a:srgbClr val="00B050"/>
                </a:solidFill>
              </a:rPr>
              <a:t> a </a:t>
            </a:r>
            <a:r>
              <a:rPr lang="de-AT" sz="1200" dirty="0" err="1" smtClean="0">
                <a:solidFill>
                  <a:srgbClr val="00B050"/>
                </a:solidFill>
              </a:rPr>
              <a:t>lot</a:t>
            </a:r>
            <a:r>
              <a:rPr lang="de-AT" sz="1200" dirty="0" smtClean="0">
                <a:solidFill>
                  <a:srgbClr val="00B050"/>
                </a:solidFill>
              </a:rPr>
              <a:t> </a:t>
            </a:r>
            <a:r>
              <a:rPr lang="de-AT" sz="1200" dirty="0" err="1" smtClean="0">
                <a:solidFill>
                  <a:srgbClr val="00B050"/>
                </a:solidFill>
              </a:rPr>
              <a:t>of</a:t>
            </a:r>
            <a:r>
              <a:rPr lang="de-AT" sz="1200" dirty="0" smtClean="0">
                <a:solidFill>
                  <a:srgbClr val="00B050"/>
                </a:solidFill>
              </a:rPr>
              <a:t> </a:t>
            </a:r>
            <a:r>
              <a:rPr lang="de-AT" sz="1200" dirty="0" err="1" smtClean="0">
                <a:solidFill>
                  <a:srgbClr val="00B050"/>
                </a:solidFill>
              </a:rPr>
              <a:t>subtle</a:t>
            </a:r>
            <a:r>
              <a:rPr lang="de-AT" sz="1200" dirty="0" smtClean="0">
                <a:solidFill>
                  <a:srgbClr val="00B050"/>
                </a:solidFill>
              </a:rPr>
              <a:t> </a:t>
            </a:r>
            <a:r>
              <a:rPr lang="de-AT" sz="1200" dirty="0" err="1" smtClean="0">
                <a:solidFill>
                  <a:srgbClr val="00B050"/>
                </a:solidFill>
              </a:rPr>
              <a:t>problems</a:t>
            </a:r>
            <a:endParaRPr lang="de-AT" sz="1200" dirty="0">
              <a:solidFill>
                <a:srgbClr val="00B05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5292080" y="5784950"/>
            <a:ext cx="72008" cy="29977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568865" y="6487588"/>
            <a:ext cx="18319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sz="2000" dirty="0">
                <a:solidFill>
                  <a:srgbClr val="0000CC"/>
                </a:solidFill>
              </a:rPr>
              <a:t>[Unpublished]</a:t>
            </a:r>
          </a:p>
        </p:txBody>
      </p:sp>
    </p:spTree>
    <p:extLst>
      <p:ext uri="{BB962C8B-B14F-4D97-AF65-F5344CB8AC3E}">
        <p14:creationId xmlns:p14="http://schemas.microsoft.com/office/powerpoint/2010/main" val="1425318863"/>
      </p:ext>
    </p:extLst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-234281"/>
            <a:ext cx="8001000" cy="11430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Entropic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quantum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uncertainty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principle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9" name="Picture 24" descr="Akaonk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7950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79133" y="2580903"/>
            <a:ext cx="7129463" cy="72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800" dirty="0">
                <a:solidFill>
                  <a:srgbClr val="FF0000"/>
                </a:solidFill>
              </a:rPr>
              <a:t>…</a:t>
            </a:r>
            <a:r>
              <a:rPr lang="de-AT" sz="1800" dirty="0" err="1">
                <a:solidFill>
                  <a:srgbClr val="FF0000"/>
                </a:solidFill>
              </a:rPr>
              <a:t>right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hand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side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 smtClean="0">
                <a:solidFill>
                  <a:srgbClr val="FF0000"/>
                </a:solidFill>
              </a:rPr>
              <a:t>independent</a:t>
            </a:r>
            <a:endParaRPr lang="de-AT" sz="1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AT" sz="1800" dirty="0" smtClean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of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state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and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eigenvalues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4822" name="Textfeld 10"/>
          <p:cNvSpPr txBox="1">
            <a:spLocks noChangeArrowheads="1"/>
          </p:cNvSpPr>
          <p:nvPr/>
        </p:nvSpPr>
        <p:spPr bwMode="auto">
          <a:xfrm>
            <a:off x="1046442" y="1196752"/>
            <a:ext cx="650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dirty="0" err="1"/>
              <a:t>Heisenberg‘s</a:t>
            </a:r>
            <a:r>
              <a:rPr lang="de-AT" dirty="0"/>
              <a:t> </a:t>
            </a:r>
            <a:r>
              <a:rPr lang="de-AT" dirty="0" err="1"/>
              <a:t>uncertainty</a:t>
            </a:r>
            <a:r>
              <a:rPr lang="de-AT" dirty="0"/>
              <a:t> </a:t>
            </a:r>
            <a:r>
              <a:rPr lang="de-AT" dirty="0" err="1"/>
              <a:t>relation</a:t>
            </a:r>
            <a:r>
              <a:rPr lang="de-AT" dirty="0"/>
              <a:t>:</a:t>
            </a:r>
            <a:endParaRPr lang="de-AT" sz="1600" dirty="0"/>
          </a:p>
        </p:txBody>
      </p:sp>
      <p:sp>
        <p:nvSpPr>
          <p:cNvPr id="34825" name="Textfeld 14"/>
          <p:cNvSpPr txBox="1">
            <a:spLocks noChangeArrowheads="1"/>
          </p:cNvSpPr>
          <p:nvPr/>
        </p:nvSpPr>
        <p:spPr bwMode="auto">
          <a:xfrm>
            <a:off x="1018412" y="2438028"/>
            <a:ext cx="6508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sz="1400" dirty="0" err="1"/>
              <a:t>Spectral</a:t>
            </a:r>
            <a:r>
              <a:rPr lang="de-AT" sz="1400" dirty="0"/>
              <a:t> </a:t>
            </a:r>
            <a:r>
              <a:rPr lang="de-AT" sz="1400" dirty="0" err="1"/>
              <a:t>decomposition</a:t>
            </a:r>
            <a:r>
              <a:rPr lang="de-AT" sz="1400" dirty="0"/>
              <a:t>:</a:t>
            </a:r>
          </a:p>
        </p:txBody>
      </p:sp>
      <p:sp>
        <p:nvSpPr>
          <p:cNvPr id="34827" name="Pfeil nach unten 2"/>
          <p:cNvSpPr>
            <a:spLocks noChangeArrowheads="1"/>
          </p:cNvSpPr>
          <p:nvPr/>
        </p:nvSpPr>
        <p:spPr bwMode="auto">
          <a:xfrm>
            <a:off x="4897791" y="2309441"/>
            <a:ext cx="44450" cy="542925"/>
          </a:xfrm>
          <a:prstGeom prst="downArrow">
            <a:avLst>
              <a:gd name="adj1" fmla="val 50000"/>
              <a:gd name="adj2" fmla="val 513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 sz="2000">
              <a:solidFill>
                <a:srgbClr val="0000CC"/>
              </a:solidFill>
            </a:endParaRPr>
          </a:p>
        </p:txBody>
      </p:sp>
      <p:sp>
        <p:nvSpPr>
          <p:cNvPr id="34828" name="Pfeil nach unten 3"/>
          <p:cNvSpPr>
            <a:spLocks noChangeArrowheads="1"/>
          </p:cNvSpPr>
          <p:nvPr/>
        </p:nvSpPr>
        <p:spPr bwMode="auto">
          <a:xfrm>
            <a:off x="4897791" y="2852366"/>
            <a:ext cx="484188" cy="487362"/>
          </a:xfrm>
          <a:prstGeom prst="downArrow">
            <a:avLst>
              <a:gd name="adj1" fmla="val 50000"/>
              <a:gd name="adj2" fmla="val 5006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 sz="2000">
              <a:solidFill>
                <a:srgbClr val="CC00CC"/>
              </a:solidFill>
            </a:endParaRPr>
          </a:p>
        </p:txBody>
      </p:sp>
      <p:sp>
        <p:nvSpPr>
          <p:cNvPr id="34829" name="Pfeil nach unten 4"/>
          <p:cNvSpPr>
            <a:spLocks noChangeArrowheads="1"/>
          </p:cNvSpPr>
          <p:nvPr/>
        </p:nvSpPr>
        <p:spPr bwMode="auto">
          <a:xfrm>
            <a:off x="4562829" y="2363416"/>
            <a:ext cx="484187" cy="979487"/>
          </a:xfrm>
          <a:prstGeom prst="downArrow">
            <a:avLst>
              <a:gd name="adj1" fmla="val 50000"/>
              <a:gd name="adj2" fmla="val 50106"/>
            </a:avLst>
          </a:prstGeom>
          <a:noFill/>
          <a:ln w="5080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 sz="2000">
              <a:solidFill>
                <a:srgbClr val="0000CC"/>
              </a:solidFill>
            </a:endParaRPr>
          </a:p>
        </p:txBody>
      </p:sp>
      <p:sp>
        <p:nvSpPr>
          <p:cNvPr id="34831" name="Textfeld 5"/>
          <p:cNvSpPr txBox="1">
            <a:spLocks noChangeArrowheads="1"/>
          </p:cNvSpPr>
          <p:nvPr/>
        </p:nvSpPr>
        <p:spPr bwMode="auto">
          <a:xfrm>
            <a:off x="1188046" y="5939432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dirty="0" err="1"/>
              <a:t>Example</a:t>
            </a:r>
            <a:r>
              <a:rPr lang="de-AT" dirty="0"/>
              <a:t>:</a:t>
            </a:r>
          </a:p>
        </p:txBody>
      </p:sp>
      <p:sp>
        <p:nvSpPr>
          <p:cNvPr id="22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 smtClean="0">
                <a:solidFill>
                  <a:schemeClr val="tx1"/>
                </a:solidFill>
                <a:latin typeface="+mj-lt"/>
              </a:rPr>
              <a:t>Discrete</a:t>
            </a:r>
            <a:r>
              <a:rPr lang="de-DE" sz="12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2010,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046442" y="2996952"/>
                <a:ext cx="4908132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 smtClean="0">
                    <a:ea typeface="Cambria Math"/>
                  </a:rPr>
                  <a:t>B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de-AT" sz="16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AT" sz="16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de-AT" sz="1600" b="1" i="1" smtClean="0">
                            <a:latin typeface="Cambria Math"/>
                            <a:ea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  <m: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</m:d>
                      </m:e>
                    </m:nary>
                  </m:oMath>
                </a14:m>
                <a:endParaRPr lang="de-AT" sz="16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42" y="2996952"/>
                <a:ext cx="4908132" cy="313932"/>
              </a:xfrm>
              <a:prstGeom prst="rect">
                <a:avLst/>
              </a:prstGeom>
              <a:blipFill rotWithShape="1">
                <a:blip r:embed="rId3"/>
                <a:stretch>
                  <a:fillRect l="-745" t="-125490" b="-18823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034854" y="2727206"/>
                <a:ext cx="4908132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b="1" dirty="0" smtClean="0">
                    <a:ea typeface="Cambria Math"/>
                  </a:rPr>
                  <a:t>A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de-AT" sz="16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AT" sz="16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de-AT" sz="1600" b="1" i="1" smtClean="0">
                            <a:latin typeface="Cambria Math"/>
                            <a:ea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de-AT" sz="1600" b="1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</m:d>
                      </m:e>
                    </m:nary>
                  </m:oMath>
                </a14:m>
                <a:endParaRPr lang="de-AT" sz="16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54" y="2727206"/>
                <a:ext cx="4908132" cy="313932"/>
              </a:xfrm>
              <a:prstGeom prst="rect">
                <a:avLst/>
              </a:prstGeom>
              <a:blipFill rotWithShape="1">
                <a:blip r:embed="rId4"/>
                <a:stretch>
                  <a:fillRect l="-745" t="-123077" b="-1826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982546" y="1556792"/>
                <a:ext cx="4908132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AT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AT" i="1" smtClean="0">
                              <a:latin typeface="Cambria Math"/>
                              <a:ea typeface="Cambria Math"/>
                              <a:sym typeface="Symbol"/>
                            </a:rPr>
                            <m:t></m:t>
                          </m:r>
                        </m:sub>
                      </m:sSub>
                      <m:r>
                        <a:rPr lang="de-AT" b="1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de-AT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AT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de-AT" i="1" smtClean="0">
                              <a:latin typeface="Cambria Math"/>
                              <a:ea typeface="Cambria Math"/>
                              <a:sym typeface="Symbol"/>
                            </a:rPr>
                            <m:t></m:t>
                          </m:r>
                        </m:sub>
                      </m:sSub>
                      <m:r>
                        <a:rPr lang="de-AT" b="1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r>
                        <a:rPr lang="de-AT" i="1" smtClean="0">
                          <a:latin typeface="Cambria Math"/>
                          <a:ea typeface="Cambria Math"/>
                          <a:sym typeface="Symbol"/>
                        </a:rPr>
                        <m:t>≥</m:t>
                      </m:r>
                      <m:r>
                        <a:rPr lang="de-AT" b="1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box>
                        <m:boxPr>
                          <m:ctrlPr>
                            <a:rPr lang="de-AT" b="1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de-AT" b="1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1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de-AT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𝑨</m:t>
                                          </m:r>
                                          <m: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,</m:t>
                                          </m:r>
                                          <m:r>
                                            <a:rPr lang="de-A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𝑩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de-AT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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46" y="1556792"/>
                <a:ext cx="4908132" cy="610873"/>
              </a:xfrm>
              <a:prstGeom prst="rect">
                <a:avLst/>
              </a:prstGeom>
              <a:blipFill rotWithShape="1">
                <a:blip r:embed="rId5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2276814" y="5301376"/>
                <a:ext cx="6112052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de-AT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sz="16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de-AT" sz="1600" b="1" i="1" smtClean="0">
                          <a:latin typeface="Cambria Math"/>
                        </a:rPr>
                        <m:t>=−</m:t>
                      </m:r>
                      <m:r>
                        <a:rPr lang="de-AT" sz="1600" b="1" i="1" smtClean="0">
                          <a:latin typeface="Cambria Math"/>
                        </a:rPr>
                        <m:t>𝒑</m:t>
                      </m:r>
                      <m:r>
                        <a:rPr lang="de-AT" sz="1600" b="1" i="1" smtClean="0">
                          <a:latin typeface="Cambria Math"/>
                        </a:rPr>
                        <m:t> </m:t>
                      </m:r>
                      <m:r>
                        <a:rPr lang="de-AT" sz="1600" b="1" i="1" smtClean="0">
                          <a:latin typeface="Cambria Math"/>
                        </a:rPr>
                        <m:t>𝒍𝒐𝒈</m:t>
                      </m:r>
                      <m:r>
                        <a:rPr lang="de-AT" sz="1600" b="1" i="1" smtClean="0">
                          <a:latin typeface="Cambria Math"/>
                        </a:rPr>
                        <m:t> </m:t>
                      </m:r>
                      <m:r>
                        <a:rPr lang="de-AT" sz="1600" b="1" i="1" smtClean="0">
                          <a:latin typeface="Cambria Math"/>
                        </a:rPr>
                        <m:t>𝒑</m:t>
                      </m:r>
                      <m:r>
                        <a:rPr lang="de-AT" sz="1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de-AT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sz="1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de-AT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de-AT" sz="1600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de-AT" sz="1600" b="1" i="1" smtClean="0">
                          <a:latin typeface="Cambria Math"/>
                        </a:rPr>
                        <m:t>𝒍𝒐𝒈</m:t>
                      </m:r>
                      <m:r>
                        <a:rPr lang="de-AT" sz="1600" b="1" i="1" smtClean="0">
                          <a:latin typeface="Cambria Math"/>
                        </a:rPr>
                        <m:t>(</m:t>
                      </m:r>
                      <m:r>
                        <a:rPr lang="de-AT" sz="1600" b="1" i="1" smtClean="0">
                          <a:latin typeface="Cambria Math"/>
                        </a:rPr>
                        <m:t>𝟏</m:t>
                      </m:r>
                      <m:r>
                        <a:rPr lang="de-AT" sz="1600" b="1" i="1" smtClean="0">
                          <a:latin typeface="Cambria Math"/>
                        </a:rPr>
                        <m:t>−</m:t>
                      </m:r>
                      <m:r>
                        <a:rPr lang="de-AT" sz="1600" b="1" i="1" smtClean="0">
                          <a:latin typeface="Cambria Math"/>
                        </a:rPr>
                        <m:t>𝒑</m:t>
                      </m:r>
                      <m:r>
                        <a:rPr lang="de-AT" sz="16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AT" sz="16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4" y="5301376"/>
                <a:ext cx="6112052" cy="313932"/>
              </a:xfrm>
              <a:prstGeom prst="rect">
                <a:avLst/>
              </a:prstGeom>
              <a:blipFill rotWithShape="1">
                <a:blip r:embed="rId6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2153816" y="3536088"/>
                <a:ext cx="5543240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+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𝑯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(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𝑩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)≥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𝒍𝒐𝒈</m:t>
                      </m:r>
                      <m:f>
                        <m:fPr>
                          <m:ctrlP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𝒎𝒂𝒙</m:t>
                              </m:r>
                            </m:e>
                            <m:sub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de-AT" sz="2400" dirty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816" y="3536088"/>
                <a:ext cx="5543240" cy="7984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winkelte Verbindung 10"/>
          <p:cNvCxnSpPr/>
          <p:nvPr/>
        </p:nvCxnSpPr>
        <p:spPr bwMode="auto">
          <a:xfrm rot="16200000" flipH="1">
            <a:off x="2711839" y="4233301"/>
            <a:ext cx="1224304" cy="911846"/>
          </a:xfrm>
          <a:prstGeom prst="bentConnector3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14"/>
          <p:cNvSpPr txBox="1">
            <a:spLocks noChangeArrowheads="1"/>
          </p:cNvSpPr>
          <p:nvPr/>
        </p:nvSpPr>
        <p:spPr bwMode="auto">
          <a:xfrm>
            <a:off x="7020272" y="5375498"/>
            <a:ext cx="6508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sz="1400" dirty="0" smtClean="0"/>
              <a:t>…</a:t>
            </a:r>
            <a:r>
              <a:rPr lang="de-AT" sz="1400" dirty="0" err="1" smtClean="0"/>
              <a:t>binary</a:t>
            </a:r>
            <a:r>
              <a:rPr lang="de-AT" sz="1400" dirty="0" smtClean="0"/>
              <a:t> </a:t>
            </a:r>
            <a:r>
              <a:rPr lang="de-AT" sz="1400" dirty="0" err="1" smtClean="0"/>
              <a:t>entropy</a:t>
            </a:r>
            <a:endParaRPr lang="de-A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2590494" y="5952869"/>
                <a:ext cx="1131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de-AT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de-AT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de-A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de-AT" b="1" i="1" smtClean="0">
                              <a:latin typeface="Cambria Math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494" y="5952869"/>
                <a:ext cx="113121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467500" y="5805264"/>
                <a:ext cx="2832692" cy="77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 smtClean="0">
                          <a:latin typeface="Cambria Math"/>
                        </a:rPr>
                        <m:t>𝒎𝒂𝒙</m:t>
                      </m:r>
                      <m:r>
                        <a:rPr lang="de-AT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de-AT" b="1" i="1" smtClean="0">
                              <a:latin typeface="Cambria Math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de-AT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AT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AT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de-AT" b="1" i="1" smtClean="0">
                          <a:latin typeface="Cambria Math"/>
                        </a:rPr>
                        <m:t> , </m:t>
                      </m:r>
                      <m:r>
                        <a:rPr lang="de-AT" b="1" i="1" smtClean="0">
                          <a:latin typeface="Cambria Math"/>
                        </a:rPr>
                        <m:t>𝑹𝑯𝑺</m:t>
                      </m:r>
                      <m:r>
                        <a:rPr lang="de-AT" b="1" i="1" smtClean="0">
                          <a:latin typeface="Cambria Math"/>
                        </a:rPr>
                        <m:t>:</m:t>
                      </m:r>
                      <m:r>
                        <a:rPr lang="de-AT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500" y="5805264"/>
                <a:ext cx="2832692" cy="7789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1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1480" y="-234281"/>
            <a:ext cx="8001000" cy="11430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Comparing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measurements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different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times</a:t>
            </a: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decrease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uncertainty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de-D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663"/>
            <a:ext cx="9267825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 Box 21"/>
          <p:cNvSpPr txBox="1">
            <a:spLocks noChangeArrowheads="1"/>
          </p:cNvSpPr>
          <p:nvPr/>
        </p:nvSpPr>
        <p:spPr bwMode="auto">
          <a:xfrm>
            <a:off x="0" y="6488113"/>
            <a:ext cx="18319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sz="2000" dirty="0">
                <a:solidFill>
                  <a:srgbClr val="0000CC"/>
                </a:solidFill>
              </a:rPr>
              <a:t>[Unpublished]</a:t>
            </a:r>
          </a:p>
        </p:txBody>
      </p:sp>
      <p:sp>
        <p:nvSpPr>
          <p:cNvPr id="35847" name="Text Box 21"/>
          <p:cNvSpPr txBox="1">
            <a:spLocks noChangeArrowheads="1"/>
          </p:cNvSpPr>
          <p:nvPr/>
        </p:nvSpPr>
        <p:spPr bwMode="auto">
          <a:xfrm>
            <a:off x="2184400" y="2420938"/>
            <a:ext cx="3824288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sz="1600">
                <a:solidFill>
                  <a:srgbClr val="0000CC"/>
                </a:solidFill>
              </a:rPr>
              <a:t>blue… n=(kaon,t=0), m=(kaon,t)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z="1600">
                <a:solidFill>
                  <a:srgbClr val="FF0000"/>
                </a:solidFill>
              </a:rPr>
              <a:t>red… n=(kaon,t=0), m=(long lived,t)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z="1600">
                <a:solidFill>
                  <a:srgbClr val="FFCCFF"/>
                </a:solidFill>
              </a:rPr>
              <a:t>pink…n=(kaon,t=0), m=(short lived,t)</a:t>
            </a:r>
          </a:p>
          <a:p>
            <a:pPr algn="ctr" eaLnBrk="1" hangingPunct="1">
              <a:spcBef>
                <a:spcPct val="0"/>
              </a:spcBef>
            </a:pPr>
            <a:endParaRPr lang="en-GB" sz="1600">
              <a:solidFill>
                <a:srgbClr val="0000CC"/>
              </a:solidFill>
            </a:endParaRPr>
          </a:p>
        </p:txBody>
      </p:sp>
      <p:graphicFrame>
        <p:nvGraphicFramePr>
          <p:cNvPr id="35848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010016"/>
              </p:ext>
            </p:extLst>
          </p:nvPr>
        </p:nvGraphicFramePr>
        <p:xfrm>
          <a:off x="7701408" y="3457500"/>
          <a:ext cx="13350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Formel" r:id="rId4" imgW="799920" imgH="457200" progId="Equation.3">
                  <p:embed/>
                </p:oleObj>
              </mc:Choice>
              <mc:Fallback>
                <p:oleObj name="Formel" r:id="rId4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408" y="3457500"/>
                        <a:ext cx="133508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61758"/>
              </p:ext>
            </p:extLst>
          </p:nvPr>
        </p:nvGraphicFramePr>
        <p:xfrm>
          <a:off x="7596336" y="5063331"/>
          <a:ext cx="8064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Formel" r:id="rId6" imgW="482400" imgH="203040" progId="Equation.3">
                  <p:embed/>
                </p:oleObj>
              </mc:Choice>
              <mc:Fallback>
                <p:oleObj name="Formel" r:id="rId6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063331"/>
                        <a:ext cx="8064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 smtClean="0">
                <a:solidFill>
                  <a:schemeClr val="tx1"/>
                </a:solidFill>
                <a:latin typeface="+mj-lt"/>
              </a:rPr>
              <a:t>Discrete</a:t>
            </a:r>
            <a:r>
              <a:rPr lang="de-DE" sz="12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2010,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2" descr="kao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1511660" y="1196752"/>
                <a:ext cx="5543240" cy="11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𝑶</m:t>
                              </m:r>
                            </m:e>
                            <m:sup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𝒆𝒇𝒇</m:t>
                              </m:r>
                            </m:sup>
                          </m:sSup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AT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de-AT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de-AT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AT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𝒕𝒏</m:t>
                          </m:r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+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𝑯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𝑶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𝒆𝒇𝒇</m:t>
                          </m:r>
                        </m:sup>
                      </m:sSup>
                      <m:r>
                        <a:rPr lang="de-AT" sz="2400" i="1">
                          <a:solidFill>
                            <a:srgbClr val="CC0066"/>
                          </a:solidFill>
                          <a:latin typeface="Cambria Math"/>
                        </a:rPr>
                        <m:t>(</m:t>
                      </m:r>
                      <m:r>
                        <a:rPr lang="de-AT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𝒌</m:t>
                      </m:r>
                      <m:r>
                        <a:rPr lang="de-AT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de-AT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de-AT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𝒕𝒎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))≥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2400" b="1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𝒍𝒐𝒈</m:t>
                      </m:r>
                      <m:f>
                        <m:fPr>
                          <m:ctrlP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𝒎𝒂𝒙</m:t>
                              </m:r>
                            </m:e>
                            <m:sub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e>
                              <m:r>
                                <a:rPr lang="de-AT" sz="2400" b="1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</m:d>
                          <m:r>
                            <a:rPr lang="de-AT" sz="2400" b="1" i="1" smtClean="0">
                              <a:solidFill>
                                <a:srgbClr val="CC0066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de-AT" sz="2400" dirty="0">
                  <a:solidFill>
                    <a:srgbClr val="CC0066"/>
                  </a:solidFill>
                </a:endParaRPr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1196752"/>
                <a:ext cx="5543240" cy="11735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>
                <a:solidFill>
                  <a:schemeClr val="tx1"/>
                </a:solidFill>
                <a:latin typeface="Arial" charset="0"/>
              </a:rPr>
              <a:t>Discrete 2010, Beatrix C. Hiesmayr</a:t>
            </a:r>
          </a:p>
        </p:txBody>
      </p:sp>
      <p:pic>
        <p:nvPicPr>
          <p:cNvPr id="39938" name="eprdeco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25538"/>
            <a:ext cx="46085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81075" y="188913"/>
            <a:ext cx="8162925" cy="752475"/>
          </a:xfrm>
        </p:spPr>
        <p:txBody>
          <a:bodyPr/>
          <a:lstStyle/>
          <a:p>
            <a:pPr algn="ctr" eaLnBrk="1" hangingPunct="1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entanglement</a:t>
            </a:r>
            <a:r>
              <a:rPr lang="de-DE" dirty="0" smtClean="0"/>
              <a:t>? </a:t>
            </a:r>
            <a:endParaRPr lang="en-GB" sz="1400" b="0" dirty="0" smtClean="0">
              <a:solidFill>
                <a:schemeClr val="tx1"/>
              </a:solidFill>
              <a:latin typeface="SymbolProp BT" pitchFamily="2" charset="2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762000" y="15541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971550" y="13414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>
                <a:solidFill>
                  <a:srgbClr val="FF3300"/>
                </a:solidFill>
                <a:latin typeface="Times New Roman" pitchFamily="18" charset="0"/>
              </a:rPr>
              <a:t>Part II: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755650" y="2781300"/>
            <a:ext cx="5976938" cy="332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1800" dirty="0">
                <a:solidFill>
                  <a:srgbClr val="0000CC"/>
                </a:solidFill>
              </a:rPr>
              <a:t> </a:t>
            </a:r>
            <a:r>
              <a:rPr lang="en-GB" sz="1600" dirty="0">
                <a:solidFill>
                  <a:srgbClr val="0000CC"/>
                </a:solidFill>
              </a:rPr>
              <a:t>a parameter </a:t>
            </a:r>
            <a:r>
              <a:rPr lang="en-GB" sz="1600" dirty="0">
                <a:solidFill>
                  <a:srgbClr val="FF0000"/>
                </a:solidFill>
                <a:latin typeface="Symbol" pitchFamily="18" charset="2"/>
              </a:rPr>
              <a:t>z</a:t>
            </a:r>
            <a:r>
              <a:rPr lang="en-GB" sz="1600" dirty="0">
                <a:solidFill>
                  <a:srgbClr val="0000CC"/>
                </a:solidFill>
              </a:rPr>
              <a:t> quantifying the amount of spontaneous factorization of the wave function (Schrödinger-Furry hypothesis)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1600" dirty="0">
                <a:solidFill>
                  <a:srgbClr val="0000CC"/>
                </a:solidFill>
              </a:rPr>
              <a:t> </a:t>
            </a:r>
            <a:r>
              <a:rPr lang="en-GB" sz="1600" dirty="0">
                <a:solidFill>
                  <a:srgbClr val="0000CC"/>
                </a:solidFill>
                <a:latin typeface="Symbol" pitchFamily="18" charset="2"/>
              </a:rPr>
              <a:t>z</a:t>
            </a:r>
            <a:r>
              <a:rPr lang="en-GB" sz="1600" dirty="0">
                <a:solidFill>
                  <a:srgbClr val="0000CC"/>
                </a:solidFill>
              </a:rPr>
              <a:t> can be measured by experimental data (CERN,DAPHNE (Italy), KEK BELLE (Japan))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1600" dirty="0">
                <a:solidFill>
                  <a:srgbClr val="0000CC"/>
                </a:solidFill>
              </a:rPr>
              <a:t> connect </a:t>
            </a:r>
            <a:r>
              <a:rPr lang="en-GB" sz="1600" dirty="0">
                <a:solidFill>
                  <a:srgbClr val="0000CC"/>
                </a:solidFill>
                <a:latin typeface="Symbol" pitchFamily="18" charset="2"/>
              </a:rPr>
              <a:t>z</a:t>
            </a:r>
            <a:r>
              <a:rPr lang="en-GB" sz="1600" dirty="0">
                <a:solidFill>
                  <a:srgbClr val="0000CC"/>
                </a:solidFill>
              </a:rPr>
              <a:t> to a </a:t>
            </a:r>
            <a:r>
              <a:rPr lang="en-GB" sz="1600" dirty="0" err="1">
                <a:solidFill>
                  <a:srgbClr val="0000CC"/>
                </a:solidFill>
              </a:rPr>
              <a:t>decoherence</a:t>
            </a:r>
            <a:r>
              <a:rPr lang="en-GB" sz="1600" dirty="0">
                <a:solidFill>
                  <a:srgbClr val="0000CC"/>
                </a:solidFill>
              </a:rPr>
              <a:t> model (master equation) with </a:t>
            </a:r>
            <a:r>
              <a:rPr lang="en-GB" sz="1600" dirty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GB" sz="1600" dirty="0">
                <a:solidFill>
                  <a:srgbClr val="0000CC"/>
                </a:solidFill>
              </a:rPr>
              <a:t> quantifying the strength of the interaction with the environment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1600" dirty="0">
                <a:solidFill>
                  <a:srgbClr val="0000CC"/>
                </a:solidFill>
              </a:rPr>
              <a:t> connection to measures of entanglement (Von Neumann entropy, entanglement of formation or concurrence)</a:t>
            </a:r>
          </a:p>
          <a:p>
            <a:pPr eaLnBrk="1" hangingPunct="1">
              <a:lnSpc>
                <a:spcPct val="100000"/>
              </a:lnSpc>
            </a:pPr>
            <a:endParaRPr lang="en-GB" sz="1600" dirty="0">
              <a:solidFill>
                <a:srgbClr val="0000CC"/>
              </a:solidFill>
            </a:endParaRPr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5843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3141663"/>
            <a:ext cx="1728787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484438"/>
            <a:ext cx="72548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0" descr="Akaonk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9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2010, Beatrix C. </a:t>
            </a:r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26988"/>
            <a:ext cx="8001000" cy="950913"/>
          </a:xfrm>
        </p:spPr>
        <p:txBody>
          <a:bodyPr/>
          <a:lstStyle/>
          <a:p>
            <a:pPr algn="ctr" eaLnBrk="1" hangingPunct="1"/>
            <a:r>
              <a:rPr lang="de-AT" sz="2400" smtClean="0"/>
              <a:t>Spontaneous factorization of the wave function</a:t>
            </a:r>
            <a:endParaRPr lang="de-DE" sz="2400" smtClean="0"/>
          </a:p>
        </p:txBody>
      </p:sp>
      <p:graphicFrame>
        <p:nvGraphicFramePr>
          <p:cNvPr id="2867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8388" y="3379788"/>
          <a:ext cx="5832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3" imgW="3175000" imgH="292100" progId="Equation.DSMT4">
                  <p:embed/>
                </p:oleObj>
              </mc:Choice>
              <mc:Fallback>
                <p:oleObj name="Equation" r:id="rId3" imgW="31750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3379788"/>
                        <a:ext cx="5832475" cy="485775"/>
                      </a:xfrm>
                      <a:prstGeom prst="rect">
                        <a:avLst/>
                      </a:prstGeom>
                      <a:solidFill>
                        <a:srgbClr val="FFCC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4787900" y="1339850"/>
          <a:ext cx="8556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Formel" r:id="rId5" imgW="457002" imgH="203112" progId="Equation.DSMT4">
                  <p:embed/>
                </p:oleObj>
              </mc:Choice>
              <mc:Fallback>
                <p:oleObj name="Formel" r:id="rId5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339850"/>
                        <a:ext cx="85566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3419475" y="2132013"/>
            <a:ext cx="820738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5724525" y="2132013"/>
            <a:ext cx="72072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1116013" y="1268413"/>
            <a:ext cx="3795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Schrödinger-Furry Hypothesis:</a:t>
            </a:r>
            <a:r>
              <a:rPr lang="en-GB" sz="2200" b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8681" name="Object 8"/>
          <p:cNvGraphicFramePr>
            <a:graphicFrameLocks noChangeAspect="1"/>
          </p:cNvGraphicFramePr>
          <p:nvPr/>
        </p:nvGraphicFramePr>
        <p:xfrm>
          <a:off x="3095625" y="1763713"/>
          <a:ext cx="3275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Formel" r:id="rId7" imgW="2819400" imgH="330200" progId="Equation.DSMT4">
                  <p:embed/>
                </p:oleObj>
              </mc:Choice>
              <mc:Fallback>
                <p:oleObj name="Formel" r:id="rId7" imgW="2819400" imgH="330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763713"/>
                        <a:ext cx="3275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2987675" y="2060575"/>
            <a:ext cx="4886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GB" sz="16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50%   </a:t>
            </a:r>
            <a:r>
              <a:rPr lang="en-GB" sz="14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	                            </a:t>
            </a:r>
            <a:r>
              <a:rPr lang="en-GB" sz="16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50%</a:t>
            </a:r>
            <a:r>
              <a:rPr lang="en-GB" sz="2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</a:t>
            </a: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8683" name="Object 10"/>
          <p:cNvGraphicFramePr>
            <a:graphicFrameLocks noChangeAspect="1"/>
          </p:cNvGraphicFramePr>
          <p:nvPr/>
        </p:nvGraphicFramePr>
        <p:xfrm>
          <a:off x="2771775" y="2492375"/>
          <a:ext cx="12541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Equation" r:id="rId9" imgW="1117115" imgH="304668" progId="Equation.DSMT4">
                  <p:embed/>
                </p:oleObj>
              </mc:Choice>
              <mc:Fallback>
                <p:oleObj name="Equation" r:id="rId9" imgW="1117115" imgH="30466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92375"/>
                        <a:ext cx="12541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1"/>
          <p:cNvGraphicFramePr>
            <a:graphicFrameLocks noChangeAspect="1"/>
          </p:cNvGraphicFramePr>
          <p:nvPr/>
        </p:nvGraphicFramePr>
        <p:xfrm>
          <a:off x="5940425" y="2563813"/>
          <a:ext cx="11287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Equation" r:id="rId11" imgW="1117115" imgH="304668" progId="Equation.DSMT4">
                  <p:embed/>
                </p:oleObj>
              </mc:Choice>
              <mc:Fallback>
                <p:oleObj name="Equation" r:id="rId11" imgW="1117115" imgH="30466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563813"/>
                        <a:ext cx="11287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0" y="500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0" y="5006975"/>
            <a:ext cx="184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de-AT" sz="1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de-AT" sz="1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endParaRPr lang="de-AT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0" y="284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28689" name="AutoShape 16"/>
          <p:cNvSpPr>
            <a:spLocks noChangeArrowheads="1"/>
          </p:cNvSpPr>
          <p:nvPr/>
        </p:nvSpPr>
        <p:spPr bwMode="auto">
          <a:xfrm>
            <a:off x="755576" y="4869160"/>
            <a:ext cx="1190625" cy="258763"/>
          </a:xfrm>
          <a:prstGeom prst="rightArrow">
            <a:avLst>
              <a:gd name="adj1" fmla="val 50000"/>
              <a:gd name="adj2" fmla="val 115030"/>
            </a:avLst>
          </a:prstGeom>
          <a:solidFill>
            <a:srgbClr val="FF99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8690" name="Text Box 17"/>
          <p:cNvSpPr txBox="1">
            <a:spLocks noChangeArrowheads="1"/>
          </p:cNvSpPr>
          <p:nvPr/>
        </p:nvSpPr>
        <p:spPr bwMode="auto">
          <a:xfrm>
            <a:off x="5003800" y="6403975"/>
            <a:ext cx="33337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200">
                <a:solidFill>
                  <a:srgbClr val="000080"/>
                </a:solidFill>
                <a:latin typeface="Verdana" pitchFamily="34" charset="0"/>
              </a:rPr>
              <a:t>Bertlmann, Grimus and Hiesmayr, Phys. Rev. D, 60, 114032 (1999)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28691" name="Object 18"/>
          <p:cNvGraphicFramePr>
            <a:graphicFrameLocks noChangeAspect="1"/>
          </p:cNvGraphicFramePr>
          <p:nvPr/>
        </p:nvGraphicFramePr>
        <p:xfrm>
          <a:off x="6011863" y="5900738"/>
          <a:ext cx="1600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13" imgW="1295400" imgH="368300" progId="Equation.DSMT4">
                  <p:embed/>
                </p:oleObj>
              </mc:Choice>
              <mc:Fallback>
                <p:oleObj name="Equation" r:id="rId13" imgW="1295400" imgH="368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900738"/>
                        <a:ext cx="1600200" cy="43815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2195513" y="5827713"/>
            <a:ext cx="36179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CPLEAR-experiment (1998):</a:t>
            </a:r>
            <a:r>
              <a:rPr lang="en-GB" sz="2200" b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 </a:t>
            </a: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869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394189"/>
              </p:ext>
            </p:extLst>
          </p:nvPr>
        </p:nvGraphicFramePr>
        <p:xfrm>
          <a:off x="1691680" y="4089400"/>
          <a:ext cx="5997599" cy="79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Formel" r:id="rId15" imgW="3784600" imgH="495300" progId="Equation.DSMT4">
                  <p:embed/>
                </p:oleObj>
              </mc:Choice>
              <mc:Fallback>
                <p:oleObj name="Formel" r:id="rId15" imgW="3784600" imgH="495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89400"/>
                        <a:ext cx="5997599" cy="796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684213" y="3860800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800">
                <a:solidFill>
                  <a:srgbClr val="0000FF"/>
                </a:solidFill>
                <a:latin typeface="Verdana" pitchFamily="34" charset="0"/>
              </a:rPr>
              <a:t>Observable</a:t>
            </a:r>
            <a:r>
              <a:rPr lang="de-AT">
                <a:solidFill>
                  <a:srgbClr val="0000FF"/>
                </a:solidFill>
                <a:latin typeface="Verdana" pitchFamily="34" charset="0"/>
              </a:rPr>
              <a:t>:</a:t>
            </a:r>
            <a:endParaRPr lang="de-DE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28695" name="Picture 22" descr="kao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66359"/>
              </p:ext>
            </p:extLst>
          </p:nvPr>
        </p:nvGraphicFramePr>
        <p:xfrm>
          <a:off x="1380158" y="5157192"/>
          <a:ext cx="7368306" cy="60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0" name="Formel" r:id="rId18" imgW="2793960" imgH="228600" progId="Equation.3">
                  <p:embed/>
                </p:oleObj>
              </mc:Choice>
              <mc:Fallback>
                <p:oleObj name="Formel" r:id="rId18" imgW="2793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158" y="5157192"/>
                        <a:ext cx="7368306" cy="60102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8001000" cy="950913"/>
          </a:xfrm>
        </p:spPr>
        <p:txBody>
          <a:bodyPr/>
          <a:lstStyle/>
          <a:p>
            <a:pPr algn="ctr" eaLnBrk="1" hangingPunct="1"/>
            <a:r>
              <a:rPr lang="de-AT" sz="2400" dirty="0" err="1" smtClean="0"/>
              <a:t>Spontaneous</a:t>
            </a:r>
            <a:r>
              <a:rPr lang="de-AT" sz="2400" dirty="0" smtClean="0"/>
              <a:t> </a:t>
            </a:r>
            <a:r>
              <a:rPr lang="de-AT" sz="2400" dirty="0" err="1" smtClean="0"/>
              <a:t>factorization</a:t>
            </a:r>
            <a:r>
              <a:rPr lang="de-AT" sz="2400" dirty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wave</a:t>
            </a:r>
            <a:r>
              <a:rPr lang="de-AT" sz="2400" dirty="0" smtClean="0"/>
              <a:t> </a:t>
            </a:r>
            <a:r>
              <a:rPr lang="de-AT" sz="2400" dirty="0" err="1" smtClean="0"/>
              <a:t>function</a:t>
            </a:r>
            <a:endParaRPr lang="de-DE" sz="2400" dirty="0" smtClean="0"/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4714875" y="1484313"/>
          <a:ext cx="8191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Equation" r:id="rId3" imgW="571252" imgH="241195" progId="Equation.DSMT4">
                  <p:embed/>
                </p:oleObj>
              </mc:Choice>
              <mc:Fallback>
                <p:oleObj name="Equation" r:id="rId3" imgW="571252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484313"/>
                        <a:ext cx="8191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27425" y="2278063"/>
            <a:ext cx="820738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545138" y="3646488"/>
            <a:ext cx="576262" cy="3603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5832475" y="2278063"/>
            <a:ext cx="72072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152525" y="1341438"/>
            <a:ext cx="37131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Schrödinger-Furry Hypothesis</a:t>
            </a:r>
            <a:r>
              <a:rPr lang="en-GB" sz="2200" b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5435600" y="1470025"/>
            <a:ext cx="234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GB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:</a:t>
            </a:r>
            <a:endParaRPr lang="en-US" sz="12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00000"/>
              </a:lnSpc>
              <a:tabLst>
                <a:tab pos="1828800" algn="l"/>
              </a:tabLst>
            </a:pPr>
            <a:endParaRPr 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468313" y="190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endParaRPr lang="de-DE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1584325" y="1414463"/>
            <a:ext cx="51339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b="0">
                <a:solidFill>
                  <a:schemeClr val="tx1"/>
                </a:solidFill>
                <a:latin typeface="Arial" charset="0"/>
              </a:rPr>
            </a:b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00000"/>
              </a:lnSpc>
              <a:tabLst>
                <a:tab pos="1828800" algn="l"/>
              </a:tabLst>
            </a:pPr>
            <a:r>
              <a:rPr lang="en-GB" sz="2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GB" sz="16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50%</a:t>
            </a:r>
            <a:r>
              <a:rPr lang="en-GB" sz="14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	            	                  </a:t>
            </a:r>
            <a:r>
              <a:rPr lang="en-GB" sz="16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50%</a:t>
            </a:r>
            <a:endParaRPr lang="en-US" sz="11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00000"/>
              </a:lnSpc>
              <a:tabLst>
                <a:tab pos="1828800" algn="l"/>
              </a:tabLst>
            </a:pPr>
            <a:r>
              <a:rPr lang="en-GB" sz="2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</a:t>
            </a: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68313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0" y="5006975"/>
            <a:ext cx="184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de-AT" sz="1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de-AT" sz="1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endParaRPr lang="de-AT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9710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2725738" y="3635375"/>
          <a:ext cx="454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Equation" r:id="rId5" imgW="3175000" imgH="292100" progId="Equation.DSMT4">
                  <p:embed/>
                </p:oleObj>
              </mc:Choice>
              <mc:Fallback>
                <p:oleObj name="Equation" r:id="rId5" imgW="3175000" imgH="29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3635375"/>
                        <a:ext cx="4546600" cy="377825"/>
                      </a:xfrm>
                      <a:prstGeom prst="rect">
                        <a:avLst/>
                      </a:prstGeom>
                      <a:solidFill>
                        <a:srgbClr val="FFCC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1887538" y="2940050"/>
            <a:ext cx="1841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endParaRPr lang="de-AT" sz="22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</a:pPr>
            <a:r>
              <a:rPr lang="de-AT" sz="2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de-AT" sz="22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endParaRPr lang="de-AT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468313" y="275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29713" name="Object 16"/>
          <p:cNvGraphicFramePr>
            <a:graphicFrameLocks noChangeAspect="1"/>
          </p:cNvGraphicFramePr>
          <p:nvPr/>
        </p:nvGraphicFramePr>
        <p:xfrm>
          <a:off x="2952750" y="1774825"/>
          <a:ext cx="383063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Equation" r:id="rId7" imgW="2349500" imgH="368300" progId="Equation.DSMT4">
                  <p:embed/>
                </p:oleObj>
              </mc:Choice>
              <mc:Fallback>
                <p:oleObj name="Equation" r:id="rId7" imgW="2349500" imgH="368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1774825"/>
                        <a:ext cx="383063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468313" y="338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29715" name="Rectangle 18"/>
          <p:cNvSpPr>
            <a:spLocks noChangeArrowheads="1"/>
          </p:cNvSpPr>
          <p:nvPr/>
        </p:nvSpPr>
        <p:spPr bwMode="auto">
          <a:xfrm>
            <a:off x="468313" y="280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29716" name="Object 19"/>
          <p:cNvGraphicFramePr>
            <a:graphicFrameLocks noChangeAspect="1"/>
          </p:cNvGraphicFramePr>
          <p:nvPr/>
        </p:nvGraphicFramePr>
        <p:xfrm>
          <a:off x="2592388" y="2638425"/>
          <a:ext cx="1447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9" imgW="1066337" imgH="393529" progId="Equation.DSMT4">
                  <p:embed/>
                </p:oleObj>
              </mc:Choice>
              <mc:Fallback>
                <p:oleObj name="Equation" r:id="rId9" imgW="1066337" imgH="39352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2638425"/>
                        <a:ext cx="1447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7" name="Rectangle 20"/>
          <p:cNvSpPr>
            <a:spLocks noChangeArrowheads="1"/>
          </p:cNvSpPr>
          <p:nvPr/>
        </p:nvSpPr>
        <p:spPr bwMode="auto">
          <a:xfrm>
            <a:off x="468313" y="2798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29718" name="Object 21"/>
          <p:cNvGraphicFramePr>
            <a:graphicFrameLocks noChangeAspect="1"/>
          </p:cNvGraphicFramePr>
          <p:nvPr/>
        </p:nvGraphicFramePr>
        <p:xfrm>
          <a:off x="5848350" y="2630488"/>
          <a:ext cx="14906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Equation" r:id="rId11" imgW="1066337" imgH="393529" progId="Equation.DSMT4">
                  <p:embed/>
                </p:oleObj>
              </mc:Choice>
              <mc:Fallback>
                <p:oleObj name="Equation" r:id="rId11" imgW="1066337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2630488"/>
                        <a:ext cx="149066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AutoShape 22"/>
          <p:cNvSpPr>
            <a:spLocks noChangeArrowheads="1"/>
          </p:cNvSpPr>
          <p:nvPr/>
        </p:nvSpPr>
        <p:spPr bwMode="auto">
          <a:xfrm>
            <a:off x="971600" y="4359002"/>
            <a:ext cx="1190625" cy="258762"/>
          </a:xfrm>
          <a:prstGeom prst="rightArrow">
            <a:avLst>
              <a:gd name="adj1" fmla="val 50000"/>
              <a:gd name="adj2" fmla="val 115031"/>
            </a:avLst>
          </a:prstGeom>
          <a:solidFill>
            <a:srgbClr val="FF99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5029200" y="6172200"/>
            <a:ext cx="33337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200">
                <a:solidFill>
                  <a:srgbClr val="000080"/>
                </a:solidFill>
                <a:latin typeface="Verdana" pitchFamily="34" charset="0"/>
              </a:rPr>
              <a:t>Bertlmann, Grimus and Hiesmayr, Phys. Rev. D, 60, 114032 (1999)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9721" name="Rectangle 24"/>
          <p:cNvSpPr>
            <a:spLocks noChangeArrowheads="1"/>
          </p:cNvSpPr>
          <p:nvPr/>
        </p:nvSpPr>
        <p:spPr bwMode="auto">
          <a:xfrm>
            <a:off x="1273175" y="5565775"/>
            <a:ext cx="36179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CPLEAR-experiment (1998):</a:t>
            </a:r>
            <a:r>
              <a:rPr lang="en-GB" sz="2200" b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 </a:t>
            </a: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97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644105"/>
              </p:ext>
            </p:extLst>
          </p:nvPr>
        </p:nvGraphicFramePr>
        <p:xfrm>
          <a:off x="2405112" y="4230414"/>
          <a:ext cx="5616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13" imgW="4648200" imgH="469900" progId="Equation.DSMT4">
                  <p:embed/>
                </p:oleObj>
              </mc:Choice>
              <mc:Fallback>
                <p:oleObj name="Equation" r:id="rId13" imgW="4648200" imgH="4699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112" y="4230414"/>
                        <a:ext cx="5616575" cy="566738"/>
                      </a:xfrm>
                      <a:prstGeom prst="rect">
                        <a:avLst/>
                      </a:prstGeom>
                      <a:solidFill>
                        <a:srgbClr val="FF00FF">
                          <a:alpha val="5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3" name="Object 26"/>
          <p:cNvGraphicFramePr>
            <a:graphicFrameLocks noChangeAspect="1"/>
          </p:cNvGraphicFramePr>
          <p:nvPr/>
        </p:nvGraphicFramePr>
        <p:xfrm>
          <a:off x="4800600" y="5638800"/>
          <a:ext cx="20669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15" imgW="1676400" imgH="368300" progId="Equation.DSMT4">
                  <p:embed/>
                </p:oleObj>
              </mc:Choice>
              <mc:Fallback>
                <p:oleObj name="Equation" r:id="rId15" imgW="1676400" imgH="368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638800"/>
                        <a:ext cx="2066925" cy="43815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40" descr="Akaonkl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2010, Beatrix C. </a:t>
            </a:r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4797425"/>
            <a:ext cx="1619250" cy="206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-100013"/>
            <a:ext cx="8001000" cy="950913"/>
          </a:xfrm>
        </p:spPr>
        <p:txBody>
          <a:bodyPr/>
          <a:lstStyle/>
          <a:p>
            <a:pPr algn="ctr" eaLnBrk="1" hangingPunct="1"/>
            <a:r>
              <a:rPr lang="de-DE" sz="2400" smtClean="0"/>
              <a:t>Testing entanglement/decoherence</a:t>
            </a: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7451725" y="1198563"/>
            <a:ext cx="144463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-36513" y="1990725"/>
            <a:ext cx="1439863" cy="62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000">
                <a:solidFill>
                  <a:schemeClr val="tx1"/>
                </a:solidFill>
                <a:latin typeface="Times New Roman" pitchFamily="18" charset="0"/>
              </a:rPr>
              <a:t>Bertlmann, Grimus, </a:t>
            </a:r>
          </a:p>
          <a:p>
            <a:pPr eaLnBrk="1" hangingPunct="1">
              <a:lnSpc>
                <a:spcPct val="100000"/>
              </a:lnSpc>
            </a:pPr>
            <a:r>
              <a:rPr lang="en-GB" sz="1000">
                <a:solidFill>
                  <a:schemeClr val="tx1"/>
                </a:solidFill>
                <a:latin typeface="Times New Roman" pitchFamily="18" charset="0"/>
              </a:rPr>
              <a:t>Hiesmayr,  Phys.Rev. D (1999)</a:t>
            </a:r>
          </a:p>
        </p:txBody>
      </p:sp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5867400" y="1846263"/>
          <a:ext cx="2663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7" name="Formel" r:id="rId3" imgW="1066337" imgH="266584" progId="Equation.DSMT4">
                  <p:embed/>
                </p:oleObj>
              </mc:Choice>
              <mc:Fallback>
                <p:oleObj name="Formel" r:id="rId3" imgW="1066337" imgH="26658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46263"/>
                        <a:ext cx="26638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763" y="3178175"/>
            <a:ext cx="12541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KLOE Coll.,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Phys. Lett. B (2006)</a:t>
            </a:r>
            <a:endParaRPr lang="en-GB" sz="1000">
              <a:solidFill>
                <a:schemeClr val="tx1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graphicFrame>
        <p:nvGraphicFramePr>
          <p:cNvPr id="41992" name="Group 8"/>
          <p:cNvGraphicFramePr>
            <a:graphicFrameLocks noGrp="1"/>
          </p:cNvGraphicFramePr>
          <p:nvPr/>
        </p:nvGraphicFramePr>
        <p:xfrm>
          <a:off x="1258888" y="1125538"/>
          <a:ext cx="7705725" cy="3509962"/>
        </p:xfrm>
        <a:graphic>
          <a:graphicData uri="http://schemas.openxmlformats.org/drawingml/2006/table">
            <a:tbl>
              <a:tblPr/>
              <a:tblGrid>
                <a:gridCol w="3744912"/>
                <a:gridCol w="3960813"/>
              </a:tblGrid>
              <a:tr h="701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decoherence in K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,K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L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/loss of entanglement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 decoherence in K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,K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6" name="Object 25"/>
          <p:cNvGraphicFramePr>
            <a:graphicFrameLocks noChangeAspect="1"/>
          </p:cNvGraphicFramePr>
          <p:nvPr/>
        </p:nvGraphicFramePr>
        <p:xfrm>
          <a:off x="1547813" y="1838325"/>
          <a:ext cx="25193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8" name="Formel" r:id="rId5" imgW="1257300" imgH="457200" progId="Equation.DSMT4">
                  <p:embed/>
                </p:oleObj>
              </mc:Choice>
              <mc:Fallback>
                <p:oleObj name="Formel" r:id="rId5" imgW="12573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38325"/>
                        <a:ext cx="251936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7" name="Object 26"/>
          <p:cNvGraphicFramePr>
            <a:graphicFrameLocks noChangeAspect="1"/>
          </p:cNvGraphicFramePr>
          <p:nvPr/>
        </p:nvGraphicFramePr>
        <p:xfrm>
          <a:off x="1331913" y="4097338"/>
          <a:ext cx="34559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9" name="Formel" r:id="rId7" imgW="2133600" imgH="254000" progId="Equation.DSMT4">
                  <p:embed/>
                </p:oleObj>
              </mc:Choice>
              <mc:Fallback>
                <p:oleObj name="Formel" r:id="rId7" imgW="2133600" imgH="2540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97338"/>
                        <a:ext cx="34559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8" name="Object 27"/>
          <p:cNvGraphicFramePr>
            <a:graphicFrameLocks noChangeAspect="1"/>
          </p:cNvGraphicFramePr>
          <p:nvPr/>
        </p:nvGraphicFramePr>
        <p:xfrm>
          <a:off x="5076825" y="3997325"/>
          <a:ext cx="35575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Formel" r:id="rId9" imgW="2095500" imgH="292100" progId="Equation.DSMT4">
                  <p:embed/>
                </p:oleObj>
              </mc:Choice>
              <mc:Fallback>
                <p:oleObj name="Formel" r:id="rId9" imgW="2095500" imgH="292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997325"/>
                        <a:ext cx="35575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9" name="Rectangle 28"/>
          <p:cNvSpPr>
            <a:spLocks noChangeArrowheads="1"/>
          </p:cNvSpPr>
          <p:nvPr/>
        </p:nvSpPr>
        <p:spPr bwMode="auto">
          <a:xfrm>
            <a:off x="4763" y="4152900"/>
            <a:ext cx="122713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DiDomenico (2009)</a:t>
            </a:r>
            <a:endParaRPr lang="en-GB" sz="1000">
              <a:solidFill>
                <a:schemeClr val="tx1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graphicFrame>
        <p:nvGraphicFramePr>
          <p:cNvPr id="30750" name="Object 29"/>
          <p:cNvGraphicFramePr>
            <a:graphicFrameLocks noChangeAspect="1"/>
          </p:cNvGraphicFramePr>
          <p:nvPr/>
        </p:nvGraphicFramePr>
        <p:xfrm>
          <a:off x="1331913" y="3005138"/>
          <a:ext cx="35290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1" name="Formel" r:id="rId11" imgW="2057400" imgH="254000" progId="Equation.DSMT4">
                  <p:embed/>
                </p:oleObj>
              </mc:Choice>
              <mc:Fallback>
                <p:oleObj name="Formel" r:id="rId11" imgW="2057400" imgH="2540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005138"/>
                        <a:ext cx="352901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30"/>
          <p:cNvGraphicFramePr>
            <a:graphicFrameLocks noChangeAspect="1"/>
          </p:cNvGraphicFramePr>
          <p:nvPr/>
        </p:nvGraphicFramePr>
        <p:xfrm>
          <a:off x="5068888" y="2944813"/>
          <a:ext cx="37512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" name="Formel" r:id="rId13" imgW="2336800" imgH="292100" progId="Equation.DSMT4">
                  <p:embed/>
                </p:oleObj>
              </mc:Choice>
              <mc:Fallback>
                <p:oleObj name="Formel" r:id="rId13" imgW="2336800" imgH="292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2944813"/>
                        <a:ext cx="37512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2" name="Text Box 31"/>
          <p:cNvSpPr txBox="1">
            <a:spLocks noChangeArrowheads="1"/>
          </p:cNvSpPr>
          <p:nvPr/>
        </p:nvSpPr>
        <p:spPr bwMode="auto">
          <a:xfrm>
            <a:off x="225425" y="48688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>
                <a:solidFill>
                  <a:srgbClr val="CC00CC"/>
                </a:solidFill>
                <a:latin typeface="Times New Roman" pitchFamily="18" charset="0"/>
              </a:rPr>
              <a:t>B-mesons:</a:t>
            </a:r>
          </a:p>
        </p:txBody>
      </p:sp>
      <p:sp>
        <p:nvSpPr>
          <p:cNvPr id="30753" name="Text Box 32"/>
          <p:cNvSpPr txBox="1">
            <a:spLocks noChangeArrowheads="1"/>
          </p:cNvSpPr>
          <p:nvPr/>
        </p:nvSpPr>
        <p:spPr bwMode="auto">
          <a:xfrm>
            <a:off x="-755650" y="5386388"/>
            <a:ext cx="3743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</a:rPr>
              <a:t>Bertlmann, Grimus PRD (2001)</a:t>
            </a:r>
          </a:p>
        </p:txBody>
      </p:sp>
      <p:sp>
        <p:nvSpPr>
          <p:cNvPr id="30754" name="Rectangle 33"/>
          <p:cNvSpPr>
            <a:spLocks noChangeArrowheads="1"/>
          </p:cNvSpPr>
          <p:nvPr/>
        </p:nvSpPr>
        <p:spPr bwMode="auto">
          <a:xfrm>
            <a:off x="-1189038" y="5891213"/>
            <a:ext cx="4438651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t>A.Go, BELLE, PRL (2008)</a:t>
            </a:r>
            <a:endParaRPr lang="en-GB" sz="1200">
              <a:solidFill>
                <a:srgbClr val="000000"/>
              </a:solidFill>
            </a:endParaRPr>
          </a:p>
        </p:txBody>
      </p:sp>
      <p:graphicFrame>
        <p:nvGraphicFramePr>
          <p:cNvPr id="30755" name="Object 34"/>
          <p:cNvGraphicFramePr>
            <a:graphicFrameLocks noChangeAspect="1"/>
          </p:cNvGraphicFramePr>
          <p:nvPr/>
        </p:nvGraphicFramePr>
        <p:xfrm>
          <a:off x="2398713" y="5305425"/>
          <a:ext cx="21732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" name="Formel" r:id="rId15" imgW="1193800" imgH="228600" progId="Equation.DSMT4">
                  <p:embed/>
                </p:oleObj>
              </mc:Choice>
              <mc:Fallback>
                <p:oleObj name="Formel" r:id="rId15" imgW="11938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5305425"/>
                        <a:ext cx="21732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6" name="Object 35"/>
          <p:cNvGraphicFramePr>
            <a:graphicFrameLocks noChangeAspect="1"/>
          </p:cNvGraphicFramePr>
          <p:nvPr/>
        </p:nvGraphicFramePr>
        <p:xfrm>
          <a:off x="2051050" y="5805488"/>
          <a:ext cx="2473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Formel" r:id="rId17" imgW="1358900" imgH="228600" progId="Equation.DSMT4">
                  <p:embed/>
                </p:oleObj>
              </mc:Choice>
              <mc:Fallback>
                <p:oleObj name="Formel" r:id="rId17" imgW="13589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805488"/>
                        <a:ext cx="24733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7" name="Text Box 36"/>
          <p:cNvSpPr txBox="1">
            <a:spLocks noChangeArrowheads="1"/>
          </p:cNvSpPr>
          <p:nvPr/>
        </p:nvSpPr>
        <p:spPr bwMode="auto">
          <a:xfrm>
            <a:off x="4787900" y="4632325"/>
            <a:ext cx="4681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>
                <a:solidFill>
                  <a:srgbClr val="FF3300"/>
                </a:solidFill>
              </a:rPr>
              <a:t>But what about </a:t>
            </a:r>
            <a:r>
              <a:rPr lang="de-DE" sz="2800">
                <a:solidFill>
                  <a:srgbClr val="FF3300"/>
                </a:solidFill>
                <a:latin typeface="Symbol" pitchFamily="18" charset="2"/>
              </a:rPr>
              <a:t>z</a:t>
            </a:r>
            <a:r>
              <a:rPr lang="de-DE" sz="2800">
                <a:solidFill>
                  <a:srgbClr val="FF3300"/>
                </a:solidFill>
                <a:latin typeface="Arial" charset="0"/>
              </a:rPr>
              <a:t>(t)=1-e</a:t>
            </a:r>
            <a:r>
              <a:rPr lang="de-DE" sz="3600" baseline="30000">
                <a:solidFill>
                  <a:srgbClr val="FF3300"/>
                </a:solidFill>
                <a:latin typeface="Arial" charset="0"/>
              </a:rPr>
              <a:t>-</a:t>
            </a:r>
            <a:r>
              <a:rPr lang="de-DE" sz="3600" baseline="3000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de-DE" sz="3600" baseline="30000">
                <a:solidFill>
                  <a:srgbClr val="FF3300"/>
                </a:solidFill>
                <a:latin typeface="Arial" charset="0"/>
              </a:rPr>
              <a:t>t</a:t>
            </a:r>
            <a:r>
              <a:rPr lang="en-GB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30758" name="Picture 3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208588"/>
            <a:ext cx="17637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-36513" y="6381750"/>
            <a:ext cx="9144001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000000"/>
                </a:solidFill>
              </a:rPr>
              <a:t>B.D. Yabsley (2008) arXiv:0810.1822 (D-mesons)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5" name="Picture 22" descr="kao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162925" cy="639762"/>
          </a:xfrm>
        </p:spPr>
        <p:txBody>
          <a:bodyPr/>
          <a:lstStyle/>
          <a:p>
            <a:pPr algn="ctr"/>
            <a:r>
              <a:rPr lang="en-GB" sz="2400" smtClean="0"/>
              <a:t>“Erasing the past and impacting the future”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187450" y="1412875"/>
            <a:ext cx="266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600">
                <a:latin typeface="Verdana" pitchFamily="34" charset="0"/>
              </a:rPr>
              <a:t>1801 Thomas Young:</a:t>
            </a:r>
          </a:p>
        </p:txBody>
      </p:sp>
      <p:pic>
        <p:nvPicPr>
          <p:cNvPr id="31750" name="Picture 5" descr="doublesli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4392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doublesli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44640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doublesli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40300"/>
            <a:ext cx="45354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6156325" y="227647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/>
              <a:t>Photons interfere!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11863" y="3644900"/>
            <a:ext cx="3384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/>
              <a:t>Interference lost because photon watched (</a:t>
            </a:r>
            <a:r>
              <a:rPr lang="en-GB" sz="2000">
                <a:solidFill>
                  <a:srgbClr val="FF3300"/>
                </a:solidFill>
              </a:rPr>
              <a:t>gain which way info</a:t>
            </a:r>
            <a:r>
              <a:rPr lang="en-GB" sz="2000"/>
              <a:t>)!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227763" y="5229225"/>
            <a:ext cx="2663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FF3300"/>
                </a:solidFill>
              </a:rPr>
              <a:t>Erasing</a:t>
            </a:r>
            <a:r>
              <a:rPr lang="en-GB" sz="2000"/>
              <a:t> the which way info brings interference back!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203575" y="6446838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No wonder Einstein would be confused!</a:t>
            </a:r>
          </a:p>
        </p:txBody>
      </p:sp>
      <p:pic>
        <p:nvPicPr>
          <p:cNvPr id="36876" name="Picture 12" descr="MCj02154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1481">
            <a:off x="3779838" y="4292600"/>
            <a:ext cx="10080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MCj02154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1481">
            <a:off x="3995738" y="5876925"/>
            <a:ext cx="10080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MCj023211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948363"/>
            <a:ext cx="5032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11188" y="4724400"/>
            <a:ext cx="266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600">
                <a:latin typeface="Verdana" pitchFamily="34" charset="0"/>
              </a:rPr>
              <a:t>1982 Drühl &amp; Scully:</a:t>
            </a:r>
          </a:p>
        </p:txBody>
      </p:sp>
      <p:pic>
        <p:nvPicPr>
          <p:cNvPr id="18" name="Picture 40" descr="Akaonk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8001000" cy="474662"/>
          </a:xfrm>
        </p:spPr>
        <p:txBody>
          <a:bodyPr/>
          <a:lstStyle/>
          <a:p>
            <a:r>
              <a:rPr lang="en-GB" sz="3200" smtClean="0"/>
              <a:t>The </a:t>
            </a:r>
            <a:r>
              <a:rPr lang="en-GB" sz="3200" i="1" smtClean="0">
                <a:solidFill>
                  <a:srgbClr val="FF3300"/>
                </a:solidFill>
              </a:rPr>
              <a:t>kaonic</a:t>
            </a:r>
            <a:r>
              <a:rPr lang="en-GB" sz="3200" smtClean="0"/>
              <a:t> quantum eraser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58888" y="1649413"/>
            <a:ext cx="6911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800">
                <a:latin typeface="Times New Roman" pitchFamily="18" charset="0"/>
              </a:rPr>
              <a:t>Bramon, Garbarino,  Hiesmayr, Phys. Rev. Lett. 92 (2004) 020405</a:t>
            </a:r>
          </a:p>
          <a:p>
            <a:pPr eaLnBrk="1" hangingPunct="1">
              <a:lnSpc>
                <a:spcPct val="100000"/>
              </a:lnSpc>
            </a:pPr>
            <a:r>
              <a:rPr lang="en-GB" sz="1800">
                <a:latin typeface="Times New Roman" pitchFamily="18" charset="0"/>
              </a:rPr>
              <a:t>Bramon, Garbarino, Hiesmayr,  Phys. Rev. A 68 (2004) 062111</a:t>
            </a:r>
          </a:p>
          <a:p>
            <a:pPr eaLnBrk="1" hangingPunct="1">
              <a:lnSpc>
                <a:spcPct val="100000"/>
              </a:lnSpc>
            </a:pPr>
            <a:endParaRPr lang="en-GB" sz="1800" b="0">
              <a:latin typeface="Times New Roman" pitchFamily="18" charset="0"/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91666" y="3644900"/>
            <a:ext cx="2916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dirty="0">
                <a:solidFill>
                  <a:srgbClr val="FF3300"/>
                </a:solidFill>
                <a:latin typeface="Times New Roman" pitchFamily="18" charset="0"/>
              </a:rPr>
              <a:t>Why, </a:t>
            </a:r>
            <a:r>
              <a:rPr lang="en-GB" dirty="0" err="1">
                <a:solidFill>
                  <a:srgbClr val="FF3300"/>
                </a:solidFill>
                <a:latin typeface="Times New Roman" pitchFamily="18" charset="0"/>
              </a:rPr>
              <a:t>kaons</a:t>
            </a:r>
            <a:r>
              <a:rPr lang="en-GB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755525" y="2708275"/>
            <a:ext cx="820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000">
                <a:solidFill>
                  <a:schemeClr val="tx1"/>
                </a:solidFill>
              </a:rPr>
              <a:t>many experiments with photons, neutrons or atoms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03575" y="4076700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chemeClr val="tx1"/>
                </a:solidFill>
              </a:rPr>
              <a:t>just another quantum system?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92275" y="4581525"/>
            <a:ext cx="5327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 because the working principle can be      demonstrated in </a:t>
            </a:r>
            <a:r>
              <a:rPr lang="en-GB" sz="2000">
                <a:solidFill>
                  <a:srgbClr val="FF3300"/>
                </a:solidFill>
              </a:rPr>
              <a:t>A NEW WAY,</a:t>
            </a:r>
            <a:r>
              <a:rPr lang="en-GB" sz="2000">
                <a:solidFill>
                  <a:schemeClr val="tx1"/>
                </a:solidFill>
              </a:rPr>
              <a:t> 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 i="1">
                <a:solidFill>
                  <a:schemeClr val="tx1"/>
                </a:solidFill>
              </a:rPr>
              <a:t>!!</a:t>
            </a:r>
            <a:r>
              <a:rPr lang="en-GB" sz="2000" i="1">
                <a:solidFill>
                  <a:srgbClr val="FF3300"/>
                </a:solidFill>
              </a:rPr>
              <a:t>only</a:t>
            </a:r>
            <a:r>
              <a:rPr lang="en-GB" sz="2000" i="1">
                <a:solidFill>
                  <a:schemeClr val="tx1"/>
                </a:solidFill>
              </a:rPr>
              <a:t>!! possible</a:t>
            </a:r>
            <a:r>
              <a:rPr lang="en-GB" sz="2000">
                <a:solidFill>
                  <a:schemeClr val="tx1"/>
                </a:solidFill>
              </a:rPr>
              <a:t> with kaons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404938" y="5661025"/>
            <a:ext cx="5472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 and it can be performed at KLOE 2</a:t>
            </a:r>
          </a:p>
        </p:txBody>
      </p:sp>
      <p:pic>
        <p:nvPicPr>
          <p:cNvPr id="35850" name="Picture 10" descr="PNKBLIN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1079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4067175" y="4870450"/>
            <a:ext cx="1296988" cy="431800"/>
          </a:xfrm>
          <a:prstGeom prst="wedgeEllipseCallout">
            <a:avLst>
              <a:gd name="adj1" fmla="val 59792"/>
              <a:gd name="adj2" fmla="val 61764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>
                <a:solidFill>
                  <a:schemeClr val="tx1"/>
                </a:solidFill>
              </a:rPr>
              <a:t>Is this all?</a:t>
            </a:r>
          </a:p>
        </p:txBody>
      </p:sp>
      <p:pic>
        <p:nvPicPr>
          <p:cNvPr id="35852" name="Picture 12" descr="rosaph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84538"/>
            <a:ext cx="1711325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WordArt 13"/>
          <p:cNvSpPr>
            <a:spLocks noChangeArrowheads="1" noChangeShapeType="1" noTextEdit="1"/>
          </p:cNvSpPr>
          <p:nvPr/>
        </p:nvSpPr>
        <p:spPr bwMode="auto">
          <a:xfrm>
            <a:off x="7359650" y="4652963"/>
            <a:ext cx="17843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AT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new physics</a:t>
            </a: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0" y="5516563"/>
          <a:ext cx="8270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PHOTO-PAINT" r:id="rId5" imgW="237604" imgH="200879" progId="CorelPhotoPaint.Image.12">
                  <p:embed/>
                </p:oleObj>
              </mc:Choice>
              <mc:Fallback>
                <p:oleObj name="PHOTO-PAINT" r:id="rId5" imgW="237604" imgH="200879" progId="CorelPhotoPaint.Image.1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16563"/>
                        <a:ext cx="827088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2" descr="kao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 build="allAtOnce"/>
      <p:bldP spid="35849" grpId="0"/>
      <p:bldP spid="35851" grpId="0" animBg="1"/>
      <p:bldP spid="35851" grpId="1" animBg="1"/>
      <p:bldP spid="358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 txBox="1">
            <a:spLocks noGrp="1"/>
          </p:cNvSpPr>
          <p:nvPr/>
        </p:nvSpPr>
        <p:spPr bwMode="auto">
          <a:xfrm>
            <a:off x="6248400" y="301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200" b="0" dirty="0" err="1" smtClean="0">
                <a:solidFill>
                  <a:schemeClr val="tx1"/>
                </a:solidFill>
                <a:latin typeface="+mj-lt"/>
              </a:rPr>
              <a:t>Discrete</a:t>
            </a:r>
            <a:r>
              <a:rPr lang="de-DE" sz="1200" b="0" dirty="0" smtClean="0">
                <a:solidFill>
                  <a:schemeClr val="tx1"/>
                </a:solidFill>
                <a:latin typeface="+mj-lt"/>
              </a:rPr>
              <a:t> 2010</a:t>
            </a:r>
            <a:r>
              <a:rPr lang="de-DE" sz="1200" b="0" dirty="0">
                <a:solidFill>
                  <a:schemeClr val="tx1"/>
                </a:solidFill>
                <a:latin typeface="+mj-lt"/>
              </a:rPr>
              <a:t>, Beatrix C. </a:t>
            </a:r>
            <a:r>
              <a:rPr lang="de-DE" sz="1200" b="0" dirty="0" err="1">
                <a:solidFill>
                  <a:schemeClr val="tx1"/>
                </a:solidFill>
                <a:latin typeface="+mj-lt"/>
              </a:rPr>
              <a:t>Hiesmayr</a:t>
            </a:r>
            <a:endParaRPr lang="de-DE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-315913"/>
            <a:ext cx="8001000" cy="11430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correlations…</a:t>
            </a:r>
            <a:endParaRPr lang="en-GB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3" descr="Bertl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8038"/>
            <a:ext cx="3657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6" name="Picture 4" descr="SpookyFarb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92" y="1433413"/>
            <a:ext cx="29797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5242992" y="5638701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Verdana" pitchFamily="34" charset="0"/>
              </a:rPr>
              <a:t>drawn by R.A. Bertlmann to the 60th birthday of J.S. Bell</a:t>
            </a:r>
            <a:endParaRPr lang="en-GB" sz="1600">
              <a:solidFill>
                <a:srgbClr val="CC00CC"/>
              </a:solidFill>
              <a:latin typeface="Verdana" pitchFamily="34" charset="0"/>
            </a:endParaRPr>
          </a:p>
        </p:txBody>
      </p:sp>
      <p:pic>
        <p:nvPicPr>
          <p:cNvPr id="269318" name="Picture 6" descr="spookyka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55" y="1412776"/>
            <a:ext cx="37528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9" name="Picture 7" descr="bertl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92" y="1801713"/>
            <a:ext cx="12668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4" descr="Akaonk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7950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33388"/>
            <a:ext cx="8001000" cy="474662"/>
          </a:xfrm>
        </p:spPr>
        <p:txBody>
          <a:bodyPr/>
          <a:lstStyle/>
          <a:p>
            <a:pPr eaLnBrk="1" hangingPunct="1"/>
            <a:r>
              <a:rPr lang="en-GB" sz="2400" smtClean="0"/>
              <a:t>What does Particle Physics teach us about QM?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1800"/>
            <a:ext cx="67691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Bell inequalities for </a:t>
            </a:r>
            <a:r>
              <a:rPr lang="en-GB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qm</a:t>
            </a:r>
            <a:r>
              <a:rPr lang="en-GB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 others than ordinary matter and light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to measure entanglement or </a:t>
            </a:r>
            <a:r>
              <a:rPr lang="en-GB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decoherence</a:t>
            </a:r>
            <a:r>
              <a:rPr lang="en-GB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en-GB" sz="2000" dirty="0" smtClean="0"/>
              <a:t>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GB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Kaonic</a:t>
            </a:r>
            <a:r>
              <a:rPr lang="en-GB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Quantum Erasers</a:t>
            </a:r>
            <a:r>
              <a:rPr lang="en-GB" sz="2000" dirty="0" smtClean="0"/>
              <a:t> “</a:t>
            </a:r>
            <a:r>
              <a:rPr lang="en-GB" sz="2000" i="1" dirty="0" smtClean="0"/>
              <a:t>Erasing the Past and Impacting the Future</a:t>
            </a:r>
            <a:r>
              <a:rPr lang="en-GB" sz="2000" dirty="0" smtClean="0"/>
              <a:t>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Bohr’s Complementarity in two-path </a:t>
            </a:r>
            <a:r>
              <a:rPr lang="en-GB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interferomety</a:t>
            </a:r>
            <a:r>
              <a:rPr lang="en-GB" sz="2000" dirty="0" smtClean="0">
                <a:sym typeface="Wingdings" pitchFamily="2" charset="2"/>
              </a:rPr>
              <a:t> or with CP violation (</a:t>
            </a:r>
            <a:r>
              <a:rPr lang="en-GB" sz="2000" b="0" dirty="0" err="1" smtClean="0">
                <a:sym typeface="Wingdings" pitchFamily="2" charset="2"/>
              </a:rPr>
              <a:t>kaons</a:t>
            </a:r>
            <a:r>
              <a:rPr lang="en-GB" sz="2000" b="0" dirty="0" smtClean="0">
                <a:sym typeface="Wingdings" pitchFamily="2" charset="2"/>
              </a:rPr>
              <a:t> are</a:t>
            </a:r>
            <a:r>
              <a:rPr lang="en-GB" sz="2000" b="0" i="1" dirty="0" smtClean="0">
                <a:sym typeface="Wingdings" pitchFamily="2" charset="2"/>
              </a:rPr>
              <a:t> </a:t>
            </a:r>
            <a:r>
              <a:rPr lang="en-GB" sz="2000" b="0" i="1" dirty="0" err="1" smtClean="0">
                <a:sym typeface="Wingdings" pitchFamily="2" charset="2"/>
              </a:rPr>
              <a:t>doubleslits</a:t>
            </a:r>
            <a:r>
              <a:rPr lang="en-GB" sz="2000" b="0" i="1" dirty="0" smtClean="0">
                <a:sym typeface="Wingdings" pitchFamily="2" charset="2"/>
              </a:rPr>
              <a:t> </a:t>
            </a:r>
            <a:r>
              <a:rPr lang="en-GB" sz="2000" b="0" dirty="0" smtClean="0">
                <a:sym typeface="Wingdings" pitchFamily="2" charset="2"/>
              </a:rPr>
              <a:t>given freely by Nature</a:t>
            </a:r>
            <a:r>
              <a:rPr lang="en-GB" sz="2000" dirty="0" smtClean="0"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b="0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b="0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CPT </a:t>
            </a:r>
            <a:r>
              <a:rPr lang="en-GB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tests, </a:t>
            </a:r>
            <a:r>
              <a:rPr lang="en-GB" sz="16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Lorentzsymmetry</a:t>
            </a:r>
            <a:r>
              <a:rPr lang="en-GB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Entanglement in a relativistic setting</a:t>
            </a:r>
            <a:endParaRPr lang="en-GB" sz="1600" b="0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5795963" y="3141663"/>
            <a:ext cx="34194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Bertlmann, Durstberger, Hiesmayr, Phys. Rev. A 68 (2003) 012111.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Bertlmann, Grimus, Hiesmayr,Phys. Rev. D 60 (1999) 114032.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364163" y="5324475"/>
            <a:ext cx="33845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Bramon,Garbarino, Hiesmayr, Phys. Rev. A 69 (2004) 022112.</a:t>
            </a:r>
          </a:p>
          <a:p>
            <a:pPr eaLnBrk="1" hangingPunct="1">
              <a:lnSpc>
                <a:spcPct val="100000"/>
              </a:lnSpc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Hiesmayr, Huber, Phys. Lett. A (2007)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795963" y="2005013"/>
            <a:ext cx="38893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Hiesmayr, Found. of Phys. Lett. 14 (2001).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Bertlmann, Bramon, Garbarino, Hiesmayr, Phys. Lett. A 332, (2004) 355.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Bertlmann, Grimus,  Hiesmayr, Phys. Lett. A 289 (2001) 21.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Bertlmann, Hiesmayr, Phys. Rev. A 63 (2001) 062112.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....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975350" y="3716338"/>
            <a:ext cx="32400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Bramon, Garbarino,  Hiesmayr, Phys. Rev. Lett. 92 (2004) 020405.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800">
                <a:solidFill>
                  <a:srgbClr val="000000"/>
                </a:solidFill>
                <a:latin typeface="Times New Roman" pitchFamily="18" charset="0"/>
              </a:rPr>
              <a:t>Bramon, Garbarino, Hiesmayr,  Phys. Rev. A 68 (2004). 062111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5364163" y="5722938"/>
            <a:ext cx="4176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sz="800" dirty="0" err="1">
                <a:solidFill>
                  <a:srgbClr val="000000"/>
                </a:solidFill>
                <a:latin typeface="Times New Roman" pitchFamily="18" charset="0"/>
              </a:rPr>
              <a:t>Bramon</a:t>
            </a:r>
            <a:r>
              <a:rPr lang="fr-FR" sz="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fr-FR" sz="800" dirty="0" err="1">
                <a:solidFill>
                  <a:srgbClr val="000000"/>
                </a:solidFill>
                <a:latin typeface="Times New Roman" pitchFamily="18" charset="0"/>
              </a:rPr>
              <a:t>Garbarino</a:t>
            </a:r>
            <a:r>
              <a:rPr lang="fr-FR" sz="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fr-FR" sz="800" dirty="0" err="1">
                <a:solidFill>
                  <a:srgbClr val="000000"/>
                </a:solidFill>
                <a:latin typeface="Times New Roman" pitchFamily="18" charset="0"/>
              </a:rPr>
              <a:t>Hiesmayr</a:t>
            </a:r>
            <a:r>
              <a:rPr lang="fr-FR" sz="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fr-FR" sz="800" dirty="0" err="1">
                <a:solidFill>
                  <a:srgbClr val="000000"/>
                </a:solidFill>
                <a:latin typeface="Times New Roman" pitchFamily="18" charset="0"/>
              </a:rPr>
              <a:t>Eur</a:t>
            </a:r>
            <a:r>
              <a:rPr lang="fr-FR" sz="800" dirty="0">
                <a:solidFill>
                  <a:srgbClr val="000000"/>
                </a:solidFill>
                <a:latin typeface="Times New Roman" pitchFamily="18" charset="0"/>
              </a:rPr>
              <a:t>. J. Phys. C 32 (2004) 377.</a:t>
            </a:r>
            <a:endParaRPr lang="en-GB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74" name="WordArt 9"/>
          <p:cNvSpPr>
            <a:spLocks noChangeArrowheads="1" noChangeShapeType="1" noTextEdit="1"/>
          </p:cNvSpPr>
          <p:nvPr/>
        </p:nvSpPr>
        <p:spPr bwMode="auto">
          <a:xfrm>
            <a:off x="3132138" y="2060575"/>
            <a:ext cx="1727200" cy="43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A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New Physics !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5148263" y="2781300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latin typeface="Times New Roman" pitchFamily="18" charset="0"/>
              </a:rPr>
              <a:t>KEK (Japan) &amp; </a:t>
            </a:r>
            <a:r>
              <a:rPr lang="en-GB" sz="2000">
                <a:solidFill>
                  <a:srgbClr val="FF3300"/>
                </a:solidFill>
                <a:latin typeface="Times New Roman" pitchFamily="18" charset="0"/>
              </a:rPr>
              <a:t>DA</a:t>
            </a:r>
            <a:r>
              <a:rPr lang="en-GB" sz="200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GB" sz="2000">
                <a:solidFill>
                  <a:srgbClr val="FF3300"/>
                </a:solidFill>
                <a:latin typeface="Times New Roman" pitchFamily="18" charset="0"/>
              </a:rPr>
              <a:t>NE (Italy)</a:t>
            </a:r>
          </a:p>
        </p:txBody>
      </p:sp>
      <p:sp>
        <p:nvSpPr>
          <p:cNvPr id="36876" name="WordArt 11"/>
          <p:cNvSpPr>
            <a:spLocks noChangeArrowheads="1" noChangeShapeType="1" noTextEdit="1"/>
          </p:cNvSpPr>
          <p:nvPr/>
        </p:nvSpPr>
        <p:spPr bwMode="auto">
          <a:xfrm>
            <a:off x="2843213" y="4076700"/>
            <a:ext cx="20764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AT" sz="2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offers new options !</a:t>
            </a:r>
          </a:p>
        </p:txBody>
      </p:sp>
      <p:sp>
        <p:nvSpPr>
          <p:cNvPr id="36877" name="WordArt 12"/>
          <p:cNvSpPr>
            <a:spLocks noChangeArrowheads="1" noChangeShapeType="1" noTextEdit="1"/>
          </p:cNvSpPr>
          <p:nvPr/>
        </p:nvSpPr>
        <p:spPr bwMode="auto">
          <a:xfrm>
            <a:off x="2266950" y="3008313"/>
            <a:ext cx="27051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can be tested in experiments:</a:t>
            </a:r>
            <a:endParaRPr lang="de-AT" sz="18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6300788" y="4005263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800" b="0">
                <a:solidFill>
                  <a:schemeClr val="tx1"/>
                </a:solidFill>
                <a:latin typeface="Times New Roman" pitchFamily="18" charset="0"/>
              </a:rPr>
              <a:t>Aharanov &amp; Zubairy:  </a:t>
            </a:r>
            <a:r>
              <a:rPr lang="en-GB" sz="1800" i="1">
                <a:solidFill>
                  <a:schemeClr val="tx1"/>
                </a:solidFill>
                <a:latin typeface="Times New Roman" pitchFamily="18" charset="0"/>
              </a:rPr>
              <a:t>Science</a:t>
            </a:r>
            <a:r>
              <a:rPr lang="en-GB" sz="1800" b="0">
                <a:solidFill>
                  <a:schemeClr val="tx1"/>
                </a:solidFill>
                <a:latin typeface="Times New Roman" pitchFamily="18" charset="0"/>
              </a:rPr>
              <a:t> 307:875, 2005</a:t>
            </a:r>
          </a:p>
        </p:txBody>
      </p:sp>
      <p:sp>
        <p:nvSpPr>
          <p:cNvPr id="36879" name="WordArt 14"/>
          <p:cNvSpPr>
            <a:spLocks noChangeArrowheads="1" noChangeShapeType="1" noTextEdit="1"/>
          </p:cNvSpPr>
          <p:nvPr/>
        </p:nvSpPr>
        <p:spPr bwMode="auto">
          <a:xfrm>
            <a:off x="1690688" y="5445125"/>
            <a:ext cx="338613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combines different fields of physics!</a:t>
            </a:r>
            <a:endParaRPr lang="de-AT" sz="18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3635375" y="1279525"/>
            <a:ext cx="21605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3300"/>
                </a:solidFill>
              </a:rPr>
              <a:t>... a lot!!</a:t>
            </a:r>
          </a:p>
        </p:txBody>
      </p:sp>
      <p:pic>
        <p:nvPicPr>
          <p:cNvPr id="19" name="Picture 40" descr="Akaonk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24525" y="13342"/>
            <a:ext cx="39243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2655"/>
            <a:ext cx="8001000" cy="432519"/>
          </a:xfrm>
        </p:spPr>
        <p:txBody>
          <a:bodyPr/>
          <a:lstStyle/>
          <a:p>
            <a:pPr eaLnBrk="1" hangingPunct="1"/>
            <a:r>
              <a:rPr lang="en-GB" sz="1800" dirty="0" smtClean="0"/>
              <a:t>Thank you for Your attention!!!</a:t>
            </a:r>
            <a:endParaRPr lang="en-GB" sz="1800" dirty="0" smtClean="0">
              <a:solidFill>
                <a:srgbClr val="0099FF"/>
              </a:solidFill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387"/>
            <a:ext cx="6372225" cy="18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70584"/>
            <a:ext cx="38893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35496" y="4797425"/>
            <a:ext cx="1944688" cy="215900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2627884" y="4795838"/>
            <a:ext cx="1081087" cy="215900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AT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501134" y="4795838"/>
            <a:ext cx="1944687" cy="215900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5724525" y="1266825"/>
            <a:ext cx="3743325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Hansi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Schimpf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Heidi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Waldner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Theodor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Adaktylos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Christoph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Spengler (PhD)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Florian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Hipp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Stefan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Greindl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Markus Bauer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Andreas Gabriel (PhD)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David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Schlögel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Marcus Huber (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PostDoc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Gerd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Krizek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(PhD)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B.C.Hiesmayr</a:t>
            </a:r>
            <a:endParaRPr lang="en-GB" sz="12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Heidemarie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Knobloch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(Diploma)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Christina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Peham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(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Diploma,without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picture</a:t>
            </a: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Paul Erker (</a:t>
            </a:r>
            <a:r>
              <a:rPr lang="de-DE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without</a:t>
            </a: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picture</a:t>
            </a: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50000"/>
              </a:lnSpc>
              <a:buFont typeface="Symbol" pitchFamily="18" charset="2"/>
              <a:buChar char=""/>
            </a:pP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Sasa Radic (</a:t>
            </a:r>
            <a:r>
              <a:rPr lang="de-DE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Diploma</a:t>
            </a: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de-DE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without</a:t>
            </a: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picture</a:t>
            </a: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  <a:endParaRPr lang="en-GB" sz="3200" dirty="0">
              <a:solidFill>
                <a:srgbClr val="0000CC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971550" y="1281708"/>
            <a:ext cx="4410075" cy="419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de-AT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The Quantum-</a:t>
            </a:r>
            <a:r>
              <a:rPr lang="de-AT" kern="10" dirty="0" err="1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Particle</a:t>
            </a:r>
            <a:r>
              <a:rPr lang="de-AT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 Group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-322263" y="4437063"/>
            <a:ext cx="259080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chemeClr val="tx1"/>
                </a:solidFill>
              </a:rPr>
              <a:t>Double slit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789113" y="3978771"/>
            <a:ext cx="3081337" cy="31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sz="1600" dirty="0">
                <a:solidFill>
                  <a:srgbClr val="0000CC"/>
                </a:solidFill>
              </a:rPr>
              <a:t>www.quantumparticlegroup.at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79882" y="1602900"/>
            <a:ext cx="2212465" cy="313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sz="1600" dirty="0" smtClean="0">
                <a:solidFill>
                  <a:srgbClr val="0000CC"/>
                </a:solidFill>
              </a:rPr>
              <a:t>University of Vienna</a:t>
            </a:r>
            <a:endParaRPr lang="en-GB" sz="1600" dirty="0">
              <a:solidFill>
                <a:srgbClr val="0000CC"/>
              </a:solidFill>
            </a:endParaRPr>
          </a:p>
        </p:txBody>
      </p:sp>
      <p:pic>
        <p:nvPicPr>
          <p:cNvPr id="15" name="Picture 22" descr="kao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624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>
                <a:solidFill>
                  <a:schemeClr val="tx1"/>
                </a:solidFill>
                <a:latin typeface="Arial" charset="0"/>
              </a:rPr>
              <a:t>Sofia 2010, Beatrix C. Hiesmayr</a:t>
            </a:r>
          </a:p>
        </p:txBody>
      </p:sp>
      <p:pic>
        <p:nvPicPr>
          <p:cNvPr id="37891" name="Picture 2" descr="spookyka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0013"/>
            <a:ext cx="23114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wanted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902200"/>
            <a:ext cx="1905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76327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de-DE" sz="2000" b="0">
                <a:solidFill>
                  <a:schemeClr val="tx1"/>
                </a:solidFill>
              </a:rPr>
              <a:t> </a:t>
            </a:r>
            <a:r>
              <a:rPr lang="de-DE" sz="2000"/>
              <a:t>The full picture of entanglement and its manifestations is still missing</a:t>
            </a:r>
            <a:endParaRPr lang="de-DE" sz="2000" b="0"/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de-DE" sz="2000"/>
              <a:t> Investigating systems other than ordinary matter and light adds new aspects (CP violation, dynamical nonlocality)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de-DE" sz="2000"/>
              <a:t> …has/can be tested in experiments (loss of entanglement)</a:t>
            </a:r>
            <a:endParaRPr lang="de-DE" sz="2000" b="0"/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de-DE" sz="2000"/>
              <a:t> In higher dimensions or for more particles new featues arise (bounds on entanglement measures, simple inequalities to detect and classify genuine entanglement)</a:t>
            </a:r>
          </a:p>
          <a:p>
            <a:pPr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</a:rPr>
              <a:t> 				</a:t>
            </a:r>
            <a:r>
              <a:rPr lang="de-DE" sz="2000">
                <a:solidFill>
                  <a:srgbClr val="FF3300"/>
                </a:solidFill>
              </a:rPr>
              <a:t>… </a:t>
            </a:r>
            <a:r>
              <a:rPr lang="de-DE" sz="2000" i="1">
                <a:solidFill>
                  <a:srgbClr val="FF3300"/>
                </a:solidFill>
              </a:rPr>
              <a:t>the story has just started</a:t>
            </a:r>
            <a:endParaRPr lang="de-DE" sz="2000" b="0" i="1">
              <a:solidFill>
                <a:srgbClr val="FF3300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en-GB" sz="2000" b="0" i="1">
              <a:solidFill>
                <a:srgbClr val="FF3300"/>
              </a:solidFill>
            </a:endParaRPr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188913"/>
            <a:ext cx="8162925" cy="762000"/>
          </a:xfrm>
        </p:spPr>
        <p:txBody>
          <a:bodyPr/>
          <a:lstStyle/>
          <a:p>
            <a:pPr algn="ctr" eaLnBrk="1" hangingPunct="1"/>
            <a:r>
              <a:rPr lang="de-DE" smtClean="0"/>
              <a:t>Take away messages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8194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762375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379095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4010025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372225" y="44450"/>
            <a:ext cx="2592388" cy="4222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GB" sz="12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Spooky action at distance also for neutral kaons?</a:t>
            </a:r>
          </a:p>
        </p:txBody>
      </p:sp>
      <p:pic>
        <p:nvPicPr>
          <p:cNvPr id="37900" name="Picture 11" descr="schroedinger_alive_d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4464050"/>
            <a:ext cx="17510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69474"/>
      </p:ext>
    </p:extLst>
  </p:cSld>
  <p:clrMapOvr>
    <a:masterClrMapping/>
  </p:clrMapOvr>
  <p:transition spd="slow" advTm="7213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>
                <a:solidFill>
                  <a:schemeClr val="tx1"/>
                </a:solidFill>
                <a:latin typeface="Arial" charset="0"/>
              </a:rPr>
              <a:t>Sofia 2010, Beatrix C. Hiesmayr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42888"/>
            <a:ext cx="8001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little history…</a:t>
            </a:r>
            <a:endParaRPr lang="en-GB" smtClean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0" name="Picture 3" descr="Bertl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657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SpookyFarb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9797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257800" y="6186488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Drawn by R.A. Bertlmann to the 60th birthday of John Bell</a:t>
            </a:r>
            <a:r>
              <a:rPr lang="de-DE" sz="1600">
                <a:solidFill>
                  <a:srgbClr val="CC00CC"/>
                </a:solidFill>
                <a:latin typeface="Arial" charset="0"/>
              </a:rPr>
              <a:t> </a:t>
            </a:r>
            <a:endParaRPr lang="en-GB" sz="1600">
              <a:solidFill>
                <a:srgbClr val="CC00CC"/>
              </a:solidFill>
              <a:latin typeface="Arial" charset="0"/>
            </a:endParaRPr>
          </a:p>
        </p:txBody>
      </p:sp>
      <p:pic>
        <p:nvPicPr>
          <p:cNvPr id="44038" name="Picture 6" descr="bertl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025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pookyka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7838"/>
            <a:ext cx="45354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8" descr="Akaonk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>
                <a:solidFill>
                  <a:schemeClr val="tx1"/>
                </a:solidFill>
                <a:latin typeface="Arial" charset="0"/>
              </a:rPr>
              <a:t>CoQuS 2010, Beatrix C. Hiesmayr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8001000" cy="708025"/>
          </a:xfrm>
        </p:spPr>
        <p:txBody>
          <a:bodyPr/>
          <a:lstStyle/>
          <a:p>
            <a:pPr eaLnBrk="1" hangingPunct="1"/>
            <a:r>
              <a:rPr lang="en-GB" sz="1800" smtClean="0"/>
              <a:t>Measurements: active &amp; passive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1763713" y="1844675"/>
            <a:ext cx="3000375" cy="1360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“Active” measurement: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Strong interactions: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+p  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	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+p  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GB" sz="1600" baseline="30000">
                <a:solidFill>
                  <a:schemeClr val="tx1"/>
                </a:solidFill>
                <a:latin typeface="Symbol" pitchFamily="18" charset="2"/>
              </a:rPr>
              <a:t>+</a:t>
            </a:r>
            <a:endParaRPr lang="en-GB" sz="1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+n  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	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+p, 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GB" sz="1600" baseline="30000">
                <a:solidFill>
                  <a:schemeClr val="tx1"/>
                </a:solidFill>
                <a:latin typeface="Symbol" pitchFamily="18" charset="2"/>
              </a:rPr>
              <a:t>0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4906963" y="1844675"/>
            <a:ext cx="3000375" cy="1360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“Passive” measurement: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Semileptonic decay modes </a:t>
            </a:r>
            <a:r>
              <a:rPr lang="en-GB" sz="1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Q=</a:t>
            </a:r>
            <a:r>
              <a:rPr lang="en-GB" sz="1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(sd)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  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  p</a:t>
            </a:r>
            <a:r>
              <a:rPr lang="en-GB" sz="1600" baseline="300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(ud)+l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GB" sz="1600" baseline="-2500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(sd)  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  p</a:t>
            </a:r>
            <a:r>
              <a:rPr lang="en-GB" sz="1600" baseline="300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(ud)+l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GB" sz="1600" baseline="-25000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457325" y="4508500"/>
            <a:ext cx="3333750" cy="1490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“Active” measurement: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Free propagation: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any decay mode observed before </a:t>
            </a:r>
            <a:r>
              <a:rPr lang="en-GB" sz="1600">
                <a:solidFill>
                  <a:srgbClr val="008000"/>
                </a:solidFill>
                <a:latin typeface="Times New Roman" pitchFamily="18" charset="0"/>
              </a:rPr>
              <a:t>t+4.8 </a:t>
            </a:r>
            <a:r>
              <a:rPr lang="en-GB" sz="1600">
                <a:solidFill>
                  <a:srgbClr val="008000"/>
                </a:solidFill>
                <a:latin typeface="Symbol" pitchFamily="18" charset="2"/>
              </a:rPr>
              <a:t>t</a:t>
            </a:r>
            <a:r>
              <a:rPr lang="en-GB" sz="1600" baseline="-25000">
                <a:solidFill>
                  <a:srgbClr val="008000"/>
                </a:solidFill>
                <a:latin typeface="Times New Roman" pitchFamily="18" charset="0"/>
              </a:rPr>
              <a:t>S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 are identified as K</a:t>
            </a:r>
            <a:r>
              <a:rPr lang="en-GB" sz="1600" baseline="-2500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  at time </a:t>
            </a:r>
            <a:r>
              <a:rPr lang="en-GB" sz="1600">
                <a:solidFill>
                  <a:srgbClr val="008000"/>
                </a:solidFill>
                <a:latin typeface="Times New Roman" pitchFamily="18" charset="0"/>
              </a:rPr>
              <a:t>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FF0000"/>
                </a:solidFill>
                <a:latin typeface="Times New Roman" pitchFamily="18" charset="0"/>
              </a:rPr>
              <a:t>Misidentification: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few parts in 10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-3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886325" y="4508500"/>
            <a:ext cx="3286125" cy="1490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“Passive” measurement: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Sensitive to the decay modes: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 2 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’s are identified as K</a:t>
            </a:r>
            <a:r>
              <a:rPr lang="en-GB" sz="1600" baseline="-25000">
                <a:solidFill>
                  <a:schemeClr val="tx1"/>
                </a:solidFill>
                <a:latin typeface="Times New Roman" pitchFamily="18" charset="0"/>
              </a:rPr>
              <a:t>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 3 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’s are identified as K</a:t>
            </a:r>
            <a:r>
              <a:rPr lang="en-GB" sz="1600" baseline="-25000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sz="16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FF0000"/>
                </a:solidFill>
                <a:latin typeface="Times New Roman" pitchFamily="18" charset="0"/>
              </a:rPr>
              <a:t>Misidentification: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few parts in 10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-3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GB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5003800" y="2636838"/>
            <a:ext cx="142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5287963" y="2417763"/>
            <a:ext cx="95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5364163" y="2636838"/>
            <a:ext cx="95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6300788" y="2419350"/>
            <a:ext cx="95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>
            <a:off x="6443663" y="2636838"/>
            <a:ext cx="95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>
            <a:off x="6954838" y="2678113"/>
            <a:ext cx="95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1331913" y="1268413"/>
            <a:ext cx="2103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FF6600"/>
                </a:solidFill>
                <a:latin typeface="Arial" charset="0"/>
                <a:cs typeface="Times New Roman" pitchFamily="18" charset="0"/>
              </a:rPr>
              <a:t>Strangeness basis: </a:t>
            </a: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0975" name="Object 14"/>
          <p:cNvGraphicFramePr>
            <a:graphicFrameLocks noChangeAspect="1"/>
          </p:cNvGraphicFramePr>
          <p:nvPr/>
        </p:nvGraphicFramePr>
        <p:xfrm>
          <a:off x="3348038" y="1268413"/>
          <a:ext cx="1076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Formel" r:id="rId3" imgW="1409088" imgH="482391" progId="Equation.3">
                  <p:embed/>
                </p:oleObj>
              </mc:Choice>
              <mc:Fallback>
                <p:oleObj name="Formel" r:id="rId3" imgW="1409088" imgH="48239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268413"/>
                        <a:ext cx="10763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1323975" y="3789363"/>
            <a:ext cx="166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Lifetime basis: </a:t>
            </a:r>
            <a:endParaRPr lang="en-GB" b="0">
              <a:solidFill>
                <a:srgbClr val="008000"/>
              </a:solidFill>
              <a:latin typeface="Arial" charset="0"/>
            </a:endParaRPr>
          </a:p>
        </p:txBody>
      </p:sp>
      <p:graphicFrame>
        <p:nvGraphicFramePr>
          <p:cNvPr id="246800" name="Object 16"/>
          <p:cNvGraphicFramePr>
            <a:graphicFrameLocks noChangeAspect="1"/>
          </p:cNvGraphicFramePr>
          <p:nvPr/>
        </p:nvGraphicFramePr>
        <p:xfrm>
          <a:off x="3160713" y="3816350"/>
          <a:ext cx="19161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Formel" r:id="rId5" imgW="2400300" imgH="571500" progId="Equation.3">
                  <p:embed/>
                </p:oleObj>
              </mc:Choice>
              <mc:Fallback>
                <p:oleObj name="Formel" r:id="rId5" imgW="2400300" imgH="571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3816350"/>
                        <a:ext cx="191611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2627313" y="3705225"/>
            <a:ext cx="287337" cy="1585913"/>
          </a:xfrm>
          <a:prstGeom prst="rect">
            <a:avLst/>
          </a:prstGeom>
          <a:solidFill>
            <a:schemeClr val="accent2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1368425" y="421005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b="0">
                <a:solidFill>
                  <a:schemeClr val="tx1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246803" name="Line 19"/>
          <p:cNvSpPr>
            <a:spLocks noChangeShapeType="1"/>
          </p:cNvSpPr>
          <p:nvPr/>
        </p:nvSpPr>
        <p:spPr bwMode="auto">
          <a:xfrm>
            <a:off x="2843213" y="3994150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04" name="Line 20"/>
          <p:cNvSpPr>
            <a:spLocks noChangeShapeType="1"/>
          </p:cNvSpPr>
          <p:nvPr/>
        </p:nvSpPr>
        <p:spPr bwMode="auto">
          <a:xfrm>
            <a:off x="2843213" y="4283075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05" name="Line 21"/>
          <p:cNvSpPr>
            <a:spLocks noChangeShapeType="1"/>
          </p:cNvSpPr>
          <p:nvPr/>
        </p:nvSpPr>
        <p:spPr bwMode="auto">
          <a:xfrm>
            <a:off x="2843213" y="4570413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>
            <a:off x="2843213" y="4797425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>
            <a:off x="2087563" y="3994150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>
            <a:off x="2087563" y="4283075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>
            <a:off x="2087563" y="4570413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>
            <a:off x="2051050" y="4797425"/>
            <a:ext cx="2873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46811" name="Text Box 27"/>
          <p:cNvSpPr txBox="1">
            <a:spLocks noChangeArrowheads="1"/>
          </p:cNvSpPr>
          <p:nvPr/>
        </p:nvSpPr>
        <p:spPr bwMode="auto">
          <a:xfrm>
            <a:off x="3203575" y="3860800"/>
            <a:ext cx="7921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+</a:t>
            </a:r>
            <a:endParaRPr lang="en-GB" sz="1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GB" sz="1600" baseline="30000">
                <a:solidFill>
                  <a:schemeClr val="tx1"/>
                </a:solidFill>
                <a:latin typeface="Symbol" pitchFamily="18" charset="2"/>
              </a:rPr>
              <a:t>+</a:t>
            </a:r>
            <a:endParaRPr lang="en-GB" sz="1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GB" sz="1600" baseline="30000">
                <a:solidFill>
                  <a:schemeClr val="tx1"/>
                </a:solidFill>
                <a:latin typeface="Times New Roman" pitchFamily="18" charset="0"/>
              </a:rPr>
              <a:t>-</a:t>
            </a:r>
            <a:endParaRPr lang="en-GB" sz="1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GB" sz="16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GB" sz="1600" baseline="30000">
                <a:solidFill>
                  <a:schemeClr val="tx1"/>
                </a:solidFill>
                <a:latin typeface="Symbol" pitchFamily="18" charset="2"/>
              </a:rPr>
              <a:t>0</a:t>
            </a:r>
          </a:p>
        </p:txBody>
      </p:sp>
      <p:sp>
        <p:nvSpPr>
          <p:cNvPr id="40989" name="Line 28"/>
          <p:cNvSpPr>
            <a:spLocks noChangeShapeType="1"/>
          </p:cNvSpPr>
          <p:nvPr/>
        </p:nvSpPr>
        <p:spPr bwMode="auto">
          <a:xfrm>
            <a:off x="1836738" y="2636838"/>
            <a:ext cx="142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90" name="Line 29"/>
          <p:cNvSpPr>
            <a:spLocks noChangeShapeType="1"/>
          </p:cNvSpPr>
          <p:nvPr/>
        </p:nvSpPr>
        <p:spPr bwMode="auto">
          <a:xfrm>
            <a:off x="1836738" y="2852738"/>
            <a:ext cx="142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pic>
        <p:nvPicPr>
          <p:cNvPr id="246814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33115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2" name="Picture 31" descr="kao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4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4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46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46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46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nimBg="1"/>
      <p:bldP spid="246790" grpId="0" animBg="1"/>
      <p:bldP spid="246799" grpId="0"/>
      <p:bldP spid="246801" grpId="0" animBg="1"/>
      <p:bldP spid="246802" grpId="0"/>
      <p:bldP spid="246803" grpId="0" animBg="1"/>
      <p:bldP spid="246804" grpId="0" animBg="1"/>
      <p:bldP spid="246805" grpId="0" animBg="1"/>
      <p:bldP spid="246806" grpId="0" animBg="1"/>
      <p:bldP spid="246807" grpId="0" animBg="1"/>
      <p:bldP spid="246808" grpId="0" animBg="1"/>
      <p:bldP spid="246809" grpId="0" animBg="1"/>
      <p:bldP spid="246810" grpId="0" animBg="1"/>
      <p:bldP spid="2468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>
                <a:solidFill>
                  <a:schemeClr val="tx1"/>
                </a:solidFill>
                <a:latin typeface="Arial" charset="0"/>
              </a:rPr>
              <a:t>Discrete 2010, Beatrix C. Hiesmayr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33375"/>
            <a:ext cx="8001000" cy="503238"/>
          </a:xfrm>
        </p:spPr>
        <p:txBody>
          <a:bodyPr/>
          <a:lstStyle/>
          <a:p>
            <a:pPr eaLnBrk="1" hangingPunct="1"/>
            <a:r>
              <a:rPr lang="de-DE" smtClean="0"/>
              <a:t>Outlook: DAPHNE, a </a:t>
            </a:r>
            <a:r>
              <a:rPr lang="de-DE" smtClean="0">
                <a:latin typeface="Symbol" pitchFamily="18" charset="2"/>
              </a:rPr>
              <a:t>F</a:t>
            </a:r>
            <a:r>
              <a:rPr lang="de-DE" smtClean="0"/>
              <a:t>-factory (Italy)</a:t>
            </a:r>
          </a:p>
        </p:txBody>
      </p:sp>
      <p:pic>
        <p:nvPicPr>
          <p:cNvPr id="11268" name="Picture 8" descr="kao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115888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3592513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497262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feld 2"/>
          <p:cNvSpPr txBox="1">
            <a:spLocks noChangeArrowheads="1"/>
          </p:cNvSpPr>
          <p:nvPr/>
        </p:nvSpPr>
        <p:spPr bwMode="auto">
          <a:xfrm>
            <a:off x="5187950" y="1196975"/>
            <a:ext cx="39560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AT" sz="2000" i="1" dirty="0"/>
              <a:t>"</a:t>
            </a:r>
            <a:r>
              <a:rPr lang="de-AT" sz="2000" i="1" dirty="0" err="1"/>
              <a:t>Physics</a:t>
            </a:r>
            <a:r>
              <a:rPr lang="de-AT" sz="2000" i="1" dirty="0"/>
              <a:t> </a:t>
            </a:r>
            <a:r>
              <a:rPr lang="de-AT" sz="2000" i="1" dirty="0" err="1"/>
              <a:t>with</a:t>
            </a:r>
            <a:r>
              <a:rPr lang="de-AT" sz="2000" i="1" dirty="0"/>
              <a:t> </a:t>
            </a:r>
            <a:r>
              <a:rPr lang="de-AT" sz="2000" i="1" dirty="0" err="1"/>
              <a:t>the</a:t>
            </a:r>
            <a:r>
              <a:rPr lang="de-AT" sz="2000" i="1" dirty="0"/>
              <a:t> KLOE-2 </a:t>
            </a:r>
            <a:r>
              <a:rPr lang="de-AT" sz="2000" i="1" dirty="0" err="1"/>
              <a:t>experiment</a:t>
            </a:r>
            <a:r>
              <a:rPr lang="de-AT" sz="2000" i="1" dirty="0"/>
              <a:t> </a:t>
            </a:r>
            <a:r>
              <a:rPr lang="de-AT" sz="2000" i="1" dirty="0" err="1"/>
              <a:t>at</a:t>
            </a:r>
            <a:r>
              <a:rPr lang="de-AT" sz="2000" i="1" dirty="0"/>
              <a:t> </a:t>
            </a:r>
            <a:r>
              <a:rPr lang="de-AT" sz="2000" i="1" dirty="0" err="1"/>
              <a:t>the</a:t>
            </a:r>
            <a:r>
              <a:rPr lang="de-AT" sz="2000" i="1" dirty="0"/>
              <a:t> </a:t>
            </a:r>
            <a:r>
              <a:rPr lang="de-AT" sz="2000" i="1" dirty="0" err="1"/>
              <a:t>upgraded</a:t>
            </a:r>
            <a:r>
              <a:rPr lang="de-AT" sz="2000" i="1" dirty="0"/>
              <a:t> DAPHNE„</a:t>
            </a:r>
          </a:p>
          <a:p>
            <a:pPr eaLnBrk="1" hangingPunct="1"/>
            <a:r>
              <a:rPr lang="de-AT" sz="1200" dirty="0"/>
              <a:t/>
            </a:r>
            <a:br>
              <a:rPr lang="de-AT" sz="1200" dirty="0"/>
            </a:br>
            <a:r>
              <a:rPr lang="de-AT" sz="1000" dirty="0"/>
              <a:t>G. </a:t>
            </a:r>
            <a:r>
              <a:rPr lang="de-AT" sz="1000" dirty="0" err="1"/>
              <a:t>Amelino</a:t>
            </a:r>
            <a:r>
              <a:rPr lang="de-AT" sz="1000" dirty="0"/>
              <a:t>-Camelia, F. </a:t>
            </a:r>
            <a:r>
              <a:rPr lang="de-AT" sz="1000" dirty="0" err="1"/>
              <a:t>Archilli</a:t>
            </a:r>
            <a:r>
              <a:rPr lang="de-AT" sz="1000" dirty="0"/>
              <a:t>, D. </a:t>
            </a:r>
            <a:r>
              <a:rPr lang="de-AT" sz="1000" dirty="0" err="1"/>
              <a:t>Babusci</a:t>
            </a:r>
            <a:r>
              <a:rPr lang="de-AT" sz="1000" dirty="0"/>
              <a:t>, D. </a:t>
            </a:r>
            <a:r>
              <a:rPr lang="de-AT" sz="1000" dirty="0" err="1"/>
              <a:t>Badoni</a:t>
            </a:r>
            <a:r>
              <a:rPr lang="de-AT" sz="1000" dirty="0"/>
              <a:t>, G. </a:t>
            </a:r>
            <a:r>
              <a:rPr lang="de-AT" sz="1000" dirty="0" err="1"/>
              <a:t>Bencivenni</a:t>
            </a:r>
            <a:r>
              <a:rPr lang="de-AT" sz="1000" dirty="0"/>
              <a:t>, </a:t>
            </a:r>
            <a:r>
              <a:rPr lang="de-AT" sz="1000" dirty="0">
                <a:solidFill>
                  <a:srgbClr val="FF0000"/>
                </a:solidFill>
              </a:rPr>
              <a:t>J. </a:t>
            </a:r>
            <a:r>
              <a:rPr lang="de-AT" sz="1000" dirty="0" err="1">
                <a:solidFill>
                  <a:srgbClr val="FF0000"/>
                </a:solidFill>
              </a:rPr>
              <a:t>Bernabeu</a:t>
            </a:r>
            <a:r>
              <a:rPr lang="de-AT" sz="1000" dirty="0"/>
              <a:t>, R.A. </a:t>
            </a:r>
            <a:r>
              <a:rPr lang="de-AT" sz="1000" dirty="0" err="1"/>
              <a:t>Bertlmann</a:t>
            </a:r>
            <a:r>
              <a:rPr lang="de-AT" sz="1000" dirty="0"/>
              <a:t>, D.R. Boito, C. </a:t>
            </a:r>
            <a:r>
              <a:rPr lang="de-AT" sz="1000" dirty="0" err="1"/>
              <a:t>Bini</a:t>
            </a:r>
            <a:r>
              <a:rPr lang="de-AT" sz="1000" dirty="0"/>
              <a:t>, C. </a:t>
            </a:r>
            <a:r>
              <a:rPr lang="de-AT" sz="1000" dirty="0" err="1"/>
              <a:t>Bloise</a:t>
            </a:r>
            <a:r>
              <a:rPr lang="de-AT" sz="1000" dirty="0"/>
              <a:t>, V. </a:t>
            </a:r>
            <a:r>
              <a:rPr lang="de-AT" sz="1000" dirty="0" err="1"/>
              <a:t>Bocci</a:t>
            </a:r>
            <a:r>
              <a:rPr lang="de-AT" sz="1000" dirty="0"/>
              <a:t>, F. Bossi, P. </a:t>
            </a:r>
            <a:r>
              <a:rPr lang="de-AT" sz="1000" dirty="0" err="1"/>
              <a:t>Branchini</a:t>
            </a:r>
            <a:r>
              <a:rPr lang="de-AT" sz="1000" dirty="0"/>
              <a:t>, A. </a:t>
            </a:r>
            <a:r>
              <a:rPr lang="de-AT" sz="1000" dirty="0" err="1"/>
              <a:t>Budano</a:t>
            </a:r>
            <a:r>
              <a:rPr lang="de-AT" sz="1000" dirty="0"/>
              <a:t>, S.A. </a:t>
            </a:r>
            <a:r>
              <a:rPr lang="de-AT" sz="1000" dirty="0" err="1"/>
              <a:t>Bulychjev</a:t>
            </a:r>
            <a:r>
              <a:rPr lang="de-AT" sz="1000" dirty="0"/>
              <a:t>, P. </a:t>
            </a:r>
            <a:r>
              <a:rPr lang="de-AT" sz="1000" dirty="0" err="1"/>
              <a:t>Campana</a:t>
            </a:r>
            <a:r>
              <a:rPr lang="de-AT" sz="1000" dirty="0"/>
              <a:t>, G. </a:t>
            </a:r>
            <a:r>
              <a:rPr lang="de-AT" sz="1000" dirty="0" err="1"/>
              <a:t>Capon</a:t>
            </a:r>
            <a:r>
              <a:rPr lang="de-AT" sz="1000" dirty="0"/>
              <a:t>, F. </a:t>
            </a:r>
            <a:r>
              <a:rPr lang="de-AT" sz="1000" dirty="0" err="1"/>
              <a:t>Ceradini</a:t>
            </a:r>
            <a:r>
              <a:rPr lang="de-AT" sz="1000" dirty="0"/>
              <a:t>, P. </a:t>
            </a:r>
            <a:r>
              <a:rPr lang="de-AT" sz="1000" dirty="0" err="1"/>
              <a:t>Ciambrone</a:t>
            </a:r>
            <a:r>
              <a:rPr lang="de-AT" sz="1000" dirty="0"/>
              <a:t>, E. Czerwinski, H. </a:t>
            </a:r>
            <a:r>
              <a:rPr lang="de-AT" sz="1000" dirty="0" err="1"/>
              <a:t>Czyz</a:t>
            </a:r>
            <a:r>
              <a:rPr lang="de-AT" sz="1000" dirty="0"/>
              <a:t>, </a:t>
            </a:r>
            <a:r>
              <a:rPr lang="de-AT" sz="1000" dirty="0" err="1"/>
              <a:t>G.D’Ambrosio</a:t>
            </a:r>
            <a:r>
              <a:rPr lang="de-AT" sz="1000" dirty="0"/>
              <a:t>, E. </a:t>
            </a:r>
            <a:r>
              <a:rPr lang="de-AT" sz="1000" dirty="0" err="1"/>
              <a:t>Dan´e</a:t>
            </a:r>
            <a:r>
              <a:rPr lang="de-AT" sz="1000" dirty="0"/>
              <a:t>, E. De Lucia, G. De </a:t>
            </a:r>
            <a:r>
              <a:rPr lang="de-AT" sz="1000" dirty="0" err="1"/>
              <a:t>Robertis</a:t>
            </a:r>
            <a:r>
              <a:rPr lang="de-AT" sz="1000" dirty="0"/>
              <a:t>, </a:t>
            </a:r>
            <a:r>
              <a:rPr lang="de-AT" sz="1000" dirty="0">
                <a:solidFill>
                  <a:srgbClr val="FF0000"/>
                </a:solidFill>
              </a:rPr>
              <a:t>A. De Santis</a:t>
            </a:r>
            <a:r>
              <a:rPr lang="de-AT" sz="1000" dirty="0"/>
              <a:t>, P. De Simone, G. De Zorzi, </a:t>
            </a:r>
            <a:r>
              <a:rPr lang="de-AT" sz="1000" dirty="0">
                <a:solidFill>
                  <a:srgbClr val="FF0000"/>
                </a:solidFill>
              </a:rPr>
              <a:t>A. Di Domenico</a:t>
            </a:r>
            <a:r>
              <a:rPr lang="de-AT" sz="1000" dirty="0"/>
              <a:t>, C. Di Donato, B. Di </a:t>
            </a:r>
            <a:r>
              <a:rPr lang="de-AT" sz="1000" dirty="0" err="1"/>
              <a:t>Micco</a:t>
            </a:r>
            <a:r>
              <a:rPr lang="de-AT" sz="1000" dirty="0"/>
              <a:t>, D. </a:t>
            </a:r>
            <a:r>
              <a:rPr lang="de-AT" sz="1000" dirty="0" err="1"/>
              <a:t>Domenici</a:t>
            </a:r>
            <a:r>
              <a:rPr lang="de-AT" sz="1000" dirty="0"/>
              <a:t>, S.I. </a:t>
            </a:r>
            <a:r>
              <a:rPr lang="de-AT" sz="1000" dirty="0" err="1"/>
              <a:t>Eidelman</a:t>
            </a:r>
            <a:r>
              <a:rPr lang="de-AT" sz="1000" dirty="0"/>
              <a:t>, O. </a:t>
            </a:r>
            <a:r>
              <a:rPr lang="de-AT" sz="1000" dirty="0" err="1"/>
              <a:t>Erriquez</a:t>
            </a:r>
            <a:r>
              <a:rPr lang="de-AT" sz="1000" dirty="0"/>
              <a:t>, R. </a:t>
            </a:r>
            <a:r>
              <a:rPr lang="de-AT" sz="1000" dirty="0" err="1"/>
              <a:t>Escribano</a:t>
            </a:r>
            <a:r>
              <a:rPr lang="de-AT" sz="1000" dirty="0"/>
              <a:t>, R. Essig, G.V. </a:t>
            </a:r>
            <a:r>
              <a:rPr lang="de-AT" sz="1000" dirty="0" err="1"/>
              <a:t>Fedotovich</a:t>
            </a:r>
            <a:r>
              <a:rPr lang="de-AT" sz="1000" dirty="0"/>
              <a:t>, G. </a:t>
            </a:r>
            <a:r>
              <a:rPr lang="de-AT" sz="1000" dirty="0" err="1"/>
              <a:t>Felici</a:t>
            </a:r>
            <a:r>
              <a:rPr lang="de-AT" sz="1000" dirty="0"/>
              <a:t>, </a:t>
            </a:r>
            <a:r>
              <a:rPr lang="de-AT" sz="1000" dirty="0" err="1"/>
              <a:t>S.Fiore</a:t>
            </a:r>
            <a:r>
              <a:rPr lang="de-AT" sz="1000" dirty="0"/>
              <a:t>, P. </a:t>
            </a:r>
            <a:r>
              <a:rPr lang="de-AT" sz="1000" dirty="0" err="1"/>
              <a:t>Franzini</a:t>
            </a:r>
            <a:r>
              <a:rPr lang="de-AT" sz="1000" dirty="0"/>
              <a:t>, P. </a:t>
            </a:r>
            <a:r>
              <a:rPr lang="de-AT" sz="1000" dirty="0" err="1"/>
              <a:t>Gauzzi</a:t>
            </a:r>
            <a:r>
              <a:rPr lang="de-AT" sz="1000" dirty="0"/>
              <a:t>, F. </a:t>
            </a:r>
            <a:r>
              <a:rPr lang="de-AT" sz="1000" dirty="0" err="1"/>
              <a:t>Giacosa</a:t>
            </a:r>
            <a:r>
              <a:rPr lang="de-AT" sz="1000" dirty="0"/>
              <a:t>, S. </a:t>
            </a:r>
            <a:r>
              <a:rPr lang="de-AT" sz="1000" dirty="0" err="1"/>
              <a:t>Giovannella</a:t>
            </a:r>
            <a:r>
              <a:rPr lang="de-AT" sz="1000" dirty="0"/>
              <a:t>, F. </a:t>
            </a:r>
            <a:r>
              <a:rPr lang="de-AT" sz="1000" dirty="0" err="1"/>
              <a:t>Gonnella</a:t>
            </a:r>
            <a:r>
              <a:rPr lang="de-AT" sz="1000" dirty="0"/>
              <a:t>, E. </a:t>
            </a:r>
            <a:r>
              <a:rPr lang="de-AT" sz="1000" dirty="0" err="1"/>
              <a:t>Graziani</a:t>
            </a:r>
            <a:r>
              <a:rPr lang="de-AT" sz="1000" dirty="0"/>
              <a:t>, F. </a:t>
            </a:r>
            <a:r>
              <a:rPr lang="de-AT" sz="1000" dirty="0" err="1"/>
              <a:t>Happacher</a:t>
            </a:r>
            <a:r>
              <a:rPr lang="de-AT" sz="1000" dirty="0">
                <a:solidFill>
                  <a:srgbClr val="FF0000"/>
                </a:solidFill>
              </a:rPr>
              <a:t>, B.C. </a:t>
            </a:r>
            <a:r>
              <a:rPr lang="de-AT" sz="1000" dirty="0" err="1">
                <a:solidFill>
                  <a:srgbClr val="FF0000"/>
                </a:solidFill>
              </a:rPr>
              <a:t>Hiesmayr</a:t>
            </a:r>
            <a:r>
              <a:rPr lang="de-AT" sz="1000" dirty="0"/>
              <a:t>, B. </a:t>
            </a:r>
            <a:r>
              <a:rPr lang="de-AT" sz="1000" dirty="0" err="1"/>
              <a:t>H¨oistad</a:t>
            </a:r>
            <a:r>
              <a:rPr lang="de-AT" sz="1000" dirty="0"/>
              <a:t>, E. </a:t>
            </a:r>
            <a:r>
              <a:rPr lang="de-AT" sz="1000" dirty="0" err="1"/>
              <a:t>Iarocci</a:t>
            </a:r>
            <a:r>
              <a:rPr lang="de-AT" sz="1000" dirty="0"/>
              <a:t>, S. </a:t>
            </a:r>
            <a:r>
              <a:rPr lang="de-AT" sz="1000" dirty="0" err="1"/>
              <a:t>Ivashyn</a:t>
            </a:r>
            <a:r>
              <a:rPr lang="de-AT" sz="1000" dirty="0"/>
              <a:t>, M. </a:t>
            </a:r>
            <a:r>
              <a:rPr lang="de-AT" sz="1000" dirty="0" err="1"/>
              <a:t>Jacewicz</a:t>
            </a:r>
            <a:r>
              <a:rPr lang="de-AT" sz="1000" dirty="0"/>
              <a:t>, F. </a:t>
            </a:r>
            <a:r>
              <a:rPr lang="de-AT" sz="1000" dirty="0" err="1"/>
              <a:t>Jegerlehner</a:t>
            </a:r>
            <a:r>
              <a:rPr lang="de-AT" sz="1000" dirty="0"/>
              <a:t>, T. Johansson, J. Lee-</a:t>
            </a:r>
            <a:r>
              <a:rPr lang="de-AT" sz="1000" dirty="0" err="1"/>
              <a:t>Franzini</a:t>
            </a:r>
            <a:r>
              <a:rPr lang="de-AT" sz="1000" dirty="0"/>
              <a:t>, W. Kluge, V.V. </a:t>
            </a:r>
            <a:r>
              <a:rPr lang="de-AT" sz="1000" dirty="0" err="1"/>
              <a:t>Kulikov</a:t>
            </a:r>
            <a:r>
              <a:rPr lang="de-AT" sz="1000" dirty="0"/>
              <a:t>, A. </a:t>
            </a:r>
            <a:r>
              <a:rPr lang="de-AT" sz="1000" dirty="0" err="1"/>
              <a:t>Kupsc</a:t>
            </a:r>
            <a:r>
              <a:rPr lang="de-AT" sz="1000" dirty="0"/>
              <a:t>, R. Lehnert, F. </a:t>
            </a:r>
            <a:r>
              <a:rPr lang="de-AT" sz="1000" dirty="0" err="1"/>
              <a:t>Loddo</a:t>
            </a:r>
            <a:r>
              <a:rPr lang="de-AT" sz="1000" dirty="0"/>
              <a:t>, P. Lukin, M.A. </a:t>
            </a:r>
            <a:r>
              <a:rPr lang="de-AT" sz="1000" dirty="0" err="1"/>
              <a:t>Martemianov</a:t>
            </a:r>
            <a:r>
              <a:rPr lang="de-AT" sz="1000" dirty="0"/>
              <a:t>, M. Martini, </a:t>
            </a:r>
            <a:r>
              <a:rPr lang="de-AT" sz="1000" dirty="0" err="1"/>
              <a:t>M.A.Matsyuk</a:t>
            </a:r>
            <a:r>
              <a:rPr lang="de-AT" sz="1000" dirty="0"/>
              <a:t>, </a:t>
            </a:r>
            <a:r>
              <a:rPr lang="de-AT" sz="1000" dirty="0">
                <a:solidFill>
                  <a:srgbClr val="FF0000"/>
                </a:solidFill>
              </a:rPr>
              <a:t>N.E. </a:t>
            </a:r>
            <a:r>
              <a:rPr lang="de-AT" sz="1000" dirty="0" err="1">
                <a:solidFill>
                  <a:srgbClr val="FF0000"/>
                </a:solidFill>
              </a:rPr>
              <a:t>Mavromatos</a:t>
            </a:r>
            <a:r>
              <a:rPr lang="de-AT" sz="1000" dirty="0"/>
              <a:t>, F. </a:t>
            </a:r>
            <a:r>
              <a:rPr lang="de-AT" sz="1000" dirty="0" err="1"/>
              <a:t>Mescia</a:t>
            </a:r>
            <a:r>
              <a:rPr lang="de-AT" sz="1000" dirty="0"/>
              <a:t>, R. </a:t>
            </a:r>
            <a:r>
              <a:rPr lang="de-AT" sz="1000" dirty="0" err="1"/>
              <a:t>Messi</a:t>
            </a:r>
            <a:r>
              <a:rPr lang="de-AT" sz="1000" dirty="0"/>
              <a:t>, S. </a:t>
            </a:r>
            <a:r>
              <a:rPr lang="de-AT" sz="1000" dirty="0" err="1"/>
              <a:t>Miscetti</a:t>
            </a:r>
            <a:r>
              <a:rPr lang="de-AT" sz="1000" dirty="0"/>
              <a:t>, G. Morello, </a:t>
            </a:r>
            <a:r>
              <a:rPr lang="de-AT" sz="1000" dirty="0" err="1"/>
              <a:t>D.Moricciani</a:t>
            </a:r>
            <a:r>
              <a:rPr lang="de-AT" sz="1000" dirty="0"/>
              <a:t>, P. </a:t>
            </a:r>
            <a:r>
              <a:rPr lang="de-AT" sz="1000" dirty="0" err="1"/>
              <a:t>Moskal</a:t>
            </a:r>
            <a:r>
              <a:rPr lang="de-AT" sz="1000" dirty="0"/>
              <a:t>, S. Müller, F. Nguyen, E. </a:t>
            </a:r>
            <a:r>
              <a:rPr lang="de-AT" sz="1000" dirty="0" err="1"/>
              <a:t>Passemar</a:t>
            </a:r>
            <a:r>
              <a:rPr lang="de-AT" sz="1000" dirty="0"/>
              <a:t>, M. </a:t>
            </a:r>
            <a:r>
              <a:rPr lang="de-AT" sz="1000" dirty="0" err="1"/>
              <a:t>Passera</a:t>
            </a:r>
            <a:r>
              <a:rPr lang="de-AT" sz="1000" dirty="0"/>
              <a:t>, A. </a:t>
            </a:r>
            <a:r>
              <a:rPr lang="de-AT" sz="1000" dirty="0" err="1"/>
              <a:t>Passeri</a:t>
            </a:r>
            <a:r>
              <a:rPr lang="de-AT" sz="1000" dirty="0"/>
              <a:t>, V. </a:t>
            </a:r>
            <a:r>
              <a:rPr lang="de-AT" sz="1000" dirty="0" err="1"/>
              <a:t>Patera</a:t>
            </a:r>
            <a:r>
              <a:rPr lang="de-AT" sz="1000" dirty="0"/>
              <a:t>, M.R. </a:t>
            </a:r>
            <a:r>
              <a:rPr lang="de-AT" sz="1000" dirty="0" err="1"/>
              <a:t>Pennington</a:t>
            </a:r>
            <a:r>
              <a:rPr lang="de-AT" sz="1000" dirty="0"/>
              <a:t>, J. </a:t>
            </a:r>
            <a:r>
              <a:rPr lang="de-AT" sz="1000" dirty="0" err="1"/>
              <a:t>Prades</a:t>
            </a:r>
            <a:r>
              <a:rPr lang="de-AT" sz="1000" dirty="0"/>
              <a:t>, L. </a:t>
            </a:r>
            <a:r>
              <a:rPr lang="de-AT" sz="1000" dirty="0" err="1"/>
              <a:t>Quintieri</a:t>
            </a:r>
            <a:r>
              <a:rPr lang="de-AT" sz="1000" dirty="0"/>
              <a:t>, A. </a:t>
            </a:r>
            <a:r>
              <a:rPr lang="de-AT" sz="1000" dirty="0" err="1"/>
              <a:t>Ranieri</a:t>
            </a:r>
            <a:r>
              <a:rPr lang="de-AT" sz="1000" dirty="0"/>
              <a:t>, M. </a:t>
            </a:r>
            <a:r>
              <a:rPr lang="de-AT" sz="1000" dirty="0" err="1"/>
              <a:t>Reece</a:t>
            </a:r>
            <a:r>
              <a:rPr lang="de-AT" sz="1000" dirty="0"/>
              <a:t>, P. Santangelo, S. Sarkar, I. Sarra, </a:t>
            </a:r>
            <a:r>
              <a:rPr lang="de-AT" sz="1000" dirty="0" err="1"/>
              <a:t>M.Schioppa</a:t>
            </a:r>
            <a:r>
              <a:rPr lang="de-AT" sz="1000" dirty="0"/>
              <a:t>, P.C. Schuster, B. Sciascia, A. </a:t>
            </a:r>
            <a:r>
              <a:rPr lang="de-AT" sz="1000" dirty="0" err="1"/>
              <a:t>Sciubba</a:t>
            </a:r>
            <a:r>
              <a:rPr lang="de-AT" sz="1000" dirty="0"/>
              <a:t>, M. </a:t>
            </a:r>
            <a:r>
              <a:rPr lang="de-AT" sz="1000" dirty="0" err="1"/>
              <a:t>Silarski</a:t>
            </a:r>
            <a:r>
              <a:rPr lang="de-AT" sz="1000" dirty="0"/>
              <a:t>, C. </a:t>
            </a:r>
            <a:r>
              <a:rPr lang="de-AT" sz="1000" dirty="0" err="1"/>
              <a:t>Taccini</a:t>
            </a:r>
            <a:r>
              <a:rPr lang="de-AT" sz="1000" dirty="0"/>
              <a:t>, N. </a:t>
            </a:r>
            <a:r>
              <a:rPr lang="de-AT" sz="1000" dirty="0" err="1"/>
              <a:t>Toro</a:t>
            </a:r>
            <a:r>
              <a:rPr lang="de-AT" sz="1000" dirty="0"/>
              <a:t>, L. </a:t>
            </a:r>
            <a:r>
              <a:rPr lang="de-AT" sz="1000" dirty="0" err="1"/>
              <a:t>Tortora</a:t>
            </a:r>
            <a:r>
              <a:rPr lang="de-AT" sz="1000" dirty="0"/>
              <a:t>, </a:t>
            </a:r>
            <a:r>
              <a:rPr lang="de-AT" sz="1000" dirty="0" err="1"/>
              <a:t>G.Venanzoni</a:t>
            </a:r>
            <a:r>
              <a:rPr lang="de-AT" sz="1000" dirty="0"/>
              <a:t>, R. </a:t>
            </a:r>
            <a:r>
              <a:rPr lang="de-AT" sz="1000" dirty="0" err="1"/>
              <a:t>Versaci</a:t>
            </a:r>
            <a:r>
              <a:rPr lang="de-AT" sz="1000" dirty="0"/>
              <a:t>, L.-T. Wang, W. </a:t>
            </a:r>
            <a:r>
              <a:rPr lang="de-AT" sz="1000" dirty="0" err="1"/>
              <a:t>Wislicki</a:t>
            </a:r>
            <a:r>
              <a:rPr lang="de-AT" sz="1000" dirty="0"/>
              <a:t>, M. Wolke, </a:t>
            </a:r>
            <a:r>
              <a:rPr lang="de-AT" sz="1000" dirty="0" err="1"/>
              <a:t>and</a:t>
            </a:r>
            <a:r>
              <a:rPr lang="de-AT" sz="1000" dirty="0"/>
              <a:t> J. </a:t>
            </a:r>
            <a:r>
              <a:rPr lang="de-AT" sz="1000" b="0" dirty="0" err="1" smtClean="0"/>
              <a:t>Zdebik</a:t>
            </a:r>
            <a:endParaRPr lang="de-AT" sz="1000" b="0" dirty="0"/>
          </a:p>
          <a:p>
            <a:pPr eaLnBrk="1" hangingPunct="1"/>
            <a:r>
              <a:rPr lang="de-AT" sz="1200" dirty="0"/>
              <a:t/>
            </a:r>
            <a:br>
              <a:rPr lang="de-AT" sz="1200" dirty="0"/>
            </a:br>
            <a:r>
              <a:rPr lang="de-AT" sz="1200" dirty="0"/>
              <a:t>European </a:t>
            </a:r>
            <a:r>
              <a:rPr lang="de-AT" sz="1200" dirty="0" err="1"/>
              <a:t>Physics</a:t>
            </a:r>
            <a:r>
              <a:rPr lang="de-AT" sz="1200" dirty="0"/>
              <a:t> Journal C 68, </a:t>
            </a:r>
            <a:r>
              <a:rPr lang="de-AT" sz="1200" dirty="0" err="1"/>
              <a:t>Number</a:t>
            </a:r>
            <a:r>
              <a:rPr lang="de-AT" sz="1200" dirty="0"/>
              <a:t> 3-4, 619-681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162925" cy="762000"/>
          </a:xfrm>
        </p:spPr>
        <p:txBody>
          <a:bodyPr/>
          <a:lstStyle/>
          <a:p>
            <a:pPr algn="ctr" eaLnBrk="1" hangingPunct="1"/>
            <a:r>
              <a:rPr lang="de-DE" smtClean="0"/>
              <a:t>The EPR scenario</a:t>
            </a:r>
            <a:endParaRPr lang="en-GB" sz="1400" smtClean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847850" y="2755900"/>
          <a:ext cx="5018088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Formel" r:id="rId4" imgW="2603500" imgH="2298700" progId="Equation.DSMT4">
                  <p:embed/>
                </p:oleObj>
              </mc:Choice>
              <mc:Fallback>
                <p:oleObj name="Formel" r:id="rId4" imgW="2603500" imgH="2298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755900"/>
                        <a:ext cx="5018088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57913" y="278130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... spin 1/2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13450" y="328612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... qubit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373813" y="371792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... photon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77050" y="42211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... kaon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732588" y="501332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... B-meson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300788" y="5518150"/>
            <a:ext cx="2449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... single neutron in interferometer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4213" y="2349500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solidFill>
                  <a:srgbClr val="0000CC"/>
                </a:solidFill>
                <a:latin typeface="Times New Roman" pitchFamily="18" charset="0"/>
              </a:rPr>
              <a:t>Bell state: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411413" y="6399213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GB" sz="1200" b="0"/>
              <a:t>R.A. Bertlmann, K. Durstberger, Y. Hasegawa and B.C. Hiesmayr PRA (2004)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ym typeface="Wingdings" pitchFamily="2" charset="2"/>
              </a:rPr>
              <a:t></a:t>
            </a:r>
            <a:r>
              <a:rPr lang="de-DE" sz="1200"/>
              <a:t> </a:t>
            </a:r>
            <a:r>
              <a:rPr lang="en-GB" sz="1200" b="0"/>
              <a:t>Filipp et al., PRL (2009)</a:t>
            </a:r>
            <a:endParaRPr lang="de-DE" b="0"/>
          </a:p>
        </p:txBody>
      </p:sp>
      <p:pic>
        <p:nvPicPr>
          <p:cNvPr id="7181" name="eprfinal.avi"/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41751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03" name="Gerade Verbindung mit Pfeil 2"/>
          <p:cNvCxnSpPr>
            <a:cxnSpLocks noChangeShapeType="1"/>
            <a:endCxn id="7180" idx="0"/>
          </p:cNvCxnSpPr>
          <p:nvPr/>
        </p:nvCxnSpPr>
        <p:spPr bwMode="auto">
          <a:xfrm>
            <a:off x="5162550" y="6018213"/>
            <a:ext cx="93663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24" descr="Akaonk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7950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video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  <p:bldP spid="7178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162925" cy="762000"/>
          </a:xfrm>
        </p:spPr>
        <p:txBody>
          <a:bodyPr/>
          <a:lstStyle/>
          <a:p>
            <a:pPr algn="ctr" eaLnBrk="1" hangingPunct="1"/>
            <a:r>
              <a:rPr lang="de-DE" smtClean="0"/>
              <a:t>The EPR scenario</a:t>
            </a:r>
            <a:endParaRPr lang="en-GB" sz="1400" smtClean="0">
              <a:solidFill>
                <a:schemeClr val="tx1"/>
              </a:solidFill>
            </a:endParaRPr>
          </a:p>
        </p:txBody>
      </p:sp>
      <p:pic>
        <p:nvPicPr>
          <p:cNvPr id="8195" name="eprfina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41751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⇸∀`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BFE"/>
              </a:clrFrom>
              <a:clrTo>
                <a:srgbClr val="FE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4143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42963" y="3581400"/>
            <a:ext cx="42894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1935: Einstein-Podolsky-Rosen-PARADOX</a:t>
            </a:r>
            <a:endParaRPr lang="de-DE" sz="11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de-DE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184775" y="3790950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The EPR reality criterion:</a:t>
            </a:r>
            <a:r>
              <a:rPr lang="en-GB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“If without in any way disturbing a system, one can predict with certainty (i.e. with the probability equal to one) the value of a physical quantity, then there exists an element of physical reality corresponding to this physical quantity.”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chemeClr val="tx1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sz="1600">
                <a:solidFill>
                  <a:srgbClr val="FF0000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Quantum Theory is not complete!</a:t>
            </a:r>
            <a:endParaRPr lang="en-GB" sz="16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9" name="Picture 8" descr="kao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115888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108075" y="26035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GB">
                <a:solidFill>
                  <a:srgbClr val="CC00CC"/>
                </a:solidFill>
              </a:rPr>
              <a:t>What are Bell inequalities?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92275" y="2060575"/>
            <a:ext cx="20161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GB" sz="1800">
                <a:solidFill>
                  <a:srgbClr val="0066FF"/>
                </a:solidFill>
                <a:latin typeface="Verdana" pitchFamily="34" charset="0"/>
              </a:rPr>
              <a:t>realism</a:t>
            </a:r>
          </a:p>
          <a:p>
            <a:pPr algn="ctr" eaLnBrk="1" hangingPunct="1">
              <a:lnSpc>
                <a:spcPct val="70000"/>
              </a:lnSpc>
            </a:pPr>
            <a:r>
              <a:rPr lang="en-GB" sz="1800">
                <a:solidFill>
                  <a:srgbClr val="0066FF"/>
                </a:solidFill>
                <a:latin typeface="Verdana" pitchFamily="34" charset="0"/>
              </a:rPr>
              <a:t>locality </a:t>
            </a:r>
          </a:p>
          <a:p>
            <a:pPr algn="ctr" eaLnBrk="1" hangingPunct="1">
              <a:lnSpc>
                <a:spcPct val="70000"/>
              </a:lnSpc>
            </a:pPr>
            <a:r>
              <a:rPr lang="en-GB" sz="1800">
                <a:solidFill>
                  <a:srgbClr val="0066FF"/>
                </a:solidFill>
                <a:latin typeface="Verdana" pitchFamily="34" charset="0"/>
              </a:rPr>
              <a:t>free will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84213" y="3716338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b="0">
                <a:solidFill>
                  <a:schemeClr val="tx1"/>
                </a:solidFill>
                <a:latin typeface="Verdana" pitchFamily="34" charset="0"/>
              </a:rPr>
              <a:t>Local realistic theories: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55650" y="4508500"/>
            <a:ext cx="446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latin typeface="Verdana" pitchFamily="34" charset="0"/>
              </a:rPr>
              <a:t>inequalities for probabilities </a:t>
            </a:r>
            <a:r>
              <a:rPr lang="en-GB" sz="2000">
                <a:latin typeface="Verdana" pitchFamily="34" charset="0"/>
                <a:sym typeface="Wingdings" pitchFamily="2" charset="2"/>
              </a:rPr>
              <a:t></a:t>
            </a:r>
            <a:r>
              <a:rPr lang="en-GB" sz="2000">
                <a:latin typeface="Verdana" pitchFamily="34" charset="0"/>
              </a:rPr>
              <a:t> </a:t>
            </a:r>
            <a:r>
              <a:rPr lang="en-GB" sz="2000" i="1">
                <a:solidFill>
                  <a:srgbClr val="FF3300"/>
                </a:solidFill>
                <a:latin typeface="Verdana" pitchFamily="34" charset="0"/>
              </a:rPr>
              <a:t>always</a:t>
            </a:r>
            <a:r>
              <a:rPr lang="en-GB" sz="2000">
                <a:latin typeface="Verdana" pitchFamily="34" charset="0"/>
              </a:rPr>
              <a:t> satisfied!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148263" y="4508500"/>
            <a:ext cx="39957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2000">
                <a:latin typeface="Verdana" pitchFamily="34" charset="0"/>
                <a:sym typeface="Wingdings" pitchFamily="2" charset="2"/>
              </a:rPr>
              <a:t></a:t>
            </a:r>
            <a:r>
              <a:rPr lang="en-GB" sz="2000">
                <a:latin typeface="Verdana" pitchFamily="34" charset="0"/>
              </a:rPr>
              <a:t>quantum mechanical probabilities may violate the inequalities!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4967288" y="3716338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b="0">
                <a:solidFill>
                  <a:schemeClr val="tx1"/>
                </a:solidFill>
                <a:latin typeface="Verdana" pitchFamily="34" charset="0"/>
              </a:rPr>
              <a:t>Quantum Mechanics:</a:t>
            </a:r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1692275" y="1844675"/>
            <a:ext cx="2087563" cy="1295400"/>
          </a:xfrm>
          <a:prstGeom prst="ellipse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2339975" y="3211513"/>
            <a:ext cx="792163" cy="360362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4347" name="Picture 10" descr="SpookyFarb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5113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AutoShape 11"/>
          <p:cNvSpPr>
            <a:spLocks noChangeArrowheads="1"/>
          </p:cNvSpPr>
          <p:nvPr/>
        </p:nvSpPr>
        <p:spPr bwMode="auto">
          <a:xfrm>
            <a:off x="5364163" y="1771650"/>
            <a:ext cx="2592387" cy="863600"/>
          </a:xfrm>
          <a:prstGeom prst="wedgeRoundRectCallout">
            <a:avLst>
              <a:gd name="adj1" fmla="val -89866"/>
              <a:gd name="adj2" fmla="val 82171"/>
              <a:gd name="adj3" fmla="val 16667"/>
            </a:avLst>
          </a:prstGeom>
          <a:solidFill>
            <a:srgbClr val="99CCFF"/>
          </a:solid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sz="2000" b="0">
                <a:solidFill>
                  <a:schemeClr val="tx1"/>
                </a:solidFill>
              </a:rPr>
              <a:t>No spooky action at distance!</a:t>
            </a:r>
          </a:p>
        </p:txBody>
      </p:sp>
      <p:sp>
        <p:nvSpPr>
          <p:cNvPr id="14349" name="AutoShape 12"/>
          <p:cNvSpPr>
            <a:spLocks noChangeArrowheads="1"/>
          </p:cNvSpPr>
          <p:nvPr/>
        </p:nvSpPr>
        <p:spPr bwMode="auto">
          <a:xfrm rot="708227">
            <a:off x="3201988" y="2570163"/>
            <a:ext cx="576262" cy="73025"/>
          </a:xfrm>
          <a:custGeom>
            <a:avLst/>
            <a:gdLst>
              <a:gd name="T0" fmla="*/ 11530496 w 21600"/>
              <a:gd name="T1" fmla="*/ 0 h 21600"/>
              <a:gd name="T2" fmla="*/ 0 w 21600"/>
              <a:gd name="T3" fmla="*/ 123443 h 21600"/>
              <a:gd name="T4" fmla="*/ 11530496 w 21600"/>
              <a:gd name="T5" fmla="*/ 246882 h 21600"/>
              <a:gd name="T6" fmla="*/ 15373977 w 21600"/>
              <a:gd name="T7" fmla="*/ 1234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2555875" y="5948363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>
                <a:solidFill>
                  <a:srgbClr val="FF3300"/>
                </a:solidFill>
              </a:rPr>
              <a:t>Experiment has to decide!</a:t>
            </a:r>
          </a:p>
        </p:txBody>
      </p:sp>
      <p:graphicFrame>
        <p:nvGraphicFramePr>
          <p:cNvPr id="14351" name="Object 14"/>
          <p:cNvGraphicFramePr>
            <a:graphicFrameLocks noChangeAspect="1"/>
          </p:cNvGraphicFramePr>
          <p:nvPr/>
        </p:nvGraphicFramePr>
        <p:xfrm>
          <a:off x="3419475" y="4221163"/>
          <a:ext cx="26162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Formel" r:id="rId4" imgW="1625600" imgH="203200" progId="Equation.3">
                  <p:embed/>
                </p:oleObj>
              </mc:Choice>
              <mc:Fallback>
                <p:oleObj name="Formel" r:id="rId4" imgW="1625600" imgH="203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221163"/>
                        <a:ext cx="26162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2" name="Picture 15" descr="b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12541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Akaonk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7950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8162925" cy="762000"/>
          </a:xfrm>
        </p:spPr>
        <p:txBody>
          <a:bodyPr/>
          <a:lstStyle/>
          <a:p>
            <a:pPr algn="ctr" eaLnBrk="1" hangingPunct="1"/>
            <a:r>
              <a:rPr lang="de-DE" smtClean="0"/>
              <a:t>Similarities/differences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732588" y="5749925"/>
            <a:ext cx="277812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451725" y="3660775"/>
            <a:ext cx="228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209800" y="3165475"/>
            <a:ext cx="490538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332538" y="5368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524000" y="1412875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>
                <a:solidFill>
                  <a:srgbClr val="0000FF"/>
                </a:solidFill>
                <a:latin typeface="Verdana" pitchFamily="34" charset="0"/>
              </a:rPr>
              <a:t>Photons</a:t>
            </a:r>
            <a:endParaRPr lang="en-GB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019800" y="1412875"/>
            <a:ext cx="123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>
                <a:solidFill>
                  <a:srgbClr val="0000FF"/>
                </a:solidFill>
                <a:latin typeface="Verdana" pitchFamily="34" charset="0"/>
              </a:rPr>
              <a:t>Kaons</a:t>
            </a:r>
            <a:endParaRPr lang="en-GB">
              <a:solidFill>
                <a:srgbClr val="0000FF"/>
              </a:solidFill>
              <a:latin typeface="Verdana" pitchFamily="34" charset="0"/>
            </a:endParaRPr>
          </a:p>
        </p:txBody>
      </p:sp>
      <p:graphicFrame>
        <p:nvGraphicFramePr>
          <p:cNvPr id="15370" name="Object 9"/>
          <p:cNvGraphicFramePr>
            <a:graphicFrameLocks noChangeAspect="1"/>
          </p:cNvGraphicFramePr>
          <p:nvPr/>
        </p:nvGraphicFramePr>
        <p:xfrm>
          <a:off x="1127125" y="2168525"/>
          <a:ext cx="29543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Formel" r:id="rId3" imgW="2108200" imgH="279400" progId="Equation.3">
                  <p:embed/>
                </p:oleObj>
              </mc:Choice>
              <mc:Fallback>
                <p:oleObj name="Formel" r:id="rId3" imgW="21082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168525"/>
                        <a:ext cx="29543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0"/>
          <p:cNvGraphicFramePr>
            <a:graphicFrameLocks noChangeAspect="1"/>
          </p:cNvGraphicFramePr>
          <p:nvPr/>
        </p:nvGraphicFramePr>
        <p:xfrm>
          <a:off x="5330825" y="2076450"/>
          <a:ext cx="3054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Formel" r:id="rId5" imgW="2462731" imgH="406224" progId="Equation.3">
                  <p:embed/>
                </p:oleObj>
              </mc:Choice>
              <mc:Fallback>
                <p:oleObj name="Formel" r:id="rId5" imgW="2462731" imgH="40622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076450"/>
                        <a:ext cx="30543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1"/>
          <p:cNvGraphicFramePr>
            <a:graphicFrameLocks noChangeAspect="1"/>
          </p:cNvGraphicFramePr>
          <p:nvPr/>
        </p:nvGraphicFramePr>
        <p:xfrm>
          <a:off x="971550" y="2652713"/>
          <a:ext cx="330993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Formel" r:id="rId7" imgW="1803400" imgH="508000" progId="Equation.3">
                  <p:embed/>
                </p:oleObj>
              </mc:Choice>
              <mc:Fallback>
                <p:oleObj name="Formel" r:id="rId7" imgW="1803400" imgH="508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52713"/>
                        <a:ext cx="330993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2"/>
          <p:cNvGraphicFramePr>
            <a:graphicFrameLocks noChangeAspect="1"/>
          </p:cNvGraphicFramePr>
          <p:nvPr/>
        </p:nvGraphicFramePr>
        <p:xfrm>
          <a:off x="4859338" y="2652713"/>
          <a:ext cx="38893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Formel" r:id="rId9" imgW="2286000" imgH="787400" progId="Equation.3">
                  <p:embed/>
                </p:oleObj>
              </mc:Choice>
              <mc:Fallback>
                <p:oleObj name="Formel" r:id="rId9" imgW="2286000" imgH="787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52713"/>
                        <a:ext cx="3889375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3"/>
          <p:cNvGraphicFramePr>
            <a:graphicFrameLocks noChangeAspect="1"/>
          </p:cNvGraphicFramePr>
          <p:nvPr/>
        </p:nvGraphicFramePr>
        <p:xfrm>
          <a:off x="7002463" y="4810125"/>
          <a:ext cx="11811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Formel" r:id="rId11" imgW="964781" imgH="215806" progId="Equation.3">
                  <p:embed/>
                </p:oleObj>
              </mc:Choice>
              <mc:Fallback>
                <p:oleObj name="Formel" r:id="rId11" imgW="964781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4810125"/>
                        <a:ext cx="11811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4"/>
          <p:cNvGraphicFramePr>
            <a:graphicFrameLocks noChangeAspect="1"/>
          </p:cNvGraphicFramePr>
          <p:nvPr/>
        </p:nvGraphicFramePr>
        <p:xfrm>
          <a:off x="5292725" y="5227638"/>
          <a:ext cx="33528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Formel" r:id="rId13" imgW="2082800" imgH="508000" progId="Equation.3">
                  <p:embed/>
                </p:oleObj>
              </mc:Choice>
              <mc:Fallback>
                <p:oleObj name="Formel" r:id="rId13" imgW="2082800" imgH="508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227638"/>
                        <a:ext cx="33528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5032375" y="4759325"/>
            <a:ext cx="175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>
                <a:solidFill>
                  <a:srgbClr val="FF3300"/>
                </a:solidFill>
                <a:latin typeface="Verdana" pitchFamily="34" charset="0"/>
              </a:rPr>
              <a:t>No decay</a:t>
            </a:r>
            <a:endParaRPr lang="en-GB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6877050" y="4741863"/>
            <a:ext cx="1458913" cy="42386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>
            <a:off x="4572000" y="1489075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>
            <a:off x="4859338" y="4308475"/>
            <a:ext cx="4029075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15380" name="AutoShape 19"/>
          <p:cNvSpPr>
            <a:spLocks noChangeArrowheads="1"/>
          </p:cNvSpPr>
          <p:nvPr/>
        </p:nvSpPr>
        <p:spPr bwMode="auto">
          <a:xfrm rot="2296315">
            <a:off x="2286000" y="4537075"/>
            <a:ext cx="2667000" cy="228600"/>
          </a:xfrm>
          <a:prstGeom prst="leftRightArrow">
            <a:avLst>
              <a:gd name="adj1" fmla="val 50000"/>
              <a:gd name="adj2" fmla="val 2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2" name="Picture 8" descr="kao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115888"/>
            <a:ext cx="106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sz="1400" b="0" dirty="0" err="1" smtClean="0">
                <a:solidFill>
                  <a:schemeClr val="tx1"/>
                </a:solidFill>
                <a:latin typeface="Arial" charset="0"/>
              </a:rPr>
              <a:t>Discrete</a:t>
            </a:r>
            <a:r>
              <a:rPr lang="de-DE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rial" charset="0"/>
              </a:rPr>
              <a:t>2010, Beatrix C. </a:t>
            </a:r>
            <a:r>
              <a:rPr lang="de-DE" sz="1400" b="0" dirty="0" err="1">
                <a:solidFill>
                  <a:schemeClr val="tx1"/>
                </a:solidFill>
                <a:latin typeface="Arial" charset="0"/>
              </a:rPr>
              <a:t>Hiesmayr</a:t>
            </a:r>
            <a:endParaRPr lang="de-DE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188913"/>
            <a:ext cx="8162925" cy="639762"/>
          </a:xfrm>
        </p:spPr>
        <p:txBody>
          <a:bodyPr/>
          <a:lstStyle/>
          <a:p>
            <a:pPr algn="ctr" eaLnBrk="1" hangingPunct="1"/>
            <a:r>
              <a:rPr lang="en-GB" sz="2400" smtClean="0"/>
              <a:t>Generalized Bell inequality for kaons</a:t>
            </a:r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755650" y="3644900"/>
          <a:ext cx="72009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Formel" r:id="rId4" imgW="4813300" imgH="482600" progId="Equation.DSMT4">
                  <p:embed/>
                </p:oleObj>
              </mc:Choice>
              <mc:Fallback>
                <p:oleObj name="Formel" r:id="rId4" imgW="48133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44900"/>
                        <a:ext cx="72009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331913" y="4724400"/>
            <a:ext cx="3024187" cy="1336675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2000"/>
              <a:t> vary in times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2000"/>
              <a:t> vary in quasi-spin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GB" sz="2000"/>
              <a:t> or both</a:t>
            </a: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7740650" y="3787775"/>
            <a:ext cx="0" cy="2159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551613" y="3500438"/>
            <a:ext cx="2160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local realistic theories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1619250" y="2420938"/>
            <a:ext cx="288925" cy="2889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1763713" y="2565400"/>
            <a:ext cx="1728787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3492500" y="2205038"/>
            <a:ext cx="576263" cy="647700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2987675" y="1846263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1400" b="0">
                <a:solidFill>
                  <a:schemeClr val="tx1"/>
                </a:solidFill>
                <a:latin typeface="Times New Roman" pitchFamily="18" charset="0"/>
              </a:rPr>
              <a:t>measurement device</a:t>
            </a:r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4714875" y="1773238"/>
            <a:ext cx="4429125" cy="936625"/>
          </a:xfrm>
          <a:prstGeom prst="wedgeRoundRectCallout">
            <a:avLst>
              <a:gd name="adj1" fmla="val -70468"/>
              <a:gd name="adj2" fmla="val 37458"/>
              <a:gd name="adj3" fmla="val 16667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sz="2000"/>
              <a:t>Are you in a certain quasispin </a:t>
            </a:r>
            <a:r>
              <a:rPr lang="en-GB" sz="2000">
                <a:solidFill>
                  <a:srgbClr val="FF3300"/>
                </a:solidFill>
              </a:rPr>
              <a:t>k</a:t>
            </a:r>
            <a:r>
              <a:rPr lang="en-GB" sz="2000" baseline="-25000">
                <a:solidFill>
                  <a:srgbClr val="FF3300"/>
                </a:solidFill>
              </a:rPr>
              <a:t>n</a:t>
            </a:r>
            <a:r>
              <a:rPr lang="en-GB" sz="2000"/>
              <a:t> or not at time </a:t>
            </a:r>
            <a:r>
              <a:rPr lang="en-GB" sz="2000">
                <a:solidFill>
                  <a:srgbClr val="FF3300"/>
                </a:solidFill>
              </a:rPr>
              <a:t>t</a:t>
            </a:r>
            <a:r>
              <a:rPr lang="en-GB" sz="2000" baseline="-25000">
                <a:solidFill>
                  <a:srgbClr val="FF3300"/>
                </a:solidFill>
              </a:rPr>
              <a:t>a</a:t>
            </a:r>
            <a:r>
              <a:rPr lang="en-GB" sz="2000"/>
              <a:t>?</a:t>
            </a:r>
          </a:p>
        </p:txBody>
      </p:sp>
      <p:sp>
        <p:nvSpPr>
          <p:cNvPr id="16397" name="AutoShape 12"/>
          <p:cNvSpPr>
            <a:spLocks/>
          </p:cNvSpPr>
          <p:nvPr/>
        </p:nvSpPr>
        <p:spPr bwMode="auto">
          <a:xfrm rot="-5400000">
            <a:off x="2447925" y="1881188"/>
            <a:ext cx="360363" cy="1728787"/>
          </a:xfrm>
          <a:prstGeom prst="leftBrace">
            <a:avLst>
              <a:gd name="adj1" fmla="val 39978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2052638" y="2755900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b="0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GB" sz="3600" b="0" baseline="-2500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1116013" y="12684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sz="2000">
                <a:solidFill>
                  <a:srgbClr val="FF3300"/>
                </a:solidFill>
              </a:rPr>
              <a:t>What can Alice &amp; Bob measure?</a:t>
            </a:r>
          </a:p>
        </p:txBody>
      </p:sp>
      <p:graphicFrame>
        <p:nvGraphicFramePr>
          <p:cNvPr id="16400" name="Object 15"/>
          <p:cNvGraphicFramePr>
            <a:graphicFrameLocks noChangeAspect="1"/>
          </p:cNvGraphicFramePr>
          <p:nvPr/>
        </p:nvGraphicFramePr>
        <p:xfrm>
          <a:off x="4572000" y="2851150"/>
          <a:ext cx="4248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Formel" r:id="rId6" imgW="2895600" imgH="393700" progId="Equation.DSMT4">
                  <p:embed/>
                </p:oleObj>
              </mc:Choice>
              <mc:Fallback>
                <p:oleObj name="Formel" r:id="rId6" imgW="2895600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1150"/>
                        <a:ext cx="42481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2700338" y="841375"/>
            <a:ext cx="3529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0000"/>
                </a:solidFill>
                <a:latin typeface="Arial Unicode MS" pitchFamily="34" charset="-128"/>
              </a:rPr>
              <a:t>Bertlmann, Hiesmayr, PRA 63 (2001)</a:t>
            </a:r>
          </a:p>
        </p:txBody>
      </p:sp>
      <p:pic>
        <p:nvPicPr>
          <p:cNvPr id="19" name="Picture 24" descr="Akaonk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7950"/>
            <a:ext cx="1123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eln">
  <a:themeElements>
    <a:clrScheme name="Kapsel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Kapsel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Kapsel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Designs\Kapseln.pot</Template>
  <TotalTime>0</TotalTime>
  <Words>2455</Words>
  <Application>Microsoft Office PowerPoint</Application>
  <PresentationFormat>Bildschirmpräsentation (4:3)</PresentationFormat>
  <Paragraphs>390</Paragraphs>
  <Slides>34</Slides>
  <Notes>14</Notes>
  <HiddenSlides>0</HiddenSlides>
  <MMClips>3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Kapseln</vt:lpstr>
      <vt:lpstr>Equation</vt:lpstr>
      <vt:lpstr>Formel</vt:lpstr>
      <vt:lpstr>Microsoft Formel-Editor 3.0</vt:lpstr>
      <vt:lpstr>PHOTO-PAINT</vt:lpstr>
      <vt:lpstr>Testing Foundations in Quantum Mechanics with the neutral K-meson system</vt:lpstr>
      <vt:lpstr>Outlook</vt:lpstr>
      <vt:lpstr>About correlations…</vt:lpstr>
      <vt:lpstr>Outlook: DAPHNE, a F-factory (Italy)</vt:lpstr>
      <vt:lpstr>The EPR scenario</vt:lpstr>
      <vt:lpstr>The EPR scenario</vt:lpstr>
      <vt:lpstr>PowerPoint-Präsentation</vt:lpstr>
      <vt:lpstr>Similarities/differences</vt:lpstr>
      <vt:lpstr>Generalized Bell inequality for kaons</vt:lpstr>
      <vt:lpstr>Generalized Bell inequality for kaons</vt:lpstr>
      <vt:lpstr>Bell-CHSH type inequality for kaons</vt:lpstr>
      <vt:lpstr>!?Nonlocality related to a symmetry violation?!</vt:lpstr>
      <vt:lpstr>What has a symmetry violation to do with nonlocality?</vt:lpstr>
      <vt:lpstr>Generalized Bell inequality for kaons</vt:lpstr>
      <vt:lpstr>Decay is “kind of decoherence” ?</vt:lpstr>
      <vt:lpstr>Bell inequality sensitive to strangeness violated?</vt:lpstr>
      <vt:lpstr>Bell inequality sensitive to strangeness violated?</vt:lpstr>
      <vt:lpstr>How much nonlocality is in a decaying system ?</vt:lpstr>
      <vt:lpstr>Realizable Bell inequality for KLOE2 ?!?</vt:lpstr>
      <vt:lpstr>Heisenberg‘s uncertainty relation</vt:lpstr>
      <vt:lpstr>What questions are raised to the quantum system at accelerator facilities?</vt:lpstr>
      <vt:lpstr>Entropic quantum uncertainty principle</vt:lpstr>
      <vt:lpstr>Comparing measurements at different times may increase or decrease the uncertainty in the system</vt:lpstr>
      <vt:lpstr>How to test the entanglement? </vt:lpstr>
      <vt:lpstr>Spontaneous factorization of the wave function</vt:lpstr>
      <vt:lpstr>Spontaneous factorization of the wave function</vt:lpstr>
      <vt:lpstr>Testing entanglement/decoherence</vt:lpstr>
      <vt:lpstr>“Erasing the past and impacting the future”</vt:lpstr>
      <vt:lpstr>The kaonic quantum eraser</vt:lpstr>
      <vt:lpstr>What does Particle Physics teach us about QM?</vt:lpstr>
      <vt:lpstr>Thank you for Your attention!!!</vt:lpstr>
      <vt:lpstr>Take away messages</vt:lpstr>
      <vt:lpstr> A little history…</vt:lpstr>
      <vt:lpstr>Measurements: active &amp; passive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Puzzling Story of the Neutral Kaon System or what we can learn from entanglement</dc:title>
  <dc:creator>Hiesmayr Beatrix</dc:creator>
  <cp:lastModifiedBy>Trixi</cp:lastModifiedBy>
  <cp:revision>142</cp:revision>
  <dcterms:created xsi:type="dcterms:W3CDTF">2010-04-22T13:02:11Z</dcterms:created>
  <dcterms:modified xsi:type="dcterms:W3CDTF">2010-12-07T09:36:51Z</dcterms:modified>
</cp:coreProperties>
</file>