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3.xml" ContentType="application/vnd.openxmlformats-officedocument.presentationml.notesSlide+xml"/>
  <Override PartName="/ppt/embeddings/oleObject4.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sldIdLst>
    <p:sldId id="634" r:id="rId2"/>
    <p:sldId id="684" r:id="rId3"/>
    <p:sldId id="688" r:id="rId4"/>
    <p:sldId id="698" r:id="rId5"/>
    <p:sldId id="689" r:id="rId6"/>
    <p:sldId id="647" r:id="rId7"/>
    <p:sldId id="738" r:id="rId8"/>
    <p:sldId id="648" r:id="rId9"/>
    <p:sldId id="649" r:id="rId10"/>
    <p:sldId id="636" r:id="rId11"/>
    <p:sldId id="751" r:id="rId12"/>
    <p:sldId id="733" r:id="rId13"/>
    <p:sldId id="650" r:id="rId14"/>
    <p:sldId id="651" r:id="rId15"/>
    <p:sldId id="656" r:id="rId16"/>
    <p:sldId id="679" r:id="rId17"/>
    <p:sldId id="640" r:id="rId18"/>
    <p:sldId id="726" r:id="rId19"/>
    <p:sldId id="641" r:id="rId20"/>
    <p:sldId id="657" r:id="rId21"/>
    <p:sldId id="727" r:id="rId22"/>
    <p:sldId id="729" r:id="rId23"/>
    <p:sldId id="765" r:id="rId24"/>
    <p:sldId id="766" r:id="rId25"/>
    <p:sldId id="754" r:id="rId26"/>
    <p:sldId id="708" r:id="rId27"/>
    <p:sldId id="703" r:id="rId28"/>
    <p:sldId id="710" r:id="rId29"/>
    <p:sldId id="736" r:id="rId30"/>
    <p:sldId id="737" r:id="rId31"/>
    <p:sldId id="753" r:id="rId32"/>
    <p:sldId id="739" r:id="rId33"/>
    <p:sldId id="755" r:id="rId34"/>
    <p:sldId id="756" r:id="rId35"/>
    <p:sldId id="757" r:id="rId36"/>
    <p:sldId id="758" r:id="rId37"/>
    <p:sldId id="759" r:id="rId38"/>
    <p:sldId id="760" r:id="rId39"/>
    <p:sldId id="761" r:id="rId40"/>
    <p:sldId id="762" r:id="rId41"/>
    <p:sldId id="763" r:id="rId42"/>
    <p:sldId id="643" r:id="rId43"/>
    <p:sldId id="644" r:id="rId44"/>
    <p:sldId id="645" r:id="rId45"/>
    <p:sldId id="646" r:id="rId46"/>
    <p:sldId id="665" r:id="rId47"/>
    <p:sldId id="669" r:id="rId48"/>
    <p:sldId id="671" r:id="rId49"/>
    <p:sldId id="672" r:id="rId50"/>
    <p:sldId id="676" r:id="rId51"/>
    <p:sldId id="673" r:id="rId52"/>
    <p:sldId id="674" r:id="rId53"/>
    <p:sldId id="675" r:id="rId54"/>
    <p:sldId id="749" r:id="rId55"/>
    <p:sldId id="750" r:id="rId56"/>
    <p:sldId id="661" r:id="rId57"/>
  </p:sldIdLst>
  <p:sldSz cx="9144000" cy="6858000" type="screen4x3"/>
  <p:notesSz cx="6797675" cy="9874250"/>
  <p:defaultTextStyle>
    <a:defPPr>
      <a:defRPr lang="en-GB"/>
    </a:defPPr>
    <a:lvl1pPr algn="ctr" rtl="0" eaLnBrk="0" fontAlgn="base" hangingPunct="0">
      <a:lnSpc>
        <a:spcPct val="80000"/>
      </a:lnSpc>
      <a:spcBef>
        <a:spcPct val="0"/>
      </a:spcBef>
      <a:spcAft>
        <a:spcPct val="0"/>
      </a:spcAft>
      <a:buClr>
        <a:srgbClr val="000000"/>
      </a:buClr>
      <a:buSzPct val="100000"/>
      <a:buFont typeface="Times New Roman" pitchFamily="-108" charset="0"/>
      <a:buChar char="•"/>
      <a:defRPr sz="2400" kern="1200">
        <a:solidFill>
          <a:srgbClr val="000000"/>
        </a:solidFill>
        <a:latin typeface="Arial" pitchFamily="-108" charset="0"/>
        <a:ea typeface="ＭＳ Ｐゴシック" pitchFamily="-108" charset="-128"/>
        <a:cs typeface="ＭＳ Ｐゴシック" pitchFamily="-108" charset="-128"/>
      </a:defRPr>
    </a:lvl1pPr>
    <a:lvl2pPr marL="457200" algn="ctr" rtl="0" eaLnBrk="0" fontAlgn="base" hangingPunct="0">
      <a:lnSpc>
        <a:spcPct val="80000"/>
      </a:lnSpc>
      <a:spcBef>
        <a:spcPct val="0"/>
      </a:spcBef>
      <a:spcAft>
        <a:spcPct val="0"/>
      </a:spcAft>
      <a:buClr>
        <a:srgbClr val="000000"/>
      </a:buClr>
      <a:buSzPct val="100000"/>
      <a:buFont typeface="Times New Roman" pitchFamily="-108" charset="0"/>
      <a:buChar char="•"/>
      <a:defRPr sz="2400" kern="1200">
        <a:solidFill>
          <a:srgbClr val="000000"/>
        </a:solidFill>
        <a:latin typeface="Arial" pitchFamily="-108" charset="0"/>
        <a:ea typeface="ＭＳ Ｐゴシック" pitchFamily="-108" charset="-128"/>
        <a:cs typeface="ＭＳ Ｐゴシック" pitchFamily="-108" charset="-128"/>
      </a:defRPr>
    </a:lvl2pPr>
    <a:lvl3pPr marL="914400" algn="ctr" rtl="0" eaLnBrk="0" fontAlgn="base" hangingPunct="0">
      <a:lnSpc>
        <a:spcPct val="80000"/>
      </a:lnSpc>
      <a:spcBef>
        <a:spcPct val="0"/>
      </a:spcBef>
      <a:spcAft>
        <a:spcPct val="0"/>
      </a:spcAft>
      <a:buClr>
        <a:srgbClr val="000000"/>
      </a:buClr>
      <a:buSzPct val="100000"/>
      <a:buFont typeface="Times New Roman" pitchFamily="-108" charset="0"/>
      <a:buChar char="•"/>
      <a:defRPr sz="2400" kern="1200">
        <a:solidFill>
          <a:srgbClr val="000000"/>
        </a:solidFill>
        <a:latin typeface="Arial" pitchFamily="-108" charset="0"/>
        <a:ea typeface="ＭＳ Ｐゴシック" pitchFamily="-108" charset="-128"/>
        <a:cs typeface="ＭＳ Ｐゴシック" pitchFamily="-108" charset="-128"/>
      </a:defRPr>
    </a:lvl3pPr>
    <a:lvl4pPr marL="1371600" algn="ctr" rtl="0" eaLnBrk="0" fontAlgn="base" hangingPunct="0">
      <a:lnSpc>
        <a:spcPct val="80000"/>
      </a:lnSpc>
      <a:spcBef>
        <a:spcPct val="0"/>
      </a:spcBef>
      <a:spcAft>
        <a:spcPct val="0"/>
      </a:spcAft>
      <a:buClr>
        <a:srgbClr val="000000"/>
      </a:buClr>
      <a:buSzPct val="100000"/>
      <a:buFont typeface="Times New Roman" pitchFamily="-108" charset="0"/>
      <a:buChar char="•"/>
      <a:defRPr sz="2400" kern="1200">
        <a:solidFill>
          <a:srgbClr val="000000"/>
        </a:solidFill>
        <a:latin typeface="Arial" pitchFamily="-108" charset="0"/>
        <a:ea typeface="ＭＳ Ｐゴシック" pitchFamily="-108" charset="-128"/>
        <a:cs typeface="ＭＳ Ｐゴシック" pitchFamily="-108" charset="-128"/>
      </a:defRPr>
    </a:lvl4pPr>
    <a:lvl5pPr marL="1828800" algn="ctr" rtl="0" eaLnBrk="0" fontAlgn="base" hangingPunct="0">
      <a:lnSpc>
        <a:spcPct val="80000"/>
      </a:lnSpc>
      <a:spcBef>
        <a:spcPct val="0"/>
      </a:spcBef>
      <a:spcAft>
        <a:spcPct val="0"/>
      </a:spcAft>
      <a:buClr>
        <a:srgbClr val="000000"/>
      </a:buClr>
      <a:buSzPct val="100000"/>
      <a:buFont typeface="Times New Roman" pitchFamily="-108" charset="0"/>
      <a:buChar char="•"/>
      <a:defRPr sz="2400" kern="1200">
        <a:solidFill>
          <a:srgbClr val="000000"/>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sz="2400" kern="1200">
        <a:solidFill>
          <a:srgbClr val="000000"/>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sz="2400" kern="1200">
        <a:solidFill>
          <a:srgbClr val="000000"/>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sz="2400" kern="1200">
        <a:solidFill>
          <a:srgbClr val="000000"/>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sz="2400" kern="1200">
        <a:solidFill>
          <a:srgbClr val="000000"/>
        </a:solidFill>
        <a:latin typeface="Arial" pitchFamily="-108" charset="0"/>
        <a:ea typeface="ＭＳ Ｐゴシック" pitchFamily="-108" charset="-128"/>
        <a:cs typeface="ＭＳ Ｐゴシック" pitchFamily="-108"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9900"/>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464" y="-80"/>
      </p:cViewPr>
      <p:guideLst>
        <p:guide orient="horz" pos="2160"/>
        <p:guide pos="2880"/>
      </p:guideLst>
    </p:cSldViewPr>
  </p:slideViewPr>
  <p:outlineViewPr>
    <p:cViewPr varScale="1">
      <p:scale>
        <a:sx n="170" d="200"/>
        <a:sy n="170" d="200"/>
      </p:scale>
      <p:origin x="0" y="1944"/>
    </p:cViewPr>
    <p:sldLst>
      <p:sld r:id="rId1" collapse="1"/>
    </p:sldLst>
  </p:outlineViewPr>
  <p:notesTextViewPr>
    <p:cViewPr>
      <p:scale>
        <a:sx n="100" d="100"/>
        <a:sy n="100" d="100"/>
      </p:scale>
      <p:origin x="0" y="0"/>
    </p:cViewPr>
  </p:notesTextViewPr>
  <p:sorterViewPr>
    <p:cViewPr>
      <p:scale>
        <a:sx n="50" d="100"/>
        <a:sy n="50" d="100"/>
      </p:scale>
      <p:origin x="0" y="516"/>
    </p:cViewPr>
  </p:sorterViewPr>
  <p:notesViewPr>
    <p:cSldViewPr>
      <p:cViewPr varScale="1">
        <p:scale>
          <a:sx n="63" d="100"/>
          <a:sy n="63" d="100"/>
        </p:scale>
        <p:origin x="-1565" y="-48"/>
      </p:cViewPr>
      <p:guideLst>
        <p:guide orient="horz" pos="2966"/>
        <p:guide pos="20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97675" cy="9874250"/>
          </a:xfrm>
          <a:prstGeom prst="roundRect">
            <a:avLst>
              <a:gd name="adj" fmla="val 19"/>
            </a:avLst>
          </a:prstGeom>
          <a:solidFill>
            <a:srgbClr val="FFFFFF"/>
          </a:solidFill>
          <a:ln w="9525">
            <a:noFill/>
            <a:round/>
            <a:headEnd/>
            <a:tailEnd/>
          </a:ln>
        </p:spPr>
        <p:txBody>
          <a:bodyPr wrap="none" anchor="ctr"/>
          <a:lstStyle/>
          <a:p>
            <a:pPr>
              <a:buFont typeface="Times New Roman" pitchFamily="18" charset="0"/>
              <a:buChar char="•"/>
              <a:defRPr/>
            </a:pPr>
            <a:endParaRPr lang="en-US">
              <a:latin typeface="Arial" pitchFamily="34" charset="0"/>
              <a:ea typeface="ＭＳ Ｐゴシック" pitchFamily="-109" charset="-128"/>
              <a:cs typeface="+mn-cs"/>
            </a:endParaRPr>
          </a:p>
        </p:txBody>
      </p:sp>
      <p:sp>
        <p:nvSpPr>
          <p:cNvPr id="13315" name="Rectangle 2"/>
          <p:cNvSpPr>
            <a:spLocks noGrp="1" noRot="1" noChangeAspect="1" noChangeArrowheads="1" noTextEdit="1"/>
          </p:cNvSpPr>
          <p:nvPr>
            <p:ph type="sldImg"/>
          </p:nvPr>
        </p:nvSpPr>
        <p:spPr bwMode="auto">
          <a:xfrm>
            <a:off x="931863" y="741363"/>
            <a:ext cx="4935537" cy="3702050"/>
          </a:xfrm>
          <a:prstGeom prst="rect">
            <a:avLst/>
          </a:prstGeom>
          <a:solidFill>
            <a:srgbClr val="FFFFFF"/>
          </a:solidFill>
          <a:ln w="9525">
            <a:solidFill>
              <a:srgbClr val="000000"/>
            </a:solidFill>
            <a:miter lim="800000"/>
            <a:headEnd/>
            <a:tailEnd/>
          </a:ln>
        </p:spPr>
      </p:sp>
      <p:sp>
        <p:nvSpPr>
          <p:cNvPr id="2051" name="Rectangle 3"/>
          <p:cNvSpPr txBox="1">
            <a:spLocks noGrp="1" noChangeArrowheads="1"/>
          </p:cNvSpPr>
          <p:nvPr>
            <p:ph type="body" idx="1"/>
          </p:nvPr>
        </p:nvSpPr>
        <p:spPr bwMode="auto">
          <a:xfrm>
            <a:off x="906463" y="4691063"/>
            <a:ext cx="4984750" cy="4441825"/>
          </a:xfrm>
          <a:prstGeom prst="rect">
            <a:avLst/>
          </a:prstGeom>
          <a:noFill/>
          <a:ln w="9525">
            <a:noFill/>
            <a:miter lim="800000"/>
            <a:headEnd/>
            <a:tailEnd/>
          </a:ln>
        </p:spPr>
        <p:txBody>
          <a:bodyPr vert="horz" wrap="square" lIns="96480" tIns="48240" rIns="96480" bIns="4824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73442144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8" charset="0"/>
        <a:ea typeface="ＭＳ Ｐゴシック" charset="-128"/>
        <a:cs typeface="ＭＳ Ｐゴシック" charset="-128"/>
      </a:defRPr>
    </a:lvl1pPr>
    <a:lvl2pPr marL="37931725" indent="-37474525" algn="l" defTabSz="449263" rtl="0" eaLnBrk="0" fontAlgn="base" hangingPunct="0">
      <a:spcBef>
        <a:spcPct val="30000"/>
      </a:spcBef>
      <a:spcAft>
        <a:spcPct val="0"/>
      </a:spcAft>
      <a:buClr>
        <a:srgbClr val="000000"/>
      </a:buClr>
      <a:buSzPct val="100000"/>
      <a:buFont typeface="Times New Roman" pitchFamily="-108" charset="0"/>
      <a:defRPr sz="1200" kern="1200">
        <a:solidFill>
          <a:srgbClr val="000000"/>
        </a:solidFill>
        <a:latin typeface="Times New Roman" pitchFamily="18"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solidFill>
                <a:srgbClr val="FFFFFF"/>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pPr algn="ctr" eaLnBrk="0" hangingPunct="0">
              <a:lnSpc>
                <a:spcPct val="80000"/>
              </a:lnSpc>
              <a:buClr>
                <a:srgbClr val="000000"/>
              </a:buClr>
              <a:buSzPct val="100000"/>
              <a:buFont typeface="Times New Roman" pitchFamily="29" charset="0"/>
              <a:buChar char="•"/>
            </a:pPr>
            <a:fld id="{31028D5E-A0D2-F344-81A1-275803499646}" type="slidenum">
              <a:rPr lang="en-US"/>
              <a:pPr algn="ctr" eaLnBrk="0" hangingPunct="0">
                <a:lnSpc>
                  <a:spcPct val="80000"/>
                </a:lnSpc>
                <a:buClr>
                  <a:srgbClr val="000000"/>
                </a:buClr>
                <a:buSzPct val="100000"/>
                <a:buFont typeface="Times New Roman" pitchFamily="29" charset="0"/>
                <a:buChar char="•"/>
              </a:pPr>
              <a:t>12</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txBox="1">
            <a:spLocks noGrp="1" noChangeArrowheads="1"/>
          </p:cNvSpPr>
          <p:nvPr>
            <p:ph type="body" idx="1"/>
          </p:nvPr>
        </p:nvSpPr>
        <p:spPr>
          <a:noFill/>
          <a:ln/>
        </p:spPr>
        <p:txBody>
          <a:bodyPr/>
          <a:lstStyle/>
          <a:p>
            <a:pPr eaLnBrk="1" hangingPunct="1"/>
            <a:endParaRPr lang="fr-FR">
              <a:latin typeface="Arial" pitchFamily="29"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fld id="{F7545542-5983-D341-8CFE-80FC064C5E9F}" type="slidenum">
              <a:rPr lang="it-IT"/>
              <a:pPr/>
              <a:t>13</a:t>
            </a:fld>
            <a:endParaRPr lang="it-IT"/>
          </a:p>
        </p:txBody>
      </p:sp>
      <p:sp>
        <p:nvSpPr>
          <p:cNvPr id="34819" name="Rectangle 2"/>
          <p:cNvSpPr>
            <a:spLocks noGrp="1" noRot="1" noChangeAspect="1" noChangeArrowheads="1" noTextEdit="1"/>
          </p:cNvSpPr>
          <p:nvPr>
            <p:ph type="sldImg"/>
          </p:nvPr>
        </p:nvSpPr>
        <p:spPr>
          <a:ln/>
        </p:spPr>
      </p:sp>
      <p:sp>
        <p:nvSpPr>
          <p:cNvPr id="34820" name="Rectangle 3"/>
          <p:cNvSpPr txBox="1">
            <a:spLocks noGrp="1" noChangeArrowheads="1"/>
          </p:cNvSpPr>
          <p:nvPr>
            <p:ph type="body" idx="1"/>
          </p:nvPr>
        </p:nvSpPr>
        <p:spPr>
          <a:noFill/>
          <a:ln/>
        </p:spPr>
        <p:txBody>
          <a:bodyPr/>
          <a:lstStyle/>
          <a:p>
            <a:endParaRPr lang="it-IT">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Text Box 3"/>
          <p:cNvSpPr txBox="1">
            <a:spLocks noGrp="1" noChangeArrowheads="1"/>
          </p:cNvSpPr>
          <p:nvPr>
            <p:ph type="body" idx="1"/>
          </p:nvPr>
        </p:nvSpPr>
        <p:spPr>
          <a:xfrm>
            <a:off x="906463" y="4691063"/>
            <a:ext cx="4984750" cy="4443412"/>
          </a:xfrm>
          <a:noFill/>
          <a:ln/>
        </p:spPr>
        <p:txBody>
          <a:bodyPr/>
          <a:lstStyle/>
          <a:p>
            <a:pPr defTabSz="914400"/>
            <a:endParaRPr lang="it-IT">
              <a:latin typeface="Times New Roman" pitchFamily="29"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923925" y="742950"/>
            <a:ext cx="4951413" cy="3713163"/>
          </a:xfrm>
          <a:noFill/>
          <a:ln/>
        </p:spPr>
      </p:sp>
      <p:sp>
        <p:nvSpPr>
          <p:cNvPr id="162819" name="Rectangle 3"/>
          <p:cNvSpPr>
            <a:spLocks noGrp="1" noChangeArrowheads="1"/>
          </p:cNvSpPr>
          <p:nvPr>
            <p:ph type="body" idx="1"/>
          </p:nvPr>
        </p:nvSpPr>
        <p:spPr>
          <a:xfrm>
            <a:off x="896938" y="4703763"/>
            <a:ext cx="5003800" cy="4456112"/>
          </a:xfrm>
          <a:noFill/>
          <a:ln/>
        </p:spPr>
        <p:txBody>
          <a:bodyPr/>
          <a:lstStyle/>
          <a:p>
            <a:pPr defTabSz="914400"/>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50443" y="9378824"/>
            <a:ext cx="2945659" cy="493713"/>
          </a:xfrm>
          <a:prstGeom prst="rect">
            <a:avLst/>
          </a:prstGeom>
          <a:noFill/>
        </p:spPr>
        <p:txBody>
          <a:bodyPr/>
          <a:lstStyle/>
          <a:p>
            <a:fld id="{22DF43BC-E082-FF4C-84BA-1A3457A3AC94}" type="slidenum">
              <a:rPr lang="en-US">
                <a:latin typeface="Arial" pitchFamily="-108" charset="0"/>
                <a:ea typeface="ＭＳ Ｐゴシック" pitchFamily="-108" charset="-128"/>
                <a:cs typeface="ＭＳ Ｐゴシック" pitchFamily="-108" charset="-128"/>
              </a:rPr>
              <a:pPr/>
              <a:t>26</a:t>
            </a:fld>
            <a:endParaRPr lang="en-US">
              <a:latin typeface="Arial" pitchFamily="-108" charset="0"/>
              <a:ea typeface="ＭＳ Ｐゴシック" pitchFamily="-108" charset="-128"/>
              <a:cs typeface="ＭＳ Ｐゴシック" pitchFamily="-108" charset="-128"/>
            </a:endParaRPr>
          </a:p>
        </p:txBody>
      </p:sp>
      <p:sp>
        <p:nvSpPr>
          <p:cNvPr id="57347" name="Rectangle 2"/>
          <p:cNvSpPr>
            <a:spLocks noGrp="1" noRot="1" noChangeAspect="1" noChangeArrowheads="1"/>
          </p:cNvSpPr>
          <p:nvPr>
            <p:ph type="sldImg"/>
          </p:nvPr>
        </p:nvSpPr>
        <p:spPr>
          <a:xfrm>
            <a:off x="939800" y="747713"/>
            <a:ext cx="4919663" cy="3690937"/>
          </a:xfrm>
          <a:solidFill>
            <a:srgbClr val="FFFFFF"/>
          </a:solidFill>
          <a:ln/>
        </p:spPr>
      </p:sp>
      <p:sp>
        <p:nvSpPr>
          <p:cNvPr id="57348" name="Rectangle 3"/>
          <p:cNvSpPr>
            <a:spLocks noGrp="1" noChangeArrowheads="1"/>
          </p:cNvSpPr>
          <p:nvPr>
            <p:ph type="body" idx="1"/>
          </p:nvPr>
        </p:nvSpPr>
        <p:spPr>
          <a:xfrm>
            <a:off x="906357" y="4688556"/>
            <a:ext cx="4984962" cy="4445126"/>
          </a:xfrm>
          <a:solidFill>
            <a:srgbClr val="FFFFFF"/>
          </a:solidFill>
          <a:ln>
            <a:solidFill>
              <a:srgbClr val="000000"/>
            </a:solidFill>
          </a:ln>
        </p:spPr>
        <p:txBody>
          <a:bodyPr lIns="86493" tIns="43247" rIns="86493" bIns="43247"/>
          <a:lstStyle/>
          <a:p>
            <a:pPr eaLnBrk="1" hangingPunct="1"/>
            <a:endParaRPr lang="it-I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3850443" y="9378824"/>
            <a:ext cx="2945659" cy="493713"/>
          </a:xfrm>
          <a:prstGeom prst="rect">
            <a:avLst/>
          </a:prstGeom>
          <a:noFill/>
        </p:spPr>
        <p:txBody>
          <a:bodyPr/>
          <a:lstStyle/>
          <a:p>
            <a:fld id="{32D4434F-16B9-2C44-A43F-87BBC4CB7BFB}" type="slidenum">
              <a:rPr lang="en-US">
                <a:latin typeface="Arial" pitchFamily="-108" charset="0"/>
                <a:ea typeface="ＭＳ Ｐゴシック" pitchFamily="-108" charset="-128"/>
                <a:cs typeface="ＭＳ Ｐゴシック" pitchFamily="-108" charset="-128"/>
              </a:rPr>
              <a:pPr/>
              <a:t>27</a:t>
            </a:fld>
            <a:endParaRPr lang="en-US">
              <a:latin typeface="Arial" pitchFamily="-108" charset="0"/>
              <a:ea typeface="ＭＳ Ｐゴシック" pitchFamily="-108" charset="-128"/>
              <a:cs typeface="ＭＳ Ｐゴシック" pitchFamily="-108" charset="-128"/>
            </a:endParaRPr>
          </a:p>
        </p:txBody>
      </p:sp>
      <p:sp>
        <p:nvSpPr>
          <p:cNvPr id="47107" name="Rectangle 2"/>
          <p:cNvSpPr>
            <a:spLocks noGrp="1" noRot="1" noChangeAspect="1" noChangeArrowheads="1"/>
          </p:cNvSpPr>
          <p:nvPr>
            <p:ph type="sldImg"/>
          </p:nvPr>
        </p:nvSpPr>
        <p:spPr>
          <a:xfrm>
            <a:off x="939800" y="747713"/>
            <a:ext cx="4919663" cy="3690937"/>
          </a:xfrm>
          <a:solidFill>
            <a:srgbClr val="FFFFFF"/>
          </a:solidFill>
          <a:ln/>
        </p:spPr>
      </p:sp>
      <p:sp>
        <p:nvSpPr>
          <p:cNvPr id="47108" name="Rectangle 3"/>
          <p:cNvSpPr>
            <a:spLocks noGrp="1" noChangeArrowheads="1"/>
          </p:cNvSpPr>
          <p:nvPr>
            <p:ph type="body" idx="1"/>
          </p:nvPr>
        </p:nvSpPr>
        <p:spPr>
          <a:xfrm>
            <a:off x="906357" y="4688556"/>
            <a:ext cx="4984962" cy="4445126"/>
          </a:xfrm>
          <a:solidFill>
            <a:srgbClr val="FFFFFF"/>
          </a:solidFill>
          <a:ln>
            <a:solidFill>
              <a:srgbClr val="000000"/>
            </a:solidFill>
          </a:ln>
        </p:spPr>
        <p:txBody>
          <a:bodyPr lIns="86493" tIns="43247" rIns="86493" bIns="43247"/>
          <a:lstStyle/>
          <a:p>
            <a:pPr eaLnBrk="1" hangingPunct="1"/>
            <a:endParaRPr lang="it-I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50443" y="9378824"/>
            <a:ext cx="2945659" cy="493713"/>
          </a:xfrm>
          <a:prstGeom prst="rect">
            <a:avLst/>
          </a:prstGeom>
          <a:noFill/>
        </p:spPr>
        <p:txBody>
          <a:bodyPr/>
          <a:lstStyle/>
          <a:p>
            <a:fld id="{3186ED8D-2A3E-CF46-98EC-079FBCBA701C}" type="slidenum">
              <a:rPr lang="en-US">
                <a:latin typeface="Arial" pitchFamily="-108" charset="0"/>
                <a:ea typeface="ＭＳ Ｐゴシック" pitchFamily="-108" charset="-128"/>
                <a:cs typeface="ＭＳ Ｐゴシック" pitchFamily="-108" charset="-128"/>
              </a:rPr>
              <a:pPr/>
              <a:t>28</a:t>
            </a:fld>
            <a:endParaRPr lang="en-US">
              <a:latin typeface="Arial" pitchFamily="-108" charset="0"/>
              <a:ea typeface="ＭＳ Ｐゴシック" pitchFamily="-108" charset="-128"/>
              <a:cs typeface="ＭＳ Ｐゴシック" pitchFamily="-108" charset="-128"/>
            </a:endParaRPr>
          </a:p>
        </p:txBody>
      </p:sp>
      <p:sp>
        <p:nvSpPr>
          <p:cNvPr id="61443" name="Rectangle 1026"/>
          <p:cNvSpPr>
            <a:spLocks noGrp="1" noRot="1" noChangeAspect="1" noChangeArrowheads="1"/>
          </p:cNvSpPr>
          <p:nvPr>
            <p:ph type="sldImg"/>
          </p:nvPr>
        </p:nvSpPr>
        <p:spPr>
          <a:xfrm>
            <a:off x="939800" y="747713"/>
            <a:ext cx="4919663" cy="3690937"/>
          </a:xfrm>
          <a:solidFill>
            <a:srgbClr val="FFFFFF"/>
          </a:solidFill>
          <a:ln/>
        </p:spPr>
      </p:sp>
      <p:sp>
        <p:nvSpPr>
          <p:cNvPr id="61444" name="Rectangle 1027"/>
          <p:cNvSpPr>
            <a:spLocks noGrp="1" noChangeArrowheads="1"/>
          </p:cNvSpPr>
          <p:nvPr>
            <p:ph type="body" idx="1"/>
          </p:nvPr>
        </p:nvSpPr>
        <p:spPr>
          <a:xfrm>
            <a:off x="906357" y="4688556"/>
            <a:ext cx="4984962" cy="4445126"/>
          </a:xfrm>
          <a:solidFill>
            <a:srgbClr val="FFFFFF"/>
          </a:solidFill>
          <a:ln>
            <a:solidFill>
              <a:srgbClr val="000000"/>
            </a:solidFill>
          </a:ln>
        </p:spPr>
        <p:txBody>
          <a:bodyPr lIns="86493" tIns="43247" rIns="86493" bIns="43247"/>
          <a:lstStyle/>
          <a:p>
            <a:pPr eaLnBrk="1" hangingPunct="1"/>
            <a:endParaRPr lang="it-I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Text Box 3"/>
          <p:cNvSpPr txBox="1">
            <a:spLocks noGrp="1" noChangeArrowheads="1"/>
          </p:cNvSpPr>
          <p:nvPr>
            <p:ph type="body" idx="1"/>
          </p:nvPr>
        </p:nvSpPr>
        <p:spPr>
          <a:noFill/>
          <a:ln/>
        </p:spPr>
        <p:txBody>
          <a:bodyPr/>
          <a:lstStyle/>
          <a:p>
            <a:endParaRPr lang="en-US">
              <a:latin typeface="Times New Roman" pitchFamily="29"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Text Box 3"/>
          <p:cNvSpPr txBox="1">
            <a:spLocks noGrp="1" noChangeArrowheads="1"/>
          </p:cNvSpPr>
          <p:nvPr>
            <p:ph type="body" idx="1"/>
          </p:nvPr>
        </p:nvSpPr>
        <p:spPr>
          <a:noFill/>
          <a:ln/>
        </p:spPr>
        <p:txBody>
          <a:bodyPr/>
          <a:lstStyle/>
          <a:p>
            <a:endParaRPr lang="en-US">
              <a:latin typeface="Times New Roman" pitchFamily="29"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fld id="{2733954C-C6D8-5F4F-A3E0-396DDC98358D}" type="slidenum">
              <a:rPr lang="en-GB"/>
              <a:pPr/>
              <a:t>32</a:t>
            </a:fld>
            <a:endParaRPr lang="en-GB"/>
          </a:p>
        </p:txBody>
      </p:sp>
      <p:sp>
        <p:nvSpPr>
          <p:cNvPr id="41987" name="Text Box 2"/>
          <p:cNvSpPr txBox="1">
            <a:spLocks noChangeArrowheads="1"/>
          </p:cNvSpPr>
          <p:nvPr/>
        </p:nvSpPr>
        <p:spPr bwMode="auto">
          <a:xfrm>
            <a:off x="2124075" y="750888"/>
            <a:ext cx="2549525" cy="3702050"/>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it-IT"/>
          </a:p>
        </p:txBody>
      </p:sp>
      <p:sp>
        <p:nvSpPr>
          <p:cNvPr id="41988" name="Text Box 3"/>
          <p:cNvSpPr txBox="1">
            <a:spLocks noGrp="1" noChangeArrowheads="1"/>
          </p:cNvSpPr>
          <p:nvPr>
            <p:ph type="body"/>
          </p:nvPr>
        </p:nvSpPr>
        <p:spPr>
          <a:xfrm>
            <a:off x="679450" y="4691063"/>
            <a:ext cx="5437188" cy="4443412"/>
          </a:xfrm>
          <a:noFill/>
          <a:ln/>
        </p:spPr>
        <p:txBody>
          <a:bodyPr wrap="none" anchor="ctr"/>
          <a:lstStyle/>
          <a:p>
            <a:pPr eaLnBrk="1" hangingPunct="1"/>
            <a:endParaRPr lang="it-IT">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fld id="{1A2A4A0A-A3F6-EC44-8039-348583BA8324}" type="slidenum">
              <a:rPr lang="en-US"/>
              <a:pPr/>
              <a:t>2</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txBox="1">
            <a:spLocks noGrp="1" noChangeArrowheads="1"/>
          </p:cNvSpPr>
          <p:nvPr>
            <p:ph type="body" idx="1"/>
          </p:nvPr>
        </p:nvSpPr>
        <p:spPr>
          <a:noFill/>
          <a:ln/>
        </p:spPr>
        <p:txBody>
          <a:bodyPr/>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Text Box 3"/>
          <p:cNvSpPr txBox="1">
            <a:spLocks noGrp="1" noChangeArrowheads="1"/>
          </p:cNvSpPr>
          <p:nvPr>
            <p:ph type="body" idx="1"/>
          </p:nvPr>
        </p:nvSpPr>
        <p:spPr>
          <a:xfrm>
            <a:off x="906463" y="4691063"/>
            <a:ext cx="4984750" cy="4443412"/>
          </a:xfrm>
          <a:noFill/>
          <a:ln/>
        </p:spPr>
        <p:txBody>
          <a:bodyPr/>
          <a:lstStyle/>
          <a:p>
            <a:pPr defTabSz="914400"/>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fld id="{D5C0FD28-DD7F-AA47-A277-1429887AB9D9}" type="slidenum">
              <a:rPr lang="en-US"/>
              <a:pPr/>
              <a:t>4</a:t>
            </a:fld>
            <a:endParaRPr lang="en-US"/>
          </a:p>
        </p:txBody>
      </p:sp>
      <p:sp>
        <p:nvSpPr>
          <p:cNvPr id="37891" name="Rectangle 7"/>
          <p:cNvSpPr txBox="1">
            <a:spLocks noGrp="1" noChangeArrowheads="1"/>
          </p:cNvSpPr>
          <p:nvPr/>
        </p:nvSpPr>
        <p:spPr bwMode="auto">
          <a:xfrm>
            <a:off x="3851275" y="9380538"/>
            <a:ext cx="2944813" cy="490537"/>
          </a:xfrm>
          <a:prstGeom prst="rect">
            <a:avLst/>
          </a:prstGeom>
          <a:noFill/>
          <a:ln w="9525">
            <a:noFill/>
            <a:round/>
            <a:headEnd/>
            <a:tailEnd/>
          </a:ln>
        </p:spPr>
        <p:txBody>
          <a:bodyPr lIns="91345" tIns="45821" rIns="91345" bIns="45821" anchor="b">
            <a:prstTxWarp prst="textNoShape">
              <a:avLst/>
            </a:prstTxWarp>
          </a:bodyPr>
          <a:lstStyle/>
          <a:p>
            <a:pPr algn="r" defTabSz="377825" eaLnBrk="1" hangingPunct="1">
              <a:buFont typeface="Times New Roman" pitchFamily="-108" charset="0"/>
              <a:buNone/>
              <a:tabLst>
                <a:tab pos="0" algn="l"/>
                <a:tab pos="755650" algn="l"/>
                <a:tab pos="1511300" algn="l"/>
                <a:tab pos="2266950" algn="l"/>
                <a:tab pos="3022600" algn="l"/>
                <a:tab pos="3778250" algn="l"/>
                <a:tab pos="4533900" algn="l"/>
                <a:tab pos="5289550" algn="l"/>
                <a:tab pos="6046788" algn="l"/>
                <a:tab pos="6802438" algn="l"/>
                <a:tab pos="7558088" algn="l"/>
                <a:tab pos="8313738" algn="l"/>
              </a:tabLst>
            </a:pPr>
            <a:fld id="{F1D4F012-6E51-0442-AB81-236018479604}" type="slidenum">
              <a:rPr lang="en-US" sz="1100">
                <a:latin typeface="Gulim" pitchFamily="34" charset="-127"/>
                <a:ea typeface="Gulim" pitchFamily="34" charset="-127"/>
                <a:cs typeface="Gulim" pitchFamily="34" charset="-127"/>
              </a:rPr>
              <a:pPr algn="r" defTabSz="377825" eaLnBrk="1" hangingPunct="1">
                <a:buFont typeface="Times New Roman" pitchFamily="-108" charset="0"/>
                <a:buNone/>
                <a:tabLst>
                  <a:tab pos="0" algn="l"/>
                  <a:tab pos="755650" algn="l"/>
                  <a:tab pos="1511300" algn="l"/>
                  <a:tab pos="2266950" algn="l"/>
                  <a:tab pos="3022600" algn="l"/>
                  <a:tab pos="3778250" algn="l"/>
                  <a:tab pos="4533900" algn="l"/>
                  <a:tab pos="5289550" algn="l"/>
                  <a:tab pos="6046788" algn="l"/>
                  <a:tab pos="6802438" algn="l"/>
                  <a:tab pos="7558088" algn="l"/>
                  <a:tab pos="8313738" algn="l"/>
                </a:tabLst>
              </a:pPr>
              <a:t>4</a:t>
            </a:fld>
            <a:endParaRPr lang="en-US" sz="1100">
              <a:latin typeface="Gulim" pitchFamily="34" charset="-127"/>
              <a:ea typeface="Gulim" pitchFamily="34" charset="-127"/>
              <a:cs typeface="Gulim" pitchFamily="34" charset="-127"/>
            </a:endParaRPr>
          </a:p>
        </p:txBody>
      </p:sp>
      <p:sp>
        <p:nvSpPr>
          <p:cNvPr id="37892" name="Text Box 1"/>
          <p:cNvSpPr txBox="1">
            <a:spLocks noChangeArrowheads="1"/>
          </p:cNvSpPr>
          <p:nvPr/>
        </p:nvSpPr>
        <p:spPr bwMode="auto">
          <a:xfrm>
            <a:off x="957263" y="741363"/>
            <a:ext cx="4886325" cy="3700462"/>
          </a:xfrm>
          <a:prstGeom prst="rect">
            <a:avLst/>
          </a:prstGeom>
          <a:solidFill>
            <a:srgbClr val="FFFFFF"/>
          </a:solidFill>
          <a:ln w="9525">
            <a:solidFill>
              <a:srgbClr val="000000"/>
            </a:solidFill>
            <a:miter lim="800000"/>
            <a:headEnd/>
            <a:tailEnd/>
          </a:ln>
        </p:spPr>
        <p:txBody>
          <a:bodyPr wrap="none" lIns="75575" tIns="37788" rIns="75575" bIns="37788" anchor="ctr">
            <a:prstTxWarp prst="textNoShape">
              <a:avLst/>
            </a:prstTxWarp>
          </a:bodyPr>
          <a:lstStyle/>
          <a:p>
            <a:pPr defTabSz="377825" eaLnBrk="1" hangingPunct="1">
              <a:buFont typeface="Times New Roman" pitchFamily="-108" charset="0"/>
              <a:buNone/>
            </a:pPr>
            <a:endParaRPr lang="it-IT" sz="1500">
              <a:solidFill>
                <a:schemeClr val="bg1"/>
              </a:solidFill>
              <a:latin typeface="Gulim" pitchFamily="34" charset="-127"/>
            </a:endParaRPr>
          </a:p>
        </p:txBody>
      </p:sp>
      <p:sp>
        <p:nvSpPr>
          <p:cNvPr id="37893" name="Text Box 2"/>
          <p:cNvSpPr txBox="1">
            <a:spLocks noGrp="1" noChangeArrowheads="1"/>
          </p:cNvSpPr>
          <p:nvPr>
            <p:ph type="body"/>
          </p:nvPr>
        </p:nvSpPr>
        <p:spPr>
          <a:xfrm>
            <a:off x="679450" y="4687888"/>
            <a:ext cx="5440363" cy="4541837"/>
          </a:xfrm>
          <a:noFill/>
          <a:ln>
            <a:solidFill>
              <a:srgbClr val="000000"/>
            </a:solidFill>
          </a:ln>
        </p:spPr>
        <p:txBody>
          <a:bodyPr wrap="none" lIns="91345" tIns="45821" rIns="91345" bIns="45821" anchor="ctr"/>
          <a:lstStyle/>
          <a:p>
            <a:endParaRPr lang="it-IT">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fld id="{18D28ED6-1E61-E948-BF24-33EE6525A2A8}" type="slidenum">
              <a:rPr lang="en-US"/>
              <a:pPr/>
              <a:t>5</a:t>
            </a:fld>
            <a:endParaRPr lang="en-US"/>
          </a:p>
        </p:txBody>
      </p:sp>
      <p:sp>
        <p:nvSpPr>
          <p:cNvPr id="23555" name="Rectangle 2"/>
          <p:cNvSpPr>
            <a:spLocks noGrp="1" noRot="1" noChangeAspect="1" noChangeArrowheads="1"/>
          </p:cNvSpPr>
          <p:nvPr>
            <p:ph type="sldImg"/>
          </p:nvPr>
        </p:nvSpPr>
        <p:spPr>
          <a:xfrm>
            <a:off x="939800" y="747713"/>
            <a:ext cx="4919663" cy="3690937"/>
          </a:xfrm>
          <a:ln/>
        </p:spPr>
      </p:sp>
      <p:sp>
        <p:nvSpPr>
          <p:cNvPr id="23556" name="Rectangle 3"/>
          <p:cNvSpPr txBox="1">
            <a:spLocks noGrp="1" noChangeArrowheads="1"/>
          </p:cNvSpPr>
          <p:nvPr>
            <p:ph type="body" idx="1"/>
          </p:nvPr>
        </p:nvSpPr>
        <p:spPr>
          <a:xfrm>
            <a:off x="906463" y="4687888"/>
            <a:ext cx="4984750" cy="4446587"/>
          </a:xfrm>
          <a:solidFill>
            <a:srgbClr val="FFFFFF"/>
          </a:solidFill>
          <a:ln>
            <a:solidFill>
              <a:srgbClr val="000000"/>
            </a:solidFill>
          </a:ln>
        </p:spPr>
        <p:txBody>
          <a:bodyPr lIns="86493" tIns="43247" rIns="86493" bIns="43247"/>
          <a:lstStyle/>
          <a:p>
            <a:pPr eaLnBrk="1" hangingPunct="1"/>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a:prstTxWarp prst="textNoShape">
              <a:avLst/>
            </a:prstTxWarp>
          </a:bodyPr>
          <a:lstStyle/>
          <a:p>
            <a:fld id="{8D118DA9-1AE4-1E42-8D39-85E5AC1FD88A}" type="slidenum">
              <a:rPr lang="en-US"/>
              <a:pPr/>
              <a:t>6</a:t>
            </a:fld>
            <a:endParaRPr lang="en-US"/>
          </a:p>
        </p:txBody>
      </p:sp>
      <p:sp>
        <p:nvSpPr>
          <p:cNvPr id="25603" name="Rectangle 7"/>
          <p:cNvSpPr txBox="1">
            <a:spLocks noGrp="1" noChangeArrowheads="1"/>
          </p:cNvSpPr>
          <p:nvPr/>
        </p:nvSpPr>
        <p:spPr bwMode="auto">
          <a:xfrm>
            <a:off x="3851275" y="9380538"/>
            <a:ext cx="2944813" cy="490537"/>
          </a:xfrm>
          <a:prstGeom prst="rect">
            <a:avLst/>
          </a:prstGeom>
          <a:noFill/>
          <a:ln w="9525">
            <a:noFill/>
            <a:round/>
            <a:headEnd/>
            <a:tailEnd/>
          </a:ln>
        </p:spPr>
        <p:txBody>
          <a:bodyPr lIns="91345" tIns="45821" rIns="91345" bIns="45821" anchor="b">
            <a:prstTxWarp prst="textNoShape">
              <a:avLst/>
            </a:prstTxWarp>
          </a:bodyPr>
          <a:lstStyle/>
          <a:p>
            <a:pPr algn="r" defTabSz="377825" eaLnBrk="1" hangingPunct="1">
              <a:buFont typeface="Times New Roman" pitchFamily="-108" charset="0"/>
              <a:buNone/>
              <a:tabLst>
                <a:tab pos="0" algn="l"/>
                <a:tab pos="755650" algn="l"/>
                <a:tab pos="1511300" algn="l"/>
                <a:tab pos="2266950" algn="l"/>
                <a:tab pos="3022600" algn="l"/>
                <a:tab pos="3778250" algn="l"/>
                <a:tab pos="4533900" algn="l"/>
                <a:tab pos="5289550" algn="l"/>
                <a:tab pos="6046788" algn="l"/>
                <a:tab pos="6802438" algn="l"/>
                <a:tab pos="7558088" algn="l"/>
                <a:tab pos="8313738" algn="l"/>
              </a:tabLst>
            </a:pPr>
            <a:fld id="{88042C52-CB06-B945-9BF5-3EA6714C1E46}" type="slidenum">
              <a:rPr lang="en-US" sz="1100">
                <a:latin typeface="굴림" pitchFamily="-108" charset="-127"/>
                <a:ea typeface="굴림" pitchFamily="-108" charset="-127"/>
                <a:cs typeface="굴림" pitchFamily="-108" charset="-127"/>
              </a:rPr>
              <a:pPr algn="r" defTabSz="377825" eaLnBrk="1" hangingPunct="1">
                <a:buFont typeface="Times New Roman" pitchFamily="-108" charset="0"/>
                <a:buNone/>
                <a:tabLst>
                  <a:tab pos="0" algn="l"/>
                  <a:tab pos="755650" algn="l"/>
                  <a:tab pos="1511300" algn="l"/>
                  <a:tab pos="2266950" algn="l"/>
                  <a:tab pos="3022600" algn="l"/>
                  <a:tab pos="3778250" algn="l"/>
                  <a:tab pos="4533900" algn="l"/>
                  <a:tab pos="5289550" algn="l"/>
                  <a:tab pos="6046788" algn="l"/>
                  <a:tab pos="6802438" algn="l"/>
                  <a:tab pos="7558088" algn="l"/>
                  <a:tab pos="8313738" algn="l"/>
                </a:tabLst>
              </a:pPr>
              <a:t>6</a:t>
            </a:fld>
            <a:endParaRPr lang="en-US" sz="1100">
              <a:latin typeface="굴림" pitchFamily="-108" charset="-127"/>
              <a:ea typeface="굴림" pitchFamily="-108" charset="-127"/>
              <a:cs typeface="굴림" pitchFamily="-108" charset="-127"/>
            </a:endParaRPr>
          </a:p>
        </p:txBody>
      </p:sp>
      <p:sp>
        <p:nvSpPr>
          <p:cNvPr id="25604" name="Text Box 1"/>
          <p:cNvSpPr txBox="1">
            <a:spLocks noChangeArrowheads="1"/>
          </p:cNvSpPr>
          <p:nvPr/>
        </p:nvSpPr>
        <p:spPr bwMode="auto">
          <a:xfrm>
            <a:off x="957263" y="741363"/>
            <a:ext cx="4886325" cy="3700462"/>
          </a:xfrm>
          <a:prstGeom prst="rect">
            <a:avLst/>
          </a:prstGeom>
          <a:solidFill>
            <a:srgbClr val="FFFFFF"/>
          </a:solidFill>
          <a:ln w="9525">
            <a:solidFill>
              <a:srgbClr val="000000"/>
            </a:solidFill>
            <a:miter lim="800000"/>
            <a:headEnd/>
            <a:tailEnd/>
          </a:ln>
        </p:spPr>
        <p:txBody>
          <a:bodyPr wrap="none" lIns="75575" tIns="37788" rIns="75575" bIns="37788" anchor="ctr">
            <a:prstTxWarp prst="textNoShape">
              <a:avLst/>
            </a:prstTxWarp>
          </a:bodyPr>
          <a:lstStyle/>
          <a:p>
            <a:pPr defTabSz="377825" eaLnBrk="1" hangingPunct="1">
              <a:buFont typeface="Times New Roman" pitchFamily="-108" charset="0"/>
              <a:buNone/>
            </a:pPr>
            <a:endParaRPr lang="it-IT" sz="1500">
              <a:solidFill>
                <a:schemeClr val="bg1"/>
              </a:solidFill>
              <a:latin typeface="굴림" pitchFamily="-108" charset="-127"/>
            </a:endParaRPr>
          </a:p>
        </p:txBody>
      </p:sp>
      <p:sp>
        <p:nvSpPr>
          <p:cNvPr id="25605" name="Text Box 2"/>
          <p:cNvSpPr txBox="1">
            <a:spLocks noGrp="1" noChangeArrowheads="1"/>
          </p:cNvSpPr>
          <p:nvPr>
            <p:ph type="body"/>
          </p:nvPr>
        </p:nvSpPr>
        <p:spPr>
          <a:xfrm>
            <a:off x="679450" y="4687888"/>
            <a:ext cx="5440363" cy="4541837"/>
          </a:xfrm>
          <a:noFill/>
          <a:ln>
            <a:solidFill>
              <a:srgbClr val="000000"/>
            </a:solidFill>
          </a:ln>
        </p:spPr>
        <p:txBody>
          <a:bodyPr wrap="none" lIns="91345" tIns="45821" rIns="91345" bIns="45821" anchor="ctr"/>
          <a:lstStyle/>
          <a:p>
            <a:pPr eaLnBrk="1" hangingPunct="1"/>
            <a:endParaRPr lang="it-IT">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lIns="85496" tIns="42748" rIns="85496" bIns="42748">
            <a:prstTxWarp prst="textNoShape">
              <a:avLst/>
            </a:prstTxWarp>
          </a:bodyPr>
          <a:lstStyle/>
          <a:p>
            <a:fld id="{51AFFFC2-BF02-2541-996E-8C9F90E6A629}" type="slidenum">
              <a:rPr lang="en-GB"/>
              <a:pPr/>
              <a:t>8</a:t>
            </a:fld>
            <a:endParaRPr lang="en-GB"/>
          </a:p>
        </p:txBody>
      </p:sp>
      <p:sp>
        <p:nvSpPr>
          <p:cNvPr id="27651" name="Rectangle 1"/>
          <p:cNvSpPr>
            <a:spLocks noGrp="1" noRot="1" noChangeAspect="1" noChangeArrowheads="1" noTextEdit="1"/>
          </p:cNvSpPr>
          <p:nvPr>
            <p:ph type="sldImg"/>
          </p:nvPr>
        </p:nvSpPr>
        <p:spPr>
          <a:xfrm>
            <a:off x="930275" y="749300"/>
            <a:ext cx="4937125" cy="3703638"/>
          </a:xfrm>
          <a:ln/>
        </p:spPr>
      </p:sp>
      <p:sp>
        <p:nvSpPr>
          <p:cNvPr id="27652" name="Text Box 2"/>
          <p:cNvSpPr txBox="1">
            <a:spLocks noGrp="1" noChangeArrowheads="1"/>
          </p:cNvSpPr>
          <p:nvPr>
            <p:ph type="body" idx="1"/>
          </p:nvPr>
        </p:nvSpPr>
        <p:spPr>
          <a:xfrm>
            <a:off x="681038" y="4691063"/>
            <a:ext cx="5437187" cy="4443412"/>
          </a:xfrm>
          <a:noFill/>
          <a:ln/>
        </p:spPr>
        <p:txBody>
          <a:bodyPr lIns="0" tIns="0" rIns="0" bIns="0"/>
          <a:lstStyle/>
          <a:p>
            <a:pPr marL="201613" indent="-201613" eaLnBrk="1">
              <a:lnSpc>
                <a:spcPct val="104000"/>
              </a:lnSpc>
              <a:spcBef>
                <a:spcPct val="0"/>
              </a:spcBef>
              <a:buSzPct val="45000"/>
              <a:tabLst>
                <a:tab pos="676275" algn="l"/>
                <a:tab pos="1352550" algn="l"/>
                <a:tab pos="2030413" algn="l"/>
                <a:tab pos="2706688" algn="l"/>
                <a:tab pos="3382963" algn="l"/>
                <a:tab pos="4060825" algn="l"/>
                <a:tab pos="4737100" algn="l"/>
                <a:tab pos="5413375" algn="l"/>
              </a:tabLst>
            </a:pPr>
            <a:r>
              <a:rPr lang="en-GB" sz="1900">
                <a:latin typeface="Arial" pitchFamily="-108" charset="0"/>
                <a:ea typeface="ＭＳ Ｐゴシック" pitchFamily="-108" charset="-128"/>
                <a:cs typeface="ＭＳ Ｐゴシック" pitchFamily="-108" charset="-128"/>
              </a:rPr>
              <a:t>Scoperta della radiazione di fondo  MICROONDE</a:t>
            </a:r>
          </a:p>
          <a:p>
            <a:pPr marL="201613" indent="-201613" eaLnBrk="1">
              <a:lnSpc>
                <a:spcPct val="104000"/>
              </a:lnSpc>
              <a:spcBef>
                <a:spcPct val="0"/>
              </a:spcBef>
              <a:buSzPct val="45000"/>
              <a:tabLst>
                <a:tab pos="676275" algn="l"/>
                <a:tab pos="1352550" algn="l"/>
                <a:tab pos="2030413" algn="l"/>
                <a:tab pos="2706688" algn="l"/>
                <a:tab pos="3382963" algn="l"/>
                <a:tab pos="4060825" algn="l"/>
                <a:tab pos="4737100" algn="l"/>
                <a:tab pos="5413375" algn="l"/>
              </a:tabLst>
            </a:pPr>
            <a:r>
              <a:rPr lang="en-GB" sz="1900">
                <a:latin typeface="Arial" pitchFamily="-108" charset="0"/>
                <a:ea typeface="ＭＳ Ｐゴシック" pitchFamily="-108" charset="-128"/>
                <a:cs typeface="ＭＳ Ｐゴシック" pitchFamily="-108" charset="-128"/>
              </a:rPr>
              <a:t>4 GHz</a:t>
            </a:r>
          </a:p>
          <a:p>
            <a:pPr marL="201613" indent="-201613" eaLnBrk="1">
              <a:lnSpc>
                <a:spcPct val="104000"/>
              </a:lnSpc>
              <a:spcBef>
                <a:spcPct val="0"/>
              </a:spcBef>
              <a:buSzPct val="45000"/>
              <a:tabLst>
                <a:tab pos="676275" algn="l"/>
                <a:tab pos="1352550" algn="l"/>
                <a:tab pos="2030413" algn="l"/>
                <a:tab pos="2706688" algn="l"/>
                <a:tab pos="3382963" algn="l"/>
                <a:tab pos="4060825" algn="l"/>
                <a:tab pos="4737100" algn="l"/>
                <a:tab pos="5413375" algn="l"/>
              </a:tabLst>
            </a:pPr>
            <a:r>
              <a:rPr lang="en-GB" sz="1900">
                <a:latin typeface="Arial" pitchFamily="-108" charset="0"/>
                <a:ea typeface="ＭＳ Ｐゴシック" pitchFamily="-108" charset="-128"/>
                <a:cs typeface="ＭＳ Ｐゴシック" pitchFamily="-108" charset="-128"/>
              </a:rPr>
              <a:t>2.7 K</a:t>
            </a:r>
          </a:p>
          <a:p>
            <a:pPr marL="201613" indent="-201613" eaLnBrk="1">
              <a:lnSpc>
                <a:spcPct val="104000"/>
              </a:lnSpc>
              <a:spcBef>
                <a:spcPct val="0"/>
              </a:spcBef>
              <a:buSzPct val="45000"/>
              <a:tabLst>
                <a:tab pos="676275" algn="l"/>
                <a:tab pos="1352550" algn="l"/>
                <a:tab pos="2030413" algn="l"/>
                <a:tab pos="2706688" algn="l"/>
                <a:tab pos="3382963" algn="l"/>
                <a:tab pos="4060825" algn="l"/>
                <a:tab pos="4737100" algn="l"/>
                <a:tab pos="5413375" algn="l"/>
              </a:tabLst>
            </a:pPr>
            <a:r>
              <a:rPr lang="en-GB" sz="1900">
                <a:latin typeface="Arial" pitchFamily="-108" charset="0"/>
                <a:ea typeface="ＭＳ Ｐゴシック" pitchFamily="-108" charset="-128"/>
                <a:cs typeface="ＭＳ Ｐゴシック" pitchFamily="-108" charset="-128"/>
              </a:rPr>
              <a:t>Premio nobel 1978</a:t>
            </a:r>
          </a:p>
          <a:p>
            <a:pPr marL="201613" indent="-201613" eaLnBrk="1">
              <a:lnSpc>
                <a:spcPct val="104000"/>
              </a:lnSpc>
              <a:spcBef>
                <a:spcPct val="0"/>
              </a:spcBef>
              <a:buSzPct val="45000"/>
              <a:tabLst>
                <a:tab pos="676275" algn="l"/>
                <a:tab pos="1352550" algn="l"/>
                <a:tab pos="2030413" algn="l"/>
                <a:tab pos="2706688" algn="l"/>
                <a:tab pos="3382963" algn="l"/>
                <a:tab pos="4060825" algn="l"/>
                <a:tab pos="4737100" algn="l"/>
                <a:tab pos="5413375" algn="l"/>
              </a:tabLst>
            </a:pPr>
            <a:r>
              <a:rPr lang="en-GB" sz="1900">
                <a:latin typeface="Arial" pitchFamily="-108" charset="0"/>
                <a:ea typeface="ＭＳ Ｐゴシック" pitchFamily="-108" charset="-128"/>
                <a:cs typeface="ＭＳ Ｐゴシック" pitchFamily="-108" charset="-128"/>
              </a:rPr>
              <a:t>Prova diretta del BB</a:t>
            </a:r>
          </a:p>
          <a:p>
            <a:pPr marL="201613" indent="-201613" eaLnBrk="1">
              <a:lnSpc>
                <a:spcPct val="104000"/>
              </a:lnSpc>
              <a:spcBef>
                <a:spcPct val="0"/>
              </a:spcBef>
              <a:buSzPct val="45000"/>
              <a:tabLst>
                <a:tab pos="676275" algn="l"/>
                <a:tab pos="1352550" algn="l"/>
                <a:tab pos="2030413" algn="l"/>
                <a:tab pos="2706688" algn="l"/>
                <a:tab pos="3382963" algn="l"/>
                <a:tab pos="4060825" algn="l"/>
                <a:tab pos="4737100" algn="l"/>
                <a:tab pos="5413375" algn="l"/>
              </a:tabLst>
            </a:pPr>
            <a:endParaRPr lang="en-GB" sz="1900">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idx="4294967295"/>
          </p:nvPr>
        </p:nvSpPr>
        <p:spPr bwMode="auto">
          <a:xfrm>
            <a:off x="3849688" y="9378950"/>
            <a:ext cx="2946400" cy="493713"/>
          </a:xfrm>
          <a:prstGeom prst="rect">
            <a:avLst/>
          </a:prstGeom>
          <a:noFill/>
          <a:ln>
            <a:miter lim="800000"/>
            <a:headEnd/>
            <a:tailEnd/>
          </a:ln>
        </p:spPr>
        <p:txBody>
          <a:bodyPr lIns="85496" tIns="42748" rIns="85496" bIns="42748">
            <a:prstTxWarp prst="textNoShape">
              <a:avLst/>
            </a:prstTxWarp>
          </a:bodyPr>
          <a:lstStyle/>
          <a:p>
            <a:fld id="{1E924BDE-8C3D-3D44-8140-6A29198530EC}" type="slidenum">
              <a:rPr lang="en-GB"/>
              <a:pPr/>
              <a:t>9</a:t>
            </a:fld>
            <a:endParaRPr lang="en-GB"/>
          </a:p>
        </p:txBody>
      </p:sp>
      <p:sp>
        <p:nvSpPr>
          <p:cNvPr id="29699" name="Rectangle 1"/>
          <p:cNvSpPr>
            <a:spLocks noGrp="1" noRot="1" noChangeAspect="1" noChangeArrowheads="1" noTextEdit="1"/>
          </p:cNvSpPr>
          <p:nvPr>
            <p:ph type="sldImg"/>
          </p:nvPr>
        </p:nvSpPr>
        <p:spPr>
          <a:xfrm>
            <a:off x="930275" y="749300"/>
            <a:ext cx="4937125" cy="3703638"/>
          </a:xfrm>
          <a:ln/>
        </p:spPr>
      </p:sp>
      <p:sp>
        <p:nvSpPr>
          <p:cNvPr id="29700" name="Rectangle 2"/>
          <p:cNvSpPr txBox="1">
            <a:spLocks noGrp="1" noChangeArrowheads="1"/>
          </p:cNvSpPr>
          <p:nvPr>
            <p:ph type="body" idx="1"/>
          </p:nvPr>
        </p:nvSpPr>
        <p:spPr>
          <a:xfrm>
            <a:off x="681038" y="4691063"/>
            <a:ext cx="5437187" cy="4443412"/>
          </a:xfrm>
          <a:noFill/>
          <a:ln/>
        </p:spPr>
        <p:txBody>
          <a:bodyPr wrap="none" anchor="ctr"/>
          <a:lstStyle/>
          <a:p>
            <a:endParaRPr lang="it-IT">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Text Box 3"/>
          <p:cNvSpPr txBox="1">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219075"/>
            <a:ext cx="2132013" cy="56467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19075"/>
            <a:ext cx="6248400" cy="56467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lgn="ctr">
              <a:lnSpc>
                <a:spcPct val="80000"/>
              </a:lnSpc>
              <a:buClr>
                <a:srgbClr val="000000"/>
              </a:buClr>
              <a:buSzPct val="100000"/>
              <a:buFont typeface="Times New Roman" pitchFamily="18" charset="0"/>
              <a:buChar char="•"/>
              <a:defRPr>
                <a:solidFill>
                  <a:srgbClr val="000000"/>
                </a:solidFill>
                <a:latin typeface="Arial" pitchFamily="34" charset="0"/>
                <a:ea typeface="ＭＳ Ｐゴシック" pitchFamily="-109" charset="-128"/>
                <a:cs typeface="+mn-cs"/>
              </a:defRPr>
            </a:lvl1pPr>
          </a:lstStyle>
          <a:p>
            <a:pPr>
              <a:defRPr/>
            </a:pPr>
            <a:endParaRPr lang="it-IT"/>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lnSpc>
                <a:spcPct val="80000"/>
              </a:lnSpc>
              <a:buClr>
                <a:srgbClr val="000000"/>
              </a:buClr>
              <a:buSzPct val="100000"/>
              <a:buFont typeface="Times New Roman" pitchFamily="18" charset="0"/>
              <a:buChar char="•"/>
              <a:defRPr>
                <a:solidFill>
                  <a:srgbClr val="000000"/>
                </a:solidFill>
                <a:latin typeface="Arial" pitchFamily="34" charset="0"/>
                <a:ea typeface="ＭＳ Ｐゴシック" pitchFamily="-109" charset="-128"/>
                <a:cs typeface="+mn-cs"/>
              </a:defRPr>
            </a:lvl1pPr>
          </a:lstStyle>
          <a:p>
            <a:pPr>
              <a:defRPr/>
            </a:pPr>
            <a:endParaRPr lang="it-IT"/>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lnSpc>
                <a:spcPct val="80000"/>
              </a:lnSpc>
              <a:buClr>
                <a:srgbClr val="000000"/>
              </a:buClr>
              <a:buSzPct val="100000"/>
              <a:buFont typeface="Times New Roman" charset="0"/>
              <a:buChar char="•"/>
              <a:defRPr>
                <a:solidFill>
                  <a:srgbClr val="000000"/>
                </a:solidFill>
                <a:ea typeface="ＭＳ Ｐゴシック" charset="-128"/>
                <a:cs typeface="ＭＳ Ｐゴシック" charset="-128"/>
              </a:defRPr>
            </a:lvl1pPr>
          </a:lstStyle>
          <a:p>
            <a:pPr>
              <a:defRPr/>
            </a:pPr>
            <a:fld id="{95517BFC-4EB2-F74A-AA0C-41D2419F81C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990600"/>
            <a:ext cx="4189413" cy="4875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990600"/>
            <a:ext cx="4191000" cy="4875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3" descr="lfi_LOGO_pantone"/>
          <p:cNvPicPr>
            <a:picLocks noChangeAspect="1" noChangeArrowheads="1"/>
          </p:cNvPicPr>
          <p:nvPr userDrawn="1"/>
        </p:nvPicPr>
        <p:blipFill>
          <a:blip r:embed="rId14">
            <a:lum bright="70000" contrast="-70000"/>
          </a:blip>
          <a:srcRect/>
          <a:stretch>
            <a:fillRect/>
          </a:stretch>
        </p:blipFill>
        <p:spPr bwMode="auto">
          <a:xfrm>
            <a:off x="862013" y="255588"/>
            <a:ext cx="7419975" cy="6346825"/>
          </a:xfrm>
          <a:prstGeom prst="rect">
            <a:avLst/>
          </a:prstGeom>
          <a:noFill/>
          <a:ln w="9525">
            <a:noFill/>
            <a:miter lim="800000"/>
            <a:headEnd/>
            <a:tailEnd/>
          </a:ln>
        </p:spPr>
      </p:pic>
      <p:sp>
        <p:nvSpPr>
          <p:cNvPr id="1027" name="Rectangle 3"/>
          <p:cNvSpPr>
            <a:spLocks noGrp="1" noChangeArrowheads="1"/>
          </p:cNvSpPr>
          <p:nvPr>
            <p:ph type="title"/>
          </p:nvPr>
        </p:nvSpPr>
        <p:spPr bwMode="auto">
          <a:xfrm>
            <a:off x="1066800" y="219075"/>
            <a:ext cx="7086600" cy="625475"/>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4"/>
          <p:cNvSpPr>
            <a:spLocks noGrp="1" noChangeArrowheads="1"/>
          </p:cNvSpPr>
          <p:nvPr>
            <p:ph type="body" idx="1"/>
          </p:nvPr>
        </p:nvSpPr>
        <p:spPr bwMode="auto">
          <a:xfrm>
            <a:off x="304800" y="990600"/>
            <a:ext cx="8532813" cy="4875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pic>
        <p:nvPicPr>
          <p:cNvPr id="1029" name="Picture 8" descr="planck_logo_thumb"/>
          <p:cNvPicPr>
            <a:picLocks noChangeAspect="1" noChangeArrowheads="1"/>
          </p:cNvPicPr>
          <p:nvPr userDrawn="1"/>
        </p:nvPicPr>
        <p:blipFill>
          <a:blip r:embed="rId15"/>
          <a:srcRect/>
          <a:stretch>
            <a:fillRect/>
          </a:stretch>
        </p:blipFill>
        <p:spPr bwMode="auto">
          <a:xfrm>
            <a:off x="1371600" y="5943600"/>
            <a:ext cx="838200" cy="838200"/>
          </a:xfrm>
          <a:prstGeom prst="rect">
            <a:avLst/>
          </a:prstGeom>
          <a:noFill/>
          <a:ln w="9525">
            <a:noFill/>
            <a:miter lim="800000"/>
            <a:headEnd/>
            <a:tailEnd/>
          </a:ln>
        </p:spPr>
      </p:pic>
      <p:sp>
        <p:nvSpPr>
          <p:cNvPr id="1033" name="Text Box 9"/>
          <p:cNvSpPr txBox="1">
            <a:spLocks noChangeArrowheads="1"/>
          </p:cNvSpPr>
          <p:nvPr userDrawn="1"/>
        </p:nvSpPr>
        <p:spPr bwMode="auto">
          <a:xfrm>
            <a:off x="1371600" y="6248400"/>
            <a:ext cx="6400800" cy="309958"/>
          </a:xfrm>
          <a:prstGeom prst="rect">
            <a:avLst/>
          </a:prstGeom>
          <a:noFill/>
          <a:ln w="9525">
            <a:noFill/>
            <a:miter lim="800000"/>
            <a:headEnd/>
            <a:tailEnd/>
          </a:ln>
        </p:spPr>
        <p:txBody>
          <a:bodyPr lIns="90000" tIns="46800" rIns="90000" bIns="46800">
            <a:prstTxWarp prst="textNoShape">
              <a:avLst/>
            </a:prstTxWarp>
            <a:spAutoFit/>
          </a:bodyPr>
          <a:lstStyle/>
          <a:p>
            <a:pPr>
              <a:lnSpc>
                <a:spcPct val="100000"/>
              </a:lnSpc>
              <a:buFont typeface="Times New Roman" pitchFamily="-11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1400" dirty="0">
                <a:solidFill>
                  <a:schemeClr val="tx1"/>
                </a:solidFill>
                <a:latin typeface="Times New Roman" pitchFamily="-112" charset="0"/>
                <a:ea typeface="ＭＳ Ｐゴシック" pitchFamily="-112" charset="-128"/>
                <a:cs typeface="ＭＳ Ｐゴシック" pitchFamily="-112" charset="-128"/>
              </a:rPr>
              <a:t>    N. </a:t>
            </a:r>
            <a:r>
              <a:rPr lang="en-GB" sz="1400" dirty="0" err="1" smtClean="0">
                <a:solidFill>
                  <a:schemeClr val="tx1"/>
                </a:solidFill>
                <a:latin typeface="Times New Roman" pitchFamily="-112" charset="0"/>
                <a:ea typeface="ＭＳ Ｐゴシック" pitchFamily="-112" charset="-128"/>
                <a:cs typeface="ＭＳ Ｐゴシック" pitchFamily="-112" charset="-128"/>
              </a:rPr>
              <a:t>Mandolesi</a:t>
            </a:r>
            <a:r>
              <a:rPr lang="en-GB" sz="1400" dirty="0" smtClean="0">
                <a:solidFill>
                  <a:schemeClr val="tx1"/>
                </a:solidFill>
                <a:latin typeface="Times New Roman" pitchFamily="-112" charset="0"/>
                <a:ea typeface="ＭＳ Ｐゴシック" pitchFamily="-112" charset="-128"/>
                <a:cs typeface="ＭＳ Ｐゴシック" pitchFamily="-112" charset="-128"/>
              </a:rPr>
              <a:t> – </a:t>
            </a:r>
            <a:r>
              <a:rPr lang="en-US" sz="1400" dirty="0" smtClean="0">
                <a:solidFill>
                  <a:schemeClr val="tx1"/>
                </a:solidFill>
                <a:latin typeface="Times New Roman" pitchFamily="-112" charset="0"/>
                <a:ea typeface="ＭＳ Ｐゴシック" pitchFamily="-112" charset="-128"/>
                <a:cs typeface="ＭＳ Ｐゴシック" pitchFamily="-112" charset="-128"/>
              </a:rPr>
              <a:t> Discrete 2010 -- 9</a:t>
            </a:r>
            <a:r>
              <a:rPr lang="en-GB" sz="1400" baseline="0" dirty="0" smtClean="0">
                <a:solidFill>
                  <a:schemeClr val="tx1"/>
                </a:solidFill>
                <a:latin typeface="Times New Roman" pitchFamily="-112" charset="0"/>
                <a:ea typeface="ＭＳ Ｐゴシック" pitchFamily="-112" charset="-128"/>
                <a:cs typeface="ＭＳ Ｐゴシック" pitchFamily="-112" charset="-128"/>
              </a:rPr>
              <a:t> December</a:t>
            </a:r>
            <a:r>
              <a:rPr lang="en-GB" sz="1400" dirty="0" smtClean="0">
                <a:solidFill>
                  <a:schemeClr val="tx1"/>
                </a:solidFill>
                <a:latin typeface="Times New Roman" pitchFamily="-112" charset="0"/>
                <a:ea typeface="ＭＳ Ｐゴシック" pitchFamily="-112" charset="-128"/>
                <a:cs typeface="ＭＳ Ｐゴシック" pitchFamily="-112" charset="-128"/>
              </a:rPr>
              <a:t> </a:t>
            </a:r>
            <a:r>
              <a:rPr lang="en-GB" sz="1400" dirty="0">
                <a:solidFill>
                  <a:schemeClr val="tx1"/>
                </a:solidFill>
                <a:latin typeface="Times New Roman" pitchFamily="-112" charset="0"/>
                <a:ea typeface="ＭＳ Ｐゴシック" pitchFamily="-112" charset="-128"/>
                <a:cs typeface="ＭＳ Ｐゴシック" pitchFamily="-112" charset="-128"/>
              </a:rPr>
              <a:t>2010</a:t>
            </a:r>
          </a:p>
        </p:txBody>
      </p:sp>
      <p:pic>
        <p:nvPicPr>
          <p:cNvPr id="1031" name="Picture 10" descr="logo_circolare_trasparente"/>
          <p:cNvPicPr>
            <a:picLocks noChangeAspect="1" noChangeArrowheads="1"/>
          </p:cNvPicPr>
          <p:nvPr userDrawn="1"/>
        </p:nvPicPr>
        <p:blipFill>
          <a:blip r:embed="rId16"/>
          <a:srcRect/>
          <a:stretch>
            <a:fillRect/>
          </a:stretch>
        </p:blipFill>
        <p:spPr bwMode="auto">
          <a:xfrm>
            <a:off x="204788" y="6019800"/>
            <a:ext cx="709612" cy="671513"/>
          </a:xfrm>
          <a:prstGeom prst="rect">
            <a:avLst/>
          </a:prstGeom>
          <a:noFill/>
          <a:ln w="9525">
            <a:noFill/>
            <a:miter lim="800000"/>
            <a:headEnd/>
            <a:tailEnd/>
          </a:ln>
        </p:spPr>
      </p:pic>
      <p:pic>
        <p:nvPicPr>
          <p:cNvPr id="1032" name="Picture 12" descr="asi_logo_2"/>
          <p:cNvPicPr>
            <a:picLocks noChangeAspect="1" noChangeArrowheads="1"/>
          </p:cNvPicPr>
          <p:nvPr userDrawn="1"/>
        </p:nvPicPr>
        <p:blipFill>
          <a:blip r:embed="rId17"/>
          <a:srcRect/>
          <a:stretch>
            <a:fillRect/>
          </a:stretch>
        </p:blipFill>
        <p:spPr bwMode="auto">
          <a:xfrm>
            <a:off x="8229600" y="6146800"/>
            <a:ext cx="762000" cy="482600"/>
          </a:xfrm>
          <a:prstGeom prst="rect">
            <a:avLst/>
          </a:prstGeom>
          <a:noFill/>
          <a:ln w="9525">
            <a:noFill/>
            <a:miter lim="800000"/>
            <a:headEnd/>
            <a:tailEnd/>
          </a:ln>
        </p:spPr>
      </p:pic>
      <p:pic>
        <p:nvPicPr>
          <p:cNvPr id="2" name="Picture 10" descr="C:\Documents and Settings\reno\Documenti\LOGO\lfi_LOGO.jpg"/>
          <p:cNvPicPr>
            <a:picLocks noChangeAspect="1" noChangeArrowheads="1"/>
          </p:cNvPicPr>
          <p:nvPr userDrawn="1"/>
        </p:nvPicPr>
        <p:blipFill>
          <a:blip r:embed="rId18"/>
          <a:srcRect/>
          <a:stretch>
            <a:fillRect/>
          </a:stretch>
        </p:blipFill>
        <p:spPr bwMode="auto">
          <a:xfrm>
            <a:off x="7086600" y="6096000"/>
            <a:ext cx="685800" cy="587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spcBef>
          <a:spcPct val="0"/>
        </a:spcBef>
        <a:spcAft>
          <a:spcPct val="0"/>
        </a:spcAft>
        <a:buClr>
          <a:srgbClr val="000000"/>
        </a:buClr>
        <a:buSzPct val="100000"/>
        <a:buFont typeface="Times New Roman" pitchFamily="-108" charset="0"/>
        <a:defRPr sz="3600" b="1">
          <a:solidFill>
            <a:srgbClr val="000000"/>
          </a:solidFill>
          <a:latin typeface="+mj-lt"/>
          <a:ea typeface="ＭＳ Ｐゴシック" charset="-128"/>
          <a:cs typeface="ＭＳ Ｐゴシック" charset="-128"/>
        </a:defRPr>
      </a:lvl1pPr>
      <a:lvl2pPr algn="ctr" defTabSz="449263" rtl="0" eaLnBrk="0" fontAlgn="base" hangingPunct="0">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2pPr>
      <a:lvl3pPr algn="ctr" defTabSz="449263" rtl="0" eaLnBrk="0" fontAlgn="base" hangingPunct="0">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3pPr>
      <a:lvl4pPr algn="ctr" defTabSz="449263" rtl="0" eaLnBrk="0" fontAlgn="base" hangingPunct="0">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4pPr>
      <a:lvl5pPr algn="ctr" defTabSz="449263" rtl="0" eaLnBrk="0" fontAlgn="base" hangingPunct="0">
        <a:spcBef>
          <a:spcPct val="0"/>
        </a:spcBef>
        <a:spcAft>
          <a:spcPct val="0"/>
        </a:spcAft>
        <a:buClr>
          <a:srgbClr val="000000"/>
        </a:buClr>
        <a:buSzPct val="100000"/>
        <a:buFont typeface="Times New Roman" pitchFamily="-108" charset="0"/>
        <a:defRPr sz="3600" b="1">
          <a:solidFill>
            <a:srgbClr val="000000"/>
          </a:solidFill>
          <a:latin typeface="Arial" charset="0"/>
          <a:ea typeface="ＭＳ Ｐゴシック" charset="-128"/>
          <a:cs typeface="ＭＳ Ｐゴシック" charset="-128"/>
        </a:defRPr>
      </a:lvl5pPr>
      <a:lvl6pPr marL="457200" algn="l"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l"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l"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l"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1313" indent="-341313" algn="l" defTabSz="449263" rtl="0" eaLnBrk="0" fontAlgn="base" hangingPunct="0">
        <a:spcBef>
          <a:spcPts val="688"/>
        </a:spcBef>
        <a:spcAft>
          <a:spcPct val="0"/>
        </a:spcAft>
        <a:buClr>
          <a:srgbClr val="000000"/>
        </a:buClr>
        <a:buSzPct val="100000"/>
        <a:buFont typeface="Times New Roman" pitchFamily="-108" charset="0"/>
        <a:buChar char="•"/>
        <a:defRPr sz="2800">
          <a:solidFill>
            <a:srgbClr val="000000"/>
          </a:solidFill>
          <a:latin typeface="+mn-lt"/>
          <a:ea typeface="ＭＳ Ｐゴシック" charset="-128"/>
          <a:cs typeface="ＭＳ Ｐゴシック" charset="-128"/>
        </a:defRPr>
      </a:lvl1pPr>
      <a:lvl2pPr marL="741363" indent="-284163" algn="l" defTabSz="449263" rtl="0" eaLnBrk="0" fontAlgn="base" hangingPunct="0">
        <a:spcBef>
          <a:spcPts val="588"/>
        </a:spcBef>
        <a:spcAft>
          <a:spcPct val="0"/>
        </a:spcAft>
        <a:buClr>
          <a:srgbClr val="000000"/>
        </a:buClr>
        <a:buSzPct val="100000"/>
        <a:buFont typeface="Times New Roman" pitchFamily="-108" charset="0"/>
        <a:buChar char="–"/>
        <a:defRPr sz="2400">
          <a:solidFill>
            <a:srgbClr val="000000"/>
          </a:solidFill>
          <a:latin typeface="+mn-lt"/>
          <a:ea typeface="ＭＳ Ｐゴシック" charset="-128"/>
        </a:defRPr>
      </a:lvl2pPr>
      <a:lvl3pPr marL="1143000" indent="-228600" algn="l" defTabSz="449263" rtl="0" eaLnBrk="0" fontAlgn="base" hangingPunct="0">
        <a:spcBef>
          <a:spcPts val="488"/>
        </a:spcBef>
        <a:spcAft>
          <a:spcPct val="0"/>
        </a:spcAft>
        <a:buClr>
          <a:srgbClr val="000000"/>
        </a:buClr>
        <a:buSzPct val="100000"/>
        <a:buFont typeface="Times New Roman" pitchFamily="-108" charset="0"/>
        <a:buChar char="•"/>
        <a:defRPr sz="2000">
          <a:solidFill>
            <a:srgbClr val="000000"/>
          </a:solidFill>
          <a:latin typeface="+mn-lt"/>
          <a:ea typeface="ＭＳ Ｐゴシック" charset="-128"/>
        </a:defRPr>
      </a:lvl3pPr>
      <a:lvl4pPr marL="1600200" indent="-228600" algn="l" defTabSz="449263" rtl="0" eaLnBrk="0" fontAlgn="base" hangingPunct="0">
        <a:spcBef>
          <a:spcPts val="438"/>
        </a:spcBef>
        <a:spcAft>
          <a:spcPct val="0"/>
        </a:spcAft>
        <a:buClr>
          <a:srgbClr val="000000"/>
        </a:buClr>
        <a:buSzPct val="100000"/>
        <a:buFont typeface="Times New Roman" pitchFamily="-108" charset="0"/>
        <a:buChar char="–"/>
        <a:defRPr>
          <a:solidFill>
            <a:srgbClr val="000000"/>
          </a:solidFill>
          <a:latin typeface="+mn-lt"/>
          <a:ea typeface="ＭＳ Ｐゴシック" charset="-128"/>
        </a:defRPr>
      </a:lvl4pPr>
      <a:lvl5pPr marL="2057400" indent="-228600" algn="l" defTabSz="449263" rtl="0" eaLnBrk="0" fontAlgn="base" hangingPunct="0">
        <a:spcBef>
          <a:spcPts val="388"/>
        </a:spcBef>
        <a:spcAft>
          <a:spcPct val="0"/>
        </a:spcAft>
        <a:buClr>
          <a:srgbClr val="000000"/>
        </a:buClr>
        <a:buSzPct val="100000"/>
        <a:buFont typeface="Times New Roman" pitchFamily="-108" charset="0"/>
        <a:buChar char="»"/>
        <a:defRPr sz="1600">
          <a:solidFill>
            <a:srgbClr val="000000"/>
          </a:solidFill>
          <a:latin typeface="+mn-lt"/>
          <a:ea typeface="ＭＳ Ｐゴシック" charset="-128"/>
        </a:defRPr>
      </a:lvl5pPr>
      <a:lvl6pPr marL="2514600" indent="-228600" algn="l" defTabSz="449263" rtl="0" eaLnBrk="0" fontAlgn="base" hangingPunct="0">
        <a:spcBef>
          <a:spcPts val="388"/>
        </a:spcBef>
        <a:spcAft>
          <a:spcPct val="0"/>
        </a:spcAft>
        <a:buClr>
          <a:srgbClr val="000000"/>
        </a:buClr>
        <a:buSzPct val="100000"/>
        <a:buFont typeface="Times New Roman" pitchFamily="18" charset="0"/>
        <a:buChar char="»"/>
        <a:defRPr sz="1600">
          <a:solidFill>
            <a:srgbClr val="000000"/>
          </a:solidFill>
          <a:latin typeface="+mn-lt"/>
        </a:defRPr>
      </a:lvl6pPr>
      <a:lvl7pPr marL="2971800" indent="-228600" algn="l" defTabSz="449263" rtl="0" eaLnBrk="0" fontAlgn="base" hangingPunct="0">
        <a:spcBef>
          <a:spcPts val="388"/>
        </a:spcBef>
        <a:spcAft>
          <a:spcPct val="0"/>
        </a:spcAft>
        <a:buClr>
          <a:srgbClr val="000000"/>
        </a:buClr>
        <a:buSzPct val="100000"/>
        <a:buFont typeface="Times New Roman" pitchFamily="18" charset="0"/>
        <a:buChar char="»"/>
        <a:defRPr sz="1600">
          <a:solidFill>
            <a:srgbClr val="000000"/>
          </a:solidFill>
          <a:latin typeface="+mn-lt"/>
        </a:defRPr>
      </a:lvl7pPr>
      <a:lvl8pPr marL="3429000" indent="-228600" algn="l" defTabSz="449263" rtl="0" eaLnBrk="0" fontAlgn="base" hangingPunct="0">
        <a:spcBef>
          <a:spcPts val="388"/>
        </a:spcBef>
        <a:spcAft>
          <a:spcPct val="0"/>
        </a:spcAft>
        <a:buClr>
          <a:srgbClr val="000000"/>
        </a:buClr>
        <a:buSzPct val="100000"/>
        <a:buFont typeface="Times New Roman" pitchFamily="18" charset="0"/>
        <a:buChar char="»"/>
        <a:defRPr sz="1600">
          <a:solidFill>
            <a:srgbClr val="000000"/>
          </a:solidFill>
          <a:latin typeface="+mn-lt"/>
        </a:defRPr>
      </a:lvl8pPr>
      <a:lvl9pPr marL="3886200" indent="-228600" algn="l" defTabSz="449263" rtl="0" eaLnBrk="0" fontAlgn="base" hangingPunct="0">
        <a:spcBef>
          <a:spcPts val="388"/>
        </a:spcBef>
        <a:spcAft>
          <a:spcPct val="0"/>
        </a:spcAft>
        <a:buClr>
          <a:srgbClr val="000000"/>
        </a:buClr>
        <a:buSzPct val="100000"/>
        <a:buFont typeface="Times New Roman" pitchFamily="18"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esa.int/Planck" TargetMode="External"/><Relationship Id="rId5" Type="http://schemas.openxmlformats.org/officeDocument/2006/relationships/hyperlink" Target="http://www.inaf.it"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oleObject" Target="../embeddings/oleObject2.bin"/><Relationship Id="rId5" Type="http://schemas.openxmlformats.org/officeDocument/2006/relationships/image" Target="../media/image27.png"/><Relationship Id="rId6" Type="http://schemas.openxmlformats.org/officeDocument/2006/relationships/oleObject" Target="../embeddings/oleObject3.bin"/><Relationship Id="rId7" Type="http://schemas.openxmlformats.org/officeDocument/2006/relationships/image" Target="../media/image28.emf"/><Relationship Id="rId8" Type="http://schemas.openxmlformats.org/officeDocument/2006/relationships/image" Target="../media/image30.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2.png"/><Relationship Id="rId5" Type="http://schemas.openxmlformats.org/officeDocument/2006/relationships/oleObject" Target="../embeddings/oleObject4.bin"/><Relationship Id="rId6" Type="http://schemas.openxmlformats.org/officeDocument/2006/relationships/image" Target="../media/image31.w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5.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53.png"/><Relationship Id="rId11"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1" Type="http://schemas.openxmlformats.org/officeDocument/2006/relationships/image" Target="../media/image73.png"/><Relationship Id="rId12" Type="http://schemas.openxmlformats.org/officeDocument/2006/relationships/image" Target="../media/image74.png"/><Relationship Id="rId13" Type="http://schemas.openxmlformats.org/officeDocument/2006/relationships/image" Target="../media/image75.png"/><Relationship Id="rId14" Type="http://schemas.openxmlformats.org/officeDocument/2006/relationships/image" Target="../media/image76.png"/><Relationship Id="rId15"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0" Type="http://schemas.openxmlformats.org/officeDocument/2006/relationships/image" Target="../media/image7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 Id="rId3" Type="http://schemas.openxmlformats.org/officeDocument/2006/relationships/image" Target="../media/image8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a:srcRect/>
          <a:stretch>
            <a:fillRect/>
          </a:stretch>
        </p:blipFill>
        <p:spPr bwMode="auto">
          <a:xfrm>
            <a:off x="-330200" y="-260350"/>
            <a:ext cx="9804400" cy="7378700"/>
          </a:xfrm>
          <a:prstGeom prst="rect">
            <a:avLst/>
          </a:prstGeom>
          <a:noFill/>
          <a:ln w="9525">
            <a:noFill/>
            <a:miter lim="800000"/>
            <a:headEnd/>
            <a:tailEnd/>
          </a:ln>
        </p:spPr>
      </p:pic>
      <p:sp>
        <p:nvSpPr>
          <p:cNvPr id="14339" name="Rettangolo 3"/>
          <p:cNvSpPr>
            <a:spLocks noChangeArrowheads="1"/>
          </p:cNvSpPr>
          <p:nvPr/>
        </p:nvSpPr>
        <p:spPr bwMode="auto">
          <a:xfrm>
            <a:off x="0" y="685800"/>
            <a:ext cx="9144000" cy="708025"/>
          </a:xfrm>
          <a:prstGeom prst="rect">
            <a:avLst/>
          </a:prstGeom>
          <a:noFill/>
          <a:ln w="9525">
            <a:noFill/>
            <a:miter lim="800000"/>
            <a:headEnd/>
            <a:tailEnd/>
          </a:ln>
        </p:spPr>
        <p:txBody>
          <a:bodyPr>
            <a:prstTxWarp prst="textNoShape">
              <a:avLst/>
            </a:prstTxWarp>
            <a:spAutoFit/>
          </a:bodyPr>
          <a:lstStyle/>
          <a:p>
            <a:pPr>
              <a:buFont typeface="Times New Roman" pitchFamily="-108" charset="0"/>
              <a:buNone/>
            </a:pPr>
            <a:r>
              <a:rPr lang="en-US" sz="4800" b="1" dirty="0">
                <a:solidFill>
                  <a:schemeClr val="bg1"/>
                </a:solidFill>
              </a:rPr>
              <a:t>The Planck mission</a:t>
            </a:r>
          </a:p>
        </p:txBody>
      </p:sp>
      <p:sp>
        <p:nvSpPr>
          <p:cNvPr id="14340" name="Rettangolo 5"/>
          <p:cNvSpPr>
            <a:spLocks noChangeArrowheads="1"/>
          </p:cNvSpPr>
          <p:nvPr/>
        </p:nvSpPr>
        <p:spPr bwMode="auto">
          <a:xfrm>
            <a:off x="-228600" y="2667000"/>
            <a:ext cx="7239000" cy="3059299"/>
          </a:xfrm>
          <a:prstGeom prst="rect">
            <a:avLst/>
          </a:prstGeom>
          <a:noFill/>
          <a:ln w="9525">
            <a:noFill/>
            <a:miter lim="800000"/>
            <a:headEnd/>
            <a:tailEnd/>
          </a:ln>
        </p:spPr>
        <p:txBody>
          <a:bodyPr>
            <a:prstTxWarp prst="textNoShape">
              <a:avLst/>
            </a:prstTxWarp>
            <a:spAutoFit/>
          </a:bodyPr>
          <a:lstStyle/>
          <a:p>
            <a:pPr>
              <a:buFont typeface="Times New Roman" pitchFamily="-108" charset="0"/>
              <a:buNone/>
            </a:pPr>
            <a:r>
              <a:rPr lang="en-US" dirty="0"/>
              <a:t> </a:t>
            </a:r>
            <a:r>
              <a:rPr lang="en-US" b="1" dirty="0" err="1">
                <a:solidFill>
                  <a:schemeClr val="bg1"/>
                </a:solidFill>
              </a:rPr>
              <a:t>Nazzareno</a:t>
            </a:r>
            <a:r>
              <a:rPr lang="en-US" b="1" dirty="0">
                <a:solidFill>
                  <a:schemeClr val="bg1"/>
                </a:solidFill>
              </a:rPr>
              <a:t> </a:t>
            </a:r>
            <a:r>
              <a:rPr lang="en-US" b="1" dirty="0" err="1">
                <a:solidFill>
                  <a:schemeClr val="bg1"/>
                </a:solidFill>
              </a:rPr>
              <a:t>Mandolesi</a:t>
            </a:r>
            <a:endParaRPr lang="en-US" b="1" dirty="0">
              <a:solidFill>
                <a:schemeClr val="bg1"/>
              </a:solidFill>
            </a:endParaRPr>
          </a:p>
          <a:p>
            <a:pPr>
              <a:buFont typeface="Times New Roman" pitchFamily="-108" charset="0"/>
              <a:buNone/>
            </a:pPr>
            <a:endParaRPr lang="en-US" dirty="0">
              <a:solidFill>
                <a:schemeClr val="bg1"/>
              </a:solidFill>
            </a:endParaRPr>
          </a:p>
          <a:p>
            <a:pPr>
              <a:buFont typeface="Times New Roman" pitchFamily="-108" charset="0"/>
              <a:buNone/>
            </a:pPr>
            <a:r>
              <a:rPr lang="en-US" dirty="0">
                <a:solidFill>
                  <a:schemeClr val="bg1"/>
                </a:solidFill>
              </a:rPr>
              <a:t>INAF/IASF Bologna</a:t>
            </a:r>
          </a:p>
          <a:p>
            <a:pPr>
              <a:buFont typeface="Times New Roman" pitchFamily="-108" charset="0"/>
              <a:buNone/>
            </a:pPr>
            <a:r>
              <a:rPr lang="en-US" dirty="0">
                <a:solidFill>
                  <a:schemeClr val="bg1"/>
                </a:solidFill>
              </a:rPr>
              <a:t>Planck LFI </a:t>
            </a:r>
            <a:r>
              <a:rPr lang="en-US" dirty="0" smtClean="0">
                <a:solidFill>
                  <a:schemeClr val="bg1"/>
                </a:solidFill>
              </a:rPr>
              <a:t>PI</a:t>
            </a:r>
          </a:p>
          <a:p>
            <a:pPr>
              <a:buFont typeface="Times New Roman" pitchFamily="-108" charset="0"/>
              <a:buNone/>
            </a:pPr>
            <a:endParaRPr lang="en-US" dirty="0" smtClean="0">
              <a:solidFill>
                <a:schemeClr val="bg1"/>
              </a:solidFill>
            </a:endParaRPr>
          </a:p>
          <a:p>
            <a:pPr>
              <a:buNone/>
            </a:pPr>
            <a:r>
              <a:rPr lang="en-US" b="1" dirty="0" smtClean="0">
                <a:solidFill>
                  <a:srgbClr val="FFFFFF"/>
                </a:solidFill>
                <a:hlinkClick r:id="rId4"/>
              </a:rPr>
              <a:t>On behalf of the Planck collaboration</a:t>
            </a:r>
            <a:endParaRPr lang="en-US" dirty="0" smtClean="0">
              <a:solidFill>
                <a:srgbClr val="FFFFFF"/>
              </a:solidFill>
            </a:endParaRPr>
          </a:p>
          <a:p>
            <a:pPr>
              <a:buFont typeface="Times New Roman" pitchFamily="-108" charset="0"/>
              <a:buNone/>
            </a:pPr>
            <a:endParaRPr lang="en-US" dirty="0">
              <a:solidFill>
                <a:schemeClr val="bg1"/>
              </a:solidFill>
            </a:endParaRPr>
          </a:p>
          <a:p>
            <a:pPr>
              <a:buFont typeface="Times New Roman" pitchFamily="-108" charset="0"/>
              <a:buNone/>
            </a:pPr>
            <a:r>
              <a:rPr lang="en-US" b="1" dirty="0">
                <a:solidFill>
                  <a:srgbClr val="FFFFFF"/>
                </a:solidFill>
              </a:rPr>
              <a:t> </a:t>
            </a:r>
            <a:r>
              <a:rPr lang="en-US" b="1" dirty="0">
                <a:solidFill>
                  <a:schemeClr val="bg1"/>
                </a:solidFill>
                <a:hlinkClick r:id="rId4"/>
              </a:rPr>
              <a:t>http://www.esa.int/Planck</a:t>
            </a:r>
            <a:endParaRPr lang="en-US" b="1" dirty="0">
              <a:solidFill>
                <a:schemeClr val="bg1"/>
              </a:solidFill>
            </a:endParaRPr>
          </a:p>
          <a:p>
            <a:pPr>
              <a:buFont typeface="Times New Roman" pitchFamily="-108" charset="0"/>
              <a:buNone/>
            </a:pPr>
            <a:r>
              <a:rPr lang="en-US" b="1" dirty="0">
                <a:solidFill>
                  <a:schemeClr val="bg1"/>
                </a:solidFill>
                <a:hlinkClick r:id="rId5"/>
              </a:rPr>
              <a:t>www.inaf.it</a:t>
            </a:r>
            <a:endParaRPr lang="en-US" b="1" dirty="0">
              <a:solidFill>
                <a:schemeClr val="bg1"/>
              </a:solidFill>
            </a:endParaRPr>
          </a:p>
          <a:p>
            <a:pPr>
              <a:buFont typeface="Times New Roman" pitchFamily="-108" charset="0"/>
              <a:buNone/>
            </a:pPr>
            <a:r>
              <a:rPr lang="en-US" b="1" dirty="0" err="1" smtClean="0">
                <a:solidFill>
                  <a:schemeClr val="bg1"/>
                </a:solidFill>
              </a:rPr>
              <a:t>www.iasbfo.inaf.it</a:t>
            </a:r>
            <a:endParaRPr lang="en-US" b="1" dirty="0">
              <a:solidFill>
                <a:schemeClr val="bg1"/>
              </a:solidFill>
            </a:endParaRPr>
          </a:p>
        </p:txBody>
      </p:sp>
      <p:sp>
        <p:nvSpPr>
          <p:cNvPr id="5" name="TextBox 4"/>
          <p:cNvSpPr txBox="1"/>
          <p:nvPr/>
        </p:nvSpPr>
        <p:spPr>
          <a:xfrm>
            <a:off x="1046820" y="6457890"/>
            <a:ext cx="6147837" cy="400110"/>
          </a:xfrm>
          <a:prstGeom prst="rect">
            <a:avLst/>
          </a:prstGeom>
          <a:noFill/>
        </p:spPr>
        <p:txBody>
          <a:bodyPr wrap="none" rtlCol="0">
            <a:spAutoFit/>
          </a:bodyPr>
          <a:lstStyle/>
          <a:p>
            <a:pPr>
              <a:buNone/>
            </a:pPr>
            <a:r>
              <a:rPr lang="en-US" b="1" dirty="0" smtClean="0">
                <a:ln>
                  <a:solidFill>
                    <a:schemeClr val="bg2">
                      <a:lumMod val="20000"/>
                      <a:lumOff val="80000"/>
                    </a:schemeClr>
                  </a:solidFill>
                </a:ln>
                <a:solidFill>
                  <a:schemeClr val="bg2"/>
                </a:solidFill>
              </a:rPr>
              <a:t>Discrete 2010 – Roma, 9 December 2010</a:t>
            </a:r>
            <a:endParaRPr lang="en-US" b="1" dirty="0">
              <a:ln>
                <a:solidFill>
                  <a:schemeClr val="bg2">
                    <a:lumMod val="20000"/>
                    <a:lumOff val="80000"/>
                  </a:schemeClr>
                </a:solidFill>
              </a:ln>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idx="4294967295"/>
          </p:nvPr>
        </p:nvSpPr>
        <p:spPr/>
        <p:txBody>
          <a:bodyPr/>
          <a:lstStyle/>
          <a:p>
            <a:r>
              <a:rPr lang="it-IT" dirty="0" err="1">
                <a:solidFill>
                  <a:srgbClr val="0000FF"/>
                </a:solidFill>
                <a:ea typeface="ＭＳ Ｐゴシック" pitchFamily="-108" charset="-128"/>
                <a:cs typeface="ＭＳ Ｐゴシック" pitchFamily="-108" charset="-128"/>
              </a:rPr>
              <a:t>Planck</a:t>
            </a:r>
            <a:endParaRPr lang="it-IT" dirty="0">
              <a:solidFill>
                <a:srgbClr val="0000FF"/>
              </a:solidFill>
              <a:ea typeface="ＭＳ Ｐゴシック" pitchFamily="-108" charset="-128"/>
              <a:cs typeface="ＭＳ Ｐゴシック" pitchFamily="-108" charset="-128"/>
            </a:endParaRPr>
          </a:p>
        </p:txBody>
      </p:sp>
      <p:sp>
        <p:nvSpPr>
          <p:cNvPr id="32771" name="Segnaposto contenuto 2"/>
          <p:cNvSpPr>
            <a:spLocks noGrp="1"/>
          </p:cNvSpPr>
          <p:nvPr>
            <p:ph idx="4294967295"/>
          </p:nvPr>
        </p:nvSpPr>
        <p:spPr/>
        <p:txBody>
          <a:bodyPr/>
          <a:lstStyle/>
          <a:p>
            <a:r>
              <a:rPr lang="it-IT" i="1" dirty="0" err="1">
                <a:solidFill>
                  <a:srgbClr val="FF0000"/>
                </a:solidFill>
                <a:ea typeface="ＭＳ Ｐゴシック" pitchFamily="-108" charset="-128"/>
                <a:cs typeface="ＭＳ Ｐゴシック" pitchFamily="-108" charset="-128"/>
              </a:rPr>
              <a:t>Planck</a:t>
            </a:r>
            <a:r>
              <a:rPr lang="it-IT" i="1"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is</a:t>
            </a:r>
            <a:r>
              <a:rPr lang="it-IT" dirty="0">
                <a:solidFill>
                  <a:srgbClr val="FF0000"/>
                </a:solidFill>
                <a:ea typeface="ＭＳ Ｐゴシック" pitchFamily="-108" charset="-128"/>
                <a:cs typeface="ＭＳ Ｐゴシック" pitchFamily="-108" charset="-128"/>
              </a:rPr>
              <a:t> a </a:t>
            </a:r>
            <a:r>
              <a:rPr lang="it-IT" dirty="0" err="1">
                <a:solidFill>
                  <a:srgbClr val="FF0000"/>
                </a:solidFill>
                <a:ea typeface="ＭＳ Ｐゴシック" pitchFamily="-108" charset="-128"/>
                <a:cs typeface="ＭＳ Ｐゴシック" pitchFamily="-108" charset="-128"/>
              </a:rPr>
              <a:t>project</a:t>
            </a:r>
            <a:r>
              <a:rPr lang="it-IT" dirty="0">
                <a:solidFill>
                  <a:srgbClr val="FF0000"/>
                </a:solidFill>
                <a:ea typeface="ＭＳ Ｐゴシック" pitchFamily="-108" charset="-128"/>
                <a:cs typeface="ＭＳ Ｐゴシック" pitchFamily="-108" charset="-128"/>
              </a:rPr>
              <a:t> of the </a:t>
            </a:r>
            <a:r>
              <a:rPr lang="it-IT" dirty="0" err="1">
                <a:solidFill>
                  <a:srgbClr val="0000FF"/>
                </a:solidFill>
                <a:ea typeface="ＭＳ Ｐゴシック" pitchFamily="-108" charset="-128"/>
                <a:cs typeface="ＭＳ Ｐゴシック" pitchFamily="-108" charset="-128"/>
              </a:rPr>
              <a:t>European</a:t>
            </a:r>
            <a:r>
              <a:rPr lang="it-IT" dirty="0">
                <a:solidFill>
                  <a:srgbClr val="0000FF"/>
                </a:solidFill>
                <a:ea typeface="ＭＳ Ｐゴシック" pitchFamily="-108" charset="-128"/>
                <a:cs typeface="ＭＳ Ｐゴシック" pitchFamily="-108" charset="-128"/>
              </a:rPr>
              <a:t> Space Agency - ESA </a:t>
            </a:r>
            <a:r>
              <a:rPr lang="it-IT" dirty="0">
                <a:solidFill>
                  <a:srgbClr val="FF0000"/>
                </a:solidFill>
                <a:ea typeface="ＭＳ Ｐゴシック" pitchFamily="-108" charset="-128"/>
                <a:cs typeface="ＭＳ Ｐゴシック" pitchFamily="-108" charset="-128"/>
              </a:rPr>
              <a:t>– with </a:t>
            </a:r>
            <a:r>
              <a:rPr lang="it-IT" dirty="0" err="1">
                <a:solidFill>
                  <a:srgbClr val="FF0000"/>
                </a:solidFill>
                <a:ea typeface="ＭＳ Ｐゴシック" pitchFamily="-108" charset="-128"/>
                <a:cs typeface="ＭＳ Ｐゴシック" pitchFamily="-108" charset="-128"/>
              </a:rPr>
              <a:t>instruments</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provided</a:t>
            </a:r>
            <a:r>
              <a:rPr lang="it-IT" dirty="0">
                <a:solidFill>
                  <a:srgbClr val="FF0000"/>
                </a:solidFill>
                <a:ea typeface="ＭＳ Ｐゴシック" pitchFamily="-108" charset="-128"/>
                <a:cs typeface="ＭＳ Ｐゴシック" pitchFamily="-108" charset="-128"/>
              </a:rPr>
              <a:t> by </a:t>
            </a:r>
            <a:r>
              <a:rPr lang="it-IT" dirty="0" err="1">
                <a:solidFill>
                  <a:srgbClr val="FF0000"/>
                </a:solidFill>
                <a:ea typeface="ＭＳ Ｐゴシック" pitchFamily="-108" charset="-128"/>
                <a:cs typeface="ＭＳ Ｐゴシック" pitchFamily="-108" charset="-128"/>
              </a:rPr>
              <a:t>two</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scientific</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Consortia</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funded</a:t>
            </a:r>
            <a:r>
              <a:rPr lang="it-IT" dirty="0">
                <a:solidFill>
                  <a:srgbClr val="FF0000"/>
                </a:solidFill>
                <a:ea typeface="ＭＳ Ｐゴシック" pitchFamily="-108" charset="-128"/>
                <a:cs typeface="ＭＳ Ｐゴシック" pitchFamily="-108" charset="-128"/>
              </a:rPr>
              <a:t> by ESA </a:t>
            </a:r>
            <a:r>
              <a:rPr lang="it-IT" dirty="0" err="1">
                <a:solidFill>
                  <a:srgbClr val="FF0000"/>
                </a:solidFill>
                <a:ea typeface="ＭＳ Ｐゴシック" pitchFamily="-108" charset="-128"/>
                <a:cs typeface="ＭＳ Ｐゴシック" pitchFamily="-108" charset="-128"/>
              </a:rPr>
              <a:t>member</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states</a:t>
            </a:r>
            <a:r>
              <a:rPr lang="it-IT" dirty="0">
                <a:solidFill>
                  <a:srgbClr val="FF0000"/>
                </a:solidFill>
                <a:ea typeface="ＭＳ Ｐゴシック" pitchFamily="-108" charset="-128"/>
                <a:cs typeface="ＭＳ Ｐゴシック" pitchFamily="-108" charset="-128"/>
              </a:rPr>
              <a:t> (in </a:t>
            </a:r>
            <a:r>
              <a:rPr lang="it-IT" dirty="0" err="1">
                <a:solidFill>
                  <a:srgbClr val="FF0000"/>
                </a:solidFill>
                <a:ea typeface="ＭＳ Ｐゴシック" pitchFamily="-108" charset="-128"/>
                <a:cs typeface="ＭＳ Ｐゴシック" pitchFamily="-108" charset="-128"/>
              </a:rPr>
              <a:t>particular</a:t>
            </a:r>
            <a:r>
              <a:rPr lang="it-IT" dirty="0">
                <a:solidFill>
                  <a:srgbClr val="FF0000"/>
                </a:solidFill>
                <a:ea typeface="ＭＳ Ｐゴシック" pitchFamily="-108" charset="-128"/>
                <a:cs typeface="ＭＳ Ｐゴシック" pitchFamily="-108" charset="-128"/>
              </a:rPr>
              <a:t> the </a:t>
            </a:r>
            <a:r>
              <a:rPr lang="it-IT" dirty="0" err="1">
                <a:solidFill>
                  <a:srgbClr val="FF0000"/>
                </a:solidFill>
                <a:ea typeface="ＭＳ Ｐゴシック" pitchFamily="-108" charset="-128"/>
                <a:cs typeface="ＭＳ Ｐゴシック" pitchFamily="-108" charset="-128"/>
              </a:rPr>
              <a:t>lead</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countries</a:t>
            </a:r>
            <a:r>
              <a:rPr lang="it-IT" dirty="0">
                <a:solidFill>
                  <a:srgbClr val="0000FF"/>
                </a:solidFill>
                <a:ea typeface="ＭＳ Ｐゴシック" pitchFamily="-108" charset="-128"/>
                <a:cs typeface="ＭＳ Ｐゴシック" pitchFamily="-108" charset="-128"/>
              </a:rPr>
              <a:t>: France and </a:t>
            </a:r>
            <a:r>
              <a:rPr lang="it-IT" dirty="0" err="1">
                <a:solidFill>
                  <a:srgbClr val="0000FF"/>
                </a:solidFill>
                <a:ea typeface="ＭＳ Ｐゴシック" pitchFamily="-108" charset="-128"/>
                <a:cs typeface="ＭＳ Ｐゴシック" pitchFamily="-108" charset="-128"/>
              </a:rPr>
              <a:t>Italy</a:t>
            </a:r>
            <a:r>
              <a:rPr lang="it-IT" dirty="0">
                <a:solidFill>
                  <a:srgbClr val="FF0000"/>
                </a:solidFill>
                <a:ea typeface="ＭＳ Ｐゴシック" pitchFamily="-108" charset="-128"/>
                <a:cs typeface="ＭＳ Ｐゴシック" pitchFamily="-108" charset="-128"/>
              </a:rPr>
              <a:t>) with </a:t>
            </a:r>
            <a:r>
              <a:rPr lang="it-IT" dirty="0" err="1">
                <a:solidFill>
                  <a:srgbClr val="FF0000"/>
                </a:solidFill>
                <a:ea typeface="ＭＳ Ｐゴシック" pitchFamily="-108" charset="-128"/>
                <a:cs typeface="ＭＳ Ｐゴシック" pitchFamily="-108" charset="-128"/>
              </a:rPr>
              <a:t>contributions</a:t>
            </a:r>
            <a:r>
              <a:rPr lang="it-IT" dirty="0">
                <a:solidFill>
                  <a:srgbClr val="FF0000"/>
                </a:solidFill>
                <a:ea typeface="ＭＳ Ｐゴシック" pitchFamily="-108" charset="-128"/>
                <a:cs typeface="ＭＳ Ｐゴシック" pitchFamily="-108" charset="-128"/>
              </a:rPr>
              <a:t> from NASA (USA), and </a:t>
            </a:r>
            <a:r>
              <a:rPr lang="it-IT" dirty="0" err="1">
                <a:solidFill>
                  <a:srgbClr val="FF0000"/>
                </a:solidFill>
                <a:ea typeface="ＭＳ Ｐゴシック" pitchFamily="-108" charset="-128"/>
                <a:cs typeface="ＭＳ Ｐゴシック" pitchFamily="-108" charset="-128"/>
              </a:rPr>
              <a:t>telescope</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reflectors</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provided</a:t>
            </a:r>
            <a:r>
              <a:rPr lang="it-IT" dirty="0">
                <a:solidFill>
                  <a:srgbClr val="FF0000"/>
                </a:solidFill>
                <a:ea typeface="ＭＳ Ｐゴシック" pitchFamily="-108" charset="-128"/>
                <a:cs typeface="ＭＳ Ｐゴシック" pitchFamily="-108" charset="-128"/>
              </a:rPr>
              <a:t> in </a:t>
            </a:r>
            <a:r>
              <a:rPr lang="it-IT" dirty="0" err="1">
                <a:solidFill>
                  <a:srgbClr val="FF0000"/>
                </a:solidFill>
                <a:ea typeface="ＭＳ Ｐゴシック" pitchFamily="-108" charset="-128"/>
                <a:cs typeface="ＭＳ Ｐゴシック" pitchFamily="-108" charset="-128"/>
              </a:rPr>
              <a:t>collaboration</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between</a:t>
            </a:r>
            <a:r>
              <a:rPr lang="it-IT" dirty="0">
                <a:solidFill>
                  <a:srgbClr val="FF0000"/>
                </a:solidFill>
                <a:ea typeface="ＭＳ Ｐゴシック" pitchFamily="-108" charset="-128"/>
                <a:cs typeface="ＭＳ Ｐゴシック" pitchFamily="-108" charset="-128"/>
              </a:rPr>
              <a:t> ESA and a </a:t>
            </a:r>
            <a:r>
              <a:rPr lang="it-IT" dirty="0" err="1">
                <a:solidFill>
                  <a:srgbClr val="FF0000"/>
                </a:solidFill>
                <a:ea typeface="ＭＳ Ｐゴシック" pitchFamily="-108" charset="-128"/>
                <a:cs typeface="ＭＳ Ｐゴシック" pitchFamily="-108" charset="-128"/>
              </a:rPr>
              <a:t>scientific</a:t>
            </a:r>
            <a:r>
              <a:rPr lang="it-IT" dirty="0">
                <a:solidFill>
                  <a:srgbClr val="FF0000"/>
                </a:solidFill>
                <a:ea typeface="ＭＳ Ｐゴシック" pitchFamily="-108" charset="-128"/>
                <a:cs typeface="ＭＳ Ｐゴシック" pitchFamily="-108" charset="-128"/>
              </a:rPr>
              <a:t> </a:t>
            </a:r>
            <a:r>
              <a:rPr lang="it-IT" dirty="0" err="1">
                <a:solidFill>
                  <a:srgbClr val="FF0000"/>
                </a:solidFill>
                <a:ea typeface="ＭＳ Ｐゴシック" pitchFamily="-108" charset="-128"/>
                <a:cs typeface="ＭＳ Ｐゴシック" pitchFamily="-108" charset="-128"/>
              </a:rPr>
              <a:t>Consortium</a:t>
            </a:r>
            <a:r>
              <a:rPr lang="it-IT" dirty="0">
                <a:solidFill>
                  <a:srgbClr val="FF0000"/>
                </a:solidFill>
                <a:ea typeface="ＭＳ Ｐゴシック" pitchFamily="-108" charset="-128"/>
                <a:cs typeface="ＭＳ Ｐゴシック" pitchFamily="-108" charset="-128"/>
              </a:rPr>
              <a:t> led and </a:t>
            </a:r>
            <a:r>
              <a:rPr lang="it-IT" dirty="0" err="1">
                <a:solidFill>
                  <a:srgbClr val="FF0000"/>
                </a:solidFill>
                <a:ea typeface="ＭＳ Ｐゴシック" pitchFamily="-108" charset="-128"/>
                <a:cs typeface="ＭＳ Ｐゴシック" pitchFamily="-108" charset="-128"/>
              </a:rPr>
              <a:t>funded</a:t>
            </a:r>
            <a:r>
              <a:rPr lang="it-IT" dirty="0">
                <a:solidFill>
                  <a:srgbClr val="FF0000"/>
                </a:solidFill>
                <a:ea typeface="ＭＳ Ｐゴシック" pitchFamily="-108" charset="-128"/>
                <a:cs typeface="ＭＳ Ｐゴシック" pitchFamily="-108" charset="-128"/>
              </a:rPr>
              <a:t> by </a:t>
            </a:r>
            <a:r>
              <a:rPr lang="it-IT" dirty="0" err="1">
                <a:solidFill>
                  <a:srgbClr val="FF0000"/>
                </a:solidFill>
                <a:ea typeface="ＭＳ Ｐゴシック" pitchFamily="-108" charset="-128"/>
                <a:cs typeface="ＭＳ Ｐゴシック" pitchFamily="-108" charset="-128"/>
              </a:rPr>
              <a:t>Denmark</a:t>
            </a:r>
            <a:endParaRPr lang="it-IT" dirty="0">
              <a:solidFill>
                <a:srgbClr val="FF0000"/>
              </a:solidFill>
              <a:ea typeface="ＭＳ Ｐゴシック" pitchFamily="-108" charset="-128"/>
              <a:cs typeface="ＭＳ Ｐゴシック" pitchFamily="-108" charset="-128"/>
            </a:endParaRPr>
          </a:p>
          <a:p>
            <a:r>
              <a:rPr lang="it-IT" sz="2400" i="1" dirty="0" err="1">
                <a:solidFill>
                  <a:srgbClr val="FF0000"/>
                </a:solidFill>
                <a:ea typeface="ＭＳ Ｐゴシック" pitchFamily="-108" charset="-128"/>
                <a:cs typeface="ＭＳ Ｐゴシック" pitchFamily="-108" charset="-128"/>
              </a:rPr>
              <a:t>This</a:t>
            </a:r>
            <a:r>
              <a:rPr lang="it-IT" sz="2400" i="1" dirty="0">
                <a:solidFill>
                  <a:srgbClr val="FF0000"/>
                </a:solidFill>
                <a:ea typeface="ＭＳ Ｐゴシック" pitchFamily="-108" charset="-128"/>
                <a:cs typeface="ＭＳ Ｐゴシック" pitchFamily="-108" charset="-128"/>
              </a:rPr>
              <a:t> talk </a:t>
            </a:r>
            <a:r>
              <a:rPr lang="it-IT" sz="2400" i="1" dirty="0" err="1">
                <a:solidFill>
                  <a:srgbClr val="FF0000"/>
                </a:solidFill>
                <a:ea typeface="ＭＳ Ｐゴシック" pitchFamily="-108" charset="-128"/>
                <a:cs typeface="ＭＳ Ｐゴシック" pitchFamily="-108" charset="-128"/>
              </a:rPr>
              <a:t>is</a:t>
            </a:r>
            <a:r>
              <a:rPr lang="it-IT" sz="2400" i="1" dirty="0">
                <a:solidFill>
                  <a:srgbClr val="FF0000"/>
                </a:solidFill>
                <a:ea typeface="ＭＳ Ｐゴシック" pitchFamily="-108" charset="-128"/>
                <a:cs typeface="ＭＳ Ｐゴシック" pitchFamily="-108" charset="-128"/>
              </a:rPr>
              <a:t> </a:t>
            </a:r>
            <a:r>
              <a:rPr lang="it-IT" sz="2400" i="1" dirty="0" err="1">
                <a:solidFill>
                  <a:srgbClr val="FF0000"/>
                </a:solidFill>
                <a:ea typeface="ＭＳ Ｐゴシック" pitchFamily="-108" charset="-128"/>
                <a:cs typeface="ＭＳ Ｐゴシック" pitchFamily="-108" charset="-128"/>
              </a:rPr>
              <a:t>supported</a:t>
            </a:r>
            <a:r>
              <a:rPr lang="it-IT" sz="2400" i="1" dirty="0">
                <a:solidFill>
                  <a:srgbClr val="FF0000"/>
                </a:solidFill>
                <a:ea typeface="ＭＳ Ｐゴシック" pitchFamily="-108" charset="-128"/>
                <a:cs typeface="ＭＳ Ｐゴシック" pitchFamily="-108" charset="-128"/>
              </a:rPr>
              <a:t> </a:t>
            </a:r>
            <a:r>
              <a:rPr lang="it-IT" sz="2400" i="1" dirty="0" err="1">
                <a:solidFill>
                  <a:srgbClr val="FF0000"/>
                </a:solidFill>
                <a:ea typeface="ＭＳ Ｐゴシック" pitchFamily="-108" charset="-128"/>
                <a:cs typeface="ＭＳ Ｐゴシック" pitchFamily="-108" charset="-128"/>
              </a:rPr>
              <a:t>also</a:t>
            </a:r>
            <a:r>
              <a:rPr lang="it-IT" sz="2400" i="1" dirty="0">
                <a:solidFill>
                  <a:srgbClr val="FF0000"/>
                </a:solidFill>
                <a:ea typeface="ＭＳ Ｐゴシック" pitchFamily="-108" charset="-128"/>
                <a:cs typeface="ＭＳ Ｐゴシック" pitchFamily="-108" charset="-128"/>
              </a:rPr>
              <a:t> by information </a:t>
            </a:r>
            <a:r>
              <a:rPr lang="it-IT" sz="2400" i="1" dirty="0" err="1">
                <a:solidFill>
                  <a:srgbClr val="FF0000"/>
                </a:solidFill>
                <a:ea typeface="ＭＳ Ｐゴシック" pitchFamily="-108" charset="-128"/>
                <a:cs typeface="ＭＳ Ｐゴシック" pitchFamily="-108" charset="-128"/>
              </a:rPr>
              <a:t>provided</a:t>
            </a:r>
            <a:r>
              <a:rPr lang="it-IT" sz="2400" i="1" dirty="0">
                <a:solidFill>
                  <a:srgbClr val="FF0000"/>
                </a:solidFill>
                <a:ea typeface="ＭＳ Ｐゴシック" pitchFamily="-108" charset="-128"/>
                <a:cs typeface="ＭＳ Ｐゴシック" pitchFamily="-108" charset="-128"/>
              </a:rPr>
              <a:t> by LFI, HFI and ESA</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ChangeArrowheads="1"/>
          </p:cNvSpPr>
          <p:nvPr/>
        </p:nvSpPr>
        <p:spPr bwMode="auto">
          <a:xfrm>
            <a:off x="215900" y="0"/>
            <a:ext cx="8534400" cy="1143000"/>
          </a:xfrm>
          <a:prstGeom prst="rect">
            <a:avLst/>
          </a:prstGeom>
          <a:noFill/>
          <a:ln w="9525">
            <a:noFill/>
            <a:miter lim="800000"/>
            <a:headEnd/>
            <a:tailEnd/>
          </a:ln>
        </p:spPr>
        <p:txBody>
          <a:bodyPr anchor="ctr">
            <a:prstTxWarp prst="textNoShape">
              <a:avLst/>
            </a:prstTxWarp>
          </a:bodyPr>
          <a:lstStyle/>
          <a:p>
            <a:pPr>
              <a:buFont typeface="Times New Roman" charset="0"/>
              <a:buNone/>
            </a:pPr>
            <a:r>
              <a:rPr lang="en-GB" sz="2800">
                <a:solidFill>
                  <a:schemeClr val="accent2"/>
                </a:solidFill>
              </a:rPr>
              <a:t>Science with the Cosmic Microwave Background</a:t>
            </a:r>
            <a:endParaRPr lang="en-GB" sz="3600">
              <a:solidFill>
                <a:schemeClr val="accent2"/>
              </a:solidFill>
            </a:endParaRPr>
          </a:p>
        </p:txBody>
      </p:sp>
      <p:sp>
        <p:nvSpPr>
          <p:cNvPr id="204803" name="Rectangle 5"/>
          <p:cNvSpPr>
            <a:spLocks noChangeArrowheads="1"/>
          </p:cNvSpPr>
          <p:nvPr/>
        </p:nvSpPr>
        <p:spPr bwMode="auto">
          <a:xfrm>
            <a:off x="0" y="762000"/>
            <a:ext cx="6515100" cy="5334000"/>
          </a:xfrm>
          <a:prstGeom prst="rect">
            <a:avLst/>
          </a:prstGeom>
          <a:noFill/>
          <a:ln w="9525">
            <a:noFill/>
            <a:miter lim="800000"/>
            <a:headEnd/>
            <a:tailEnd/>
          </a:ln>
        </p:spPr>
        <p:txBody>
          <a:bodyPr>
            <a:prstTxWarp prst="textNoShape">
              <a:avLst/>
            </a:prstTxWarp>
          </a:bodyPr>
          <a:lstStyle/>
          <a:p>
            <a:pPr marL="342900" indent="-342900" algn="l">
              <a:spcBef>
                <a:spcPct val="20000"/>
              </a:spcBef>
            </a:pPr>
            <a:r>
              <a:rPr lang="en-GB" dirty="0">
                <a:solidFill>
                  <a:srgbClr val="FF0000"/>
                </a:solidFill>
                <a:latin typeface="Calibri" charset="0"/>
                <a:ea typeface="Times New Roman" charset="0"/>
                <a:cs typeface="Times New Roman" charset="0"/>
              </a:rPr>
              <a:t>Determining cosmological parameters to high </a:t>
            </a:r>
            <a:r>
              <a:rPr lang="en-GB" dirty="0" smtClean="0">
                <a:solidFill>
                  <a:srgbClr val="FF0000"/>
                </a:solidFill>
                <a:latin typeface="Calibri" charset="0"/>
                <a:ea typeface="Times New Roman" charset="0"/>
                <a:cs typeface="Times New Roman" charset="0"/>
              </a:rPr>
              <a:t>accuracy:</a:t>
            </a:r>
            <a:endParaRPr lang="en-GB" dirty="0">
              <a:solidFill>
                <a:srgbClr val="FF0000"/>
              </a:solidFill>
              <a:latin typeface="Calibri" charset="0"/>
              <a:ea typeface="Times New Roman" charset="0"/>
              <a:cs typeface="Times New Roman" charset="0"/>
            </a:endParaRPr>
          </a:p>
          <a:p>
            <a:pPr marL="742950" lvl="1" indent="-285750" algn="l">
              <a:spcBef>
                <a:spcPct val="20000"/>
              </a:spcBef>
              <a:buFontTx/>
              <a:buChar char="–"/>
            </a:pPr>
            <a:r>
              <a:rPr lang="en-GB" dirty="0">
                <a:solidFill>
                  <a:srgbClr val="0000FF"/>
                </a:solidFill>
                <a:latin typeface="Calibri" charset="0"/>
                <a:ea typeface="Times New Roman" charset="0"/>
                <a:cs typeface="Times New Roman" charset="0"/>
              </a:rPr>
              <a:t>Geometry, Contents, Dynamics of Universe</a:t>
            </a:r>
          </a:p>
          <a:p>
            <a:pPr marL="742950" lvl="1" indent="-285750" algn="l">
              <a:spcBef>
                <a:spcPct val="20000"/>
              </a:spcBef>
              <a:buFontTx/>
              <a:buChar char="–"/>
            </a:pPr>
            <a:r>
              <a:rPr lang="en-GB" dirty="0">
                <a:solidFill>
                  <a:srgbClr val="0000FF"/>
                </a:solidFill>
                <a:latin typeface="Calibri" charset="0"/>
                <a:ea typeface="Times New Roman" charset="0"/>
                <a:cs typeface="Times New Roman" charset="0"/>
              </a:rPr>
              <a:t>E</a:t>
            </a:r>
            <a:r>
              <a:rPr lang="en-GB" dirty="0" smtClean="0">
                <a:solidFill>
                  <a:srgbClr val="0000FF"/>
                </a:solidFill>
                <a:latin typeface="Calibri" charset="0"/>
                <a:ea typeface="Times New Roman" charset="0"/>
                <a:cs typeface="Times New Roman" charset="0"/>
              </a:rPr>
              <a:t>poch </a:t>
            </a:r>
            <a:r>
              <a:rPr lang="en-GB" dirty="0">
                <a:solidFill>
                  <a:srgbClr val="0000FF"/>
                </a:solidFill>
                <a:latin typeface="Calibri" charset="0"/>
                <a:ea typeface="Times New Roman" charset="0"/>
                <a:cs typeface="Times New Roman" charset="0"/>
              </a:rPr>
              <a:t>of </a:t>
            </a:r>
            <a:r>
              <a:rPr lang="en-GB" dirty="0" err="1">
                <a:solidFill>
                  <a:srgbClr val="0000FF"/>
                </a:solidFill>
                <a:latin typeface="Calibri" charset="0"/>
                <a:ea typeface="Times New Roman" charset="0"/>
                <a:cs typeface="Times New Roman" charset="0"/>
              </a:rPr>
              <a:t>reionisation</a:t>
            </a:r>
            <a:r>
              <a:rPr lang="en-GB" dirty="0">
                <a:solidFill>
                  <a:srgbClr val="0000FF"/>
                </a:solidFill>
                <a:latin typeface="Calibri" charset="0"/>
                <a:ea typeface="Times New Roman" charset="0"/>
                <a:cs typeface="Times New Roman" charset="0"/>
              </a:rPr>
              <a:t>: birth of the first stars</a:t>
            </a:r>
          </a:p>
          <a:p>
            <a:pPr marL="742950" lvl="1" indent="-285750" algn="l">
              <a:spcBef>
                <a:spcPct val="20000"/>
              </a:spcBef>
              <a:buFontTx/>
              <a:buChar char="–"/>
            </a:pPr>
            <a:r>
              <a:rPr lang="en-GB" dirty="0">
                <a:solidFill>
                  <a:srgbClr val="0000FF"/>
                </a:solidFill>
                <a:latin typeface="Calibri" charset="0"/>
                <a:ea typeface="Times New Roman" charset="0"/>
                <a:cs typeface="Times New Roman" charset="0"/>
              </a:rPr>
              <a:t>Constraining dark energy, neutrino mass, …</a:t>
            </a:r>
          </a:p>
          <a:p>
            <a:pPr marL="342900" indent="-342900" algn="l">
              <a:spcBef>
                <a:spcPct val="20000"/>
              </a:spcBef>
              <a:buFontTx/>
              <a:buChar char="•"/>
            </a:pPr>
            <a:r>
              <a:rPr lang="en-GB" dirty="0">
                <a:solidFill>
                  <a:srgbClr val="FF0000"/>
                </a:solidFill>
                <a:latin typeface="Calibri" charset="0"/>
                <a:ea typeface="Times New Roman" charset="0"/>
                <a:cs typeface="Times New Roman" charset="0"/>
              </a:rPr>
              <a:t>Testing inflation: </a:t>
            </a:r>
          </a:p>
          <a:p>
            <a:pPr marL="742950" lvl="1" indent="-285750" algn="l">
              <a:spcBef>
                <a:spcPct val="20000"/>
              </a:spcBef>
              <a:buFontTx/>
              <a:buChar char="–"/>
            </a:pPr>
            <a:r>
              <a:rPr lang="en-GB" dirty="0">
                <a:solidFill>
                  <a:srgbClr val="0000FF"/>
                </a:solidFill>
                <a:latin typeface="Calibri" charset="0"/>
                <a:ea typeface="Times New Roman" charset="0"/>
                <a:cs typeface="Times New Roman" charset="0"/>
              </a:rPr>
              <a:t>C</a:t>
            </a:r>
            <a:r>
              <a:rPr lang="en-GB" dirty="0" smtClean="0">
                <a:solidFill>
                  <a:srgbClr val="0000FF"/>
                </a:solidFill>
                <a:latin typeface="Calibri" charset="0"/>
                <a:ea typeface="Times New Roman" charset="0"/>
                <a:cs typeface="Times New Roman" charset="0"/>
              </a:rPr>
              <a:t>onstraining </a:t>
            </a:r>
            <a:r>
              <a:rPr lang="en-GB" dirty="0">
                <a:solidFill>
                  <a:srgbClr val="0000FF"/>
                </a:solidFill>
                <a:latin typeface="Calibri" charset="0"/>
                <a:ea typeface="Times New Roman" charset="0"/>
                <a:cs typeface="Times New Roman" charset="0"/>
              </a:rPr>
              <a:t>the </a:t>
            </a:r>
            <a:r>
              <a:rPr lang="en-GB" dirty="0" err="1">
                <a:solidFill>
                  <a:srgbClr val="0000FF"/>
                </a:solidFill>
                <a:latin typeface="Calibri" charset="0"/>
                <a:ea typeface="Times New Roman" charset="0"/>
                <a:cs typeface="Times New Roman" charset="0"/>
              </a:rPr>
              <a:t>inflaton</a:t>
            </a:r>
            <a:r>
              <a:rPr lang="en-GB" dirty="0">
                <a:solidFill>
                  <a:srgbClr val="0000FF"/>
                </a:solidFill>
                <a:latin typeface="Calibri" charset="0"/>
                <a:ea typeface="Times New Roman" charset="0"/>
                <a:cs typeface="Times New Roman" charset="0"/>
              </a:rPr>
              <a:t> potential </a:t>
            </a:r>
          </a:p>
          <a:p>
            <a:pPr marL="742950" lvl="1" indent="-285750" algn="l">
              <a:spcBef>
                <a:spcPct val="20000"/>
              </a:spcBef>
              <a:buFontTx/>
              <a:buChar char="–"/>
            </a:pPr>
            <a:r>
              <a:rPr lang="en-GB" dirty="0">
                <a:solidFill>
                  <a:srgbClr val="0000FF"/>
                </a:solidFill>
                <a:latin typeface="Calibri" charset="0"/>
                <a:ea typeface="Times New Roman" charset="0"/>
                <a:cs typeface="Times New Roman" charset="0"/>
              </a:rPr>
              <a:t>Finding signatures of primordial gravitational waves</a:t>
            </a:r>
          </a:p>
          <a:p>
            <a:pPr marL="342900" indent="-342900" algn="l">
              <a:spcBef>
                <a:spcPct val="20000"/>
              </a:spcBef>
              <a:buFontTx/>
              <a:buChar char="•"/>
            </a:pPr>
            <a:r>
              <a:rPr lang="en-GB" dirty="0">
                <a:solidFill>
                  <a:srgbClr val="FF0000"/>
                </a:solidFill>
                <a:latin typeface="Calibri" charset="0"/>
                <a:ea typeface="Times New Roman" charset="0"/>
                <a:cs typeface="Times New Roman" charset="0"/>
              </a:rPr>
              <a:t>Finding primordial non-</a:t>
            </a:r>
            <a:r>
              <a:rPr lang="en-GB" dirty="0" err="1" smtClean="0">
                <a:solidFill>
                  <a:srgbClr val="FF0000"/>
                </a:solidFill>
                <a:latin typeface="Calibri" charset="0"/>
                <a:ea typeface="Times New Roman" charset="0"/>
                <a:cs typeface="Times New Roman" charset="0"/>
              </a:rPr>
              <a:t>Gaussianity</a:t>
            </a:r>
            <a:r>
              <a:rPr lang="en-GB" dirty="0" smtClean="0">
                <a:solidFill>
                  <a:srgbClr val="FF0000"/>
                </a:solidFill>
                <a:latin typeface="Calibri" charset="0"/>
                <a:ea typeface="Times New Roman" charset="0"/>
                <a:cs typeface="Times New Roman" charset="0"/>
              </a:rPr>
              <a:t> in primordial perturbations:</a:t>
            </a:r>
          </a:p>
          <a:p>
            <a:pPr marL="742950" lvl="1" indent="-285750" algn="l">
              <a:spcBef>
                <a:spcPct val="20000"/>
              </a:spcBef>
              <a:buFontTx/>
              <a:buChar char="–"/>
            </a:pPr>
            <a:r>
              <a:rPr lang="en-GB" dirty="0">
                <a:solidFill>
                  <a:srgbClr val="0000FF"/>
                </a:solidFill>
                <a:latin typeface="Calibri" charset="0"/>
                <a:ea typeface="Times New Roman" charset="0"/>
                <a:cs typeface="Times New Roman" charset="0"/>
              </a:rPr>
              <a:t>Testing different inflationary scenario</a:t>
            </a:r>
          </a:p>
          <a:p>
            <a:pPr marL="342900" indent="-342900" algn="l">
              <a:spcBef>
                <a:spcPct val="20000"/>
              </a:spcBef>
              <a:buFontTx/>
              <a:buChar char="•"/>
            </a:pPr>
            <a:r>
              <a:rPr lang="en-GB" dirty="0" smtClean="0">
                <a:solidFill>
                  <a:srgbClr val="FF0000"/>
                </a:solidFill>
                <a:latin typeface="Calibri" charset="0"/>
                <a:ea typeface="Times New Roman" charset="0"/>
                <a:cs typeface="Times New Roman" charset="0"/>
              </a:rPr>
              <a:t>Evolution </a:t>
            </a:r>
            <a:r>
              <a:rPr lang="en-GB" dirty="0">
                <a:solidFill>
                  <a:srgbClr val="FF0000"/>
                </a:solidFill>
                <a:latin typeface="Calibri" charset="0"/>
                <a:ea typeface="Times New Roman" charset="0"/>
                <a:cs typeface="Times New Roman" charset="0"/>
              </a:rPr>
              <a:t>of structure and nature of dark </a:t>
            </a:r>
            <a:r>
              <a:rPr lang="en-GB" dirty="0" smtClean="0">
                <a:solidFill>
                  <a:srgbClr val="FF0000"/>
                </a:solidFill>
                <a:latin typeface="Calibri" charset="0"/>
                <a:ea typeface="Times New Roman" charset="0"/>
                <a:cs typeface="Times New Roman" charset="0"/>
              </a:rPr>
              <a:t>matter</a:t>
            </a:r>
          </a:p>
          <a:p>
            <a:pPr marL="342900" indent="-342900" algn="l">
              <a:spcBef>
                <a:spcPct val="20000"/>
              </a:spcBef>
              <a:buFontTx/>
              <a:buChar char="•"/>
            </a:pPr>
            <a:r>
              <a:rPr lang="en-GB" b="1" dirty="0" smtClean="0">
                <a:solidFill>
                  <a:schemeClr val="accent1">
                    <a:lumMod val="50000"/>
                  </a:schemeClr>
                </a:solidFill>
                <a:latin typeface="Calibri" charset="0"/>
                <a:ea typeface="Times New Roman" charset="0"/>
                <a:cs typeface="Times New Roman" charset="0"/>
              </a:rPr>
              <a:t>Testing fundamental symmetries: P, CPT</a:t>
            </a:r>
          </a:p>
          <a:p>
            <a:pPr marL="342900" indent="-342900" algn="l">
              <a:spcBef>
                <a:spcPct val="20000"/>
              </a:spcBef>
              <a:buFontTx/>
              <a:buChar char="•"/>
            </a:pPr>
            <a:r>
              <a:rPr lang="en-GB" dirty="0" smtClean="0">
                <a:solidFill>
                  <a:srgbClr val="FF0000"/>
                </a:solidFill>
                <a:latin typeface="Calibri" charset="0"/>
                <a:ea typeface="Times New Roman" charset="0"/>
                <a:cs typeface="Times New Roman" charset="0"/>
              </a:rPr>
              <a:t>Astrophysics (Galactic &amp; Extragalactic)</a:t>
            </a:r>
          </a:p>
          <a:p>
            <a:pPr marL="342900" indent="-342900" algn="l">
              <a:spcBef>
                <a:spcPct val="20000"/>
              </a:spcBef>
              <a:buFontTx/>
              <a:buChar char="•"/>
            </a:pPr>
            <a:endParaRPr lang="en-GB" b="1" dirty="0" smtClean="0">
              <a:solidFill>
                <a:schemeClr val="accent1">
                  <a:lumMod val="50000"/>
                </a:schemeClr>
              </a:solidFill>
              <a:latin typeface="Calibri" charset="0"/>
              <a:ea typeface="Times New Roman" charset="0"/>
              <a:cs typeface="Times New Roman" charset="0"/>
            </a:endParaRPr>
          </a:p>
          <a:p>
            <a:pPr algn="l">
              <a:spcBef>
                <a:spcPct val="20000"/>
              </a:spcBef>
              <a:buNone/>
            </a:pPr>
            <a:r>
              <a:rPr lang="en-GB" dirty="0" smtClean="0">
                <a:solidFill>
                  <a:schemeClr val="accent1">
                    <a:lumMod val="50000"/>
                  </a:schemeClr>
                </a:solidFill>
                <a:latin typeface="Calibri" charset="0"/>
                <a:ea typeface="Times New Roman" charset="0"/>
                <a:cs typeface="Times New Roman" charset="0"/>
              </a:rPr>
              <a:t> </a:t>
            </a:r>
          </a:p>
          <a:p>
            <a:pPr marL="342900" indent="-342900" algn="l">
              <a:spcBef>
                <a:spcPct val="20000"/>
              </a:spcBef>
              <a:buNone/>
            </a:pPr>
            <a:endParaRPr lang="en-GB" dirty="0">
              <a:solidFill>
                <a:srgbClr val="FF0000"/>
              </a:solidFill>
              <a:latin typeface="Times New Roman" charset="0"/>
              <a:ea typeface="Times New Roman" charset="0"/>
              <a:cs typeface="Times New Roman" charset="0"/>
            </a:endParaRPr>
          </a:p>
        </p:txBody>
      </p:sp>
      <p:pic>
        <p:nvPicPr>
          <p:cNvPr id="204804" name="Picture 6"/>
          <p:cNvPicPr>
            <a:picLocks noChangeAspect="1" noChangeArrowheads="1"/>
          </p:cNvPicPr>
          <p:nvPr/>
        </p:nvPicPr>
        <p:blipFill>
          <a:blip r:embed="rId3"/>
          <a:srcRect/>
          <a:stretch>
            <a:fillRect/>
          </a:stretch>
        </p:blipFill>
        <p:spPr bwMode="auto">
          <a:xfrm>
            <a:off x="6438900" y="1371600"/>
            <a:ext cx="2705100" cy="3879850"/>
          </a:xfrm>
          <a:prstGeom prst="rect">
            <a:avLst/>
          </a:prstGeom>
          <a:noFill/>
          <a:ln w="12700">
            <a:solidFill>
              <a:schemeClr val="tx1"/>
            </a:solidFill>
            <a:miter lim="800000"/>
            <a:headEnd/>
            <a:tailEnd/>
          </a:ln>
        </p:spPr>
      </p:pic>
      <p:sp>
        <p:nvSpPr>
          <p:cNvPr id="204805" name="Text Box 7" descr="img02"/>
          <p:cNvSpPr txBox="1">
            <a:spLocks noChangeArrowheads="1"/>
          </p:cNvSpPr>
          <p:nvPr/>
        </p:nvSpPr>
        <p:spPr bwMode="auto">
          <a:xfrm>
            <a:off x="6362700" y="5251450"/>
            <a:ext cx="2755900" cy="287338"/>
          </a:xfrm>
          <a:prstGeom prst="rect">
            <a:avLst/>
          </a:prstGeom>
          <a:noFill/>
          <a:ln w="12700">
            <a:noFill/>
            <a:miter lim="800000"/>
            <a:headEnd/>
            <a:tailEnd/>
          </a:ln>
        </p:spPr>
        <p:txBody>
          <a:bodyPr wrap="none">
            <a:prstTxWarp prst="textNoShape">
              <a:avLst/>
            </a:prstTxWarp>
            <a:spAutoFit/>
          </a:bodyPr>
          <a:lstStyle/>
          <a:p>
            <a:r>
              <a:rPr lang="en-GB" sz="1600" i="1">
                <a:solidFill>
                  <a:srgbClr val="0070C0"/>
                </a:solidFill>
                <a:latin typeface="Times New Roman" charset="0"/>
              </a:rPr>
              <a:t>http://www.rssd.esa.int/Planck</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990600" y="228600"/>
            <a:ext cx="7086600" cy="625475"/>
          </a:xfrm>
        </p:spPr>
        <p:txBody>
          <a:bodyPr/>
          <a:lstStyle/>
          <a:p>
            <a:pPr eaLnBrk="1" hangingPunct="1"/>
            <a:r>
              <a:rPr lang="fr-FR" sz="3200"/>
              <a:t>Planck: the 3rd generation space CMB experiment</a:t>
            </a:r>
          </a:p>
        </p:txBody>
      </p:sp>
      <p:sp>
        <p:nvSpPr>
          <p:cNvPr id="33795" name="Rectangle 3"/>
          <p:cNvSpPr>
            <a:spLocks noGrp="1" noChangeArrowheads="1"/>
          </p:cNvSpPr>
          <p:nvPr>
            <p:ph type="body" idx="4294967295"/>
          </p:nvPr>
        </p:nvSpPr>
        <p:spPr>
          <a:xfrm>
            <a:off x="457200" y="1341438"/>
            <a:ext cx="8435975" cy="5040312"/>
          </a:xfrm>
        </p:spPr>
        <p:txBody>
          <a:bodyPr/>
          <a:lstStyle/>
          <a:p>
            <a:pPr eaLnBrk="1" hangingPunct="1">
              <a:lnSpc>
                <a:spcPct val="80000"/>
              </a:lnSpc>
            </a:pPr>
            <a:r>
              <a:rPr lang="en-US" sz="2400" dirty="0"/>
              <a:t>Planck gains a factor</a:t>
            </a:r>
            <a:r>
              <a:rPr lang="en-US" sz="2400" dirty="0" smtClean="0"/>
              <a:t> 3 </a:t>
            </a:r>
            <a:r>
              <a:rPr lang="en-US" sz="2400" dirty="0"/>
              <a:t>in angular resolution and up to10 in instantaneous sensitivity with respect to WMAP</a:t>
            </a:r>
          </a:p>
          <a:p>
            <a:pPr eaLnBrk="1" hangingPunct="1">
              <a:lnSpc>
                <a:spcPct val="80000"/>
              </a:lnSpc>
            </a:pPr>
            <a:r>
              <a:rPr lang="en-US" sz="2400" dirty="0">
                <a:solidFill>
                  <a:srgbClr val="FF0000"/>
                </a:solidFill>
              </a:rPr>
              <a:t>LFI</a:t>
            </a:r>
            <a:r>
              <a:rPr lang="en-US" sz="2400" dirty="0"/>
              <a:t> uses coherent detection and HEMTS based amplifiers in 3 bands 30 to 70 GHz, photometric reference loads on the 4K box of the HFI FPU. LFI is cooled at 18 K, reads in total power (22 polarized channels, 44 total power signals). Small 1/f noise. </a:t>
            </a:r>
          </a:p>
          <a:p>
            <a:pPr eaLnBrk="1" hangingPunct="1">
              <a:lnSpc>
                <a:spcPct val="80000"/>
              </a:lnSpc>
            </a:pPr>
            <a:r>
              <a:rPr lang="en-US" sz="2400" dirty="0">
                <a:solidFill>
                  <a:srgbClr val="FF0000"/>
                </a:solidFill>
              </a:rPr>
              <a:t>HFI </a:t>
            </a:r>
            <a:r>
              <a:rPr lang="en-US" sz="2400" dirty="0" err="1"/>
              <a:t>bolometers</a:t>
            </a:r>
            <a:r>
              <a:rPr lang="en-US" sz="2400" dirty="0"/>
              <a:t> are cooled to 100 </a:t>
            </a:r>
            <a:r>
              <a:rPr lang="en-US" sz="2400" dirty="0" err="1"/>
              <a:t>mK</a:t>
            </a:r>
            <a:r>
              <a:rPr lang="en-US" sz="2400" dirty="0"/>
              <a:t>, 6 bands 100 to 857 GHz, read in total power mode with a white noise from 10 </a:t>
            </a:r>
            <a:r>
              <a:rPr lang="en-US" sz="2400" dirty="0" err="1"/>
              <a:t>mHz</a:t>
            </a:r>
            <a:r>
              <a:rPr lang="en-US" sz="2400" dirty="0"/>
              <a:t> to 100 Hz  (no 1/f noise in the signal range), nearly photon noise limited in the CMB channels (100-200 GHz)</a:t>
            </a:r>
          </a:p>
          <a:p>
            <a:pPr eaLnBrk="1" hangingPunct="1">
              <a:lnSpc>
                <a:spcPct val="80000"/>
              </a:lnSpc>
            </a:pPr>
            <a:r>
              <a:rPr lang="en-US" sz="2400" dirty="0"/>
              <a:t>Intensity power spectrum sensitivity is limited by the ability to remove foregrounds (supported by the broad frequency coverage: 30 GHz-1 THz)</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a:srcRect/>
          <a:stretch>
            <a:fillRect/>
          </a:stretch>
        </p:blipFill>
        <p:spPr bwMode="auto">
          <a:xfrm>
            <a:off x="0" y="0"/>
            <a:ext cx="9144000" cy="6894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fr-FR">
              <a:ea typeface="ＭＳ Ｐゴシック" pitchFamily="-108" charset="-128"/>
              <a:cs typeface="ＭＳ Ｐゴシック" pitchFamily="-108" charset="-128"/>
            </a:endParaRPr>
          </a:p>
        </p:txBody>
      </p:sp>
      <p:sp>
        <p:nvSpPr>
          <p:cNvPr id="35843" name="Rectangle 3"/>
          <p:cNvSpPr>
            <a:spLocks noGrp="1" noChangeArrowheads="1"/>
          </p:cNvSpPr>
          <p:nvPr>
            <p:ph type="body" idx="1"/>
          </p:nvPr>
        </p:nvSpPr>
        <p:spPr/>
        <p:txBody>
          <a:bodyPr/>
          <a:lstStyle/>
          <a:p>
            <a:pPr eaLnBrk="1" hangingPunct="1"/>
            <a:endParaRPr lang="fr-FR">
              <a:ea typeface="ＭＳ Ｐゴシック" pitchFamily="-108" charset="-128"/>
              <a:cs typeface="ＭＳ Ｐゴシック" pitchFamily="-108" charset="-128"/>
            </a:endParaRPr>
          </a:p>
        </p:txBody>
      </p:sp>
      <p:pic>
        <p:nvPicPr>
          <p:cNvPr id="35844" name="Picture 4" descr="224-FPU"/>
          <p:cNvPicPr>
            <a:picLocks noChangeAspect="1" noChangeArrowheads="1"/>
          </p:cNvPicPr>
          <p:nvPr/>
        </p:nvPicPr>
        <p:blipFill>
          <a:blip r:embed="rId2"/>
          <a:srcRect/>
          <a:stretch>
            <a:fillRect/>
          </a:stretch>
        </p:blipFill>
        <p:spPr bwMode="auto">
          <a:xfrm>
            <a:off x="0" y="-738188"/>
            <a:ext cx="9296400" cy="794385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fr-FR">
              <a:ea typeface="ＭＳ Ｐゴシック" pitchFamily="-108" charset="-128"/>
              <a:cs typeface="ＭＳ Ｐゴシック" pitchFamily="-108" charset="-128"/>
            </a:endParaRPr>
          </a:p>
        </p:txBody>
      </p:sp>
      <p:sp>
        <p:nvSpPr>
          <p:cNvPr id="38915" name="Rectangle 3"/>
          <p:cNvSpPr>
            <a:spLocks noGrp="1" noChangeArrowheads="1"/>
          </p:cNvSpPr>
          <p:nvPr>
            <p:ph type="body" idx="1"/>
          </p:nvPr>
        </p:nvSpPr>
        <p:spPr/>
        <p:txBody>
          <a:bodyPr/>
          <a:lstStyle/>
          <a:p>
            <a:pPr eaLnBrk="1" hangingPunct="1"/>
            <a:endParaRPr lang="fr-FR">
              <a:ea typeface="ＭＳ Ｐゴシック" pitchFamily="-108" charset="-128"/>
              <a:cs typeface="ＭＳ Ｐゴシック" pitchFamily="-108" charset="-128"/>
            </a:endParaRPr>
          </a:p>
        </p:txBody>
      </p:sp>
      <p:pic>
        <p:nvPicPr>
          <p:cNvPr id="38916" name="Picture 4" descr="DSC00657"/>
          <p:cNvPicPr>
            <a:picLocks noChangeAspect="1" noChangeArrowheads="1"/>
          </p:cNvPicPr>
          <p:nvPr/>
        </p:nvPicPr>
        <p:blipFill>
          <a:blip r:embed="rId2"/>
          <a:srcRect/>
          <a:stretch>
            <a:fillRect/>
          </a:stretch>
        </p:blipFill>
        <p:spPr bwMode="auto">
          <a:xfrm>
            <a:off x="0" y="-179388"/>
            <a:ext cx="9144000" cy="70373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p:txBody>
          <a:bodyPr/>
          <a:lstStyle/>
          <a:p>
            <a:endParaRPr lang="it-IT">
              <a:ea typeface="ＭＳ Ｐゴシック" pitchFamily="-108" charset="-128"/>
              <a:cs typeface="ＭＳ Ｐゴシック" pitchFamily="-108" charset="-128"/>
            </a:endParaRPr>
          </a:p>
        </p:txBody>
      </p:sp>
      <p:pic>
        <p:nvPicPr>
          <p:cNvPr id="41987" name="Segnaposto contenuto 5" descr="054-Transfer from shaker on VIS.jpg"/>
          <p:cNvPicPr>
            <a:picLocks noGrp="1" noChangeAspect="1"/>
          </p:cNvPicPr>
          <p:nvPr>
            <p:ph idx="1"/>
          </p:nvPr>
        </p:nvPicPr>
        <p:blipFill>
          <a:blip r:embed="rId2"/>
          <a:srcRect/>
          <a:stretch>
            <a:fillRect/>
          </a:stretch>
        </p:blipFill>
        <p:spPr>
          <a:xfrm>
            <a:off x="965200" y="0"/>
            <a:ext cx="7210425" cy="6858000"/>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_DSC4419"/>
          <p:cNvPicPr>
            <a:picLocks noChangeAspect="1" noChangeArrowheads="1"/>
          </p:cNvPicPr>
          <p:nvPr/>
        </p:nvPicPr>
        <p:blipFill>
          <a:blip r:embed="rId2"/>
          <a:srcRect/>
          <a:stretch>
            <a:fillRect/>
          </a:stretch>
        </p:blipFill>
        <p:spPr bwMode="auto">
          <a:xfrm>
            <a:off x="0" y="0"/>
            <a:ext cx="9144000" cy="60515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srcRect/>
          <a:stretch>
            <a:fillRect/>
          </a:stretch>
        </p:blipFill>
        <p:spPr bwMode="auto">
          <a:xfrm>
            <a:off x="0" y="838200"/>
            <a:ext cx="9070975" cy="46259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0" y="304800"/>
            <a:ext cx="9024938" cy="53324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52400" y="315913"/>
            <a:ext cx="8534400" cy="1144587"/>
          </a:xfrm>
          <a:solidFill>
            <a:srgbClr val="99CCFF"/>
          </a:solidFill>
        </p:spPr>
        <p:txBody>
          <a:bodyPr/>
          <a:lstStyle/>
          <a:p>
            <a:pPr eaLnBrk="1" hangingPunct="1"/>
            <a:r>
              <a:rPr lang="el-GR">
                <a:solidFill>
                  <a:schemeClr val="bg2"/>
                </a:solidFill>
                <a:ea typeface="ＭＳ Ｐゴシック" pitchFamily="-108" charset="-128"/>
                <a:cs typeface="ＭＳ Ｐゴシック" pitchFamily="-108" charset="-128"/>
              </a:rPr>
              <a:t>The Standard Big Bang Model: </a:t>
            </a:r>
            <a:br>
              <a:rPr lang="el-GR">
                <a:solidFill>
                  <a:schemeClr val="bg2"/>
                </a:solidFill>
                <a:ea typeface="ＭＳ Ｐゴシック" pitchFamily="-108" charset="-128"/>
                <a:cs typeface="ＭＳ Ｐゴシック" pitchFamily="-108" charset="-128"/>
              </a:rPr>
            </a:br>
            <a:r>
              <a:rPr lang="el-GR">
                <a:solidFill>
                  <a:schemeClr val="bg2"/>
                </a:solidFill>
                <a:ea typeface="ＭＳ Ｐゴシック" pitchFamily="-108" charset="-128"/>
                <a:cs typeface="ＭＳ Ｐゴシック" pitchFamily="-108" charset="-128"/>
              </a:rPr>
              <a:t>The Basic Framework</a:t>
            </a:r>
            <a:endParaRPr lang="el-GR">
              <a:ea typeface="ＭＳ Ｐゴシック" pitchFamily="-108" charset="-128"/>
              <a:cs typeface="ＭＳ Ｐゴシック" pitchFamily="-108" charset="-128"/>
            </a:endParaRPr>
          </a:p>
        </p:txBody>
      </p:sp>
      <p:sp>
        <p:nvSpPr>
          <p:cNvPr id="16388" name="Text Box 3"/>
          <p:cNvSpPr txBox="1">
            <a:spLocks noChangeArrowheads="1"/>
          </p:cNvSpPr>
          <p:nvPr/>
        </p:nvSpPr>
        <p:spPr bwMode="auto">
          <a:xfrm>
            <a:off x="3657600" y="2971800"/>
            <a:ext cx="2513013" cy="1431925"/>
          </a:xfrm>
          <a:prstGeom prst="rect">
            <a:avLst/>
          </a:prstGeom>
          <a:solidFill>
            <a:srgbClr val="FFFF00"/>
          </a:solidFill>
          <a:ln w="9525">
            <a:noFill/>
            <a:miter lim="800000"/>
            <a:headEnd/>
            <a:tailEnd/>
          </a:ln>
        </p:spPr>
        <p:txBody>
          <a:bodyPr wrap="none">
            <a:prstTxWarp prst="textNoShape">
              <a:avLst/>
            </a:prstTxWarp>
            <a:spAutoFit/>
          </a:bodyPr>
          <a:lstStyle/>
          <a:p>
            <a:pPr algn="l">
              <a:lnSpc>
                <a:spcPct val="100000"/>
              </a:lnSpc>
              <a:buClrTx/>
              <a:buSzTx/>
              <a:buFontTx/>
              <a:buNone/>
            </a:pPr>
            <a:r>
              <a:rPr lang="el-GR" sz="4400" b="1">
                <a:solidFill>
                  <a:srgbClr val="3366CC"/>
                </a:solidFill>
                <a:latin typeface="Times New Roman" pitchFamily="-108" charset="0"/>
              </a:rPr>
              <a:t>Big Bang </a:t>
            </a:r>
          </a:p>
          <a:p>
            <a:pPr algn="l">
              <a:lnSpc>
                <a:spcPct val="100000"/>
              </a:lnSpc>
              <a:buClrTx/>
              <a:buSzTx/>
              <a:buFontTx/>
              <a:buNone/>
            </a:pPr>
            <a:r>
              <a:rPr lang="el-GR" sz="4400" b="1">
                <a:solidFill>
                  <a:srgbClr val="3366CC"/>
                </a:solidFill>
                <a:latin typeface="Times New Roman" pitchFamily="-108" charset="0"/>
              </a:rPr>
              <a:t>Model</a:t>
            </a:r>
          </a:p>
        </p:txBody>
      </p:sp>
      <p:sp>
        <p:nvSpPr>
          <p:cNvPr id="16389" name="Text Box 4"/>
          <p:cNvSpPr txBox="1">
            <a:spLocks noChangeArrowheads="1"/>
          </p:cNvSpPr>
          <p:nvPr/>
        </p:nvSpPr>
        <p:spPr bwMode="auto">
          <a:xfrm>
            <a:off x="576263" y="1916113"/>
            <a:ext cx="2119312" cy="1373187"/>
          </a:xfrm>
          <a:prstGeom prst="rect">
            <a:avLst/>
          </a:prstGeom>
          <a:solidFill>
            <a:srgbClr val="FFCC99"/>
          </a:solidFill>
          <a:ln w="9525">
            <a:noFill/>
            <a:miter lim="800000"/>
            <a:headEnd/>
            <a:tailEnd/>
          </a:ln>
        </p:spPr>
        <p:txBody>
          <a:bodyPr wrap="none">
            <a:prstTxWarp prst="textNoShape">
              <a:avLst/>
            </a:prstTxWarp>
            <a:spAutoFit/>
          </a:bodyPr>
          <a:lstStyle/>
          <a:p>
            <a:pPr>
              <a:lnSpc>
                <a:spcPct val="100000"/>
              </a:lnSpc>
              <a:buClrTx/>
              <a:buSzTx/>
              <a:buFontTx/>
              <a:buNone/>
            </a:pPr>
            <a:r>
              <a:rPr lang="el-GR" sz="2800">
                <a:solidFill>
                  <a:srgbClr val="FFFFFF"/>
                </a:solidFill>
                <a:latin typeface="Times New Roman" pitchFamily="-108" charset="0"/>
              </a:rPr>
              <a:t>Isotropy</a:t>
            </a:r>
          </a:p>
          <a:p>
            <a:pPr>
              <a:lnSpc>
                <a:spcPct val="100000"/>
              </a:lnSpc>
              <a:buClrTx/>
              <a:buSzTx/>
              <a:buFontTx/>
              <a:buNone/>
            </a:pPr>
            <a:r>
              <a:rPr lang="el-GR" sz="2800">
                <a:solidFill>
                  <a:srgbClr val="FFFFFF"/>
                </a:solidFill>
                <a:latin typeface="Times New Roman" pitchFamily="-108" charset="0"/>
              </a:rPr>
              <a:t>+</a:t>
            </a:r>
          </a:p>
          <a:p>
            <a:pPr>
              <a:lnSpc>
                <a:spcPct val="100000"/>
              </a:lnSpc>
              <a:buClrTx/>
              <a:buSzTx/>
              <a:buFontTx/>
              <a:buNone/>
            </a:pPr>
            <a:r>
              <a:rPr lang="el-GR" sz="2800">
                <a:solidFill>
                  <a:srgbClr val="FFFFFF"/>
                </a:solidFill>
                <a:latin typeface="Times New Roman" pitchFamily="-108" charset="0"/>
              </a:rPr>
              <a:t>Homogeneity</a:t>
            </a:r>
          </a:p>
        </p:txBody>
      </p:sp>
      <p:sp>
        <p:nvSpPr>
          <p:cNvPr id="16390" name="Text Box 5"/>
          <p:cNvSpPr txBox="1">
            <a:spLocks noChangeArrowheads="1"/>
          </p:cNvSpPr>
          <p:nvPr/>
        </p:nvSpPr>
        <p:spPr bwMode="auto">
          <a:xfrm>
            <a:off x="615950" y="3316288"/>
            <a:ext cx="1585913" cy="946150"/>
          </a:xfrm>
          <a:prstGeom prst="rect">
            <a:avLst/>
          </a:prstGeom>
          <a:solidFill>
            <a:srgbClr val="FFCC99"/>
          </a:solidFill>
          <a:ln w="9525">
            <a:noFill/>
            <a:miter lim="800000"/>
            <a:headEnd/>
            <a:tailEnd/>
          </a:ln>
        </p:spPr>
        <p:txBody>
          <a:bodyPr wrap="none">
            <a:prstTxWarp prst="textNoShape">
              <a:avLst/>
            </a:prstTxWarp>
            <a:spAutoFit/>
          </a:bodyPr>
          <a:lstStyle/>
          <a:p>
            <a:pPr>
              <a:lnSpc>
                <a:spcPct val="100000"/>
              </a:lnSpc>
              <a:buClrTx/>
              <a:buSzTx/>
              <a:buFontTx/>
              <a:buNone/>
            </a:pPr>
            <a:r>
              <a:rPr lang="el-GR" sz="2800">
                <a:solidFill>
                  <a:srgbClr val="FFFFFF"/>
                </a:solidFill>
                <a:latin typeface="Times New Roman" pitchFamily="-108" charset="0"/>
              </a:rPr>
              <a:t>General</a:t>
            </a:r>
          </a:p>
          <a:p>
            <a:pPr>
              <a:lnSpc>
                <a:spcPct val="100000"/>
              </a:lnSpc>
              <a:buClrTx/>
              <a:buSzTx/>
              <a:buFontTx/>
              <a:buNone/>
            </a:pPr>
            <a:r>
              <a:rPr lang="el-GR" sz="2800">
                <a:solidFill>
                  <a:srgbClr val="FFFFFF"/>
                </a:solidFill>
                <a:latin typeface="Times New Roman" pitchFamily="-108" charset="0"/>
              </a:rPr>
              <a:t>Relativity</a:t>
            </a:r>
          </a:p>
        </p:txBody>
      </p:sp>
      <p:sp>
        <p:nvSpPr>
          <p:cNvPr id="16391" name="Text Box 6"/>
          <p:cNvSpPr txBox="1">
            <a:spLocks noChangeArrowheads="1"/>
          </p:cNvSpPr>
          <p:nvPr/>
        </p:nvSpPr>
        <p:spPr bwMode="auto">
          <a:xfrm>
            <a:off x="609600" y="4589463"/>
            <a:ext cx="2474913" cy="1373187"/>
          </a:xfrm>
          <a:prstGeom prst="rect">
            <a:avLst/>
          </a:prstGeom>
          <a:solidFill>
            <a:srgbClr val="FFCC99"/>
          </a:solidFill>
          <a:ln w="9525">
            <a:noFill/>
            <a:miter lim="800000"/>
            <a:headEnd/>
            <a:tailEnd/>
          </a:ln>
        </p:spPr>
        <p:txBody>
          <a:bodyPr wrap="none">
            <a:prstTxWarp prst="textNoShape">
              <a:avLst/>
            </a:prstTxWarp>
            <a:spAutoFit/>
          </a:bodyPr>
          <a:lstStyle/>
          <a:p>
            <a:pPr algn="l">
              <a:lnSpc>
                <a:spcPct val="100000"/>
              </a:lnSpc>
              <a:buClrTx/>
              <a:buSzTx/>
              <a:buFontTx/>
              <a:buNone/>
            </a:pPr>
            <a:r>
              <a:rPr lang="el-GR" sz="2800">
                <a:solidFill>
                  <a:srgbClr val="FFFFFF"/>
                </a:solidFill>
                <a:latin typeface="Times New Roman" pitchFamily="-108" charset="0"/>
              </a:rPr>
              <a:t>Perfect Fluids</a:t>
            </a:r>
          </a:p>
          <a:p>
            <a:pPr algn="l">
              <a:lnSpc>
                <a:spcPct val="100000"/>
              </a:lnSpc>
              <a:buClrTx/>
              <a:buSzTx/>
              <a:buFontTx/>
              <a:buNone/>
            </a:pPr>
            <a:r>
              <a:rPr lang="el-GR" sz="2800">
                <a:solidFill>
                  <a:srgbClr val="FFFFFF"/>
                </a:solidFill>
                <a:latin typeface="Times New Roman" pitchFamily="-108" charset="0"/>
              </a:rPr>
              <a:t>Made of several</a:t>
            </a:r>
          </a:p>
          <a:p>
            <a:pPr algn="l">
              <a:lnSpc>
                <a:spcPct val="100000"/>
              </a:lnSpc>
              <a:buClrTx/>
              <a:buSzTx/>
              <a:buFontTx/>
              <a:buNone/>
            </a:pPr>
            <a:r>
              <a:rPr lang="el-GR" sz="2800">
                <a:solidFill>
                  <a:srgbClr val="FFFFFF"/>
                </a:solidFill>
                <a:latin typeface="Times New Roman" pitchFamily="-108" charset="0"/>
              </a:rPr>
              <a:t>Constituents</a:t>
            </a:r>
          </a:p>
        </p:txBody>
      </p:sp>
      <p:graphicFrame>
        <p:nvGraphicFramePr>
          <p:cNvPr id="16386" name="Object 2"/>
          <p:cNvGraphicFramePr>
            <a:graphicFrameLocks noChangeAspect="1"/>
          </p:cNvGraphicFramePr>
          <p:nvPr/>
        </p:nvGraphicFramePr>
        <p:xfrm>
          <a:off x="1066800" y="6096000"/>
          <a:ext cx="1092200" cy="350838"/>
        </p:xfrm>
        <a:graphic>
          <a:graphicData uri="http://schemas.openxmlformats.org/presentationml/2006/ole">
            <mc:AlternateContent xmlns:mc="http://schemas.openxmlformats.org/markup-compatibility/2006">
              <mc:Choice xmlns:v="urn:schemas-microsoft-com:vml" Requires="v">
                <p:oleObj spid="_x0000_s16426" name="Equation" r:id="rId4" imgW="507960" imgH="164880" progId="Equation.3">
                  <p:embed/>
                </p:oleObj>
              </mc:Choice>
              <mc:Fallback>
                <p:oleObj name="Equation" r:id="rId4" imgW="507960" imgH="1648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6096000"/>
                        <a:ext cx="1092200" cy="350838"/>
                      </a:xfrm>
                      <a:prstGeom prst="rect">
                        <a:avLst/>
                      </a:prstGeom>
                      <a:solidFill>
                        <a:srgbClr val="FFCC99"/>
                      </a:solidFill>
                    </p:spPr>
                  </p:pic>
                </p:oleObj>
              </mc:Fallback>
            </mc:AlternateContent>
          </a:graphicData>
        </a:graphic>
      </p:graphicFrame>
      <p:sp>
        <p:nvSpPr>
          <p:cNvPr id="16392" name="Text Box 8"/>
          <p:cNvSpPr txBox="1">
            <a:spLocks noChangeArrowheads="1"/>
          </p:cNvSpPr>
          <p:nvPr/>
        </p:nvSpPr>
        <p:spPr bwMode="auto">
          <a:xfrm>
            <a:off x="7110413" y="1981200"/>
            <a:ext cx="1685925" cy="946150"/>
          </a:xfrm>
          <a:prstGeom prst="rect">
            <a:avLst/>
          </a:prstGeom>
          <a:solidFill>
            <a:srgbClr val="CEFEE0"/>
          </a:solidFill>
          <a:ln w="9525">
            <a:noFill/>
            <a:miter lim="800000"/>
            <a:headEnd/>
            <a:tailEnd/>
          </a:ln>
        </p:spPr>
        <p:txBody>
          <a:bodyPr wrap="none">
            <a:prstTxWarp prst="textNoShape">
              <a:avLst/>
            </a:prstTxWarp>
            <a:spAutoFit/>
          </a:bodyPr>
          <a:lstStyle/>
          <a:p>
            <a:pPr>
              <a:lnSpc>
                <a:spcPct val="100000"/>
              </a:lnSpc>
              <a:buClrTx/>
              <a:buSzTx/>
              <a:buFontTx/>
              <a:buNone/>
            </a:pPr>
            <a:r>
              <a:rPr lang="el-GR" sz="2800">
                <a:solidFill>
                  <a:srgbClr val="FF1812"/>
                </a:solidFill>
                <a:latin typeface="Times New Roman" pitchFamily="-108" charset="0"/>
              </a:rPr>
              <a:t>Hubble</a:t>
            </a:r>
          </a:p>
          <a:p>
            <a:pPr>
              <a:lnSpc>
                <a:spcPct val="100000"/>
              </a:lnSpc>
              <a:buClrTx/>
              <a:buSzTx/>
              <a:buFontTx/>
              <a:buNone/>
            </a:pPr>
            <a:r>
              <a:rPr lang="el-GR" sz="2800">
                <a:solidFill>
                  <a:srgbClr val="FF1812"/>
                </a:solidFill>
                <a:latin typeface="Times New Roman" pitchFamily="-108" charset="0"/>
              </a:rPr>
              <a:t>Expansion</a:t>
            </a:r>
            <a:endParaRPr lang="el-GR" sz="2800">
              <a:solidFill>
                <a:srgbClr val="FFFFFF"/>
              </a:solidFill>
              <a:latin typeface="Times New Roman" pitchFamily="-108" charset="0"/>
            </a:endParaRPr>
          </a:p>
        </p:txBody>
      </p:sp>
      <p:sp>
        <p:nvSpPr>
          <p:cNvPr id="16393" name="Text Box 9"/>
          <p:cNvSpPr txBox="1">
            <a:spLocks noChangeArrowheads="1"/>
          </p:cNvSpPr>
          <p:nvPr/>
        </p:nvSpPr>
        <p:spPr bwMode="auto">
          <a:xfrm>
            <a:off x="7467600" y="3352800"/>
            <a:ext cx="974725" cy="519113"/>
          </a:xfrm>
          <a:prstGeom prst="rect">
            <a:avLst/>
          </a:prstGeom>
          <a:solidFill>
            <a:srgbClr val="CEFEE0"/>
          </a:solidFill>
          <a:ln w="9525">
            <a:noFill/>
            <a:miter lim="800000"/>
            <a:headEnd/>
            <a:tailEnd/>
          </a:ln>
        </p:spPr>
        <p:txBody>
          <a:bodyPr wrap="none">
            <a:prstTxWarp prst="textNoShape">
              <a:avLst/>
            </a:prstTxWarp>
            <a:spAutoFit/>
          </a:bodyPr>
          <a:lstStyle/>
          <a:p>
            <a:pPr>
              <a:lnSpc>
                <a:spcPct val="100000"/>
              </a:lnSpc>
              <a:buClrTx/>
              <a:buSzTx/>
              <a:buFontTx/>
              <a:buNone/>
            </a:pPr>
            <a:r>
              <a:rPr lang="el-GR" sz="2800">
                <a:solidFill>
                  <a:srgbClr val="FF1812"/>
                </a:solidFill>
                <a:latin typeface="Times New Roman" pitchFamily="-108" charset="0"/>
              </a:rPr>
              <a:t>CMB</a:t>
            </a:r>
          </a:p>
        </p:txBody>
      </p:sp>
      <p:sp>
        <p:nvSpPr>
          <p:cNvPr id="16394" name="Text Box 10"/>
          <p:cNvSpPr txBox="1">
            <a:spLocks noChangeArrowheads="1"/>
          </p:cNvSpPr>
          <p:nvPr/>
        </p:nvSpPr>
        <p:spPr bwMode="auto">
          <a:xfrm>
            <a:off x="6213475" y="4748213"/>
            <a:ext cx="2514600" cy="519112"/>
          </a:xfrm>
          <a:prstGeom prst="rect">
            <a:avLst/>
          </a:prstGeom>
          <a:solidFill>
            <a:srgbClr val="CEFEE0"/>
          </a:solidFill>
          <a:ln w="9525">
            <a:noFill/>
            <a:miter lim="800000"/>
            <a:headEnd/>
            <a:tailEnd/>
          </a:ln>
        </p:spPr>
        <p:txBody>
          <a:bodyPr wrap="none">
            <a:prstTxWarp prst="textNoShape">
              <a:avLst/>
            </a:prstTxWarp>
            <a:spAutoFit/>
          </a:bodyPr>
          <a:lstStyle/>
          <a:p>
            <a:pPr>
              <a:lnSpc>
                <a:spcPct val="100000"/>
              </a:lnSpc>
              <a:buClrTx/>
              <a:buSzTx/>
              <a:buFontTx/>
              <a:buNone/>
            </a:pPr>
            <a:r>
              <a:rPr lang="el-GR" sz="2800">
                <a:solidFill>
                  <a:srgbClr val="FF1812"/>
                </a:solidFill>
                <a:latin typeface="Times New Roman" pitchFamily="-108" charset="0"/>
              </a:rPr>
              <a:t>Nucleosynthesis</a:t>
            </a:r>
          </a:p>
        </p:txBody>
      </p:sp>
      <p:sp>
        <p:nvSpPr>
          <p:cNvPr id="16395" name="Line 11"/>
          <p:cNvSpPr>
            <a:spLocks noChangeShapeType="1"/>
          </p:cNvSpPr>
          <p:nvPr/>
        </p:nvSpPr>
        <p:spPr bwMode="auto">
          <a:xfrm>
            <a:off x="2743200" y="2743200"/>
            <a:ext cx="914400"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
        <p:nvSpPr>
          <p:cNvPr id="16396" name="Line 12"/>
          <p:cNvSpPr>
            <a:spLocks noChangeShapeType="1"/>
          </p:cNvSpPr>
          <p:nvPr/>
        </p:nvSpPr>
        <p:spPr bwMode="auto">
          <a:xfrm>
            <a:off x="2438400" y="3640138"/>
            <a:ext cx="12192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
        <p:nvSpPr>
          <p:cNvPr id="16397" name="Line 13"/>
          <p:cNvSpPr>
            <a:spLocks noChangeShapeType="1"/>
          </p:cNvSpPr>
          <p:nvPr/>
        </p:nvSpPr>
        <p:spPr bwMode="auto">
          <a:xfrm flipV="1">
            <a:off x="3048000" y="4114800"/>
            <a:ext cx="703263"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
        <p:nvSpPr>
          <p:cNvPr id="16398" name="Line 14"/>
          <p:cNvSpPr>
            <a:spLocks noChangeShapeType="1"/>
          </p:cNvSpPr>
          <p:nvPr/>
        </p:nvSpPr>
        <p:spPr bwMode="auto">
          <a:xfrm flipV="1">
            <a:off x="6172200" y="2743200"/>
            <a:ext cx="985838"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
        <p:nvSpPr>
          <p:cNvPr id="16399" name="Line 15"/>
          <p:cNvSpPr>
            <a:spLocks noChangeShapeType="1"/>
          </p:cNvSpPr>
          <p:nvPr/>
        </p:nvSpPr>
        <p:spPr bwMode="auto">
          <a:xfrm flipV="1">
            <a:off x="6172200" y="3640138"/>
            <a:ext cx="1143000" cy="17462"/>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
        <p:nvSpPr>
          <p:cNvPr id="16400" name="Line 16"/>
          <p:cNvSpPr>
            <a:spLocks noChangeShapeType="1"/>
          </p:cNvSpPr>
          <p:nvPr/>
        </p:nvSpPr>
        <p:spPr bwMode="auto">
          <a:xfrm>
            <a:off x="6172200" y="4038600"/>
            <a:ext cx="1212850" cy="685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
        <p:nvSpPr>
          <p:cNvPr id="16401" name="Text Box 17"/>
          <p:cNvSpPr txBox="1">
            <a:spLocks noChangeArrowheads="1"/>
          </p:cNvSpPr>
          <p:nvPr/>
        </p:nvSpPr>
        <p:spPr bwMode="auto">
          <a:xfrm>
            <a:off x="5046663" y="5867400"/>
            <a:ext cx="3263900" cy="519113"/>
          </a:xfrm>
          <a:prstGeom prst="rect">
            <a:avLst/>
          </a:prstGeom>
          <a:solidFill>
            <a:srgbClr val="CEFEE0"/>
          </a:solidFill>
          <a:ln w="9525">
            <a:noFill/>
            <a:miter lim="800000"/>
            <a:headEnd/>
            <a:tailEnd/>
          </a:ln>
        </p:spPr>
        <p:txBody>
          <a:bodyPr wrap="none">
            <a:prstTxWarp prst="textNoShape">
              <a:avLst/>
            </a:prstTxWarp>
            <a:spAutoFit/>
          </a:bodyPr>
          <a:lstStyle/>
          <a:p>
            <a:pPr>
              <a:lnSpc>
                <a:spcPct val="100000"/>
              </a:lnSpc>
              <a:buClrTx/>
              <a:buSzTx/>
              <a:buFontTx/>
              <a:buNone/>
            </a:pPr>
            <a:r>
              <a:rPr lang="el-GR" sz="2800">
                <a:solidFill>
                  <a:srgbClr val="FF1812"/>
                </a:solidFill>
                <a:latin typeface="Times New Roman" pitchFamily="-108" charset="0"/>
              </a:rPr>
              <a:t>Large Scale Structure</a:t>
            </a:r>
          </a:p>
        </p:txBody>
      </p:sp>
      <p:sp>
        <p:nvSpPr>
          <p:cNvPr id="16402" name="Line 18"/>
          <p:cNvSpPr>
            <a:spLocks noChangeShapeType="1"/>
          </p:cNvSpPr>
          <p:nvPr/>
        </p:nvSpPr>
        <p:spPr bwMode="auto">
          <a:xfrm>
            <a:off x="5334000" y="4419600"/>
            <a:ext cx="1247775" cy="1423988"/>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it-IT"/>
          </a:p>
        </p:txBody>
      </p:sp>
    </p:spTree>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0" y="219075"/>
            <a:ext cx="9144000" cy="625475"/>
          </a:xfrm>
        </p:spPr>
        <p:txBody>
          <a:bodyPr/>
          <a:lstStyle/>
          <a:p>
            <a:r>
              <a:rPr lang="en-US" sz="3200">
                <a:solidFill>
                  <a:srgbClr val="0000FF"/>
                </a:solidFill>
                <a:ea typeface="ＭＳ Ｐゴシック" pitchFamily="-108" charset="-128"/>
                <a:cs typeface="ＭＳ Ｐゴシック" pitchFamily="-108" charset="-128"/>
              </a:rPr>
              <a:t>Planck visto dal telescopio 2.2 m ESO - Cile</a:t>
            </a:r>
          </a:p>
        </p:txBody>
      </p:sp>
      <p:pic>
        <p:nvPicPr>
          <p:cNvPr id="52227" name="Content Placeholder 3" descr="grond_i_anim_sm.gif"/>
          <p:cNvPicPr>
            <a:picLocks noGrp="1" noChangeAspect="1"/>
          </p:cNvPicPr>
          <p:nvPr>
            <p:ph idx="1"/>
          </p:nvPr>
        </p:nvPicPr>
        <p:blipFill>
          <a:blip r:embed="rId2"/>
          <a:srcRect l="-18423" r="-18423"/>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4000" smtClean="0">
                <a:solidFill>
                  <a:srgbClr val="3366FF"/>
                </a:solidFill>
              </a:rPr>
              <a:t>Current Status</a:t>
            </a:r>
          </a:p>
        </p:txBody>
      </p:sp>
      <p:sp>
        <p:nvSpPr>
          <p:cNvPr id="30723" name="Content Placeholder 2"/>
          <p:cNvSpPr>
            <a:spLocks noGrp="1"/>
          </p:cNvSpPr>
          <p:nvPr>
            <p:ph idx="1"/>
          </p:nvPr>
        </p:nvSpPr>
        <p:spPr>
          <a:xfrm>
            <a:off x="304800" y="990600"/>
            <a:ext cx="8532813" cy="5105400"/>
          </a:xfrm>
        </p:spPr>
        <p:txBody>
          <a:bodyPr>
            <a:normAutofit lnSpcReduction="10000"/>
          </a:bodyPr>
          <a:lstStyle/>
          <a:p>
            <a:r>
              <a:rPr lang="en-US" dirty="0" smtClean="0"/>
              <a:t>574 days since launch.</a:t>
            </a:r>
          </a:p>
          <a:p>
            <a:r>
              <a:rPr lang="en-US" dirty="0" smtClean="0"/>
              <a:t>Satellite and instruments working nominally and continuously since start of sky surveys (mid August 2009)</a:t>
            </a:r>
          </a:p>
          <a:p>
            <a:r>
              <a:rPr lang="en-US" dirty="0" smtClean="0"/>
              <a:t> Sky coverage is 100%</a:t>
            </a:r>
          </a:p>
          <a:p>
            <a:pPr lvl="1"/>
            <a:r>
              <a:rPr lang="en-US" b="1" dirty="0" smtClean="0">
                <a:solidFill>
                  <a:srgbClr val="FF0000"/>
                </a:solidFill>
                <a:ea typeface="ＭＳ Ｐゴシック" pitchFamily="29" charset="-128"/>
              </a:rPr>
              <a:t>All the sky has been surveyed more than twice.</a:t>
            </a:r>
          </a:p>
          <a:p>
            <a:pPr lvl="1"/>
            <a:r>
              <a:rPr lang="en-US" dirty="0" smtClean="0">
                <a:ea typeface="ＭＳ Ｐゴシック" pitchFamily="29" charset="-128"/>
              </a:rPr>
              <a:t>The currently approved mission operation (to end Nov 2011) will do over &gt; four sky surveys, until the end of the cold phase (end January 2012) with two instruments: HFI + LFI</a:t>
            </a:r>
          </a:p>
          <a:p>
            <a:pPr lvl="1"/>
            <a:r>
              <a:rPr lang="en-US" dirty="0" smtClean="0">
                <a:ea typeface="ＭＳ Ｐゴシック" pitchFamily="29" charset="-128"/>
              </a:rPr>
              <a:t>A further 12 months extension has been approved with LFI only</a:t>
            </a:r>
          </a:p>
          <a:p>
            <a:pPr lvl="1"/>
            <a:endParaRPr lang="en-US" dirty="0" smtClean="0">
              <a:ea typeface="ＭＳ Ｐゴシック" pitchFamily="29" charset="-128"/>
            </a:endParaRPr>
          </a:p>
          <a:p>
            <a:pPr marL="457200" lvl="1" indent="0">
              <a:buNone/>
            </a:pPr>
            <a:endParaRPr lang="en-US" dirty="0" smtClean="0">
              <a:ea typeface="ＭＳ Ｐゴシック" pitchFamily="29" charset="-128"/>
            </a:endParaRPr>
          </a:p>
          <a:p>
            <a:pPr lvl="1"/>
            <a:endParaRPr lang="en-US" dirty="0" smtClean="0">
              <a:ea typeface="ＭＳ Ｐゴシック" pitchFamily="29" charset="-128"/>
            </a:endParaRPr>
          </a:p>
          <a:p>
            <a:endParaRPr lang="en-US" dirty="0" smtClean="0"/>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smtClean="0">
                <a:solidFill>
                  <a:srgbClr val="0000FF"/>
                </a:solidFill>
              </a:rPr>
              <a:t>Key </a:t>
            </a:r>
            <a:r>
              <a:rPr lang="it-IT" sz="3200" dirty="0" err="1" smtClean="0">
                <a:solidFill>
                  <a:srgbClr val="0000FF"/>
                </a:solidFill>
              </a:rPr>
              <a:t>Dates</a:t>
            </a:r>
            <a:endParaRPr lang="it-IT" sz="3200" dirty="0">
              <a:solidFill>
                <a:srgbClr val="0000FF"/>
              </a:solidFill>
            </a:endParaRPr>
          </a:p>
        </p:txBody>
      </p:sp>
      <p:sp>
        <p:nvSpPr>
          <p:cNvPr id="3" name="Segnaposto contenuto 2"/>
          <p:cNvSpPr>
            <a:spLocks noGrp="1"/>
          </p:cNvSpPr>
          <p:nvPr>
            <p:ph idx="1"/>
          </p:nvPr>
        </p:nvSpPr>
        <p:spPr>
          <a:xfrm>
            <a:off x="152400" y="990600"/>
            <a:ext cx="8837613" cy="5105400"/>
          </a:xfrm>
        </p:spPr>
        <p:txBody>
          <a:bodyPr/>
          <a:lstStyle/>
          <a:p>
            <a:r>
              <a:rPr lang="it-IT" b="1" dirty="0" smtClean="0">
                <a:solidFill>
                  <a:srgbClr val="FF0000"/>
                </a:solidFill>
              </a:rPr>
              <a:t>ERCSC:	“</a:t>
            </a:r>
            <a:r>
              <a:rPr lang="it-IT" b="1" dirty="0" err="1" smtClean="0">
                <a:solidFill>
                  <a:srgbClr val="FF0000"/>
                </a:solidFill>
              </a:rPr>
              <a:t>Early</a:t>
            </a:r>
            <a:r>
              <a:rPr lang="it-IT" b="1" dirty="0" smtClean="0">
                <a:solidFill>
                  <a:srgbClr val="FF0000"/>
                </a:solidFill>
              </a:rPr>
              <a:t> Release Compact Source </a:t>
            </a:r>
            <a:r>
              <a:rPr lang="it-IT" b="1" dirty="0" err="1" smtClean="0">
                <a:solidFill>
                  <a:srgbClr val="FF0000"/>
                </a:solidFill>
              </a:rPr>
              <a:t>Catalogue</a:t>
            </a:r>
            <a:r>
              <a:rPr lang="it-IT" b="1" dirty="0" smtClean="0">
                <a:solidFill>
                  <a:srgbClr val="FF0000"/>
                </a:solidFill>
              </a:rPr>
              <a:t>” -  11th </a:t>
            </a:r>
            <a:r>
              <a:rPr lang="it-IT" b="1" dirty="0" err="1" smtClean="0">
                <a:solidFill>
                  <a:srgbClr val="FF0000"/>
                </a:solidFill>
              </a:rPr>
              <a:t>January</a:t>
            </a:r>
            <a:r>
              <a:rPr lang="it-IT" b="1" dirty="0" smtClean="0">
                <a:solidFill>
                  <a:srgbClr val="FF0000"/>
                </a:solidFill>
              </a:rPr>
              <a:t> 2011 </a:t>
            </a:r>
            <a:r>
              <a:rPr lang="it-IT" b="1" dirty="0" smtClean="0">
                <a:solidFill>
                  <a:schemeClr val="accent6"/>
                </a:solidFill>
              </a:rPr>
              <a:t>(</a:t>
            </a:r>
            <a:r>
              <a:rPr lang="it-IT" b="1" dirty="0" err="1" smtClean="0">
                <a:solidFill>
                  <a:schemeClr val="accent6"/>
                </a:solidFill>
              </a:rPr>
              <a:t>catalogue</a:t>
            </a:r>
            <a:r>
              <a:rPr lang="it-IT" b="1" dirty="0" smtClean="0">
                <a:solidFill>
                  <a:schemeClr val="accent6"/>
                </a:solidFill>
              </a:rPr>
              <a:t> of more </a:t>
            </a:r>
            <a:r>
              <a:rPr lang="it-IT" b="1" dirty="0" err="1" smtClean="0">
                <a:solidFill>
                  <a:schemeClr val="accent6"/>
                </a:solidFill>
              </a:rPr>
              <a:t>than</a:t>
            </a:r>
            <a:r>
              <a:rPr lang="it-IT" b="1" dirty="0" smtClean="0">
                <a:solidFill>
                  <a:schemeClr val="accent6"/>
                </a:solidFill>
              </a:rPr>
              <a:t> 10,000 </a:t>
            </a:r>
            <a:r>
              <a:rPr lang="it-IT" b="1" dirty="0" err="1" smtClean="0">
                <a:solidFill>
                  <a:schemeClr val="accent6"/>
                </a:solidFill>
              </a:rPr>
              <a:t>sources</a:t>
            </a:r>
            <a:r>
              <a:rPr lang="it-IT" b="1" dirty="0" smtClean="0">
                <a:solidFill>
                  <a:schemeClr val="accent6"/>
                </a:solidFill>
              </a:rPr>
              <a:t> at 30,44,70,100,143,217,353,857 GHz) </a:t>
            </a:r>
            <a:endParaRPr lang="it-IT" b="1" dirty="0" smtClean="0">
              <a:solidFill>
                <a:srgbClr val="FF0000"/>
              </a:solidFill>
            </a:endParaRPr>
          </a:p>
          <a:p>
            <a:r>
              <a:rPr lang="it-IT" b="1" dirty="0" smtClean="0">
                <a:solidFill>
                  <a:srgbClr val="0000FF"/>
                </a:solidFill>
              </a:rPr>
              <a:t>27 </a:t>
            </a:r>
            <a:r>
              <a:rPr lang="it-IT" b="1" dirty="0" err="1" smtClean="0">
                <a:solidFill>
                  <a:srgbClr val="0000FF"/>
                </a:solidFill>
              </a:rPr>
              <a:t>Early</a:t>
            </a:r>
            <a:r>
              <a:rPr lang="it-IT" b="1" dirty="0" smtClean="0">
                <a:solidFill>
                  <a:srgbClr val="0000FF"/>
                </a:solidFill>
              </a:rPr>
              <a:t> </a:t>
            </a:r>
            <a:r>
              <a:rPr lang="it-IT" b="1" dirty="0" err="1" smtClean="0">
                <a:solidFill>
                  <a:srgbClr val="0000FF"/>
                </a:solidFill>
              </a:rPr>
              <a:t>Astrophysical</a:t>
            </a:r>
            <a:r>
              <a:rPr lang="it-IT" b="1" dirty="0" smtClean="0">
                <a:solidFill>
                  <a:srgbClr val="0000FF"/>
                </a:solidFill>
              </a:rPr>
              <a:t> </a:t>
            </a:r>
            <a:r>
              <a:rPr lang="it-IT" b="1" dirty="0" err="1" smtClean="0">
                <a:solidFill>
                  <a:srgbClr val="0000FF"/>
                </a:solidFill>
              </a:rPr>
              <a:t>papers</a:t>
            </a:r>
            <a:r>
              <a:rPr lang="it-IT" b="1" dirty="0" smtClean="0">
                <a:solidFill>
                  <a:srgbClr val="0000FF"/>
                </a:solidFill>
              </a:rPr>
              <a:t> </a:t>
            </a:r>
            <a:r>
              <a:rPr lang="it-IT" b="1" dirty="0" smtClean="0">
                <a:solidFill>
                  <a:srgbClr val="FF0000"/>
                </a:solidFill>
              </a:rPr>
              <a:t>release – 11th </a:t>
            </a:r>
            <a:r>
              <a:rPr lang="it-IT" b="1" dirty="0" err="1" smtClean="0">
                <a:solidFill>
                  <a:srgbClr val="FF0000"/>
                </a:solidFill>
              </a:rPr>
              <a:t>January</a:t>
            </a:r>
            <a:r>
              <a:rPr lang="it-IT" b="1" dirty="0" smtClean="0">
                <a:solidFill>
                  <a:srgbClr val="FF0000"/>
                </a:solidFill>
              </a:rPr>
              <a:t> 2011</a:t>
            </a:r>
          </a:p>
          <a:p>
            <a:r>
              <a:rPr lang="it-IT" b="1" dirty="0" smtClean="0">
                <a:solidFill>
                  <a:srgbClr val="FF0000"/>
                </a:solidFill>
              </a:rPr>
              <a:t>"The </a:t>
            </a:r>
            <a:r>
              <a:rPr lang="it-IT" b="1" dirty="0" err="1" smtClean="0">
                <a:solidFill>
                  <a:srgbClr val="FF0000"/>
                </a:solidFill>
              </a:rPr>
              <a:t>millimeter</a:t>
            </a:r>
            <a:r>
              <a:rPr lang="it-IT" b="1" dirty="0" smtClean="0">
                <a:solidFill>
                  <a:srgbClr val="FF0000"/>
                </a:solidFill>
              </a:rPr>
              <a:t> and </a:t>
            </a:r>
            <a:r>
              <a:rPr lang="it-IT" b="1" dirty="0" err="1" smtClean="0">
                <a:solidFill>
                  <a:srgbClr val="FF0000"/>
                </a:solidFill>
              </a:rPr>
              <a:t>submillimeter</a:t>
            </a:r>
            <a:r>
              <a:rPr lang="it-IT" b="1" dirty="0" smtClean="0">
                <a:solidFill>
                  <a:srgbClr val="FF0000"/>
                </a:solidFill>
              </a:rPr>
              <a:t> </a:t>
            </a:r>
            <a:r>
              <a:rPr lang="it-IT" b="1" dirty="0" err="1" smtClean="0">
                <a:solidFill>
                  <a:srgbClr val="FF0000"/>
                </a:solidFill>
              </a:rPr>
              <a:t>sky</a:t>
            </a:r>
            <a:r>
              <a:rPr lang="it-IT" b="1" dirty="0" smtClean="0">
                <a:solidFill>
                  <a:srgbClr val="FF0000"/>
                </a:solidFill>
              </a:rPr>
              <a:t> in the </a:t>
            </a:r>
            <a:r>
              <a:rPr lang="it-IT" b="1" dirty="0" err="1" smtClean="0">
                <a:solidFill>
                  <a:srgbClr val="FF0000"/>
                </a:solidFill>
              </a:rPr>
              <a:t>Planck</a:t>
            </a:r>
            <a:r>
              <a:rPr lang="it-IT" b="1" dirty="0" smtClean="0">
                <a:solidFill>
                  <a:srgbClr val="FF0000"/>
                </a:solidFill>
              </a:rPr>
              <a:t> </a:t>
            </a:r>
            <a:r>
              <a:rPr lang="it-IT" b="1" dirty="0" err="1" smtClean="0">
                <a:solidFill>
                  <a:srgbClr val="FF0000"/>
                </a:solidFill>
              </a:rPr>
              <a:t>mission</a:t>
            </a:r>
            <a:r>
              <a:rPr lang="it-IT" b="1" dirty="0" smtClean="0">
                <a:solidFill>
                  <a:srgbClr val="FF0000"/>
                </a:solidFill>
              </a:rPr>
              <a:t> era” Paris, </a:t>
            </a:r>
            <a:r>
              <a:rPr lang="it-IT" b="1" dirty="0" err="1" smtClean="0">
                <a:solidFill>
                  <a:srgbClr val="FF0000"/>
                </a:solidFill>
              </a:rPr>
              <a:t>Cité</a:t>
            </a:r>
            <a:r>
              <a:rPr lang="it-IT" b="1" dirty="0" smtClean="0">
                <a:solidFill>
                  <a:srgbClr val="FF0000"/>
                </a:solidFill>
              </a:rPr>
              <a:t> </a:t>
            </a:r>
            <a:r>
              <a:rPr lang="it-IT" b="1" dirty="0" err="1" smtClean="0">
                <a:solidFill>
                  <a:srgbClr val="FF0000"/>
                </a:solidFill>
              </a:rPr>
              <a:t>des</a:t>
            </a:r>
            <a:r>
              <a:rPr lang="it-IT" b="1" dirty="0" smtClean="0">
                <a:solidFill>
                  <a:srgbClr val="FF0000"/>
                </a:solidFill>
              </a:rPr>
              <a:t> Sciences-10-14 </a:t>
            </a:r>
            <a:r>
              <a:rPr lang="it-IT" b="1" dirty="0" err="1" smtClean="0">
                <a:solidFill>
                  <a:srgbClr val="FF0000"/>
                </a:solidFill>
              </a:rPr>
              <a:t>January</a:t>
            </a:r>
            <a:r>
              <a:rPr lang="it-IT" b="1" dirty="0" smtClean="0">
                <a:solidFill>
                  <a:srgbClr val="FF0000"/>
                </a:solidFill>
              </a:rPr>
              <a:t> 2011 </a:t>
            </a:r>
          </a:p>
          <a:p>
            <a:r>
              <a:rPr lang="it-IT" b="1" dirty="0" err="1" smtClean="0">
                <a:solidFill>
                  <a:srgbClr val="FF0000"/>
                </a:solidFill>
              </a:rPr>
              <a:t>Early</a:t>
            </a:r>
            <a:r>
              <a:rPr lang="it-IT" b="1" dirty="0" smtClean="0">
                <a:solidFill>
                  <a:srgbClr val="FF0000"/>
                </a:solidFill>
              </a:rPr>
              <a:t> 2012 – More </a:t>
            </a:r>
            <a:r>
              <a:rPr lang="it-IT" b="1" dirty="0" err="1" smtClean="0">
                <a:solidFill>
                  <a:srgbClr val="FF0000"/>
                </a:solidFill>
              </a:rPr>
              <a:t>results</a:t>
            </a:r>
            <a:r>
              <a:rPr lang="it-IT" b="1" dirty="0" smtClean="0">
                <a:solidFill>
                  <a:srgbClr val="FF0000"/>
                </a:solidFill>
              </a:rPr>
              <a:t> &amp; </a:t>
            </a:r>
            <a:r>
              <a:rPr lang="it-IT" b="1" dirty="0" err="1" smtClean="0">
                <a:solidFill>
                  <a:srgbClr val="FF0000"/>
                </a:solidFill>
              </a:rPr>
              <a:t>papers</a:t>
            </a:r>
            <a:r>
              <a:rPr lang="it-IT" b="1" dirty="0" smtClean="0">
                <a:solidFill>
                  <a:srgbClr val="FF0000"/>
                </a:solidFill>
              </a:rPr>
              <a:t> in Component </a:t>
            </a:r>
            <a:r>
              <a:rPr lang="it-IT" b="1" dirty="0" err="1" smtClean="0">
                <a:solidFill>
                  <a:srgbClr val="FF0000"/>
                </a:solidFill>
              </a:rPr>
              <a:t>Separation</a:t>
            </a:r>
            <a:r>
              <a:rPr lang="it-IT" b="1" dirty="0" smtClean="0">
                <a:solidFill>
                  <a:srgbClr val="FF0000"/>
                </a:solidFill>
              </a:rPr>
              <a:t> (Conference in Bologna)  </a:t>
            </a:r>
            <a:endParaRPr lang="it-IT" b="1"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WMAP 7 CMB map</a:t>
            </a:r>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838200" y="1371600"/>
            <a:ext cx="7467600" cy="3733800"/>
          </a:xfrm>
          <a:prstGeom prst="rect">
            <a:avLst/>
          </a:prstGeom>
          <a:noFill/>
          <a:ln>
            <a:noFill/>
          </a:ln>
        </p:spPr>
      </p:pic>
      <p:sp>
        <p:nvSpPr>
          <p:cNvPr id="7" name="TextBox 6"/>
          <p:cNvSpPr txBox="1"/>
          <p:nvPr/>
        </p:nvSpPr>
        <p:spPr>
          <a:xfrm>
            <a:off x="5029200" y="5715000"/>
            <a:ext cx="3095719" cy="297517"/>
          </a:xfrm>
          <a:prstGeom prst="rect">
            <a:avLst/>
          </a:prstGeom>
          <a:noFill/>
        </p:spPr>
        <p:txBody>
          <a:bodyPr wrap="none" rtlCol="0">
            <a:spAutoFit/>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r>
              <a:rPr lang="en-US" sz="1600" dirty="0">
                <a:solidFill>
                  <a:srgbClr val="000000"/>
                </a:solidFill>
                <a:ea typeface="ＭＳ Ｐゴシック" pitchFamily="-108" charset="-128"/>
                <a:cs typeface="ＭＳ Ｐゴシック" pitchFamily="-108" charset="-128"/>
              </a:rPr>
              <a:t>Courtesy WMAP Science Team</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srcRect/>
          <a:stretch>
            <a:fillRect/>
          </a:stretch>
        </p:blipFill>
        <p:spPr bwMode="auto">
          <a:xfrm>
            <a:off x="1524000" y="1676400"/>
            <a:ext cx="5616575" cy="3779837"/>
          </a:xfrm>
          <a:prstGeom prst="rect">
            <a:avLst/>
          </a:prstGeom>
          <a:noFill/>
          <a:ln w="9525">
            <a:noFill/>
            <a:miter lim="800000"/>
            <a:headEnd/>
            <a:tailEnd/>
          </a:ln>
        </p:spPr>
      </p:pic>
      <p:sp>
        <p:nvSpPr>
          <p:cNvPr id="80899" name="Rectangle 3"/>
          <p:cNvSpPr>
            <a:spLocks noGrp="1" noChangeArrowheads="1"/>
          </p:cNvSpPr>
          <p:nvPr>
            <p:ph type="title"/>
          </p:nvPr>
        </p:nvSpPr>
        <p:spPr/>
        <p:txBody>
          <a:bodyPr/>
          <a:lstStyle/>
          <a:p>
            <a:r>
              <a:rPr lang="en-US" sz="2000" dirty="0">
                <a:solidFill>
                  <a:schemeClr val="accent2"/>
                </a:solidFill>
              </a:rPr>
              <a:t>Typical model prediction for CMB anisotropy APS</a:t>
            </a:r>
          </a:p>
        </p:txBody>
      </p:sp>
      <p:sp>
        <p:nvSpPr>
          <p:cNvPr id="80900" name="Line 4"/>
          <p:cNvSpPr>
            <a:spLocks noChangeShapeType="1"/>
          </p:cNvSpPr>
          <p:nvPr/>
        </p:nvSpPr>
        <p:spPr bwMode="auto">
          <a:xfrm>
            <a:off x="3492500" y="3789363"/>
            <a:ext cx="358775" cy="792162"/>
          </a:xfrm>
          <a:prstGeom prst="line">
            <a:avLst/>
          </a:prstGeom>
          <a:noFill/>
          <a:ln w="9525">
            <a:solidFill>
              <a:schemeClr val="tx1"/>
            </a:solidFill>
            <a:round/>
            <a:headEnd/>
            <a:tailEnd type="triangle" w="med" len="med"/>
          </a:ln>
        </p:spPr>
        <p:txBody>
          <a:bodyPr>
            <a:prstTxWarp prst="textNoShape">
              <a:avLst/>
            </a:prstTxWarp>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endParaRPr lang="it-IT" sz="2400">
              <a:solidFill>
                <a:srgbClr val="000000"/>
              </a:solidFill>
              <a:ea typeface="ＭＳ Ｐゴシック" pitchFamily="-108" charset="-128"/>
              <a:cs typeface="ＭＳ Ｐゴシック" pitchFamily="-108" charset="-128"/>
            </a:endParaRPr>
          </a:p>
        </p:txBody>
      </p:sp>
      <p:sp>
        <p:nvSpPr>
          <p:cNvPr id="80901" name="Text Box 5"/>
          <p:cNvSpPr txBox="1">
            <a:spLocks noChangeArrowheads="1"/>
          </p:cNvSpPr>
          <p:nvPr/>
        </p:nvSpPr>
        <p:spPr bwMode="auto">
          <a:xfrm>
            <a:off x="3040063" y="3475038"/>
            <a:ext cx="1690687" cy="24447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r>
              <a:rPr lang="en-US" sz="1000">
                <a:solidFill>
                  <a:srgbClr val="808080"/>
                </a:solidFill>
                <a:ea typeface="ＭＳ Ｐゴシック" pitchFamily="-108" charset="-128"/>
                <a:cs typeface="ＭＳ Ｐゴシック" pitchFamily="-108" charset="-128"/>
              </a:rPr>
              <a:t>SW plateau: l(l+1)Cl ~ cost</a:t>
            </a:r>
          </a:p>
        </p:txBody>
      </p:sp>
      <p:sp>
        <p:nvSpPr>
          <p:cNvPr id="80902" name="Line 6"/>
          <p:cNvSpPr>
            <a:spLocks noChangeShapeType="1"/>
          </p:cNvSpPr>
          <p:nvPr/>
        </p:nvSpPr>
        <p:spPr bwMode="auto">
          <a:xfrm flipH="1">
            <a:off x="5795963" y="2708275"/>
            <a:ext cx="1368425" cy="936625"/>
          </a:xfrm>
          <a:prstGeom prst="line">
            <a:avLst/>
          </a:prstGeom>
          <a:noFill/>
          <a:ln w="9525">
            <a:solidFill>
              <a:schemeClr val="tx1"/>
            </a:solidFill>
            <a:round/>
            <a:headEnd/>
            <a:tailEnd type="triangle" w="med" len="med"/>
          </a:ln>
        </p:spPr>
        <p:txBody>
          <a:bodyPr>
            <a:prstTxWarp prst="textNoShape">
              <a:avLst/>
            </a:prstTxWarp>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endParaRPr lang="it-IT" sz="2400">
              <a:solidFill>
                <a:srgbClr val="000000"/>
              </a:solidFill>
              <a:ea typeface="ＭＳ Ｐゴシック" pitchFamily="-108" charset="-128"/>
              <a:cs typeface="ＭＳ Ｐゴシック" pitchFamily="-108" charset="-128"/>
            </a:endParaRPr>
          </a:p>
        </p:txBody>
      </p:sp>
      <p:sp>
        <p:nvSpPr>
          <p:cNvPr id="80903" name="Text Box 7"/>
          <p:cNvSpPr txBox="1">
            <a:spLocks noChangeArrowheads="1"/>
          </p:cNvSpPr>
          <p:nvPr/>
        </p:nvSpPr>
        <p:spPr bwMode="auto">
          <a:xfrm>
            <a:off x="7200900" y="2514600"/>
            <a:ext cx="1943100" cy="549275"/>
          </a:xfrm>
          <a:prstGeom prst="rect">
            <a:avLst/>
          </a:prstGeom>
          <a:noFill/>
          <a:ln w="9525">
            <a:noFill/>
            <a:miter lim="800000"/>
            <a:headEnd/>
            <a:tailEnd/>
          </a:ln>
        </p:spPr>
        <p:txBody>
          <a:bodyPr>
            <a:prstTxWarp prst="textNoShape">
              <a:avLst/>
            </a:prstTxWarp>
            <a:spAutoFit/>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r>
              <a:rPr lang="en-US" sz="1000" dirty="0">
                <a:solidFill>
                  <a:srgbClr val="808080"/>
                </a:solidFill>
                <a:ea typeface="ＭＳ Ｐゴシック" pitchFamily="-108" charset="-128"/>
                <a:cs typeface="ＭＳ Ｐゴシック" pitchFamily="-108" charset="-128"/>
              </a:rPr>
              <a:t>Pre recombination (acoustic) oscillations of photon-baryon fluid</a:t>
            </a:r>
          </a:p>
        </p:txBody>
      </p:sp>
      <p:sp>
        <p:nvSpPr>
          <p:cNvPr id="80904" name="Line 8"/>
          <p:cNvSpPr>
            <a:spLocks noChangeShapeType="1"/>
          </p:cNvSpPr>
          <p:nvPr/>
        </p:nvSpPr>
        <p:spPr bwMode="auto">
          <a:xfrm flipH="1">
            <a:off x="6659563" y="4292600"/>
            <a:ext cx="720725" cy="360363"/>
          </a:xfrm>
          <a:prstGeom prst="line">
            <a:avLst/>
          </a:prstGeom>
          <a:noFill/>
          <a:ln w="9525">
            <a:solidFill>
              <a:schemeClr val="tx1"/>
            </a:solidFill>
            <a:round/>
            <a:headEnd/>
            <a:tailEnd type="triangle" w="med" len="med"/>
          </a:ln>
        </p:spPr>
        <p:txBody>
          <a:bodyPr>
            <a:prstTxWarp prst="textNoShape">
              <a:avLst/>
            </a:prstTxWarp>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endParaRPr lang="it-IT" sz="2400">
              <a:solidFill>
                <a:srgbClr val="000000"/>
              </a:solidFill>
              <a:ea typeface="ＭＳ Ｐゴシック" pitchFamily="-108" charset="-128"/>
              <a:cs typeface="ＭＳ Ｐゴシック" pitchFamily="-108" charset="-128"/>
            </a:endParaRPr>
          </a:p>
        </p:txBody>
      </p:sp>
      <p:sp>
        <p:nvSpPr>
          <p:cNvPr id="80905" name="Text Box 9"/>
          <p:cNvSpPr txBox="1">
            <a:spLocks noChangeArrowheads="1"/>
          </p:cNvSpPr>
          <p:nvPr/>
        </p:nvSpPr>
        <p:spPr bwMode="auto">
          <a:xfrm>
            <a:off x="7537450" y="4191000"/>
            <a:ext cx="1606550" cy="24447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r>
              <a:rPr lang="en-US" sz="1000" dirty="0">
                <a:solidFill>
                  <a:srgbClr val="808080"/>
                </a:solidFill>
                <a:ea typeface="ＭＳ Ｐゴシック" pitchFamily="-108" charset="-128"/>
                <a:cs typeface="ＭＳ Ｐゴシック" pitchFamily="-108" charset="-128"/>
              </a:rPr>
              <a:t>Photon diffusion damping</a:t>
            </a:r>
          </a:p>
        </p:txBody>
      </p:sp>
      <p:graphicFrame>
        <p:nvGraphicFramePr>
          <p:cNvPr id="10" name="Object 3"/>
          <p:cNvGraphicFramePr>
            <a:graphicFrameLocks noChangeAspect="1"/>
          </p:cNvGraphicFramePr>
          <p:nvPr/>
        </p:nvGraphicFramePr>
        <p:xfrm>
          <a:off x="762000" y="990600"/>
          <a:ext cx="2762420" cy="704850"/>
        </p:xfrm>
        <a:graphic>
          <a:graphicData uri="http://schemas.openxmlformats.org/presentationml/2006/ole">
            <mc:AlternateContent xmlns:mc="http://schemas.openxmlformats.org/markup-compatibility/2006">
              <mc:Choice xmlns:v="urn:schemas-microsoft-com:vml" Requires="v">
                <p:oleObj spid="_x0000_s1055" name="Bitmap Image" r:id="rId4" imgW="3414056" imgH="838095" progId="">
                  <p:embed/>
                </p:oleObj>
              </mc:Choice>
              <mc:Fallback>
                <p:oleObj name="Bitmap Image" r:id="rId4" imgW="3414056" imgH="838095"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990600"/>
                        <a:ext cx="276242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Object 7"/>
          <p:cNvGraphicFramePr>
            <a:graphicFrameLocks noChangeAspect="1"/>
          </p:cNvGraphicFramePr>
          <p:nvPr/>
        </p:nvGraphicFramePr>
        <p:xfrm>
          <a:off x="5455184" y="1016060"/>
          <a:ext cx="2380885" cy="631765"/>
        </p:xfrm>
        <a:graphic>
          <a:graphicData uri="http://schemas.openxmlformats.org/presentationml/2006/ole">
            <mc:AlternateContent xmlns:mc="http://schemas.openxmlformats.org/markup-compatibility/2006">
              <mc:Choice xmlns:v="urn:schemas-microsoft-com:vml" Requires="v">
                <p:oleObj spid="_x0000_s1056" name="Equation" r:id="rId6" imgW="1740297" imgH="444897" progId="Equation.3">
                  <p:embed/>
                </p:oleObj>
              </mc:Choice>
              <mc:Fallback>
                <p:oleObj name="Equation" r:id="rId6" imgW="1740297" imgH="444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5184" y="1016060"/>
                        <a:ext cx="2380885" cy="63176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2" name="AutoShape 11"/>
          <p:cNvSpPr>
            <a:spLocks noChangeArrowheads="1"/>
          </p:cNvSpPr>
          <p:nvPr/>
        </p:nvSpPr>
        <p:spPr bwMode="auto">
          <a:xfrm>
            <a:off x="3962400" y="1219200"/>
            <a:ext cx="1017104" cy="228600"/>
          </a:xfrm>
          <a:prstGeom prst="leftRightArrow">
            <a:avLst>
              <a:gd name="adj1" fmla="val 50000"/>
              <a:gd name="adj2"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pPr algn="ctr" defTabSz="914400" eaLnBrk="0" fontAlgn="base" hangingPunct="0">
              <a:lnSpc>
                <a:spcPct val="80000"/>
              </a:lnSpc>
              <a:spcBef>
                <a:spcPct val="0"/>
              </a:spcBef>
              <a:spcAft>
                <a:spcPct val="0"/>
              </a:spcAft>
              <a:buClr>
                <a:srgbClr val="000000"/>
              </a:buClr>
              <a:buSzPct val="100000"/>
              <a:buFont typeface="Times New Roman" pitchFamily="-108" charset="0"/>
              <a:buChar char="•"/>
            </a:pPr>
            <a:endParaRPr lang="en-US" sz="2400">
              <a:solidFill>
                <a:srgbClr val="000000"/>
              </a:solidFill>
              <a:ea typeface="ＭＳ Ｐゴシック" pitchFamily="-108" charset="-128"/>
              <a:cs typeface="ＭＳ Ｐゴシック" pitchFamily="-108" charset="-128"/>
            </a:endParaRPr>
          </a:p>
        </p:txBody>
      </p:sp>
      <p:pic>
        <p:nvPicPr>
          <p:cNvPr id="13" name="Picture 10"/>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04800" y="5181600"/>
            <a:ext cx="3148013" cy="75406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539750" y="1196975"/>
            <a:ext cx="3841750" cy="94615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lnSpc>
                <a:spcPct val="100000"/>
              </a:lnSpc>
              <a:buClrTx/>
              <a:buSzTx/>
              <a:buFontTx/>
              <a:buNone/>
            </a:pPr>
            <a:endParaRPr lang="en-US" sz="2800" i="1">
              <a:solidFill>
                <a:schemeClr val="tx2"/>
              </a:solidFill>
              <a:latin typeface="Times" charset="0"/>
              <a:ea typeface="Arial" charset="0"/>
              <a:cs typeface="Arial" charset="0"/>
            </a:endParaRPr>
          </a:p>
          <a:p>
            <a:pPr algn="l">
              <a:lnSpc>
                <a:spcPct val="100000"/>
              </a:lnSpc>
              <a:buClrTx/>
              <a:buSzTx/>
              <a:buFontTx/>
              <a:buNone/>
            </a:pPr>
            <a:r>
              <a:rPr lang="en-US" sz="2800">
                <a:solidFill>
                  <a:schemeClr val="tx2"/>
                </a:solidFill>
                <a:latin typeface="Times" charset="0"/>
                <a:ea typeface="Arial" charset="0"/>
                <a:cs typeface="Arial" charset="0"/>
              </a:rPr>
              <a:t>				</a:t>
            </a:r>
          </a:p>
        </p:txBody>
      </p:sp>
      <p:sp>
        <p:nvSpPr>
          <p:cNvPr id="161795" name="Text Box 3"/>
          <p:cNvSpPr txBox="1">
            <a:spLocks noChangeArrowheads="1"/>
          </p:cNvSpPr>
          <p:nvPr/>
        </p:nvSpPr>
        <p:spPr bwMode="auto">
          <a:xfrm>
            <a:off x="0" y="1371600"/>
            <a:ext cx="1098550" cy="1433513"/>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l">
              <a:lnSpc>
                <a:spcPct val="100000"/>
              </a:lnSpc>
              <a:buClrTx/>
              <a:buSzTx/>
              <a:buFontTx/>
              <a:buChar char="•"/>
            </a:pPr>
            <a:endParaRPr lang="en-US" sz="3200" dirty="0">
              <a:solidFill>
                <a:schemeClr val="tx2"/>
              </a:solidFill>
              <a:latin typeface="Times" charset="0"/>
              <a:ea typeface="Arial" charset="0"/>
              <a:cs typeface="Arial" charset="0"/>
            </a:endParaRPr>
          </a:p>
          <a:p>
            <a:pPr lvl="1" algn="l">
              <a:lnSpc>
                <a:spcPct val="100000"/>
              </a:lnSpc>
              <a:buClrTx/>
              <a:buSzTx/>
              <a:buFontTx/>
              <a:buNone/>
            </a:pPr>
            <a:endParaRPr lang="en-US" sz="2800" u="sng" dirty="0">
              <a:solidFill>
                <a:schemeClr val="tx2"/>
              </a:solidFill>
              <a:latin typeface="Times" charset="0"/>
              <a:ea typeface="Arial" charset="0"/>
              <a:cs typeface="Arial" charset="0"/>
            </a:endParaRPr>
          </a:p>
          <a:p>
            <a:pPr lvl="2" algn="l">
              <a:lnSpc>
                <a:spcPct val="100000"/>
              </a:lnSpc>
              <a:buClrTx/>
              <a:buSzTx/>
              <a:buFontTx/>
              <a:buNone/>
            </a:pPr>
            <a:endParaRPr lang="en-US" sz="2800" u="sng" dirty="0">
              <a:solidFill>
                <a:schemeClr val="tx2"/>
              </a:solidFill>
              <a:latin typeface="Times" charset="0"/>
              <a:ea typeface="Arial" charset="0"/>
              <a:cs typeface="Arial" charset="0"/>
            </a:endParaRPr>
          </a:p>
        </p:txBody>
      </p:sp>
      <p:sp>
        <p:nvSpPr>
          <p:cNvPr id="161796" name="Rectangle 4"/>
          <p:cNvSpPr>
            <a:spLocks noChangeArrowheads="1"/>
          </p:cNvSpPr>
          <p:nvPr/>
        </p:nvSpPr>
        <p:spPr bwMode="auto">
          <a:xfrm>
            <a:off x="2963863" y="92075"/>
            <a:ext cx="2778125" cy="519113"/>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nSpc>
                <a:spcPct val="100000"/>
              </a:lnSpc>
              <a:buClrTx/>
              <a:buSzTx/>
              <a:buFontTx/>
              <a:buNone/>
            </a:pPr>
            <a:r>
              <a:rPr lang="en-US" sz="2800">
                <a:solidFill>
                  <a:schemeClr val="bg2"/>
                </a:solidFill>
                <a:latin typeface="Times" charset="0"/>
                <a:ea typeface="Arial" charset="0"/>
                <a:cs typeface="Arial" charset="0"/>
              </a:rPr>
              <a:t>CMB Polarization</a:t>
            </a:r>
            <a:endParaRPr lang="en-US" sz="3600">
              <a:solidFill>
                <a:schemeClr val="accent2"/>
              </a:solidFill>
              <a:latin typeface="Times" charset="0"/>
              <a:ea typeface="Arial" charset="0"/>
              <a:cs typeface="Arial" charset="0"/>
            </a:endParaRPr>
          </a:p>
        </p:txBody>
      </p:sp>
      <p:sp>
        <p:nvSpPr>
          <p:cNvPr id="161797" name="Text Box 5"/>
          <p:cNvSpPr txBox="1">
            <a:spLocks noChangeArrowheads="1"/>
          </p:cNvSpPr>
          <p:nvPr/>
        </p:nvSpPr>
        <p:spPr bwMode="auto">
          <a:xfrm>
            <a:off x="0" y="215900"/>
            <a:ext cx="9144000" cy="1938992"/>
          </a:xfrm>
          <a:prstGeom prst="rect">
            <a:avLst/>
          </a:prstGeom>
          <a:noFill/>
          <a:ln w="9525">
            <a:noFill/>
            <a:miter lim="800000"/>
            <a:headEnd/>
            <a:tailEnd/>
          </a:ln>
          <a:effectLst/>
        </p:spPr>
        <p:txBody>
          <a:bodyPr>
            <a:prstTxWarp prst="textNoShape">
              <a:avLst/>
            </a:prstTxWarp>
            <a:spAutoFit/>
          </a:bodyPr>
          <a:lstStyle/>
          <a:p>
            <a:pPr algn="l">
              <a:lnSpc>
                <a:spcPct val="100000"/>
              </a:lnSpc>
              <a:buClrTx/>
              <a:buSzTx/>
              <a:buFont typeface="Times" charset="0"/>
              <a:buChar char="•"/>
            </a:pPr>
            <a:endParaRPr lang="en-US" b="1" dirty="0">
              <a:solidFill>
                <a:srgbClr val="003399"/>
              </a:solidFill>
              <a:latin typeface="Times New Roman" charset="0"/>
              <a:ea typeface="Arial" charset="0"/>
              <a:cs typeface="Arial" charset="0"/>
            </a:endParaRPr>
          </a:p>
          <a:p>
            <a:pPr algn="l">
              <a:lnSpc>
                <a:spcPct val="100000"/>
              </a:lnSpc>
              <a:buClrTx/>
              <a:buSzTx/>
              <a:buFont typeface="Times" charset="0"/>
              <a:buChar char="•"/>
            </a:pPr>
            <a:r>
              <a:rPr lang="en-US" b="1" dirty="0">
                <a:solidFill>
                  <a:srgbClr val="003399"/>
                </a:solidFill>
                <a:latin typeface="Times New Roman" charset="0"/>
                <a:ea typeface="Arial" charset="0"/>
                <a:cs typeface="Arial" charset="0"/>
              </a:rPr>
              <a:t> </a:t>
            </a:r>
            <a:r>
              <a:rPr lang="en-US" b="1" dirty="0" smtClean="0">
                <a:solidFill>
                  <a:srgbClr val="003399"/>
                </a:solidFill>
                <a:latin typeface="Times New Roman" charset="0"/>
                <a:ea typeface="Arial" charset="0"/>
                <a:cs typeface="Arial" charset="0"/>
              </a:rPr>
              <a:t>Linear Polarization </a:t>
            </a:r>
            <a:r>
              <a:rPr lang="en-US" b="1" dirty="0">
                <a:solidFill>
                  <a:srgbClr val="003399"/>
                </a:solidFill>
                <a:latin typeface="Times New Roman" charset="0"/>
                <a:ea typeface="Arial" charset="0"/>
                <a:cs typeface="Arial" charset="0"/>
              </a:rPr>
              <a:t>is described by Stokes-Q and -U</a:t>
            </a:r>
          </a:p>
          <a:p>
            <a:pPr algn="l">
              <a:lnSpc>
                <a:spcPct val="100000"/>
              </a:lnSpc>
              <a:buClrTx/>
              <a:buSzTx/>
              <a:buFont typeface="Times" charset="0"/>
              <a:buChar char="•"/>
            </a:pPr>
            <a:r>
              <a:rPr lang="en-US" b="1" dirty="0">
                <a:solidFill>
                  <a:srgbClr val="003399"/>
                </a:solidFill>
                <a:latin typeface="Times New Roman" charset="0"/>
                <a:ea typeface="Arial" charset="0"/>
                <a:cs typeface="Arial" charset="0"/>
              </a:rPr>
              <a:t> These are coordinate dependent </a:t>
            </a:r>
          </a:p>
          <a:p>
            <a:pPr algn="l">
              <a:lnSpc>
                <a:spcPct val="100000"/>
              </a:lnSpc>
              <a:buClrTx/>
              <a:buSzTx/>
              <a:buFont typeface="Times" charset="0"/>
              <a:buChar char="•"/>
            </a:pPr>
            <a:r>
              <a:rPr lang="en-US" b="1" dirty="0">
                <a:solidFill>
                  <a:srgbClr val="003399"/>
                </a:solidFill>
                <a:latin typeface="Times New Roman" charset="0"/>
                <a:ea typeface="Arial" charset="0"/>
                <a:cs typeface="Arial" charset="0"/>
              </a:rPr>
              <a:t> The two dimensional field is described by a gradient of a scalar (E) or curl of a pseudo-</a:t>
            </a:r>
            <a:r>
              <a:rPr lang="en-US" b="1" dirty="0" smtClean="0">
                <a:solidFill>
                  <a:srgbClr val="003399"/>
                </a:solidFill>
                <a:latin typeface="Times New Roman" charset="0"/>
                <a:ea typeface="Arial" charset="0"/>
                <a:cs typeface="Arial" charset="0"/>
              </a:rPr>
              <a:t>scalar </a:t>
            </a:r>
            <a:r>
              <a:rPr lang="en-US" b="1" dirty="0">
                <a:solidFill>
                  <a:srgbClr val="003399"/>
                </a:solidFill>
                <a:latin typeface="Times New Roman" charset="0"/>
                <a:ea typeface="Arial" charset="0"/>
                <a:cs typeface="Arial" charset="0"/>
              </a:rPr>
              <a:t>(B).</a:t>
            </a:r>
          </a:p>
        </p:txBody>
      </p:sp>
      <p:pic>
        <p:nvPicPr>
          <p:cNvPr id="161798" name="Picture 6"/>
          <p:cNvPicPr>
            <a:picLocks noChangeAspect="1" noChangeArrowheads="1"/>
          </p:cNvPicPr>
          <p:nvPr/>
        </p:nvPicPr>
        <p:blipFill>
          <a:blip r:embed="rId4"/>
          <a:srcRect/>
          <a:stretch>
            <a:fillRect/>
          </a:stretch>
        </p:blipFill>
        <p:spPr bwMode="auto">
          <a:xfrm>
            <a:off x="468313" y="2781300"/>
            <a:ext cx="3352800" cy="3048000"/>
          </a:xfrm>
          <a:prstGeom prst="rect">
            <a:avLst/>
          </a:prstGeom>
          <a:solidFill>
            <a:schemeClr val="accent1"/>
          </a:solidFill>
        </p:spPr>
      </p:pic>
      <p:sp>
        <p:nvSpPr>
          <p:cNvPr id="161799" name="Text Box 7"/>
          <p:cNvSpPr txBox="1">
            <a:spLocks noChangeArrowheads="1"/>
          </p:cNvSpPr>
          <p:nvPr/>
        </p:nvSpPr>
        <p:spPr bwMode="auto">
          <a:xfrm>
            <a:off x="4356100" y="3357563"/>
            <a:ext cx="4808077" cy="830997"/>
          </a:xfrm>
          <a:prstGeom prst="rect">
            <a:avLst/>
          </a:prstGeom>
          <a:noFill/>
          <a:ln w="9525">
            <a:noFill/>
            <a:miter lim="800000"/>
            <a:headEnd/>
            <a:tailEnd/>
          </a:ln>
          <a:effectLst/>
        </p:spPr>
        <p:txBody>
          <a:bodyPr wrap="none">
            <a:prstTxWarp prst="textNoShape">
              <a:avLst/>
            </a:prstTxWarp>
            <a:spAutoFit/>
          </a:bodyPr>
          <a:lstStyle/>
          <a:p>
            <a:pPr algn="l">
              <a:lnSpc>
                <a:spcPct val="100000"/>
              </a:lnSpc>
              <a:buClrTx/>
              <a:buSzTx/>
              <a:buFontTx/>
              <a:buNone/>
            </a:pPr>
            <a:r>
              <a:rPr lang="en-US" b="1" dirty="0">
                <a:solidFill>
                  <a:srgbClr val="000066"/>
                </a:solidFill>
                <a:latin typeface="Times New Roman" charset="0"/>
                <a:ea typeface="Arial" charset="0"/>
                <a:cs typeface="Arial" charset="0"/>
              </a:rPr>
              <a:t>Grad (or E) </a:t>
            </a:r>
            <a:r>
              <a:rPr lang="en-US" b="1" dirty="0" smtClean="0">
                <a:solidFill>
                  <a:srgbClr val="000066"/>
                </a:solidFill>
                <a:latin typeface="Times New Roman" charset="0"/>
                <a:ea typeface="Arial" charset="0"/>
                <a:cs typeface="Arial" charset="0"/>
              </a:rPr>
              <a:t>modes</a:t>
            </a:r>
          </a:p>
          <a:p>
            <a:pPr algn="l">
              <a:lnSpc>
                <a:spcPct val="100000"/>
              </a:lnSpc>
              <a:buClrTx/>
              <a:buSzTx/>
              <a:buFontTx/>
              <a:buNone/>
            </a:pPr>
            <a:r>
              <a:rPr lang="en-US" dirty="0" smtClean="0">
                <a:solidFill>
                  <a:srgbClr val="000066"/>
                </a:solidFill>
                <a:latin typeface="Times New Roman" charset="0"/>
                <a:ea typeface="Arial" charset="0"/>
                <a:cs typeface="Arial" charset="0"/>
              </a:rPr>
              <a:t>due to scalar and tensor perturbations</a:t>
            </a:r>
            <a:endParaRPr lang="en-US" dirty="0">
              <a:solidFill>
                <a:srgbClr val="FF0000"/>
              </a:solidFill>
              <a:latin typeface="Times New Roman" charset="0"/>
              <a:ea typeface="Arial" charset="0"/>
              <a:cs typeface="Arial" charset="0"/>
            </a:endParaRPr>
          </a:p>
        </p:txBody>
      </p:sp>
      <p:sp>
        <p:nvSpPr>
          <p:cNvPr id="161800" name="Text Box 8"/>
          <p:cNvSpPr txBox="1">
            <a:spLocks noChangeArrowheads="1"/>
          </p:cNvSpPr>
          <p:nvPr/>
        </p:nvSpPr>
        <p:spPr bwMode="auto">
          <a:xfrm>
            <a:off x="4284663" y="4343400"/>
            <a:ext cx="3475381" cy="830997"/>
          </a:xfrm>
          <a:prstGeom prst="rect">
            <a:avLst/>
          </a:prstGeom>
          <a:noFill/>
          <a:ln w="9525">
            <a:noFill/>
            <a:miter lim="800000"/>
            <a:headEnd/>
            <a:tailEnd/>
          </a:ln>
          <a:effectLst/>
        </p:spPr>
        <p:txBody>
          <a:bodyPr wrap="none">
            <a:prstTxWarp prst="textNoShape">
              <a:avLst/>
            </a:prstTxWarp>
            <a:spAutoFit/>
          </a:bodyPr>
          <a:lstStyle/>
          <a:p>
            <a:pPr algn="l">
              <a:lnSpc>
                <a:spcPct val="100000"/>
              </a:lnSpc>
              <a:buClrTx/>
              <a:buSzTx/>
              <a:buFontTx/>
              <a:buNone/>
            </a:pPr>
            <a:r>
              <a:rPr lang="en-US" b="1" dirty="0">
                <a:solidFill>
                  <a:schemeClr val="accent2"/>
                </a:solidFill>
                <a:latin typeface="Times New Roman" charset="0"/>
                <a:ea typeface="Arial" charset="0"/>
                <a:cs typeface="Arial" charset="0"/>
              </a:rPr>
              <a:t>Curl (or B) </a:t>
            </a:r>
            <a:r>
              <a:rPr lang="en-US" b="1" dirty="0" smtClean="0">
                <a:solidFill>
                  <a:schemeClr val="accent2"/>
                </a:solidFill>
                <a:latin typeface="Times New Roman" charset="0"/>
                <a:ea typeface="Arial" charset="0"/>
                <a:cs typeface="Arial" charset="0"/>
              </a:rPr>
              <a:t>modes</a:t>
            </a:r>
          </a:p>
          <a:p>
            <a:pPr algn="l">
              <a:lnSpc>
                <a:spcPct val="100000"/>
              </a:lnSpc>
              <a:buClrTx/>
              <a:buSzTx/>
              <a:buFontTx/>
              <a:buNone/>
            </a:pPr>
            <a:r>
              <a:rPr lang="en-US" dirty="0" smtClean="0">
                <a:solidFill>
                  <a:schemeClr val="accent2"/>
                </a:solidFill>
                <a:latin typeface="Times New Roman" charset="0"/>
                <a:ea typeface="Arial" charset="0"/>
                <a:cs typeface="Arial" charset="0"/>
              </a:rPr>
              <a:t>due to tensor perturbations</a:t>
            </a:r>
            <a:endParaRPr lang="en-US" dirty="0">
              <a:solidFill>
                <a:schemeClr val="accent2"/>
              </a:solidFill>
              <a:latin typeface="Times New Roman" charset="0"/>
              <a:ea typeface="Arial" charset="0"/>
              <a:cs typeface="Arial" charset="0"/>
            </a:endParaRPr>
          </a:p>
        </p:txBody>
      </p:sp>
      <p:graphicFrame>
        <p:nvGraphicFramePr>
          <p:cNvPr id="161801" name="Object 9"/>
          <p:cNvGraphicFramePr>
            <a:graphicFrameLocks noChangeAspect="1"/>
          </p:cNvGraphicFramePr>
          <p:nvPr/>
        </p:nvGraphicFramePr>
        <p:xfrm>
          <a:off x="4356100" y="1916113"/>
          <a:ext cx="4419600" cy="879475"/>
        </p:xfrm>
        <a:graphic>
          <a:graphicData uri="http://schemas.openxmlformats.org/presentationml/2006/ole">
            <mc:AlternateContent xmlns:mc="http://schemas.openxmlformats.org/markup-compatibility/2006">
              <mc:Choice xmlns:v="urn:schemas-microsoft-com:vml" Requires="v">
                <p:oleObj spid="_x0000_s150570" name="Equation" r:id="rId5" imgW="2336800" imgH="406400" progId="Equation.3">
                  <p:embed/>
                </p:oleObj>
              </mc:Choice>
              <mc:Fallback>
                <p:oleObj name="Equation" r:id="rId5" imgW="2336800" imgH="4064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6100" y="1916113"/>
                        <a:ext cx="4419600" cy="87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802" name="Text Box 10"/>
          <p:cNvSpPr txBox="1">
            <a:spLocks noChangeArrowheads="1"/>
          </p:cNvSpPr>
          <p:nvPr/>
        </p:nvSpPr>
        <p:spPr bwMode="auto">
          <a:xfrm>
            <a:off x="4356100" y="5241925"/>
            <a:ext cx="4464050" cy="1015663"/>
          </a:xfrm>
          <a:prstGeom prst="rect">
            <a:avLst/>
          </a:prstGeom>
          <a:noFill/>
          <a:ln w="9525">
            <a:noFill/>
            <a:miter lim="800000"/>
            <a:headEnd/>
            <a:tailEnd/>
          </a:ln>
          <a:effectLst/>
        </p:spPr>
        <p:txBody>
          <a:bodyPr>
            <a:prstTxWarp prst="textNoShape">
              <a:avLst/>
            </a:prstTxWarp>
            <a:spAutoFit/>
          </a:bodyPr>
          <a:lstStyle/>
          <a:p>
            <a:pPr algn="l">
              <a:lnSpc>
                <a:spcPct val="100000"/>
              </a:lnSpc>
              <a:buClrTx/>
              <a:buSzTx/>
              <a:buFontTx/>
              <a:buNone/>
            </a:pPr>
            <a:r>
              <a:rPr lang="en-US" sz="2000" dirty="0">
                <a:solidFill>
                  <a:schemeClr val="tx1"/>
                </a:solidFill>
                <a:latin typeface="Times New Roman" charset="0"/>
                <a:ea typeface="Arial" charset="0"/>
                <a:cs typeface="Arial" charset="0"/>
              </a:rPr>
              <a:t>(density fluctuations have no </a:t>
            </a:r>
            <a:r>
              <a:rPr lang="en-US" sz="2000" dirty="0" smtClean="0">
                <a:solidFill>
                  <a:schemeClr val="tx1"/>
                </a:solidFill>
                <a:latin typeface="Times New Roman" charset="0"/>
                <a:ea typeface="Arial" charset="0"/>
                <a:cs typeface="Arial" charset="0"/>
              </a:rPr>
              <a:t>handedness</a:t>
            </a:r>
            <a:r>
              <a:rPr lang="en-US" sz="2000" dirty="0">
                <a:solidFill>
                  <a:schemeClr val="tx1"/>
                </a:solidFill>
                <a:latin typeface="Times New Roman" charset="0"/>
                <a:ea typeface="Arial" charset="0"/>
                <a:cs typeface="Arial" charset="0"/>
              </a:rPr>
              <a:t>, so no </a:t>
            </a:r>
            <a:r>
              <a:rPr lang="en-US" sz="2000" dirty="0" smtClean="0">
                <a:solidFill>
                  <a:schemeClr val="tx1"/>
                </a:solidFill>
                <a:latin typeface="Times New Roman" charset="0"/>
                <a:ea typeface="Arial" charset="0"/>
                <a:cs typeface="Arial" charset="0"/>
              </a:rPr>
              <a:t>contribution to </a:t>
            </a:r>
            <a:r>
              <a:rPr lang="en-US" sz="2000" dirty="0">
                <a:solidFill>
                  <a:schemeClr val="tx1"/>
                </a:solidFill>
                <a:latin typeface="Times New Roman" charset="0"/>
                <a:ea typeface="Arial" charset="0"/>
                <a:cs typeface="Arial" charset="0"/>
              </a:rPr>
              <a:t>B-modes). </a:t>
            </a:r>
            <a:endParaRPr lang="en-US" sz="2000" dirty="0" smtClean="0">
              <a:solidFill>
                <a:schemeClr val="tx1"/>
              </a:solidFill>
              <a:latin typeface="Times New Roman" charset="0"/>
              <a:ea typeface="Arial" charset="0"/>
              <a:cs typeface="Arial" charset="0"/>
            </a:endParaRPr>
          </a:p>
          <a:p>
            <a:pPr algn="l">
              <a:lnSpc>
                <a:spcPct val="100000"/>
              </a:lnSpc>
              <a:buClrTx/>
              <a:buSzTx/>
              <a:buFontTx/>
              <a:buNone/>
            </a:pPr>
            <a:r>
              <a:rPr lang="en-US" sz="2000" dirty="0" smtClean="0">
                <a:solidFill>
                  <a:schemeClr val="tx1"/>
                </a:solidFill>
                <a:latin typeface="Times New Roman" charset="0"/>
                <a:ea typeface="Arial" charset="0"/>
                <a:cs typeface="Arial" charset="0"/>
              </a:rPr>
              <a:t>B</a:t>
            </a:r>
            <a:r>
              <a:rPr lang="en-US" sz="2000" dirty="0">
                <a:solidFill>
                  <a:schemeClr val="tx1"/>
                </a:solidFill>
                <a:latin typeface="Times New Roman" charset="0"/>
                <a:ea typeface="Arial" charset="0"/>
                <a:cs typeface="Arial" charset="0"/>
              </a:rPr>
              <a:t>-Modes=Gravity Waves !!</a:t>
            </a:r>
          </a:p>
        </p:txBody>
      </p:sp>
      <p:sp>
        <p:nvSpPr>
          <p:cNvPr id="2" name="TextBox 1"/>
          <p:cNvSpPr txBox="1"/>
          <p:nvPr/>
        </p:nvSpPr>
        <p:spPr>
          <a:xfrm>
            <a:off x="3713985" y="2801779"/>
            <a:ext cx="5160387" cy="689420"/>
          </a:xfrm>
          <a:prstGeom prst="rect">
            <a:avLst/>
          </a:prstGeom>
          <a:noFill/>
        </p:spPr>
        <p:txBody>
          <a:bodyPr wrap="none" rtlCol="0">
            <a:spAutoFit/>
          </a:bodyPr>
          <a:lstStyle/>
          <a:p>
            <a:pPr>
              <a:buNone/>
            </a:pPr>
            <a:r>
              <a:rPr lang="en-US" sz="1200" dirty="0" smtClean="0"/>
              <a:t>Scalar perturbations: energy density perturbations in the plasma</a:t>
            </a:r>
          </a:p>
          <a:p>
            <a:pPr>
              <a:buNone/>
            </a:pPr>
            <a:r>
              <a:rPr lang="en-US" sz="1200" dirty="0" smtClean="0"/>
              <a:t>Tensor </a:t>
            </a:r>
            <a:r>
              <a:rPr lang="en-US" sz="1200" dirty="0" err="1" smtClean="0"/>
              <a:t>perturbatons</a:t>
            </a:r>
            <a:r>
              <a:rPr lang="en-US" sz="1200" dirty="0" smtClean="0"/>
              <a:t>: Gravity waves </a:t>
            </a:r>
            <a:r>
              <a:rPr lang="en-US" sz="1200" dirty="0" smtClean="0"/>
              <a:t>stretch </a:t>
            </a:r>
            <a:r>
              <a:rPr lang="en-US" sz="1200" dirty="0" smtClean="0"/>
              <a:t>and squeeze space</a:t>
            </a:r>
          </a:p>
          <a:p>
            <a:pPr>
              <a:buNone/>
            </a:pPr>
            <a:r>
              <a:rPr lang="en-US" sz="1200" dirty="0" smtClean="0"/>
              <a:t>in orthogonal directions and stretch wavelength</a:t>
            </a:r>
          </a:p>
          <a:p>
            <a:pPr>
              <a:buNone/>
            </a:pPr>
            <a:r>
              <a:rPr lang="en-US" sz="1200" dirty="0" smtClean="0"/>
              <a:t>Gravity waves coming from inflation would produce tensor </a:t>
            </a:r>
            <a:r>
              <a:rPr lang="en-US" sz="1200" dirty="0" smtClean="0"/>
              <a:t>perturbations</a:t>
            </a:r>
            <a:endParaRPr lang="en-US" sz="1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228600"/>
            <a:ext cx="9144000" cy="711200"/>
          </a:xfrm>
        </p:spPr>
        <p:txBody>
          <a:bodyPr/>
          <a:lstStyle/>
          <a:p>
            <a:pPr eaLnBrk="1" hangingPunct="1"/>
            <a:r>
              <a:rPr lang="en-US"/>
              <a:t>Planck: Predicted Power Spectrum</a:t>
            </a:r>
          </a:p>
        </p:txBody>
      </p:sp>
      <p:sp>
        <p:nvSpPr>
          <p:cNvPr id="56323" name="Text Box 3"/>
          <p:cNvSpPr txBox="1">
            <a:spLocks noChangeArrowheads="1"/>
          </p:cNvSpPr>
          <p:nvPr/>
        </p:nvSpPr>
        <p:spPr bwMode="auto">
          <a:xfrm>
            <a:off x="304800" y="6445250"/>
            <a:ext cx="2474913" cy="336550"/>
          </a:xfrm>
          <a:prstGeom prst="rect">
            <a:avLst/>
          </a:prstGeom>
          <a:noFill/>
          <a:ln w="9525">
            <a:noFill/>
            <a:miter lim="800000"/>
            <a:headEnd/>
            <a:tailEnd/>
          </a:ln>
        </p:spPr>
        <p:txBody>
          <a:bodyPr wrap="none">
            <a:prstTxWarp prst="textNoShape">
              <a:avLst/>
            </a:prstTxWarp>
            <a:spAutoFit/>
          </a:bodyPr>
          <a:lstStyle/>
          <a:p>
            <a:r>
              <a:rPr lang="en-US" sz="1600">
                <a:solidFill>
                  <a:schemeClr val="tx2"/>
                </a:solidFill>
                <a:latin typeface="Times" pitchFamily="-108" charset="0"/>
              </a:rPr>
              <a:t>Hu &amp; Dodelson </a:t>
            </a:r>
            <a:r>
              <a:rPr lang="en-US" sz="1600" i="1">
                <a:solidFill>
                  <a:schemeClr val="tx2"/>
                </a:solidFill>
                <a:latin typeface="Times" pitchFamily="-108" charset="0"/>
              </a:rPr>
              <a:t>ARAA 2002</a:t>
            </a:r>
            <a:endParaRPr lang="en-US" sz="1600" i="1">
              <a:solidFill>
                <a:schemeClr val="bg1"/>
              </a:solidFill>
              <a:latin typeface="Times" pitchFamily="-108" charset="0"/>
            </a:endParaRPr>
          </a:p>
        </p:txBody>
      </p:sp>
      <p:pic>
        <p:nvPicPr>
          <p:cNvPr id="56324" name="Picture 4" descr="plate1b"/>
          <p:cNvPicPr>
            <a:picLocks noChangeAspect="1" noChangeArrowheads="1"/>
          </p:cNvPicPr>
          <p:nvPr/>
        </p:nvPicPr>
        <p:blipFill>
          <a:blip r:embed="rId3"/>
          <a:srcRect/>
          <a:stretch>
            <a:fillRect/>
          </a:stretch>
        </p:blipFill>
        <p:spPr bwMode="auto">
          <a:xfrm>
            <a:off x="968375" y="990600"/>
            <a:ext cx="7185025" cy="5486400"/>
          </a:xfrm>
          <a:prstGeom prst="rect">
            <a:avLst/>
          </a:prstGeom>
          <a:solidFill>
            <a:schemeClr val="tx2"/>
          </a:solidFill>
          <a:ln w="9525">
            <a:noFill/>
            <a:miter lim="800000"/>
            <a:headEnd/>
            <a:tailEnd/>
          </a:ln>
        </p:spPr>
      </p:pic>
      <p:sp>
        <p:nvSpPr>
          <p:cNvPr id="47109" name="Text Box 5"/>
          <p:cNvSpPr txBox="1">
            <a:spLocks noChangeArrowheads="1"/>
          </p:cNvSpPr>
          <p:nvPr/>
        </p:nvSpPr>
        <p:spPr bwMode="auto">
          <a:xfrm>
            <a:off x="1676400" y="1143000"/>
            <a:ext cx="2241550" cy="366713"/>
          </a:xfrm>
          <a:prstGeom prst="rect">
            <a:avLst/>
          </a:prstGeom>
          <a:noFill/>
          <a:ln w="12700">
            <a:noFill/>
            <a:miter lim="800000"/>
            <a:headEnd/>
            <a:tailEnd/>
          </a:ln>
          <a:effectLst/>
        </p:spPr>
        <p:txBody>
          <a:bodyPr wrap="none">
            <a:prstTxWarp prst="textNoShape">
              <a:avLst/>
            </a:prstTxWarp>
            <a:spAutoFit/>
          </a:bodyPr>
          <a:lstStyle/>
          <a:p>
            <a:pPr algn="ctr" eaLnBrk="1" hangingPunct="1">
              <a:defRPr/>
            </a:pPr>
            <a:r>
              <a:rPr lang="en-US" sz="1800">
                <a:solidFill>
                  <a:srgbClr val="FF3300"/>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rPr>
              <a:t>Planck “error boxes”</a:t>
            </a:r>
          </a:p>
        </p:txBody>
      </p:sp>
      <p:grpSp>
        <p:nvGrpSpPr>
          <p:cNvPr id="2" name="Group 6"/>
          <p:cNvGrpSpPr>
            <a:grpSpLocks/>
          </p:cNvGrpSpPr>
          <p:nvPr/>
        </p:nvGrpSpPr>
        <p:grpSpPr bwMode="auto">
          <a:xfrm>
            <a:off x="1828800" y="1524000"/>
            <a:ext cx="4419600" cy="1704975"/>
            <a:chOff x="1152" y="960"/>
            <a:chExt cx="2784" cy="1074"/>
          </a:xfrm>
        </p:grpSpPr>
        <p:sp>
          <p:nvSpPr>
            <p:cNvPr id="47111" name="Text Box 7"/>
            <p:cNvSpPr txBox="1">
              <a:spLocks noChangeArrowheads="1"/>
            </p:cNvSpPr>
            <p:nvPr/>
          </p:nvSpPr>
          <p:spPr bwMode="auto">
            <a:xfrm>
              <a:off x="1152" y="1200"/>
              <a:ext cx="1920" cy="834"/>
            </a:xfrm>
            <a:prstGeom prst="rect">
              <a:avLst/>
            </a:prstGeom>
            <a:solidFill>
              <a:srgbClr val="CCECFF"/>
            </a:solidFill>
            <a:ln w="12700">
              <a:solidFill>
                <a:srgbClr val="000000"/>
              </a:solidFill>
              <a:miter lim="800000"/>
              <a:headEnd/>
              <a:tailEnd/>
            </a:ln>
            <a:effectLst/>
          </p:spPr>
          <p:txBody>
            <a:bodyPr>
              <a:prstTxWarp prst="textNoShape">
                <a:avLst/>
              </a:prstTxWarp>
              <a:spAutoFit/>
            </a:bodyPr>
            <a:lstStyle/>
            <a:p>
              <a:pPr eaLnBrk="1" hangingPunct="1">
                <a:defRPr/>
              </a:pPr>
              <a:r>
                <a:rPr lang="en-US" sz="2000">
                  <a:solidFill>
                    <a:srgbClr val="00CC00"/>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sym typeface="Symbol" pitchFamily="-111" charset="2"/>
                </a:rPr>
                <a:t>Note: polarization peaks out of phase w.r.t. intensity peaks due to flow velocities at </a:t>
              </a:r>
              <a:r>
                <a:rPr lang="en-US" sz="2000" i="1">
                  <a:solidFill>
                    <a:srgbClr val="00CC00"/>
                  </a:solidFill>
                  <a:effectLst>
                    <a:outerShdw blurRad="38100" dist="38100" dir="2700000" algn="tl">
                      <a:srgbClr val="000000"/>
                    </a:outerShdw>
                  </a:effectLst>
                  <a:latin typeface="Bookman Old Style" pitchFamily="-111" charset="0"/>
                  <a:ea typeface="ＭＳ Ｐゴシック" pitchFamily="-111" charset="-128"/>
                  <a:cs typeface="ＭＳ Ｐゴシック" pitchFamily="-111" charset="-128"/>
                  <a:sym typeface="Symbol" pitchFamily="-111" charset="2"/>
                </a:rPr>
                <a:t>z </a:t>
              </a:r>
              <a:r>
                <a:rPr lang="en-US" sz="2000">
                  <a:solidFill>
                    <a:srgbClr val="00CC00"/>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sym typeface="Symbol" pitchFamily="-111" charset="2"/>
                </a:rPr>
                <a:t>=1100</a:t>
              </a:r>
              <a:endParaRPr lang="en-US" sz="2000">
                <a:solidFill>
                  <a:srgbClr val="00CC00"/>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56334" name="Line 8"/>
            <p:cNvSpPr>
              <a:spLocks noChangeShapeType="1"/>
            </p:cNvSpPr>
            <p:nvPr/>
          </p:nvSpPr>
          <p:spPr bwMode="auto">
            <a:xfrm flipV="1">
              <a:off x="3072" y="960"/>
              <a:ext cx="864" cy="480"/>
            </a:xfrm>
            <a:prstGeom prst="line">
              <a:avLst/>
            </a:prstGeom>
            <a:noFill/>
            <a:ln w="57150">
              <a:solidFill>
                <a:srgbClr val="00FF00"/>
              </a:solidFill>
              <a:round/>
              <a:headEnd/>
              <a:tailEnd type="triangle" w="med" len="med"/>
            </a:ln>
            <a:effectLst>
              <a:prstShdw prst="shdw17" dist="17961" dir="2700000">
                <a:srgbClr val="009900">
                  <a:alpha val="74997"/>
                </a:srgbClr>
              </a:prstShdw>
            </a:effectLst>
          </p:spPr>
          <p:txBody>
            <a:bodyPr wrap="none" anchor="ctr">
              <a:prstTxWarp prst="textNoShape">
                <a:avLst/>
              </a:prstTxWarp>
            </a:bodyPr>
            <a:lstStyle/>
            <a:p>
              <a:endParaRPr lang="it-IT"/>
            </a:p>
          </p:txBody>
        </p:sp>
        <p:sp>
          <p:nvSpPr>
            <p:cNvPr id="56335" name="Line 9"/>
            <p:cNvSpPr>
              <a:spLocks noChangeShapeType="1"/>
            </p:cNvSpPr>
            <p:nvPr/>
          </p:nvSpPr>
          <p:spPr bwMode="auto">
            <a:xfrm>
              <a:off x="3072" y="1536"/>
              <a:ext cx="864" cy="96"/>
            </a:xfrm>
            <a:prstGeom prst="line">
              <a:avLst/>
            </a:prstGeom>
            <a:noFill/>
            <a:ln w="57150">
              <a:solidFill>
                <a:srgbClr val="00FF00"/>
              </a:solidFill>
              <a:round/>
              <a:headEnd/>
              <a:tailEnd type="triangle" w="med" len="med"/>
            </a:ln>
            <a:effectLst>
              <a:prstShdw prst="shdw17" dist="17961" dir="2700000">
                <a:srgbClr val="009900">
                  <a:alpha val="74997"/>
                </a:srgbClr>
              </a:prstShdw>
            </a:effectLst>
          </p:spPr>
          <p:txBody>
            <a:bodyPr wrap="none" anchor="ctr">
              <a:prstTxWarp prst="textNoShape">
                <a:avLst/>
              </a:prstTxWarp>
            </a:bodyPr>
            <a:lstStyle/>
            <a:p>
              <a:endParaRPr lang="it-IT"/>
            </a:p>
          </p:txBody>
        </p:sp>
      </p:grpSp>
      <p:grpSp>
        <p:nvGrpSpPr>
          <p:cNvPr id="3" name="Group 10"/>
          <p:cNvGrpSpPr>
            <a:grpSpLocks/>
          </p:cNvGrpSpPr>
          <p:nvPr/>
        </p:nvGrpSpPr>
        <p:grpSpPr bwMode="auto">
          <a:xfrm>
            <a:off x="0" y="3657600"/>
            <a:ext cx="4572000" cy="1066800"/>
            <a:chOff x="0" y="2304"/>
            <a:chExt cx="2880" cy="672"/>
          </a:xfrm>
        </p:grpSpPr>
        <p:sp>
          <p:nvSpPr>
            <p:cNvPr id="47115" name="Text Box 11"/>
            <p:cNvSpPr txBox="1">
              <a:spLocks noChangeArrowheads="1"/>
            </p:cNvSpPr>
            <p:nvPr/>
          </p:nvSpPr>
          <p:spPr bwMode="auto">
            <a:xfrm>
              <a:off x="0" y="2304"/>
              <a:ext cx="2112" cy="642"/>
            </a:xfrm>
            <a:prstGeom prst="rect">
              <a:avLst/>
            </a:prstGeom>
            <a:solidFill>
              <a:srgbClr val="CCECFF"/>
            </a:solidFill>
            <a:ln w="12700">
              <a:solidFill>
                <a:srgbClr val="000000"/>
              </a:solidFill>
              <a:miter lim="800000"/>
              <a:headEnd/>
              <a:tailEnd/>
            </a:ln>
            <a:effectLst/>
          </p:spPr>
          <p:txBody>
            <a:bodyPr>
              <a:prstTxWarp prst="textNoShape">
                <a:avLst/>
              </a:prstTxWarp>
              <a:spAutoFit/>
            </a:bodyPr>
            <a:lstStyle/>
            <a:p>
              <a:pPr eaLnBrk="1" hangingPunct="1">
                <a:defRPr/>
              </a:pPr>
              <a:r>
                <a:rPr lang="en-US" sz="2000">
                  <a:solidFill>
                    <a:schemeClr val="folHlink"/>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sym typeface="Symbol" pitchFamily="-111" charset="2"/>
                </a:rPr>
                <a:t>Goal for Beyond Einstein “Inflation Probe” – depends on energy scale of inflation</a:t>
              </a:r>
              <a:endParaRPr lang="en-US" sz="2000">
                <a:solidFill>
                  <a:schemeClr val="folHlink"/>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47116" name="Line 12"/>
            <p:cNvSpPr>
              <a:spLocks noChangeShapeType="1"/>
            </p:cNvSpPr>
            <p:nvPr/>
          </p:nvSpPr>
          <p:spPr bwMode="auto">
            <a:xfrm>
              <a:off x="2112" y="2640"/>
              <a:ext cx="768" cy="336"/>
            </a:xfrm>
            <a:prstGeom prst="line">
              <a:avLst/>
            </a:prstGeom>
            <a:noFill/>
            <a:ln w="76200">
              <a:solidFill>
                <a:schemeClr val="folHlink"/>
              </a:solidFill>
              <a:round/>
              <a:headEnd/>
              <a:tailEnd type="triangle" w="med" len="med"/>
            </a:ln>
            <a:effectLst>
              <a:prstShdw prst="shdw17" dist="17961" dir="2700000">
                <a:schemeClr val="folHlink">
                  <a:gamma/>
                  <a:shade val="60000"/>
                  <a:invGamma/>
                  <a:alpha val="74998"/>
                </a:schemeClr>
              </a:prstShdw>
            </a:effectLst>
          </p:spPr>
          <p:txBody>
            <a:bodyPr wrap="none" anchor="ctr">
              <a:prstTxWarp prst="textNoShape">
                <a:avLst/>
              </a:prstTxWarp>
            </a:bodyPr>
            <a:lstStyle/>
            <a:p>
              <a:pPr>
                <a:defRPr/>
              </a:pPr>
              <a:endParaRPr lang="it-IT">
                <a:latin typeface="Arial" pitchFamily="-111" charset="0"/>
                <a:ea typeface="ＭＳ Ｐゴシック" pitchFamily="-111" charset="-128"/>
                <a:cs typeface="ＭＳ Ｐゴシック" pitchFamily="-111" charset="-128"/>
              </a:endParaRPr>
            </a:p>
          </p:txBody>
        </p:sp>
      </p:grpSp>
      <p:grpSp>
        <p:nvGrpSpPr>
          <p:cNvPr id="4" name="Group 13"/>
          <p:cNvGrpSpPr>
            <a:grpSpLocks/>
          </p:cNvGrpSpPr>
          <p:nvPr/>
        </p:nvGrpSpPr>
        <p:grpSpPr bwMode="auto">
          <a:xfrm>
            <a:off x="6248400" y="4114800"/>
            <a:ext cx="2819400" cy="1704975"/>
            <a:chOff x="3936" y="2592"/>
            <a:chExt cx="1776" cy="1074"/>
          </a:xfrm>
        </p:grpSpPr>
        <p:sp>
          <p:nvSpPr>
            <p:cNvPr id="47118" name="Text Box 14"/>
            <p:cNvSpPr txBox="1">
              <a:spLocks noChangeArrowheads="1"/>
            </p:cNvSpPr>
            <p:nvPr/>
          </p:nvSpPr>
          <p:spPr bwMode="auto">
            <a:xfrm>
              <a:off x="3936" y="3216"/>
              <a:ext cx="1776" cy="450"/>
            </a:xfrm>
            <a:prstGeom prst="rect">
              <a:avLst/>
            </a:prstGeom>
            <a:solidFill>
              <a:schemeClr val="bg1"/>
            </a:solidFill>
            <a:ln w="12700">
              <a:solidFill>
                <a:srgbClr val="000000"/>
              </a:solidFill>
              <a:miter lim="800000"/>
              <a:headEnd/>
              <a:tailEnd/>
            </a:ln>
            <a:effectLst/>
          </p:spPr>
          <p:txBody>
            <a:bodyPr>
              <a:prstTxWarp prst="textNoShape">
                <a:avLst/>
              </a:prstTxWarp>
              <a:spAutoFit/>
            </a:bodyPr>
            <a:lstStyle/>
            <a:p>
              <a:pPr eaLnBrk="1" hangingPunct="1">
                <a:defRPr/>
              </a:pPr>
              <a:r>
                <a:rPr lang="en-US" sz="2000">
                  <a:solidFill>
                    <a:schemeClr val="hlink"/>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sym typeface="Symbol" pitchFamily="-111" charset="2"/>
                </a:rPr>
                <a:t>Predicted from large-scale structure</a:t>
              </a:r>
              <a:endParaRPr lang="en-US" sz="2000">
                <a:solidFill>
                  <a:schemeClr val="hlink"/>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endParaRPr>
            </a:p>
          </p:txBody>
        </p:sp>
        <p:sp>
          <p:nvSpPr>
            <p:cNvPr id="47119" name="Line 15"/>
            <p:cNvSpPr>
              <a:spLocks noChangeShapeType="1"/>
            </p:cNvSpPr>
            <p:nvPr/>
          </p:nvSpPr>
          <p:spPr bwMode="auto">
            <a:xfrm flipH="1" flipV="1">
              <a:off x="4560" y="2592"/>
              <a:ext cx="240" cy="624"/>
            </a:xfrm>
            <a:prstGeom prst="line">
              <a:avLst/>
            </a:prstGeom>
            <a:noFill/>
            <a:ln w="76200">
              <a:solidFill>
                <a:schemeClr val="accent1"/>
              </a:solidFill>
              <a:round/>
              <a:headEnd/>
              <a:tailEnd type="triangle" w="med" len="med"/>
            </a:ln>
            <a:effectLst>
              <a:prstShdw prst="shdw17" dist="17961" dir="2700000">
                <a:schemeClr val="accent1">
                  <a:gamma/>
                  <a:shade val="60000"/>
                  <a:invGamma/>
                  <a:alpha val="74998"/>
                </a:schemeClr>
              </a:prstShdw>
            </a:effectLst>
          </p:spPr>
          <p:txBody>
            <a:bodyPr wrap="none" anchor="ctr">
              <a:prstTxWarp prst="textNoShape">
                <a:avLst/>
              </a:prstTxWarp>
            </a:bodyPr>
            <a:lstStyle/>
            <a:p>
              <a:pPr>
                <a:defRPr/>
              </a:pPr>
              <a:endParaRPr lang="it-IT">
                <a:latin typeface="Arial" pitchFamily="-111" charset="0"/>
                <a:ea typeface="ＭＳ Ｐゴシック" pitchFamily="-111" charset="-128"/>
                <a:cs typeface="ＭＳ Ｐゴシック" pitchFamily="-111" charset="-128"/>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Grp="1" noChangeArrowheads="1"/>
          </p:cNvSpPr>
          <p:nvPr>
            <p:ph type="title"/>
          </p:nvPr>
        </p:nvSpPr>
        <p:spPr>
          <a:xfrm>
            <a:off x="0" y="0"/>
            <a:ext cx="9144000" cy="990600"/>
          </a:xfrm>
        </p:spPr>
        <p:txBody>
          <a:bodyPr/>
          <a:lstStyle/>
          <a:p>
            <a:pPr eaLnBrk="1" hangingPunct="1"/>
            <a:r>
              <a:rPr lang="en-US"/>
              <a:t>CMB Angular Power Spectrum</a:t>
            </a:r>
          </a:p>
        </p:txBody>
      </p:sp>
      <p:sp>
        <p:nvSpPr>
          <p:cNvPr id="46083" name="Rectangle 1027"/>
          <p:cNvSpPr>
            <a:spLocks noGrp="1" noChangeArrowheads="1"/>
          </p:cNvSpPr>
          <p:nvPr>
            <p:ph type="body" idx="1"/>
          </p:nvPr>
        </p:nvSpPr>
        <p:spPr>
          <a:xfrm>
            <a:off x="647700" y="6478588"/>
            <a:ext cx="7772400" cy="455612"/>
          </a:xfrm>
        </p:spPr>
        <p:txBody>
          <a:bodyPr/>
          <a:lstStyle/>
          <a:p>
            <a:pPr algn="ctr" eaLnBrk="1" hangingPunct="1">
              <a:buFontTx/>
              <a:buNone/>
            </a:pPr>
            <a:r>
              <a:rPr lang="en-US" sz="2000"/>
              <a:t>WMAP+ 7yr TT power spectrum (Komatsu et al. 2010)</a:t>
            </a:r>
            <a:endParaRPr lang="en-US"/>
          </a:p>
        </p:txBody>
      </p:sp>
      <p:sp>
        <p:nvSpPr>
          <p:cNvPr id="46084" name="Text Box 1029"/>
          <p:cNvSpPr txBox="1">
            <a:spLocks noChangeArrowheads="1"/>
          </p:cNvSpPr>
          <p:nvPr/>
        </p:nvSpPr>
        <p:spPr bwMode="auto">
          <a:xfrm>
            <a:off x="990600" y="6172200"/>
            <a:ext cx="2368550" cy="274638"/>
          </a:xfrm>
          <a:prstGeom prst="rect">
            <a:avLst/>
          </a:prstGeom>
          <a:noFill/>
          <a:ln w="12700">
            <a:noFill/>
            <a:miter lim="800000"/>
            <a:headEnd/>
            <a:tailEnd/>
          </a:ln>
        </p:spPr>
        <p:txBody>
          <a:bodyPr wrap="none">
            <a:prstTxWarp prst="textNoShape">
              <a:avLst/>
            </a:prstTxWarp>
            <a:spAutoFit/>
          </a:bodyPr>
          <a:lstStyle/>
          <a:p>
            <a:pPr eaLnBrk="1" hangingPunct="1"/>
            <a:r>
              <a:rPr lang="en-US" sz="1200"/>
              <a:t>Courtesy WMAP Science Team </a:t>
            </a:r>
          </a:p>
        </p:txBody>
      </p:sp>
      <p:pic>
        <p:nvPicPr>
          <p:cNvPr id="46085" name="Picture 7"/>
          <p:cNvPicPr>
            <a:picLocks noChangeAspect="1"/>
          </p:cNvPicPr>
          <p:nvPr/>
        </p:nvPicPr>
        <p:blipFill>
          <a:blip r:embed="rId3"/>
          <a:srcRect/>
          <a:stretch>
            <a:fillRect/>
          </a:stretch>
        </p:blipFill>
        <p:spPr bwMode="auto">
          <a:xfrm>
            <a:off x="609600" y="1143000"/>
            <a:ext cx="7583488" cy="47466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0"/>
            <a:ext cx="7772400" cy="838200"/>
          </a:xfrm>
        </p:spPr>
        <p:txBody>
          <a:bodyPr/>
          <a:lstStyle/>
          <a:p>
            <a:pPr eaLnBrk="1" hangingPunct="1"/>
            <a:r>
              <a:rPr lang="en-US"/>
              <a:t>Current Status  - 6/2009</a:t>
            </a:r>
          </a:p>
        </p:txBody>
      </p:sp>
      <p:pic>
        <p:nvPicPr>
          <p:cNvPr id="60419" name="Picture 4" descr="pscomp"/>
          <p:cNvPicPr>
            <a:picLocks noChangeAspect="1" noChangeArrowheads="1"/>
          </p:cNvPicPr>
          <p:nvPr/>
        </p:nvPicPr>
        <p:blipFill>
          <a:blip r:embed="rId3"/>
          <a:srcRect/>
          <a:stretch>
            <a:fillRect/>
          </a:stretch>
        </p:blipFill>
        <p:spPr bwMode="auto">
          <a:xfrm>
            <a:off x="1524000" y="787400"/>
            <a:ext cx="6311900" cy="6070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re 1"/>
          <p:cNvSpPr>
            <a:spLocks noGrp="1"/>
          </p:cNvSpPr>
          <p:nvPr>
            <p:ph type="title" idx="4294967295"/>
          </p:nvPr>
        </p:nvSpPr>
        <p:spPr/>
        <p:txBody>
          <a:bodyPr/>
          <a:lstStyle/>
          <a:p>
            <a:r>
              <a:rPr lang="fr-FR"/>
              <a:t>B-modes: present limits</a:t>
            </a:r>
          </a:p>
        </p:txBody>
      </p:sp>
      <p:sp>
        <p:nvSpPr>
          <p:cNvPr id="101379" name="Espace réservé du contenu 2"/>
          <p:cNvSpPr>
            <a:spLocks noGrp="1"/>
          </p:cNvSpPr>
          <p:nvPr>
            <p:ph idx="4294967295"/>
          </p:nvPr>
        </p:nvSpPr>
        <p:spPr/>
        <p:txBody>
          <a:bodyPr/>
          <a:lstStyle/>
          <a:p>
            <a:endParaRPr lang="fr-FR"/>
          </a:p>
        </p:txBody>
      </p:sp>
      <p:pic>
        <p:nvPicPr>
          <p:cNvPr id="101380" name="Image 5"/>
          <p:cNvPicPr>
            <a:picLocks noChangeAspect="1"/>
          </p:cNvPicPr>
          <p:nvPr/>
        </p:nvPicPr>
        <p:blipFill>
          <a:blip r:embed="rId3"/>
          <a:srcRect/>
          <a:stretch>
            <a:fillRect/>
          </a:stretch>
        </p:blipFill>
        <p:spPr bwMode="auto">
          <a:xfrm>
            <a:off x="0" y="990600"/>
            <a:ext cx="9144000" cy="5146675"/>
          </a:xfrm>
          <a:prstGeom prst="rect">
            <a:avLst/>
          </a:prstGeom>
          <a:noFill/>
          <a:ln w="9525">
            <a:noFill/>
            <a:miter lim="800000"/>
            <a:headEnd/>
            <a:tailEnd/>
          </a:ln>
        </p:spPr>
      </p:pic>
      <p:sp>
        <p:nvSpPr>
          <p:cNvPr id="101381" name="Text Box 6"/>
          <p:cNvSpPr txBox="1">
            <a:spLocks noChangeArrowheads="1"/>
          </p:cNvSpPr>
          <p:nvPr/>
        </p:nvSpPr>
        <p:spPr bwMode="auto">
          <a:xfrm>
            <a:off x="3040063" y="1219200"/>
            <a:ext cx="5967412" cy="454025"/>
          </a:xfrm>
          <a:prstGeom prst="rect">
            <a:avLst/>
          </a:prstGeom>
          <a:noFill/>
          <a:ln w="9525">
            <a:noFill/>
            <a:miter lim="800000"/>
            <a:headEnd/>
            <a:tailEnd/>
          </a:ln>
        </p:spPr>
        <p:txBody>
          <a:bodyPr wrap="none">
            <a:prstTxWarp prst="textNoShape">
              <a:avLst/>
            </a:prstTxWarp>
            <a:spAutoFit/>
          </a:bodyPr>
          <a:lstStyle/>
          <a:p>
            <a:pPr algn="ctr" defTabSz="449263" eaLnBrk="0" hangingPunct="0">
              <a:lnSpc>
                <a:spcPct val="90000"/>
              </a:lnSpc>
              <a:spcBef>
                <a:spcPct val="20000"/>
              </a:spcBef>
              <a:buClr>
                <a:srgbClr val="000000"/>
              </a:buClr>
              <a:buSzPct val="100000"/>
            </a:pPr>
            <a:r>
              <a:rPr lang="fr-FR" sz="1400">
                <a:solidFill>
                  <a:srgbClr val="FF0000"/>
                </a:solidFill>
              </a:rPr>
              <a:t>Present best direct upper limit is 0.3 one sigma (Bicep: Chiang et al 2009)</a:t>
            </a:r>
            <a:endParaRPr lang="en-GB" sz="1400">
              <a:solidFill>
                <a:srgbClr val="FF0000"/>
              </a:solidFill>
            </a:endParaRPr>
          </a:p>
          <a:p>
            <a:pPr algn="ctr" defTabSz="449263" eaLnBrk="0" hangingPunct="0">
              <a:lnSpc>
                <a:spcPct val="80000"/>
              </a:lnSpc>
              <a:buClr>
                <a:srgbClr val="000000"/>
              </a:buClr>
              <a:buSzPct val="100000"/>
              <a:buFont typeface="Times New Roman" pitchFamily="29" charset="0"/>
              <a:buChar char="•"/>
            </a:pPr>
            <a:endParaRPr lang="en-US" sz="140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inshaw_011205_Fig_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1187" name="Line 3"/>
          <p:cNvSpPr>
            <a:spLocks noChangeShapeType="1"/>
          </p:cNvSpPr>
          <p:nvPr/>
        </p:nvSpPr>
        <p:spPr bwMode="auto">
          <a:xfrm flipH="1">
            <a:off x="2895600" y="762000"/>
            <a:ext cx="228600" cy="457200"/>
          </a:xfrm>
          <a:prstGeom prst="line">
            <a:avLst/>
          </a:prstGeom>
          <a:noFill/>
          <a:ln w="38100">
            <a:solidFill>
              <a:schemeClr val="hlink"/>
            </a:solidFill>
            <a:round/>
            <a:headEnd/>
            <a:tailEnd type="triangle" w="med" len="med"/>
          </a:ln>
          <a:effectLst/>
        </p:spPr>
        <p:txBody>
          <a:bodyPr wrap="none" anchor="ctr">
            <a:prstTxWarp prst="textNoShape">
              <a:avLst/>
            </a:prstTxWarp>
          </a:bodyPr>
          <a:lstStyle/>
          <a:p>
            <a:pPr>
              <a:buFont typeface="Times New Roman" charset="0"/>
              <a:buChar char="•"/>
              <a:defRPr/>
            </a:pPr>
            <a:endParaRPr lang="en-US">
              <a:latin typeface="Arial" charset="0"/>
              <a:ea typeface="+mn-ea"/>
              <a:cs typeface="+mn-cs"/>
            </a:endParaRPr>
          </a:p>
        </p:txBody>
      </p:sp>
      <p:sp>
        <p:nvSpPr>
          <p:cNvPr id="20484" name="Text Box 4"/>
          <p:cNvSpPr txBox="1">
            <a:spLocks noChangeArrowheads="1"/>
          </p:cNvSpPr>
          <p:nvPr/>
        </p:nvSpPr>
        <p:spPr bwMode="auto">
          <a:xfrm>
            <a:off x="1295400" y="317500"/>
            <a:ext cx="4038600" cy="787400"/>
          </a:xfrm>
          <a:prstGeom prst="rect">
            <a:avLst/>
          </a:prstGeom>
          <a:noFill/>
          <a:ln w="12700">
            <a:solidFill>
              <a:schemeClr val="hlink"/>
            </a:solidFill>
            <a:miter lim="800000"/>
            <a:headEnd/>
            <a:tailEnd/>
          </a:ln>
        </p:spPr>
        <p:txBody>
          <a:bodyPr>
            <a:prstTxWarp prst="textNoShape">
              <a:avLst/>
            </a:prstTxWarp>
            <a:spAutoFit/>
          </a:bodyPr>
          <a:lstStyle/>
          <a:p>
            <a:pPr algn="l">
              <a:lnSpc>
                <a:spcPct val="70000"/>
              </a:lnSpc>
              <a:spcBef>
                <a:spcPct val="50000"/>
              </a:spcBef>
              <a:buClrTx/>
              <a:buSzTx/>
              <a:buFontTx/>
              <a:buNone/>
            </a:pPr>
            <a:r>
              <a:rPr kumimoji="1" lang="en-US" sz="3200">
                <a:solidFill>
                  <a:srgbClr val="CCCCFF"/>
                </a:solidFill>
                <a:latin typeface="Times New Roman" pitchFamily="-108" charset="0"/>
                <a:ea typeface="MS PGothic" pitchFamily="34" charset="-128"/>
                <a:cs typeface="MS PGothic" pitchFamily="34" charset="-128"/>
              </a:rPr>
              <a:t>Fluctuation and GW generator</a:t>
            </a:r>
            <a:endParaRPr kumimoji="1" lang="en-US" sz="2800">
              <a:solidFill>
                <a:srgbClr val="CCCCFF"/>
              </a:solidFill>
              <a:latin typeface="Times New Roman" pitchFamily="-108" charset="0"/>
              <a:ea typeface="MS PGothic" pitchFamily="34" charset="-128"/>
              <a:cs typeface="MS PGothic" pitchFamily="34" charset="-128"/>
            </a:endParaRPr>
          </a:p>
        </p:txBody>
      </p:sp>
      <p:sp>
        <p:nvSpPr>
          <p:cNvPr id="221189" name="Line 5"/>
          <p:cNvSpPr>
            <a:spLocks noChangeShapeType="1"/>
          </p:cNvSpPr>
          <p:nvPr/>
        </p:nvSpPr>
        <p:spPr bwMode="auto">
          <a:xfrm flipH="1">
            <a:off x="6718300" y="1524000"/>
            <a:ext cx="533400" cy="685800"/>
          </a:xfrm>
          <a:prstGeom prst="line">
            <a:avLst/>
          </a:prstGeom>
          <a:noFill/>
          <a:ln w="38100">
            <a:solidFill>
              <a:schemeClr val="hlink"/>
            </a:solidFill>
            <a:round/>
            <a:headEnd/>
            <a:tailEnd type="triangle" w="med" len="med"/>
          </a:ln>
          <a:effectLst/>
        </p:spPr>
        <p:txBody>
          <a:bodyPr wrap="none" anchor="ctr">
            <a:prstTxWarp prst="textNoShape">
              <a:avLst/>
            </a:prstTxWarp>
          </a:bodyPr>
          <a:lstStyle/>
          <a:p>
            <a:pPr>
              <a:buFont typeface="Times New Roman" charset="0"/>
              <a:buChar char="•"/>
              <a:defRPr/>
            </a:pPr>
            <a:endParaRPr lang="en-US">
              <a:latin typeface="Arial" charset="0"/>
              <a:ea typeface="+mn-ea"/>
              <a:cs typeface="+mn-cs"/>
            </a:endParaRPr>
          </a:p>
        </p:txBody>
      </p:sp>
      <p:sp>
        <p:nvSpPr>
          <p:cNvPr id="20486" name="Text Box 6"/>
          <p:cNvSpPr txBox="1">
            <a:spLocks noChangeArrowheads="1"/>
          </p:cNvSpPr>
          <p:nvPr/>
        </p:nvSpPr>
        <p:spPr bwMode="auto">
          <a:xfrm>
            <a:off x="5486400" y="333375"/>
            <a:ext cx="3657600" cy="1031875"/>
          </a:xfrm>
          <a:prstGeom prst="rect">
            <a:avLst/>
          </a:prstGeom>
          <a:noFill/>
          <a:ln w="12700">
            <a:solidFill>
              <a:schemeClr val="hlink"/>
            </a:solidFill>
            <a:miter lim="800000"/>
            <a:headEnd/>
            <a:tailEnd/>
          </a:ln>
        </p:spPr>
        <p:txBody>
          <a:bodyPr>
            <a:prstTxWarp prst="textNoShape">
              <a:avLst/>
            </a:prstTxWarp>
            <a:spAutoFit/>
          </a:bodyPr>
          <a:lstStyle/>
          <a:p>
            <a:pPr algn="l">
              <a:lnSpc>
                <a:spcPct val="70000"/>
              </a:lnSpc>
              <a:spcBef>
                <a:spcPct val="50000"/>
              </a:spcBef>
              <a:buClrTx/>
              <a:buSzTx/>
              <a:buFontTx/>
              <a:buNone/>
            </a:pPr>
            <a:r>
              <a:rPr kumimoji="1" lang="en-US" sz="3200">
                <a:solidFill>
                  <a:srgbClr val="CCCCFF"/>
                </a:solidFill>
                <a:latin typeface="Times New Roman" pitchFamily="-108" charset="0"/>
                <a:ea typeface="MS PGothic" pitchFamily="34" charset="-128"/>
                <a:cs typeface="MS PGothic" pitchFamily="34" charset="-128"/>
              </a:rPr>
              <a:t>Fluctuation amplifier</a:t>
            </a:r>
          </a:p>
          <a:p>
            <a:pPr algn="l">
              <a:lnSpc>
                <a:spcPct val="70000"/>
              </a:lnSpc>
              <a:spcBef>
                <a:spcPct val="50000"/>
              </a:spcBef>
              <a:buClrTx/>
              <a:buSzTx/>
              <a:buFontTx/>
              <a:buNone/>
            </a:pPr>
            <a:r>
              <a:rPr kumimoji="1" lang="en-US" sz="3200">
                <a:solidFill>
                  <a:srgbClr val="CCCCFF"/>
                </a:solidFill>
                <a:latin typeface="Times New Roman" pitchFamily="-108" charset="0"/>
                <a:ea typeface="MS PGothic" pitchFamily="34" charset="-128"/>
                <a:cs typeface="MS PGothic" pitchFamily="34" charset="-128"/>
              </a:rPr>
              <a:t>But GW dissipator…</a:t>
            </a:r>
            <a:endParaRPr kumimoji="1" lang="en-US" sz="2800">
              <a:solidFill>
                <a:srgbClr val="CCCCFF"/>
              </a:solidFill>
              <a:latin typeface="Times New Roman" pitchFamily="-108" charset="0"/>
              <a:ea typeface="MS PGothic" pitchFamily="34" charset="-128"/>
              <a:cs typeface="MS PGothic" pitchFamily="34" charset="-128"/>
            </a:endParaRPr>
          </a:p>
        </p:txBody>
      </p:sp>
      <p:sp>
        <p:nvSpPr>
          <p:cNvPr id="221191" name="AutoShape 7"/>
          <p:cNvSpPr>
            <a:spLocks/>
          </p:cNvSpPr>
          <p:nvPr/>
        </p:nvSpPr>
        <p:spPr bwMode="auto">
          <a:xfrm rot="7101411">
            <a:off x="6134100" y="-495300"/>
            <a:ext cx="762000" cy="6172200"/>
          </a:xfrm>
          <a:prstGeom prst="leftBrace">
            <a:avLst>
              <a:gd name="adj1" fmla="val 67500"/>
              <a:gd name="adj2" fmla="val 50000"/>
            </a:avLst>
          </a:prstGeom>
          <a:noFill/>
          <a:ln w="38100">
            <a:solidFill>
              <a:srgbClr val="FF0000"/>
            </a:solidFill>
            <a:round/>
            <a:headEnd/>
            <a:tailEnd/>
          </a:ln>
          <a:effectLst/>
        </p:spPr>
        <p:txBody>
          <a:bodyPr wrap="none" anchor="ctr">
            <a:prstTxWarp prst="textNoShape">
              <a:avLst/>
            </a:prstTxWarp>
          </a:bodyPr>
          <a:lstStyle/>
          <a:p>
            <a:pPr>
              <a:buFont typeface="Times New Roman" charset="0"/>
              <a:buChar char="•"/>
              <a:defRPr/>
            </a:pPr>
            <a:endParaRPr lang="en-US">
              <a:latin typeface="Arial" charset="0"/>
              <a:ea typeface="+mn-ea"/>
              <a:cs typeface="+mn-cs"/>
            </a:endParaRPr>
          </a:p>
        </p:txBody>
      </p:sp>
      <p:sp>
        <p:nvSpPr>
          <p:cNvPr id="221192" name="Line 8"/>
          <p:cNvSpPr>
            <a:spLocks noChangeShapeType="1"/>
          </p:cNvSpPr>
          <p:nvPr/>
        </p:nvSpPr>
        <p:spPr bwMode="auto">
          <a:xfrm>
            <a:off x="1295400" y="4419600"/>
            <a:ext cx="1447800" cy="990600"/>
          </a:xfrm>
          <a:prstGeom prst="line">
            <a:avLst/>
          </a:prstGeom>
          <a:noFill/>
          <a:ln w="76200">
            <a:solidFill>
              <a:srgbClr val="FF0000"/>
            </a:solidFill>
            <a:round/>
            <a:headEnd type="triangle" w="med" len="med"/>
            <a:tailEnd type="triangle" w="med" len="med"/>
          </a:ln>
          <a:effectLst/>
        </p:spPr>
        <p:txBody>
          <a:bodyPr wrap="none" anchor="ctr">
            <a:prstTxWarp prst="textNoShape">
              <a:avLst/>
            </a:prstTxWarp>
          </a:bodyPr>
          <a:lstStyle/>
          <a:p>
            <a:pPr>
              <a:buFont typeface="Times New Roman" charset="0"/>
              <a:buChar char="•"/>
              <a:defRPr/>
            </a:pPr>
            <a:endParaRPr lang="en-US">
              <a:latin typeface="Arial" charset="0"/>
              <a:ea typeface="+mn-ea"/>
              <a:cs typeface="+mn-cs"/>
            </a:endParaRPr>
          </a:p>
        </p:txBody>
      </p:sp>
      <p:sp>
        <p:nvSpPr>
          <p:cNvPr id="20489" name="Text Box 9"/>
          <p:cNvSpPr txBox="1">
            <a:spLocks noChangeArrowheads="1"/>
          </p:cNvSpPr>
          <p:nvPr/>
        </p:nvSpPr>
        <p:spPr bwMode="auto">
          <a:xfrm rot="2044160">
            <a:off x="304800" y="3427413"/>
            <a:ext cx="1295400" cy="1373187"/>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buFontTx/>
              <a:buNone/>
            </a:pPr>
            <a:r>
              <a:rPr kumimoji="1" lang="en-US" sz="2800">
                <a:solidFill>
                  <a:srgbClr val="FF0000"/>
                </a:solidFill>
                <a:latin typeface="Times New Roman" pitchFamily="-108" charset="0"/>
                <a:ea typeface="MS PGothic" pitchFamily="34" charset="-128"/>
                <a:cs typeface="MS PGothic" pitchFamily="34" charset="-128"/>
              </a:rPr>
              <a:t>Hot Dense </a:t>
            </a:r>
            <a:r>
              <a:rPr lang="en-US" sz="2800">
                <a:solidFill>
                  <a:srgbClr val="FF0000"/>
                </a:solidFill>
                <a:latin typeface="Times New Roman" pitchFamily="-108" charset="0"/>
                <a:ea typeface="MS PGothic" pitchFamily="34" charset="-128"/>
                <a:cs typeface="MS PGothic" pitchFamily="34" charset="-128"/>
              </a:rPr>
              <a:t>Smooth</a:t>
            </a:r>
            <a:endParaRPr kumimoji="1" lang="en-US" sz="2800">
              <a:solidFill>
                <a:srgbClr val="FF0000"/>
              </a:solidFill>
              <a:latin typeface="Times New Roman" pitchFamily="-108" charset="0"/>
              <a:ea typeface="MS PGothic" pitchFamily="34" charset="-128"/>
              <a:cs typeface="MS PGothic" pitchFamily="34" charset="-128"/>
            </a:endParaRPr>
          </a:p>
        </p:txBody>
      </p:sp>
      <p:sp>
        <p:nvSpPr>
          <p:cNvPr id="20490" name="Text Box 10"/>
          <p:cNvSpPr txBox="1">
            <a:spLocks noChangeArrowheads="1"/>
          </p:cNvSpPr>
          <p:nvPr/>
        </p:nvSpPr>
        <p:spPr bwMode="auto">
          <a:xfrm rot="2044160">
            <a:off x="2657475" y="5256213"/>
            <a:ext cx="1762125" cy="1373187"/>
          </a:xfrm>
          <a:prstGeom prst="rect">
            <a:avLst/>
          </a:prstGeom>
          <a:noFill/>
          <a:ln w="9525">
            <a:noFill/>
            <a:miter lim="800000"/>
            <a:headEnd/>
            <a:tailEnd/>
          </a:ln>
        </p:spPr>
        <p:txBody>
          <a:bodyPr>
            <a:prstTxWarp prst="textNoShape">
              <a:avLst/>
            </a:prstTxWarp>
            <a:spAutoFit/>
          </a:bodyPr>
          <a:lstStyle/>
          <a:p>
            <a:pPr algn="l">
              <a:lnSpc>
                <a:spcPct val="100000"/>
              </a:lnSpc>
              <a:spcBef>
                <a:spcPct val="50000"/>
              </a:spcBef>
              <a:buClrTx/>
              <a:buSzTx/>
              <a:buFontTx/>
              <a:buNone/>
            </a:pPr>
            <a:r>
              <a:rPr kumimoji="1" lang="en-US" sz="2800">
                <a:solidFill>
                  <a:srgbClr val="FF0000"/>
                </a:solidFill>
                <a:latin typeface="Times New Roman" pitchFamily="-108" charset="0"/>
                <a:ea typeface="MS PGothic" pitchFamily="34" charset="-128"/>
                <a:cs typeface="MS PGothic" pitchFamily="34" charset="-128"/>
              </a:rPr>
              <a:t>Cool Rarefied Clumpy</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228600" y="3733800"/>
            <a:ext cx="7934325" cy="2444750"/>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Clr>
                <a:srgbClr val="000000"/>
              </a:buClr>
              <a:buSzPct val="100000"/>
              <a:buFontTx/>
              <a:buChar char="•"/>
            </a:pPr>
            <a:r>
              <a:rPr lang="en-GB" sz="2000">
                <a:solidFill>
                  <a:srgbClr val="FF0000"/>
                </a:solidFill>
                <a:latin typeface="Calibri" pitchFamily="29" charset="0"/>
              </a:rPr>
              <a:t>B-modes are a signature of primordial gravitational waves</a:t>
            </a:r>
          </a:p>
          <a:p>
            <a:pPr marL="342900" indent="-342900" eaLnBrk="0" hangingPunct="0">
              <a:lnSpc>
                <a:spcPct val="90000"/>
              </a:lnSpc>
              <a:spcBef>
                <a:spcPct val="20000"/>
              </a:spcBef>
              <a:buClr>
                <a:srgbClr val="000000"/>
              </a:buClr>
              <a:buSzPct val="100000"/>
              <a:buFontTx/>
              <a:buChar char="•"/>
            </a:pPr>
            <a:r>
              <a:rPr lang="en-GB" sz="2000">
                <a:solidFill>
                  <a:srgbClr val="FF0000"/>
                </a:solidFill>
                <a:latin typeface="Calibri" pitchFamily="29" charset="0"/>
              </a:rPr>
              <a:t>They point directly to inflation</a:t>
            </a:r>
          </a:p>
          <a:p>
            <a:pPr marL="342900" indent="-342900" eaLnBrk="0" hangingPunct="0">
              <a:lnSpc>
                <a:spcPct val="90000"/>
              </a:lnSpc>
              <a:spcBef>
                <a:spcPct val="20000"/>
              </a:spcBef>
              <a:buClr>
                <a:srgbClr val="000000"/>
              </a:buClr>
              <a:buSzPct val="100000"/>
              <a:buFontTx/>
              <a:buChar char="•"/>
            </a:pPr>
            <a:r>
              <a:rPr lang="en-GB" sz="2000">
                <a:solidFill>
                  <a:srgbClr val="FF0000"/>
                </a:solidFill>
                <a:latin typeface="Calibri" pitchFamily="29" charset="0"/>
              </a:rPr>
              <a:t>With the sensitivity and control of systematics provided by 4 surveys, Planck will approach the limit of r~0.05</a:t>
            </a:r>
          </a:p>
        </p:txBody>
      </p:sp>
      <p:pic>
        <p:nvPicPr>
          <p:cNvPr id="103427" name="Picture 5" descr="img02"/>
          <p:cNvPicPr>
            <a:picLocks noChangeAspect="1" noChangeArrowheads="1"/>
          </p:cNvPicPr>
          <p:nvPr/>
        </p:nvPicPr>
        <p:blipFill>
          <a:blip r:embed="rId3"/>
          <a:srcRect/>
          <a:stretch>
            <a:fillRect/>
          </a:stretch>
        </p:blipFill>
        <p:spPr bwMode="auto">
          <a:xfrm>
            <a:off x="685800" y="352425"/>
            <a:ext cx="4348163" cy="3070225"/>
          </a:xfrm>
          <a:prstGeom prst="rect">
            <a:avLst/>
          </a:prstGeom>
          <a:noFill/>
          <a:ln w="12700">
            <a:noFill/>
            <a:miter lim="800000"/>
            <a:headEnd/>
            <a:tailEnd/>
          </a:ln>
        </p:spPr>
      </p:pic>
      <p:pic>
        <p:nvPicPr>
          <p:cNvPr id="103428" name="Picture 6" descr="img02"/>
          <p:cNvPicPr>
            <a:picLocks noChangeAspect="1" noChangeArrowheads="1"/>
          </p:cNvPicPr>
          <p:nvPr/>
        </p:nvPicPr>
        <p:blipFill>
          <a:blip r:embed="rId4"/>
          <a:srcRect/>
          <a:stretch>
            <a:fillRect/>
          </a:stretch>
        </p:blipFill>
        <p:spPr bwMode="auto">
          <a:xfrm>
            <a:off x="4718050" y="400050"/>
            <a:ext cx="4279900" cy="3022600"/>
          </a:xfrm>
          <a:prstGeom prst="rect">
            <a:avLst/>
          </a:prstGeom>
          <a:noFill/>
          <a:ln w="12700">
            <a:noFill/>
            <a:miter lim="800000"/>
            <a:headEnd/>
            <a:tailEnd/>
          </a:ln>
        </p:spPr>
      </p:pic>
      <p:sp>
        <p:nvSpPr>
          <p:cNvPr id="103429" name="Rectangle 7"/>
          <p:cNvSpPr>
            <a:spLocks noChangeArrowheads="1"/>
          </p:cNvSpPr>
          <p:nvPr/>
        </p:nvSpPr>
        <p:spPr bwMode="auto">
          <a:xfrm>
            <a:off x="685800" y="-238125"/>
            <a:ext cx="7772400" cy="1143000"/>
          </a:xfrm>
          <a:prstGeom prst="rect">
            <a:avLst/>
          </a:prstGeom>
          <a:noFill/>
          <a:ln w="9525">
            <a:noFill/>
            <a:miter lim="800000"/>
            <a:headEnd/>
            <a:tailEnd/>
          </a:ln>
        </p:spPr>
        <p:txBody>
          <a:bodyPr anchor="ctr">
            <a:prstTxWarp prst="textNoShape">
              <a:avLst/>
            </a:prstTxWarp>
          </a:bodyPr>
          <a:lstStyle/>
          <a:p>
            <a:pPr algn="ctr" eaLnBrk="0" hangingPunct="0">
              <a:lnSpc>
                <a:spcPct val="80000"/>
              </a:lnSpc>
              <a:buClr>
                <a:srgbClr val="000000"/>
              </a:buClr>
              <a:buSzPct val="100000"/>
              <a:buFont typeface="Times New Roman" pitchFamily="29" charset="0"/>
              <a:buChar char="•"/>
            </a:pPr>
            <a:r>
              <a:rPr lang="en-GB" sz="4000">
                <a:solidFill>
                  <a:schemeClr val="accent2"/>
                </a:solidFill>
              </a:rPr>
              <a:t>B-mode detectability</a:t>
            </a:r>
          </a:p>
        </p:txBody>
      </p:sp>
      <p:sp>
        <p:nvSpPr>
          <p:cNvPr id="103430" name="Text Box 9" descr="img02"/>
          <p:cNvSpPr txBox="1">
            <a:spLocks noChangeArrowheads="1"/>
          </p:cNvSpPr>
          <p:nvPr/>
        </p:nvSpPr>
        <p:spPr bwMode="auto">
          <a:xfrm>
            <a:off x="1220788" y="942975"/>
            <a:ext cx="992187" cy="336550"/>
          </a:xfrm>
          <a:prstGeom prst="rect">
            <a:avLst/>
          </a:prstGeom>
          <a:noFill/>
          <a:ln w="12700">
            <a:noFill/>
            <a:miter lim="800000"/>
            <a:headEnd/>
            <a:tailEnd/>
          </a:ln>
        </p:spPr>
        <p:txBody>
          <a:bodyPr wrap="none">
            <a:prstTxWarp prst="textNoShape">
              <a:avLst/>
            </a:prstTxWarp>
            <a:spAutoFit/>
          </a:bodyPr>
          <a:lstStyle/>
          <a:p>
            <a:pPr algn="ctr" eaLnBrk="0" hangingPunct="0">
              <a:lnSpc>
                <a:spcPct val="80000"/>
              </a:lnSpc>
              <a:buClr>
                <a:srgbClr val="000000"/>
              </a:buClr>
              <a:buSzPct val="100000"/>
              <a:buFont typeface="Times New Roman" pitchFamily="29" charset="0"/>
              <a:buChar char="•"/>
            </a:pPr>
            <a:r>
              <a:rPr lang="en-GB" sz="1600">
                <a:solidFill>
                  <a:schemeClr val="tx1"/>
                </a:solidFill>
                <a:latin typeface="Times New Roman" pitchFamily="29" charset="0"/>
              </a:rPr>
              <a:t>2 surveys</a:t>
            </a:r>
          </a:p>
        </p:txBody>
      </p:sp>
      <p:sp>
        <p:nvSpPr>
          <p:cNvPr id="103431" name="Text Box 10" descr="img02"/>
          <p:cNvSpPr txBox="1">
            <a:spLocks noChangeArrowheads="1"/>
          </p:cNvSpPr>
          <p:nvPr/>
        </p:nvSpPr>
        <p:spPr bwMode="auto">
          <a:xfrm>
            <a:off x="5297488" y="1046163"/>
            <a:ext cx="992187" cy="336550"/>
          </a:xfrm>
          <a:prstGeom prst="rect">
            <a:avLst/>
          </a:prstGeom>
          <a:noFill/>
          <a:ln w="12700">
            <a:noFill/>
            <a:miter lim="800000"/>
            <a:headEnd/>
            <a:tailEnd/>
          </a:ln>
        </p:spPr>
        <p:txBody>
          <a:bodyPr wrap="none">
            <a:prstTxWarp prst="textNoShape">
              <a:avLst/>
            </a:prstTxWarp>
            <a:spAutoFit/>
          </a:bodyPr>
          <a:lstStyle/>
          <a:p>
            <a:pPr algn="ctr" eaLnBrk="0" hangingPunct="0">
              <a:lnSpc>
                <a:spcPct val="80000"/>
              </a:lnSpc>
              <a:buClr>
                <a:srgbClr val="000000"/>
              </a:buClr>
              <a:buSzPct val="100000"/>
              <a:buFont typeface="Times New Roman" pitchFamily="29" charset="0"/>
              <a:buChar char="•"/>
            </a:pPr>
            <a:r>
              <a:rPr lang="en-GB" sz="1600">
                <a:solidFill>
                  <a:schemeClr val="tx1"/>
                </a:solidFill>
                <a:latin typeface="Times New Roman" pitchFamily="29" charset="0"/>
              </a:rPr>
              <a:t>4 surveys</a:t>
            </a:r>
          </a:p>
        </p:txBody>
      </p:sp>
      <p:sp>
        <p:nvSpPr>
          <p:cNvPr id="103432" name="Text Box 11" descr="img02"/>
          <p:cNvSpPr txBox="1">
            <a:spLocks noChangeArrowheads="1"/>
          </p:cNvSpPr>
          <p:nvPr/>
        </p:nvSpPr>
        <p:spPr bwMode="auto">
          <a:xfrm>
            <a:off x="4043363" y="3017838"/>
            <a:ext cx="1347787" cy="639762"/>
          </a:xfrm>
          <a:prstGeom prst="rect">
            <a:avLst/>
          </a:prstGeom>
          <a:noFill/>
          <a:ln w="12700">
            <a:noFill/>
            <a:miter lim="800000"/>
            <a:headEnd/>
            <a:tailEnd/>
          </a:ln>
        </p:spPr>
        <p:txBody>
          <a:bodyPr wrap="none">
            <a:prstTxWarp prst="textNoShape">
              <a:avLst/>
            </a:prstTxWarp>
            <a:spAutoFit/>
          </a:bodyPr>
          <a:lstStyle/>
          <a:p>
            <a:pPr eaLnBrk="0" hangingPunct="0">
              <a:lnSpc>
                <a:spcPct val="80000"/>
              </a:lnSpc>
              <a:buClr>
                <a:srgbClr val="000000"/>
              </a:buClr>
              <a:buSzPct val="100000"/>
              <a:buFont typeface="Times New Roman" pitchFamily="29" charset="0"/>
              <a:buChar char="•"/>
            </a:pPr>
            <a:r>
              <a:rPr lang="en-GB" sz="1200">
                <a:solidFill>
                  <a:srgbClr val="006600"/>
                </a:solidFill>
                <a:latin typeface="Times New Roman" pitchFamily="29" charset="0"/>
              </a:rPr>
              <a:t>Noise spectra</a:t>
            </a:r>
          </a:p>
          <a:p>
            <a:pPr eaLnBrk="0" hangingPunct="0">
              <a:lnSpc>
                <a:spcPct val="80000"/>
              </a:lnSpc>
              <a:buClr>
                <a:srgbClr val="000000"/>
              </a:buClr>
              <a:buSzPct val="100000"/>
              <a:buFont typeface="Times New Roman" pitchFamily="29" charset="0"/>
              <a:buChar char="•"/>
            </a:pPr>
            <a:r>
              <a:rPr lang="en-GB" sz="1200">
                <a:solidFill>
                  <a:schemeClr val="tx1"/>
                </a:solidFill>
                <a:latin typeface="Times New Roman" pitchFamily="29" charset="0"/>
              </a:rPr>
              <a:t>CMB B-mode</a:t>
            </a:r>
          </a:p>
          <a:p>
            <a:pPr eaLnBrk="0" hangingPunct="0">
              <a:lnSpc>
                <a:spcPct val="80000"/>
              </a:lnSpc>
              <a:buClr>
                <a:srgbClr val="000000"/>
              </a:buClr>
              <a:buSzPct val="100000"/>
              <a:buFont typeface="Times New Roman" pitchFamily="29" charset="0"/>
              <a:buChar char="•"/>
            </a:pPr>
            <a:r>
              <a:rPr lang="en-GB" sz="1200">
                <a:solidFill>
                  <a:srgbClr val="FF0000"/>
                </a:solidFill>
                <a:latin typeface="Times New Roman" pitchFamily="29" charset="0"/>
              </a:rPr>
              <a:t>Lensing spectrum</a:t>
            </a:r>
          </a:p>
        </p:txBody>
      </p:sp>
      <p:sp>
        <p:nvSpPr>
          <p:cNvPr id="103433" name="Text Box 12"/>
          <p:cNvSpPr txBox="1">
            <a:spLocks noChangeArrowheads="1"/>
          </p:cNvSpPr>
          <p:nvPr/>
        </p:nvSpPr>
        <p:spPr bwMode="auto">
          <a:xfrm>
            <a:off x="6919913" y="3205163"/>
            <a:ext cx="2224087" cy="304800"/>
          </a:xfrm>
          <a:prstGeom prst="rect">
            <a:avLst/>
          </a:prstGeom>
          <a:noFill/>
          <a:ln w="25400">
            <a:noFill/>
            <a:miter lim="800000"/>
            <a:headEnd/>
            <a:tailEnd/>
          </a:ln>
        </p:spPr>
        <p:txBody>
          <a:bodyPr wrap="none">
            <a:prstTxWarp prst="textNoShape">
              <a:avLst/>
            </a:prstTxWarp>
            <a:spAutoFit/>
          </a:bodyPr>
          <a:lstStyle/>
          <a:p>
            <a:pPr algn="ctr" eaLnBrk="0" hangingPunct="0">
              <a:lnSpc>
                <a:spcPct val="80000"/>
              </a:lnSpc>
              <a:buClr>
                <a:srgbClr val="000000"/>
              </a:buClr>
              <a:buSzPct val="100000"/>
              <a:buFont typeface="Times New Roman" pitchFamily="29" charset="0"/>
              <a:buChar char="•"/>
            </a:pPr>
            <a:r>
              <a:rPr lang="en-GB" sz="1400">
                <a:solidFill>
                  <a:schemeClr val="tx1"/>
                </a:solidFill>
              </a:rPr>
              <a:t>Efstathiou &amp; Gratton 2009</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a:stretch>
            <a:fillRect/>
          </a:stretch>
        </p:blipFill>
        <p:spPr bwMode="auto">
          <a:xfrm>
            <a:off x="827088" y="-4059238"/>
            <a:ext cx="7905750" cy="11187113"/>
          </a:xfrm>
          <a:prstGeom prst="rect">
            <a:avLst/>
          </a:prstGeom>
          <a:noFill/>
          <a:ln w="9525">
            <a:noFill/>
            <a:miter lim="800000"/>
            <a:headEnd/>
            <a:tailEnd/>
          </a:ln>
        </p:spPr>
      </p:pic>
      <p:sp>
        <p:nvSpPr>
          <p:cNvPr id="88067" name="Text Box 3"/>
          <p:cNvSpPr txBox="1">
            <a:spLocks noChangeArrowheads="1"/>
          </p:cNvSpPr>
          <p:nvPr/>
        </p:nvSpPr>
        <p:spPr bwMode="auto">
          <a:xfrm>
            <a:off x="4572000" y="525463"/>
            <a:ext cx="4248150" cy="1190625"/>
          </a:xfrm>
          <a:prstGeom prst="rect">
            <a:avLst/>
          </a:prstGeom>
          <a:noFill/>
          <a:ln w="9525">
            <a:noFill/>
            <a:miter lim="800000"/>
            <a:headEnd/>
            <a:tailEnd/>
          </a:ln>
        </p:spPr>
        <p:txBody>
          <a:bodyPr wrap="none">
            <a:prstTxWarp prst="textNoShape">
              <a:avLst/>
            </a:prstTxWarp>
            <a:spAutoFit/>
          </a:bodyPr>
          <a:lstStyle/>
          <a:p>
            <a:r>
              <a:rPr lang="it-IT" sz="3600" b="1">
                <a:solidFill>
                  <a:schemeClr val="accent2"/>
                </a:solidFill>
                <a:ea typeface="Arial" charset="0"/>
                <a:cs typeface="Arial" charset="0"/>
              </a:rPr>
              <a:t>Blue</a:t>
            </a:r>
            <a:r>
              <a:rPr lang="it-IT" sz="3600" b="1">
                <a:solidFill>
                  <a:schemeClr val="tx1"/>
                </a:solidFill>
                <a:ea typeface="Arial" charset="0"/>
                <a:cs typeface="Arial" charset="0"/>
              </a:rPr>
              <a:t>: Today’s data</a:t>
            </a:r>
          </a:p>
          <a:p>
            <a:r>
              <a:rPr lang="it-IT" sz="3600" b="1">
                <a:solidFill>
                  <a:srgbClr val="FF3300"/>
                </a:solidFill>
                <a:ea typeface="Arial" charset="0"/>
                <a:cs typeface="Arial" charset="0"/>
              </a:rPr>
              <a:t>Red</a:t>
            </a:r>
            <a:r>
              <a:rPr lang="it-IT" sz="3600" b="1">
                <a:solidFill>
                  <a:schemeClr val="tx1"/>
                </a:solidFill>
                <a:ea typeface="Arial" charset="0"/>
                <a:cs typeface="Arial" charset="0"/>
              </a:rPr>
              <a:t>: </a:t>
            </a:r>
            <a:r>
              <a:rPr lang="it-IT" sz="3600" b="1" i="1">
                <a:solidFill>
                  <a:schemeClr val="tx1"/>
                </a:solidFill>
                <a:ea typeface="Arial" charset="0"/>
                <a:cs typeface="Arial" charset="0"/>
              </a:rPr>
              <a:t>Planck</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106363"/>
            <a:ext cx="9144000" cy="504825"/>
          </a:xfrm>
          <a:prstGeom prst="rect">
            <a:avLst/>
          </a:prstGeom>
          <a:solidFill>
            <a:srgbClr val="9999FF"/>
          </a:solidFill>
          <a:ln w="109855">
            <a:noFill/>
            <a:round/>
            <a:headEnd/>
            <a:tailEnd/>
          </a:ln>
        </p:spPr>
        <p:txBody>
          <a:bodyPr lIns="90000" tIns="46800" rIns="90000" bIns="46800">
            <a:prstTxWarp prst="textNoShape">
              <a:avLst/>
            </a:prstTxWarp>
            <a:spAutoFit/>
          </a:bodyPr>
          <a:lstStyle/>
          <a:p>
            <a:pPr defTabSz="457200">
              <a:spcBef>
                <a:spcPts val="2250"/>
              </a:spcBef>
              <a:buFont typeface="Times New Roman" pitchFamily="-10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dirty="0">
                <a:latin typeface="Rockwell" pitchFamily="-108" charset="0"/>
                <a:ea typeface="BatangChe" pitchFamily="49" charset="-127"/>
                <a:cs typeface="BatangChe" pitchFamily="49" charset="-127"/>
              </a:rPr>
              <a:t>Planck and </a:t>
            </a:r>
            <a:r>
              <a:rPr lang="en-GB" sz="3200" dirty="0" smtClean="0">
                <a:latin typeface="Rockwell" pitchFamily="-108" charset="0"/>
                <a:ea typeface="BatangChe" pitchFamily="49" charset="-127"/>
                <a:cs typeface="BatangChe" pitchFamily="49" charset="-127"/>
              </a:rPr>
              <a:t>Higgs </a:t>
            </a:r>
            <a:r>
              <a:rPr lang="en-GB" sz="3200" dirty="0">
                <a:latin typeface="Rockwell" pitchFamily="-108" charset="0"/>
                <a:ea typeface="BatangChe" pitchFamily="49" charset="-127"/>
                <a:cs typeface="BatangChe" pitchFamily="49" charset="-127"/>
              </a:rPr>
              <a:t>particle </a:t>
            </a:r>
          </a:p>
        </p:txBody>
      </p:sp>
      <p:sp>
        <p:nvSpPr>
          <p:cNvPr id="40963" name="Line 3"/>
          <p:cNvSpPr>
            <a:spLocks noChangeShapeType="1"/>
          </p:cNvSpPr>
          <p:nvPr/>
        </p:nvSpPr>
        <p:spPr bwMode="auto">
          <a:xfrm rot="5400000">
            <a:off x="4572000" y="-4456112"/>
            <a:ext cx="0" cy="91440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64" name="Line 4"/>
          <p:cNvSpPr>
            <a:spLocks noChangeShapeType="1"/>
          </p:cNvSpPr>
          <p:nvPr/>
        </p:nvSpPr>
        <p:spPr bwMode="auto">
          <a:xfrm rot="5400000">
            <a:off x="4572000" y="-3881437"/>
            <a:ext cx="0" cy="9144000"/>
          </a:xfrm>
          <a:prstGeom prst="line">
            <a:avLst/>
          </a:prstGeom>
          <a:noFill/>
          <a:ln w="9525">
            <a:solidFill>
              <a:schemeClr val="tx1"/>
            </a:solidFill>
            <a:round/>
            <a:headEnd/>
            <a:tailEnd/>
          </a:ln>
        </p:spPr>
        <p:txBody>
          <a:bodyPr>
            <a:prstTxWarp prst="textNoShape">
              <a:avLst/>
            </a:prstTxWarp>
          </a:bodyPr>
          <a:lstStyle/>
          <a:p>
            <a:endParaRPr lang="it-IT"/>
          </a:p>
        </p:txBody>
      </p:sp>
      <p:sp>
        <p:nvSpPr>
          <p:cNvPr id="40965" name="Text Box 5"/>
          <p:cNvSpPr txBox="1">
            <a:spLocks noChangeArrowheads="1"/>
          </p:cNvSpPr>
          <p:nvPr/>
        </p:nvSpPr>
        <p:spPr bwMode="auto">
          <a:xfrm>
            <a:off x="304800" y="684213"/>
            <a:ext cx="8497888" cy="596900"/>
          </a:xfrm>
          <a:prstGeom prst="rect">
            <a:avLst/>
          </a:prstGeom>
          <a:noFill/>
          <a:ln w="9525">
            <a:noFill/>
            <a:round/>
            <a:headEnd/>
            <a:tailEnd/>
          </a:ln>
        </p:spPr>
        <p:txBody>
          <a:bodyPr lIns="90000" tIns="46800" rIns="90000" bIns="46800">
            <a:prstTxWarp prst="textNoShape">
              <a:avLst/>
            </a:prstTxWarp>
            <a:spAutoFit/>
          </a:bodyPr>
          <a:lstStyle/>
          <a:p>
            <a:pPr defTabSz="457200">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a:solidFill>
                  <a:srgbClr val="19419B"/>
                </a:solidFill>
                <a:latin typeface="Helvetica" pitchFamily="-108" charset="0"/>
              </a:rPr>
              <a:t>Bezrukov e Shaposhnikov, 2007</a:t>
            </a:r>
            <a:r>
              <a:rPr lang="it-IT" sz="2000">
                <a:latin typeface="Rockwell" pitchFamily="-108" charset="0"/>
                <a:ea typeface="BatangChe" pitchFamily="49" charset="-127"/>
                <a:cs typeface="BatangChe" pitchFamily="49" charset="-127"/>
              </a:rPr>
              <a:t>: if gravity and the Higgs boson are non minimally coupled, then the inflaton and the Higgs can be </a:t>
            </a:r>
            <a:r>
              <a:rPr lang="it-IT" sz="2000" b="1">
                <a:latin typeface="Rockwell" pitchFamily="-108" charset="0"/>
                <a:ea typeface="BatangChe" pitchFamily="49" charset="-127"/>
                <a:cs typeface="BatangChe" pitchFamily="49" charset="-127"/>
              </a:rPr>
              <a:t>unified</a:t>
            </a:r>
            <a:endParaRPr lang="it-IT" b="1">
              <a:latin typeface="Rockwell" pitchFamily="-108" charset="0"/>
              <a:ea typeface="BatangChe" pitchFamily="49" charset="-127"/>
              <a:cs typeface="BatangChe" pitchFamily="49" charset="-127"/>
            </a:endParaRPr>
          </a:p>
        </p:txBody>
      </p:sp>
      <p:sp>
        <p:nvSpPr>
          <p:cNvPr id="40966" name="Text Box 27"/>
          <p:cNvSpPr txBox="1">
            <a:spLocks noChangeArrowheads="1"/>
          </p:cNvSpPr>
          <p:nvPr/>
        </p:nvSpPr>
        <p:spPr bwMode="auto">
          <a:xfrm>
            <a:off x="381000" y="1752600"/>
            <a:ext cx="3886200" cy="1335088"/>
          </a:xfrm>
          <a:prstGeom prst="rect">
            <a:avLst/>
          </a:prstGeom>
          <a:noFill/>
          <a:ln w="9525">
            <a:noFill/>
            <a:round/>
            <a:headEnd/>
            <a:tailEnd/>
          </a:ln>
        </p:spPr>
        <p:txBody>
          <a:bodyPr lIns="90000" tIns="46800" rIns="90000" bIns="46800">
            <a:prstTxWarp prst="textNoShape">
              <a:avLst/>
            </a:prstTxWarp>
            <a:spAutoFit/>
          </a:bodyPr>
          <a:lstStyle/>
          <a:p>
            <a:pPr algn="l" defTabSz="457200">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a:latin typeface="Rockwell" pitchFamily="-108" charset="0"/>
                <a:ea typeface="BatangChe" pitchFamily="49" charset="-127"/>
                <a:cs typeface="BatangChe" pitchFamily="49" charset="-127"/>
              </a:rPr>
              <a:t>In this theory the inflaton and the Higgs (which “gives” mass to elementary particles) are the dinamical evolution of a single field</a:t>
            </a:r>
          </a:p>
        </p:txBody>
      </p:sp>
      <p:pic>
        <p:nvPicPr>
          <p:cNvPr id="40967" name="Picture 28" descr="r_ns_BS"/>
          <p:cNvPicPr>
            <a:picLocks noChangeAspect="1" noChangeArrowheads="1"/>
          </p:cNvPicPr>
          <p:nvPr/>
        </p:nvPicPr>
        <p:blipFill>
          <a:blip r:embed="rId3"/>
          <a:srcRect/>
          <a:stretch>
            <a:fillRect/>
          </a:stretch>
        </p:blipFill>
        <p:spPr bwMode="auto">
          <a:xfrm>
            <a:off x="4495800" y="1447800"/>
            <a:ext cx="4146550" cy="2719388"/>
          </a:xfrm>
          <a:prstGeom prst="rect">
            <a:avLst/>
          </a:prstGeom>
          <a:noFill/>
          <a:ln w="9525">
            <a:noFill/>
            <a:miter lim="800000"/>
            <a:headEnd/>
            <a:tailEnd/>
          </a:ln>
        </p:spPr>
      </p:pic>
      <p:sp>
        <p:nvSpPr>
          <p:cNvPr id="40968" name="Text Box 29"/>
          <p:cNvSpPr txBox="1">
            <a:spLocks noChangeArrowheads="1"/>
          </p:cNvSpPr>
          <p:nvPr/>
        </p:nvSpPr>
        <p:spPr bwMode="auto">
          <a:xfrm>
            <a:off x="76200" y="4038600"/>
            <a:ext cx="8915400" cy="1616075"/>
          </a:xfrm>
          <a:prstGeom prst="rect">
            <a:avLst/>
          </a:prstGeom>
          <a:noFill/>
          <a:ln w="9525">
            <a:noFill/>
            <a:round/>
            <a:headEnd/>
            <a:tailEnd/>
          </a:ln>
        </p:spPr>
        <p:txBody>
          <a:bodyPr lIns="90000" tIns="46800" rIns="90000" bIns="46800">
            <a:prstTxWarp prst="textNoShape">
              <a:avLst/>
            </a:prstTxWarp>
            <a:spAutoFit/>
          </a:bodyPr>
          <a:lstStyle/>
          <a:p>
            <a:pPr defTabSz="457200">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a:latin typeface="Rockwell" pitchFamily="-108" charset="0"/>
                <a:ea typeface="BatangChe" pitchFamily="49" charset="-127"/>
                <a:cs typeface="BatangChe" pitchFamily="49" charset="-127"/>
              </a:rPr>
              <a:t>CMB observations constrain inflationary parameters and for this theory thus also the </a:t>
            </a:r>
            <a:r>
              <a:rPr lang="it-IT" sz="2000">
                <a:solidFill>
                  <a:srgbClr val="FF0000"/>
                </a:solidFill>
                <a:latin typeface="Rockwell" pitchFamily="-108" charset="0"/>
                <a:ea typeface="BatangChe" pitchFamily="49" charset="-127"/>
                <a:cs typeface="BatangChe" pitchFamily="49" charset="-127"/>
              </a:rPr>
              <a:t>Higgs mass</a:t>
            </a:r>
            <a:r>
              <a:rPr lang="it-IT" sz="2000">
                <a:latin typeface="Rockwell" pitchFamily="-108" charset="0"/>
                <a:ea typeface="BatangChe" pitchFamily="49" charset="-127"/>
                <a:cs typeface="BatangChe" pitchFamily="49" charset="-127"/>
              </a:rPr>
              <a:t>!!!</a:t>
            </a:r>
          </a:p>
          <a:p>
            <a:pPr defTabSz="457200">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0000FF"/>
                </a:solidFill>
                <a:latin typeface="Rockwell" pitchFamily="-108" charset="0"/>
                <a:ea typeface="BatangChe" pitchFamily="49" charset="-127"/>
                <a:cs typeface="BatangChe" pitchFamily="49" charset="-127"/>
              </a:rPr>
              <a:t>Tevatron (FermiLab): 162 GeV &gt; M</a:t>
            </a:r>
            <a:r>
              <a:rPr lang="it-IT" sz="1800" baseline="-25000">
                <a:solidFill>
                  <a:srgbClr val="0000FF"/>
                </a:solidFill>
                <a:latin typeface="Rockwell" pitchFamily="-108" charset="0"/>
                <a:ea typeface="BatangChe" pitchFamily="49" charset="-127"/>
                <a:cs typeface="BatangChe" pitchFamily="49" charset="-127"/>
              </a:rPr>
              <a:t>Higg</a:t>
            </a:r>
            <a:r>
              <a:rPr lang="it-IT" sz="1800">
                <a:solidFill>
                  <a:srgbClr val="0000FF"/>
                </a:solidFill>
                <a:latin typeface="Rockwell" pitchFamily="-108" charset="0"/>
                <a:ea typeface="BatangChe" pitchFamily="49" charset="-127"/>
                <a:cs typeface="BatangChe" pitchFamily="49" charset="-127"/>
              </a:rPr>
              <a:t>&gt; 166 GeV  - LEP (CERN): M</a:t>
            </a:r>
            <a:r>
              <a:rPr lang="it-IT" sz="1800" baseline="-25000">
                <a:solidFill>
                  <a:srgbClr val="0000FF"/>
                </a:solidFill>
                <a:latin typeface="Rockwell" pitchFamily="-108" charset="0"/>
                <a:ea typeface="BatangChe" pitchFamily="49" charset="-127"/>
                <a:cs typeface="BatangChe" pitchFamily="49" charset="-127"/>
              </a:rPr>
              <a:t>Higgs</a:t>
            </a:r>
            <a:r>
              <a:rPr lang="it-IT" sz="1800">
                <a:solidFill>
                  <a:srgbClr val="0000FF"/>
                </a:solidFill>
                <a:latin typeface="Rockwell" pitchFamily="-108" charset="0"/>
                <a:ea typeface="BatangChe" pitchFamily="49" charset="-127"/>
                <a:cs typeface="BatangChe" pitchFamily="49" charset="-127"/>
              </a:rPr>
              <a:t> &gt; 115 GeV </a:t>
            </a:r>
          </a:p>
          <a:p>
            <a:pPr defTabSz="457200">
              <a:lnSpc>
                <a:spcPct val="0"/>
              </a:lnSpc>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latin typeface="Rockwell" pitchFamily="-108" charset="0"/>
                <a:ea typeface="BatangChe" pitchFamily="49" charset="-127"/>
                <a:cs typeface="BatangChe" pitchFamily="49" charset="-127"/>
              </a:rPr>
              <a:t>LHC (CERN) will search for a Higgs boson up to about  250 GeV.</a:t>
            </a:r>
          </a:p>
          <a:p>
            <a:pPr defTabSz="457200">
              <a:lnSpc>
                <a:spcPct val="30000"/>
              </a:lnSpc>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1800">
                <a:solidFill>
                  <a:srgbClr val="FF0000"/>
                </a:solidFill>
                <a:latin typeface="Rockwell" pitchFamily="-108" charset="0"/>
                <a:ea typeface="BatangChe" pitchFamily="49" charset="-127"/>
                <a:cs typeface="BatangChe" pitchFamily="49" charset="-127"/>
              </a:rPr>
              <a:t>WMAP 5 years+ BAO + SNI =&gt; 139 &lt; M</a:t>
            </a:r>
            <a:r>
              <a:rPr lang="it-IT" sz="1800" baseline="-25000">
                <a:solidFill>
                  <a:srgbClr val="FF0000"/>
                </a:solidFill>
                <a:latin typeface="Rockwell" pitchFamily="-108" charset="0"/>
                <a:ea typeface="BatangChe" pitchFamily="49" charset="-127"/>
                <a:cs typeface="BatangChe" pitchFamily="49" charset="-127"/>
              </a:rPr>
              <a:t>Higgs</a:t>
            </a:r>
            <a:r>
              <a:rPr lang="it-IT" sz="1800">
                <a:solidFill>
                  <a:srgbClr val="FF0000"/>
                </a:solidFill>
                <a:latin typeface="Rockwell" pitchFamily="-108" charset="0"/>
                <a:ea typeface="BatangChe" pitchFamily="49" charset="-127"/>
                <a:cs typeface="BatangChe" pitchFamily="49" charset="-127"/>
              </a:rPr>
              <a:t>/GeV &lt;161</a:t>
            </a:r>
            <a:r>
              <a:rPr lang="it-IT" sz="1800">
                <a:latin typeface="Rockwell" pitchFamily="-108" charset="0"/>
                <a:ea typeface="BatangChe" pitchFamily="49" charset="-127"/>
                <a:cs typeface="BatangChe" pitchFamily="49" charset="-127"/>
              </a:rPr>
              <a:t> [</a:t>
            </a:r>
            <a:r>
              <a:rPr lang="it-IT" sz="1800">
                <a:solidFill>
                  <a:srgbClr val="19419B"/>
                </a:solidFill>
                <a:latin typeface="Helvetica" pitchFamily="-108" charset="0"/>
                <a:ea typeface="BatangChe" pitchFamily="49" charset="-127"/>
                <a:cs typeface="BatangChe" pitchFamily="49" charset="-127"/>
              </a:rPr>
              <a:t>Popa, 2009</a:t>
            </a:r>
            <a:r>
              <a:rPr lang="it-IT" sz="1800">
                <a:latin typeface="Rockwell" pitchFamily="-108" charset="0"/>
                <a:ea typeface="BatangChe" pitchFamily="49" charset="-127"/>
                <a:cs typeface="BatangChe" pitchFamily="49" charset="-127"/>
              </a:rPr>
              <a:t>]</a:t>
            </a:r>
          </a:p>
        </p:txBody>
      </p:sp>
      <p:sp>
        <p:nvSpPr>
          <p:cNvPr id="40969" name="Text Box 30"/>
          <p:cNvSpPr txBox="1">
            <a:spLocks noChangeArrowheads="1"/>
          </p:cNvSpPr>
          <p:nvPr/>
        </p:nvSpPr>
        <p:spPr bwMode="auto">
          <a:xfrm>
            <a:off x="228600" y="5651500"/>
            <a:ext cx="8497888" cy="596900"/>
          </a:xfrm>
          <a:prstGeom prst="rect">
            <a:avLst/>
          </a:prstGeom>
          <a:noFill/>
          <a:ln w="9525">
            <a:noFill/>
            <a:round/>
            <a:headEnd/>
            <a:tailEnd/>
          </a:ln>
        </p:spPr>
        <p:txBody>
          <a:bodyPr lIns="90000" tIns="46800" rIns="90000" bIns="46800">
            <a:prstTxWarp prst="textNoShape">
              <a:avLst/>
            </a:prstTxWarp>
            <a:spAutoFit/>
          </a:bodyPr>
          <a:lstStyle/>
          <a:p>
            <a:pPr defTabSz="457200">
              <a:spcBef>
                <a:spcPts val="1750"/>
              </a:spcBef>
              <a:buClr>
                <a:schemeClr val="bg1"/>
              </a:buClr>
              <a:buSzPct val="9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it-IT" sz="2000">
                <a:solidFill>
                  <a:srgbClr val="0000FF"/>
                </a:solidFill>
                <a:latin typeface="Rockwell" pitchFamily="-108" charset="0"/>
                <a:ea typeface="BatangChe" pitchFamily="49" charset="-127"/>
                <a:cs typeface="BatangChe" pitchFamily="49" charset="-127"/>
              </a:rPr>
              <a:t>PLANCK will go to 1% precision and together with LHC will be able to verify this theory!</a:t>
            </a:r>
          </a:p>
        </p:txBody>
      </p:sp>
      <p:sp>
        <p:nvSpPr>
          <p:cNvPr id="40970" name="Rectangle 31"/>
          <p:cNvSpPr>
            <a:spLocks noChangeArrowheads="1"/>
          </p:cNvSpPr>
          <p:nvPr/>
        </p:nvSpPr>
        <p:spPr bwMode="auto">
          <a:xfrm>
            <a:off x="7010400" y="3962400"/>
            <a:ext cx="1981200" cy="228600"/>
          </a:xfrm>
          <a:prstGeom prst="rect">
            <a:avLst/>
          </a:prstGeom>
          <a:noFill/>
          <a:ln w="9525">
            <a:noFill/>
            <a:miter lim="800000"/>
            <a:headEnd/>
            <a:tailEnd/>
          </a:ln>
        </p:spPr>
        <p:txBody>
          <a:bodyPr>
            <a:prstTxWarp prst="textNoShape">
              <a:avLst/>
            </a:prstTxWarp>
            <a:spAutoFit/>
          </a:bodyPr>
          <a:lstStyle/>
          <a:p>
            <a:r>
              <a:rPr lang="it-IT" sz="900">
                <a:solidFill>
                  <a:srgbClr val="19419B"/>
                </a:solidFill>
                <a:latin typeface="Helvetica" pitchFamily="-108" charset="0"/>
              </a:rPr>
              <a:t>Bezrukov e Shaposhnikov, 2007</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3075"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3076"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3077"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3078"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3079" name="Rectangle 7"/>
          <p:cNvSpPr>
            <a:spLocks noGrp="1" noChangeArrowheads="1"/>
          </p:cNvSpPr>
          <p:nvPr>
            <p:ph type="title"/>
          </p:nvPr>
        </p:nvSpPr>
        <p:spPr>
          <a:ln/>
        </p:spPr>
        <p:txBody>
          <a:bodyPr/>
          <a:lstStyle/>
          <a:p>
            <a:r>
              <a:rPr lang="en-US"/>
              <a:t>Testing parity (P) symmetry through CMB anisotropies</a:t>
            </a:r>
          </a:p>
        </p:txBody>
      </p:sp>
      <p:pic>
        <p:nvPicPr>
          <p:cNvPr id="3080" name="Picture 8"/>
          <p:cNvPicPr>
            <a:picLocks noChangeAspect="1" noChangeArrowheads="1"/>
          </p:cNvPicPr>
          <p:nvPr/>
        </p:nvPicPr>
        <p:blipFill>
          <a:blip r:embed="rId7"/>
          <a:srcRect/>
          <a:stretch>
            <a:fillRect/>
          </a:stretch>
        </p:blipFill>
        <p:spPr bwMode="auto">
          <a:xfrm>
            <a:off x="392907" y="1134070"/>
            <a:ext cx="2494732" cy="571500"/>
          </a:xfrm>
          <a:prstGeom prst="rect">
            <a:avLst/>
          </a:prstGeom>
          <a:noFill/>
          <a:ln w="9525" cap="flat">
            <a:noFill/>
            <a:miter lim="800000"/>
            <a:headEnd/>
            <a:tailEnd/>
          </a:ln>
        </p:spPr>
      </p:pic>
      <p:pic>
        <p:nvPicPr>
          <p:cNvPr id="3081" name="Picture 9"/>
          <p:cNvPicPr>
            <a:picLocks noChangeAspect="1" noChangeArrowheads="1"/>
          </p:cNvPicPr>
          <p:nvPr/>
        </p:nvPicPr>
        <p:blipFill>
          <a:blip r:embed="rId8"/>
          <a:srcRect/>
          <a:stretch>
            <a:fillRect/>
          </a:stretch>
        </p:blipFill>
        <p:spPr bwMode="auto">
          <a:xfrm>
            <a:off x="321469" y="1821656"/>
            <a:ext cx="803672" cy="267891"/>
          </a:xfrm>
          <a:prstGeom prst="rect">
            <a:avLst/>
          </a:prstGeom>
          <a:noFill/>
          <a:ln w="9525" cap="flat">
            <a:noFill/>
            <a:miter lim="800000"/>
            <a:headEnd/>
            <a:tailEnd/>
          </a:ln>
        </p:spPr>
      </p:pic>
      <p:pic>
        <p:nvPicPr>
          <p:cNvPr id="3082" name="Picture 10"/>
          <p:cNvPicPr>
            <a:picLocks noChangeAspect="1" noChangeArrowheads="1"/>
          </p:cNvPicPr>
          <p:nvPr/>
        </p:nvPicPr>
        <p:blipFill>
          <a:blip r:embed="rId9"/>
          <a:srcRect/>
          <a:stretch>
            <a:fillRect/>
          </a:stretch>
        </p:blipFill>
        <p:spPr bwMode="auto">
          <a:xfrm>
            <a:off x="2250282" y="1768078"/>
            <a:ext cx="1895326" cy="361652"/>
          </a:xfrm>
          <a:prstGeom prst="rect">
            <a:avLst/>
          </a:prstGeom>
          <a:noFill/>
          <a:ln w="9525" cap="flat">
            <a:noFill/>
            <a:miter lim="800000"/>
            <a:headEnd/>
            <a:tailEnd/>
          </a:ln>
        </p:spPr>
      </p:pic>
      <p:sp>
        <p:nvSpPr>
          <p:cNvPr id="3083" name="Rectangle 11"/>
          <p:cNvSpPr>
            <a:spLocks/>
          </p:cNvSpPr>
          <p:nvPr/>
        </p:nvSpPr>
        <p:spPr bwMode="auto">
          <a:xfrm>
            <a:off x="3295055" y="1187648"/>
            <a:ext cx="5027414" cy="29468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Font typeface="Times New Roman" charset="0"/>
              <a:buChar char="•"/>
            </a:pPr>
            <a:r>
              <a:rPr lang="en-US" sz="1700" dirty="0">
                <a:solidFill>
                  <a:schemeClr val="tx1"/>
                </a:solidFill>
                <a:latin typeface="Arial" charset="0"/>
                <a:ea typeface="Arial" charset="0"/>
                <a:cs typeface="Arial" charset="0"/>
                <a:sym typeface="Arial" charset="0"/>
              </a:rPr>
              <a:t>spherical harmonics expansion for </a:t>
            </a:r>
            <a:r>
              <a:rPr lang="en-US" sz="1700" b="1" dirty="0">
                <a:solidFill>
                  <a:schemeClr val="tx1"/>
                </a:solidFill>
                <a:latin typeface="Arial" charset="0"/>
                <a:ea typeface="Arial" charset="0"/>
                <a:cs typeface="Arial" charset="0"/>
                <a:sym typeface="Arial" charset="0"/>
              </a:rPr>
              <a:t>T anisotropies</a:t>
            </a:r>
          </a:p>
        </p:txBody>
      </p:sp>
      <p:sp>
        <p:nvSpPr>
          <p:cNvPr id="3084" name="Rectangle 12"/>
          <p:cNvSpPr>
            <a:spLocks/>
          </p:cNvSpPr>
          <p:nvPr/>
        </p:nvSpPr>
        <p:spPr bwMode="auto">
          <a:xfrm>
            <a:off x="4273972" y="1473399"/>
            <a:ext cx="4464844" cy="901898"/>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Font typeface="Times New Roman" charset="0"/>
              <a:buChar char="•"/>
            </a:pPr>
            <a:r>
              <a:rPr lang="en-US" sz="1700" dirty="0">
                <a:solidFill>
                  <a:schemeClr val="tx1"/>
                </a:solidFill>
                <a:latin typeface="Arial" charset="0"/>
                <a:ea typeface="Arial" charset="0"/>
                <a:cs typeface="Arial" charset="0"/>
                <a:sym typeface="Arial" charset="0"/>
              </a:rPr>
              <a:t>behavior of T spherical harmonics </a:t>
            </a:r>
            <a:r>
              <a:rPr lang="en-US" sz="1700" dirty="0" err="1">
                <a:solidFill>
                  <a:schemeClr val="tx1"/>
                </a:solidFill>
                <a:latin typeface="Arial" charset="0"/>
                <a:ea typeface="Arial" charset="0"/>
                <a:cs typeface="Arial" charset="0"/>
                <a:sym typeface="Arial" charset="0"/>
              </a:rPr>
              <a:t>coeff</a:t>
            </a:r>
            <a:r>
              <a:rPr lang="en-US" sz="1700" dirty="0">
                <a:solidFill>
                  <a:schemeClr val="tx1"/>
                </a:solidFill>
                <a:latin typeface="Arial" charset="0"/>
                <a:ea typeface="Arial" charset="0"/>
                <a:cs typeface="Arial" charset="0"/>
                <a:sym typeface="Arial" charset="0"/>
              </a:rPr>
              <a:t>. under parity symmetry (i.e. even </a:t>
            </a:r>
            <a:r>
              <a:rPr lang="en-US" sz="1700" dirty="0" err="1">
                <a:solidFill>
                  <a:schemeClr val="tx1"/>
                </a:solidFill>
                <a:latin typeface="Arial" charset="0"/>
                <a:ea typeface="Arial" charset="0"/>
                <a:cs typeface="Arial" charset="0"/>
                <a:sym typeface="Arial" charset="0"/>
              </a:rPr>
              <a:t>multipoles</a:t>
            </a:r>
            <a:r>
              <a:rPr lang="en-US" sz="1700" dirty="0">
                <a:solidFill>
                  <a:schemeClr val="tx1"/>
                </a:solidFill>
                <a:latin typeface="Arial" charset="0"/>
                <a:ea typeface="Arial" charset="0"/>
                <a:cs typeface="Arial" charset="0"/>
                <a:sym typeface="Arial" charset="0"/>
              </a:rPr>
              <a:t> are invariant under parity whereas odd </a:t>
            </a:r>
            <a:r>
              <a:rPr lang="en-US" sz="1700" dirty="0" err="1">
                <a:solidFill>
                  <a:schemeClr val="tx1"/>
                </a:solidFill>
                <a:latin typeface="Arial" charset="0"/>
                <a:ea typeface="Arial" charset="0"/>
                <a:cs typeface="Arial" charset="0"/>
                <a:sym typeface="Arial" charset="0"/>
              </a:rPr>
              <a:t>multipoles</a:t>
            </a:r>
            <a:r>
              <a:rPr lang="en-US" sz="1700" dirty="0">
                <a:solidFill>
                  <a:schemeClr val="tx1"/>
                </a:solidFill>
                <a:latin typeface="Arial" charset="0"/>
                <a:ea typeface="Arial" charset="0"/>
                <a:cs typeface="Arial" charset="0"/>
                <a:sym typeface="Arial" charset="0"/>
              </a:rPr>
              <a:t> acquire a “-1”)</a:t>
            </a:r>
          </a:p>
        </p:txBody>
      </p:sp>
      <p:sp>
        <p:nvSpPr>
          <p:cNvPr id="3085" name="AutoShape 13"/>
          <p:cNvSpPr>
            <a:spLocks/>
          </p:cNvSpPr>
          <p:nvPr/>
        </p:nvSpPr>
        <p:spPr bwMode="auto">
          <a:xfrm>
            <a:off x="1446610" y="1812727"/>
            <a:ext cx="705445" cy="276820"/>
          </a:xfrm>
          <a:prstGeom prst="rightArrow">
            <a:avLst>
              <a:gd name="adj1" fmla="val 32000"/>
              <a:gd name="adj2" fmla="val 141943"/>
            </a:avLst>
          </a:prstGeom>
          <a:noFill/>
          <a:ln w="254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3086" name="Rectangle 14"/>
          <p:cNvSpPr>
            <a:spLocks/>
          </p:cNvSpPr>
          <p:nvPr/>
        </p:nvSpPr>
        <p:spPr bwMode="auto">
          <a:xfrm>
            <a:off x="285750" y="2393156"/>
            <a:ext cx="8411766" cy="901898"/>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Font typeface="Times New Roman" charset="0"/>
              <a:buChar char="•"/>
            </a:pPr>
            <a:r>
              <a:rPr lang="en-US" sz="1700" dirty="0">
                <a:solidFill>
                  <a:schemeClr val="tx1"/>
                </a:solidFill>
                <a:latin typeface="Arial" charset="0"/>
                <a:ea typeface="Arial" charset="0"/>
                <a:cs typeface="Arial" charset="0"/>
                <a:sym typeface="Arial" charset="0"/>
              </a:rPr>
              <a:t>therefore it is possible to divide each T map in two subsets corresponding to even and odd </a:t>
            </a:r>
            <a:r>
              <a:rPr lang="en-US" sz="1700" dirty="0" err="1">
                <a:solidFill>
                  <a:schemeClr val="tx1"/>
                </a:solidFill>
                <a:latin typeface="Arial" charset="0"/>
                <a:ea typeface="Arial" charset="0"/>
                <a:cs typeface="Arial" charset="0"/>
                <a:sym typeface="Arial" charset="0"/>
              </a:rPr>
              <a:t>multipoles</a:t>
            </a:r>
            <a:r>
              <a:rPr lang="en-US" sz="1700" dirty="0">
                <a:solidFill>
                  <a:schemeClr val="tx1"/>
                </a:solidFill>
                <a:latin typeface="Arial" charset="0"/>
                <a:ea typeface="Arial" charset="0"/>
                <a:cs typeface="Arial" charset="0"/>
                <a:sym typeface="Arial" charset="0"/>
              </a:rPr>
              <a:t>, satisfying two different transformation under P symmetry.</a:t>
            </a:r>
            <a:r>
              <a:rPr lang="en-US" sz="1700" dirty="0">
                <a:solidFill>
                  <a:srgbClr val="0000FF"/>
                </a:solidFill>
                <a:latin typeface="Arial" charset="0"/>
                <a:ea typeface="Arial" charset="0"/>
                <a:cs typeface="Arial" charset="0"/>
                <a:sym typeface="Arial" charset="0"/>
              </a:rPr>
              <a:t> </a:t>
            </a:r>
            <a:r>
              <a:rPr lang="en-US" sz="1700" dirty="0">
                <a:solidFill>
                  <a:srgbClr val="FF0000"/>
                </a:solidFill>
                <a:latin typeface="Arial" charset="0"/>
                <a:ea typeface="Arial" charset="0"/>
                <a:cs typeface="Arial" charset="0"/>
                <a:sym typeface="Arial" charset="0"/>
              </a:rPr>
              <a:t>Considering the angular power spectrum contained in the two subsets it is possible to study the consistency with P symmetry</a:t>
            </a:r>
          </a:p>
        </p:txBody>
      </p:sp>
      <p:grpSp>
        <p:nvGrpSpPr>
          <p:cNvPr id="2" name="Group 15"/>
          <p:cNvGrpSpPr>
            <a:grpSpLocks/>
          </p:cNvGrpSpPr>
          <p:nvPr/>
        </p:nvGrpSpPr>
        <p:grpSpPr bwMode="auto">
          <a:xfrm>
            <a:off x="178594" y="3545086"/>
            <a:ext cx="5368975" cy="1205508"/>
            <a:chOff x="0" y="0"/>
            <a:chExt cx="4810" cy="1080"/>
          </a:xfrm>
        </p:grpSpPr>
        <p:pic>
          <p:nvPicPr>
            <p:cNvPr id="3088" name="Picture 16"/>
            <p:cNvPicPr>
              <a:picLocks noChangeAspect="1" noChangeArrowheads="1"/>
            </p:cNvPicPr>
            <p:nvPr/>
          </p:nvPicPr>
          <p:blipFill>
            <a:blip r:embed="rId10"/>
            <a:srcRect/>
            <a:stretch>
              <a:fillRect/>
            </a:stretch>
          </p:blipFill>
          <p:spPr bwMode="auto">
            <a:xfrm>
              <a:off x="46" y="0"/>
              <a:ext cx="3086" cy="314"/>
            </a:xfrm>
            <a:prstGeom prst="rect">
              <a:avLst/>
            </a:prstGeom>
            <a:noFill/>
            <a:ln w="9525" cap="flat">
              <a:noFill/>
              <a:miter lim="800000"/>
              <a:headEnd/>
              <a:tailEnd/>
            </a:ln>
          </p:spPr>
        </p:pic>
        <p:pic>
          <p:nvPicPr>
            <p:cNvPr id="3089" name="Picture 17"/>
            <p:cNvPicPr>
              <a:picLocks noChangeAspect="1" noChangeArrowheads="1"/>
            </p:cNvPicPr>
            <p:nvPr/>
          </p:nvPicPr>
          <p:blipFill>
            <a:blip r:embed="rId11"/>
            <a:srcRect/>
            <a:stretch>
              <a:fillRect/>
            </a:stretch>
          </p:blipFill>
          <p:spPr bwMode="auto">
            <a:xfrm>
              <a:off x="0" y="518"/>
              <a:ext cx="2284" cy="204"/>
            </a:xfrm>
            <a:prstGeom prst="rect">
              <a:avLst/>
            </a:prstGeom>
            <a:noFill/>
            <a:ln w="9525" cap="flat">
              <a:noFill/>
              <a:miter lim="800000"/>
              <a:headEnd/>
              <a:tailEnd/>
            </a:ln>
          </p:spPr>
        </p:pic>
        <p:pic>
          <p:nvPicPr>
            <p:cNvPr id="3090" name="Picture 18"/>
            <p:cNvPicPr>
              <a:picLocks noChangeAspect="1" noChangeArrowheads="1"/>
            </p:cNvPicPr>
            <p:nvPr/>
          </p:nvPicPr>
          <p:blipFill>
            <a:blip r:embed="rId12"/>
            <a:srcRect/>
            <a:stretch>
              <a:fillRect/>
            </a:stretch>
          </p:blipFill>
          <p:spPr bwMode="auto">
            <a:xfrm>
              <a:off x="46" y="842"/>
              <a:ext cx="2263" cy="173"/>
            </a:xfrm>
            <a:prstGeom prst="rect">
              <a:avLst/>
            </a:prstGeom>
            <a:noFill/>
            <a:ln w="9525" cap="flat">
              <a:noFill/>
              <a:miter lim="800000"/>
              <a:headEnd/>
              <a:tailEnd/>
            </a:ln>
          </p:spPr>
        </p:pic>
        <p:pic>
          <p:nvPicPr>
            <p:cNvPr id="3091" name="Picture 19"/>
            <p:cNvPicPr>
              <a:picLocks noChangeAspect="1" noChangeArrowheads="1"/>
            </p:cNvPicPr>
            <p:nvPr/>
          </p:nvPicPr>
          <p:blipFill>
            <a:blip r:embed="rId13"/>
            <a:srcRect/>
            <a:stretch>
              <a:fillRect/>
            </a:stretch>
          </p:blipFill>
          <p:spPr bwMode="auto">
            <a:xfrm>
              <a:off x="2413" y="389"/>
              <a:ext cx="2397" cy="691"/>
            </a:xfrm>
            <a:prstGeom prst="rect">
              <a:avLst/>
            </a:prstGeom>
            <a:noFill/>
            <a:ln w="9525" cap="flat">
              <a:solidFill>
                <a:schemeClr val="tx1"/>
              </a:solidFill>
              <a:prstDash val="solid"/>
              <a:miter lim="800000"/>
              <a:headEnd/>
              <a:tailEnd/>
            </a:ln>
          </p:spPr>
        </p:pic>
      </p:grpSp>
      <p:sp>
        <p:nvSpPr>
          <p:cNvPr id="3092" name="Rectangle 20"/>
          <p:cNvSpPr>
            <a:spLocks/>
          </p:cNvSpPr>
          <p:nvPr/>
        </p:nvSpPr>
        <p:spPr bwMode="auto">
          <a:xfrm>
            <a:off x="3687961" y="3580805"/>
            <a:ext cx="5331023" cy="29468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Font typeface="Times New Roman" charset="0"/>
              <a:buChar char="•"/>
            </a:pPr>
            <a:r>
              <a:rPr lang="en-US" sz="1700" dirty="0">
                <a:solidFill>
                  <a:schemeClr val="tx1"/>
                </a:solidFill>
                <a:latin typeface="Arial" charset="0"/>
                <a:ea typeface="Arial" charset="0"/>
                <a:cs typeface="Arial" charset="0"/>
                <a:sym typeface="Arial" charset="0"/>
              </a:rPr>
              <a:t>spherical harmonics expansion for </a:t>
            </a:r>
            <a:r>
              <a:rPr lang="en-US" sz="1700" b="1" dirty="0" err="1">
                <a:solidFill>
                  <a:schemeClr val="tx1"/>
                </a:solidFill>
                <a:latin typeface="Arial" charset="0"/>
                <a:ea typeface="Arial" charset="0"/>
                <a:cs typeface="Arial" charset="0"/>
                <a:sym typeface="Arial" charset="0"/>
              </a:rPr>
              <a:t>Pol</a:t>
            </a:r>
            <a:r>
              <a:rPr lang="en-US" sz="1700" b="1" dirty="0">
                <a:solidFill>
                  <a:schemeClr val="tx1"/>
                </a:solidFill>
                <a:latin typeface="Arial" charset="0"/>
                <a:ea typeface="Arial" charset="0"/>
                <a:cs typeface="Arial" charset="0"/>
                <a:sym typeface="Arial" charset="0"/>
              </a:rPr>
              <a:t> anisotropies</a:t>
            </a:r>
          </a:p>
        </p:txBody>
      </p:sp>
      <p:sp>
        <p:nvSpPr>
          <p:cNvPr id="3093" name="Rectangle 21"/>
          <p:cNvSpPr>
            <a:spLocks/>
          </p:cNvSpPr>
          <p:nvPr/>
        </p:nvSpPr>
        <p:spPr bwMode="auto">
          <a:xfrm>
            <a:off x="4122167" y="5054203"/>
            <a:ext cx="4464844" cy="705445"/>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Font typeface="Times New Roman" charset="0"/>
              <a:buChar char="•"/>
            </a:pPr>
            <a:r>
              <a:rPr lang="en-US" sz="1700" dirty="0">
                <a:solidFill>
                  <a:srgbClr val="FF0000"/>
                </a:solidFill>
                <a:latin typeface="Arial" charset="0"/>
                <a:ea typeface="Arial" charset="0"/>
                <a:cs typeface="Arial" charset="0"/>
                <a:sym typeface="Arial" charset="0"/>
              </a:rPr>
              <a:t>this means that the cross-correlations &lt;T B&gt; and &lt;E B&gt; have to be null to be consistent with Parity </a:t>
            </a:r>
            <a:r>
              <a:rPr lang="en-US" sz="1700" dirty="0" err="1">
                <a:solidFill>
                  <a:srgbClr val="FF0000"/>
                </a:solidFill>
                <a:latin typeface="Arial" charset="0"/>
                <a:ea typeface="Arial" charset="0"/>
                <a:cs typeface="Arial" charset="0"/>
                <a:sym typeface="Arial" charset="0"/>
              </a:rPr>
              <a:t>symm</a:t>
            </a:r>
            <a:r>
              <a:rPr lang="en-US" sz="1700" dirty="0">
                <a:solidFill>
                  <a:srgbClr val="FF0000"/>
                </a:solidFill>
                <a:latin typeface="Arial" charset="0"/>
                <a:ea typeface="Arial" charset="0"/>
                <a:cs typeface="Arial" charset="0"/>
                <a:sym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4098"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4099"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4100"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4101"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4102"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4103" name="Rectangle 7"/>
          <p:cNvSpPr>
            <a:spLocks noGrp="1" noChangeArrowheads="1"/>
          </p:cNvSpPr>
          <p:nvPr>
            <p:ph type="title"/>
          </p:nvPr>
        </p:nvSpPr>
        <p:spPr>
          <a:ln/>
        </p:spPr>
        <p:txBody>
          <a:bodyPr/>
          <a:lstStyle/>
          <a:p>
            <a:r>
              <a:rPr lang="en-US"/>
              <a:t>Parity Estimators</a:t>
            </a:r>
          </a:p>
        </p:txBody>
      </p:sp>
      <p:pic>
        <p:nvPicPr>
          <p:cNvPr id="4104" name="Picture 8"/>
          <p:cNvPicPr>
            <a:picLocks noChangeAspect="1" noChangeArrowheads="1"/>
          </p:cNvPicPr>
          <p:nvPr/>
        </p:nvPicPr>
        <p:blipFill>
          <a:blip r:embed="rId7"/>
          <a:srcRect/>
          <a:stretch>
            <a:fillRect/>
          </a:stretch>
        </p:blipFill>
        <p:spPr bwMode="auto">
          <a:xfrm>
            <a:off x="2821781" y="2097361"/>
            <a:ext cx="4455914" cy="876225"/>
          </a:xfrm>
          <a:prstGeom prst="rect">
            <a:avLst/>
          </a:prstGeom>
          <a:noFill/>
          <a:ln w="12700" cap="rnd">
            <a:noFill/>
            <a:round/>
            <a:headEnd/>
            <a:tailEnd/>
          </a:ln>
        </p:spPr>
      </p:pic>
      <p:pic>
        <p:nvPicPr>
          <p:cNvPr id="4105" name="Picture 9"/>
          <p:cNvPicPr>
            <a:picLocks noChangeAspect="1" noChangeArrowheads="1"/>
          </p:cNvPicPr>
          <p:nvPr/>
        </p:nvPicPr>
        <p:blipFill>
          <a:blip r:embed="rId8"/>
          <a:srcRect/>
          <a:stretch>
            <a:fillRect/>
          </a:stretch>
        </p:blipFill>
        <p:spPr bwMode="auto">
          <a:xfrm>
            <a:off x="339328" y="1464469"/>
            <a:ext cx="1616273" cy="521271"/>
          </a:xfrm>
          <a:prstGeom prst="rect">
            <a:avLst/>
          </a:prstGeom>
          <a:noFill/>
          <a:ln w="12700" cap="rnd">
            <a:noFill/>
            <a:round/>
            <a:headEnd/>
            <a:tailEnd/>
          </a:ln>
        </p:spPr>
      </p:pic>
      <p:sp>
        <p:nvSpPr>
          <p:cNvPr id="4106" name="Rectangle 10"/>
          <p:cNvSpPr>
            <a:spLocks/>
          </p:cNvSpPr>
          <p:nvPr/>
        </p:nvSpPr>
        <p:spPr bwMode="auto">
          <a:xfrm>
            <a:off x="2694484" y="1526977"/>
            <a:ext cx="2798440" cy="361876"/>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sz="2000" dirty="0">
                <a:solidFill>
                  <a:schemeClr val="tx1"/>
                </a:solidFill>
                <a:latin typeface="Arial" charset="0"/>
                <a:ea typeface="Arial" charset="0"/>
                <a:cs typeface="Arial" charset="0"/>
                <a:sym typeface="Arial" charset="0"/>
              </a:rPr>
              <a:t>(Kim &amp; </a:t>
            </a:r>
            <a:r>
              <a:rPr lang="en-US" sz="2000" dirty="0" err="1">
                <a:solidFill>
                  <a:schemeClr val="tx1"/>
                </a:solidFill>
                <a:latin typeface="Arial" charset="0"/>
                <a:ea typeface="Arial" charset="0"/>
                <a:cs typeface="Arial" charset="0"/>
                <a:sym typeface="Arial" charset="0"/>
              </a:rPr>
              <a:t>Naselsky</a:t>
            </a:r>
            <a:r>
              <a:rPr lang="en-US" sz="2000" dirty="0">
                <a:solidFill>
                  <a:schemeClr val="tx1"/>
                </a:solidFill>
                <a:latin typeface="Arial" charset="0"/>
                <a:ea typeface="Arial" charset="0"/>
                <a:cs typeface="Arial" charset="0"/>
                <a:sym typeface="Arial" charset="0"/>
              </a:rPr>
              <a:t>, 2010)</a:t>
            </a:r>
            <a:r>
              <a:rPr lang="en-US" dirty="0">
                <a:solidFill>
                  <a:schemeClr val="tx1"/>
                </a:solidFill>
                <a:latin typeface="Arial" charset="0"/>
                <a:ea typeface="Arial" charset="0"/>
                <a:cs typeface="Arial" charset="0"/>
                <a:sym typeface="Arial" charset="0"/>
              </a:rPr>
              <a:t> </a:t>
            </a:r>
          </a:p>
        </p:txBody>
      </p:sp>
      <p:pic>
        <p:nvPicPr>
          <p:cNvPr id="4107" name="Picture 11"/>
          <p:cNvPicPr>
            <a:picLocks noChangeAspect="1" noChangeArrowheads="1"/>
          </p:cNvPicPr>
          <p:nvPr/>
        </p:nvPicPr>
        <p:blipFill>
          <a:blip r:embed="rId9"/>
          <a:srcRect/>
          <a:stretch>
            <a:fillRect/>
          </a:stretch>
        </p:blipFill>
        <p:spPr bwMode="auto">
          <a:xfrm>
            <a:off x="357187" y="2009180"/>
            <a:ext cx="1812727" cy="430857"/>
          </a:xfrm>
          <a:prstGeom prst="rect">
            <a:avLst/>
          </a:prstGeom>
          <a:noFill/>
          <a:ln w="12700" cap="rnd">
            <a:noFill/>
            <a:round/>
            <a:headEnd/>
            <a:tailEnd/>
          </a:ln>
        </p:spPr>
      </p:pic>
      <p:pic>
        <p:nvPicPr>
          <p:cNvPr id="4108" name="Picture 12"/>
          <p:cNvPicPr>
            <a:picLocks noChangeAspect="1" noChangeArrowheads="1"/>
          </p:cNvPicPr>
          <p:nvPr/>
        </p:nvPicPr>
        <p:blipFill>
          <a:blip r:embed="rId10"/>
          <a:srcRect/>
          <a:stretch>
            <a:fillRect/>
          </a:stretch>
        </p:blipFill>
        <p:spPr bwMode="auto">
          <a:xfrm>
            <a:off x="391791" y="3768328"/>
            <a:ext cx="4184674" cy="803672"/>
          </a:xfrm>
          <a:prstGeom prst="rect">
            <a:avLst/>
          </a:prstGeom>
          <a:noFill/>
          <a:ln w="12700" cap="rnd">
            <a:noFill/>
            <a:round/>
            <a:headEnd/>
            <a:tailEnd/>
          </a:ln>
        </p:spPr>
      </p:pic>
      <p:sp>
        <p:nvSpPr>
          <p:cNvPr id="4109" name="Rectangle 13"/>
          <p:cNvSpPr>
            <a:spLocks/>
          </p:cNvSpPr>
          <p:nvPr/>
        </p:nvSpPr>
        <p:spPr bwMode="auto">
          <a:xfrm>
            <a:off x="358317" y="3250406"/>
            <a:ext cx="2349599" cy="310580"/>
          </a:xfrm>
          <a:prstGeom prst="rect">
            <a:avLst/>
          </a:prstGeom>
          <a:gradFill rotWithShape="0">
            <a:gsLst>
              <a:gs pos="0">
                <a:srgbClr val="E9FFF9"/>
              </a:gs>
              <a:gs pos="100000">
                <a:srgbClr val="ACFFEA"/>
              </a:gs>
            </a:gsLst>
            <a:lin ang="5400000" scaled="1"/>
          </a:gradFill>
          <a:ln w="9525" cap="flat">
            <a:solidFill>
              <a:srgbClr val="00C795"/>
            </a:solidFill>
            <a:prstDash val="solid"/>
            <a:round/>
            <a:headEnd type="none" w="med" len="med"/>
            <a:tailEnd type="none" w="med" len="med"/>
          </a:ln>
          <a:effectLst>
            <a:outerShdw blurRad="38100" dist="19999" dir="5400000" algn="ctr" rotWithShape="0">
              <a:schemeClr val="bg2">
                <a:alpha val="37999"/>
              </a:schemeClr>
            </a:outerShdw>
          </a:effectLst>
        </p:spPr>
        <p:txBody>
          <a:bodyPr wrap="none" lIns="26788" tIns="26788" rIns="26788" bIns="26788">
            <a:prstTxWarp prst="textNoShape">
              <a:avLst/>
            </a:prstTxWarp>
            <a:spAutoFit/>
          </a:bodyPr>
          <a:lstStyle/>
          <a:p>
            <a:pPr>
              <a:lnSpc>
                <a:spcPct val="80000"/>
              </a:lnSpc>
              <a:buClr>
                <a:srgbClr val="000000"/>
              </a:buClr>
              <a:buSzPct val="100000"/>
              <a:buFont typeface="Times New Roman" charset="0"/>
              <a:buChar char="•"/>
            </a:pPr>
            <a:r>
              <a:rPr lang="en-US" sz="2000" dirty="0">
                <a:solidFill>
                  <a:schemeClr val="tx1"/>
                </a:solidFill>
                <a:latin typeface="Arial" charset="0"/>
                <a:ea typeface="Arial" charset="0"/>
                <a:cs typeface="Arial" charset="0"/>
                <a:sym typeface="Arial" charset="0"/>
              </a:rPr>
              <a:t>For X = TB and EB:</a:t>
            </a:r>
          </a:p>
        </p:txBody>
      </p:sp>
      <p:sp>
        <p:nvSpPr>
          <p:cNvPr id="4110" name="Rectangle 14"/>
          <p:cNvSpPr>
            <a:spLocks/>
          </p:cNvSpPr>
          <p:nvPr/>
        </p:nvSpPr>
        <p:spPr bwMode="auto">
          <a:xfrm>
            <a:off x="322586" y="1071562"/>
            <a:ext cx="3616523" cy="348258"/>
          </a:xfrm>
          <a:prstGeom prst="rect">
            <a:avLst/>
          </a:prstGeom>
          <a:gradFill rotWithShape="0">
            <a:gsLst>
              <a:gs pos="0">
                <a:srgbClr val="E9FFF9"/>
              </a:gs>
              <a:gs pos="100000">
                <a:srgbClr val="ACFFEA"/>
              </a:gs>
            </a:gsLst>
            <a:lin ang="5400000" scaled="1"/>
          </a:gradFill>
          <a:ln w="9525" cap="flat">
            <a:solidFill>
              <a:srgbClr val="00C795"/>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pPr>
              <a:lnSpc>
                <a:spcPct val="80000"/>
              </a:lnSpc>
              <a:buClr>
                <a:srgbClr val="000000"/>
              </a:buClr>
              <a:buSzPct val="100000"/>
              <a:buFont typeface="Times New Roman" charset="0"/>
              <a:buChar char="•"/>
            </a:pPr>
            <a:r>
              <a:rPr lang="en-US" sz="2000" dirty="0">
                <a:solidFill>
                  <a:schemeClr val="tx1"/>
                </a:solidFill>
                <a:latin typeface="Arial" charset="0"/>
                <a:ea typeface="Arial" charset="0"/>
                <a:cs typeface="Arial" charset="0"/>
                <a:sym typeface="Arial" charset="0"/>
              </a:rPr>
              <a:t>For X = TT, TE, EE and BB:</a:t>
            </a:r>
          </a:p>
        </p:txBody>
      </p:sp>
      <p:sp>
        <p:nvSpPr>
          <p:cNvPr id="4111" name="Rectangle 15"/>
          <p:cNvSpPr>
            <a:spLocks/>
          </p:cNvSpPr>
          <p:nvPr/>
        </p:nvSpPr>
        <p:spPr bwMode="auto">
          <a:xfrm>
            <a:off x="956667" y="4500562"/>
            <a:ext cx="7349133" cy="124122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these estimators, including a MC of 10000 realizations with realistic noise (both for WMAP 7 and Planck) have been computed at large angular scale considering an optimal APS estimator</a:t>
            </a:r>
          </a:p>
        </p:txBody>
      </p:sp>
      <p:sp>
        <p:nvSpPr>
          <p:cNvPr id="4112" name="Rectangle 16"/>
          <p:cNvSpPr>
            <a:spLocks/>
          </p:cNvSpPr>
          <p:nvPr/>
        </p:nvSpPr>
        <p:spPr bwMode="auto">
          <a:xfrm>
            <a:off x="2273598" y="5750719"/>
            <a:ext cx="3783087" cy="307777"/>
          </a:xfrm>
          <a:prstGeom prst="rect">
            <a:avLst/>
          </a:prstGeom>
          <a:noFill/>
          <a:ln w="9525" cap="flat">
            <a:noFill/>
            <a:miter lim="800000"/>
            <a:headEnd type="none" w="med" len="med"/>
            <a:tailEnd type="none" w="med" len="med"/>
          </a:ln>
        </p:spPr>
        <p:txBody>
          <a:bodyPr wrap="none" lIns="0" tIns="0" rIns="0" bIns="0">
            <a:prstTxWarp prst="textNoShape">
              <a:avLst/>
            </a:prstTxWarp>
            <a:spAutoFit/>
          </a:bodyPr>
          <a:lstStyle/>
          <a:p>
            <a:pPr>
              <a:lnSpc>
                <a:spcPct val="80000"/>
              </a:lnSpc>
              <a:buClr>
                <a:srgbClr val="000000"/>
              </a:buClr>
              <a:buSzPct val="100000"/>
              <a:buFont typeface="Times New Roman" charset="0"/>
              <a:buChar char="•"/>
            </a:pPr>
            <a:r>
              <a:rPr lang="en-US" sz="2000" dirty="0">
                <a:solidFill>
                  <a:schemeClr val="tx1"/>
                </a:solidFill>
                <a:latin typeface="Arial" charset="0"/>
                <a:ea typeface="Arial" charset="0"/>
                <a:cs typeface="Arial" charset="0"/>
                <a:sym typeface="Arial" charset="0"/>
              </a:rPr>
              <a:t>(</a:t>
            </a:r>
            <a:r>
              <a:rPr lang="en-US" sz="2000" dirty="0" err="1">
                <a:solidFill>
                  <a:schemeClr val="tx1"/>
                </a:solidFill>
                <a:latin typeface="Arial" charset="0"/>
                <a:ea typeface="Arial" charset="0"/>
                <a:cs typeface="Arial" charset="0"/>
                <a:sym typeface="Arial" charset="0"/>
              </a:rPr>
              <a:t>Gruppuso</a:t>
            </a:r>
            <a:r>
              <a:rPr lang="en-US" sz="2000" dirty="0">
                <a:solidFill>
                  <a:schemeClr val="tx1"/>
                </a:solidFill>
                <a:latin typeface="Arial" charset="0"/>
                <a:ea typeface="Arial" charset="0"/>
                <a:cs typeface="Arial" charset="0"/>
                <a:sym typeface="Arial" charset="0"/>
              </a:rPr>
              <a:t> et al., MNRAS, 2010)</a:t>
            </a:r>
            <a:r>
              <a:rPr lang="en-US" dirty="0">
                <a:solidFill>
                  <a:schemeClr val="tx1"/>
                </a:solidFill>
                <a:latin typeface="Arial" charset="0"/>
                <a:ea typeface="Arial" charset="0"/>
                <a:cs typeface="Arial" charset="0"/>
                <a:sym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5122"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5123"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5124"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5125"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5126"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pic>
        <p:nvPicPr>
          <p:cNvPr id="5127" name="Picture 7"/>
          <p:cNvPicPr>
            <a:picLocks noChangeAspect="1" noChangeArrowheads="1"/>
          </p:cNvPicPr>
          <p:nvPr/>
        </p:nvPicPr>
        <p:blipFill>
          <a:blip r:embed="rId7"/>
          <a:srcRect/>
          <a:stretch>
            <a:fillRect/>
          </a:stretch>
        </p:blipFill>
        <p:spPr bwMode="auto">
          <a:xfrm>
            <a:off x="1294805" y="1678781"/>
            <a:ext cx="6610201" cy="4080867"/>
          </a:xfrm>
          <a:prstGeom prst="rect">
            <a:avLst/>
          </a:prstGeom>
          <a:noFill/>
          <a:ln w="9525" cap="flat">
            <a:noFill/>
            <a:miter lim="800000"/>
            <a:headEnd/>
            <a:tailEnd/>
          </a:ln>
        </p:spPr>
      </p:pic>
      <p:sp>
        <p:nvSpPr>
          <p:cNvPr id="5128" name="Rectangle 8"/>
          <p:cNvSpPr>
            <a:spLocks noGrp="1" noChangeArrowheads="1"/>
          </p:cNvSpPr>
          <p:nvPr>
            <p:ph type="title"/>
          </p:nvPr>
        </p:nvSpPr>
        <p:spPr>
          <a:ln/>
        </p:spPr>
        <p:txBody>
          <a:bodyPr/>
          <a:lstStyle/>
          <a:p>
            <a:r>
              <a:rPr lang="en-US"/>
              <a:t>TT results (WMAP 7)</a:t>
            </a:r>
          </a:p>
        </p:txBody>
      </p:sp>
      <p:pic>
        <p:nvPicPr>
          <p:cNvPr id="5129" name="Picture 9"/>
          <p:cNvPicPr>
            <a:picLocks noChangeAspect="1" noChangeArrowheads="1"/>
          </p:cNvPicPr>
          <p:nvPr/>
        </p:nvPicPr>
        <p:blipFill>
          <a:blip r:embed="rId8"/>
          <a:srcRect/>
          <a:stretch>
            <a:fillRect/>
          </a:stretch>
        </p:blipFill>
        <p:spPr bwMode="auto">
          <a:xfrm>
            <a:off x="2589609" y="1598414"/>
            <a:ext cx="1223367" cy="305842"/>
          </a:xfrm>
          <a:prstGeom prst="rect">
            <a:avLst/>
          </a:prstGeom>
          <a:noFill/>
          <a:ln w="9525" cap="flat">
            <a:noFill/>
            <a:miter lim="800000"/>
            <a:headEnd/>
            <a:tailEnd/>
          </a:ln>
        </p:spPr>
      </p:pic>
      <p:pic>
        <p:nvPicPr>
          <p:cNvPr id="5130" name="Picture 10"/>
          <p:cNvPicPr>
            <a:picLocks noChangeAspect="1" noChangeArrowheads="1"/>
          </p:cNvPicPr>
          <p:nvPr/>
        </p:nvPicPr>
        <p:blipFill>
          <a:blip r:embed="rId9"/>
          <a:srcRect/>
          <a:stretch>
            <a:fillRect/>
          </a:stretch>
        </p:blipFill>
        <p:spPr bwMode="auto">
          <a:xfrm>
            <a:off x="5411391" y="1678781"/>
            <a:ext cx="1143000" cy="241102"/>
          </a:xfrm>
          <a:prstGeom prst="rect">
            <a:avLst/>
          </a:prstGeom>
          <a:noFill/>
          <a:ln w="9525" cap="flat">
            <a:noFill/>
            <a:miter lim="800000"/>
            <a:headEnd/>
            <a:tailEnd/>
          </a:ln>
        </p:spPr>
      </p:pic>
      <p:sp>
        <p:nvSpPr>
          <p:cNvPr id="5131" name="Rectangle 11"/>
          <p:cNvSpPr>
            <a:spLocks/>
          </p:cNvSpPr>
          <p:nvPr/>
        </p:nvSpPr>
        <p:spPr bwMode="auto">
          <a:xfrm>
            <a:off x="1051697" y="2589610"/>
            <a:ext cx="276366" cy="361876"/>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R</a:t>
            </a:r>
          </a:p>
        </p:txBody>
      </p:sp>
      <p:sp>
        <p:nvSpPr>
          <p:cNvPr id="5132" name="Rectangle 12"/>
          <p:cNvSpPr>
            <a:spLocks/>
          </p:cNvSpPr>
          <p:nvPr/>
        </p:nvSpPr>
        <p:spPr bwMode="auto">
          <a:xfrm>
            <a:off x="1055046" y="4420195"/>
            <a:ext cx="276366" cy="361876"/>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D</a:t>
            </a:r>
          </a:p>
        </p:txBody>
      </p:sp>
      <p:pic>
        <p:nvPicPr>
          <p:cNvPr id="5133" name="Picture 13"/>
          <p:cNvPicPr>
            <a:picLocks noChangeAspect="1" noChangeArrowheads="1"/>
          </p:cNvPicPr>
          <p:nvPr/>
        </p:nvPicPr>
        <p:blipFill>
          <a:blip r:embed="rId10"/>
          <a:srcRect/>
          <a:stretch>
            <a:fillRect/>
          </a:stretch>
        </p:blipFill>
        <p:spPr bwMode="auto">
          <a:xfrm>
            <a:off x="3661172" y="2205633"/>
            <a:ext cx="745629" cy="321469"/>
          </a:xfrm>
          <a:prstGeom prst="rect">
            <a:avLst/>
          </a:prstGeom>
          <a:noFill/>
          <a:ln w="12700" cap="rnd">
            <a:noFill/>
            <a:round/>
            <a:headEnd/>
            <a:tailEnd/>
          </a:ln>
        </p:spPr>
      </p:pic>
      <p:pic>
        <p:nvPicPr>
          <p:cNvPr id="5134" name="Picture 14"/>
          <p:cNvPicPr>
            <a:picLocks noChangeAspect="1" noChangeArrowheads="1"/>
          </p:cNvPicPr>
          <p:nvPr/>
        </p:nvPicPr>
        <p:blipFill>
          <a:blip r:embed="rId11"/>
          <a:srcRect/>
          <a:stretch>
            <a:fillRect/>
          </a:stretch>
        </p:blipFill>
        <p:spPr bwMode="auto">
          <a:xfrm>
            <a:off x="6554391" y="2205633"/>
            <a:ext cx="815951" cy="357188"/>
          </a:xfrm>
          <a:prstGeom prst="rect">
            <a:avLst/>
          </a:prstGeom>
          <a:noFill/>
          <a:ln w="12700" cap="rnd">
            <a:noFill/>
            <a:round/>
            <a:headEnd/>
            <a:tailEnd/>
          </a:ln>
        </p:spPr>
      </p:pic>
      <p:pic>
        <p:nvPicPr>
          <p:cNvPr id="5135" name="Picture 15"/>
          <p:cNvPicPr>
            <a:picLocks noChangeAspect="1" noChangeArrowheads="1"/>
          </p:cNvPicPr>
          <p:nvPr/>
        </p:nvPicPr>
        <p:blipFill>
          <a:blip r:embed="rId11"/>
          <a:srcRect/>
          <a:stretch>
            <a:fillRect/>
          </a:stretch>
        </p:blipFill>
        <p:spPr bwMode="auto">
          <a:xfrm>
            <a:off x="6554391" y="3964781"/>
            <a:ext cx="815951" cy="357188"/>
          </a:xfrm>
          <a:prstGeom prst="rect">
            <a:avLst/>
          </a:prstGeom>
          <a:noFill/>
          <a:ln w="12700" cap="rnd">
            <a:noFill/>
            <a:round/>
            <a:headEnd/>
            <a:tailEnd/>
          </a:ln>
        </p:spPr>
      </p:pic>
      <p:pic>
        <p:nvPicPr>
          <p:cNvPr id="5136" name="Picture 16"/>
          <p:cNvPicPr>
            <a:picLocks noChangeAspect="1" noChangeArrowheads="1"/>
          </p:cNvPicPr>
          <p:nvPr/>
        </p:nvPicPr>
        <p:blipFill>
          <a:blip r:embed="rId12"/>
          <a:srcRect/>
          <a:stretch>
            <a:fillRect/>
          </a:stretch>
        </p:blipFill>
        <p:spPr bwMode="auto">
          <a:xfrm>
            <a:off x="3661172" y="3964781"/>
            <a:ext cx="759023" cy="341561"/>
          </a:xfrm>
          <a:prstGeom prst="rect">
            <a:avLst/>
          </a:prstGeom>
          <a:noFill/>
          <a:ln w="12700" cap="rnd">
            <a:noFill/>
            <a:round/>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6146"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6147"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6148"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6149"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6150"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6151" name="Rectangle 7"/>
          <p:cNvSpPr>
            <a:spLocks noGrp="1" noChangeArrowheads="1"/>
          </p:cNvSpPr>
          <p:nvPr>
            <p:ph type="title"/>
          </p:nvPr>
        </p:nvSpPr>
        <p:spPr>
          <a:ln/>
        </p:spPr>
        <p:txBody>
          <a:bodyPr/>
          <a:lstStyle/>
          <a:p>
            <a:r>
              <a:rPr lang="en-US"/>
              <a:t>ell_max dependence</a:t>
            </a:r>
          </a:p>
        </p:txBody>
      </p:sp>
      <p:sp>
        <p:nvSpPr>
          <p:cNvPr id="6152" name="Rectangle 8"/>
          <p:cNvSpPr>
            <a:spLocks/>
          </p:cNvSpPr>
          <p:nvPr/>
        </p:nvSpPr>
        <p:spPr bwMode="auto">
          <a:xfrm>
            <a:off x="211985" y="2500313"/>
            <a:ext cx="273663" cy="30777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a:t>
            </a:r>
          </a:p>
        </p:txBody>
      </p:sp>
      <p:sp>
        <p:nvSpPr>
          <p:cNvPr id="6153" name="Rectangle 9"/>
          <p:cNvSpPr>
            <a:spLocks/>
          </p:cNvSpPr>
          <p:nvPr/>
        </p:nvSpPr>
        <p:spPr bwMode="auto">
          <a:xfrm>
            <a:off x="2899085" y="4616649"/>
            <a:ext cx="1166986" cy="30777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Clr>
                <a:srgbClr val="000000"/>
              </a:buClr>
              <a:buSzPct val="100000"/>
              <a:buFont typeface="Times New Roman" charset="0"/>
              <a:buChar char="•"/>
            </a:pPr>
            <a:r>
              <a:rPr lang="en-US" dirty="0" err="1">
                <a:solidFill>
                  <a:schemeClr val="tx1"/>
                </a:solidFill>
                <a:latin typeface="Arial" charset="0"/>
                <a:ea typeface="Arial" charset="0"/>
                <a:cs typeface="Arial" charset="0"/>
                <a:sym typeface="Arial" charset="0"/>
              </a:rPr>
              <a:t>ell_max</a:t>
            </a:r>
            <a:endParaRPr lang="en-US" dirty="0">
              <a:solidFill>
                <a:schemeClr val="tx1"/>
              </a:solidFill>
              <a:latin typeface="Arial" charset="0"/>
              <a:ea typeface="Arial" charset="0"/>
              <a:cs typeface="Arial" charset="0"/>
              <a:sym typeface="Arial" charset="0"/>
            </a:endParaRPr>
          </a:p>
        </p:txBody>
      </p:sp>
      <p:pic>
        <p:nvPicPr>
          <p:cNvPr id="6154" name="Picture 10"/>
          <p:cNvPicPr>
            <a:picLocks noChangeAspect="1" noChangeArrowheads="1"/>
          </p:cNvPicPr>
          <p:nvPr/>
        </p:nvPicPr>
        <p:blipFill>
          <a:blip r:embed="rId7"/>
          <a:srcRect/>
          <a:stretch>
            <a:fillRect/>
          </a:stretch>
        </p:blipFill>
        <p:spPr bwMode="auto">
          <a:xfrm>
            <a:off x="723305" y="919758"/>
            <a:ext cx="5521896" cy="3554016"/>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6155" name="Rectangle 11"/>
          <p:cNvSpPr>
            <a:spLocks/>
          </p:cNvSpPr>
          <p:nvPr/>
        </p:nvSpPr>
        <p:spPr bwMode="auto">
          <a:xfrm>
            <a:off x="6470886" y="1151930"/>
            <a:ext cx="2167260" cy="218008"/>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Clr>
                <a:srgbClr val="000000"/>
              </a:buClr>
              <a:buSzPct val="100000"/>
              <a:buFont typeface="Times New Roman" charset="0"/>
              <a:buChar char="•"/>
            </a:pPr>
            <a:r>
              <a:rPr lang="en-US" sz="1700" dirty="0">
                <a:solidFill>
                  <a:schemeClr val="tx1"/>
                </a:solidFill>
                <a:latin typeface="Arial" charset="0"/>
                <a:ea typeface="Arial" charset="0"/>
                <a:cs typeface="Arial" charset="0"/>
                <a:sym typeface="Arial" charset="0"/>
              </a:rPr>
              <a:t>solid line: R estimator</a:t>
            </a:r>
          </a:p>
        </p:txBody>
      </p:sp>
      <p:sp>
        <p:nvSpPr>
          <p:cNvPr id="6156" name="Rectangle 12"/>
          <p:cNvSpPr>
            <a:spLocks/>
          </p:cNvSpPr>
          <p:nvPr/>
        </p:nvSpPr>
        <p:spPr bwMode="auto">
          <a:xfrm>
            <a:off x="6452320" y="1446609"/>
            <a:ext cx="2436564" cy="218008"/>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Clr>
                <a:srgbClr val="000000"/>
              </a:buClr>
              <a:buSzPct val="100000"/>
              <a:buFont typeface="Times New Roman" charset="0"/>
              <a:buChar char="•"/>
            </a:pPr>
            <a:r>
              <a:rPr lang="en-US" sz="1700" dirty="0">
                <a:solidFill>
                  <a:schemeClr val="tx1"/>
                </a:solidFill>
                <a:latin typeface="Arial" charset="0"/>
                <a:ea typeface="Arial" charset="0"/>
                <a:cs typeface="Arial" charset="0"/>
                <a:sym typeface="Arial" charset="0"/>
              </a:rPr>
              <a:t>dashed line: D estimator</a:t>
            </a:r>
          </a:p>
        </p:txBody>
      </p:sp>
      <p:sp>
        <p:nvSpPr>
          <p:cNvPr id="6157" name="Rectangle 13"/>
          <p:cNvSpPr>
            <a:spLocks/>
          </p:cNvSpPr>
          <p:nvPr/>
        </p:nvSpPr>
        <p:spPr bwMode="auto">
          <a:xfrm>
            <a:off x="250031" y="5036344"/>
            <a:ext cx="8492133" cy="95547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this plot suggests the existence of a characteristic scale lying in the range between 15 and 24 for which the estimators might be considered “anomalous” (&lt;1%).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7170"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7171"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7172"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7173"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7174"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7175" name="Rectangle 7"/>
          <p:cNvSpPr>
            <a:spLocks noGrp="1" noChangeArrowheads="1"/>
          </p:cNvSpPr>
          <p:nvPr>
            <p:ph type="title"/>
          </p:nvPr>
        </p:nvSpPr>
        <p:spPr>
          <a:ln/>
        </p:spPr>
        <p:txBody>
          <a:bodyPr/>
          <a:lstStyle/>
          <a:p>
            <a:r>
              <a:rPr lang="en-US"/>
              <a:t>WMAP Polarization results</a:t>
            </a:r>
          </a:p>
        </p:txBody>
      </p:sp>
      <p:pic>
        <p:nvPicPr>
          <p:cNvPr id="7176" name="Picture 8"/>
          <p:cNvPicPr>
            <a:picLocks noChangeAspect="1" noChangeArrowheads="1"/>
          </p:cNvPicPr>
          <p:nvPr/>
        </p:nvPicPr>
        <p:blipFill>
          <a:blip r:embed="rId7"/>
          <a:srcRect/>
          <a:stretch>
            <a:fillRect/>
          </a:stretch>
        </p:blipFill>
        <p:spPr bwMode="auto">
          <a:xfrm>
            <a:off x="196453" y="1043658"/>
            <a:ext cx="6331148" cy="1920999"/>
          </a:xfrm>
          <a:prstGeom prst="rect">
            <a:avLst/>
          </a:prstGeom>
          <a:noFill/>
          <a:ln w="12700" cap="rnd">
            <a:noFill/>
            <a:round/>
            <a:headEnd/>
            <a:tailEnd/>
          </a:ln>
        </p:spPr>
      </p:pic>
      <p:pic>
        <p:nvPicPr>
          <p:cNvPr id="7177" name="Picture 9"/>
          <p:cNvPicPr>
            <a:picLocks noChangeAspect="1" noChangeArrowheads="1"/>
          </p:cNvPicPr>
          <p:nvPr/>
        </p:nvPicPr>
        <p:blipFill>
          <a:blip r:embed="rId8"/>
          <a:srcRect/>
          <a:stretch>
            <a:fillRect/>
          </a:stretch>
        </p:blipFill>
        <p:spPr bwMode="auto">
          <a:xfrm>
            <a:off x="4170164" y="3303984"/>
            <a:ext cx="4848820" cy="1285875"/>
          </a:xfrm>
          <a:prstGeom prst="rect">
            <a:avLst/>
          </a:prstGeom>
          <a:noFill/>
          <a:ln w="12700" cap="rnd">
            <a:noFill/>
            <a:round/>
            <a:headEnd/>
            <a:tailEnd/>
          </a:ln>
        </p:spPr>
      </p:pic>
      <p:pic>
        <p:nvPicPr>
          <p:cNvPr id="7178" name="Picture 10"/>
          <p:cNvPicPr>
            <a:picLocks noChangeAspect="1" noChangeArrowheads="1"/>
          </p:cNvPicPr>
          <p:nvPr/>
        </p:nvPicPr>
        <p:blipFill>
          <a:blip r:embed="rId9"/>
          <a:srcRect/>
          <a:stretch>
            <a:fillRect/>
          </a:stretch>
        </p:blipFill>
        <p:spPr bwMode="auto">
          <a:xfrm>
            <a:off x="267891" y="3348633"/>
            <a:ext cx="3651126" cy="1192113"/>
          </a:xfrm>
          <a:prstGeom prst="rect">
            <a:avLst/>
          </a:prstGeom>
          <a:noFill/>
          <a:ln w="9525" cap="flat">
            <a:noFill/>
            <a:miter lim="800000"/>
            <a:headEnd/>
            <a:tailEnd/>
          </a:ln>
        </p:spPr>
      </p:pic>
      <p:pic>
        <p:nvPicPr>
          <p:cNvPr id="7179" name="Picture 11"/>
          <p:cNvPicPr>
            <a:picLocks noChangeAspect="1" noChangeArrowheads="1"/>
          </p:cNvPicPr>
          <p:nvPr/>
        </p:nvPicPr>
        <p:blipFill>
          <a:blip r:embed="rId10"/>
          <a:srcRect/>
          <a:stretch>
            <a:fillRect/>
          </a:stretch>
        </p:blipFill>
        <p:spPr bwMode="auto">
          <a:xfrm>
            <a:off x="607219" y="4607719"/>
            <a:ext cx="1116211" cy="279053"/>
          </a:xfrm>
          <a:prstGeom prst="rect">
            <a:avLst/>
          </a:prstGeom>
          <a:noFill/>
          <a:ln w="9525" cap="flat">
            <a:noFill/>
            <a:miter lim="800000"/>
            <a:headEnd/>
            <a:tailEnd/>
          </a:ln>
        </p:spPr>
      </p:pic>
      <p:pic>
        <p:nvPicPr>
          <p:cNvPr id="7180" name="Picture 12"/>
          <p:cNvPicPr>
            <a:picLocks noChangeAspect="1" noChangeArrowheads="1"/>
          </p:cNvPicPr>
          <p:nvPr/>
        </p:nvPicPr>
        <p:blipFill>
          <a:blip r:embed="rId11"/>
          <a:srcRect/>
          <a:stretch>
            <a:fillRect/>
          </a:stretch>
        </p:blipFill>
        <p:spPr bwMode="auto">
          <a:xfrm>
            <a:off x="2330649" y="4598789"/>
            <a:ext cx="1190997" cy="294680"/>
          </a:xfrm>
          <a:prstGeom prst="rect">
            <a:avLst/>
          </a:prstGeom>
          <a:noFill/>
          <a:ln w="9525" cap="flat">
            <a:noFill/>
            <a:miter lim="800000"/>
            <a:headEnd/>
            <a:tailEnd/>
          </a:ln>
        </p:spPr>
      </p:pic>
      <p:sp>
        <p:nvSpPr>
          <p:cNvPr id="7181" name="Rectangle 13"/>
          <p:cNvSpPr>
            <a:spLocks/>
          </p:cNvSpPr>
          <p:nvPr/>
        </p:nvSpPr>
        <p:spPr bwMode="auto">
          <a:xfrm>
            <a:off x="1902031" y="3042791"/>
            <a:ext cx="396240" cy="310580"/>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sz="2000" dirty="0">
                <a:solidFill>
                  <a:schemeClr val="tx1"/>
                </a:solidFill>
                <a:latin typeface="Arial" charset="0"/>
                <a:ea typeface="Arial" charset="0"/>
                <a:cs typeface="Arial" charset="0"/>
                <a:sym typeface="Arial" charset="0"/>
              </a:rPr>
              <a:t>EB</a:t>
            </a:r>
          </a:p>
        </p:txBody>
      </p:sp>
      <p:sp>
        <p:nvSpPr>
          <p:cNvPr id="7182" name="Rectangle 14"/>
          <p:cNvSpPr>
            <a:spLocks/>
          </p:cNvSpPr>
          <p:nvPr/>
        </p:nvSpPr>
        <p:spPr bwMode="auto">
          <a:xfrm>
            <a:off x="303609" y="4911328"/>
            <a:ext cx="8117086" cy="95547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No anomalies have been detected, WMAP noise level too high for studying Parity through polarization. We have to wait for Planck</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8194"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8195"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8196"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8197"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8198"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8199" name="Rectangle 7"/>
          <p:cNvSpPr>
            <a:spLocks noGrp="1" noChangeArrowheads="1"/>
          </p:cNvSpPr>
          <p:nvPr>
            <p:ph type="title"/>
          </p:nvPr>
        </p:nvSpPr>
        <p:spPr>
          <a:ln/>
        </p:spPr>
        <p:txBody>
          <a:bodyPr/>
          <a:lstStyle/>
          <a:p>
            <a:r>
              <a:rPr lang="en-US"/>
              <a:t>Planck forecasts </a:t>
            </a:r>
            <a:br>
              <a:rPr lang="en-US"/>
            </a:br>
            <a:r>
              <a:rPr lang="en-US"/>
              <a:t>(143 GHz channel)</a:t>
            </a:r>
          </a:p>
        </p:txBody>
      </p:sp>
      <p:pic>
        <p:nvPicPr>
          <p:cNvPr id="8200" name="Picture 8"/>
          <p:cNvPicPr>
            <a:picLocks noChangeAspect="1" noChangeArrowheads="1"/>
          </p:cNvPicPr>
          <p:nvPr/>
        </p:nvPicPr>
        <p:blipFill>
          <a:blip r:embed="rId7"/>
          <a:srcRect/>
          <a:stretch>
            <a:fillRect/>
          </a:stretch>
        </p:blipFill>
        <p:spPr bwMode="auto">
          <a:xfrm>
            <a:off x="767953" y="1749103"/>
            <a:ext cx="3875484" cy="2300510"/>
          </a:xfrm>
          <a:prstGeom prst="rect">
            <a:avLst/>
          </a:prstGeom>
          <a:noFill/>
          <a:ln w="9525" cap="flat">
            <a:noFill/>
            <a:miter lim="800000"/>
            <a:headEnd/>
            <a:tailEnd/>
          </a:ln>
        </p:spPr>
      </p:pic>
      <p:sp>
        <p:nvSpPr>
          <p:cNvPr id="8201" name="Rectangle 9"/>
          <p:cNvSpPr>
            <a:spLocks/>
          </p:cNvSpPr>
          <p:nvPr/>
        </p:nvSpPr>
        <p:spPr bwMode="auto">
          <a:xfrm>
            <a:off x="784486" y="1446610"/>
            <a:ext cx="3619178" cy="361876"/>
          </a:xfrm>
          <a:prstGeom prst="rect">
            <a:avLst/>
          </a:prstGeom>
          <a:noFill/>
          <a:ln w="12700" cap="rnd">
            <a:noFill/>
            <a:round/>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Standard deviations for D</a:t>
            </a:r>
          </a:p>
        </p:txBody>
      </p:sp>
      <p:pic>
        <p:nvPicPr>
          <p:cNvPr id="8202" name="Picture 10"/>
          <p:cNvPicPr>
            <a:picLocks noChangeAspect="1" noChangeArrowheads="1"/>
          </p:cNvPicPr>
          <p:nvPr/>
        </p:nvPicPr>
        <p:blipFill>
          <a:blip r:embed="rId8"/>
          <a:srcRect/>
          <a:stretch>
            <a:fillRect/>
          </a:stretch>
        </p:blipFill>
        <p:spPr bwMode="auto">
          <a:xfrm>
            <a:off x="856134" y="4268391"/>
            <a:ext cx="3751585" cy="1589484"/>
          </a:xfrm>
          <a:prstGeom prst="rect">
            <a:avLst/>
          </a:prstGeom>
          <a:noFill/>
          <a:ln w="9525" cap="flat">
            <a:noFill/>
            <a:miter lim="800000"/>
            <a:headEnd/>
            <a:tailEnd/>
          </a:ln>
        </p:spPr>
      </p:pic>
      <p:sp>
        <p:nvSpPr>
          <p:cNvPr id="8203" name="Rectangle 11"/>
          <p:cNvSpPr>
            <a:spLocks/>
          </p:cNvSpPr>
          <p:nvPr/>
        </p:nvSpPr>
        <p:spPr bwMode="auto">
          <a:xfrm>
            <a:off x="784486" y="3884414"/>
            <a:ext cx="3619178" cy="361876"/>
          </a:xfrm>
          <a:prstGeom prst="rect">
            <a:avLst/>
          </a:prstGeom>
          <a:noFill/>
          <a:ln w="12700" cap="rnd">
            <a:noFill/>
            <a:round/>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Standard deviations for C</a:t>
            </a:r>
          </a:p>
        </p:txBody>
      </p:sp>
      <p:pic>
        <p:nvPicPr>
          <p:cNvPr id="8204" name="Picture 12"/>
          <p:cNvPicPr>
            <a:picLocks noChangeAspect="1" noChangeArrowheads="1"/>
          </p:cNvPicPr>
          <p:nvPr/>
        </p:nvPicPr>
        <p:blipFill>
          <a:blip r:embed="rId9"/>
          <a:srcRect/>
          <a:stretch>
            <a:fillRect/>
          </a:stretch>
        </p:blipFill>
        <p:spPr bwMode="auto">
          <a:xfrm>
            <a:off x="5107782" y="4420196"/>
            <a:ext cx="3288357" cy="1131838"/>
          </a:xfrm>
          <a:prstGeom prst="rect">
            <a:avLst/>
          </a:prstGeom>
          <a:noFill/>
          <a:ln w="9525" cap="flat">
            <a:noFill/>
            <a:miter lim="800000"/>
            <a:headEnd/>
            <a:tailEnd/>
          </a:ln>
        </p:spPr>
      </p:pic>
      <p:pic>
        <p:nvPicPr>
          <p:cNvPr id="8205" name="Picture 13"/>
          <p:cNvPicPr>
            <a:picLocks noChangeAspect="1" noChangeArrowheads="1"/>
          </p:cNvPicPr>
          <p:nvPr/>
        </p:nvPicPr>
        <p:blipFill>
          <a:blip r:embed="rId10"/>
          <a:srcRect/>
          <a:stretch>
            <a:fillRect/>
          </a:stretch>
        </p:blipFill>
        <p:spPr bwMode="auto">
          <a:xfrm>
            <a:off x="5563195" y="5527476"/>
            <a:ext cx="1071563" cy="267891"/>
          </a:xfrm>
          <a:prstGeom prst="rect">
            <a:avLst/>
          </a:prstGeom>
          <a:noFill/>
          <a:ln w="9525" cap="flat">
            <a:noFill/>
            <a:miter lim="800000"/>
            <a:headEnd/>
            <a:tailEnd/>
          </a:ln>
        </p:spPr>
      </p:pic>
      <p:sp>
        <p:nvSpPr>
          <p:cNvPr id="8206" name="Rectangle 14"/>
          <p:cNvSpPr>
            <a:spLocks/>
          </p:cNvSpPr>
          <p:nvPr/>
        </p:nvSpPr>
        <p:spPr bwMode="auto">
          <a:xfrm>
            <a:off x="5107781" y="2232422"/>
            <a:ext cx="3277195" cy="812602"/>
          </a:xfrm>
          <a:prstGeom prst="rect">
            <a:avLst/>
          </a:prstGeom>
          <a:gradFill rotWithShape="0">
            <a:gsLst>
              <a:gs pos="0">
                <a:srgbClr val="E9FFF9"/>
              </a:gs>
              <a:gs pos="100000">
                <a:srgbClr val="ACFFEA"/>
              </a:gs>
            </a:gsLst>
            <a:lin ang="5400000" scaled="1"/>
          </a:gradFill>
          <a:ln w="9525" cap="flat">
            <a:solidFill>
              <a:srgbClr val="00C795"/>
            </a:solidFill>
            <a:prstDash val="solid"/>
            <a:round/>
            <a:headEnd type="none" w="med" len="med"/>
            <a:tailEnd type="none" w="med" len="med"/>
          </a:ln>
          <a:effectLst>
            <a:outerShdw blurRad="38100" dist="19999" dir="5400000" algn="ctr" rotWithShape="0">
              <a:schemeClr val="bg2">
                <a:alpha val="37999"/>
              </a:schemeClr>
            </a:outerShdw>
          </a:effectLst>
        </p:spPr>
        <p:txBody>
          <a:bodyPr lIns="26788" tIns="26788" rIns="26788" bIns="26788">
            <a:prstTxWarp prst="textNoShape">
              <a:avLst/>
            </a:prstTxWarp>
          </a:bodyPr>
          <a:lstStyle/>
          <a:p>
            <a:pPr>
              <a:lnSpc>
                <a:spcPct val="80000"/>
              </a:lnSpc>
              <a:buClr>
                <a:srgbClr val="000000"/>
              </a:buClr>
              <a:buSzPct val="100000"/>
              <a:buNone/>
            </a:pPr>
            <a:r>
              <a:rPr lang="en-US" sz="2000" dirty="0">
                <a:solidFill>
                  <a:schemeClr val="tx1"/>
                </a:solidFill>
                <a:latin typeface="Arial" charset="0"/>
                <a:ea typeface="Arial" charset="0"/>
                <a:cs typeface="Arial" charset="0"/>
                <a:sym typeface="Arial" charset="0"/>
              </a:rPr>
              <a:t> Planck is much more sensitive to polarization estimators</a:t>
            </a:r>
          </a:p>
        </p:txBody>
      </p:sp>
      <p:pic>
        <p:nvPicPr>
          <p:cNvPr id="8207" name="Picture 15"/>
          <p:cNvPicPr>
            <a:picLocks noChangeAspect="1" noChangeArrowheads="1"/>
          </p:cNvPicPr>
          <p:nvPr/>
        </p:nvPicPr>
        <p:blipFill>
          <a:blip r:embed="rId11"/>
          <a:srcRect/>
          <a:stretch>
            <a:fillRect/>
          </a:stretch>
        </p:blipFill>
        <p:spPr bwMode="auto">
          <a:xfrm>
            <a:off x="7009805" y="5563196"/>
            <a:ext cx="1080492" cy="279053"/>
          </a:xfrm>
          <a:prstGeom prst="rect">
            <a:avLst/>
          </a:prstGeom>
          <a:noFill/>
          <a:ln w="9525" cap="flat">
            <a:noFill/>
            <a:miter lim="800000"/>
            <a:headEnd/>
            <a:tailEnd/>
          </a:ln>
        </p:spPr>
      </p:pic>
      <p:sp>
        <p:nvSpPr>
          <p:cNvPr id="8208" name="Rectangle 16"/>
          <p:cNvSpPr>
            <a:spLocks/>
          </p:cNvSpPr>
          <p:nvPr/>
        </p:nvSpPr>
        <p:spPr bwMode="auto">
          <a:xfrm>
            <a:off x="6119521" y="4036219"/>
            <a:ext cx="1009264" cy="310580"/>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nSpc>
                <a:spcPct val="80000"/>
              </a:lnSpc>
              <a:buClr>
                <a:srgbClr val="000000"/>
              </a:buClr>
              <a:buSzPct val="100000"/>
              <a:buNone/>
            </a:pPr>
            <a:r>
              <a:rPr lang="en-US" sz="2000" dirty="0">
                <a:solidFill>
                  <a:schemeClr val="tx1"/>
                </a:solidFill>
                <a:latin typeface="Arial" charset="0"/>
                <a:ea typeface="Arial" charset="0"/>
                <a:cs typeface="Arial" charset="0"/>
                <a:sym typeface="Arial" charset="0"/>
              </a:rPr>
              <a:t>R on EE</a:t>
            </a:r>
          </a:p>
        </p:txBody>
      </p:sp>
      <p:sp>
        <p:nvSpPr>
          <p:cNvPr id="8209" name="Rectangle 17"/>
          <p:cNvSpPr>
            <a:spLocks/>
          </p:cNvSpPr>
          <p:nvPr/>
        </p:nvSpPr>
        <p:spPr bwMode="auto">
          <a:xfrm>
            <a:off x="3303985" y="1884164"/>
            <a:ext cx="991195" cy="2000250"/>
          </a:xfrm>
          <a:prstGeom prst="rect">
            <a:avLst/>
          </a:prstGeom>
          <a:noFill/>
          <a:ln w="63500" cap="flat">
            <a:solidFill>
              <a:srgbClr val="A408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8210" name="Rectangle 18"/>
          <p:cNvSpPr>
            <a:spLocks/>
          </p:cNvSpPr>
          <p:nvPr/>
        </p:nvSpPr>
        <p:spPr bwMode="auto">
          <a:xfrm>
            <a:off x="3330774" y="4304109"/>
            <a:ext cx="964406" cy="1455539"/>
          </a:xfrm>
          <a:prstGeom prst="rect">
            <a:avLst/>
          </a:prstGeom>
          <a:noFill/>
          <a:ln w="63500" cap="flat">
            <a:solidFill>
              <a:srgbClr val="A40800"/>
            </a:solidFill>
            <a:prstDash val="solid"/>
            <a:miter lim="800000"/>
            <a:headEnd type="none" w="med" len="med"/>
            <a:tailEnd type="none" w="med" len="med"/>
          </a:ln>
        </p:spPr>
        <p:txBody>
          <a:bodyPr lIns="0" tIns="0" rIns="0" bIns="0">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9218"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9219"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9220"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9221"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9222"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9223" name="Rectangle 7"/>
          <p:cNvSpPr>
            <a:spLocks noGrp="1" noChangeArrowheads="1"/>
          </p:cNvSpPr>
          <p:nvPr>
            <p:ph type="title"/>
          </p:nvPr>
        </p:nvSpPr>
        <p:spPr>
          <a:ln/>
        </p:spPr>
        <p:txBody>
          <a:bodyPr/>
          <a:lstStyle/>
          <a:p>
            <a:r>
              <a:rPr lang="en-US"/>
              <a:t>Conclusions on Parity analysis</a:t>
            </a:r>
          </a:p>
        </p:txBody>
      </p:sp>
      <p:sp>
        <p:nvSpPr>
          <p:cNvPr id="9224" name="Rectangle 8"/>
          <p:cNvSpPr>
            <a:spLocks/>
          </p:cNvSpPr>
          <p:nvPr/>
        </p:nvSpPr>
        <p:spPr bwMode="auto">
          <a:xfrm>
            <a:off x="226591" y="1464469"/>
            <a:ext cx="8286750" cy="678656"/>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Clr>
                <a:srgbClr val="000000"/>
              </a:buClr>
              <a:buSzPct val="100000"/>
              <a:buFont typeface="Times New Roman" charset="0"/>
              <a:buChar char="•"/>
            </a:pPr>
            <a:r>
              <a:rPr lang="en-US" dirty="0">
                <a:solidFill>
                  <a:schemeClr val="tx1"/>
                </a:solidFill>
                <a:latin typeface="Arial" charset="0"/>
                <a:ea typeface="Arial" charset="0"/>
                <a:cs typeface="Arial" charset="0"/>
                <a:sym typeface="Arial" charset="0"/>
              </a:rPr>
              <a:t>TT anomaly detected @ large angular scale with a confidence level of 99.5%. </a:t>
            </a:r>
          </a:p>
        </p:txBody>
      </p:sp>
      <p:sp>
        <p:nvSpPr>
          <p:cNvPr id="9225" name="Rectangle 9"/>
          <p:cNvSpPr>
            <a:spLocks/>
          </p:cNvSpPr>
          <p:nvPr/>
        </p:nvSpPr>
        <p:spPr bwMode="auto">
          <a:xfrm>
            <a:off x="226591" y="3089672"/>
            <a:ext cx="8286750" cy="678656"/>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Clr>
                <a:srgbClr val="000000"/>
              </a:buClr>
              <a:buSzPct val="100000"/>
              <a:buFont typeface="Times New Roman" charset="0"/>
              <a:buChar char="•"/>
            </a:pPr>
            <a:r>
              <a:rPr lang="en-US" dirty="0">
                <a:solidFill>
                  <a:schemeClr val="tx1"/>
                </a:solidFill>
                <a:latin typeface="Arial" charset="0"/>
                <a:ea typeface="Arial" charset="0"/>
                <a:cs typeface="Arial" charset="0"/>
                <a:sym typeface="Arial" charset="0"/>
              </a:rPr>
              <a:t>Polarization analysis does not show any deviation from Parity symmetry but:</a:t>
            </a:r>
          </a:p>
        </p:txBody>
      </p:sp>
      <p:sp>
        <p:nvSpPr>
          <p:cNvPr id="9226" name="Rectangle 10"/>
          <p:cNvSpPr>
            <a:spLocks/>
          </p:cNvSpPr>
          <p:nvPr/>
        </p:nvSpPr>
        <p:spPr bwMode="auto">
          <a:xfrm>
            <a:off x="1735709" y="3768328"/>
            <a:ext cx="7161609" cy="901898"/>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FontTx/>
              <a:buAutoNum type="arabicPeriod"/>
            </a:pPr>
            <a:r>
              <a:rPr lang="en-US" sz="1700" dirty="0">
                <a:solidFill>
                  <a:schemeClr val="tx1"/>
                </a:solidFill>
                <a:latin typeface="Arial" charset="0"/>
                <a:ea typeface="Arial" charset="0"/>
                <a:cs typeface="Arial" charset="0"/>
                <a:sym typeface="Arial" charset="0"/>
              </a:rPr>
              <a:t>This might be due to the large WMAP 7 noise level that make the signal sinking</a:t>
            </a:r>
          </a:p>
          <a:p>
            <a:pPr algn="l">
              <a:lnSpc>
                <a:spcPct val="80000"/>
              </a:lnSpc>
              <a:buFontTx/>
              <a:buAutoNum type="arabicPeriod"/>
            </a:pPr>
            <a:r>
              <a:rPr lang="en-US" sz="1700" dirty="0">
                <a:solidFill>
                  <a:schemeClr val="tx1"/>
                </a:solidFill>
                <a:latin typeface="Arial" charset="0"/>
                <a:ea typeface="Arial" charset="0"/>
                <a:cs typeface="Arial" charset="0"/>
                <a:sym typeface="Arial" charset="0"/>
              </a:rPr>
              <a:t>If </a:t>
            </a:r>
            <a:r>
              <a:rPr lang="en-US" sz="1700" dirty="0" err="1">
                <a:solidFill>
                  <a:schemeClr val="tx1"/>
                </a:solidFill>
                <a:latin typeface="Arial" charset="0"/>
                <a:ea typeface="Arial" charset="0"/>
                <a:cs typeface="Arial" charset="0"/>
                <a:sym typeface="Arial" charset="0"/>
              </a:rPr>
              <a:t>ell_max</a:t>
            </a:r>
            <a:r>
              <a:rPr lang="en-US" sz="1700" dirty="0">
                <a:solidFill>
                  <a:schemeClr val="tx1"/>
                </a:solidFill>
                <a:latin typeface="Arial" charset="0"/>
                <a:ea typeface="Arial" charset="0"/>
                <a:cs typeface="Arial" charset="0"/>
                <a:sym typeface="Arial" charset="0"/>
              </a:rPr>
              <a:t> is too large the considered estimators are testing the Parity of the WMAP noise</a:t>
            </a:r>
          </a:p>
        </p:txBody>
      </p:sp>
      <p:sp>
        <p:nvSpPr>
          <p:cNvPr id="9227" name="Rectangle 11"/>
          <p:cNvSpPr>
            <a:spLocks/>
          </p:cNvSpPr>
          <p:nvPr/>
        </p:nvSpPr>
        <p:spPr bwMode="auto">
          <a:xfrm>
            <a:off x="226591" y="4616649"/>
            <a:ext cx="8286750" cy="678656"/>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Clr>
                <a:srgbClr val="000000"/>
              </a:buClr>
              <a:buSzPct val="100000"/>
              <a:buFont typeface="Times New Roman" charset="0"/>
              <a:buChar char="•"/>
            </a:pPr>
            <a:r>
              <a:rPr lang="en-US" dirty="0">
                <a:solidFill>
                  <a:schemeClr val="tx1"/>
                </a:solidFill>
                <a:latin typeface="Arial" charset="0"/>
                <a:ea typeface="Arial" charset="0"/>
                <a:cs typeface="Arial" charset="0"/>
                <a:sym typeface="Arial" charset="0"/>
              </a:rPr>
              <a:t> Planck data are awaited with great interest in this respect because:</a:t>
            </a:r>
          </a:p>
        </p:txBody>
      </p:sp>
      <p:sp>
        <p:nvSpPr>
          <p:cNvPr id="9228" name="Rectangle 12"/>
          <p:cNvSpPr>
            <a:spLocks/>
          </p:cNvSpPr>
          <p:nvPr/>
        </p:nvSpPr>
        <p:spPr bwMode="auto">
          <a:xfrm>
            <a:off x="1735709" y="2134196"/>
            <a:ext cx="7161609" cy="901898"/>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FontTx/>
              <a:buAutoNum type="arabicPeriod"/>
            </a:pPr>
            <a:r>
              <a:rPr lang="en-US" sz="1700" dirty="0">
                <a:solidFill>
                  <a:schemeClr val="tx1"/>
                </a:solidFill>
                <a:latin typeface="Arial" charset="0"/>
                <a:ea typeface="Arial" charset="0"/>
                <a:cs typeface="Arial" charset="0"/>
                <a:sym typeface="Arial" charset="0"/>
              </a:rPr>
              <a:t>matter of taste if such percentage is to be considered anomalous</a:t>
            </a:r>
          </a:p>
          <a:p>
            <a:pPr algn="l">
              <a:lnSpc>
                <a:spcPct val="80000"/>
              </a:lnSpc>
              <a:buFontTx/>
              <a:buAutoNum type="arabicPeriod"/>
            </a:pPr>
            <a:r>
              <a:rPr lang="en-US" sz="1700" dirty="0">
                <a:solidFill>
                  <a:schemeClr val="tx1"/>
                </a:solidFill>
                <a:latin typeface="Arial" charset="0"/>
                <a:ea typeface="Arial" charset="0"/>
                <a:cs typeface="Arial" charset="0"/>
                <a:sym typeface="Arial" charset="0"/>
              </a:rPr>
              <a:t>It is still unknown whether such a result comes from fundamental physics or if it is due to some not perfectly removed astrophysical foreground or systematic effect</a:t>
            </a:r>
          </a:p>
        </p:txBody>
      </p:sp>
      <p:sp>
        <p:nvSpPr>
          <p:cNvPr id="9229" name="Rectangle 13"/>
          <p:cNvSpPr>
            <a:spLocks/>
          </p:cNvSpPr>
          <p:nvPr/>
        </p:nvSpPr>
        <p:spPr bwMode="auto">
          <a:xfrm>
            <a:off x="1735709" y="5161360"/>
            <a:ext cx="7161609" cy="705445"/>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FontTx/>
              <a:buAutoNum type="arabicPeriod"/>
            </a:pPr>
            <a:r>
              <a:rPr lang="en-US" sz="1700" dirty="0">
                <a:solidFill>
                  <a:schemeClr val="tx1"/>
                </a:solidFill>
                <a:latin typeface="Arial" charset="0"/>
                <a:ea typeface="Arial" charset="0"/>
                <a:cs typeface="Arial" charset="0"/>
                <a:sym typeface="Arial" charset="0"/>
              </a:rPr>
              <a:t>Planck is observing the sky with a totally different scanning strategy </a:t>
            </a:r>
            <a:r>
              <a:rPr lang="en-US" sz="1700" dirty="0" err="1">
                <a:solidFill>
                  <a:schemeClr val="tx1"/>
                </a:solidFill>
                <a:latin typeface="Arial" charset="0"/>
                <a:ea typeface="Arial" charset="0"/>
                <a:cs typeface="Arial" charset="0"/>
                <a:sym typeface="Arial" charset="0"/>
              </a:rPr>
              <a:t>wrt</a:t>
            </a:r>
            <a:r>
              <a:rPr lang="en-US" sz="1700" dirty="0">
                <a:solidFill>
                  <a:schemeClr val="tx1"/>
                </a:solidFill>
                <a:latin typeface="Arial" charset="0"/>
                <a:ea typeface="Arial" charset="0"/>
                <a:cs typeface="Arial" charset="0"/>
                <a:sym typeface="Arial" charset="0"/>
              </a:rPr>
              <a:t> WMAP (benefit from the point of view of systematic effects analysis)</a:t>
            </a:r>
          </a:p>
          <a:p>
            <a:pPr algn="l">
              <a:lnSpc>
                <a:spcPct val="80000"/>
              </a:lnSpc>
              <a:buFontTx/>
              <a:buAutoNum type="arabicPeriod"/>
            </a:pPr>
            <a:r>
              <a:rPr lang="en-US" sz="1700" dirty="0">
                <a:solidFill>
                  <a:schemeClr val="tx1"/>
                </a:solidFill>
                <a:latin typeface="Arial" charset="0"/>
                <a:ea typeface="Arial" charset="0"/>
                <a:cs typeface="Arial" charset="0"/>
                <a:sym typeface="Arial" charset="0"/>
              </a:rPr>
              <a:t>Confirm TT anomaly and extend the Polarization analysis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0"/>
          <p:cNvSpPr>
            <a:spLocks noChangeArrowheads="1"/>
          </p:cNvSpPr>
          <p:nvPr/>
        </p:nvSpPr>
        <p:spPr bwMode="auto">
          <a:xfrm>
            <a:off x="228600" y="533400"/>
            <a:ext cx="2138363" cy="5848350"/>
          </a:xfrm>
          <a:prstGeom prst="rect">
            <a:avLst/>
          </a:prstGeom>
          <a:solidFill>
            <a:srgbClr val="0A0A2F"/>
          </a:solidFill>
          <a:ln w="9525">
            <a:noFill/>
            <a:round/>
            <a:headEnd/>
            <a:tailEnd/>
          </a:ln>
        </p:spPr>
        <p:txBody>
          <a:bodyPr>
            <a:prstTxWarp prst="textNoShape">
              <a:avLst/>
            </a:prstTxWarp>
          </a:bodyPr>
          <a:lstStyle/>
          <a:p>
            <a:pPr defTabSz="457200" eaLnBrk="1" hangingPunct="1">
              <a:buFont typeface="Times New Roman" pitchFamily="-108" charset="0"/>
              <a:buNone/>
            </a:pPr>
            <a:endParaRPr lang="it-IT" sz="1800">
              <a:solidFill>
                <a:schemeClr val="bg1"/>
              </a:solidFill>
              <a:latin typeface="Gulim" pitchFamily="34" charset="-127"/>
              <a:ea typeface="Gulim" pitchFamily="34" charset="-127"/>
              <a:cs typeface="Gulim" pitchFamily="34" charset="-127"/>
            </a:endParaRPr>
          </a:p>
        </p:txBody>
      </p:sp>
      <p:sp>
        <p:nvSpPr>
          <p:cNvPr id="36867" name="Slide Number Placeholder 3"/>
          <p:cNvSpPr txBox="1">
            <a:spLocks noGrp="1"/>
          </p:cNvSpPr>
          <p:nvPr/>
        </p:nvSpPr>
        <p:spPr bwMode="auto">
          <a:xfrm>
            <a:off x="6597650" y="6383338"/>
            <a:ext cx="2132013" cy="474662"/>
          </a:xfrm>
          <a:prstGeom prst="rect">
            <a:avLst/>
          </a:prstGeom>
          <a:noFill/>
          <a:ln w="9525">
            <a:noFill/>
            <a:round/>
            <a:headEnd/>
            <a:tailEnd/>
          </a:ln>
        </p:spPr>
        <p:txBody>
          <a:bodyPr lIns="90000" tIns="46800" rIns="90000" bIns="46800">
            <a:prstTxWarp prst="textNoShape">
              <a:avLst/>
            </a:prstTxWarp>
          </a:bodyPr>
          <a:lstStyle/>
          <a:p>
            <a:pPr algn="r" defTabSz="457200" eaLnBrk="1" hangingPunct="1">
              <a:buFont typeface="Times New Roman" pitchFamily="-10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19278A0-F635-5C46-8C81-EDEDCA8F309A}" type="slidenum">
              <a:rPr lang="en-US" sz="1200" b="1">
                <a:solidFill>
                  <a:srgbClr val="FFFFFF"/>
                </a:solidFill>
                <a:latin typeface="Franklin Gothic Medium" pitchFamily="-108" charset="0"/>
                <a:ea typeface="Gulim" pitchFamily="34" charset="-127"/>
                <a:cs typeface="Gulim" pitchFamily="34" charset="-127"/>
              </a:rPr>
              <a:pPr algn="r" defTabSz="457200" eaLnBrk="1" hangingPunct="1">
                <a:buFont typeface="Times New Roman" pitchFamily="-10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en-US" sz="1200" b="1">
              <a:solidFill>
                <a:srgbClr val="FFFFFF"/>
              </a:solidFill>
              <a:latin typeface="Franklin Gothic Medium" pitchFamily="-108" charset="0"/>
              <a:ea typeface="Gulim" pitchFamily="34" charset="-127"/>
              <a:cs typeface="Gulim" pitchFamily="34" charset="-127"/>
            </a:endParaRPr>
          </a:p>
        </p:txBody>
      </p:sp>
      <p:pic>
        <p:nvPicPr>
          <p:cNvPr id="36868" name="Picture 7" descr="universe_original.gif"/>
          <p:cNvPicPr>
            <a:picLocks noChangeAspect="1"/>
          </p:cNvPicPr>
          <p:nvPr/>
        </p:nvPicPr>
        <p:blipFill>
          <a:blip r:embed="rId3"/>
          <a:srcRect/>
          <a:stretch>
            <a:fillRect/>
          </a:stretch>
        </p:blipFill>
        <p:spPr bwMode="auto">
          <a:xfrm>
            <a:off x="2057400" y="515938"/>
            <a:ext cx="6934200" cy="5865812"/>
          </a:xfrm>
          <a:prstGeom prst="rect">
            <a:avLst/>
          </a:prstGeom>
          <a:noFill/>
          <a:ln w="9525">
            <a:noFill/>
            <a:miter lim="800000"/>
            <a:headEnd/>
            <a:tailEnd/>
          </a:ln>
        </p:spPr>
      </p:pic>
      <p:cxnSp>
        <p:nvCxnSpPr>
          <p:cNvPr id="36869" name="Straight Connector 8"/>
          <p:cNvCxnSpPr>
            <a:cxnSpLocks noChangeShapeType="1"/>
          </p:cNvCxnSpPr>
          <p:nvPr/>
        </p:nvCxnSpPr>
        <p:spPr bwMode="auto">
          <a:xfrm>
            <a:off x="3233738" y="3189288"/>
            <a:ext cx="5668962" cy="1587"/>
          </a:xfrm>
          <a:prstGeom prst="line">
            <a:avLst/>
          </a:prstGeom>
          <a:noFill/>
          <a:ln w="50800">
            <a:solidFill>
              <a:schemeClr val="bg1"/>
            </a:solidFill>
            <a:round/>
            <a:headEnd/>
            <a:tailEnd type="triangle" w="lg" len="med"/>
          </a:ln>
        </p:spPr>
      </p:cxnSp>
      <p:sp>
        <p:nvSpPr>
          <p:cNvPr id="36870" name="TextBox 12"/>
          <p:cNvSpPr txBox="1">
            <a:spLocks noChangeArrowheads="1"/>
          </p:cNvSpPr>
          <p:nvPr/>
        </p:nvSpPr>
        <p:spPr bwMode="auto">
          <a:xfrm>
            <a:off x="3236913" y="2865438"/>
            <a:ext cx="806450" cy="641350"/>
          </a:xfrm>
          <a:prstGeom prst="rect">
            <a:avLst/>
          </a:prstGeom>
          <a:noFill/>
          <a:ln w="9525">
            <a:noFill/>
            <a:miter lim="800000"/>
            <a:headEnd/>
            <a:tailEnd/>
          </a:ln>
        </p:spPr>
        <p:txBody>
          <a:bodyPr wrap="none">
            <a:prstTxWarp prst="textNoShape">
              <a:avLst/>
            </a:prstTxWarp>
            <a:spAutoFit/>
          </a:bodyPr>
          <a:lstStyle/>
          <a:p>
            <a:pPr defTabSz="457200" eaLnBrk="1" hangingPunct="1">
              <a:buFont typeface="Times New Roman" pitchFamily="-108" charset="0"/>
              <a:buNone/>
            </a:pPr>
            <a:r>
              <a:rPr lang="en-US" sz="1800" b="1">
                <a:solidFill>
                  <a:schemeClr val="bg1"/>
                </a:solidFill>
                <a:ea typeface="Arial" pitchFamily="-108" charset="0"/>
                <a:cs typeface="Arial" pitchFamily="-108" charset="0"/>
              </a:rPr>
              <a:t>One </a:t>
            </a:r>
          </a:p>
          <a:p>
            <a:pPr defTabSz="457200" eaLnBrk="1" hangingPunct="1">
              <a:buFont typeface="Times New Roman" pitchFamily="-108" charset="0"/>
              <a:buNone/>
            </a:pPr>
            <a:r>
              <a:rPr lang="en-US" sz="1800" b="1">
                <a:solidFill>
                  <a:schemeClr val="bg1"/>
                </a:solidFill>
                <a:ea typeface="Arial" pitchFamily="-108" charset="0"/>
                <a:cs typeface="Arial" pitchFamily="-108" charset="0"/>
              </a:rPr>
              <a:t>Force</a:t>
            </a:r>
          </a:p>
        </p:txBody>
      </p:sp>
      <p:sp>
        <p:nvSpPr>
          <p:cNvPr id="36871" name="TextBox 13"/>
          <p:cNvSpPr txBox="1">
            <a:spLocks noChangeArrowheads="1"/>
          </p:cNvSpPr>
          <p:nvPr/>
        </p:nvSpPr>
        <p:spPr bwMode="auto">
          <a:xfrm>
            <a:off x="7950200" y="2865438"/>
            <a:ext cx="933450" cy="641350"/>
          </a:xfrm>
          <a:prstGeom prst="rect">
            <a:avLst/>
          </a:prstGeom>
          <a:noFill/>
          <a:ln w="9525">
            <a:noFill/>
            <a:miter lim="800000"/>
            <a:headEnd/>
            <a:tailEnd/>
          </a:ln>
        </p:spPr>
        <p:txBody>
          <a:bodyPr wrap="none">
            <a:prstTxWarp prst="textNoShape">
              <a:avLst/>
            </a:prstTxWarp>
            <a:spAutoFit/>
          </a:bodyPr>
          <a:lstStyle/>
          <a:p>
            <a:pPr defTabSz="457200" eaLnBrk="1" hangingPunct="1">
              <a:buFont typeface="Times New Roman" pitchFamily="-108" charset="0"/>
              <a:buNone/>
            </a:pPr>
            <a:r>
              <a:rPr lang="en-US" sz="1800" b="1">
                <a:solidFill>
                  <a:schemeClr val="bg1"/>
                </a:solidFill>
                <a:ea typeface="Arial" pitchFamily="-108" charset="0"/>
                <a:cs typeface="Arial" pitchFamily="-108" charset="0"/>
              </a:rPr>
              <a:t>Four </a:t>
            </a:r>
          </a:p>
          <a:p>
            <a:pPr defTabSz="457200" eaLnBrk="1" hangingPunct="1">
              <a:buFont typeface="Times New Roman" pitchFamily="-108" charset="0"/>
              <a:buNone/>
            </a:pPr>
            <a:r>
              <a:rPr lang="en-US" sz="1800" b="1">
                <a:solidFill>
                  <a:schemeClr val="bg1"/>
                </a:solidFill>
                <a:ea typeface="Arial" pitchFamily="-108" charset="0"/>
                <a:cs typeface="Arial" pitchFamily="-108" charset="0"/>
              </a:rPr>
              <a:t>Forces</a:t>
            </a:r>
          </a:p>
        </p:txBody>
      </p:sp>
      <p:cxnSp>
        <p:nvCxnSpPr>
          <p:cNvPr id="36872" name="Straight Arrow Connector 19"/>
          <p:cNvCxnSpPr>
            <a:cxnSpLocks noChangeShapeType="1"/>
          </p:cNvCxnSpPr>
          <p:nvPr/>
        </p:nvCxnSpPr>
        <p:spPr bwMode="auto">
          <a:xfrm rot="16200000" flipH="1">
            <a:off x="3925888" y="1776413"/>
            <a:ext cx="914400" cy="342900"/>
          </a:xfrm>
          <a:prstGeom prst="straightConnector1">
            <a:avLst/>
          </a:prstGeom>
          <a:noFill/>
          <a:ln w="50800">
            <a:solidFill>
              <a:srgbClr val="00EE02"/>
            </a:solidFill>
            <a:round/>
            <a:headEnd/>
            <a:tailEnd type="stealth" w="med" len="med"/>
          </a:ln>
        </p:spPr>
      </p:cxnSp>
      <p:sp>
        <p:nvSpPr>
          <p:cNvPr id="25" name="TextBox 24"/>
          <p:cNvSpPr txBox="1"/>
          <p:nvPr/>
        </p:nvSpPr>
        <p:spPr>
          <a:xfrm rot="20471840">
            <a:off x="3662363" y="1376363"/>
            <a:ext cx="654050" cy="641350"/>
          </a:xfrm>
          <a:prstGeom prst="rect">
            <a:avLst/>
          </a:prstGeom>
          <a:noFill/>
        </p:spPr>
        <p:txBody>
          <a:bodyPr wrap="none">
            <a:prstTxWarp prst="textNoShape">
              <a:avLst/>
            </a:prstTxWarp>
            <a:spAutoFit/>
          </a:bodyPr>
          <a:lstStyle/>
          <a:p>
            <a:pPr defTabSz="457200" eaLnBrk="1" hangingPunct="1">
              <a:buFont typeface="Times New Roman" pitchFamily="-108" charset="0"/>
              <a:buNone/>
            </a:pPr>
            <a:r>
              <a:rPr lang="en-US" sz="1800" b="1">
                <a:solidFill>
                  <a:srgbClr val="00EE02"/>
                </a:solidFill>
                <a:effectLst>
                  <a:outerShdw blurRad="38100" dist="38100" dir="2700000" algn="tl">
                    <a:srgbClr val="DDDDDD"/>
                  </a:outerShdw>
                </a:effectLst>
                <a:ea typeface="Arial" pitchFamily="-108" charset="0"/>
                <a:cs typeface="Arial" pitchFamily="-108" charset="0"/>
              </a:rPr>
              <a:t>LHC</a:t>
            </a:r>
          </a:p>
          <a:p>
            <a:pPr defTabSz="457200" eaLnBrk="1" hangingPunct="1">
              <a:buFont typeface="Times New Roman" pitchFamily="-108" charset="0"/>
              <a:buNone/>
            </a:pPr>
            <a:r>
              <a:rPr lang="en-US" sz="1800" b="1">
                <a:solidFill>
                  <a:srgbClr val="00EE02"/>
                </a:solidFill>
                <a:effectLst>
                  <a:outerShdw blurRad="38100" dist="38100" dir="2700000" algn="tl">
                    <a:srgbClr val="DDDDDD"/>
                  </a:outerShdw>
                </a:effectLst>
                <a:ea typeface="Arial" pitchFamily="-108" charset="0"/>
                <a:cs typeface="Arial" pitchFamily="-108" charset="0"/>
              </a:rPr>
              <a:t>(pp)</a:t>
            </a:r>
          </a:p>
        </p:txBody>
      </p:sp>
      <p:cxnSp>
        <p:nvCxnSpPr>
          <p:cNvPr id="36874" name="Straight Connector 25"/>
          <p:cNvCxnSpPr>
            <a:cxnSpLocks noChangeShapeType="1"/>
          </p:cNvCxnSpPr>
          <p:nvPr/>
        </p:nvCxnSpPr>
        <p:spPr bwMode="auto">
          <a:xfrm rot="10800000" flipV="1">
            <a:off x="4554538" y="957263"/>
            <a:ext cx="3162300" cy="1447800"/>
          </a:xfrm>
          <a:prstGeom prst="line">
            <a:avLst/>
          </a:prstGeom>
          <a:noFill/>
          <a:ln w="38100">
            <a:solidFill>
              <a:srgbClr val="1DE1FF"/>
            </a:solidFill>
            <a:round/>
            <a:headEnd/>
            <a:tailEnd type="triangle" w="lg" len="med"/>
          </a:ln>
        </p:spPr>
      </p:cxnSp>
      <p:sp>
        <p:nvSpPr>
          <p:cNvPr id="33" name="TextBox 32"/>
          <p:cNvSpPr txBox="1"/>
          <p:nvPr/>
        </p:nvSpPr>
        <p:spPr>
          <a:xfrm rot="20010164">
            <a:off x="6043613" y="889000"/>
            <a:ext cx="1441450" cy="366713"/>
          </a:xfrm>
          <a:prstGeom prst="rect">
            <a:avLst/>
          </a:prstGeom>
          <a:noFill/>
        </p:spPr>
        <p:txBody>
          <a:bodyPr wrap="none">
            <a:prstTxWarp prst="textNoShape">
              <a:avLst/>
            </a:prstTxWarp>
            <a:spAutoFit/>
          </a:bodyPr>
          <a:lstStyle/>
          <a:p>
            <a:pPr defTabSz="457200" eaLnBrk="1" hangingPunct="1">
              <a:buFont typeface="Times New Roman" pitchFamily="-108" charset="0"/>
              <a:buNone/>
            </a:pPr>
            <a:r>
              <a:rPr lang="en-US" sz="1800" b="1">
                <a:solidFill>
                  <a:srgbClr val="1DE1FF"/>
                </a:solidFill>
                <a:effectLst>
                  <a:outerShdw blurRad="38100" dist="38100" dir="2700000" algn="tl">
                    <a:srgbClr val="DDDDDD"/>
                  </a:outerShdw>
                </a:effectLst>
                <a:ea typeface="Arial" pitchFamily="-108" charset="0"/>
                <a:cs typeface="Arial" pitchFamily="-108" charset="0"/>
              </a:rPr>
              <a:t>Accelerator</a:t>
            </a:r>
          </a:p>
        </p:txBody>
      </p:sp>
      <p:sp>
        <p:nvSpPr>
          <p:cNvPr id="36" name="Arc 35"/>
          <p:cNvSpPr/>
          <p:nvPr/>
        </p:nvSpPr>
        <p:spPr bwMode="auto">
          <a:xfrm>
            <a:off x="7115175" y="788988"/>
            <a:ext cx="982663" cy="4721225"/>
          </a:xfrm>
          <a:prstGeom prst="arc">
            <a:avLst>
              <a:gd name="adj1" fmla="val 16200000"/>
              <a:gd name="adj2" fmla="val 5397945"/>
            </a:avLst>
          </a:prstGeom>
          <a:noFill/>
          <a:ln w="31750" cap="flat" cmpd="sng" algn="ctr">
            <a:solidFill>
              <a:srgbClr val="FFF802"/>
            </a:solidFill>
            <a:prstDash val="dash"/>
            <a:round/>
            <a:headEnd type="none" w="med" len="med"/>
            <a:tailEnd type="none" w="med" len="med"/>
          </a:ln>
          <a:effectLst/>
        </p:spPr>
      </p:sp>
      <p:sp>
        <p:nvSpPr>
          <p:cNvPr id="38" name="TextBox 37"/>
          <p:cNvSpPr txBox="1"/>
          <p:nvPr/>
        </p:nvSpPr>
        <p:spPr>
          <a:xfrm rot="1247326">
            <a:off x="7448550" y="5059363"/>
            <a:ext cx="857250" cy="366712"/>
          </a:xfrm>
          <a:prstGeom prst="rect">
            <a:avLst/>
          </a:prstGeom>
          <a:noFill/>
        </p:spPr>
        <p:txBody>
          <a:bodyPr wrap="none">
            <a:prstTxWarp prst="textNoShape">
              <a:avLst/>
            </a:prstTxWarp>
            <a:spAutoFit/>
          </a:bodyPr>
          <a:lstStyle/>
          <a:p>
            <a:pPr defTabSz="457200" eaLnBrk="1" hangingPunct="1">
              <a:buFont typeface="Times New Roman" pitchFamily="-108" charset="0"/>
              <a:buNone/>
            </a:pPr>
            <a:r>
              <a:rPr lang="en-US" sz="1800" b="1">
                <a:solidFill>
                  <a:srgbClr val="FFF802"/>
                </a:solidFill>
                <a:effectLst>
                  <a:outerShdw blurRad="38100" dist="38100" dir="2700000" algn="tl">
                    <a:srgbClr val="DDDDDD"/>
                  </a:outerShdw>
                </a:effectLst>
                <a:ea typeface="Arial" pitchFamily="-108" charset="0"/>
                <a:cs typeface="Arial" pitchFamily="-108" charset="0"/>
              </a:rPr>
              <a:t>Today</a:t>
            </a:r>
          </a:p>
        </p:txBody>
      </p:sp>
      <p:sp>
        <p:nvSpPr>
          <p:cNvPr id="36878" name="Text Box 7"/>
          <p:cNvSpPr txBox="1">
            <a:spLocks noChangeArrowheads="1"/>
          </p:cNvSpPr>
          <p:nvPr/>
        </p:nvSpPr>
        <p:spPr bwMode="auto">
          <a:xfrm>
            <a:off x="228600" y="1560513"/>
            <a:ext cx="3200400" cy="1006475"/>
          </a:xfrm>
          <a:prstGeom prst="rect">
            <a:avLst/>
          </a:prstGeom>
          <a:noFill/>
          <a:ln w="9525">
            <a:noFill/>
            <a:round/>
            <a:headEnd/>
            <a:tailEnd/>
          </a:ln>
        </p:spPr>
        <p:txBody>
          <a:bodyPr lIns="90000" tIns="46800" rIns="90000" bIns="46800">
            <a:prstTxWarp prst="textNoShape">
              <a:avLst/>
            </a:prstTxWarp>
            <a:spAutoFit/>
          </a:bodyPr>
          <a:lstStyle/>
          <a:p>
            <a:pPr defTabSz="457200" eaLnBrk="1" hangingPunct="1">
              <a:buFont typeface="Times New Roman" pitchFamily="-10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FF17CF"/>
                </a:solidFill>
                <a:ea typeface="Arial" pitchFamily="-108" charset="0"/>
                <a:cs typeface="Arial" pitchFamily="-108" charset="0"/>
              </a:rPr>
              <a:t>Create particles &amp; antiparticles that existed     ~ 0.001 ns after Big Bang.</a:t>
            </a:r>
          </a:p>
        </p:txBody>
      </p:sp>
      <p:sp>
        <p:nvSpPr>
          <p:cNvPr id="36879" name="Text Box 7"/>
          <p:cNvSpPr txBox="1">
            <a:spLocks noChangeArrowheads="1"/>
          </p:cNvSpPr>
          <p:nvPr/>
        </p:nvSpPr>
        <p:spPr bwMode="auto">
          <a:xfrm>
            <a:off x="1143000" y="4151313"/>
            <a:ext cx="3068638" cy="958850"/>
          </a:xfrm>
          <a:prstGeom prst="rect">
            <a:avLst/>
          </a:prstGeom>
          <a:noFill/>
          <a:ln w="9525">
            <a:noFill/>
            <a:round/>
            <a:headEnd/>
            <a:tailEnd/>
          </a:ln>
        </p:spPr>
        <p:txBody>
          <a:bodyPr lIns="90000" tIns="46800" rIns="90000" bIns="46800">
            <a:prstTxWarp prst="textNoShape">
              <a:avLst/>
            </a:prstTxWarp>
            <a:spAutoFit/>
          </a:bodyPr>
          <a:lstStyle/>
          <a:p>
            <a:pPr algn="r" defTabSz="457200" eaLnBrk="1" hangingPunct="1">
              <a:buFont typeface="Times New Roman" pitchFamily="-10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a:solidFill>
                  <a:srgbClr val="00EE02"/>
                </a:solidFill>
                <a:ea typeface="Arial" pitchFamily="-108" charset="0"/>
                <a:cs typeface="Arial" pitchFamily="-108" charset="0"/>
              </a:rPr>
              <a:t>Particle physicists look at the properties of particles produced by accelerator. </a:t>
            </a:r>
          </a:p>
        </p:txBody>
      </p:sp>
      <p:sp>
        <p:nvSpPr>
          <p:cNvPr id="36880" name="Left Bracket 18"/>
          <p:cNvSpPr>
            <a:spLocks/>
          </p:cNvSpPr>
          <p:nvPr/>
        </p:nvSpPr>
        <p:spPr bwMode="auto">
          <a:xfrm rot="-5400000">
            <a:off x="4582319" y="3961607"/>
            <a:ext cx="304800" cy="1046162"/>
          </a:xfrm>
          <a:prstGeom prst="leftBracket">
            <a:avLst>
              <a:gd name="adj" fmla="val 8326"/>
            </a:avLst>
          </a:prstGeom>
          <a:noFill/>
          <a:ln w="38100">
            <a:solidFill>
              <a:srgbClr val="00EE02"/>
            </a:solidFill>
            <a:round/>
            <a:headEnd/>
            <a:tailEnd/>
          </a:ln>
        </p:spPr>
        <p:txBody>
          <a:bodyPr>
            <a:prstTxWarp prst="textNoShape">
              <a:avLst/>
            </a:prstTxWarp>
          </a:bodyPr>
          <a:lstStyle/>
          <a:p>
            <a:pPr defTabSz="457200" eaLnBrk="1" hangingPunct="1">
              <a:buFont typeface="Times New Roman" pitchFamily="-108" charset="0"/>
              <a:buNone/>
            </a:pPr>
            <a:endParaRPr lang="it-IT" sz="1800">
              <a:solidFill>
                <a:schemeClr val="bg1"/>
              </a:solidFill>
              <a:latin typeface="Gulim" pitchFamily="34" charset="-127"/>
              <a:ea typeface="Gulim" pitchFamily="34" charset="-127"/>
              <a:cs typeface="Gulim" pitchFamily="34" charset="-127"/>
            </a:endParaRPr>
          </a:p>
        </p:txBody>
      </p:sp>
      <p:sp>
        <p:nvSpPr>
          <p:cNvPr id="36881" name="Left Bracket 19"/>
          <p:cNvSpPr>
            <a:spLocks/>
          </p:cNvSpPr>
          <p:nvPr/>
        </p:nvSpPr>
        <p:spPr bwMode="auto">
          <a:xfrm rot="-5400000">
            <a:off x="7015957" y="4229894"/>
            <a:ext cx="304800" cy="2389187"/>
          </a:xfrm>
          <a:prstGeom prst="leftBracket">
            <a:avLst>
              <a:gd name="adj" fmla="val 8347"/>
            </a:avLst>
          </a:prstGeom>
          <a:noFill/>
          <a:ln w="38100">
            <a:solidFill>
              <a:srgbClr val="FFFF00"/>
            </a:solidFill>
            <a:round/>
            <a:headEnd/>
            <a:tailEnd/>
          </a:ln>
        </p:spPr>
        <p:txBody>
          <a:bodyPr>
            <a:prstTxWarp prst="textNoShape">
              <a:avLst/>
            </a:prstTxWarp>
          </a:bodyPr>
          <a:lstStyle/>
          <a:p>
            <a:pPr defTabSz="457200" eaLnBrk="1" hangingPunct="1">
              <a:buFont typeface="Times New Roman" pitchFamily="-108" charset="0"/>
              <a:buNone/>
            </a:pPr>
            <a:endParaRPr lang="it-IT" sz="1800">
              <a:solidFill>
                <a:schemeClr val="bg1"/>
              </a:solidFill>
              <a:latin typeface="Gulim" pitchFamily="34" charset="-127"/>
              <a:ea typeface="Gulim" pitchFamily="34" charset="-127"/>
              <a:cs typeface="Gulim" pitchFamily="34" charset="-127"/>
            </a:endParaRPr>
          </a:p>
        </p:txBody>
      </p:sp>
      <p:sp>
        <p:nvSpPr>
          <p:cNvPr id="36882" name="Text Box 7"/>
          <p:cNvSpPr txBox="1">
            <a:spLocks noChangeArrowheads="1"/>
          </p:cNvSpPr>
          <p:nvPr/>
        </p:nvSpPr>
        <p:spPr bwMode="auto">
          <a:xfrm>
            <a:off x="4800600" y="5576888"/>
            <a:ext cx="3849688" cy="669925"/>
          </a:xfrm>
          <a:prstGeom prst="rect">
            <a:avLst/>
          </a:prstGeom>
          <a:noFill/>
          <a:ln w="9525">
            <a:noFill/>
            <a:round/>
            <a:headEnd/>
            <a:tailEnd/>
          </a:ln>
        </p:spPr>
        <p:txBody>
          <a:bodyPr lIns="90000" tIns="46800" rIns="90000" bIns="46800">
            <a:prstTxWarp prst="textNoShape">
              <a:avLst/>
            </a:prstTxWarp>
            <a:spAutoFit/>
          </a:bodyPr>
          <a:lstStyle/>
          <a:p>
            <a:pPr algn="r" defTabSz="457200" eaLnBrk="1" hangingPunct="1">
              <a:buFont typeface="Times New Roman" pitchFamily="-10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900">
                <a:solidFill>
                  <a:srgbClr val="FFFF00"/>
                </a:solidFill>
                <a:ea typeface="Arial" pitchFamily="-108" charset="0"/>
                <a:cs typeface="Arial" pitchFamily="-108" charset="0"/>
              </a:rPr>
              <a:t>Astrophysicists look at the CMB, galaxies, etc. in the space.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10242"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10243"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10244"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10245"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10246"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10247" name="Rectangle 7"/>
          <p:cNvSpPr>
            <a:spLocks noGrp="1" noChangeArrowheads="1"/>
          </p:cNvSpPr>
          <p:nvPr>
            <p:ph type="title"/>
          </p:nvPr>
        </p:nvSpPr>
        <p:spPr>
          <a:ln/>
        </p:spPr>
        <p:txBody>
          <a:bodyPr/>
          <a:lstStyle/>
          <a:p>
            <a:r>
              <a:rPr lang="en-US">
                <a:solidFill>
                  <a:srgbClr val="0000FF"/>
                </a:solidFill>
              </a:rPr>
              <a:t>Testing CPT Symmetry</a:t>
            </a:r>
          </a:p>
        </p:txBody>
      </p:sp>
      <p:sp>
        <p:nvSpPr>
          <p:cNvPr id="10248" name="Rectangle 8"/>
          <p:cNvSpPr>
            <a:spLocks/>
          </p:cNvSpPr>
          <p:nvPr/>
        </p:nvSpPr>
        <p:spPr bwMode="auto">
          <a:xfrm>
            <a:off x="437555" y="1098352"/>
            <a:ext cx="7438430" cy="179486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if terms like </a:t>
            </a:r>
            <a:r>
              <a:rPr lang="en-US" dirty="0" err="1">
                <a:solidFill>
                  <a:schemeClr val="tx1"/>
                </a:solidFill>
                <a:latin typeface="Arial" charset="0"/>
                <a:ea typeface="Arial" charset="0"/>
                <a:cs typeface="Arial" charset="0"/>
                <a:sym typeface="Arial" charset="0"/>
              </a:rPr>
              <a:t>Chern</a:t>
            </a:r>
            <a:r>
              <a:rPr lang="en-US" dirty="0">
                <a:solidFill>
                  <a:schemeClr val="tx1"/>
                </a:solidFill>
                <a:latin typeface="Arial" charset="0"/>
                <a:ea typeface="Arial" charset="0"/>
                <a:cs typeface="Arial" charset="0"/>
                <a:sym typeface="Arial" charset="0"/>
              </a:rPr>
              <a:t>-Simons have to be added to the standard </a:t>
            </a:r>
            <a:r>
              <a:rPr lang="en-US" dirty="0" err="1">
                <a:solidFill>
                  <a:schemeClr val="tx1"/>
                </a:solidFill>
                <a:latin typeface="Arial" charset="0"/>
                <a:ea typeface="Arial" charset="0"/>
                <a:cs typeface="Arial" charset="0"/>
                <a:sym typeface="Arial" charset="0"/>
              </a:rPr>
              <a:t>electrodynamic</a:t>
            </a:r>
            <a:r>
              <a:rPr lang="en-US" dirty="0">
                <a:solidFill>
                  <a:schemeClr val="tx1"/>
                </a:solidFill>
                <a:latin typeface="Arial" charset="0"/>
                <a:ea typeface="Arial" charset="0"/>
                <a:cs typeface="Arial" charset="0"/>
                <a:sym typeface="Arial" charset="0"/>
              </a:rPr>
              <a:t> </a:t>
            </a:r>
            <a:r>
              <a:rPr lang="en-US" dirty="0" err="1">
                <a:solidFill>
                  <a:schemeClr val="tx1"/>
                </a:solidFill>
                <a:latin typeface="Arial" charset="0"/>
                <a:ea typeface="Arial" charset="0"/>
                <a:cs typeface="Arial" charset="0"/>
                <a:sym typeface="Arial" charset="0"/>
              </a:rPr>
              <a:t>Lagrangian</a:t>
            </a:r>
            <a:r>
              <a:rPr lang="en-US" dirty="0">
                <a:solidFill>
                  <a:schemeClr val="tx1"/>
                </a:solidFill>
                <a:latin typeface="Arial" charset="0"/>
                <a:ea typeface="Arial" charset="0"/>
                <a:cs typeface="Arial" charset="0"/>
                <a:sym typeface="Arial" charset="0"/>
              </a:rPr>
              <a:t>, than Lorentz, P and CPT symmetries will be violated. This will induce a rotation of the polarization direction of each photon as it propagates from the LSS to us. This effect is called “</a:t>
            </a:r>
            <a:r>
              <a:rPr lang="en-US" dirty="0">
                <a:solidFill>
                  <a:srgbClr val="FF0000"/>
                </a:solidFill>
                <a:latin typeface="Arial" charset="0"/>
                <a:ea typeface="Arial" charset="0"/>
                <a:cs typeface="Arial" charset="0"/>
                <a:sym typeface="Arial" charset="0"/>
              </a:rPr>
              <a:t>Cosmic Birefringence</a:t>
            </a:r>
            <a:r>
              <a:rPr lang="en-US" dirty="0">
                <a:solidFill>
                  <a:schemeClr val="tx1"/>
                </a:solidFill>
                <a:latin typeface="Arial" charset="0"/>
                <a:ea typeface="Arial" charset="0"/>
                <a:cs typeface="Arial" charset="0"/>
                <a:sym typeface="Arial" charset="0"/>
              </a:rPr>
              <a:t>”</a:t>
            </a:r>
          </a:p>
        </p:txBody>
      </p:sp>
      <p:pic>
        <p:nvPicPr>
          <p:cNvPr id="10249" name="Picture 9"/>
          <p:cNvPicPr>
            <a:picLocks noChangeAspect="1" noChangeArrowheads="1"/>
          </p:cNvPicPr>
          <p:nvPr/>
        </p:nvPicPr>
        <p:blipFill>
          <a:blip r:embed="rId7"/>
          <a:srcRect/>
          <a:stretch>
            <a:fillRect/>
          </a:stretch>
        </p:blipFill>
        <p:spPr bwMode="auto">
          <a:xfrm>
            <a:off x="1553766" y="2937867"/>
            <a:ext cx="2687836" cy="2759273"/>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10250" name="Rectangle 10"/>
          <p:cNvSpPr>
            <a:spLocks/>
          </p:cNvSpPr>
          <p:nvPr/>
        </p:nvSpPr>
        <p:spPr bwMode="auto">
          <a:xfrm>
            <a:off x="4746873" y="3411141"/>
            <a:ext cx="3847207" cy="30777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alpha = Birefringence angle </a:t>
            </a:r>
          </a:p>
        </p:txBody>
      </p:sp>
      <p:sp>
        <p:nvSpPr>
          <p:cNvPr id="10251" name="Rectangle 11"/>
          <p:cNvSpPr>
            <a:spLocks/>
          </p:cNvSpPr>
          <p:nvPr/>
        </p:nvSpPr>
        <p:spPr bwMode="auto">
          <a:xfrm>
            <a:off x="4688086" y="3804047"/>
            <a:ext cx="3857625" cy="1518047"/>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nSpc>
                <a:spcPct val="80000"/>
              </a:lnSpc>
              <a:buClr>
                <a:srgbClr val="000000"/>
              </a:buClr>
              <a:buSzPct val="100000"/>
              <a:buNone/>
            </a:pPr>
            <a:r>
              <a:rPr lang="en-US" dirty="0">
                <a:solidFill>
                  <a:schemeClr val="tx1"/>
                </a:solidFill>
                <a:latin typeface="Arial" charset="0"/>
                <a:ea typeface="Arial" charset="0"/>
                <a:cs typeface="Arial" charset="0"/>
                <a:sym typeface="Arial" charset="0"/>
              </a:rPr>
              <a:t>from these equations it is possible to build estimators for alpha (as long as it is zero these violating terms are excluded)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2">
            <a:lum bright="50000" contrast="-40000"/>
          </a:blip>
          <a:srcRect/>
          <a:stretch>
            <a:fillRect/>
          </a:stretch>
        </p:blipFill>
        <p:spPr bwMode="auto">
          <a:xfrm>
            <a:off x="861715" y="254496"/>
            <a:ext cx="7419454" cy="6347892"/>
          </a:xfrm>
          <a:prstGeom prst="rect">
            <a:avLst/>
          </a:prstGeom>
          <a:noFill/>
          <a:ln w="9525" cap="flat">
            <a:noFill/>
            <a:miter lim="800000"/>
            <a:headEnd/>
            <a:tailEnd/>
          </a:ln>
        </p:spPr>
      </p:pic>
      <p:pic>
        <p:nvPicPr>
          <p:cNvPr id="11266" name="Picture 2"/>
          <p:cNvPicPr>
            <a:picLocks noChangeAspect="1" noChangeArrowheads="1"/>
          </p:cNvPicPr>
          <p:nvPr/>
        </p:nvPicPr>
        <p:blipFill>
          <a:blip r:embed="rId3"/>
          <a:srcRect/>
          <a:stretch>
            <a:fillRect/>
          </a:stretch>
        </p:blipFill>
        <p:spPr bwMode="auto">
          <a:xfrm>
            <a:off x="1375172" y="5947172"/>
            <a:ext cx="839391" cy="839391"/>
          </a:xfrm>
          <a:prstGeom prst="rect">
            <a:avLst/>
          </a:prstGeom>
          <a:noFill/>
          <a:ln w="9525" cap="flat">
            <a:noFill/>
            <a:miter lim="800000"/>
            <a:headEnd/>
            <a:tailEnd/>
          </a:ln>
        </p:spPr>
      </p:pic>
      <p:sp>
        <p:nvSpPr>
          <p:cNvPr id="11267" name="Rectangle 3"/>
          <p:cNvSpPr>
            <a:spLocks/>
          </p:cNvSpPr>
          <p:nvPr/>
        </p:nvSpPr>
        <p:spPr bwMode="auto">
          <a:xfrm>
            <a:off x="1375172" y="6250781"/>
            <a:ext cx="6402586" cy="232172"/>
          </a:xfrm>
          <a:prstGeom prst="rect">
            <a:avLst/>
          </a:prstGeom>
          <a:noFill/>
          <a:ln w="9525" cap="flat">
            <a:noFill/>
            <a:miter lim="800000"/>
            <a:headEnd type="none" w="med" len="med"/>
            <a:tailEnd type="none" w="med" len="med"/>
          </a:ln>
        </p:spPr>
        <p:txBody>
          <a:bodyPr lIns="26788" tIns="26788" rIns="26788" bIns="26788">
            <a:prstTxWarp prst="textNoShape">
              <a:avLst/>
            </a:prstTxWarp>
          </a:bodyPr>
          <a:lstStyle/>
          <a:p>
            <a:pPr>
              <a:tabLst>
                <a:tab pos="0" algn="l"/>
                <a:tab pos="910796" algn="l"/>
                <a:tab pos="1830521" algn="l"/>
                <a:tab pos="2741317" algn="l"/>
                <a:tab pos="3661042" algn="l"/>
                <a:tab pos="4571837" algn="l"/>
                <a:tab pos="5482633" algn="l"/>
                <a:tab pos="6402358" algn="l"/>
                <a:tab pos="7313154" algn="l"/>
                <a:tab pos="8232879" algn="l"/>
                <a:tab pos="9143675" algn="l"/>
                <a:tab pos="10054471" algn="l"/>
              </a:tabLst>
            </a:pPr>
            <a:r>
              <a:rPr lang="en-US" sz="1300" dirty="0">
                <a:solidFill>
                  <a:schemeClr val="tx1"/>
                </a:solidFill>
                <a:latin typeface="Times New Roman" charset="0"/>
                <a:ea typeface="Times New Roman" charset="0"/>
                <a:cs typeface="Times New Roman" charset="0"/>
                <a:sym typeface="Times New Roman" charset="0"/>
              </a:rPr>
              <a:t>    N. </a:t>
            </a:r>
            <a:r>
              <a:rPr lang="en-US" sz="1300" dirty="0" err="1">
                <a:solidFill>
                  <a:schemeClr val="tx1"/>
                </a:solidFill>
                <a:latin typeface="Times New Roman" charset="0"/>
                <a:ea typeface="Times New Roman" charset="0"/>
                <a:cs typeface="Times New Roman" charset="0"/>
                <a:sym typeface="Times New Roman" charset="0"/>
              </a:rPr>
              <a:t>Mandolesi</a:t>
            </a:r>
            <a:r>
              <a:rPr lang="en-US" sz="1300" dirty="0">
                <a:solidFill>
                  <a:schemeClr val="tx1"/>
                </a:solidFill>
                <a:latin typeface="Times New Roman" charset="0"/>
                <a:ea typeface="Times New Roman" charset="0"/>
                <a:cs typeface="Times New Roman" charset="0"/>
                <a:sym typeface="Times New Roman" charset="0"/>
              </a:rPr>
              <a:t> –  Discrete 2010 -- 9 December 2010</a:t>
            </a:r>
          </a:p>
        </p:txBody>
      </p:sp>
      <p:pic>
        <p:nvPicPr>
          <p:cNvPr id="11268" name="Picture 4"/>
          <p:cNvPicPr>
            <a:picLocks noChangeAspect="1" noChangeArrowheads="1"/>
          </p:cNvPicPr>
          <p:nvPr/>
        </p:nvPicPr>
        <p:blipFill>
          <a:blip r:embed="rId4"/>
          <a:srcRect/>
          <a:stretch>
            <a:fillRect/>
          </a:stretch>
        </p:blipFill>
        <p:spPr bwMode="auto">
          <a:xfrm>
            <a:off x="204267" y="6018609"/>
            <a:ext cx="709910" cy="670843"/>
          </a:xfrm>
          <a:prstGeom prst="rect">
            <a:avLst/>
          </a:prstGeom>
          <a:noFill/>
          <a:ln w="9525" cap="flat">
            <a:noFill/>
            <a:miter lim="800000"/>
            <a:headEnd/>
            <a:tailEnd/>
          </a:ln>
        </p:spPr>
      </p:pic>
      <p:pic>
        <p:nvPicPr>
          <p:cNvPr id="11269" name="Picture 5"/>
          <p:cNvPicPr>
            <a:picLocks noChangeAspect="1" noChangeArrowheads="1"/>
          </p:cNvPicPr>
          <p:nvPr/>
        </p:nvPicPr>
        <p:blipFill>
          <a:blip r:embed="rId5"/>
          <a:srcRect/>
          <a:stretch>
            <a:fillRect/>
          </a:stretch>
        </p:blipFill>
        <p:spPr bwMode="auto">
          <a:xfrm>
            <a:off x="8233172" y="6143625"/>
            <a:ext cx="761256" cy="482203"/>
          </a:xfrm>
          <a:prstGeom prst="rect">
            <a:avLst/>
          </a:prstGeom>
          <a:noFill/>
          <a:ln w="9525" cap="flat">
            <a:noFill/>
            <a:miter lim="800000"/>
            <a:headEnd/>
            <a:tailEnd/>
          </a:ln>
        </p:spPr>
      </p:pic>
      <p:pic>
        <p:nvPicPr>
          <p:cNvPr id="11270" name="Picture 6"/>
          <p:cNvPicPr>
            <a:picLocks noChangeAspect="1" noChangeArrowheads="1"/>
          </p:cNvPicPr>
          <p:nvPr/>
        </p:nvPicPr>
        <p:blipFill>
          <a:blip r:embed="rId6"/>
          <a:srcRect/>
          <a:stretch>
            <a:fillRect/>
          </a:stretch>
        </p:blipFill>
        <p:spPr bwMode="auto">
          <a:xfrm>
            <a:off x="7090172" y="6098977"/>
            <a:ext cx="687586" cy="588244"/>
          </a:xfrm>
          <a:prstGeom prst="rect">
            <a:avLst/>
          </a:prstGeom>
          <a:noFill/>
          <a:ln w="9525" cap="flat">
            <a:noFill/>
            <a:miter lim="800000"/>
            <a:headEnd/>
            <a:tailEnd/>
          </a:ln>
        </p:spPr>
      </p:pic>
      <p:sp>
        <p:nvSpPr>
          <p:cNvPr id="11271" name="Rectangle 7"/>
          <p:cNvSpPr>
            <a:spLocks noGrp="1" noChangeArrowheads="1"/>
          </p:cNvSpPr>
          <p:nvPr>
            <p:ph type="title"/>
          </p:nvPr>
        </p:nvSpPr>
        <p:spPr>
          <a:xfrm>
            <a:off x="1062633" y="-176362"/>
            <a:ext cx="7090172" cy="916410"/>
          </a:xfrm>
          <a:ln/>
        </p:spPr>
        <p:txBody>
          <a:bodyPr/>
          <a:lstStyle/>
          <a:p>
            <a:r>
              <a:rPr lang="en-US"/>
              <a:t>Current constraints</a:t>
            </a:r>
          </a:p>
        </p:txBody>
      </p:sp>
      <p:sp>
        <p:nvSpPr>
          <p:cNvPr id="11272" name="Rectangle 8"/>
          <p:cNvSpPr>
            <a:spLocks/>
          </p:cNvSpPr>
          <p:nvPr/>
        </p:nvSpPr>
        <p:spPr bwMode="auto">
          <a:xfrm>
            <a:off x="357187" y="660797"/>
            <a:ext cx="7152680" cy="392906"/>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Clr>
                <a:srgbClr val="000000"/>
              </a:buClr>
              <a:buSzPct val="100000"/>
              <a:buFont typeface="Times New Roman" charset="0"/>
              <a:buChar char="•"/>
            </a:pPr>
            <a:r>
              <a:rPr lang="en-US" dirty="0">
                <a:solidFill>
                  <a:schemeClr val="tx1"/>
                </a:solidFill>
                <a:latin typeface="Arial" charset="0"/>
                <a:ea typeface="Arial" charset="0"/>
                <a:cs typeface="Arial" charset="0"/>
                <a:sym typeface="Arial" charset="0"/>
              </a:rPr>
              <a:t>WMAP 7 (Komatsu et al. 2010, in press in </a:t>
            </a:r>
            <a:r>
              <a:rPr lang="en-US" dirty="0" err="1">
                <a:solidFill>
                  <a:schemeClr val="tx1"/>
                </a:solidFill>
                <a:latin typeface="Arial" charset="0"/>
                <a:ea typeface="Arial" charset="0"/>
                <a:cs typeface="Arial" charset="0"/>
                <a:sym typeface="Arial" charset="0"/>
              </a:rPr>
              <a:t>ApJS</a:t>
            </a:r>
            <a:r>
              <a:rPr lang="en-US" dirty="0">
                <a:solidFill>
                  <a:schemeClr val="tx1"/>
                </a:solidFill>
                <a:latin typeface="Arial" charset="0"/>
                <a:ea typeface="Arial" charset="0"/>
                <a:cs typeface="Arial" charset="0"/>
                <a:sym typeface="Arial" charset="0"/>
              </a:rPr>
              <a:t>)</a:t>
            </a:r>
          </a:p>
        </p:txBody>
      </p:sp>
      <p:pic>
        <p:nvPicPr>
          <p:cNvPr id="11273" name="Picture 9"/>
          <p:cNvPicPr>
            <a:picLocks noChangeAspect="1" noChangeArrowheads="1"/>
          </p:cNvPicPr>
          <p:nvPr/>
        </p:nvPicPr>
        <p:blipFill>
          <a:blip r:embed="rId7"/>
          <a:srcRect/>
          <a:stretch>
            <a:fillRect/>
          </a:stretch>
        </p:blipFill>
        <p:spPr bwMode="auto">
          <a:xfrm>
            <a:off x="1401961" y="1044773"/>
            <a:ext cx="2616398" cy="258961"/>
          </a:xfrm>
          <a:prstGeom prst="rect">
            <a:avLst/>
          </a:prstGeom>
          <a:noFill/>
          <a:ln w="12700" cap="flat">
            <a:noFill/>
            <a:miter lim="800000"/>
            <a:headEnd/>
            <a:tailEnd/>
          </a:ln>
          <a:effectLst>
            <a:outerShdw blurRad="76200" dist="63499" dir="5400000" algn="ctr" rotWithShape="0">
              <a:schemeClr val="bg2">
                <a:alpha val="45000"/>
              </a:schemeClr>
            </a:outerShdw>
          </a:effectLst>
        </p:spPr>
      </p:pic>
      <p:pic>
        <p:nvPicPr>
          <p:cNvPr id="11274" name="Picture 10"/>
          <p:cNvPicPr>
            <a:picLocks noChangeAspect="1" noChangeArrowheads="1"/>
          </p:cNvPicPr>
          <p:nvPr/>
        </p:nvPicPr>
        <p:blipFill>
          <a:blip r:embed="rId8"/>
          <a:srcRect/>
          <a:stretch>
            <a:fillRect/>
          </a:stretch>
        </p:blipFill>
        <p:spPr bwMode="auto">
          <a:xfrm>
            <a:off x="1410891" y="1401961"/>
            <a:ext cx="2616398" cy="258961"/>
          </a:xfrm>
          <a:prstGeom prst="rect">
            <a:avLst/>
          </a:prstGeom>
          <a:noFill/>
          <a:ln w="12700" cap="flat">
            <a:noFill/>
            <a:miter lim="800000"/>
            <a:headEnd/>
            <a:tailEnd/>
          </a:ln>
          <a:effectLst>
            <a:outerShdw blurRad="76200" dist="63499" dir="5400000" algn="ctr" rotWithShape="0">
              <a:schemeClr val="bg2">
                <a:alpha val="45000"/>
              </a:schemeClr>
            </a:outerShdw>
          </a:effectLst>
        </p:spPr>
      </p:pic>
      <p:pic>
        <p:nvPicPr>
          <p:cNvPr id="11275" name="Picture 11"/>
          <p:cNvPicPr>
            <a:picLocks noChangeAspect="1" noChangeArrowheads="1"/>
          </p:cNvPicPr>
          <p:nvPr/>
        </p:nvPicPr>
        <p:blipFill>
          <a:blip r:embed="rId9"/>
          <a:srcRect/>
          <a:stretch>
            <a:fillRect/>
          </a:stretch>
        </p:blipFill>
        <p:spPr bwMode="auto">
          <a:xfrm>
            <a:off x="4813102" y="1071562"/>
            <a:ext cx="1768078" cy="258961"/>
          </a:xfrm>
          <a:prstGeom prst="rect">
            <a:avLst/>
          </a:prstGeom>
          <a:noFill/>
          <a:ln w="12700" cap="flat">
            <a:noFill/>
            <a:miter lim="800000"/>
            <a:headEnd/>
            <a:tailEnd/>
          </a:ln>
          <a:effectLst>
            <a:outerShdw blurRad="76200" dist="63499" dir="5400000" algn="ctr" rotWithShape="0">
              <a:schemeClr val="bg2">
                <a:alpha val="45000"/>
              </a:schemeClr>
            </a:outerShdw>
          </a:effectLst>
        </p:spPr>
      </p:pic>
      <p:pic>
        <p:nvPicPr>
          <p:cNvPr id="11276" name="Picture 12"/>
          <p:cNvPicPr>
            <a:picLocks noChangeAspect="1" noChangeArrowheads="1"/>
          </p:cNvPicPr>
          <p:nvPr/>
        </p:nvPicPr>
        <p:blipFill>
          <a:blip r:embed="rId10"/>
          <a:srcRect/>
          <a:stretch>
            <a:fillRect/>
          </a:stretch>
        </p:blipFill>
        <p:spPr bwMode="auto">
          <a:xfrm>
            <a:off x="4973836" y="1428750"/>
            <a:ext cx="1446609" cy="285750"/>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11277" name="Rectangle 13"/>
          <p:cNvSpPr>
            <a:spLocks/>
          </p:cNvSpPr>
          <p:nvPr/>
        </p:nvSpPr>
        <p:spPr bwMode="auto">
          <a:xfrm>
            <a:off x="357187" y="1910953"/>
            <a:ext cx="7152680" cy="392906"/>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lnSpc>
                <a:spcPct val="80000"/>
              </a:lnSpc>
              <a:buClr>
                <a:srgbClr val="000000"/>
              </a:buClr>
              <a:buSzPct val="100000"/>
              <a:buFont typeface="Times New Roman" charset="0"/>
              <a:buChar char="•"/>
            </a:pPr>
            <a:r>
              <a:rPr lang="en-US" dirty="0">
                <a:solidFill>
                  <a:schemeClr val="tx1"/>
                </a:solidFill>
                <a:latin typeface="Arial" charset="0"/>
                <a:ea typeface="Arial" charset="0"/>
                <a:cs typeface="Arial" charset="0"/>
                <a:sym typeface="Arial" charset="0"/>
              </a:rPr>
              <a:t>QUAD (Wu et al. 2010, PRL)</a:t>
            </a:r>
          </a:p>
        </p:txBody>
      </p:sp>
      <p:pic>
        <p:nvPicPr>
          <p:cNvPr id="11278" name="Picture 14"/>
          <p:cNvPicPr>
            <a:picLocks noChangeAspect="1" noChangeArrowheads="1"/>
          </p:cNvPicPr>
          <p:nvPr/>
        </p:nvPicPr>
        <p:blipFill>
          <a:blip r:embed="rId11"/>
          <a:srcRect/>
          <a:stretch>
            <a:fillRect/>
          </a:stretch>
        </p:blipFill>
        <p:spPr bwMode="auto">
          <a:xfrm>
            <a:off x="5116711" y="2428875"/>
            <a:ext cx="2089547" cy="258961"/>
          </a:xfrm>
          <a:prstGeom prst="rect">
            <a:avLst/>
          </a:prstGeom>
          <a:noFill/>
          <a:ln w="12700" cap="flat">
            <a:noFill/>
            <a:miter lim="800000"/>
            <a:headEnd/>
            <a:tailEnd/>
          </a:ln>
          <a:effectLst>
            <a:outerShdw blurRad="76200" dist="63499" dir="5400000" algn="ctr" rotWithShape="0">
              <a:schemeClr val="bg2">
                <a:alpha val="45000"/>
              </a:schemeClr>
            </a:outerShdw>
          </a:effectLst>
        </p:spPr>
      </p:pic>
      <p:pic>
        <p:nvPicPr>
          <p:cNvPr id="11279" name="Picture 15"/>
          <p:cNvPicPr>
            <a:picLocks noChangeAspect="1" noChangeArrowheads="1"/>
          </p:cNvPicPr>
          <p:nvPr/>
        </p:nvPicPr>
        <p:blipFill>
          <a:blip r:embed="rId12"/>
          <a:srcRect/>
          <a:stretch>
            <a:fillRect/>
          </a:stretch>
        </p:blipFill>
        <p:spPr bwMode="auto">
          <a:xfrm>
            <a:off x="1160859" y="2419945"/>
            <a:ext cx="3634383" cy="258961"/>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11280" name="Rectangle 16"/>
          <p:cNvSpPr>
            <a:spLocks/>
          </p:cNvSpPr>
          <p:nvPr/>
        </p:nvSpPr>
        <p:spPr bwMode="auto">
          <a:xfrm>
            <a:off x="1026914" y="2688953"/>
            <a:ext cx="7090172" cy="917525"/>
          </a:xfrm>
          <a:prstGeom prst="rect">
            <a:avLst/>
          </a:prstGeom>
          <a:noFill/>
          <a:ln w="9525" cap="flat">
            <a:noFill/>
            <a:miter lim="800000"/>
            <a:headEnd type="none" w="med" len="med"/>
            <a:tailEnd type="none" w="med" len="med"/>
          </a:ln>
        </p:spPr>
        <p:txBody>
          <a:bodyPr lIns="0" tIns="0" rIns="0" bIns="0" anchor="ctr">
            <a:prstTxWarp prst="textNoShape">
              <a:avLst/>
            </a:prstTxWarp>
          </a:bodyPr>
          <a:lstStyle/>
          <a:p>
            <a:r>
              <a:rPr lang="en-US" sz="3500" b="1" dirty="0">
                <a:solidFill>
                  <a:schemeClr val="tx1"/>
                </a:solidFill>
                <a:latin typeface="Arial" charset="0"/>
                <a:ea typeface="Arial" charset="0"/>
                <a:cs typeface="Arial" charset="0"/>
                <a:sym typeface="Arial" charset="0"/>
              </a:rPr>
              <a:t>Planck and </a:t>
            </a:r>
            <a:r>
              <a:rPr lang="en-US" sz="3500" b="1" dirty="0" err="1">
                <a:solidFill>
                  <a:schemeClr val="tx1"/>
                </a:solidFill>
                <a:latin typeface="Arial" charset="0"/>
                <a:ea typeface="Arial" charset="0"/>
                <a:cs typeface="Arial" charset="0"/>
                <a:sym typeface="Arial" charset="0"/>
              </a:rPr>
              <a:t>CMBPol</a:t>
            </a:r>
            <a:r>
              <a:rPr lang="en-US" sz="3500" b="1" dirty="0">
                <a:solidFill>
                  <a:schemeClr val="tx1"/>
                </a:solidFill>
                <a:latin typeface="Arial" charset="0"/>
                <a:ea typeface="Arial" charset="0"/>
                <a:cs typeface="Arial" charset="0"/>
                <a:sym typeface="Arial" charset="0"/>
              </a:rPr>
              <a:t> forecast</a:t>
            </a:r>
          </a:p>
        </p:txBody>
      </p:sp>
      <p:pic>
        <p:nvPicPr>
          <p:cNvPr id="11281" name="Picture 17"/>
          <p:cNvPicPr>
            <a:picLocks noChangeAspect="1" noChangeArrowheads="1"/>
          </p:cNvPicPr>
          <p:nvPr/>
        </p:nvPicPr>
        <p:blipFill>
          <a:blip r:embed="rId13"/>
          <a:srcRect/>
          <a:stretch>
            <a:fillRect/>
          </a:stretch>
        </p:blipFill>
        <p:spPr bwMode="auto">
          <a:xfrm>
            <a:off x="964406" y="3491508"/>
            <a:ext cx="3500438" cy="2403203"/>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11282" name="Rectangle 18"/>
          <p:cNvSpPr>
            <a:spLocks/>
          </p:cNvSpPr>
          <p:nvPr/>
        </p:nvSpPr>
        <p:spPr bwMode="auto">
          <a:xfrm>
            <a:off x="4616041" y="3589735"/>
            <a:ext cx="3359894" cy="30777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None/>
            </a:pPr>
            <a:r>
              <a:rPr lang="en-US" dirty="0">
                <a:solidFill>
                  <a:schemeClr val="tx1"/>
                </a:solidFill>
                <a:latin typeface="Arial" charset="0"/>
                <a:ea typeface="Arial" charset="0"/>
                <a:cs typeface="Arial" charset="0"/>
                <a:sym typeface="Arial" charset="0"/>
              </a:rPr>
              <a:t>Xia et al. (2009), IJMPD</a:t>
            </a:r>
          </a:p>
        </p:txBody>
      </p:sp>
      <p:pic>
        <p:nvPicPr>
          <p:cNvPr id="11283" name="Picture 19"/>
          <p:cNvPicPr>
            <a:picLocks noChangeAspect="1" noChangeArrowheads="1"/>
          </p:cNvPicPr>
          <p:nvPr/>
        </p:nvPicPr>
        <p:blipFill>
          <a:blip r:embed="rId14"/>
          <a:srcRect/>
          <a:stretch>
            <a:fillRect/>
          </a:stretch>
        </p:blipFill>
        <p:spPr bwMode="auto">
          <a:xfrm>
            <a:off x="4964906" y="4286250"/>
            <a:ext cx="1464469" cy="258961"/>
          </a:xfrm>
          <a:prstGeom prst="rect">
            <a:avLst/>
          </a:prstGeom>
          <a:noFill/>
          <a:ln w="12700" cap="flat">
            <a:noFill/>
            <a:miter lim="800000"/>
            <a:headEnd/>
            <a:tailEnd/>
          </a:ln>
          <a:effectLst>
            <a:outerShdw blurRad="76200" dist="63499" dir="5400000" algn="ctr" rotWithShape="0">
              <a:schemeClr val="bg2">
                <a:alpha val="45000"/>
              </a:schemeClr>
            </a:outerShdw>
          </a:effectLst>
        </p:spPr>
      </p:pic>
      <p:pic>
        <p:nvPicPr>
          <p:cNvPr id="11284" name="Picture 20"/>
          <p:cNvPicPr>
            <a:picLocks noChangeAspect="1" noChangeArrowheads="1"/>
          </p:cNvPicPr>
          <p:nvPr/>
        </p:nvPicPr>
        <p:blipFill>
          <a:blip r:embed="rId15"/>
          <a:srcRect/>
          <a:stretch>
            <a:fillRect/>
          </a:stretch>
        </p:blipFill>
        <p:spPr bwMode="auto">
          <a:xfrm>
            <a:off x="4982766" y="4947047"/>
            <a:ext cx="2366367" cy="303609"/>
          </a:xfrm>
          <a:prstGeom prst="rect">
            <a:avLst/>
          </a:prstGeom>
          <a:noFill/>
          <a:ln w="12700" cap="flat">
            <a:noFill/>
            <a:miter lim="800000"/>
            <a:headEnd/>
            <a:tailEnd/>
          </a:ln>
          <a:effectLst>
            <a:outerShdw blurRad="76200" dist="63499" dir="5400000" algn="ctr" rotWithShape="0">
              <a:schemeClr val="bg2">
                <a:alpha val="45000"/>
              </a:schemeClr>
            </a:outerShdw>
          </a:effectLst>
        </p:spPr>
      </p:pic>
      <p:sp>
        <p:nvSpPr>
          <p:cNvPr id="11285" name="Rectangle 21"/>
          <p:cNvSpPr>
            <a:spLocks/>
          </p:cNvSpPr>
          <p:nvPr/>
        </p:nvSpPr>
        <p:spPr bwMode="auto">
          <a:xfrm>
            <a:off x="7681984" y="4223742"/>
            <a:ext cx="923781" cy="30777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None/>
            </a:pPr>
            <a:r>
              <a:rPr lang="en-US" dirty="0">
                <a:solidFill>
                  <a:schemeClr val="tx1"/>
                </a:solidFill>
                <a:latin typeface="Arial" charset="0"/>
                <a:ea typeface="Arial" charset="0"/>
                <a:cs typeface="Arial" charset="0"/>
                <a:sym typeface="Arial" charset="0"/>
              </a:rPr>
              <a:t>Planck</a:t>
            </a:r>
          </a:p>
        </p:txBody>
      </p:sp>
      <p:sp>
        <p:nvSpPr>
          <p:cNvPr id="11286" name="Rectangle 22"/>
          <p:cNvSpPr>
            <a:spLocks/>
          </p:cNvSpPr>
          <p:nvPr/>
        </p:nvSpPr>
        <p:spPr bwMode="auto">
          <a:xfrm>
            <a:off x="7713439" y="4902399"/>
            <a:ext cx="1128764" cy="307777"/>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nSpc>
                <a:spcPct val="80000"/>
              </a:lnSpc>
              <a:buNone/>
            </a:pPr>
            <a:r>
              <a:rPr lang="en-US" dirty="0" err="1">
                <a:solidFill>
                  <a:schemeClr val="tx1"/>
                </a:solidFill>
                <a:latin typeface="Arial" charset="0"/>
                <a:ea typeface="Arial" charset="0"/>
                <a:cs typeface="Arial" charset="0"/>
                <a:sym typeface="Arial" charset="0"/>
              </a:rPr>
              <a:t>CMBPol</a:t>
            </a:r>
            <a:endParaRPr lang="en-US" dirty="0">
              <a:solidFill>
                <a:schemeClr val="tx1"/>
              </a:solidFill>
              <a:latin typeface="Arial" charset="0"/>
              <a:ea typeface="Arial" charset="0"/>
              <a:cs typeface="Arial"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Planck_FIRST_LIGHT_SURVEY_hi"/>
          <p:cNvPicPr>
            <a:picLocks noChangeAspect="1" noChangeArrowheads="1"/>
          </p:cNvPicPr>
          <p:nvPr/>
        </p:nvPicPr>
        <p:blipFill>
          <a:blip r:embed="rId2"/>
          <a:srcRect/>
          <a:stretch>
            <a:fillRect/>
          </a:stretch>
        </p:blipFill>
        <p:spPr bwMode="auto">
          <a:xfrm>
            <a:off x="0" y="914400"/>
            <a:ext cx="9056688" cy="4772025"/>
          </a:xfrm>
          <a:prstGeom prst="rect">
            <a:avLst/>
          </a:prstGeom>
          <a:noFill/>
          <a:ln w="9525">
            <a:noFill/>
            <a:miter lim="800000"/>
            <a:headEnd/>
            <a:tailEnd/>
          </a:ln>
        </p:spPr>
      </p:pic>
      <p:sp>
        <p:nvSpPr>
          <p:cNvPr id="57347" name="Text Box 6"/>
          <p:cNvSpPr txBox="1">
            <a:spLocks noChangeArrowheads="1"/>
          </p:cNvSpPr>
          <p:nvPr/>
        </p:nvSpPr>
        <p:spPr bwMode="auto">
          <a:xfrm>
            <a:off x="304800" y="381000"/>
            <a:ext cx="8102600" cy="384175"/>
          </a:xfrm>
          <a:prstGeom prst="rect">
            <a:avLst/>
          </a:prstGeom>
          <a:noFill/>
          <a:ln w="9525">
            <a:noFill/>
            <a:miter lim="800000"/>
            <a:headEnd/>
            <a:tailEnd/>
          </a:ln>
        </p:spPr>
        <p:txBody>
          <a:bodyPr wrap="none">
            <a:prstTxWarp prst="textNoShape">
              <a:avLst/>
            </a:prstTxWarp>
            <a:spAutoFit/>
          </a:bodyPr>
          <a:lstStyle/>
          <a:p>
            <a:pPr defTabSz="449263">
              <a:buFont typeface="Times New Roman" pitchFamily="-108" charset="0"/>
              <a:buNone/>
            </a:pPr>
            <a:r>
              <a:rPr lang="en-US"/>
              <a:t>~ 7.5 % of the sky observed during the First Light Survey!  </a:t>
            </a:r>
          </a:p>
        </p:txBody>
      </p:sp>
      <p:sp>
        <p:nvSpPr>
          <p:cNvPr id="57348" name="Text Box 7"/>
          <p:cNvSpPr txBox="1">
            <a:spLocks noChangeArrowheads="1"/>
          </p:cNvSpPr>
          <p:nvPr/>
        </p:nvSpPr>
        <p:spPr bwMode="auto">
          <a:xfrm>
            <a:off x="6470650" y="5656263"/>
            <a:ext cx="781050" cy="201612"/>
          </a:xfrm>
          <a:prstGeom prst="rect">
            <a:avLst/>
          </a:prstGeom>
          <a:noFill/>
          <a:ln w="9525">
            <a:noFill/>
            <a:miter lim="800000"/>
            <a:headEnd/>
            <a:tailEnd/>
          </a:ln>
        </p:spPr>
        <p:txBody>
          <a:bodyPr wrap="none">
            <a:prstTxWarp prst="textNoShape">
              <a:avLst/>
            </a:prstTxWarp>
            <a:spAutoFit/>
          </a:bodyPr>
          <a:lstStyle/>
          <a:p>
            <a:pPr defTabSz="449263">
              <a:buFont typeface="Times New Roman" pitchFamily="-108" charset="0"/>
              <a:buNone/>
            </a:pPr>
            <a:r>
              <a:rPr lang="en-US" sz="900"/>
              <a:t>Credit: ESA</a:t>
            </a:r>
          </a:p>
        </p:txBody>
      </p:sp>
      <p:sp>
        <p:nvSpPr>
          <p:cNvPr id="109576" name="Rectangle 8"/>
          <p:cNvSpPr>
            <a:spLocks noChangeArrowheads="1"/>
          </p:cNvSpPr>
          <p:nvPr/>
        </p:nvSpPr>
        <p:spPr bwMode="auto">
          <a:xfrm>
            <a:off x="5638800" y="3200400"/>
            <a:ext cx="304800" cy="304800"/>
          </a:xfrm>
          <a:prstGeom prst="rect">
            <a:avLst/>
          </a:prstGeom>
          <a:solidFill>
            <a:schemeClr val="accent1">
              <a:alpha val="27058"/>
            </a:schemeClr>
          </a:solidFill>
          <a:ln w="222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9576"/>
                                        </p:tgtEl>
                                        <p:attrNameLst>
                                          <p:attrName>style.visibility</p:attrName>
                                        </p:attrNameLst>
                                      </p:cBhvr>
                                      <p:to>
                                        <p:strVal val="visible"/>
                                      </p:to>
                                    </p:set>
                                    <p:anim calcmode="lin" valueType="num">
                                      <p:cBhvr additive="base">
                                        <p:cTn id="7" dur="500" fill="hold"/>
                                        <p:tgtEl>
                                          <p:spTgt spid="109576"/>
                                        </p:tgtEl>
                                        <p:attrNameLst>
                                          <p:attrName>ppt_x</p:attrName>
                                        </p:attrNameLst>
                                      </p:cBhvr>
                                      <p:tavLst>
                                        <p:tav tm="0">
                                          <p:val>
                                            <p:strVal val="#ppt_x"/>
                                          </p:val>
                                        </p:tav>
                                        <p:tav tm="100000">
                                          <p:val>
                                            <p:strVal val="#ppt_x"/>
                                          </p:val>
                                        </p:tav>
                                      </p:tavLst>
                                    </p:anim>
                                    <p:anim calcmode="lin" valueType="num">
                                      <p:cBhvr additive="base">
                                        <p:cTn id="8" dur="500" fill="hold"/>
                                        <p:tgtEl>
                                          <p:spTgt spid="1095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Planck_FirstLight_Compos01_9images_410"/>
          <p:cNvPicPr>
            <a:picLocks noChangeAspect="1" noChangeArrowheads="1"/>
          </p:cNvPicPr>
          <p:nvPr/>
        </p:nvPicPr>
        <p:blipFill>
          <a:blip r:embed="rId2"/>
          <a:srcRect/>
          <a:stretch>
            <a:fillRect/>
          </a:stretch>
        </p:blipFill>
        <p:spPr bwMode="auto">
          <a:xfrm>
            <a:off x="1828800" y="228600"/>
            <a:ext cx="5207000" cy="5549900"/>
          </a:xfrm>
          <a:prstGeom prst="rect">
            <a:avLst/>
          </a:prstGeom>
          <a:noFill/>
          <a:ln w="9525">
            <a:noFill/>
            <a:miter lim="800000"/>
            <a:headEnd/>
            <a:tailEnd/>
          </a:ln>
        </p:spPr>
      </p:pic>
      <p:sp>
        <p:nvSpPr>
          <p:cNvPr id="58371" name="Text Box 5"/>
          <p:cNvSpPr txBox="1">
            <a:spLocks noChangeArrowheads="1"/>
          </p:cNvSpPr>
          <p:nvPr/>
        </p:nvSpPr>
        <p:spPr bwMode="auto">
          <a:xfrm>
            <a:off x="7162800" y="5715000"/>
            <a:ext cx="781050" cy="201613"/>
          </a:xfrm>
          <a:prstGeom prst="rect">
            <a:avLst/>
          </a:prstGeom>
          <a:noFill/>
          <a:ln w="9525">
            <a:noFill/>
            <a:miter lim="800000"/>
            <a:headEnd/>
            <a:tailEnd/>
          </a:ln>
        </p:spPr>
        <p:txBody>
          <a:bodyPr wrap="none">
            <a:prstTxWarp prst="textNoShape">
              <a:avLst/>
            </a:prstTxWarp>
            <a:spAutoFit/>
          </a:bodyPr>
          <a:lstStyle/>
          <a:p>
            <a:pPr defTabSz="449263">
              <a:buFont typeface="Times New Roman" pitchFamily="-108" charset="0"/>
              <a:buNone/>
            </a:pPr>
            <a:r>
              <a:rPr lang="en-US" sz="900"/>
              <a:t>Credit: ESA</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Planck_FIRST_LIGHT_SURVEY_hi"/>
          <p:cNvPicPr>
            <a:picLocks noChangeAspect="1" noChangeArrowheads="1"/>
          </p:cNvPicPr>
          <p:nvPr/>
        </p:nvPicPr>
        <p:blipFill>
          <a:blip r:embed="rId2"/>
          <a:srcRect/>
          <a:stretch>
            <a:fillRect/>
          </a:stretch>
        </p:blipFill>
        <p:spPr bwMode="auto">
          <a:xfrm>
            <a:off x="0" y="914400"/>
            <a:ext cx="9056688" cy="4772025"/>
          </a:xfrm>
          <a:prstGeom prst="rect">
            <a:avLst/>
          </a:prstGeom>
          <a:noFill/>
          <a:ln w="9525">
            <a:noFill/>
            <a:miter lim="800000"/>
            <a:headEnd/>
            <a:tailEnd/>
          </a:ln>
        </p:spPr>
      </p:pic>
      <p:sp>
        <p:nvSpPr>
          <p:cNvPr id="59395" name="Text Box 3"/>
          <p:cNvSpPr txBox="1">
            <a:spLocks noChangeArrowheads="1"/>
          </p:cNvSpPr>
          <p:nvPr/>
        </p:nvSpPr>
        <p:spPr bwMode="auto">
          <a:xfrm>
            <a:off x="304800" y="381000"/>
            <a:ext cx="8102600" cy="384175"/>
          </a:xfrm>
          <a:prstGeom prst="rect">
            <a:avLst/>
          </a:prstGeom>
          <a:noFill/>
          <a:ln w="9525">
            <a:noFill/>
            <a:miter lim="800000"/>
            <a:headEnd/>
            <a:tailEnd/>
          </a:ln>
        </p:spPr>
        <p:txBody>
          <a:bodyPr wrap="none">
            <a:prstTxWarp prst="textNoShape">
              <a:avLst/>
            </a:prstTxWarp>
            <a:spAutoFit/>
          </a:bodyPr>
          <a:lstStyle/>
          <a:p>
            <a:pPr defTabSz="449263">
              <a:buFont typeface="Times New Roman" pitchFamily="-108" charset="0"/>
              <a:buNone/>
            </a:pPr>
            <a:r>
              <a:rPr lang="en-US"/>
              <a:t>~ 7.5 % of the sky observed during the First Light Survey!  </a:t>
            </a:r>
          </a:p>
        </p:txBody>
      </p:sp>
      <p:sp>
        <p:nvSpPr>
          <p:cNvPr id="59396" name="Text Box 4"/>
          <p:cNvSpPr txBox="1">
            <a:spLocks noChangeArrowheads="1"/>
          </p:cNvSpPr>
          <p:nvPr/>
        </p:nvSpPr>
        <p:spPr bwMode="auto">
          <a:xfrm>
            <a:off x="6470650" y="5656263"/>
            <a:ext cx="781050" cy="201612"/>
          </a:xfrm>
          <a:prstGeom prst="rect">
            <a:avLst/>
          </a:prstGeom>
          <a:noFill/>
          <a:ln w="9525">
            <a:noFill/>
            <a:miter lim="800000"/>
            <a:headEnd/>
            <a:tailEnd/>
          </a:ln>
        </p:spPr>
        <p:txBody>
          <a:bodyPr wrap="none">
            <a:prstTxWarp prst="textNoShape">
              <a:avLst/>
            </a:prstTxWarp>
            <a:spAutoFit/>
          </a:bodyPr>
          <a:lstStyle/>
          <a:p>
            <a:pPr defTabSz="449263">
              <a:buFont typeface="Times New Roman" pitchFamily="-108" charset="0"/>
              <a:buNone/>
            </a:pPr>
            <a:r>
              <a:rPr lang="en-US" sz="900"/>
              <a:t>Credit: ESA</a:t>
            </a:r>
          </a:p>
        </p:txBody>
      </p:sp>
      <p:sp>
        <p:nvSpPr>
          <p:cNvPr id="188421" name="Rectangle 5"/>
          <p:cNvSpPr>
            <a:spLocks noChangeArrowheads="1"/>
          </p:cNvSpPr>
          <p:nvPr/>
        </p:nvSpPr>
        <p:spPr bwMode="auto">
          <a:xfrm>
            <a:off x="4572000" y="2209800"/>
            <a:ext cx="304800" cy="304800"/>
          </a:xfrm>
          <a:prstGeom prst="rect">
            <a:avLst/>
          </a:prstGeom>
          <a:solidFill>
            <a:schemeClr val="accent1">
              <a:alpha val="27058"/>
            </a:schemeClr>
          </a:solidFill>
          <a:ln w="22225">
            <a:solidFill>
              <a:schemeClr val="tx1"/>
            </a:solidFill>
            <a:miter lim="800000"/>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8421"/>
                                        </p:tgtEl>
                                        <p:attrNameLst>
                                          <p:attrName>style.visibility</p:attrName>
                                        </p:attrNameLst>
                                      </p:cBhvr>
                                      <p:to>
                                        <p:strVal val="visible"/>
                                      </p:to>
                                    </p:set>
                                    <p:anim calcmode="lin" valueType="num">
                                      <p:cBhvr additive="base">
                                        <p:cTn id="7" dur="500" fill="hold"/>
                                        <p:tgtEl>
                                          <p:spTgt spid="188421"/>
                                        </p:tgtEl>
                                        <p:attrNameLst>
                                          <p:attrName>ppt_x</p:attrName>
                                        </p:attrNameLst>
                                      </p:cBhvr>
                                      <p:tavLst>
                                        <p:tav tm="0">
                                          <p:val>
                                            <p:strVal val="#ppt_x"/>
                                          </p:val>
                                        </p:tav>
                                        <p:tav tm="100000">
                                          <p:val>
                                            <p:strVal val="#ppt_x"/>
                                          </p:val>
                                        </p:tav>
                                      </p:tavLst>
                                    </p:anim>
                                    <p:anim calcmode="lin" valueType="num">
                                      <p:cBhvr additive="base">
                                        <p:cTn id="8" dur="500" fill="hold"/>
                                        <p:tgtEl>
                                          <p:spTgt spid="1884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Planck_FirstLight_Compos02_image01"/>
          <p:cNvPicPr>
            <a:picLocks noChangeAspect="1" noChangeArrowheads="1"/>
          </p:cNvPicPr>
          <p:nvPr/>
        </p:nvPicPr>
        <p:blipFill>
          <a:blip r:embed="rId2"/>
          <a:srcRect/>
          <a:stretch>
            <a:fillRect/>
          </a:stretch>
        </p:blipFill>
        <p:spPr bwMode="auto">
          <a:xfrm>
            <a:off x="685800" y="1524000"/>
            <a:ext cx="3578225" cy="3578225"/>
          </a:xfrm>
          <a:prstGeom prst="rect">
            <a:avLst/>
          </a:prstGeom>
          <a:noFill/>
          <a:ln w="9525">
            <a:noFill/>
            <a:miter lim="800000"/>
            <a:headEnd/>
            <a:tailEnd/>
          </a:ln>
        </p:spPr>
      </p:pic>
      <p:pic>
        <p:nvPicPr>
          <p:cNvPr id="60419" name="Picture 7" descr="Planck_FirstLight_Compos02_image02_hi"/>
          <p:cNvPicPr>
            <a:picLocks noChangeAspect="1" noChangeArrowheads="1"/>
          </p:cNvPicPr>
          <p:nvPr/>
        </p:nvPicPr>
        <p:blipFill>
          <a:blip r:embed="rId3"/>
          <a:srcRect/>
          <a:stretch>
            <a:fillRect/>
          </a:stretch>
        </p:blipFill>
        <p:spPr bwMode="auto">
          <a:xfrm>
            <a:off x="4572000" y="1524000"/>
            <a:ext cx="3575050" cy="3581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re 1"/>
          <p:cNvSpPr>
            <a:spLocks noGrp="1"/>
          </p:cNvSpPr>
          <p:nvPr>
            <p:ph type="title"/>
          </p:nvPr>
        </p:nvSpPr>
        <p:spPr>
          <a:xfrm>
            <a:off x="457200" y="44450"/>
            <a:ext cx="8229600" cy="793750"/>
          </a:xfrm>
        </p:spPr>
        <p:txBody>
          <a:bodyPr/>
          <a:lstStyle/>
          <a:p>
            <a:r>
              <a:rPr lang="en-GB" sz="2800" smtClean="0">
                <a:ea typeface="ＭＳ Ｐゴシック" pitchFamily="-108" charset="-128"/>
                <a:cs typeface="ＭＳ Ｐゴシック" pitchFamily="-108" charset="-128"/>
              </a:rPr>
              <a:t>Cold dust in our Galaxy observed by </a:t>
            </a:r>
            <a:br>
              <a:rPr lang="en-GB" sz="2800" smtClean="0">
                <a:ea typeface="ＭＳ Ｐゴシック" pitchFamily="-108" charset="-128"/>
                <a:cs typeface="ＭＳ Ｐゴシック" pitchFamily="-108" charset="-128"/>
              </a:rPr>
            </a:br>
            <a:r>
              <a:rPr lang="en-GB" sz="2800" smtClean="0">
                <a:ea typeface="ＭＳ Ｐゴシック" pitchFamily="-108" charset="-128"/>
                <a:cs typeface="ＭＳ Ｐゴシック" pitchFamily="-108" charset="-128"/>
              </a:rPr>
              <a:t>Planck and Herschel  </a:t>
            </a:r>
          </a:p>
        </p:txBody>
      </p:sp>
      <p:sp>
        <p:nvSpPr>
          <p:cNvPr id="61443" name="Espace réservé du contenu 2"/>
          <p:cNvSpPr>
            <a:spLocks noGrp="1"/>
          </p:cNvSpPr>
          <p:nvPr>
            <p:ph idx="1"/>
          </p:nvPr>
        </p:nvSpPr>
        <p:spPr/>
        <p:txBody>
          <a:bodyPr/>
          <a:lstStyle/>
          <a:p>
            <a:endParaRPr lang="it-IT">
              <a:ea typeface="ＭＳ Ｐゴシック" pitchFamily="-108" charset="-128"/>
              <a:cs typeface="ＭＳ Ｐゴシック" pitchFamily="-108" charset="-128"/>
            </a:endParaRPr>
          </a:p>
        </p:txBody>
      </p:sp>
      <p:sp>
        <p:nvSpPr>
          <p:cNvPr id="61444" name="Espace réservé du pied de page 4"/>
          <p:cNvSpPr>
            <a:spLocks noGrp="1"/>
          </p:cNvSpPr>
          <p:nvPr>
            <p:ph type="ftr" sz="quarter" idx="4294967295"/>
          </p:nvPr>
        </p:nvSpPr>
        <p:spPr bwMode="auto">
          <a:xfrm>
            <a:off x="3548063" y="6453188"/>
            <a:ext cx="2895600" cy="476250"/>
          </a:xfrm>
          <a:prstGeom prst="rect">
            <a:avLst/>
          </a:prstGeom>
          <a:noFill/>
          <a:ln>
            <a:miter lim="800000"/>
            <a:headEnd/>
            <a:tailEnd/>
          </a:ln>
        </p:spPr>
        <p:txBody>
          <a:bodyPr>
            <a:prstTxWarp prst="textNoShape">
              <a:avLst/>
            </a:prstTxWarp>
          </a:bodyPr>
          <a:lstStyle/>
          <a:p>
            <a:r>
              <a:rPr lang="en-US"/>
              <a:t>J.L. Puget</a:t>
            </a:r>
          </a:p>
        </p:txBody>
      </p:sp>
      <p:pic>
        <p:nvPicPr>
          <p:cNvPr id="61445" name="Image 5"/>
          <p:cNvPicPr>
            <a:picLocks noChangeAspect="1"/>
          </p:cNvPicPr>
          <p:nvPr/>
        </p:nvPicPr>
        <p:blipFill>
          <a:blip r:embed="rId2"/>
          <a:srcRect/>
          <a:stretch>
            <a:fillRect/>
          </a:stretch>
        </p:blipFill>
        <p:spPr bwMode="auto">
          <a:xfrm>
            <a:off x="2133600" y="936625"/>
            <a:ext cx="7010400" cy="5921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data 3"/>
          <p:cNvSpPr>
            <a:spLocks noGrp="1"/>
          </p:cNvSpPr>
          <p:nvPr>
            <p:ph type="dt" sz="quarter" idx="4294967295"/>
          </p:nvPr>
        </p:nvSpPr>
        <p:spPr bwMode="auto">
          <a:xfrm>
            <a:off x="0" y="6381750"/>
            <a:ext cx="3025775" cy="476250"/>
          </a:xfrm>
          <a:prstGeom prst="rect">
            <a:avLst/>
          </a:prstGeom>
          <a:noFill/>
          <a:ln>
            <a:miter lim="800000"/>
            <a:headEnd/>
            <a:tailEnd/>
          </a:ln>
        </p:spPr>
        <p:txBody>
          <a:bodyPr>
            <a:prstTxWarp prst="textNoShape">
              <a:avLst/>
            </a:prstTxWarp>
          </a:bodyPr>
          <a:lstStyle/>
          <a:p>
            <a:r>
              <a:rPr lang="fr-FR">
                <a:solidFill>
                  <a:srgbClr val="FFFFFF"/>
                </a:solidFill>
              </a:rPr>
              <a:t>Padova 27 April 2010</a:t>
            </a:r>
            <a:endParaRPr lang="en-US">
              <a:solidFill>
                <a:srgbClr val="FFFFFF"/>
              </a:solidFill>
            </a:endParaRPr>
          </a:p>
        </p:txBody>
      </p:sp>
      <p:sp>
        <p:nvSpPr>
          <p:cNvPr id="62467" name="Segnaposto piè di pagina 4"/>
          <p:cNvSpPr>
            <a:spLocks noGrp="1"/>
          </p:cNvSpPr>
          <p:nvPr>
            <p:ph type="ftr" sz="quarter" idx="4294967295"/>
          </p:nvPr>
        </p:nvSpPr>
        <p:spPr bwMode="auto">
          <a:xfrm>
            <a:off x="6248400" y="6453188"/>
            <a:ext cx="2895600" cy="476250"/>
          </a:xfrm>
          <a:prstGeom prst="rect">
            <a:avLst/>
          </a:prstGeom>
          <a:noFill/>
          <a:ln>
            <a:miter lim="800000"/>
            <a:headEnd/>
            <a:tailEnd/>
          </a:ln>
        </p:spPr>
        <p:txBody>
          <a:bodyPr>
            <a:prstTxWarp prst="textNoShape">
              <a:avLst/>
            </a:prstTxWarp>
          </a:bodyPr>
          <a:lstStyle/>
          <a:p>
            <a:r>
              <a:rPr lang="en-US">
                <a:solidFill>
                  <a:srgbClr val="FFFFFF"/>
                </a:solidFill>
              </a:rPr>
              <a:t>J.L. Puget</a:t>
            </a:r>
          </a:p>
        </p:txBody>
      </p:sp>
      <p:pic>
        <p:nvPicPr>
          <p:cNvPr id="62468" name="Picture 2" descr="\\.psf\Home\Desktop\Desktop\divulgazione\Press Releases Planck\Planck_26April2010_Draft\Final Figures - ISM2\Perseus_30-353-857.jpg"/>
          <p:cNvPicPr>
            <a:picLocks noChangeAspect="1" noChangeArrowheads="1"/>
          </p:cNvPicPr>
          <p:nvPr/>
        </p:nvPicPr>
        <p:blipFill>
          <a:blip r:embed="rId2"/>
          <a:srcRect/>
          <a:stretch>
            <a:fillRect/>
          </a:stretch>
        </p:blipFill>
        <p:spPr bwMode="auto">
          <a:xfrm>
            <a:off x="3429000" y="152400"/>
            <a:ext cx="5448300" cy="5448300"/>
          </a:xfrm>
          <a:prstGeom prst="rect">
            <a:avLst/>
          </a:prstGeom>
          <a:noFill/>
          <a:ln w="9525">
            <a:noFill/>
            <a:miter lim="800000"/>
            <a:headEnd/>
            <a:tailEnd/>
          </a:ln>
        </p:spPr>
      </p:pic>
      <p:sp>
        <p:nvSpPr>
          <p:cNvPr id="62469" name="CasellaDiTesto 8"/>
          <p:cNvSpPr txBox="1">
            <a:spLocks noChangeArrowheads="1"/>
          </p:cNvSpPr>
          <p:nvPr/>
        </p:nvSpPr>
        <p:spPr bwMode="auto">
          <a:xfrm>
            <a:off x="304800" y="2362200"/>
            <a:ext cx="2809875" cy="695325"/>
          </a:xfrm>
          <a:prstGeom prst="rect">
            <a:avLst/>
          </a:prstGeom>
          <a:noFill/>
          <a:ln w="9525">
            <a:noFill/>
            <a:miter lim="800000"/>
            <a:headEnd/>
            <a:tailEnd/>
          </a:ln>
        </p:spPr>
        <p:txBody>
          <a:bodyPr>
            <a:prstTxWarp prst="textNoShape">
              <a:avLst/>
            </a:prstTxWarp>
            <a:spAutoFit/>
          </a:bodyPr>
          <a:lstStyle/>
          <a:p>
            <a:pPr>
              <a:buFont typeface="Times New Roman" pitchFamily="-108" charset="0"/>
              <a:buNone/>
            </a:pPr>
            <a:r>
              <a:rPr lang="it-IT"/>
              <a:t>Perseus at 30, 353 &amp; 857 GHz</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psf\Home\Desktop\Desktop\divulgazione\Press Releases Planck\Planck_26April2010_Draft\Final Figures - ISM2\Orion_30-353-857.jpg"/>
          <p:cNvPicPr>
            <a:picLocks noChangeAspect="1" noChangeArrowheads="1"/>
          </p:cNvPicPr>
          <p:nvPr/>
        </p:nvPicPr>
        <p:blipFill>
          <a:blip r:embed="rId2"/>
          <a:srcRect/>
          <a:stretch>
            <a:fillRect/>
          </a:stretch>
        </p:blipFill>
        <p:spPr bwMode="auto">
          <a:xfrm>
            <a:off x="0" y="0"/>
            <a:ext cx="6172200" cy="6172200"/>
          </a:xfrm>
          <a:prstGeom prst="rect">
            <a:avLst/>
          </a:prstGeom>
          <a:noFill/>
          <a:ln w="9525">
            <a:noFill/>
            <a:miter lim="800000"/>
            <a:headEnd/>
            <a:tailEnd/>
          </a:ln>
        </p:spPr>
      </p:pic>
      <p:sp>
        <p:nvSpPr>
          <p:cNvPr id="63491" name="CasellaDiTesto 3"/>
          <p:cNvSpPr txBox="1">
            <a:spLocks noChangeArrowheads="1"/>
          </p:cNvSpPr>
          <p:nvPr/>
        </p:nvSpPr>
        <p:spPr bwMode="auto">
          <a:xfrm>
            <a:off x="6334125" y="2971800"/>
            <a:ext cx="2809875" cy="695325"/>
          </a:xfrm>
          <a:prstGeom prst="rect">
            <a:avLst/>
          </a:prstGeom>
          <a:noFill/>
          <a:ln w="9525">
            <a:noFill/>
            <a:miter lim="800000"/>
            <a:headEnd/>
            <a:tailEnd/>
          </a:ln>
        </p:spPr>
        <p:txBody>
          <a:bodyPr>
            <a:prstTxWarp prst="textNoShape">
              <a:avLst/>
            </a:prstTxWarp>
            <a:spAutoFit/>
          </a:bodyPr>
          <a:lstStyle/>
          <a:p>
            <a:pPr>
              <a:buFont typeface="Times New Roman" pitchFamily="-108" charset="0"/>
              <a:buNone/>
            </a:pPr>
            <a:r>
              <a:rPr lang="it-IT"/>
              <a:t>Orion at 30, 353 e 857 GHz</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p:cNvSpPr>
            <a:spLocks noGrp="1"/>
          </p:cNvSpPr>
          <p:nvPr>
            <p:ph type="title"/>
          </p:nvPr>
        </p:nvSpPr>
        <p:spPr>
          <a:xfrm>
            <a:off x="1066800" y="76200"/>
            <a:ext cx="7086600" cy="466725"/>
          </a:xfrm>
        </p:spPr>
        <p:txBody>
          <a:bodyPr/>
          <a:lstStyle/>
          <a:p>
            <a:r>
              <a:rPr lang="it-IT" smtClean="0">
                <a:solidFill>
                  <a:srgbClr val="FF0000"/>
                </a:solidFill>
                <a:ea typeface="ＭＳ Ｐゴシック" pitchFamily="-108" charset="-128"/>
                <a:cs typeface="ＭＳ Ｐゴシック" pitchFamily="-108" charset="-128"/>
              </a:rPr>
              <a:t>Dust structures  at 500 l.y.</a:t>
            </a:r>
          </a:p>
        </p:txBody>
      </p:sp>
      <p:pic>
        <p:nvPicPr>
          <p:cNvPr id="64515" name="Picture 2"/>
          <p:cNvPicPr>
            <a:picLocks noChangeAspect="1" noChangeArrowheads="1"/>
          </p:cNvPicPr>
          <p:nvPr/>
        </p:nvPicPr>
        <p:blipFill>
          <a:blip r:embed="rId2"/>
          <a:srcRect/>
          <a:stretch>
            <a:fillRect/>
          </a:stretch>
        </p:blipFill>
        <p:spPr bwMode="auto">
          <a:xfrm>
            <a:off x="1371600" y="727075"/>
            <a:ext cx="6781800" cy="6130925"/>
          </a:xfrm>
          <a:prstGeom prst="rect">
            <a:avLst/>
          </a:prstGeom>
          <a:noFill/>
          <a:ln w="12700">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1066800"/>
          </a:xfrm>
        </p:spPr>
        <p:txBody>
          <a:bodyPr/>
          <a:lstStyle/>
          <a:p>
            <a:pPr eaLnBrk="1" hangingPunct="1"/>
            <a:r>
              <a:rPr lang="en-US">
                <a:ea typeface="ＭＳ Ｐゴシック" pitchFamily="-108" charset="-128"/>
                <a:cs typeface="ＭＳ Ｐゴシック" pitchFamily="-108" charset="-128"/>
              </a:rPr>
              <a:t>The Cosmic Microwave Background</a:t>
            </a:r>
          </a:p>
        </p:txBody>
      </p:sp>
      <p:sp>
        <p:nvSpPr>
          <p:cNvPr id="22531" name="Rectangle 3"/>
          <p:cNvSpPr>
            <a:spLocks noGrp="1" noChangeArrowheads="1"/>
          </p:cNvSpPr>
          <p:nvPr>
            <p:ph idx="1"/>
          </p:nvPr>
        </p:nvSpPr>
        <p:spPr>
          <a:xfrm>
            <a:off x="0" y="990600"/>
            <a:ext cx="5257800" cy="3124200"/>
          </a:xfrm>
        </p:spPr>
        <p:txBody>
          <a:bodyPr/>
          <a:lstStyle/>
          <a:p>
            <a:pPr marL="0" indent="0" eaLnBrk="1" hangingPunct="1">
              <a:lnSpc>
                <a:spcPct val="90000"/>
              </a:lnSpc>
              <a:buNone/>
            </a:pPr>
            <a:r>
              <a:rPr lang="en-US" dirty="0">
                <a:ea typeface="ＭＳ Ｐゴシック" pitchFamily="-108" charset="-128"/>
                <a:cs typeface="ＭＳ Ｐゴシック" pitchFamily="-108" charset="-128"/>
              </a:rPr>
              <a:t>Discovered 1965 (</a:t>
            </a:r>
            <a:r>
              <a:rPr lang="en-US" sz="2000" dirty="0">
                <a:ea typeface="ＭＳ Ｐゴシック" pitchFamily="-108" charset="-128"/>
                <a:cs typeface="ＭＳ Ｐゴシック" pitchFamily="-108" charset="-128"/>
              </a:rPr>
              <a:t>Penzias &amp; Wilson</a:t>
            </a:r>
            <a:r>
              <a:rPr lang="en-US" dirty="0">
                <a:ea typeface="ＭＳ Ｐゴシック" pitchFamily="-108" charset="-128"/>
                <a:cs typeface="ＭＳ Ｐゴシック" pitchFamily="-108" charset="-128"/>
              </a:rPr>
              <a:t>)</a:t>
            </a:r>
          </a:p>
          <a:p>
            <a:pPr lvl="1" eaLnBrk="1" hangingPunct="1">
              <a:lnSpc>
                <a:spcPct val="90000"/>
              </a:lnSpc>
            </a:pPr>
            <a:r>
              <a:rPr lang="en-US" dirty="0"/>
              <a:t>2.7 K blackbody</a:t>
            </a:r>
          </a:p>
          <a:p>
            <a:pPr lvl="1" eaLnBrk="1" hangingPunct="1">
              <a:lnSpc>
                <a:spcPct val="90000"/>
              </a:lnSpc>
            </a:pPr>
            <a:r>
              <a:rPr lang="en-US" dirty="0"/>
              <a:t>Isotropic (&lt;1%)</a:t>
            </a:r>
          </a:p>
          <a:p>
            <a:pPr lvl="1" eaLnBrk="1" hangingPunct="1">
              <a:lnSpc>
                <a:spcPct val="90000"/>
              </a:lnSpc>
            </a:pPr>
            <a:r>
              <a:rPr lang="en-US" dirty="0"/>
              <a:t>Relic of hot “big bang”</a:t>
            </a:r>
          </a:p>
          <a:p>
            <a:pPr marL="0" indent="0" eaLnBrk="1" hangingPunct="1">
              <a:lnSpc>
                <a:spcPct val="90000"/>
              </a:lnSpc>
              <a:buNone/>
            </a:pPr>
            <a:r>
              <a:rPr lang="en-US" dirty="0">
                <a:ea typeface="ＭＳ Ｐゴシック" pitchFamily="-108" charset="-128"/>
                <a:cs typeface="ＭＳ Ｐゴシック" pitchFamily="-108" charset="-128"/>
              </a:rPr>
              <a:t>1970’s and 1980’s</a:t>
            </a:r>
          </a:p>
          <a:p>
            <a:pPr lvl="1" eaLnBrk="1" hangingPunct="1">
              <a:lnSpc>
                <a:spcPct val="90000"/>
              </a:lnSpc>
            </a:pPr>
            <a:r>
              <a:rPr lang="en-US" dirty="0"/>
              <a:t>3 </a:t>
            </a:r>
            <a:r>
              <a:rPr lang="en-US" dirty="0" err="1"/>
              <a:t>mK</a:t>
            </a:r>
            <a:r>
              <a:rPr lang="en-US" dirty="0"/>
              <a:t> dipole (local Doppler)</a:t>
            </a:r>
          </a:p>
          <a:p>
            <a:pPr lvl="1" eaLnBrk="1" hangingPunct="1">
              <a:lnSpc>
                <a:spcPct val="90000"/>
              </a:lnSpc>
            </a:pPr>
            <a:r>
              <a:rPr lang="en-US" dirty="0"/>
              <a:t> </a:t>
            </a:r>
            <a:r>
              <a:rPr lang="en-US" dirty="0" err="1">
                <a:latin typeface="Symbol" pitchFamily="-108" charset="2"/>
              </a:rPr>
              <a:t>d</a:t>
            </a:r>
            <a:r>
              <a:rPr lang="en-US" dirty="0" err="1"/>
              <a:t>T</a:t>
            </a:r>
            <a:r>
              <a:rPr lang="en-US" dirty="0"/>
              <a:t>/T &lt; 10</a:t>
            </a:r>
            <a:r>
              <a:rPr lang="en-US" baseline="20000" dirty="0"/>
              <a:t>-5</a:t>
            </a:r>
            <a:r>
              <a:rPr lang="en-US" dirty="0"/>
              <a:t> on </a:t>
            </a:r>
            <a:r>
              <a:rPr lang="en-US" dirty="0" err="1"/>
              <a:t>arcminute</a:t>
            </a:r>
            <a:r>
              <a:rPr lang="en-US" dirty="0"/>
              <a:t> scales</a:t>
            </a:r>
          </a:p>
        </p:txBody>
      </p:sp>
      <p:pic>
        <p:nvPicPr>
          <p:cNvPr id="22532" name="Picture 4" descr="firas_spectrum"/>
          <p:cNvPicPr>
            <a:picLocks noChangeAspect="1" noChangeArrowheads="1"/>
          </p:cNvPicPr>
          <p:nvPr/>
        </p:nvPicPr>
        <p:blipFill>
          <a:blip r:embed="rId3"/>
          <a:srcRect/>
          <a:stretch>
            <a:fillRect/>
          </a:stretch>
        </p:blipFill>
        <p:spPr bwMode="auto">
          <a:xfrm>
            <a:off x="5257800" y="1219200"/>
            <a:ext cx="3725863" cy="3084513"/>
          </a:xfrm>
          <a:prstGeom prst="rect">
            <a:avLst/>
          </a:prstGeom>
          <a:noFill/>
          <a:ln w="9525">
            <a:solidFill>
              <a:schemeClr val="tx1"/>
            </a:solidFill>
            <a:miter lim="800000"/>
            <a:headEnd/>
            <a:tailEnd/>
          </a:ln>
        </p:spPr>
      </p:pic>
      <p:pic>
        <p:nvPicPr>
          <p:cNvPr id="22533" name="Picture 5" descr="cobe"/>
          <p:cNvPicPr>
            <a:picLocks noChangeAspect="1" noChangeArrowheads="1"/>
          </p:cNvPicPr>
          <p:nvPr/>
        </p:nvPicPr>
        <p:blipFill>
          <a:blip r:embed="rId4"/>
          <a:srcRect/>
          <a:stretch>
            <a:fillRect/>
          </a:stretch>
        </p:blipFill>
        <p:spPr bwMode="auto">
          <a:xfrm>
            <a:off x="-76200" y="4024313"/>
            <a:ext cx="5257800" cy="2833687"/>
          </a:xfrm>
          <a:prstGeom prst="rect">
            <a:avLst/>
          </a:prstGeom>
          <a:noFill/>
          <a:ln w="9525">
            <a:solidFill>
              <a:schemeClr val="tx1"/>
            </a:solidFill>
            <a:miter lim="800000"/>
            <a:headEnd/>
            <a:tailEnd/>
          </a:ln>
        </p:spPr>
      </p:pic>
      <p:sp>
        <p:nvSpPr>
          <p:cNvPr id="22534" name="Rectangle 6"/>
          <p:cNvSpPr>
            <a:spLocks noChangeArrowheads="1"/>
          </p:cNvSpPr>
          <p:nvPr/>
        </p:nvSpPr>
        <p:spPr bwMode="auto">
          <a:xfrm>
            <a:off x="5105400" y="4724400"/>
            <a:ext cx="4038600" cy="1752600"/>
          </a:xfrm>
          <a:prstGeom prst="rect">
            <a:avLst/>
          </a:prstGeom>
          <a:noFill/>
          <a:ln w="9525">
            <a:noFill/>
            <a:miter lim="800000"/>
            <a:headEnd/>
            <a:tailEnd/>
          </a:ln>
        </p:spPr>
        <p:txBody>
          <a:bodyPr lIns="92075" tIns="46038" rIns="92075" bIns="46038">
            <a:prstTxWarp prst="textNoShape">
              <a:avLst/>
            </a:prstTxWarp>
          </a:bodyPr>
          <a:lstStyle/>
          <a:p>
            <a:pPr eaLnBrk="1" hangingPunct="1">
              <a:spcBef>
                <a:spcPct val="20000"/>
              </a:spcBef>
              <a:buNone/>
            </a:pPr>
            <a:r>
              <a:rPr lang="en-US" sz="3200" dirty="0"/>
              <a:t>COBE 1992</a:t>
            </a:r>
          </a:p>
          <a:p>
            <a:pPr lvl="1" eaLnBrk="1" hangingPunct="1">
              <a:spcBef>
                <a:spcPct val="20000"/>
              </a:spcBef>
              <a:buNone/>
            </a:pPr>
            <a:r>
              <a:rPr lang="en-US" sz="2800" dirty="0"/>
              <a:t>Blackbody 2.728 K</a:t>
            </a:r>
          </a:p>
          <a:p>
            <a:pPr lvl="1" eaLnBrk="1" hangingPunct="1">
              <a:spcBef>
                <a:spcPct val="20000"/>
              </a:spcBef>
              <a:buNone/>
            </a:pPr>
            <a:r>
              <a:rPr lang="en-US" sz="2800" dirty="0">
                <a:ea typeface="Arial" pitchFamily="-108" charset="0"/>
                <a:cs typeface="Arial" pitchFamily="-108" charset="0"/>
              </a:rPr>
              <a:t>ℓ </a:t>
            </a:r>
            <a:r>
              <a:rPr lang="en-US" sz="2800" dirty="0"/>
              <a:t>&lt; 30 : </a:t>
            </a:r>
            <a:r>
              <a:rPr lang="en-US" sz="2800" dirty="0" err="1">
                <a:latin typeface="Symbol" pitchFamily="-108" charset="2"/>
              </a:rPr>
              <a:t>d</a:t>
            </a:r>
            <a:r>
              <a:rPr lang="en-US" sz="2800" dirty="0" err="1"/>
              <a:t>T</a:t>
            </a:r>
            <a:r>
              <a:rPr lang="en-US" sz="2800" dirty="0"/>
              <a:t>/T </a:t>
            </a:r>
            <a:r>
              <a:rPr lang="en-US" sz="2800" dirty="0">
                <a:ea typeface="Arial" pitchFamily="-108" charset="0"/>
                <a:cs typeface="Arial" pitchFamily="-108" charset="0"/>
              </a:rPr>
              <a:t>≈</a:t>
            </a:r>
            <a:r>
              <a:rPr lang="en-US" sz="2800" dirty="0"/>
              <a:t> 10</a:t>
            </a:r>
            <a:r>
              <a:rPr lang="en-US" sz="2800" baseline="30000" dirty="0"/>
              <a:t>-5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mmagine 3"/>
          <p:cNvPicPr>
            <a:picLocks noChangeAspect="1"/>
          </p:cNvPicPr>
          <p:nvPr/>
        </p:nvPicPr>
        <p:blipFill>
          <a:blip r:embed="rId2"/>
          <a:srcRect/>
          <a:stretch>
            <a:fillRect/>
          </a:stretch>
        </p:blipFill>
        <p:spPr bwMode="auto">
          <a:xfrm>
            <a:off x="0" y="0"/>
            <a:ext cx="9144000" cy="5878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magine 3"/>
          <p:cNvPicPr>
            <a:picLocks noChangeAspect="1"/>
          </p:cNvPicPr>
          <p:nvPr/>
        </p:nvPicPr>
        <p:blipFill>
          <a:blip r:embed="rId2"/>
          <a:srcRect/>
          <a:stretch>
            <a:fillRect/>
          </a:stretch>
        </p:blipFill>
        <p:spPr bwMode="auto">
          <a:xfrm>
            <a:off x="0" y="0"/>
            <a:ext cx="9144000" cy="5878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2"/>
          <p:cNvPicPr>
            <a:picLocks noChangeAspect="1"/>
          </p:cNvPicPr>
          <p:nvPr/>
        </p:nvPicPr>
        <p:blipFill>
          <a:blip r:embed="rId2"/>
          <a:srcRect/>
          <a:stretch>
            <a:fillRect/>
          </a:stretch>
        </p:blipFill>
        <p:spPr bwMode="auto">
          <a:xfrm>
            <a:off x="0" y="-76200"/>
            <a:ext cx="9194800" cy="59102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magine 2"/>
          <p:cNvPicPr>
            <a:picLocks noChangeAspect="1"/>
          </p:cNvPicPr>
          <p:nvPr/>
        </p:nvPicPr>
        <p:blipFill>
          <a:blip r:embed="rId2"/>
          <a:srcRect/>
          <a:stretch>
            <a:fillRect/>
          </a:stretch>
        </p:blipFill>
        <p:spPr bwMode="auto">
          <a:xfrm>
            <a:off x="-76200" y="0"/>
            <a:ext cx="9212263" cy="5921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81000"/>
            <a:ext cx="3581400" cy="3528342"/>
          </a:xfrm>
          <a:prstGeom prst="rect">
            <a:avLst/>
          </a:prstGeom>
        </p:spPr>
      </p:pic>
      <p:pic>
        <p:nvPicPr>
          <p:cNvPr id="3" name="Picture 2" descr="Sequence_Douspis_02.jpg"/>
          <p:cNvPicPr>
            <a:picLocks noChangeAspect="1"/>
          </p:cNvPicPr>
          <p:nvPr/>
        </p:nvPicPr>
        <p:blipFill>
          <a:blip r:embed="rId3"/>
          <a:stretch>
            <a:fillRect/>
          </a:stretch>
        </p:blipFill>
        <p:spPr>
          <a:xfrm>
            <a:off x="228600" y="4419600"/>
            <a:ext cx="8763000" cy="1412664"/>
          </a:xfrm>
          <a:prstGeom prst="rect">
            <a:avLst/>
          </a:prstGeom>
        </p:spPr>
      </p:pic>
      <p:sp>
        <p:nvSpPr>
          <p:cNvPr id="4" name="TextBox 3"/>
          <p:cNvSpPr txBox="1"/>
          <p:nvPr/>
        </p:nvSpPr>
        <p:spPr>
          <a:xfrm>
            <a:off x="1371600" y="5791200"/>
            <a:ext cx="1652065" cy="400110"/>
          </a:xfrm>
          <a:prstGeom prst="rect">
            <a:avLst/>
          </a:prstGeom>
          <a:noFill/>
        </p:spPr>
        <p:txBody>
          <a:bodyPr wrap="none" rtlCol="0">
            <a:spAutoFit/>
          </a:bodyPr>
          <a:lstStyle/>
          <a:p>
            <a:pPr>
              <a:buNone/>
            </a:pPr>
            <a:r>
              <a:rPr lang="en-US" dirty="0" err="1" smtClean="0"/>
              <a:t>Abell</a:t>
            </a:r>
            <a:r>
              <a:rPr lang="en-US" dirty="0" smtClean="0"/>
              <a:t> 3219</a:t>
            </a:r>
            <a:endParaRPr lang="en-US" dirty="0"/>
          </a:p>
        </p:txBody>
      </p:sp>
      <p:sp>
        <p:nvSpPr>
          <p:cNvPr id="5" name="TextBox 4"/>
          <p:cNvSpPr txBox="1"/>
          <p:nvPr/>
        </p:nvSpPr>
        <p:spPr>
          <a:xfrm>
            <a:off x="4419600" y="762000"/>
            <a:ext cx="3993401" cy="400110"/>
          </a:xfrm>
          <a:prstGeom prst="rect">
            <a:avLst/>
          </a:prstGeom>
          <a:noFill/>
        </p:spPr>
        <p:txBody>
          <a:bodyPr wrap="none" rtlCol="0">
            <a:spAutoFit/>
          </a:bodyPr>
          <a:lstStyle/>
          <a:p>
            <a:pPr>
              <a:buNone/>
            </a:pPr>
            <a:r>
              <a:rPr lang="en-US" dirty="0" smtClean="0"/>
              <a:t>SZ effect on COMA Cluster</a:t>
            </a:r>
            <a:endParaRPr lang="en-US" dirty="0"/>
          </a:p>
        </p:txBody>
      </p:sp>
      <p:pic>
        <p:nvPicPr>
          <p:cNvPr id="6" name="Picture 5"/>
          <p:cNvPicPr>
            <a:picLocks noChangeAspect="1"/>
          </p:cNvPicPr>
          <p:nvPr/>
        </p:nvPicPr>
        <p:blipFill>
          <a:blip r:embed="rId4"/>
          <a:stretch>
            <a:fillRect/>
          </a:stretch>
        </p:blipFill>
        <p:spPr>
          <a:xfrm>
            <a:off x="4495800" y="1524000"/>
            <a:ext cx="1765300" cy="942890"/>
          </a:xfrm>
          <a:prstGeom prst="rect">
            <a:avLst/>
          </a:prstGeom>
        </p:spPr>
      </p:pic>
      <p:pic>
        <p:nvPicPr>
          <p:cNvPr id="7" name="Picture 6"/>
          <p:cNvPicPr>
            <a:picLocks noChangeAspect="1"/>
          </p:cNvPicPr>
          <p:nvPr/>
        </p:nvPicPr>
        <p:blipFill>
          <a:blip r:embed="rId5"/>
          <a:stretch>
            <a:fillRect/>
          </a:stretch>
        </p:blipFill>
        <p:spPr>
          <a:xfrm>
            <a:off x="6019800" y="2362200"/>
            <a:ext cx="2882900" cy="191911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47800"/>
            <a:ext cx="9115338" cy="4495800"/>
          </a:xfrm>
          <a:prstGeom prst="rect">
            <a:avLst/>
          </a:prstGeom>
        </p:spPr>
      </p:pic>
      <p:sp>
        <p:nvSpPr>
          <p:cNvPr id="5" name="Title 4"/>
          <p:cNvSpPr>
            <a:spLocks noGrp="1"/>
          </p:cNvSpPr>
          <p:nvPr>
            <p:ph type="title"/>
          </p:nvPr>
        </p:nvSpPr>
        <p:spPr/>
        <p:txBody>
          <a:bodyPr/>
          <a:lstStyle/>
          <a:p>
            <a:r>
              <a:rPr lang="en-US" dirty="0" smtClean="0"/>
              <a:t>A new </a:t>
            </a:r>
            <a:r>
              <a:rPr lang="en-US" dirty="0" err="1" smtClean="0"/>
              <a:t>supercluster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olo 1"/>
          <p:cNvSpPr>
            <a:spLocks noGrp="1"/>
          </p:cNvSpPr>
          <p:nvPr>
            <p:ph type="ctrTitle"/>
          </p:nvPr>
        </p:nvSpPr>
        <p:spPr>
          <a:xfrm>
            <a:off x="685800" y="381000"/>
            <a:ext cx="7772400" cy="688975"/>
          </a:xfrm>
        </p:spPr>
        <p:txBody>
          <a:bodyPr/>
          <a:lstStyle/>
          <a:p>
            <a:r>
              <a:rPr lang="it-IT">
                <a:solidFill>
                  <a:srgbClr val="FF0000"/>
                </a:solidFill>
                <a:ea typeface="ＭＳ Ｐゴシック" pitchFamily="-108" charset="-128"/>
                <a:cs typeface="ＭＳ Ｐゴシック" pitchFamily="-108" charset="-128"/>
              </a:rPr>
              <a:t>Acknowledgments</a:t>
            </a:r>
          </a:p>
        </p:txBody>
      </p:sp>
      <p:sp>
        <p:nvSpPr>
          <p:cNvPr id="80899" name="Sottotitolo 2"/>
          <p:cNvSpPr>
            <a:spLocks noGrp="1"/>
          </p:cNvSpPr>
          <p:nvPr>
            <p:ph type="subTitle" idx="1"/>
          </p:nvPr>
        </p:nvSpPr>
        <p:spPr>
          <a:xfrm>
            <a:off x="609600" y="1752600"/>
            <a:ext cx="8077200" cy="3886200"/>
          </a:xfrm>
        </p:spPr>
        <p:txBody>
          <a:bodyPr/>
          <a:lstStyle/>
          <a:p>
            <a:r>
              <a:rPr lang="it-IT">
                <a:solidFill>
                  <a:srgbClr val="0000FF"/>
                </a:solidFill>
                <a:ea typeface="ＭＳ Ｐゴシック" pitchFamily="-108" charset="-128"/>
                <a:cs typeface="ＭＳ Ｐゴシック" pitchFamily="-108" charset="-128"/>
              </a:rPr>
              <a:t>It is difficult to thank individually every single person (ESA, Industries, Funding Agencies, scientists, engineers, managers, technical staff in our Institutesand Universities; all over more than 1000 people) who has been deepley involved in Planck in the past 18 years, but we should always  remember everyone with deep gratitude.</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4" descr="Planck_Alcatel_prop_nobg.jpg"/>
          <p:cNvPicPr>
            <a:picLocks noChangeAspect="1"/>
          </p:cNvPicPr>
          <p:nvPr/>
        </p:nvPicPr>
        <p:blipFill>
          <a:blip r:embed="rId3"/>
          <a:srcRect/>
          <a:stretch>
            <a:fillRect/>
          </a:stretch>
        </p:blipFill>
        <p:spPr bwMode="auto">
          <a:xfrm rot="926407">
            <a:off x="985838" y="5530850"/>
            <a:ext cx="1079500" cy="1524000"/>
          </a:xfrm>
          <a:prstGeom prst="rect">
            <a:avLst/>
          </a:prstGeom>
          <a:noFill/>
          <a:ln w="9525">
            <a:noFill/>
            <a:miter lim="800000"/>
            <a:headEnd/>
            <a:tailEnd/>
          </a:ln>
        </p:spPr>
      </p:pic>
      <p:sp>
        <p:nvSpPr>
          <p:cNvPr id="24579" name="Rectangle 1"/>
          <p:cNvSpPr>
            <a:spLocks noChangeArrowheads="1"/>
          </p:cNvSpPr>
          <p:nvPr/>
        </p:nvSpPr>
        <p:spPr bwMode="auto">
          <a:xfrm>
            <a:off x="152400" y="304800"/>
            <a:ext cx="8839200" cy="493713"/>
          </a:xfrm>
          <a:prstGeom prst="rect">
            <a:avLst/>
          </a:prstGeom>
          <a:gradFill rotWithShape="0">
            <a:gsLst>
              <a:gs pos="0">
                <a:srgbClr val="333399"/>
              </a:gs>
              <a:gs pos="50000">
                <a:srgbClr val="FFFFFF"/>
              </a:gs>
              <a:gs pos="100000">
                <a:srgbClr val="333399"/>
              </a:gs>
            </a:gsLst>
            <a:lin ang="18900000" scaled="1"/>
          </a:gradFill>
          <a:ln w="9525">
            <a:noFill/>
            <a:round/>
            <a:headEnd/>
            <a:tailEnd/>
          </a:ln>
        </p:spPr>
        <p:txBody>
          <a:bodyPr wrap="none" anchor="ctr">
            <a:prstTxWarp prst="textNoShape">
              <a:avLst/>
            </a:prstTxWarp>
          </a:bodyPr>
          <a:lstStyle/>
          <a:p>
            <a:pPr defTabSz="457200" eaLnBrk="1" hangingPunct="1">
              <a:buFont typeface="Times New Roman" pitchFamily="-108" charset="0"/>
              <a:buNone/>
            </a:pPr>
            <a:endParaRPr lang="it-IT" sz="1800">
              <a:solidFill>
                <a:schemeClr val="bg1"/>
              </a:solidFill>
              <a:latin typeface="굴림" pitchFamily="-108" charset="-127"/>
              <a:ea typeface="굴림" pitchFamily="-108" charset="-127"/>
              <a:cs typeface="굴림" pitchFamily="-108" charset="-127"/>
            </a:endParaRPr>
          </a:p>
        </p:txBody>
      </p:sp>
      <p:sp>
        <p:nvSpPr>
          <p:cNvPr id="24580" name="Text Box 2"/>
          <p:cNvSpPr txBox="1">
            <a:spLocks noChangeArrowheads="1"/>
          </p:cNvSpPr>
          <p:nvPr/>
        </p:nvSpPr>
        <p:spPr bwMode="auto">
          <a:xfrm>
            <a:off x="0" y="242888"/>
            <a:ext cx="9144000" cy="519112"/>
          </a:xfrm>
          <a:prstGeom prst="rect">
            <a:avLst/>
          </a:prstGeom>
          <a:noFill/>
          <a:ln w="9525">
            <a:noFill/>
            <a:round/>
            <a:headEnd/>
            <a:tailEnd/>
          </a:ln>
        </p:spPr>
        <p:txBody>
          <a:bodyPr lIns="90000" tIns="46800" rIns="90000" bIns="46800" anchor="ctr">
            <a:prstTxWarp prst="textNoShape">
              <a:avLst/>
            </a:prstTxWarp>
            <a:spAutoFit/>
          </a:bodyPr>
          <a:lstStyle/>
          <a:p>
            <a:pPr defTabSz="457200" eaLnBrk="1" hangingPunct="1">
              <a:buFont typeface="Times New Roman" pitchFamily="-10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a:solidFill>
                  <a:srgbClr val="333399"/>
                </a:solidFill>
                <a:ea typeface="Arial" pitchFamily="-108" charset="0"/>
                <a:cs typeface="Arial" pitchFamily="-108" charset="0"/>
              </a:rPr>
              <a:t>Cosmic Microwave Background Radiation Overview</a:t>
            </a:r>
            <a:endParaRPr lang="en-US" sz="2800" b="1" baseline="30000">
              <a:solidFill>
                <a:srgbClr val="333399"/>
              </a:solidFill>
              <a:ea typeface="Arial" pitchFamily="-108" charset="0"/>
              <a:cs typeface="Arial" pitchFamily="-108" charset="0"/>
            </a:endParaRPr>
          </a:p>
        </p:txBody>
      </p:sp>
      <p:pic>
        <p:nvPicPr>
          <p:cNvPr id="24581" name="Picture 13" descr="CMB_history_081031_1500W.jpg"/>
          <p:cNvPicPr>
            <a:picLocks noChangeAspect="1"/>
          </p:cNvPicPr>
          <p:nvPr/>
        </p:nvPicPr>
        <p:blipFill>
          <a:blip r:embed="rId4"/>
          <a:srcRect/>
          <a:stretch>
            <a:fillRect/>
          </a:stretch>
        </p:blipFill>
        <p:spPr bwMode="auto">
          <a:xfrm>
            <a:off x="0" y="762000"/>
            <a:ext cx="6286500" cy="4819650"/>
          </a:xfrm>
          <a:prstGeom prst="rect">
            <a:avLst/>
          </a:prstGeom>
          <a:noFill/>
          <a:ln w="9525">
            <a:noFill/>
            <a:miter lim="800000"/>
            <a:headEnd/>
            <a:tailEnd/>
          </a:ln>
        </p:spPr>
      </p:pic>
      <p:sp>
        <p:nvSpPr>
          <p:cNvPr id="24582" name="TextBox 15"/>
          <p:cNvSpPr txBox="1">
            <a:spLocks noChangeArrowheads="1"/>
          </p:cNvSpPr>
          <p:nvPr/>
        </p:nvSpPr>
        <p:spPr bwMode="auto">
          <a:xfrm>
            <a:off x="5970588" y="762000"/>
            <a:ext cx="2640012" cy="766364"/>
          </a:xfrm>
          <a:prstGeom prst="rect">
            <a:avLst/>
          </a:prstGeom>
          <a:noFill/>
          <a:ln w="9525">
            <a:noFill/>
            <a:miter lim="800000"/>
            <a:headEnd/>
            <a:tailEnd/>
          </a:ln>
        </p:spPr>
        <p:txBody>
          <a:bodyPr>
            <a:prstTxWarp prst="textNoShape">
              <a:avLst/>
            </a:prstTxWarp>
            <a:spAutoFit/>
          </a:bodyPr>
          <a:lstStyle/>
          <a:p>
            <a:pPr defTabSz="457200" eaLnBrk="1" hangingPunct="1">
              <a:buFont typeface="Times New Roman" pitchFamily="-108" charset="0"/>
              <a:buNone/>
            </a:pPr>
            <a:r>
              <a:rPr lang="en-US" sz="1800" b="1" dirty="0">
                <a:solidFill>
                  <a:srgbClr val="FF0000"/>
                </a:solidFill>
                <a:ea typeface="Arial" pitchFamily="-108" charset="0"/>
                <a:cs typeface="Arial" pitchFamily="-108" charset="0"/>
                <a:sym typeface="Wingdings" pitchFamily="-108" charset="2"/>
              </a:rPr>
              <a:t>The oldest </a:t>
            </a:r>
            <a:r>
              <a:rPr lang="en-US" sz="1800" b="1" dirty="0" smtClean="0">
                <a:solidFill>
                  <a:srgbClr val="FF0000"/>
                </a:solidFill>
                <a:ea typeface="Arial" pitchFamily="-108" charset="0"/>
                <a:cs typeface="Arial" pitchFamily="-108" charset="0"/>
                <a:sym typeface="Wingdings" pitchFamily="-108" charset="2"/>
              </a:rPr>
              <a:t>light or the first light of the Universe</a:t>
            </a:r>
            <a:endParaRPr lang="en-US" sz="1800" b="1" dirty="0">
              <a:solidFill>
                <a:srgbClr val="FF0000"/>
              </a:solidFill>
              <a:ea typeface="Arial" pitchFamily="-108" charset="0"/>
              <a:cs typeface="Arial" pitchFamily="-108" charset="0"/>
              <a:sym typeface="Wingdings" pitchFamily="-108" charset="2"/>
            </a:endParaRPr>
          </a:p>
        </p:txBody>
      </p:sp>
      <p:sp>
        <p:nvSpPr>
          <p:cNvPr id="21" name="Rectangle 20"/>
          <p:cNvSpPr/>
          <p:nvPr/>
        </p:nvSpPr>
        <p:spPr bwMode="auto">
          <a:xfrm>
            <a:off x="228600" y="5414963"/>
            <a:ext cx="6000750" cy="333375"/>
          </a:xfrm>
          <a:prstGeom prst="rect">
            <a:avLst/>
          </a:prstGeom>
          <a:solidFill>
            <a:schemeClr val="bg2">
              <a:lumMod val="40000"/>
              <a:lumOff val="60000"/>
            </a:schemeClr>
          </a:solidFill>
          <a:ln w="9525" cap="flat" cmpd="sng" algn="ctr">
            <a:noFill/>
            <a:prstDash val="solid"/>
            <a:round/>
            <a:headEnd type="none" w="med" len="med"/>
            <a:tailEnd type="none" w="med" len="med"/>
          </a:ln>
          <a:effectLst/>
        </p:spPr>
      </p:sp>
      <p:sp>
        <p:nvSpPr>
          <p:cNvPr id="24584" name="TextBox 22"/>
          <p:cNvSpPr txBox="1">
            <a:spLocks noChangeArrowheads="1"/>
          </p:cNvSpPr>
          <p:nvPr/>
        </p:nvSpPr>
        <p:spPr bwMode="auto">
          <a:xfrm>
            <a:off x="381000" y="5440363"/>
            <a:ext cx="523875" cy="274637"/>
          </a:xfrm>
          <a:prstGeom prst="rect">
            <a:avLst/>
          </a:prstGeom>
          <a:noFill/>
          <a:ln w="9525">
            <a:noFill/>
            <a:miter lim="800000"/>
            <a:headEnd/>
            <a:tailEnd/>
          </a:ln>
        </p:spPr>
        <p:txBody>
          <a:bodyPr wrap="none">
            <a:prstTxWarp prst="textNoShape">
              <a:avLst/>
            </a:prstTxWarp>
            <a:spAutoFit/>
          </a:bodyPr>
          <a:lstStyle/>
          <a:p>
            <a:pPr defTabSz="457200" eaLnBrk="1" hangingPunct="1">
              <a:buFont typeface="Times New Roman" pitchFamily="-108" charset="0"/>
              <a:buNone/>
            </a:pPr>
            <a:r>
              <a:rPr lang="en-US" sz="1200" b="1">
                <a:solidFill>
                  <a:schemeClr val="bg2"/>
                </a:solidFill>
                <a:ea typeface="Arial" pitchFamily="-108" charset="0"/>
                <a:cs typeface="Arial" pitchFamily="-108" charset="0"/>
              </a:rPr>
              <a:t>2009</a:t>
            </a:r>
            <a:endParaRPr lang="en-US" sz="1400">
              <a:solidFill>
                <a:schemeClr val="bg2"/>
              </a:solidFill>
              <a:ea typeface="Arial" pitchFamily="-108" charset="0"/>
              <a:cs typeface="Arial" pitchFamily="-108" charset="0"/>
            </a:endParaRPr>
          </a:p>
        </p:txBody>
      </p:sp>
      <p:sp>
        <p:nvSpPr>
          <p:cNvPr id="24585" name="TextBox 22"/>
          <p:cNvSpPr txBox="1">
            <a:spLocks noChangeArrowheads="1"/>
          </p:cNvSpPr>
          <p:nvPr/>
        </p:nvSpPr>
        <p:spPr bwMode="auto">
          <a:xfrm>
            <a:off x="4902200" y="5414963"/>
            <a:ext cx="757238" cy="304800"/>
          </a:xfrm>
          <a:prstGeom prst="rect">
            <a:avLst/>
          </a:prstGeom>
          <a:noFill/>
          <a:ln w="9525">
            <a:noFill/>
            <a:miter lim="800000"/>
            <a:headEnd/>
            <a:tailEnd/>
          </a:ln>
        </p:spPr>
        <p:txBody>
          <a:bodyPr wrap="none">
            <a:prstTxWarp prst="textNoShape">
              <a:avLst/>
            </a:prstTxWarp>
            <a:spAutoFit/>
          </a:bodyPr>
          <a:lstStyle/>
          <a:p>
            <a:pPr defTabSz="457200" eaLnBrk="1" hangingPunct="1">
              <a:buFont typeface="Times New Roman" pitchFamily="-108" charset="0"/>
              <a:buNone/>
            </a:pPr>
            <a:r>
              <a:rPr lang="en-US" sz="1400" b="1">
                <a:solidFill>
                  <a:schemeClr val="bg2"/>
                </a:solidFill>
                <a:ea typeface="Arial" pitchFamily="-108" charset="0"/>
                <a:cs typeface="Arial" pitchFamily="-108" charset="0"/>
              </a:rPr>
              <a:t>Planck</a:t>
            </a:r>
            <a:endParaRPr lang="en-US" sz="1600">
              <a:solidFill>
                <a:schemeClr val="bg2"/>
              </a:solidFill>
              <a:ea typeface="Arial" pitchFamily="-108" charset="0"/>
              <a:cs typeface="Arial" pitchFamily="-108" charset="0"/>
            </a:endParaRPr>
          </a:p>
        </p:txBody>
      </p:sp>
      <p:graphicFrame>
        <p:nvGraphicFramePr>
          <p:cNvPr id="20" name="Table 19"/>
          <p:cNvGraphicFramePr>
            <a:graphicFrameLocks noGrp="1"/>
          </p:cNvGraphicFramePr>
          <p:nvPr/>
        </p:nvGraphicFramePr>
        <p:xfrm>
          <a:off x="5943600" y="1447801"/>
          <a:ext cx="3200400" cy="4876799"/>
        </p:xfrm>
        <a:graphic>
          <a:graphicData uri="http://schemas.openxmlformats.org/drawingml/2006/table">
            <a:tbl>
              <a:tblPr/>
              <a:tblGrid>
                <a:gridCol w="3200400"/>
              </a:tblGrid>
              <a:tr h="990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Discovered the remnant afterglow from the</a:t>
                      </a:r>
                      <a:r>
                        <a:rPr kumimoji="0" lang="en-US" sz="1800" b="0" i="0" u="none" strike="noStrike" cap="none" normalizeH="0" baseline="0" smtClean="0">
                          <a:ln>
                            <a:noFill/>
                          </a:ln>
                          <a:solidFill>
                            <a:schemeClr val="tx1"/>
                          </a:solidFill>
                          <a:effectLst/>
                          <a:latin typeface="Arial" pitchFamily="-111" charset="0"/>
                          <a:ea typeface="ＭＳ Ｐゴシック" pitchFamily="-111" charset="-128"/>
                          <a:cs typeface="ＭＳ Ｐゴシック" pitchFamily="-111" charset="-128"/>
                          <a:sym typeface="Wingdings" pitchFamily="-111" charset="2"/>
                        </a:rPr>
                        <a:t> </a:t>
                      </a:r>
                      <a:r>
                        <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Big Bang</a:t>
                      </a:r>
                      <a:r>
                        <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a:t>
                      </a:r>
                    </a:p>
                    <a:p>
                      <a:pPr marL="0" marR="0" lvl="0" indent="0" algn="l" defTabSz="457200" rtl="0" eaLnBrk="1" fontAlgn="base" latinLnBrk="0" hangingPunct="1">
                        <a:lnSpc>
                          <a:spcPct val="100000"/>
                        </a:lnSpc>
                        <a:spcBef>
                          <a:spcPct val="0"/>
                        </a:spcBef>
                        <a:spcAft>
                          <a:spcPct val="0"/>
                        </a:spcAft>
                        <a:buClrTx/>
                        <a:buSzTx/>
                        <a:buFont typeface="Wingdings" pitchFamily="-111" charset="2"/>
                        <a:buChar char="à"/>
                        <a:tabLst/>
                      </a:pPr>
                      <a:r>
                        <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 </a:t>
                      </a:r>
                      <a:r>
                        <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2.7 K</a:t>
                      </a:r>
                      <a:r>
                        <a:rPr kumimoji="0" lang="en-US" sz="1800" b="0"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 </a:t>
                      </a: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1600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Blackbody radiation</a:t>
                      </a:r>
                      <a:r>
                        <a:rPr kumimoji="0" lang="en-US" sz="1800" b="0"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Discovered the patterns (</a:t>
                      </a:r>
                      <a:r>
                        <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anisotropy</a:t>
                      </a:r>
                      <a:r>
                        <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 in the afterglow</a:t>
                      </a:r>
                      <a:r>
                        <a:rPr kumimoji="0" lang="en-US" sz="1800" b="0" i="0" u="none" strike="noStrike" cap="none" normalizeH="0" baseline="0" smtClean="0">
                          <a:ln>
                            <a:noFill/>
                          </a:ln>
                          <a:solidFill>
                            <a:schemeClr val="tx1"/>
                          </a:solidFill>
                          <a:effectLst/>
                          <a:latin typeface="Arial" pitchFamily="-111" charset="0"/>
                          <a:ea typeface="ＭＳ Ｐゴシック" pitchFamily="-111" charset="-128"/>
                          <a:cs typeface="ＭＳ Ｐゴシック" pitchFamily="-111" charset="-128"/>
                          <a:sym typeface="Wingdings" pitchFamily="-111" charset="2"/>
                        </a:rPr>
                        <a:t>.</a:t>
                      </a:r>
                    </a:p>
                    <a:p>
                      <a:pPr marL="0" marR="0" lvl="0" indent="0" algn="l" defTabSz="457200" rtl="0" eaLnBrk="1" fontAlgn="base" latinLnBrk="0" hangingPunct="1">
                        <a:lnSpc>
                          <a:spcPct val="100000"/>
                        </a:lnSpc>
                        <a:spcBef>
                          <a:spcPct val="0"/>
                        </a:spcBef>
                        <a:spcAft>
                          <a:spcPct val="0"/>
                        </a:spcAft>
                        <a:buClrTx/>
                        <a:buSzTx/>
                        <a:buFont typeface="Wingdings" pitchFamily="-111" charset="2"/>
                        <a:buChar char="à"/>
                        <a:tabLst/>
                      </a:pPr>
                      <a:r>
                        <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 angular scale ~ 7° </a:t>
                      </a:r>
                      <a:r>
                        <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at a level  ΔT/T  of 10</a:t>
                      </a:r>
                      <a:r>
                        <a:rPr kumimoji="0" lang="en-US" sz="1800" b="0" i="0" u="none" strike="noStrike" cap="none" normalizeH="0" baseline="3000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-5</a:t>
                      </a:r>
                      <a:endPar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r h="1371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rPr>
                        <a:t>(Wilkinson Microwave Anisotropy Probe):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 angular scale ~ 15’</a:t>
                      </a:r>
                      <a:endParaRPr kumimoji="0" lang="en-US" sz="1800" b="1" i="0" u="none" strike="noStrike" cap="none" normalizeH="0" baseline="0" smtClean="0">
                        <a:ln>
                          <a:noFill/>
                        </a:ln>
                        <a:solidFill>
                          <a:srgbClr val="0000FF"/>
                        </a:solidFill>
                        <a:effectLst/>
                        <a:latin typeface="Arial" pitchFamily="-111" charset="0"/>
                        <a:ea typeface="ＭＳ Ｐゴシック" pitchFamily="-111" charset="-128"/>
                        <a:cs typeface="ＭＳ Ｐゴシック" pitchFamily="-111"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2"/>
                        </a:solidFill>
                        <a:effectLst/>
                        <a:latin typeface="Arial" pitchFamily="-111" charset="0"/>
                        <a:ea typeface="ＭＳ Ｐゴシック" pitchFamily="-111" charset="-128"/>
                        <a:cs typeface="ＭＳ Ｐゴシック" pitchFamily="-111"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F6EF"/>
                    </a:solidFill>
                  </a:tcPr>
                </a:tc>
              </a:tr>
              <a:tr h="8382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a:t>
                      </a:r>
                      <a:r>
                        <a:rPr kumimoji="0" lang="en-US" sz="1800" b="0" i="0" u="none" strike="noStrike" cap="none" normalizeH="0" baseline="0" dirty="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 </a:t>
                      </a:r>
                      <a:r>
                        <a:rPr kumimoji="0" lang="en-US" sz="1800" b="1" i="0" u="none" strike="noStrike" cap="none" normalizeH="0" baseline="0" dirty="0" smtClean="0">
                          <a:ln>
                            <a:noFill/>
                          </a:ln>
                          <a:solidFill>
                            <a:srgbClr val="0000FF"/>
                          </a:solidFill>
                          <a:effectLst/>
                          <a:latin typeface="Arial" pitchFamily="-111" charset="0"/>
                          <a:ea typeface="ＭＳ Ｐゴシック" pitchFamily="-111" charset="-128"/>
                          <a:cs typeface="ＭＳ Ｐゴシック" pitchFamily="-111" charset="-128"/>
                          <a:sym typeface="Wingdings" pitchFamily="-111" charset="2"/>
                        </a:rPr>
                        <a:t>angular scale ~ 5’,</a:t>
                      </a:r>
                      <a:r>
                        <a:rPr kumimoji="0" lang="en-US" sz="18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sym typeface="Wingdings" pitchFamily="-111" charset="2"/>
                        </a:rPr>
                        <a:t>           </a:t>
                      </a:r>
                      <a:r>
                        <a:rPr kumimoji="0" lang="en-US" sz="1800" b="0" i="0" u="none" strike="noStrike" cap="none" normalizeH="0" baseline="0" dirty="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ΔT/T ~ 2x10</a:t>
                      </a:r>
                      <a:r>
                        <a:rPr kumimoji="0" lang="en-US" sz="1800" b="0" i="0" u="none" strike="noStrike" cap="none" normalizeH="0" baseline="30000" dirty="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-6</a:t>
                      </a:r>
                      <a:r>
                        <a:rPr kumimoji="0" lang="en-US" sz="1800" b="0" i="0" u="none" strike="noStrike" cap="none" normalizeH="0" baseline="0" dirty="0" smtClean="0">
                          <a:ln>
                            <a:noFill/>
                          </a:ln>
                          <a:solidFill>
                            <a:schemeClr val="bg2"/>
                          </a:solidFill>
                          <a:effectLst/>
                          <a:latin typeface="Arial" pitchFamily="-111" charset="0"/>
                          <a:ea typeface="ＭＳ Ｐゴシック" pitchFamily="-111" charset="-128"/>
                          <a:cs typeface="ＭＳ Ｐゴシック" pitchFamily="-111" charset="-128"/>
                          <a:sym typeface="Wingdings" pitchFamily="-111" charset="2"/>
                        </a:rPr>
                        <a:t>, 30~867 Hz   </a:t>
                      </a:r>
                      <a:endParaRPr kumimoji="0" lang="en-US" sz="1800" b="0" i="0" u="none" strike="noStrike" cap="none" normalizeH="0" baseline="0" dirty="0" smtClean="0">
                        <a:ln>
                          <a:noFill/>
                        </a:ln>
                        <a:solidFill>
                          <a:schemeClr val="bg2"/>
                        </a:solidFill>
                        <a:effectLst/>
                        <a:latin typeface="Arial" pitchFamily="-111" charset="0"/>
                        <a:ea typeface="ＭＳ Ｐゴシック" pitchFamily="-111" charset="-128"/>
                        <a:cs typeface="ＭＳ Ｐゴシック" pitchFamily="-111"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111" charset="0"/>
                        <a:ea typeface="ＭＳ Ｐゴシック" pitchFamily="-111" charset="-128"/>
                        <a:cs typeface="ＭＳ Ｐゴシック" pitchFamily="-111" charset="-128"/>
                      </a:endParaRPr>
                    </a:p>
                  </a:txBody>
                  <a:tcP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ECDE"/>
                    </a:solidFill>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0" y="0"/>
            <a:ext cx="9324975"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idx="4294967295"/>
          </p:nvPr>
        </p:nvSpPr>
        <p:spPr>
          <a:xfrm>
            <a:off x="457200" y="273050"/>
            <a:ext cx="8228013" cy="1146175"/>
          </a:xfrm>
        </p:spPr>
        <p:txBody>
          <a:bodyPr/>
          <a:lstStyle/>
          <a:p>
            <a:pPr>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dirty="0">
                <a:solidFill>
                  <a:srgbClr val="0000FF"/>
                </a:solidFill>
                <a:ea typeface="ＭＳ Ｐゴシック" pitchFamily="-108" charset="-128"/>
                <a:cs typeface="ＭＳ Ｐゴシック" pitchFamily="-108" charset="-128"/>
              </a:rPr>
              <a:t>Arno Penzias &amp; Robert Wilson </a:t>
            </a:r>
            <a:br>
              <a:rPr lang="en-GB" dirty="0">
                <a:solidFill>
                  <a:srgbClr val="0000FF"/>
                </a:solidFill>
                <a:ea typeface="ＭＳ Ｐゴシック" pitchFamily="-108" charset="-128"/>
                <a:cs typeface="ＭＳ Ｐゴシック" pitchFamily="-108" charset="-128"/>
              </a:rPr>
            </a:br>
            <a:r>
              <a:rPr lang="en-GB" dirty="0">
                <a:solidFill>
                  <a:srgbClr val="0000FF"/>
                </a:solidFill>
                <a:ea typeface="ＭＳ Ｐゴシック" pitchFamily="-108" charset="-128"/>
                <a:cs typeface="ＭＳ Ｐゴシック" pitchFamily="-108" charset="-128"/>
              </a:rPr>
              <a:t>Nobel Prize in Physics, 1978</a:t>
            </a:r>
          </a:p>
        </p:txBody>
      </p:sp>
      <p:pic>
        <p:nvPicPr>
          <p:cNvPr id="26627" name="Picture 2"/>
          <p:cNvPicPr>
            <a:picLocks noChangeAspect="1" noChangeArrowheads="1"/>
          </p:cNvPicPr>
          <p:nvPr/>
        </p:nvPicPr>
        <p:blipFill>
          <a:blip r:embed="rId3"/>
          <a:srcRect/>
          <a:stretch>
            <a:fillRect/>
          </a:stretch>
        </p:blipFill>
        <p:spPr bwMode="auto">
          <a:xfrm>
            <a:off x="2627313" y="1622425"/>
            <a:ext cx="3889375" cy="5159375"/>
          </a:xfrm>
          <a:prstGeom prst="rect">
            <a:avLst/>
          </a:prstGeom>
          <a:noFill/>
          <a:ln w="9525">
            <a:noFill/>
            <a:round/>
            <a:headEnd/>
            <a:tailEnd/>
          </a:ln>
        </p:spPr>
      </p:pic>
      <p:sp>
        <p:nvSpPr>
          <p:cNvPr id="26628" name="Text Box 3"/>
          <p:cNvSpPr txBox="1">
            <a:spLocks noChangeArrowheads="1"/>
          </p:cNvSpPr>
          <p:nvPr/>
        </p:nvSpPr>
        <p:spPr bwMode="auto">
          <a:xfrm>
            <a:off x="8064500" y="6632575"/>
            <a:ext cx="1079500" cy="225425"/>
          </a:xfrm>
          <a:prstGeom prst="rect">
            <a:avLst/>
          </a:prstGeom>
          <a:noFill/>
          <a:ln w="9525">
            <a:noFill/>
            <a:round/>
            <a:headEnd/>
            <a:tailEnd/>
          </a:ln>
        </p:spPr>
        <p:txBody>
          <a:bodyPr lIns="81639" tIns="40820" rIns="81639" bIns="40820">
            <a:prstTxWarp prst="textNoShape">
              <a:avLst/>
            </a:prstTxWarp>
          </a:bodyPr>
          <a:lstStyle/>
          <a:p>
            <a:pPr algn="r">
              <a:buClr>
                <a:srgbClr val="FFFFFF"/>
              </a:buClr>
              <a:tabLst>
                <a:tab pos="655638" algn="l"/>
              </a:tabLst>
            </a:pPr>
            <a:r>
              <a:rPr lang="en-GB" sz="900">
                <a:solidFill>
                  <a:srgbClr val="FFFFFF"/>
                </a:solidFill>
              </a:rPr>
              <a:t>M. Maris - 09</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srcRect/>
          <a:stretch>
            <a:fillRect/>
          </a:stretch>
        </p:blipFill>
        <p:spPr bwMode="auto">
          <a:xfrm>
            <a:off x="3205163" y="2376488"/>
            <a:ext cx="2851150" cy="2160587"/>
          </a:xfrm>
          <a:prstGeom prst="rect">
            <a:avLst/>
          </a:prstGeom>
          <a:noFill/>
          <a:ln w="9525">
            <a:noFill/>
            <a:round/>
            <a:headEnd/>
            <a:tailEnd/>
          </a:ln>
        </p:spPr>
      </p:pic>
      <p:sp>
        <p:nvSpPr>
          <p:cNvPr id="28675" name="Text Box 3"/>
          <p:cNvSpPr txBox="1">
            <a:spLocks noChangeArrowheads="1"/>
          </p:cNvSpPr>
          <p:nvPr/>
        </p:nvSpPr>
        <p:spPr bwMode="auto">
          <a:xfrm>
            <a:off x="1403350" y="1778000"/>
            <a:ext cx="2376488" cy="541338"/>
          </a:xfrm>
          <a:prstGeom prst="rect">
            <a:avLst/>
          </a:prstGeom>
          <a:noFill/>
          <a:ln w="9525">
            <a:noFill/>
            <a:round/>
            <a:headEnd/>
            <a:tailEnd/>
          </a:ln>
        </p:spPr>
        <p:txBody>
          <a:bodyPr lIns="81639" tIns="40820" rIns="81639" bIns="40820">
            <a:prstTxWarp prst="textNoShape">
              <a:avLst/>
            </a:prstTxWarp>
          </a:bodyPr>
          <a:lstStyle/>
          <a:p>
            <a:pPr>
              <a:buClr>
                <a:srgbClr val="FFFFFF"/>
              </a:buClr>
              <a:tabLst>
                <a:tab pos="655638" algn="l"/>
                <a:tab pos="1312863" algn="l"/>
                <a:tab pos="1968500" algn="l"/>
              </a:tabLst>
            </a:pPr>
            <a:r>
              <a:rPr lang="en-GB" sz="2900">
                <a:solidFill>
                  <a:srgbClr val="FF0000"/>
                </a:solidFill>
              </a:rPr>
              <a:t>John Mather</a:t>
            </a:r>
          </a:p>
        </p:txBody>
      </p:sp>
      <p:sp>
        <p:nvSpPr>
          <p:cNvPr id="28676" name="Text Box 4"/>
          <p:cNvSpPr txBox="1">
            <a:spLocks noChangeArrowheads="1"/>
          </p:cNvSpPr>
          <p:nvPr/>
        </p:nvSpPr>
        <p:spPr bwMode="auto">
          <a:xfrm>
            <a:off x="4572000" y="4718050"/>
            <a:ext cx="2943225" cy="541338"/>
          </a:xfrm>
          <a:prstGeom prst="rect">
            <a:avLst/>
          </a:prstGeom>
          <a:noFill/>
          <a:ln w="9525">
            <a:noFill/>
            <a:round/>
            <a:headEnd/>
            <a:tailEnd/>
          </a:ln>
        </p:spPr>
        <p:txBody>
          <a:bodyPr lIns="81639" tIns="40820" rIns="81639" bIns="40820">
            <a:prstTxWarp prst="textNoShape">
              <a:avLst/>
            </a:prstTxWarp>
          </a:bodyPr>
          <a:lstStyle/>
          <a:p>
            <a:pPr>
              <a:buClr>
                <a:srgbClr val="FFFFFF"/>
              </a:buClr>
              <a:tabLst>
                <a:tab pos="655638" algn="l"/>
                <a:tab pos="1312863" algn="l"/>
                <a:tab pos="1968500" algn="l"/>
                <a:tab pos="2625725" algn="l"/>
              </a:tabLst>
            </a:pPr>
            <a:r>
              <a:rPr lang="en-GB" sz="2900" dirty="0">
                <a:solidFill>
                  <a:srgbClr val="FF0000"/>
                </a:solidFill>
              </a:rPr>
              <a:t>George </a:t>
            </a:r>
            <a:r>
              <a:rPr lang="en-GB" sz="2900" dirty="0" smtClean="0">
                <a:solidFill>
                  <a:srgbClr val="FF0000"/>
                </a:solidFill>
              </a:rPr>
              <a:t>Smoot</a:t>
            </a:r>
            <a:endParaRPr lang="en-GB" sz="2900" dirty="0">
              <a:solidFill>
                <a:srgbClr val="FF0000"/>
              </a:solidFill>
            </a:endParaRPr>
          </a:p>
        </p:txBody>
      </p:sp>
      <p:sp>
        <p:nvSpPr>
          <p:cNvPr id="28677" name="Text Box 5"/>
          <p:cNvSpPr txBox="1">
            <a:spLocks noChangeArrowheads="1"/>
          </p:cNvSpPr>
          <p:nvPr/>
        </p:nvSpPr>
        <p:spPr bwMode="auto">
          <a:xfrm>
            <a:off x="2428875" y="5334000"/>
            <a:ext cx="4284663" cy="762000"/>
          </a:xfrm>
          <a:prstGeom prst="rect">
            <a:avLst/>
          </a:prstGeom>
          <a:noFill/>
          <a:ln w="9525">
            <a:noFill/>
            <a:round/>
            <a:headEnd/>
            <a:tailEnd/>
          </a:ln>
        </p:spPr>
        <p:txBody>
          <a:bodyPr lIns="81639" tIns="40820" rIns="81639" bIns="40820">
            <a:prstTxWarp prst="textNoShape">
              <a:avLst/>
            </a:prstTxWarp>
          </a:bodyPr>
          <a:lstStyle/>
          <a:p>
            <a:pPr>
              <a:buClr>
                <a:srgbClr val="FFFFFF"/>
              </a:buClr>
              <a:tabLst>
                <a:tab pos="655638" algn="l"/>
                <a:tab pos="1312863" algn="l"/>
                <a:tab pos="1968500" algn="l"/>
                <a:tab pos="2625725" algn="l"/>
                <a:tab pos="3282950" algn="l"/>
                <a:tab pos="3938588" algn="l"/>
              </a:tabLst>
            </a:pPr>
            <a:r>
              <a:rPr lang="en-GB" sz="2900">
                <a:solidFill>
                  <a:srgbClr val="FF0000"/>
                </a:solidFill>
              </a:rPr>
              <a:t>Nobel Prize in Physics, 2006</a:t>
            </a:r>
          </a:p>
        </p:txBody>
      </p:sp>
      <p:sp>
        <p:nvSpPr>
          <p:cNvPr id="28678" name="Text Box 6"/>
          <p:cNvSpPr txBox="1">
            <a:spLocks noChangeArrowheads="1"/>
          </p:cNvSpPr>
          <p:nvPr/>
        </p:nvSpPr>
        <p:spPr bwMode="auto">
          <a:xfrm>
            <a:off x="1588" y="6632575"/>
            <a:ext cx="1079500" cy="225425"/>
          </a:xfrm>
          <a:prstGeom prst="rect">
            <a:avLst/>
          </a:prstGeom>
          <a:noFill/>
          <a:ln w="9525">
            <a:noFill/>
            <a:round/>
            <a:headEnd/>
            <a:tailEnd/>
          </a:ln>
        </p:spPr>
        <p:txBody>
          <a:bodyPr lIns="81639" tIns="40820" rIns="81639" bIns="40820">
            <a:prstTxWarp prst="textNoShape">
              <a:avLst/>
            </a:prstTxWarp>
          </a:bodyPr>
          <a:lstStyle/>
          <a:p>
            <a:pPr>
              <a:buClr>
                <a:srgbClr val="FFFFFF"/>
              </a:buClr>
              <a:tabLst>
                <a:tab pos="655638" algn="l"/>
              </a:tabLst>
            </a:pPr>
            <a:r>
              <a:rPr lang="en-GB" sz="900">
                <a:solidFill>
                  <a:srgbClr val="FFFFFF"/>
                </a:solidFill>
              </a:rPr>
              <a:t>M. Maris - 09</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defRPr kumimoji="0" lang="en-GB" sz="24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49263" rtl="0" eaLnBrk="0" fontAlgn="base" latinLnBrk="0" hangingPunct="0">
          <a:lnSpc>
            <a:spcPct val="80000"/>
          </a:lnSpc>
          <a:spcBef>
            <a:spcPct val="0"/>
          </a:spcBef>
          <a:spcAft>
            <a:spcPct val="0"/>
          </a:spcAft>
          <a:buClr>
            <a:srgbClr val="000000"/>
          </a:buClr>
          <a:buSzPct val="100000"/>
          <a:buFont typeface="Times New Roman" pitchFamily="18" charset="0"/>
          <a:buChar char="•"/>
          <a:tabLst/>
          <a:defRPr kumimoji="0" lang="en-GB" sz="2400" b="0" i="0" u="none" strike="noStrike" cap="none" normalizeH="0" baseline="0" smtClean="0">
            <a:ln>
              <a:noFill/>
            </a:ln>
            <a:solidFill>
              <a:srgbClr val="0000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13627</TotalTime>
  <Words>2092</Words>
  <Application>Microsoft Macintosh PowerPoint</Application>
  <PresentationFormat>On-screen Show (4:3)</PresentationFormat>
  <Paragraphs>266</Paragraphs>
  <Slides>56</Slides>
  <Notes>19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59" baseType="lpstr">
      <vt:lpstr>Struttura predefinita</vt:lpstr>
      <vt:lpstr>Equation</vt:lpstr>
      <vt:lpstr>Bitmap Image</vt:lpstr>
      <vt:lpstr>PowerPoint Presentation</vt:lpstr>
      <vt:lpstr>The Standard Big Bang Model:  The Basic Framework</vt:lpstr>
      <vt:lpstr>PowerPoint Presentation</vt:lpstr>
      <vt:lpstr>PowerPoint Presentation</vt:lpstr>
      <vt:lpstr>The Cosmic Microwave Background</vt:lpstr>
      <vt:lpstr>PowerPoint Presentation</vt:lpstr>
      <vt:lpstr>PowerPoint Presentation</vt:lpstr>
      <vt:lpstr>Arno Penzias &amp; Robert Wilson  Nobel Prize in Physics, 1978</vt:lpstr>
      <vt:lpstr>PowerPoint Presentation</vt:lpstr>
      <vt:lpstr>Planck</vt:lpstr>
      <vt:lpstr>PowerPoint Presentation</vt:lpstr>
      <vt:lpstr>Planck: the 3rd generation space CMB experiment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Planck visto dal telescopio 2.2 m ESO - Cile</vt:lpstr>
      <vt:lpstr>Current Status</vt:lpstr>
      <vt:lpstr>Key Dates</vt:lpstr>
      <vt:lpstr>WMAP 7 CMB map</vt:lpstr>
      <vt:lpstr>Typical model prediction for CMB anisotropy APS</vt:lpstr>
      <vt:lpstr>PowerPoint Presentation</vt:lpstr>
      <vt:lpstr>Planck: Predicted Power Spectrum</vt:lpstr>
      <vt:lpstr>CMB Angular Power Spectrum</vt:lpstr>
      <vt:lpstr>Current Status  - 6/2009</vt:lpstr>
      <vt:lpstr>B-modes: present limits</vt:lpstr>
      <vt:lpstr>PowerPoint Presentation</vt:lpstr>
      <vt:lpstr>PowerPoint Presentation</vt:lpstr>
      <vt:lpstr>PowerPoint Presentation</vt:lpstr>
      <vt:lpstr>Testing parity (P) symmetry through CMB anisotropies</vt:lpstr>
      <vt:lpstr>Parity Estimators</vt:lpstr>
      <vt:lpstr>TT results (WMAP 7)</vt:lpstr>
      <vt:lpstr>ell_max dependence</vt:lpstr>
      <vt:lpstr>WMAP Polarization results</vt:lpstr>
      <vt:lpstr>Planck forecasts  (143 GHz channel)</vt:lpstr>
      <vt:lpstr>Conclusions on Parity analysis</vt:lpstr>
      <vt:lpstr>Testing CPT Symmetry</vt:lpstr>
      <vt:lpstr>Current constraints</vt:lpstr>
      <vt:lpstr>PowerPoint Presentation</vt:lpstr>
      <vt:lpstr>PowerPoint Presentation</vt:lpstr>
      <vt:lpstr>PowerPoint Presentation</vt:lpstr>
      <vt:lpstr>PowerPoint Presentation</vt:lpstr>
      <vt:lpstr>Cold dust in our Galaxy observed by  Planck and Herschel  </vt:lpstr>
      <vt:lpstr>PowerPoint Presentation</vt:lpstr>
      <vt:lpstr>PowerPoint Presentation</vt:lpstr>
      <vt:lpstr>Dust structures  at 500 l.y.</vt:lpstr>
      <vt:lpstr>PowerPoint Presentation</vt:lpstr>
      <vt:lpstr>PowerPoint Presentation</vt:lpstr>
      <vt:lpstr>PowerPoint Presentation</vt:lpstr>
      <vt:lpstr>PowerPoint Presentation</vt:lpstr>
      <vt:lpstr>PowerPoint Presentation</vt:lpstr>
      <vt:lpstr>A new supercluster</vt:lpstr>
      <vt:lpstr>Acknowledgments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to LFI ground tests</dc:title>
  <dc:creator>Carlo Baccigalupi</dc:creator>
  <cp:lastModifiedBy>r m</cp:lastModifiedBy>
  <cp:revision>980</cp:revision>
  <dcterms:created xsi:type="dcterms:W3CDTF">2010-12-06T10:32:05Z</dcterms:created>
  <dcterms:modified xsi:type="dcterms:W3CDTF">2010-12-08T17:46:36Z</dcterms:modified>
</cp:coreProperties>
</file>