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rels" ContentType="application/vnd.openxmlformats-package.relationships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9" r:id="rId1"/>
    <p:sldMasterId id="2147484167" r:id="rId2"/>
  </p:sldMasterIdLst>
  <p:notesMasterIdLst>
    <p:notesMasterId r:id="rId47"/>
  </p:notesMasterIdLst>
  <p:handoutMasterIdLst>
    <p:handoutMasterId r:id="rId48"/>
  </p:handoutMasterIdLst>
  <p:sldIdLst>
    <p:sldId id="471" r:id="rId3"/>
    <p:sldId id="399" r:id="rId4"/>
    <p:sldId id="400" r:id="rId5"/>
    <p:sldId id="427" r:id="rId6"/>
    <p:sldId id="434" r:id="rId7"/>
    <p:sldId id="452" r:id="rId8"/>
    <p:sldId id="459" r:id="rId9"/>
    <p:sldId id="479" r:id="rId10"/>
    <p:sldId id="453" r:id="rId11"/>
    <p:sldId id="465" r:id="rId12"/>
    <p:sldId id="435" r:id="rId13"/>
    <p:sldId id="436" r:id="rId14"/>
    <p:sldId id="438" r:id="rId15"/>
    <p:sldId id="461" r:id="rId16"/>
    <p:sldId id="440" r:id="rId17"/>
    <p:sldId id="441" r:id="rId18"/>
    <p:sldId id="442" r:id="rId19"/>
    <p:sldId id="466" r:id="rId20"/>
    <p:sldId id="443" r:id="rId21"/>
    <p:sldId id="467" r:id="rId22"/>
    <p:sldId id="468" r:id="rId23"/>
    <p:sldId id="445" r:id="rId24"/>
    <p:sldId id="358" r:id="rId25"/>
    <p:sldId id="408" r:id="rId26"/>
    <p:sldId id="469" r:id="rId27"/>
    <p:sldId id="447" r:id="rId28"/>
    <p:sldId id="476" r:id="rId29"/>
    <p:sldId id="477" r:id="rId30"/>
    <p:sldId id="448" r:id="rId31"/>
    <p:sldId id="449" r:id="rId32"/>
    <p:sldId id="450" r:id="rId33"/>
    <p:sldId id="417" r:id="rId34"/>
    <p:sldId id="474" r:id="rId35"/>
    <p:sldId id="475" r:id="rId36"/>
    <p:sldId id="462" r:id="rId37"/>
    <p:sldId id="470" r:id="rId38"/>
    <p:sldId id="463" r:id="rId39"/>
    <p:sldId id="473" r:id="rId40"/>
    <p:sldId id="472" r:id="rId41"/>
    <p:sldId id="478" r:id="rId42"/>
    <p:sldId id="431" r:id="rId43"/>
    <p:sldId id="444" r:id="rId44"/>
    <p:sldId id="437" r:id="rId45"/>
    <p:sldId id="464" r:id="rId4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EEEEE"/>
    <a:srgbClr val="96E5A2"/>
    <a:srgbClr val="2E639E"/>
    <a:srgbClr val="FFABA8"/>
    <a:srgbClr val="FF6666"/>
    <a:srgbClr val="00D0CE"/>
    <a:srgbClr val="90FA74"/>
    <a:srgbClr val="382C20"/>
    <a:srgbClr val="A5D64C"/>
    <a:srgbClr val="D90000"/>
  </p:clrMru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5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Relationship Id="rId2" Type="http://schemas.openxmlformats.org/officeDocument/2006/relationships/image" Target="../media/image56.wmf"/><Relationship Id="rId3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4862FA1-DEEC-C648-93D5-2469C5897CF7}" type="datetime1">
              <a:rPr lang="en-US"/>
              <a:pPr>
                <a:defRPr/>
              </a:pPr>
              <a:t>12/10/10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4F4D40-6C1C-2C48-9F96-E45C8F10A0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6ED1D56D-ECDC-3E4A-96A1-6C5CC81EA5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 txBox="1">
            <a:spLocks noGrp="1" noChangeArrowheads="1"/>
          </p:cNvSpPr>
          <p:nvPr/>
        </p:nvSpPr>
        <p:spPr bwMode="auto">
          <a:xfrm>
            <a:off x="3882719" y="8704511"/>
            <a:ext cx="2975281" cy="4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546" tIns="0" rIns="18546" bIns="0" anchor="b">
            <a:prstTxWarp prst="textNoShape">
              <a:avLst/>
            </a:prstTxWarp>
          </a:bodyPr>
          <a:lstStyle/>
          <a:p>
            <a:pPr algn="r" defTabSz="890588"/>
            <a:fld id="{8CEFA9C7-CBC6-CA46-ACF5-EB02D033EB01}" type="slidenum">
              <a:rPr lang="en-US" sz="1000" i="1">
                <a:solidFill>
                  <a:prstClr val="black"/>
                </a:solidFill>
                <a:latin typeface="Times New Roman" charset="0"/>
                <a:ea typeface="+mn-ea"/>
                <a:cs typeface="+mn-cs"/>
              </a:rPr>
              <a:pPr algn="r" defTabSz="890588"/>
              <a:t>1</a:t>
            </a:fld>
            <a:endParaRPr lang="en-US" sz="1000" i="1">
              <a:solidFill>
                <a:prstClr val="black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F30FC-8251-2549-B118-94E9264BC9CD}" type="slidenum">
              <a:rPr lang="en-GB"/>
              <a:pPr/>
              <a:t>42</a:t>
            </a:fld>
            <a:endParaRPr lang="en-GB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FD599-E377-9743-8DB3-22373F9F683D}" type="slidenum">
              <a:rPr lang="en-GB"/>
              <a:pPr/>
              <a:t>44</a:t>
            </a:fld>
            <a:endParaRPr lang="en-GB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CF52A2-A345-B54D-996A-57C633346C38}" type="slidenum">
              <a:rPr lang="en-US"/>
              <a:pPr/>
              <a:t>2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DC2E7A-607A-EE43-8658-2224EDCC74CF}" type="slidenum">
              <a:rPr lang="en-GB"/>
              <a:pPr/>
              <a:t>3</a:t>
            </a:fld>
            <a:endParaRPr lang="en-GB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BFFC63-1338-8841-90DF-F5F4CA5BE32A}" type="slidenum">
              <a:rPr lang="en-US"/>
              <a:pPr/>
              <a:t>5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1D56D-ECDC-3E4A-96A1-6C5CC81EA5E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FD599-E377-9743-8DB3-22373F9F683D}" type="slidenum">
              <a:rPr lang="en-GB"/>
              <a:pPr/>
              <a:t>22</a:t>
            </a:fld>
            <a:endParaRPr lang="en-GB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1 hour = 3.6x10**3 seconds, 1 day = 8.64x10**4, 12 days at 10**32 flat-out yields about 100pb-1 (i.e. would mean 40% efficiency in data taking at 10**32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8286-D62C-D649-95FF-34822BE1817A}" type="slidenum">
              <a:rPr lang="en-GB" smtClean="0"/>
              <a:pPr/>
              <a:t>23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1 hour = 3.6x10**3 seconds, 1 day = 8.64x10**4, 12 days at 10**32 flat-out yields about 100pb-1 (i.e. would mean 40% efficiency in data taking at 10**32</a:t>
            </a: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118286-D62C-D649-95FF-34822BE1817A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D1D56D-ECDC-3E4A-96A1-6C5CC81EA5E7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GB">
              <a:latin typeface="Helvetica" charset="0"/>
            </a:endParaRPr>
          </a:p>
        </p:txBody>
      </p:sp>
      <p:sp>
        <p:nvSpPr>
          <p:cNvPr id="7" name="Rectangle 74"/>
          <p:cNvSpPr>
            <a:spLocks noChangeArrowheads="1"/>
          </p:cNvSpPr>
          <p:nvPr userDrawn="1"/>
        </p:nvSpPr>
        <p:spPr bwMode="auto">
          <a:xfrm>
            <a:off x="866775" y="0"/>
            <a:ext cx="3219450" cy="91122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AAC3DE">
                  <a:alpha val="21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 algn="r">
              <a:buFont typeface="Wingdings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248400"/>
            <a:ext cx="4572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AD10ED0-B752-174E-B848-0D12B27D59AD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0333-D822-9246-9574-48C649ED9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57150"/>
            <a:ext cx="1952625" cy="6038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7150"/>
            <a:ext cx="5710237" cy="6038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C4999-C22D-F141-9205-B4DACE67A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10DE7-1D61-D146-84A8-299677FA89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/40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651C6-3416-A34E-81C2-9C9841DF8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65A80-0F57-5B4F-BE8A-6A68EE5F4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83851-A7AC-6B4D-B634-E630DCB3C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/40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88DDC-607B-6241-93BC-EAD011087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4E31B-88FF-FF40-9868-44FD9705CF6E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&lt;#&gt;/40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715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latin typeface="Helvetica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  <a:latin typeface="Helvetica" charset="0"/>
              </a:defRPr>
            </a:lvl1pPr>
          </a:lstStyle>
          <a:p>
            <a:pPr>
              <a:defRPr/>
            </a:pPr>
            <a:fld id="{FF669FCB-D04E-9045-A5CA-F6C304F56A0D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81915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kumimoji="1" lang="en-GB"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>
          <a:solidFill>
            <a:schemeClr val="tx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185E"/>
            </a:gs>
            <a:gs pos="50000">
              <a:srgbClr val="0033CC"/>
            </a:gs>
            <a:gs pos="100000">
              <a:srgbClr val="00185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5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eaLnBrk="1" hangingPunct="1">
              <a:defRPr/>
            </a:pPr>
            <a:fld id="{FA78D6EC-D771-334A-9B4B-F770F2F438AD}" type="slidenum">
              <a:rPr lang="en-US">
                <a:solidFill>
                  <a:srgbClr val="FFFFFF"/>
                </a:solidFill>
                <a:ea typeface="+mn-ea"/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FFFFFF"/>
              </a:solidFill>
              <a:ea typeface="+mn-ea"/>
              <a:cs typeface="+mn-cs"/>
            </a:endParaRPr>
          </a:p>
        </p:txBody>
      </p:sp>
      <p:pic>
        <p:nvPicPr>
          <p:cNvPr id="1029" name="Picture 7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13738" y="0"/>
            <a:ext cx="830262" cy="83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030" name="Picture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6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16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1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5" Type="http://schemas.openxmlformats.org/officeDocument/2006/relationships/image" Target="../media/image42.pdf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oleObject" Target="../embeddings/Microsoft_Equation1.bin"/><Relationship Id="rId7" Type="http://schemas.openxmlformats.org/officeDocument/2006/relationships/oleObject" Target="../embeddings/Microsoft_Equation2.bin"/><Relationship Id="rId8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7.png"/><Relationship Id="rId5" Type="http://schemas.openxmlformats.org/officeDocument/2006/relationships/image" Target="../media/image5.gi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d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19.jpe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df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 txBox="1">
            <a:spLocks noGrp="1"/>
          </p:cNvSpPr>
          <p:nvPr/>
        </p:nvSpPr>
        <p:spPr bwMode="auto">
          <a:xfrm>
            <a:off x="2895600" y="6245225"/>
            <a:ext cx="34290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rPr>
              <a:t>S. Myers QUB March 11, 2009</a:t>
            </a:r>
          </a:p>
        </p:txBody>
      </p:sp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fld id="{D35503DF-AC4E-534A-9072-077D9DA06D48}" type="slidenum">
              <a:rPr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pPr algn="r" eaLnBrk="1" hangingPunct="1">
                <a:defRPr/>
              </a:pPr>
              <a:t>1</a:t>
            </a:fld>
            <a:endParaRPr lang="en-US" sz="1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7412" name="Picture 4" descr="0107014_01-A4-at-144-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7150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914400" y="5715000"/>
            <a:ext cx="7467600" cy="9540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1400" b="1" dirty="0" smtClean="0">
                <a:solidFill>
                  <a:srgbClr val="003366"/>
                </a:solidFill>
                <a:latin typeface="Times New Roman" charset="0"/>
                <a:ea typeface="+mn-ea"/>
                <a:cs typeface="+mn-cs"/>
              </a:rPr>
              <a:t>LHC: the Superconducting</a:t>
            </a:r>
            <a:r>
              <a:rPr lang="en-US" sz="1400" b="1" dirty="0" smtClean="0">
                <a:solidFill>
                  <a:srgbClr val="CC0000"/>
                </a:solidFill>
                <a:latin typeface="Times New Roman" charset="0"/>
                <a:ea typeface="+mn-ea"/>
                <a:cs typeface="+mn-cs"/>
              </a:rPr>
              <a:t> </a:t>
            </a:r>
            <a:r>
              <a:rPr lang="en-US" sz="1400" b="1" dirty="0">
                <a:solidFill>
                  <a:srgbClr val="CC0000"/>
                </a:solidFill>
                <a:latin typeface="Times New Roman" charset="0"/>
                <a:ea typeface="+mn-ea"/>
                <a:cs typeface="+mn-cs"/>
              </a:rPr>
              <a:t>Proton Accelerator and Collider</a:t>
            </a:r>
          </a:p>
          <a:p>
            <a:pPr algn="ctr" eaLnBrk="1" hangingPunct="1"/>
            <a:r>
              <a:rPr lang="en-US" sz="1400" b="1" dirty="0">
                <a:solidFill>
                  <a:srgbClr val="003366"/>
                </a:solidFill>
                <a:latin typeface="Times New Roman" charset="0"/>
                <a:ea typeface="+mn-ea"/>
                <a:cs typeface="+mn-cs"/>
              </a:rPr>
              <a:t>installed in a 27km circumference underground tunnel (tunnel cross-section diameter 4m) at </a:t>
            </a:r>
            <a:r>
              <a:rPr lang="en-US" sz="1400" b="1" dirty="0">
                <a:solidFill>
                  <a:srgbClr val="CC0000"/>
                </a:solidFill>
                <a:latin typeface="Times New Roman" charset="0"/>
                <a:ea typeface="+mn-ea"/>
                <a:cs typeface="+mn-cs"/>
              </a:rPr>
              <a:t>CERN</a:t>
            </a:r>
          </a:p>
          <a:p>
            <a:pPr algn="ctr" eaLnBrk="1" hangingPunct="1"/>
            <a:r>
              <a:rPr lang="en-US" sz="1400" b="1" dirty="0">
                <a:solidFill>
                  <a:srgbClr val="CC0000"/>
                </a:solidFill>
                <a:latin typeface="Times New Roman" charset="0"/>
                <a:ea typeface="+mn-ea"/>
                <a:cs typeface="+mn-cs"/>
              </a:rPr>
              <a:t>Tunnel was built for LEP collider in 1985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-152400"/>
            <a:ext cx="9144000" cy="16764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Status and prospects for the </a:t>
            </a:r>
          </a:p>
          <a:p>
            <a:pPr algn="ctr">
              <a:defRPr/>
            </a:pPr>
            <a:r>
              <a:rPr lang="en-GB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rPr>
              <a:t>Large Hadron Collider</a:t>
            </a:r>
            <a:endParaRPr lang="en-GB" sz="1600" b="1" dirty="0">
              <a:solidFill>
                <a:srgbClr val="FDD328"/>
              </a:solidFill>
              <a:ea typeface="+mn-ea"/>
              <a:cs typeface="+mn-cs"/>
            </a:endParaRPr>
          </a:p>
        </p:txBody>
      </p:sp>
      <p:sp>
        <p:nvSpPr>
          <p:cNvPr id="17415" name="Rectangle 3"/>
          <p:cNvSpPr txBox="1">
            <a:spLocks noChangeArrowheads="1"/>
          </p:cNvSpPr>
          <p:nvPr/>
        </p:nvSpPr>
        <p:spPr bwMode="auto">
          <a:xfrm>
            <a:off x="1600200" y="3200400"/>
            <a:ext cx="6477000" cy="9906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50000"/>
              </a:spcBef>
              <a:buClr>
                <a:srgbClr val="00CCFF"/>
              </a:buClr>
              <a:buSzPct val="65000"/>
            </a:pPr>
            <a:r>
              <a:rPr lang="en-US" sz="1800" b="1" dirty="0" smtClean="0">
                <a:solidFill>
                  <a:srgbClr val="FDD328"/>
                </a:solidFill>
                <a:latin typeface="Times New Roman" charset="0"/>
                <a:ea typeface="+mn-ea"/>
                <a:cs typeface="+mn-cs"/>
              </a:rPr>
              <a:t>DISCRETE 2010</a:t>
            </a:r>
          </a:p>
          <a:p>
            <a:pPr marL="342900" indent="-342900" algn="ctr">
              <a:spcBef>
                <a:spcPct val="50000"/>
              </a:spcBef>
              <a:buClr>
                <a:srgbClr val="00CCFF"/>
              </a:buClr>
              <a:buSzPct val="65000"/>
            </a:pPr>
            <a:r>
              <a:rPr lang="en-US" sz="1400" b="1" dirty="0" smtClean="0">
                <a:solidFill>
                  <a:srgbClr val="FFC000"/>
                </a:solidFill>
                <a:ea typeface="+mn-ea"/>
                <a:cs typeface="+mn-cs"/>
              </a:rPr>
              <a:t>ROME</a:t>
            </a:r>
          </a:p>
          <a:p>
            <a:pPr marL="342900" indent="-342900" algn="ctr">
              <a:spcBef>
                <a:spcPct val="50000"/>
              </a:spcBef>
              <a:buClr>
                <a:srgbClr val="00CCFF"/>
              </a:buClr>
              <a:buSzPct val="65000"/>
            </a:pPr>
            <a:r>
              <a:rPr lang="en-US" sz="1400" b="1" dirty="0" smtClean="0">
                <a:solidFill>
                  <a:srgbClr val="FFC000"/>
                </a:solidFill>
                <a:ea typeface="+mn-ea"/>
                <a:cs typeface="+mn-cs"/>
              </a:rPr>
              <a:t>Gigi Rolandi – CERN/</a:t>
            </a:r>
            <a:r>
              <a:rPr lang="en-US" sz="1400" b="1" dirty="0" err="1" smtClean="0">
                <a:solidFill>
                  <a:srgbClr val="FFC000"/>
                </a:solidFill>
                <a:ea typeface="+mn-ea"/>
                <a:cs typeface="+mn-cs"/>
              </a:rPr>
              <a:t>Ginevra</a:t>
            </a:r>
            <a:r>
              <a:rPr lang="en-US" sz="1400" b="1" dirty="0" smtClean="0">
                <a:solidFill>
                  <a:srgbClr val="FFC000"/>
                </a:solidFill>
                <a:ea typeface="+mn-ea"/>
                <a:cs typeface="+mn-cs"/>
              </a:rPr>
              <a:t>  and </a:t>
            </a:r>
            <a:r>
              <a:rPr lang="en-US" sz="1400" b="1" dirty="0" err="1" smtClean="0">
                <a:solidFill>
                  <a:srgbClr val="FFC000"/>
                </a:solidFill>
                <a:ea typeface="+mn-ea"/>
                <a:cs typeface="+mn-cs"/>
              </a:rPr>
              <a:t>Scuola</a:t>
            </a:r>
            <a:r>
              <a:rPr lang="en-US" sz="1400" b="1" dirty="0" smtClean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en-US" sz="1400" b="1" dirty="0" err="1" smtClean="0">
                <a:solidFill>
                  <a:srgbClr val="FFC000"/>
                </a:solidFill>
                <a:ea typeface="+mn-ea"/>
                <a:cs typeface="+mn-cs"/>
              </a:rPr>
              <a:t>Normale</a:t>
            </a:r>
            <a:r>
              <a:rPr lang="en-US" sz="1400" b="1" dirty="0" smtClean="0">
                <a:solidFill>
                  <a:srgbClr val="FFC000"/>
                </a:solidFill>
                <a:ea typeface="+mn-ea"/>
                <a:cs typeface="+mn-cs"/>
              </a:rPr>
              <a:t> </a:t>
            </a:r>
            <a:r>
              <a:rPr lang="en-US" sz="1400" b="1" dirty="0" err="1" smtClean="0">
                <a:solidFill>
                  <a:srgbClr val="FFC000"/>
                </a:solidFill>
                <a:ea typeface="+mn-ea"/>
                <a:cs typeface="+mn-cs"/>
              </a:rPr>
              <a:t>Superiore</a:t>
            </a:r>
            <a:r>
              <a:rPr lang="en-US" sz="1400" b="1" dirty="0" smtClean="0">
                <a:solidFill>
                  <a:srgbClr val="FFC000"/>
                </a:solidFill>
                <a:ea typeface="+mn-ea"/>
                <a:cs typeface="+mn-cs"/>
              </a:rPr>
              <a:t>/Pisa</a:t>
            </a:r>
          </a:p>
          <a:p>
            <a:pPr marL="342900" indent="-342900" algn="ctr">
              <a:spcBef>
                <a:spcPct val="50000"/>
              </a:spcBef>
              <a:buClr>
                <a:srgbClr val="00CCFF"/>
              </a:buClr>
              <a:buSzPct val="65000"/>
            </a:pPr>
            <a:endParaRPr lang="en-US" sz="1400" b="1" dirty="0" smtClean="0">
              <a:solidFill>
                <a:srgbClr val="FFC000"/>
              </a:solidFill>
              <a:ea typeface="+mn-ea"/>
              <a:cs typeface="+mn-cs"/>
            </a:endParaRPr>
          </a:p>
          <a:p>
            <a:pPr marL="342900" indent="-342900" algn="ctr">
              <a:spcBef>
                <a:spcPct val="50000"/>
              </a:spcBef>
              <a:buClr>
                <a:srgbClr val="00CCFF"/>
              </a:buClr>
              <a:buSzPct val="65000"/>
            </a:pPr>
            <a:endParaRPr lang="en-GB" sz="1400" b="1" dirty="0">
              <a:solidFill>
                <a:srgbClr val="FFC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advTm="4280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8686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Highest Pt jet event collected by ATLAS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7" descr="JiveXML_167576_69725215-YX-RZ-LegoPlot-2010-11-16-13-43-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144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914400"/>
            <a:ext cx="3694113" cy="696913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dirty="0" err="1">
                <a:latin typeface="Verdana" charset="0"/>
              </a:rPr>
              <a:t>p</a:t>
            </a:r>
            <a:r>
              <a:rPr lang="en-US" sz="1800" baseline="-25000" dirty="0" err="1">
                <a:latin typeface="Verdana" charset="0"/>
              </a:rPr>
              <a:t>T</a:t>
            </a:r>
            <a:r>
              <a:rPr lang="en-US" sz="1800" dirty="0">
                <a:latin typeface="Verdana" charset="0"/>
              </a:rPr>
              <a:t> jet1=1.3 </a:t>
            </a:r>
            <a:r>
              <a:rPr lang="en-US" sz="1800" dirty="0" err="1">
                <a:latin typeface="Verdana" charset="0"/>
              </a:rPr>
              <a:t>TeV</a:t>
            </a:r>
            <a:r>
              <a:rPr lang="en-US" sz="1800" dirty="0">
                <a:latin typeface="Verdana" charset="0"/>
              </a:rPr>
              <a:t> (also </a:t>
            </a:r>
          </a:p>
          <a:p>
            <a:pPr>
              <a:spcBef>
                <a:spcPct val="20000"/>
              </a:spcBef>
            </a:pPr>
            <a:r>
              <a:rPr lang="en-US" sz="1800" dirty="0" err="1">
                <a:latin typeface="Verdana" charset="0"/>
              </a:rPr>
              <a:t>p</a:t>
            </a:r>
            <a:r>
              <a:rPr lang="en-US" sz="1800" baseline="-25000" dirty="0" err="1">
                <a:latin typeface="Verdana" charset="0"/>
              </a:rPr>
              <a:t>T</a:t>
            </a:r>
            <a:r>
              <a:rPr lang="en-US" sz="1800" dirty="0">
                <a:latin typeface="Verdana" charset="0"/>
              </a:rPr>
              <a:t> jet2=1.2 </a:t>
            </a:r>
            <a:r>
              <a:rPr lang="en-US" sz="1800" dirty="0" err="1">
                <a:latin typeface="Verdana" charset="0"/>
              </a:rPr>
              <a:t>TeV</a:t>
            </a:r>
            <a:r>
              <a:rPr lang="en-US" sz="1800" dirty="0">
                <a:latin typeface="Verdana" charset="0"/>
              </a:rPr>
              <a:t>, </a:t>
            </a:r>
            <a:r>
              <a:rPr lang="en-US" sz="1800" dirty="0" err="1">
                <a:latin typeface="Verdana" charset="0"/>
              </a:rPr>
              <a:t>m</a:t>
            </a:r>
            <a:r>
              <a:rPr lang="en-US" sz="1800" baseline="-25000" dirty="0" err="1">
                <a:latin typeface="Verdana" charset="0"/>
              </a:rPr>
              <a:t>jj</a:t>
            </a:r>
            <a:r>
              <a:rPr lang="en-US" sz="1800" dirty="0">
                <a:latin typeface="Verdana" charset="0"/>
              </a:rPr>
              <a:t>=2.6 </a:t>
            </a:r>
            <a:r>
              <a:rPr lang="en-US" sz="1800" dirty="0" err="1">
                <a:latin typeface="Verdana" charset="0"/>
              </a:rPr>
              <a:t>TeV</a:t>
            </a:r>
            <a:r>
              <a:rPr lang="en-US" sz="1800" dirty="0">
                <a:latin typeface="Verdana" charset="0"/>
              </a:rPr>
              <a:t>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200" dirty="0" smtClean="0"/>
              <a:t>Jet production at 7 </a:t>
            </a:r>
            <a:r>
              <a:rPr lang="en-GB" sz="3200" dirty="0" err="1" smtClean="0"/>
              <a:t>TeV</a:t>
            </a:r>
            <a:r>
              <a:rPr lang="en-GB" sz="3200" dirty="0" smtClean="0"/>
              <a:t> − </a:t>
            </a:r>
            <a:r>
              <a:rPr lang="en-GB" sz="3200" dirty="0" smtClean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New Territory!</a:t>
            </a:r>
            <a:endParaRPr lang="en-GB" sz="3200" dirty="0" smtClean="0"/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80262" y="6357938"/>
            <a:ext cx="1905000" cy="457200"/>
          </a:xfrm>
          <a:noFill/>
        </p:spPr>
        <p:txBody>
          <a:bodyPr/>
          <a:lstStyle/>
          <a:p>
            <a:fld id="{5A8CC53B-CC63-C749-AD77-85381F4D89EB}" type="slidenum">
              <a:rPr lang="en-US" smtClean="0"/>
              <a:pPr/>
              <a:t>11</a:t>
            </a:fld>
            <a:endParaRPr lang="en-US" smtClean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04800" y="1828800"/>
            <a:ext cx="4191000" cy="3733800"/>
            <a:chOff x="5029200" y="914400"/>
            <a:chExt cx="2825750" cy="2579561"/>
          </a:xfrm>
        </p:grpSpPr>
        <p:pic>
          <p:nvPicPr>
            <p:cNvPr id="46099" name="Picture 19" descr="Screen shot 2010-06-18 at 11.55.29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29200" y="914400"/>
              <a:ext cx="2819400" cy="2397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0" name="Picture 20" descr="Screen shot 2010-06-18 at 11.55.15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02250" y="3124200"/>
              <a:ext cx="2552700" cy="369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219200" y="1074737"/>
            <a:ext cx="13652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sz="2000" dirty="0" err="1"/>
              <a:t>Tevatron</a:t>
            </a:r>
            <a:endParaRPr lang="en-GB" sz="2000" dirty="0"/>
          </a:p>
          <a:p>
            <a:pPr algn="ctr" eaLnBrk="0" hangingPunct="0"/>
            <a:r>
              <a:rPr lang="en-GB" sz="1800" dirty="0"/>
              <a:t>E</a:t>
            </a:r>
            <a:r>
              <a:rPr lang="en-GB" sz="1800" baseline="-25000" dirty="0"/>
              <a:t>CM</a:t>
            </a:r>
            <a:r>
              <a:rPr lang="en-GB" sz="1800" dirty="0"/>
              <a:t>= 2 </a:t>
            </a:r>
            <a:r>
              <a:rPr lang="en-GB" sz="1800" dirty="0" err="1"/>
              <a:t>TeV</a:t>
            </a:r>
            <a:endParaRPr lang="en-GB" sz="1800" dirty="0"/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 rot="16200000">
            <a:off x="4179892" y="392112"/>
            <a:ext cx="708025" cy="2209800"/>
            <a:chOff x="7902506" y="2209800"/>
            <a:chExt cx="707767" cy="2209800"/>
          </a:xfrm>
        </p:grpSpPr>
        <p:sp>
          <p:nvSpPr>
            <p:cNvPr id="26" name="Up-Down Arrow 25"/>
            <p:cNvSpPr/>
            <p:nvPr/>
          </p:nvSpPr>
          <p:spPr bwMode="auto">
            <a:xfrm>
              <a:off x="8000889" y="2209800"/>
              <a:ext cx="484011" cy="2209800"/>
            </a:xfrm>
            <a:prstGeom prst="upDownArrow">
              <a:avLst/>
            </a:prstGeom>
            <a:gradFill flip="none" rotWithShape="1">
              <a:gsLst>
                <a:gs pos="0">
                  <a:srgbClr val="FFABA8"/>
                </a:gs>
                <a:gs pos="100000">
                  <a:schemeClr val="accent4">
                    <a:lumMod val="75000"/>
                    <a:lumOff val="2500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 rot="5400000">
              <a:off x="7574558" y="2949701"/>
              <a:ext cx="1363663" cy="707767"/>
            </a:xfrm>
            <a:prstGeom prst="rect">
              <a:avLst/>
            </a:prstGeom>
            <a:gradFill flip="none" rotWithShape="1">
              <a:gsLst>
                <a:gs pos="0">
                  <a:srgbClr val="FFF403"/>
                </a:gs>
                <a:gs pos="100000">
                  <a:schemeClr val="accent1"/>
                </a:gs>
              </a:gsLst>
              <a:lin ang="16200000" scaled="0"/>
              <a:tileRect/>
            </a:gra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2000" dirty="0">
                  <a:solidFill>
                    <a:srgbClr val="2E639E"/>
                  </a:solidFill>
                </a:rPr>
                <a:t>Factor </a:t>
              </a:r>
              <a:r>
                <a:rPr lang="en-GB" sz="2000" dirty="0" smtClean="0">
                  <a:solidFill>
                    <a:srgbClr val="2E639E"/>
                  </a:solidFill>
                </a:rPr>
                <a:t>10</a:t>
              </a:r>
              <a:r>
                <a:rPr lang="en-GB" sz="2000" baseline="30000" dirty="0">
                  <a:solidFill>
                    <a:srgbClr val="2E639E"/>
                  </a:solidFill>
                </a:rPr>
                <a:t>5</a:t>
              </a:r>
              <a:endParaRPr lang="en-GB" sz="2000" baseline="30000" dirty="0" smtClean="0">
                <a:solidFill>
                  <a:srgbClr val="2E639E"/>
                </a:solidFill>
              </a:endParaRPr>
            </a:p>
            <a:p>
              <a:pPr eaLnBrk="0" hangingPunct="0">
                <a:defRPr/>
              </a:pPr>
              <a:r>
                <a:rPr lang="en-GB" sz="2000" dirty="0">
                  <a:solidFill>
                    <a:srgbClr val="2E639E"/>
                  </a:solidFill>
                </a:rPr>
                <a:t>in </a:t>
              </a:r>
              <a:r>
                <a:rPr lang="en-GB" sz="2000" dirty="0" err="1">
                  <a:solidFill>
                    <a:srgbClr val="2E639E"/>
                  </a:solidFill>
                </a:rPr>
                <a:t>integr</a:t>
              </a:r>
              <a:r>
                <a:rPr lang="en-GB" sz="2000" dirty="0">
                  <a:solidFill>
                    <a:srgbClr val="2E639E"/>
                  </a:solidFill>
                </a:rPr>
                <a:t>. 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324600" y="1074737"/>
            <a:ext cx="1365250" cy="677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000" dirty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LHC</a:t>
            </a:r>
          </a:p>
          <a:p>
            <a:pPr algn="ctr" eaLnBrk="0" hangingPunct="0">
              <a:defRPr/>
            </a:pPr>
            <a:r>
              <a:rPr lang="en-GB" sz="1800" dirty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GB" sz="1800" baseline="-25000" dirty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CM</a:t>
            </a:r>
            <a:r>
              <a:rPr lang="en-GB" sz="1800" dirty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= 7 TeV</a:t>
            </a:r>
          </a:p>
        </p:txBody>
      </p:sp>
      <p:sp>
        <p:nvSpPr>
          <p:cNvPr id="28" name="Rectangle 9"/>
          <p:cNvSpPr>
            <a:spLocks/>
          </p:cNvSpPr>
          <p:nvPr/>
        </p:nvSpPr>
        <p:spPr bwMode="auto">
          <a:xfrm>
            <a:off x="1676400" y="6096000"/>
            <a:ext cx="6934200" cy="609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CFFB4"/>
              </a:gs>
            </a:gsLst>
            <a:lin ang="1638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 algn="ctr"/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Important test of </a:t>
            </a:r>
            <a:r>
              <a:rPr lang="en-US" sz="1600" dirty="0" err="1" smtClean="0">
                <a:solidFill>
                  <a:srgbClr val="2E639E"/>
                </a:solidFill>
                <a:ea typeface="Arial" charset="0"/>
                <a:cs typeface="Arial" charset="0"/>
              </a:rPr>
              <a:t>pQCD</a:t>
            </a:r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 over many orders of magnitude!</a:t>
            </a:r>
          </a:p>
          <a:p>
            <a:pPr marL="57150" algn="ctr"/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Jet energy precision in</a:t>
            </a:r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 ATLAS and CMS </a:t>
            </a:r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better than expected</a:t>
            </a:r>
            <a:endParaRPr lang="en-US" sz="1600" dirty="0">
              <a:solidFill>
                <a:srgbClr val="2E639E"/>
              </a:solidFill>
              <a:ea typeface="Arial" charset="0"/>
              <a:cs typeface="Arial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828799"/>
            <a:ext cx="4114800" cy="402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7" descr="Screen shot 2010-06-18 at 23.17.3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 and Z production at 7 TeV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556E6BA-951E-8A46-8DE2-9A4BE0ED9E2F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8" name="Picture 3" descr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3863" y="838200"/>
            <a:ext cx="46815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781800" y="1524000"/>
            <a:ext cx="2036763" cy="1404938"/>
            <a:chOff x="6781800" y="1752600"/>
            <a:chExt cx="2037241" cy="1404600"/>
          </a:xfrm>
        </p:grpSpPr>
        <p:sp>
          <p:nvSpPr>
            <p:cNvPr id="47118" name="Line 10"/>
            <p:cNvSpPr>
              <a:spLocks noChangeShapeType="1"/>
            </p:cNvSpPr>
            <p:nvPr/>
          </p:nvSpPr>
          <p:spPr bwMode="auto">
            <a:xfrm>
              <a:off x="7696200" y="2551926"/>
              <a:ext cx="990600" cy="496074"/>
            </a:xfrm>
            <a:prstGeom prst="line">
              <a:avLst/>
            </a:prstGeom>
            <a:noFill/>
            <a:ln w="19050">
              <a:solidFill>
                <a:srgbClr val="CF04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19" name="Line 11"/>
            <p:cNvSpPr>
              <a:spLocks noChangeShapeType="1"/>
            </p:cNvSpPr>
            <p:nvPr/>
          </p:nvSpPr>
          <p:spPr bwMode="auto">
            <a:xfrm rot="9491046" flipH="1">
              <a:off x="8081126" y="2181187"/>
              <a:ext cx="153988" cy="0"/>
            </a:xfrm>
            <a:prstGeom prst="line">
              <a:avLst/>
            </a:prstGeom>
            <a:noFill/>
            <a:ln w="28575">
              <a:solidFill>
                <a:srgbClr val="CF0428"/>
              </a:solidFill>
              <a:round/>
              <a:headEnd/>
              <a:tailEnd type="stealth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6781800" y="1752600"/>
              <a:ext cx="2037241" cy="1404600"/>
              <a:chOff x="6781800" y="1752600"/>
              <a:chExt cx="2037241" cy="1404600"/>
            </a:xfrm>
          </p:grpSpPr>
          <p:sp>
            <p:nvSpPr>
              <p:cNvPr id="47121" name="Line 9"/>
              <p:cNvSpPr>
                <a:spLocks noChangeShapeType="1"/>
              </p:cNvSpPr>
              <p:nvPr/>
            </p:nvSpPr>
            <p:spPr bwMode="auto">
              <a:xfrm flipV="1">
                <a:off x="7620000" y="1981200"/>
                <a:ext cx="990600" cy="4312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22" name="Line 12"/>
              <p:cNvSpPr>
                <a:spLocks noChangeShapeType="1"/>
              </p:cNvSpPr>
              <p:nvPr/>
            </p:nvSpPr>
            <p:spPr bwMode="auto">
              <a:xfrm rot="12545569" flipH="1">
                <a:off x="8009126" y="2731679"/>
                <a:ext cx="153988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31"/>
              <p:cNvGrpSpPr>
                <a:grpSpLocks/>
              </p:cNvGrpSpPr>
              <p:nvPr/>
            </p:nvGrpSpPr>
            <p:grpSpPr bwMode="auto">
              <a:xfrm>
                <a:off x="6781800" y="1786062"/>
                <a:ext cx="361996" cy="423738"/>
                <a:chOff x="4943159" y="4141788"/>
                <a:chExt cx="361996" cy="423738"/>
              </a:xfrm>
            </p:grpSpPr>
            <p:sp>
              <p:nvSpPr>
                <p:cNvPr id="27" name="Oval 14"/>
                <p:cNvSpPr>
                  <a:spLocks noChangeArrowheads="1"/>
                </p:cNvSpPr>
                <p:nvPr/>
              </p:nvSpPr>
              <p:spPr bwMode="auto">
                <a:xfrm>
                  <a:off x="4943159" y="4205141"/>
                  <a:ext cx="360448" cy="36027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28" name="Rectangle 15"/>
                <p:cNvSpPr>
                  <a:spLocks noChangeArrowheads="1"/>
                </p:cNvSpPr>
                <p:nvPr/>
              </p:nvSpPr>
              <p:spPr bwMode="auto">
                <a:xfrm>
                  <a:off x="4952686" y="4141656"/>
                  <a:ext cx="352508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000" i="1" dirty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q</a:t>
                  </a:r>
                  <a:endParaRPr lang="en-US" sz="20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grpSp>
            <p:nvGrpSpPr>
              <p:cNvPr id="5" name="Group 39"/>
              <p:cNvGrpSpPr>
                <a:grpSpLocks/>
              </p:cNvGrpSpPr>
              <p:nvPr/>
            </p:nvGrpSpPr>
            <p:grpSpPr bwMode="auto">
              <a:xfrm>
                <a:off x="8305800" y="2743200"/>
                <a:ext cx="437041" cy="414000"/>
                <a:chOff x="7391400" y="5653306"/>
                <a:chExt cx="437041" cy="414000"/>
              </a:xfrm>
            </p:grpSpPr>
            <p:sp>
              <p:nvSpPr>
                <p:cNvPr id="14" name="Oval 26"/>
                <p:cNvSpPr>
                  <a:spLocks noChangeArrowheads="1"/>
                </p:cNvSpPr>
                <p:nvPr/>
              </p:nvSpPr>
              <p:spPr bwMode="auto">
                <a:xfrm>
                  <a:off x="7402874" y="5653068"/>
                  <a:ext cx="425550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15" name="Rectangle 27"/>
                <p:cNvSpPr>
                  <a:spLocks noChangeArrowheads="1"/>
                </p:cNvSpPr>
                <p:nvPr/>
              </p:nvSpPr>
              <p:spPr bwMode="auto">
                <a:xfrm>
                  <a:off x="7391758" y="5664178"/>
                  <a:ext cx="262000" cy="241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000" dirty="0" err="1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SchoolHouse Cursive B"/>
                      <a:cs typeface="SchoolHouse Cursive B"/>
                    </a:rPr>
                    <a:t>l</a:t>
                  </a:r>
                  <a:r>
                    <a:rPr lang="en-US" sz="2000" baseline="30000" dirty="0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rPr>
                    <a:t>−</a:t>
                  </a:r>
                  <a:endParaRPr lang="en-US" sz="2000" baseline="30000" dirty="0"/>
                </a:p>
              </p:txBody>
            </p:sp>
          </p:grpSp>
          <p:grpSp>
            <p:nvGrpSpPr>
              <p:cNvPr id="7" name="Group 33"/>
              <p:cNvGrpSpPr>
                <a:grpSpLocks/>
              </p:cNvGrpSpPr>
              <p:nvPr/>
            </p:nvGrpSpPr>
            <p:grpSpPr bwMode="auto">
              <a:xfrm>
                <a:off x="6781800" y="2590800"/>
                <a:ext cx="361996" cy="512896"/>
                <a:chOff x="4572000" y="4661158"/>
                <a:chExt cx="361996" cy="512896"/>
              </a:xfrm>
            </p:grpSpPr>
            <p:grpSp>
              <p:nvGrpSpPr>
                <p:cNvPr id="9" name="Group 32"/>
                <p:cNvGrpSpPr>
                  <a:grpSpLocks/>
                </p:cNvGrpSpPr>
                <p:nvPr/>
              </p:nvGrpSpPr>
              <p:grpSpPr bwMode="auto">
                <a:xfrm>
                  <a:off x="4572000" y="4750316"/>
                  <a:ext cx="361996" cy="423738"/>
                  <a:chOff x="4572000" y="4757862"/>
                  <a:chExt cx="361996" cy="423738"/>
                </a:xfrm>
              </p:grpSpPr>
              <p:sp>
                <p:nvSpPr>
                  <p:cNvPr id="30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4572000" y="4820866"/>
                    <a:ext cx="360448" cy="3602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E46D52"/>
                    </a:solidFill>
                    <a:round/>
                    <a:headEnd/>
                    <a:tailEnd/>
                  </a:ln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eaLnBrk="0" hangingPunct="0">
                      <a:defRPr/>
                    </a:pPr>
                    <a:endParaRPr lang="en-US"/>
                  </a:p>
                </p:txBody>
              </p:sp>
              <p:sp>
                <p:nvSpPr>
                  <p:cNvPr id="31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4581527" y="4757381"/>
                    <a:ext cx="352508" cy="3999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>
                      <a:defRPr/>
                    </a:pPr>
                    <a:r>
                      <a:rPr lang="en-US" sz="2000" i="1" dirty="0">
                        <a:solidFill>
                          <a:srgbClr val="E46D5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q</a:t>
                    </a:r>
                    <a:endParaRPr lang="en-US" sz="2000" dirty="0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29" name="Rectangle 18"/>
                <p:cNvSpPr>
                  <a:spLocks noChangeArrowheads="1"/>
                </p:cNvSpPr>
                <p:nvPr/>
              </p:nvSpPr>
              <p:spPr bwMode="auto">
                <a:xfrm>
                  <a:off x="4572000" y="4660956"/>
                  <a:ext cx="347745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000" i="1" dirty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−</a:t>
                  </a:r>
                  <a:endParaRPr lang="en-US" sz="2000" dirty="0"/>
                </a:p>
              </p:txBody>
            </p:sp>
          </p:grp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7239000" y="2209800"/>
                <a:ext cx="432000" cy="493916"/>
                <a:chOff x="5016241" y="5231884"/>
                <a:chExt cx="432000" cy="493916"/>
              </a:xfrm>
            </p:grpSpPr>
            <p:sp>
              <p:nvSpPr>
                <p:cNvPr id="24" name="Oval 21"/>
                <p:cNvSpPr>
                  <a:spLocks noChangeArrowheads="1"/>
                </p:cNvSpPr>
                <p:nvPr/>
              </p:nvSpPr>
              <p:spPr bwMode="auto">
                <a:xfrm>
                  <a:off x="5016348" y="5257168"/>
                  <a:ext cx="431901" cy="4682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C70C2C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036991" y="5231774"/>
                  <a:ext cx="373149" cy="46185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dirty="0">
                      <a:solidFill>
                        <a:srgbClr val="800000"/>
                      </a:solidFill>
                      <a:effectLst>
                        <a:outerShdw blurRad="50800" dist="38100" dir="2700000" algn="tl">
                          <a:srgbClr val="000000">
                            <a:alpha val="43000"/>
                          </a:srgbClr>
                        </a:outerShdw>
                      </a:effectLst>
                    </a:rPr>
                    <a:t>Z</a:t>
                  </a:r>
                  <a:endParaRPr lang="en-US" sz="2000" baseline="30000" dirty="0">
                    <a:solidFill>
                      <a:srgbClr val="800000"/>
                    </a:solidFill>
                    <a:effectLst>
                      <a:outerShdw blurRad="50800" dist="38100" dir="2700000" algn="tl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40"/>
              <p:cNvGrpSpPr>
                <a:grpSpLocks/>
              </p:cNvGrpSpPr>
              <p:nvPr/>
            </p:nvGrpSpPr>
            <p:grpSpPr bwMode="auto">
              <a:xfrm>
                <a:off x="8382000" y="1752600"/>
                <a:ext cx="437041" cy="414000"/>
                <a:chOff x="6400800" y="5105400"/>
                <a:chExt cx="437041" cy="414000"/>
              </a:xfrm>
            </p:grpSpPr>
            <p:sp>
              <p:nvSpPr>
                <p:cNvPr id="38" name="Oval 26"/>
                <p:cNvSpPr>
                  <a:spLocks noChangeArrowheads="1"/>
                </p:cNvSpPr>
                <p:nvPr/>
              </p:nvSpPr>
              <p:spPr bwMode="auto">
                <a:xfrm>
                  <a:off x="6412291" y="5105400"/>
                  <a:ext cx="425550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6401175" y="5116510"/>
                  <a:ext cx="428726" cy="3999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000" dirty="0" err="1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SchoolHouse Cursive B"/>
                      <a:cs typeface="SchoolHouse Cursive B"/>
                    </a:rPr>
                    <a:t>l</a:t>
                  </a:r>
                  <a:r>
                    <a:rPr lang="en-US" sz="2000" baseline="30000" dirty="0">
                      <a:effectLst>
                        <a:outerShdw blurRad="38100" dist="38100" dir="2700000" algn="tl">
                          <a:srgbClr val="FFFFFF"/>
                        </a:outerShdw>
                      </a:effectLst>
                    </a:rPr>
                    <a:t>+</a:t>
                  </a:r>
                  <a:endParaRPr lang="en-US" sz="2000" baseline="30000" dirty="0"/>
                </a:p>
              </p:txBody>
            </p:sp>
          </p:grpSp>
        </p:grp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2654300" y="1803400"/>
            <a:ext cx="381000" cy="1590675"/>
            <a:chOff x="2654041" y="1802884"/>
            <a:chExt cx="381000" cy="1591916"/>
          </a:xfrm>
        </p:grpSpPr>
        <p:sp>
          <p:nvSpPr>
            <p:cNvPr id="47115" name="Oval 6"/>
            <p:cNvSpPr>
              <a:spLocks noChangeArrowheads="1"/>
            </p:cNvSpPr>
            <p:nvPr/>
          </p:nvSpPr>
          <p:spPr bwMode="auto">
            <a:xfrm>
              <a:off x="2743200" y="3200400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2E639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393C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" name="Down Arrow 45"/>
            <p:cNvSpPr/>
            <p:nvPr/>
          </p:nvSpPr>
          <p:spPr bwMode="auto">
            <a:xfrm>
              <a:off x="2654041" y="1980823"/>
              <a:ext cx="381000" cy="1220151"/>
            </a:xfrm>
            <a:prstGeom prst="downArrow">
              <a:avLst>
                <a:gd name="adj1" fmla="val 36395"/>
                <a:gd name="adj2" fmla="val 77208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alpha val="90000"/>
                  </a:schemeClr>
                </a:gs>
                <a:gs pos="100000">
                  <a:schemeClr val="accent4">
                    <a:lumMod val="65000"/>
                    <a:lumOff val="35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47117" name="Oval 44"/>
            <p:cNvSpPr>
              <a:spLocks noChangeArrowheads="1"/>
            </p:cNvSpPr>
            <p:nvPr/>
          </p:nvSpPr>
          <p:spPr bwMode="auto">
            <a:xfrm>
              <a:off x="2756159" y="1802884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W and Z production at 7 </a:t>
            </a:r>
            <a:r>
              <a:rPr lang="en-GB" dirty="0" err="1" smtClean="0"/>
              <a:t>TeV</a:t>
            </a:r>
            <a:endParaRPr lang="en-GB" dirty="0" smtClean="0"/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9E99012-2B13-DA43-89AC-4BA9B806180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7" name="Rectangle 26"/>
          <p:cNvSpPr/>
          <p:nvPr/>
        </p:nvSpPr>
        <p:spPr>
          <a:xfrm>
            <a:off x="0" y="1828800"/>
            <a:ext cx="4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kern="0" dirty="0" smtClean="0">
                <a:solidFill>
                  <a:srgbClr val="336699"/>
                </a:solidFill>
                <a:latin typeface="Helvetica"/>
              </a:rPr>
              <a:t>Z</a:t>
            </a:r>
            <a:endParaRPr lang="en-US" dirty="0"/>
          </a:p>
        </p:txBody>
      </p:sp>
      <p:pic>
        <p:nvPicPr>
          <p:cNvPr id="19" name="Picture 3" descr="zee-133877-28405693-full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3124200" cy="240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3352801" y="685800"/>
            <a:ext cx="3733800" cy="3276600"/>
            <a:chOff x="3333345" y="762000"/>
            <a:chExt cx="4210455" cy="370738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0" y="762000"/>
              <a:ext cx="3733800" cy="3707382"/>
            </a:xfrm>
            <a:prstGeom prst="rect">
              <a:avLst/>
            </a:prstGeom>
          </p:spPr>
        </p:pic>
        <p:sp>
          <p:nvSpPr>
            <p:cNvPr id="28" name="Right Arrow 27"/>
            <p:cNvSpPr/>
            <p:nvPr/>
          </p:nvSpPr>
          <p:spPr bwMode="auto">
            <a:xfrm>
              <a:off x="3333345" y="1796618"/>
              <a:ext cx="533400" cy="304801"/>
            </a:xfrm>
            <a:prstGeom prst="rightArrow">
              <a:avLst/>
            </a:prstGeom>
            <a:solidFill>
              <a:schemeClr val="tx2">
                <a:lumMod val="20000"/>
                <a:lumOff val="80000"/>
                <a:alpha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37" name="Picture 3" descr="wmunu-133483-190466084-3d-calosca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244175" cy="3429000"/>
          </a:xfrm>
          <a:prstGeom prst="rect">
            <a:avLst/>
          </a:prstGeom>
          <a:noFill/>
        </p:spPr>
      </p:pic>
      <p:grpSp>
        <p:nvGrpSpPr>
          <p:cNvPr id="36" name="Group 35"/>
          <p:cNvGrpSpPr/>
          <p:nvPr/>
        </p:nvGrpSpPr>
        <p:grpSpPr>
          <a:xfrm>
            <a:off x="4114800" y="3352800"/>
            <a:ext cx="4724398" cy="3505200"/>
            <a:chOff x="4114800" y="3352800"/>
            <a:chExt cx="4724398" cy="35052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1841" y="3352800"/>
              <a:ext cx="3437357" cy="3505200"/>
            </a:xfrm>
            <a:prstGeom prst="rect">
              <a:avLst/>
            </a:prstGeom>
          </p:spPr>
        </p:pic>
        <p:sp>
          <p:nvSpPr>
            <p:cNvPr id="29" name="Right Arrow 28"/>
            <p:cNvSpPr/>
            <p:nvPr/>
          </p:nvSpPr>
          <p:spPr bwMode="auto">
            <a:xfrm>
              <a:off x="4114800" y="5638800"/>
              <a:ext cx="1752600" cy="4572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  <a:alpha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W and Z production at 7 </a:t>
            </a:r>
            <a:r>
              <a:rPr lang="en-GB" dirty="0" err="1" smtClean="0"/>
              <a:t>TeV</a:t>
            </a:r>
            <a:endParaRPr lang="en-GB" dirty="0" smtClean="0"/>
          </a:p>
        </p:txBody>
      </p:sp>
      <p:sp>
        <p:nvSpPr>
          <p:cNvPr id="4915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9E99012-2B13-DA43-89AC-4BA9B806180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2" name="Rectangle 9"/>
          <p:cNvSpPr>
            <a:spLocks/>
          </p:cNvSpPr>
          <p:nvPr/>
        </p:nvSpPr>
        <p:spPr bwMode="auto">
          <a:xfrm>
            <a:off x="3200400" y="6019800"/>
            <a:ext cx="5334000" cy="381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CFFB4"/>
              </a:gs>
            </a:gsLst>
            <a:lin ang="1638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 algn="ctr"/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Theoretical calculations (NNLO pert. QCD</a:t>
            </a:r>
            <a:r>
              <a:rPr lang="en-US" sz="16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)</a:t>
            </a:r>
            <a:endParaRPr lang="en-US" sz="1600" dirty="0">
              <a:solidFill>
                <a:srgbClr val="2E639E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696200" cy="4953838"/>
          </a:xfrm>
          <a:prstGeom prst="rect">
            <a:avLst/>
          </a:prstGeom>
          <a:effectLst>
            <a:outerShdw blurRad="3175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3" descr="Screen shot 2010-06-18 at 23.17.3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Top production at 7 TeV</a:t>
            </a: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C09C723-55E7-B44B-A0DB-627FC49D61DB}" type="slidenum">
              <a:rPr lang="en-US"/>
              <a:pPr/>
              <a:t>15</a:t>
            </a:fld>
            <a:endParaRPr lang="en-US"/>
          </a:p>
        </p:txBody>
      </p:sp>
      <p:sp>
        <p:nvSpPr>
          <p:cNvPr id="51207" name="Oval 12"/>
          <p:cNvSpPr>
            <a:spLocks noChangeArrowheads="1"/>
          </p:cNvSpPr>
          <p:nvPr/>
        </p:nvSpPr>
        <p:spPr bwMode="auto">
          <a:xfrm>
            <a:off x="2743200" y="3200400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4" name="Down Arrow 13"/>
          <p:cNvSpPr/>
          <p:nvPr/>
        </p:nvSpPr>
        <p:spPr bwMode="auto">
          <a:xfrm>
            <a:off x="2654300" y="1981200"/>
            <a:ext cx="381000" cy="1219200"/>
          </a:xfrm>
          <a:prstGeom prst="downArrow">
            <a:avLst>
              <a:gd name="adj1" fmla="val 36395"/>
              <a:gd name="adj2" fmla="val 77208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51209" name="Oval 14"/>
          <p:cNvSpPr>
            <a:spLocks noChangeArrowheads="1"/>
          </p:cNvSpPr>
          <p:nvPr/>
        </p:nvSpPr>
        <p:spPr bwMode="auto">
          <a:xfrm>
            <a:off x="2755900" y="1803400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641600" y="3352800"/>
            <a:ext cx="381000" cy="660400"/>
            <a:chOff x="2641082" y="3352800"/>
            <a:chExt cx="381000" cy="659884"/>
          </a:xfrm>
        </p:grpSpPr>
        <p:sp>
          <p:nvSpPr>
            <p:cNvPr id="20" name="Down Arrow 19"/>
            <p:cNvSpPr/>
            <p:nvPr/>
          </p:nvSpPr>
          <p:spPr bwMode="auto">
            <a:xfrm>
              <a:off x="2641082" y="3352800"/>
              <a:ext cx="381000" cy="456843"/>
            </a:xfrm>
            <a:prstGeom prst="downArrow">
              <a:avLst>
                <a:gd name="adj1" fmla="val 36395"/>
                <a:gd name="adj2" fmla="val 60203"/>
              </a:avLst>
            </a:prstGeom>
            <a:gradFill flip="none" rotWithShape="1">
              <a:gsLst>
                <a:gs pos="0">
                  <a:srgbClr val="008000">
                    <a:alpha val="90000"/>
                  </a:srgb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51222" name="Oval 18"/>
            <p:cNvSpPr>
              <a:spLocks noChangeArrowheads="1"/>
            </p:cNvSpPr>
            <p:nvPr/>
          </p:nvSpPr>
          <p:spPr bwMode="auto">
            <a:xfrm>
              <a:off x="2743200" y="3818284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419600" y="3581400"/>
            <a:ext cx="2335213" cy="2314575"/>
            <a:chOff x="4419600" y="3581400"/>
            <a:chExt cx="2334434" cy="231380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4419600" y="3733749"/>
              <a:ext cx="2209063" cy="175201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98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/>
            </a:p>
          </p:txBody>
        </p:sp>
        <p:pic>
          <p:nvPicPr>
            <p:cNvPr id="51219" name="Picture 43" descr="Screen shot 2010-09-09 at 22.52.50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19600" y="3581400"/>
              <a:ext cx="2334434" cy="1890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0" name="TextBox 45"/>
            <p:cNvSpPr txBox="1">
              <a:spLocks noChangeArrowheads="1"/>
            </p:cNvSpPr>
            <p:nvPr/>
          </p:nvSpPr>
          <p:spPr bwMode="auto">
            <a:xfrm>
              <a:off x="4953198" y="5525869"/>
              <a:ext cx="11851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 sz="1800">
                  <a:solidFill>
                    <a:srgbClr val="FF0000"/>
                  </a:solidFill>
                </a:rPr>
                <a:t>di-leptons</a:t>
              </a:r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6565900" y="3657600"/>
            <a:ext cx="2362200" cy="2238375"/>
            <a:chOff x="6566159" y="3657600"/>
            <a:chExt cx="2362200" cy="2237601"/>
          </a:xfrm>
        </p:grpSpPr>
        <p:sp>
          <p:nvSpPr>
            <p:cNvPr id="49" name="Rectangle 48"/>
            <p:cNvSpPr/>
            <p:nvPr/>
          </p:nvSpPr>
          <p:spPr bwMode="auto">
            <a:xfrm>
              <a:off x="6705859" y="3733774"/>
              <a:ext cx="2209800" cy="175199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98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/>
            </a:p>
          </p:txBody>
        </p:sp>
        <p:pic>
          <p:nvPicPr>
            <p:cNvPr id="51216" name="Picture 44" descr="Screen shot 2010-09-09 at 22.53.24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66159" y="3657600"/>
              <a:ext cx="2362200" cy="1870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7" name="TextBox 46"/>
            <p:cNvSpPr txBox="1">
              <a:spLocks noChangeArrowheads="1"/>
            </p:cNvSpPr>
            <p:nvPr/>
          </p:nvSpPr>
          <p:spPr bwMode="auto">
            <a:xfrm>
              <a:off x="7086600" y="5525869"/>
              <a:ext cx="13975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GB" sz="1800">
                  <a:solidFill>
                    <a:srgbClr val="FF0000"/>
                  </a:solidFill>
                </a:rPr>
                <a:t>Lepton + jet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267200" y="914400"/>
            <a:ext cx="4684713" cy="2667000"/>
            <a:chOff x="4191000" y="990600"/>
            <a:chExt cx="4684713" cy="2667000"/>
          </a:xfrm>
        </p:grpSpPr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29200" y="990600"/>
              <a:ext cx="3846513" cy="2667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4191000" y="1382713"/>
              <a:ext cx="3078163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lvl="1" eaLnBrk="0" hangingPunct="0">
                <a:defRPr/>
              </a:pPr>
              <a:r>
                <a:rPr lang="en-US" sz="1800" dirty="0">
                  <a:solidFill>
                    <a:srgbClr val="A5D64C"/>
                  </a:solidFill>
                  <a:effectLst>
                    <a:outerShdw blurRad="50800" dist="38100" dir="2700000">
                      <a:srgbClr val="000000"/>
                    </a:outerShdw>
                  </a:effectLst>
                </a:rPr>
                <a:t>~85% gluon-induced at LHC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953000" y="1828800"/>
              <a:ext cx="2438400" cy="1371600"/>
            </a:xfrm>
            <a:prstGeom prst="rect">
              <a:avLst/>
            </a:prstGeom>
            <a:solidFill>
              <a:srgbClr val="EEEEE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26" name="Picture 25" descr="ttbar-gluglu.jp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5221163" y="1752600"/>
              <a:ext cx="2322637" cy="1473169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 bwMode="auto">
            <a:xfrm>
              <a:off x="7391400" y="30480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7391400" y="19050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Top production at 7 </a:t>
            </a:r>
            <a:r>
              <a:rPr lang="en-GB" dirty="0" err="1" smtClean="0"/>
              <a:t>TeV</a:t>
            </a:r>
            <a:endParaRPr lang="en-GB" dirty="0" smtClean="0"/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0AA7DC6-40D0-6E48-86EB-703D01D03E5D}" type="slidenum">
              <a:rPr lang="en-US"/>
              <a:pPr/>
              <a:t>16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9" y="914400"/>
            <a:ext cx="6705721" cy="4724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5638800"/>
            <a:ext cx="3785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E639E"/>
                </a:solidFill>
              </a:rPr>
              <a:t>Electron+Jets</a:t>
            </a:r>
            <a:r>
              <a:rPr lang="en-US" b="1" dirty="0" smtClean="0">
                <a:solidFill>
                  <a:srgbClr val="2E639E"/>
                </a:solidFill>
              </a:rPr>
              <a:t> Candidate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860758" y="2048470"/>
            <a:ext cx="4283242" cy="4428530"/>
            <a:chOff x="4860758" y="2048470"/>
            <a:chExt cx="4283242" cy="44285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0758" y="2971800"/>
              <a:ext cx="4207042" cy="350520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304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7291322" y="2048470"/>
              <a:ext cx="185267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800" dirty="0" smtClean="0">
                  <a:solidFill>
                    <a:srgbClr val="2E639E"/>
                  </a:solidFill>
                </a:rPr>
                <a:t>Pixel Detector</a:t>
              </a:r>
            </a:p>
            <a:p>
              <a:pPr algn="r"/>
              <a:r>
                <a:rPr lang="en-US" sz="1800" dirty="0" smtClean="0">
                  <a:solidFill>
                    <a:srgbClr val="2E639E"/>
                  </a:solidFill>
                </a:rPr>
                <a:t>excellent for</a:t>
              </a:r>
            </a:p>
            <a:p>
              <a:pPr algn="r"/>
              <a:r>
                <a:rPr lang="en-US" sz="1800" dirty="0" smtClean="0">
                  <a:solidFill>
                    <a:srgbClr val="2E639E"/>
                  </a:solidFill>
                </a:rPr>
                <a:t>identifying </a:t>
              </a:r>
              <a:r>
                <a:rPr lang="en-US" sz="1800" dirty="0" err="1" smtClean="0">
                  <a:solidFill>
                    <a:srgbClr val="2E639E"/>
                  </a:solidFill>
                </a:rPr>
                <a:t>b</a:t>
              </a:r>
              <a:r>
                <a:rPr lang="en-US" sz="1800" dirty="0" smtClean="0">
                  <a:solidFill>
                    <a:srgbClr val="2E639E"/>
                  </a:solidFill>
                </a:rPr>
                <a:t>-jets</a:t>
              </a:r>
              <a:endParaRPr lang="en-US" sz="1800" dirty="0"/>
            </a:p>
          </p:txBody>
        </p:sp>
      </p:grpSp>
      <p:pic>
        <p:nvPicPr>
          <p:cNvPr id="10" name="Picture 4" descr="VXma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5950" y="304800"/>
            <a:ext cx="4718050" cy="3222625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Picture 10" descr="standardPF_3trk_SVMass_bDown_Line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971800"/>
            <a:ext cx="3753340" cy="3667125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Top production at 7 </a:t>
            </a:r>
            <a:r>
              <a:rPr lang="en-GB" dirty="0" err="1" smtClean="0"/>
              <a:t>TeV</a:t>
            </a:r>
            <a:endParaRPr lang="en-GB" dirty="0" smtClean="0"/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5B05D46-D9F3-7A41-8AA6-77B224C4E4ED}" type="slidenum">
              <a:rPr lang="en-US"/>
              <a:pPr/>
              <a:t>17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295400"/>
            <a:ext cx="43434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800000"/>
            </a:solidFill>
          </a:ln>
          <a:effectLst>
            <a:outerShdw blurRad="50800" dist="38100" dir="2700000">
              <a:srgbClr val="000000">
                <a:alpha val="94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srgbClr val="C00000"/>
                </a:solidFill>
              </a:rPr>
              <a:t>First Publication on Top cross section </a:t>
            </a:r>
            <a:r>
              <a:rPr lang="en-US" dirty="0">
                <a:solidFill>
                  <a:srgbClr val="C00000"/>
                </a:solidFill>
              </a:rPr>
              <a:t>at </a:t>
            </a:r>
            <a:r>
              <a:rPr lang="en-US" dirty="0" smtClean="0">
                <a:solidFill>
                  <a:srgbClr val="C00000"/>
                </a:solidFill>
              </a:rPr>
              <a:t>LHC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3259" name="Right Brace 11"/>
          <p:cNvSpPr>
            <a:spLocks/>
          </p:cNvSpPr>
          <p:nvPr/>
        </p:nvSpPr>
        <p:spPr bwMode="auto">
          <a:xfrm rot="5400000">
            <a:off x="3048000" y="4343400"/>
            <a:ext cx="304800" cy="1676400"/>
          </a:xfrm>
          <a:prstGeom prst="rightBrace">
            <a:avLst>
              <a:gd name="adj1" fmla="val 43796"/>
              <a:gd name="adj2" fmla="val 50773"/>
            </a:avLst>
          </a:prstGeom>
          <a:noFill/>
          <a:ln w="19050">
            <a:solidFill>
              <a:srgbClr val="8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8"/>
            <a:ext cx="762000" cy="762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6200" y="1295400"/>
            <a:ext cx="4524607" cy="4114800"/>
          </a:xfrm>
          <a:prstGeom prst="rect">
            <a:avLst/>
          </a:prstGeom>
          <a:effectLst>
            <a:outerShdw blurRad="2286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1143000" y="2667000"/>
            <a:ext cx="7768901" cy="3809633"/>
            <a:chOff x="1143000" y="2667000"/>
            <a:chExt cx="7768901" cy="3809633"/>
          </a:xfrm>
        </p:grpSpPr>
        <p:sp>
          <p:nvSpPr>
            <p:cNvPr id="53258" name="TextBox 14"/>
            <p:cNvSpPr txBox="1">
              <a:spLocks noChangeArrowheads="1"/>
            </p:cNvSpPr>
            <p:nvPr/>
          </p:nvSpPr>
          <p:spPr bwMode="auto">
            <a:xfrm>
              <a:off x="1143000" y="5638800"/>
              <a:ext cx="3733800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dirty="0"/>
                <a:t>Observed: </a:t>
              </a:r>
              <a:r>
                <a:rPr lang="en-US" sz="1600" dirty="0" err="1"/>
                <a:t>N</a:t>
              </a:r>
              <a:r>
                <a:rPr lang="en-US" sz="1600" baseline="-25000" dirty="0" err="1"/>
                <a:t>data</a:t>
              </a:r>
              <a:r>
                <a:rPr lang="en-US" sz="1600" baseline="-25000" dirty="0"/>
                <a:t> </a:t>
              </a:r>
              <a:r>
                <a:rPr lang="en-US" sz="1600" dirty="0" smtClean="0"/>
                <a:t>=11</a:t>
              </a:r>
            </a:p>
            <a:p>
              <a:pPr algn="r" eaLnBrk="0" hangingPunct="0"/>
              <a:r>
                <a:rPr lang="en-US" sz="1600" dirty="0"/>
                <a:t>Predicted background: </a:t>
              </a:r>
              <a:r>
                <a:rPr lang="en-US" sz="1600" dirty="0">
                  <a:solidFill>
                    <a:srgbClr val="C00000"/>
                  </a:solidFill>
                </a:rPr>
                <a:t>N</a:t>
              </a:r>
              <a:r>
                <a:rPr lang="en-US" sz="1600" baseline="-25000" dirty="0">
                  <a:solidFill>
                    <a:srgbClr val="C00000"/>
                  </a:solidFill>
                </a:rPr>
                <a:t>BG</a:t>
              </a:r>
              <a:r>
                <a:rPr lang="en-US" sz="1600" dirty="0">
                  <a:solidFill>
                    <a:srgbClr val="C00000"/>
                  </a:solidFill>
                </a:rPr>
                <a:t> =</a:t>
              </a:r>
              <a:r>
                <a:rPr lang="en-US" sz="1600" dirty="0" smtClean="0">
                  <a:solidFill>
                    <a:srgbClr val="C00000"/>
                  </a:solidFill>
                </a:rPr>
                <a:t> 2.1</a:t>
              </a:r>
            </a:p>
            <a:p>
              <a:pPr algn="r" eaLnBrk="0" hangingPunct="0"/>
              <a:r>
                <a:rPr lang="en-US" sz="1600" dirty="0" smtClean="0">
                  <a:solidFill>
                    <a:srgbClr val="D90000"/>
                  </a:solidFill>
                </a:rPr>
                <a:t>Predicted signal: </a:t>
              </a:r>
              <a:r>
                <a:rPr lang="en-US" sz="1600" dirty="0" err="1" smtClean="0">
                  <a:solidFill>
                    <a:srgbClr val="D90000"/>
                  </a:solidFill>
                </a:rPr>
                <a:t>N</a:t>
              </a:r>
              <a:r>
                <a:rPr lang="en-US" sz="1600" baseline="-25000" dirty="0" err="1" smtClean="0">
                  <a:solidFill>
                    <a:srgbClr val="D90000"/>
                  </a:solidFill>
                </a:rPr>
                <a:t>ttbar</a:t>
              </a:r>
              <a:r>
                <a:rPr lang="en-US" sz="1600" dirty="0" smtClean="0">
                  <a:solidFill>
                    <a:srgbClr val="D90000"/>
                  </a:solidFill>
                </a:rPr>
                <a:t> = 7.7</a:t>
              </a:r>
              <a:endParaRPr lang="en-US" sz="1600" dirty="0">
                <a:solidFill>
                  <a:srgbClr val="D9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4876800" y="2667000"/>
              <a:ext cx="4035101" cy="3809633"/>
            </a:xfrm>
            <a:prstGeom prst="rect">
              <a:avLst/>
            </a:prstGeom>
            <a:effectLst>
              <a:outerShdw blurRad="2286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1" name="Rectangle 20"/>
          <p:cNvSpPr/>
          <p:nvPr/>
        </p:nvSpPr>
        <p:spPr>
          <a:xfrm>
            <a:off x="5545116" y="2133600"/>
            <a:ext cx="2836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in the </a:t>
            </a:r>
            <a:r>
              <a:rPr lang="en-US" sz="2000" dirty="0" err="1" smtClean="0"/>
              <a:t>di</a:t>
            </a:r>
            <a:r>
              <a:rPr lang="en-US" sz="2000" dirty="0" smtClean="0"/>
              <a:t>-lepton channel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91400" y="228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</a:t>
            </a:r>
            <a:r>
              <a:rPr lang="en-US" dirty="0" smtClean="0"/>
              <a:t>-leptons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production at 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9465A80-0F57-5B4F-BE8A-6A68EE5F429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228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lepton + jets</a:t>
            </a:r>
            <a:endParaRPr lang="en-US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181600" y="5341938"/>
            <a:ext cx="3733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Observed: </a:t>
            </a:r>
            <a:r>
              <a:rPr lang="en-US" sz="1600" dirty="0" err="1"/>
              <a:t>N</a:t>
            </a:r>
            <a:r>
              <a:rPr lang="en-US" sz="1600" baseline="-25000" dirty="0" err="1"/>
              <a:t>data</a:t>
            </a:r>
            <a:r>
              <a:rPr lang="en-US" sz="1600" baseline="-25000" dirty="0"/>
              <a:t> </a:t>
            </a:r>
            <a:r>
              <a:rPr lang="en-US" sz="1600" dirty="0" smtClean="0"/>
              <a:t>=37</a:t>
            </a:r>
          </a:p>
          <a:p>
            <a:pPr eaLnBrk="0" hangingPunct="0"/>
            <a:r>
              <a:rPr lang="en-US" sz="1600" dirty="0"/>
              <a:t>Predicted background: </a:t>
            </a:r>
            <a:r>
              <a:rPr lang="en-US" sz="1600" dirty="0">
                <a:solidFill>
                  <a:srgbClr val="C00000"/>
                </a:solidFill>
              </a:rPr>
              <a:t>N</a:t>
            </a:r>
            <a:r>
              <a:rPr lang="en-US" sz="1600" baseline="-25000" dirty="0">
                <a:solidFill>
                  <a:srgbClr val="C00000"/>
                </a:solidFill>
              </a:rPr>
              <a:t>BG</a:t>
            </a:r>
            <a:r>
              <a:rPr lang="en-US" sz="1600" dirty="0">
                <a:solidFill>
                  <a:srgbClr val="C00000"/>
                </a:solidFill>
              </a:rPr>
              <a:t> =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12.2</a:t>
            </a:r>
            <a:endParaRPr lang="en-US" sz="1600" dirty="0" smtClean="0">
              <a:solidFill>
                <a:srgbClr val="C00000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D90000"/>
                </a:solidFill>
              </a:rPr>
              <a:t>Predicted signal: </a:t>
            </a:r>
            <a:r>
              <a:rPr lang="en-US" sz="1600" dirty="0" err="1" smtClean="0">
                <a:solidFill>
                  <a:srgbClr val="D90000"/>
                </a:solidFill>
              </a:rPr>
              <a:t>N</a:t>
            </a:r>
            <a:r>
              <a:rPr lang="en-US" sz="1600" baseline="-25000" dirty="0" err="1" smtClean="0">
                <a:solidFill>
                  <a:srgbClr val="D90000"/>
                </a:solidFill>
              </a:rPr>
              <a:t>ttbar</a:t>
            </a:r>
            <a:r>
              <a:rPr lang="en-US" sz="1600" dirty="0" smtClean="0">
                <a:solidFill>
                  <a:srgbClr val="D90000"/>
                </a:solidFill>
              </a:rPr>
              <a:t> =</a:t>
            </a:r>
            <a:r>
              <a:rPr lang="en-US" sz="1600" dirty="0" smtClean="0">
                <a:solidFill>
                  <a:srgbClr val="D90000"/>
                </a:solidFill>
              </a:rPr>
              <a:t> </a:t>
            </a:r>
            <a:r>
              <a:rPr lang="en-US" sz="1600" dirty="0" smtClean="0">
                <a:solidFill>
                  <a:srgbClr val="D90000"/>
                </a:solidFill>
              </a:rPr>
              <a:t>29.9</a:t>
            </a:r>
            <a:endParaRPr lang="en-US" sz="1600" dirty="0">
              <a:solidFill>
                <a:srgbClr val="D9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10192"/>
            <a:ext cx="4191000" cy="28522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76800" y="3962400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CMS measurement includes only </a:t>
            </a:r>
            <a:r>
              <a:rPr lang="en-US" sz="1600" dirty="0" err="1" smtClean="0"/>
              <a:t>dilepton</a:t>
            </a:r>
            <a:r>
              <a:rPr lang="en-US" sz="1600" dirty="0" err="1" smtClean="0"/>
              <a:t>s</a:t>
            </a:r>
            <a:endParaRPr lang="en-US" sz="1600" dirty="0"/>
          </a:p>
        </p:txBody>
      </p:sp>
      <p:pic>
        <p:nvPicPr>
          <p:cNvPr id="19" name="Picture 5" descr="jet_num_comb_pretag_1j_prel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399"/>
            <a:ext cx="3276600" cy="332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1447801" y="2895599"/>
            <a:ext cx="3105149" cy="3810000"/>
            <a:chOff x="541267" y="3042139"/>
            <a:chExt cx="2944883" cy="3663461"/>
          </a:xfrm>
        </p:grpSpPr>
        <p:pic>
          <p:nvPicPr>
            <p:cNvPr id="20" name="Picture 6" descr="jet_num_comb_btag_1j_preli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" y="3733800"/>
              <a:ext cx="280035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 bwMode="auto">
            <a:xfrm rot="16200000" flipH="1">
              <a:off x="210751" y="3372655"/>
              <a:ext cx="1172307" cy="511276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3" descr="Screen shot 2010-06-18 at 23.17.3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 bwMode="auto">
          <a:xfrm>
            <a:off x="2641600" y="3352800"/>
            <a:ext cx="381000" cy="457200"/>
          </a:xfrm>
          <a:prstGeom prst="downArrow">
            <a:avLst>
              <a:gd name="adj1" fmla="val 36395"/>
              <a:gd name="adj2" fmla="val 60203"/>
            </a:avLst>
          </a:prstGeom>
          <a:gradFill flip="none" rotWithShape="1">
            <a:gsLst>
              <a:gs pos="0">
                <a:srgbClr val="008000">
                  <a:alpha val="90000"/>
                </a:srgb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54276" name="Oval 15"/>
          <p:cNvSpPr>
            <a:spLocks noChangeArrowheads="1"/>
          </p:cNvSpPr>
          <p:nvPr/>
        </p:nvSpPr>
        <p:spPr bwMode="auto">
          <a:xfrm>
            <a:off x="2743200" y="3200400"/>
            <a:ext cx="193675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E639E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393C8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7" name="Down Arrow 16"/>
          <p:cNvSpPr/>
          <p:nvPr/>
        </p:nvSpPr>
        <p:spPr bwMode="auto">
          <a:xfrm>
            <a:off x="2654300" y="1981200"/>
            <a:ext cx="381000" cy="1219200"/>
          </a:xfrm>
          <a:prstGeom prst="downArrow">
            <a:avLst>
              <a:gd name="adj1" fmla="val 36395"/>
              <a:gd name="adj2" fmla="val 77208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90000"/>
                </a:schemeClr>
              </a:gs>
              <a:gs pos="100000">
                <a:schemeClr val="accent4">
                  <a:lumMod val="65000"/>
                  <a:lumOff val="35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54278" name="Oval 17"/>
          <p:cNvSpPr>
            <a:spLocks noChangeArrowheads="1"/>
          </p:cNvSpPr>
          <p:nvPr/>
        </p:nvSpPr>
        <p:spPr bwMode="auto">
          <a:xfrm>
            <a:off x="2755900" y="1803400"/>
            <a:ext cx="195263" cy="1936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4279" name="Oval 18"/>
          <p:cNvSpPr>
            <a:spLocks noChangeArrowheads="1"/>
          </p:cNvSpPr>
          <p:nvPr/>
        </p:nvSpPr>
        <p:spPr bwMode="auto">
          <a:xfrm>
            <a:off x="2743200" y="3817938"/>
            <a:ext cx="193675" cy="1952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8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4280" name="Title 1"/>
          <p:cNvSpPr>
            <a:spLocks noGrp="1"/>
          </p:cNvSpPr>
          <p:nvPr>
            <p:ph type="title"/>
          </p:nvPr>
        </p:nvSpPr>
        <p:spPr>
          <a:xfrm>
            <a:off x="1023938" y="57150"/>
            <a:ext cx="7205662" cy="762000"/>
          </a:xfrm>
        </p:spPr>
        <p:txBody>
          <a:bodyPr/>
          <a:lstStyle/>
          <a:p>
            <a:pPr eaLnBrk="1" hangingPunct="1"/>
            <a:r>
              <a:rPr lang="en-GB" smtClean="0"/>
              <a:t>Higgs at the LHC </a:t>
            </a:r>
            <a:r>
              <a:rPr lang="en-US" sz="2400" smtClean="0"/>
              <a:t>(at √s = 7TeV?)</a:t>
            </a:r>
            <a:endParaRPr lang="en-GB" sz="2400" smtClean="0"/>
          </a:p>
        </p:txBody>
      </p:sp>
      <p:sp>
        <p:nvSpPr>
          <p:cNvPr id="542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EAC93B5-761D-504B-9DB4-55CDDD2EB40B}" type="slidenum">
              <a:rPr lang="en-US"/>
              <a:pPr/>
              <a:t>19</a:t>
            </a:fld>
            <a:endParaRPr lang="en-US"/>
          </a:p>
        </p:txBody>
      </p:sp>
      <p:sp>
        <p:nvSpPr>
          <p:cNvPr id="21" name="Down Arrow 20"/>
          <p:cNvSpPr/>
          <p:nvPr/>
        </p:nvSpPr>
        <p:spPr bwMode="auto">
          <a:xfrm>
            <a:off x="2655888" y="4008438"/>
            <a:ext cx="381000" cy="258762"/>
          </a:xfrm>
          <a:prstGeom prst="downArrow">
            <a:avLst>
              <a:gd name="adj1" fmla="val 36395"/>
              <a:gd name="adj2" fmla="val 77208"/>
            </a:avLst>
          </a:prstGeom>
          <a:gradFill flip="none" rotWithShape="1">
            <a:gsLst>
              <a:gs pos="36000">
                <a:srgbClr val="FF0000">
                  <a:alpha val="90000"/>
                </a:srgbClr>
              </a:gs>
              <a:gs pos="100000">
                <a:srgbClr val="008000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/>
          </a:p>
        </p:txBody>
      </p:sp>
      <p:pic>
        <p:nvPicPr>
          <p:cNvPr id="20" name="Picture 3" descr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3863" y="990600"/>
            <a:ext cx="46815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781800" y="1676400"/>
            <a:ext cx="2111375" cy="1404938"/>
            <a:chOff x="6781800" y="1752600"/>
            <a:chExt cx="2111087" cy="1404600"/>
          </a:xfrm>
        </p:grpSpPr>
        <p:sp>
          <p:nvSpPr>
            <p:cNvPr id="54291" name="Line 10"/>
            <p:cNvSpPr>
              <a:spLocks noChangeShapeType="1"/>
            </p:cNvSpPr>
            <p:nvPr/>
          </p:nvSpPr>
          <p:spPr bwMode="auto">
            <a:xfrm>
              <a:off x="7696200" y="2551926"/>
              <a:ext cx="990600" cy="496074"/>
            </a:xfrm>
            <a:prstGeom prst="line">
              <a:avLst/>
            </a:prstGeom>
            <a:noFill/>
            <a:ln w="19050">
              <a:solidFill>
                <a:srgbClr val="CF04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92" name="Line 11"/>
            <p:cNvSpPr>
              <a:spLocks noChangeShapeType="1"/>
            </p:cNvSpPr>
            <p:nvPr/>
          </p:nvSpPr>
          <p:spPr bwMode="auto">
            <a:xfrm rot="9491046" flipH="1">
              <a:off x="8081126" y="2181187"/>
              <a:ext cx="153988" cy="0"/>
            </a:xfrm>
            <a:prstGeom prst="line">
              <a:avLst/>
            </a:prstGeom>
            <a:noFill/>
            <a:ln w="28575">
              <a:solidFill>
                <a:srgbClr val="CF0428"/>
              </a:solidFill>
              <a:round/>
              <a:headEnd/>
              <a:tailEnd type="stealth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6781800" y="1752600"/>
              <a:ext cx="2111087" cy="1404600"/>
              <a:chOff x="6781800" y="1752600"/>
              <a:chExt cx="2111087" cy="1404600"/>
            </a:xfrm>
          </p:grpSpPr>
          <p:sp>
            <p:nvSpPr>
              <p:cNvPr id="54294" name="Line 9"/>
              <p:cNvSpPr>
                <a:spLocks noChangeShapeType="1"/>
              </p:cNvSpPr>
              <p:nvPr/>
            </p:nvSpPr>
            <p:spPr bwMode="auto">
              <a:xfrm flipV="1">
                <a:off x="7620000" y="1981200"/>
                <a:ext cx="990600" cy="431284"/>
              </a:xfrm>
              <a:prstGeom prst="line">
                <a:avLst/>
              </a:prstGeom>
              <a:noFill/>
              <a:ln w="19050">
                <a:solidFill>
                  <a:srgbClr val="CF04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95" name="Line 12"/>
              <p:cNvSpPr>
                <a:spLocks noChangeShapeType="1"/>
              </p:cNvSpPr>
              <p:nvPr/>
            </p:nvSpPr>
            <p:spPr bwMode="auto">
              <a:xfrm rot="12545569" flipH="1">
                <a:off x="8009126" y="2731679"/>
                <a:ext cx="153988" cy="0"/>
              </a:xfrm>
              <a:prstGeom prst="line">
                <a:avLst/>
              </a:prstGeom>
              <a:noFill/>
              <a:ln w="28575">
                <a:solidFill>
                  <a:srgbClr val="CF0428"/>
                </a:solidFill>
                <a:round/>
                <a:headEnd/>
                <a:tailEnd type="stealth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31"/>
              <p:cNvGrpSpPr>
                <a:grpSpLocks/>
              </p:cNvGrpSpPr>
              <p:nvPr/>
            </p:nvGrpSpPr>
            <p:grpSpPr bwMode="auto">
              <a:xfrm>
                <a:off x="6781800" y="1785930"/>
                <a:ext cx="362035" cy="423760"/>
                <a:chOff x="4943159" y="4141656"/>
                <a:chExt cx="362035" cy="423760"/>
              </a:xfrm>
            </p:grpSpPr>
            <p:sp>
              <p:nvSpPr>
                <p:cNvPr id="47" name="Oval 14"/>
                <p:cNvSpPr>
                  <a:spLocks noChangeArrowheads="1"/>
                </p:cNvSpPr>
                <p:nvPr/>
              </p:nvSpPr>
              <p:spPr bwMode="auto">
                <a:xfrm>
                  <a:off x="4943159" y="4205141"/>
                  <a:ext cx="360314" cy="36027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" name="Rectangle 15"/>
                <p:cNvSpPr>
                  <a:spLocks noChangeArrowheads="1"/>
                </p:cNvSpPr>
                <p:nvPr/>
              </p:nvSpPr>
              <p:spPr bwMode="auto">
                <a:xfrm>
                  <a:off x="4952683" y="4141656"/>
                  <a:ext cx="352377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000" i="1" dirty="0" err="1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g</a:t>
                  </a:r>
                  <a:endParaRPr lang="en-US" sz="20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grpSp>
            <p:nvGrpSpPr>
              <p:cNvPr id="5" name="Group 39"/>
              <p:cNvGrpSpPr>
                <a:grpSpLocks/>
              </p:cNvGrpSpPr>
              <p:nvPr/>
            </p:nvGrpSpPr>
            <p:grpSpPr bwMode="auto">
              <a:xfrm>
                <a:off x="8254313" y="2742962"/>
                <a:ext cx="560802" cy="414238"/>
                <a:chOff x="7339913" y="5653068"/>
                <a:chExt cx="560802" cy="414238"/>
              </a:xfrm>
            </p:grpSpPr>
            <p:sp>
              <p:nvSpPr>
                <p:cNvPr id="45" name="Oval 26"/>
                <p:cNvSpPr>
                  <a:spLocks noChangeArrowheads="1"/>
                </p:cNvSpPr>
                <p:nvPr/>
              </p:nvSpPr>
              <p:spPr bwMode="auto">
                <a:xfrm>
                  <a:off x="7403890" y="5653068"/>
                  <a:ext cx="423805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6" name="Rectangle 27"/>
                <p:cNvSpPr>
                  <a:spLocks noChangeArrowheads="1"/>
                </p:cNvSpPr>
                <p:nvPr/>
              </p:nvSpPr>
              <p:spPr bwMode="auto">
                <a:xfrm>
                  <a:off x="7340399" y="5689572"/>
                  <a:ext cx="560311" cy="3396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600" dirty="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cs typeface="SchoolHouse Cursive B"/>
                    </a:rPr>
                    <a:t>W/Z</a:t>
                  </a:r>
                  <a:endParaRPr lang="en-US" sz="1600" baseline="30000" dirty="0"/>
                </a:p>
              </p:txBody>
            </p:sp>
          </p:grp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6781800" y="2679477"/>
                <a:ext cx="362035" cy="423761"/>
                <a:chOff x="4572000" y="4757381"/>
                <a:chExt cx="362035" cy="423761"/>
              </a:xfrm>
            </p:grpSpPr>
            <p:sp>
              <p:nvSpPr>
                <p:cNvPr id="43" name="Oval 14"/>
                <p:cNvSpPr>
                  <a:spLocks noChangeArrowheads="1"/>
                </p:cNvSpPr>
                <p:nvPr/>
              </p:nvSpPr>
              <p:spPr bwMode="auto">
                <a:xfrm>
                  <a:off x="4572000" y="4820866"/>
                  <a:ext cx="360314" cy="36027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4" name="Rectangle 15"/>
                <p:cNvSpPr>
                  <a:spLocks noChangeArrowheads="1"/>
                </p:cNvSpPr>
                <p:nvPr/>
              </p:nvSpPr>
              <p:spPr bwMode="auto">
                <a:xfrm>
                  <a:off x="4581524" y="4757381"/>
                  <a:ext cx="352377" cy="3999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2000" i="1" dirty="0" err="1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g</a:t>
                  </a:r>
                  <a:endParaRPr lang="en-US" sz="20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grpSp>
            <p:nvGrpSpPr>
              <p:cNvPr id="7" name="Group 36"/>
              <p:cNvGrpSpPr>
                <a:grpSpLocks/>
              </p:cNvGrpSpPr>
              <p:nvPr/>
            </p:nvGrpSpPr>
            <p:grpSpPr bwMode="auto">
              <a:xfrm>
                <a:off x="7239107" y="2209690"/>
                <a:ext cx="431901" cy="493594"/>
                <a:chOff x="5016348" y="5231774"/>
                <a:chExt cx="431901" cy="493594"/>
              </a:xfrm>
            </p:grpSpPr>
            <p:sp>
              <p:nvSpPr>
                <p:cNvPr id="39" name="Oval 21"/>
                <p:cNvSpPr>
                  <a:spLocks noChangeArrowheads="1"/>
                </p:cNvSpPr>
                <p:nvPr/>
              </p:nvSpPr>
              <p:spPr bwMode="auto">
                <a:xfrm>
                  <a:off x="5016179" y="5257168"/>
                  <a:ext cx="431741" cy="4682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C70C2C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5036814" y="5231774"/>
                  <a:ext cx="406344" cy="46185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dirty="0">
                      <a:solidFill>
                        <a:srgbClr val="800000"/>
                      </a:solidFill>
                      <a:effectLst>
                        <a:outerShdw blurRad="50800" dist="38100" dir="2700000" algn="tl">
                          <a:srgbClr val="000000">
                            <a:alpha val="43000"/>
                          </a:srgbClr>
                        </a:outerShdw>
                      </a:effectLst>
                    </a:rPr>
                    <a:t>H</a:t>
                  </a:r>
                  <a:endParaRPr lang="en-US" sz="2000" baseline="30000" dirty="0">
                    <a:solidFill>
                      <a:srgbClr val="800000"/>
                    </a:solidFill>
                    <a:effectLst>
                      <a:outerShdw blurRad="50800" dist="38100" dir="2700000" algn="tl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40"/>
              <p:cNvGrpSpPr>
                <a:grpSpLocks/>
              </p:cNvGrpSpPr>
              <p:nvPr/>
            </p:nvGrpSpPr>
            <p:grpSpPr bwMode="auto">
              <a:xfrm>
                <a:off x="8332085" y="1752600"/>
                <a:ext cx="560802" cy="414238"/>
                <a:chOff x="6350885" y="5105400"/>
                <a:chExt cx="560802" cy="414238"/>
              </a:xfrm>
            </p:grpSpPr>
            <p:sp>
              <p:nvSpPr>
                <p:cNvPr id="37" name="Oval 26"/>
                <p:cNvSpPr>
                  <a:spLocks noChangeArrowheads="1"/>
                </p:cNvSpPr>
                <p:nvPr/>
              </p:nvSpPr>
              <p:spPr bwMode="auto">
                <a:xfrm>
                  <a:off x="6413280" y="5105400"/>
                  <a:ext cx="425392" cy="4142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F0428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8" name="Rectangle 27"/>
                <p:cNvSpPr>
                  <a:spLocks noChangeArrowheads="1"/>
                </p:cNvSpPr>
                <p:nvPr/>
              </p:nvSpPr>
              <p:spPr bwMode="auto">
                <a:xfrm>
                  <a:off x="6351377" y="5141904"/>
                  <a:ext cx="560310" cy="3396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600" dirty="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+mn-lt"/>
                      <a:cs typeface="SchoolHouse Cursive B"/>
                    </a:rPr>
                    <a:t>W/Z</a:t>
                  </a:r>
                  <a:endParaRPr lang="en-US" sz="1600" baseline="30000" dirty="0">
                    <a:latin typeface="+mn-lt"/>
                  </a:endParaRPr>
                </a:p>
              </p:txBody>
            </p:sp>
          </p:grpSp>
        </p:grpSp>
      </p:grpSp>
      <p:sp>
        <p:nvSpPr>
          <p:cNvPr id="36" name="TextBox 35"/>
          <p:cNvSpPr txBox="1"/>
          <p:nvPr/>
        </p:nvSpPr>
        <p:spPr>
          <a:xfrm>
            <a:off x="4800600" y="4724400"/>
            <a:ext cx="3581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competing with standard </a:t>
            </a:r>
            <a:r>
              <a:rPr lang="en-US" dirty="0" err="1" smtClean="0"/>
              <a:t>di</a:t>
            </a:r>
            <a:r>
              <a:rPr lang="en-US" dirty="0" smtClean="0"/>
              <a:t>-boson production</a:t>
            </a:r>
          </a:p>
          <a:p>
            <a:r>
              <a:rPr lang="en-US" dirty="0" err="1" smtClean="0"/>
              <a:t>pp</a:t>
            </a:r>
            <a:r>
              <a:rPr lang="en-US" dirty="0" err="1" smtClean="0">
                <a:sym typeface="Wingdings"/>
              </a:rPr>
              <a:t>WW</a:t>
            </a:r>
            <a:r>
              <a:rPr lang="en-US" dirty="0" smtClean="0">
                <a:sym typeface="Wingdings"/>
              </a:rPr>
              <a:t> + X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938" y="76200"/>
            <a:ext cx="8120062" cy="762000"/>
          </a:xfrm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rgbClr val="2074AC"/>
                </a:solidFill>
                <a:latin typeface="Arial"/>
                <a:ea typeface="+mj-ea"/>
                <a:cs typeface="Arial"/>
              </a:rPr>
              <a:t>LHC </a:t>
            </a:r>
            <a:r>
              <a:rPr lang="en-US" sz="2800" b="1" dirty="0" smtClean="0">
                <a:ea typeface="+mj-ea"/>
                <a:cs typeface="+mj-cs"/>
              </a:rPr>
              <a:t>operation:</a:t>
            </a:r>
            <a:r>
              <a:rPr lang="en-US" sz="2800" dirty="0" smtClean="0">
                <a:ea typeface="+mj-ea"/>
                <a:cs typeface="+mj-cs"/>
              </a:rPr>
              <a:t> </a:t>
            </a:r>
            <a:r>
              <a:rPr lang="en-US" sz="2400" dirty="0" err="1" smtClean="0">
                <a:ea typeface="+mj-ea"/>
                <a:cs typeface="+mj-cs"/>
              </a:rPr>
              <a:t>p-p</a:t>
            </a:r>
            <a:r>
              <a:rPr lang="en-US" sz="2400" dirty="0" smtClean="0">
                <a:ea typeface="+mj-ea"/>
                <a:cs typeface="+mj-cs"/>
              </a:rPr>
              <a:t> till 4 Nov, </a:t>
            </a:r>
            <a:r>
              <a:rPr lang="en-US" sz="2400" dirty="0" err="1" smtClean="0">
                <a:ea typeface="+mj-ea"/>
                <a:cs typeface="+mj-cs"/>
              </a:rPr>
              <a:t>Pb-Pb</a:t>
            </a:r>
            <a:r>
              <a:rPr lang="en-US" sz="2400" dirty="0" smtClean="0">
                <a:ea typeface="+mj-ea"/>
                <a:cs typeface="+mj-cs"/>
              </a:rPr>
              <a:t>: 7 Nov - 6 Dec</a:t>
            </a:r>
            <a:endParaRPr lang="en-GB" sz="2400" b="1" dirty="0">
              <a:solidFill>
                <a:srgbClr val="2074AC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2" name="Picture 5" descr="newlhc logo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811"/>
            <a:ext cx="842831" cy="843011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001000" cy="762000"/>
          </a:xfrm>
        </p:spPr>
        <p:txBody>
          <a:bodyPr/>
          <a:lstStyle/>
          <a:p>
            <a:pPr>
              <a:buFont typeface="Wingdings" charset="2"/>
              <a:buChar char="q"/>
            </a:pPr>
            <a:r>
              <a:rPr lang="en-US" sz="2000" dirty="0" smtClean="0"/>
              <a:t>LHC commissioning proceeding at an unprecedented pace: </a:t>
            </a:r>
          </a:p>
          <a:p>
            <a:pPr>
              <a:buNone/>
            </a:pPr>
            <a:r>
              <a:rPr lang="en-US" sz="2000" dirty="0" smtClean="0"/>
              <a:t>	Factor ~ 100’000 increase in peak luminosity since start-up</a:t>
            </a:r>
          </a:p>
          <a:p>
            <a:endParaRPr lang="en-US" sz="1400" dirty="0" smtClean="0"/>
          </a:p>
          <a:p>
            <a:endParaRPr lang="en-US" sz="2400" dirty="0" smtClean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410200" y="2057400"/>
            <a:ext cx="3505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q"/>
              <a:tabLst/>
              <a:defRPr/>
            </a:pPr>
            <a:r>
              <a:rPr lang="en-GB" sz="1800" kern="0" dirty="0" smtClean="0">
                <a:solidFill>
                  <a:srgbClr val="2074AC"/>
                </a:solidFill>
                <a:latin typeface="+mn-lt"/>
                <a:ea typeface="+mn-ea"/>
                <a:cs typeface="+mn-cs"/>
              </a:rPr>
              <a:t>The four experiments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074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074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demonstrated readiness in the exploitation of the 7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074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TeV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074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data;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Char char="q"/>
            </a:pPr>
            <a:r>
              <a:rPr lang="en-GB" sz="1800" kern="0" dirty="0" smtClean="0">
                <a:solidFill>
                  <a:srgbClr val="2074AC"/>
                </a:solidFill>
                <a:latin typeface="+mn-lt"/>
                <a:ea typeface="+mn-ea"/>
                <a:cs typeface="+mn-cs"/>
              </a:rPr>
              <a:t>a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074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nalyses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074A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proceeding very rapidly;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2074A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Char char="q"/>
            </a:pPr>
            <a:r>
              <a:rPr lang="en-GB" sz="1800" kern="0" noProof="0" dirty="0" smtClean="0">
                <a:solidFill>
                  <a:srgbClr val="2074AC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GB" sz="1800" dirty="0" smtClean="0">
                <a:solidFill>
                  <a:srgbClr val="2074AC"/>
                </a:solidFill>
                <a:latin typeface="+mn-lt"/>
              </a:rPr>
              <a:t>journey </a:t>
            </a:r>
            <a:r>
              <a:rPr lang="en-GB" sz="1800" dirty="0" smtClean="0">
                <a:solidFill>
                  <a:srgbClr val="2074AC"/>
                </a:solidFill>
                <a:latin typeface="+mn-lt"/>
              </a:rPr>
              <a:t>through the Standard Model</a:t>
            </a:r>
            <a:r>
              <a:rPr lang="en-GB" sz="1800" dirty="0" smtClean="0">
                <a:solidFill>
                  <a:srgbClr val="2074AC"/>
                </a:solidFill>
                <a:latin typeface="+mn-lt"/>
              </a:rPr>
              <a:t> is ~ completed </a:t>
            </a:r>
            <a:r>
              <a:rPr lang="en-GB" sz="1800" dirty="0" smtClean="0">
                <a:solidFill>
                  <a:srgbClr val="2074AC"/>
                </a:solidFill>
                <a:latin typeface="+mn-lt"/>
              </a:rPr>
              <a:t>..… and </a:t>
            </a:r>
            <a:r>
              <a:rPr lang="en-GB" sz="1800" dirty="0" smtClean="0">
                <a:solidFill>
                  <a:srgbClr val="2074AC"/>
                </a:solidFill>
                <a:latin typeface="+mn-lt"/>
              </a:rPr>
              <a:t> LHC has </a:t>
            </a:r>
            <a:r>
              <a:rPr lang="en-GB" sz="1800" dirty="0" smtClean="0">
                <a:solidFill>
                  <a:srgbClr val="2074AC"/>
                </a:solidFill>
                <a:latin typeface="+mn-lt"/>
              </a:rPr>
              <a:t>started to take us into uncharted territories.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charset="2"/>
              <a:buChar char="q"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762000" y="55626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q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Brilliant performances of the WLCG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factor in the spectacular startup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1981200"/>
            <a:ext cx="5170311" cy="3505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Candidate ZZ to </a:t>
            </a:r>
            <a:r>
              <a:rPr lang="en-US" sz="3600" dirty="0" err="1" smtClean="0"/>
              <a:t>μμμμ</a:t>
            </a:r>
            <a:r>
              <a:rPr lang="en-US" sz="3600" dirty="0" smtClean="0"/>
              <a:t> event in CMS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43000"/>
            <a:ext cx="8763000" cy="521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981150"/>
            <a:ext cx="3810000" cy="141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ZZ to </a:t>
            </a:r>
            <a:r>
              <a:rPr lang="en-US" dirty="0" err="1" smtClean="0"/>
              <a:t>μμνν</a:t>
            </a:r>
            <a:r>
              <a:rPr lang="en-US" dirty="0" smtClean="0"/>
              <a:t> in ATLAS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9" descr="atlas2010_run167776_evt129360643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534400" cy="493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788313"/>
            <a:ext cx="42674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sym typeface="Symbol" charset="2"/>
              </a:rPr>
              <a:t></a:t>
            </a:r>
            <a:r>
              <a:rPr lang="en-US" dirty="0" smtClean="0"/>
              <a:t> 94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dirty="0" smtClean="0"/>
              <a:t> = 161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F9F46F2-BB16-ED4F-915D-22A2C29A9CAB}" type="slidenum">
              <a:rPr lang="en-US"/>
              <a:pPr/>
              <a:t>22</a:t>
            </a:fld>
            <a:endParaRPr lang="en-US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5334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SM Higgs at the LHC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9600" y="4648200"/>
            <a:ext cx="853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800" dirty="0">
                <a:solidFill>
                  <a:srgbClr val="2E639E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ATLAS and CMS: </a:t>
            </a:r>
            <a:r>
              <a:rPr lang="en-GB" sz="1800" dirty="0">
                <a:solidFill>
                  <a:srgbClr val="2E639E"/>
                </a:solidFill>
              </a:rPr>
              <a:t>improvement of analyses under way</a:t>
            </a:r>
          </a:p>
          <a:p>
            <a:pPr eaLnBrk="0" hangingPunct="0">
              <a:defRPr/>
            </a:pPr>
            <a:r>
              <a:rPr lang="en-GB" sz="1800" dirty="0">
                <a:solidFill>
                  <a:srgbClr val="2E639E"/>
                </a:solidFill>
              </a:rPr>
              <a:t>Preliminary sensitivity for</a:t>
            </a:r>
            <a:r>
              <a:rPr lang="en-US" sz="1800" dirty="0">
                <a:solidFill>
                  <a:srgbClr val="2E639E"/>
                </a:solidFill>
              </a:rPr>
              <a:t> </a:t>
            </a:r>
            <a:r>
              <a:rPr lang="en-US" sz="1800" b="1" dirty="0">
                <a:solidFill>
                  <a:srgbClr val="2E639E"/>
                </a:solidFill>
              </a:rPr>
              <a:t>1 fb</a:t>
            </a:r>
            <a:r>
              <a:rPr lang="en-US" sz="1800" b="1" baseline="30000" dirty="0">
                <a:solidFill>
                  <a:srgbClr val="2E639E"/>
                </a:solidFill>
              </a:rPr>
              <a:t>-1 </a:t>
            </a:r>
            <a:r>
              <a:rPr lang="en-US" sz="1800" b="1" dirty="0">
                <a:solidFill>
                  <a:srgbClr val="2E639E"/>
                </a:solidFill>
              </a:rPr>
              <a:t>per experiment and combining ATLAS+CMS</a:t>
            </a:r>
            <a:r>
              <a:rPr lang="en-US" sz="1800" dirty="0">
                <a:solidFill>
                  <a:srgbClr val="2E639E"/>
                </a:solidFill>
              </a:rPr>
              <a:t>:</a:t>
            </a:r>
          </a:p>
          <a:p>
            <a:pPr eaLnBrk="0" hangingPunct="0">
              <a:buSzPct val="75000"/>
              <a:buFont typeface="Wingdings" charset="2"/>
              <a:buChar char="q"/>
              <a:defRPr/>
            </a:pPr>
            <a:r>
              <a:rPr lang="en-US" sz="1800" dirty="0">
                <a:solidFill>
                  <a:srgbClr val="2E639E"/>
                </a:solidFill>
              </a:rPr>
              <a:t>  </a:t>
            </a:r>
            <a:r>
              <a:rPr lang="en-US" sz="1800" dirty="0">
                <a:solidFill>
                  <a:srgbClr val="800000"/>
                </a:solidFill>
              </a:rPr>
              <a:t>3</a:t>
            </a:r>
            <a:r>
              <a:rPr lang="en-US" sz="1800" dirty="0">
                <a:solidFill>
                  <a:srgbClr val="800000"/>
                </a:solidFill>
                <a:latin typeface="Lucida Grande" charset="0"/>
                <a:ea typeface="Lucida Grande" charset="0"/>
                <a:cs typeface="Lucida Grande" charset="0"/>
              </a:rPr>
              <a:t>σ</a:t>
            </a:r>
            <a:r>
              <a:rPr lang="en-US" sz="1800" dirty="0">
                <a:solidFill>
                  <a:srgbClr val="800000"/>
                </a:solidFill>
              </a:rPr>
              <a:t> evidence over 130 &lt; </a:t>
            </a:r>
            <a:r>
              <a:rPr lang="en-US" sz="1800" dirty="0" err="1">
                <a:solidFill>
                  <a:srgbClr val="800000"/>
                </a:solidFill>
              </a:rPr>
              <a:t>m</a:t>
            </a:r>
            <a:r>
              <a:rPr lang="en-US" sz="1800" baseline="-25000" dirty="0" err="1">
                <a:solidFill>
                  <a:srgbClr val="800000"/>
                </a:solidFill>
              </a:rPr>
              <a:t>H</a:t>
            </a:r>
            <a:r>
              <a:rPr lang="en-US" sz="1800" baseline="-25000" dirty="0">
                <a:solidFill>
                  <a:srgbClr val="800000"/>
                </a:solidFill>
              </a:rPr>
              <a:t> </a:t>
            </a:r>
            <a:r>
              <a:rPr lang="en-US" sz="1800" dirty="0">
                <a:solidFill>
                  <a:srgbClr val="800000"/>
                </a:solidFill>
              </a:rPr>
              <a:t>&lt; 450 </a:t>
            </a:r>
            <a:r>
              <a:rPr lang="en-US" sz="1800" dirty="0" err="1">
                <a:solidFill>
                  <a:srgbClr val="800000"/>
                </a:solidFill>
              </a:rPr>
              <a:t>GeV</a:t>
            </a:r>
            <a:endParaRPr lang="en-US" sz="1800" dirty="0">
              <a:solidFill>
                <a:srgbClr val="800000"/>
              </a:solidFill>
            </a:endParaRPr>
          </a:p>
          <a:p>
            <a:pPr eaLnBrk="0" hangingPunct="0">
              <a:buSzPct val="75000"/>
              <a:buFont typeface="Wingdings" charset="2"/>
              <a:buChar char="q"/>
              <a:defRPr/>
            </a:pPr>
            <a:r>
              <a:rPr lang="en-US" sz="1800" dirty="0">
                <a:solidFill>
                  <a:srgbClr val="2E639E"/>
                </a:solidFill>
              </a:rPr>
              <a:t>   </a:t>
            </a:r>
            <a:r>
              <a:rPr lang="en-US" sz="1800" dirty="0">
                <a:solidFill>
                  <a:srgbClr val="008000"/>
                </a:solidFill>
              </a:rPr>
              <a:t>could exclude 123 &lt; </a:t>
            </a:r>
            <a:r>
              <a:rPr lang="en-US" sz="1800" dirty="0" err="1">
                <a:solidFill>
                  <a:srgbClr val="008000"/>
                </a:solidFill>
              </a:rPr>
              <a:t>m</a:t>
            </a:r>
            <a:r>
              <a:rPr lang="en-US" sz="1800" baseline="-25000" dirty="0" err="1">
                <a:solidFill>
                  <a:srgbClr val="008000"/>
                </a:solidFill>
              </a:rPr>
              <a:t>H</a:t>
            </a:r>
            <a:r>
              <a:rPr lang="en-US" sz="1800" baseline="-25000" dirty="0">
                <a:solidFill>
                  <a:srgbClr val="008000"/>
                </a:solidFill>
              </a:rPr>
              <a:t> </a:t>
            </a:r>
            <a:r>
              <a:rPr lang="en-US" sz="1800" dirty="0">
                <a:solidFill>
                  <a:srgbClr val="008000"/>
                </a:solidFill>
              </a:rPr>
              <a:t>&lt; 540 </a:t>
            </a:r>
            <a:r>
              <a:rPr lang="en-US" sz="1800" dirty="0" err="1">
                <a:solidFill>
                  <a:srgbClr val="008000"/>
                </a:solidFill>
              </a:rPr>
              <a:t>GeV</a:t>
            </a:r>
            <a:r>
              <a:rPr lang="en-US" sz="1800" dirty="0">
                <a:solidFill>
                  <a:srgbClr val="008000"/>
                </a:solidFill>
              </a:rPr>
              <a:t> at 95% C.L.</a:t>
            </a:r>
          </a:p>
        </p:txBody>
      </p:sp>
      <p:pic>
        <p:nvPicPr>
          <p:cNvPr id="57352" name="Picture 22" descr="Screen shot 2010-09-24 at 11.34.57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1143000"/>
            <a:ext cx="486092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565525" y="1447800"/>
            <a:ext cx="2971800" cy="2362200"/>
            <a:chOff x="6172200" y="1371600"/>
            <a:chExt cx="2971800" cy="2362200"/>
          </a:xfrm>
        </p:grpSpPr>
        <p:sp>
          <p:nvSpPr>
            <p:cNvPr id="57357" name="Rectangle 24"/>
            <p:cNvSpPr>
              <a:spLocks noChangeArrowheads="1"/>
            </p:cNvSpPr>
            <p:nvPr/>
          </p:nvSpPr>
          <p:spPr bwMode="auto">
            <a:xfrm>
              <a:off x="6172200" y="1371600"/>
              <a:ext cx="2971800" cy="2362200"/>
            </a:xfrm>
            <a:prstGeom prst="rect">
              <a:avLst/>
            </a:prstGeom>
            <a:solidFill>
              <a:srgbClr val="FFABA8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8" name="TextBox 25"/>
            <p:cNvSpPr txBox="1">
              <a:spLocks noChangeArrowheads="1"/>
            </p:cNvSpPr>
            <p:nvPr/>
          </p:nvSpPr>
          <p:spPr bwMode="auto">
            <a:xfrm>
              <a:off x="6172200" y="2158424"/>
              <a:ext cx="274319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rgbClr val="800000"/>
                  </a:solidFill>
                </a:rPr>
                <a:t>3</a:t>
              </a:r>
              <a:r>
                <a:rPr lang="en-US" sz="1600">
                  <a:solidFill>
                    <a:srgbClr val="800000"/>
                  </a:solidFill>
                  <a:latin typeface="Lucida Grande" charset="0"/>
                  <a:ea typeface="Lucida Grande" charset="0"/>
                  <a:cs typeface="Lucida Grande" charset="0"/>
                </a:rPr>
                <a:t>σ</a:t>
              </a:r>
              <a:r>
                <a:rPr lang="en-US" sz="1600">
                  <a:solidFill>
                    <a:srgbClr val="800000"/>
                  </a:solidFill>
                </a:rPr>
                <a:t> evidence over </a:t>
              </a:r>
            </a:p>
            <a:p>
              <a:pPr algn="ctr" eaLnBrk="0" hangingPunct="0"/>
              <a:r>
                <a:rPr lang="en-US" sz="1600">
                  <a:solidFill>
                    <a:srgbClr val="800000"/>
                  </a:solidFill>
                </a:rPr>
                <a:t>130 &lt; m</a:t>
              </a:r>
              <a:r>
                <a:rPr lang="en-US" sz="1600" baseline="-25000">
                  <a:solidFill>
                    <a:srgbClr val="800000"/>
                  </a:solidFill>
                </a:rPr>
                <a:t>H </a:t>
              </a:r>
              <a:r>
                <a:rPr lang="en-US" sz="1600">
                  <a:solidFill>
                    <a:srgbClr val="800000"/>
                  </a:solidFill>
                </a:rPr>
                <a:t>&lt; 450 GeV</a:t>
              </a:r>
              <a:endParaRPr lang="en-GB" sz="1600">
                <a:solidFill>
                  <a:srgbClr val="800000"/>
                </a:solidFill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184525" y="1447800"/>
            <a:ext cx="3352800" cy="2438400"/>
            <a:chOff x="5791200" y="1371600"/>
            <a:chExt cx="3352800" cy="2438400"/>
          </a:xfrm>
        </p:grpSpPr>
        <p:sp>
          <p:nvSpPr>
            <p:cNvPr id="57355" name="Rectangle 28"/>
            <p:cNvSpPr>
              <a:spLocks noChangeArrowheads="1"/>
            </p:cNvSpPr>
            <p:nvPr/>
          </p:nvSpPr>
          <p:spPr bwMode="auto">
            <a:xfrm>
              <a:off x="5791200" y="1371600"/>
              <a:ext cx="3352800" cy="2438400"/>
            </a:xfrm>
            <a:prstGeom prst="rect">
              <a:avLst/>
            </a:prstGeom>
            <a:solidFill>
              <a:srgbClr val="96E5A2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57356" name="TextBox 29"/>
            <p:cNvSpPr txBox="1">
              <a:spLocks noChangeArrowheads="1"/>
            </p:cNvSpPr>
            <p:nvPr/>
          </p:nvSpPr>
          <p:spPr bwMode="auto">
            <a:xfrm>
              <a:off x="5943600" y="1981200"/>
              <a:ext cx="318441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rgbClr val="008000"/>
                  </a:solidFill>
                </a:rPr>
                <a:t>could exclude </a:t>
              </a:r>
            </a:p>
            <a:p>
              <a:pPr algn="ctr" eaLnBrk="0" hangingPunct="0"/>
              <a:r>
                <a:rPr lang="en-US" sz="1600">
                  <a:solidFill>
                    <a:srgbClr val="008000"/>
                  </a:solidFill>
                </a:rPr>
                <a:t>123 &lt; m</a:t>
              </a:r>
              <a:r>
                <a:rPr lang="en-US" sz="1600" baseline="-25000">
                  <a:solidFill>
                    <a:srgbClr val="008000"/>
                  </a:solidFill>
                </a:rPr>
                <a:t>H </a:t>
              </a:r>
              <a:r>
                <a:rPr lang="en-US" sz="1600">
                  <a:solidFill>
                    <a:srgbClr val="008000"/>
                  </a:solidFill>
                </a:rPr>
                <a:t>&lt; 540 GeV at 95% C.L.</a:t>
              </a:r>
              <a:endParaRPr lang="en-GB" sz="1600"/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/>
          <p:cNvCxnSpPr/>
          <p:nvPr/>
        </p:nvCxnSpPr>
        <p:spPr>
          <a:xfrm rot="16200000" flipH="1">
            <a:off x="7870031" y="2039144"/>
            <a:ext cx="1052513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457200" y="1889125"/>
            <a:ext cx="1177925" cy="701675"/>
          </a:xfrm>
          <a:prstGeom prst="rect">
            <a:avLst/>
          </a:prstGeom>
          <a:gradFill flip="none" rotWithShape="1">
            <a:gsLst>
              <a:gs pos="57000">
                <a:srgbClr val="FFABA8"/>
              </a:gs>
              <a:gs pos="100000">
                <a:srgbClr val="CCFFCC"/>
              </a:gs>
            </a:gsLst>
            <a:lin ang="16200000" scaled="0"/>
            <a:tileRect/>
          </a:gradFill>
          <a:ln w="6350" cap="flat" cmpd="sng" algn="ctr">
            <a:solidFill>
              <a:srgbClr val="2E639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457200" y="1528763"/>
            <a:ext cx="1198563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solidFill>
              <a:srgbClr val="2E639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947738" y="76200"/>
            <a:ext cx="7815262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LHC − Next Steps: 2010 − 2016</a:t>
            </a:r>
          </a:p>
        </p:txBody>
      </p:sp>
      <p:sp>
        <p:nvSpPr>
          <p:cNvPr id="614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18F7206-F226-CC4F-9EC8-25F76796BE26}" type="slidenum">
              <a:rPr lang="en-US"/>
              <a:pPr/>
              <a:t>23</a:t>
            </a:fld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16200000" flipH="1">
            <a:off x="2067720" y="2043906"/>
            <a:ext cx="1052512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H="1">
            <a:off x="3040063" y="2041525"/>
            <a:ext cx="1050925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H="1">
            <a:off x="4015581" y="2042319"/>
            <a:ext cx="1052513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4995069" y="2039144"/>
            <a:ext cx="1050925" cy="23813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6200000" flipH="1">
            <a:off x="5956300" y="2041525"/>
            <a:ext cx="1050925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68338" y="2068513"/>
            <a:ext cx="647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LHC</a:t>
            </a:r>
          </a:p>
        </p:txBody>
      </p:sp>
      <p:sp>
        <p:nvSpPr>
          <p:cNvPr id="87" name="Rectangle 4"/>
          <p:cNvSpPr/>
          <p:nvPr/>
        </p:nvSpPr>
        <p:spPr>
          <a:xfrm>
            <a:off x="1636713" y="1531938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8" name="TextBox 5"/>
          <p:cNvSpPr txBox="1"/>
          <p:nvPr/>
        </p:nvSpPr>
        <p:spPr>
          <a:xfrm>
            <a:off x="1766888" y="1493838"/>
            <a:ext cx="6985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2010</a:t>
            </a:r>
          </a:p>
        </p:txBody>
      </p:sp>
      <p:sp>
        <p:nvSpPr>
          <p:cNvPr id="85" name="Rectangle 11"/>
          <p:cNvSpPr/>
          <p:nvPr/>
        </p:nvSpPr>
        <p:spPr>
          <a:xfrm>
            <a:off x="2605088" y="1528763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6" name="TextBox 12"/>
          <p:cNvSpPr txBox="1"/>
          <p:nvPr/>
        </p:nvSpPr>
        <p:spPr>
          <a:xfrm>
            <a:off x="2735263" y="1490663"/>
            <a:ext cx="6810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2011</a:t>
            </a:r>
          </a:p>
        </p:txBody>
      </p:sp>
      <p:sp>
        <p:nvSpPr>
          <p:cNvPr id="83" name="Rectangle 14"/>
          <p:cNvSpPr/>
          <p:nvPr/>
        </p:nvSpPr>
        <p:spPr>
          <a:xfrm>
            <a:off x="3576638" y="1528763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4" name="TextBox 83"/>
          <p:cNvSpPr txBox="1"/>
          <p:nvPr/>
        </p:nvSpPr>
        <p:spPr>
          <a:xfrm>
            <a:off x="3708400" y="1490663"/>
            <a:ext cx="6969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548188" y="1531938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2" name="TextBox 81"/>
          <p:cNvSpPr txBox="1"/>
          <p:nvPr/>
        </p:nvSpPr>
        <p:spPr>
          <a:xfrm>
            <a:off x="4678363" y="1493838"/>
            <a:ext cx="6985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2013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519738" y="1528763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0" name="TextBox 79"/>
          <p:cNvSpPr txBox="1"/>
          <p:nvPr/>
        </p:nvSpPr>
        <p:spPr>
          <a:xfrm>
            <a:off x="5651500" y="1490663"/>
            <a:ext cx="6969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2014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489700" y="1531938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6621463" y="1493838"/>
            <a:ext cx="6969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2015</a:t>
            </a:r>
          </a:p>
        </p:txBody>
      </p:sp>
      <p:sp>
        <p:nvSpPr>
          <p:cNvPr id="90" name="Rectangle 4"/>
          <p:cNvSpPr/>
          <p:nvPr/>
        </p:nvSpPr>
        <p:spPr>
          <a:xfrm>
            <a:off x="1646238" y="2133600"/>
            <a:ext cx="1905000" cy="31115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97" name="TextBox 5"/>
          <p:cNvSpPr txBox="1"/>
          <p:nvPr/>
        </p:nvSpPr>
        <p:spPr>
          <a:xfrm>
            <a:off x="4559300" y="2133600"/>
            <a:ext cx="2832100" cy="33813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  DATA     Taking</a:t>
            </a:r>
          </a:p>
        </p:txBody>
      </p:sp>
      <p:sp>
        <p:nvSpPr>
          <p:cNvPr id="61469" name="TextBox 100"/>
          <p:cNvSpPr txBox="1">
            <a:spLocks noChangeArrowheads="1"/>
          </p:cNvSpPr>
          <p:nvPr/>
        </p:nvSpPr>
        <p:spPr bwMode="auto">
          <a:xfrm>
            <a:off x="8293100" y="1219200"/>
            <a:ext cx="774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600">
                <a:solidFill>
                  <a:schemeClr val="tx2"/>
                </a:solidFill>
                <a:ea typeface="Arial" charset="0"/>
                <a:cs typeface="Arial" charset="0"/>
              </a:rPr>
              <a:t>….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65163" y="1516063"/>
            <a:ext cx="7667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Years</a:t>
            </a:r>
          </a:p>
        </p:txBody>
      </p:sp>
      <p:cxnSp>
        <p:nvCxnSpPr>
          <p:cNvPr id="104" name="Straight Connector 103"/>
          <p:cNvCxnSpPr/>
          <p:nvPr/>
        </p:nvCxnSpPr>
        <p:spPr>
          <a:xfrm>
            <a:off x="1649413" y="2579688"/>
            <a:ext cx="6753225" cy="1587"/>
          </a:xfrm>
          <a:prstGeom prst="line">
            <a:avLst/>
          </a:prstGeom>
          <a:ln w="15875" cap="flat" cmpd="sng" algn="ctr">
            <a:solidFill>
              <a:srgbClr val="2E639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6200000" flipH="1">
            <a:off x="6915945" y="2047081"/>
            <a:ext cx="1052512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1428750" y="2584450"/>
            <a:ext cx="2316163" cy="2216150"/>
            <a:chOff x="1467212" y="2584189"/>
            <a:chExt cx="2316059" cy="1955186"/>
          </a:xfrm>
        </p:grpSpPr>
        <p:sp>
          <p:nvSpPr>
            <p:cNvPr id="106" name="Right Brace 105"/>
            <p:cNvSpPr/>
            <p:nvPr/>
          </p:nvSpPr>
          <p:spPr>
            <a:xfrm rot="5400000">
              <a:off x="2436165" y="1839064"/>
              <a:ext cx="354343" cy="1844592"/>
            </a:xfrm>
            <a:prstGeom prst="rightBrace">
              <a:avLst>
                <a:gd name="adj1" fmla="val 34712"/>
                <a:gd name="adj2" fmla="val 49275"/>
              </a:avLst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61501" name="Group 106"/>
            <p:cNvGrpSpPr>
              <a:grpSpLocks/>
            </p:cNvGrpSpPr>
            <p:nvPr/>
          </p:nvGrpSpPr>
          <p:grpSpPr bwMode="auto">
            <a:xfrm>
              <a:off x="1467212" y="2938379"/>
              <a:ext cx="2316059" cy="1600996"/>
              <a:chOff x="1681100" y="2445864"/>
              <a:chExt cx="2316059" cy="1600996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1690625" y="2446017"/>
                <a:ext cx="2293835" cy="1600843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1681100" y="2464224"/>
                <a:ext cx="2316059" cy="977593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1800" b="1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E</a:t>
                </a:r>
                <a:r>
                  <a:rPr lang="en-GB" sz="1800" b="1" baseline="-250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CM</a:t>
                </a:r>
                <a:r>
                  <a:rPr lang="en-GB" sz="1800" b="1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 = 7 TeV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2010: L~10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27 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cm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-2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s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-1 </a:t>
                </a:r>
              </a:p>
              <a:p>
                <a:pPr>
                  <a:defRPr/>
                </a:pP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  <a:sym typeface="Wingdings"/>
                  </a:rPr>
                  <a:t>              </a:t>
                </a:r>
                <a:r>
                  <a:rPr lang="en-US" sz="1600" dirty="0">
                    <a:solidFill>
                      <a:schemeClr val="bg1"/>
                    </a:solidFill>
                    <a:latin typeface="Arial"/>
                    <a:cs typeface="Arial"/>
                    <a:sym typeface="Wingdings"/>
                  </a:rPr>
                  <a:t>  L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~10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32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 cm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-2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s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-1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2011: reach ~ 1fb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-1 </a:t>
                </a:r>
                <a:r>
                  <a:rPr lang="en-US" sz="1600" baseline="30000" dirty="0">
                    <a:solidFill>
                      <a:schemeClr val="bg1"/>
                    </a:solidFill>
                    <a:latin typeface="Arial"/>
                    <a:cs typeface="Arial"/>
                    <a:sym typeface="Wingdings"/>
                  </a:rPr>
                  <a:t> </a:t>
                </a:r>
              </a:p>
            </p:txBody>
          </p:sp>
        </p:grpSp>
      </p:grpSp>
      <p:grpSp>
        <p:nvGrpSpPr>
          <p:cNvPr id="4" name="Group 121"/>
          <p:cNvGrpSpPr>
            <a:grpSpLocks/>
          </p:cNvGrpSpPr>
          <p:nvPr/>
        </p:nvGrpSpPr>
        <p:grpSpPr bwMode="auto">
          <a:xfrm>
            <a:off x="4800600" y="2589213"/>
            <a:ext cx="2438400" cy="763587"/>
            <a:chOff x="4610638" y="2589542"/>
            <a:chExt cx="1845132" cy="763816"/>
          </a:xfrm>
        </p:grpSpPr>
        <p:grpSp>
          <p:nvGrpSpPr>
            <p:cNvPr id="61496" name="Group 109"/>
            <p:cNvGrpSpPr>
              <a:grpSpLocks/>
            </p:cNvGrpSpPr>
            <p:nvPr/>
          </p:nvGrpSpPr>
          <p:grpSpPr bwMode="auto">
            <a:xfrm>
              <a:off x="4735107" y="2984025"/>
              <a:ext cx="1633546" cy="369333"/>
              <a:chOff x="4815315" y="2491510"/>
              <a:chExt cx="1633546" cy="369333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4814576" y="2490845"/>
                <a:ext cx="1633711" cy="369998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828991" y="2490845"/>
                <a:ext cx="1619296" cy="369998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800" b="1" dirty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E</a:t>
                </a:r>
                <a:r>
                  <a:rPr lang="en-GB" sz="1800" b="1" baseline="-25000" dirty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CM</a:t>
                </a:r>
                <a:r>
                  <a:rPr lang="en-GB" sz="1800" b="1" dirty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 ~ 14 TeV</a:t>
                </a:r>
              </a:p>
            </p:txBody>
          </p:sp>
        </p:grpSp>
        <p:sp>
          <p:nvSpPr>
            <p:cNvPr id="116" name="Right Brace 115"/>
            <p:cNvSpPr/>
            <p:nvPr/>
          </p:nvSpPr>
          <p:spPr>
            <a:xfrm rot="5400000">
              <a:off x="5356145" y="1844035"/>
              <a:ext cx="354118" cy="1845132"/>
            </a:xfrm>
            <a:prstGeom prst="rightBrace">
              <a:avLst>
                <a:gd name="adj1" fmla="val 34712"/>
                <a:gd name="adj2" fmla="val 49275"/>
              </a:avLst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" name="Group 120"/>
          <p:cNvGrpSpPr>
            <a:grpSpLocks/>
          </p:cNvGrpSpPr>
          <p:nvPr/>
        </p:nvGrpSpPr>
        <p:grpSpPr bwMode="auto">
          <a:xfrm>
            <a:off x="2254250" y="2438400"/>
            <a:ext cx="5060950" cy="3962400"/>
            <a:chOff x="2254983" y="2438176"/>
            <a:chExt cx="5060555" cy="3961393"/>
          </a:xfrm>
        </p:grpSpPr>
        <p:grpSp>
          <p:nvGrpSpPr>
            <p:cNvPr id="8" name="Group 112"/>
            <p:cNvGrpSpPr/>
            <p:nvPr/>
          </p:nvGrpSpPr>
          <p:grpSpPr>
            <a:xfrm>
              <a:off x="2254983" y="5076466"/>
              <a:ext cx="5060555" cy="1323103"/>
              <a:chOff x="3311055" y="4490375"/>
              <a:chExt cx="5060555" cy="1323103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14" name="Rectangle 113"/>
              <p:cNvSpPr/>
              <p:nvPr/>
            </p:nvSpPr>
            <p:spPr>
              <a:xfrm>
                <a:off x="3311055" y="4518718"/>
                <a:ext cx="4908167" cy="1066217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364527" y="4490375"/>
                <a:ext cx="5007083" cy="1323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</a:rPr>
                  <a:t>Shut down: ~ 15 months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</a:rPr>
                  <a:t>Consolidation for LHC operation</a:t>
                </a:r>
              </a:p>
              <a:p>
                <a:pPr>
                  <a:buSzPct val="75000"/>
                  <a:buFont typeface="Wingdings" charset="2"/>
                  <a:buChar char="q"/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  Repair and consolidate all </a:t>
                </a:r>
                <a:r>
                  <a:rPr lang="en-GB" sz="1600" dirty="0" smtClean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splices</a:t>
                </a:r>
              </a:p>
              <a:p>
                <a:pPr>
                  <a:buSzPct val="75000"/>
                  <a:buFont typeface="Wingdings" charset="2"/>
                  <a:buChar char="q"/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  Add remaining Helium </a:t>
                </a:r>
                <a:r>
                  <a:rPr lang="en-GB" sz="1600" dirty="0" smtClean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pressure release </a:t>
                </a: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ports, etc</a:t>
                </a:r>
              </a:p>
              <a:p>
                <a:pPr>
                  <a:buSzPct val="75000"/>
                  <a:buFont typeface="Wingdings" charset="2"/>
                  <a:buChar char="q"/>
                  <a:defRPr/>
                </a:pPr>
                <a:endParaRPr lang="en-GB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7" name="Down Arrow 116"/>
            <p:cNvSpPr/>
            <p:nvPr/>
          </p:nvSpPr>
          <p:spPr>
            <a:xfrm>
              <a:off x="3886806" y="2438176"/>
              <a:ext cx="304776" cy="2513961"/>
            </a:xfrm>
            <a:prstGeom prst="downArrow">
              <a:avLst>
                <a:gd name="adj1" fmla="val 50000"/>
                <a:gd name="adj2" fmla="val 77585"/>
              </a:avLst>
            </a:prstGeom>
            <a:gradFill>
              <a:gsLst>
                <a:gs pos="0">
                  <a:srgbClr val="008000"/>
                </a:gs>
                <a:gs pos="100000">
                  <a:srgbClr val="CCFFCC"/>
                </a:gs>
              </a:gsLst>
            </a:gradFill>
            <a:ln>
              <a:solidFill>
                <a:srgbClr val="008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9" name="Group 112"/>
          <p:cNvGrpSpPr/>
          <p:nvPr/>
        </p:nvGrpSpPr>
        <p:grpSpPr bwMode="auto">
          <a:xfrm>
            <a:off x="6019800" y="3810000"/>
            <a:ext cx="3124200" cy="892556"/>
            <a:chOff x="3580821" y="2775483"/>
            <a:chExt cx="2701800" cy="106066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5" name="Rectangle 54"/>
            <p:cNvSpPr/>
            <p:nvPr/>
          </p:nvSpPr>
          <p:spPr>
            <a:xfrm>
              <a:off x="3580821" y="2775483"/>
              <a:ext cx="2625607" cy="814966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80821" y="2775488"/>
              <a:ext cx="2701800" cy="10606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800" dirty="0">
                  <a:solidFill>
                    <a:srgbClr val="008000"/>
                  </a:solidFill>
                  <a:latin typeface="Arial"/>
                  <a:cs typeface="Arial"/>
                </a:rPr>
                <a:t>Schedule </a:t>
              </a:r>
              <a:r>
                <a:rPr lang="en-GB" sz="1800" dirty="0" smtClean="0">
                  <a:solidFill>
                    <a:srgbClr val="008000"/>
                  </a:solidFill>
                  <a:latin typeface="Arial"/>
                  <a:cs typeface="Arial"/>
                </a:rPr>
                <a:t> </a:t>
              </a:r>
              <a:r>
                <a:rPr lang="en-GB" sz="1800" dirty="0" smtClean="0">
                  <a:solidFill>
                    <a:srgbClr val="008000"/>
                  </a:solidFill>
                  <a:latin typeface="Wingdings 3" charset="2"/>
                  <a:ea typeface="Wingdings"/>
                  <a:cs typeface="Wingdings 3" charset="2"/>
                </a:rPr>
                <a:t>F </a:t>
              </a:r>
              <a:r>
                <a:rPr lang="en-GB" sz="1800" dirty="0" smtClean="0">
                  <a:solidFill>
                    <a:srgbClr val="008000"/>
                  </a:solidFill>
                  <a:latin typeface="+mn-lt"/>
                  <a:ea typeface="Wingdings"/>
                  <a:cs typeface="Wingdings 3" charset="2"/>
                </a:rPr>
                <a:t>F</a:t>
              </a:r>
              <a:r>
                <a:rPr lang="en-GB" sz="1800" dirty="0" smtClean="0">
                  <a:solidFill>
                    <a:srgbClr val="008000"/>
                  </a:solidFill>
                  <a:latin typeface="+mn-lt"/>
                  <a:ea typeface="Wingdings"/>
                  <a:cs typeface="Wingdings"/>
                </a:rPr>
                <a:t>lexibility</a:t>
              </a:r>
              <a:endParaRPr lang="en-GB" sz="1800" dirty="0">
                <a:solidFill>
                  <a:srgbClr val="008000"/>
                </a:solidFill>
                <a:latin typeface="+mn-lt"/>
                <a:ea typeface="Wingdings"/>
                <a:cs typeface="Wingdings"/>
              </a:endParaRPr>
            </a:p>
            <a:p>
              <a:pPr>
                <a:defRPr/>
              </a:pPr>
              <a:r>
                <a:rPr lang="en-GB" sz="1600" dirty="0">
                  <a:solidFill>
                    <a:srgbClr val="008000"/>
                  </a:solidFill>
                  <a:latin typeface="Arial"/>
                  <a:cs typeface="Arial"/>
                </a:rPr>
                <a:t>Depending on what we find …..</a:t>
              </a:r>
              <a:endParaRPr lang="en-GB" sz="1600" dirty="0">
                <a:solidFill>
                  <a:srgbClr val="008000"/>
                </a:solidFill>
                <a:latin typeface="Arial"/>
                <a:cs typeface="Arial"/>
                <a:sym typeface="Wingdings" charset="2"/>
              </a:endParaRPr>
            </a:p>
            <a:p>
              <a:pPr>
                <a:buSzPct val="75000"/>
                <a:buFont typeface="Wingdings" charset="2"/>
                <a:buChar char="q"/>
                <a:defRPr/>
              </a:pPr>
              <a:endParaRPr lang="en-GB" sz="1600" dirty="0">
                <a:latin typeface="Arial"/>
                <a:cs typeface="Arial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3492500" y="2133600"/>
            <a:ext cx="1308100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602038" y="2117725"/>
            <a:ext cx="10318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Shut down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35850" y="1536700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7567613" y="1498600"/>
            <a:ext cx="6985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2016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277100" y="2133600"/>
            <a:ext cx="1244600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348538" y="2133600"/>
            <a:ext cx="103346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Shut down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514600" y="2133600"/>
            <a:ext cx="179388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91" name="TextBox 5"/>
          <p:cNvSpPr txBox="1"/>
          <p:nvPr/>
        </p:nvSpPr>
        <p:spPr>
          <a:xfrm>
            <a:off x="1646238" y="2111375"/>
            <a:ext cx="1890712" cy="33972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4F4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DATA      Taking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422900" y="2135188"/>
            <a:ext cx="177800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400800" y="2133600"/>
            <a:ext cx="177800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414588" y="2132013"/>
            <a:ext cx="100800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334000" y="2133600"/>
            <a:ext cx="100013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188200" y="2133600"/>
            <a:ext cx="101600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286500" y="2133600"/>
            <a:ext cx="101600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405188" y="2135188"/>
            <a:ext cx="100012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447800" y="4191000"/>
            <a:ext cx="2286000" cy="58420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Heavy ion 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run at end of each year</a:t>
            </a:r>
            <a:r>
              <a:rPr lang="en-GB" sz="16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895600" y="990600"/>
            <a:ext cx="2955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2074AC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….. as of today ……</a:t>
            </a:r>
            <a:endParaRPr lang="en-GB" dirty="0">
              <a:solidFill>
                <a:srgbClr val="2074AC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828800" y="6381690"/>
            <a:ext cx="6795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</a:rPr>
              <a:t>Expect an update after the Chamonix meeting early 2011 !</a:t>
            </a:r>
            <a:endParaRPr lang="en-US" sz="2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/>
          <p:cNvCxnSpPr/>
          <p:nvPr/>
        </p:nvCxnSpPr>
        <p:spPr>
          <a:xfrm rot="16200000" flipH="1">
            <a:off x="7870031" y="2039144"/>
            <a:ext cx="1052513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457200" y="1889125"/>
            <a:ext cx="1177925" cy="701675"/>
          </a:xfrm>
          <a:prstGeom prst="rect">
            <a:avLst/>
          </a:prstGeom>
          <a:gradFill flip="none" rotWithShape="1">
            <a:gsLst>
              <a:gs pos="57000">
                <a:srgbClr val="FFABA8"/>
              </a:gs>
              <a:gs pos="100000">
                <a:srgbClr val="CCFFCC"/>
              </a:gs>
            </a:gsLst>
            <a:lin ang="16200000" scaled="0"/>
            <a:tileRect/>
          </a:gradFill>
          <a:ln w="6350" cap="flat" cmpd="sng" algn="ctr">
            <a:solidFill>
              <a:srgbClr val="2E639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457200" y="1528763"/>
            <a:ext cx="1198563" cy="3063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 cap="flat" cmpd="sng" algn="ctr">
            <a:solidFill>
              <a:srgbClr val="2E639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947738" y="76200"/>
            <a:ext cx="7815262" cy="762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LHC − Next Steps: 2010 − 2016</a:t>
            </a:r>
          </a:p>
        </p:txBody>
      </p:sp>
      <p:sp>
        <p:nvSpPr>
          <p:cNvPr id="614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18F7206-F226-CC4F-9EC8-25F76796BE26}" type="slidenum">
              <a:rPr lang="en-US"/>
              <a:pPr/>
              <a:t>24</a:t>
            </a:fld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rot="16200000" flipH="1">
            <a:off x="2067720" y="2043906"/>
            <a:ext cx="1052512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H="1">
            <a:off x="3040063" y="2041525"/>
            <a:ext cx="1050925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H="1">
            <a:off x="4015581" y="2042319"/>
            <a:ext cx="1052513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4995069" y="2039144"/>
            <a:ext cx="1050925" cy="23813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16200000" flipH="1">
            <a:off x="5956300" y="2041525"/>
            <a:ext cx="1050925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68338" y="2068513"/>
            <a:ext cx="647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8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LHC</a:t>
            </a:r>
          </a:p>
        </p:txBody>
      </p:sp>
      <p:sp>
        <p:nvSpPr>
          <p:cNvPr id="87" name="Rectangle 4"/>
          <p:cNvSpPr/>
          <p:nvPr/>
        </p:nvSpPr>
        <p:spPr>
          <a:xfrm>
            <a:off x="1636713" y="1531938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8" name="TextBox 5"/>
          <p:cNvSpPr txBox="1"/>
          <p:nvPr/>
        </p:nvSpPr>
        <p:spPr>
          <a:xfrm>
            <a:off x="1766888" y="1493838"/>
            <a:ext cx="6985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2010</a:t>
            </a:r>
          </a:p>
        </p:txBody>
      </p:sp>
      <p:sp>
        <p:nvSpPr>
          <p:cNvPr id="85" name="Rectangle 11"/>
          <p:cNvSpPr/>
          <p:nvPr/>
        </p:nvSpPr>
        <p:spPr>
          <a:xfrm>
            <a:off x="2605088" y="1528763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6" name="TextBox 12"/>
          <p:cNvSpPr txBox="1"/>
          <p:nvPr/>
        </p:nvSpPr>
        <p:spPr>
          <a:xfrm>
            <a:off x="2735263" y="1490663"/>
            <a:ext cx="6810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2011</a:t>
            </a:r>
          </a:p>
        </p:txBody>
      </p:sp>
      <p:sp>
        <p:nvSpPr>
          <p:cNvPr id="83" name="Rectangle 14"/>
          <p:cNvSpPr/>
          <p:nvPr/>
        </p:nvSpPr>
        <p:spPr>
          <a:xfrm>
            <a:off x="3576638" y="1528763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4" name="TextBox 83"/>
          <p:cNvSpPr txBox="1"/>
          <p:nvPr/>
        </p:nvSpPr>
        <p:spPr>
          <a:xfrm>
            <a:off x="3708400" y="1490663"/>
            <a:ext cx="6969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2012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548188" y="1531938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2" name="TextBox 81"/>
          <p:cNvSpPr txBox="1"/>
          <p:nvPr/>
        </p:nvSpPr>
        <p:spPr>
          <a:xfrm>
            <a:off x="4678363" y="1493838"/>
            <a:ext cx="6985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2013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519738" y="1528763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0" name="TextBox 79"/>
          <p:cNvSpPr txBox="1"/>
          <p:nvPr/>
        </p:nvSpPr>
        <p:spPr>
          <a:xfrm>
            <a:off x="5651500" y="1490663"/>
            <a:ext cx="6969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2014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489700" y="1531938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6621463" y="1493838"/>
            <a:ext cx="6969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2015</a:t>
            </a:r>
          </a:p>
        </p:txBody>
      </p:sp>
      <p:sp>
        <p:nvSpPr>
          <p:cNvPr id="90" name="Rectangle 4"/>
          <p:cNvSpPr/>
          <p:nvPr/>
        </p:nvSpPr>
        <p:spPr>
          <a:xfrm>
            <a:off x="1646238" y="2133600"/>
            <a:ext cx="1905000" cy="31115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6600"/>
              </a:solidFill>
            </a:endParaRPr>
          </a:p>
        </p:txBody>
      </p:sp>
      <p:sp>
        <p:nvSpPr>
          <p:cNvPr id="97" name="TextBox 5"/>
          <p:cNvSpPr txBox="1"/>
          <p:nvPr/>
        </p:nvSpPr>
        <p:spPr>
          <a:xfrm>
            <a:off x="3581400" y="2133600"/>
            <a:ext cx="3733800" cy="33813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GB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1469" name="TextBox 100"/>
          <p:cNvSpPr txBox="1">
            <a:spLocks noChangeArrowheads="1"/>
          </p:cNvSpPr>
          <p:nvPr/>
        </p:nvSpPr>
        <p:spPr bwMode="auto">
          <a:xfrm>
            <a:off x="8293100" y="1219200"/>
            <a:ext cx="774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600">
                <a:solidFill>
                  <a:schemeClr val="tx2"/>
                </a:solidFill>
                <a:ea typeface="Arial" charset="0"/>
                <a:cs typeface="Arial" charset="0"/>
              </a:rPr>
              <a:t>….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65163" y="1516063"/>
            <a:ext cx="7667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Years</a:t>
            </a:r>
          </a:p>
        </p:txBody>
      </p:sp>
      <p:cxnSp>
        <p:nvCxnSpPr>
          <p:cNvPr id="104" name="Straight Connector 103"/>
          <p:cNvCxnSpPr/>
          <p:nvPr/>
        </p:nvCxnSpPr>
        <p:spPr>
          <a:xfrm>
            <a:off x="1649413" y="2579688"/>
            <a:ext cx="6753225" cy="1587"/>
          </a:xfrm>
          <a:prstGeom prst="line">
            <a:avLst/>
          </a:prstGeom>
          <a:ln w="15875" cap="flat" cmpd="sng" algn="ctr">
            <a:solidFill>
              <a:srgbClr val="2E639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rot="16200000" flipH="1">
            <a:off x="6915945" y="2047081"/>
            <a:ext cx="1052512" cy="22225"/>
          </a:xfrm>
          <a:prstGeom prst="line">
            <a:avLst/>
          </a:prstGeom>
          <a:ln w="12700" cap="flat" cmpd="sng" algn="ctr">
            <a:solidFill>
              <a:srgbClr val="2E639E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1622427" y="2584448"/>
            <a:ext cx="2720976" cy="2444752"/>
            <a:chOff x="1691040" y="2584187"/>
            <a:chExt cx="2720853" cy="2156869"/>
          </a:xfrm>
        </p:grpSpPr>
        <p:sp>
          <p:nvSpPr>
            <p:cNvPr id="106" name="Right Brace 105"/>
            <p:cNvSpPr/>
            <p:nvPr/>
          </p:nvSpPr>
          <p:spPr>
            <a:xfrm rot="5400000">
              <a:off x="2874295" y="1400932"/>
              <a:ext cx="354343" cy="2720853"/>
            </a:xfrm>
            <a:prstGeom prst="rightBrace">
              <a:avLst>
                <a:gd name="adj1" fmla="val 34712"/>
                <a:gd name="adj2" fmla="val 49275"/>
              </a:avLst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3" name="Group 106"/>
            <p:cNvGrpSpPr>
              <a:grpSpLocks/>
            </p:cNvGrpSpPr>
            <p:nvPr/>
          </p:nvGrpSpPr>
          <p:grpSpPr bwMode="auto">
            <a:xfrm>
              <a:off x="1943440" y="2956740"/>
              <a:ext cx="2392254" cy="1784316"/>
              <a:chOff x="2157328" y="2464225"/>
              <a:chExt cx="2392254" cy="1784316"/>
            </a:xfrm>
          </p:grpSpPr>
          <p:sp>
            <p:nvSpPr>
              <p:cNvPr id="109" name="TextBox 108"/>
              <p:cNvSpPr txBox="1"/>
              <p:nvPr/>
            </p:nvSpPr>
            <p:spPr>
              <a:xfrm>
                <a:off x="2157328" y="2464225"/>
                <a:ext cx="2392253" cy="1629205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1800" b="1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E</a:t>
                </a:r>
                <a:r>
                  <a:rPr lang="en-GB" sz="1800" b="1" baseline="-250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CM</a:t>
                </a:r>
                <a:r>
                  <a:rPr lang="en-GB" sz="1800" b="1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 = 7 </a:t>
                </a:r>
                <a:r>
                  <a:rPr lang="en-GB" sz="1800" b="1" dirty="0" err="1" smtClean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TeV</a:t>
                </a:r>
                <a:r>
                  <a:rPr lang="en-GB" sz="1800" b="1" dirty="0" smtClean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1800" b="1" dirty="0" err="1" smtClean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  <a:sym typeface="Wingdings"/>
                  </a:rPr>
                  <a:t></a:t>
                </a:r>
                <a:r>
                  <a:rPr lang="en-US" sz="1800" b="1" dirty="0" smtClean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  <a:sym typeface="Wingdings"/>
                  </a:rPr>
                  <a:t> 8 </a:t>
                </a:r>
                <a:r>
                  <a:rPr lang="en-US" sz="1800" b="1" dirty="0" err="1" smtClean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  <a:sym typeface="Wingdings"/>
                  </a:rPr>
                  <a:t>TeV</a:t>
                </a:r>
                <a:endParaRPr lang="en-GB" sz="1800" b="1" dirty="0" smtClean="0">
                  <a:solidFill>
                    <a:schemeClr val="bg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endParaRPr>
              </a:p>
              <a:p>
                <a:pPr>
                  <a:defRPr/>
                </a:pP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2010: L~10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27 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cm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-2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s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-1 </a:t>
                </a:r>
              </a:p>
              <a:p>
                <a:pPr>
                  <a:defRPr/>
                </a:pP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  <a:sym typeface="Wingdings"/>
                  </a:rPr>
                  <a:t>              </a:t>
                </a:r>
                <a:r>
                  <a:rPr lang="en-US" sz="1600" dirty="0">
                    <a:solidFill>
                      <a:schemeClr val="bg1"/>
                    </a:solidFill>
                    <a:latin typeface="Arial"/>
                    <a:cs typeface="Arial"/>
                    <a:sym typeface="Wingdings"/>
                  </a:rPr>
                  <a:t>  L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~10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32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 cm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-2</a:t>
                </a: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s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-1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chemeClr val="bg1"/>
                    </a:solidFill>
                    <a:latin typeface="Arial"/>
                    <a:cs typeface="Arial"/>
                  </a:rPr>
                  <a:t>2011: reach ~ 1fb</a:t>
                </a:r>
                <a:r>
                  <a:rPr lang="en-GB" sz="1600" baseline="30000" dirty="0">
                    <a:solidFill>
                      <a:schemeClr val="bg1"/>
                    </a:solidFill>
                    <a:latin typeface="Arial"/>
                    <a:cs typeface="Arial"/>
                  </a:rPr>
                  <a:t>-</a:t>
                </a:r>
                <a:r>
                  <a:rPr lang="en-GB" sz="1600" baseline="30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1</a:t>
                </a:r>
              </a:p>
              <a:p>
                <a:pPr>
                  <a:defRPr/>
                </a:pPr>
                <a:r>
                  <a:rPr lang="en-GB" sz="16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2012: reach ~ 10fb</a:t>
                </a:r>
                <a:r>
                  <a:rPr lang="en-GB" sz="1600" baseline="30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-1 </a:t>
                </a:r>
              </a:p>
              <a:p>
                <a:pPr>
                  <a:defRPr/>
                </a:pPr>
                <a:endParaRPr lang="en-GB" sz="1600" baseline="30000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>
                  <a:defRPr/>
                </a:pPr>
                <a:r>
                  <a:rPr lang="en-GB" sz="1600" baseline="300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</a:p>
              <a:p>
                <a:pPr>
                  <a:defRPr/>
                </a:pPr>
                <a:r>
                  <a:rPr lang="en-US" sz="1600" baseline="30000" dirty="0" smtClean="0">
                    <a:solidFill>
                      <a:schemeClr val="bg1"/>
                    </a:solidFill>
                    <a:latin typeface="Arial"/>
                    <a:cs typeface="Arial"/>
                    <a:sym typeface="Wingdings"/>
                  </a:rPr>
                  <a:t> </a:t>
                </a:r>
                <a:endParaRPr lang="en-US" sz="1600" baseline="30000" dirty="0">
                  <a:solidFill>
                    <a:schemeClr val="bg1"/>
                  </a:solidFill>
                  <a:latin typeface="Arial"/>
                  <a:cs typeface="Arial"/>
                  <a:sym typeface="Wingdings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179549" y="3643498"/>
                <a:ext cx="2370033" cy="605043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  <p:grpSp>
        <p:nvGrpSpPr>
          <p:cNvPr id="4" name="Group 121"/>
          <p:cNvGrpSpPr>
            <a:grpSpLocks/>
          </p:cNvGrpSpPr>
          <p:nvPr/>
        </p:nvGrpSpPr>
        <p:grpSpPr bwMode="auto">
          <a:xfrm>
            <a:off x="5791200" y="2589213"/>
            <a:ext cx="2438400" cy="763587"/>
            <a:chOff x="4610638" y="2589542"/>
            <a:chExt cx="1845132" cy="763816"/>
          </a:xfrm>
        </p:grpSpPr>
        <p:grpSp>
          <p:nvGrpSpPr>
            <p:cNvPr id="5" name="Group 109"/>
            <p:cNvGrpSpPr>
              <a:grpSpLocks/>
            </p:cNvGrpSpPr>
            <p:nvPr/>
          </p:nvGrpSpPr>
          <p:grpSpPr bwMode="auto">
            <a:xfrm>
              <a:off x="4735107" y="2984025"/>
              <a:ext cx="1633546" cy="369333"/>
              <a:chOff x="4815315" y="2491510"/>
              <a:chExt cx="1633546" cy="369333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4814576" y="2490845"/>
                <a:ext cx="1633711" cy="369998"/>
              </a:xfrm>
              <a:prstGeom prst="rect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828991" y="2490845"/>
                <a:ext cx="1619296" cy="369998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800" b="1" dirty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E</a:t>
                </a:r>
                <a:r>
                  <a:rPr lang="en-GB" sz="1800" b="1" baseline="-25000" dirty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CM</a:t>
                </a:r>
                <a:r>
                  <a:rPr lang="en-GB" sz="1800" b="1" dirty="0">
                    <a:solidFill>
                      <a:srgbClr val="FFFFFF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  <a:latin typeface="Arial"/>
                    <a:cs typeface="Arial"/>
                  </a:rPr>
                  <a:t> ~ 14 TeV</a:t>
                </a:r>
              </a:p>
            </p:txBody>
          </p:sp>
        </p:grpSp>
        <p:sp>
          <p:nvSpPr>
            <p:cNvPr id="116" name="Right Brace 115"/>
            <p:cNvSpPr/>
            <p:nvPr/>
          </p:nvSpPr>
          <p:spPr>
            <a:xfrm rot="5400000">
              <a:off x="5356145" y="1844035"/>
              <a:ext cx="354118" cy="1845132"/>
            </a:xfrm>
            <a:prstGeom prst="rightBrace">
              <a:avLst>
                <a:gd name="adj1" fmla="val 34712"/>
                <a:gd name="adj2" fmla="val 49275"/>
              </a:avLst>
            </a:prstGeom>
            <a:ln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" name="Group 120"/>
          <p:cNvGrpSpPr>
            <a:grpSpLocks/>
          </p:cNvGrpSpPr>
          <p:nvPr/>
        </p:nvGrpSpPr>
        <p:grpSpPr bwMode="auto">
          <a:xfrm>
            <a:off x="3244850" y="2438400"/>
            <a:ext cx="5060950" cy="3962400"/>
            <a:chOff x="2254983" y="2438176"/>
            <a:chExt cx="5060555" cy="3961393"/>
          </a:xfrm>
        </p:grpSpPr>
        <p:grpSp>
          <p:nvGrpSpPr>
            <p:cNvPr id="8" name="Group 112"/>
            <p:cNvGrpSpPr/>
            <p:nvPr/>
          </p:nvGrpSpPr>
          <p:grpSpPr>
            <a:xfrm>
              <a:off x="2254983" y="5076466"/>
              <a:ext cx="5060555" cy="1323103"/>
              <a:chOff x="3311055" y="4490375"/>
              <a:chExt cx="5060555" cy="1323103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114" name="Rectangle 113"/>
              <p:cNvSpPr/>
              <p:nvPr/>
            </p:nvSpPr>
            <p:spPr>
              <a:xfrm>
                <a:off x="3311055" y="4518718"/>
                <a:ext cx="4908167" cy="1066217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364527" y="4490375"/>
                <a:ext cx="5007083" cy="1323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</a:rPr>
                  <a:t>Shut down: ~ 15 months</a:t>
                </a:r>
              </a:p>
              <a:p>
                <a:pPr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</a:rPr>
                  <a:t>Consolidation for LHC operation</a:t>
                </a:r>
              </a:p>
              <a:p>
                <a:pPr>
                  <a:buSzPct val="75000"/>
                  <a:buFont typeface="Wingdings" charset="2"/>
                  <a:buChar char="q"/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  Repair and consolidate all </a:t>
                </a:r>
                <a:r>
                  <a:rPr lang="en-GB" sz="1600" dirty="0" smtClean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splices</a:t>
                </a:r>
              </a:p>
              <a:p>
                <a:pPr>
                  <a:buSzPct val="75000"/>
                  <a:buFont typeface="Wingdings" charset="2"/>
                  <a:buChar char="q"/>
                  <a:defRPr/>
                </a:pP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  Add remaining Helium </a:t>
                </a:r>
                <a:r>
                  <a:rPr lang="en-GB" sz="1600" dirty="0" smtClean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pressure release </a:t>
                </a:r>
                <a:r>
                  <a:rPr lang="en-GB" sz="1600" dirty="0">
                    <a:solidFill>
                      <a:srgbClr val="008000"/>
                    </a:solidFill>
                    <a:latin typeface="Arial"/>
                    <a:cs typeface="Arial"/>
                    <a:sym typeface="Wingdings" charset="2"/>
                  </a:rPr>
                  <a:t>ports, etc</a:t>
                </a:r>
              </a:p>
              <a:p>
                <a:pPr>
                  <a:buSzPct val="75000"/>
                  <a:buFont typeface="Wingdings" charset="2"/>
                  <a:buChar char="q"/>
                  <a:defRPr/>
                </a:pPr>
                <a:endParaRPr lang="en-GB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7" name="Down Arrow 116"/>
            <p:cNvSpPr/>
            <p:nvPr/>
          </p:nvSpPr>
          <p:spPr>
            <a:xfrm>
              <a:off x="3886806" y="2438176"/>
              <a:ext cx="304776" cy="2513961"/>
            </a:xfrm>
            <a:prstGeom prst="downArrow">
              <a:avLst>
                <a:gd name="adj1" fmla="val 50000"/>
                <a:gd name="adj2" fmla="val 77585"/>
              </a:avLst>
            </a:prstGeom>
            <a:gradFill>
              <a:gsLst>
                <a:gs pos="0">
                  <a:srgbClr val="008000"/>
                </a:gs>
                <a:gs pos="100000">
                  <a:srgbClr val="CCFFCC"/>
                </a:gs>
              </a:gsLst>
            </a:gradFill>
            <a:ln>
              <a:solidFill>
                <a:srgbClr val="008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9" name="Group 112"/>
          <p:cNvGrpSpPr/>
          <p:nvPr/>
        </p:nvGrpSpPr>
        <p:grpSpPr bwMode="auto">
          <a:xfrm>
            <a:off x="6019800" y="3810000"/>
            <a:ext cx="3124200" cy="892556"/>
            <a:chOff x="3580821" y="2775483"/>
            <a:chExt cx="2701800" cy="106066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5" name="Rectangle 54"/>
            <p:cNvSpPr/>
            <p:nvPr/>
          </p:nvSpPr>
          <p:spPr>
            <a:xfrm>
              <a:off x="3580821" y="2775483"/>
              <a:ext cx="2625607" cy="814966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80821" y="2775488"/>
              <a:ext cx="2701800" cy="10606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800" dirty="0">
                  <a:solidFill>
                    <a:srgbClr val="008000"/>
                  </a:solidFill>
                  <a:latin typeface="Arial"/>
                  <a:cs typeface="Arial"/>
                </a:rPr>
                <a:t>Schedule </a:t>
              </a:r>
              <a:r>
                <a:rPr lang="en-GB" sz="1800" dirty="0" smtClean="0">
                  <a:solidFill>
                    <a:srgbClr val="008000"/>
                  </a:solidFill>
                  <a:latin typeface="Arial"/>
                  <a:cs typeface="Arial"/>
                </a:rPr>
                <a:t> </a:t>
              </a:r>
              <a:r>
                <a:rPr lang="en-GB" sz="1800" dirty="0" smtClean="0">
                  <a:solidFill>
                    <a:srgbClr val="008000"/>
                  </a:solidFill>
                  <a:latin typeface="Wingdings 3" charset="2"/>
                  <a:ea typeface="Wingdings"/>
                  <a:cs typeface="Wingdings 3" charset="2"/>
                </a:rPr>
                <a:t>F </a:t>
              </a:r>
              <a:r>
                <a:rPr lang="en-GB" sz="1800" dirty="0" smtClean="0">
                  <a:solidFill>
                    <a:srgbClr val="008000"/>
                  </a:solidFill>
                  <a:latin typeface="+mn-lt"/>
                  <a:ea typeface="Wingdings"/>
                  <a:cs typeface="Wingdings 3" charset="2"/>
                </a:rPr>
                <a:t>F</a:t>
              </a:r>
              <a:r>
                <a:rPr lang="en-GB" sz="1800" dirty="0" smtClean="0">
                  <a:solidFill>
                    <a:srgbClr val="008000"/>
                  </a:solidFill>
                  <a:latin typeface="+mn-lt"/>
                  <a:ea typeface="Wingdings"/>
                  <a:cs typeface="Wingdings"/>
                </a:rPr>
                <a:t>lexibility</a:t>
              </a:r>
              <a:endParaRPr lang="en-GB" sz="1800" dirty="0">
                <a:solidFill>
                  <a:srgbClr val="008000"/>
                </a:solidFill>
                <a:latin typeface="+mn-lt"/>
                <a:ea typeface="Wingdings"/>
                <a:cs typeface="Wingdings"/>
              </a:endParaRPr>
            </a:p>
            <a:p>
              <a:pPr>
                <a:defRPr/>
              </a:pPr>
              <a:r>
                <a:rPr lang="en-GB" sz="1600" dirty="0">
                  <a:solidFill>
                    <a:srgbClr val="008000"/>
                  </a:solidFill>
                  <a:latin typeface="Arial"/>
                  <a:cs typeface="Arial"/>
                </a:rPr>
                <a:t>Depending on what we find …..</a:t>
              </a:r>
              <a:endParaRPr lang="en-GB" sz="1600" dirty="0">
                <a:solidFill>
                  <a:srgbClr val="008000"/>
                </a:solidFill>
                <a:latin typeface="Arial"/>
                <a:cs typeface="Arial"/>
                <a:sym typeface="Wingdings" charset="2"/>
              </a:endParaRPr>
            </a:p>
            <a:p>
              <a:pPr>
                <a:buSzPct val="75000"/>
                <a:buFont typeface="Wingdings" charset="2"/>
                <a:buChar char="q"/>
                <a:defRPr/>
              </a:pPr>
              <a:endParaRPr lang="en-GB" sz="1600" dirty="0">
                <a:latin typeface="Arial"/>
                <a:cs typeface="Arial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4483100" y="2133600"/>
            <a:ext cx="1308100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30725" y="2117725"/>
            <a:ext cx="10318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Shut down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435850" y="1536700"/>
            <a:ext cx="946150" cy="311150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2E639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7567613" y="1498600"/>
            <a:ext cx="6985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tx2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2016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315200" y="2133600"/>
            <a:ext cx="1244600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386638" y="2133600"/>
            <a:ext cx="1182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Shut </a:t>
            </a:r>
            <a:r>
              <a:rPr lang="en-GB" sz="1400" dirty="0" smtClean="0">
                <a:solidFill>
                  <a:srgbClr val="008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down ?</a:t>
            </a:r>
            <a:endParaRPr lang="en-GB" sz="1400" dirty="0">
              <a:solidFill>
                <a:srgbClr val="008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14600" y="2133600"/>
            <a:ext cx="179388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91" name="TextBox 5"/>
          <p:cNvSpPr txBox="1"/>
          <p:nvPr/>
        </p:nvSpPr>
        <p:spPr>
          <a:xfrm>
            <a:off x="1646238" y="2111375"/>
            <a:ext cx="1890712" cy="33972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4F4F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DATA      Taking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400800" y="2133600"/>
            <a:ext cx="177800" cy="324000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414588" y="2132013"/>
            <a:ext cx="100800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59894" y="2133600"/>
            <a:ext cx="100013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213600" y="2133600"/>
            <a:ext cx="101600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286500" y="2133600"/>
            <a:ext cx="101600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405188" y="2135188"/>
            <a:ext cx="100012" cy="3240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05000" y="4419600"/>
            <a:ext cx="2286000" cy="58420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Heavy ion 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  <a:sym typeface="Wingdings"/>
              </a:rPr>
              <a:t>run at end of each year</a:t>
            </a:r>
            <a:r>
              <a:rPr lang="en-GB" sz="16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752600" y="990600"/>
            <a:ext cx="552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2074AC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….. as of possibly end of January  ……</a:t>
            </a:r>
            <a:endParaRPr lang="en-GB" dirty="0">
              <a:solidFill>
                <a:srgbClr val="2074AC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</p:txBody>
      </p:sp>
      <p:sp>
        <p:nvSpPr>
          <p:cNvPr id="70" name="Action Button: Help 69">
            <a:hlinkClick r:id="" action="ppaction://noaction" highlightClick="1"/>
          </p:cNvPr>
          <p:cNvSpPr/>
          <p:nvPr/>
        </p:nvSpPr>
        <p:spPr bwMode="auto">
          <a:xfrm>
            <a:off x="7467600" y="1905000"/>
            <a:ext cx="990600" cy="914400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7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 for the 2011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6364705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62000"/>
            <a:ext cx="3048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my personal guess-estimate</a:t>
            </a:r>
            <a:endParaRPr lang="en-US" sz="1800" dirty="0"/>
          </a:p>
        </p:txBody>
      </p:sp>
      <p:pic>
        <p:nvPicPr>
          <p:cNvPr id="7" name="Picture 4" descr="nsigmavlumi7_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2362200"/>
            <a:ext cx="63246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8" name="Title 1"/>
          <p:cNvSpPr>
            <a:spLocks noGrp="1"/>
          </p:cNvSpPr>
          <p:nvPr>
            <p:ph type="title"/>
          </p:nvPr>
        </p:nvSpPr>
        <p:spPr>
          <a:xfrm>
            <a:off x="1023938" y="57150"/>
            <a:ext cx="7205662" cy="762000"/>
          </a:xfrm>
        </p:spPr>
        <p:txBody>
          <a:bodyPr/>
          <a:lstStyle/>
          <a:p>
            <a:pPr eaLnBrk="1" hangingPunct="1"/>
            <a:r>
              <a:rPr lang="en-GB" smtClean="0"/>
              <a:t>Physics Examples beyond SM</a:t>
            </a:r>
          </a:p>
        </p:txBody>
      </p:sp>
      <p:sp>
        <p:nvSpPr>
          <p:cNvPr id="6145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0B5608C-64C6-9444-9378-873CEADA4633}" type="slidenum">
              <a:rPr lang="en-US"/>
              <a:pPr/>
              <a:t>26</a:t>
            </a:fld>
            <a:endParaRPr lang="en-US"/>
          </a:p>
        </p:txBody>
      </p:sp>
      <p:pic>
        <p:nvPicPr>
          <p:cNvPr id="20" name="Picture 5" descr="contact_fig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51025"/>
            <a:ext cx="39624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4953000" y="1109663"/>
            <a:ext cx="3373437" cy="6429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olidFill>
                  <a:schemeClr val="tx1"/>
                </a:solidFill>
              </a:rPr>
              <a:t>Quark contact interactions with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>
                <a:solidFill>
                  <a:schemeClr val="tx1"/>
                </a:solidFill>
              </a:rPr>
              <a:t>scale </a:t>
            </a:r>
            <a:r>
              <a:rPr lang="en-US" sz="1800" dirty="0" err="1">
                <a:solidFill>
                  <a:schemeClr val="tx1"/>
                </a:solidFill>
                <a:latin typeface="Symbol" charset="2"/>
                <a:sym typeface="Symbol" charset="2"/>
              </a:rPr>
              <a:t></a:t>
            </a:r>
            <a:r>
              <a:rPr lang="en-US" sz="1800" dirty="0">
                <a:solidFill>
                  <a:schemeClr val="tx1"/>
                </a:solidFill>
              </a:rPr>
              <a:t> &lt; 3.4 </a:t>
            </a:r>
            <a:r>
              <a:rPr lang="en-US" sz="1800" dirty="0" err="1">
                <a:solidFill>
                  <a:schemeClr val="tx1"/>
                </a:solidFill>
              </a:rPr>
              <a:t>TeV</a:t>
            </a:r>
            <a:r>
              <a:rPr lang="en-US" sz="1800" dirty="0">
                <a:solidFill>
                  <a:schemeClr val="tx1"/>
                </a:solidFill>
              </a:rPr>
              <a:t> @ 95% CL</a:t>
            </a:r>
            <a:endParaRPr lang="en-US" dirty="0"/>
          </a:p>
        </p:txBody>
      </p:sp>
      <p:pic>
        <p:nvPicPr>
          <p:cNvPr id="26" name="Picture 9"/>
          <p:cNvPicPr>
            <a:picLocks noChangeAspect="1"/>
          </p:cNvPicPr>
          <p:nvPr/>
        </p:nvPicPr>
        <p:blipFill>
          <a:blip r:embed="rId3"/>
          <a:srcRect l="4089" t="4073" r="2045" b="3055"/>
          <a:stretch>
            <a:fillRect/>
          </a:stretch>
        </p:blipFill>
        <p:spPr bwMode="auto">
          <a:xfrm>
            <a:off x="365624" y="1828800"/>
            <a:ext cx="383490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09600" y="1066800"/>
            <a:ext cx="2961643" cy="6509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Excited quarks </a:t>
            </a:r>
            <a:r>
              <a:rPr lang="en-US" sz="1800" dirty="0">
                <a:solidFill>
                  <a:schemeClr val="tx1"/>
                </a:solidFill>
              </a:rPr>
              <a:t>with 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mass &lt; 1.6 </a:t>
            </a:r>
            <a:r>
              <a:rPr lang="en-US" sz="1800" dirty="0" err="1" smtClean="0">
                <a:solidFill>
                  <a:schemeClr val="tx1"/>
                </a:solidFill>
              </a:rPr>
              <a:t>TeV</a:t>
            </a:r>
            <a:r>
              <a:rPr lang="en-US" sz="1800" dirty="0" smtClean="0">
                <a:solidFill>
                  <a:schemeClr val="tx1"/>
                </a:solidFill>
              </a:rPr>
              <a:t> @ </a:t>
            </a:r>
            <a:r>
              <a:rPr lang="en-US" sz="1800" dirty="0">
                <a:solidFill>
                  <a:schemeClr val="tx1"/>
                </a:solidFill>
              </a:rPr>
              <a:t>95% CL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"/>
            <a:ext cx="7815262" cy="762000"/>
          </a:xfrm>
        </p:spPr>
        <p:txBody>
          <a:bodyPr/>
          <a:lstStyle/>
          <a:p>
            <a:r>
              <a:rPr lang="en-US" dirty="0" smtClean="0"/>
              <a:t>New Physics in CP violation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2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-3994" r="-3994"/>
          <a:stretch>
            <a:fillRect/>
          </a:stretch>
        </p:blipFill>
        <p:spPr bwMode="auto">
          <a:xfrm>
            <a:off x="7467600" y="0"/>
            <a:ext cx="1676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066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err="1" smtClean="0">
                <a:sym typeface="Wingdings"/>
              </a:rPr>
              <a:t>J/ψφ</a:t>
            </a:r>
            <a:r>
              <a:rPr lang="en-US" dirty="0" smtClean="0">
                <a:sym typeface="Wingdings"/>
              </a:rPr>
              <a:t>:   </a:t>
            </a:r>
            <a:r>
              <a:rPr lang="en-US" dirty="0" smtClean="0"/>
              <a:t>The interference between the direct decay and the decay via B</a:t>
            </a:r>
            <a:r>
              <a:rPr lang="en-US" baseline="-25000" dirty="0" smtClean="0"/>
              <a:t>s</a:t>
            </a:r>
            <a:r>
              <a:rPr lang="en-US" dirty="0" smtClean="0"/>
              <a:t> mixing gives rise to CP-violating phase </a:t>
            </a:r>
            <a:r>
              <a:rPr lang="en-US" dirty="0" smtClean="0">
                <a:latin typeface="Symbol" charset="2"/>
              </a:rPr>
              <a:t>F</a:t>
            </a:r>
            <a:r>
              <a:rPr lang="en-US" baseline="-25000" dirty="0" smtClean="0"/>
              <a:t>s, </a:t>
            </a:r>
            <a:r>
              <a:rPr lang="en-US" dirty="0" smtClean="0"/>
              <a:t>small and well predicted by the Standard Model.</a:t>
            </a:r>
            <a:endParaRPr lang="en-US" baseline="30000" dirty="0" smtClean="0">
              <a:latin typeface="Symbol" charset="2"/>
            </a:endParaRPr>
          </a:p>
          <a:p>
            <a:endParaRPr lang="en-US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785812" y="4171950"/>
            <a:ext cx="7215188" cy="2000250"/>
            <a:chOff x="622" y="1860"/>
            <a:chExt cx="4850" cy="1740"/>
          </a:xfrm>
          <a:solidFill>
            <a:schemeClr val="bg1"/>
          </a:solidFill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542" y="2246"/>
              <a:ext cx="690" cy="21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fi-FI"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" y="2163"/>
              <a:ext cx="1728" cy="111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686" y="2535"/>
              <a:ext cx="336" cy="405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 defTabSz="457200">
                <a:spcBef>
                  <a:spcPts val="2250"/>
                </a:spcBef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36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+</a:t>
              </a:r>
            </a:p>
          </p:txBody>
        </p: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>
              <a:off x="3350" y="2103"/>
              <a:ext cx="1688" cy="1258"/>
              <a:chOff x="3349" y="2103"/>
              <a:chExt cx="1689" cy="1258"/>
            </a:xfrm>
            <a:grpFill/>
          </p:grpSpPr>
          <p:pic>
            <p:nvPicPr>
              <p:cNvPr id="15" name="Picture 1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49" y="2193"/>
                <a:ext cx="1689" cy="1168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3823" y="3110"/>
                <a:ext cx="776" cy="199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i-FI"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graphicFrame>
            <p:nvGraphicFramePr>
              <p:cNvPr id="17" name="Object 14"/>
              <p:cNvGraphicFramePr>
                <a:graphicFrameLocks noChangeAspect="1"/>
              </p:cNvGraphicFramePr>
              <p:nvPr/>
            </p:nvGraphicFramePr>
            <p:xfrm>
              <a:off x="3830" y="3028"/>
              <a:ext cx="719" cy="261"/>
            </p:xfrm>
            <a:graphic>
              <a:graphicData uri="http://schemas.openxmlformats.org/presentationml/2006/ole">
                <p:oleObj spid="_x0000_s161794" r:id="rId6" imgW="698197" imgH="253890" progId="Equation.3">
                  <p:embed/>
                </p:oleObj>
              </a:graphicData>
            </a:graphic>
          </p:graphicFrame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3829" y="2147"/>
                <a:ext cx="768" cy="254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fi-FI"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graphicFrame>
            <p:nvGraphicFramePr>
              <p:cNvPr id="19" name="Object 16"/>
              <p:cNvGraphicFramePr>
                <a:graphicFrameLocks noChangeAspect="1"/>
              </p:cNvGraphicFramePr>
              <p:nvPr/>
            </p:nvGraphicFramePr>
            <p:xfrm>
              <a:off x="3901" y="2103"/>
              <a:ext cx="670" cy="244"/>
            </p:xfrm>
            <a:graphic>
              <a:graphicData uri="http://schemas.openxmlformats.org/presentationml/2006/ole">
                <p:oleObj spid="_x0000_s161795" name="Equation" r:id="rId7" imgW="698400" imgH="253800" progId="Equation.3">
                  <p:embed/>
                </p:oleObj>
              </a:graphicData>
            </a:graphic>
          </p:graphicFrame>
        </p:grp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600" y="3369"/>
              <a:ext cx="1872" cy="23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lang="fi-FI"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graphicFrame>
          <p:nvGraphicFramePr>
            <p:cNvPr id="14" name="Object 23"/>
            <p:cNvGraphicFramePr>
              <a:graphicFrameLocks noChangeAspect="1"/>
            </p:cNvGraphicFramePr>
            <p:nvPr/>
          </p:nvGraphicFramePr>
          <p:xfrm>
            <a:off x="1728" y="1860"/>
            <a:ext cx="2160" cy="300"/>
          </p:xfrm>
          <a:graphic>
            <a:graphicData uri="http://schemas.openxmlformats.org/presentationml/2006/ole">
              <p:oleObj spid="_x0000_s161796" r:id="rId8" imgW="1739900" imgH="241300" progId="Equation.3">
                <p:embed/>
              </p:oleObj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0" y="2438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Physics in the loop might increase the phase</a:t>
            </a:r>
          </a:p>
          <a:p>
            <a:r>
              <a:rPr lang="en-US" dirty="0" smtClean="0"/>
              <a:t>CDF+D0 results (bounds in </a:t>
            </a:r>
            <a:r>
              <a:rPr lang="en-US" dirty="0" smtClean="0">
                <a:latin typeface="Symbol" charset="2"/>
              </a:rPr>
              <a:t>G</a:t>
            </a:r>
            <a:r>
              <a:rPr lang="en-US" baseline="-25000" dirty="0" smtClean="0"/>
              <a:t>s</a:t>
            </a:r>
            <a:r>
              <a:rPr lang="en-US" dirty="0" smtClean="0"/>
              <a:t>-</a:t>
            </a:r>
            <a:r>
              <a:rPr lang="en-US" dirty="0" smtClean="0">
                <a:latin typeface="Symbol" charset="2"/>
              </a:rPr>
              <a:t>F</a:t>
            </a:r>
            <a:r>
              <a:rPr lang="en-US" baseline="-25000" dirty="0" smtClean="0"/>
              <a:t>s</a:t>
            </a:r>
            <a:r>
              <a:rPr lang="en-US" dirty="0" smtClean="0"/>
              <a:t> plane) show slight deviation from SM, but so far with poor resolution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815262" cy="762000"/>
          </a:xfrm>
        </p:spPr>
        <p:txBody>
          <a:bodyPr/>
          <a:lstStyle/>
          <a:p>
            <a:r>
              <a:rPr lang="en-US" dirty="0" smtClean="0"/>
              <a:t>New Physics in CP violation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5" name="Picture 2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-3994" r="-3994"/>
          <a:stretch>
            <a:fillRect/>
          </a:stretch>
        </p:blipFill>
        <p:spPr bwMode="auto">
          <a:xfrm>
            <a:off x="7467600" y="0"/>
            <a:ext cx="1676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143000"/>
            <a:ext cx="4569303" cy="304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8756" y="1219200"/>
            <a:ext cx="436524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23"/>
          <p:cNvCxnSpPr/>
          <p:nvPr/>
        </p:nvCxnSpPr>
        <p:spPr bwMode="auto">
          <a:xfrm>
            <a:off x="4114800" y="2667000"/>
            <a:ext cx="1447800" cy="15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048000"/>
            <a:ext cx="4069817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1023938" y="57150"/>
            <a:ext cx="7205662" cy="762000"/>
          </a:xfrm>
        </p:spPr>
        <p:txBody>
          <a:bodyPr/>
          <a:lstStyle/>
          <a:p>
            <a:pPr eaLnBrk="1" hangingPunct="1"/>
            <a:r>
              <a:rPr lang="en-GB" sz="3600" smtClean="0"/>
              <a:t>Unexpected Result …..</a:t>
            </a: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119621A-4F3B-1A44-81E9-CEE613DF8D50}" type="slidenum">
              <a:rPr lang="en-US"/>
              <a:pPr/>
              <a:t>29</a:t>
            </a:fld>
            <a:endParaRPr lang="en-US"/>
          </a:p>
        </p:txBody>
      </p:sp>
      <p:sp>
        <p:nvSpPr>
          <p:cNvPr id="62471" name="TextBox 23"/>
          <p:cNvSpPr txBox="1">
            <a:spLocks noChangeArrowheads="1"/>
          </p:cNvSpPr>
          <p:nvPr/>
        </p:nvSpPr>
        <p:spPr bwMode="auto">
          <a:xfrm>
            <a:off x="685800" y="1143000"/>
            <a:ext cx="830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solidFill>
                  <a:srgbClr val="FF0000"/>
                </a:solidFill>
              </a:rPr>
              <a:t>Long-Range, Near-Side Angular Correlations in pp Interactions in CMS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r" eaLnBrk="0" hangingPunct="0"/>
            <a:r>
              <a:rPr lang="en-US" sz="1600" dirty="0" smtClean="0"/>
              <a:t>Published in JHEP</a:t>
            </a:r>
            <a:endParaRPr lang="en-US" sz="1600" dirty="0"/>
          </a:p>
        </p:txBody>
      </p:sp>
      <p:pic>
        <p:nvPicPr>
          <p:cNvPr id="25" name="Picture 24" descr="ispy-run139779-evt4994190-v1-Copyright-hi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3" y="3352800"/>
            <a:ext cx="5011737" cy="2819400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28600" y="2076450"/>
            <a:ext cx="88392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2E639E"/>
                </a:solidFill>
              </a:rPr>
              <a:t>Dedicated </a:t>
            </a:r>
            <a:r>
              <a:rPr lang="en-US" sz="1800" dirty="0">
                <a:solidFill>
                  <a:srgbClr val="2E639E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high multiplicity trigger </a:t>
            </a:r>
            <a:r>
              <a:rPr lang="en-US" sz="1800" dirty="0">
                <a:solidFill>
                  <a:srgbClr val="2E639E"/>
                </a:solidFill>
              </a:rPr>
              <a:t>implemented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2E639E"/>
                </a:solidFill>
              </a:rPr>
              <a:t>Statistics for high multiplicity events enhanced by O(10</a:t>
            </a:r>
            <a:r>
              <a:rPr lang="en-US" sz="1800" baseline="30000" dirty="0">
                <a:solidFill>
                  <a:srgbClr val="2E639E"/>
                </a:solidFill>
              </a:rPr>
              <a:t>3</a:t>
            </a:r>
            <a:r>
              <a:rPr lang="en-US" sz="1800" dirty="0">
                <a:solidFill>
                  <a:srgbClr val="2E639E"/>
                </a:solidFill>
              </a:rPr>
              <a:t>)</a:t>
            </a:r>
          </a:p>
          <a:p>
            <a:pPr algn="ctr" eaLnBrk="0" hangingPunct="0">
              <a:defRPr/>
            </a:pPr>
            <a:r>
              <a:rPr lang="en-US" sz="1800" dirty="0">
                <a:solidFill>
                  <a:srgbClr val="2E639E"/>
                </a:solidFill>
              </a:rPr>
              <a:t>Total datasets corresponding to 980nb</a:t>
            </a:r>
            <a:r>
              <a:rPr lang="en-US" sz="1800" baseline="30000" dirty="0">
                <a:solidFill>
                  <a:srgbClr val="2E639E"/>
                </a:solidFill>
              </a:rPr>
              <a:t>-1 </a:t>
            </a:r>
            <a:endParaRPr lang="en-US" sz="1800" dirty="0">
              <a:solidFill>
                <a:srgbClr val="2E639E"/>
              </a:solidFill>
            </a:endParaRPr>
          </a:p>
        </p:txBody>
      </p:sp>
      <p:pic>
        <p:nvPicPr>
          <p:cNvPr id="30" name="Picture 29" descr="Screen shot 2010-09-24 at 12.28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3352800"/>
            <a:ext cx="3524250" cy="2819400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0-03-20 at 14.25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600200"/>
            <a:ext cx="4827588" cy="3276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4800600" y="2971800"/>
            <a:ext cx="43434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chemeClr val="folHlink"/>
                </a:solidFill>
              </a:rPr>
              <a:t>The LHC will </a:t>
            </a:r>
            <a:r>
              <a:rPr lang="en-GB" sz="2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illuminate a new landscape of physics</a:t>
            </a:r>
            <a:r>
              <a:rPr lang="en-GB" sz="2000" dirty="0">
                <a:solidFill>
                  <a:schemeClr val="folHlink"/>
                </a:solidFill>
              </a:rPr>
              <a:t>, possibly answering some of the most </a:t>
            </a:r>
            <a:r>
              <a:rPr lang="en-GB" sz="2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fundamental questions in modern physics</a:t>
            </a:r>
            <a:r>
              <a:rPr lang="en-GB" sz="2000" dirty="0">
                <a:solidFill>
                  <a:schemeClr val="folHlink"/>
                </a:solidFill>
              </a:rPr>
              <a:t>, like e.g.</a:t>
            </a:r>
          </a:p>
          <a:p>
            <a:pPr marL="381000" lvl="2" algn="ctr">
              <a:defRPr/>
            </a:pPr>
            <a:r>
              <a:rPr lang="en-GB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origin of mass</a:t>
            </a:r>
          </a:p>
          <a:p>
            <a:pPr marL="381000" lvl="2" algn="ctr">
              <a:defRPr/>
            </a:pPr>
            <a:r>
              <a:rPr lang="en-GB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Unification of fundamental forces</a:t>
            </a:r>
          </a:p>
          <a:p>
            <a:pPr marL="381000" lvl="2" algn="ctr">
              <a:defRPr/>
            </a:pPr>
            <a:r>
              <a:rPr lang="en-GB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Matter-Antimatter Asymmetry</a:t>
            </a:r>
          </a:p>
          <a:p>
            <a:pPr marL="381000" lvl="2" algn="ctr">
              <a:defRPr/>
            </a:pPr>
            <a:r>
              <a:rPr lang="en-GB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forms of matter</a:t>
            </a:r>
          </a:p>
          <a:p>
            <a:pPr marL="381000" lvl="2" algn="ctr">
              <a:defRPr/>
            </a:pPr>
            <a:r>
              <a:rPr lang="en-GB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 dimensions of space-time</a:t>
            </a:r>
            <a:endParaRPr lang="en-GB" sz="1800" dirty="0">
              <a:solidFill>
                <a:srgbClr val="FCF9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795337" y="76200"/>
            <a:ext cx="7815263" cy="762000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LHC: </a:t>
            </a:r>
            <a:r>
              <a:rPr lang="en-GB" sz="2800" dirty="0"/>
              <a:t>Exploration of a New Energy Frontier</a:t>
            </a:r>
            <a:endParaRPr lang="en-GB" sz="2000" dirty="0">
              <a:solidFill>
                <a:srgbClr val="FCF933"/>
              </a:solidFill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787650" y="22860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LHC</a:t>
            </a:r>
          </a:p>
        </p:txBody>
      </p:sp>
      <p:pic>
        <p:nvPicPr>
          <p:cNvPr id="11" name="Picture 10" descr="newlhc logo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38200" cy="838379"/>
          </a:xfrm>
          <a:prstGeom prst="rect">
            <a:avLst/>
          </a:prstGeom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reflection blurRad="6350" stA="50000" endA="300" endPos="55000" dir="5400000" sy="-100000" algn="bl" rotWithShape="0"/>
            <a:softEdge rad="12700"/>
          </a:effectLst>
        </p:spPr>
      </p:pic>
      <p:grpSp>
        <p:nvGrpSpPr>
          <p:cNvPr id="2" name="Group 14"/>
          <p:cNvGrpSpPr/>
          <p:nvPr/>
        </p:nvGrpSpPr>
        <p:grpSpPr>
          <a:xfrm>
            <a:off x="5181600" y="1600200"/>
            <a:ext cx="3657600" cy="1267936"/>
            <a:chOff x="5181600" y="5486400"/>
            <a:chExt cx="3657600" cy="1267936"/>
          </a:xfrm>
        </p:grpSpPr>
        <p:sp>
          <p:nvSpPr>
            <p:cNvPr id="13" name="Down Arrow 12"/>
            <p:cNvSpPr/>
            <p:nvPr/>
          </p:nvSpPr>
          <p:spPr bwMode="auto">
            <a:xfrm>
              <a:off x="6705600" y="6220936"/>
              <a:ext cx="533400" cy="533400"/>
            </a:xfrm>
            <a:prstGeom prst="downArrow">
              <a:avLst/>
            </a:prstGeom>
            <a:gradFill flip="none" rotWithShape="1">
              <a:gsLst>
                <a:gs pos="0">
                  <a:srgbClr val="FFABA8"/>
                </a:gs>
                <a:gs pos="100000">
                  <a:srgbClr val="2074AC"/>
                </a:gs>
              </a:gsLst>
              <a:lin ang="16200000" scaled="0"/>
              <a:tileRect/>
            </a:gradFill>
            <a:ln w="952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5181600" y="5486400"/>
              <a:ext cx="36576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2000" b="1" dirty="0" smtClean="0">
                  <a:solidFill>
                    <a:srgbClr val="8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</a:rPr>
                <a:t>Physics exploitation for the next 20 years</a:t>
              </a:r>
              <a:endParaRPr lang="en-GB" sz="2000" dirty="0">
                <a:solidFill>
                  <a:srgbClr val="800000"/>
                </a:solidFill>
                <a:effectLst>
                  <a:outerShdw blurRad="50800" dist="38100" dir="2700000">
                    <a:srgbClr val="000000"/>
                  </a:outerShdw>
                </a:effectLst>
              </a:endParaRP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1023938" y="57150"/>
            <a:ext cx="7205662" cy="762000"/>
          </a:xfrm>
        </p:spPr>
        <p:txBody>
          <a:bodyPr/>
          <a:lstStyle/>
          <a:p>
            <a:pPr eaLnBrk="1" hangingPunct="1"/>
            <a:r>
              <a:rPr lang="en-GB" sz="3600" smtClean="0"/>
              <a:t>Unexpected Result ….. </a:t>
            </a:r>
            <a:r>
              <a:rPr lang="en-GB" sz="2400" smtClean="0"/>
              <a:t>(1)</a:t>
            </a: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172DD3D-54EB-B14B-8235-15DF288168A6}" type="slidenum">
              <a:rPr lang="en-US"/>
              <a:pPr/>
              <a:t>30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1447800"/>
            <a:ext cx="3581400" cy="3698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>
              <a:srgbClr val="000000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2E639E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Minimum Bias no multiplicity cut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57200" y="5486400"/>
            <a:ext cx="832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solidFill>
                  <a:srgbClr val="FF0000"/>
                </a:solidFill>
              </a:rPr>
              <a:t>New “ridge-like” structure extending to large  Δη at ΔΦ ~ 0</a:t>
            </a:r>
          </a:p>
          <a:p>
            <a:pPr algn="ctr" eaLnBrk="0" hangingPunct="0"/>
            <a:r>
              <a:rPr lang="en-US" sz="1800"/>
              <a:t>The enhancement is most evident in the intermediate p</a:t>
            </a:r>
            <a:r>
              <a:rPr lang="en-US" sz="1800" baseline="-25000"/>
              <a:t>T</a:t>
            </a:r>
            <a:r>
              <a:rPr lang="en-US" sz="1800"/>
              <a:t> range 1 &lt; p</a:t>
            </a:r>
            <a:r>
              <a:rPr lang="en-US" sz="1800" baseline="-25000"/>
              <a:t>T</a:t>
            </a:r>
            <a:r>
              <a:rPr lang="en-US" sz="1800"/>
              <a:t> &lt; 3 GeV/c</a:t>
            </a:r>
          </a:p>
        </p:txBody>
      </p:sp>
      <p:pic>
        <p:nvPicPr>
          <p:cNvPr id="63497" name="Picture 16" descr="Screen shot 2010-09-24 at 12.55.0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057400"/>
            <a:ext cx="37338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572000" y="1447800"/>
            <a:ext cx="4191000" cy="3460750"/>
            <a:chOff x="4572000" y="1447800"/>
            <a:chExt cx="4191000" cy="3460767"/>
          </a:xfrm>
        </p:grpSpPr>
        <p:sp>
          <p:nvSpPr>
            <p:cNvPr id="12" name="TextBox 11"/>
            <p:cNvSpPr txBox="1"/>
            <p:nvPr/>
          </p:nvSpPr>
          <p:spPr>
            <a:xfrm>
              <a:off x="4800600" y="1447800"/>
              <a:ext cx="3962400" cy="369890"/>
            </a:xfrm>
            <a:prstGeom prst="rect">
              <a:avLst/>
            </a:prstGeom>
            <a:solidFill>
              <a:srgbClr val="FFABA8"/>
            </a:solidFill>
            <a:effectLst>
              <a:outerShdw blurRad="50800" dist="38100" dir="270000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800" dirty="0">
                  <a:solidFill>
                    <a:srgbClr val="800000"/>
                  </a:solidFill>
                  <a:effectLst>
                    <a:outerShdw blurRad="50800" dist="38100" dir="2700000">
                      <a:srgbClr val="000000"/>
                    </a:outerShdw>
                  </a:effectLst>
                </a:rPr>
                <a:t>High multiplicity data set and N&gt;110 </a:t>
              </a:r>
            </a:p>
          </p:txBody>
        </p:sp>
        <p:pic>
          <p:nvPicPr>
            <p:cNvPr id="63503" name="Picture 18" descr="Screen shot 2010-09-24 at 12.57.20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133600"/>
              <a:ext cx="3429000" cy="2774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Left Arrow 14"/>
          <p:cNvSpPr/>
          <p:nvPr/>
        </p:nvSpPr>
        <p:spPr bwMode="auto">
          <a:xfrm rot="19838704">
            <a:off x="7529513" y="3125788"/>
            <a:ext cx="873125" cy="323850"/>
          </a:xfrm>
          <a:prstGeom prst="leftArrow">
            <a:avLst>
              <a:gd name="adj1" fmla="val 50000"/>
              <a:gd name="adj2" fmla="val 81477"/>
            </a:avLst>
          </a:prstGeom>
          <a:gradFill flip="none" rotWithShape="1">
            <a:gsLst>
              <a:gs pos="0">
                <a:srgbClr val="2E639E"/>
              </a:gs>
              <a:gs pos="80000">
                <a:srgbClr val="FFABA8"/>
              </a:gs>
            </a:gsLst>
            <a:lin ang="0" scaled="1"/>
            <a:tileRect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20" name="Left Arrow 19"/>
          <p:cNvSpPr/>
          <p:nvPr/>
        </p:nvSpPr>
        <p:spPr bwMode="auto">
          <a:xfrm rot="8973598">
            <a:off x="5127625" y="4659313"/>
            <a:ext cx="873125" cy="323850"/>
          </a:xfrm>
          <a:prstGeom prst="leftArrow">
            <a:avLst>
              <a:gd name="adj1" fmla="val 50000"/>
              <a:gd name="adj2" fmla="val 81477"/>
            </a:avLst>
          </a:prstGeom>
          <a:gradFill flip="none" rotWithShape="1">
            <a:gsLst>
              <a:gs pos="0">
                <a:srgbClr val="2E639E"/>
              </a:gs>
              <a:gs pos="80000">
                <a:srgbClr val="FFABA8"/>
              </a:gs>
            </a:gsLst>
            <a:lin ang="0" scaled="1"/>
            <a:tileRect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43800" y="3779838"/>
            <a:ext cx="15684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solidFill>
                  <a:srgbClr val="FF0000"/>
                </a:solidFill>
              </a:rPr>
              <a:t>First observation of this effect in pp collisions</a:t>
            </a:r>
            <a:endParaRPr lang="en-US" sz="18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20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023938" y="57150"/>
            <a:ext cx="7205662" cy="762000"/>
          </a:xfrm>
        </p:spPr>
        <p:txBody>
          <a:bodyPr/>
          <a:lstStyle/>
          <a:p>
            <a:pPr eaLnBrk="1" hangingPunct="1"/>
            <a:r>
              <a:rPr lang="en-GB" sz="3600" smtClean="0"/>
              <a:t>Unexpected Result ….. </a:t>
            </a:r>
            <a:r>
              <a:rPr lang="en-GB" sz="2400" smtClean="0"/>
              <a:t>(2)</a:t>
            </a:r>
          </a:p>
        </p:txBody>
      </p:sp>
      <p:sp>
        <p:nvSpPr>
          <p:cNvPr id="6451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F404A3C-307D-AC45-92DF-976D83E029A8}" type="slidenum">
              <a:rPr lang="en-US"/>
              <a:pPr/>
              <a:t>31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8200" y="1219200"/>
            <a:ext cx="8305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 dirty="0">
                <a:solidFill>
                  <a:srgbClr val="2E639E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n-lt"/>
              </a:rPr>
              <a:t>Effect is small but interesting</a:t>
            </a:r>
          </a:p>
          <a:p>
            <a:pPr eaLnBrk="0" hangingPunct="0">
              <a:defRPr/>
            </a:pPr>
            <a:r>
              <a:rPr lang="en-US" sz="1800" dirty="0">
                <a:latin typeface="+mn-lt"/>
              </a:rPr>
              <a:t>resembles a similar feature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n-lt"/>
              </a:rPr>
              <a:t>observed at RHIC </a:t>
            </a:r>
          </a:p>
          <a:p>
            <a:pPr eaLnBrk="0" hangingPunct="0">
              <a:buFont typeface="Wingdings" charset="2"/>
              <a:buChar char="à"/>
              <a:defRPr/>
            </a:pPr>
            <a:r>
              <a:rPr lang="en-US" sz="1800" dirty="0">
                <a:latin typeface="+mn-lt"/>
              </a:rPr>
              <a:t>Interpretation at RHIC: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n-lt"/>
              </a:rPr>
              <a:t>hot and dense matter formed in relativistic heavy ion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n-lt"/>
              </a:rPr>
              <a:t>                                                                                                              collisions</a:t>
            </a:r>
          </a:p>
        </p:txBody>
      </p:sp>
      <p:pic>
        <p:nvPicPr>
          <p:cNvPr id="64520" name="Picture 13" descr="Screen shot 2010-09-24 at 12.38.2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2286000"/>
            <a:ext cx="77628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553200" y="5553670"/>
            <a:ext cx="2514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LHC </a:t>
            </a: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Heavy Ion programme</a:t>
            </a: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started </a:t>
            </a:r>
          </a:p>
          <a:p>
            <a:pPr algn="ctr" eaLnBrk="0" hangingPunct="0">
              <a:defRPr/>
            </a:pPr>
            <a:r>
              <a:rPr lang="en-GB" sz="1800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on November 6 !</a:t>
            </a:r>
            <a:endParaRPr lang="en-GB" sz="18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run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5613" y="914400"/>
            <a:ext cx="7773987" cy="533400"/>
          </a:xfrm>
        </p:spPr>
        <p:txBody>
          <a:bodyPr/>
          <a:lstStyle/>
          <a:p>
            <a:r>
              <a:rPr lang="en-GB" sz="2400" dirty="0" err="1" smtClean="0"/>
              <a:t>Pb-Pb</a:t>
            </a:r>
            <a:r>
              <a:rPr lang="en-GB" sz="2400" dirty="0" smtClean="0"/>
              <a:t> collision at √</a:t>
            </a:r>
            <a:r>
              <a:rPr lang="en-GB" sz="2400" dirty="0" err="1" smtClean="0"/>
              <a:t>s</a:t>
            </a:r>
            <a:r>
              <a:rPr lang="en-GB" sz="2400" dirty="0" smtClean="0"/>
              <a:t>=2.76 </a:t>
            </a:r>
            <a:r>
              <a:rPr lang="en-GB" sz="2400" dirty="0" err="1" smtClean="0"/>
              <a:t>TeV</a:t>
            </a:r>
            <a:r>
              <a:rPr lang="en-GB" sz="2400" dirty="0" smtClean="0"/>
              <a:t> / Nucleon</a:t>
            </a:r>
            <a:endParaRPr lang="en-GB" sz="2400" dirty="0"/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7499350" y="990600"/>
            <a:ext cx="1644650" cy="5410200"/>
            <a:chOff x="4628" y="432"/>
            <a:chExt cx="1036" cy="3072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772" y="1151"/>
              <a:ext cx="884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00000"/>
                </a:lnSpc>
              </a:pPr>
              <a:r>
                <a:rPr lang="en-US" sz="1600" b="1">
                  <a:solidFill>
                    <a:srgbClr val="60725D"/>
                  </a:solidFill>
                </a:rPr>
                <a:t>Astronomy</a:t>
              </a:r>
            </a:p>
            <a:p>
              <a:pPr eaLnBrk="0" hangingPunct="0">
                <a:lnSpc>
                  <a:spcPct val="100000"/>
                </a:lnSpc>
              </a:pPr>
              <a:r>
                <a:rPr lang="en-US" sz="1600" b="1">
                  <a:solidFill>
                    <a:srgbClr val="60725D"/>
                  </a:solidFill>
                </a:rPr>
                <a:t>Experiments</a:t>
              </a:r>
            </a:p>
            <a:p>
              <a:pPr eaLnBrk="0" hangingPunct="0">
                <a:lnSpc>
                  <a:spcPct val="100000"/>
                </a:lnSpc>
              </a:pPr>
              <a:r>
                <a:rPr lang="en-US" sz="1600" b="1">
                  <a:solidFill>
                    <a:srgbClr val="60725D"/>
                  </a:solidFill>
                </a:rPr>
                <a:t>Telescopes</a:t>
              </a:r>
            </a:p>
            <a:p>
              <a:pPr eaLnBrk="0" hangingPunct="0">
                <a:lnSpc>
                  <a:spcPct val="100000"/>
                </a:lnSpc>
              </a:pPr>
              <a:r>
                <a:rPr lang="en-US" sz="1600" b="1">
                  <a:solidFill>
                    <a:srgbClr val="60725D"/>
                  </a:solidFill>
                </a:rPr>
                <a:t>Satellites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808" y="2296"/>
              <a:ext cx="813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00000"/>
                </a:lnSpc>
              </a:pPr>
              <a:r>
                <a:rPr lang="en-US" sz="1600" b="1">
                  <a:solidFill>
                    <a:srgbClr val="5D7215"/>
                  </a:solidFill>
                </a:rPr>
                <a:t>Standard</a:t>
              </a:r>
            </a:p>
            <a:p>
              <a:pPr eaLnBrk="0" hangingPunct="0">
                <a:lnSpc>
                  <a:spcPct val="100000"/>
                </a:lnSpc>
              </a:pPr>
              <a:r>
                <a:rPr lang="en-US" sz="1600" b="1">
                  <a:solidFill>
                    <a:srgbClr val="5D7215"/>
                  </a:solidFill>
                </a:rPr>
                <a:t>Cosmology</a:t>
              </a:r>
            </a:p>
            <a:p>
              <a:pPr eaLnBrk="0" hangingPunct="0">
                <a:lnSpc>
                  <a:spcPct val="100000"/>
                </a:lnSpc>
              </a:pPr>
              <a:r>
                <a:rPr lang="en-US" sz="1600" b="1">
                  <a:solidFill>
                    <a:srgbClr val="5D7215"/>
                  </a:solidFill>
                </a:rPr>
                <a:t>Model</a:t>
              </a:r>
            </a:p>
          </p:txBody>
        </p:sp>
        <p:sp>
          <p:nvSpPr>
            <p:cNvPr id="12" name="AutoShape 30"/>
            <p:cNvSpPr>
              <a:spLocks noChangeArrowheads="1"/>
            </p:cNvSpPr>
            <p:nvPr/>
          </p:nvSpPr>
          <p:spPr bwMode="auto">
            <a:xfrm>
              <a:off x="4628" y="432"/>
              <a:ext cx="1036" cy="3072"/>
            </a:xfrm>
            <a:prstGeom prst="roundRect">
              <a:avLst>
                <a:gd name="adj" fmla="val 3787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27" descr="Picture 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4109" y="1056"/>
              <a:ext cx="2112" cy="960"/>
            </a:xfrm>
            <a:prstGeom prst="rect">
              <a:avLst/>
            </a:prstGeom>
            <a:noFill/>
            <a:effectLst/>
          </p:spPr>
        </p:pic>
        <p:pic>
          <p:nvPicPr>
            <p:cNvPr id="14" name="Picture 2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6" y="2592"/>
              <a:ext cx="956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Picture 5" descr="1011251_01-A4-at-144-dpi"/>
          <p:cNvPicPr>
            <a:picLocks noChangeAspect="1" noChangeArrowheads="1"/>
          </p:cNvPicPr>
          <p:nvPr/>
        </p:nvPicPr>
        <p:blipFill>
          <a:blip r:embed="rId4">
            <a:lum bright="30000" contrast="24000"/>
          </a:blip>
          <a:srcRect/>
          <a:stretch>
            <a:fillRect/>
          </a:stretch>
        </p:blipFill>
        <p:spPr bwMode="auto">
          <a:xfrm>
            <a:off x="76200" y="1371600"/>
            <a:ext cx="724960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267200" y="1411069"/>
            <a:ext cx="2969082" cy="64633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sz="1800" dirty="0" smtClean="0"/>
              <a:t>~ 1500 chg. particles</a:t>
            </a:r>
            <a:br>
              <a:rPr lang="en-US" sz="1800" dirty="0" smtClean="0"/>
            </a:br>
            <a:r>
              <a:rPr lang="en-US" sz="1800" dirty="0" smtClean="0"/>
              <a:t>produced at central rapidity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Elliptic flow in Heavy ions collisions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Experimental observation: </a:t>
            </a:r>
            <a:r>
              <a:rPr lang="en-US" dirty="0" smtClean="0"/>
              <a:t>particles are emitted with azimuthally anisotropic distribution around the scattering plane</a:t>
            </a:r>
            <a:endParaRPr lang="en-US" dirty="0"/>
          </a:p>
        </p:txBody>
      </p:sp>
      <p:grpSp>
        <p:nvGrpSpPr>
          <p:cNvPr id="383" name="Group 210"/>
          <p:cNvGrpSpPr>
            <a:grpSpLocks/>
          </p:cNvGrpSpPr>
          <p:nvPr/>
        </p:nvGrpSpPr>
        <p:grpSpPr bwMode="auto">
          <a:xfrm>
            <a:off x="76200" y="1739900"/>
            <a:ext cx="8702675" cy="4203700"/>
            <a:chOff x="278" y="1088"/>
            <a:chExt cx="5482" cy="2648"/>
          </a:xfrm>
        </p:grpSpPr>
        <p:grpSp>
          <p:nvGrpSpPr>
            <p:cNvPr id="384" name="Group 107"/>
            <p:cNvGrpSpPr>
              <a:grpSpLocks/>
            </p:cNvGrpSpPr>
            <p:nvPr/>
          </p:nvGrpSpPr>
          <p:grpSpPr bwMode="auto">
            <a:xfrm>
              <a:off x="2227" y="1471"/>
              <a:ext cx="1831" cy="1291"/>
              <a:chOff x="240" y="2229"/>
              <a:chExt cx="2350" cy="1711"/>
            </a:xfrm>
          </p:grpSpPr>
          <p:sp>
            <p:nvSpPr>
              <p:cNvPr id="485" name="Text Box 108"/>
              <p:cNvSpPr txBox="1">
                <a:spLocks noChangeArrowheads="1"/>
              </p:cNvSpPr>
              <p:nvPr/>
            </p:nvSpPr>
            <p:spPr bwMode="auto">
              <a:xfrm>
                <a:off x="2256" y="2689"/>
                <a:ext cx="334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-128"/>
                    <a:cs typeface="ＭＳ Ｐゴシック" charset="-128"/>
                  </a:rPr>
                  <a:t>P</a:t>
                </a:r>
                <a:r>
                  <a:rPr kumimoji="1" lang="en-US" altLang="ja-JP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-128"/>
                    <a:cs typeface="ＭＳ Ｐゴシック" charset="-128"/>
                  </a:rPr>
                  <a:t>x</a:t>
                </a:r>
              </a:p>
            </p:txBody>
          </p:sp>
          <p:sp>
            <p:nvSpPr>
              <p:cNvPr id="486" name="Text Box 109"/>
              <p:cNvSpPr txBox="1">
                <a:spLocks noChangeArrowheads="1"/>
              </p:cNvSpPr>
              <p:nvPr/>
            </p:nvSpPr>
            <p:spPr bwMode="auto">
              <a:xfrm>
                <a:off x="1515" y="2249"/>
                <a:ext cx="334" cy="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-128"/>
                    <a:cs typeface="ＭＳ Ｐゴシック" charset="-128"/>
                  </a:rPr>
                  <a:t>P</a:t>
                </a:r>
                <a:r>
                  <a:rPr kumimoji="1" lang="en-US" altLang="ja-JP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-128"/>
                    <a:cs typeface="ＭＳ Ｐゴシック" charset="-128"/>
                  </a:rPr>
                  <a:t>y</a:t>
                </a:r>
              </a:p>
            </p:txBody>
          </p:sp>
          <p:sp>
            <p:nvSpPr>
              <p:cNvPr id="487" name="Text Box 110"/>
              <p:cNvSpPr txBox="1">
                <a:spLocks noChangeArrowheads="1"/>
              </p:cNvSpPr>
              <p:nvPr/>
            </p:nvSpPr>
            <p:spPr bwMode="auto">
              <a:xfrm>
                <a:off x="2150" y="2248"/>
                <a:ext cx="335" cy="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-128"/>
                    <a:cs typeface="ＭＳ Ｐゴシック" charset="-128"/>
                  </a:rPr>
                  <a:t>P</a:t>
                </a:r>
                <a:r>
                  <a:rPr kumimoji="1" lang="en-US" altLang="ja-JP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charset="-128"/>
                    <a:cs typeface="ＭＳ Ｐゴシック" charset="-128"/>
                  </a:rPr>
                  <a:t>z</a:t>
                </a:r>
              </a:p>
            </p:txBody>
          </p:sp>
          <p:grpSp>
            <p:nvGrpSpPr>
              <p:cNvPr id="488" name="Group 111"/>
              <p:cNvGrpSpPr>
                <a:grpSpLocks/>
              </p:cNvGrpSpPr>
              <p:nvPr/>
            </p:nvGrpSpPr>
            <p:grpSpPr bwMode="auto">
              <a:xfrm>
                <a:off x="240" y="2546"/>
                <a:ext cx="2258" cy="1394"/>
                <a:chOff x="435" y="2308"/>
                <a:chExt cx="2354" cy="1394"/>
              </a:xfrm>
            </p:grpSpPr>
            <p:sp>
              <p:nvSpPr>
                <p:cNvPr id="492" name="Line 112"/>
                <p:cNvSpPr>
                  <a:spLocks noChangeShapeType="1"/>
                </p:cNvSpPr>
                <p:nvPr/>
              </p:nvSpPr>
              <p:spPr bwMode="auto">
                <a:xfrm rot="543536">
                  <a:off x="994" y="2940"/>
                  <a:ext cx="1442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3" name="Line 113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935" y="2505"/>
                  <a:ext cx="633" cy="943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4" name="Line 114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757" y="2450"/>
                  <a:ext cx="633" cy="943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5" name="Line 115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545" y="2417"/>
                  <a:ext cx="633" cy="943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6" name="Line 116"/>
                <p:cNvSpPr>
                  <a:spLocks noChangeShapeType="1"/>
                </p:cNvSpPr>
                <p:nvPr/>
              </p:nvSpPr>
              <p:spPr bwMode="auto">
                <a:xfrm rot="543536">
                  <a:off x="1803" y="2744"/>
                  <a:ext cx="844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7" name="Line 117"/>
                <p:cNvSpPr>
                  <a:spLocks noChangeShapeType="1"/>
                </p:cNvSpPr>
                <p:nvPr/>
              </p:nvSpPr>
              <p:spPr bwMode="auto">
                <a:xfrm rot="543536">
                  <a:off x="772" y="3137"/>
                  <a:ext cx="893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8" name="Line 118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496" y="2777"/>
                  <a:ext cx="597" cy="888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99" name="Line 119"/>
                <p:cNvSpPr>
                  <a:spLocks noChangeShapeType="1"/>
                </p:cNvSpPr>
                <p:nvPr/>
              </p:nvSpPr>
              <p:spPr bwMode="auto">
                <a:xfrm rot="543536" flipH="1">
                  <a:off x="966" y="2308"/>
                  <a:ext cx="438" cy="649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0" name="Line 120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176" y="2341"/>
                  <a:ext cx="429" cy="639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1" name="Line 121"/>
                <p:cNvSpPr>
                  <a:spLocks noChangeShapeType="1"/>
                </p:cNvSpPr>
                <p:nvPr/>
              </p:nvSpPr>
              <p:spPr bwMode="auto">
                <a:xfrm rot="543536">
                  <a:off x="1332" y="2580"/>
                  <a:ext cx="1440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2" name="AutoShape 122"/>
                <p:cNvSpPr>
                  <a:spLocks noChangeArrowheads="1"/>
                </p:cNvSpPr>
                <p:nvPr/>
              </p:nvSpPr>
              <p:spPr bwMode="auto">
                <a:xfrm rot="543536">
                  <a:off x="502" y="2383"/>
                  <a:ext cx="2287" cy="1261"/>
                </a:xfrm>
                <a:prstGeom prst="parallelogram">
                  <a:avLst>
                    <a:gd name="adj" fmla="val 67289"/>
                  </a:avLst>
                </a:prstGeom>
                <a:noFill/>
                <a:ln w="28575">
                  <a:solidFill>
                    <a:srgbClr val="CECEC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3" name="Line 123"/>
                <p:cNvSpPr>
                  <a:spLocks noChangeShapeType="1"/>
                </p:cNvSpPr>
                <p:nvPr/>
              </p:nvSpPr>
              <p:spPr bwMode="auto">
                <a:xfrm rot="543536" flipH="1">
                  <a:off x="437" y="3200"/>
                  <a:ext cx="183" cy="274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4" name="Line 124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263" y="2364"/>
                  <a:ext cx="532" cy="791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5" name="Line 125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060" y="3002"/>
                  <a:ext cx="392" cy="581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6" name="Line 126"/>
                <p:cNvSpPr>
                  <a:spLocks noChangeShapeType="1"/>
                </p:cNvSpPr>
                <p:nvPr/>
              </p:nvSpPr>
              <p:spPr bwMode="auto">
                <a:xfrm rot="543536">
                  <a:off x="1459" y="2392"/>
                  <a:ext cx="593" cy="0"/>
                </a:xfrm>
                <a:prstGeom prst="line">
                  <a:avLst/>
                </a:prstGeom>
                <a:noFill/>
                <a:ln w="2857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7" name="Line 127"/>
                <p:cNvSpPr>
                  <a:spLocks noChangeShapeType="1"/>
                </p:cNvSpPr>
                <p:nvPr/>
              </p:nvSpPr>
              <p:spPr bwMode="auto">
                <a:xfrm rot="543536">
                  <a:off x="1651" y="2550"/>
                  <a:ext cx="426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8" name="Line 128"/>
                <p:cNvSpPr>
                  <a:spLocks noChangeShapeType="1"/>
                </p:cNvSpPr>
                <p:nvPr/>
              </p:nvSpPr>
              <p:spPr bwMode="auto">
                <a:xfrm rot="543536">
                  <a:off x="1221" y="2652"/>
                  <a:ext cx="844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09" name="Line 129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812" y="2646"/>
                  <a:ext cx="230" cy="342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0" name="Line 130"/>
                <p:cNvSpPr>
                  <a:spLocks noChangeShapeType="1"/>
                </p:cNvSpPr>
                <p:nvPr/>
              </p:nvSpPr>
              <p:spPr bwMode="auto">
                <a:xfrm rot="543536">
                  <a:off x="1106" y="2820"/>
                  <a:ext cx="1442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1" name="Line 131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112" y="2365"/>
                  <a:ext cx="843" cy="1256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2" name="Line 132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700" y="2759"/>
                  <a:ext cx="633" cy="943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3" name="Line 133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386" y="3027"/>
                  <a:ext cx="98" cy="146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4" name="Line 134"/>
                <p:cNvSpPr>
                  <a:spLocks noChangeShapeType="1"/>
                </p:cNvSpPr>
                <p:nvPr/>
              </p:nvSpPr>
              <p:spPr bwMode="auto">
                <a:xfrm rot="543536">
                  <a:off x="1176" y="3018"/>
                  <a:ext cx="337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5" name="Line 135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229" y="2878"/>
                  <a:ext cx="159" cy="237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6" name="Line 136"/>
                <p:cNvSpPr>
                  <a:spLocks noChangeShapeType="1"/>
                </p:cNvSpPr>
                <p:nvPr/>
              </p:nvSpPr>
              <p:spPr bwMode="auto">
                <a:xfrm rot="543536">
                  <a:off x="1193" y="3204"/>
                  <a:ext cx="893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7" name="Freeform 137"/>
                <p:cNvSpPr>
                  <a:spLocks/>
                </p:cNvSpPr>
                <p:nvPr/>
              </p:nvSpPr>
              <p:spPr bwMode="auto">
                <a:xfrm rot="543536">
                  <a:off x="776" y="3433"/>
                  <a:ext cx="1211" cy="2"/>
                </a:xfrm>
                <a:custGeom>
                  <a:avLst/>
                  <a:gdLst>
                    <a:gd name="T0" fmla="*/ 0 w 1266"/>
                    <a:gd name="T1" fmla="*/ 3 h 3"/>
                    <a:gd name="T2" fmla="*/ 1266 w 1266"/>
                    <a:gd name="T3" fmla="*/ 0 h 3"/>
                    <a:gd name="T4" fmla="*/ 0 60000 65536"/>
                    <a:gd name="T5" fmla="*/ 0 60000 65536"/>
                    <a:gd name="T6" fmla="*/ 0 w 1266"/>
                    <a:gd name="T7" fmla="*/ 0 h 3"/>
                    <a:gd name="T8" fmla="*/ 1266 w 1266"/>
                    <a:gd name="T9" fmla="*/ 3 h 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266" h="3">
                      <a:moveTo>
                        <a:pt x="0" y="3"/>
                      </a:moveTo>
                      <a:lnTo>
                        <a:pt x="1266" y="0"/>
                      </a:lnTo>
                    </a:path>
                  </a:pathLst>
                </a:cu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8" name="Line 138"/>
                <p:cNvSpPr>
                  <a:spLocks noChangeShapeType="1"/>
                </p:cNvSpPr>
                <p:nvPr/>
              </p:nvSpPr>
              <p:spPr bwMode="auto">
                <a:xfrm rot="543536">
                  <a:off x="1161" y="3340"/>
                  <a:ext cx="945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9" name="Line 139"/>
                <p:cNvSpPr>
                  <a:spLocks noChangeShapeType="1"/>
                </p:cNvSpPr>
                <p:nvPr/>
              </p:nvSpPr>
              <p:spPr bwMode="auto">
                <a:xfrm rot="543536" flipH="1">
                  <a:off x="832" y="3382"/>
                  <a:ext cx="99" cy="147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0" name="Line 140"/>
                <p:cNvSpPr>
                  <a:spLocks noChangeShapeType="1"/>
                </p:cNvSpPr>
                <p:nvPr/>
              </p:nvSpPr>
              <p:spPr bwMode="auto">
                <a:xfrm rot="543536" flipH="1">
                  <a:off x="635" y="3317"/>
                  <a:ext cx="118" cy="177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1" name="Line 141"/>
                <p:cNvSpPr>
                  <a:spLocks noChangeShapeType="1"/>
                </p:cNvSpPr>
                <p:nvPr/>
              </p:nvSpPr>
              <p:spPr bwMode="auto">
                <a:xfrm rot="543536">
                  <a:off x="435" y="3571"/>
                  <a:ext cx="1410" cy="0"/>
                </a:xfrm>
                <a:prstGeom prst="line">
                  <a:avLst/>
                </a:prstGeom>
                <a:noFill/>
                <a:ln w="2857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2" name="Line 142"/>
                <p:cNvSpPr>
                  <a:spLocks noChangeShapeType="1"/>
                </p:cNvSpPr>
                <p:nvPr/>
              </p:nvSpPr>
              <p:spPr bwMode="auto">
                <a:xfrm rot="543536">
                  <a:off x="556" y="3324"/>
                  <a:ext cx="234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3" name="Line 143"/>
                <p:cNvSpPr>
                  <a:spLocks noChangeShapeType="1"/>
                </p:cNvSpPr>
                <p:nvPr/>
              </p:nvSpPr>
              <p:spPr bwMode="auto">
                <a:xfrm rot="543536">
                  <a:off x="2473" y="2798"/>
                  <a:ext cx="176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4" name="Line 144"/>
                <p:cNvSpPr>
                  <a:spLocks noChangeShapeType="1"/>
                </p:cNvSpPr>
                <p:nvPr/>
              </p:nvSpPr>
              <p:spPr bwMode="auto">
                <a:xfrm rot="543536" flipH="1">
                  <a:off x="2582" y="2529"/>
                  <a:ext cx="72" cy="109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5" name="Oval 145"/>
                <p:cNvSpPr>
                  <a:spLocks noChangeAspect="1" noChangeArrowheads="1"/>
                </p:cNvSpPr>
                <p:nvPr/>
              </p:nvSpPr>
              <p:spPr bwMode="auto">
                <a:xfrm rot="571988">
                  <a:off x="1065" y="2614"/>
                  <a:ext cx="1225" cy="60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6" name="Line 146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261" y="3022"/>
                  <a:ext cx="400" cy="596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7" name="Line 147"/>
                <p:cNvSpPr>
                  <a:spLocks noChangeShapeType="1"/>
                </p:cNvSpPr>
                <p:nvPr/>
              </p:nvSpPr>
              <p:spPr bwMode="auto">
                <a:xfrm rot="543536">
                  <a:off x="668" y="3261"/>
                  <a:ext cx="945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8" name="Arc 148"/>
                <p:cNvSpPr>
                  <a:spLocks/>
                </p:cNvSpPr>
                <p:nvPr/>
              </p:nvSpPr>
              <p:spPr bwMode="auto">
                <a:xfrm rot="-10228012">
                  <a:off x="1085" y="2615"/>
                  <a:ext cx="1218" cy="392"/>
                </a:xfrm>
                <a:custGeom>
                  <a:avLst/>
                  <a:gdLst>
                    <a:gd name="T0" fmla="*/ 0 w 29645"/>
                    <a:gd name="T1" fmla="*/ 105 h 21600"/>
                    <a:gd name="T2" fmla="*/ 1218 w 29645"/>
                    <a:gd name="T3" fmla="*/ 109 h 21600"/>
                    <a:gd name="T4" fmla="*/ 603 w 29645"/>
                    <a:gd name="T5" fmla="*/ 392 h 21600"/>
                    <a:gd name="T6" fmla="*/ 0 60000 65536"/>
                    <a:gd name="T7" fmla="*/ 0 60000 65536"/>
                    <a:gd name="T8" fmla="*/ 0 60000 65536"/>
                    <a:gd name="T9" fmla="*/ 0 w 29645"/>
                    <a:gd name="T10" fmla="*/ 0 h 21600"/>
                    <a:gd name="T11" fmla="*/ 29645 w 296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645" h="21600" fill="none" extrusionOk="0">
                      <a:moveTo>
                        <a:pt x="-1" y="5760"/>
                      </a:moveTo>
                      <a:cubicBezTo>
                        <a:pt x="3993" y="2057"/>
                        <a:pt x="9239" y="-1"/>
                        <a:pt x="14686" y="-1"/>
                      </a:cubicBezTo>
                      <a:cubicBezTo>
                        <a:pt x="20262" y="-1"/>
                        <a:pt x="25622" y="2156"/>
                        <a:pt x="29644" y="6018"/>
                      </a:cubicBezTo>
                    </a:path>
                    <a:path w="29645" h="21600" stroke="0" extrusionOk="0">
                      <a:moveTo>
                        <a:pt x="-1" y="5760"/>
                      </a:moveTo>
                      <a:cubicBezTo>
                        <a:pt x="3993" y="2057"/>
                        <a:pt x="9239" y="-1"/>
                        <a:pt x="14686" y="-1"/>
                      </a:cubicBezTo>
                      <a:cubicBezTo>
                        <a:pt x="20262" y="-1"/>
                        <a:pt x="25622" y="2156"/>
                        <a:pt x="29644" y="6018"/>
                      </a:cubicBezTo>
                      <a:lnTo>
                        <a:pt x="14686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29" name="Freeform 149"/>
                <p:cNvSpPr>
                  <a:spLocks/>
                </p:cNvSpPr>
                <p:nvPr/>
              </p:nvSpPr>
              <p:spPr bwMode="auto">
                <a:xfrm>
                  <a:off x="1072" y="2795"/>
                  <a:ext cx="1212" cy="438"/>
                </a:xfrm>
                <a:custGeom>
                  <a:avLst/>
                  <a:gdLst>
                    <a:gd name="T0" fmla="*/ 58 w 1212"/>
                    <a:gd name="T1" fmla="*/ 184 h 438"/>
                    <a:gd name="T2" fmla="*/ 108 w 1212"/>
                    <a:gd name="T3" fmla="*/ 234 h 438"/>
                    <a:gd name="T4" fmla="*/ 163 w 1212"/>
                    <a:gd name="T5" fmla="*/ 276 h 438"/>
                    <a:gd name="T6" fmla="*/ 244 w 1212"/>
                    <a:gd name="T7" fmla="*/ 322 h 438"/>
                    <a:gd name="T8" fmla="*/ 334 w 1212"/>
                    <a:gd name="T9" fmla="*/ 361 h 438"/>
                    <a:gd name="T10" fmla="*/ 394 w 1212"/>
                    <a:gd name="T11" fmla="*/ 382 h 438"/>
                    <a:gd name="T12" fmla="*/ 471 w 1212"/>
                    <a:gd name="T13" fmla="*/ 405 h 438"/>
                    <a:gd name="T14" fmla="*/ 526 w 1212"/>
                    <a:gd name="T15" fmla="*/ 414 h 438"/>
                    <a:gd name="T16" fmla="*/ 579 w 1212"/>
                    <a:gd name="T17" fmla="*/ 424 h 438"/>
                    <a:gd name="T18" fmla="*/ 658 w 1212"/>
                    <a:gd name="T19" fmla="*/ 433 h 438"/>
                    <a:gd name="T20" fmla="*/ 730 w 1212"/>
                    <a:gd name="T21" fmla="*/ 436 h 438"/>
                    <a:gd name="T22" fmla="*/ 792 w 1212"/>
                    <a:gd name="T23" fmla="*/ 436 h 438"/>
                    <a:gd name="T24" fmla="*/ 871 w 1212"/>
                    <a:gd name="T25" fmla="*/ 430 h 438"/>
                    <a:gd name="T26" fmla="*/ 940 w 1212"/>
                    <a:gd name="T27" fmla="*/ 418 h 438"/>
                    <a:gd name="T28" fmla="*/ 1008 w 1212"/>
                    <a:gd name="T29" fmla="*/ 400 h 438"/>
                    <a:gd name="T30" fmla="*/ 1090 w 1212"/>
                    <a:gd name="T31" fmla="*/ 367 h 438"/>
                    <a:gd name="T32" fmla="*/ 1167 w 1212"/>
                    <a:gd name="T33" fmla="*/ 312 h 438"/>
                    <a:gd name="T34" fmla="*/ 1195 w 1212"/>
                    <a:gd name="T35" fmla="*/ 271 h 438"/>
                    <a:gd name="T36" fmla="*/ 1205 w 1212"/>
                    <a:gd name="T37" fmla="*/ 251 h 438"/>
                    <a:gd name="T38" fmla="*/ 1212 w 1212"/>
                    <a:gd name="T39" fmla="*/ 207 h 438"/>
                    <a:gd name="T40" fmla="*/ 1143 w 1212"/>
                    <a:gd name="T41" fmla="*/ 219 h 438"/>
                    <a:gd name="T42" fmla="*/ 1107 w 1212"/>
                    <a:gd name="T43" fmla="*/ 225 h 438"/>
                    <a:gd name="T44" fmla="*/ 1027 w 1212"/>
                    <a:gd name="T45" fmla="*/ 232 h 438"/>
                    <a:gd name="T46" fmla="*/ 940 w 1212"/>
                    <a:gd name="T47" fmla="*/ 238 h 438"/>
                    <a:gd name="T48" fmla="*/ 861 w 1212"/>
                    <a:gd name="T49" fmla="*/ 237 h 438"/>
                    <a:gd name="T50" fmla="*/ 777 w 1212"/>
                    <a:gd name="T51" fmla="*/ 234 h 438"/>
                    <a:gd name="T52" fmla="*/ 675 w 1212"/>
                    <a:gd name="T53" fmla="*/ 222 h 438"/>
                    <a:gd name="T54" fmla="*/ 615 w 1212"/>
                    <a:gd name="T55" fmla="*/ 214 h 438"/>
                    <a:gd name="T56" fmla="*/ 541 w 1212"/>
                    <a:gd name="T57" fmla="*/ 199 h 438"/>
                    <a:gd name="T58" fmla="*/ 460 w 1212"/>
                    <a:gd name="T59" fmla="*/ 183 h 438"/>
                    <a:gd name="T60" fmla="*/ 387 w 1212"/>
                    <a:gd name="T61" fmla="*/ 165 h 438"/>
                    <a:gd name="T62" fmla="*/ 316 w 1212"/>
                    <a:gd name="T63" fmla="*/ 142 h 438"/>
                    <a:gd name="T64" fmla="*/ 252 w 1212"/>
                    <a:gd name="T65" fmla="*/ 121 h 438"/>
                    <a:gd name="T66" fmla="*/ 203 w 1212"/>
                    <a:gd name="T67" fmla="*/ 101 h 438"/>
                    <a:gd name="T68" fmla="*/ 169 w 1212"/>
                    <a:gd name="T69" fmla="*/ 87 h 438"/>
                    <a:gd name="T70" fmla="*/ 123 w 1212"/>
                    <a:gd name="T71" fmla="*/ 64 h 438"/>
                    <a:gd name="T72" fmla="*/ 70 w 1212"/>
                    <a:gd name="T73" fmla="*/ 36 h 438"/>
                    <a:gd name="T74" fmla="*/ 29 w 1212"/>
                    <a:gd name="T75" fmla="*/ 15 h 438"/>
                    <a:gd name="T76" fmla="*/ 7 w 1212"/>
                    <a:gd name="T77" fmla="*/ 1 h 438"/>
                    <a:gd name="T78" fmla="*/ 0 w 1212"/>
                    <a:gd name="T79" fmla="*/ 45 h 438"/>
                    <a:gd name="T80" fmla="*/ 10 w 1212"/>
                    <a:gd name="T81" fmla="*/ 106 h 438"/>
                    <a:gd name="T82" fmla="*/ 57 w 1212"/>
                    <a:gd name="T83" fmla="*/ 183 h 43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212"/>
                    <a:gd name="T127" fmla="*/ 0 h 438"/>
                    <a:gd name="T128" fmla="*/ 1212 w 1212"/>
                    <a:gd name="T129" fmla="*/ 438 h 43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212" h="438">
                      <a:moveTo>
                        <a:pt x="58" y="184"/>
                      </a:moveTo>
                      <a:cubicBezTo>
                        <a:pt x="69" y="195"/>
                        <a:pt x="60" y="192"/>
                        <a:pt x="108" y="234"/>
                      </a:cubicBezTo>
                      <a:cubicBezTo>
                        <a:pt x="157" y="271"/>
                        <a:pt x="130" y="252"/>
                        <a:pt x="163" y="276"/>
                      </a:cubicBezTo>
                      <a:cubicBezTo>
                        <a:pt x="200" y="299"/>
                        <a:pt x="211" y="307"/>
                        <a:pt x="244" y="322"/>
                      </a:cubicBezTo>
                      <a:cubicBezTo>
                        <a:pt x="276" y="337"/>
                        <a:pt x="318" y="355"/>
                        <a:pt x="334" y="361"/>
                      </a:cubicBezTo>
                      <a:cubicBezTo>
                        <a:pt x="354" y="369"/>
                        <a:pt x="374" y="375"/>
                        <a:pt x="394" y="382"/>
                      </a:cubicBezTo>
                      <a:cubicBezTo>
                        <a:pt x="415" y="390"/>
                        <a:pt x="445" y="396"/>
                        <a:pt x="471" y="405"/>
                      </a:cubicBezTo>
                      <a:cubicBezTo>
                        <a:pt x="516" y="411"/>
                        <a:pt x="505" y="411"/>
                        <a:pt x="526" y="414"/>
                      </a:cubicBezTo>
                      <a:cubicBezTo>
                        <a:pt x="555" y="420"/>
                        <a:pt x="559" y="421"/>
                        <a:pt x="579" y="424"/>
                      </a:cubicBezTo>
                      <a:cubicBezTo>
                        <a:pt x="615" y="429"/>
                        <a:pt x="637" y="433"/>
                        <a:pt x="658" y="433"/>
                      </a:cubicBezTo>
                      <a:cubicBezTo>
                        <a:pt x="697" y="438"/>
                        <a:pt x="717" y="435"/>
                        <a:pt x="730" y="436"/>
                      </a:cubicBezTo>
                      <a:cubicBezTo>
                        <a:pt x="774" y="436"/>
                        <a:pt x="763" y="438"/>
                        <a:pt x="792" y="436"/>
                      </a:cubicBezTo>
                      <a:cubicBezTo>
                        <a:pt x="828" y="435"/>
                        <a:pt x="849" y="433"/>
                        <a:pt x="871" y="430"/>
                      </a:cubicBezTo>
                      <a:cubicBezTo>
                        <a:pt x="934" y="420"/>
                        <a:pt x="915" y="424"/>
                        <a:pt x="940" y="418"/>
                      </a:cubicBezTo>
                      <a:cubicBezTo>
                        <a:pt x="987" y="406"/>
                        <a:pt x="985" y="408"/>
                        <a:pt x="1008" y="400"/>
                      </a:cubicBezTo>
                      <a:cubicBezTo>
                        <a:pt x="1054" y="385"/>
                        <a:pt x="1068" y="381"/>
                        <a:pt x="1090" y="367"/>
                      </a:cubicBezTo>
                      <a:cubicBezTo>
                        <a:pt x="1137" y="334"/>
                        <a:pt x="1142" y="336"/>
                        <a:pt x="1167" y="312"/>
                      </a:cubicBezTo>
                      <a:cubicBezTo>
                        <a:pt x="1191" y="281"/>
                        <a:pt x="1183" y="292"/>
                        <a:pt x="1195" y="271"/>
                      </a:cubicBezTo>
                      <a:cubicBezTo>
                        <a:pt x="1210" y="237"/>
                        <a:pt x="1201" y="259"/>
                        <a:pt x="1205" y="251"/>
                      </a:cubicBezTo>
                      <a:cubicBezTo>
                        <a:pt x="1206" y="236"/>
                        <a:pt x="1209" y="237"/>
                        <a:pt x="1212" y="207"/>
                      </a:cubicBezTo>
                      <a:cubicBezTo>
                        <a:pt x="1176" y="213"/>
                        <a:pt x="1163" y="217"/>
                        <a:pt x="1143" y="219"/>
                      </a:cubicBezTo>
                      <a:cubicBezTo>
                        <a:pt x="1134" y="222"/>
                        <a:pt x="1107" y="225"/>
                        <a:pt x="1107" y="225"/>
                      </a:cubicBezTo>
                      <a:cubicBezTo>
                        <a:pt x="1068" y="232"/>
                        <a:pt x="1054" y="231"/>
                        <a:pt x="1027" y="232"/>
                      </a:cubicBezTo>
                      <a:cubicBezTo>
                        <a:pt x="994" y="235"/>
                        <a:pt x="962" y="238"/>
                        <a:pt x="940" y="238"/>
                      </a:cubicBezTo>
                      <a:cubicBezTo>
                        <a:pt x="907" y="237"/>
                        <a:pt x="891" y="235"/>
                        <a:pt x="861" y="237"/>
                      </a:cubicBezTo>
                      <a:cubicBezTo>
                        <a:pt x="818" y="236"/>
                        <a:pt x="814" y="234"/>
                        <a:pt x="777" y="234"/>
                      </a:cubicBezTo>
                      <a:cubicBezTo>
                        <a:pt x="738" y="229"/>
                        <a:pt x="723" y="230"/>
                        <a:pt x="675" y="222"/>
                      </a:cubicBezTo>
                      <a:cubicBezTo>
                        <a:pt x="654" y="219"/>
                        <a:pt x="634" y="217"/>
                        <a:pt x="615" y="214"/>
                      </a:cubicBezTo>
                      <a:cubicBezTo>
                        <a:pt x="593" y="210"/>
                        <a:pt x="567" y="204"/>
                        <a:pt x="541" y="199"/>
                      </a:cubicBezTo>
                      <a:cubicBezTo>
                        <a:pt x="511" y="194"/>
                        <a:pt x="494" y="191"/>
                        <a:pt x="460" y="183"/>
                      </a:cubicBezTo>
                      <a:cubicBezTo>
                        <a:pt x="424" y="176"/>
                        <a:pt x="424" y="172"/>
                        <a:pt x="387" y="165"/>
                      </a:cubicBezTo>
                      <a:cubicBezTo>
                        <a:pt x="358" y="157"/>
                        <a:pt x="338" y="149"/>
                        <a:pt x="316" y="142"/>
                      </a:cubicBezTo>
                      <a:cubicBezTo>
                        <a:pt x="306" y="138"/>
                        <a:pt x="262" y="122"/>
                        <a:pt x="252" y="121"/>
                      </a:cubicBezTo>
                      <a:cubicBezTo>
                        <a:pt x="233" y="114"/>
                        <a:pt x="219" y="107"/>
                        <a:pt x="203" y="101"/>
                      </a:cubicBezTo>
                      <a:cubicBezTo>
                        <a:pt x="187" y="95"/>
                        <a:pt x="185" y="92"/>
                        <a:pt x="169" y="87"/>
                      </a:cubicBezTo>
                      <a:cubicBezTo>
                        <a:pt x="154" y="81"/>
                        <a:pt x="138" y="73"/>
                        <a:pt x="123" y="64"/>
                      </a:cubicBezTo>
                      <a:cubicBezTo>
                        <a:pt x="106" y="55"/>
                        <a:pt x="86" y="46"/>
                        <a:pt x="70" y="36"/>
                      </a:cubicBezTo>
                      <a:cubicBezTo>
                        <a:pt x="59" y="29"/>
                        <a:pt x="40" y="21"/>
                        <a:pt x="29" y="15"/>
                      </a:cubicBezTo>
                      <a:cubicBezTo>
                        <a:pt x="27" y="14"/>
                        <a:pt x="6" y="0"/>
                        <a:pt x="7" y="1"/>
                      </a:cubicBezTo>
                      <a:cubicBezTo>
                        <a:pt x="5" y="12"/>
                        <a:pt x="1" y="15"/>
                        <a:pt x="0" y="45"/>
                      </a:cubicBezTo>
                      <a:cubicBezTo>
                        <a:pt x="0" y="73"/>
                        <a:pt x="1" y="77"/>
                        <a:pt x="10" y="106"/>
                      </a:cubicBezTo>
                      <a:cubicBezTo>
                        <a:pt x="27" y="139"/>
                        <a:pt x="40" y="163"/>
                        <a:pt x="57" y="183"/>
                      </a:cubicBezTo>
                    </a:path>
                  </a:pathLst>
                </a:custGeom>
                <a:solidFill>
                  <a:srgbClr val="FFFFFF">
                    <a:alpha val="50195"/>
                  </a:srgbClr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0" name="Line 150"/>
                <p:cNvSpPr>
                  <a:spLocks noChangeAspect="1" noChangeShapeType="1"/>
                </p:cNvSpPr>
                <p:nvPr/>
              </p:nvSpPr>
              <p:spPr bwMode="auto">
                <a:xfrm rot="543536" flipH="1">
                  <a:off x="1173" y="2954"/>
                  <a:ext cx="331" cy="494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1" name="Line 151"/>
                <p:cNvSpPr>
                  <a:spLocks noChangeAspect="1" noChangeShapeType="1"/>
                </p:cNvSpPr>
                <p:nvPr/>
              </p:nvSpPr>
              <p:spPr bwMode="auto">
                <a:xfrm rot="543536" flipH="1">
                  <a:off x="892" y="2895"/>
                  <a:ext cx="428" cy="639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2" name="Line 152"/>
                <p:cNvSpPr>
                  <a:spLocks noChangeAspect="1" noChangeShapeType="1"/>
                </p:cNvSpPr>
                <p:nvPr/>
              </p:nvSpPr>
              <p:spPr bwMode="auto">
                <a:xfrm rot="543536" flipH="1">
                  <a:off x="701" y="2823"/>
                  <a:ext cx="449" cy="669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3" name="Line 153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298" y="2982"/>
                  <a:ext cx="400" cy="596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4" name="Line 154"/>
                <p:cNvSpPr>
                  <a:spLocks noChangeShapeType="1"/>
                </p:cNvSpPr>
                <p:nvPr/>
              </p:nvSpPr>
              <p:spPr bwMode="auto">
                <a:xfrm rot="543536" flipH="1">
                  <a:off x="1525" y="2998"/>
                  <a:ext cx="400" cy="596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5" name="Line 155"/>
                <p:cNvSpPr>
                  <a:spLocks noChangeShapeType="1"/>
                </p:cNvSpPr>
                <p:nvPr/>
              </p:nvSpPr>
              <p:spPr bwMode="auto">
                <a:xfrm rot="543536">
                  <a:off x="1655" y="3120"/>
                  <a:ext cx="663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6" name="Line 156"/>
                <p:cNvSpPr>
                  <a:spLocks noChangeShapeType="1"/>
                </p:cNvSpPr>
                <p:nvPr/>
              </p:nvSpPr>
              <p:spPr bwMode="auto">
                <a:xfrm rot="543536">
                  <a:off x="884" y="3025"/>
                  <a:ext cx="1012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7" name="Line 157"/>
                <p:cNvSpPr>
                  <a:spLocks noChangeAspect="1" noChangeShapeType="1"/>
                </p:cNvSpPr>
                <p:nvPr/>
              </p:nvSpPr>
              <p:spPr bwMode="auto">
                <a:xfrm rot="543536">
                  <a:off x="992" y="2842"/>
                  <a:ext cx="204" cy="1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8" name="Line 158"/>
                <p:cNvSpPr>
                  <a:spLocks noChangeAspect="1" noChangeShapeType="1"/>
                </p:cNvSpPr>
                <p:nvPr/>
              </p:nvSpPr>
              <p:spPr bwMode="auto">
                <a:xfrm rot="543536">
                  <a:off x="2205" y="3036"/>
                  <a:ext cx="227" cy="1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9" name="Line 159"/>
                <p:cNvSpPr>
                  <a:spLocks noChangeAspect="1" noChangeShapeType="1"/>
                </p:cNvSpPr>
                <p:nvPr/>
              </p:nvSpPr>
              <p:spPr bwMode="auto">
                <a:xfrm rot="543536" flipH="1">
                  <a:off x="1701" y="2976"/>
                  <a:ext cx="462" cy="688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0" name="Line 160"/>
                <p:cNvSpPr>
                  <a:spLocks noChangeShapeType="1"/>
                </p:cNvSpPr>
                <p:nvPr/>
              </p:nvSpPr>
              <p:spPr bwMode="auto">
                <a:xfrm rot="543536">
                  <a:off x="1194" y="3213"/>
                  <a:ext cx="1012" cy="0"/>
                </a:xfrm>
                <a:prstGeom prst="line">
                  <a:avLst/>
                </a:prstGeom>
                <a:noFill/>
                <a:ln w="9525">
                  <a:solidFill>
                    <a:srgbClr val="CECECE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41" name="Group 161"/>
                <p:cNvGrpSpPr>
                  <a:grpSpLocks/>
                </p:cNvGrpSpPr>
                <p:nvPr/>
              </p:nvGrpSpPr>
              <p:grpSpPr bwMode="auto">
                <a:xfrm>
                  <a:off x="1973" y="2659"/>
                  <a:ext cx="512" cy="317"/>
                  <a:chOff x="2059" y="1117"/>
                  <a:chExt cx="512" cy="317"/>
                </a:xfrm>
              </p:grpSpPr>
              <p:sp>
                <p:nvSpPr>
                  <p:cNvPr id="565" name="Line 162"/>
                  <p:cNvSpPr>
                    <a:spLocks noChangeShapeType="1"/>
                  </p:cNvSpPr>
                  <p:nvPr/>
                </p:nvSpPr>
                <p:spPr bwMode="auto">
                  <a:xfrm rot="543536" flipV="1">
                    <a:off x="2059" y="1180"/>
                    <a:ext cx="50" cy="73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6" name="Line 163"/>
                  <p:cNvSpPr>
                    <a:spLocks noChangeShapeType="1"/>
                  </p:cNvSpPr>
                  <p:nvPr/>
                </p:nvSpPr>
                <p:spPr bwMode="auto">
                  <a:xfrm rot="543536" flipV="1">
                    <a:off x="2200" y="1117"/>
                    <a:ext cx="130" cy="109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7" name="Line 164"/>
                  <p:cNvSpPr>
                    <a:spLocks noChangeShapeType="1"/>
                  </p:cNvSpPr>
                  <p:nvPr/>
                </p:nvSpPr>
                <p:spPr bwMode="auto">
                  <a:xfrm rot="543536" flipV="1">
                    <a:off x="2268" y="1265"/>
                    <a:ext cx="204" cy="53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8" name="Line 165"/>
                  <p:cNvSpPr>
                    <a:spLocks noChangeShapeType="1"/>
                  </p:cNvSpPr>
                  <p:nvPr/>
                </p:nvSpPr>
                <p:spPr bwMode="auto">
                  <a:xfrm rot="543536" flipV="1">
                    <a:off x="2336" y="1419"/>
                    <a:ext cx="235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9" name="Line 166"/>
                  <p:cNvSpPr>
                    <a:spLocks noChangeShapeType="1"/>
                  </p:cNvSpPr>
                  <p:nvPr/>
                </p:nvSpPr>
                <p:spPr bwMode="auto">
                  <a:xfrm rot="543536" flipV="1">
                    <a:off x="2112" y="1267"/>
                    <a:ext cx="88" cy="31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70" name="Line 167"/>
                  <p:cNvSpPr>
                    <a:spLocks noChangeShapeType="1"/>
                  </p:cNvSpPr>
                  <p:nvPr/>
                </p:nvSpPr>
                <p:spPr bwMode="auto">
                  <a:xfrm rot="543536" flipV="1">
                    <a:off x="2099" y="1380"/>
                    <a:ext cx="146" cy="9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542" name="Group 168"/>
                <p:cNvGrpSpPr>
                  <a:grpSpLocks/>
                </p:cNvGrpSpPr>
                <p:nvPr/>
              </p:nvGrpSpPr>
              <p:grpSpPr bwMode="auto">
                <a:xfrm>
                  <a:off x="925" y="2557"/>
                  <a:ext cx="594" cy="238"/>
                  <a:chOff x="1020" y="1015"/>
                  <a:chExt cx="594" cy="238"/>
                </a:xfrm>
              </p:grpSpPr>
              <p:sp>
                <p:nvSpPr>
                  <p:cNvPr id="558" name="Line 169"/>
                  <p:cNvSpPr>
                    <a:spLocks noChangeShapeType="1"/>
                  </p:cNvSpPr>
                  <p:nvPr/>
                </p:nvSpPr>
                <p:spPr bwMode="auto">
                  <a:xfrm rot="543536" flipH="1" flipV="1">
                    <a:off x="1202" y="1026"/>
                    <a:ext cx="211" cy="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9" name="Line 170"/>
                  <p:cNvSpPr>
                    <a:spLocks noChangeShapeType="1"/>
                  </p:cNvSpPr>
                  <p:nvPr/>
                </p:nvSpPr>
                <p:spPr bwMode="auto">
                  <a:xfrm rot="543536" flipH="1" flipV="1">
                    <a:off x="1066" y="1108"/>
                    <a:ext cx="229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0" name="Line 171"/>
                  <p:cNvSpPr>
                    <a:spLocks noChangeShapeType="1"/>
                  </p:cNvSpPr>
                  <p:nvPr/>
                </p:nvSpPr>
                <p:spPr bwMode="auto">
                  <a:xfrm rot="543536" flipH="1" flipV="1">
                    <a:off x="1020" y="1207"/>
                    <a:ext cx="204" cy="4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1" name="Line 172"/>
                  <p:cNvSpPr>
                    <a:spLocks noChangeShapeType="1"/>
                  </p:cNvSpPr>
                  <p:nvPr/>
                </p:nvSpPr>
                <p:spPr bwMode="auto">
                  <a:xfrm rot="543536" flipH="1" flipV="1">
                    <a:off x="1282" y="1238"/>
                    <a:ext cx="146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2" name="Line 173"/>
                  <p:cNvSpPr>
                    <a:spLocks noChangeShapeType="1"/>
                  </p:cNvSpPr>
                  <p:nvPr/>
                </p:nvSpPr>
                <p:spPr bwMode="auto">
                  <a:xfrm rot="543536" flipH="1" flipV="1">
                    <a:off x="1428" y="1071"/>
                    <a:ext cx="129" cy="38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3" name="Line 174"/>
                  <p:cNvSpPr>
                    <a:spLocks noChangeShapeType="1"/>
                  </p:cNvSpPr>
                  <p:nvPr/>
                </p:nvSpPr>
                <p:spPr bwMode="auto">
                  <a:xfrm rot="543536" flipH="1" flipV="1">
                    <a:off x="1565" y="1015"/>
                    <a:ext cx="49" cy="56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64" name="Line 175"/>
                  <p:cNvSpPr>
                    <a:spLocks noChangeShapeType="1"/>
                  </p:cNvSpPr>
                  <p:nvPr/>
                </p:nvSpPr>
                <p:spPr bwMode="auto">
                  <a:xfrm rot="543536" flipH="1" flipV="1">
                    <a:off x="1428" y="1182"/>
                    <a:ext cx="8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543" name="Group 176"/>
                <p:cNvGrpSpPr>
                  <a:grpSpLocks/>
                </p:cNvGrpSpPr>
                <p:nvPr/>
              </p:nvGrpSpPr>
              <p:grpSpPr bwMode="auto">
                <a:xfrm>
                  <a:off x="975" y="2882"/>
                  <a:ext cx="298" cy="276"/>
                  <a:chOff x="1047" y="1344"/>
                  <a:chExt cx="298" cy="276"/>
                </a:xfrm>
              </p:grpSpPr>
              <p:sp>
                <p:nvSpPr>
                  <p:cNvPr id="552" name="Line 177"/>
                  <p:cNvSpPr>
                    <a:spLocks noChangeShapeType="1"/>
                  </p:cNvSpPr>
                  <p:nvPr/>
                </p:nvSpPr>
                <p:spPr bwMode="auto">
                  <a:xfrm rot="11343536" flipV="1">
                    <a:off x="1292" y="1525"/>
                    <a:ext cx="53" cy="9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3" name="Line 178"/>
                  <p:cNvSpPr>
                    <a:spLocks noChangeShapeType="1"/>
                  </p:cNvSpPr>
                  <p:nvPr/>
                </p:nvSpPr>
                <p:spPr bwMode="auto">
                  <a:xfrm rot="11343536" flipV="1">
                    <a:off x="1163" y="1480"/>
                    <a:ext cx="129" cy="110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4" name="Line 179"/>
                  <p:cNvSpPr>
                    <a:spLocks noChangeShapeType="1"/>
                  </p:cNvSpPr>
                  <p:nvPr/>
                </p:nvSpPr>
                <p:spPr bwMode="auto">
                  <a:xfrm rot="11343536" flipV="1">
                    <a:off x="1066" y="1427"/>
                    <a:ext cx="203" cy="53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5" name="Line 180"/>
                  <p:cNvSpPr>
                    <a:spLocks noChangeShapeType="1"/>
                  </p:cNvSpPr>
                  <p:nvPr/>
                </p:nvSpPr>
                <p:spPr bwMode="auto">
                  <a:xfrm rot="11343536" flipV="1">
                    <a:off x="1047" y="1344"/>
                    <a:ext cx="155" cy="11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6" name="Line 181"/>
                  <p:cNvSpPr>
                    <a:spLocks noChangeShapeType="1"/>
                  </p:cNvSpPr>
                  <p:nvPr/>
                </p:nvSpPr>
                <p:spPr bwMode="auto">
                  <a:xfrm rot="11343536" flipV="1">
                    <a:off x="1249" y="1450"/>
                    <a:ext cx="89" cy="30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7" name="Line 182"/>
                  <p:cNvSpPr>
                    <a:spLocks noChangeShapeType="1"/>
                  </p:cNvSpPr>
                  <p:nvPr/>
                </p:nvSpPr>
                <p:spPr bwMode="auto">
                  <a:xfrm rot="11343536" flipV="1">
                    <a:off x="1156" y="1389"/>
                    <a:ext cx="146" cy="9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544" name="Group 183"/>
                <p:cNvGrpSpPr>
                  <a:grpSpLocks/>
                </p:cNvGrpSpPr>
                <p:nvPr/>
              </p:nvGrpSpPr>
              <p:grpSpPr bwMode="auto">
                <a:xfrm>
                  <a:off x="1880" y="3100"/>
                  <a:ext cx="501" cy="194"/>
                  <a:chOff x="2016" y="1510"/>
                  <a:chExt cx="501" cy="194"/>
                </a:xfrm>
              </p:grpSpPr>
              <p:sp>
                <p:nvSpPr>
                  <p:cNvPr id="545" name="Line 184"/>
                  <p:cNvSpPr>
                    <a:spLocks noChangeShapeType="1"/>
                  </p:cNvSpPr>
                  <p:nvPr/>
                </p:nvSpPr>
                <p:spPr bwMode="auto">
                  <a:xfrm rot="-10256464" flipH="1" flipV="1">
                    <a:off x="2079" y="1616"/>
                    <a:ext cx="211" cy="88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6" name="Line 185"/>
                  <p:cNvSpPr>
                    <a:spLocks noChangeShapeType="1"/>
                  </p:cNvSpPr>
                  <p:nvPr/>
                </p:nvSpPr>
                <p:spPr bwMode="auto">
                  <a:xfrm rot="-10256464" flipH="1" flipV="1">
                    <a:off x="2197" y="1570"/>
                    <a:ext cx="229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7" name="Line 186"/>
                  <p:cNvSpPr>
                    <a:spLocks noChangeShapeType="1"/>
                  </p:cNvSpPr>
                  <p:nvPr/>
                </p:nvSpPr>
                <p:spPr bwMode="auto">
                  <a:xfrm rot="-10256464" flipH="1" flipV="1">
                    <a:off x="2314" y="1525"/>
                    <a:ext cx="203" cy="4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8" name="Line 187"/>
                  <p:cNvSpPr>
                    <a:spLocks noChangeShapeType="1"/>
                  </p:cNvSpPr>
                  <p:nvPr/>
                </p:nvSpPr>
                <p:spPr bwMode="auto">
                  <a:xfrm rot="-10256464" flipH="1" flipV="1">
                    <a:off x="2143" y="1510"/>
                    <a:ext cx="147" cy="1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49" name="Line 188"/>
                  <p:cNvSpPr>
                    <a:spLocks noChangeShapeType="1"/>
                  </p:cNvSpPr>
                  <p:nvPr/>
                </p:nvSpPr>
                <p:spPr bwMode="auto">
                  <a:xfrm rot="-10256464" flipH="1" flipV="1">
                    <a:off x="2070" y="1570"/>
                    <a:ext cx="130" cy="38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0" name="Line 189"/>
                  <p:cNvSpPr>
                    <a:spLocks noChangeShapeType="1"/>
                  </p:cNvSpPr>
                  <p:nvPr/>
                </p:nvSpPr>
                <p:spPr bwMode="auto">
                  <a:xfrm rot="-10256464" flipH="1" flipV="1">
                    <a:off x="2016" y="1616"/>
                    <a:ext cx="48" cy="57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51" name="Line 190"/>
                  <p:cNvSpPr>
                    <a:spLocks noChangeShapeType="1"/>
                  </p:cNvSpPr>
                  <p:nvPr/>
                </p:nvSpPr>
                <p:spPr bwMode="auto">
                  <a:xfrm rot="-10256464" flipH="1" flipV="1">
                    <a:off x="2064" y="1525"/>
                    <a:ext cx="82" cy="25"/>
                  </a:xfrm>
                  <a:prstGeom prst="line">
                    <a:avLst/>
                  </a:prstGeom>
                  <a:noFill/>
                  <a:ln w="9525">
                    <a:solidFill>
                      <a:srgbClr val="99CCFF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489" name="Line 191"/>
              <p:cNvSpPr>
                <a:spLocks noChangeAspect="1" noChangeShapeType="1"/>
              </p:cNvSpPr>
              <p:nvPr/>
            </p:nvSpPr>
            <p:spPr bwMode="auto">
              <a:xfrm rot="-4922225">
                <a:off x="2227" y="2779"/>
                <a:ext cx="1" cy="33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0" name="Line 192"/>
              <p:cNvSpPr>
                <a:spLocks noChangeAspect="1" noChangeShapeType="1"/>
              </p:cNvSpPr>
              <p:nvPr/>
            </p:nvSpPr>
            <p:spPr bwMode="auto">
              <a:xfrm rot="4922225" flipH="1" flipV="1">
                <a:off x="1281" y="2574"/>
                <a:ext cx="440" cy="6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1" name="Line 193"/>
              <p:cNvSpPr>
                <a:spLocks noChangeShapeType="1"/>
              </p:cNvSpPr>
              <p:nvPr/>
            </p:nvSpPr>
            <p:spPr bwMode="auto">
              <a:xfrm rot="-8220000">
                <a:off x="2014" y="2229"/>
                <a:ext cx="0" cy="45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5" name="Group 207"/>
            <p:cNvGrpSpPr>
              <a:grpSpLocks/>
            </p:cNvGrpSpPr>
            <p:nvPr/>
          </p:nvGrpSpPr>
          <p:grpSpPr bwMode="auto">
            <a:xfrm>
              <a:off x="341" y="1088"/>
              <a:ext cx="2287" cy="1750"/>
              <a:chOff x="191" y="1679"/>
              <a:chExt cx="2287" cy="1750"/>
            </a:xfrm>
          </p:grpSpPr>
          <p:grpSp>
            <p:nvGrpSpPr>
              <p:cNvPr id="389" name="Group 15"/>
              <p:cNvGrpSpPr>
                <a:grpSpLocks/>
              </p:cNvGrpSpPr>
              <p:nvPr/>
            </p:nvGrpSpPr>
            <p:grpSpPr bwMode="auto">
              <a:xfrm>
                <a:off x="191" y="2005"/>
                <a:ext cx="2287" cy="1424"/>
                <a:chOff x="366" y="346"/>
                <a:chExt cx="2287" cy="1952"/>
              </a:xfrm>
            </p:grpSpPr>
            <p:sp>
              <p:nvSpPr>
                <p:cNvPr id="394" name="Line 16"/>
                <p:cNvSpPr>
                  <a:spLocks noChangeShapeType="1"/>
                </p:cNvSpPr>
                <p:nvPr/>
              </p:nvSpPr>
              <p:spPr bwMode="auto">
                <a:xfrm rot="2580000">
                  <a:off x="1156" y="346"/>
                  <a:ext cx="0" cy="195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395" name="Group 17"/>
                <p:cNvGrpSpPr>
                  <a:grpSpLocks/>
                </p:cNvGrpSpPr>
                <p:nvPr/>
              </p:nvGrpSpPr>
              <p:grpSpPr bwMode="auto">
                <a:xfrm rot="543536">
                  <a:off x="366" y="395"/>
                  <a:ext cx="2287" cy="1563"/>
                  <a:chOff x="185" y="981"/>
                  <a:chExt cx="2287" cy="1563"/>
                </a:xfrm>
              </p:grpSpPr>
              <p:sp>
                <p:nvSpPr>
                  <p:cNvPr id="403" name="Freeform 18"/>
                  <p:cNvSpPr>
                    <a:spLocks/>
                  </p:cNvSpPr>
                  <p:nvPr/>
                </p:nvSpPr>
                <p:spPr bwMode="auto">
                  <a:xfrm rot="10800000">
                    <a:off x="1893" y="981"/>
                    <a:ext cx="253" cy="219"/>
                  </a:xfrm>
                  <a:custGeom>
                    <a:avLst/>
                    <a:gdLst>
                      <a:gd name="T0" fmla="*/ 430 w 720"/>
                      <a:gd name="T1" fmla="*/ 0 h 622"/>
                      <a:gd name="T2" fmla="*/ 177 w 720"/>
                      <a:gd name="T3" fmla="*/ 379 h 622"/>
                      <a:gd name="T4" fmla="*/ 0 w 720"/>
                      <a:gd name="T5" fmla="*/ 379 h 622"/>
                      <a:gd name="T6" fmla="*/ 168 w 720"/>
                      <a:gd name="T7" fmla="*/ 622 h 622"/>
                      <a:gd name="T8" fmla="*/ 631 w 720"/>
                      <a:gd name="T9" fmla="*/ 379 h 622"/>
                      <a:gd name="T10" fmla="*/ 465 w 720"/>
                      <a:gd name="T11" fmla="*/ 382 h 622"/>
                      <a:gd name="T12" fmla="*/ 720 w 720"/>
                      <a:gd name="T13" fmla="*/ 0 h 622"/>
                      <a:gd name="T14" fmla="*/ 430 w 720"/>
                      <a:gd name="T15" fmla="*/ 0 h 6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720"/>
                      <a:gd name="T25" fmla="*/ 0 h 622"/>
                      <a:gd name="T26" fmla="*/ 720 w 720"/>
                      <a:gd name="T27" fmla="*/ 622 h 62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720" h="622">
                        <a:moveTo>
                          <a:pt x="430" y="0"/>
                        </a:moveTo>
                        <a:lnTo>
                          <a:pt x="177" y="379"/>
                        </a:lnTo>
                        <a:lnTo>
                          <a:pt x="0" y="379"/>
                        </a:lnTo>
                        <a:lnTo>
                          <a:pt x="168" y="622"/>
                        </a:lnTo>
                        <a:lnTo>
                          <a:pt x="631" y="379"/>
                        </a:lnTo>
                        <a:lnTo>
                          <a:pt x="465" y="382"/>
                        </a:lnTo>
                        <a:lnTo>
                          <a:pt x="720" y="0"/>
                        </a:lnTo>
                        <a:lnTo>
                          <a:pt x="430" y="0"/>
                        </a:lnTo>
                        <a:close/>
                      </a:path>
                    </a:pathLst>
                  </a:custGeom>
                  <a:solidFill>
                    <a:srgbClr val="618FFD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TopRight">
                      <a:rot lat="20099998" lon="21299997" rev="0"/>
                    </a:camera>
                    <a:lightRig rig="legacyFlat1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18FFD"/>
                    </a:extrusionClr>
                  </a:sp3d>
                </p:spPr>
                <p:txBody>
                  <a:bodyPr wrap="none" anchor="ctr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4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5" y="1211"/>
                    <a:ext cx="438" cy="649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5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07" y="1211"/>
                    <a:ext cx="429" cy="639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6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942" y="1347"/>
                    <a:ext cx="14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7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908" y="2027"/>
                    <a:ext cx="101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8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185" y="1208"/>
                    <a:ext cx="2287" cy="1261"/>
                  </a:xfrm>
                  <a:prstGeom prst="parallelogram">
                    <a:avLst>
                      <a:gd name="adj" fmla="val 67289"/>
                    </a:avLst>
                  </a:prstGeom>
                  <a:noFill/>
                  <a:ln w="28575">
                    <a:solidFill>
                      <a:srgbClr val="CECECE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9" name="Line 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5" y="2197"/>
                    <a:ext cx="183" cy="274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0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08" y="1211"/>
                    <a:ext cx="532" cy="791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1" name="Freeform 26"/>
                  <p:cNvSpPr>
                    <a:spLocks/>
                  </p:cNvSpPr>
                  <p:nvPr/>
                </p:nvSpPr>
                <p:spPr bwMode="auto">
                  <a:xfrm rot="10800000" flipV="1">
                    <a:off x="887" y="1924"/>
                    <a:ext cx="178" cy="506"/>
                  </a:xfrm>
                  <a:custGeom>
                    <a:avLst/>
                    <a:gdLst>
                      <a:gd name="T0" fmla="*/ 84 w 252"/>
                      <a:gd name="T1" fmla="*/ 643 h 715"/>
                      <a:gd name="T2" fmla="*/ 24 w 252"/>
                      <a:gd name="T3" fmla="*/ 519 h 715"/>
                      <a:gd name="T4" fmla="*/ 1 w 252"/>
                      <a:gd name="T5" fmla="*/ 351 h 715"/>
                      <a:gd name="T6" fmla="*/ 30 w 252"/>
                      <a:gd name="T7" fmla="*/ 205 h 715"/>
                      <a:gd name="T8" fmla="*/ 100 w 252"/>
                      <a:gd name="T9" fmla="*/ 73 h 715"/>
                      <a:gd name="T10" fmla="*/ 166 w 252"/>
                      <a:gd name="T11" fmla="*/ 4 h 715"/>
                      <a:gd name="T12" fmla="*/ 225 w 252"/>
                      <a:gd name="T13" fmla="*/ 171 h 715"/>
                      <a:gd name="T14" fmla="*/ 249 w 252"/>
                      <a:gd name="T15" fmla="*/ 337 h 715"/>
                      <a:gd name="T16" fmla="*/ 241 w 252"/>
                      <a:gd name="T17" fmla="*/ 514 h 715"/>
                      <a:gd name="T18" fmla="*/ 199 w 252"/>
                      <a:gd name="T19" fmla="*/ 636 h 715"/>
                      <a:gd name="T20" fmla="*/ 142 w 252"/>
                      <a:gd name="T21" fmla="*/ 712 h 715"/>
                      <a:gd name="T22" fmla="*/ 84 w 252"/>
                      <a:gd name="T23" fmla="*/ 643 h 71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52"/>
                      <a:gd name="T37" fmla="*/ 0 h 715"/>
                      <a:gd name="T38" fmla="*/ 252 w 252"/>
                      <a:gd name="T39" fmla="*/ 715 h 71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52" h="715">
                        <a:moveTo>
                          <a:pt x="84" y="643"/>
                        </a:moveTo>
                        <a:cubicBezTo>
                          <a:pt x="64" y="611"/>
                          <a:pt x="38" y="568"/>
                          <a:pt x="24" y="519"/>
                        </a:cubicBezTo>
                        <a:cubicBezTo>
                          <a:pt x="10" y="470"/>
                          <a:pt x="0" y="403"/>
                          <a:pt x="1" y="351"/>
                        </a:cubicBezTo>
                        <a:cubicBezTo>
                          <a:pt x="2" y="299"/>
                          <a:pt x="14" y="251"/>
                          <a:pt x="30" y="205"/>
                        </a:cubicBezTo>
                        <a:cubicBezTo>
                          <a:pt x="46" y="159"/>
                          <a:pt x="77" y="106"/>
                          <a:pt x="100" y="73"/>
                        </a:cubicBezTo>
                        <a:cubicBezTo>
                          <a:pt x="123" y="40"/>
                          <a:pt x="163" y="0"/>
                          <a:pt x="166" y="4"/>
                        </a:cubicBezTo>
                        <a:cubicBezTo>
                          <a:pt x="198" y="57"/>
                          <a:pt x="212" y="120"/>
                          <a:pt x="225" y="171"/>
                        </a:cubicBezTo>
                        <a:cubicBezTo>
                          <a:pt x="239" y="226"/>
                          <a:pt x="246" y="280"/>
                          <a:pt x="249" y="337"/>
                        </a:cubicBezTo>
                        <a:cubicBezTo>
                          <a:pt x="252" y="394"/>
                          <a:pt x="249" y="464"/>
                          <a:pt x="241" y="514"/>
                        </a:cubicBezTo>
                        <a:cubicBezTo>
                          <a:pt x="233" y="564"/>
                          <a:pt x="216" y="603"/>
                          <a:pt x="199" y="636"/>
                        </a:cubicBezTo>
                        <a:cubicBezTo>
                          <a:pt x="182" y="669"/>
                          <a:pt x="142" y="715"/>
                          <a:pt x="142" y="712"/>
                        </a:cubicBezTo>
                        <a:cubicBezTo>
                          <a:pt x="142" y="711"/>
                          <a:pt x="104" y="675"/>
                          <a:pt x="84" y="64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381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2" name="Line 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2" y="1885"/>
                    <a:ext cx="392" cy="581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413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493" y="1091"/>
                    <a:ext cx="726" cy="707"/>
                    <a:chOff x="4551" y="901"/>
                    <a:chExt cx="784" cy="763"/>
                  </a:xfrm>
                </p:grpSpPr>
                <p:grpSp>
                  <p:nvGrpSpPr>
                    <p:cNvPr id="479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51" y="901"/>
                      <a:ext cx="784" cy="763"/>
                      <a:chOff x="4551" y="901"/>
                      <a:chExt cx="784" cy="763"/>
                    </a:xfrm>
                  </p:grpSpPr>
                  <p:sp>
                    <p:nvSpPr>
                      <p:cNvPr id="481" name="Oval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9" y="902"/>
                        <a:ext cx="749" cy="749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100000">
                            <a:srgbClr val="00AE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82" name="Oval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9" y="901"/>
                        <a:ext cx="749" cy="749"/>
                      </a:xfrm>
                      <a:prstGeom prst="ellips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83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51" y="1206"/>
                        <a:ext cx="784" cy="458"/>
                      </a:xfrm>
                      <a:custGeom>
                        <a:avLst/>
                        <a:gdLst>
                          <a:gd name="T0" fmla="*/ 43 w 1026"/>
                          <a:gd name="T1" fmla="*/ 123 h 600"/>
                          <a:gd name="T2" fmla="*/ 120 w 1026"/>
                          <a:gd name="T3" fmla="*/ 181 h 600"/>
                          <a:gd name="T4" fmla="*/ 262 w 1026"/>
                          <a:gd name="T5" fmla="*/ 250 h 600"/>
                          <a:gd name="T6" fmla="*/ 432 w 1026"/>
                          <a:gd name="T7" fmla="*/ 280 h 600"/>
                          <a:gd name="T8" fmla="*/ 634 w 1026"/>
                          <a:gd name="T9" fmla="*/ 259 h 600"/>
                          <a:gd name="T10" fmla="*/ 799 w 1026"/>
                          <a:gd name="T11" fmla="*/ 201 h 600"/>
                          <a:gd name="T12" fmla="*/ 937 w 1026"/>
                          <a:gd name="T13" fmla="*/ 90 h 600"/>
                          <a:gd name="T14" fmla="*/ 1026 w 1026"/>
                          <a:gd name="T15" fmla="*/ 9 h 600"/>
                          <a:gd name="T16" fmla="*/ 1019 w 1026"/>
                          <a:gd name="T17" fmla="*/ 144 h 600"/>
                          <a:gd name="T18" fmla="*/ 992 w 1026"/>
                          <a:gd name="T19" fmla="*/ 267 h 600"/>
                          <a:gd name="T20" fmla="*/ 929 w 1026"/>
                          <a:gd name="T21" fmla="*/ 384 h 600"/>
                          <a:gd name="T22" fmla="*/ 857 w 1026"/>
                          <a:gd name="T23" fmla="*/ 467 h 600"/>
                          <a:gd name="T24" fmla="*/ 749 w 1026"/>
                          <a:gd name="T25" fmla="*/ 542 h 600"/>
                          <a:gd name="T26" fmla="*/ 610 w 1026"/>
                          <a:gd name="T27" fmla="*/ 588 h 600"/>
                          <a:gd name="T28" fmla="*/ 455 w 1026"/>
                          <a:gd name="T29" fmla="*/ 594 h 600"/>
                          <a:gd name="T30" fmla="*/ 310 w 1026"/>
                          <a:gd name="T31" fmla="*/ 553 h 600"/>
                          <a:gd name="T32" fmla="*/ 193 w 1026"/>
                          <a:gd name="T33" fmla="*/ 479 h 600"/>
                          <a:gd name="T34" fmla="*/ 95 w 1026"/>
                          <a:gd name="T35" fmla="*/ 368 h 600"/>
                          <a:gd name="T36" fmla="*/ 36 w 1026"/>
                          <a:gd name="T37" fmla="*/ 237 h 600"/>
                          <a:gd name="T38" fmla="*/ 1 w 1026"/>
                          <a:gd name="T39" fmla="*/ 73 h 600"/>
                          <a:gd name="T40" fmla="*/ 43 w 1026"/>
                          <a:gd name="T41" fmla="*/ 123 h 600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1026"/>
                          <a:gd name="T64" fmla="*/ 0 h 600"/>
                          <a:gd name="T65" fmla="*/ 1026 w 1026"/>
                          <a:gd name="T66" fmla="*/ 600 h 600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1026" h="600">
                            <a:moveTo>
                              <a:pt x="43" y="123"/>
                            </a:moveTo>
                            <a:cubicBezTo>
                              <a:pt x="61" y="136"/>
                              <a:pt x="84" y="160"/>
                              <a:pt x="120" y="181"/>
                            </a:cubicBezTo>
                            <a:cubicBezTo>
                              <a:pt x="156" y="202"/>
                              <a:pt x="210" y="233"/>
                              <a:pt x="262" y="250"/>
                            </a:cubicBezTo>
                            <a:cubicBezTo>
                              <a:pt x="314" y="267"/>
                              <a:pt x="370" y="279"/>
                              <a:pt x="432" y="280"/>
                            </a:cubicBezTo>
                            <a:cubicBezTo>
                              <a:pt x="494" y="281"/>
                              <a:pt x="573" y="272"/>
                              <a:pt x="634" y="259"/>
                            </a:cubicBezTo>
                            <a:cubicBezTo>
                              <a:pt x="695" y="246"/>
                              <a:pt x="749" y="229"/>
                              <a:pt x="799" y="201"/>
                            </a:cubicBezTo>
                            <a:cubicBezTo>
                              <a:pt x="849" y="173"/>
                              <a:pt x="899" y="122"/>
                              <a:pt x="937" y="90"/>
                            </a:cubicBezTo>
                            <a:cubicBezTo>
                              <a:pt x="975" y="58"/>
                              <a:pt x="1012" y="0"/>
                              <a:pt x="1026" y="9"/>
                            </a:cubicBezTo>
                            <a:cubicBezTo>
                              <a:pt x="1021" y="13"/>
                              <a:pt x="1025" y="101"/>
                              <a:pt x="1019" y="144"/>
                            </a:cubicBezTo>
                            <a:cubicBezTo>
                              <a:pt x="1013" y="187"/>
                              <a:pt x="1007" y="227"/>
                              <a:pt x="992" y="267"/>
                            </a:cubicBezTo>
                            <a:cubicBezTo>
                              <a:pt x="978" y="307"/>
                              <a:pt x="952" y="351"/>
                              <a:pt x="929" y="384"/>
                            </a:cubicBezTo>
                            <a:cubicBezTo>
                              <a:pt x="907" y="417"/>
                              <a:pt x="886" y="440"/>
                              <a:pt x="857" y="467"/>
                            </a:cubicBezTo>
                            <a:cubicBezTo>
                              <a:pt x="827" y="493"/>
                              <a:pt x="790" y="521"/>
                              <a:pt x="749" y="542"/>
                            </a:cubicBezTo>
                            <a:cubicBezTo>
                              <a:pt x="708" y="562"/>
                              <a:pt x="659" y="580"/>
                              <a:pt x="610" y="588"/>
                            </a:cubicBezTo>
                            <a:cubicBezTo>
                              <a:pt x="561" y="596"/>
                              <a:pt x="505" y="600"/>
                              <a:pt x="455" y="594"/>
                            </a:cubicBezTo>
                            <a:cubicBezTo>
                              <a:pt x="404" y="588"/>
                              <a:pt x="353" y="572"/>
                              <a:pt x="310" y="553"/>
                            </a:cubicBezTo>
                            <a:cubicBezTo>
                              <a:pt x="267" y="533"/>
                              <a:pt x="229" y="510"/>
                              <a:pt x="193" y="479"/>
                            </a:cubicBezTo>
                            <a:cubicBezTo>
                              <a:pt x="157" y="448"/>
                              <a:pt x="121" y="408"/>
                              <a:pt x="95" y="368"/>
                            </a:cubicBezTo>
                            <a:cubicBezTo>
                              <a:pt x="69" y="328"/>
                              <a:pt x="52" y="286"/>
                              <a:pt x="36" y="237"/>
                            </a:cubicBezTo>
                            <a:cubicBezTo>
                              <a:pt x="20" y="188"/>
                              <a:pt x="0" y="92"/>
                              <a:pt x="1" y="73"/>
                            </a:cubicBezTo>
                            <a:lnTo>
                              <a:pt x="43" y="123"/>
                            </a:lnTo>
                            <a:close/>
                          </a:path>
                        </a:pathLst>
                      </a:custGeom>
                      <a:solidFill>
                        <a:srgbClr val="FFFFFF">
                          <a:alpha val="50195"/>
                        </a:srgbClr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484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569" y="1225"/>
                        <a:ext cx="748" cy="196"/>
                      </a:xfrm>
                      <a:custGeom>
                        <a:avLst/>
                        <a:gdLst>
                          <a:gd name="T0" fmla="*/ 0 w 979"/>
                          <a:gd name="T1" fmla="*/ 78 h 257"/>
                          <a:gd name="T2" fmla="*/ 101 w 979"/>
                          <a:gd name="T3" fmla="*/ 160 h 257"/>
                          <a:gd name="T4" fmla="*/ 263 w 979"/>
                          <a:gd name="T5" fmla="*/ 232 h 257"/>
                          <a:gd name="T6" fmla="*/ 404 w 979"/>
                          <a:gd name="T7" fmla="*/ 256 h 257"/>
                          <a:gd name="T8" fmla="*/ 608 w 979"/>
                          <a:gd name="T9" fmla="*/ 238 h 257"/>
                          <a:gd name="T10" fmla="*/ 800 w 979"/>
                          <a:gd name="T11" fmla="*/ 160 h 257"/>
                          <a:gd name="T12" fmla="*/ 979 w 979"/>
                          <a:gd name="T13" fmla="*/ 0 h 257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979"/>
                          <a:gd name="T22" fmla="*/ 0 h 257"/>
                          <a:gd name="T23" fmla="*/ 979 w 979"/>
                          <a:gd name="T24" fmla="*/ 257 h 257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979" h="257">
                            <a:moveTo>
                              <a:pt x="0" y="78"/>
                            </a:moveTo>
                            <a:cubicBezTo>
                              <a:pt x="17" y="92"/>
                              <a:pt x="57" y="134"/>
                              <a:pt x="101" y="160"/>
                            </a:cubicBezTo>
                            <a:cubicBezTo>
                              <a:pt x="145" y="186"/>
                              <a:pt x="213" y="216"/>
                              <a:pt x="263" y="232"/>
                            </a:cubicBezTo>
                            <a:cubicBezTo>
                              <a:pt x="313" y="248"/>
                              <a:pt x="347" y="255"/>
                              <a:pt x="404" y="256"/>
                            </a:cubicBezTo>
                            <a:cubicBezTo>
                              <a:pt x="461" y="257"/>
                              <a:pt x="542" y="254"/>
                              <a:pt x="608" y="238"/>
                            </a:cubicBezTo>
                            <a:cubicBezTo>
                              <a:pt x="674" y="222"/>
                              <a:pt x="738" y="200"/>
                              <a:pt x="800" y="160"/>
                            </a:cubicBezTo>
                            <a:cubicBezTo>
                              <a:pt x="862" y="120"/>
                              <a:pt x="942" y="33"/>
                              <a:pt x="979" y="0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sp>
                  <p:nvSpPr>
                    <p:cNvPr id="480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4565" y="1006"/>
                      <a:ext cx="192" cy="546"/>
                    </a:xfrm>
                    <a:custGeom>
                      <a:avLst/>
                      <a:gdLst>
                        <a:gd name="T0" fmla="*/ 84 w 252"/>
                        <a:gd name="T1" fmla="*/ 643 h 715"/>
                        <a:gd name="T2" fmla="*/ 24 w 252"/>
                        <a:gd name="T3" fmla="*/ 519 h 715"/>
                        <a:gd name="T4" fmla="*/ 1 w 252"/>
                        <a:gd name="T5" fmla="*/ 351 h 715"/>
                        <a:gd name="T6" fmla="*/ 30 w 252"/>
                        <a:gd name="T7" fmla="*/ 205 h 715"/>
                        <a:gd name="T8" fmla="*/ 100 w 252"/>
                        <a:gd name="T9" fmla="*/ 73 h 715"/>
                        <a:gd name="T10" fmla="*/ 166 w 252"/>
                        <a:gd name="T11" fmla="*/ 4 h 715"/>
                        <a:gd name="T12" fmla="*/ 225 w 252"/>
                        <a:gd name="T13" fmla="*/ 171 h 715"/>
                        <a:gd name="T14" fmla="*/ 249 w 252"/>
                        <a:gd name="T15" fmla="*/ 337 h 715"/>
                        <a:gd name="T16" fmla="*/ 241 w 252"/>
                        <a:gd name="T17" fmla="*/ 514 h 715"/>
                        <a:gd name="T18" fmla="*/ 199 w 252"/>
                        <a:gd name="T19" fmla="*/ 636 h 715"/>
                        <a:gd name="T20" fmla="*/ 142 w 252"/>
                        <a:gd name="T21" fmla="*/ 712 h 715"/>
                        <a:gd name="T22" fmla="*/ 84 w 252"/>
                        <a:gd name="T23" fmla="*/ 643 h 71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252"/>
                        <a:gd name="T37" fmla="*/ 0 h 715"/>
                        <a:gd name="T38" fmla="*/ 252 w 252"/>
                        <a:gd name="T39" fmla="*/ 715 h 71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252" h="715">
                          <a:moveTo>
                            <a:pt x="84" y="643"/>
                          </a:moveTo>
                          <a:cubicBezTo>
                            <a:pt x="64" y="611"/>
                            <a:pt x="38" y="568"/>
                            <a:pt x="24" y="519"/>
                          </a:cubicBezTo>
                          <a:cubicBezTo>
                            <a:pt x="10" y="470"/>
                            <a:pt x="0" y="403"/>
                            <a:pt x="1" y="351"/>
                          </a:cubicBezTo>
                          <a:cubicBezTo>
                            <a:pt x="2" y="299"/>
                            <a:pt x="14" y="251"/>
                            <a:pt x="30" y="205"/>
                          </a:cubicBezTo>
                          <a:cubicBezTo>
                            <a:pt x="46" y="159"/>
                            <a:pt x="77" y="106"/>
                            <a:pt x="100" y="73"/>
                          </a:cubicBezTo>
                          <a:cubicBezTo>
                            <a:pt x="123" y="40"/>
                            <a:pt x="163" y="0"/>
                            <a:pt x="166" y="4"/>
                          </a:cubicBezTo>
                          <a:cubicBezTo>
                            <a:pt x="198" y="57"/>
                            <a:pt x="212" y="120"/>
                            <a:pt x="225" y="171"/>
                          </a:cubicBezTo>
                          <a:cubicBezTo>
                            <a:pt x="239" y="226"/>
                            <a:pt x="246" y="280"/>
                            <a:pt x="249" y="337"/>
                          </a:cubicBezTo>
                          <a:cubicBezTo>
                            <a:pt x="252" y="394"/>
                            <a:pt x="249" y="464"/>
                            <a:pt x="241" y="514"/>
                          </a:cubicBezTo>
                          <a:cubicBezTo>
                            <a:pt x="233" y="564"/>
                            <a:pt x="216" y="603"/>
                            <a:pt x="199" y="636"/>
                          </a:cubicBezTo>
                          <a:cubicBezTo>
                            <a:pt x="182" y="669"/>
                            <a:pt x="142" y="715"/>
                            <a:pt x="142" y="712"/>
                          </a:cubicBezTo>
                          <a:cubicBezTo>
                            <a:pt x="142" y="711"/>
                            <a:pt x="104" y="675"/>
                            <a:pt x="84" y="64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14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043" y="1208"/>
                    <a:ext cx="593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5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259" y="1347"/>
                    <a:ext cx="42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6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848" y="1482"/>
                    <a:ext cx="84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7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61" y="1430"/>
                    <a:ext cx="230" cy="342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8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757" y="1619"/>
                    <a:ext cx="144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9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4" y="1208"/>
                    <a:ext cx="843" cy="1256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665" y="1755"/>
                    <a:ext cx="144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42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118" y="1486"/>
                    <a:ext cx="346" cy="698"/>
                    <a:chOff x="4146" y="1327"/>
                    <a:chExt cx="374" cy="753"/>
                  </a:xfrm>
                </p:grpSpPr>
                <p:sp>
                  <p:nvSpPr>
                    <p:cNvPr id="475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6" y="1328"/>
                      <a:ext cx="373" cy="75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CC00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6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4146" y="1686"/>
                      <a:ext cx="374" cy="394"/>
                    </a:xfrm>
                    <a:custGeom>
                      <a:avLst/>
                      <a:gdLst>
                        <a:gd name="T0" fmla="*/ 13 w 489"/>
                        <a:gd name="T1" fmla="*/ 46 h 515"/>
                        <a:gd name="T2" fmla="*/ 65 w 489"/>
                        <a:gd name="T3" fmla="*/ 81 h 515"/>
                        <a:gd name="T4" fmla="*/ 121 w 489"/>
                        <a:gd name="T5" fmla="*/ 97 h 515"/>
                        <a:gd name="T6" fmla="*/ 176 w 489"/>
                        <a:gd name="T7" fmla="*/ 112 h 515"/>
                        <a:gd name="T8" fmla="*/ 241 w 489"/>
                        <a:gd name="T9" fmla="*/ 114 h 515"/>
                        <a:gd name="T10" fmla="*/ 313 w 489"/>
                        <a:gd name="T11" fmla="*/ 103 h 515"/>
                        <a:gd name="T12" fmla="*/ 385 w 489"/>
                        <a:gd name="T13" fmla="*/ 78 h 515"/>
                        <a:gd name="T14" fmla="*/ 452 w 489"/>
                        <a:gd name="T15" fmla="*/ 29 h 515"/>
                        <a:gd name="T16" fmla="*/ 485 w 489"/>
                        <a:gd name="T17" fmla="*/ 7 h 515"/>
                        <a:gd name="T18" fmla="*/ 487 w 489"/>
                        <a:gd name="T19" fmla="*/ 70 h 515"/>
                        <a:gd name="T20" fmla="*/ 474 w 489"/>
                        <a:gd name="T21" fmla="*/ 190 h 515"/>
                        <a:gd name="T22" fmla="*/ 444 w 489"/>
                        <a:gd name="T23" fmla="*/ 304 h 515"/>
                        <a:gd name="T24" fmla="*/ 408 w 489"/>
                        <a:gd name="T25" fmla="*/ 385 h 515"/>
                        <a:gd name="T26" fmla="*/ 356 w 489"/>
                        <a:gd name="T27" fmla="*/ 458 h 515"/>
                        <a:gd name="T28" fmla="*/ 289 w 489"/>
                        <a:gd name="T29" fmla="*/ 503 h 515"/>
                        <a:gd name="T30" fmla="*/ 214 w 489"/>
                        <a:gd name="T31" fmla="*/ 509 h 515"/>
                        <a:gd name="T32" fmla="*/ 143 w 489"/>
                        <a:gd name="T33" fmla="*/ 469 h 515"/>
                        <a:gd name="T34" fmla="*/ 87 w 489"/>
                        <a:gd name="T35" fmla="*/ 397 h 515"/>
                        <a:gd name="T36" fmla="*/ 39 w 489"/>
                        <a:gd name="T37" fmla="*/ 289 h 515"/>
                        <a:gd name="T38" fmla="*/ 10 w 489"/>
                        <a:gd name="T39" fmla="*/ 161 h 515"/>
                        <a:gd name="T40" fmla="*/ 0 w 489"/>
                        <a:gd name="T41" fmla="*/ 28 h 515"/>
                        <a:gd name="T42" fmla="*/ 13 w 489"/>
                        <a:gd name="T43" fmla="*/ 46 h 51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489"/>
                        <a:gd name="T67" fmla="*/ 0 h 515"/>
                        <a:gd name="T68" fmla="*/ 489 w 489"/>
                        <a:gd name="T69" fmla="*/ 515 h 51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489" h="515">
                          <a:moveTo>
                            <a:pt x="13" y="46"/>
                          </a:moveTo>
                          <a:cubicBezTo>
                            <a:pt x="24" y="55"/>
                            <a:pt x="47" y="72"/>
                            <a:pt x="65" y="81"/>
                          </a:cubicBezTo>
                          <a:cubicBezTo>
                            <a:pt x="83" y="90"/>
                            <a:pt x="103" y="92"/>
                            <a:pt x="121" y="97"/>
                          </a:cubicBezTo>
                          <a:cubicBezTo>
                            <a:pt x="139" y="102"/>
                            <a:pt x="156" y="109"/>
                            <a:pt x="176" y="112"/>
                          </a:cubicBezTo>
                          <a:cubicBezTo>
                            <a:pt x="196" y="115"/>
                            <a:pt x="218" y="115"/>
                            <a:pt x="241" y="114"/>
                          </a:cubicBezTo>
                          <a:cubicBezTo>
                            <a:pt x="264" y="113"/>
                            <a:pt x="289" y="109"/>
                            <a:pt x="313" y="103"/>
                          </a:cubicBezTo>
                          <a:cubicBezTo>
                            <a:pt x="337" y="97"/>
                            <a:pt x="362" y="90"/>
                            <a:pt x="385" y="78"/>
                          </a:cubicBezTo>
                          <a:cubicBezTo>
                            <a:pt x="408" y="66"/>
                            <a:pt x="435" y="41"/>
                            <a:pt x="452" y="29"/>
                          </a:cubicBezTo>
                          <a:cubicBezTo>
                            <a:pt x="469" y="17"/>
                            <a:pt x="479" y="0"/>
                            <a:pt x="485" y="7"/>
                          </a:cubicBezTo>
                          <a:cubicBezTo>
                            <a:pt x="483" y="11"/>
                            <a:pt x="489" y="40"/>
                            <a:pt x="487" y="70"/>
                          </a:cubicBezTo>
                          <a:cubicBezTo>
                            <a:pt x="485" y="100"/>
                            <a:pt x="481" y="151"/>
                            <a:pt x="474" y="190"/>
                          </a:cubicBezTo>
                          <a:cubicBezTo>
                            <a:pt x="467" y="229"/>
                            <a:pt x="455" y="272"/>
                            <a:pt x="444" y="304"/>
                          </a:cubicBezTo>
                          <a:cubicBezTo>
                            <a:pt x="433" y="336"/>
                            <a:pt x="423" y="359"/>
                            <a:pt x="408" y="385"/>
                          </a:cubicBezTo>
                          <a:cubicBezTo>
                            <a:pt x="394" y="411"/>
                            <a:pt x="376" y="438"/>
                            <a:pt x="356" y="458"/>
                          </a:cubicBezTo>
                          <a:cubicBezTo>
                            <a:pt x="336" y="478"/>
                            <a:pt x="313" y="495"/>
                            <a:pt x="289" y="503"/>
                          </a:cubicBezTo>
                          <a:cubicBezTo>
                            <a:pt x="265" y="511"/>
                            <a:pt x="238" y="515"/>
                            <a:pt x="214" y="509"/>
                          </a:cubicBezTo>
                          <a:cubicBezTo>
                            <a:pt x="189" y="503"/>
                            <a:pt x="164" y="488"/>
                            <a:pt x="143" y="469"/>
                          </a:cubicBezTo>
                          <a:cubicBezTo>
                            <a:pt x="122" y="450"/>
                            <a:pt x="104" y="427"/>
                            <a:pt x="87" y="397"/>
                          </a:cubicBezTo>
                          <a:cubicBezTo>
                            <a:pt x="69" y="367"/>
                            <a:pt x="52" y="328"/>
                            <a:pt x="39" y="289"/>
                          </a:cubicBezTo>
                          <a:cubicBezTo>
                            <a:pt x="27" y="250"/>
                            <a:pt x="17" y="204"/>
                            <a:pt x="10" y="161"/>
                          </a:cubicBezTo>
                          <a:cubicBezTo>
                            <a:pt x="4" y="118"/>
                            <a:pt x="0" y="47"/>
                            <a:pt x="0" y="28"/>
                          </a:cubicBezTo>
                          <a:lnTo>
                            <a:pt x="13" y="46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7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4146" y="1688"/>
                      <a:ext cx="372" cy="84"/>
                    </a:xfrm>
                    <a:custGeom>
                      <a:avLst/>
                      <a:gdLst>
                        <a:gd name="T0" fmla="*/ 0 w 979"/>
                        <a:gd name="T1" fmla="*/ 78 h 257"/>
                        <a:gd name="T2" fmla="*/ 101 w 979"/>
                        <a:gd name="T3" fmla="*/ 160 h 257"/>
                        <a:gd name="T4" fmla="*/ 263 w 979"/>
                        <a:gd name="T5" fmla="*/ 232 h 257"/>
                        <a:gd name="T6" fmla="*/ 404 w 979"/>
                        <a:gd name="T7" fmla="*/ 256 h 257"/>
                        <a:gd name="T8" fmla="*/ 608 w 979"/>
                        <a:gd name="T9" fmla="*/ 238 h 257"/>
                        <a:gd name="T10" fmla="*/ 800 w 979"/>
                        <a:gd name="T11" fmla="*/ 160 h 257"/>
                        <a:gd name="T12" fmla="*/ 979 w 979"/>
                        <a:gd name="T13" fmla="*/ 0 h 25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979"/>
                        <a:gd name="T22" fmla="*/ 0 h 257"/>
                        <a:gd name="T23" fmla="*/ 979 w 979"/>
                        <a:gd name="T24" fmla="*/ 257 h 25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979" h="257">
                          <a:moveTo>
                            <a:pt x="0" y="78"/>
                          </a:moveTo>
                          <a:cubicBezTo>
                            <a:pt x="17" y="92"/>
                            <a:pt x="57" y="134"/>
                            <a:pt x="101" y="160"/>
                          </a:cubicBezTo>
                          <a:cubicBezTo>
                            <a:pt x="145" y="186"/>
                            <a:pt x="213" y="216"/>
                            <a:pt x="263" y="232"/>
                          </a:cubicBezTo>
                          <a:cubicBezTo>
                            <a:pt x="313" y="248"/>
                            <a:pt x="347" y="255"/>
                            <a:pt x="404" y="256"/>
                          </a:cubicBezTo>
                          <a:cubicBezTo>
                            <a:pt x="461" y="257"/>
                            <a:pt x="542" y="254"/>
                            <a:pt x="608" y="238"/>
                          </a:cubicBezTo>
                          <a:cubicBezTo>
                            <a:pt x="674" y="222"/>
                            <a:pt x="738" y="200"/>
                            <a:pt x="800" y="160"/>
                          </a:cubicBezTo>
                          <a:cubicBezTo>
                            <a:pt x="862" y="120"/>
                            <a:pt x="942" y="33"/>
                            <a:pt x="979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8" name="Oval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6" y="1327"/>
                      <a:ext cx="373" cy="750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22" name="Line 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13" y="1523"/>
                    <a:ext cx="633" cy="943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3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10" y="1576"/>
                    <a:ext cx="597" cy="888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4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351" y="1890"/>
                    <a:ext cx="66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5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95" y="1873"/>
                    <a:ext cx="400" cy="596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6" name="Line 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86" y="1884"/>
                    <a:ext cx="98" cy="146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27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864" y="1891"/>
                    <a:ext cx="33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428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361" y="1834"/>
                    <a:ext cx="719" cy="708"/>
                    <a:chOff x="3329" y="1703"/>
                    <a:chExt cx="776" cy="764"/>
                  </a:xfrm>
                </p:grpSpPr>
                <p:sp>
                  <p:nvSpPr>
                    <p:cNvPr id="469" name="Oval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40" y="1704"/>
                      <a:ext cx="749" cy="749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00AE00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0" name="Oval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1703"/>
                      <a:ext cx="749" cy="749"/>
                    </a:xfrm>
                    <a:prstGeom prst="ellips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1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3329" y="2014"/>
                      <a:ext cx="776" cy="453"/>
                    </a:xfrm>
                    <a:custGeom>
                      <a:avLst/>
                      <a:gdLst>
                        <a:gd name="T0" fmla="*/ 22 w 982"/>
                        <a:gd name="T1" fmla="*/ 106 h 568"/>
                        <a:gd name="T2" fmla="*/ 100 w 982"/>
                        <a:gd name="T3" fmla="*/ 166 h 568"/>
                        <a:gd name="T4" fmla="*/ 262 w 982"/>
                        <a:gd name="T5" fmla="*/ 238 h 568"/>
                        <a:gd name="T6" fmla="*/ 403 w 982"/>
                        <a:gd name="T7" fmla="*/ 262 h 568"/>
                        <a:gd name="T8" fmla="*/ 607 w 982"/>
                        <a:gd name="T9" fmla="*/ 244 h 568"/>
                        <a:gd name="T10" fmla="*/ 769 w 982"/>
                        <a:gd name="T11" fmla="*/ 183 h 568"/>
                        <a:gd name="T12" fmla="*/ 907 w 982"/>
                        <a:gd name="T13" fmla="*/ 82 h 568"/>
                        <a:gd name="T14" fmla="*/ 978 w 982"/>
                        <a:gd name="T15" fmla="*/ 7 h 568"/>
                        <a:gd name="T16" fmla="*/ 978 w 982"/>
                        <a:gd name="T17" fmla="*/ 123 h 568"/>
                        <a:gd name="T18" fmla="*/ 952 w 982"/>
                        <a:gd name="T19" fmla="*/ 243 h 568"/>
                        <a:gd name="T20" fmla="*/ 891 w 982"/>
                        <a:gd name="T21" fmla="*/ 357 h 568"/>
                        <a:gd name="T22" fmla="*/ 820 w 982"/>
                        <a:gd name="T23" fmla="*/ 438 h 568"/>
                        <a:gd name="T24" fmla="*/ 715 w 982"/>
                        <a:gd name="T25" fmla="*/ 511 h 568"/>
                        <a:gd name="T26" fmla="*/ 580 w 982"/>
                        <a:gd name="T27" fmla="*/ 556 h 568"/>
                        <a:gd name="T28" fmla="*/ 429 w 982"/>
                        <a:gd name="T29" fmla="*/ 562 h 568"/>
                        <a:gd name="T30" fmla="*/ 288 w 982"/>
                        <a:gd name="T31" fmla="*/ 522 h 568"/>
                        <a:gd name="T32" fmla="*/ 174 w 982"/>
                        <a:gd name="T33" fmla="*/ 450 h 568"/>
                        <a:gd name="T34" fmla="*/ 79 w 982"/>
                        <a:gd name="T35" fmla="*/ 342 h 568"/>
                        <a:gd name="T36" fmla="*/ 21 w 982"/>
                        <a:gd name="T37" fmla="*/ 214 h 568"/>
                        <a:gd name="T38" fmla="*/ 0 w 982"/>
                        <a:gd name="T39" fmla="*/ 81 h 568"/>
                        <a:gd name="T40" fmla="*/ 22 w 982"/>
                        <a:gd name="T41" fmla="*/ 106 h 56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982"/>
                        <a:gd name="T64" fmla="*/ 0 h 568"/>
                        <a:gd name="T65" fmla="*/ 982 w 982"/>
                        <a:gd name="T66" fmla="*/ 568 h 568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982" h="568">
                          <a:moveTo>
                            <a:pt x="22" y="106"/>
                          </a:moveTo>
                          <a:cubicBezTo>
                            <a:pt x="39" y="120"/>
                            <a:pt x="60" y="144"/>
                            <a:pt x="100" y="166"/>
                          </a:cubicBezTo>
                          <a:cubicBezTo>
                            <a:pt x="140" y="188"/>
                            <a:pt x="212" y="222"/>
                            <a:pt x="262" y="238"/>
                          </a:cubicBezTo>
                          <a:cubicBezTo>
                            <a:pt x="312" y="254"/>
                            <a:pt x="346" y="261"/>
                            <a:pt x="403" y="262"/>
                          </a:cubicBezTo>
                          <a:cubicBezTo>
                            <a:pt x="460" y="263"/>
                            <a:pt x="546" y="257"/>
                            <a:pt x="607" y="244"/>
                          </a:cubicBezTo>
                          <a:cubicBezTo>
                            <a:pt x="668" y="231"/>
                            <a:pt x="719" y="210"/>
                            <a:pt x="769" y="183"/>
                          </a:cubicBezTo>
                          <a:cubicBezTo>
                            <a:pt x="819" y="156"/>
                            <a:pt x="872" y="111"/>
                            <a:pt x="907" y="82"/>
                          </a:cubicBezTo>
                          <a:cubicBezTo>
                            <a:pt x="942" y="53"/>
                            <a:pt x="966" y="0"/>
                            <a:pt x="978" y="7"/>
                          </a:cubicBezTo>
                          <a:cubicBezTo>
                            <a:pt x="973" y="11"/>
                            <a:pt x="982" y="84"/>
                            <a:pt x="978" y="123"/>
                          </a:cubicBezTo>
                          <a:cubicBezTo>
                            <a:pt x="974" y="162"/>
                            <a:pt x="966" y="204"/>
                            <a:pt x="952" y="243"/>
                          </a:cubicBezTo>
                          <a:cubicBezTo>
                            <a:pt x="938" y="282"/>
                            <a:pt x="913" y="325"/>
                            <a:pt x="891" y="357"/>
                          </a:cubicBezTo>
                          <a:cubicBezTo>
                            <a:pt x="869" y="389"/>
                            <a:pt x="849" y="412"/>
                            <a:pt x="820" y="438"/>
                          </a:cubicBezTo>
                          <a:cubicBezTo>
                            <a:pt x="791" y="464"/>
                            <a:pt x="755" y="491"/>
                            <a:pt x="715" y="511"/>
                          </a:cubicBezTo>
                          <a:cubicBezTo>
                            <a:pt x="675" y="531"/>
                            <a:pt x="628" y="548"/>
                            <a:pt x="580" y="556"/>
                          </a:cubicBezTo>
                          <a:cubicBezTo>
                            <a:pt x="532" y="564"/>
                            <a:pt x="478" y="568"/>
                            <a:pt x="429" y="562"/>
                          </a:cubicBezTo>
                          <a:cubicBezTo>
                            <a:pt x="380" y="556"/>
                            <a:pt x="330" y="541"/>
                            <a:pt x="288" y="522"/>
                          </a:cubicBezTo>
                          <a:cubicBezTo>
                            <a:pt x="246" y="503"/>
                            <a:pt x="209" y="480"/>
                            <a:pt x="174" y="450"/>
                          </a:cubicBezTo>
                          <a:cubicBezTo>
                            <a:pt x="139" y="420"/>
                            <a:pt x="104" y="381"/>
                            <a:pt x="79" y="342"/>
                          </a:cubicBezTo>
                          <a:cubicBezTo>
                            <a:pt x="54" y="303"/>
                            <a:pt x="34" y="257"/>
                            <a:pt x="21" y="214"/>
                          </a:cubicBezTo>
                          <a:cubicBezTo>
                            <a:pt x="8" y="171"/>
                            <a:pt x="0" y="99"/>
                            <a:pt x="0" y="81"/>
                          </a:cubicBezTo>
                          <a:lnTo>
                            <a:pt x="22" y="106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50195"/>
                      </a:srgbClr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2" name="Freeform 57"/>
                    <p:cNvSpPr>
                      <a:spLocks/>
                    </p:cNvSpPr>
                    <p:nvPr/>
                  </p:nvSpPr>
                  <p:spPr bwMode="auto">
                    <a:xfrm rot="10800000" flipV="1">
                      <a:off x="3897" y="1795"/>
                      <a:ext cx="193" cy="546"/>
                    </a:xfrm>
                    <a:custGeom>
                      <a:avLst/>
                      <a:gdLst>
                        <a:gd name="T0" fmla="*/ 84 w 252"/>
                        <a:gd name="T1" fmla="*/ 643 h 715"/>
                        <a:gd name="T2" fmla="*/ 24 w 252"/>
                        <a:gd name="T3" fmla="*/ 519 h 715"/>
                        <a:gd name="T4" fmla="*/ 1 w 252"/>
                        <a:gd name="T5" fmla="*/ 351 h 715"/>
                        <a:gd name="T6" fmla="*/ 30 w 252"/>
                        <a:gd name="T7" fmla="*/ 205 h 715"/>
                        <a:gd name="T8" fmla="*/ 100 w 252"/>
                        <a:gd name="T9" fmla="*/ 73 h 715"/>
                        <a:gd name="T10" fmla="*/ 166 w 252"/>
                        <a:gd name="T11" fmla="*/ 4 h 715"/>
                        <a:gd name="T12" fmla="*/ 225 w 252"/>
                        <a:gd name="T13" fmla="*/ 171 h 715"/>
                        <a:gd name="T14" fmla="*/ 249 w 252"/>
                        <a:gd name="T15" fmla="*/ 337 h 715"/>
                        <a:gd name="T16" fmla="*/ 241 w 252"/>
                        <a:gd name="T17" fmla="*/ 514 h 715"/>
                        <a:gd name="T18" fmla="*/ 199 w 252"/>
                        <a:gd name="T19" fmla="*/ 636 h 715"/>
                        <a:gd name="T20" fmla="*/ 142 w 252"/>
                        <a:gd name="T21" fmla="*/ 712 h 715"/>
                        <a:gd name="T22" fmla="*/ 84 w 252"/>
                        <a:gd name="T23" fmla="*/ 643 h 71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252"/>
                        <a:gd name="T37" fmla="*/ 0 h 715"/>
                        <a:gd name="T38" fmla="*/ 252 w 252"/>
                        <a:gd name="T39" fmla="*/ 715 h 71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252" h="715">
                          <a:moveTo>
                            <a:pt x="84" y="643"/>
                          </a:moveTo>
                          <a:cubicBezTo>
                            <a:pt x="64" y="611"/>
                            <a:pt x="38" y="568"/>
                            <a:pt x="24" y="519"/>
                          </a:cubicBezTo>
                          <a:cubicBezTo>
                            <a:pt x="10" y="470"/>
                            <a:pt x="0" y="403"/>
                            <a:pt x="1" y="351"/>
                          </a:cubicBezTo>
                          <a:cubicBezTo>
                            <a:pt x="2" y="299"/>
                            <a:pt x="14" y="251"/>
                            <a:pt x="30" y="205"/>
                          </a:cubicBezTo>
                          <a:cubicBezTo>
                            <a:pt x="46" y="159"/>
                            <a:pt x="77" y="106"/>
                            <a:pt x="100" y="73"/>
                          </a:cubicBezTo>
                          <a:cubicBezTo>
                            <a:pt x="123" y="40"/>
                            <a:pt x="163" y="0"/>
                            <a:pt x="166" y="4"/>
                          </a:cubicBezTo>
                          <a:cubicBezTo>
                            <a:pt x="198" y="57"/>
                            <a:pt x="212" y="120"/>
                            <a:pt x="225" y="171"/>
                          </a:cubicBezTo>
                          <a:cubicBezTo>
                            <a:pt x="239" y="226"/>
                            <a:pt x="246" y="280"/>
                            <a:pt x="249" y="337"/>
                          </a:cubicBezTo>
                          <a:cubicBezTo>
                            <a:pt x="252" y="394"/>
                            <a:pt x="249" y="464"/>
                            <a:pt x="241" y="514"/>
                          </a:cubicBezTo>
                          <a:cubicBezTo>
                            <a:pt x="233" y="564"/>
                            <a:pt x="216" y="603"/>
                            <a:pt x="199" y="636"/>
                          </a:cubicBezTo>
                          <a:cubicBezTo>
                            <a:pt x="182" y="669"/>
                            <a:pt x="142" y="715"/>
                            <a:pt x="142" y="712"/>
                          </a:cubicBezTo>
                          <a:cubicBezTo>
                            <a:pt x="142" y="711"/>
                            <a:pt x="104" y="675"/>
                            <a:pt x="84" y="64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3810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3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3879" y="1791"/>
                      <a:ext cx="87" cy="556"/>
                    </a:xfrm>
                    <a:custGeom>
                      <a:avLst/>
                      <a:gdLst>
                        <a:gd name="T0" fmla="*/ 90 w 114"/>
                        <a:gd name="T1" fmla="*/ 621 h 728"/>
                        <a:gd name="T2" fmla="*/ 84 w 114"/>
                        <a:gd name="T3" fmla="*/ 540 h 728"/>
                        <a:gd name="T4" fmla="*/ 78 w 114"/>
                        <a:gd name="T5" fmla="*/ 426 h 728"/>
                        <a:gd name="T6" fmla="*/ 81 w 114"/>
                        <a:gd name="T7" fmla="*/ 291 h 728"/>
                        <a:gd name="T8" fmla="*/ 84 w 114"/>
                        <a:gd name="T9" fmla="*/ 138 h 728"/>
                        <a:gd name="T10" fmla="*/ 86 w 114"/>
                        <a:gd name="T11" fmla="*/ 6 h 728"/>
                        <a:gd name="T12" fmla="*/ 27 w 114"/>
                        <a:gd name="T13" fmla="*/ 173 h 728"/>
                        <a:gd name="T14" fmla="*/ 3 w 114"/>
                        <a:gd name="T15" fmla="*/ 339 h 728"/>
                        <a:gd name="T16" fmla="*/ 11 w 114"/>
                        <a:gd name="T17" fmla="*/ 516 h 728"/>
                        <a:gd name="T18" fmla="*/ 52 w 114"/>
                        <a:gd name="T19" fmla="*/ 643 h 728"/>
                        <a:gd name="T20" fmla="*/ 114 w 114"/>
                        <a:gd name="T21" fmla="*/ 724 h 728"/>
                        <a:gd name="T22" fmla="*/ 90 w 114"/>
                        <a:gd name="T23" fmla="*/ 621 h 728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14"/>
                        <a:gd name="T37" fmla="*/ 0 h 728"/>
                        <a:gd name="T38" fmla="*/ 114 w 114"/>
                        <a:gd name="T39" fmla="*/ 728 h 728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14" h="728">
                          <a:moveTo>
                            <a:pt x="90" y="621"/>
                          </a:moveTo>
                          <a:cubicBezTo>
                            <a:pt x="86" y="592"/>
                            <a:pt x="86" y="572"/>
                            <a:pt x="84" y="540"/>
                          </a:cubicBezTo>
                          <a:cubicBezTo>
                            <a:pt x="82" y="508"/>
                            <a:pt x="78" y="467"/>
                            <a:pt x="78" y="426"/>
                          </a:cubicBezTo>
                          <a:cubicBezTo>
                            <a:pt x="78" y="385"/>
                            <a:pt x="80" y="339"/>
                            <a:pt x="81" y="291"/>
                          </a:cubicBezTo>
                          <a:cubicBezTo>
                            <a:pt x="82" y="243"/>
                            <a:pt x="83" y="185"/>
                            <a:pt x="84" y="138"/>
                          </a:cubicBezTo>
                          <a:cubicBezTo>
                            <a:pt x="85" y="91"/>
                            <a:pt x="95" y="0"/>
                            <a:pt x="86" y="6"/>
                          </a:cubicBezTo>
                          <a:cubicBezTo>
                            <a:pt x="54" y="59"/>
                            <a:pt x="40" y="122"/>
                            <a:pt x="27" y="173"/>
                          </a:cubicBezTo>
                          <a:cubicBezTo>
                            <a:pt x="13" y="228"/>
                            <a:pt x="6" y="282"/>
                            <a:pt x="3" y="339"/>
                          </a:cubicBezTo>
                          <a:cubicBezTo>
                            <a:pt x="0" y="396"/>
                            <a:pt x="3" y="465"/>
                            <a:pt x="11" y="516"/>
                          </a:cubicBezTo>
                          <a:cubicBezTo>
                            <a:pt x="19" y="567"/>
                            <a:pt x="35" y="608"/>
                            <a:pt x="52" y="643"/>
                          </a:cubicBezTo>
                          <a:cubicBezTo>
                            <a:pt x="69" y="678"/>
                            <a:pt x="108" y="728"/>
                            <a:pt x="114" y="724"/>
                          </a:cubicBezTo>
                          <a:cubicBezTo>
                            <a:pt x="114" y="723"/>
                            <a:pt x="95" y="642"/>
                            <a:pt x="90" y="621"/>
                          </a:cubicBezTo>
                          <a:close/>
                        </a:path>
                      </a:pathLst>
                    </a:custGeom>
                    <a:solidFill>
                      <a:srgbClr val="FC0128"/>
                    </a:solidFill>
                    <a:ln w="381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4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3340" y="2087"/>
                      <a:ext cx="603" cy="136"/>
                    </a:xfrm>
                    <a:custGeom>
                      <a:avLst/>
                      <a:gdLst>
                        <a:gd name="T0" fmla="*/ 0 w 790"/>
                        <a:gd name="T1" fmla="*/ 0 h 179"/>
                        <a:gd name="T2" fmla="*/ 101 w 790"/>
                        <a:gd name="T3" fmla="*/ 82 h 179"/>
                        <a:gd name="T4" fmla="*/ 263 w 790"/>
                        <a:gd name="T5" fmla="*/ 154 h 179"/>
                        <a:gd name="T6" fmla="*/ 404 w 790"/>
                        <a:gd name="T7" fmla="*/ 178 h 179"/>
                        <a:gd name="T8" fmla="*/ 608 w 790"/>
                        <a:gd name="T9" fmla="*/ 160 h 179"/>
                        <a:gd name="T10" fmla="*/ 714 w 790"/>
                        <a:gd name="T11" fmla="*/ 123 h 179"/>
                        <a:gd name="T12" fmla="*/ 768 w 790"/>
                        <a:gd name="T13" fmla="*/ 60 h 179"/>
                        <a:gd name="T14" fmla="*/ 790 w 790"/>
                        <a:gd name="T15" fmla="*/ 42 h 179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790"/>
                        <a:gd name="T25" fmla="*/ 0 h 179"/>
                        <a:gd name="T26" fmla="*/ 790 w 790"/>
                        <a:gd name="T27" fmla="*/ 179 h 179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790" h="179">
                          <a:moveTo>
                            <a:pt x="0" y="0"/>
                          </a:moveTo>
                          <a:cubicBezTo>
                            <a:pt x="17" y="14"/>
                            <a:pt x="57" y="56"/>
                            <a:pt x="101" y="82"/>
                          </a:cubicBezTo>
                          <a:cubicBezTo>
                            <a:pt x="145" y="108"/>
                            <a:pt x="213" y="138"/>
                            <a:pt x="263" y="154"/>
                          </a:cubicBezTo>
                          <a:cubicBezTo>
                            <a:pt x="313" y="170"/>
                            <a:pt x="347" y="177"/>
                            <a:pt x="404" y="178"/>
                          </a:cubicBezTo>
                          <a:cubicBezTo>
                            <a:pt x="461" y="179"/>
                            <a:pt x="556" y="169"/>
                            <a:pt x="608" y="160"/>
                          </a:cubicBezTo>
                          <a:cubicBezTo>
                            <a:pt x="660" y="151"/>
                            <a:pt x="687" y="140"/>
                            <a:pt x="714" y="123"/>
                          </a:cubicBezTo>
                          <a:cubicBezTo>
                            <a:pt x="741" y="106"/>
                            <a:pt x="755" y="73"/>
                            <a:pt x="768" y="60"/>
                          </a:cubicBezTo>
                          <a:cubicBezTo>
                            <a:pt x="781" y="47"/>
                            <a:pt x="785" y="46"/>
                            <a:pt x="790" y="4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29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14" y="1757"/>
                    <a:ext cx="159" cy="237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0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07" y="2028"/>
                    <a:ext cx="89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1" name="Freeform 62"/>
                  <p:cNvSpPr>
                    <a:spLocks/>
                  </p:cNvSpPr>
                  <p:nvPr/>
                </p:nvSpPr>
                <p:spPr bwMode="auto">
                  <a:xfrm>
                    <a:off x="842" y="2297"/>
                    <a:ext cx="896" cy="2"/>
                  </a:xfrm>
                  <a:custGeom>
                    <a:avLst/>
                    <a:gdLst>
                      <a:gd name="T0" fmla="*/ 0 w 1266"/>
                      <a:gd name="T1" fmla="*/ 3 h 3"/>
                      <a:gd name="T2" fmla="*/ 1266 w 1266"/>
                      <a:gd name="T3" fmla="*/ 0 h 3"/>
                      <a:gd name="T4" fmla="*/ 0 60000 65536"/>
                      <a:gd name="T5" fmla="*/ 0 60000 65536"/>
                      <a:gd name="T6" fmla="*/ 0 w 1266"/>
                      <a:gd name="T7" fmla="*/ 0 h 3"/>
                      <a:gd name="T8" fmla="*/ 1266 w 1266"/>
                      <a:gd name="T9" fmla="*/ 3 h 3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266" h="3">
                        <a:moveTo>
                          <a:pt x="0" y="3"/>
                        </a:moveTo>
                        <a:lnTo>
                          <a:pt x="1266" y="0"/>
                        </a:lnTo>
                      </a:path>
                    </a:pathLst>
                  </a:cu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2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896" y="2163"/>
                    <a:ext cx="94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3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91" y="2020"/>
                    <a:ext cx="301" cy="449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4" name="Line 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95" y="2322"/>
                    <a:ext cx="99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5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4" y="2289"/>
                    <a:ext cx="117" cy="177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6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13" y="2469"/>
                    <a:ext cx="141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7" name="Freeform 68"/>
                  <p:cNvSpPr>
                    <a:spLocks/>
                  </p:cNvSpPr>
                  <p:nvPr/>
                </p:nvSpPr>
                <p:spPr bwMode="auto">
                  <a:xfrm>
                    <a:off x="423" y="2326"/>
                    <a:ext cx="253" cy="218"/>
                  </a:xfrm>
                  <a:custGeom>
                    <a:avLst/>
                    <a:gdLst>
                      <a:gd name="T0" fmla="*/ 430 w 720"/>
                      <a:gd name="T1" fmla="*/ 0 h 622"/>
                      <a:gd name="T2" fmla="*/ 177 w 720"/>
                      <a:gd name="T3" fmla="*/ 379 h 622"/>
                      <a:gd name="T4" fmla="*/ 0 w 720"/>
                      <a:gd name="T5" fmla="*/ 379 h 622"/>
                      <a:gd name="T6" fmla="*/ 168 w 720"/>
                      <a:gd name="T7" fmla="*/ 622 h 622"/>
                      <a:gd name="T8" fmla="*/ 631 w 720"/>
                      <a:gd name="T9" fmla="*/ 379 h 622"/>
                      <a:gd name="T10" fmla="*/ 465 w 720"/>
                      <a:gd name="T11" fmla="*/ 382 h 622"/>
                      <a:gd name="T12" fmla="*/ 720 w 720"/>
                      <a:gd name="T13" fmla="*/ 0 h 622"/>
                      <a:gd name="T14" fmla="*/ 430 w 720"/>
                      <a:gd name="T15" fmla="*/ 0 h 6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720"/>
                      <a:gd name="T25" fmla="*/ 0 h 622"/>
                      <a:gd name="T26" fmla="*/ 720 w 720"/>
                      <a:gd name="T27" fmla="*/ 622 h 62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720" h="622">
                        <a:moveTo>
                          <a:pt x="430" y="0"/>
                        </a:moveTo>
                        <a:lnTo>
                          <a:pt x="177" y="379"/>
                        </a:lnTo>
                        <a:lnTo>
                          <a:pt x="0" y="379"/>
                        </a:lnTo>
                        <a:lnTo>
                          <a:pt x="168" y="622"/>
                        </a:lnTo>
                        <a:lnTo>
                          <a:pt x="631" y="379"/>
                        </a:lnTo>
                        <a:lnTo>
                          <a:pt x="465" y="382"/>
                        </a:lnTo>
                        <a:lnTo>
                          <a:pt x="720" y="0"/>
                        </a:lnTo>
                        <a:lnTo>
                          <a:pt x="430" y="0"/>
                        </a:lnTo>
                        <a:close/>
                      </a:path>
                    </a:pathLst>
                  </a:custGeom>
                  <a:solidFill>
                    <a:srgbClr val="618FFD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TopRight">
                      <a:rot lat="20099998" lon="21299997" rev="0"/>
                    </a:camera>
                    <a:lightRig rig="legacyFlat1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18FFD"/>
                    </a:extrusionClr>
                  </a:sp3d>
                </p:spPr>
                <p:txBody>
                  <a:bodyPr wrap="none" anchor="ctr">
                    <a:prstTxWarp prst="textNoShape">
                      <a:avLst/>
                    </a:prstTxWarp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438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875" y="1597"/>
                    <a:ext cx="827" cy="239"/>
                    <a:chOff x="3894" y="1459"/>
                    <a:chExt cx="895" cy="260"/>
                  </a:xfrm>
                </p:grpSpPr>
                <p:sp>
                  <p:nvSpPr>
                    <p:cNvPr id="456" name="Line 7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75" y="1509"/>
                      <a:ext cx="54" cy="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7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73" y="1459"/>
                      <a:ext cx="140" cy="1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8" name="Line 7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35" y="1587"/>
                      <a:ext cx="220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9" name="Line 7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35" y="1679"/>
                      <a:ext cx="254" cy="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0" name="Line 7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982" y="1480"/>
                      <a:ext cx="228" cy="9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1" name="Line 7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911" y="1597"/>
                      <a:ext cx="247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2" name="Line 7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94" y="1715"/>
                      <a:ext cx="220" cy="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3" name="Line 7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096" y="1676"/>
                      <a:ext cx="158" cy="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4" name="Line 7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14" y="1580"/>
                      <a:ext cx="140" cy="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5" name="Line 7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254" y="1527"/>
                      <a:ext cx="52" cy="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6" name="Line 8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9" y="1574"/>
                      <a:ext cx="96" cy="3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7" name="Line 8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1" y="1655"/>
                      <a:ext cx="158" cy="1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68" name="Line 8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229" y="1638"/>
                      <a:ext cx="88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439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916" y="1918"/>
                    <a:ext cx="801" cy="242"/>
                    <a:chOff x="3909" y="1793"/>
                    <a:chExt cx="860" cy="261"/>
                  </a:xfrm>
                </p:grpSpPr>
                <p:sp>
                  <p:nvSpPr>
                    <p:cNvPr id="443" name="Line 84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227" y="1896"/>
                      <a:ext cx="58" cy="1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44" name="Line 85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050" y="1935"/>
                      <a:ext cx="140" cy="11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45" name="Line 86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3909" y="1868"/>
                      <a:ext cx="219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46" name="Line 87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3962" y="1817"/>
                      <a:ext cx="167" cy="1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47" name="Line 88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454" y="1939"/>
                      <a:ext cx="228" cy="9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48" name="Line 89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505" y="1858"/>
                      <a:ext cx="247" cy="5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49" name="Line 90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550" y="1793"/>
                      <a:ext cx="219" cy="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0" name="Line 91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410" y="1821"/>
                      <a:ext cx="158" cy="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1" name="Line 92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410" y="1892"/>
                      <a:ext cx="140" cy="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2" name="Line 93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358" y="1925"/>
                      <a:ext cx="52" cy="6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3" name="Line 94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138" y="1906"/>
                      <a:ext cx="96" cy="3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4" name="Line 95"/>
                    <p:cNvSpPr>
                      <a:spLocks noChangeShapeType="1"/>
                    </p:cNvSpPr>
                    <p:nvPr/>
                  </p:nvSpPr>
                  <p:spPr bwMode="auto">
                    <a:xfrm rot="10800000" flipV="1">
                      <a:off x="4086" y="1847"/>
                      <a:ext cx="157" cy="1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55" name="Line 96"/>
                    <p:cNvSpPr>
                      <a:spLocks noChangeShapeType="1"/>
                    </p:cNvSpPr>
                    <p:nvPr/>
                  </p:nvSpPr>
                  <p:spPr bwMode="auto">
                    <a:xfrm rot="10800000" flipH="1" flipV="1">
                      <a:off x="4346" y="1847"/>
                      <a:ext cx="88" cy="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9CC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sp>
                <p:nvSpPr>
                  <p:cNvPr id="440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301" y="2299"/>
                    <a:ext cx="23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1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111" y="1482"/>
                    <a:ext cx="17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2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86" y="1207"/>
                    <a:ext cx="72" cy="109"/>
                  </a:xfrm>
                  <a:prstGeom prst="line">
                    <a:avLst/>
                  </a:prstGeom>
                  <a:noFill/>
                  <a:ln w="9525">
                    <a:solidFill>
                      <a:srgbClr val="CECECE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396" name="Text Box 100"/>
                <p:cNvSpPr txBox="1">
                  <a:spLocks noChangeArrowheads="1"/>
                </p:cNvSpPr>
                <p:nvPr/>
              </p:nvSpPr>
              <p:spPr bwMode="auto">
                <a:xfrm rot="-2960607">
                  <a:off x="1760" y="1059"/>
                  <a:ext cx="1475" cy="2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sng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ＭＳ Ｐゴシック" charset="-128"/>
                      <a:cs typeface="ＭＳ Ｐゴシック" charset="-128"/>
                    </a:rPr>
                    <a:t>Reaction plane</a:t>
                  </a:r>
                </a:p>
              </p:txBody>
            </p:sp>
            <p:sp>
              <p:nvSpPr>
                <p:cNvPr id="397" name="Line 101"/>
                <p:cNvSpPr>
                  <a:spLocks noChangeShapeType="1"/>
                </p:cNvSpPr>
                <p:nvPr/>
              </p:nvSpPr>
              <p:spPr bwMode="auto">
                <a:xfrm rot="-8220000">
                  <a:off x="1773" y="433"/>
                  <a:ext cx="0" cy="45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" name="Line 102"/>
                <p:cNvSpPr>
                  <a:spLocks noChangeShapeType="1"/>
                </p:cNvSpPr>
                <p:nvPr/>
              </p:nvSpPr>
              <p:spPr bwMode="auto">
                <a:xfrm rot="-4922225">
                  <a:off x="1876" y="1734"/>
                  <a:ext cx="0" cy="40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1806" y="1931"/>
                  <a:ext cx="257" cy="3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ＭＳ Ｐゴシック" charset="-128"/>
                      <a:cs typeface="ＭＳ Ｐゴシック" charset="-128"/>
                    </a:rPr>
                    <a:t>X</a:t>
                  </a:r>
                </a:p>
              </p:txBody>
            </p:sp>
            <p:sp>
              <p:nvSpPr>
                <p:cNvPr id="40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1633" y="432"/>
                  <a:ext cx="247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ＭＳ Ｐゴシック" charset="-128"/>
                      <a:cs typeface="ＭＳ Ｐゴシック" charset="-128"/>
                    </a:rPr>
                    <a:t>Z</a:t>
                  </a:r>
                </a:p>
              </p:txBody>
            </p:sp>
            <p:sp>
              <p:nvSpPr>
                <p:cNvPr id="401" name="Line 105"/>
                <p:cNvSpPr>
                  <a:spLocks noChangeShapeType="1"/>
                </p:cNvSpPr>
                <p:nvPr/>
              </p:nvSpPr>
              <p:spPr bwMode="auto">
                <a:xfrm rot="4922225" flipH="1" flipV="1">
                  <a:off x="1527" y="1724"/>
                  <a:ext cx="318" cy="4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triangle" w="lg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1701" y="1571"/>
                  <a:ext cx="257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ea typeface="ＭＳ Ｐゴシック" charset="-128"/>
                      <a:cs typeface="ＭＳ Ｐゴシック" charset="-128"/>
                    </a:rPr>
                    <a:t>Y</a:t>
                  </a:r>
                </a:p>
              </p:txBody>
            </p:sp>
          </p:grpSp>
          <p:grpSp>
            <p:nvGrpSpPr>
              <p:cNvPr id="390" name="Group 206"/>
              <p:cNvGrpSpPr>
                <a:grpSpLocks/>
              </p:cNvGrpSpPr>
              <p:nvPr/>
            </p:nvGrpSpPr>
            <p:grpSpPr bwMode="auto">
              <a:xfrm>
                <a:off x="902" y="1679"/>
                <a:ext cx="420" cy="557"/>
                <a:chOff x="902" y="1679"/>
                <a:chExt cx="420" cy="557"/>
              </a:xfrm>
            </p:grpSpPr>
            <p:sp>
              <p:nvSpPr>
                <p:cNvPr id="391" name="Line 201"/>
                <p:cNvSpPr>
                  <a:spLocks noChangeShapeType="1"/>
                </p:cNvSpPr>
                <p:nvPr/>
              </p:nvSpPr>
              <p:spPr bwMode="auto">
                <a:xfrm flipV="1">
                  <a:off x="902" y="1679"/>
                  <a:ext cx="420" cy="45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" name="Arc 204"/>
                <p:cNvSpPr>
                  <a:spLocks/>
                </p:cNvSpPr>
                <p:nvPr/>
              </p:nvSpPr>
              <p:spPr bwMode="auto">
                <a:xfrm rot="18142124" flipV="1">
                  <a:off x="993" y="1949"/>
                  <a:ext cx="327" cy="248"/>
                </a:xfrm>
                <a:custGeom>
                  <a:avLst/>
                  <a:gdLst>
                    <a:gd name="T0" fmla="*/ 81 w 21600"/>
                    <a:gd name="T1" fmla="*/ 0 h 20921"/>
                    <a:gd name="T2" fmla="*/ 327 w 21600"/>
                    <a:gd name="T3" fmla="*/ 248 h 20921"/>
                    <a:gd name="T4" fmla="*/ 0 w 21600"/>
                    <a:gd name="T5" fmla="*/ 248 h 2092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0921"/>
                    <a:gd name="T11" fmla="*/ 21600 w 21600"/>
                    <a:gd name="T12" fmla="*/ 20921 h 20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0921" fill="none" extrusionOk="0">
                      <a:moveTo>
                        <a:pt x="5373" y="0"/>
                      </a:moveTo>
                      <a:cubicBezTo>
                        <a:pt x="14923" y="2453"/>
                        <a:pt x="21600" y="11061"/>
                        <a:pt x="21600" y="20921"/>
                      </a:cubicBezTo>
                    </a:path>
                    <a:path w="21600" h="20921" stroke="0" extrusionOk="0">
                      <a:moveTo>
                        <a:pt x="5373" y="0"/>
                      </a:moveTo>
                      <a:cubicBezTo>
                        <a:pt x="14923" y="2453"/>
                        <a:pt x="21600" y="11061"/>
                        <a:pt x="21600" y="20921"/>
                      </a:cubicBezTo>
                      <a:lnTo>
                        <a:pt x="0" y="2092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 wrap="none" lIns="92075" tIns="46038" rIns="92075" bIns="46038" anchor="ctr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" name="Text Box 205"/>
                <p:cNvSpPr txBox="1">
                  <a:spLocks noChangeArrowheads="1"/>
                </p:cNvSpPr>
                <p:nvPr/>
              </p:nvSpPr>
              <p:spPr bwMode="auto">
                <a:xfrm>
                  <a:off x="987" y="1969"/>
                  <a:ext cx="183" cy="1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2"/>
                    </a:rPr>
                    <a:t>f</a:t>
                  </a:r>
                </a:p>
              </p:txBody>
            </p:sp>
          </p:grpSp>
        </p:grpSp>
        <p:grpSp>
          <p:nvGrpSpPr>
            <p:cNvPr id="386" name="Group 209"/>
            <p:cNvGrpSpPr>
              <a:grpSpLocks/>
            </p:cNvGrpSpPr>
            <p:nvPr/>
          </p:nvGrpSpPr>
          <p:grpSpPr bwMode="auto">
            <a:xfrm>
              <a:off x="3855" y="1993"/>
              <a:ext cx="1905" cy="1743"/>
              <a:chOff x="3855" y="2577"/>
              <a:chExt cx="1905" cy="1743"/>
            </a:xfrm>
          </p:grpSpPr>
          <p:pic>
            <p:nvPicPr>
              <p:cNvPr id="387" name="Picture 200"/>
              <p:cNvPicPr>
                <a:picLocks noChangeAspect="1" noChangeArrowheads="1"/>
              </p:cNvPicPr>
              <p:nvPr/>
            </p:nvPicPr>
            <p:blipFill>
              <a:blip r:embed="rId2"/>
              <a:srcRect l="3012" t="3862"/>
              <a:stretch>
                <a:fillRect/>
              </a:stretch>
            </p:blipFill>
            <p:spPr bwMode="auto">
              <a:xfrm>
                <a:off x="4087" y="2577"/>
                <a:ext cx="1673" cy="1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8" name="Text Box 208"/>
              <p:cNvSpPr txBox="1">
                <a:spLocks noChangeArrowheads="1"/>
              </p:cNvSpPr>
              <p:nvPr/>
            </p:nvSpPr>
            <p:spPr bwMode="auto">
              <a:xfrm rot="-5400000">
                <a:off x="3654" y="3193"/>
                <a:ext cx="599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N</a:t>
                </a:r>
                <a:r>
                  <a:rPr kumimoji="0" lang="en-US" sz="1800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ch</a:t>
                </a: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yield</a:t>
                </a:r>
              </a:p>
            </p:txBody>
          </p:sp>
        </p:grpSp>
      </p:grpSp>
      <p:sp>
        <p:nvSpPr>
          <p:cNvPr id="571" name="Text Box 194"/>
          <p:cNvSpPr txBox="1">
            <a:spLocks noChangeArrowheads="1"/>
          </p:cNvSpPr>
          <p:nvPr/>
        </p:nvSpPr>
        <p:spPr bwMode="auto">
          <a:xfrm>
            <a:off x="411999" y="5175250"/>
            <a:ext cx="5171989" cy="1385637"/>
          </a:xfrm>
          <a:prstGeom prst="rect">
            <a:avLst/>
          </a:prstGeom>
          <a:solidFill>
            <a:srgbClr val="FFFF99"/>
          </a:solidFill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dirty="0">
                <a:solidFill>
                  <a:schemeClr val="hlink"/>
                </a:solidFill>
              </a:rPr>
              <a:t>Elliptic Flow v</a:t>
            </a:r>
            <a:r>
              <a:rPr lang="en-US" sz="1800" baseline="-25000" dirty="0">
                <a:solidFill>
                  <a:schemeClr val="hlink"/>
                </a:solidFill>
              </a:rPr>
              <a:t>2</a:t>
            </a:r>
            <a:r>
              <a:rPr lang="en-US" sz="1800" dirty="0" smtClean="0">
                <a:solidFill>
                  <a:schemeClr val="hlink"/>
                </a:solidFill>
              </a:rPr>
              <a:t> </a:t>
            </a:r>
            <a:r>
              <a:rPr lang="en-US" sz="1800" dirty="0"/>
              <a:t>i</a:t>
            </a:r>
            <a:r>
              <a:rPr lang="en-US" sz="1800" dirty="0" smtClean="0">
                <a:solidFill>
                  <a:schemeClr val="tx1"/>
                </a:solidFill>
              </a:rPr>
              <a:t>s</a:t>
            </a:r>
            <a:r>
              <a:rPr lang="en-US" sz="1800" dirty="0" smtClean="0">
                <a:solidFill>
                  <a:schemeClr val="hlink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interpreted by </a:t>
            </a:r>
            <a:r>
              <a:rPr lang="en-US" sz="1800" b="1" dirty="0">
                <a:solidFill>
                  <a:schemeClr val="hlink"/>
                </a:solidFill>
              </a:rPr>
              <a:t>Hydrodynamics</a:t>
            </a:r>
          </a:p>
          <a:p>
            <a:pPr algn="ctr">
              <a:buClrTx/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Pressure gradient converts</a:t>
            </a:r>
          </a:p>
          <a:p>
            <a:pPr algn="ctr">
              <a:buClrTx/>
              <a:buFontTx/>
              <a:buNone/>
            </a:pPr>
            <a:r>
              <a:rPr lang="en-US" sz="1800" dirty="0">
                <a:solidFill>
                  <a:srgbClr val="000000"/>
                </a:solidFill>
              </a:rPr>
              <a:t>spatial anisotropy </a:t>
            </a:r>
            <a:r>
              <a:rPr lang="en-US" b="1" dirty="0">
                <a:solidFill>
                  <a:schemeClr val="tx1"/>
                </a:solidFill>
              </a:rPr>
              <a:t>→</a:t>
            </a:r>
            <a:r>
              <a:rPr lang="en-US" sz="1800" dirty="0">
                <a:solidFill>
                  <a:srgbClr val="000000"/>
                </a:solidFill>
              </a:rPr>
              <a:t> momentum anisotropy </a:t>
            </a:r>
          </a:p>
          <a:p>
            <a:pPr algn="ctr">
              <a:buClrTx/>
              <a:buFontTx/>
              <a:buNone/>
            </a:pPr>
            <a:r>
              <a:rPr lang="en-US" b="1" dirty="0">
                <a:solidFill>
                  <a:schemeClr val="tx1"/>
                </a:solidFill>
              </a:rPr>
              <a:t>→</a:t>
            </a:r>
            <a:r>
              <a:rPr lang="en-US" sz="1800" dirty="0">
                <a:solidFill>
                  <a:srgbClr val="000000"/>
                </a:solidFill>
              </a:rPr>
              <a:t> particle yield anisotropy</a:t>
            </a:r>
            <a:r>
              <a:rPr lang="en-US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 measurement of v2 by ALICE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13" y="990600"/>
            <a:ext cx="7773987" cy="609600"/>
          </a:xfrm>
        </p:spPr>
        <p:txBody>
          <a:bodyPr/>
          <a:lstStyle/>
          <a:p>
            <a:r>
              <a:rPr lang="en-US" dirty="0" smtClean="0"/>
              <a:t>Experimental trend predicts a large 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133600"/>
            <a:ext cx="5472112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1797050" y="979390"/>
            <a:ext cx="7148513" cy="3821210"/>
            <a:chOff x="1797050" y="979390"/>
            <a:chExt cx="7148513" cy="3821210"/>
          </a:xfrm>
        </p:grpSpPr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V="1">
              <a:off x="1797050" y="979390"/>
              <a:ext cx="7023100" cy="38212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8101013" y="1692913"/>
              <a:ext cx="844550" cy="376451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LHC ?</a:t>
              </a:r>
            </a:p>
          </p:txBody>
        </p:sp>
      </p:grpSp>
      <p:sp>
        <p:nvSpPr>
          <p:cNvPr id="19" name="AutoShape 12"/>
          <p:cNvSpPr>
            <a:spLocks noChangeArrowheads="1"/>
          </p:cNvSpPr>
          <p:nvPr/>
        </p:nvSpPr>
        <p:spPr bwMode="auto">
          <a:xfrm rot="15712292">
            <a:off x="6487319" y="1019969"/>
            <a:ext cx="635000" cy="4176712"/>
          </a:xfrm>
          <a:prstGeom prst="triangle">
            <a:avLst>
              <a:gd name="adj" fmla="val 50000"/>
            </a:avLst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vert="eaVert" lIns="92075" tIns="46038" rIns="92075" bIns="46038" anchor="ctr">
            <a:prstTxWarp prst="textNoShape">
              <a:avLst/>
            </a:prstTxWarp>
            <a:spAutoFit/>
          </a:bodyPr>
          <a:lstStyle/>
          <a:p>
            <a:pPr algn="ctr"/>
            <a:endParaRPr lang="en-GB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6200" y="1447800"/>
            <a:ext cx="77739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Theory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predicts a small increase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7486650" y="2514600"/>
            <a:ext cx="420688" cy="403225"/>
          </a:xfrm>
          <a:prstGeom prst="plus">
            <a:avLst>
              <a:gd name="adj" fmla="val 25000"/>
            </a:avLst>
          </a:prstGeom>
          <a:solidFill>
            <a:srgbClr val="FC0128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4267199"/>
            <a:ext cx="687388" cy="7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run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7773987" cy="4800600"/>
          </a:xfrm>
        </p:spPr>
        <p:txBody>
          <a:bodyPr/>
          <a:lstStyle/>
          <a:p>
            <a:r>
              <a:rPr lang="en-GB" dirty="0" smtClean="0"/>
              <a:t>First Z ever seen in Heavy Ions collisions!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>
                <a:alphaModFix amt="91000"/>
              </a:blip>
              <a:stretch>
                <a:fillRect/>
              </a:stretch>
            </p:blipFill>
          </mc:Choice>
          <mc:Fallback>
            <p:blipFill>
              <a:blip r:embed="rId3">
                <a:alphaModFix amt="91000"/>
              </a:blip>
              <a:stretch>
                <a:fillRect/>
              </a:stretch>
            </p:blipFill>
          </mc:Fallback>
        </mc:AlternateContent>
        <p:spPr>
          <a:xfrm>
            <a:off x="685800" y="1600200"/>
            <a:ext cx="7467600" cy="4655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004" y="1"/>
            <a:ext cx="4101996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quenching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 descr="Unbalance-150590-3365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819400"/>
            <a:ext cx="42370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 l="35939" t="5220" r="27843" b="485"/>
          <a:stretch>
            <a:fillRect/>
          </a:stretch>
        </p:blipFill>
        <p:spPr bwMode="auto">
          <a:xfrm>
            <a:off x="5181600" y="3505200"/>
            <a:ext cx="3560763" cy="335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62800" y="3505200"/>
            <a:ext cx="91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ATLAS</a:t>
            </a:r>
          </a:p>
        </p:txBody>
      </p:sp>
      <p:pic>
        <p:nvPicPr>
          <p:cNvPr id="9" name="Picture 16" descr="Snapshot 2010-12-08 17-47-01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0"/>
            <a:ext cx="2743200" cy="342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57200" y="1143000"/>
            <a:ext cx="510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……. </a:t>
            </a:r>
            <a:r>
              <a:rPr lang="en-US" dirty="0" smtClean="0">
                <a:solidFill>
                  <a:srgbClr val="000000"/>
                </a:solidFill>
              </a:rPr>
              <a:t>in-medium modification of final state QCD </a:t>
            </a:r>
            <a:r>
              <a:rPr lang="en-US" dirty="0" err="1" smtClean="0">
                <a:solidFill>
                  <a:srgbClr val="000000"/>
                </a:solidFill>
              </a:rPr>
              <a:t>parton</a:t>
            </a:r>
            <a:r>
              <a:rPr lang="en-US" dirty="0" smtClean="0">
                <a:solidFill>
                  <a:srgbClr val="000000"/>
                </a:solidFill>
              </a:rPr>
              <a:t> showers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Heavy Ion run:</a:t>
            </a:r>
            <a:r>
              <a:rPr lang="en-GB" dirty="0" smtClean="0"/>
              <a:t> Centrality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8"/>
            <a:ext cx="762000" cy="762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52400" y="838200"/>
            <a:ext cx="8775700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30200" marR="0" lvl="1" indent="-1762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 Rounded MT Bold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Rounded MT Bold" charset="0"/>
              </a:rPr>
              <a:t>Characterize centrality by percentiles of total cross-section using forward calorimeter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ucida Grande" charset="0"/>
                <a:cs typeface="Lucida Grande" charset="0"/>
                <a:sym typeface="Arial Rounded MT Bold" charset="0"/>
              </a:rPr>
              <a:t> (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ucida Grande" charset="0"/>
                <a:cs typeface="Lucida Grande" charset="0"/>
                <a:sym typeface="Arial Rounded MT Bold" charset="0"/>
              </a:rPr>
              <a:t>FCal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ucida Grande" charset="0"/>
                <a:cs typeface="Lucida Grande" charset="0"/>
                <a:sym typeface="Arial Rounded MT Bold" charset="0"/>
              </a:rPr>
              <a:t>) ΣE</a:t>
            </a:r>
            <a:r>
              <a:rPr kumimoji="0" lang="en-US" sz="2600" b="0" i="0" u="none" strike="noStrike" kern="0" cap="none" spc="0" normalizeH="0" baseline="-6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Rounded MT Bold" charset="0"/>
              </a:rPr>
              <a:t>T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Rounded MT Bold" charset="0"/>
              </a:rPr>
              <a:t> </a:t>
            </a:r>
          </a:p>
          <a:p>
            <a:pPr marL="1065213" marR="0" lvl="3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 typeface="Symbol" charset="2"/>
              <a:buChar char="⇒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ucida Grande" charset="0"/>
                <a:cs typeface="Lucida Grande" charset="0"/>
                <a:sym typeface="Arial Rounded MT Bold" charset="0"/>
              </a:rPr>
              <a:t>(3.2 &lt; |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ucida Grande" charset="0"/>
                <a:cs typeface="Lucida Grande" charset="0"/>
                <a:sym typeface="Arial Rounded MT Bold" charset="0"/>
              </a:rPr>
              <a:t>η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Lucida Grande" charset="0"/>
                <a:cs typeface="Lucida Grande" charset="0"/>
                <a:sym typeface="Arial Rounded MT Bold" charset="0"/>
              </a:rPr>
              <a:t>| &lt; 4.9)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Arial Rounded MT Bold" charset="0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800100" y="4800600"/>
            <a:ext cx="2171700" cy="2171700"/>
            <a:chOff x="0" y="0"/>
            <a:chExt cx="1368" cy="1368"/>
          </a:xfrm>
        </p:grpSpPr>
        <p:sp>
          <p:nvSpPr>
            <p:cNvPr id="10" name="Oval 6"/>
            <p:cNvSpPr>
              <a:spLocks/>
            </p:cNvSpPr>
            <p:nvPr/>
          </p:nvSpPr>
          <p:spPr bwMode="auto">
            <a:xfrm>
              <a:off x="0" y="0"/>
              <a:ext cx="1368" cy="136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7"/>
            <p:cNvSpPr>
              <a:spLocks/>
            </p:cNvSpPr>
            <p:nvPr/>
          </p:nvSpPr>
          <p:spPr bwMode="auto">
            <a:xfrm>
              <a:off x="115" y="115"/>
              <a:ext cx="1130" cy="113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8"/>
            <p:cNvSpPr>
              <a:spLocks/>
            </p:cNvSpPr>
            <p:nvPr/>
          </p:nvSpPr>
          <p:spPr bwMode="auto">
            <a:xfrm>
              <a:off x="224" y="224"/>
              <a:ext cx="919" cy="919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9"/>
            <p:cNvSpPr>
              <a:spLocks/>
            </p:cNvSpPr>
            <p:nvPr/>
          </p:nvSpPr>
          <p:spPr bwMode="auto">
            <a:xfrm>
              <a:off x="321" y="321"/>
              <a:ext cx="725" cy="725"/>
            </a:xfrm>
            <a:prstGeom prst="ellipse">
              <a:avLst/>
            </a:prstGeom>
            <a:solidFill>
              <a:srgbClr val="FF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0"/>
            <p:cNvSpPr>
              <a:spLocks/>
            </p:cNvSpPr>
            <p:nvPr/>
          </p:nvSpPr>
          <p:spPr bwMode="auto">
            <a:xfrm>
              <a:off x="423" y="423"/>
              <a:ext cx="514" cy="514"/>
            </a:xfrm>
            <a:prstGeom prst="ellipse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1"/>
            <p:cNvSpPr>
              <a:spLocks/>
            </p:cNvSpPr>
            <p:nvPr/>
          </p:nvSpPr>
          <p:spPr bwMode="auto">
            <a:xfrm>
              <a:off x="520" y="520"/>
              <a:ext cx="327" cy="327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595313" y="2324100"/>
            <a:ext cx="1627187" cy="2501900"/>
            <a:chOff x="0" y="0"/>
            <a:chExt cx="1024" cy="1576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rot="10800000">
              <a:off x="109" y="452"/>
              <a:ext cx="365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 type="stealth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0" y="0"/>
              <a:ext cx="1024" cy="1576"/>
              <a:chOff x="0" y="0"/>
              <a:chExt cx="1024" cy="1576"/>
            </a:xfrm>
          </p:grpSpPr>
          <p:sp>
            <p:nvSpPr>
              <p:cNvPr id="21" name="Oval 17"/>
              <p:cNvSpPr>
                <a:spLocks/>
              </p:cNvSpPr>
              <p:nvPr/>
            </p:nvSpPr>
            <p:spPr bwMode="auto">
              <a:xfrm>
                <a:off x="0" y="0"/>
                <a:ext cx="54" cy="895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8"/>
              <p:cNvSpPr>
                <a:spLocks/>
              </p:cNvSpPr>
              <p:nvPr/>
            </p:nvSpPr>
            <p:spPr bwMode="auto">
              <a:xfrm>
                <a:off x="969" y="680"/>
                <a:ext cx="55" cy="896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501" y="1127"/>
                <a:ext cx="400" cy="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 type="stealth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flipH="1">
                <a:off x="498" y="497"/>
                <a:ext cx="1" cy="539"/>
              </a:xfrm>
              <a:prstGeom prst="line">
                <a:avLst/>
              </a:prstGeom>
              <a:noFill/>
              <a:ln w="63500">
                <a:solidFill>
                  <a:srgbClr val="00FFFF"/>
                </a:solidFill>
                <a:round/>
                <a:headEnd type="stealth" w="med" len="med"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21"/>
              <p:cNvSpPr>
                <a:spLocks/>
              </p:cNvSpPr>
              <p:nvPr/>
            </p:nvSpPr>
            <p:spPr bwMode="auto">
              <a:xfrm>
                <a:off x="271" y="593"/>
                <a:ext cx="18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>
                <a:prstTxWarp prst="textNoShape">
                  <a:avLst/>
                </a:prstTxWarp>
              </a:bodyPr>
              <a:lstStyle/>
              <a:p>
                <a:pPr marL="39688"/>
                <a:r>
                  <a:rPr lang="en-US">
                    <a:solidFill>
                      <a:srgbClr val="00FFFF"/>
                    </a:solidFill>
                    <a:latin typeface="Arial Rounded MT Bold" charset="0"/>
                    <a:ea typeface="Arial Rounded MT Bold" charset="0"/>
                    <a:cs typeface="Arial Rounded MT Bold" charset="0"/>
                    <a:sym typeface="Arial Rounded MT Bold" charset="0"/>
                  </a:rPr>
                  <a:t>b</a:t>
                </a:r>
              </a:p>
            </p:txBody>
          </p:sp>
        </p:grpSp>
      </p:grp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282282" y="1924844"/>
            <a:ext cx="4094162" cy="570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Line 12"/>
          <p:cNvSpPr>
            <a:spLocks noChangeShapeType="1"/>
          </p:cNvSpPr>
          <p:nvPr/>
        </p:nvSpPr>
        <p:spPr bwMode="auto">
          <a:xfrm flipH="1">
            <a:off x="1992313" y="5334000"/>
            <a:ext cx="6084887" cy="6143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2603500" y="3581400"/>
            <a:ext cx="1839913" cy="152876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stealth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1814593"/>
            <a:ext cx="1257300" cy="8524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600200"/>
            <a:ext cx="920750" cy="107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imbalance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 descr="Unbalance-150590-33654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600200"/>
            <a:ext cx="42370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444613" y="1676400"/>
          <a:ext cx="2403987" cy="1035050"/>
        </p:xfrm>
        <a:graphic>
          <a:graphicData uri="http://schemas.openxmlformats.org/presentationml/2006/ole">
            <p:oleObj spid="_x0000_s158722" name="Equation" r:id="rId4" imgW="9144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762000"/>
          </a:xfrm>
        </p:spPr>
        <p:txBody>
          <a:bodyPr/>
          <a:lstStyle/>
          <a:p>
            <a:r>
              <a:rPr lang="en-US" dirty="0" smtClean="0"/>
              <a:t>Asymmetry as function of centrality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3500" y="4978400"/>
            <a:ext cx="8763000" cy="233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132080" bIns="50800" numCol="1" anchor="t" anchorCtr="0" compatLnSpc="1">
            <a:prstTxWarp prst="textNoShape">
              <a:avLst/>
            </a:prstTxWarp>
          </a:bodyPr>
          <a:lstStyle/>
          <a:p>
            <a:pPr marL="330200" marR="0" lvl="1" indent="-17621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 Rounded MT Bold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/>
                <a:ea typeface="ヒラギノ角ゴ ProN W6"/>
                <a:cs typeface="ヒラギノ角ゴ ProN W6"/>
                <a:sym typeface="Arial Rounded MT Bold" charset="0"/>
              </a:rPr>
              <a:t>For more central collisions, see:</a:t>
            </a:r>
          </a:p>
          <a:p>
            <a:pPr marL="665163" marR="0" lvl="2" indent="-2206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 Rounded MT Bold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/>
                <a:ea typeface="ヒラギノ角ゴ ProN W6"/>
                <a:cs typeface="ヒラギノ角ゴ ProN W6"/>
                <a:sym typeface="Arial Rounded MT Bold" charset="0"/>
              </a:rPr>
              <a:t>Reduced fraction of jets with small asymmetry</a:t>
            </a:r>
          </a:p>
          <a:p>
            <a:pPr marL="665163" marR="0" lvl="2" indent="-220663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 Rounded MT Bold" charset="0"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/>
                <a:ea typeface="ヒラギノ角ゴ ProN W6"/>
                <a:cs typeface="ヒラギノ角ゴ ProN W6"/>
                <a:sym typeface="Arial Rounded MT Bold" charset="0"/>
              </a:rPr>
              <a:t>Increased fraction of jets with large asymmetry</a:t>
            </a:r>
          </a:p>
          <a:p>
            <a:pPr marL="1065213" marR="0" lvl="3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 typeface="Symbol" charset="2"/>
              <a:buChar char="⇒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/>
                <a:ea typeface="Lucida Grande" charset="0"/>
                <a:cs typeface="Lucida Grande" charset="0"/>
                <a:sym typeface="Arial Rounded MT Bold" charset="0"/>
              </a:rPr>
              <a:t>For all centralities,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Rounded MT Bold"/>
                <a:ea typeface="Lucida Grande" charset="0"/>
                <a:cs typeface="Lucida Grande" charset="0"/>
                <a:sym typeface="Arial Rounded MT Bold" charset="0"/>
              </a:rPr>
              <a:t>Δφ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/>
                <a:ea typeface="Lucida Grande" charset="0"/>
                <a:cs typeface="Lucida Grande" charset="0"/>
                <a:sym typeface="Arial Rounded MT Bold" charset="0"/>
              </a:rPr>
              <a:t> strongly peaked at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Rounded MT Bold"/>
                <a:ea typeface="Lucida Grande" charset="0"/>
                <a:cs typeface="Lucida Grande" charset="0"/>
                <a:sym typeface="Arial Rounded MT Bold" charset="0"/>
              </a:rPr>
              <a:t>π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Rounded MT Bold"/>
              <a:ea typeface="ヒラギノ角ゴ ProN W6"/>
              <a:cs typeface="ヒラギノ角ゴ ProN W6"/>
              <a:sym typeface="Arial Rounded MT Bold" charset="0"/>
            </a:endParaRPr>
          </a:p>
          <a:p>
            <a:pPr marL="1065213" marR="0" lvl="3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 typeface="Symbol" charset="2"/>
              <a:buChar char="⇒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/>
                <a:ea typeface="ヒラギノ角ゴ ProN W6"/>
                <a:cs typeface="ヒラギノ角ゴ ProN W6"/>
                <a:sym typeface="Arial Rounded MT Bold" charset="0"/>
              </a:rPr>
              <a:t>Possible small broadening in central collisions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/>
              <a:ea typeface="ヒラギノ角ゴ ProN W6"/>
              <a:cs typeface="ヒラギノ角ゴ ProN W6"/>
              <a:sym typeface="Arial Rounded MT Bold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452688" y="-1563688"/>
            <a:ext cx="4191000" cy="8766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100" dirty="0" smtClean="0"/>
              <a:t>Integrated Luminosity since 30 March 2010</a:t>
            </a:r>
          </a:p>
        </p:txBody>
      </p:sp>
      <p:sp>
        <p:nvSpPr>
          <p:cNvPr id="368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3BA3CB0-4047-D045-A4F5-1D39DF5BA67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914400" y="5181600"/>
            <a:ext cx="739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solidFill>
                  <a:srgbClr val="2E639E"/>
                </a:solidFill>
              </a:rPr>
              <a:t>Reliable operations with</a:t>
            </a:r>
            <a:r>
              <a:rPr lang="en-US" sz="1800" dirty="0" smtClean="0">
                <a:solidFill>
                  <a:srgbClr val="2E639E"/>
                </a:solidFill>
              </a:rPr>
              <a:t> ~</a:t>
            </a:r>
            <a:r>
              <a:rPr lang="en-US" sz="1800" b="1" dirty="0" smtClean="0">
                <a:solidFill>
                  <a:srgbClr val="2E639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 </a:t>
            </a:r>
            <a:r>
              <a:rPr lang="en-US" sz="1800" b="1" dirty="0">
                <a:solidFill>
                  <a:srgbClr val="2E639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ymbol" charset="2"/>
                <a:cs typeface="Symbol" charset="2"/>
              </a:rPr>
              <a:t>p</a:t>
            </a:r>
            <a:r>
              <a:rPr lang="en-US" sz="1800" b="1" dirty="0">
                <a:solidFill>
                  <a:srgbClr val="2E639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n-US" sz="1800" b="1" baseline="30000" dirty="0">
                <a:solidFill>
                  <a:srgbClr val="2E639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  <a:r>
              <a:rPr lang="en-US" sz="1800" baseline="30000" dirty="0">
                <a:solidFill>
                  <a:srgbClr val="2E639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dirty="0">
                <a:solidFill>
                  <a:srgbClr val="2E639E"/>
                </a:solidFill>
              </a:rPr>
              <a:t>delivered by LHC</a:t>
            </a:r>
            <a:endParaRPr lang="en-US" sz="1800" dirty="0" smtClean="0">
              <a:solidFill>
                <a:srgbClr val="2E639E"/>
              </a:solidFill>
            </a:endParaRPr>
          </a:p>
          <a:p>
            <a:pPr algn="ctr"/>
            <a:r>
              <a:rPr lang="en-US" sz="1800" dirty="0" smtClean="0">
                <a:solidFill>
                  <a:srgbClr val="2E639E"/>
                </a:solidFill>
              </a:rPr>
              <a:t>the experiments </a:t>
            </a:r>
            <a:r>
              <a:rPr lang="en-US" sz="1800" dirty="0" smtClean="0">
                <a:solidFill>
                  <a:srgbClr val="2E639E"/>
                </a:solidFill>
              </a:rPr>
              <a:t>recorded</a:t>
            </a:r>
            <a:r>
              <a:rPr lang="en-US" sz="1800" dirty="0" smtClean="0">
                <a:solidFill>
                  <a:srgbClr val="2E639E"/>
                </a:solidFill>
              </a:rPr>
              <a:t> </a:t>
            </a:r>
            <a:r>
              <a:rPr lang="en-US" sz="1800" b="1" dirty="0" smtClean="0">
                <a:solidFill>
                  <a:srgbClr val="2E639E"/>
                </a:solidFill>
              </a:rPr>
              <a:t>more than 40 </a:t>
            </a:r>
            <a:r>
              <a:rPr lang="en-US" sz="1800" b="1" dirty="0" smtClean="0">
                <a:solidFill>
                  <a:srgbClr val="2E639E"/>
                </a:solidFill>
              </a:rPr>
              <a:t>pb</a:t>
            </a:r>
            <a:r>
              <a:rPr lang="en-US" sz="1800" b="1" baseline="30000" dirty="0" smtClean="0">
                <a:solidFill>
                  <a:srgbClr val="2E639E"/>
                </a:solidFill>
              </a:rPr>
              <a:t>-1</a:t>
            </a:r>
            <a:r>
              <a:rPr lang="en-US" sz="1800" dirty="0" smtClean="0">
                <a:solidFill>
                  <a:srgbClr val="2E639E"/>
                </a:solidFill>
              </a:rPr>
              <a:t>. Overall data taking efficiency</a:t>
            </a:r>
            <a:r>
              <a:rPr lang="en-US" sz="1800" dirty="0" smtClean="0">
                <a:solidFill>
                  <a:srgbClr val="2E639E"/>
                </a:solidFill>
              </a:rPr>
              <a:t> </a:t>
            </a:r>
            <a:r>
              <a:rPr lang="en-US" sz="1800" b="1" dirty="0" smtClean="0">
                <a:solidFill>
                  <a:srgbClr val="2E639E"/>
                </a:solidFill>
              </a:rPr>
              <a:t>larger than 90</a:t>
            </a:r>
            <a:r>
              <a:rPr lang="en-US" sz="1800" b="1" dirty="0" smtClean="0">
                <a:solidFill>
                  <a:srgbClr val="2E639E"/>
                </a:solidFill>
              </a:rPr>
              <a:t>%</a:t>
            </a:r>
          </a:p>
          <a:p>
            <a:pPr algn="ctr"/>
            <a:r>
              <a:rPr lang="en-US" sz="1800" b="1" dirty="0" smtClean="0">
                <a:solidFill>
                  <a:srgbClr val="2E639E"/>
                </a:solidFill>
              </a:rPr>
              <a:t>Note</a:t>
            </a:r>
            <a:r>
              <a:rPr lang="en-US" sz="1800" dirty="0" smtClean="0">
                <a:solidFill>
                  <a:srgbClr val="2E639E"/>
                </a:solidFill>
              </a:rPr>
              <a:t>: all </a:t>
            </a:r>
            <a:r>
              <a:rPr lang="en-US" sz="1800" dirty="0" err="1" smtClean="0">
                <a:solidFill>
                  <a:srgbClr val="2E639E"/>
                </a:solidFill>
              </a:rPr>
              <a:t>subdetectors</a:t>
            </a:r>
            <a:r>
              <a:rPr lang="en-US" sz="1800" dirty="0" smtClean="0">
                <a:solidFill>
                  <a:srgbClr val="2E639E"/>
                </a:solidFill>
              </a:rPr>
              <a:t> have </a:t>
            </a:r>
            <a:r>
              <a:rPr lang="en-US" sz="1800" b="1" dirty="0" smtClean="0">
                <a:solidFill>
                  <a:srgbClr val="2E639E"/>
                </a:solidFill>
              </a:rPr>
              <a:t>at least 98% </a:t>
            </a:r>
            <a:r>
              <a:rPr lang="en-US" sz="1800" dirty="0" smtClean="0">
                <a:solidFill>
                  <a:srgbClr val="2E639E"/>
                </a:solidFill>
              </a:rPr>
              <a:t>of all channels operational!</a:t>
            </a:r>
            <a:endParaRPr lang="en-GB" sz="1800" dirty="0" smtClean="0">
              <a:solidFill>
                <a:srgbClr val="2E639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66800"/>
            <a:ext cx="5181600" cy="3886200"/>
          </a:xfrm>
          <a:prstGeom prst="rect">
            <a:avLst/>
          </a:prstGeom>
          <a:effectLst>
            <a:outerShdw blurRad="2794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1" name="Group 20"/>
          <p:cNvGrpSpPr/>
          <p:nvPr/>
        </p:nvGrpSpPr>
        <p:grpSpPr>
          <a:xfrm>
            <a:off x="1905000" y="1066800"/>
            <a:ext cx="7073900" cy="4000500"/>
            <a:chOff x="1905000" y="1066800"/>
            <a:chExt cx="7073900" cy="40005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066800"/>
              <a:ext cx="5334000" cy="4000500"/>
            </a:xfrm>
            <a:prstGeom prst="rect">
              <a:avLst/>
            </a:prstGeom>
            <a:effectLst>
              <a:outerShdw blurRad="279400" dist="38100" dir="270000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4267200" y="3962400"/>
              <a:ext cx="4711700" cy="457200"/>
            </a:xfrm>
            <a:prstGeom prst="rect">
              <a:avLst/>
            </a:prstGeom>
            <a:solidFill>
              <a:srgbClr val="DDDDDD">
                <a:alpha val="66000"/>
              </a:srgbClr>
            </a:solidFill>
            <a:effectLst>
              <a:outerShdw blurRad="266700" dist="1270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0" name="TextBox 19"/>
          <p:cNvSpPr txBox="1"/>
          <p:nvPr/>
        </p:nvSpPr>
        <p:spPr>
          <a:xfrm>
            <a:off x="1219200" y="3200400"/>
            <a:ext cx="1689698" cy="646331"/>
          </a:xfrm>
          <a:prstGeom prst="rect">
            <a:avLst/>
          </a:prstGeom>
          <a:solidFill>
            <a:srgbClr val="DDDDDD">
              <a:alpha val="76000"/>
            </a:srgbClr>
          </a:solidFill>
          <a:effectLst>
            <a:outerShdw blurRad="304800" dist="1397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effectLst>
                  <a:outerShdw blurRad="241300" dist="88900" dir="2700000">
                    <a:srgbClr val="000000">
                      <a:alpha val="43000"/>
                    </a:srgbClr>
                  </a:outerShdw>
                </a:effectLst>
              </a:rPr>
              <a:t>MinBias</a:t>
            </a:r>
            <a:r>
              <a:rPr lang="en-US" sz="1800" dirty="0" smtClean="0"/>
              <a:t>/</a:t>
            </a:r>
            <a:br>
              <a:rPr lang="en-US" sz="1800" dirty="0" smtClean="0"/>
            </a:br>
            <a:r>
              <a:rPr lang="en-US" sz="1800" dirty="0" smtClean="0"/>
              <a:t>low-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Physics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3048000" y="2514600"/>
            <a:ext cx="608009" cy="369332"/>
          </a:xfrm>
          <a:prstGeom prst="rect">
            <a:avLst/>
          </a:prstGeom>
          <a:solidFill>
            <a:srgbClr val="DDDDDD">
              <a:alpha val="76000"/>
            </a:srgbClr>
          </a:solidFill>
          <a:effectLst>
            <a:outerShdw blurRad="304800" dist="1397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241300" dist="88900" dir="2700000">
                    <a:srgbClr val="000000">
                      <a:alpha val="43000"/>
                    </a:srgbClr>
                  </a:outerShdw>
                </a:effectLst>
              </a:rPr>
              <a:t>Jets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4203237" y="2057400"/>
            <a:ext cx="735936" cy="369332"/>
          </a:xfrm>
          <a:prstGeom prst="rect">
            <a:avLst/>
          </a:prstGeom>
          <a:solidFill>
            <a:srgbClr val="DDDDDD">
              <a:alpha val="76000"/>
            </a:srgbClr>
          </a:solidFill>
          <a:effectLst>
            <a:outerShdw blurRad="304800" dist="1397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241300" dist="88900" dir="2700000">
                    <a:srgbClr val="000000">
                      <a:alpha val="43000"/>
                    </a:srgbClr>
                  </a:outerShdw>
                </a:effectLst>
              </a:rPr>
              <a:t>W / Z</a:t>
            </a:r>
            <a:endParaRPr lang="en-US" sz="1800" dirty="0"/>
          </a:p>
        </p:txBody>
      </p:sp>
      <p:sp>
        <p:nvSpPr>
          <p:cNvPr id="24" name="TextBox 23"/>
          <p:cNvSpPr txBox="1"/>
          <p:nvPr/>
        </p:nvSpPr>
        <p:spPr>
          <a:xfrm>
            <a:off x="5423548" y="1752600"/>
            <a:ext cx="556838" cy="369332"/>
          </a:xfrm>
          <a:prstGeom prst="rect">
            <a:avLst/>
          </a:prstGeom>
          <a:solidFill>
            <a:srgbClr val="DDDDDD">
              <a:alpha val="76000"/>
            </a:srgbClr>
          </a:solidFill>
          <a:effectLst>
            <a:outerShdw blurRad="304800" dist="1397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241300" dist="88900" dir="2700000">
                    <a:srgbClr val="000000">
                      <a:alpha val="43000"/>
                    </a:srgbClr>
                  </a:outerShdw>
                </a:effectLst>
              </a:rPr>
              <a:t>Top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6099299" y="1447800"/>
            <a:ext cx="1159843" cy="369332"/>
          </a:xfrm>
          <a:prstGeom prst="rect">
            <a:avLst/>
          </a:prstGeom>
          <a:solidFill>
            <a:srgbClr val="DDDDDD">
              <a:alpha val="76000"/>
            </a:srgbClr>
          </a:solidFill>
          <a:effectLst>
            <a:outerShdw blurRad="304800" dist="1397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241300" dist="88900" dir="2700000">
                    <a:srgbClr val="000000">
                      <a:alpha val="43000"/>
                    </a:srgbClr>
                  </a:outerShdw>
                </a:effectLst>
              </a:rPr>
              <a:t>Searches</a:t>
            </a:r>
            <a:endParaRPr lang="en-US" sz="1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3987" cy="3352800"/>
          </a:xfrm>
        </p:spPr>
        <p:txBody>
          <a:bodyPr/>
          <a:lstStyle/>
          <a:p>
            <a:pPr algn="just"/>
            <a:r>
              <a:rPr lang="en-US" dirty="0" smtClean="0"/>
              <a:t>LHC had a very successful 2010: impressive startup of the accelerator and exceptional performance of the detectors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2819400"/>
            <a:ext cx="77739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First results show that LHC is in good track for exploration of the high energy frontier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n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4343400"/>
            <a:ext cx="7773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n"/>
              <a:tabLst/>
              <a:defRPr/>
            </a:pPr>
            <a:r>
              <a:rPr lang="en-US" sz="2800" kern="0" dirty="0" smtClean="0">
                <a:solidFill>
                  <a:schemeClr val="tx2"/>
                </a:solidFill>
                <a:latin typeface="+mn-lt"/>
              </a:rPr>
              <a:t>Exploration of uncharted territory will continue in 2011 with high luminosity</a:t>
            </a:r>
            <a:r>
              <a:rPr lang="en-US" sz="2800" kern="0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en-US" sz="2800" kern="0" dirty="0" smtClean="0">
                <a:solidFill>
                  <a:schemeClr val="tx2"/>
                </a:solidFill>
                <a:latin typeface="+mn-lt"/>
              </a:rPr>
              <a:t> Search for events with large Missing Energy, Exotica and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Higgs hunting : stay tuned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charset="2"/>
              <a:buChar char="n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Detector Performances </a:t>
            </a:r>
            <a:r>
              <a:rPr lang="en-GB" sz="3200" smtClean="0"/>
              <a:t>(examples)</a:t>
            </a:r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72C6A8A-D3D8-1F4B-AC7C-A68D69BCE815}" type="slidenum">
              <a:rPr lang="en-US" smtClean="0"/>
              <a:pPr/>
              <a:t>41</a:t>
            </a:fld>
            <a:endParaRPr lang="en-US" smtClean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66800" y="838200"/>
            <a:ext cx="3657600" cy="3124200"/>
            <a:chOff x="5257800" y="3429000"/>
            <a:chExt cx="3657035" cy="3124200"/>
          </a:xfrm>
        </p:grpSpPr>
        <p:pic>
          <p:nvPicPr>
            <p:cNvPr id="40978" name="Picture 11" descr="Screen shot 2010-06-20 at 11.42.10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57800" y="3429000"/>
              <a:ext cx="287452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6553000" y="5410200"/>
              <a:ext cx="236183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en-US" sz="1800">
                  <a:solidFill>
                    <a:srgbClr val="8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Two b-jets candidate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419600" y="3629025"/>
            <a:ext cx="4572000" cy="2924175"/>
            <a:chOff x="4267200" y="657225"/>
            <a:chExt cx="4572000" cy="2924175"/>
          </a:xfrm>
        </p:grpSpPr>
        <p:pic>
          <p:nvPicPr>
            <p:cNvPr id="40976" name="Picture 9" descr="ETMISS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67200" y="657225"/>
              <a:ext cx="4572000" cy="292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7" name="Picture 13" descr="ATLAS_LOG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29200" y="1066800"/>
              <a:ext cx="59213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62000" y="3578225"/>
            <a:ext cx="3429000" cy="2822575"/>
            <a:chOff x="457200" y="911225"/>
            <a:chExt cx="3429000" cy="2822575"/>
          </a:xfrm>
        </p:grpSpPr>
        <p:pic>
          <p:nvPicPr>
            <p:cNvPr id="40973" name="Picture 14" descr="Screen shot 2010-09-09 at 19.05.38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911225"/>
              <a:ext cx="3429000" cy="282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 descr="CMS-Colo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76400" y="1219200"/>
              <a:ext cx="457200" cy="45720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40975" name="TextBox 17"/>
            <p:cNvSpPr txBox="1">
              <a:spLocks noChangeArrowheads="1"/>
            </p:cNvSpPr>
            <p:nvPr/>
          </p:nvSpPr>
          <p:spPr bwMode="auto">
            <a:xfrm>
              <a:off x="2276475" y="2511425"/>
              <a:ext cx="11525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1400"/>
                <a:t>Particle flow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876800" y="1066800"/>
            <a:ext cx="3962400" cy="2586038"/>
            <a:chOff x="228600" y="3733800"/>
            <a:chExt cx="3962400" cy="2585414"/>
          </a:xfrm>
        </p:grpSpPr>
        <p:pic>
          <p:nvPicPr>
            <p:cNvPr id="14" name="Picture 13" descr="Screen shot 2010-09-25 at 00.30.07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4400" y="3733800"/>
              <a:ext cx="3048000" cy="2585414"/>
            </a:xfrm>
            <a:prstGeom prst="rect">
              <a:avLst/>
            </a:prstGeom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914400" y="3733800"/>
              <a:ext cx="3051175" cy="52374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>
                      <a:srgbClr val="000000"/>
                    </a:outerShdw>
                  </a:effectLst>
                </a:rPr>
                <a:t>4 pp interactions in the same bunch crossing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200" y="5943067"/>
              <a:ext cx="3352800" cy="3079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+mn-lt"/>
                </a:rPr>
                <a:t>vertex resolution better than ~200 μm</a:t>
              </a:r>
              <a:endParaRPr lang="en-GB" sz="14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n-lt"/>
              </a:endParaRPr>
            </a:p>
          </p:txBody>
        </p:sp>
        <p:pic>
          <p:nvPicPr>
            <p:cNvPr id="40972" name="Picture 13" descr="ATLAS_LOG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" y="4419600"/>
              <a:ext cx="59213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A262D43-8093-944D-852D-9B705027DD8F}" type="slidenum">
              <a:rPr lang="en-US"/>
              <a:pPr/>
              <a:t>42</a:t>
            </a:fld>
            <a:endParaRPr lang="en-US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533400"/>
          </a:xfrm>
        </p:spPr>
        <p:txBody>
          <a:bodyPr/>
          <a:lstStyle/>
          <a:p>
            <a:pPr eaLnBrk="1" hangingPunct="1"/>
            <a:r>
              <a:rPr lang="en-US" sz="3200" smtClean="0"/>
              <a:t>SM Higgs production at the Tevatron</a:t>
            </a:r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533400" y="4495800"/>
            <a:ext cx="86106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GB" sz="1800">
                <a:solidFill>
                  <a:srgbClr val="FF66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LEP:</a:t>
            </a:r>
            <a:r>
              <a:rPr lang="en-GB" sz="1800">
                <a:solidFill>
                  <a:srgbClr val="FF6666"/>
                </a:solidFill>
              </a:rPr>
              <a:t> 	  m</a:t>
            </a:r>
            <a:r>
              <a:rPr lang="en-GB" sz="1800" baseline="-25000">
                <a:solidFill>
                  <a:srgbClr val="FF6666"/>
                </a:solidFill>
              </a:rPr>
              <a:t>H</a:t>
            </a:r>
            <a:r>
              <a:rPr lang="en-GB" sz="1800">
                <a:solidFill>
                  <a:srgbClr val="FF6666"/>
                </a:solidFill>
              </a:rPr>
              <a:t> &gt; 114 GeV</a:t>
            </a:r>
          </a:p>
          <a:p>
            <a:pPr eaLnBrk="0" hangingPunct="0"/>
            <a:r>
              <a:rPr lang="en-GB" sz="180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Tevatron: </a:t>
            </a:r>
            <a:r>
              <a:rPr lang="en-US" sz="1800">
                <a:solidFill>
                  <a:srgbClr val="008000"/>
                </a:solidFill>
              </a:rPr>
              <a:t>158 &lt; m</a:t>
            </a:r>
            <a:r>
              <a:rPr lang="en-US" sz="1800" baseline="-25000">
                <a:solidFill>
                  <a:srgbClr val="008000"/>
                </a:solidFill>
              </a:rPr>
              <a:t>H </a:t>
            </a:r>
            <a:r>
              <a:rPr lang="en-US" sz="1800">
                <a:solidFill>
                  <a:srgbClr val="008000"/>
                </a:solidFill>
              </a:rPr>
              <a:t>&lt; 175 GeV</a:t>
            </a:r>
          </a:p>
          <a:p>
            <a:pPr eaLnBrk="0" hangingPunct="0"/>
            <a:r>
              <a:rPr lang="en-US" sz="1800">
                <a:solidFill>
                  <a:srgbClr val="008000"/>
                </a:solidFill>
              </a:rPr>
              <a:t>	  For m</a:t>
            </a:r>
            <a:r>
              <a:rPr lang="en-US" sz="1800" baseline="-25000">
                <a:solidFill>
                  <a:srgbClr val="008000"/>
                </a:solidFill>
              </a:rPr>
              <a:t>H </a:t>
            </a:r>
            <a:r>
              <a:rPr lang="en-US" sz="1800">
                <a:solidFill>
                  <a:srgbClr val="008000"/>
                </a:solidFill>
              </a:rPr>
              <a:t>~ 115 GeV (most difficult region at LHC): sensitivity is 1.5 x SM</a:t>
            </a:r>
            <a:endParaRPr lang="en-GB" sz="1800">
              <a:solidFill>
                <a:srgbClr val="008000"/>
              </a:solidFill>
            </a:endParaRPr>
          </a:p>
          <a:p>
            <a:pPr lvl="1" eaLnBrk="0" hangingPunct="0"/>
            <a:r>
              <a:rPr lang="en-US" sz="1800"/>
              <a:t>	  Expectation: ~ 10 fb</a:t>
            </a:r>
            <a:r>
              <a:rPr lang="en-US" sz="1800" baseline="30000"/>
              <a:t>-1</a:t>
            </a:r>
            <a:r>
              <a:rPr lang="en-US" sz="1800"/>
              <a:t> analyzed + analysis improvements    </a:t>
            </a:r>
          </a:p>
          <a:p>
            <a:pPr lvl="3" eaLnBrk="0" hangingPunct="0">
              <a:buSzPct val="75000"/>
              <a:buFont typeface="Wingdings" charset="2"/>
              <a:buChar char="q"/>
            </a:pPr>
            <a:r>
              <a:rPr lang="en-US" sz="1800"/>
              <a:t>    full region below 185 GeV could be excluded at 96% C.L.</a:t>
            </a:r>
          </a:p>
          <a:p>
            <a:pPr lvl="3" eaLnBrk="0" hangingPunct="0">
              <a:buSzPct val="75000"/>
              <a:buFont typeface="Wingdings" charset="2"/>
              <a:buChar char="q"/>
            </a:pPr>
            <a:r>
              <a:rPr lang="en-US" sz="1800"/>
              <a:t>    3</a:t>
            </a:r>
            <a:r>
              <a:rPr lang="en-US" sz="1800">
                <a:latin typeface="Lucida Grande" charset="0"/>
                <a:ea typeface="Lucida Grande" charset="0"/>
                <a:cs typeface="Lucida Grande" charset="0"/>
              </a:rPr>
              <a:t>σ</a:t>
            </a:r>
            <a:r>
              <a:rPr lang="en-US" sz="1800"/>
              <a:t> evidence for m</a:t>
            </a:r>
            <a:r>
              <a:rPr lang="en-US" sz="1800" baseline="-25000"/>
              <a:t>H</a:t>
            </a:r>
            <a:r>
              <a:rPr lang="en-US" sz="1800"/>
              <a:t>=115 GeV</a:t>
            </a:r>
          </a:p>
          <a:p>
            <a:pPr eaLnBrk="0" hangingPunct="0"/>
            <a:endParaRPr lang="en-US" sz="1800">
              <a:solidFill>
                <a:srgbClr val="800000"/>
              </a:solidFill>
              <a:sym typeface="Wingdings" charset="2"/>
            </a:endParaRPr>
          </a:p>
        </p:txBody>
      </p:sp>
      <p:pic>
        <p:nvPicPr>
          <p:cNvPr id="55303" name="Picture 30" descr="Screen shot 2010-09-24 at 11.34.57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982663"/>
            <a:ext cx="5341938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6324600" y="1827213"/>
            <a:ext cx="24384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sz="1800" dirty="0" err="1">
                <a:solidFill>
                  <a:srgbClr val="008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Tevatron</a:t>
            </a:r>
            <a:r>
              <a:rPr lang="en-GB" sz="1800" dirty="0">
                <a:solidFill>
                  <a:srgbClr val="008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  <a:r>
              <a:rPr lang="en-GB" sz="1800" dirty="0">
                <a:solidFill>
                  <a:srgbClr val="008000"/>
                </a:solidFill>
              </a:rPr>
              <a:t>so far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rgbClr val="008000"/>
                </a:solidFill>
              </a:rPr>
              <a:t>~ 9 fb</a:t>
            </a:r>
            <a:r>
              <a:rPr lang="en-US" sz="1800" baseline="30000" dirty="0">
                <a:solidFill>
                  <a:srgbClr val="008000"/>
                </a:solidFill>
              </a:rPr>
              <a:t>-1</a:t>
            </a:r>
            <a:r>
              <a:rPr lang="en-US" sz="1800" dirty="0">
                <a:solidFill>
                  <a:srgbClr val="008000"/>
                </a:solidFill>
              </a:rPr>
              <a:t> delivered 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rgbClr val="008000"/>
                </a:solidFill>
              </a:rPr>
              <a:t>~ 6 fb</a:t>
            </a:r>
            <a:r>
              <a:rPr lang="en-US" sz="1800" baseline="30000" dirty="0">
                <a:solidFill>
                  <a:srgbClr val="008000"/>
                </a:solidFill>
              </a:rPr>
              <a:t>-1</a:t>
            </a:r>
            <a:r>
              <a:rPr lang="en-US" sz="1800" dirty="0">
                <a:solidFill>
                  <a:srgbClr val="008000"/>
                </a:solidFill>
              </a:rPr>
              <a:t> analyzed</a:t>
            </a:r>
          </a:p>
          <a:p>
            <a:pPr eaLnBrk="0" hangingPunct="0">
              <a:defRPr/>
            </a:pPr>
            <a:endParaRPr lang="en-US" sz="1800" dirty="0">
              <a:solidFill>
                <a:srgbClr val="008000"/>
              </a:solidFill>
            </a:endParaRPr>
          </a:p>
          <a:p>
            <a:pPr eaLnBrk="0" hangingPunct="0">
              <a:defRPr/>
            </a:pPr>
            <a:r>
              <a:rPr lang="en-US" sz="1800" dirty="0">
                <a:solidFill>
                  <a:srgbClr val="008000"/>
                </a:solidFill>
              </a:rPr>
              <a:t>Expect by end 2011: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rgbClr val="008000"/>
                </a:solidFill>
              </a:rPr>
              <a:t>10 fb</a:t>
            </a:r>
            <a:r>
              <a:rPr lang="en-US" sz="1800" baseline="30000" dirty="0">
                <a:solidFill>
                  <a:srgbClr val="008000"/>
                </a:solidFill>
              </a:rPr>
              <a:t>-1</a:t>
            </a:r>
            <a:r>
              <a:rPr lang="en-US" sz="1800" dirty="0">
                <a:solidFill>
                  <a:srgbClr val="008000"/>
                </a:solidFill>
              </a:rPr>
              <a:t> analyzed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1295400"/>
            <a:ext cx="885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dirty="0">
                <a:solidFill>
                  <a:srgbClr val="2E639E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ICHEP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  Z production at 7 TeV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FC4080B-7B78-B344-902C-7A7119950A77}" type="slidenum">
              <a:rPr lang="en-US" smtClean="0"/>
              <a:pPr/>
              <a:t>43</a:t>
            </a:fld>
            <a:endParaRPr lang="en-US" smtClean="0"/>
          </a:p>
        </p:txBody>
      </p:sp>
      <p:pic>
        <p:nvPicPr>
          <p:cNvPr id="37" name="Picture 3" descr="zee-133877-28405693-full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295400"/>
            <a:ext cx="4495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2" name="TextBox 41"/>
          <p:cNvSpPr txBox="1"/>
          <p:nvPr/>
        </p:nvSpPr>
        <p:spPr>
          <a:xfrm>
            <a:off x="4724400" y="5029200"/>
            <a:ext cx="3810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27 years later: Z’s observed at LHC at E</a:t>
            </a:r>
            <a:r>
              <a:rPr lang="en-GB" sz="1800" baseline="-250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CM</a:t>
            </a:r>
            <a:r>
              <a:rPr lang="en-GB" sz="1800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= 7 TeV</a:t>
            </a:r>
          </a:p>
          <a:p>
            <a:pPr algn="ctr" eaLnBrk="0" hangingPunct="0">
              <a:defRPr/>
            </a:pPr>
            <a:r>
              <a:rPr lang="en-GB" sz="1800" dirty="0">
                <a:solidFill>
                  <a:srgbClr val="393C8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 the 1990’s: Millions of Z events analysed at LEP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2400" y="1295400"/>
            <a:ext cx="4114800" cy="4913313"/>
            <a:chOff x="152400" y="1295400"/>
            <a:chExt cx="4114800" cy="4913313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152400" y="1295400"/>
              <a:ext cx="4114800" cy="4913313"/>
              <a:chOff x="152400" y="1295400"/>
              <a:chExt cx="4114800" cy="4913531"/>
            </a:xfrm>
          </p:grpSpPr>
          <p:pic>
            <p:nvPicPr>
              <p:cNvPr id="41" name="Picture 40" descr="Screen shot 2010-06-18 at 09.48.51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" y="1295400"/>
                <a:ext cx="4114800" cy="4300729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152400" y="5562789"/>
                <a:ext cx="4013200" cy="64614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GB" sz="1800" dirty="0">
                    <a:solidFill>
                      <a:srgbClr val="FF00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1</a:t>
                </a:r>
                <a:r>
                  <a:rPr lang="en-GB" sz="1800" baseline="30000" dirty="0">
                    <a:solidFill>
                      <a:srgbClr val="FF00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st</a:t>
                </a:r>
                <a:r>
                  <a:rPr lang="en-GB" sz="1800" dirty="0">
                    <a:solidFill>
                      <a:srgbClr val="FF00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 Z event observed on 30 April 1983</a:t>
                </a:r>
              </a:p>
              <a:p>
                <a:pPr algn="ctr" eaLnBrk="0" hangingPunct="0">
                  <a:defRPr/>
                </a:pPr>
                <a:r>
                  <a:rPr lang="en-GB" sz="1800" dirty="0">
                    <a:solidFill>
                      <a:srgbClr val="FF00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at E</a:t>
                </a:r>
                <a:r>
                  <a:rPr lang="en-GB" sz="1800" baseline="-25000" dirty="0">
                    <a:solidFill>
                      <a:srgbClr val="FF00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CM</a:t>
                </a:r>
                <a:r>
                  <a:rPr lang="en-GB" sz="1800" dirty="0">
                    <a:solidFill>
                      <a:srgbClr val="FF0000"/>
                    </a:solidFill>
                    <a:effectLst>
                      <a:outerShdw blurRad="50800" dist="38100" dir="2700000">
                        <a:srgbClr val="000000">
                          <a:alpha val="43000"/>
                        </a:srgbClr>
                      </a:outerShdw>
                    </a:effectLst>
                  </a:rPr>
                  <a:t> = 0.45 TeV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7200" y="1828800"/>
              <a:ext cx="2290763" cy="584200"/>
            </a:xfrm>
            <a:prstGeom prst="rect">
              <a:avLst/>
            </a:prstGeom>
            <a:noFill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GB" sz="1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UA1 at the</a:t>
              </a:r>
            </a:p>
            <a:p>
              <a:pPr eaLnBrk="0" hangingPunct="0"/>
              <a:r>
                <a:rPr lang="en-GB" sz="1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CERN SppS: Z</a:t>
              </a:r>
              <a:r>
                <a:rPr lang="en-US" sz="1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charset="2"/>
                </a:rPr>
                <a:t> e</a:t>
              </a:r>
              <a:r>
                <a:rPr lang="en-US" sz="1600" baseline="30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charset="2"/>
                </a:rPr>
                <a:t>+</a:t>
              </a:r>
              <a:r>
                <a:rPr lang="en-US" sz="1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charset="2"/>
                </a:rPr>
                <a:t>e</a:t>
              </a:r>
              <a:r>
                <a:rPr lang="en-US" sz="1600" baseline="30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charset="2"/>
                </a:rPr>
                <a:t>−</a:t>
              </a:r>
              <a:r>
                <a:rPr lang="en-GB" sz="1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58900" y="1881188"/>
              <a:ext cx="287338" cy="4603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dirty="0"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-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F9F46F2-BB16-ED4F-915D-22A2C29A9CAB}" type="slidenum">
              <a:rPr lang="en-US"/>
              <a:pPr/>
              <a:t>44</a:t>
            </a:fld>
            <a:endParaRPr lang="en-US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533400"/>
          </a:xfrm>
        </p:spPr>
        <p:txBody>
          <a:bodyPr/>
          <a:lstStyle/>
          <a:p>
            <a:pPr eaLnBrk="1" hangingPunct="1"/>
            <a:r>
              <a:rPr lang="en-US" sz="3200" smtClean="0"/>
              <a:t>SM Higgs production at the LHC</a:t>
            </a:r>
          </a:p>
        </p:txBody>
      </p:sp>
      <p:grpSp>
        <p:nvGrpSpPr>
          <p:cNvPr id="4" name="Group 18"/>
          <p:cNvGrpSpPr/>
          <p:nvPr/>
        </p:nvGrpSpPr>
        <p:grpSpPr>
          <a:xfrm>
            <a:off x="0" y="917502"/>
            <a:ext cx="9067800" cy="5407098"/>
            <a:chOff x="76200" y="838200"/>
            <a:chExt cx="9067800" cy="540709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152400" y="1142999"/>
              <a:ext cx="8991600" cy="51022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6200" y="838200"/>
              <a:ext cx="3326602" cy="461665"/>
            </a:xfrm>
            <a:prstGeom prst="rect">
              <a:avLst/>
            </a:prstGeom>
            <a:solidFill>
              <a:srgbClr val="ADD6FF">
                <a:alpha val="66000"/>
              </a:srgbClr>
            </a:solidFill>
            <a:effectLst>
              <a:outerShdw blurRad="2032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CMS : hot off the press</a:t>
              </a:r>
              <a:endParaRPr lang="en-US" dirty="0"/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6705600" cy="533400"/>
          </a:xfrm>
          <a:effectLst>
            <a:outerShdw blurRad="50800" dist="12700" dir="8100000" algn="ctr" rotWithShape="0">
              <a:schemeClr val="bg2">
                <a:alpha val="75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Basic processes at LHC</a:t>
            </a:r>
          </a:p>
        </p:txBody>
      </p:sp>
      <p:pic>
        <p:nvPicPr>
          <p:cNvPr id="497667" name="Picture 3" descr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822325"/>
            <a:ext cx="72390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Slide Number Placeholder 2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65522C2-79AE-7948-A96D-4CD365595C1C}" type="slidenum">
              <a:rPr lang="en-US"/>
              <a:pPr/>
              <a:t>5</a:t>
            </a:fld>
            <a:endParaRPr lang="en-US"/>
          </a:p>
        </p:txBody>
      </p:sp>
      <p:pic>
        <p:nvPicPr>
          <p:cNvPr id="30" name="Picture 29" descr="Picture 4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5029200"/>
            <a:ext cx="649790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1676400" y="5937647"/>
            <a:ext cx="7315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E639E"/>
                </a:solidFill>
                <a:latin typeface="ArialMT"/>
              </a:rPr>
              <a:t>Hard scattering processes represent only a tiny fraction of the total inelastic pp</a:t>
            </a:r>
            <a:br>
              <a:rPr lang="en-US" sz="1600" dirty="0" smtClean="0">
                <a:solidFill>
                  <a:srgbClr val="2E639E"/>
                </a:solidFill>
                <a:latin typeface="ArialMT"/>
              </a:rPr>
            </a:br>
            <a:r>
              <a:rPr lang="en-US" sz="1600" dirty="0" smtClean="0">
                <a:solidFill>
                  <a:srgbClr val="2E639E"/>
                </a:solidFill>
                <a:latin typeface="ArialMT"/>
              </a:rPr>
              <a:t>cross section (~ 70 </a:t>
            </a:r>
            <a:r>
              <a:rPr lang="en-US" sz="1600" dirty="0" err="1" smtClean="0">
                <a:solidFill>
                  <a:srgbClr val="2E639E"/>
                </a:solidFill>
                <a:latin typeface="ArialMT"/>
              </a:rPr>
              <a:t>mb</a:t>
            </a:r>
            <a:r>
              <a:rPr lang="en-US" sz="1600" dirty="0" smtClean="0">
                <a:solidFill>
                  <a:srgbClr val="2E639E"/>
                </a:solidFill>
                <a:latin typeface="ArialMT"/>
              </a:rPr>
              <a:t>)</a:t>
            </a:r>
            <a:r>
              <a:rPr lang="en-US" sz="1600" dirty="0" smtClean="0">
                <a:solidFill>
                  <a:srgbClr val="2E639E"/>
                </a:solidFill>
                <a:latin typeface="Helvetica"/>
              </a:rPr>
              <a:t>    </a:t>
            </a:r>
            <a:r>
              <a:rPr lang="en-US" sz="1800" dirty="0" err="1" smtClean="0">
                <a:solidFill>
                  <a:srgbClr val="66060F"/>
                </a:solidFill>
                <a:latin typeface="ArialMT"/>
              </a:rPr>
              <a:t>eg</a:t>
            </a:r>
            <a:r>
              <a:rPr lang="en-US" sz="1800" dirty="0" smtClean="0">
                <a:solidFill>
                  <a:srgbClr val="66060F"/>
                </a:solidFill>
                <a:latin typeface="ArialMT"/>
              </a:rPr>
              <a:t>. </a:t>
            </a:r>
            <a:r>
              <a:rPr lang="en-US" sz="1800" dirty="0" err="1" smtClean="0">
                <a:solidFill>
                  <a:srgbClr val="66060F"/>
                </a:solidFill>
                <a:latin typeface="ArialMT"/>
              </a:rPr>
              <a:t>σ(pp</a:t>
            </a:r>
            <a:r>
              <a:rPr lang="en-US" sz="1800" dirty="0" smtClean="0">
                <a:solidFill>
                  <a:srgbClr val="66060F"/>
                </a:solidFill>
                <a:latin typeface="ArialMT"/>
              </a:rPr>
              <a:t> → W+X) ~ 150 </a:t>
            </a:r>
            <a:r>
              <a:rPr lang="en-US" sz="1800" dirty="0" err="1" smtClean="0">
                <a:solidFill>
                  <a:srgbClr val="66060F"/>
                </a:solidFill>
                <a:latin typeface="ArialMT"/>
              </a:rPr>
              <a:t>nb</a:t>
            </a:r>
            <a:r>
              <a:rPr lang="en-US" sz="1800" dirty="0" smtClean="0">
                <a:solidFill>
                  <a:srgbClr val="66060F"/>
                </a:solidFill>
                <a:latin typeface="ArialMT"/>
              </a:rPr>
              <a:t> ~ 2</a:t>
            </a:r>
            <a:r>
              <a:rPr lang="en-US" sz="1800" dirty="0" smtClean="0">
                <a:solidFill>
                  <a:srgbClr val="66060F"/>
                </a:solidFill>
                <a:latin typeface="HiraKakuProN-W3"/>
              </a:rPr>
              <a:t>・</a:t>
            </a:r>
            <a:r>
              <a:rPr lang="en-US" sz="1800" dirty="0" smtClean="0">
                <a:solidFill>
                  <a:srgbClr val="66060F"/>
                </a:solidFill>
                <a:latin typeface="ArialMT"/>
              </a:rPr>
              <a:t>10</a:t>
            </a:r>
            <a:r>
              <a:rPr lang="en-US" sz="1800" baseline="30000" dirty="0" smtClean="0">
                <a:solidFill>
                  <a:srgbClr val="66060F"/>
                </a:solidFill>
                <a:latin typeface="ArialMT"/>
              </a:rPr>
              <a:t>-6 </a:t>
            </a:r>
            <a:r>
              <a:rPr lang="en-US" sz="1800" dirty="0" err="1" smtClean="0">
                <a:solidFill>
                  <a:srgbClr val="66060F"/>
                </a:solidFill>
                <a:latin typeface="ArialMT"/>
              </a:rPr>
              <a:t>σ</a:t>
            </a:r>
            <a:r>
              <a:rPr lang="en-US" sz="1800" baseline="-25000" dirty="0" err="1" smtClean="0">
                <a:solidFill>
                  <a:srgbClr val="66060F"/>
                </a:solidFill>
                <a:latin typeface="ArialMT"/>
              </a:rPr>
              <a:t>tot</a:t>
            </a:r>
            <a:r>
              <a:rPr lang="en-US" sz="1800" dirty="0" err="1" smtClean="0">
                <a:solidFill>
                  <a:srgbClr val="66060F"/>
                </a:solidFill>
                <a:latin typeface="ArialMT"/>
              </a:rPr>
              <a:t>(pp</a:t>
            </a:r>
            <a:r>
              <a:rPr lang="en-US" sz="1800" dirty="0" smtClean="0">
                <a:solidFill>
                  <a:srgbClr val="66060F"/>
                </a:solidFill>
                <a:latin typeface="ArialMT"/>
              </a:rPr>
              <a:t>)</a:t>
            </a:r>
            <a:endParaRPr lang="en-US" sz="20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7" descr="Screen shot 2010-06-18 at 23.17.3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“Min-Bias”, low-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Physics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556E6BA-951E-8A46-8DE2-9A4BE0ED9E2F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7117" name="Oval 44"/>
          <p:cNvSpPr>
            <a:spLocks noChangeArrowheads="1"/>
          </p:cNvSpPr>
          <p:nvPr/>
        </p:nvSpPr>
        <p:spPr bwMode="auto">
          <a:xfrm>
            <a:off x="2756418" y="1752600"/>
            <a:ext cx="194400" cy="19424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233863" y="838200"/>
            <a:ext cx="4681537" cy="2819400"/>
            <a:chOff x="4233863" y="838200"/>
            <a:chExt cx="4681537" cy="2819400"/>
          </a:xfrm>
        </p:grpSpPr>
        <p:pic>
          <p:nvPicPr>
            <p:cNvPr id="8" name="Picture 3" descr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33863" y="838200"/>
              <a:ext cx="4681537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6705600" y="1581090"/>
              <a:ext cx="541796" cy="400108"/>
              <a:chOff x="4866940" y="4165404"/>
              <a:chExt cx="541923" cy="400012"/>
            </a:xfrm>
          </p:grpSpPr>
          <p:sp>
            <p:nvSpPr>
              <p:cNvPr id="27" name="Oval 14"/>
              <p:cNvSpPr>
                <a:spLocks noChangeArrowheads="1"/>
              </p:cNvSpPr>
              <p:nvPr/>
            </p:nvSpPr>
            <p:spPr bwMode="auto">
              <a:xfrm>
                <a:off x="4943159" y="4205141"/>
                <a:ext cx="360448" cy="360275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E46D5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28" name="Rectangle 15"/>
              <p:cNvSpPr>
                <a:spLocks noChangeArrowheads="1"/>
              </p:cNvSpPr>
              <p:nvPr/>
            </p:nvSpPr>
            <p:spPr bwMode="auto">
              <a:xfrm>
                <a:off x="4866940" y="4165404"/>
                <a:ext cx="541923" cy="369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800" i="1" dirty="0" err="1" smtClean="0">
                    <a:solidFill>
                      <a:srgbClr val="E46D5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q/g</a:t>
                </a:r>
                <a:endParaRPr lang="en-US" sz="1800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7" name="Group 33"/>
            <p:cNvGrpSpPr>
              <a:grpSpLocks/>
            </p:cNvGrpSpPr>
            <p:nvPr/>
          </p:nvGrpSpPr>
          <p:grpSpPr bwMode="auto">
            <a:xfrm>
              <a:off x="6705600" y="2362200"/>
              <a:ext cx="541796" cy="512760"/>
              <a:chOff x="4495781" y="4660959"/>
              <a:chExt cx="541923" cy="512637"/>
            </a:xfrm>
          </p:grpSpPr>
          <p:grpSp>
            <p:nvGrpSpPr>
              <p:cNvPr id="9" name="Group 32"/>
              <p:cNvGrpSpPr>
                <a:grpSpLocks/>
              </p:cNvGrpSpPr>
              <p:nvPr/>
            </p:nvGrpSpPr>
            <p:grpSpPr bwMode="auto">
              <a:xfrm>
                <a:off x="4495781" y="4749838"/>
                <a:ext cx="541923" cy="423758"/>
                <a:chOff x="4495781" y="4757384"/>
                <a:chExt cx="541923" cy="423758"/>
              </a:xfrm>
            </p:grpSpPr>
            <p:sp>
              <p:nvSpPr>
                <p:cNvPr id="30" name="Oval 14"/>
                <p:cNvSpPr>
                  <a:spLocks noChangeArrowheads="1"/>
                </p:cNvSpPr>
                <p:nvPr/>
              </p:nvSpPr>
              <p:spPr bwMode="auto">
                <a:xfrm>
                  <a:off x="4572000" y="4820866"/>
                  <a:ext cx="360448" cy="36027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31" name="Rectangle 15"/>
                <p:cNvSpPr>
                  <a:spLocks noChangeArrowheads="1"/>
                </p:cNvSpPr>
                <p:nvPr/>
              </p:nvSpPr>
              <p:spPr bwMode="auto">
                <a:xfrm>
                  <a:off x="4495781" y="4757384"/>
                  <a:ext cx="541923" cy="369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800" i="1" dirty="0" err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q/g</a:t>
                  </a:r>
                  <a:endParaRPr lang="en-US" sz="18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sp>
            <p:nvSpPr>
              <p:cNvPr id="29" name="Rectangle 18"/>
              <p:cNvSpPr>
                <a:spLocks noChangeArrowheads="1"/>
              </p:cNvSpPr>
              <p:nvPr/>
            </p:nvSpPr>
            <p:spPr bwMode="auto">
              <a:xfrm>
                <a:off x="4572000" y="4660959"/>
                <a:ext cx="184709" cy="400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endParaRPr lang="en-US" sz="2000" dirty="0"/>
              </a:p>
            </p:txBody>
          </p:sp>
        </p:grpSp>
        <p:grpSp>
          <p:nvGrpSpPr>
            <p:cNvPr id="40" name="Group 31"/>
            <p:cNvGrpSpPr>
              <a:grpSpLocks/>
            </p:cNvGrpSpPr>
            <p:nvPr/>
          </p:nvGrpSpPr>
          <p:grpSpPr bwMode="auto">
            <a:xfrm>
              <a:off x="8305800" y="1601730"/>
              <a:ext cx="541796" cy="400108"/>
              <a:chOff x="4866940" y="4165404"/>
              <a:chExt cx="541923" cy="400012"/>
            </a:xfrm>
          </p:grpSpPr>
          <p:sp>
            <p:nvSpPr>
              <p:cNvPr id="41" name="Oval 14"/>
              <p:cNvSpPr>
                <a:spLocks noChangeArrowheads="1"/>
              </p:cNvSpPr>
              <p:nvPr/>
            </p:nvSpPr>
            <p:spPr bwMode="auto">
              <a:xfrm>
                <a:off x="4943159" y="4205141"/>
                <a:ext cx="360448" cy="360275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E46D5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42" name="Rectangle 15"/>
              <p:cNvSpPr>
                <a:spLocks noChangeArrowheads="1"/>
              </p:cNvSpPr>
              <p:nvPr/>
            </p:nvSpPr>
            <p:spPr bwMode="auto">
              <a:xfrm>
                <a:off x="4866940" y="4165404"/>
                <a:ext cx="541923" cy="369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800" i="1" dirty="0" err="1" smtClean="0">
                    <a:solidFill>
                      <a:srgbClr val="E46D5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q/g</a:t>
                </a:r>
                <a:endParaRPr lang="en-US" sz="1800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43" name="Group 33"/>
            <p:cNvGrpSpPr>
              <a:grpSpLocks/>
            </p:cNvGrpSpPr>
            <p:nvPr/>
          </p:nvGrpSpPr>
          <p:grpSpPr bwMode="auto">
            <a:xfrm>
              <a:off x="8305800" y="2382840"/>
              <a:ext cx="541796" cy="512760"/>
              <a:chOff x="4495781" y="4660959"/>
              <a:chExt cx="541923" cy="512637"/>
            </a:xfrm>
          </p:grpSpPr>
          <p:grpSp>
            <p:nvGrpSpPr>
              <p:cNvPr id="44" name="Group 32"/>
              <p:cNvGrpSpPr>
                <a:grpSpLocks/>
              </p:cNvGrpSpPr>
              <p:nvPr/>
            </p:nvGrpSpPr>
            <p:grpSpPr bwMode="auto">
              <a:xfrm>
                <a:off x="4495781" y="4749838"/>
                <a:ext cx="541923" cy="423758"/>
                <a:chOff x="4495781" y="4757384"/>
                <a:chExt cx="541923" cy="423758"/>
              </a:xfrm>
            </p:grpSpPr>
            <p:sp>
              <p:nvSpPr>
                <p:cNvPr id="47" name="Oval 14"/>
                <p:cNvSpPr>
                  <a:spLocks noChangeArrowheads="1"/>
                </p:cNvSpPr>
                <p:nvPr/>
              </p:nvSpPr>
              <p:spPr bwMode="auto">
                <a:xfrm>
                  <a:off x="4572000" y="4820866"/>
                  <a:ext cx="360448" cy="36027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48" name="Rectangle 15"/>
                <p:cNvSpPr>
                  <a:spLocks noChangeArrowheads="1"/>
                </p:cNvSpPr>
                <p:nvPr/>
              </p:nvSpPr>
              <p:spPr bwMode="auto">
                <a:xfrm>
                  <a:off x="4495781" y="4757384"/>
                  <a:ext cx="541923" cy="369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800" i="1" dirty="0" err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q/g</a:t>
                  </a:r>
                  <a:endParaRPr lang="en-US" sz="18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sp>
            <p:nvSpPr>
              <p:cNvPr id="45" name="Rectangle 18"/>
              <p:cNvSpPr>
                <a:spLocks noChangeArrowheads="1"/>
              </p:cNvSpPr>
              <p:nvPr/>
            </p:nvSpPr>
            <p:spPr bwMode="auto">
              <a:xfrm>
                <a:off x="4572000" y="4660959"/>
                <a:ext cx="184709" cy="400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endParaRPr lang="en-US" sz="2000" dirty="0"/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074" y="3810000"/>
            <a:ext cx="3285126" cy="294836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“Min-Bias”, low-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Physics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556E6BA-951E-8A46-8DE2-9A4BE0ED9E2F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76200" y="990600"/>
            <a:ext cx="8915400" cy="9144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CFFB4"/>
              </a:gs>
            </a:gsLst>
            <a:lin ang="16380000" scaled="1"/>
          </a:gra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101600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57799" bIns="0">
            <a:prstTxWarp prst="textNoShape">
              <a:avLst/>
            </a:prstTxWarp>
          </a:bodyPr>
          <a:lstStyle/>
          <a:p>
            <a:pPr marL="57150" algn="ctr"/>
            <a:r>
              <a:rPr lang="en-US" sz="1800" dirty="0">
                <a:solidFill>
                  <a:srgbClr val="2E639E"/>
                </a:solidFill>
                <a:ea typeface="Arial" charset="0"/>
                <a:cs typeface="Arial" charset="0"/>
              </a:rPr>
              <a:t>Soft collisions are not calculable reliably</a:t>
            </a:r>
            <a:r>
              <a:rPr lang="en-US" sz="18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 in </a:t>
            </a:r>
            <a:r>
              <a:rPr lang="en-US" sz="1800" dirty="0">
                <a:solidFill>
                  <a:srgbClr val="2E639E"/>
                </a:solidFill>
                <a:ea typeface="Arial" charset="0"/>
                <a:cs typeface="Arial" charset="0"/>
              </a:rPr>
              <a:t>pert. QCD,</a:t>
            </a:r>
            <a:r>
              <a:rPr lang="en-US" sz="18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  only </a:t>
            </a:r>
            <a:r>
              <a:rPr lang="en-US" sz="1800" dirty="0">
                <a:solidFill>
                  <a:srgbClr val="2E639E"/>
                </a:solidFill>
                <a:ea typeface="Arial" charset="0"/>
                <a:cs typeface="Arial" charset="0"/>
              </a:rPr>
              <a:t>phenomenological models available, </a:t>
            </a:r>
            <a:r>
              <a:rPr lang="en-US" sz="1800" dirty="0" smtClean="0">
                <a:solidFill>
                  <a:srgbClr val="2E639E"/>
                </a:solidFill>
                <a:ea typeface="Arial" charset="0"/>
                <a:cs typeface="Arial" charset="0"/>
              </a:rPr>
              <a:t>but: parameters </a:t>
            </a:r>
            <a:r>
              <a:rPr lang="en-US" sz="1800" dirty="0">
                <a:solidFill>
                  <a:srgbClr val="2E639E"/>
                </a:solidFill>
                <a:ea typeface="Arial" charset="0"/>
                <a:cs typeface="Arial" charset="0"/>
              </a:rPr>
              <a:t>(multiplicity etc) poorly known (~50% or worse)</a:t>
            </a:r>
          </a:p>
          <a:p>
            <a:pPr marL="57150" algn="ctr"/>
            <a:r>
              <a:rPr lang="en-US" sz="1800" dirty="0">
                <a:solidFill>
                  <a:srgbClr val="2E639E"/>
                </a:solidFill>
                <a:ea typeface="Arial" charset="0"/>
                <a:cs typeface="Arial" charset="0"/>
              </a:rPr>
              <a:t>Important for tuning MC simulations and Pile-Up predictions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28600" y="2052935"/>
            <a:ext cx="8610600" cy="4576465"/>
            <a:chOff x="228600" y="2209800"/>
            <a:chExt cx="8610600" cy="4576465"/>
          </a:xfrm>
        </p:grpSpPr>
        <p:pic>
          <p:nvPicPr>
            <p:cNvPr id="32" name="Picture 3"/>
            <p:cNvPicPr>
              <a:picLocks noChangeArrowheads="1"/>
            </p:cNvPicPr>
            <p:nvPr/>
          </p:nvPicPr>
          <p:blipFill>
            <a:blip r:embed="rId3"/>
            <a:srcRect t="5548" r="3491"/>
            <a:stretch>
              <a:fillRect/>
            </a:stretch>
          </p:blipFill>
          <p:spPr bwMode="auto">
            <a:xfrm>
              <a:off x="228600" y="2209800"/>
              <a:ext cx="8610600" cy="403860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101600" dist="126999" dir="2700000" algn="ctr" rotWithShape="0">
                <a:schemeClr val="bg2">
                  <a:alpha val="75000"/>
                </a:schemeClr>
              </a:outerShdw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2726898" y="6324600"/>
              <a:ext cx="1846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9" name="Picture 5" descr="minbias2fig_2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057400"/>
            <a:ext cx="4114800" cy="398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09B5BB-CD21-0543-A12F-F36D4763809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04800" y="1295400"/>
            <a:ext cx="9372600" cy="4724400"/>
            <a:chOff x="228600" y="3733800"/>
            <a:chExt cx="3962400" cy="2585414"/>
          </a:xfrm>
        </p:grpSpPr>
        <p:pic>
          <p:nvPicPr>
            <p:cNvPr id="6" name="Picture 5" descr="Screen shot 2010-09-25 at 00.30.0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3733800"/>
              <a:ext cx="3048000" cy="2585414"/>
            </a:xfrm>
            <a:prstGeom prst="rect">
              <a:avLst/>
            </a:prstGeom>
            <a:effectLst>
              <a:outerShdw blurRad="50800" dist="38100" dir="2700000">
                <a:srgbClr val="000000"/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914400" y="3733800"/>
              <a:ext cx="3051175" cy="168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>
                      <a:srgbClr val="000000"/>
                    </a:outerShdw>
                  </a:effectLst>
                </a:rPr>
                <a:t>4 pp interactions in the same bunch crossing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38200" y="5943067"/>
              <a:ext cx="3352800" cy="168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solidFill>
                    <a:schemeClr val="accent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+mn-lt"/>
                </a:rPr>
                <a:t>vertex resolution better than ~200 μm</a:t>
              </a:r>
              <a:endParaRPr lang="en-GB" sz="14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n-lt"/>
              </a:endParaRPr>
            </a:p>
          </p:txBody>
        </p:sp>
        <p:pic>
          <p:nvPicPr>
            <p:cNvPr id="9" name="Picture 13" descr="ATLAS_LOG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" y="4419600"/>
              <a:ext cx="59213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7" descr="Screen shot 2010-06-18 at 23.17.3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1524000"/>
            <a:ext cx="4572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Jet Physics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62800" y="6400800"/>
            <a:ext cx="1905000" cy="457200"/>
          </a:xfrm>
          <a:noFill/>
        </p:spPr>
        <p:txBody>
          <a:bodyPr/>
          <a:lstStyle/>
          <a:p>
            <a:fld id="{F556E6BA-951E-8A46-8DE2-9A4BE0ED9E2F}" type="slidenum">
              <a:rPr lang="en-US" smtClean="0"/>
              <a:pPr/>
              <a:t>9</a:t>
            </a:fld>
            <a:endParaRPr lang="en-US" smtClean="0"/>
          </a:p>
        </p:txBody>
      </p:sp>
      <p:grpSp>
        <p:nvGrpSpPr>
          <p:cNvPr id="40" name="Group 39"/>
          <p:cNvGrpSpPr/>
          <p:nvPr/>
        </p:nvGrpSpPr>
        <p:grpSpPr>
          <a:xfrm>
            <a:off x="4462463" y="838200"/>
            <a:ext cx="4681537" cy="2819400"/>
            <a:chOff x="4233863" y="838200"/>
            <a:chExt cx="4681537" cy="2819400"/>
          </a:xfrm>
        </p:grpSpPr>
        <p:pic>
          <p:nvPicPr>
            <p:cNvPr id="41" name="Picture 3" descr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33863" y="838200"/>
              <a:ext cx="4681537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2" name="Group 31"/>
            <p:cNvGrpSpPr>
              <a:grpSpLocks/>
            </p:cNvGrpSpPr>
            <p:nvPr/>
          </p:nvGrpSpPr>
          <p:grpSpPr bwMode="auto">
            <a:xfrm>
              <a:off x="6705609" y="1581079"/>
              <a:ext cx="541797" cy="400107"/>
              <a:chOff x="4866940" y="4165404"/>
              <a:chExt cx="541923" cy="400012"/>
            </a:xfrm>
          </p:grpSpPr>
          <p:sp>
            <p:nvSpPr>
              <p:cNvPr id="57" name="Oval 14"/>
              <p:cNvSpPr>
                <a:spLocks noChangeArrowheads="1"/>
              </p:cNvSpPr>
              <p:nvPr/>
            </p:nvSpPr>
            <p:spPr bwMode="auto">
              <a:xfrm>
                <a:off x="4943159" y="4205141"/>
                <a:ext cx="360448" cy="360275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E46D5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58" name="Rectangle 15"/>
              <p:cNvSpPr>
                <a:spLocks noChangeArrowheads="1"/>
              </p:cNvSpPr>
              <p:nvPr/>
            </p:nvSpPr>
            <p:spPr bwMode="auto">
              <a:xfrm>
                <a:off x="4866940" y="4165404"/>
                <a:ext cx="541923" cy="369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800" i="1" dirty="0" err="1" smtClean="0">
                    <a:solidFill>
                      <a:srgbClr val="E46D5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q/g</a:t>
                </a:r>
                <a:endParaRPr lang="en-US" sz="1800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43" name="Group 33"/>
            <p:cNvGrpSpPr>
              <a:grpSpLocks/>
            </p:cNvGrpSpPr>
            <p:nvPr/>
          </p:nvGrpSpPr>
          <p:grpSpPr bwMode="auto">
            <a:xfrm>
              <a:off x="6705608" y="2362200"/>
              <a:ext cx="541797" cy="512760"/>
              <a:chOff x="4495781" y="4660959"/>
              <a:chExt cx="541923" cy="512637"/>
            </a:xfrm>
          </p:grpSpPr>
          <p:grpSp>
            <p:nvGrpSpPr>
              <p:cNvPr id="53" name="Group 32"/>
              <p:cNvGrpSpPr>
                <a:grpSpLocks/>
              </p:cNvGrpSpPr>
              <p:nvPr/>
            </p:nvGrpSpPr>
            <p:grpSpPr bwMode="auto">
              <a:xfrm>
                <a:off x="4495781" y="4749838"/>
                <a:ext cx="541923" cy="423758"/>
                <a:chOff x="4495781" y="4757384"/>
                <a:chExt cx="541923" cy="423758"/>
              </a:xfrm>
            </p:grpSpPr>
            <p:sp>
              <p:nvSpPr>
                <p:cNvPr id="55" name="Oval 14"/>
                <p:cNvSpPr>
                  <a:spLocks noChangeArrowheads="1"/>
                </p:cNvSpPr>
                <p:nvPr/>
              </p:nvSpPr>
              <p:spPr bwMode="auto">
                <a:xfrm>
                  <a:off x="4572000" y="4820866"/>
                  <a:ext cx="360448" cy="36027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56" name="Rectangle 15"/>
                <p:cNvSpPr>
                  <a:spLocks noChangeArrowheads="1"/>
                </p:cNvSpPr>
                <p:nvPr/>
              </p:nvSpPr>
              <p:spPr bwMode="auto">
                <a:xfrm>
                  <a:off x="4495781" y="4757384"/>
                  <a:ext cx="541923" cy="369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800" i="1" dirty="0" err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q/g</a:t>
                  </a:r>
                  <a:endParaRPr lang="en-US" sz="18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sp>
            <p:nvSpPr>
              <p:cNvPr id="54" name="Rectangle 18"/>
              <p:cNvSpPr>
                <a:spLocks noChangeArrowheads="1"/>
              </p:cNvSpPr>
              <p:nvPr/>
            </p:nvSpPr>
            <p:spPr bwMode="auto">
              <a:xfrm>
                <a:off x="4572000" y="4660959"/>
                <a:ext cx="184709" cy="400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endParaRPr lang="en-US" sz="2000" dirty="0"/>
              </a:p>
            </p:txBody>
          </p:sp>
        </p:grpSp>
        <p:grpSp>
          <p:nvGrpSpPr>
            <p:cNvPr id="44" name="Group 31"/>
            <p:cNvGrpSpPr>
              <a:grpSpLocks/>
            </p:cNvGrpSpPr>
            <p:nvPr/>
          </p:nvGrpSpPr>
          <p:grpSpPr bwMode="auto">
            <a:xfrm>
              <a:off x="8305809" y="1601719"/>
              <a:ext cx="541797" cy="400107"/>
              <a:chOff x="4866940" y="4165404"/>
              <a:chExt cx="541923" cy="400012"/>
            </a:xfrm>
          </p:grpSpPr>
          <p:sp>
            <p:nvSpPr>
              <p:cNvPr id="51" name="Oval 14"/>
              <p:cNvSpPr>
                <a:spLocks noChangeArrowheads="1"/>
              </p:cNvSpPr>
              <p:nvPr/>
            </p:nvSpPr>
            <p:spPr bwMode="auto">
              <a:xfrm>
                <a:off x="4943159" y="4205141"/>
                <a:ext cx="360448" cy="360275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E46D5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52" name="Rectangle 15"/>
              <p:cNvSpPr>
                <a:spLocks noChangeArrowheads="1"/>
              </p:cNvSpPr>
              <p:nvPr/>
            </p:nvSpPr>
            <p:spPr bwMode="auto">
              <a:xfrm>
                <a:off x="4866940" y="4165404"/>
                <a:ext cx="541923" cy="369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800" i="1" dirty="0" err="1" smtClean="0">
                    <a:solidFill>
                      <a:srgbClr val="E46D5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q/g</a:t>
                </a:r>
                <a:endParaRPr lang="en-US" sz="1800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  <p:grpSp>
          <p:nvGrpSpPr>
            <p:cNvPr id="45" name="Group 33"/>
            <p:cNvGrpSpPr>
              <a:grpSpLocks/>
            </p:cNvGrpSpPr>
            <p:nvPr/>
          </p:nvGrpSpPr>
          <p:grpSpPr bwMode="auto">
            <a:xfrm>
              <a:off x="8305808" y="2382840"/>
              <a:ext cx="541797" cy="512760"/>
              <a:chOff x="4495781" y="4660959"/>
              <a:chExt cx="541923" cy="512637"/>
            </a:xfrm>
          </p:grpSpPr>
          <p:grpSp>
            <p:nvGrpSpPr>
              <p:cNvPr id="47" name="Group 32"/>
              <p:cNvGrpSpPr>
                <a:grpSpLocks/>
              </p:cNvGrpSpPr>
              <p:nvPr/>
            </p:nvGrpSpPr>
            <p:grpSpPr bwMode="auto">
              <a:xfrm>
                <a:off x="4495781" y="4749838"/>
                <a:ext cx="541923" cy="423758"/>
                <a:chOff x="4495781" y="4757384"/>
                <a:chExt cx="541923" cy="423758"/>
              </a:xfrm>
            </p:grpSpPr>
            <p:sp>
              <p:nvSpPr>
                <p:cNvPr id="49" name="Oval 14"/>
                <p:cNvSpPr>
                  <a:spLocks noChangeArrowheads="1"/>
                </p:cNvSpPr>
                <p:nvPr/>
              </p:nvSpPr>
              <p:spPr bwMode="auto">
                <a:xfrm>
                  <a:off x="4572000" y="4820866"/>
                  <a:ext cx="360448" cy="36027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525">
                  <a:solidFill>
                    <a:srgbClr val="E46D52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defRPr/>
                  </a:pPr>
                  <a:endParaRPr lang="en-US"/>
                </a:p>
              </p:txBody>
            </p:sp>
            <p:sp>
              <p:nvSpPr>
                <p:cNvPr id="50" name="Rectangle 15"/>
                <p:cNvSpPr>
                  <a:spLocks noChangeArrowheads="1"/>
                </p:cNvSpPr>
                <p:nvPr/>
              </p:nvSpPr>
              <p:spPr bwMode="auto">
                <a:xfrm>
                  <a:off x="4495781" y="4757384"/>
                  <a:ext cx="541923" cy="369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800" i="1" dirty="0" err="1" smtClean="0">
                      <a:solidFill>
                        <a:srgbClr val="E46D52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q/g</a:t>
                  </a:r>
                  <a:endParaRPr lang="en-US" sz="18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endParaRPr>
                </a:p>
              </p:txBody>
            </p:sp>
          </p:grpSp>
          <p:sp>
            <p:nvSpPr>
              <p:cNvPr id="48" name="Rectangle 18"/>
              <p:cNvSpPr>
                <a:spLocks noChangeArrowheads="1"/>
              </p:cNvSpPr>
              <p:nvPr/>
            </p:nvSpPr>
            <p:spPr bwMode="auto">
              <a:xfrm>
                <a:off x="4572000" y="4660959"/>
                <a:ext cx="184709" cy="400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defRPr/>
                </a:pPr>
                <a:endParaRPr lang="en-US" sz="2000" dirty="0"/>
              </a:p>
            </p:txBody>
          </p:sp>
        </p:grpSp>
      </p:grpSp>
      <p:pic>
        <p:nvPicPr>
          <p:cNvPr id="6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524000"/>
            <a:ext cx="4797612" cy="39624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  <a:effectLst>
            <a:outerShdw blurRad="63500" dist="101600" dir="2700000" algn="ctr" rotWithShape="0">
              <a:schemeClr val="bg2">
                <a:alpha val="75000"/>
              </a:schemeClr>
            </a:outerShdw>
          </a:effectLst>
        </p:spPr>
      </p:pic>
      <p:grpSp>
        <p:nvGrpSpPr>
          <p:cNvPr id="61" name="Group 48"/>
          <p:cNvGrpSpPr>
            <a:grpSpLocks/>
          </p:cNvGrpSpPr>
          <p:nvPr/>
        </p:nvGrpSpPr>
        <p:grpSpPr bwMode="auto">
          <a:xfrm>
            <a:off x="2654041" y="1803401"/>
            <a:ext cx="381000" cy="1396999"/>
            <a:chOff x="2654041" y="1802884"/>
            <a:chExt cx="381000" cy="1591916"/>
          </a:xfrm>
        </p:grpSpPr>
        <p:sp>
          <p:nvSpPr>
            <p:cNvPr id="62" name="Oval 6"/>
            <p:cNvSpPr>
              <a:spLocks noChangeArrowheads="1"/>
            </p:cNvSpPr>
            <p:nvPr/>
          </p:nvSpPr>
          <p:spPr bwMode="auto">
            <a:xfrm>
              <a:off x="2743200" y="3200400"/>
              <a:ext cx="194400" cy="194400"/>
            </a:xfrm>
            <a:prstGeom prst="ellipse">
              <a:avLst/>
            </a:prstGeom>
            <a:solidFill>
              <a:srgbClr val="660066"/>
            </a:solidFill>
            <a:ln w="9525">
              <a:solidFill>
                <a:srgbClr val="393C8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3" name="Down Arrow 62"/>
            <p:cNvSpPr/>
            <p:nvPr/>
          </p:nvSpPr>
          <p:spPr bwMode="auto">
            <a:xfrm>
              <a:off x="2654041" y="1980823"/>
              <a:ext cx="381000" cy="1220151"/>
            </a:xfrm>
            <a:prstGeom prst="downArrow">
              <a:avLst>
                <a:gd name="adj1" fmla="val 36395"/>
                <a:gd name="adj2" fmla="val 77208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alpha val="90000"/>
                  </a:schemeClr>
                </a:gs>
                <a:gs pos="100000">
                  <a:schemeClr val="accent4">
                    <a:lumMod val="65000"/>
                    <a:lumOff val="35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64" name="Oval 44"/>
            <p:cNvSpPr>
              <a:spLocks noChangeArrowheads="1"/>
            </p:cNvSpPr>
            <p:nvPr/>
          </p:nvSpPr>
          <p:spPr bwMode="auto">
            <a:xfrm>
              <a:off x="2756159" y="1802884"/>
              <a:ext cx="194400" cy="1944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224330" y="914400"/>
            <a:ext cx="4843470" cy="5334000"/>
            <a:chOff x="4267200" y="914400"/>
            <a:chExt cx="4843470" cy="5334000"/>
          </a:xfrm>
          <a:effectLst>
            <a:outerShdw blurRad="266700" dist="38100" dir="2700000">
              <a:srgbClr val="000000">
                <a:alpha val="43000"/>
              </a:srgbClr>
            </a:outerShdw>
          </a:effectLst>
        </p:grpSpPr>
        <p:pic>
          <p:nvPicPr>
            <p:cNvPr id="103" name="Picture 102" descr="jetenergy-scal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200" y="914400"/>
              <a:ext cx="4843470" cy="5334000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 bwMode="auto">
            <a:xfrm>
              <a:off x="4317482" y="5068074"/>
              <a:ext cx="152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2.9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8BF3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8BF3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2004:Templates:Presentations:Designs:Bold Stripes</Template>
  <TotalTime>19901</TotalTime>
  <Words>1925</Words>
  <Application>Microsoft Macintosh PowerPoint</Application>
  <PresentationFormat>On-screen Show (4:3)</PresentationFormat>
  <Paragraphs>349</Paragraphs>
  <Slides>44</Slides>
  <Notes>11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Bold Stripes</vt:lpstr>
      <vt:lpstr>Textured</vt:lpstr>
      <vt:lpstr>Microsoft Equation</vt:lpstr>
      <vt:lpstr>Microsoft Equation 3.0</vt:lpstr>
      <vt:lpstr>Slide 1</vt:lpstr>
      <vt:lpstr>LHC operation: p-p till 4 Nov, Pb-Pb: 7 Nov - 6 Dec</vt:lpstr>
      <vt:lpstr>LHC: Exploration of a New Energy Frontier</vt:lpstr>
      <vt:lpstr>Integrated Luminosity since 30 March 2010</vt:lpstr>
      <vt:lpstr>Basic processes at LHC</vt:lpstr>
      <vt:lpstr>“Min-Bias”, low-pT Physics</vt:lpstr>
      <vt:lpstr>“Min-Bias”, low-pT Physics</vt:lpstr>
      <vt:lpstr>Pileup</vt:lpstr>
      <vt:lpstr>Jet Physics</vt:lpstr>
      <vt:lpstr>Highest Pt jet event collected by ATLAS</vt:lpstr>
      <vt:lpstr>Jet production at 7 TeV − New Territory!</vt:lpstr>
      <vt:lpstr>W and Z production at 7 TeV</vt:lpstr>
      <vt:lpstr>  W and Z production at 7 TeV</vt:lpstr>
      <vt:lpstr>  W and Z production at 7 TeV</vt:lpstr>
      <vt:lpstr>Top production at 7 TeV</vt:lpstr>
      <vt:lpstr>Top production at 7 TeV</vt:lpstr>
      <vt:lpstr>Top production at 7 TeV</vt:lpstr>
      <vt:lpstr>Top production at 7 TeV</vt:lpstr>
      <vt:lpstr>Higgs at the LHC (at √s = 7TeV?)</vt:lpstr>
      <vt:lpstr>Candidate ZZ to μμμμ event in CMS</vt:lpstr>
      <vt:lpstr>Candidate ZZ to μμνν in ATLAS </vt:lpstr>
      <vt:lpstr>SM Higgs at the LHC</vt:lpstr>
      <vt:lpstr> LHC − Next Steps: 2010 − 2016</vt:lpstr>
      <vt:lpstr> LHC − Next Steps: 2010 − 2016</vt:lpstr>
      <vt:lpstr>Prospects for the 2011 run</vt:lpstr>
      <vt:lpstr>Physics Examples beyond SM</vt:lpstr>
      <vt:lpstr>New Physics in CP violation ?</vt:lpstr>
      <vt:lpstr>New Physics in CP violation ?</vt:lpstr>
      <vt:lpstr>Unexpected Result …..</vt:lpstr>
      <vt:lpstr>Unexpected Result ….. (1)</vt:lpstr>
      <vt:lpstr>Unexpected Result ….. (2)</vt:lpstr>
      <vt:lpstr>Heavy Ion run</vt:lpstr>
      <vt:lpstr>Elliptic flow in Heavy ions collisions</vt:lpstr>
      <vt:lpstr>First measurement of v2 by ALICE</vt:lpstr>
      <vt:lpstr>Heavy Ion run</vt:lpstr>
      <vt:lpstr>Jet quenching </vt:lpstr>
      <vt:lpstr>Heavy Ion run: Centrality</vt:lpstr>
      <vt:lpstr>Energy imbalance</vt:lpstr>
      <vt:lpstr>Asymmetry as function of centrality</vt:lpstr>
      <vt:lpstr>Conclusions</vt:lpstr>
      <vt:lpstr>Detector Performances (examples)</vt:lpstr>
      <vt:lpstr>SM Higgs production at the Tevatron</vt:lpstr>
      <vt:lpstr>  Z production at 7 TeV</vt:lpstr>
      <vt:lpstr>SM Higgs production at the LHC</vt:lpstr>
    </vt:vector>
  </TitlesOfParts>
  <Company>ETH Zürich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Felicitas Pauss</dc:creator>
  <cp:lastModifiedBy>Gigi Rolandi</cp:lastModifiedBy>
  <cp:revision>814</cp:revision>
  <cp:lastPrinted>2010-11-19T12:40:52Z</cp:lastPrinted>
  <dcterms:created xsi:type="dcterms:W3CDTF">2010-12-10T15:38:42Z</dcterms:created>
  <dcterms:modified xsi:type="dcterms:W3CDTF">2010-12-11T08:23:40Z</dcterms:modified>
</cp:coreProperties>
</file>