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62" r:id="rId4"/>
    <p:sldId id="263" r:id="rId5"/>
    <p:sldId id="1986" r:id="rId6"/>
    <p:sldId id="1994" r:id="rId7"/>
    <p:sldId id="1978" r:id="rId8"/>
    <p:sldId id="267" r:id="rId9"/>
    <p:sldId id="1976" r:id="rId10"/>
    <p:sldId id="1981" r:id="rId11"/>
    <p:sldId id="1997" r:id="rId12"/>
    <p:sldId id="1989" r:id="rId13"/>
    <p:sldId id="1992" r:id="rId14"/>
    <p:sldId id="1990" r:id="rId15"/>
    <p:sldId id="1991" r:id="rId16"/>
    <p:sldId id="1998" r:id="rId17"/>
    <p:sldId id="2556" r:id="rId18"/>
    <p:sldId id="1999" r:id="rId19"/>
    <p:sldId id="2000" r:id="rId20"/>
    <p:sldId id="1988" r:id="rId21"/>
    <p:sldId id="1984" r:id="rId22"/>
    <p:sldId id="1983" r:id="rId23"/>
    <p:sldId id="359" r:id="rId24"/>
    <p:sldId id="697" r:id="rId25"/>
    <p:sldId id="1996" r:id="rId26"/>
    <p:sldId id="2003" r:id="rId27"/>
    <p:sldId id="790" r:id="rId28"/>
    <p:sldId id="258" r:id="rId29"/>
    <p:sldId id="259" r:id="rId30"/>
    <p:sldId id="2001" r:id="rId31"/>
    <p:sldId id="272" r:id="rId32"/>
    <p:sldId id="261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o Rossi" initials="LR" lastIdx="1" clrIdx="0">
    <p:extLst>
      <p:ext uri="{19B8F6BF-5375-455C-9EA6-DF929625EA0E}">
        <p15:presenceInfo xmlns:p15="http://schemas.microsoft.com/office/powerpoint/2012/main" userId="S::lucio.rossi@cern.ch::7536a659-66ef-4533-a521-494bcfa3b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62D"/>
    <a:srgbClr val="629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1080D-B4F4-4F34-BBA6-6441409F6BF2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E1C2-3383-4FEE-AF69-33E805D29C8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1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DDD133-399C-4878-80BC-35693617A28F}" type="slidenum">
              <a:rPr lang="en-US" sz="1400" b="0" strike="noStrike" spc="-1" smtClean="0">
                <a:latin typeface="Times New Roman"/>
              </a:rPr>
              <a:t>23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336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reason for this talk is that we have received a strong recommendation from the group that proposes priority for particle physics in Europe. The recommendation, received in March 2020 and approved at the Council session of June 2020, contains a very strong statement on the need to ramp-up R&amp;D effort on high-field accelerator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1F81B-0188-F944-95C5-D896A11FCE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0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E9FF-31D1-469B-9B1A-D13604D80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DF867-ADAB-4462-9CC2-B7366C4F3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F3FB7-8423-4BA3-9641-CB77ACFA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3A3A3-B0E7-4804-B740-0A41EA36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22B9-878B-4DA9-A3D2-02E440A4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4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CB90-F11C-449E-A8C1-BEDCC810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5739D-1B32-4F4A-8532-F01789692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04787-BBC8-4267-B1D0-57935B92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523E5-F859-4D81-9E78-36915A5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975CC-11F2-491F-B6AA-16498964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6C00A-4839-49A6-A4D0-AFF53C5E8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47CA6-BAB2-401E-B98C-A003F2942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BAC3C-B877-4DF0-A67A-A594CCB8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B8725-9AA0-4F74-9587-9A79D2FF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30F0-8BC5-4F54-99A6-45665A07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2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D4E1-D479-6649-896A-08C7F98AE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A5AA1-D516-264D-9719-0F053FBA9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CE38-2736-FC46-8967-E1760F79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042E-0DDD-354A-B183-4B00DEE0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E820C-D923-5248-932C-13C110C1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91228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E270-F865-214E-8988-23A2483B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DF17C-C9B7-7F45-900C-A5D49409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CA6A9-C140-5A40-8485-1DB7E8DF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C6D9-3A6A-9D43-8132-98787F8D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56662-0C71-4F41-9619-68B72A2E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1857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607F-EB7B-3442-B03B-598BA7E1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C6FDD-0FFE-1942-AB67-58E34F05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A7D33-12FF-DD4E-98CC-E4509F3F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BD926-203F-7E4B-A1BF-7AE217D1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ED40B-514A-784A-BBE8-B5C1E92C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84327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4EDB-6005-8C42-A31F-EF130E88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4357-AF10-6840-A129-94665269C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D8871-D2B4-E84A-BE58-36508A727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0C37-5739-E04E-9CB1-A8E3D5B7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8C63E-5150-7C4E-A6E7-14904ACD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ECDD5-CF00-5A41-8044-D595B06E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2308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CEC3-3614-7448-823B-C4621344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7FDC8-BFE1-6A41-AD02-18B6E9A9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24934-DF94-3B47-B7A8-E94F7E126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D0D6D-65FB-1E40-BB13-31FD82D57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F95B5-9747-B647-9B46-997AB7C2C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70DC7-D4EB-504F-AEA3-9D8E65DB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6AE7F-35B5-9548-A526-75DBA390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0E1BE-6442-4B49-9867-FEBB1FA0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5037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A557-0876-1444-AB42-B5700744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8C86F-A530-B148-B5C3-1C519DD1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ACE6C-B674-CA4B-855F-73638E79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F70DF-F5C4-CA40-8163-128AE20C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42586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9256D-63FC-AB41-BE02-E93BE3E4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9C9E2-F7CC-C145-B757-C0F64354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F6C9A-AC20-504D-A127-6078C03B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17854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AD33-DA01-5941-A50B-B6F96ACD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C6D09-9084-2F4D-BDF1-32F88CA0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F30C4-A23D-944E-9F57-1B288D8B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97AA0-B2B4-1246-BA1E-62CFA3E8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E6A6D-E6E5-5642-A1CA-D7B36DAB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961CE-3980-B74E-86F7-6CD40D83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8574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9378-A1C2-4E1D-ACD2-E9C90B5C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C173A-7D60-4145-93EE-2A358C77B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0E54-CBF8-42B8-8536-2AB3E090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93FCB-8BCC-4619-8953-D54262C6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BE454-9E53-437E-919D-B8BEDA1A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2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36F8-6C6A-6B4E-A8D7-6BF34CE8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1DBD9-81DE-E64F-ADF1-685EADDED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7E8FC-ADC2-DB49-8812-60FD2EA06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7310C-9D7A-FC43-AD8D-C73CD2FB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B975A-66CA-E641-A363-6C302F45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D2FAE-B317-1A4A-86A3-3A7AE08D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4412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A56A-6C94-7547-9D55-CF0B1A95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688A6-65B2-C249-AF77-486A0D751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4FB77-A6B5-0B45-96C3-F17AA34F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8A12E-A739-904B-989C-074C7071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FC834-ADCC-C04D-B5F6-7DA0A43C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84775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427BA-68DA-0247-994A-0DC5E691C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59755-3D0C-2B4E-92F7-C1AF3BDA7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7B1D-8553-9949-81DF-B8F607D3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25D1E-E364-CD49-93F8-BB7A70B7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0014-D10F-0140-B813-4F551680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8233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5F39-3D48-421B-9193-EFADA46A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1FF6E-4F8A-48C9-AE80-12700EA78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3376D-AB19-46FB-B44E-C43413B83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EDC4F-3BAC-4712-BFB8-A9A1E7A5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D4436-683D-4615-88C3-6702B5AE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9F61-A316-4FD7-908A-ADCA1BAE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7483-4595-4DE5-96A0-E7E716568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976A8-A8AF-4706-9414-C50C71538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A3584-78EF-4B01-ADDD-8D2F4615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BDB50-FCF6-4FBE-9268-58F9DE4B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0F0CC-471A-4535-B0A2-B98FE8F2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70BA-6F5A-4B86-AA45-AC01142F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E110B-7643-4513-BB64-CF5F11BD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ED106-E456-4A3B-A6D6-5D478932F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6BD18-1409-4958-962C-FBA3F1884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3E18C-8C4D-41A2-A81B-E0A876776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D28FC-E42E-46E2-962B-2F3E767C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368246-DF56-4B3B-B14A-FE601EB8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30B04-C702-4E68-8D19-814156A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6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9A97-6229-422C-B343-2FB50FA7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50B93-106E-4334-BA3B-C1706878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68530-A73F-4A1A-A110-E6FD3AFF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67B7-D13B-4C73-BA62-79638FDC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9E8BE-D7B6-4E3D-B0F2-6FA0322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6FF79-78BF-4E1E-8E0F-DE4223C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F9101-2B62-42C5-8D1F-99ED01DC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9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E3A8-FE54-4ECF-AA89-6826A144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49B2C-F0C4-4106-98E6-6DB6C7A9B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BE0BC-53E1-481A-8746-DF40FCA86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91C92-02DA-48B5-87BF-E57E23DF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E8A6-8389-49EE-B43A-E1FF170D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817DD-E413-4AB3-ADB8-5F59CEE3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5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CC4B-E295-40F9-9EA0-697F5F8D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AA8A9-227A-42A9-B475-F64586F9D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BF72D-5AA6-4E55-9769-590F45C26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1135C-772B-40DF-BCC7-53F5E352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4E28E-72C4-4A15-9AEF-BD2EA826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0DD80-DB1F-402F-9442-B591FA98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3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F6A211-975D-4814-9597-A8A15D40E1B5}"/>
              </a:ext>
            </a:extLst>
          </p:cNvPr>
          <p:cNvSpPr/>
          <p:nvPr userDrawn="1"/>
        </p:nvSpPr>
        <p:spPr>
          <a:xfrm>
            <a:off x="1099460" y="6298837"/>
            <a:ext cx="11092540" cy="546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3382A-1C8D-4F02-8657-7BBAE782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93AC5-1599-4A50-ADC8-6AF09A051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310F8-F99F-4276-8B5A-AB1E981AA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9460" y="63955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CFF8F-CA67-4955-8934-9F0073E7B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9230" y="639553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Rossi - CdSezione- Progetti speciali H2020  e HFM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7990-C05F-4318-9A81-9B6F6B008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955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D2E3AFF-12ED-48C2-927B-C60059E40651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297EDEE-EC60-46D4-967A-E77F21D882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" y="6234045"/>
            <a:ext cx="1058269" cy="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0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3A2E8-661D-0F4F-99A6-62540E2C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096DB-8D31-514D-8F28-B91AE7B16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9BF2-C706-7443-B4BE-A62DCBB7F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85C-1BDF-8746-AEA9-774620CAC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6403C-C113-1941-8268-341FD95C8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7BED-D50D-AF4B-B1EC-DE617C41B1D9}" type="slidenum">
              <a:rPr lang="sr-Latn-RS" smtClean="0"/>
              <a:t>‹N›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40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37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B1312-7129-443C-A6C0-1FB711625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333" y="914400"/>
            <a:ext cx="10278737" cy="2595563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4400" dirty="0"/>
              <a:t>H2020-HITRI+ and H2020-IFAST </a:t>
            </a:r>
            <a:br>
              <a:rPr lang="en-GB" sz="4400" dirty="0"/>
            </a:br>
            <a:r>
              <a:rPr lang="en-GB" sz="4400" dirty="0"/>
              <a:t>SC Magnets for  Ions Gantry and </a:t>
            </a:r>
            <a:r>
              <a:rPr lang="en-GB" sz="4400" dirty="0" err="1"/>
              <a:t>Synchr</a:t>
            </a:r>
            <a:r>
              <a:rPr lang="en-GB" sz="4400" dirty="0"/>
              <a:t>.</a:t>
            </a:r>
            <a:br>
              <a:rPr lang="en-GB" sz="4400" dirty="0"/>
            </a:br>
            <a:r>
              <a:rPr lang="en-GB" sz="4400" dirty="0"/>
              <a:t>(+overview of future HFM/Recovery Funds)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4194C-AF63-4FF1-A02F-57CE880BE2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/>
              <a:t>Lucio Rossi on </a:t>
            </a:r>
            <a:r>
              <a:rPr lang="fr-CH" dirty="0" err="1"/>
              <a:t>behalf</a:t>
            </a:r>
            <a:r>
              <a:rPr lang="fr-CH" dirty="0"/>
              <a:t> of LASA-Magnet team</a:t>
            </a:r>
          </a:p>
          <a:p>
            <a:r>
              <a:rPr lang="fr-CH" dirty="0"/>
              <a:t>Univ. of Milano- Physics </a:t>
            </a:r>
            <a:r>
              <a:rPr lang="fr-CH" dirty="0" err="1"/>
              <a:t>dept</a:t>
            </a:r>
            <a:r>
              <a:rPr lang="fr-CH" dirty="0"/>
              <a:t>. and INFN-LASA-Milano</a:t>
            </a:r>
          </a:p>
          <a:p>
            <a:r>
              <a:rPr lang="fr-CH" dirty="0" err="1"/>
              <a:t>Consiglio</a:t>
            </a:r>
            <a:r>
              <a:rPr lang="fr-CH" dirty="0"/>
              <a:t> di </a:t>
            </a:r>
            <a:r>
              <a:rPr lang="fr-CH" dirty="0" err="1"/>
              <a:t>Sezione</a:t>
            </a:r>
            <a:r>
              <a:rPr lang="fr-CH" dirty="0"/>
              <a:t> INFN – Milano , 13 July 2021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2673470-CCEB-413A-9E5B-BCACCEB66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84" y="3710415"/>
            <a:ext cx="1904632" cy="10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5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D019-D42D-46DF-ADF2-2C3C1418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/>
          <a:lstStyle/>
          <a:p>
            <a:r>
              <a:rPr lang="en-US" dirty="0"/>
              <a:t>CCT : Canted Cosine Theta Magnet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F3C6C-EC1C-4FA7-97E5-B778EDD9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6D715-340A-4836-A606-1B6B0340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5CB5-21BA-4E68-BD9D-74D4145D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10</a:t>
            </a:fld>
            <a:endParaRPr lang="sr-Latn-R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77F5C-B80C-40F8-9BD4-13A924EA6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54" y="1001762"/>
            <a:ext cx="10904892" cy="3723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479A6-20A7-4474-9588-C20D3781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29" y="4380479"/>
            <a:ext cx="3072650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675C5-D34D-4226-8026-96C342499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074" y="4570438"/>
            <a:ext cx="1639372" cy="15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480C-D8C3-415F-8DCF-775ECD8A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6987"/>
          </a:xfrm>
        </p:spPr>
        <p:txBody>
          <a:bodyPr/>
          <a:lstStyle/>
          <a:p>
            <a:r>
              <a:rPr lang="fr-CH" dirty="0"/>
              <a:t>The EC H2020 </a:t>
            </a:r>
            <a:r>
              <a:rPr lang="fr-CH" dirty="0" err="1"/>
              <a:t>funded</a:t>
            </a:r>
            <a:r>
              <a:rPr lang="fr-CH" dirty="0"/>
              <a:t> program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18B56-01B7-4EF2-A0BA-7E87346A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62500" lnSpcReduction="20000"/>
          </a:bodyPr>
          <a:lstStyle/>
          <a:p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HITRI </a:t>
            </a:r>
            <a:r>
              <a:rPr lang="fr-CH" dirty="0" err="1">
                <a:solidFill>
                  <a:schemeClr val="bg1">
                    <a:lumMod val="50000"/>
                  </a:schemeClr>
                </a:solidFill>
              </a:rPr>
              <a:t>presented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 in Nov.2019 (not </a:t>
            </a:r>
            <a:r>
              <a:rPr lang="fr-CH" dirty="0" err="1">
                <a:solidFill>
                  <a:schemeClr val="bg1">
                    <a:lumMod val="50000"/>
                  </a:schemeClr>
                </a:solidFill>
              </a:rPr>
              <a:t>funded</a:t>
            </a:r>
            <a:r>
              <a:rPr lang="fr-CH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GB" u="sng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eavy 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herapy 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esearch </a:t>
            </a:r>
            <a:r>
              <a:rPr lang="en-GB" u="sng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nfrastructure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Scope: design study mainly (if not purely) for SEEIIST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Not approved (March 2020): weak in medical part and use… (Physics part OK)</a:t>
            </a:r>
            <a:endParaRPr lang="fr-CH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CH" b="1" dirty="0" err="1"/>
              <a:t>HITRI</a:t>
            </a:r>
            <a:r>
              <a:rPr lang="fr-CH" b="1" i="1" dirty="0" err="1"/>
              <a:t>plus</a:t>
            </a:r>
            <a:r>
              <a:rPr lang="fr-CH" b="1" i="1" dirty="0"/>
              <a:t> </a:t>
            </a:r>
            <a:r>
              <a:rPr lang="fr-CH" b="1" dirty="0"/>
              <a:t>(</a:t>
            </a:r>
            <a:r>
              <a:rPr lang="fr-CH" b="1" dirty="0" err="1"/>
              <a:t>Hitri</a:t>
            </a:r>
            <a:r>
              <a:rPr lang="fr-CH" b="1" dirty="0"/>
              <a:t>+)</a:t>
            </a:r>
          </a:p>
          <a:p>
            <a:pPr lvl="1"/>
            <a:r>
              <a:rPr lang="fr-CH" dirty="0"/>
              <a:t>Medical part </a:t>
            </a:r>
            <a:r>
              <a:rPr lang="fr-CH" dirty="0" err="1"/>
              <a:t>improved</a:t>
            </a:r>
            <a:r>
              <a:rPr lang="fr-CH" dirty="0"/>
              <a:t>, scope </a:t>
            </a:r>
            <a:r>
              <a:rPr lang="fr-CH" dirty="0" err="1"/>
              <a:t>expanded</a:t>
            </a:r>
            <a:r>
              <a:rPr lang="fr-CH" dirty="0"/>
              <a:t> not </a:t>
            </a:r>
            <a:r>
              <a:rPr lang="fr-CH" dirty="0" err="1"/>
              <a:t>only</a:t>
            </a:r>
            <a:r>
              <a:rPr lang="fr-CH" dirty="0"/>
              <a:t> to SEEIIST (</a:t>
            </a:r>
            <a:r>
              <a:rPr lang="fr-CH" dirty="0" err="1"/>
              <a:t>still</a:t>
            </a:r>
            <a:r>
              <a:rPr lang="fr-CH" dirty="0"/>
              <a:t> </a:t>
            </a:r>
            <a:r>
              <a:rPr lang="fr-CH" dirty="0" err="1"/>
              <a:t>most</a:t>
            </a:r>
            <a:r>
              <a:rPr lang="fr-CH" dirty="0"/>
              <a:t> </a:t>
            </a:r>
            <a:r>
              <a:rPr lang="fr-CH" dirty="0" err="1"/>
              <a:t>prominent</a:t>
            </a:r>
            <a:r>
              <a:rPr lang="fr-CH" dirty="0"/>
              <a:t> </a:t>
            </a:r>
            <a:r>
              <a:rPr lang="fr-CH" dirty="0" err="1"/>
              <a:t>project</a:t>
            </a:r>
            <a:r>
              <a:rPr lang="fr-CH" dirty="0"/>
              <a:t> in EU). Physics part </a:t>
            </a:r>
            <a:r>
              <a:rPr lang="fr-CH" dirty="0" err="1"/>
              <a:t>same</a:t>
            </a:r>
            <a:r>
              <a:rPr lang="fr-CH" dirty="0"/>
              <a:t> as HITRI</a:t>
            </a:r>
          </a:p>
          <a:p>
            <a:pPr lvl="1"/>
            <a:r>
              <a:rPr lang="fr-CH" b="1" dirty="0">
                <a:solidFill>
                  <a:srgbClr val="C00000"/>
                </a:solidFill>
              </a:rPr>
              <a:t>WP8 on Magnet Design</a:t>
            </a:r>
          </a:p>
          <a:p>
            <a:pPr lvl="2"/>
            <a:r>
              <a:rPr lang="fr-CH" dirty="0" err="1"/>
              <a:t>overview</a:t>
            </a:r>
            <a:r>
              <a:rPr lang="fr-CH" dirty="0"/>
              <a:t> and </a:t>
            </a:r>
            <a:r>
              <a:rPr lang="fr-CH" dirty="0" err="1"/>
              <a:t>assessment</a:t>
            </a:r>
            <a:r>
              <a:rPr lang="fr-CH" dirty="0"/>
              <a:t> of </a:t>
            </a:r>
            <a:r>
              <a:rPr lang="fr-CH" dirty="0" err="1"/>
              <a:t>various</a:t>
            </a:r>
            <a:r>
              <a:rPr lang="fr-CH" dirty="0"/>
              <a:t> </a:t>
            </a:r>
            <a:r>
              <a:rPr lang="fr-CH" dirty="0" err="1"/>
              <a:t>conductors</a:t>
            </a:r>
            <a:r>
              <a:rPr lang="fr-CH" dirty="0"/>
              <a:t> (LTS, HTS, </a:t>
            </a:r>
            <a:r>
              <a:rPr lang="fr-CH" dirty="0" err="1"/>
              <a:t>various</a:t>
            </a:r>
            <a:r>
              <a:rPr lang="fr-CH" dirty="0"/>
              <a:t> types of </a:t>
            </a:r>
            <a:r>
              <a:rPr lang="fr-CH" dirty="0" err="1"/>
              <a:t>cables</a:t>
            </a:r>
            <a:r>
              <a:rPr lang="fr-CH" dirty="0"/>
              <a:t>) and magnet </a:t>
            </a:r>
            <a:r>
              <a:rPr lang="fr-CH" dirty="0" err="1"/>
              <a:t>layouts</a:t>
            </a:r>
            <a:r>
              <a:rPr lang="fr-CH" dirty="0"/>
              <a:t> (cos</a:t>
            </a:r>
            <a:r>
              <a:rPr lang="fr-CH" dirty="0">
                <a:sym typeface="Symbol" panose="05050102010706020507" pitchFamily="18" charset="2"/>
              </a:rPr>
              <a:t>, CCT, </a:t>
            </a:r>
            <a:r>
              <a:rPr lang="fr-CH" dirty="0" err="1">
                <a:sym typeface="Symbol" panose="05050102010706020507" pitchFamily="18" charset="2"/>
              </a:rPr>
              <a:t>racetracks</a:t>
            </a:r>
            <a:r>
              <a:rPr lang="fr-CH" dirty="0">
                <a:sym typeface="Symbol" panose="05050102010706020507" pitchFamily="18" charset="2"/>
              </a:rPr>
              <a:t> – </a:t>
            </a:r>
            <a:r>
              <a:rPr lang="fr-CH" dirty="0" err="1">
                <a:sym typeface="Symbol" panose="05050102010706020507" pitchFamily="18" charset="2"/>
              </a:rPr>
              <a:t>spit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coils</a:t>
            </a:r>
            <a:r>
              <a:rPr lang="fr-CH" dirty="0">
                <a:sym typeface="Symbol" panose="05050102010706020507" pitchFamily="18" charset="2"/>
              </a:rPr>
              <a:t> or </a:t>
            </a:r>
            <a:r>
              <a:rPr lang="fr-CH" dirty="0" err="1">
                <a:sym typeface="Symbol" panose="05050102010706020507" pitchFamily="18" charset="2"/>
              </a:rPr>
              <a:t>flare</a:t>
            </a:r>
            <a:r>
              <a:rPr lang="fr-CH" dirty="0">
                <a:sym typeface="Symbol" panose="05050102010706020507" pitchFamily="18" charset="2"/>
              </a:rPr>
              <a:t> ends – etc…). </a:t>
            </a:r>
            <a:r>
              <a:rPr lang="fr-CH" dirty="0" err="1">
                <a:sym typeface="Symbol" panose="05050102010706020507" pitchFamily="18" charset="2"/>
              </a:rPr>
              <a:t>Both</a:t>
            </a:r>
            <a:r>
              <a:rPr lang="fr-CH" dirty="0">
                <a:sym typeface="Symbol" panose="05050102010706020507" pitchFamily="18" charset="2"/>
              </a:rPr>
              <a:t> for Synchrotrons (main </a:t>
            </a:r>
            <a:r>
              <a:rPr lang="fr-CH" dirty="0" err="1">
                <a:sym typeface="Symbol" panose="05050102010706020507" pitchFamily="18" charset="2"/>
              </a:rPr>
              <a:t>dipole</a:t>
            </a:r>
            <a:r>
              <a:rPr lang="fr-CH" dirty="0">
                <a:sym typeface="Symbol" panose="05050102010706020507" pitchFamily="18" charset="2"/>
              </a:rPr>
              <a:t> and extraction </a:t>
            </a:r>
            <a:r>
              <a:rPr lang="fr-CH" dirty="0" err="1">
                <a:sym typeface="Symbol" panose="05050102010706020507" pitchFamily="18" charset="2"/>
              </a:rPr>
              <a:t>channel</a:t>
            </a:r>
            <a:r>
              <a:rPr lang="fr-CH" dirty="0">
                <a:sym typeface="Symbol" panose="05050102010706020507" pitchFamily="18" charset="2"/>
              </a:rPr>
              <a:t>) and </a:t>
            </a:r>
            <a:r>
              <a:rPr lang="fr-CH" dirty="0" err="1">
                <a:sym typeface="Symbol" panose="05050102010706020507" pitchFamily="18" charset="2"/>
              </a:rPr>
              <a:t>Gantry</a:t>
            </a:r>
            <a:endParaRPr lang="fr-CH" dirty="0">
              <a:sym typeface="Symbol" panose="05050102010706020507" pitchFamily="18" charset="2"/>
            </a:endParaRPr>
          </a:p>
          <a:p>
            <a:pPr lvl="2"/>
            <a:r>
              <a:rPr lang="fr-CH" dirty="0"/>
              <a:t>Design construction and test of 1 </a:t>
            </a:r>
            <a:r>
              <a:rPr lang="fr-CH" dirty="0" err="1"/>
              <a:t>demontrator</a:t>
            </a:r>
            <a:r>
              <a:rPr lang="fr-CH" dirty="0"/>
              <a:t> </a:t>
            </a:r>
            <a:r>
              <a:rPr lang="fr-CH" dirty="0">
                <a:sym typeface="Symbol" panose="05050102010706020507" pitchFamily="18" charset="2"/>
              </a:rPr>
              <a:t>500</a:t>
            </a:r>
            <a:r>
              <a:rPr lang="fr-CH" dirty="0"/>
              <a:t> mm long (</a:t>
            </a:r>
            <a:r>
              <a:rPr lang="fr-CH" dirty="0" err="1"/>
              <a:t>either</a:t>
            </a:r>
            <a:r>
              <a:rPr lang="fr-CH" dirty="0"/>
              <a:t> LTS or HTS)</a:t>
            </a:r>
          </a:p>
          <a:p>
            <a:pPr lvl="2"/>
            <a:r>
              <a:rPr lang="fr-CH" dirty="0"/>
              <a:t>Very </a:t>
            </a:r>
            <a:r>
              <a:rPr lang="fr-CH" dirty="0" err="1"/>
              <a:t>much</a:t>
            </a:r>
            <a:r>
              <a:rPr lang="fr-CH" dirty="0"/>
              <a:t> CCT </a:t>
            </a:r>
            <a:r>
              <a:rPr lang="fr-CH" dirty="0" err="1"/>
              <a:t>oriented</a:t>
            </a:r>
            <a:r>
              <a:rPr lang="fr-CH" dirty="0"/>
              <a:t>! </a:t>
            </a:r>
          </a:p>
          <a:p>
            <a:pPr lvl="1"/>
            <a:r>
              <a:rPr lang="fr-CH" b="1" u="sng" dirty="0" err="1">
                <a:solidFill>
                  <a:srgbClr val="92D050"/>
                </a:solidFill>
              </a:rPr>
              <a:t>Started</a:t>
            </a:r>
            <a:r>
              <a:rPr lang="fr-CH" b="1" u="sng" dirty="0">
                <a:solidFill>
                  <a:srgbClr val="92D050"/>
                </a:solidFill>
              </a:rPr>
              <a:t> 1s April 2021 (4 </a:t>
            </a:r>
            <a:r>
              <a:rPr lang="fr-CH" b="1" u="sng" dirty="0" err="1">
                <a:solidFill>
                  <a:srgbClr val="92D050"/>
                </a:solidFill>
              </a:rPr>
              <a:t>year</a:t>
            </a:r>
            <a:r>
              <a:rPr lang="fr-CH" b="1" u="sng" dirty="0">
                <a:solidFill>
                  <a:srgbClr val="92D050"/>
                </a:solidFill>
              </a:rPr>
              <a:t> </a:t>
            </a:r>
            <a:r>
              <a:rPr lang="fr-CH" b="1" u="sng" dirty="0" err="1">
                <a:solidFill>
                  <a:srgbClr val="92D050"/>
                </a:solidFill>
              </a:rPr>
              <a:t>formal</a:t>
            </a:r>
            <a:r>
              <a:rPr lang="fr-CH" b="1" u="sng" dirty="0">
                <a:solidFill>
                  <a:srgbClr val="92D050"/>
                </a:solidFill>
              </a:rPr>
              <a:t> </a:t>
            </a:r>
            <a:r>
              <a:rPr lang="fr-CH" b="1" u="sng" dirty="0" err="1">
                <a:solidFill>
                  <a:srgbClr val="92D050"/>
                </a:solidFill>
              </a:rPr>
              <a:t>duratio</a:t>
            </a:r>
            <a:r>
              <a:rPr lang="fr-CH" b="1" u="sng" dirty="0">
                <a:solidFill>
                  <a:srgbClr val="92D050"/>
                </a:solidFill>
              </a:rPr>
              <a:t>: </a:t>
            </a:r>
            <a:r>
              <a:rPr lang="fr-CH" b="1" u="sng" dirty="0" err="1">
                <a:solidFill>
                  <a:srgbClr val="92D050"/>
                </a:solidFill>
              </a:rPr>
              <a:t>we</a:t>
            </a:r>
            <a:r>
              <a:rPr lang="fr-CH" b="1" u="sng" dirty="0">
                <a:solidFill>
                  <a:srgbClr val="92D050"/>
                </a:solidFill>
              </a:rPr>
              <a:t> </a:t>
            </a:r>
            <a:r>
              <a:rPr lang="fr-CH" b="1" u="sng" dirty="0" err="1">
                <a:solidFill>
                  <a:srgbClr val="92D050"/>
                </a:solidFill>
              </a:rPr>
              <a:t>aim</a:t>
            </a:r>
            <a:r>
              <a:rPr lang="fr-CH" b="1" u="sng" dirty="0">
                <a:solidFill>
                  <a:srgbClr val="92D050"/>
                </a:solidFill>
              </a:rPr>
              <a:t> at </a:t>
            </a:r>
            <a:r>
              <a:rPr lang="fr-CH" b="1" u="sng" dirty="0" err="1">
                <a:solidFill>
                  <a:srgbClr val="92D050"/>
                </a:solidFill>
              </a:rPr>
              <a:t>making</a:t>
            </a:r>
            <a:r>
              <a:rPr lang="fr-CH" b="1" u="sng" dirty="0">
                <a:solidFill>
                  <a:srgbClr val="92D050"/>
                </a:solidFill>
              </a:rPr>
              <a:t> </a:t>
            </a:r>
            <a:r>
              <a:rPr lang="fr-CH" b="1" u="sng" dirty="0" err="1">
                <a:solidFill>
                  <a:srgbClr val="92D050"/>
                </a:solidFill>
              </a:rPr>
              <a:t>it</a:t>
            </a:r>
            <a:r>
              <a:rPr lang="fr-CH" b="1" u="sng" dirty="0">
                <a:solidFill>
                  <a:srgbClr val="92D050"/>
                </a:solidFill>
              </a:rPr>
              <a:t> in </a:t>
            </a:r>
            <a:r>
              <a:rPr lang="fr-CH" b="1" u="sng" dirty="0" err="1">
                <a:solidFill>
                  <a:srgbClr val="92D050"/>
                </a:solidFill>
              </a:rPr>
              <a:t>three</a:t>
            </a:r>
            <a:r>
              <a:rPr lang="fr-CH" b="1" u="sng" dirty="0">
                <a:solidFill>
                  <a:srgbClr val="92D050"/>
                </a:solidFill>
              </a:rPr>
              <a:t> </a:t>
            </a:r>
            <a:r>
              <a:rPr lang="fr-CH" b="1" u="sng" dirty="0" err="1">
                <a:solidFill>
                  <a:srgbClr val="92D050"/>
                </a:solidFill>
              </a:rPr>
              <a:t>years</a:t>
            </a:r>
            <a:r>
              <a:rPr lang="fr-CH" b="1" u="sng" dirty="0">
                <a:solidFill>
                  <a:srgbClr val="92D050"/>
                </a:solidFill>
              </a:rPr>
              <a:t>)</a:t>
            </a:r>
          </a:p>
          <a:p>
            <a:r>
              <a:rPr lang="fr-CH" b="1" dirty="0"/>
              <a:t>I.FAST</a:t>
            </a:r>
          </a:p>
          <a:p>
            <a:pPr lvl="1"/>
            <a:r>
              <a:rPr lang="fr-CH" dirty="0"/>
              <a:t>Is the </a:t>
            </a:r>
            <a:r>
              <a:rPr lang="fr-CH" i="1" dirty="0"/>
              <a:t>omnibus</a:t>
            </a:r>
            <a:r>
              <a:rPr lang="fr-CH" dirty="0"/>
              <a:t> program </a:t>
            </a:r>
            <a:r>
              <a:rPr lang="fr-CH" dirty="0" err="1"/>
              <a:t>following</a:t>
            </a:r>
            <a:r>
              <a:rPr lang="fr-CH" dirty="0"/>
              <a:t> CARE, </a:t>
            </a:r>
            <a:r>
              <a:rPr lang="fr-CH" dirty="0" err="1"/>
              <a:t>Eucard</a:t>
            </a:r>
            <a:r>
              <a:rPr lang="fr-CH" dirty="0"/>
              <a:t>, Eucard2, ARIES to </a:t>
            </a:r>
            <a:r>
              <a:rPr lang="fr-CH" dirty="0" err="1"/>
              <a:t>integrate</a:t>
            </a:r>
            <a:r>
              <a:rPr lang="fr-CH" dirty="0"/>
              <a:t> </a:t>
            </a:r>
            <a:r>
              <a:rPr lang="fr-CH" dirty="0" err="1"/>
              <a:t>accelerator</a:t>
            </a:r>
            <a:r>
              <a:rPr lang="fr-CH" dirty="0"/>
              <a:t> R&amp;D </a:t>
            </a:r>
            <a:r>
              <a:rPr lang="fr-CH" dirty="0" err="1"/>
              <a:t>across</a:t>
            </a:r>
            <a:r>
              <a:rPr lang="fr-CH" dirty="0"/>
              <a:t> EU </a:t>
            </a:r>
            <a:r>
              <a:rPr lang="fr-CH" dirty="0" err="1"/>
              <a:t>labs</a:t>
            </a:r>
            <a:endParaRPr lang="fr-CH" dirty="0"/>
          </a:p>
          <a:p>
            <a:pPr lvl="1"/>
            <a:r>
              <a:rPr lang="fr-CH" b="1" dirty="0">
                <a:solidFill>
                  <a:srgbClr val="C00000"/>
                </a:solidFill>
              </a:rPr>
              <a:t>WP8 on Innovative Superconducting Magnets</a:t>
            </a:r>
          </a:p>
          <a:p>
            <a:pPr lvl="2"/>
            <a:r>
              <a:rPr lang="fr-CH" dirty="0"/>
              <a:t>scope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fostering</a:t>
            </a:r>
            <a:r>
              <a:rPr lang="fr-CH" dirty="0"/>
              <a:t> </a:t>
            </a:r>
            <a:r>
              <a:rPr lang="fr-CH" dirty="0" err="1"/>
              <a:t>technology</a:t>
            </a:r>
            <a:r>
              <a:rPr lang="fr-CH" dirty="0"/>
              <a:t> innovation: </a:t>
            </a:r>
            <a:r>
              <a:rPr lang="fr-CH" dirty="0">
                <a:sym typeface="Wingdings" panose="05000000000000000000" pitchFamily="2" charset="2"/>
              </a:rPr>
              <a:t> </a:t>
            </a:r>
            <a:r>
              <a:rPr lang="fr-CH" dirty="0" err="1">
                <a:sym typeface="Wingdings" panose="05000000000000000000" pitchFamily="2" charset="2"/>
              </a:rPr>
              <a:t>exploring</a:t>
            </a:r>
            <a:r>
              <a:rPr lang="fr-CH" dirty="0">
                <a:sym typeface="Wingdings" panose="05000000000000000000" pitchFamily="2" charset="2"/>
              </a:rPr>
              <a:t> HTS </a:t>
            </a:r>
            <a:r>
              <a:rPr lang="fr-CH" dirty="0" err="1">
                <a:sym typeface="Wingdings" panose="05000000000000000000" pitchFamily="2" charset="2"/>
              </a:rPr>
              <a:t>cable</a:t>
            </a:r>
            <a:r>
              <a:rPr lang="fr-CH" dirty="0">
                <a:sym typeface="Wingdings" panose="05000000000000000000" pitchFamily="2" charset="2"/>
              </a:rPr>
              <a:t> in CCT magnet </a:t>
            </a:r>
            <a:r>
              <a:rPr lang="fr-CH" dirty="0" err="1">
                <a:sym typeface="Wingdings" panose="05000000000000000000" pitchFamily="2" charset="2"/>
              </a:rPr>
              <a:t>layout</a:t>
            </a:r>
            <a:r>
              <a:rPr lang="fr-CH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fr-CH" dirty="0">
                <a:sym typeface="Wingdings" panose="05000000000000000000" pitchFamily="2" charset="2"/>
              </a:rPr>
              <a:t>General consensus to go </a:t>
            </a:r>
            <a:r>
              <a:rPr lang="fr-CH" dirty="0" err="1">
                <a:sym typeface="Wingdings" panose="05000000000000000000" pitchFamily="2" charset="2"/>
              </a:rPr>
              <a:t>toward</a:t>
            </a:r>
            <a:r>
              <a:rPr lang="fr-CH" dirty="0">
                <a:sym typeface="Wingdings" panose="05000000000000000000" pitchFamily="2" charset="2"/>
              </a:rPr>
              <a:t> CCT: CORC</a:t>
            </a:r>
            <a:r>
              <a:rPr lang="fr-CH" baseline="30000" dirty="0">
                <a:sym typeface="Symbol" panose="05050102010706020507" pitchFamily="18" charset="2"/>
              </a:rPr>
              <a:t> </a:t>
            </a:r>
            <a:r>
              <a:rPr lang="fr-CH" dirty="0">
                <a:sym typeface="Symbol" panose="05050102010706020507" pitchFamily="18" charset="2"/>
              </a:rPr>
              <a:t>?, </a:t>
            </a:r>
            <a:r>
              <a:rPr lang="fr-CH" dirty="0" err="1">
                <a:sym typeface="Symbol" panose="05050102010706020507" pitchFamily="18" charset="2"/>
              </a:rPr>
              <a:t>stacked</a:t>
            </a:r>
            <a:r>
              <a:rPr lang="fr-CH" dirty="0">
                <a:sym typeface="Symbol" panose="05050102010706020507" pitchFamily="18" charset="2"/>
              </a:rPr>
              <a:t> tapes? </a:t>
            </a:r>
            <a:r>
              <a:rPr lang="fr-CH" dirty="0" err="1">
                <a:sym typeface="Symbol" panose="05050102010706020507" pitchFamily="18" charset="2"/>
              </a:rPr>
              <a:t>Roebel</a:t>
            </a:r>
            <a:r>
              <a:rPr lang="fr-CH" dirty="0">
                <a:sym typeface="Symbol" panose="05050102010706020507" pitchFamily="18" charset="2"/>
              </a:rPr>
              <a:t>? Or Bi-2212 Rutherford </a:t>
            </a:r>
            <a:r>
              <a:rPr lang="fr-CH" dirty="0" err="1">
                <a:sym typeface="Symbol" panose="05050102010706020507" pitchFamily="18" charset="2"/>
              </a:rPr>
              <a:t>cable</a:t>
            </a:r>
            <a:r>
              <a:rPr lang="fr-CH" dirty="0">
                <a:sym typeface="Symbol" panose="05050102010706020507" pitchFamily="18" charset="2"/>
              </a:rPr>
              <a:t>? </a:t>
            </a:r>
            <a:r>
              <a:rPr lang="fr-CH" dirty="0" err="1">
                <a:sym typeface="Symbol" panose="05050102010706020507" pitchFamily="18" charset="2"/>
              </a:rPr>
              <a:t>Other</a:t>
            </a:r>
            <a:r>
              <a:rPr lang="fr-CH" dirty="0">
                <a:sym typeface="Symbol" panose="05050102010706020507" pitchFamily="18" charset="2"/>
              </a:rPr>
              <a:t> magnet </a:t>
            </a:r>
            <a:r>
              <a:rPr lang="fr-CH" dirty="0" err="1">
                <a:sym typeface="Symbol" panose="05050102010706020507" pitchFamily="18" charset="2"/>
              </a:rPr>
              <a:t>layout</a:t>
            </a:r>
            <a:r>
              <a:rPr lang="fr-CH" dirty="0">
                <a:sym typeface="Symbol" panose="05050102010706020507" pitchFamily="18" charset="2"/>
              </a:rPr>
              <a:t> not </a:t>
            </a:r>
            <a:r>
              <a:rPr lang="fr-CH" dirty="0" err="1">
                <a:sym typeface="Symbol" panose="05050102010706020507" pitchFamily="18" charset="2"/>
              </a:rPr>
              <a:t>excluded</a:t>
            </a:r>
            <a:endParaRPr lang="fr-CH" dirty="0">
              <a:sym typeface="Symbol" panose="05050102010706020507" pitchFamily="18" charset="2"/>
            </a:endParaRPr>
          </a:p>
          <a:p>
            <a:pPr lvl="2"/>
            <a:r>
              <a:rPr lang="fr-CH" dirty="0">
                <a:sym typeface="Symbol" panose="05050102010706020507" pitchFamily="18" charset="2"/>
              </a:rPr>
              <a:t>The WP8 </a:t>
            </a:r>
            <a:r>
              <a:rPr lang="fr-CH" dirty="0" err="1">
                <a:sym typeface="Symbol" panose="05050102010706020507" pitchFamily="18" charset="2"/>
              </a:rPr>
              <a:t>fosters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also</a:t>
            </a:r>
            <a:r>
              <a:rPr lang="fr-CH" dirty="0">
                <a:sym typeface="Symbol" panose="05050102010706020507" pitchFamily="18" charset="2"/>
              </a:rPr>
              <a:t> a panel </a:t>
            </a:r>
            <a:r>
              <a:rPr lang="fr-CH" dirty="0" err="1">
                <a:sym typeface="Symbol" panose="05050102010706020507" pitchFamily="18" charset="2"/>
              </a:rPr>
              <a:t>among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various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lab</a:t>
            </a:r>
            <a:r>
              <a:rPr lang="fr-CH" dirty="0">
                <a:sym typeface="Symbol" panose="05050102010706020507" pitchFamily="18" charset="2"/>
              </a:rPr>
              <a:t> to </a:t>
            </a:r>
            <a:r>
              <a:rPr lang="fr-CH" dirty="0" err="1">
                <a:sym typeface="Symbol" panose="05050102010706020507" pitchFamily="18" charset="2"/>
              </a:rPr>
              <a:t>steer</a:t>
            </a:r>
            <a:r>
              <a:rPr lang="fr-CH" dirty="0">
                <a:sym typeface="Symbol" panose="05050102010706020507" pitchFamily="18" charset="2"/>
              </a:rPr>
              <a:t> HTS for </a:t>
            </a:r>
            <a:r>
              <a:rPr lang="fr-CH" dirty="0" err="1">
                <a:sym typeface="Symbol" panose="05050102010706020507" pitchFamily="18" charset="2"/>
              </a:rPr>
              <a:t>accelerator</a:t>
            </a:r>
            <a:r>
              <a:rPr lang="fr-CH" dirty="0">
                <a:sym typeface="Symbol" panose="05050102010706020507" pitchFamily="18" charset="2"/>
              </a:rPr>
              <a:t> magnets in EU and the </a:t>
            </a:r>
            <a:r>
              <a:rPr lang="fr-CH" dirty="0" err="1">
                <a:sym typeface="Symbol" panose="05050102010706020507" pitchFamily="18" charset="2"/>
              </a:rPr>
              <a:t>development</a:t>
            </a:r>
            <a:r>
              <a:rPr lang="fr-CH" dirty="0">
                <a:sym typeface="Symbol" panose="05050102010706020507" pitchFamily="18" charset="2"/>
              </a:rPr>
              <a:t> of a HTS </a:t>
            </a:r>
            <a:r>
              <a:rPr lang="fr-CH" dirty="0" err="1">
                <a:sym typeface="Symbol" panose="05050102010706020507" pitchFamily="18" charset="2"/>
              </a:rPr>
              <a:t>cable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suitable</a:t>
            </a:r>
            <a:r>
              <a:rPr lang="fr-CH" dirty="0">
                <a:sym typeface="Symbol" panose="05050102010706020507" pitchFamily="18" charset="2"/>
              </a:rPr>
              <a:t> for </a:t>
            </a:r>
            <a:r>
              <a:rPr lang="fr-CH" dirty="0" err="1">
                <a:sym typeface="Symbol" panose="05050102010706020507" pitchFamily="18" charset="2"/>
              </a:rPr>
              <a:t>low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losses</a:t>
            </a:r>
            <a:r>
              <a:rPr lang="fr-CH" dirty="0">
                <a:sym typeface="Symbol" panose="05050102010706020507" pitchFamily="18" charset="2"/>
              </a:rPr>
              <a:t> - large size - fast </a:t>
            </a:r>
            <a:r>
              <a:rPr lang="fr-CH" dirty="0" err="1">
                <a:sym typeface="Symbol" panose="05050102010706020507" pitchFamily="18" charset="2"/>
              </a:rPr>
              <a:t>cycling</a:t>
            </a:r>
            <a:r>
              <a:rPr lang="fr-CH" dirty="0">
                <a:sym typeface="Symbol" panose="05050102010706020507" pitchFamily="18" charset="2"/>
              </a:rPr>
              <a:t> - synchrotrons (</a:t>
            </a:r>
            <a:r>
              <a:rPr lang="fr-CH" dirty="0" err="1">
                <a:sym typeface="Symbol" panose="05050102010706020507" pitchFamily="18" charset="2"/>
              </a:rPr>
              <a:t>led</a:t>
            </a:r>
            <a:r>
              <a:rPr lang="fr-CH" dirty="0">
                <a:sym typeface="Symbol" panose="05050102010706020507" pitchFamily="18" charset="2"/>
              </a:rPr>
              <a:t> by GSI)</a:t>
            </a:r>
            <a:r>
              <a:rPr lang="fr-CH" dirty="0"/>
              <a:t> </a:t>
            </a:r>
          </a:p>
          <a:p>
            <a:pPr lvl="2"/>
            <a:r>
              <a:rPr lang="fr-CH" b="1" u="sng" dirty="0" err="1">
                <a:solidFill>
                  <a:srgbClr val="92D050"/>
                </a:solidFill>
              </a:rPr>
              <a:t>Approved</a:t>
            </a:r>
            <a:r>
              <a:rPr lang="fr-CH" b="1" u="sng" dirty="0">
                <a:solidFill>
                  <a:srgbClr val="92D050"/>
                </a:solidFill>
              </a:rPr>
              <a:t> and </a:t>
            </a:r>
            <a:r>
              <a:rPr lang="fr-CH" b="1" u="sng" dirty="0" err="1">
                <a:solidFill>
                  <a:srgbClr val="92D050"/>
                </a:solidFill>
              </a:rPr>
              <a:t>started</a:t>
            </a:r>
            <a:r>
              <a:rPr lang="fr-CH" b="1" u="sng" dirty="0">
                <a:solidFill>
                  <a:srgbClr val="92D050"/>
                </a:solidFill>
              </a:rPr>
              <a:t> on 1 May 2021</a:t>
            </a:r>
            <a:r>
              <a:rPr lang="fr-CH" u="sng" dirty="0"/>
              <a:t>!</a:t>
            </a:r>
          </a:p>
          <a:p>
            <a:pPr lvl="2"/>
            <a:endParaRPr lang="fr-CH" dirty="0"/>
          </a:p>
          <a:p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3473B-3A7E-4C0E-9B3E-38D35870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9D23E-6ABB-4949-BAE3-B231B51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585636-B2D5-4877-A260-4EB285AE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9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BED6-18C8-47A4-8CA1-7AF6AF13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857"/>
          </a:xfrm>
        </p:spPr>
        <p:txBody>
          <a:bodyPr/>
          <a:lstStyle/>
          <a:p>
            <a:r>
              <a:rPr lang="fr-CH" dirty="0"/>
              <a:t>Possible </a:t>
            </a:r>
            <a:r>
              <a:rPr lang="fr-CH" dirty="0" err="1"/>
              <a:t>layout</a:t>
            </a:r>
            <a:r>
              <a:rPr lang="fr-CH" dirty="0"/>
              <a:t>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C98D6-37FC-4A29-9FAC-F030075C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4A12A-C802-4718-B7A3-BB95474F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C4429-572F-48CA-9ABA-35EABF612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" y="1519369"/>
            <a:ext cx="4907794" cy="2005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88DA8-E66A-43A2-983E-44BE77BD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416" y="1511169"/>
            <a:ext cx="6142166" cy="22438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A24C83-0003-42D6-87CD-AEF5B8C23411}"/>
              </a:ext>
            </a:extLst>
          </p:cNvPr>
          <p:cNvSpPr txBox="1"/>
          <p:nvPr/>
        </p:nvSpPr>
        <p:spPr>
          <a:xfrm>
            <a:off x="501441" y="3847734"/>
            <a:ext cx="9589062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200" b="1" dirty="0"/>
              <a:t>Solution for </a:t>
            </a:r>
            <a:r>
              <a:rPr lang="fr-CH" sz="1200" b="1" dirty="0" err="1"/>
              <a:t>curved</a:t>
            </a:r>
            <a:r>
              <a:rPr lang="fr-CH" sz="1200" b="1" dirty="0"/>
              <a:t> and straight CCT </a:t>
            </a:r>
            <a:r>
              <a:rPr lang="fr-CH" sz="1200" b="1" dirty="0" err="1"/>
              <a:t>coils</a:t>
            </a:r>
            <a:r>
              <a:rPr lang="fr-CH" sz="1200" b="1" dirty="0"/>
              <a:t> </a:t>
            </a:r>
            <a:r>
              <a:rPr lang="fr-CH" sz="1200" b="1" dirty="0" err="1"/>
              <a:t>combining</a:t>
            </a:r>
            <a:r>
              <a:rPr lang="fr-CH" sz="1200" b="1" dirty="0"/>
              <a:t> </a:t>
            </a:r>
            <a:r>
              <a:rPr lang="fr-CH" sz="1200" b="1" dirty="0" err="1"/>
              <a:t>dipole</a:t>
            </a:r>
            <a:r>
              <a:rPr lang="fr-CH" sz="1200" b="1" dirty="0"/>
              <a:t> and </a:t>
            </a:r>
            <a:r>
              <a:rPr lang="fr-CH" sz="1200" b="1" dirty="0" err="1"/>
              <a:t>quadrupole</a:t>
            </a:r>
            <a:r>
              <a:rPr lang="fr-CH" sz="1200" b="1" dirty="0"/>
              <a:t> in the </a:t>
            </a:r>
            <a:r>
              <a:rPr lang="fr-CH" sz="1200" b="1" dirty="0" err="1"/>
              <a:t>same</a:t>
            </a:r>
            <a:r>
              <a:rPr lang="fr-CH" sz="1200" b="1" dirty="0"/>
              <a:t> </a:t>
            </a:r>
            <a:r>
              <a:rPr lang="fr-CH" sz="1200" b="1" dirty="0" err="1"/>
              <a:t>winding</a:t>
            </a:r>
            <a:r>
              <a:rPr lang="fr-CH" sz="1200" b="1" dirty="0"/>
              <a:t> </a:t>
            </a:r>
            <a:r>
              <a:rPr lang="fr-CH" sz="1200" b="1" dirty="0">
                <a:sym typeface="Symbol" panose="05050102010706020507" pitchFamily="18" charset="2"/>
              </a:rPr>
              <a:t>-  </a:t>
            </a:r>
            <a:r>
              <a:rPr lang="fr-CH" sz="1200" b="1" dirty="0" err="1"/>
              <a:t>Courtesy</a:t>
            </a:r>
            <a:r>
              <a:rPr lang="fr-CH" sz="1200" b="1" dirty="0"/>
              <a:t> G. Kirby and J. van Nugteren, CERN 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66668C-E647-48EB-A2D4-B02FD5FDBF65}"/>
              </a:ext>
            </a:extLst>
          </p:cNvPr>
          <p:cNvSpPr txBox="1"/>
          <p:nvPr/>
        </p:nvSpPr>
        <p:spPr>
          <a:xfrm>
            <a:off x="16756" y="5860718"/>
            <a:ext cx="12175244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/>
              <a:t>The challenge </a:t>
            </a:r>
            <a:r>
              <a:rPr lang="fr-CH" sz="2400" b="1" dirty="0" err="1"/>
              <a:t>is</a:t>
            </a:r>
            <a:r>
              <a:rPr lang="fr-CH" sz="2400" b="1" dirty="0"/>
              <a:t> not the </a:t>
            </a:r>
            <a:r>
              <a:rPr lang="fr-CH" sz="2400" b="1" dirty="0" err="1"/>
              <a:t>field</a:t>
            </a:r>
            <a:r>
              <a:rPr lang="fr-CH" sz="2400" b="1" dirty="0"/>
              <a:t> </a:t>
            </a:r>
            <a:r>
              <a:rPr lang="fr-CH" sz="2400" b="1" dirty="0" err="1"/>
              <a:t>level</a:t>
            </a:r>
            <a:r>
              <a:rPr lang="fr-CH" sz="2400" b="1" dirty="0"/>
              <a:t>, </a:t>
            </a:r>
            <a:r>
              <a:rPr lang="fr-CH" sz="2400" b="1" dirty="0" err="1"/>
              <a:t>rather</a:t>
            </a:r>
            <a:r>
              <a:rPr lang="fr-CH" sz="2400" b="1" dirty="0"/>
              <a:t> </a:t>
            </a:r>
            <a:r>
              <a:rPr lang="fr-CH" sz="2400" b="1" dirty="0" err="1"/>
              <a:t>designing</a:t>
            </a:r>
            <a:r>
              <a:rPr lang="fr-CH" sz="2400" b="1" dirty="0"/>
              <a:t> for </a:t>
            </a:r>
            <a:r>
              <a:rPr lang="fr-CH" sz="2400" b="1" dirty="0" err="1"/>
              <a:t>ramping</a:t>
            </a:r>
            <a:r>
              <a:rPr lang="fr-CH" sz="2400" b="1" dirty="0"/>
              <a:t> </a:t>
            </a:r>
            <a:r>
              <a:rPr lang="fr-CH" sz="2400" b="1" dirty="0" err="1"/>
              <a:t>field</a:t>
            </a:r>
            <a:r>
              <a:rPr lang="fr-CH" sz="2400" b="1" dirty="0"/>
              <a:t> and </a:t>
            </a:r>
            <a:r>
              <a:rPr lang="fr-CH" sz="2400" b="1" dirty="0" err="1"/>
              <a:t>cryocooled</a:t>
            </a:r>
            <a:r>
              <a:rPr lang="fr-CH" sz="2400" b="1" dirty="0"/>
              <a:t> magnets </a:t>
            </a:r>
            <a:endParaRPr lang="en-US" sz="2400" b="1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E5895298-DD12-486B-9C1D-B0C94988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3DBB9C-78C8-4D4B-BEFA-7D6B5700EA3A}"/>
              </a:ext>
            </a:extLst>
          </p:cNvPr>
          <p:cNvGrpSpPr/>
          <p:nvPr/>
        </p:nvGrpSpPr>
        <p:grpSpPr>
          <a:xfrm>
            <a:off x="7627862" y="4817074"/>
            <a:ext cx="4547382" cy="1183978"/>
            <a:chOff x="1445429" y="1012804"/>
            <a:chExt cx="4572000" cy="151333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F1E77F2F-B3DA-4E47-AE4B-48ACB9B43F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45429" y="1012804"/>
              <a:ext cx="4572000" cy="151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FF5534-34E4-483F-9C43-439F91A335D4}"/>
                </a:ext>
              </a:extLst>
            </p:cNvPr>
            <p:cNvSpPr txBox="1"/>
            <p:nvPr/>
          </p:nvSpPr>
          <p:spPr>
            <a:xfrm>
              <a:off x="3071372" y="2013059"/>
              <a:ext cx="1223124" cy="420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1F497D"/>
                  </a:solidFill>
                  <a:latin typeface="Franklin Gothic Medium" panose="020B0603020102020204" pitchFamily="34" charset="0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 panose="020B0603020102020204" pitchFamily="34" charset="0"/>
                </a:rPr>
                <a:t>Inner layer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7918E6-1BDE-45A0-BE7D-F5DB9F7CE5FE}"/>
              </a:ext>
            </a:extLst>
          </p:cNvPr>
          <p:cNvGrpSpPr/>
          <p:nvPr/>
        </p:nvGrpSpPr>
        <p:grpSpPr>
          <a:xfrm>
            <a:off x="7630355" y="3912076"/>
            <a:ext cx="4547382" cy="1122703"/>
            <a:chOff x="1417339" y="2667927"/>
            <a:chExt cx="4558867" cy="122829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067ADA-9538-4C5E-8227-0175C18DD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7339" y="2667927"/>
              <a:ext cx="4558867" cy="12282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AD0267-246E-48C5-ACCF-23C643E07E24}"/>
                </a:ext>
              </a:extLst>
            </p:cNvPr>
            <p:cNvSpPr txBox="1"/>
            <p:nvPr/>
          </p:nvSpPr>
          <p:spPr>
            <a:xfrm>
              <a:off x="3027591" y="3458254"/>
              <a:ext cx="1184218" cy="373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1F497D"/>
                  </a:solidFill>
                  <a:latin typeface="Franklin Gothic Medium" panose="020B0603020102020204" pitchFamily="34" charset="0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 panose="020B0603020102020204" pitchFamily="34" charset="0"/>
                </a:rPr>
                <a:t>Outer layer</a:t>
              </a:r>
            </a:p>
          </p:txBody>
        </p:sp>
      </p:grpSp>
      <p:pic>
        <p:nvPicPr>
          <p:cNvPr id="28" name="Content Placeholder 29">
            <a:extLst>
              <a:ext uri="{FF2B5EF4-FFF2-40B4-BE49-F238E27FC236}">
                <a16:creationId xmlns:a16="http://schemas.microsoft.com/office/drawing/2014/main" id="{EC69421D-089B-40A2-8DED-BF671EEE8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12" y="2178667"/>
            <a:ext cx="1041109" cy="10242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3262DC-8F5D-4AE2-BEAA-DC23CFD2F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1595">
            <a:off x="1789723" y="3839723"/>
            <a:ext cx="3100899" cy="23901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FF9FB72-B812-41C3-B893-77E05D90C77B}"/>
              </a:ext>
            </a:extLst>
          </p:cNvPr>
          <p:cNvSpPr txBox="1"/>
          <p:nvPr/>
        </p:nvSpPr>
        <p:spPr>
          <a:xfrm>
            <a:off x="5295972" y="4765321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/>
              <a:t>Courtesy</a:t>
            </a:r>
            <a:r>
              <a:rPr lang="fr-CH" sz="1600" b="1" dirty="0"/>
              <a:t> of </a:t>
            </a:r>
            <a:r>
              <a:rPr lang="fr-CH" sz="1600" b="1" dirty="0" err="1"/>
              <a:t>Xiaorong</a:t>
            </a:r>
            <a:r>
              <a:rPr lang="fr-CH" sz="1600" b="1" dirty="0"/>
              <a:t> Wang, LBNL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8303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F32F-1C54-413B-9BA1-B6C8A105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HITRI+ WP8 Magnet Design (</a:t>
            </a:r>
            <a:r>
              <a:rPr lang="fr-CH" dirty="0" err="1"/>
              <a:t>with</a:t>
            </a:r>
            <a:r>
              <a:rPr lang="fr-CH" dirty="0"/>
              <a:t> construction and test of a </a:t>
            </a:r>
            <a:r>
              <a:rPr lang="fr-CH" dirty="0" err="1"/>
              <a:t>demonstrator</a:t>
            </a:r>
            <a:r>
              <a:rPr lang="fr-CH" dirty="0"/>
              <a:t>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627339-04D6-4AEA-B7D0-A33CADFCB6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5391" y="2223436"/>
            <a:ext cx="5620372" cy="27913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D0388-8287-4D61-B407-21D0F683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FC2C2-9460-4A4B-8A5F-2D2DDB69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367B214-239E-4DD6-BB4D-EDEE98ADB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38" y="2036778"/>
            <a:ext cx="1581254" cy="129020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F33CBF-E94C-4238-B376-024941054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50741"/>
            <a:ext cx="1972312" cy="1314875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A27234-546E-40D7-B611-8CECB0AF7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86" y="2033753"/>
            <a:ext cx="1273507" cy="1273507"/>
          </a:xfrm>
          <a:prstGeom prst="rect">
            <a:avLst/>
          </a:prstGeom>
        </p:spPr>
      </p:pic>
      <p:pic>
        <p:nvPicPr>
          <p:cNvPr id="19" name="Picture 18" descr="Timeline&#10;&#10;Description automatically generated">
            <a:extLst>
              <a:ext uri="{FF2B5EF4-FFF2-40B4-BE49-F238E27FC236}">
                <a16:creationId xmlns:a16="http://schemas.microsoft.com/office/drawing/2014/main" id="{141FD3AE-9441-4300-81FC-21A1EEF67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93" y="1992064"/>
            <a:ext cx="2143125" cy="1257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8ABA792-12CB-43F3-A1EB-0189BB7B1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3230" y="3740891"/>
            <a:ext cx="2621179" cy="936136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DC88895C-AC1C-4847-B54F-A2218CA0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38" y="5014762"/>
            <a:ext cx="1263348" cy="1205008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FDD34FC9-D279-4102-8B8F-910376D603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34" y="5061902"/>
            <a:ext cx="1976352" cy="1111698"/>
          </a:xfrm>
          <a:prstGeom prst="rect">
            <a:avLst/>
          </a:prstGeom>
        </p:spPr>
      </p:pic>
      <p:pic>
        <p:nvPicPr>
          <p:cNvPr id="27" name="Picture 26" descr="Diagram, text&#10;&#10;Description automatically generated">
            <a:extLst>
              <a:ext uri="{FF2B5EF4-FFF2-40B4-BE49-F238E27FC236}">
                <a16:creationId xmlns:a16="http://schemas.microsoft.com/office/drawing/2014/main" id="{D2FF267D-1372-4FFF-A23C-896AE8C5C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89" y="5027466"/>
            <a:ext cx="1718411" cy="11426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CAACC-F459-465B-8E70-64751FB85031}"/>
              </a:ext>
            </a:extLst>
          </p:cNvPr>
          <p:cNvSpPr txBox="1"/>
          <p:nvPr/>
        </p:nvSpPr>
        <p:spPr>
          <a:xfrm>
            <a:off x="6729877" y="5027466"/>
            <a:ext cx="434706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CNAO Project </a:t>
            </a:r>
            <a:r>
              <a:rPr lang="fr-CH" dirty="0" err="1"/>
              <a:t>Cootrdinator</a:t>
            </a:r>
            <a:endParaRPr lang="fr-CH" dirty="0"/>
          </a:p>
          <a:p>
            <a:r>
              <a:rPr lang="fr-CH" dirty="0"/>
              <a:t>INFN </a:t>
            </a:r>
            <a:r>
              <a:rPr lang="fr-CH" dirty="0" err="1"/>
              <a:t>is</a:t>
            </a:r>
            <a:r>
              <a:rPr lang="fr-CH" dirty="0"/>
              <a:t> the WP8 – Magnet </a:t>
            </a:r>
            <a:r>
              <a:rPr lang="fr-CH" dirty="0" err="1"/>
              <a:t>Coordinator</a:t>
            </a:r>
            <a:endParaRPr lang="fr-CH" dirty="0"/>
          </a:p>
          <a:p>
            <a:r>
              <a:rPr lang="fr-CH" dirty="0"/>
              <a:t>CEA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deputy</a:t>
            </a:r>
            <a:r>
              <a:rPr lang="fr-CH" dirty="0"/>
              <a:t> </a:t>
            </a:r>
            <a:r>
              <a:rPr lang="fr-CH" dirty="0" err="1"/>
              <a:t>coordinator</a:t>
            </a:r>
            <a:endParaRPr lang="fr-CH" dirty="0"/>
          </a:p>
          <a:p>
            <a:r>
              <a:rPr lang="fr-CH" dirty="0"/>
              <a:t>START: 1st April 2021</a:t>
            </a:r>
            <a:endParaRPr lang="en-US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3E778CD-DA47-4C5C-A678-BC9186E76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9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9B0A-2C33-41EA-8F8D-3B0E4C93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I.FAST WP8 Innovative SC Magnet. </a:t>
            </a:r>
            <a:r>
              <a:rPr lang="fr-CH" dirty="0" err="1"/>
              <a:t>Demonstrator</a:t>
            </a:r>
            <a:r>
              <a:rPr lang="fr-CH" dirty="0"/>
              <a:t> in </a:t>
            </a:r>
            <a:r>
              <a:rPr lang="fr-CH" dirty="0" err="1"/>
              <a:t>Industry</a:t>
            </a:r>
            <a:r>
              <a:rPr lang="fr-CH" dirty="0"/>
              <a:t>!!!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B8B057-FB4B-40EC-A021-A1AB97B100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5970" y="1761243"/>
            <a:ext cx="5763198" cy="365218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BF84-3E58-49FA-BAA3-A5ABF716C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BA2AF-C5DB-4A14-A510-4DF14E9C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14</a:t>
            </a:fld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A4ECB98-A84F-4DB1-9BF0-345D7BCC6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8" y="1922337"/>
            <a:ext cx="1306822" cy="1066284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E38883-58D6-44F7-842E-D0958B47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4" y="3185753"/>
            <a:ext cx="1630010" cy="1086674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883E83-046C-4E32-B460-3C5787753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67" y="1911978"/>
            <a:ext cx="1052485" cy="1052485"/>
          </a:xfrm>
          <a:prstGeom prst="rect">
            <a:avLst/>
          </a:prstGeom>
        </p:spPr>
      </p:pic>
      <p:pic>
        <p:nvPicPr>
          <p:cNvPr id="31" name="Picture 30" descr="Timeline&#10;&#10;Description automatically generated">
            <a:extLst>
              <a:ext uri="{FF2B5EF4-FFF2-40B4-BE49-F238E27FC236}">
                <a16:creationId xmlns:a16="http://schemas.microsoft.com/office/drawing/2014/main" id="{9BF6A9E7-D3FD-40E8-8EEA-12DF9C457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5" y="1892094"/>
            <a:ext cx="1771177" cy="1039091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8E1F637-3F82-46B8-8F0A-E701EA53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44167" y="3342257"/>
            <a:ext cx="2166264" cy="773666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E129ED89-A586-4095-8D77-D50DFFB716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32" y="1913701"/>
            <a:ext cx="1044089" cy="995875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58A21729-E3D1-40A6-A2B3-E4EC7CDFAA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83" y="3342257"/>
            <a:ext cx="1633349" cy="918759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E1AB24BE-A601-4882-A762-9E5D1F2B7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3" y="4632621"/>
            <a:ext cx="2273094" cy="717819"/>
          </a:xfrm>
          <a:prstGeom prst="rect">
            <a:avLst/>
          </a:prstGeom>
        </p:spPr>
      </p:pic>
      <p:pic>
        <p:nvPicPr>
          <p:cNvPr id="52" name="Picture 51" descr="Logo, company name&#10;&#10;Description automatically generated">
            <a:extLst>
              <a:ext uri="{FF2B5EF4-FFF2-40B4-BE49-F238E27FC236}">
                <a16:creationId xmlns:a16="http://schemas.microsoft.com/office/drawing/2014/main" id="{BE3A0487-BD87-42B6-BC21-CDAC017688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" y="4310304"/>
            <a:ext cx="1943801" cy="172681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79DF2C-0198-4244-8946-14C5690BF7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7793" y="5645974"/>
            <a:ext cx="3925414" cy="632255"/>
          </a:xfrm>
          <a:prstGeom prst="rect">
            <a:avLst/>
          </a:prstGeom>
        </p:spPr>
      </p:pic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2DE33825-2FD7-4813-801A-AA8F1720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2F782C-6F66-4E05-86CF-AF7F072FF2AB}"/>
              </a:ext>
            </a:extLst>
          </p:cNvPr>
          <p:cNvSpPr txBox="1"/>
          <p:nvPr/>
        </p:nvSpPr>
        <p:spPr>
          <a:xfrm>
            <a:off x="6226630" y="5451528"/>
            <a:ext cx="567073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CERN </a:t>
            </a:r>
            <a:r>
              <a:rPr lang="fr-CH" dirty="0" err="1"/>
              <a:t>is</a:t>
            </a:r>
            <a:r>
              <a:rPr lang="fr-CH" dirty="0"/>
              <a:t> Project </a:t>
            </a:r>
            <a:r>
              <a:rPr lang="fr-CH" dirty="0" err="1"/>
              <a:t>Coordinator</a:t>
            </a:r>
            <a:r>
              <a:rPr lang="fr-CH" dirty="0"/>
              <a:t> </a:t>
            </a:r>
          </a:p>
          <a:p>
            <a:r>
              <a:rPr lang="fr-CH" dirty="0"/>
              <a:t>INFN </a:t>
            </a:r>
            <a:r>
              <a:rPr lang="fr-CH" dirty="0" err="1"/>
              <a:t>is</a:t>
            </a:r>
            <a:r>
              <a:rPr lang="fr-CH" dirty="0"/>
              <a:t> the WP8 – Magnet </a:t>
            </a:r>
            <a:r>
              <a:rPr lang="fr-CH" dirty="0" err="1"/>
              <a:t>Coordinator</a:t>
            </a:r>
            <a:r>
              <a:rPr lang="fr-CH" dirty="0"/>
              <a:t> (CEA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 err="1"/>
              <a:t>deputy</a:t>
            </a:r>
            <a:r>
              <a:rPr lang="fr-CH" dirty="0"/>
              <a:t>) START: 1 May 2021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B62606-92C0-4217-AA86-01717334EA50}"/>
              </a:ext>
            </a:extLst>
          </p:cNvPr>
          <p:cNvCxnSpPr/>
          <p:nvPr/>
        </p:nvCxnSpPr>
        <p:spPr>
          <a:xfrm>
            <a:off x="6185490" y="5039360"/>
            <a:ext cx="586427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4627-743B-4047-983E-7BAD454B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211"/>
          </a:xfrm>
        </p:spPr>
        <p:txBody>
          <a:bodyPr/>
          <a:lstStyle/>
          <a:p>
            <a:r>
              <a:rPr lang="en-US" dirty="0"/>
              <a:t>Resources 2021: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B37A6-BF50-41FE-AFD0-3012766E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13 </a:t>
            </a:r>
            <a:r>
              <a:rPr lang="it-IT" dirty="0" err="1"/>
              <a:t>July</a:t>
            </a:r>
            <a:r>
              <a:rPr lang="it-IT" dirty="0"/>
              <a:t> 2021</a:t>
            </a:r>
            <a:endParaRPr lang="sr-Latn-R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08FE-17E2-47D9-B92D-E5EE01E0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2624B-0479-465B-8145-B28FC0AE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15</a:t>
            </a:fld>
            <a:endParaRPr lang="sr-Latn-R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A360EE-AFCA-4D79-8929-180D375D7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46907"/>
              </p:ext>
            </p:extLst>
          </p:nvPr>
        </p:nvGraphicFramePr>
        <p:xfrm>
          <a:off x="255612" y="1253336"/>
          <a:ext cx="4907617" cy="4351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8734">
                  <a:extLst>
                    <a:ext uri="{9D8B030D-6E8A-4147-A177-3AD203B41FA5}">
                      <a16:colId xmlns:a16="http://schemas.microsoft.com/office/drawing/2014/main" val="2373967947"/>
                    </a:ext>
                  </a:extLst>
                </a:gridCol>
                <a:gridCol w="852961">
                  <a:extLst>
                    <a:ext uri="{9D8B030D-6E8A-4147-A177-3AD203B41FA5}">
                      <a16:colId xmlns:a16="http://schemas.microsoft.com/office/drawing/2014/main" val="325432102"/>
                    </a:ext>
                  </a:extLst>
                </a:gridCol>
                <a:gridCol w="852961">
                  <a:extLst>
                    <a:ext uri="{9D8B030D-6E8A-4147-A177-3AD203B41FA5}">
                      <a16:colId xmlns:a16="http://schemas.microsoft.com/office/drawing/2014/main" val="2335133343"/>
                    </a:ext>
                  </a:extLst>
                </a:gridCol>
                <a:gridCol w="852961">
                  <a:extLst>
                    <a:ext uri="{9D8B030D-6E8A-4147-A177-3AD203B41FA5}">
                      <a16:colId xmlns:a16="http://schemas.microsoft.com/office/drawing/2014/main" val="2658718498"/>
                    </a:ext>
                  </a:extLst>
                </a:gridCol>
              </a:tblGrid>
              <a:tr h="22869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 err="1">
                          <a:effectLst/>
                        </a:rPr>
                        <a:t>Prev</a:t>
                      </a:r>
                      <a:r>
                        <a:rPr lang="it-IT" sz="1400" u="none" strike="noStrike" dirty="0">
                          <a:effectLst/>
                        </a:rPr>
                        <a:t>. 2021 - 1Luglio2021s</a:t>
                      </a:r>
                      <a:endParaRPr lang="it-IT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Gr5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Gr5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Gr5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44047470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Hadrotherapy</a:t>
                      </a:r>
                      <a:endParaRPr lang="it-IT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37370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HITRI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IFAST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  (call)SIG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294712631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Lucio Rossi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402521315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Massimo Sorbi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897314595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Marco Statera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10%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94489866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Francesco Broggi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564292377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Marco Prioli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13377172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Ernesto De Matteis (AR)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085840784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Samuele Mariotto (AR)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867628024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Riccardo Valente (PhD St.)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790893772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Tiina Benson (AR x INFN-A)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746144603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Magnus Dam (Borsa x stranieri)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455629100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TOT Ricercatori 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90%</a:t>
                      </a:r>
                      <a:endParaRPr lang="it-IT" sz="11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50%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220%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931341255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426815749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Danilo Pedrini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25254448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Maurizio Todero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50%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3283667261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Arsenio Palmisano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30%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098469463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Antonio Paccalini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422793249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Alessandro Pasini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074228990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Augusto Leone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773999099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Carlo Uva (Serv. Officina)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30%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695858274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Luca Imeri (Serv. Criogenia)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2554641900"/>
                  </a:ext>
                </a:extLst>
              </a:tr>
              <a:tr h="179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TOT Tecnici</a:t>
                      </a:r>
                      <a:endParaRPr lang="it-IT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50%</a:t>
                      </a:r>
                      <a:endParaRPr lang="it-IT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30%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130%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1" marR="6181" marT="6181" marB="0" anchor="ctr"/>
                </a:tc>
                <a:extLst>
                  <a:ext uri="{0D108BD9-81ED-4DB2-BD59-A6C34878D82A}">
                    <a16:rowId xmlns:a16="http://schemas.microsoft.com/office/drawing/2014/main" val="19058830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70E391-376F-4D61-B294-CF08B501DADE}"/>
              </a:ext>
            </a:extLst>
          </p:cNvPr>
          <p:cNvSpPr txBox="1"/>
          <p:nvPr/>
        </p:nvSpPr>
        <p:spPr>
          <a:xfrm>
            <a:off x="2709420" y="5604663"/>
            <a:ext cx="1576251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Time sheet 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C1821-06F7-4B8A-B7A2-1967ED23590A}"/>
              </a:ext>
            </a:extLst>
          </p:cNvPr>
          <p:cNvSpPr txBox="1"/>
          <p:nvPr/>
        </p:nvSpPr>
        <p:spPr>
          <a:xfrm>
            <a:off x="6104208" y="2632151"/>
            <a:ext cx="5373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Services:  </a:t>
            </a:r>
            <a:r>
              <a:rPr lang="en-US" dirty="0" err="1"/>
              <a:t>officina</a:t>
            </a:r>
            <a:r>
              <a:rPr lang="en-US" dirty="0"/>
              <a:t> 10-15% dal 2022 ; then 2023-24: 30%</a:t>
            </a:r>
          </a:p>
          <a:p>
            <a:r>
              <a:rPr lang="en-US" dirty="0" err="1"/>
              <a:t>Criogenics</a:t>
            </a:r>
            <a:r>
              <a:rPr lang="en-US" dirty="0"/>
              <a:t>: about 15% only from 2023 – after </a:t>
            </a:r>
            <a:r>
              <a:rPr lang="en-US" dirty="0" err="1"/>
              <a:t>HLShoc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BAAF27-C2C0-4D82-9E69-8D7E890D41D0}"/>
              </a:ext>
            </a:extLst>
          </p:cNvPr>
          <p:cNvSpPr/>
          <p:nvPr/>
        </p:nvSpPr>
        <p:spPr>
          <a:xfrm>
            <a:off x="4362993" y="1687398"/>
            <a:ext cx="837077" cy="3917265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E6143-5B92-4B64-9838-2D8C636D3D98}"/>
              </a:ext>
            </a:extLst>
          </p:cNvPr>
          <p:cNvSpPr/>
          <p:nvPr/>
        </p:nvSpPr>
        <p:spPr>
          <a:xfrm>
            <a:off x="4348998" y="1422548"/>
            <a:ext cx="1043133" cy="237381"/>
          </a:xfrm>
          <a:prstGeom prst="round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Solo per info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D25DEA5-281C-4CFD-ACED-ABFC10B2E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343563"/>
              </p:ext>
            </p:extLst>
          </p:nvPr>
        </p:nvGraphicFramePr>
        <p:xfrm>
          <a:off x="6250072" y="1163013"/>
          <a:ext cx="3732128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3847">
                  <a:extLst>
                    <a:ext uri="{9D8B030D-6E8A-4147-A177-3AD203B41FA5}">
                      <a16:colId xmlns:a16="http://schemas.microsoft.com/office/drawing/2014/main" val="3004082707"/>
                    </a:ext>
                  </a:extLst>
                </a:gridCol>
                <a:gridCol w="1183847">
                  <a:extLst>
                    <a:ext uri="{9D8B030D-6E8A-4147-A177-3AD203B41FA5}">
                      <a16:colId xmlns:a16="http://schemas.microsoft.com/office/drawing/2014/main" val="4270708200"/>
                    </a:ext>
                  </a:extLst>
                </a:gridCol>
                <a:gridCol w="1364434">
                  <a:extLst>
                    <a:ext uri="{9D8B030D-6E8A-4147-A177-3AD203B41FA5}">
                      <a16:colId xmlns:a16="http://schemas.microsoft.com/office/drawing/2014/main" val="240428229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>
                          <a:effectLst/>
                        </a:rPr>
                        <a:t>EU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>
                          <a:effectLst/>
                        </a:rPr>
                        <a:t>Mach. Funds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78043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HITRIPlus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 dirty="0">
                          <a:effectLst/>
                        </a:rPr>
                        <a:t>101.7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>
                          <a:effectLst/>
                        </a:rPr>
                        <a:t>105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220413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IFAST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>
                          <a:effectLst/>
                        </a:rPr>
                        <a:t>65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u="none" strike="noStrike" dirty="0">
                          <a:effectLst/>
                        </a:rPr>
                        <a:t>65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5015710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7B69BDE-0AD2-4628-B5D8-CB3E6A53C47D}"/>
              </a:ext>
            </a:extLst>
          </p:cNvPr>
          <p:cNvSpPr txBox="1"/>
          <p:nvPr/>
        </p:nvSpPr>
        <p:spPr>
          <a:xfrm>
            <a:off x="7173574" y="2133921"/>
            <a:ext cx="15520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AdR</a:t>
            </a:r>
            <a:r>
              <a:rPr lang="en-US" dirty="0"/>
              <a:t> 2-3 anni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1B1E6-EF88-445A-8470-15178A45E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072" y="3428999"/>
            <a:ext cx="3587775" cy="2260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C493A3-34D1-45EE-9DAB-A65FC64ABEAD}"/>
              </a:ext>
            </a:extLst>
          </p:cNvPr>
          <p:cNvSpPr txBox="1"/>
          <p:nvPr/>
        </p:nvSpPr>
        <p:spPr>
          <a:xfrm>
            <a:off x="6155510" y="5732816"/>
            <a:ext cx="567660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We heavily rely on the design and construction at LASA of devices of medium size: 1-1.5 m size of Hi-Tech content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8003E-76CE-4072-8819-05F414E6DB41}"/>
              </a:ext>
            </a:extLst>
          </p:cNvPr>
          <p:cNvSpPr txBox="1"/>
          <p:nvPr/>
        </p:nvSpPr>
        <p:spPr>
          <a:xfrm>
            <a:off x="9942335" y="3495060"/>
            <a:ext cx="19940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of the rearrangement of the mech, shop to host magnet assembly and winding  (driven by Falcon-D and SIG)</a:t>
            </a:r>
          </a:p>
        </p:txBody>
      </p:sp>
    </p:spTree>
    <p:extLst>
      <p:ext uri="{BB962C8B-B14F-4D97-AF65-F5344CB8AC3E}">
        <p14:creationId xmlns:p14="http://schemas.microsoft.com/office/powerpoint/2010/main" val="187492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29" y="-31750"/>
            <a:ext cx="10515600" cy="927100"/>
          </a:xfrm>
        </p:spPr>
        <p:txBody>
          <a:bodyPr/>
          <a:lstStyle/>
          <a:p>
            <a:r>
              <a:rPr lang="it-IT" altLang="it-IT" sz="3600" b="1" spc="-1" dirty="0" err="1">
                <a:solidFill>
                  <a:srgbClr val="724109"/>
                </a:solidFill>
                <a:latin typeface="Calibri"/>
              </a:rPr>
              <a:t>Additional</a:t>
            </a:r>
            <a:r>
              <a:rPr lang="it-IT" altLang="it-IT" sz="3600" b="1" spc="-1" dirty="0">
                <a:solidFill>
                  <a:srgbClr val="724109"/>
                </a:solidFill>
                <a:latin typeface="Calibri"/>
              </a:rPr>
              <a:t> </a:t>
            </a:r>
            <a:r>
              <a:rPr lang="it-IT" altLang="it-IT" sz="3600" b="1" spc="-1" dirty="0" err="1">
                <a:solidFill>
                  <a:srgbClr val="724109"/>
                </a:solidFill>
                <a:latin typeface="Calibri"/>
              </a:rPr>
              <a:t>elements</a:t>
            </a:r>
            <a:r>
              <a:rPr lang="it-IT" altLang="it-IT" sz="3600" b="1" spc="-1" dirty="0">
                <a:solidFill>
                  <a:srgbClr val="724109"/>
                </a:solidFill>
                <a:latin typeface="Calibri"/>
              </a:rPr>
              <a:t> </a:t>
            </a:r>
            <a:r>
              <a:rPr lang="it-IT" altLang="it-IT" sz="3600" b="1" spc="-1" dirty="0" err="1">
                <a:solidFill>
                  <a:srgbClr val="724109"/>
                </a:solidFill>
                <a:latin typeface="Calibri"/>
              </a:rPr>
              <a:t>financed</a:t>
            </a:r>
            <a:r>
              <a:rPr lang="it-IT" altLang="it-IT" sz="3600" b="1" spc="-1" dirty="0">
                <a:solidFill>
                  <a:srgbClr val="724109"/>
                </a:solidFill>
                <a:latin typeface="Calibri"/>
              </a:rPr>
              <a:t> in </a:t>
            </a:r>
            <a:r>
              <a:rPr lang="it-IT" altLang="it-IT" sz="3600" b="1" spc="-1" dirty="0" err="1">
                <a:solidFill>
                  <a:srgbClr val="724109"/>
                </a:solidFill>
                <a:latin typeface="Calibri"/>
              </a:rPr>
              <a:t>i.FAST</a:t>
            </a:r>
            <a:endParaRPr lang="en-US" sz="3600" b="1" spc="-1" dirty="0">
              <a:solidFill>
                <a:srgbClr val="72410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3596A6-6558-5947-8B22-2A5AEE4C2A09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  <a:endParaRPr lang="en-US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6AD52BF-8963-AD44-AC87-1591A4DF78DD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9D0A3A-466A-F84D-89B1-1546A083BEA0}"/>
              </a:ext>
            </a:extLst>
          </p:cNvPr>
          <p:cNvSpPr txBox="1"/>
          <p:nvPr/>
        </p:nvSpPr>
        <p:spPr>
          <a:xfrm>
            <a:off x="930729" y="936010"/>
            <a:ext cx="109891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363538"/>
            <a:r>
              <a:rPr lang="en-US" b="1" dirty="0">
                <a:solidFill>
                  <a:srgbClr val="0070C0"/>
                </a:solidFill>
              </a:rPr>
              <a:t>WP9 Test of innovative superconducting accelerating cavities</a:t>
            </a:r>
          </a:p>
          <a:p>
            <a:pPr marL="541338" indent="-363538"/>
            <a:endParaRPr lang="en-US" dirty="0"/>
          </a:p>
          <a:p>
            <a:pPr marL="541338" indent="-363538"/>
            <a:r>
              <a:rPr lang="en-US" b="1" dirty="0">
                <a:solidFill>
                  <a:srgbClr val="0070C0"/>
                </a:solidFill>
              </a:rPr>
              <a:t>WP6 (Novel particle accelerators concepts and technologies) Lasers for Plasma Acceleration (LASPLA) task 6.2  Lasers for Plasma Acceleration (LASPLA)</a:t>
            </a:r>
          </a:p>
          <a:p>
            <a:pPr marL="541338" indent="-363538"/>
            <a:endParaRPr lang="en-US" b="1" dirty="0">
              <a:solidFill>
                <a:srgbClr val="0070C0"/>
              </a:solidFill>
            </a:endParaRPr>
          </a:p>
          <a:p>
            <a:pPr marL="541338" indent="-363538"/>
            <a:r>
              <a:rPr lang="en-US" dirty="0"/>
              <a:t>• Establish a roadmap to foster delivery of advanced industrial laser drivers with high-repetition rate and higher efficiency, for the first user plasma-based accelerator.</a:t>
            </a:r>
          </a:p>
          <a:p>
            <a:pPr marL="541338" indent="-363538"/>
            <a:r>
              <a:rPr lang="en-US" dirty="0"/>
              <a:t>• Establish a coordination activity with networking and training of main laser labs, focused on laser-driver R&amp;D.</a:t>
            </a:r>
          </a:p>
          <a:p>
            <a:pPr marL="541338" indent="-363538"/>
            <a:endParaRPr lang="en-US" dirty="0"/>
          </a:p>
          <a:p>
            <a:pPr marL="541338" indent="-363538"/>
            <a:r>
              <a:rPr lang="en-US" dirty="0"/>
              <a:t>The Task will identify strategies for the development of high-intensity lasers specifically as drivers of compact </a:t>
            </a:r>
            <a:r>
              <a:rPr lang="en-US" dirty="0" err="1"/>
              <a:t>laserdriven</a:t>
            </a:r>
            <a:r>
              <a:rPr lang="en-US" dirty="0"/>
              <a:t> plasma accelerators and novel radiation sources and applications to industrial, medical and biological sciences. Laser-drivers were identified as the main limitation to the societal exploitation of novel accelerator technologies. A comprehensive approach to the development of high-repetition rate lasers for plasma accelerators will tackle the key scientific issues currently limiting technological and industrial development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3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EF17-B1C6-445D-9499-F3493F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IFAST is a vast program of about 1 ME for INFN </a:t>
            </a:r>
            <a:r>
              <a:rPr lang="en-US" dirty="0">
                <a:sym typeface="Wingdings" panose="05000000000000000000" pitchFamily="2" charset="2"/>
              </a:rPr>
              <a:t> about 230 </a:t>
            </a:r>
            <a:r>
              <a:rPr lang="en-US" dirty="0" err="1">
                <a:sym typeface="Wingdings" panose="05000000000000000000" pitchFamily="2" charset="2"/>
              </a:rPr>
              <a:t>kE</a:t>
            </a:r>
            <a:r>
              <a:rPr lang="en-US" dirty="0">
                <a:sym typeface="Wingdings" panose="05000000000000000000" pitchFamily="2" charset="2"/>
              </a:rPr>
              <a:t> of overheads (+40 </a:t>
            </a:r>
            <a:r>
              <a:rPr lang="en-US" dirty="0" err="1">
                <a:sym typeface="Wingdings" panose="05000000000000000000" pitchFamily="2" charset="2"/>
              </a:rPr>
              <a:t>kE</a:t>
            </a:r>
            <a:r>
              <a:rPr lang="en-US" dirty="0">
                <a:sym typeface="Wingdings" panose="05000000000000000000" pitchFamily="2" charset="2"/>
              </a:rPr>
              <a:t> for HITRI+)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88755-8E34-4C20-B62E-AF5D5159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AE17E-06FA-4446-8E60-2A4298EC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87437-71A8-4401-AE9D-951604F5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17</a:t>
            </a:fld>
            <a:endParaRPr lang="sr-Latn-R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F4BE2-122C-4C21-B376-9C9BF6A37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5" y="1856233"/>
            <a:ext cx="11426829" cy="3145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77BEE-5789-4605-91F5-70CB9917CCA4}"/>
              </a:ext>
            </a:extLst>
          </p:cNvPr>
          <p:cNvSpPr txBox="1"/>
          <p:nvPr/>
        </p:nvSpPr>
        <p:spPr>
          <a:xfrm>
            <a:off x="585659" y="5217392"/>
            <a:ext cx="107681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In </a:t>
            </a:r>
            <a:r>
              <a:rPr lang="en-US" sz="2400" dirty="0" err="1"/>
              <a:t>totale</a:t>
            </a:r>
            <a:r>
              <a:rPr lang="en-US" sz="2400" dirty="0"/>
              <a:t> </a:t>
            </a:r>
            <a:r>
              <a:rPr lang="en-US" sz="2400" dirty="0" err="1"/>
              <a:t>HITRPlus</a:t>
            </a:r>
            <a:r>
              <a:rPr lang="en-US" sz="2400" dirty="0"/>
              <a:t> and especially IFAST generates about 90 </a:t>
            </a:r>
            <a:r>
              <a:rPr lang="en-US" sz="2400" dirty="0" err="1"/>
              <a:t>kE</a:t>
            </a:r>
            <a:r>
              <a:rPr lang="en-US" sz="2400" dirty="0"/>
              <a:t> for Milano INFN-section</a:t>
            </a:r>
          </a:p>
        </p:txBody>
      </p:sp>
    </p:spTree>
    <p:extLst>
      <p:ext uri="{BB962C8B-B14F-4D97-AF65-F5344CB8AC3E}">
        <p14:creationId xmlns:p14="http://schemas.microsoft.com/office/powerpoint/2010/main" val="270868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2E44-CABC-448F-805A-A4E48B75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slides HITRI-IFAST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CBCDE-19EC-441F-91A5-CE882FB41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9ED4-BDA2-4878-A291-7727F2EA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3495C-0C97-488C-B356-412918BB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21DC-F1E3-4C23-BEB7-4CEDEE1C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23784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5C0F-5702-48C0-9534-3E39D8C2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8775" cy="1325563"/>
          </a:xfrm>
        </p:spPr>
        <p:txBody>
          <a:bodyPr/>
          <a:lstStyle/>
          <a:p>
            <a:r>
              <a:rPr lang="fr-CH" dirty="0"/>
              <a:t>The EU roadmap for </a:t>
            </a:r>
            <a:r>
              <a:rPr lang="fr-CH" dirty="0" err="1"/>
              <a:t>enabling</a:t>
            </a:r>
            <a:r>
              <a:rPr lang="fr-CH" dirty="0"/>
              <a:t> a full SC C-ion </a:t>
            </a:r>
            <a:r>
              <a:rPr lang="fr-CH" dirty="0" err="1"/>
              <a:t>facility</a:t>
            </a:r>
            <a:r>
              <a:rPr lang="fr-CH" dirty="0"/>
              <a:t>: synchrotron + </a:t>
            </a:r>
            <a:r>
              <a:rPr lang="fr-CH" dirty="0" err="1"/>
              <a:t>gantry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0E64C-F514-43D8-9F63-32DC7394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EA05E-B481-4266-92F0-FC6747DD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BA2FD-A081-4EB8-8A78-5CE46686D108}"/>
              </a:ext>
            </a:extLst>
          </p:cNvPr>
          <p:cNvSpPr txBox="1"/>
          <p:nvPr/>
        </p:nvSpPr>
        <p:spPr>
          <a:xfrm>
            <a:off x="1635760" y="4545350"/>
            <a:ext cx="926032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800" dirty="0"/>
              <a:t>Disclaimer: roadmap to </a:t>
            </a:r>
            <a:r>
              <a:rPr lang="fr-CH" sz="2800" dirty="0" err="1"/>
              <a:t>be</a:t>
            </a:r>
            <a:r>
              <a:rPr lang="fr-CH" sz="2800" dirty="0"/>
              <a:t> </a:t>
            </a:r>
            <a:r>
              <a:rPr lang="fr-CH" sz="2800" dirty="0" err="1"/>
              <a:t>reviewed</a:t>
            </a:r>
            <a:r>
              <a:rPr lang="fr-CH" sz="2800" dirty="0"/>
              <a:t> </a:t>
            </a:r>
            <a:r>
              <a:rPr lang="fr-CH" sz="2800" dirty="0" err="1"/>
              <a:t>with</a:t>
            </a:r>
            <a:r>
              <a:rPr lang="fr-CH" sz="2800" dirty="0"/>
              <a:t> stakeholders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6E306FD-04FF-4B0A-AF54-9CBACA77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11E1D2-1981-42CE-A3B5-2A7E46318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1" y="1927239"/>
            <a:ext cx="12190258" cy="21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8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B7A6-9237-40AC-A39C-D3B5B077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8354" cy="1325563"/>
          </a:xfrm>
        </p:spPr>
        <p:txBody>
          <a:bodyPr>
            <a:normAutofit/>
          </a:bodyPr>
          <a:lstStyle/>
          <a:p>
            <a:r>
              <a:rPr lang="fr-CH" dirty="0"/>
              <a:t>HIT - Heidelberg  Ion Beam </a:t>
            </a:r>
            <a:r>
              <a:rPr lang="fr-CH" dirty="0" err="1"/>
              <a:t>Therapy</a:t>
            </a:r>
            <a:r>
              <a:rPr lang="fr-CH" dirty="0"/>
              <a:t> Center (first in EU)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3843A-8110-48C6-94FA-E6967F2C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48484"/>
            <a:ext cx="8029545" cy="4641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CE15A-9FFC-42C3-8C84-8E7B259E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524" y="0"/>
            <a:ext cx="459486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7968EC-7EFB-4508-AB15-01BD1A47703E}"/>
              </a:ext>
            </a:extLst>
          </p:cNvPr>
          <p:cNvSpPr/>
          <p:nvPr/>
        </p:nvSpPr>
        <p:spPr>
          <a:xfrm>
            <a:off x="9893148" y="5563518"/>
            <a:ext cx="2439236" cy="1178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25 m long</a:t>
            </a:r>
          </a:p>
          <a:p>
            <a:pPr algn="ctr"/>
            <a:r>
              <a:rPr lang="fr-CH" b="1" dirty="0"/>
              <a:t>13 m </a:t>
            </a:r>
            <a:r>
              <a:rPr lang="fr-CH" b="1" dirty="0" err="1"/>
              <a:t>diameter</a:t>
            </a:r>
            <a:endParaRPr lang="fr-CH" b="1" dirty="0"/>
          </a:p>
          <a:p>
            <a:pPr algn="ctr"/>
            <a:r>
              <a:rPr lang="fr-CH" b="1" dirty="0"/>
              <a:t>600 tons rotation</a:t>
            </a:r>
          </a:p>
          <a:p>
            <a:pPr algn="ctr"/>
            <a:r>
              <a:rPr lang="fr-CH" b="1" dirty="0"/>
              <a:t>670 tons total</a:t>
            </a:r>
            <a:endParaRPr lang="en-US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973BF6-05CA-452F-8499-757D9482A8E1}"/>
              </a:ext>
            </a:extLst>
          </p:cNvPr>
          <p:cNvSpPr/>
          <p:nvPr/>
        </p:nvSpPr>
        <p:spPr>
          <a:xfrm rot="21281909">
            <a:off x="1737313" y="1578781"/>
            <a:ext cx="2076270" cy="123022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4672A3-6417-4D4A-954C-6869190610F6}"/>
              </a:ext>
            </a:extLst>
          </p:cNvPr>
          <p:cNvCxnSpPr>
            <a:cxnSpLocks/>
          </p:cNvCxnSpPr>
          <p:nvPr/>
        </p:nvCxnSpPr>
        <p:spPr>
          <a:xfrm flipV="1">
            <a:off x="2056442" y="2264900"/>
            <a:ext cx="1457924" cy="14067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BF2780-BA48-4059-86D4-ACDE1D721156}"/>
              </a:ext>
            </a:extLst>
          </p:cNvPr>
          <p:cNvSpPr txBox="1"/>
          <p:nvPr/>
        </p:nvSpPr>
        <p:spPr>
          <a:xfrm rot="21223750">
            <a:off x="2486690" y="202706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25 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0A0EDA-B963-42F9-9464-7EE0F0E8CB0F}"/>
              </a:ext>
            </a:extLst>
          </p:cNvPr>
          <p:cNvSpPr/>
          <p:nvPr/>
        </p:nvSpPr>
        <p:spPr>
          <a:xfrm>
            <a:off x="0" y="5379751"/>
            <a:ext cx="459486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/>
              <a:t>Reducing</a:t>
            </a:r>
            <a:r>
              <a:rPr lang="fr-CH" dirty="0"/>
              <a:t> </a:t>
            </a:r>
            <a:r>
              <a:rPr lang="fr-CH" dirty="0" err="1"/>
              <a:t>footprint</a:t>
            </a:r>
            <a:r>
              <a:rPr lang="fr-CH" dirty="0"/>
              <a:t> </a:t>
            </a:r>
            <a:r>
              <a:rPr lang="fr-CH" dirty="0" err="1"/>
              <a:t>means</a:t>
            </a:r>
            <a:r>
              <a:rPr lang="fr-CH" dirty="0"/>
              <a:t> </a:t>
            </a:r>
            <a:r>
              <a:rPr lang="fr-CH" dirty="0" err="1"/>
              <a:t>cost</a:t>
            </a:r>
            <a:r>
              <a:rPr lang="fr-CH" dirty="0"/>
              <a:t> </a:t>
            </a:r>
            <a:r>
              <a:rPr lang="fr-CH" dirty="0" err="1"/>
              <a:t>reduction</a:t>
            </a:r>
            <a:endParaRPr lang="fr-CH" dirty="0"/>
          </a:p>
          <a:p>
            <a:pPr algn="ctr"/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saving</a:t>
            </a:r>
            <a:r>
              <a:rPr lang="fr-CH" dirty="0"/>
              <a:t> </a:t>
            </a:r>
            <a:r>
              <a:rPr lang="fr-CH" dirty="0" err="1"/>
              <a:t>electricity</a:t>
            </a:r>
            <a:r>
              <a:rPr lang="fr-CH" dirty="0"/>
              <a:t> and infrastructure: </a:t>
            </a:r>
            <a:r>
              <a:rPr lang="fr-CH" dirty="0" err="1"/>
              <a:t>superconductivty</a:t>
            </a:r>
            <a:r>
              <a:rPr lang="fr-CH" dirty="0"/>
              <a:t> </a:t>
            </a:r>
            <a:r>
              <a:rPr lang="fr-CH" dirty="0" err="1"/>
              <a:t>may</a:t>
            </a:r>
            <a:r>
              <a:rPr lang="fr-CH" dirty="0"/>
              <a:t> </a:t>
            </a:r>
            <a:r>
              <a:rPr lang="fr-CH" dirty="0" err="1"/>
              <a:t>play</a:t>
            </a:r>
            <a:r>
              <a:rPr lang="fr-CH" dirty="0"/>
              <a:t> an important </a:t>
            </a:r>
            <a:r>
              <a:rPr lang="fr-CH" dirty="0" err="1"/>
              <a:t>role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99AC7FA-3560-4C12-81DC-D43D50E6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8111D8-BB57-4F4D-81FA-380C5559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BBCA7C2-54FF-48E7-8BAA-EF39E9CB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2D2404-9C12-4E40-8D32-B395BE871DED}"/>
              </a:ext>
            </a:extLst>
          </p:cNvPr>
          <p:cNvSpPr/>
          <p:nvPr/>
        </p:nvSpPr>
        <p:spPr>
          <a:xfrm rot="18434619">
            <a:off x="5420297" y="3217472"/>
            <a:ext cx="2240224" cy="17255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FAA260-E017-4C6A-83EC-6BF6805427B8}"/>
              </a:ext>
            </a:extLst>
          </p:cNvPr>
          <p:cNvCxnSpPr>
            <a:cxnSpLocks/>
          </p:cNvCxnSpPr>
          <p:nvPr/>
        </p:nvCxnSpPr>
        <p:spPr>
          <a:xfrm flipV="1">
            <a:off x="5991225" y="3339173"/>
            <a:ext cx="990600" cy="124049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10BB83-C7DE-4440-8E16-8ADB5E5424DB}"/>
              </a:ext>
            </a:extLst>
          </p:cNvPr>
          <p:cNvSpPr txBox="1"/>
          <p:nvPr/>
        </p:nvSpPr>
        <p:spPr>
          <a:xfrm rot="18376460">
            <a:off x="6076970" y="3709016"/>
            <a:ext cx="65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25 m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7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4042-6EB1-4CED-8207-C4331BC5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Nb-</a:t>
            </a:r>
            <a:r>
              <a:rPr lang="en-GB" dirty="0" err="1"/>
              <a:t>Ti</a:t>
            </a:r>
            <a:r>
              <a:rPr lang="en-GB" dirty="0"/>
              <a:t> Canted Cosine Theta (CCT): </a:t>
            </a:r>
            <a:br>
              <a:rPr lang="en-GB" dirty="0"/>
            </a:br>
            <a:r>
              <a:rPr lang="en-GB" dirty="0"/>
              <a:t>p-gantry and HiLumi LHC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EC2BF-FA51-4E55-B03F-EEB48C52C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H" dirty="0"/>
              <a:t>LBNL: </a:t>
            </a:r>
            <a:r>
              <a:rPr lang="fr-CH" b="0" dirty="0"/>
              <a:t>CCT </a:t>
            </a:r>
            <a:r>
              <a:rPr lang="fr-CH" b="0" dirty="0" err="1"/>
              <a:t>coil</a:t>
            </a:r>
            <a:r>
              <a:rPr lang="fr-CH" b="0" dirty="0"/>
              <a:t> prototype for large acceptance </a:t>
            </a:r>
            <a:r>
              <a:rPr lang="fr-CH" dirty="0"/>
              <a:t>proton gantry </a:t>
            </a:r>
            <a:r>
              <a:rPr lang="fr-CH" dirty="0">
                <a:sym typeface="Symbol" panose="05050102010706020507" pitchFamily="18" charset="2"/>
              </a:rPr>
              <a:t> = 400 mm</a:t>
            </a:r>
            <a:r>
              <a:rPr lang="fr-CH" b="0" dirty="0"/>
              <a:t>: </a:t>
            </a:r>
            <a:r>
              <a:rPr lang="fr-CH" b="0" dirty="0" err="1"/>
              <a:t>Successfully</a:t>
            </a:r>
            <a:r>
              <a:rPr lang="fr-CH" b="0" dirty="0"/>
              <a:t> </a:t>
            </a:r>
            <a:r>
              <a:rPr lang="fr-CH" b="0" dirty="0" err="1"/>
              <a:t>tested</a:t>
            </a:r>
            <a:r>
              <a:rPr lang="fr-CH" b="0" dirty="0"/>
              <a:t> to 3.5 T; </a:t>
            </a:r>
            <a:r>
              <a:rPr lang="fr-CH" b="0" dirty="0" err="1"/>
              <a:t>segmented</a:t>
            </a:r>
            <a:r>
              <a:rPr lang="fr-CH" b="0" dirty="0"/>
              <a:t> former. </a:t>
            </a:r>
            <a:endParaRPr lang="en-US" b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E6719C-5511-4DF2-98D5-66D71420C7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31041"/>
            <a:ext cx="5157787" cy="343265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3CFD6-5A6B-40E3-8B5E-AC9AF8CDA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75031" cy="823912"/>
          </a:xfrm>
        </p:spPr>
        <p:txBody>
          <a:bodyPr>
            <a:normAutofit fontScale="85000" lnSpcReduction="20000"/>
          </a:bodyPr>
          <a:lstStyle/>
          <a:p>
            <a:r>
              <a:rPr lang="fr-CH" dirty="0"/>
              <a:t>HiLumi LHC: </a:t>
            </a:r>
            <a:r>
              <a:rPr lang="fr-CH" b="0" dirty="0"/>
              <a:t>CERN has </a:t>
            </a:r>
            <a:r>
              <a:rPr lang="fr-CH" b="0" dirty="0" err="1"/>
              <a:t>designed</a:t>
            </a:r>
            <a:r>
              <a:rPr lang="fr-CH" b="0" dirty="0"/>
              <a:t>, </a:t>
            </a:r>
            <a:r>
              <a:rPr lang="fr-CH" b="0" dirty="0" err="1"/>
              <a:t>built</a:t>
            </a:r>
            <a:r>
              <a:rPr lang="fr-CH" b="0" dirty="0"/>
              <a:t> and </a:t>
            </a:r>
            <a:r>
              <a:rPr lang="fr-CH" b="0" dirty="0" err="1"/>
              <a:t>tested</a:t>
            </a:r>
            <a:r>
              <a:rPr lang="fr-CH" b="0" dirty="0"/>
              <a:t> a dual </a:t>
            </a:r>
            <a:r>
              <a:rPr lang="fr-CH" b="0" dirty="0">
                <a:sym typeface="Symbol" panose="05050102010706020507" pitchFamily="18" charset="2"/>
              </a:rPr>
              <a:t>3 T, </a:t>
            </a:r>
            <a:r>
              <a:rPr lang="fr-CH" b="0" dirty="0"/>
              <a:t>2 m long  - </a:t>
            </a:r>
            <a:r>
              <a:rPr lang="fr-CH" b="0" dirty="0">
                <a:sym typeface="Symbol" panose="05050102010706020507" pitchFamily="18" charset="2"/>
              </a:rPr>
              <a:t> = 105 mm, straight CCT. </a:t>
            </a:r>
            <a:r>
              <a:rPr lang="fr-CH" b="0" dirty="0" err="1">
                <a:sym typeface="Symbol" panose="05050102010706020507" pitchFamily="18" charset="2"/>
              </a:rPr>
              <a:t>Now</a:t>
            </a:r>
            <a:r>
              <a:rPr lang="fr-CH" b="0" dirty="0">
                <a:sym typeface="Symbol" panose="05050102010706020507" pitchFamily="18" charset="2"/>
              </a:rPr>
              <a:t>  IHEP Beijing </a:t>
            </a:r>
            <a:r>
              <a:rPr lang="fr-CH" b="0" dirty="0" err="1">
                <a:sym typeface="Symbol" panose="05050102010706020507" pitchFamily="18" charset="2"/>
              </a:rPr>
              <a:t>producing</a:t>
            </a:r>
            <a:r>
              <a:rPr lang="fr-CH" b="0" dirty="0">
                <a:sym typeface="Symbol" panose="05050102010706020507" pitchFamily="18" charset="2"/>
              </a:rPr>
              <a:t> 2x13 </a:t>
            </a:r>
            <a:r>
              <a:rPr lang="fr-CH" b="0" dirty="0" err="1">
                <a:sym typeface="Symbol" panose="05050102010706020507" pitchFamily="18" charset="2"/>
              </a:rPr>
              <a:t>units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D07BE36-6B92-4DC9-A44A-610FD873EA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782972" y="2505075"/>
            <a:ext cx="2764259" cy="3684588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A134A6-C8AC-4BD3-B8CF-C626DBBFD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53674C-81A8-4141-9B9B-4786D051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15375-CD4E-411F-9D4C-17B1CA6F7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33170" y="3276716"/>
            <a:ext cx="3684589" cy="21413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DEC96-1450-4255-8846-DB5DDCF3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5087F2A5-4B89-4EFB-82A8-99D1F6DB1F53}"/>
              </a:ext>
            </a:extLst>
          </p:cNvPr>
          <p:cNvSpPr/>
          <p:nvPr/>
        </p:nvSpPr>
        <p:spPr>
          <a:xfrm>
            <a:off x="1747536" y="4246180"/>
            <a:ext cx="3342290" cy="1460938"/>
          </a:xfrm>
          <a:prstGeom prst="irregularSeal2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Short circuit at 3.5T!!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68598C-15ED-417D-8AEC-C2D08EB281DF}"/>
              </a:ext>
            </a:extLst>
          </p:cNvPr>
          <p:cNvSpPr/>
          <p:nvPr/>
        </p:nvSpPr>
        <p:spPr>
          <a:xfrm>
            <a:off x="6772407" y="5076338"/>
            <a:ext cx="4774824" cy="630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Proto 2m 2.9 T 105 mm very successful at CERN. However learning and transfer not easy (China…, SE)…</a:t>
            </a:r>
          </a:p>
        </p:txBody>
      </p:sp>
    </p:spTree>
    <p:extLst>
      <p:ext uri="{BB962C8B-B14F-4D97-AF65-F5344CB8AC3E}">
        <p14:creationId xmlns:p14="http://schemas.microsoft.com/office/powerpoint/2010/main" val="14976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BC3F-C713-414D-8FC4-B7D36AAC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36912"/>
          </a:xfrm>
        </p:spPr>
        <p:txBody>
          <a:bodyPr>
            <a:noAutofit/>
          </a:bodyPr>
          <a:lstStyle/>
          <a:p>
            <a:r>
              <a:rPr lang="fr-CH" dirty="0"/>
              <a:t>HTS for </a:t>
            </a:r>
            <a:r>
              <a:rPr lang="fr-CH" dirty="0" err="1"/>
              <a:t>accelerator</a:t>
            </a:r>
            <a:r>
              <a:rPr lang="fr-CH" dirty="0"/>
              <a:t> magnets: </a:t>
            </a:r>
            <a:r>
              <a:rPr lang="fr-CH" dirty="0" err="1"/>
              <a:t>status</a:t>
            </a:r>
            <a:r>
              <a:rPr lang="fr-CH" dirty="0"/>
              <a:t> in EU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1FF8-8D4D-473F-98F4-796F07B55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CERN Feather_M2: flare end race track, REBCO </a:t>
            </a:r>
            <a:r>
              <a:rPr lang="en-GB" dirty="0" err="1"/>
              <a:t>Roebel</a:t>
            </a:r>
            <a:r>
              <a:rPr lang="en-GB" dirty="0"/>
              <a:t> cable, </a:t>
            </a:r>
            <a:r>
              <a:rPr lang="en-GB" dirty="0">
                <a:solidFill>
                  <a:srgbClr val="C00000"/>
                </a:solidFill>
              </a:rPr>
              <a:t>40 mm bore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E80084-DD6A-452A-95B5-D4DB15D3F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55940"/>
            <a:ext cx="5157787" cy="278285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B97C0F-24B3-4858-B899-10DC55267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/>
              <a:t>&gt; 3 T in 2017; 1</a:t>
            </a:r>
            <a:r>
              <a:rPr lang="fr-CH" baseline="30000" dirty="0"/>
              <a:t>st</a:t>
            </a:r>
            <a:r>
              <a:rPr lang="fr-CH" dirty="0"/>
              <a:t> magnet</a:t>
            </a:r>
            <a:br>
              <a:rPr lang="fr-CH" dirty="0"/>
            </a:br>
            <a:r>
              <a:rPr lang="fr-CH" dirty="0"/>
              <a:t>&gt; 4.5 T in 2019; 2</a:t>
            </a:r>
            <a:r>
              <a:rPr lang="fr-CH" baseline="30000" dirty="0"/>
              <a:t>nd</a:t>
            </a:r>
            <a:r>
              <a:rPr lang="fr-CH" dirty="0"/>
              <a:t>  magnet</a:t>
            </a:r>
            <a:br>
              <a:rPr lang="fr-CH" dirty="0"/>
            </a:br>
            <a:r>
              <a:rPr lang="fr-CH" dirty="0">
                <a:sym typeface="Symbol" panose="05050102010706020507" pitchFamily="18" charset="2"/>
              </a:rPr>
              <a:t></a:t>
            </a:r>
            <a:r>
              <a:rPr lang="fr-CH" dirty="0"/>
              <a:t>  6-7 T in 2021; 3</a:t>
            </a:r>
            <a:r>
              <a:rPr lang="fr-CH" baseline="30000" dirty="0"/>
              <a:t>rd</a:t>
            </a:r>
            <a:r>
              <a:rPr lang="fr-CH" dirty="0"/>
              <a:t> magnet, </a:t>
            </a:r>
            <a:r>
              <a:rPr lang="fr-CH" dirty="0" err="1"/>
              <a:t>hopefully</a:t>
            </a:r>
            <a:r>
              <a:rPr lang="fr-CH" dirty="0"/>
              <a:t>!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EB3C008-B5A9-447B-AAA5-A5F90401D2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43069" y="2733209"/>
            <a:ext cx="4346825" cy="30055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5F974-5072-4C82-BE37-6EE6F684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4E68E-03CD-4E64-A284-745570CF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21</a:t>
            </a:fld>
            <a:endParaRPr lang="en-US"/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6BCBCEE3-5D27-491A-8F46-AF65B7D8BF4E}"/>
              </a:ext>
            </a:extLst>
          </p:cNvPr>
          <p:cNvSpPr/>
          <p:nvPr/>
        </p:nvSpPr>
        <p:spPr>
          <a:xfrm>
            <a:off x="5789144" y="4824069"/>
            <a:ext cx="1519359" cy="484632"/>
          </a:xfrm>
          <a:prstGeom prst="stripedRightArrow">
            <a:avLst>
              <a:gd name="adj1" fmla="val 548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8CF868C-9DEF-459A-871F-80FB57623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14" y="2471397"/>
            <a:ext cx="1417695" cy="100181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81C6AC0-541C-4C3B-83DF-F883C4FC6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60" y="5712159"/>
            <a:ext cx="955844" cy="779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4EE712-71E8-453F-B3F5-EFB4C9AB4200}"/>
              </a:ext>
            </a:extLst>
          </p:cNvPr>
          <p:cNvSpPr txBox="1"/>
          <p:nvPr/>
        </p:nvSpPr>
        <p:spPr>
          <a:xfrm>
            <a:off x="2414391" y="5920499"/>
            <a:ext cx="834741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/>
              <a:t>CEA has </a:t>
            </a:r>
            <a:r>
              <a:rPr lang="fr-CH" b="1" dirty="0" err="1"/>
              <a:t>assembled</a:t>
            </a:r>
            <a:r>
              <a:rPr lang="fr-CH" b="1" dirty="0"/>
              <a:t> a cos</a:t>
            </a:r>
            <a:r>
              <a:rPr lang="fr-CH" b="1" dirty="0">
                <a:sym typeface="Symbol" panose="05050102010706020507" pitchFamily="18" charset="2"/>
              </a:rPr>
              <a:t> </a:t>
            </a:r>
            <a:r>
              <a:rPr lang="fr-CH" b="1" dirty="0" err="1">
                <a:sym typeface="Symbol" panose="05050102010706020507" pitchFamily="18" charset="2"/>
              </a:rPr>
              <a:t>dipole</a:t>
            </a:r>
            <a:r>
              <a:rPr lang="fr-CH" b="1" dirty="0">
                <a:sym typeface="Symbol" panose="05050102010706020507" pitchFamily="18" charset="2"/>
              </a:rPr>
              <a:t>, 40 mm bore,  </a:t>
            </a:r>
            <a:r>
              <a:rPr lang="fr-CH" b="1" dirty="0" err="1">
                <a:sym typeface="Symbol" panose="05050102010706020507" pitchFamily="18" charset="2"/>
              </a:rPr>
              <a:t>with</a:t>
            </a:r>
            <a:r>
              <a:rPr lang="fr-CH" b="1" dirty="0">
                <a:sym typeface="Symbol" panose="05050102010706020507" pitchFamily="18" charset="2"/>
              </a:rPr>
              <a:t> REBCO Roeble </a:t>
            </a:r>
            <a:r>
              <a:rPr lang="fr-CH" b="1" dirty="0" err="1">
                <a:sym typeface="Symbol" panose="05050102010706020507" pitchFamily="18" charset="2"/>
              </a:rPr>
              <a:t>cable</a:t>
            </a:r>
            <a:r>
              <a:rPr lang="fr-CH" b="1" dirty="0">
                <a:sym typeface="Symbol" panose="05050102010706020507" pitchFamily="18" charset="2"/>
              </a:rPr>
              <a:t>: test in 2021</a:t>
            </a:r>
            <a:endParaRPr lang="en-US" b="1" dirty="0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0F36308-DB5A-4BF8-A42D-B54108377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3" y="2605088"/>
            <a:ext cx="835970" cy="823912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CFDF29D-20D6-4A55-8522-E40C8E8E8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" y="5569088"/>
            <a:ext cx="1417695" cy="10018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DE7197-4AAC-4FA4-AC3E-98274B6D9B1F}"/>
              </a:ext>
            </a:extLst>
          </p:cNvPr>
          <p:cNvSpPr/>
          <p:nvPr/>
        </p:nvSpPr>
        <p:spPr>
          <a:xfrm>
            <a:off x="6194427" y="1885950"/>
            <a:ext cx="1028581" cy="361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CDA72D0-93F7-4221-9B92-46BBFC2F680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213477" y="2066924"/>
            <a:ext cx="1320798" cy="1292265"/>
          </a:xfrm>
          <a:prstGeom prst="bentConnector3">
            <a:avLst>
              <a:gd name="adj1" fmla="val -432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9E35FE-42EE-4C82-82A9-76958282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2E713E-ECB2-4DEB-B7EA-752DED9E3FB2}"/>
              </a:ext>
            </a:extLst>
          </p:cNvPr>
          <p:cNvCxnSpPr/>
          <p:nvPr/>
        </p:nvCxnSpPr>
        <p:spPr>
          <a:xfrm>
            <a:off x="6299200" y="2326640"/>
            <a:ext cx="5760720" cy="0"/>
          </a:xfrm>
          <a:prstGeom prst="line">
            <a:avLst/>
          </a:prstGeom>
          <a:ln w="28575">
            <a:solidFill>
              <a:srgbClr val="D5462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A34BE8-3A9B-4CDD-81B9-44171177A5B0}"/>
              </a:ext>
            </a:extLst>
          </p:cNvPr>
          <p:cNvSpPr txBox="1"/>
          <p:nvPr/>
        </p:nvSpPr>
        <p:spPr>
          <a:xfrm>
            <a:off x="10683258" y="2052229"/>
            <a:ext cx="1349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This part might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be shifted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DDF6E3-A12B-46CE-86A8-29E392274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447" y="3637534"/>
            <a:ext cx="3460005" cy="16501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A22B1-893F-4D11-B717-49AC93ADD6E8}"/>
              </a:ext>
            </a:extLst>
          </p:cNvPr>
          <p:cNvSpPr txBox="1"/>
          <p:nvPr/>
        </p:nvSpPr>
        <p:spPr>
          <a:xfrm>
            <a:off x="8763794" y="5250226"/>
            <a:ext cx="333758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Roeble cable issue: failure</a:t>
            </a:r>
          </a:p>
          <a:p>
            <a:r>
              <a:rPr lang="en-US" b="1" dirty="0"/>
              <a:t> on test inside background field…</a:t>
            </a:r>
          </a:p>
        </p:txBody>
      </p:sp>
    </p:spTree>
    <p:extLst>
      <p:ext uri="{BB962C8B-B14F-4D97-AF65-F5344CB8AC3E}">
        <p14:creationId xmlns:p14="http://schemas.microsoft.com/office/powerpoint/2010/main" val="193866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946D-9111-41A2-84F8-E4CC6827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979"/>
            <a:ext cx="10515600" cy="1043260"/>
          </a:xfrm>
        </p:spPr>
        <p:txBody>
          <a:bodyPr>
            <a:normAutofit fontScale="90000"/>
          </a:bodyPr>
          <a:lstStyle/>
          <a:p>
            <a:r>
              <a:rPr lang="en-US" dirty="0"/>
              <a:t>4PA: International Review in December 2021</a:t>
            </a:r>
            <a:br>
              <a:rPr lang="en-US" dirty="0"/>
            </a:br>
            <a:r>
              <a:rPr lang="en-US" dirty="0"/>
              <a:t>Decision for SIGRUM: R&amp;D and design needed…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674F0-0853-4202-AD6F-9875542D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F9DC1-A054-47A8-9027-F9329AB8C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8D495-4FBF-45B6-9636-1A0FCF02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49A99-4451-469B-9D8D-0B581AC9D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26" y="1356276"/>
            <a:ext cx="4048038" cy="3175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65CAC-8CA5-4D90-AB17-3A8724859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68" y="1295377"/>
            <a:ext cx="4950381" cy="35603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38A39-06F3-4DC0-ACC2-5A404AB84383}"/>
              </a:ext>
            </a:extLst>
          </p:cNvPr>
          <p:cNvCxnSpPr>
            <a:cxnSpLocks/>
          </p:cNvCxnSpPr>
          <p:nvPr/>
        </p:nvCxnSpPr>
        <p:spPr>
          <a:xfrm>
            <a:off x="5364480" y="2907569"/>
            <a:ext cx="934720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339B6CC-141F-4A00-A9CE-3E5C37A4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9" y="4500031"/>
            <a:ext cx="2133785" cy="188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08960-1A2C-489A-A8D9-29CF55BFF9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" t="17347" r="3053" b="25530"/>
          <a:stretch/>
        </p:blipFill>
        <p:spPr>
          <a:xfrm>
            <a:off x="2233764" y="4325602"/>
            <a:ext cx="5113935" cy="2332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81ADD-9F24-4EBB-AD57-41EA21BA31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28" y="4325602"/>
            <a:ext cx="2069744" cy="2185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6D6BF-204B-4FD7-81BA-9E87711B1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598" y="4442040"/>
            <a:ext cx="2424402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49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84F9-1268-4FDD-AC75-B605FD3C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38" y="273600"/>
            <a:ext cx="10972440" cy="1144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LASA infrastructure for demo magnets: for 4PA (and HFM, and various HTS demos)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C89C-A97F-432F-96C1-BBB02310E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017" y="1915933"/>
            <a:ext cx="5486520" cy="397728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is considering to lend to INFN-LASA</a:t>
            </a: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winding machine - small coils (&lt; 1m) Missing: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 tensioning system 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ontact</a:t>
            </a:r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tooling</a:t>
            </a:r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steps</a:t>
            </a: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precise strong press for demonstrator collaring and cold mass</a:t>
            </a:r>
          </a:p>
          <a:p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is relatively small (50% of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FalconD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manufactured and cold tested in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(first) at LASA and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croycooler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(later: at CERN?).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36585-5006-41B9-AB3F-AA88B8DF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23</a:t>
            </a:fld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529E7-3B6B-4E1C-BB18-4E03D83C0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492879"/>
            <a:ext cx="3247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13 July 2021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A7F85D-9B21-4579-A365-12F722EBB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9" r="11971" b="4764"/>
          <a:stretch/>
        </p:blipFill>
        <p:spPr>
          <a:xfrm>
            <a:off x="6713501" y="1404529"/>
            <a:ext cx="4640299" cy="2926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8A2966-D758-41CC-B3B8-E83328E21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2" t="3653" r="12292" b="9558"/>
          <a:stretch/>
        </p:blipFill>
        <p:spPr>
          <a:xfrm>
            <a:off x="6737683" y="4413503"/>
            <a:ext cx="4640300" cy="226193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4A96F7-528E-4C21-8604-4AC32D48A088}"/>
              </a:ext>
            </a:extLst>
          </p:cNvPr>
          <p:cNvCxnSpPr>
            <a:cxnSpLocks/>
          </p:cNvCxnSpPr>
          <p:nvPr/>
        </p:nvCxnSpPr>
        <p:spPr>
          <a:xfrm>
            <a:off x="5903495" y="2466474"/>
            <a:ext cx="78205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B1230D-0DBD-4072-BCAC-92FF7854C8D9}"/>
              </a:ext>
            </a:extLst>
          </p:cNvPr>
          <p:cNvCxnSpPr>
            <a:cxnSpLocks/>
          </p:cNvCxnSpPr>
          <p:nvPr/>
        </p:nvCxnSpPr>
        <p:spPr>
          <a:xfrm>
            <a:off x="4427919" y="4071689"/>
            <a:ext cx="2598822" cy="54641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455C2-079B-4C80-BC08-80422118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40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D1B2-24F7-465E-8FEF-B52ACAF5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4PA: Possible near-term program (for INFN)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DCA3-7F94-4BF8-AB5D-92CB6FD52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Participate to the group that has to revise the specs of the gantry and of the magnets</a:t>
            </a:r>
          </a:p>
          <a:p>
            <a:pPr lvl="1"/>
            <a:r>
              <a:rPr lang="en-US" dirty="0"/>
              <a:t>I think a final revisitation before e launching construction is  needed…</a:t>
            </a:r>
          </a:p>
          <a:p>
            <a:pPr lvl="1"/>
            <a:r>
              <a:rPr lang="en-US" dirty="0"/>
              <a:t>Agree with CERN and other part the support (most from INFN but not all, I hope!)</a:t>
            </a:r>
          </a:p>
          <a:p>
            <a:pPr lvl="1"/>
            <a:r>
              <a:rPr lang="en-US" dirty="0"/>
              <a:t>Decide the most convenient characteristics of the demonstrator</a:t>
            </a:r>
          </a:p>
          <a:p>
            <a:r>
              <a:rPr lang="en-US" dirty="0" err="1"/>
              <a:t>CosTheta</a:t>
            </a:r>
            <a:r>
              <a:rPr lang="en-US" dirty="0"/>
              <a:t> (SIGRUM baseline ) is the choice</a:t>
            </a:r>
          </a:p>
          <a:p>
            <a:r>
              <a:rPr lang="en-US" dirty="0"/>
              <a:t>Give support also to the HITRI/IFAST initiative and see if CCT can constitute a serious alternative in the given time frame…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064EF-E613-4565-988C-081EAF12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FD37B-9D30-4D91-8C72-B0678D0D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B0289-7BA6-4439-84B7-5D26BADA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6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A7B0-1778-4EE5-BE65-EE2B9600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(future) High Field Magnet Program </a:t>
            </a:r>
            <a:br>
              <a:rPr lang="en-US" sz="3600" dirty="0"/>
            </a:br>
            <a:r>
              <a:rPr lang="en-US" sz="3600" dirty="0"/>
              <a:t>and “recovery funds”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FD1E6-F348-41F7-B3AC-715A1D85B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this are only projection for the future and under discussion with the 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8FE4-3027-40C2-BE4E-73458B4E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F220-8C45-4183-B90E-6BC2D254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36FA-D6A9-45D8-9ED7-0BC114B9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93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12E159-384A-9645-BEE9-44C8173E9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446"/>
          <a:stretch/>
        </p:blipFill>
        <p:spPr>
          <a:xfrm>
            <a:off x="1730544" y="67233"/>
            <a:ext cx="5011500" cy="60580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C66FA8-7FD9-C046-9D81-707120BE0B21}"/>
              </a:ext>
            </a:extLst>
          </p:cNvPr>
          <p:cNvGrpSpPr/>
          <p:nvPr/>
        </p:nvGrpSpPr>
        <p:grpSpPr>
          <a:xfrm>
            <a:off x="2903220" y="1478281"/>
            <a:ext cx="7029474" cy="3733800"/>
            <a:chOff x="2360760" y="1806894"/>
            <a:chExt cx="7029474" cy="3733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8C64AA-6056-E44B-BEE9-90658EBFE3F9}"/>
                </a:ext>
              </a:extLst>
            </p:cNvPr>
            <p:cNvSpPr/>
            <p:nvPr/>
          </p:nvSpPr>
          <p:spPr>
            <a:xfrm>
              <a:off x="2360760" y="1806894"/>
              <a:ext cx="3474720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7C0E63-F506-4742-9BBE-045346A785E5}"/>
                </a:ext>
              </a:extLst>
            </p:cNvPr>
            <p:cNvSpPr/>
            <p:nvPr/>
          </p:nvSpPr>
          <p:spPr>
            <a:xfrm>
              <a:off x="2715440" y="3033181"/>
              <a:ext cx="6538678" cy="677333"/>
            </a:xfrm>
            <a:prstGeom prst="rect">
              <a:avLst/>
            </a:prstGeom>
            <a:solidFill>
              <a:schemeClr val="bg1">
                <a:lumMod val="75000"/>
                <a:alpha val="10000"/>
              </a:schemeClr>
            </a:solidFill>
            <a:ln w="12700">
              <a:noFill/>
            </a:ln>
            <a:effectLst>
              <a:glow rad="70000">
                <a:schemeClr val="bg1">
                  <a:lumMod val="95000"/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DD5871F-B675-D344-A7E0-EB7001F1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021" y="1864437"/>
              <a:ext cx="6925213" cy="356303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20D8A3-79DB-D44F-8A96-2A31A1E2D2AE}"/>
              </a:ext>
            </a:extLst>
          </p:cNvPr>
          <p:cNvSpPr txBox="1"/>
          <p:nvPr/>
        </p:nvSpPr>
        <p:spPr>
          <a:xfrm>
            <a:off x="4712259" y="42055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rPr>
              <a:t>CERN-ESU-014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B752DB-75B6-3E46-9E17-72A03FC42811}"/>
              </a:ext>
            </a:extLst>
          </p:cNvPr>
          <p:cNvGrpSpPr/>
          <p:nvPr/>
        </p:nvGrpSpPr>
        <p:grpSpPr>
          <a:xfrm>
            <a:off x="3389208" y="2956559"/>
            <a:ext cx="6317833" cy="410102"/>
            <a:chOff x="1865207" y="2956559"/>
            <a:chExt cx="6317833" cy="41010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F2315A8-8A78-3645-9F21-E2C1305625B5}"/>
                </a:ext>
              </a:extLst>
            </p:cNvPr>
            <p:cNvCxnSpPr>
              <a:cxnSpLocks/>
            </p:cNvCxnSpPr>
            <p:nvPr/>
          </p:nvCxnSpPr>
          <p:spPr>
            <a:xfrm>
              <a:off x="1865207" y="3366661"/>
              <a:ext cx="2016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1A6CA4-B27E-594D-AE53-2BBBD154A19F}"/>
                </a:ext>
              </a:extLst>
            </p:cNvPr>
            <p:cNvCxnSpPr>
              <a:cxnSpLocks/>
            </p:cNvCxnSpPr>
            <p:nvPr/>
          </p:nvCxnSpPr>
          <p:spPr>
            <a:xfrm>
              <a:off x="1865207" y="3154679"/>
              <a:ext cx="63178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D55E75-1CF2-CC44-B294-8E0909601B94}"/>
                </a:ext>
              </a:extLst>
            </p:cNvPr>
            <p:cNvCxnSpPr>
              <a:cxnSpLocks/>
            </p:cNvCxnSpPr>
            <p:nvPr/>
          </p:nvCxnSpPr>
          <p:spPr>
            <a:xfrm>
              <a:off x="4442460" y="2956559"/>
              <a:ext cx="37405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1763133-D7BB-8F45-8253-C8176E090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21209-7BF6-5F41-B2BA-54EB094D7FC3}"/>
              </a:ext>
            </a:extLst>
          </p:cNvPr>
          <p:cNvSpPr txBox="1"/>
          <p:nvPr/>
        </p:nvSpPr>
        <p:spPr>
          <a:xfrm>
            <a:off x="2306020" y="6321280"/>
            <a:ext cx="700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Available at https://</a:t>
            </a:r>
            <a:r>
              <a:rPr lang="en-US" dirty="0" err="1">
                <a:solidFill>
                  <a:schemeClr val="bg1"/>
                </a:solidFill>
              </a:rPr>
              <a:t>cds.cern.ch</a:t>
            </a:r>
            <a:r>
              <a:rPr lang="en-US" dirty="0">
                <a:solidFill>
                  <a:schemeClr val="bg1"/>
                </a:solidFill>
              </a:rPr>
              <a:t>/record/2720131/files/CERN-ESU-014.pdf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8E418-0CBD-4BD8-9A9A-8C139276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33C69-A0E4-44C5-AA80-4CCF0ABD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D342-EA50-4E73-B060-93C42ECB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unique chance for making this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8D57E-DB20-485E-91F6-14B1A7D65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set up of the HFM CERN program (largest R&amp;D program today)</a:t>
            </a:r>
          </a:p>
          <a:p>
            <a:pPr lvl="1"/>
            <a:r>
              <a:rPr lang="en-US" dirty="0"/>
              <a:t>Budget of about 50 ME (in addition of the 20 engaged by FCC-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  <a:p>
            <a:r>
              <a:rPr lang="en-US" dirty="0"/>
              <a:t>For Italy:</a:t>
            </a:r>
          </a:p>
          <a:p>
            <a:pPr lvl="1"/>
            <a:r>
              <a:rPr lang="en-US" dirty="0"/>
              <a:t>A declared support by our management to the ESU for PP.</a:t>
            </a:r>
          </a:p>
          <a:p>
            <a:pPr lvl="1"/>
            <a:r>
              <a:rPr lang="en-US" dirty="0"/>
              <a:t>Out of 4 programs of INFN for the </a:t>
            </a:r>
            <a:r>
              <a:rPr lang="en-US" i="1" dirty="0"/>
              <a:t>Piano Nazionale di </a:t>
            </a:r>
            <a:r>
              <a:rPr lang="en-US" i="1" dirty="0" err="1"/>
              <a:t>Ripresa</a:t>
            </a:r>
            <a:r>
              <a:rPr lang="en-US" i="1" dirty="0"/>
              <a:t> e </a:t>
            </a:r>
            <a:r>
              <a:rPr lang="en-US" i="1" dirty="0" err="1"/>
              <a:t>Resilienza</a:t>
            </a:r>
            <a:r>
              <a:rPr lang="en-US" i="1" dirty="0"/>
              <a:t> (PNRR) </a:t>
            </a:r>
            <a:r>
              <a:rPr lang="en-US" dirty="0"/>
              <a:t>the Italian branch of the Next Generation EU (“Recovery Fund”), </a:t>
            </a:r>
            <a:r>
              <a:rPr lang="en-US" b="1" dirty="0"/>
              <a:t>one is on Magnets</a:t>
            </a:r>
          </a:p>
          <a:p>
            <a:pPr lvl="1"/>
            <a:r>
              <a:rPr lang="en-US" dirty="0"/>
              <a:t>(the other three being Einstein Telescope, an AI project and a QC center)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Initiative for a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ustainable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talian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gnet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rogram (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SIMAP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FCC and other future Particle Physics accelerators: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MI-LASA, GE, NA(Salerno) + other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universites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Institutions (SPIN, ENEA…)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9E7F2-71E5-4030-B061-86BAFFFE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FD7C1-11C9-42A0-8DD9-9C6D91A8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DDD0-E541-4E9B-BB8A-62EEA557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9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49931-3A29-4892-A74C-5FFF73169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plan - Magnets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9759A-B806-4271-A6A4-63EA80D3A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Magneti Superconduttori ad Alto Campo per Acceleratori e Società</a:t>
            </a:r>
          </a:p>
          <a:p>
            <a:r>
              <a:rPr lang="en-US" dirty="0"/>
              <a:t>Accelerator R&amp;D as technology drivers for a better society</a:t>
            </a:r>
          </a:p>
          <a:p>
            <a:r>
              <a:rPr lang="en-US" dirty="0"/>
              <a:t>100 M€ budgetary evaluation</a:t>
            </a:r>
          </a:p>
          <a:p>
            <a:r>
              <a:rPr lang="en-US" dirty="0"/>
              <a:t>High (12 T to 14-16 T) and Very High (15-20 T) Field Dipole as technology driver.</a:t>
            </a:r>
          </a:p>
          <a:p>
            <a:r>
              <a:rPr lang="en-US" dirty="0"/>
              <a:t>Societal spin off : SC magnet Gantry and SC transmission line </a:t>
            </a:r>
          </a:p>
          <a:p>
            <a:r>
              <a:rPr lang="en-US" dirty="0"/>
              <a:t>Basic research infrastructure </a:t>
            </a:r>
          </a:p>
          <a:p>
            <a:pPr lvl="1"/>
            <a:r>
              <a:rPr lang="en-US" dirty="0"/>
              <a:t>Magnet lab at LASA (with vertical test for naked magnets)- </a:t>
            </a:r>
            <a:r>
              <a:rPr lang="en-US" b="1" dirty="0"/>
              <a:t>LMI – </a:t>
            </a:r>
            <a:r>
              <a:rPr lang="en-US" b="1" dirty="0" err="1"/>
              <a:t>Laboratorio</a:t>
            </a:r>
            <a:r>
              <a:rPr lang="en-US" b="1" dirty="0"/>
              <a:t> Magneti Italia </a:t>
            </a:r>
          </a:p>
          <a:p>
            <a:pPr lvl="1"/>
            <a:r>
              <a:rPr lang="en-US" dirty="0"/>
              <a:t>Superconductor Lab with large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test at Genova: </a:t>
            </a:r>
            <a:r>
              <a:rPr lang="en-US" b="1" dirty="0"/>
              <a:t>large bore dipole </a:t>
            </a:r>
            <a:r>
              <a:rPr lang="en-US" dirty="0"/>
              <a:t>(with 20-30 kA capability) </a:t>
            </a:r>
          </a:p>
          <a:p>
            <a:pPr lvl="1"/>
            <a:r>
              <a:rPr lang="en-US" dirty="0" err="1"/>
              <a:t>Cryostated</a:t>
            </a:r>
            <a:r>
              <a:rPr lang="en-US" dirty="0"/>
              <a:t>-magnet test facility at 1.9 K in Salerno; </a:t>
            </a:r>
            <a:r>
              <a:rPr lang="en-US" b="1" dirty="0"/>
              <a:t>testing long magnets</a:t>
            </a:r>
            <a:endParaRPr lang="en-US" dirty="0"/>
          </a:p>
          <a:p>
            <a:r>
              <a:rPr lang="en-US" dirty="0"/>
              <a:t>Industry Infrastructure (with large tooling for long magnets)</a:t>
            </a:r>
          </a:p>
          <a:p>
            <a:r>
              <a:rPr lang="en-US" dirty="0"/>
              <a:t>Technical Training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285A48-C5C3-4412-873A-4628EB85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0D3D-6BDE-48A0-A14D-D635D6F4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65E02-33E7-4D9B-A1BC-D0ED18BC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8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72254-5F48-4B63-9CFF-198E0214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30980"/>
            <a:ext cx="5129784" cy="3796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7AC10-1FD3-4D92-8BB8-EE621A60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883653"/>
            <a:ext cx="5129784" cy="30906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9E13D-AE88-4D33-AA5B-53DB25EB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3DE3-EFA4-4CE8-BCB0-A13F41AD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AA39-C566-4E73-9969-5B76D3F0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C1944-4F7A-48FA-947E-18AED512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Japan: </a:t>
            </a:r>
            <a:r>
              <a:rPr lang="fr-CH" dirty="0">
                <a:solidFill>
                  <a:srgbClr val="FF0000"/>
                </a:solidFill>
              </a:rPr>
              <a:t>HIMAC</a:t>
            </a:r>
            <a:r>
              <a:rPr lang="fr-CH" dirty="0"/>
              <a:t> at QST-NIRS </a:t>
            </a:r>
            <a:br>
              <a:rPr lang="fr-CH" dirty="0"/>
            </a:br>
            <a:r>
              <a:rPr lang="fr-CH" b="1" dirty="0">
                <a:solidFill>
                  <a:srgbClr val="0070C0"/>
                </a:solidFill>
              </a:rPr>
              <a:t>First SC </a:t>
            </a:r>
            <a:r>
              <a:rPr lang="fr-CH" b="1" dirty="0" err="1">
                <a:solidFill>
                  <a:srgbClr val="0070C0"/>
                </a:solidFill>
              </a:rPr>
              <a:t>Gantry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r>
              <a:rPr lang="fr-CH" dirty="0"/>
              <a:t>in </a:t>
            </a:r>
            <a:r>
              <a:rPr lang="fr-CH" dirty="0" err="1"/>
              <a:t>operation</a:t>
            </a:r>
            <a:r>
              <a:rPr lang="fr-CH" dirty="0"/>
              <a:t> 2018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F570E-A95C-4F14-A097-80AFF619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51763-1E03-4CCE-BC31-4999B7EF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92B613E-98C0-4E75-BA50-F0B4F181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31486" y="975102"/>
            <a:ext cx="1671516" cy="935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23985-C010-4490-911B-2B14DB4CD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140" y="266762"/>
            <a:ext cx="1649862" cy="656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D3F59-5656-4525-A91E-298082E5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86" y="1844039"/>
            <a:ext cx="5663374" cy="4476266"/>
          </a:xfrm>
          <a:prstGeom prst="rect">
            <a:avLst/>
          </a:prstGeom>
        </p:spPr>
      </p:pic>
      <p:pic>
        <p:nvPicPr>
          <p:cNvPr id="5" name="Picture 6" descr="Bildergebnis für chiba himac gantry">
            <a:extLst>
              <a:ext uri="{FF2B5EF4-FFF2-40B4-BE49-F238E27FC236}">
                <a16:creationId xmlns:a16="http://schemas.microsoft.com/office/drawing/2014/main" id="{1F8659E0-93A8-4AE6-BE51-EC19A564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188327" y="2117438"/>
            <a:ext cx="5663374" cy="3765460"/>
          </a:xfrm>
          <a:prstGeom prst="rect">
            <a:avLst/>
          </a:prstGeom>
          <a:noFill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766007-28AE-4F15-ACFA-35CA2825EC01}"/>
              </a:ext>
            </a:extLst>
          </p:cNvPr>
          <p:cNvCxnSpPr>
            <a:cxnSpLocks/>
          </p:cNvCxnSpPr>
          <p:nvPr/>
        </p:nvCxnSpPr>
        <p:spPr>
          <a:xfrm>
            <a:off x="7729609" y="3636418"/>
            <a:ext cx="3072503" cy="27355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04FCF6-DB18-4BAC-BC49-903503843F41}"/>
              </a:ext>
            </a:extLst>
          </p:cNvPr>
          <p:cNvSpPr txBox="1"/>
          <p:nvPr/>
        </p:nvSpPr>
        <p:spPr>
          <a:xfrm>
            <a:off x="9241536" y="3314104"/>
            <a:ext cx="1153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bg1"/>
                </a:solidFill>
              </a:rPr>
              <a:t>13 m </a:t>
            </a:r>
          </a:p>
          <a:p>
            <a:r>
              <a:rPr lang="fr-CH" sz="2000" b="1" dirty="0">
                <a:solidFill>
                  <a:schemeClr val="bg1"/>
                </a:solidFill>
              </a:rPr>
              <a:t>300 tons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E4536-894A-422C-B703-C22E337B2266}"/>
              </a:ext>
            </a:extLst>
          </p:cNvPr>
          <p:cNvSpPr txBox="1"/>
          <p:nvPr/>
        </p:nvSpPr>
        <p:spPr>
          <a:xfrm>
            <a:off x="6417544" y="1986498"/>
            <a:ext cx="2688557" cy="369332"/>
          </a:xfrm>
          <a:prstGeom prst="rect">
            <a:avLst/>
          </a:prstGeom>
          <a:solidFill>
            <a:srgbClr val="6293E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bg1"/>
                </a:solidFill>
              </a:rPr>
              <a:t>Cryocooled</a:t>
            </a:r>
            <a:r>
              <a:rPr lang="fr-CH" b="1" dirty="0">
                <a:solidFill>
                  <a:schemeClr val="bg1"/>
                </a:solidFill>
              </a:rPr>
              <a:t> dry SC magnet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58680-6740-4E51-85AA-9F702E96E4F1}"/>
              </a:ext>
            </a:extLst>
          </p:cNvPr>
          <p:cNvSpPr txBox="1"/>
          <p:nvPr/>
        </p:nvSpPr>
        <p:spPr>
          <a:xfrm>
            <a:off x="5456491" y="5877341"/>
            <a:ext cx="31096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Courtesy of T. Shirai, QST-NIRS</a:t>
            </a:r>
            <a:endParaRPr lang="it-IT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004D194-2D87-4582-8C67-A13CD5E0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09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A9E4-747E-4125-B765-B3E179F4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Strategy for HFM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31310-3F9B-4A17-869F-1D0620D3D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PNRR-Magnets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FA66D-99CE-42F9-B857-2C2A7ED92A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Define a 6-year plan</a:t>
            </a:r>
          </a:p>
          <a:p>
            <a:r>
              <a:rPr lang="en-US" dirty="0"/>
              <a:t>INFN takes up</a:t>
            </a:r>
          </a:p>
          <a:p>
            <a:pPr lvl="1"/>
            <a:r>
              <a:rPr lang="en-US" dirty="0"/>
              <a:t>Design activity</a:t>
            </a:r>
          </a:p>
          <a:p>
            <a:pPr lvl="1"/>
            <a:r>
              <a:rPr lang="en-US" dirty="0"/>
              <a:t>R&amp;D and technology test</a:t>
            </a:r>
          </a:p>
          <a:p>
            <a:pPr lvl="1"/>
            <a:r>
              <a:rPr lang="en-US" dirty="0"/>
              <a:t>Measurements for materials (SC, mechanical, thermal , etc.)</a:t>
            </a:r>
          </a:p>
          <a:p>
            <a:pPr lvl="1"/>
            <a:r>
              <a:rPr lang="en-US" dirty="0"/>
              <a:t>Construction of short models in house</a:t>
            </a:r>
          </a:p>
          <a:p>
            <a:pPr lvl="1"/>
            <a:r>
              <a:rPr lang="en-US" dirty="0"/>
              <a:t>Technology transfer with Industry</a:t>
            </a:r>
          </a:p>
          <a:p>
            <a:pPr lvl="1"/>
            <a:r>
              <a:rPr lang="en-US" dirty="0"/>
              <a:t>Support to CERN for large construction in Industry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353F0-0E64-4DE0-BD00-C9A29CCEE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PNRR- Magnets approved (full or part)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C799A-975E-43BA-A519-88BB8D43CD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Must be spent by 2026</a:t>
            </a:r>
          </a:p>
          <a:p>
            <a:r>
              <a:rPr lang="en-US" dirty="0"/>
              <a:t>Extension of the activity to </a:t>
            </a:r>
          </a:p>
          <a:p>
            <a:pPr lvl="1"/>
            <a:r>
              <a:rPr lang="en-US" dirty="0"/>
              <a:t>Internal Infrastructures</a:t>
            </a:r>
          </a:p>
          <a:p>
            <a:pPr lvl="1"/>
            <a:r>
              <a:rPr lang="en-US" dirty="0"/>
              <a:t>Industry Infrastructure</a:t>
            </a:r>
          </a:p>
          <a:p>
            <a:pPr lvl="1"/>
            <a:r>
              <a:rPr lang="en-US" dirty="0"/>
              <a:t>Long Magnets (proto) for industry scaling up</a:t>
            </a:r>
          </a:p>
          <a:p>
            <a:r>
              <a:rPr lang="en-US" dirty="0"/>
              <a:t>Societal Applications ( if fully approved)</a:t>
            </a:r>
          </a:p>
          <a:p>
            <a:r>
              <a:rPr lang="en-US" dirty="0"/>
              <a:t>Training for Academic and Technicians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EEBB32-E1CC-4694-8185-47A8278C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46CAE-4877-49A9-B6D0-B4D554DB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D93E98-71DC-4D29-A14C-016E790C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0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BEC6-0768-4839-9BC3-31957467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 for High Field – Nb3Sn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D5FF-7512-4B7E-83E2-A2251E0D6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12 T dipole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b="1" dirty="0"/>
              <a:t>First we want to exploit </a:t>
            </a:r>
            <a:r>
              <a:rPr lang="en-US" b="1" dirty="0" err="1"/>
              <a:t>FalconD</a:t>
            </a:r>
            <a:r>
              <a:rPr lang="en-US" b="1" dirty="0"/>
              <a:t> experience and investment</a:t>
            </a:r>
            <a:r>
              <a:rPr lang="en-US" dirty="0"/>
              <a:t>, ready to contribute to the further funding</a:t>
            </a:r>
          </a:p>
          <a:p>
            <a:pPr lvl="1"/>
            <a:r>
              <a:rPr lang="en-US" dirty="0"/>
              <a:t>Further step toward a consolidated design as will be indicated by CERN and HFM collaboration. With short models.</a:t>
            </a:r>
          </a:p>
          <a:p>
            <a:r>
              <a:rPr lang="en-US" dirty="0"/>
              <a:t>14-16 T (to determine ultimate operability of 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  <a:p>
            <a:pPr lvl="1"/>
            <a:r>
              <a:rPr lang="en-US" dirty="0"/>
              <a:t>Only design, R&amp;D and short models </a:t>
            </a:r>
          </a:p>
          <a:p>
            <a:r>
              <a:rPr lang="en-US" dirty="0"/>
              <a:t>Budget (first preliminary figures).</a:t>
            </a:r>
          </a:p>
          <a:p>
            <a:pPr lvl="1"/>
            <a:r>
              <a:rPr lang="en-US" b="1" dirty="0"/>
              <a:t>0.5 ME/y in material</a:t>
            </a:r>
          </a:p>
          <a:p>
            <a:pPr lvl="1"/>
            <a:r>
              <a:rPr lang="en-US" dirty="0"/>
              <a:t>0.6 ME/y in personnel (10 FTE,  50% of SC Magnet staff) </a:t>
            </a:r>
          </a:p>
          <a:p>
            <a:pPr lvl="1"/>
            <a:r>
              <a:rPr lang="en-US" dirty="0"/>
              <a:t>We count on a contribution of CERN to match our material.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A4021-6C80-4F97-A369-B960A01C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8D9CC-699D-42E0-B4BD-5AD48B0C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C32F8-3C7B-4DF9-8D79-D1ECAFA4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1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BEC6-0768-4839-9BC3-31957467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 for High Field – HTS and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D5FF-7512-4B7E-83E2-A2251E0D6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 consider HTS as strategic investment</a:t>
            </a:r>
          </a:p>
          <a:p>
            <a:r>
              <a:rPr lang="en-US" dirty="0"/>
              <a:t>We are ready work on</a:t>
            </a:r>
          </a:p>
          <a:p>
            <a:pPr lvl="1"/>
            <a:r>
              <a:rPr lang="en-US" dirty="0"/>
              <a:t>HTS conductor development (including test)</a:t>
            </a:r>
          </a:p>
          <a:p>
            <a:pPr lvl="1"/>
            <a:r>
              <a:rPr lang="en-US" dirty="0"/>
              <a:t>HTS magnet technology development</a:t>
            </a:r>
          </a:p>
          <a:p>
            <a:pPr lvl="1"/>
            <a:r>
              <a:rPr lang="en-US" dirty="0"/>
              <a:t>HTS magnets with accelerator quality (small prototype)</a:t>
            </a:r>
          </a:p>
          <a:p>
            <a:r>
              <a:rPr lang="en-US" dirty="0"/>
              <a:t>Leveraging our existing infrastructure for technology innovation</a:t>
            </a:r>
          </a:p>
          <a:p>
            <a:pPr lvl="1"/>
            <a:r>
              <a:rPr lang="en-US" dirty="0"/>
              <a:t>Modelling (</a:t>
            </a:r>
            <a:r>
              <a:rPr lang="en-US" dirty="0" err="1"/>
              <a:t>multiphysics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Mock-ups and sample for cryogenic test</a:t>
            </a:r>
          </a:p>
          <a:p>
            <a:pPr lvl="1"/>
            <a:r>
              <a:rPr lang="en-US" dirty="0"/>
              <a:t>SC properties</a:t>
            </a:r>
          </a:p>
          <a:p>
            <a:pPr lvl="1"/>
            <a:r>
              <a:rPr lang="en-US" dirty="0"/>
              <a:t>Mechanical, thermal properties</a:t>
            </a:r>
          </a:p>
          <a:p>
            <a:r>
              <a:rPr lang="en-US" dirty="0"/>
              <a:t>Budget (first preliminary figures).</a:t>
            </a:r>
          </a:p>
          <a:p>
            <a:pPr lvl="1"/>
            <a:r>
              <a:rPr lang="en-US" b="1" dirty="0"/>
              <a:t>0.3 ME/y in material</a:t>
            </a:r>
          </a:p>
          <a:p>
            <a:pPr lvl="1"/>
            <a:r>
              <a:rPr lang="en-US" dirty="0"/>
              <a:t>0.3 ME/y in personnel (5 FTE, 25% of SC Magnet staff) </a:t>
            </a:r>
          </a:p>
          <a:p>
            <a:pPr lvl="1"/>
            <a:r>
              <a:rPr lang="en-US" dirty="0"/>
              <a:t>We count on a contribution of CERN matching our material budget.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D45D8-29C0-411F-BC74-DF1C68AC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BC2F9-115C-41C0-9EC4-B3916203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A2DD8-4BD4-42B7-BD24-3E14A95C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7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C1944-4F7A-48FA-947E-18AED512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Japan: HIMAC at QST-NIRS </a:t>
            </a:r>
            <a:br>
              <a:rPr lang="fr-CH" dirty="0"/>
            </a:br>
            <a:r>
              <a:rPr lang="fr-CH" dirty="0" err="1"/>
              <a:t>strong</a:t>
            </a:r>
            <a:r>
              <a:rPr lang="fr-CH" dirty="0"/>
              <a:t> push </a:t>
            </a:r>
            <a:r>
              <a:rPr lang="fr-CH" dirty="0" err="1"/>
              <a:t>toward</a:t>
            </a:r>
            <a:r>
              <a:rPr lang="fr-CH" dirty="0"/>
              <a:t> SC technologies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F570E-A95C-4F14-A097-80AFF619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51763-1E03-4CCE-BC31-4999B7EF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92B613E-98C0-4E75-BA50-F0B4F181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31486" y="975102"/>
            <a:ext cx="1671516" cy="935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23985-C010-4490-911B-2B14DB4CD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140" y="266762"/>
            <a:ext cx="1649862" cy="6568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766007-28AE-4F15-ACFA-35CA2825EC01}"/>
              </a:ext>
            </a:extLst>
          </p:cNvPr>
          <p:cNvCxnSpPr>
            <a:cxnSpLocks/>
          </p:cNvCxnSpPr>
          <p:nvPr/>
        </p:nvCxnSpPr>
        <p:spPr>
          <a:xfrm>
            <a:off x="7729609" y="3636418"/>
            <a:ext cx="3072503" cy="27355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0EFEA30-5DD2-46C3-8D9C-909167C2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64159"/>
            <a:ext cx="2993234" cy="3144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177BF7-E073-4B8D-A244-D70B699935C0}"/>
              </a:ext>
            </a:extLst>
          </p:cNvPr>
          <p:cNvSpPr txBox="1"/>
          <p:nvPr/>
        </p:nvSpPr>
        <p:spPr>
          <a:xfrm>
            <a:off x="838200" y="5258981"/>
            <a:ext cx="299323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/>
              <a:t>B0 = 3.5 T </a:t>
            </a:r>
            <a:r>
              <a:rPr lang="fr-CH" b="1" dirty="0" err="1"/>
              <a:t>reducing</a:t>
            </a:r>
            <a:r>
              <a:rPr lang="fr-CH" b="1" dirty="0"/>
              <a:t> </a:t>
            </a:r>
            <a:r>
              <a:rPr lang="fr-CH" b="1" dirty="0" err="1"/>
              <a:t>accelerator</a:t>
            </a:r>
            <a:r>
              <a:rPr lang="fr-CH" b="1" dirty="0"/>
              <a:t> dia. 20 </a:t>
            </a:r>
            <a:r>
              <a:rPr lang="fr-CH" b="1" dirty="0">
                <a:sym typeface="Wingdings" panose="05000000000000000000" pitchFamily="2" charset="2"/>
              </a:rPr>
              <a:t></a:t>
            </a:r>
            <a:r>
              <a:rPr lang="fr-CH" b="1" dirty="0"/>
              <a:t> 7-10 m</a:t>
            </a:r>
            <a:endParaRPr lang="en-US" b="1" dirty="0"/>
          </a:p>
        </p:txBody>
      </p:sp>
      <p:pic>
        <p:nvPicPr>
          <p:cNvPr id="13" name="図 12" descr="スクリーンショット 2017-05-01 15.38.09.png">
            <a:extLst>
              <a:ext uri="{FF2B5EF4-FFF2-40B4-BE49-F238E27FC236}">
                <a16:creationId xmlns:a16="http://schemas.microsoft.com/office/drawing/2014/main" id="{E5396F89-79E1-48F7-B7D3-BC304D37A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81" y="1987381"/>
            <a:ext cx="6288229" cy="40486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サブタイトル 2">
            <a:extLst>
              <a:ext uri="{FF2B5EF4-FFF2-40B4-BE49-F238E27FC236}">
                <a16:creationId xmlns:a16="http://schemas.microsoft.com/office/drawing/2014/main" id="{7A5FA87B-BCFA-44FB-B29C-F4F1FA56D0E5}"/>
              </a:ext>
            </a:extLst>
          </p:cNvPr>
          <p:cNvSpPr txBox="1">
            <a:spLocks/>
          </p:cNvSpPr>
          <p:nvPr/>
        </p:nvSpPr>
        <p:spPr>
          <a:xfrm>
            <a:off x="8037383" y="2359194"/>
            <a:ext cx="3889634" cy="42684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solidFill>
                  <a:schemeClr val="bg1">
                    <a:lumMod val="65000"/>
                  </a:schemeClr>
                </a:solidFill>
                <a:latin typeface="Myriad Pro"/>
                <a:cs typeface="Myriad Pro"/>
              </a:rPr>
              <a:t>operating SC gantry in NIRS</a:t>
            </a:r>
            <a:endParaRPr lang="ja-JP" altLang="en-US" sz="2400" b="1" dirty="0">
              <a:solidFill>
                <a:schemeClr val="bg1">
                  <a:lumMod val="6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5" name="サブタイトル 2">
            <a:extLst>
              <a:ext uri="{FF2B5EF4-FFF2-40B4-BE49-F238E27FC236}">
                <a16:creationId xmlns:a16="http://schemas.microsoft.com/office/drawing/2014/main" id="{46114378-A913-49ED-B93B-391BE47F97A2}"/>
              </a:ext>
            </a:extLst>
          </p:cNvPr>
          <p:cNvSpPr txBox="1">
            <a:spLocks/>
          </p:cNvSpPr>
          <p:nvPr/>
        </p:nvSpPr>
        <p:spPr>
          <a:xfrm>
            <a:off x="5879789" y="4611443"/>
            <a:ext cx="3204856" cy="4769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2</a:t>
            </a:r>
            <a:r>
              <a:rPr kumimoji="1" lang="en-US" altLang="ja-JP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nd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 SC-gantry : L= 8 m  (100 tons?)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fr-CH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With</a:t>
            </a:r>
            <a:r>
              <a:rPr kumimoji="1" lang="fr-CH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 </a:t>
            </a:r>
            <a:r>
              <a:rPr kumimoji="1" lang="fr-CH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same</a:t>
            </a:r>
            <a:r>
              <a:rPr kumimoji="1" lang="fr-CH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/>
                <a:ea typeface="ＭＳ Ｐゴシック"/>
                <a:cs typeface="Myriad Pro"/>
              </a:rPr>
              <a:t> SC as the synchrotron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18966-1677-47B9-B4A8-55D4CD24A5E1}"/>
              </a:ext>
            </a:extLst>
          </p:cNvPr>
          <p:cNvSpPr txBox="1"/>
          <p:nvPr/>
        </p:nvSpPr>
        <p:spPr>
          <a:xfrm>
            <a:off x="8993111" y="3037090"/>
            <a:ext cx="319888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Courtesy of Koji Noda, QST-NIRS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AC767-1B54-4B68-87C1-DAEC861E776C}"/>
              </a:ext>
            </a:extLst>
          </p:cNvPr>
          <p:cNvSpPr txBox="1"/>
          <p:nvPr/>
        </p:nvSpPr>
        <p:spPr>
          <a:xfrm>
            <a:off x="3831434" y="5504244"/>
            <a:ext cx="683656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/>
              <a:t>Dip</a:t>
            </a:r>
            <a:r>
              <a:rPr lang="fr-CH" sz="2400" b="1" dirty="0"/>
              <a:t>. Field:    2.9</a:t>
            </a:r>
            <a:r>
              <a:rPr lang="fr-CH" sz="2400" b="1" dirty="0">
                <a:sym typeface="Wingdings" panose="05000000000000000000" pitchFamily="2" charset="2"/>
              </a:rPr>
              <a:t> 3.5   </a:t>
            </a:r>
            <a:r>
              <a:rPr lang="fr-CH" sz="2400" b="1" dirty="0">
                <a:sym typeface="Symbol" panose="05050102010706020507" pitchFamily="18" charset="2"/>
              </a:rPr>
              <a:t> </a:t>
            </a:r>
            <a:r>
              <a:rPr lang="fr-CH" sz="2400" b="1" dirty="0">
                <a:sym typeface="Wingdings" panose="05000000000000000000" pitchFamily="2" charset="2"/>
              </a:rPr>
              <a:t>5 T</a:t>
            </a:r>
          </a:p>
          <a:p>
            <a:r>
              <a:rPr lang="fr-CH" sz="2400" b="1" dirty="0" err="1">
                <a:sym typeface="Wingdings" panose="05000000000000000000" pitchFamily="2" charset="2"/>
              </a:rPr>
              <a:t>Ramp</a:t>
            </a:r>
            <a:r>
              <a:rPr lang="fr-CH" sz="2400" b="1" dirty="0">
                <a:sym typeface="Wingdings" panose="05000000000000000000" pitchFamily="2" charset="2"/>
              </a:rPr>
              <a:t> time: 60    5     3 s</a:t>
            </a:r>
          </a:p>
          <a:p>
            <a:r>
              <a:rPr lang="fr-CH" sz="2400" b="1" dirty="0">
                <a:sym typeface="Wingdings" panose="05000000000000000000" pitchFamily="2" charset="2"/>
              </a:rPr>
              <a:t>Op. Temp. :  4-5 K ……. 10-20 K  </a:t>
            </a:r>
            <a:r>
              <a:rPr lang="fr-CH" sz="2400" b="1" dirty="0" err="1">
                <a:sym typeface="Wingdings" panose="05000000000000000000" pitchFamily="2" charset="2"/>
              </a:rPr>
              <a:t>this</a:t>
            </a:r>
            <a:r>
              <a:rPr lang="fr-CH" sz="2400" b="1" dirty="0">
                <a:sym typeface="Wingdings" panose="05000000000000000000" pitchFamily="2" charset="2"/>
              </a:rPr>
              <a:t> </a:t>
            </a:r>
            <a:r>
              <a:rPr lang="fr-CH" sz="2400" b="1" dirty="0" err="1">
                <a:sym typeface="Wingdings" panose="05000000000000000000" pitchFamily="2" charset="2"/>
              </a:rPr>
              <a:t>requires</a:t>
            </a:r>
            <a:r>
              <a:rPr lang="fr-CH" sz="2400" b="1" dirty="0">
                <a:sym typeface="Wingdings" panose="05000000000000000000" pitchFamily="2" charset="2"/>
              </a:rPr>
              <a:t> 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435EE-0AD0-4D7F-83A8-0BCDBA805833}"/>
              </a:ext>
            </a:extLst>
          </p:cNvPr>
          <p:cNvSpPr txBox="1"/>
          <p:nvPr/>
        </p:nvSpPr>
        <p:spPr>
          <a:xfrm>
            <a:off x="3032832" y="1756862"/>
            <a:ext cx="310969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Courtesy of T. Shirai, QST-NIRS</a:t>
            </a:r>
            <a:endParaRPr lang="it-IT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B45BF67-601C-4330-9929-D0ADA906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D913AF-B348-4BD3-AAB8-B4067576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30" y="365125"/>
            <a:ext cx="7904417" cy="5935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CF930-B32A-4210-91EB-32FE8CC8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3613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Bridge the gap with Japan..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8DEB8-3D13-473C-B59F-5F3416AF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9FF748-01F9-4FDE-B861-47B43884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919BE-AC3B-4BB9-84B5-CC9ACABB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425C6-B359-439E-8C75-2D08B05D34AC}"/>
              </a:ext>
            </a:extLst>
          </p:cNvPr>
          <p:cNvSpPr txBox="1"/>
          <p:nvPr/>
        </p:nvSpPr>
        <p:spPr>
          <a:xfrm>
            <a:off x="838200" y="2168257"/>
            <a:ext cx="3418283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/>
              <a:t>Dip</a:t>
            </a:r>
            <a:r>
              <a:rPr lang="fr-CH" sz="2400" b="1" dirty="0"/>
              <a:t>. Field:    2.9</a:t>
            </a:r>
            <a:r>
              <a:rPr lang="fr-CH" sz="2400" b="1" dirty="0">
                <a:sym typeface="Wingdings" panose="05000000000000000000" pitchFamily="2" charset="2"/>
              </a:rPr>
              <a:t> 3.5  		 </a:t>
            </a:r>
            <a:r>
              <a:rPr lang="fr-CH" sz="2400" b="1" dirty="0">
                <a:sym typeface="Symbol" panose="05050102010706020507" pitchFamily="18" charset="2"/>
              </a:rPr>
              <a:t> </a:t>
            </a:r>
            <a:r>
              <a:rPr lang="fr-CH" sz="2400" b="1" dirty="0">
                <a:sym typeface="Wingdings" panose="05000000000000000000" pitchFamily="2" charset="2"/>
              </a:rPr>
              <a:t>5 T</a:t>
            </a:r>
          </a:p>
          <a:p>
            <a:r>
              <a:rPr lang="fr-CH" sz="2400" b="1" dirty="0" err="1">
                <a:sym typeface="Wingdings" panose="05000000000000000000" pitchFamily="2" charset="2"/>
              </a:rPr>
              <a:t>Ramp</a:t>
            </a:r>
            <a:r>
              <a:rPr lang="fr-CH" sz="2400" b="1" dirty="0">
                <a:sym typeface="Wingdings" panose="05000000000000000000" pitchFamily="2" charset="2"/>
              </a:rPr>
              <a:t> time: 60    5    		 3 s</a:t>
            </a:r>
          </a:p>
          <a:p>
            <a:r>
              <a:rPr lang="fr-CH" sz="2400" b="1" dirty="0">
                <a:sym typeface="Wingdings" panose="05000000000000000000" pitchFamily="2" charset="2"/>
              </a:rPr>
              <a:t>Op. Temp. :  4-5 K 	……. 10-20 K  </a:t>
            </a:r>
            <a:br>
              <a:rPr lang="fr-CH" sz="2400" b="1" dirty="0">
                <a:sym typeface="Wingdings" panose="05000000000000000000" pitchFamily="2" charset="2"/>
              </a:rPr>
            </a:br>
            <a:r>
              <a:rPr lang="fr-CH" sz="2400" b="1" dirty="0">
                <a:sym typeface="Wingdings" panose="05000000000000000000" pitchFamily="2" charset="2"/>
              </a:rPr>
              <a:t>	</a:t>
            </a:r>
            <a:r>
              <a:rPr lang="fr-CH" sz="2400" b="1" dirty="0" err="1">
                <a:sym typeface="Wingdings" panose="05000000000000000000" pitchFamily="2" charset="2"/>
              </a:rPr>
              <a:t>this</a:t>
            </a:r>
            <a:r>
              <a:rPr lang="fr-CH" sz="2400" b="1" dirty="0">
                <a:sym typeface="Wingdings" panose="05000000000000000000" pitchFamily="2" charset="2"/>
              </a:rPr>
              <a:t> </a:t>
            </a:r>
            <a:r>
              <a:rPr lang="fr-CH" sz="2400" b="1" dirty="0" err="1">
                <a:sym typeface="Wingdings" panose="05000000000000000000" pitchFamily="2" charset="2"/>
              </a:rPr>
              <a:t>requires</a:t>
            </a:r>
            <a:r>
              <a:rPr lang="fr-CH" sz="2400" b="1" dirty="0">
                <a:sym typeface="Wingdings" panose="05000000000000000000" pitchFamily="2" charset="2"/>
              </a:rPr>
              <a:t> HTS</a:t>
            </a:r>
          </a:p>
        </p:txBody>
      </p:sp>
    </p:spTree>
    <p:extLst>
      <p:ext uri="{BB962C8B-B14F-4D97-AF65-F5344CB8AC3E}">
        <p14:creationId xmlns:p14="http://schemas.microsoft.com/office/powerpoint/2010/main" val="379528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8662-1FF4-408E-8CFC-4487A691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12" y="461628"/>
            <a:ext cx="5134292" cy="1600200"/>
          </a:xfrm>
        </p:spPr>
        <p:txBody>
          <a:bodyPr>
            <a:normAutofit fontScale="90000"/>
          </a:bodyPr>
          <a:lstStyle/>
          <a:p>
            <a:r>
              <a:rPr lang="fr-CH" dirty="0"/>
              <a:t>PARALLEL INITIATIVE collaboration</a:t>
            </a:r>
            <a:br>
              <a:rPr lang="fr-CH" dirty="0"/>
            </a:br>
            <a:r>
              <a:rPr lang="fr-CH" dirty="0"/>
              <a:t>CERN-CNAO-INFN-MedAustron </a:t>
            </a:r>
            <a:br>
              <a:rPr lang="fr-CH" dirty="0"/>
            </a:br>
            <a:r>
              <a:rPr lang="fr-CH" b="1" dirty="0"/>
              <a:t>on C-ion </a:t>
            </a:r>
            <a:r>
              <a:rPr lang="fr-CH" b="1" u="sng" dirty="0"/>
              <a:t>GANTRY</a:t>
            </a:r>
            <a:endParaRPr lang="en-US" b="1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0904D-A1EB-46B0-B8A7-CB4022D39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8040" y="3220720"/>
            <a:ext cx="5245120" cy="3095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75AA-3353-4A5A-B0D0-4B2BBA81F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841" y="2061828"/>
            <a:ext cx="5965370" cy="425476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/>
              <a:t>Improve</a:t>
            </a:r>
            <a:r>
              <a:rPr lang="fr-CH" sz="2000" dirty="0"/>
              <a:t> the </a:t>
            </a:r>
            <a:r>
              <a:rPr lang="fr-CH" sz="2000" dirty="0" err="1"/>
              <a:t>efficiency</a:t>
            </a:r>
            <a:r>
              <a:rPr lang="fr-CH" sz="2000" dirty="0"/>
              <a:t> (</a:t>
            </a:r>
            <a:r>
              <a:rPr lang="fr-CH" sz="2000" dirty="0" err="1"/>
              <a:t>medical</a:t>
            </a:r>
            <a:r>
              <a:rPr lang="fr-CH" sz="2000" dirty="0"/>
              <a:t> </a:t>
            </a:r>
            <a:r>
              <a:rPr lang="fr-CH" sz="2000" dirty="0" err="1"/>
              <a:t>effectiveness</a:t>
            </a:r>
            <a:r>
              <a:rPr lang="fr-CH" sz="2000" dirty="0"/>
              <a:t> and </a:t>
            </a:r>
            <a:r>
              <a:rPr lang="fr-CH" sz="2000" dirty="0" err="1"/>
              <a:t>treatment</a:t>
            </a:r>
            <a:r>
              <a:rPr lang="fr-CH" sz="2000" dirty="0"/>
              <a:t> time)  of the  </a:t>
            </a:r>
            <a:r>
              <a:rPr lang="fr-CH" sz="2000" dirty="0" err="1"/>
              <a:t>existing</a:t>
            </a:r>
            <a:r>
              <a:rPr lang="fr-CH" sz="2000" dirty="0"/>
              <a:t> </a:t>
            </a:r>
            <a:r>
              <a:rPr lang="fr-CH" sz="2000" dirty="0" err="1"/>
              <a:t>facilities</a:t>
            </a:r>
            <a:endParaRPr lang="fr-CH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CNAO (</a:t>
            </a:r>
            <a:r>
              <a:rPr lang="fr-CH" sz="2000" dirty="0" err="1"/>
              <a:t>Pavia</a:t>
            </a:r>
            <a:r>
              <a:rPr lang="fr-CH" sz="2000" dirty="0"/>
              <a:t>, 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/>
              <a:t>MedAustron (Vienna, AT)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2000" dirty="0" err="1"/>
              <a:t>others</a:t>
            </a: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/>
              <a:t>Design a gantry compatible </a:t>
            </a:r>
            <a:r>
              <a:rPr lang="fr-CH" sz="2000" dirty="0" err="1"/>
              <a:t>with</a:t>
            </a:r>
            <a:r>
              <a:rPr lang="fr-CH" sz="2000" dirty="0"/>
              <a:t> the </a:t>
            </a:r>
            <a:r>
              <a:rPr lang="fr-CH" sz="2000" dirty="0" err="1"/>
              <a:t>present</a:t>
            </a:r>
            <a:r>
              <a:rPr lang="fr-CH" sz="2000" dirty="0"/>
              <a:t> </a:t>
            </a:r>
            <a:r>
              <a:rPr lang="fr-CH" sz="2000" dirty="0" err="1"/>
              <a:t>layout</a:t>
            </a:r>
            <a:r>
              <a:rPr lang="fr-CH" sz="2000" dirty="0"/>
              <a:t> </a:t>
            </a:r>
            <a:r>
              <a:rPr lang="fr-CH" sz="2000" dirty="0" err="1"/>
              <a:t>without</a:t>
            </a:r>
            <a:r>
              <a:rPr lang="fr-CH" sz="2000" dirty="0"/>
              <a:t> large civil engineering and infrastructure </a:t>
            </a:r>
            <a:r>
              <a:rPr lang="fr-CH" sz="2000" dirty="0" err="1"/>
              <a:t>investment</a:t>
            </a:r>
            <a:endParaRPr lang="fr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/>
              <a:t>Desing</a:t>
            </a:r>
            <a:r>
              <a:rPr lang="fr-CH" sz="2000" dirty="0"/>
              <a:t> a Gantry </a:t>
            </a:r>
            <a:r>
              <a:rPr lang="fr-CH" sz="2000" dirty="0" err="1"/>
              <a:t>based</a:t>
            </a:r>
            <a:r>
              <a:rPr lang="fr-CH" sz="2000" dirty="0"/>
              <a:t> on </a:t>
            </a:r>
            <a:r>
              <a:rPr lang="fr-CH" sz="2000" dirty="0" err="1"/>
              <a:t>improvement</a:t>
            </a:r>
            <a:r>
              <a:rPr lang="fr-CH" sz="2000" dirty="0"/>
              <a:t> of </a:t>
            </a:r>
            <a:r>
              <a:rPr lang="fr-CH" sz="2000" dirty="0" err="1"/>
              <a:t>present</a:t>
            </a:r>
            <a:r>
              <a:rPr lang="fr-CH" sz="2000" dirty="0"/>
              <a:t> technologies </a:t>
            </a:r>
            <a:r>
              <a:rPr lang="fr-CH" sz="2000" dirty="0" err="1"/>
              <a:t>with</a:t>
            </a:r>
            <a:r>
              <a:rPr lang="fr-CH" sz="2000" dirty="0"/>
              <a:t> CURVED magnets and </a:t>
            </a:r>
            <a:r>
              <a:rPr lang="fr-CH" sz="2000" dirty="0" err="1"/>
              <a:t>cryogen</a:t>
            </a:r>
            <a:r>
              <a:rPr lang="fr-CH" sz="2000" dirty="0"/>
              <a:t>-free, for a new </a:t>
            </a:r>
            <a:r>
              <a:rPr lang="fr-CH" sz="2000" dirty="0" err="1"/>
              <a:t>vey</a:t>
            </a:r>
            <a:r>
              <a:rPr lang="fr-CH" sz="2000" dirty="0"/>
              <a:t> light gantry! </a:t>
            </a:r>
            <a:r>
              <a:rPr lang="fr-CH" sz="2000" b="1" dirty="0"/>
              <a:t>50 tons!!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CH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SIG call2021 </a:t>
            </a: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fr-CH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presented</a:t>
            </a: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H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this</a:t>
            </a: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CH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morning</a:t>
            </a: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 by F. </a:t>
            </a:r>
            <a:r>
              <a:rPr lang="fr-CH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Groppi</a:t>
            </a:r>
            <a:r>
              <a:rPr lang="fr-CH" sz="2000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fr-CH" sz="2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F4D5F-CAA6-46BF-AF8A-0667B1D26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61" b="7819"/>
          <a:stretch/>
        </p:blipFill>
        <p:spPr>
          <a:xfrm>
            <a:off x="5669576" y="382685"/>
            <a:ext cx="5228908" cy="292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7CD7D-1859-4313-9235-FA33C60E3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89174-5144-42FA-9704-1A32BE5FE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5B9715-1D08-457E-8FB6-A1A87891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6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9355E23-2C31-4E80-8EB4-C9D1DC87A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9296" y="184690"/>
            <a:ext cx="2329467" cy="691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7D1E77-17CB-4026-8564-6E4AC47F9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82" y="3429000"/>
            <a:ext cx="2171354" cy="4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8FCF8-24A5-C840-B33C-43943182EFF6}"/>
              </a:ext>
            </a:extLst>
          </p:cNvPr>
          <p:cNvSpPr/>
          <p:nvPr/>
        </p:nvSpPr>
        <p:spPr>
          <a:xfrm>
            <a:off x="1414272" y="68580"/>
            <a:ext cx="9295638" cy="10688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4C15E-BDF8-6744-8703-75C57C56DC7F}"/>
              </a:ext>
            </a:extLst>
          </p:cNvPr>
          <p:cNvSpPr txBox="1"/>
          <p:nvPr/>
        </p:nvSpPr>
        <p:spPr>
          <a:xfrm>
            <a:off x="1399794" y="165563"/>
            <a:ext cx="9350214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50" b="1" i="0" u="sng" strike="noStrike" kern="1200" cap="none" spc="-15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Comprehensive Dimension: </a:t>
            </a:r>
            <a:r>
              <a:rPr kumimoji="0" lang="en-GB" sz="2650" b="0" i="0" u="none" strike="noStrike" kern="1200" cap="none" spc="-15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Cancer Therapy and Research </a:t>
            </a:r>
            <a:r>
              <a:rPr kumimoji="0" lang="en-GB" sz="2650" b="0" i="0" u="none" strike="noStrike" kern="1200" cap="none" spc="-15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GB" sz="2650" b="0" i="0" u="none" strike="noStrike" kern="1200" cap="none" spc="-15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50% of the beam time dedicated to research – other Unique Selling Points</a:t>
            </a:r>
            <a:endParaRPr kumimoji="0" lang="en-US" sz="2650" b="0" i="0" u="none" strike="noStrike" kern="1200" cap="none" spc="-15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8CFDD-AF86-324F-B309-BF780B1A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" y="139683"/>
            <a:ext cx="1220886" cy="8267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E7B98C-B6A4-9B47-A0B1-794F120FED04}"/>
              </a:ext>
            </a:extLst>
          </p:cNvPr>
          <p:cNvSpPr txBox="1"/>
          <p:nvPr/>
        </p:nvSpPr>
        <p:spPr>
          <a:xfrm>
            <a:off x="499897" y="1254171"/>
            <a:ext cx="35016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MULTI-DISCIPLINARY RESEARCH WITH HEAVY IONS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CF71F0-AA9C-A441-B99B-A99908321DBF}"/>
              </a:ext>
            </a:extLst>
          </p:cNvPr>
          <p:cNvSpPr txBox="1"/>
          <p:nvPr/>
        </p:nvSpPr>
        <p:spPr>
          <a:xfrm>
            <a:off x="4188674" y="1254171"/>
            <a:ext cx="35579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BREAKTHROUGH IN TECHNOLOGY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A000A1-6AAA-DB43-9675-028053D8D91F}"/>
              </a:ext>
            </a:extLst>
          </p:cNvPr>
          <p:cNvSpPr txBox="1"/>
          <p:nvPr/>
        </p:nvSpPr>
        <p:spPr>
          <a:xfrm>
            <a:off x="7933762" y="1254171"/>
            <a:ext cx="35984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SCIENCE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DIPLOMACY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C127F-663D-0B49-B70F-54D5A55388CC}"/>
              </a:ext>
            </a:extLst>
          </p:cNvPr>
          <p:cNvSpPr txBox="1"/>
          <p:nvPr/>
        </p:nvSpPr>
        <p:spPr>
          <a:xfrm>
            <a:off x="4095093" y="5594775"/>
            <a:ext cx="3732902" cy="1200329"/>
          </a:xfrm>
          <a:prstGeom prst="rect">
            <a:avLst/>
          </a:prstGeom>
          <a:noFill/>
          <a:ln w="28575">
            <a:solidFill>
              <a:srgbClr val="2A7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make cancer treatment with ions accessible to a large fraction of the European population and bring back Europe the lead position in this field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114AA4-6358-0A42-B9C7-2C0208A36944}"/>
              </a:ext>
            </a:extLst>
          </p:cNvPr>
          <p:cNvSpPr txBox="1"/>
          <p:nvPr/>
        </p:nvSpPr>
        <p:spPr>
          <a:xfrm>
            <a:off x="7933764" y="5626937"/>
            <a:ext cx="3771798" cy="1169551"/>
          </a:xfrm>
          <a:prstGeom prst="rect">
            <a:avLst/>
          </a:prstGeom>
          <a:noFill/>
          <a:ln w="28575">
            <a:solidFill>
              <a:srgbClr val="2A70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strong supporting consortium of 18 European research </a:t>
            </a:r>
            <a:r>
              <a:rPr kumimoji="0" lang="en-GB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centers</a:t>
            </a:r>
            <a:r>
              <a:rPr kumimoji="0" lang="en-GB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clinics the SEE region is trying to revive its technological tradition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010FA4-2168-D942-9FAC-22DF40201F27}"/>
              </a:ext>
            </a:extLst>
          </p:cNvPr>
          <p:cNvSpPr txBox="1"/>
          <p:nvPr/>
        </p:nvSpPr>
        <p:spPr>
          <a:xfrm>
            <a:off x="262890" y="5603787"/>
            <a:ext cx="3738621" cy="1169551"/>
          </a:xfrm>
          <a:prstGeom prst="rect">
            <a:avLst/>
          </a:prstGeom>
          <a:noFill/>
          <a:ln w="28575">
            <a:solidFill>
              <a:srgbClr val="2A70D5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Cutting-edge innovative and novel research in any of these topics driven by novel technological opportunities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Complementary to all existing facilities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E66B79-90D0-DD4A-8750-D28F21043A6F}"/>
              </a:ext>
            </a:extLst>
          </p:cNvPr>
          <p:cNvGrpSpPr/>
          <p:nvPr/>
        </p:nvGrpSpPr>
        <p:grpSpPr>
          <a:xfrm>
            <a:off x="262890" y="1954188"/>
            <a:ext cx="3738621" cy="3589082"/>
            <a:chOff x="262890" y="1954188"/>
            <a:chExt cx="3738621" cy="358908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33763F-D5AD-A345-94DD-B0C22B3E8E8F}"/>
                </a:ext>
              </a:extLst>
            </p:cNvPr>
            <p:cNvSpPr txBox="1"/>
            <p:nvPr/>
          </p:nvSpPr>
          <p:spPr>
            <a:xfrm>
              <a:off x="262890" y="1954188"/>
              <a:ext cx="3738621" cy="252376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Pre-clinical  (medical, radiobiology)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Clinical, including clinical trials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Industrial research (microelectronics)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Material research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Ultra-high dose rates (FLASH)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660FED4-3853-2D4D-AFBE-C648EC22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0" y="3730068"/>
              <a:ext cx="3732941" cy="18132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7AD44B-8E4D-0643-989D-3A0CFAA87E62}"/>
              </a:ext>
            </a:extLst>
          </p:cNvPr>
          <p:cNvGrpSpPr/>
          <p:nvPr/>
        </p:nvGrpSpPr>
        <p:grpSpPr>
          <a:xfrm>
            <a:off x="7965295" y="1954184"/>
            <a:ext cx="3884857" cy="3600000"/>
            <a:chOff x="7965295" y="1954184"/>
            <a:chExt cx="3884857" cy="36000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7C2FB9-86C2-1A48-9174-2DCBF5CA8EA1}"/>
                </a:ext>
              </a:extLst>
            </p:cNvPr>
            <p:cNvSpPr txBox="1"/>
            <p:nvPr/>
          </p:nvSpPr>
          <p:spPr>
            <a:xfrm>
              <a:off x="7965295" y="1954184"/>
              <a:ext cx="3884857" cy="360000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Declaration of Intent signed at CERN in October 2017 by 8 SEE countries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7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MoC</a:t>
              </a:r>
              <a:r>
                <a:rPr kumimoji="0" lang="en-GB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signed by 6 Prime Ministers  of the SEE Region in July 2019, at the Summit of Berlin Process, Poznan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Political support by the Swiss </a:t>
              </a:r>
              <a:br>
                <a:rPr kumimoji="0" lang="en-GB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Government to establish SD roadmap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sx="1000" sy="1000" algn="tl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A6DB6D4-44B8-6149-9904-9D607F8F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4704" y="3847704"/>
              <a:ext cx="1910906" cy="166248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12DC1-398B-2040-8910-E7A599CD6EC5}"/>
              </a:ext>
            </a:extLst>
          </p:cNvPr>
          <p:cNvGrpSpPr/>
          <p:nvPr/>
        </p:nvGrpSpPr>
        <p:grpSpPr>
          <a:xfrm>
            <a:off x="4085420" y="1954178"/>
            <a:ext cx="3826897" cy="3600000"/>
            <a:chOff x="4085420" y="1954178"/>
            <a:chExt cx="3826897" cy="3600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EA6991-0AAA-8F48-9360-C3A51697A253}"/>
                </a:ext>
              </a:extLst>
            </p:cNvPr>
            <p:cNvGrpSpPr/>
            <p:nvPr/>
          </p:nvGrpSpPr>
          <p:grpSpPr>
            <a:xfrm>
              <a:off x="4085420" y="1954178"/>
              <a:ext cx="3826897" cy="3600000"/>
              <a:chOff x="4085420" y="1954178"/>
              <a:chExt cx="3826897" cy="360000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63B9CE-87BB-0B40-AF0D-62CF971428C0}"/>
                  </a:ext>
                </a:extLst>
              </p:cNvPr>
              <p:cNvSpPr txBox="1"/>
              <p:nvPr/>
            </p:nvSpPr>
            <p:spPr>
              <a:xfrm>
                <a:off x="4085420" y="1954178"/>
                <a:ext cx="3826897" cy="3600000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Multi-ion synchrotron (beyond    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presently used p and C-ions)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More compact and much cheaper Superconducting synchrotron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Superconducting gantry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sx="1000" sy="1000" algn="tl">
                        <a:srgbClr val="000000"/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Higher beam intensity, faster extraction; Real time imaging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sx="1000" sy="1000" algn="tl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1F1D53A-5895-F747-9711-FE166DB158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994" t="4339" r="8992" b="8951"/>
              <a:stretch/>
            </p:blipFill>
            <p:spPr>
              <a:xfrm>
                <a:off x="5789283" y="4092516"/>
                <a:ext cx="2005675" cy="134791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55603-1533-FF42-8497-9F6A82624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228" t="1838" r="6092"/>
            <a:stretch/>
          </p:blipFill>
          <p:spPr>
            <a:xfrm>
              <a:off x="4188675" y="4092516"/>
              <a:ext cx="1520386" cy="1347912"/>
            </a:xfrm>
            <a:prstGeom prst="rect">
              <a:avLst/>
            </a:prstGeom>
          </p:spPr>
        </p:pic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6C74F-CB65-42DA-A69B-B0826F39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EC1D8-DC01-45C2-9EC9-B2AD2BD5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2A6F4-6787-489F-8321-C3A18B78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7</a:t>
            </a:fld>
            <a:endParaRPr lang="sr-Latn-R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D33C13-DD48-418A-A8B8-E6C173717E62}"/>
              </a:ext>
            </a:extLst>
          </p:cNvPr>
          <p:cNvSpPr/>
          <p:nvPr/>
        </p:nvSpPr>
        <p:spPr>
          <a:xfrm>
            <a:off x="4282120" y="2588018"/>
            <a:ext cx="3474004" cy="831457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8CFDD-AF86-324F-B309-BF780B1A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" y="288273"/>
            <a:ext cx="1220886" cy="8267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95B182-C067-7541-AFB1-8DFD2CDD2FD0}"/>
              </a:ext>
            </a:extLst>
          </p:cNvPr>
          <p:cNvSpPr/>
          <p:nvPr/>
        </p:nvSpPr>
        <p:spPr>
          <a:xfrm>
            <a:off x="1508105" y="65398"/>
            <a:ext cx="9013282" cy="11804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F5369-C1EF-2546-AD6F-25686834E1C6}"/>
              </a:ext>
            </a:extLst>
          </p:cNvPr>
          <p:cNvSpPr txBox="1"/>
          <p:nvPr/>
        </p:nvSpPr>
        <p:spPr>
          <a:xfrm>
            <a:off x="1171173" y="120537"/>
            <a:ext cx="935021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-150" normalizeH="0" baseline="0" noProof="0" dirty="0">
                <a:ln>
                  <a:noFill/>
                </a:ln>
                <a:solidFill>
                  <a:srgbClr val="1037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SEEIIST – </a:t>
            </a: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srgbClr val="1037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Green Infrastructure in line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srgbClr val="1037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 Europe Cancer Mission</a:t>
            </a:r>
            <a:endParaRPr kumimoji="0" lang="en-US" sz="3400" b="0" i="0" u="none" strike="noStrike" kern="1200" cap="none" spc="-150" normalizeH="0" baseline="0" noProof="0" dirty="0">
              <a:ln>
                <a:noFill/>
              </a:ln>
              <a:solidFill>
                <a:srgbClr val="1037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A924F-E9D3-1145-91F6-E3134A7AA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" y="1360993"/>
            <a:ext cx="9618869" cy="5410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4A34B-EAD6-1C46-9712-867C1F67F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423" y="1504391"/>
            <a:ext cx="1665281" cy="1207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3F7ECC-8D3B-DF4D-86A5-817246E5B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556" y="2880474"/>
            <a:ext cx="967013" cy="1185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FF732-84AC-AD4A-B2E7-7D2DC63629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01" t="40995"/>
          <a:stretch/>
        </p:blipFill>
        <p:spPr>
          <a:xfrm>
            <a:off x="8118736" y="3710101"/>
            <a:ext cx="5207967" cy="295733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A304A16-6146-4DDF-B4A9-5B3D79A646CA}"/>
              </a:ext>
            </a:extLst>
          </p:cNvPr>
          <p:cNvSpPr/>
          <p:nvPr/>
        </p:nvSpPr>
        <p:spPr>
          <a:xfrm>
            <a:off x="1781300" y="2962276"/>
            <a:ext cx="2050406" cy="747825"/>
          </a:xfrm>
          <a:prstGeom prst="wedgeEllipseCallout">
            <a:avLst>
              <a:gd name="adj1" fmla="val 67629"/>
              <a:gd name="adj2" fmla="val 371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b="1" dirty="0"/>
              <a:t>SC magnet </a:t>
            </a:r>
            <a:r>
              <a:rPr lang="fr-CH" sz="1400" b="1" dirty="0" err="1"/>
              <a:t>based</a:t>
            </a:r>
            <a:r>
              <a:rPr lang="fr-CH" sz="1400" b="1" dirty="0"/>
              <a:t> synchrotron </a:t>
            </a:r>
          </a:p>
          <a:p>
            <a:pPr algn="ctr"/>
            <a:r>
              <a:rPr lang="fr-CH" sz="1400" b="1" dirty="0"/>
              <a:t>(</a:t>
            </a:r>
            <a:r>
              <a:rPr lang="fr-CH" sz="1400" b="1" dirty="0" err="1"/>
              <a:t>baseline</a:t>
            </a:r>
            <a:r>
              <a:rPr lang="fr-CH" sz="1400" b="1" dirty="0"/>
              <a:t> </a:t>
            </a:r>
            <a:r>
              <a:rPr lang="fr-CH" sz="1400" b="1" dirty="0" err="1"/>
              <a:t>is</a:t>
            </a:r>
            <a:r>
              <a:rPr lang="fr-CH" sz="1400" b="1" dirty="0"/>
              <a:t> NC)</a:t>
            </a:r>
            <a:endParaRPr lang="en-US" sz="1400" b="1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445DD2E-90A8-46A4-9954-5472554EDA5E}"/>
              </a:ext>
            </a:extLst>
          </p:cNvPr>
          <p:cNvSpPr/>
          <p:nvPr/>
        </p:nvSpPr>
        <p:spPr>
          <a:xfrm>
            <a:off x="1066800" y="5155532"/>
            <a:ext cx="1817167" cy="853382"/>
          </a:xfrm>
          <a:prstGeom prst="wedgeEllipseCallout">
            <a:avLst>
              <a:gd name="adj1" fmla="val 72871"/>
              <a:gd name="adj2" fmla="val 1562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b="1" dirty="0"/>
              <a:t>SC magnet </a:t>
            </a:r>
            <a:r>
              <a:rPr lang="fr-CH" sz="1400" b="1" dirty="0" err="1"/>
              <a:t>based</a:t>
            </a:r>
            <a:r>
              <a:rPr lang="fr-CH" sz="1400" b="1" dirty="0"/>
              <a:t> gantry (</a:t>
            </a:r>
            <a:r>
              <a:rPr lang="fr-CH" sz="1400" b="1" dirty="0" err="1"/>
              <a:t>baseline</a:t>
            </a:r>
            <a:r>
              <a:rPr lang="fr-CH" sz="1400" b="1" dirty="0"/>
              <a:t>) </a:t>
            </a:r>
            <a:endParaRPr lang="en-US" sz="14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B8CBD-DC6F-49C4-94BC-8F597652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65FA8-FDC6-4B3A-89F6-B00924E4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04DF5-804A-47CD-BDBA-F5A98573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7BED-D50D-AF4B-B1EC-DE617C41B1D9}" type="slidenum">
              <a:rPr lang="sr-Latn-RS" smtClean="0"/>
              <a:t>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112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798E-55A4-4D1F-ACEC-16EE545D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New </a:t>
            </a:r>
            <a:r>
              <a:rPr lang="fr-CH" dirty="0" err="1"/>
              <a:t>Technology</a:t>
            </a:r>
            <a:r>
              <a:rPr lang="fr-CH" dirty="0"/>
              <a:t>: </a:t>
            </a:r>
            <a:r>
              <a:rPr lang="fr-CH" dirty="0" err="1"/>
              <a:t>exploring</a:t>
            </a:r>
            <a:r>
              <a:rPr lang="fr-CH" dirty="0"/>
              <a:t> (for SEEIIST and more) HEP SC technologies for </a:t>
            </a:r>
            <a:r>
              <a:rPr lang="fr-CH" dirty="0" err="1"/>
              <a:t>advancing</a:t>
            </a:r>
            <a:r>
              <a:rPr lang="fr-CH" dirty="0"/>
              <a:t> in </a:t>
            </a:r>
            <a:r>
              <a:rPr lang="fr-CH" dirty="0" err="1"/>
              <a:t>Hadrontherapy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30D24-C743-4945-8558-ED32F3F2B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In 2019 </a:t>
            </a:r>
            <a:r>
              <a:rPr lang="fr-CH" b="1" dirty="0" err="1">
                <a:solidFill>
                  <a:srgbClr val="C00000"/>
                </a:solidFill>
              </a:rPr>
              <a:t>beginning</a:t>
            </a:r>
            <a:r>
              <a:rPr lang="fr-CH" b="1" dirty="0">
                <a:solidFill>
                  <a:srgbClr val="C00000"/>
                </a:solidFill>
              </a:rPr>
              <a:t> 2020 </a:t>
            </a:r>
            <a:r>
              <a:rPr lang="fr-CH" dirty="0"/>
              <a:t>in the </a:t>
            </a:r>
            <a:r>
              <a:rPr lang="fr-CH" dirty="0" err="1"/>
              <a:t>community</a:t>
            </a:r>
            <a:r>
              <a:rPr lang="fr-CH" dirty="0"/>
              <a:t> </a:t>
            </a:r>
            <a:r>
              <a:rPr lang="fr-CH" dirty="0" err="1"/>
              <a:t>raised</a:t>
            </a:r>
            <a:r>
              <a:rPr lang="fr-CH" dirty="0"/>
              <a:t> a </a:t>
            </a:r>
            <a:r>
              <a:rPr lang="fr-CH" dirty="0" err="1"/>
              <a:t>strong</a:t>
            </a:r>
            <a:r>
              <a:rPr lang="fr-CH" dirty="0"/>
              <a:t> push for CCT </a:t>
            </a:r>
          </a:p>
          <a:p>
            <a:r>
              <a:rPr lang="fr-CH" dirty="0"/>
              <a:t>Nb-Ti </a:t>
            </a:r>
            <a:r>
              <a:rPr lang="fr-CH" dirty="0" err="1"/>
              <a:t>remains</a:t>
            </a:r>
            <a:r>
              <a:rPr lang="fr-CH" dirty="0"/>
              <a:t> the </a:t>
            </a:r>
            <a:r>
              <a:rPr lang="fr-CH" dirty="0" err="1"/>
              <a:t>workshorse</a:t>
            </a:r>
            <a:r>
              <a:rPr lang="fr-CH" dirty="0"/>
              <a:t> of </a:t>
            </a:r>
            <a:r>
              <a:rPr lang="fr-CH" dirty="0" err="1"/>
              <a:t>superconductivity</a:t>
            </a:r>
            <a:r>
              <a:rPr lang="fr-CH" dirty="0"/>
              <a:t>: first solution</a:t>
            </a:r>
          </a:p>
          <a:p>
            <a:r>
              <a:rPr lang="fr-CH" dirty="0"/>
              <a:t>Test of HTS </a:t>
            </a:r>
            <a:r>
              <a:rPr lang="fr-CH" dirty="0" err="1"/>
              <a:t>conductor</a:t>
            </a:r>
            <a:r>
              <a:rPr lang="fr-CH" dirty="0"/>
              <a:t> for real use….</a:t>
            </a:r>
          </a:p>
          <a:p>
            <a:endParaRPr lang="fr-CH" dirty="0"/>
          </a:p>
          <a:p>
            <a:r>
              <a:rPr lang="fr-CH" dirty="0"/>
              <a:t>For </a:t>
            </a:r>
            <a:r>
              <a:rPr lang="fr-CH" i="1" dirty="0">
                <a:solidFill>
                  <a:srgbClr val="FF0000"/>
                </a:solidFill>
              </a:rPr>
              <a:t>HiLumi LHC</a:t>
            </a:r>
            <a:r>
              <a:rPr lang="fr-CH" dirty="0"/>
              <a:t>, </a:t>
            </a:r>
            <a:r>
              <a:rPr lang="fr-CH" dirty="0" err="1"/>
              <a:t>now</a:t>
            </a:r>
            <a:r>
              <a:rPr lang="fr-CH" dirty="0"/>
              <a:t>, and </a:t>
            </a:r>
            <a:r>
              <a:rPr lang="fr-CH" i="1" dirty="0">
                <a:solidFill>
                  <a:srgbClr val="0070C0"/>
                </a:solidFill>
              </a:rPr>
              <a:t>FCC-</a:t>
            </a:r>
            <a:r>
              <a:rPr lang="fr-CH" i="1" dirty="0" err="1">
                <a:solidFill>
                  <a:srgbClr val="0070C0"/>
                </a:solidFill>
              </a:rPr>
              <a:t>hh</a:t>
            </a:r>
            <a:r>
              <a:rPr lang="fr-CH" dirty="0"/>
              <a:t>, in the  </a:t>
            </a:r>
            <a:r>
              <a:rPr lang="fr-CH" dirty="0" err="1"/>
              <a:t>near</a:t>
            </a:r>
            <a:r>
              <a:rPr lang="fr-CH" dirty="0"/>
              <a:t> future, CERN and HEP </a:t>
            </a:r>
            <a:r>
              <a:rPr lang="fr-CH" dirty="0" err="1"/>
              <a:t>communty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developing</a:t>
            </a:r>
            <a:endParaRPr lang="fr-CH" dirty="0"/>
          </a:p>
          <a:p>
            <a:pPr lvl="1"/>
            <a:r>
              <a:rPr lang="fr-CH" b="1" dirty="0" err="1">
                <a:solidFill>
                  <a:srgbClr val="00B050"/>
                </a:solidFill>
              </a:rPr>
              <a:t>Canted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dirty="0" err="1">
                <a:solidFill>
                  <a:srgbClr val="00B050"/>
                </a:solidFill>
              </a:rPr>
              <a:t>Cosine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dirty="0" err="1">
                <a:solidFill>
                  <a:srgbClr val="00B050"/>
                </a:solidFill>
              </a:rPr>
              <a:t>Theta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b="1" dirty="0" err="1">
                <a:solidFill>
                  <a:srgbClr val="00B050"/>
                </a:solidFill>
              </a:rPr>
              <a:t>dipoles</a:t>
            </a:r>
            <a:r>
              <a:rPr lang="fr-CH" b="1" dirty="0">
                <a:solidFill>
                  <a:srgbClr val="00B050"/>
                </a:solidFill>
              </a:rPr>
              <a:t> </a:t>
            </a:r>
            <a:r>
              <a:rPr lang="fr-CH" dirty="0"/>
              <a:t>(Nb-Ti for </a:t>
            </a:r>
            <a:r>
              <a:rPr lang="fr-CH" i="1" dirty="0">
                <a:solidFill>
                  <a:srgbClr val="FF0000"/>
                </a:solidFill>
              </a:rPr>
              <a:t>HiLumi LHC</a:t>
            </a:r>
            <a:r>
              <a:rPr lang="fr-CH" dirty="0"/>
              <a:t>, CERN and IHEP Beijing, Nb</a:t>
            </a:r>
            <a:r>
              <a:rPr lang="fr-CH" baseline="-25000" dirty="0"/>
              <a:t>3</a:t>
            </a:r>
            <a:r>
              <a:rPr lang="fr-CH" dirty="0"/>
              <a:t>Sn for </a:t>
            </a:r>
            <a:r>
              <a:rPr lang="fr-CH" i="1" dirty="0">
                <a:solidFill>
                  <a:srgbClr val="0070C0"/>
                </a:solidFill>
              </a:rPr>
              <a:t>FCC-</a:t>
            </a:r>
            <a:r>
              <a:rPr lang="fr-CH" i="1" dirty="0" err="1">
                <a:solidFill>
                  <a:srgbClr val="0070C0"/>
                </a:solidFill>
              </a:rPr>
              <a:t>hh</a:t>
            </a:r>
            <a:r>
              <a:rPr lang="fr-CH" dirty="0"/>
              <a:t>, PSI and LBNL)</a:t>
            </a:r>
          </a:p>
          <a:p>
            <a:r>
              <a:rPr lang="fr-CH" dirty="0"/>
              <a:t>For </a:t>
            </a:r>
            <a:r>
              <a:rPr lang="fr-CH" i="1" dirty="0">
                <a:solidFill>
                  <a:srgbClr val="0070C0"/>
                </a:solidFill>
              </a:rPr>
              <a:t>FCC-</a:t>
            </a:r>
            <a:r>
              <a:rPr lang="fr-CH" i="1" dirty="0" err="1">
                <a:solidFill>
                  <a:srgbClr val="0070C0"/>
                </a:solidFill>
              </a:rPr>
              <a:t>hh</a:t>
            </a:r>
            <a:r>
              <a:rPr lang="fr-CH" dirty="0"/>
              <a:t> HEP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exploring</a:t>
            </a:r>
            <a:r>
              <a:rPr lang="fr-CH" dirty="0"/>
              <a:t> HTS </a:t>
            </a:r>
            <a:r>
              <a:rPr lang="fr-CH" dirty="0" err="1"/>
              <a:t>coils</a:t>
            </a:r>
            <a:r>
              <a:rPr lang="fr-CH" dirty="0"/>
              <a:t> for </a:t>
            </a:r>
            <a:r>
              <a:rPr lang="fr-CH" dirty="0" err="1"/>
              <a:t>accelerator</a:t>
            </a:r>
            <a:r>
              <a:rPr lang="fr-CH" dirty="0"/>
              <a:t> </a:t>
            </a:r>
            <a:r>
              <a:rPr lang="fr-CH" dirty="0" err="1"/>
              <a:t>quality</a:t>
            </a:r>
            <a:r>
              <a:rPr lang="fr-CH" dirty="0"/>
              <a:t> magnets: </a:t>
            </a:r>
          </a:p>
          <a:p>
            <a:pPr lvl="1"/>
            <a:r>
              <a:rPr lang="fr-CH" dirty="0"/>
              <a:t>in Europe via </a:t>
            </a:r>
            <a:r>
              <a:rPr lang="fr-CH" dirty="0" err="1"/>
              <a:t>mainly</a:t>
            </a:r>
            <a:r>
              <a:rPr lang="fr-CH" dirty="0"/>
              <a:t> the EC </a:t>
            </a:r>
            <a:r>
              <a:rPr lang="fr-CH" dirty="0" err="1"/>
              <a:t>funded</a:t>
            </a:r>
            <a:r>
              <a:rPr lang="fr-CH" dirty="0"/>
              <a:t> </a:t>
            </a:r>
            <a:r>
              <a:rPr lang="fr-CH" i="1" dirty="0">
                <a:solidFill>
                  <a:schemeClr val="accent2">
                    <a:lumMod val="75000"/>
                  </a:schemeClr>
                </a:solidFill>
              </a:rPr>
              <a:t>FP7-EuCARD2</a:t>
            </a:r>
            <a:r>
              <a:rPr lang="fr-CH" dirty="0"/>
              <a:t> and </a:t>
            </a:r>
            <a:r>
              <a:rPr lang="fr-CH" i="1" dirty="0">
                <a:solidFill>
                  <a:schemeClr val="accent2">
                    <a:lumMod val="75000"/>
                  </a:schemeClr>
                </a:solidFill>
              </a:rPr>
              <a:t>H2020-ARIES</a:t>
            </a:r>
            <a:r>
              <a:rPr lang="fr-CH" i="1" dirty="0"/>
              <a:t> </a:t>
            </a:r>
            <a:endParaRPr lang="fr-CH" dirty="0"/>
          </a:p>
          <a:p>
            <a:pPr lvl="1"/>
            <a:r>
              <a:rPr lang="fr-CH" dirty="0"/>
              <a:t>In USA </a:t>
            </a:r>
            <a:r>
              <a:rPr lang="fr-CH" dirty="0" err="1"/>
              <a:t>mainly</a:t>
            </a:r>
            <a:r>
              <a:rPr lang="fr-CH" dirty="0"/>
              <a:t> in LBNL (in the frame of </a:t>
            </a:r>
            <a:r>
              <a:rPr lang="fr-CH" dirty="0" err="1"/>
              <a:t>accelerator</a:t>
            </a:r>
            <a:r>
              <a:rPr lang="fr-CH" dirty="0"/>
              <a:t> R&amp;D for </a:t>
            </a:r>
            <a:r>
              <a:rPr lang="fr-CH" dirty="0" err="1"/>
              <a:t>next</a:t>
            </a:r>
            <a:r>
              <a:rPr lang="fr-CH" dirty="0"/>
              <a:t> </a:t>
            </a:r>
            <a:r>
              <a:rPr lang="fr-CH" dirty="0" err="1"/>
              <a:t>collider</a:t>
            </a:r>
            <a:r>
              <a:rPr lang="fr-CH" dirty="0"/>
              <a:t>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EEA16-7854-45C0-94F7-746683F8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Rossi - CdSezione- Progetti speciali H2020  e HFM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B66F7-51A0-4A42-99A1-3E4E53BE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3AFF-12ED-48C2-927B-C60059E40651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130F67-4DC8-4CF1-BEF6-0C10EF89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 July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3048</Words>
  <Application>Microsoft Office PowerPoint</Application>
  <PresentationFormat>Widescreen</PresentationFormat>
  <Paragraphs>424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Franklin Gothic Medium</vt:lpstr>
      <vt:lpstr>Myriad Pro</vt:lpstr>
      <vt:lpstr>Times</vt:lpstr>
      <vt:lpstr>Times New Roman</vt:lpstr>
      <vt:lpstr>Office Theme</vt:lpstr>
      <vt:lpstr>1_Office Theme</vt:lpstr>
      <vt:lpstr>H2020-HITRI+ and H2020-IFAST  SC Magnets for  Ions Gantry and Synchr. (+overview of future HFM/Recovery Funds) </vt:lpstr>
      <vt:lpstr>HIT - Heidelberg  Ion Beam Therapy Center (first in EU)</vt:lpstr>
      <vt:lpstr>Japan: HIMAC at QST-NIRS  First SC Gantry in operation 2018</vt:lpstr>
      <vt:lpstr>Japan: HIMAC at QST-NIRS  strong push toward SC technologies</vt:lpstr>
      <vt:lpstr>Bridge the gap with Japan..</vt:lpstr>
      <vt:lpstr>PARALLEL INITIATIVE collaboration CERN-CNAO-INFN-MedAustron  on C-ion GANTRY</vt:lpstr>
      <vt:lpstr>Presentazione standard di PowerPoint</vt:lpstr>
      <vt:lpstr>Presentazione standard di PowerPoint</vt:lpstr>
      <vt:lpstr>New Technology: exploring (for SEEIIST and more) HEP SC technologies for advancing in Hadrontherapy</vt:lpstr>
      <vt:lpstr>CCT : Canted Cosine Theta Magnet</vt:lpstr>
      <vt:lpstr>The EC H2020 funded program</vt:lpstr>
      <vt:lpstr>Possible layout </vt:lpstr>
      <vt:lpstr>HITRI+ WP8 Magnet Design (with construction and test of a demonstrator)</vt:lpstr>
      <vt:lpstr>I.FAST WP8 Innovative SC Magnet. Demonstrator in Industry!!!</vt:lpstr>
      <vt:lpstr>Resources 2021: summary</vt:lpstr>
      <vt:lpstr>Additional elements financed in i.FAST</vt:lpstr>
      <vt:lpstr>IFAST is a vast program of about 1 ME for INFN  about 230 kE of overheads (+40 kE for HITRI+)</vt:lpstr>
      <vt:lpstr>Reserve slides HITRI-IFAST</vt:lpstr>
      <vt:lpstr>The EU roadmap for enabling a full SC C-ion facility: synchrotron + gantry</vt:lpstr>
      <vt:lpstr>Nb-Ti Canted Cosine Theta (CCT):  p-gantry and HiLumi LHC</vt:lpstr>
      <vt:lpstr>HTS for accelerator magnets: status in EU</vt:lpstr>
      <vt:lpstr>4PA: International Review in December 2021 Decision for SIGRUM: R&amp;D and design needed…</vt:lpstr>
      <vt:lpstr>LASA infrastructure for demo magnets: for 4PA (and HFM, and various HTS demos)</vt:lpstr>
      <vt:lpstr>4PA: Possible near-term program (for INFN)</vt:lpstr>
      <vt:lpstr>(future) High Field Magnet Program  and “recovery funds”</vt:lpstr>
      <vt:lpstr>Presentazione standard di PowerPoint</vt:lpstr>
      <vt:lpstr>A unique chance for making this </vt:lpstr>
      <vt:lpstr>Recovery plan - Magnets</vt:lpstr>
      <vt:lpstr>Presentazione standard di PowerPoint</vt:lpstr>
      <vt:lpstr>INFN Strategy for HFM program</vt:lpstr>
      <vt:lpstr>Magnets for High Field – Nb3Sn Magnets</vt:lpstr>
      <vt:lpstr>Magnets for High Field – HTS and technology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HITRI: the next European program for a superconducting heavy ion therapy machine</dc:title>
  <dc:creator>Lucio Rossi</dc:creator>
  <cp:lastModifiedBy>Massimo Sorbi</cp:lastModifiedBy>
  <cp:revision>520</cp:revision>
  <dcterms:created xsi:type="dcterms:W3CDTF">2020-10-13T11:42:02Z</dcterms:created>
  <dcterms:modified xsi:type="dcterms:W3CDTF">2021-07-13T09:32:39Z</dcterms:modified>
</cp:coreProperties>
</file>